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57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5" r:id="rId19"/>
    <p:sldId id="276" r:id="rId20"/>
    <p:sldId id="277" r:id="rId21"/>
    <p:sldId id="278" r:id="rId22"/>
    <p:sldId id="279" r:id="rId2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 Laxton" userId="994fe8badd9c9863" providerId="LiveId" clId="{6634DD47-23BF-45F0-8B0B-2D9168CB613B}"/>
    <pc:docChg chg="undo redo custSel addSld delSld modSld">
      <pc:chgData name="Dali Laxton" userId="994fe8badd9c9863" providerId="LiveId" clId="{6634DD47-23BF-45F0-8B0B-2D9168CB613B}" dt="2020-12-09T23:08:34.033" v="837" actId="20577"/>
      <pc:docMkLst>
        <pc:docMk/>
      </pc:docMkLst>
      <pc:sldChg chg="addSp modSp mod">
        <pc:chgData name="Dali Laxton" userId="994fe8badd9c9863" providerId="LiveId" clId="{6634DD47-23BF-45F0-8B0B-2D9168CB613B}" dt="2020-12-09T22:30:30.467" v="25" actId="1076"/>
        <pc:sldMkLst>
          <pc:docMk/>
          <pc:sldMk cId="0" sldId="256"/>
        </pc:sldMkLst>
        <pc:spChg chg="mod">
          <ac:chgData name="Dali Laxton" userId="994fe8badd9c9863" providerId="LiveId" clId="{6634DD47-23BF-45F0-8B0B-2D9168CB613B}" dt="2020-12-09T22:30:30.467" v="25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Dali Laxton" userId="994fe8badd9c9863" providerId="LiveId" clId="{6634DD47-23BF-45F0-8B0B-2D9168CB613B}" dt="2020-12-09T22:30:26.989" v="24" actId="20577"/>
          <ac:spMkLst>
            <pc:docMk/>
            <pc:sldMk cId="0" sldId="256"/>
            <ac:spMk id="4" creationId="{FEB65C41-255D-41A3-B16C-841059217430}"/>
          </ac:spMkLst>
        </pc:spChg>
      </pc:sldChg>
      <pc:sldChg chg="modSp mod">
        <pc:chgData name="Dali Laxton" userId="994fe8badd9c9863" providerId="LiveId" clId="{6634DD47-23BF-45F0-8B0B-2D9168CB613B}" dt="2020-12-09T22:37:01.907" v="26" actId="2711"/>
        <pc:sldMkLst>
          <pc:docMk/>
          <pc:sldMk cId="0" sldId="257"/>
        </pc:sldMkLst>
        <pc:spChg chg="mod">
          <ac:chgData name="Dali Laxton" userId="994fe8badd9c9863" providerId="LiveId" clId="{6634DD47-23BF-45F0-8B0B-2D9168CB613B}" dt="2020-12-09T22:37:01.907" v="26" actId="2711"/>
          <ac:spMkLst>
            <pc:docMk/>
            <pc:sldMk cId="0" sldId="257"/>
            <ac:spMk id="4" creationId="{00000000-0000-0000-0000-000000000000}"/>
          </ac:spMkLst>
        </pc:spChg>
      </pc:sldChg>
      <pc:sldChg chg="modSp del mod">
        <pc:chgData name="Dali Laxton" userId="994fe8badd9c9863" providerId="LiveId" clId="{6634DD47-23BF-45F0-8B0B-2D9168CB613B}" dt="2020-12-09T22:39:59.834" v="30" actId="47"/>
        <pc:sldMkLst>
          <pc:docMk/>
          <pc:sldMk cId="0" sldId="258"/>
        </pc:sldMkLst>
        <pc:spChg chg="mod">
          <ac:chgData name="Dali Laxton" userId="994fe8badd9c9863" providerId="LiveId" clId="{6634DD47-23BF-45F0-8B0B-2D9168CB613B}" dt="2020-12-09T22:37:17.985" v="27" actId="108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40:51.649" v="36" actId="20577"/>
        <pc:sldMkLst>
          <pc:docMk/>
          <pc:sldMk cId="0" sldId="259"/>
        </pc:sldMkLst>
        <pc:spChg chg="mod">
          <ac:chgData name="Dali Laxton" userId="994fe8badd9c9863" providerId="LiveId" clId="{6634DD47-23BF-45F0-8B0B-2D9168CB613B}" dt="2020-12-09T22:40:51.649" v="36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41:54.562" v="40" actId="20577"/>
        <pc:sldMkLst>
          <pc:docMk/>
          <pc:sldMk cId="0" sldId="260"/>
        </pc:sldMkLst>
        <pc:spChg chg="mod">
          <ac:chgData name="Dali Laxton" userId="994fe8badd9c9863" providerId="LiveId" clId="{6634DD47-23BF-45F0-8B0B-2D9168CB613B}" dt="2020-12-09T22:41:54.562" v="40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1:43.445" v="37" actId="2711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43:52.293" v="42" actId="2711"/>
        <pc:sldMkLst>
          <pc:docMk/>
          <pc:sldMk cId="0" sldId="261"/>
        </pc:sldMkLst>
        <pc:spChg chg="mod">
          <ac:chgData name="Dali Laxton" userId="994fe8badd9c9863" providerId="LiveId" clId="{6634DD47-23BF-45F0-8B0B-2D9168CB613B}" dt="2020-12-09T22:43:52.293" v="42" actId="2711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44:24.498" v="43" actId="2711"/>
        <pc:sldMkLst>
          <pc:docMk/>
          <pc:sldMk cId="0" sldId="262"/>
        </pc:sldMkLst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4:24.498" v="43" actId="2711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45:53.355" v="45" actId="1076"/>
        <pc:sldMkLst>
          <pc:docMk/>
          <pc:sldMk cId="0" sldId="263"/>
        </pc:sldMkLst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53.355" v="45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5:14.404" v="44" actId="2711"/>
          <ac:spMkLst>
            <pc:docMk/>
            <pc:sldMk cId="0" sldId="263"/>
            <ac:spMk id="10" creationId="{00000000-0000-0000-0000-000000000000}"/>
          </ac:spMkLst>
        </pc:spChg>
      </pc:sldChg>
      <pc:sldChg chg="addSp delSp modSp mod">
        <pc:chgData name="Dali Laxton" userId="994fe8badd9c9863" providerId="LiveId" clId="{6634DD47-23BF-45F0-8B0B-2D9168CB613B}" dt="2020-12-09T22:48:00.091" v="57" actId="14100"/>
        <pc:sldMkLst>
          <pc:docMk/>
          <pc:sldMk cId="0" sldId="264"/>
        </pc:sldMkLst>
        <pc:spChg chg="mod">
          <ac:chgData name="Dali Laxton" userId="994fe8badd9c9863" providerId="LiveId" clId="{6634DD47-23BF-45F0-8B0B-2D9168CB613B}" dt="2020-12-09T22:46:15.580" v="46" actId="2711"/>
          <ac:spMkLst>
            <pc:docMk/>
            <pc:sldMk cId="0" sldId="264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6:15.580" v="46" actId="2711"/>
          <ac:spMkLst>
            <pc:docMk/>
            <pc:sldMk cId="0" sldId="264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6:15.580" v="46" actId="2711"/>
          <ac:spMkLst>
            <pc:docMk/>
            <pc:sldMk cId="0" sldId="264"/>
            <ac:spMk id="4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5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6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7.435" v="48" actId="478"/>
          <ac:spMkLst>
            <pc:docMk/>
            <pc:sldMk cId="0" sldId="264"/>
            <ac:spMk id="7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8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9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10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7.435" v="48" actId="478"/>
          <ac:spMkLst>
            <pc:docMk/>
            <pc:sldMk cId="0" sldId="264"/>
            <ac:spMk id="11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12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13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14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46:44.513" v="47" actId="478"/>
          <ac:spMkLst>
            <pc:docMk/>
            <pc:sldMk cId="0" sldId="264"/>
            <ac:spMk id="1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8:00.091" v="57" actId="14100"/>
          <ac:spMkLst>
            <pc:docMk/>
            <pc:sldMk cId="0" sldId="264"/>
            <ac:spMk id="16" creationId="{00000000-0000-0000-0000-000000000000}"/>
          </ac:spMkLst>
        </pc:spChg>
        <pc:picChg chg="add mod">
          <ac:chgData name="Dali Laxton" userId="994fe8badd9c9863" providerId="LiveId" clId="{6634DD47-23BF-45F0-8B0B-2D9168CB613B}" dt="2020-12-09T22:47:01.107" v="54" actId="1076"/>
          <ac:picMkLst>
            <pc:docMk/>
            <pc:sldMk cId="0" sldId="264"/>
            <ac:picMk id="17" creationId="{008ABDD2-9F43-423D-B4AB-FDC8E5A30588}"/>
          </ac:picMkLst>
        </pc:picChg>
      </pc:sldChg>
      <pc:sldChg chg="modSp mod">
        <pc:chgData name="Dali Laxton" userId="994fe8badd9c9863" providerId="LiveId" clId="{6634DD47-23BF-45F0-8B0B-2D9168CB613B}" dt="2020-12-09T22:48:22.192" v="61" actId="2711"/>
        <pc:sldMkLst>
          <pc:docMk/>
          <pc:sldMk cId="0" sldId="265"/>
        </pc:sldMkLst>
        <pc:spChg chg="mod">
          <ac:chgData name="Dali Laxton" userId="994fe8badd9c9863" providerId="LiveId" clId="{6634DD47-23BF-45F0-8B0B-2D9168CB613B}" dt="2020-12-09T22:48:07.843" v="58" actId="14100"/>
          <ac:spMkLst>
            <pc:docMk/>
            <pc:sldMk cId="0" sldId="265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48:22.192" v="61" actId="2711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Dali Laxton" userId="994fe8badd9c9863" providerId="LiveId" clId="{6634DD47-23BF-45F0-8B0B-2D9168CB613B}" dt="2020-12-09T22:54:27.346" v="561" actId="20577"/>
        <pc:sldMkLst>
          <pc:docMk/>
          <pc:sldMk cId="0" sldId="266"/>
        </pc:sldMkLst>
        <pc:spChg chg="mod">
          <ac:chgData name="Dali Laxton" userId="994fe8badd9c9863" providerId="LiveId" clId="{6634DD47-23BF-45F0-8B0B-2D9168CB613B}" dt="2020-12-09T22:48:47.891" v="66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4:27.346" v="561" actId="20577"/>
          <ac:spMkLst>
            <pc:docMk/>
            <pc:sldMk cId="0" sldId="266"/>
            <ac:spMk id="4" creationId="{00000000-0000-0000-0000-000000000000}"/>
          </ac:spMkLst>
        </pc:spChg>
      </pc:sldChg>
      <pc:sldChg chg="addSp delSp modSp mod">
        <pc:chgData name="Dali Laxton" userId="994fe8badd9c9863" providerId="LiveId" clId="{6634DD47-23BF-45F0-8B0B-2D9168CB613B}" dt="2020-12-09T22:56:34.891" v="582" actId="14100"/>
        <pc:sldMkLst>
          <pc:docMk/>
          <pc:sldMk cId="0" sldId="268"/>
        </pc:sldMkLst>
        <pc:spChg chg="mod">
          <ac:chgData name="Dali Laxton" userId="994fe8badd9c9863" providerId="LiveId" clId="{6634DD47-23BF-45F0-8B0B-2D9168CB613B}" dt="2020-12-09T22:54:57.518" v="564" actId="2711"/>
          <ac:spMkLst>
            <pc:docMk/>
            <pc:sldMk cId="0" sldId="268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4:57.518" v="564" actId="2711"/>
          <ac:spMkLst>
            <pc:docMk/>
            <pc:sldMk cId="0" sldId="268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5:07.035" v="567" actId="14100"/>
          <ac:spMkLst>
            <pc:docMk/>
            <pc:sldMk cId="0" sldId="268"/>
            <ac:spMk id="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5:02.249" v="566" actId="6549"/>
          <ac:spMkLst>
            <pc:docMk/>
            <pc:sldMk cId="0" sldId="268"/>
            <ac:spMk id="5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56:03.749" v="576" actId="478"/>
          <ac:spMkLst>
            <pc:docMk/>
            <pc:sldMk cId="0" sldId="268"/>
            <ac:spMk id="6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55:58.513" v="574" actId="478"/>
          <ac:spMkLst>
            <pc:docMk/>
            <pc:sldMk cId="0" sldId="268"/>
            <ac:spMk id="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5:11.451" v="569" actId="14100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56:03.749" v="576" actId="478"/>
          <ac:spMkLst>
            <pc:docMk/>
            <pc:sldMk cId="0" sldId="268"/>
            <ac:spMk id="9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2:56:00.340" v="575" actId="478"/>
          <ac:spMkLst>
            <pc:docMk/>
            <pc:sldMk cId="0" sldId="268"/>
            <ac:spMk id="10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5:14.443" v="570" actId="14100"/>
          <ac:spMkLst>
            <pc:docMk/>
            <pc:sldMk cId="0" sldId="268"/>
            <ac:spMk id="11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6:34.891" v="582" actId="14100"/>
          <ac:spMkLst>
            <pc:docMk/>
            <pc:sldMk cId="0" sldId="268"/>
            <ac:spMk id="12" creationId="{00000000-0000-0000-0000-000000000000}"/>
          </ac:spMkLst>
        </pc:spChg>
        <pc:picChg chg="add mod">
          <ac:chgData name="Dali Laxton" userId="994fe8badd9c9863" providerId="LiveId" clId="{6634DD47-23BF-45F0-8B0B-2D9168CB613B}" dt="2020-12-09T22:56:29.650" v="581" actId="1076"/>
          <ac:picMkLst>
            <pc:docMk/>
            <pc:sldMk cId="0" sldId="268"/>
            <ac:picMk id="13" creationId="{15592782-CFF6-41E9-8F56-3EE69E3453A5}"/>
          </ac:picMkLst>
        </pc:picChg>
      </pc:sldChg>
      <pc:sldChg chg="addSp delSp modSp mod">
        <pc:chgData name="Dali Laxton" userId="994fe8badd9c9863" providerId="LiveId" clId="{6634DD47-23BF-45F0-8B0B-2D9168CB613B}" dt="2020-12-09T23:01:09.735" v="717" actId="20577"/>
        <pc:sldMkLst>
          <pc:docMk/>
          <pc:sldMk cId="0" sldId="269"/>
        </pc:sldMkLst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40.667" v="584" actId="14100"/>
          <ac:spMkLst>
            <pc:docMk/>
            <pc:sldMk cId="0" sldId="269"/>
            <ac:spMk id="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05.145" v="601" actId="20577"/>
          <ac:spMkLst>
            <pc:docMk/>
            <pc:sldMk cId="0" sldId="269"/>
            <ac:spMk id="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8:02.182" v="591" actId="20577"/>
          <ac:spMkLst>
            <pc:docMk/>
            <pc:sldMk cId="0" sldId="269"/>
            <ac:spMk id="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9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0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1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43.563" v="585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19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0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1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45.763" v="586" actId="14100"/>
          <ac:spMkLst>
            <pc:docMk/>
            <pc:sldMk cId="0" sldId="269"/>
            <ac:spMk id="2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34.480" v="583" actId="2711"/>
          <ac:spMkLst>
            <pc:docMk/>
            <pc:sldMk cId="0" sldId="269"/>
            <ac:spMk id="29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7:48.115" v="587" actId="14100"/>
          <ac:spMkLst>
            <pc:docMk/>
            <pc:sldMk cId="0" sldId="269"/>
            <ac:spMk id="30" creationId="{00000000-0000-0000-0000-000000000000}"/>
          </ac:spMkLst>
        </pc:spChg>
        <pc:spChg chg="mod">
          <ac:chgData name="Dali Laxton" userId="994fe8badd9c9863" providerId="LiveId" clId="{6634DD47-23BF-45F0-8B0B-2D9168CB613B}" dt="2020-12-09T23:01:09.735" v="717" actId="20577"/>
          <ac:spMkLst>
            <pc:docMk/>
            <pc:sldMk cId="0" sldId="269"/>
            <ac:spMk id="31" creationId="{00000000-0000-0000-0000-000000000000}"/>
          </ac:spMkLst>
        </pc:spChg>
        <pc:spChg chg="add del mod">
          <ac:chgData name="Dali Laxton" userId="994fe8badd9c9863" providerId="LiveId" clId="{6634DD47-23BF-45F0-8B0B-2D9168CB613B}" dt="2020-12-09T22:58:34.266" v="598" actId="478"/>
          <ac:spMkLst>
            <pc:docMk/>
            <pc:sldMk cId="0" sldId="269"/>
            <ac:spMk id="32" creationId="{8F6C69CA-AD1E-4116-BD23-483882E0E12A}"/>
          </ac:spMkLst>
        </pc:spChg>
      </pc:sldChg>
      <pc:sldChg chg="modSp del mod">
        <pc:chgData name="Dali Laxton" userId="994fe8badd9c9863" providerId="LiveId" clId="{6634DD47-23BF-45F0-8B0B-2D9168CB613B}" dt="2020-12-09T22:59:46.404" v="605" actId="47"/>
        <pc:sldMkLst>
          <pc:docMk/>
          <pc:sldMk cId="0" sldId="270"/>
        </pc:sldMkLst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36.580" v="604" actId="14100"/>
          <ac:spMkLst>
            <pc:docMk/>
            <pc:sldMk cId="0" sldId="270"/>
            <ac:spMk id="4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5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6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7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5.306" v="603" actId="14100"/>
          <ac:spMkLst>
            <pc:docMk/>
            <pc:sldMk cId="0" sldId="270"/>
            <ac:spMk id="8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22.918" v="602" actId="2711"/>
          <ac:spMkLst>
            <pc:docMk/>
            <pc:sldMk cId="0" sldId="270"/>
            <ac:spMk id="9" creationId="{00000000-0000-0000-0000-000000000000}"/>
          </ac:spMkLst>
        </pc:spChg>
      </pc:sldChg>
      <pc:sldChg chg="addSp delSp modSp mod">
        <pc:chgData name="Dali Laxton" userId="994fe8badd9c9863" providerId="LiveId" clId="{6634DD47-23BF-45F0-8B0B-2D9168CB613B}" dt="2020-12-09T23:02:36.399" v="729" actId="478"/>
        <pc:sldMkLst>
          <pc:docMk/>
          <pc:sldMk cId="0" sldId="271"/>
        </pc:sldMkLst>
        <pc:spChg chg="mod">
          <ac:chgData name="Dali Laxton" userId="994fe8badd9c9863" providerId="LiveId" clId="{6634DD47-23BF-45F0-8B0B-2D9168CB613B}" dt="2020-12-09T22:59:59.294" v="607" actId="2711"/>
          <ac:spMkLst>
            <pc:docMk/>
            <pc:sldMk cId="0" sldId="271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59.294" v="607" actId="2711"/>
          <ac:spMkLst>
            <pc:docMk/>
            <pc:sldMk cId="0" sldId="271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2:59:59.294" v="607" actId="2711"/>
          <ac:spMkLst>
            <pc:docMk/>
            <pc:sldMk cId="0" sldId="271"/>
            <ac:spMk id="4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3:01:47.459" v="723"/>
          <ac:spMkLst>
            <pc:docMk/>
            <pc:sldMk cId="0" sldId="271"/>
            <ac:spMk id="5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3:01:43.736" v="720" actId="478"/>
          <ac:spMkLst>
            <pc:docMk/>
            <pc:sldMk cId="0" sldId="271"/>
            <ac:spMk id="6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3:01:40.674" v="718" actId="478"/>
          <ac:spMkLst>
            <pc:docMk/>
            <pc:sldMk cId="0" sldId="271"/>
            <ac:spMk id="7" creationId="{00000000-0000-0000-0000-000000000000}"/>
          </ac:spMkLst>
        </pc:spChg>
        <pc:spChg chg="del mod">
          <ac:chgData name="Dali Laxton" userId="994fe8badd9c9863" providerId="LiveId" clId="{6634DD47-23BF-45F0-8B0B-2D9168CB613B}" dt="2020-12-09T23:02:36.399" v="729" actId="478"/>
          <ac:spMkLst>
            <pc:docMk/>
            <pc:sldMk cId="0" sldId="271"/>
            <ac:spMk id="8" creationId="{00000000-0000-0000-0000-000000000000}"/>
          </ac:spMkLst>
        </pc:spChg>
        <pc:picChg chg="add mod modCrop">
          <ac:chgData name="Dali Laxton" userId="994fe8badd9c9863" providerId="LiveId" clId="{6634DD47-23BF-45F0-8B0B-2D9168CB613B}" dt="2020-12-09T23:02:01.282" v="728" actId="1076"/>
          <ac:picMkLst>
            <pc:docMk/>
            <pc:sldMk cId="0" sldId="271"/>
            <ac:picMk id="9" creationId="{5E1B87F2-A88A-4D41-A66D-C6AE5A0168C7}"/>
          </ac:picMkLst>
        </pc:picChg>
      </pc:sldChg>
      <pc:sldChg chg="addSp delSp modSp mod">
        <pc:chgData name="Dali Laxton" userId="994fe8badd9c9863" providerId="LiveId" clId="{6634DD47-23BF-45F0-8B0B-2D9168CB613B}" dt="2020-12-09T23:03:31.186" v="737" actId="1076"/>
        <pc:sldMkLst>
          <pc:docMk/>
          <pc:sldMk cId="0" sldId="272"/>
        </pc:sldMkLst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4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5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5.498" v="731" actId="478"/>
          <ac:spMkLst>
            <pc:docMk/>
            <pc:sldMk cId="0" sldId="272"/>
            <ac:spMk id="6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7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8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9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0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1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2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3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4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5.498" v="731" actId="478"/>
          <ac:spMkLst>
            <pc:docMk/>
            <pc:sldMk cId="0" sldId="272"/>
            <ac:spMk id="15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3:12.791" v="730" actId="478"/>
          <ac:spMkLst>
            <pc:docMk/>
            <pc:sldMk cId="0" sldId="272"/>
            <ac:spMk id="16" creationId="{00000000-0000-0000-0000-000000000000}"/>
          </ac:spMkLst>
        </pc:spChg>
        <pc:picChg chg="add mod">
          <ac:chgData name="Dali Laxton" userId="994fe8badd9c9863" providerId="LiveId" clId="{6634DD47-23BF-45F0-8B0B-2D9168CB613B}" dt="2020-12-09T23:03:31.186" v="737" actId="1076"/>
          <ac:picMkLst>
            <pc:docMk/>
            <pc:sldMk cId="0" sldId="272"/>
            <ac:picMk id="17" creationId="{C94A8BBB-7DDB-4F7A-9DF0-87B0CD65E903}"/>
          </ac:picMkLst>
        </pc:picChg>
      </pc:sldChg>
      <pc:sldChg chg="modSp del mod">
        <pc:chgData name="Dali Laxton" userId="994fe8badd9c9863" providerId="LiveId" clId="{6634DD47-23BF-45F0-8B0B-2D9168CB613B}" dt="2020-12-09T23:04:16.972" v="739" actId="47"/>
        <pc:sldMkLst>
          <pc:docMk/>
          <pc:sldMk cId="0" sldId="273"/>
        </pc:sldMkLst>
        <pc:spChg chg="mod">
          <ac:chgData name="Dali Laxton" userId="994fe8badd9c9863" providerId="LiveId" clId="{6634DD47-23BF-45F0-8B0B-2D9168CB613B}" dt="2020-12-09T23:04:03.475" v="738" actId="14100"/>
          <ac:spMkLst>
            <pc:docMk/>
            <pc:sldMk cId="0" sldId="273"/>
            <ac:spMk id="3" creationId="{00000000-0000-0000-0000-000000000000}"/>
          </ac:spMkLst>
        </pc:spChg>
      </pc:sldChg>
      <pc:sldChg chg="del">
        <pc:chgData name="Dali Laxton" userId="994fe8badd9c9863" providerId="LiveId" clId="{6634DD47-23BF-45F0-8B0B-2D9168CB613B}" dt="2020-12-09T23:04:19.382" v="740" actId="47"/>
        <pc:sldMkLst>
          <pc:docMk/>
          <pc:sldMk cId="0" sldId="274"/>
        </pc:sldMkLst>
      </pc:sldChg>
      <pc:sldChg chg="modSp mod">
        <pc:chgData name="Dali Laxton" userId="994fe8badd9c9863" providerId="LiveId" clId="{6634DD47-23BF-45F0-8B0B-2D9168CB613B}" dt="2020-12-09T23:05:56.081" v="822" actId="2711"/>
        <pc:sldMkLst>
          <pc:docMk/>
          <pc:sldMk cId="0" sldId="275"/>
        </pc:sldMkLst>
        <pc:spChg chg="mod">
          <ac:chgData name="Dali Laxton" userId="994fe8badd9c9863" providerId="LiveId" clId="{6634DD47-23BF-45F0-8B0B-2D9168CB613B}" dt="2020-12-09T23:05:56.081" v="822" actId="2711"/>
          <ac:spMkLst>
            <pc:docMk/>
            <pc:sldMk cId="0" sldId="275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3:05:50.670" v="821" actId="2711"/>
          <ac:spMkLst>
            <pc:docMk/>
            <pc:sldMk cId="0" sldId="275"/>
            <ac:spMk id="4" creationId="{00000000-0000-0000-0000-000000000000}"/>
          </ac:spMkLst>
        </pc:spChg>
      </pc:sldChg>
      <pc:sldChg chg="addSp delSp modSp mod">
        <pc:chgData name="Dali Laxton" userId="994fe8badd9c9863" providerId="LiveId" clId="{6634DD47-23BF-45F0-8B0B-2D9168CB613B}" dt="2020-12-09T23:06:32.665" v="829" actId="1076"/>
        <pc:sldMkLst>
          <pc:docMk/>
          <pc:sldMk cId="0" sldId="276"/>
        </pc:sldMkLst>
        <pc:spChg chg="del">
          <ac:chgData name="Dali Laxton" userId="994fe8badd9c9863" providerId="LiveId" clId="{6634DD47-23BF-45F0-8B0B-2D9168CB613B}" dt="2020-12-09T23:06:23.239" v="823" actId="478"/>
          <ac:spMkLst>
            <pc:docMk/>
            <pc:sldMk cId="0" sldId="276"/>
            <ac:spMk id="2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6:23.239" v="823" actId="478"/>
          <ac:spMkLst>
            <pc:docMk/>
            <pc:sldMk cId="0" sldId="276"/>
            <ac:spMk id="3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6:23.239" v="823" actId="478"/>
          <ac:spMkLst>
            <pc:docMk/>
            <pc:sldMk cId="0" sldId="276"/>
            <ac:spMk id="4" creationId="{00000000-0000-0000-0000-000000000000}"/>
          </ac:spMkLst>
        </pc:spChg>
        <pc:spChg chg="add del mod">
          <ac:chgData name="Dali Laxton" userId="994fe8badd9c9863" providerId="LiveId" clId="{6634DD47-23BF-45F0-8B0B-2D9168CB613B}" dt="2020-12-09T23:06:24.860" v="824" actId="478"/>
          <ac:spMkLst>
            <pc:docMk/>
            <pc:sldMk cId="0" sldId="276"/>
            <ac:spMk id="6" creationId="{84F44B22-B725-49B9-B486-969DD1A92547}"/>
          </ac:spMkLst>
        </pc:spChg>
        <pc:picChg chg="add mod">
          <ac:chgData name="Dali Laxton" userId="994fe8badd9c9863" providerId="LiveId" clId="{6634DD47-23BF-45F0-8B0B-2D9168CB613B}" dt="2020-12-09T23:06:32.665" v="829" actId="1076"/>
          <ac:picMkLst>
            <pc:docMk/>
            <pc:sldMk cId="0" sldId="276"/>
            <ac:picMk id="7" creationId="{FD50F97B-8767-4FC6-AD23-1FFF9D87C77C}"/>
          </ac:picMkLst>
        </pc:picChg>
      </pc:sldChg>
      <pc:sldChg chg="addSp delSp modSp mod">
        <pc:chgData name="Dali Laxton" userId="994fe8badd9c9863" providerId="LiveId" clId="{6634DD47-23BF-45F0-8B0B-2D9168CB613B}" dt="2020-12-09T23:07:34.914" v="835" actId="1076"/>
        <pc:sldMkLst>
          <pc:docMk/>
          <pc:sldMk cId="0" sldId="277"/>
        </pc:sldMkLst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2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3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5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6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Dali Laxton" userId="994fe8badd9c9863" providerId="LiveId" clId="{6634DD47-23BF-45F0-8B0B-2D9168CB613B}" dt="2020-12-09T23:07:26.445" v="830" actId="478"/>
          <ac:spMkLst>
            <pc:docMk/>
            <pc:sldMk cId="0" sldId="277"/>
            <ac:spMk id="9" creationId="{00000000-0000-0000-0000-000000000000}"/>
          </ac:spMkLst>
        </pc:spChg>
        <pc:spChg chg="add del mod">
          <ac:chgData name="Dali Laxton" userId="994fe8badd9c9863" providerId="LiveId" clId="{6634DD47-23BF-45F0-8B0B-2D9168CB613B}" dt="2020-12-09T23:07:28.820" v="831" actId="478"/>
          <ac:spMkLst>
            <pc:docMk/>
            <pc:sldMk cId="0" sldId="277"/>
            <ac:spMk id="11" creationId="{9328A666-1EC5-4440-9471-09D02A2306BF}"/>
          </ac:spMkLst>
        </pc:spChg>
        <pc:picChg chg="add mod">
          <ac:chgData name="Dali Laxton" userId="994fe8badd9c9863" providerId="LiveId" clId="{6634DD47-23BF-45F0-8B0B-2D9168CB613B}" dt="2020-12-09T23:07:34.914" v="835" actId="1076"/>
          <ac:picMkLst>
            <pc:docMk/>
            <pc:sldMk cId="0" sldId="277"/>
            <ac:picMk id="12" creationId="{2FF18BD3-A529-41D2-8628-DF539E79A0A5}"/>
          </ac:picMkLst>
        </pc:picChg>
      </pc:sldChg>
      <pc:sldChg chg="modSp mod">
        <pc:chgData name="Dali Laxton" userId="994fe8badd9c9863" providerId="LiveId" clId="{6634DD47-23BF-45F0-8B0B-2D9168CB613B}" dt="2020-12-09T23:08:34.033" v="837" actId="20577"/>
        <pc:sldMkLst>
          <pc:docMk/>
          <pc:sldMk cId="0" sldId="278"/>
        </pc:sldMkLst>
        <pc:spChg chg="mod">
          <ac:chgData name="Dali Laxton" userId="994fe8badd9c9863" providerId="LiveId" clId="{6634DD47-23BF-45F0-8B0B-2D9168CB613B}" dt="2020-12-09T23:07:50.458" v="836" actId="2711"/>
          <ac:spMkLst>
            <pc:docMk/>
            <pc:sldMk cId="0" sldId="278"/>
            <ac:spMk id="2" creationId="{00000000-0000-0000-0000-000000000000}"/>
          </ac:spMkLst>
        </pc:spChg>
        <pc:spChg chg="mod">
          <ac:chgData name="Dali Laxton" userId="994fe8badd9c9863" providerId="LiveId" clId="{6634DD47-23BF-45F0-8B0B-2D9168CB613B}" dt="2020-12-09T23:07:50.458" v="836" actId="2711"/>
          <ac:spMkLst>
            <pc:docMk/>
            <pc:sldMk cId="0" sldId="278"/>
            <ac:spMk id="3" creationId="{00000000-0000-0000-0000-000000000000}"/>
          </ac:spMkLst>
        </pc:spChg>
        <pc:spChg chg="mod">
          <ac:chgData name="Dali Laxton" userId="994fe8badd9c9863" providerId="LiveId" clId="{6634DD47-23BF-45F0-8B0B-2D9168CB613B}" dt="2020-12-09T23:08:34.033" v="837" actId="20577"/>
          <ac:spMkLst>
            <pc:docMk/>
            <pc:sldMk cId="0" sldId="278"/>
            <ac:spMk id="4" creationId="{00000000-0000-0000-0000-000000000000}"/>
          </ac:spMkLst>
        </pc:spChg>
      </pc:sldChg>
      <pc:sldChg chg="modSp add mod">
        <pc:chgData name="Dali Laxton" userId="994fe8badd9c9863" providerId="LiveId" clId="{6634DD47-23BF-45F0-8B0B-2D9168CB613B}" dt="2020-12-09T22:40:15.648" v="35" actId="403"/>
        <pc:sldMkLst>
          <pc:docMk/>
          <pc:sldMk cId="3137139238" sldId="280"/>
        </pc:sldMkLst>
        <pc:spChg chg="mod">
          <ac:chgData name="Dali Laxton" userId="994fe8badd9c9863" providerId="LiveId" clId="{6634DD47-23BF-45F0-8B0B-2D9168CB613B}" dt="2020-12-09T22:40:15.648" v="35" actId="403"/>
          <ac:spMkLst>
            <pc:docMk/>
            <pc:sldMk cId="3137139238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339" y="2996109"/>
            <a:ext cx="10142720" cy="40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1505" y="756285"/>
            <a:ext cx="9117024" cy="1277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885" y="2275467"/>
            <a:ext cx="4199846" cy="7498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67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01506" y="3155856"/>
            <a:ext cx="4463224" cy="2771117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329" y="2275467"/>
            <a:ext cx="4206107" cy="7498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67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257211" y="3155856"/>
            <a:ext cx="4463226" cy="2771117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6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83" y="756285"/>
            <a:ext cx="3619600" cy="2231197"/>
          </a:xfrm>
        </p:spPr>
        <p:txBody>
          <a:bodyPr anchor="b">
            <a:normAutofit/>
          </a:bodyPr>
          <a:lstStyle>
            <a:lvl1pPr algn="ctr">
              <a:defRPr sz="3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425880" y="756287"/>
            <a:ext cx="5292649" cy="517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83" y="2987484"/>
            <a:ext cx="3619601" cy="2939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05" y="756285"/>
            <a:ext cx="5155112" cy="2231197"/>
          </a:xfrm>
        </p:spPr>
        <p:txBody>
          <a:bodyPr anchor="b">
            <a:normAutofit/>
          </a:bodyPr>
          <a:lstStyle>
            <a:lvl1pPr algn="ctr">
              <a:defRPr sz="3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19997" y="2"/>
            <a:ext cx="3698533" cy="5592774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506" y="2987484"/>
            <a:ext cx="5155111" cy="2605292"/>
          </a:xfrm>
        </p:spPr>
        <p:txBody>
          <a:bodyPr anchor="t">
            <a:normAutofit/>
          </a:bodyPr>
          <a:lstStyle>
            <a:lvl1pPr marL="0" indent="0" algn="ctr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8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04" y="4528373"/>
            <a:ext cx="9117025" cy="649366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1506" y="756286"/>
            <a:ext cx="9115100" cy="3523268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486" y="5186279"/>
            <a:ext cx="9117043" cy="752615"/>
          </a:xfrm>
        </p:spPr>
        <p:txBody>
          <a:bodyPr anchor="t"/>
          <a:lstStyle>
            <a:lvl1pPr marL="0" indent="0" algn="l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06" y="756287"/>
            <a:ext cx="9118950" cy="3523268"/>
          </a:xfrm>
        </p:spPr>
        <p:txBody>
          <a:bodyPr anchor="ctr">
            <a:normAutofit/>
          </a:bodyPr>
          <a:lstStyle>
            <a:lvl1pPr algn="ctr">
              <a:defRPr sz="52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487" y="4528373"/>
            <a:ext cx="9117044" cy="1404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53" y="756285"/>
            <a:ext cx="8354236" cy="3216476"/>
          </a:xfrm>
        </p:spPr>
        <p:txBody>
          <a:bodyPr anchor="ctr">
            <a:normAutofit/>
          </a:bodyPr>
          <a:lstStyle>
            <a:lvl1pPr algn="ctr">
              <a:defRPr sz="52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59711" y="3981063"/>
            <a:ext cx="7602520" cy="416594"/>
          </a:xfrm>
        </p:spPr>
        <p:txBody>
          <a:bodyPr anchor="t">
            <a:normAutofit/>
          </a:bodyPr>
          <a:lstStyle>
            <a:lvl1pPr marL="0" indent="0" algn="r">
              <a:buNone/>
              <a:defRPr sz="15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505" y="4528374"/>
            <a:ext cx="9118933" cy="1398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783" y="979101"/>
            <a:ext cx="534670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5275" y="3205204"/>
            <a:ext cx="534670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2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81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05" y="1901029"/>
            <a:ext cx="9117024" cy="2769996"/>
          </a:xfrm>
        </p:spPr>
        <p:txBody>
          <a:bodyPr anchor="b">
            <a:normAutofit/>
          </a:bodyPr>
          <a:lstStyle>
            <a:lvl1pPr algn="l">
              <a:defRPr sz="52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505" y="4684013"/>
            <a:ext cx="9117024" cy="1257877"/>
          </a:xfrm>
        </p:spPr>
        <p:txBody>
          <a:bodyPr anchor="t">
            <a:normAutofit/>
          </a:bodyPr>
          <a:lstStyle>
            <a:lvl1pPr marL="0" indent="0" algn="l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6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1505" y="756287"/>
            <a:ext cx="9117024" cy="12703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1506" y="2275466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7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1506" y="2910956"/>
            <a:ext cx="2903258" cy="30160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4117" y="2275466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7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4116" y="2910956"/>
            <a:ext cx="2903258" cy="30160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5271" y="2275466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647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15271" y="2910956"/>
            <a:ext cx="2903258" cy="30160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1505" y="756287"/>
            <a:ext cx="9118933" cy="12703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6801" y="4204919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6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01486" y="2275468"/>
            <a:ext cx="2903258" cy="169466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6801" y="4840410"/>
            <a:ext cx="2903258" cy="1086566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562" y="4204919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6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5324" y="2275468"/>
            <a:ext cx="2903258" cy="16930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5323" y="4840407"/>
            <a:ext cx="2904497" cy="1086567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14011" y="4204919"/>
            <a:ext cx="2903258" cy="63548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26" b="0">
                <a:solidFill>
                  <a:schemeClr val="accent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13901" y="2275465"/>
            <a:ext cx="2903258" cy="169518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13901" y="4840405"/>
            <a:ext cx="2903258" cy="1086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01505" y="2275467"/>
            <a:ext cx="9117024" cy="3651507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2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246" y="756287"/>
            <a:ext cx="1986284" cy="51706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01506" y="756287"/>
            <a:ext cx="6932844" cy="5170688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9902" y="-18673"/>
            <a:ext cx="10237941" cy="7114681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2137" y="4901848"/>
            <a:ext cx="9898991" cy="1892158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348" y="0"/>
            <a:ext cx="6795916" cy="35467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99704" y="234917"/>
            <a:ext cx="9917513" cy="633657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27906" y="737028"/>
            <a:ext cx="8810038" cy="3050866"/>
          </a:xfrm>
        </p:spPr>
        <p:txBody>
          <a:bodyPr anchor="b">
            <a:normAutofit/>
          </a:bodyPr>
          <a:lstStyle>
            <a:lvl1pPr algn="r">
              <a:defRPr sz="7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48412" y="3801088"/>
            <a:ext cx="8784937" cy="606895"/>
          </a:xfrm>
        </p:spPr>
        <p:txBody>
          <a:bodyPr anchor="t">
            <a:noAutofit/>
          </a:bodyPr>
          <a:lstStyle>
            <a:lvl1pPr marL="0" indent="0" algn="r">
              <a:buNone/>
              <a:defRPr sz="2647">
                <a:solidFill>
                  <a:schemeClr val="bg1">
                    <a:lumMod val="50000"/>
                  </a:schemeClr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290775" y="5198761"/>
            <a:ext cx="5388496" cy="1039209"/>
          </a:xfrm>
        </p:spPr>
        <p:txBody>
          <a:bodyPr/>
          <a:lstStyle>
            <a:lvl1pPr algn="ctr">
              <a:defRPr sz="4632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4189" y="5463862"/>
            <a:ext cx="3493211" cy="1012748"/>
          </a:xfrm>
        </p:spPr>
        <p:txBody>
          <a:bodyPr vert="horz" lIns="91440" tIns="45720" rIns="91440" bIns="45720" rtlCol="0" anchor="ctr"/>
          <a:lstStyle>
            <a:lvl1pPr algn="r">
              <a:defRPr lang="en-US" sz="4632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8655664" y="4212554"/>
            <a:ext cx="795678" cy="549702"/>
          </a:xfrm>
        </p:spPr>
        <p:txBody>
          <a:bodyPr/>
          <a:lstStyle>
            <a:lvl1pPr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650948" y="5576949"/>
            <a:ext cx="602715" cy="56835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1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01505" y="2275468"/>
            <a:ext cx="9117024" cy="365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4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05" y="756287"/>
            <a:ext cx="9117024" cy="3521706"/>
          </a:xfrm>
        </p:spPr>
        <p:txBody>
          <a:bodyPr anchor="b">
            <a:normAutofit/>
          </a:bodyPr>
          <a:lstStyle>
            <a:lvl1pPr algn="l">
              <a:defRPr sz="59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05" y="4126889"/>
            <a:ext cx="9117024" cy="1808130"/>
          </a:xfrm>
        </p:spPr>
        <p:txBody>
          <a:bodyPr anchor="t">
            <a:normAutofit/>
          </a:bodyPr>
          <a:lstStyle>
            <a:lvl1pPr marL="0" indent="0" algn="l">
              <a:buNone/>
              <a:defRPr sz="2206">
                <a:solidFill>
                  <a:schemeClr val="bg1">
                    <a:lumMod val="50000"/>
                  </a:schemeClr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1505" y="756285"/>
            <a:ext cx="9118933" cy="1277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01504" y="2275468"/>
            <a:ext cx="4463227" cy="365150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257212" y="2275468"/>
            <a:ext cx="4461318" cy="365150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339" y="2903024"/>
            <a:ext cx="10142720" cy="175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867" y="3645174"/>
            <a:ext cx="9626600" cy="183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08-Dec-21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2275" y="2"/>
            <a:ext cx="10529693" cy="7326945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05" y="756287"/>
            <a:ext cx="9118933" cy="1270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05" y="2275468"/>
            <a:ext cx="9118933" cy="3651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1026" y="6349060"/>
            <a:ext cx="3319410" cy="549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88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505" y="6349060"/>
            <a:ext cx="4823712" cy="549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88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14329" y="6349060"/>
            <a:ext cx="795678" cy="549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88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120000"/>
        </a:lnSpc>
        <a:spcBef>
          <a:spcPts val="110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206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98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1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0" y="2333625"/>
            <a:ext cx="48006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spc="5" dirty="0">
                <a:latin typeface="Times New Roman"/>
                <a:cs typeface="Times New Roman"/>
              </a:rPr>
              <a:t>Panel </a:t>
            </a:r>
            <a:r>
              <a:rPr sz="3600" b="1" spc="15" dirty="0">
                <a:latin typeface="Times New Roman"/>
                <a:cs typeface="Times New Roman"/>
              </a:rPr>
              <a:t>Data Model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EB65C41-255D-41A3-B16C-841059217430}"/>
              </a:ext>
            </a:extLst>
          </p:cNvPr>
          <p:cNvSpPr txBox="1"/>
          <p:nvPr/>
        </p:nvSpPr>
        <p:spPr>
          <a:xfrm>
            <a:off x="3289300" y="5305425"/>
            <a:ext cx="48006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00" b="1" spc="5" dirty="0">
                <a:latin typeface="Times New Roman"/>
                <a:cs typeface="Times New Roman"/>
              </a:rPr>
              <a:t>December, 2021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10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1347603"/>
            <a:ext cx="4614161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0" dirty="0"/>
              <a:t>Diminishing</a:t>
            </a:r>
            <a:r>
              <a:rPr sz="3600" spc="-30" dirty="0"/>
              <a:t> </a:t>
            </a:r>
            <a:r>
              <a:rPr sz="3600" spc="-15" dirty="0"/>
              <a:t>Variation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907" y="2486025"/>
            <a:ext cx="10141585" cy="34900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5"/>
              </a:spcBef>
            </a:pPr>
            <a:r>
              <a:rPr sz="3200" spc="25" dirty="0">
                <a:latin typeface="+mj-lt"/>
                <a:cs typeface="PMingLiU"/>
              </a:rPr>
              <a:t>Typically, </a:t>
            </a:r>
            <a:r>
              <a:rPr sz="3200" spc="55" dirty="0">
                <a:latin typeface="+mj-lt"/>
                <a:cs typeface="PMingLiU"/>
              </a:rPr>
              <a:t>the </a:t>
            </a:r>
            <a:r>
              <a:rPr sz="3200" spc="50" dirty="0">
                <a:latin typeface="+mj-lt"/>
                <a:cs typeface="PMingLiU"/>
              </a:rPr>
              <a:t>variation </a:t>
            </a:r>
            <a:r>
              <a:rPr sz="3200" spc="55" dirty="0">
                <a:latin typeface="+mj-lt"/>
                <a:cs typeface="PMingLiU"/>
              </a:rPr>
              <a:t>in the </a:t>
            </a:r>
            <a:r>
              <a:rPr sz="3200" spc="50" dirty="0">
                <a:latin typeface="+mj-lt"/>
                <a:cs typeface="PMingLiU"/>
              </a:rPr>
              <a:t>differenced </a:t>
            </a:r>
            <a:r>
              <a:rPr sz="3200" spc="60" dirty="0">
                <a:latin typeface="+mj-lt"/>
                <a:cs typeface="PMingLiU"/>
              </a:rPr>
              <a:t>independent </a:t>
            </a:r>
            <a:r>
              <a:rPr sz="3200" spc="50" dirty="0">
                <a:latin typeface="+mj-lt"/>
                <a:cs typeface="PMingLiU"/>
              </a:rPr>
              <a:t>variable </a:t>
            </a:r>
            <a:r>
              <a:rPr sz="3200" spc="45" dirty="0">
                <a:latin typeface="+mj-lt"/>
                <a:cs typeface="PMingLiU"/>
              </a:rPr>
              <a:t>is </a:t>
            </a:r>
            <a:r>
              <a:rPr sz="3200" spc="75" dirty="0">
                <a:latin typeface="+mj-lt"/>
                <a:cs typeface="PMingLiU"/>
              </a:rPr>
              <a:t>much </a:t>
            </a:r>
            <a:r>
              <a:rPr sz="3200" spc="55" dirty="0">
                <a:latin typeface="+mj-lt"/>
                <a:cs typeface="PMingLiU"/>
              </a:rPr>
              <a:t>smaller </a:t>
            </a:r>
            <a:r>
              <a:rPr sz="3200" spc="60" dirty="0">
                <a:latin typeface="+mj-lt"/>
                <a:cs typeface="PMingLiU"/>
              </a:rPr>
              <a:t>than </a:t>
            </a:r>
            <a:r>
              <a:rPr sz="3200" spc="55" dirty="0">
                <a:latin typeface="+mj-lt"/>
                <a:cs typeface="PMingLiU"/>
              </a:rPr>
              <a:t>the  </a:t>
            </a:r>
            <a:r>
              <a:rPr sz="3200" spc="45" dirty="0">
                <a:latin typeface="+mj-lt"/>
                <a:cs typeface="PMingLiU"/>
              </a:rPr>
              <a:t>variation</a:t>
            </a:r>
            <a:r>
              <a:rPr sz="3200" spc="-2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in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the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original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independent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45" dirty="0">
                <a:latin typeface="+mj-lt"/>
                <a:cs typeface="PMingLiU"/>
              </a:rPr>
              <a:t>variable.</a:t>
            </a:r>
            <a:r>
              <a:rPr sz="3200" spc="114" dirty="0">
                <a:latin typeface="+mj-lt"/>
                <a:cs typeface="PMingLiU"/>
              </a:rPr>
              <a:t> </a:t>
            </a:r>
            <a:r>
              <a:rPr sz="3200" spc="70" dirty="0">
                <a:latin typeface="+mj-lt"/>
                <a:cs typeface="PMingLiU"/>
              </a:rPr>
              <a:t>Thus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imprecise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estimate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5" dirty="0">
                <a:latin typeface="+mj-lt"/>
                <a:cs typeface="PMingLiU"/>
              </a:rPr>
              <a:t>can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5" dirty="0">
                <a:latin typeface="+mj-lt"/>
                <a:cs typeface="PMingLiU"/>
              </a:rPr>
              <a:t>be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expected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65" dirty="0">
                <a:latin typeface="+mj-lt"/>
                <a:cs typeface="PMingLiU"/>
              </a:rPr>
              <a:t>from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90" dirty="0">
                <a:latin typeface="+mj-lt"/>
                <a:cs typeface="PMingLiU"/>
              </a:rPr>
              <a:t>FD  </a:t>
            </a:r>
            <a:r>
              <a:rPr sz="3200" spc="40" dirty="0">
                <a:latin typeface="+mj-lt"/>
                <a:cs typeface="PMingLiU"/>
              </a:rPr>
              <a:t>estimator. </a:t>
            </a:r>
            <a:r>
              <a:rPr sz="3200" spc="55" dirty="0">
                <a:latin typeface="+mj-lt"/>
                <a:cs typeface="PMingLiU"/>
              </a:rPr>
              <a:t>Like the </a:t>
            </a:r>
            <a:r>
              <a:rPr sz="3200" spc="70" dirty="0">
                <a:latin typeface="+mj-lt"/>
                <a:cs typeface="PMingLiU"/>
              </a:rPr>
              <a:t>IV </a:t>
            </a:r>
            <a:r>
              <a:rPr sz="3200" spc="45" dirty="0">
                <a:latin typeface="+mj-lt"/>
                <a:cs typeface="PMingLiU"/>
              </a:rPr>
              <a:t>estimator, </a:t>
            </a:r>
            <a:r>
              <a:rPr sz="3200" spc="60" dirty="0">
                <a:latin typeface="+mj-lt"/>
                <a:cs typeface="PMingLiU"/>
              </a:rPr>
              <a:t>here </a:t>
            </a:r>
            <a:r>
              <a:rPr sz="3200" spc="80" dirty="0">
                <a:latin typeface="+mj-lt"/>
                <a:cs typeface="PMingLiU"/>
              </a:rPr>
              <a:t>we </a:t>
            </a:r>
            <a:r>
              <a:rPr sz="3200" spc="50" dirty="0">
                <a:latin typeface="+mj-lt"/>
                <a:cs typeface="PMingLiU"/>
              </a:rPr>
              <a:t>face </a:t>
            </a:r>
            <a:r>
              <a:rPr sz="3200" spc="55" dirty="0">
                <a:latin typeface="+mj-lt"/>
                <a:cs typeface="PMingLiU"/>
              </a:rPr>
              <a:t>the </a:t>
            </a:r>
            <a:r>
              <a:rPr sz="3200" spc="70" dirty="0">
                <a:latin typeface="+mj-lt"/>
                <a:cs typeface="PMingLiU"/>
              </a:rPr>
              <a:t>same </a:t>
            </a:r>
            <a:r>
              <a:rPr sz="3200" spc="45" dirty="0">
                <a:latin typeface="+mj-lt"/>
                <a:cs typeface="PMingLiU"/>
              </a:rPr>
              <a:t>tradeoff </a:t>
            </a:r>
            <a:r>
              <a:rPr sz="3200" spc="55" dirty="0">
                <a:latin typeface="+mj-lt"/>
                <a:cs typeface="PMingLiU"/>
              </a:rPr>
              <a:t>of </a:t>
            </a:r>
            <a:r>
              <a:rPr sz="3200" spc="35" dirty="0">
                <a:latin typeface="+mj-lt"/>
                <a:cs typeface="PMingLiU"/>
              </a:rPr>
              <a:t>efficiency </a:t>
            </a:r>
            <a:r>
              <a:rPr sz="3200" spc="50" dirty="0">
                <a:latin typeface="+mj-lt"/>
                <a:cs typeface="PMingLiU"/>
              </a:rPr>
              <a:t>versus  </a:t>
            </a:r>
            <a:r>
              <a:rPr sz="3200" spc="55" dirty="0">
                <a:latin typeface="+mj-lt"/>
                <a:cs typeface="PMingLiU"/>
              </a:rPr>
              <a:t>unbiasedness.</a:t>
            </a:r>
            <a:endParaRPr sz="320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11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838313"/>
            <a:ext cx="4385561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00" spc="-120" dirty="0" err="1"/>
              <a:t>Gretl</a:t>
            </a:r>
            <a:r>
              <a:rPr sz="3600" spc="-60" dirty="0"/>
              <a:t> </a:t>
            </a:r>
            <a:r>
              <a:rPr sz="3600" spc="15" dirty="0"/>
              <a:t>Command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4"/>
              <p:cNvSpPr txBox="1"/>
              <p:nvPr/>
            </p:nvSpPr>
            <p:spPr>
              <a:xfrm>
                <a:off x="275339" y="2063519"/>
                <a:ext cx="10081895" cy="3980448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70" dirty="0">
                    <a:latin typeface="+mj-lt"/>
                    <a:cs typeface="PMingLiU"/>
                  </a:rPr>
                  <a:t>The</a:t>
                </a:r>
                <a:r>
                  <a:rPr lang="en-US" sz="2400" spc="-20" dirty="0">
                    <a:latin typeface="+mj-lt"/>
                    <a:cs typeface="PMingLiU"/>
                  </a:rPr>
                  <a:t> </a:t>
                </a:r>
                <a:r>
                  <a:rPr lang="en-US" sz="2400" spc="-35" dirty="0" err="1">
                    <a:latin typeface="+mj-lt"/>
                    <a:cs typeface="PMingLiU"/>
                  </a:rPr>
                  <a:t>Gretl</a:t>
                </a:r>
                <a:r>
                  <a:rPr lang="en-US" sz="2400" spc="-35" dirty="0">
                    <a:latin typeface="+mj-lt"/>
                    <a:cs typeface="PMingLiU"/>
                  </a:rPr>
                  <a:t> in order to obtain the FD estimates, first we need to make sure that the data is loaded as the panel data – identifying cross-sectional ID and the time ID. </a:t>
                </a: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endParaRPr lang="en-US" sz="2400" spc="-35" dirty="0">
                  <a:latin typeface="+mj-lt"/>
                  <a:cs typeface="PMingLiU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-35" dirty="0">
                    <a:latin typeface="+mj-lt"/>
                    <a:cs typeface="PMingLiU"/>
                  </a:rPr>
                  <a:t>Then we need to generate the difference of each variable </a:t>
                </a: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35" smtClean="0">
                          <a:latin typeface="Cambria Math" panose="02040503050406030204" pitchFamily="18" charset="0"/>
                          <a:cs typeface="PMingLiU"/>
                        </a:rPr>
                        <m:t>𝑑𝑣𝑎𝑟𝑖𝑎𝑏𝑙𝑒</m:t>
                      </m:r>
                      <m:r>
                        <a:rPr lang="en-US" sz="2400" b="0" i="1" spc="-35" smtClean="0">
                          <a:latin typeface="Cambria Math" panose="02040503050406030204" pitchFamily="18" charset="0"/>
                          <a:cs typeface="PMingLiU"/>
                        </a:rPr>
                        <m:t>=</m:t>
                      </m:r>
                      <m:r>
                        <a:rPr lang="en-US" sz="2400" b="0" i="1" spc="-35" smtClean="0">
                          <a:latin typeface="Cambria Math" panose="02040503050406030204" pitchFamily="18" charset="0"/>
                          <a:cs typeface="PMingLiU"/>
                        </a:rPr>
                        <m:t>𝑣𝑎𝑟𝑖𝑎𝑏𝑙</m:t>
                      </m:r>
                      <m:sSub>
                        <m:sSubPr>
                          <m:ctrlP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</m:ctrlPr>
                        </m:sSubPr>
                        <m:e>
                          <m: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  <m:t>𝑡</m:t>
                          </m:r>
                        </m:sub>
                      </m:sSub>
                      <m:r>
                        <a:rPr lang="en-US" sz="2400" b="0" i="1" spc="-35" smtClean="0">
                          <a:latin typeface="Cambria Math" panose="02040503050406030204" pitchFamily="18" charset="0"/>
                          <a:cs typeface="PMingLiU"/>
                        </a:rPr>
                        <m:t>−</m:t>
                      </m:r>
                      <m:r>
                        <a:rPr lang="en-US" sz="2400" b="0" i="1" spc="-35" smtClean="0">
                          <a:latin typeface="Cambria Math" panose="02040503050406030204" pitchFamily="18" charset="0"/>
                          <a:cs typeface="PMingLiU"/>
                        </a:rPr>
                        <m:t>𝑣𝑎𝑟𝑖𝑎𝑏𝑙</m:t>
                      </m:r>
                      <m:sSub>
                        <m:sSubPr>
                          <m:ctrlP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</m:ctrlPr>
                        </m:sSubPr>
                        <m:e>
                          <m: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  <m:t>𝑡</m:t>
                          </m:r>
                          <m:r>
                            <a:rPr lang="en-US" sz="2400" b="0" i="1" spc="-35" smtClean="0">
                              <a:latin typeface="Cambria Math" panose="02040503050406030204" pitchFamily="18" charset="0"/>
                              <a:cs typeface="PMingLiU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spc="-35" dirty="0">
                  <a:latin typeface="+mj-lt"/>
                  <a:cs typeface="PMingLiU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-35" dirty="0">
                    <a:latin typeface="+mj-lt"/>
                    <a:cs typeface="PMingLiU"/>
                  </a:rPr>
                  <a:t>We can do this by writing the command:</a:t>
                </a: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b="1" spc="-35" dirty="0">
                    <a:latin typeface="+mj-lt"/>
                    <a:cs typeface="PMingLiU"/>
                  </a:rPr>
                  <a:t>diff </a:t>
                </a:r>
                <a:r>
                  <a:rPr lang="en-US" sz="2400" b="1" spc="-35" dirty="0" err="1">
                    <a:latin typeface="+mj-lt"/>
                    <a:cs typeface="PMingLiU"/>
                  </a:rPr>
                  <a:t>variablename</a:t>
                </a:r>
                <a:endParaRPr lang="en-US" sz="2400" b="1" spc="-35" dirty="0">
                  <a:latin typeface="+mj-lt"/>
                  <a:cs typeface="PMingLiU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endParaRPr lang="en-US" sz="2400" spc="-35" dirty="0">
                  <a:latin typeface="+mj-lt"/>
                  <a:cs typeface="PMingLiU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-35" dirty="0">
                    <a:latin typeface="+mj-lt"/>
                    <a:cs typeface="PMingLiU"/>
                  </a:rPr>
                  <a:t>This command will difference each variable within the cross-sectional unit</a:t>
                </a:r>
                <a:endParaRPr lang="en-US" sz="2400" dirty="0">
                  <a:latin typeface="+mj-lt"/>
                  <a:cs typeface="PMingLiU"/>
                </a:endParaRPr>
              </a:p>
              <a:p>
                <a:pPr marL="12700" marR="5080">
                  <a:lnSpc>
                    <a:spcPct val="119000"/>
                  </a:lnSpc>
                  <a:spcBef>
                    <a:spcPts val="1215"/>
                  </a:spcBef>
                </a:pPr>
                <a:r>
                  <a:rPr lang="en-US" sz="2400" spc="60" dirty="0">
                    <a:latin typeface="+mj-lt"/>
                    <a:cs typeface="PMingLiU"/>
                  </a:rPr>
                  <a:t>This </a:t>
                </a:r>
                <a:r>
                  <a:rPr lang="en-US" sz="2400" spc="55" dirty="0">
                    <a:latin typeface="+mj-lt"/>
                    <a:cs typeface="PMingLiU"/>
                  </a:rPr>
                  <a:t>will </a:t>
                </a:r>
                <a:r>
                  <a:rPr lang="en-US" sz="2400" spc="60" dirty="0">
                    <a:latin typeface="+mj-lt"/>
                    <a:cs typeface="PMingLiU"/>
                  </a:rPr>
                  <a:t>produce missing </a:t>
                </a:r>
                <a:r>
                  <a:rPr lang="en-US" sz="2400" spc="50" dirty="0">
                    <a:latin typeface="+mj-lt"/>
                    <a:cs typeface="PMingLiU"/>
                  </a:rPr>
                  <a:t>value for </a:t>
                </a:r>
                <a:r>
                  <a:rPr lang="en-US" sz="2400" spc="55" dirty="0">
                    <a:latin typeface="+mj-lt"/>
                    <a:cs typeface="PMingLiU"/>
                  </a:rPr>
                  <a:t>the </a:t>
                </a:r>
                <a:r>
                  <a:rPr lang="en-US" sz="2400" spc="20" dirty="0">
                    <a:latin typeface="+mj-lt"/>
                    <a:cs typeface="PMingLiU"/>
                  </a:rPr>
                  <a:t>first </a:t>
                </a:r>
                <a:r>
                  <a:rPr lang="en-US" sz="2400" spc="55" dirty="0">
                    <a:latin typeface="+mj-lt"/>
                    <a:cs typeface="PMingLiU"/>
                  </a:rPr>
                  <a:t>observation of </a:t>
                </a:r>
                <a:r>
                  <a:rPr lang="en-US" sz="2400" spc="60" dirty="0">
                    <a:latin typeface="+mj-lt"/>
                    <a:cs typeface="PMingLiU"/>
                  </a:rPr>
                  <a:t>each </a:t>
                </a:r>
                <a:r>
                  <a:rPr lang="en-US" sz="2400" spc="30" dirty="0">
                    <a:latin typeface="+mj-lt"/>
                    <a:cs typeface="PMingLiU"/>
                  </a:rPr>
                  <a:t>entity. </a:t>
                </a:r>
                <a:endParaRPr sz="2400" dirty="0">
                  <a:latin typeface="+mj-lt"/>
                  <a:cs typeface="PMingLiU"/>
                </a:endParaRPr>
              </a:p>
            </p:txBody>
          </p:sp>
        </mc:Choice>
        <mc:Fallback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9" y="2063519"/>
                <a:ext cx="10081895" cy="3980448"/>
              </a:xfrm>
              <a:prstGeom prst="rect">
                <a:avLst/>
              </a:prstGeom>
              <a:blipFill>
                <a:blip r:embed="rId2"/>
                <a:stretch>
                  <a:fillRect l="-1693" t="-2147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12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2932789"/>
            <a:ext cx="9890760" cy="176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pc="15" dirty="0"/>
              <a:t>FD </a:t>
            </a:r>
            <a:r>
              <a:rPr spc="10" dirty="0"/>
              <a:t>Estimator can be used to </a:t>
            </a:r>
            <a:r>
              <a:rPr spc="5" dirty="0"/>
              <a:t>control </a:t>
            </a:r>
            <a:r>
              <a:rPr spc="-10" dirty="0"/>
              <a:t>for </a:t>
            </a:r>
            <a:r>
              <a:rPr spc="10" dirty="0"/>
              <a:t>time-constant </a:t>
            </a:r>
            <a:r>
              <a:rPr spc="5" dirty="0"/>
              <a:t>unobserved  </a:t>
            </a:r>
            <a:r>
              <a:rPr spc="-5" dirty="0"/>
              <a:t>heterogeneity. </a:t>
            </a:r>
            <a:r>
              <a:rPr spc="15" dirty="0"/>
              <a:t>FD </a:t>
            </a:r>
            <a:r>
              <a:rPr spc="10" dirty="0"/>
              <a:t>estimator cannot be used </a:t>
            </a:r>
            <a:r>
              <a:rPr spc="15" dirty="0"/>
              <a:t>when </a:t>
            </a:r>
            <a:r>
              <a:rPr spc="10" dirty="0"/>
              <a:t>the </a:t>
            </a:r>
            <a:r>
              <a:rPr dirty="0"/>
              <a:t>regressor </a:t>
            </a:r>
            <a:r>
              <a:rPr spc="10" dirty="0"/>
              <a:t>of </a:t>
            </a:r>
            <a:r>
              <a:rPr spc="5" dirty="0"/>
              <a:t>interest  is </a:t>
            </a:r>
            <a:r>
              <a:rPr spc="10" dirty="0"/>
              <a:t>time-constant. </a:t>
            </a:r>
            <a:r>
              <a:rPr spc="15" dirty="0"/>
              <a:t>FD </a:t>
            </a:r>
            <a:r>
              <a:rPr spc="10" dirty="0"/>
              <a:t>estimator </a:t>
            </a:r>
            <a:r>
              <a:rPr spc="5" dirty="0"/>
              <a:t>is imprecise </a:t>
            </a:r>
            <a:r>
              <a:rPr spc="15" dirty="0"/>
              <a:t>when </a:t>
            </a:r>
            <a:r>
              <a:rPr spc="10" dirty="0"/>
              <a:t>the </a:t>
            </a:r>
            <a:r>
              <a:rPr dirty="0"/>
              <a:t>regressor </a:t>
            </a:r>
            <a:r>
              <a:rPr spc="10" dirty="0"/>
              <a:t>changes  </a:t>
            </a:r>
            <a:r>
              <a:rPr spc="5" dirty="0"/>
              <a:t>little </a:t>
            </a:r>
            <a:r>
              <a:rPr dirty="0"/>
              <a:t>over</a:t>
            </a:r>
            <a:r>
              <a:rPr spc="-10" dirty="0"/>
              <a:t> </a:t>
            </a:r>
            <a:r>
              <a:rPr spc="10" dirty="0"/>
              <a:t>time.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13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1385694"/>
            <a:ext cx="397827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latin typeface="+mj-lt"/>
              </a:rPr>
              <a:t>Fixed Effect (FE) Estimator</a:t>
            </a:r>
            <a:r>
              <a:rPr spc="-25" dirty="0">
                <a:latin typeface="+mj-lt"/>
              </a:rPr>
              <a:t> </a:t>
            </a:r>
            <a:r>
              <a:rPr spc="10" dirty="0">
                <a:latin typeface="+mj-lt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0501" y="2777805"/>
            <a:ext cx="1336314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latin typeface="+mj-lt"/>
                <a:cs typeface="PMingLiU"/>
              </a:rPr>
              <a:t>(10)</a:t>
            </a:r>
            <a:endParaRPr sz="2050">
              <a:latin typeface="+mj-lt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39" y="2199383"/>
            <a:ext cx="8199120" cy="20178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400" spc="50" dirty="0">
                <a:latin typeface="+mj-lt"/>
                <a:cs typeface="PMingLiU"/>
              </a:rPr>
              <a:t>For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concreteness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45" dirty="0">
                <a:latin typeface="+mj-lt"/>
                <a:cs typeface="PMingLiU"/>
              </a:rPr>
              <a:t>let</a:t>
            </a:r>
            <a:r>
              <a:rPr sz="2400" spc="-70" dirty="0">
                <a:latin typeface="+mj-lt"/>
                <a:cs typeface="PMingLiU"/>
              </a:rPr>
              <a:t> </a:t>
            </a:r>
            <a:r>
              <a:rPr sz="2400" i="1" dirty="0">
                <a:latin typeface="+mj-lt"/>
                <a:cs typeface="Times New Roman"/>
              </a:rPr>
              <a:t>t</a:t>
            </a:r>
            <a:r>
              <a:rPr sz="2400" i="1" spc="85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=</a:t>
            </a:r>
            <a:r>
              <a:rPr sz="2400" spc="-195" dirty="0">
                <a:latin typeface="+mj-lt"/>
                <a:cs typeface="Lucida Sans Unicode"/>
              </a:rPr>
              <a:t> </a:t>
            </a:r>
            <a:r>
              <a:rPr sz="2400" spc="85" dirty="0">
                <a:latin typeface="+mj-lt"/>
                <a:cs typeface="Lucida Sans Unicode"/>
              </a:rPr>
              <a:t>(</a:t>
            </a:r>
            <a:r>
              <a:rPr sz="2400" spc="85" dirty="0">
                <a:latin typeface="+mj-lt"/>
                <a:cs typeface="PMingLiU"/>
              </a:rPr>
              <a:t>1</a:t>
            </a:r>
            <a:r>
              <a:rPr sz="2400" i="1" spc="85" dirty="0">
                <a:latin typeface="+mj-lt"/>
                <a:cs typeface="Times New Roman"/>
              </a:rPr>
              <a:t>,</a:t>
            </a:r>
            <a:r>
              <a:rPr sz="2400" i="1" spc="-285" dirty="0">
                <a:latin typeface="+mj-lt"/>
                <a:cs typeface="Times New Roman"/>
              </a:rPr>
              <a:t> </a:t>
            </a:r>
            <a:r>
              <a:rPr sz="2400" spc="60" dirty="0">
                <a:latin typeface="+mj-lt"/>
                <a:cs typeface="PMingLiU"/>
              </a:rPr>
              <a:t>2</a:t>
            </a:r>
            <a:r>
              <a:rPr sz="2400" i="1" spc="60" dirty="0">
                <a:latin typeface="+mj-lt"/>
                <a:cs typeface="Times New Roman"/>
              </a:rPr>
              <a:t>,</a:t>
            </a:r>
            <a:r>
              <a:rPr sz="2400" i="1" spc="-285" dirty="0">
                <a:latin typeface="+mj-lt"/>
                <a:cs typeface="Times New Roman"/>
              </a:rPr>
              <a:t> </a:t>
            </a:r>
            <a:r>
              <a:rPr sz="2400" spc="100" dirty="0">
                <a:latin typeface="+mj-lt"/>
                <a:cs typeface="PMingLiU"/>
              </a:rPr>
              <a:t>3</a:t>
            </a:r>
            <a:r>
              <a:rPr sz="2400" spc="100" dirty="0">
                <a:latin typeface="+mj-lt"/>
                <a:cs typeface="Lucida Sans Unicode"/>
              </a:rPr>
              <a:t>)</a:t>
            </a:r>
            <a:r>
              <a:rPr sz="2400" spc="-130" dirty="0">
                <a:latin typeface="+mj-lt"/>
                <a:cs typeface="Lucida Sans Unicode"/>
              </a:rPr>
              <a:t> </a:t>
            </a:r>
            <a:r>
              <a:rPr sz="2400" spc="55" dirty="0">
                <a:latin typeface="+mj-lt"/>
                <a:cs typeface="PMingLiU"/>
              </a:rPr>
              <a:t>in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the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following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causal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70" dirty="0">
                <a:latin typeface="+mj-lt"/>
                <a:cs typeface="PMingLiU"/>
              </a:rPr>
              <a:t>model</a:t>
            </a:r>
            <a:endParaRPr sz="2400" dirty="0">
              <a:latin typeface="+mj-lt"/>
              <a:cs typeface="PMingLiU"/>
            </a:endParaRPr>
          </a:p>
          <a:p>
            <a:pPr marL="2929890">
              <a:lnSpc>
                <a:spcPct val="100000"/>
              </a:lnSpc>
              <a:spcBef>
                <a:spcPts val="2045"/>
              </a:spcBef>
            </a:pPr>
            <a:r>
              <a:rPr sz="2400" i="1" spc="-10" dirty="0">
                <a:latin typeface="+mj-lt"/>
                <a:cs typeface="Times New Roman"/>
              </a:rPr>
              <a:t>y</a:t>
            </a:r>
            <a:r>
              <a:rPr sz="2400" i="1" spc="-15" baseline="-11111" dirty="0">
                <a:latin typeface="+mj-lt"/>
                <a:cs typeface="Times New Roman"/>
              </a:rPr>
              <a:t>it</a:t>
            </a:r>
            <a:r>
              <a:rPr sz="2400" i="1" spc="419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=</a:t>
            </a:r>
            <a:r>
              <a:rPr sz="2400" spc="-190" dirty="0">
                <a:latin typeface="+mj-lt"/>
                <a:cs typeface="Lucida Sans Unicode"/>
              </a:rPr>
              <a:t> </a:t>
            </a:r>
            <a:r>
              <a:rPr sz="2400" spc="-20" dirty="0">
                <a:latin typeface="+mj-lt"/>
                <a:cs typeface="Palatino Linotype"/>
              </a:rPr>
              <a:t>β</a:t>
            </a:r>
            <a:r>
              <a:rPr sz="2400" spc="-30" baseline="-11111" dirty="0">
                <a:latin typeface="+mj-lt"/>
                <a:cs typeface="PMingLiU"/>
              </a:rPr>
              <a:t>0</a:t>
            </a:r>
            <a:r>
              <a:rPr sz="2400" spc="-7" baseline="-11111" dirty="0">
                <a:latin typeface="+mj-lt"/>
                <a:cs typeface="PMingLiU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spc="45" dirty="0">
                <a:latin typeface="+mj-lt"/>
                <a:cs typeface="Palatino Linotype"/>
              </a:rPr>
              <a:t>δ</a:t>
            </a:r>
            <a:r>
              <a:rPr sz="2400" spc="67" baseline="-11111" dirty="0">
                <a:latin typeface="+mj-lt"/>
                <a:cs typeface="PMingLiU"/>
              </a:rPr>
              <a:t>1</a:t>
            </a:r>
            <a:r>
              <a:rPr sz="2400" i="1" spc="45" dirty="0">
                <a:latin typeface="+mj-lt"/>
                <a:cs typeface="Times New Roman"/>
              </a:rPr>
              <a:t>d</a:t>
            </a:r>
            <a:r>
              <a:rPr sz="2400" spc="45" dirty="0">
                <a:latin typeface="+mj-lt"/>
                <a:cs typeface="PMingLiU"/>
              </a:rPr>
              <a:t>1</a:t>
            </a:r>
            <a:r>
              <a:rPr sz="2400" i="1" spc="67" baseline="-11111" dirty="0">
                <a:latin typeface="+mj-lt"/>
                <a:cs typeface="Times New Roman"/>
              </a:rPr>
              <a:t>t</a:t>
            </a:r>
            <a:r>
              <a:rPr sz="2400" i="1" spc="172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spc="45" dirty="0">
                <a:latin typeface="+mj-lt"/>
                <a:cs typeface="Palatino Linotype"/>
              </a:rPr>
              <a:t>δ</a:t>
            </a:r>
            <a:r>
              <a:rPr sz="2400" spc="67" baseline="-11111" dirty="0">
                <a:latin typeface="+mj-lt"/>
                <a:cs typeface="PMingLiU"/>
              </a:rPr>
              <a:t>2</a:t>
            </a:r>
            <a:r>
              <a:rPr sz="2400" i="1" spc="45" dirty="0">
                <a:latin typeface="+mj-lt"/>
                <a:cs typeface="Times New Roman"/>
              </a:rPr>
              <a:t>d</a:t>
            </a:r>
            <a:r>
              <a:rPr sz="2400" spc="45" dirty="0">
                <a:latin typeface="+mj-lt"/>
                <a:cs typeface="PMingLiU"/>
              </a:rPr>
              <a:t>2</a:t>
            </a:r>
            <a:r>
              <a:rPr sz="2400" i="1" spc="67" baseline="-11111" dirty="0">
                <a:latin typeface="+mj-lt"/>
                <a:cs typeface="Times New Roman"/>
              </a:rPr>
              <a:t>t</a:t>
            </a:r>
            <a:r>
              <a:rPr sz="2400" i="1" spc="165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spc="10" dirty="0">
                <a:latin typeface="+mj-lt"/>
                <a:cs typeface="Palatino Linotype"/>
              </a:rPr>
              <a:t>β</a:t>
            </a:r>
            <a:r>
              <a:rPr sz="2400" spc="15" baseline="-11111" dirty="0">
                <a:latin typeface="+mj-lt"/>
                <a:cs typeface="PMingLiU"/>
              </a:rPr>
              <a:t>1</a:t>
            </a:r>
            <a:r>
              <a:rPr sz="2400" i="1" spc="10" dirty="0">
                <a:latin typeface="+mj-lt"/>
                <a:cs typeface="Times New Roman"/>
              </a:rPr>
              <a:t>x</a:t>
            </a:r>
            <a:r>
              <a:rPr sz="2400" i="1" spc="15" baseline="-11111" dirty="0">
                <a:latin typeface="+mj-lt"/>
                <a:cs typeface="Times New Roman"/>
              </a:rPr>
              <a:t>it</a:t>
            </a:r>
            <a:r>
              <a:rPr sz="2400" i="1" spc="172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i="1" spc="5" dirty="0">
                <a:latin typeface="+mj-lt"/>
                <a:cs typeface="Times New Roman"/>
              </a:rPr>
              <a:t>a</a:t>
            </a:r>
            <a:r>
              <a:rPr sz="2400" i="1" spc="7" baseline="-11111" dirty="0">
                <a:latin typeface="+mj-lt"/>
                <a:cs typeface="Times New Roman"/>
              </a:rPr>
              <a:t>i</a:t>
            </a:r>
            <a:r>
              <a:rPr sz="2400" i="1" spc="15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i="1" spc="-10" dirty="0" err="1">
                <a:latin typeface="+mj-lt"/>
                <a:cs typeface="Times New Roman"/>
              </a:rPr>
              <a:t>e</a:t>
            </a:r>
            <a:r>
              <a:rPr sz="2400" i="1" spc="-15" baseline="-11111" dirty="0" err="1">
                <a:latin typeface="+mj-lt"/>
                <a:cs typeface="Times New Roman"/>
              </a:rPr>
              <a:t>it</a:t>
            </a:r>
            <a:endParaRPr lang="en-US" sz="2400" baseline="-11111" dirty="0">
              <a:latin typeface="+mj-lt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080"/>
              </a:spcBef>
            </a:pPr>
            <a:r>
              <a:rPr lang="en-US" sz="2400" spc="65" dirty="0">
                <a:latin typeface="+mj-lt"/>
                <a:cs typeface="PMingLiU"/>
              </a:rPr>
              <a:t>Note</a:t>
            </a:r>
            <a:r>
              <a:rPr lang="en-US" sz="2400" spc="-20" dirty="0">
                <a:latin typeface="+mj-lt"/>
                <a:cs typeface="PMingLiU"/>
              </a:rPr>
              <a:t> </a:t>
            </a:r>
            <a:r>
              <a:rPr lang="en-US" sz="2400" spc="50" dirty="0">
                <a:latin typeface="+mj-lt"/>
                <a:cs typeface="PMingLiU"/>
              </a:rPr>
              <a:t>that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there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are</a:t>
            </a:r>
            <a:r>
              <a:rPr lang="en-US" sz="2400" spc="-20" dirty="0">
                <a:latin typeface="+mj-lt"/>
                <a:cs typeface="PMingLiU"/>
              </a:rPr>
              <a:t> </a:t>
            </a:r>
            <a:r>
              <a:rPr lang="en-US" sz="2400" spc="60" dirty="0">
                <a:latin typeface="+mj-lt"/>
                <a:cs typeface="PMingLiU"/>
              </a:rPr>
              <a:t>two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65" dirty="0">
                <a:latin typeface="+mj-lt"/>
                <a:cs typeface="PMingLiU"/>
              </a:rPr>
              <a:t>time-dummies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in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(10)</a:t>
            </a:r>
            <a:r>
              <a:rPr lang="en-US" sz="2400" spc="-20" dirty="0">
                <a:latin typeface="+mj-lt"/>
                <a:cs typeface="PMingLiU"/>
              </a:rPr>
              <a:t> </a:t>
            </a:r>
            <a:r>
              <a:rPr lang="en-US" sz="2400" spc="60" dirty="0">
                <a:latin typeface="+mj-lt"/>
                <a:cs typeface="PMingLiU"/>
              </a:rPr>
              <a:t>because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there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are</a:t>
            </a:r>
            <a:r>
              <a:rPr lang="en-US" sz="2400" spc="-20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three</a:t>
            </a:r>
            <a:r>
              <a:rPr lang="en-US" sz="2400" spc="-15" dirty="0">
                <a:latin typeface="+mj-lt"/>
                <a:cs typeface="PMingLiU"/>
              </a:rPr>
              <a:t> </a:t>
            </a:r>
            <a:r>
              <a:rPr lang="en-US" sz="2400" spc="55" dirty="0">
                <a:latin typeface="+mj-lt"/>
                <a:cs typeface="PMingLiU"/>
              </a:rPr>
              <a:t>periods.</a:t>
            </a:r>
            <a:endParaRPr lang="en-US" sz="2400" dirty="0">
              <a:latin typeface="+mj-lt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80499" y="4199890"/>
            <a:ext cx="1336315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latin typeface="+mj-lt"/>
                <a:cs typeface="PMingLiU"/>
              </a:rPr>
              <a:t>(11)</a:t>
            </a:r>
            <a:endParaRPr sz="2050" dirty="0">
              <a:latin typeface="+mj-lt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80499" y="5417316"/>
            <a:ext cx="1336315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latin typeface="+mj-lt"/>
                <a:cs typeface="PMingLiU"/>
              </a:rPr>
              <a:t>(12)</a:t>
            </a:r>
            <a:endParaRPr sz="2050" dirty="0">
              <a:latin typeface="+mj-lt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939" y="6448425"/>
            <a:ext cx="5858761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60" dirty="0">
                <a:latin typeface="+mj-lt"/>
                <a:cs typeface="PMingLiU"/>
              </a:rPr>
              <a:t>so</a:t>
            </a:r>
            <a:r>
              <a:rPr sz="2400" spc="-3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period</a:t>
            </a:r>
            <a:r>
              <a:rPr sz="2400" spc="-25" dirty="0">
                <a:latin typeface="+mj-lt"/>
                <a:cs typeface="PMingLiU"/>
              </a:rPr>
              <a:t> </a:t>
            </a:r>
            <a:r>
              <a:rPr sz="2400" spc="70" dirty="0">
                <a:latin typeface="+mj-lt"/>
                <a:cs typeface="PMingLiU"/>
              </a:rPr>
              <a:t>3</a:t>
            </a:r>
            <a:r>
              <a:rPr sz="2400" spc="-25" dirty="0">
                <a:latin typeface="+mj-lt"/>
                <a:cs typeface="PMingLiU"/>
              </a:rPr>
              <a:t> </a:t>
            </a:r>
            <a:r>
              <a:rPr sz="2400" spc="45" dirty="0">
                <a:latin typeface="+mj-lt"/>
                <a:cs typeface="PMingLiU"/>
              </a:rPr>
              <a:t>is</a:t>
            </a:r>
            <a:r>
              <a:rPr sz="2400" spc="-25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the</a:t>
            </a:r>
            <a:r>
              <a:rPr sz="2400" spc="-25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base</a:t>
            </a:r>
            <a:r>
              <a:rPr sz="2400" spc="-25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period.</a:t>
            </a:r>
            <a:endParaRPr sz="2400" dirty="0">
              <a:latin typeface="+mj-lt"/>
              <a:cs typeface="PMingLiU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592782-CFF6-41E9-8F56-3EE69E34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99" y="4057499"/>
            <a:ext cx="3276600" cy="21196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cs typeface="PMingLiU"/>
              </a:rPr>
              <a:t>14</a:t>
            </a:r>
            <a:endParaRPr sz="1000"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1198154"/>
            <a:ext cx="4100829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latin typeface="+mn-lt"/>
              </a:rPr>
              <a:t>Fixed Effect (FE) Estimator</a:t>
            </a:r>
            <a:r>
              <a:rPr spc="-25" dirty="0">
                <a:latin typeface="+mn-lt"/>
              </a:rPr>
              <a:t> </a:t>
            </a:r>
            <a:r>
              <a:rPr spc="10" dirty="0">
                <a:latin typeface="+mn-lt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09101" y="2590265"/>
            <a:ext cx="1107714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cs typeface="PMingLiU"/>
              </a:rPr>
              <a:t>(13)</a:t>
            </a:r>
            <a:endParaRPr sz="2050" dirty="0"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38" y="2012107"/>
            <a:ext cx="8068561" cy="149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050" spc="40" dirty="0">
                <a:cs typeface="PMingLiU"/>
              </a:rPr>
              <a:t>Averaging</a:t>
            </a:r>
            <a:r>
              <a:rPr sz="2050" spc="-1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(10)</a:t>
            </a:r>
            <a:r>
              <a:rPr sz="2050" spc="-1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across</a:t>
            </a:r>
            <a:r>
              <a:rPr sz="2050" spc="-10" dirty="0">
                <a:cs typeface="PMingLiU"/>
              </a:rPr>
              <a:t> </a:t>
            </a:r>
            <a:r>
              <a:rPr sz="2050" i="1" dirty="0">
                <a:cs typeface="Times New Roman"/>
              </a:rPr>
              <a:t>i</a:t>
            </a:r>
            <a:r>
              <a:rPr sz="2050" i="1" spc="5" dirty="0">
                <a:cs typeface="Times New Roman"/>
              </a:rPr>
              <a:t> </a:t>
            </a:r>
            <a:r>
              <a:rPr sz="2050" spc="55" dirty="0">
                <a:cs typeface="PMingLiU"/>
              </a:rPr>
              <a:t>leads</a:t>
            </a:r>
            <a:r>
              <a:rPr sz="2050" spc="-1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to</a:t>
            </a:r>
            <a:r>
              <a:rPr sz="2050" spc="-1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the</a:t>
            </a:r>
            <a:r>
              <a:rPr sz="2050" spc="-15" dirty="0">
                <a:cs typeface="PMingLiU"/>
              </a:rPr>
              <a:t> </a:t>
            </a:r>
            <a:r>
              <a:rPr sz="2050" spc="60" dirty="0">
                <a:cs typeface="PMingLiU"/>
              </a:rPr>
              <a:t>so</a:t>
            </a:r>
            <a:r>
              <a:rPr sz="2050" spc="-1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called</a:t>
            </a:r>
            <a:r>
              <a:rPr sz="2050" spc="-15" dirty="0">
                <a:cs typeface="PMingLiU"/>
              </a:rPr>
              <a:t> </a:t>
            </a:r>
            <a:r>
              <a:rPr sz="2050" spc="65" dirty="0">
                <a:cs typeface="PMingLiU"/>
              </a:rPr>
              <a:t>between</a:t>
            </a:r>
            <a:r>
              <a:rPr sz="2050" spc="-15" dirty="0">
                <a:cs typeface="PMingLiU"/>
              </a:rPr>
              <a:t> </a:t>
            </a:r>
            <a:r>
              <a:rPr sz="2050" spc="50" dirty="0">
                <a:cs typeface="PMingLiU"/>
              </a:rPr>
              <a:t>regression</a:t>
            </a:r>
            <a:endParaRPr sz="2050" dirty="0">
              <a:cs typeface="PMingLiU"/>
            </a:endParaRPr>
          </a:p>
          <a:p>
            <a:pPr marL="3023235">
              <a:lnSpc>
                <a:spcPct val="100000"/>
              </a:lnSpc>
              <a:spcBef>
                <a:spcPts val="2039"/>
              </a:spcBef>
            </a:pPr>
            <a:r>
              <a:rPr sz="2050" i="1" spc="-200" dirty="0">
                <a:cs typeface="Times New Roman"/>
              </a:rPr>
              <a:t>y</a:t>
            </a:r>
            <a:r>
              <a:rPr sz="2050" spc="-200" dirty="0">
                <a:cs typeface="PMingLiU"/>
              </a:rPr>
              <a:t>¯</a:t>
            </a:r>
            <a:r>
              <a:rPr sz="2250" i="1" spc="-300" baseline="-11111" dirty="0">
                <a:cs typeface="Times New Roman"/>
              </a:rPr>
              <a:t>i</a:t>
            </a:r>
            <a:r>
              <a:rPr sz="2250" i="1" spc="-254" baseline="-11111" dirty="0">
                <a:cs typeface="Times New Roman"/>
              </a:rPr>
              <a:t> </a:t>
            </a:r>
            <a:r>
              <a:rPr sz="2050" spc="-25" dirty="0">
                <a:cs typeface="Lucida Sans Unicode"/>
              </a:rPr>
              <a:t>=</a:t>
            </a:r>
            <a:r>
              <a:rPr sz="2050" spc="-195" dirty="0">
                <a:cs typeface="Lucida Sans Unicode"/>
              </a:rPr>
              <a:t> </a:t>
            </a:r>
            <a:r>
              <a:rPr sz="2100" spc="-20" dirty="0">
                <a:cs typeface="Palatino Linotype"/>
              </a:rPr>
              <a:t>β</a:t>
            </a:r>
            <a:r>
              <a:rPr sz="2250" spc="-30" baseline="-11111" dirty="0">
                <a:cs typeface="PMingLiU"/>
              </a:rPr>
              <a:t>0</a:t>
            </a:r>
            <a:r>
              <a:rPr sz="2250" baseline="-11111" dirty="0">
                <a:cs typeface="PMingLiU"/>
              </a:rPr>
              <a:t> </a:t>
            </a:r>
            <a:r>
              <a:rPr sz="2050" spc="-25" dirty="0">
                <a:cs typeface="Lucida Sans Unicode"/>
              </a:rPr>
              <a:t>+</a:t>
            </a:r>
            <a:r>
              <a:rPr sz="2050" spc="-365" dirty="0">
                <a:cs typeface="Lucida Sans Unicode"/>
              </a:rPr>
              <a:t> </a:t>
            </a:r>
            <a:r>
              <a:rPr sz="2100" spc="-65" dirty="0">
                <a:cs typeface="Palatino Linotype"/>
              </a:rPr>
              <a:t>δ</a:t>
            </a:r>
            <a:r>
              <a:rPr sz="2250" spc="-97" baseline="-11111" dirty="0">
                <a:cs typeface="PMingLiU"/>
              </a:rPr>
              <a:t>1</a:t>
            </a:r>
            <a:r>
              <a:rPr sz="2050" i="1" spc="-65" dirty="0">
                <a:cs typeface="Times New Roman"/>
              </a:rPr>
              <a:t>d</a:t>
            </a:r>
            <a:r>
              <a:rPr sz="3075" spc="-97" baseline="13550" dirty="0">
                <a:cs typeface="PMingLiU"/>
              </a:rPr>
              <a:t>¯</a:t>
            </a:r>
            <a:r>
              <a:rPr sz="2050" spc="-65" dirty="0">
                <a:cs typeface="PMingLiU"/>
              </a:rPr>
              <a:t>1</a:t>
            </a:r>
            <a:r>
              <a:rPr sz="2250" i="1" spc="-97" baseline="-11111" dirty="0">
                <a:cs typeface="Times New Roman"/>
              </a:rPr>
              <a:t>t</a:t>
            </a:r>
            <a:r>
              <a:rPr sz="2250" i="1" spc="172" baseline="-11111" dirty="0">
                <a:cs typeface="Times New Roman"/>
              </a:rPr>
              <a:t> </a:t>
            </a:r>
            <a:r>
              <a:rPr sz="2050" spc="-25" dirty="0">
                <a:cs typeface="Lucida Sans Unicode"/>
              </a:rPr>
              <a:t>+</a:t>
            </a:r>
            <a:r>
              <a:rPr sz="2050" spc="-370" dirty="0">
                <a:cs typeface="Lucida Sans Unicode"/>
              </a:rPr>
              <a:t> </a:t>
            </a:r>
            <a:r>
              <a:rPr sz="2100" spc="-65" dirty="0">
                <a:cs typeface="Palatino Linotype"/>
              </a:rPr>
              <a:t>δ</a:t>
            </a:r>
            <a:r>
              <a:rPr sz="2250" spc="-97" baseline="-11111" dirty="0">
                <a:cs typeface="PMingLiU"/>
              </a:rPr>
              <a:t>2</a:t>
            </a:r>
            <a:r>
              <a:rPr sz="2050" i="1" spc="-65" dirty="0">
                <a:cs typeface="Times New Roman"/>
              </a:rPr>
              <a:t>d</a:t>
            </a:r>
            <a:r>
              <a:rPr sz="3075" spc="-97" baseline="13550" dirty="0">
                <a:cs typeface="PMingLiU"/>
              </a:rPr>
              <a:t>¯</a:t>
            </a:r>
            <a:r>
              <a:rPr sz="2050" spc="-65" dirty="0">
                <a:cs typeface="PMingLiU"/>
              </a:rPr>
              <a:t>2</a:t>
            </a:r>
            <a:r>
              <a:rPr sz="2250" i="1" spc="-97" baseline="-11111" dirty="0">
                <a:cs typeface="Times New Roman"/>
              </a:rPr>
              <a:t>t</a:t>
            </a:r>
            <a:r>
              <a:rPr sz="2250" i="1" spc="172" baseline="-11111" dirty="0">
                <a:cs typeface="Times New Roman"/>
              </a:rPr>
              <a:t> </a:t>
            </a:r>
            <a:r>
              <a:rPr sz="2050" spc="-25" dirty="0">
                <a:cs typeface="Lucida Sans Unicode"/>
              </a:rPr>
              <a:t>+</a:t>
            </a:r>
            <a:r>
              <a:rPr sz="2050" spc="-365" dirty="0">
                <a:cs typeface="Lucida Sans Unicode"/>
              </a:rPr>
              <a:t> </a:t>
            </a:r>
            <a:r>
              <a:rPr sz="2100" spc="-105" dirty="0">
                <a:cs typeface="Palatino Linotype"/>
              </a:rPr>
              <a:t>β</a:t>
            </a:r>
            <a:r>
              <a:rPr sz="2250" spc="-157" baseline="-11111" dirty="0">
                <a:cs typeface="PMingLiU"/>
              </a:rPr>
              <a:t>1</a:t>
            </a:r>
            <a:r>
              <a:rPr sz="2050" i="1" spc="-105" dirty="0">
                <a:cs typeface="Times New Roman"/>
              </a:rPr>
              <a:t>x</a:t>
            </a:r>
            <a:r>
              <a:rPr sz="2050" spc="-105" dirty="0">
                <a:cs typeface="PMingLiU"/>
              </a:rPr>
              <a:t>¯</a:t>
            </a:r>
            <a:r>
              <a:rPr sz="2250" i="1" spc="-157" baseline="-11111" dirty="0">
                <a:cs typeface="Times New Roman"/>
              </a:rPr>
              <a:t>i</a:t>
            </a:r>
            <a:r>
              <a:rPr sz="2250" i="1" spc="22" baseline="-11111" dirty="0">
                <a:cs typeface="Times New Roman"/>
              </a:rPr>
              <a:t> </a:t>
            </a:r>
            <a:r>
              <a:rPr sz="2050" spc="-25" dirty="0">
                <a:cs typeface="Lucida Sans Unicode"/>
              </a:rPr>
              <a:t>+</a:t>
            </a:r>
            <a:r>
              <a:rPr sz="2050" spc="-365" dirty="0">
                <a:cs typeface="Lucida Sans Unicode"/>
              </a:rPr>
              <a:t> </a:t>
            </a:r>
            <a:r>
              <a:rPr sz="2050" i="1" spc="5" dirty="0">
                <a:cs typeface="Times New Roman"/>
              </a:rPr>
              <a:t>a</a:t>
            </a:r>
            <a:r>
              <a:rPr sz="2250" i="1" spc="7" baseline="-11111" dirty="0">
                <a:cs typeface="Times New Roman"/>
              </a:rPr>
              <a:t>i</a:t>
            </a:r>
            <a:r>
              <a:rPr sz="2250" i="1" spc="22" baseline="-11111" dirty="0">
                <a:cs typeface="Times New Roman"/>
              </a:rPr>
              <a:t> </a:t>
            </a:r>
            <a:r>
              <a:rPr sz="2050" spc="-25" dirty="0">
                <a:cs typeface="Lucida Sans Unicode"/>
              </a:rPr>
              <a:t>+</a:t>
            </a:r>
            <a:r>
              <a:rPr sz="2050" spc="-365" dirty="0">
                <a:cs typeface="Lucida Sans Unicode"/>
              </a:rPr>
              <a:t> </a:t>
            </a:r>
            <a:r>
              <a:rPr sz="2050" i="1" spc="-200" dirty="0">
                <a:cs typeface="Times New Roman"/>
              </a:rPr>
              <a:t>e</a:t>
            </a:r>
            <a:r>
              <a:rPr sz="2050" spc="-200" dirty="0">
                <a:cs typeface="PMingLiU"/>
              </a:rPr>
              <a:t>¯</a:t>
            </a:r>
            <a:r>
              <a:rPr sz="2250" i="1" spc="-300" baseline="-11111" dirty="0">
                <a:cs typeface="Times New Roman"/>
              </a:rPr>
              <a:t>i</a:t>
            </a:r>
            <a:endParaRPr sz="2250" baseline="-11111" dirty="0"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085"/>
              </a:spcBef>
            </a:pPr>
            <a:r>
              <a:rPr sz="2050" spc="65" dirty="0">
                <a:cs typeface="PMingLiU"/>
              </a:rPr>
              <a:t>where </a:t>
            </a:r>
            <a:r>
              <a:rPr sz="2050" spc="55" dirty="0">
                <a:cs typeface="PMingLiU"/>
              </a:rPr>
              <a:t>the </a:t>
            </a:r>
            <a:r>
              <a:rPr sz="2050" spc="60" dirty="0">
                <a:cs typeface="PMingLiU"/>
              </a:rPr>
              <a:t>time </a:t>
            </a:r>
            <a:r>
              <a:rPr sz="2050" spc="50" dirty="0">
                <a:cs typeface="PMingLiU"/>
              </a:rPr>
              <a:t>averages</a:t>
            </a:r>
            <a:r>
              <a:rPr lang="en-US" sz="2050" spc="50" dirty="0">
                <a:cs typeface="PMingLiU"/>
              </a:rPr>
              <a:t>  </a:t>
            </a:r>
            <a:r>
              <a:rPr sz="2050" spc="-265" dirty="0">
                <a:cs typeface="PMingLiU"/>
              </a:rPr>
              <a:t> </a:t>
            </a:r>
            <a:r>
              <a:rPr sz="2050" spc="55" dirty="0">
                <a:cs typeface="PMingLiU"/>
              </a:rPr>
              <a:t>are</a:t>
            </a:r>
            <a:endParaRPr sz="2050" dirty="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7186" y="3910943"/>
            <a:ext cx="7264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483870" algn="l"/>
              </a:tabLst>
            </a:pPr>
            <a:r>
              <a:rPr lang="en-US" sz="2050" i="1" spc="-200" dirty="0" err="1">
                <a:cs typeface="Times New Roman"/>
              </a:rPr>
              <a:t>y</a:t>
            </a:r>
            <a:r>
              <a:rPr lang="en-US" sz="2050" spc="-200" dirty="0" err="1">
                <a:cs typeface="PMingLiU"/>
              </a:rPr>
              <a:t>¯</a:t>
            </a:r>
            <a:r>
              <a:rPr sz="2250" i="1" spc="-300" baseline="-11111" dirty="0" err="1">
                <a:cs typeface="Times New Roman"/>
              </a:rPr>
              <a:t>i</a:t>
            </a:r>
            <a:r>
              <a:rPr sz="2250" i="1" spc="-300" baseline="-11111" dirty="0">
                <a:cs typeface="Times New Roman"/>
              </a:rPr>
              <a:t>	</a:t>
            </a:r>
            <a:r>
              <a:rPr sz="2050" spc="-25" dirty="0">
                <a:cs typeface="Lucida Sans Unicode"/>
              </a:rPr>
              <a:t>=</a:t>
            </a:r>
            <a:endParaRPr sz="2050" dirty="0"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6341" y="3733413"/>
            <a:ext cx="1568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u="sng" spc="-52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050" u="sng" spc="70" dirty="0">
                <a:uFill>
                  <a:solidFill>
                    <a:srgbClr val="000000"/>
                  </a:solidFill>
                </a:uFill>
                <a:cs typeface="PMingLiU"/>
              </a:rPr>
              <a:t>1</a:t>
            </a:r>
            <a:endParaRPr sz="2050"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34" y="3698671"/>
            <a:ext cx="1225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55" dirty="0">
                <a:cs typeface="PMingLiU"/>
              </a:rPr>
              <a:t>3</a:t>
            </a:r>
            <a:endParaRPr sz="1500"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0941" y="3851599"/>
            <a:ext cx="55880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075" spc="104" baseline="-25745" dirty="0">
                <a:cs typeface="PMingLiU"/>
              </a:rPr>
              <a:t>3</a:t>
            </a:r>
            <a:r>
              <a:rPr sz="3075" spc="52" baseline="-25745" dirty="0">
                <a:cs typeface="PMingLiU"/>
              </a:rPr>
              <a:t> </a:t>
            </a:r>
            <a:r>
              <a:rPr sz="2950" spc="-5" dirty="0">
                <a:cs typeface="Palatino Linotype"/>
              </a:rPr>
              <a:t>∑</a:t>
            </a:r>
            <a:endParaRPr sz="2950"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3354" y="4249699"/>
            <a:ext cx="34099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105" dirty="0">
                <a:cs typeface="Times New Roman"/>
              </a:rPr>
              <a:t>t</a:t>
            </a:r>
            <a:r>
              <a:rPr sz="1500" spc="-5" dirty="0">
                <a:cs typeface="Lucida Sans Unicode"/>
              </a:rPr>
              <a:t>=</a:t>
            </a:r>
            <a:r>
              <a:rPr sz="1500" spc="55" dirty="0">
                <a:cs typeface="PMingLiU"/>
              </a:rPr>
              <a:t>1</a:t>
            </a:r>
            <a:endParaRPr sz="1500"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7878" y="3910943"/>
            <a:ext cx="1422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i="1" spc="5" dirty="0">
                <a:cs typeface="Times New Roman"/>
              </a:rPr>
              <a:t>y</a:t>
            </a:r>
            <a:endParaRPr sz="205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64300" y="4018436"/>
            <a:ext cx="12890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-35" dirty="0">
                <a:cs typeface="Times New Roman"/>
              </a:rPr>
              <a:t>i</a:t>
            </a:r>
            <a:r>
              <a:rPr sz="1500" i="1" spc="5" dirty="0">
                <a:cs typeface="Times New Roman"/>
              </a:rPr>
              <a:t>t</a:t>
            </a:r>
            <a:endParaRPr sz="15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09101" y="3910943"/>
            <a:ext cx="1107713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cs typeface="PMingLiU"/>
              </a:rPr>
              <a:t>(14)</a:t>
            </a:r>
            <a:endParaRPr sz="2050" dirty="0"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9271" y="4875006"/>
            <a:ext cx="7937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5" dirty="0">
                <a:cs typeface="Times New Roman"/>
              </a:rPr>
              <a:t>i</a:t>
            </a:r>
            <a:endParaRPr sz="15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2586" y="4767513"/>
            <a:ext cx="6756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58470" algn="l"/>
              </a:tabLst>
            </a:pPr>
            <a:r>
              <a:rPr sz="2050" i="1" spc="-640" dirty="0">
                <a:cs typeface="Times New Roman"/>
              </a:rPr>
              <a:t>x</a:t>
            </a:r>
            <a:r>
              <a:rPr sz="2050" spc="85" dirty="0">
                <a:cs typeface="PMingLiU"/>
              </a:rPr>
              <a:t>¯</a:t>
            </a:r>
            <a:r>
              <a:rPr sz="2050" dirty="0">
                <a:cs typeface="PMingLiU"/>
              </a:rPr>
              <a:t>	</a:t>
            </a:r>
            <a:r>
              <a:rPr sz="2050" spc="-25" dirty="0">
                <a:cs typeface="Lucida Sans Unicode"/>
              </a:rPr>
              <a:t>=</a:t>
            </a:r>
            <a:endParaRPr sz="2050" dirty="0"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6341" y="4589983"/>
            <a:ext cx="1568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u="sng" spc="-52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050" u="sng" spc="70" dirty="0">
                <a:uFill>
                  <a:solidFill>
                    <a:srgbClr val="000000"/>
                  </a:solidFill>
                </a:uFill>
                <a:cs typeface="PMingLiU"/>
              </a:rPr>
              <a:t>1</a:t>
            </a:r>
            <a:endParaRPr sz="2050"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034" y="4555504"/>
            <a:ext cx="1225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55" dirty="0">
                <a:cs typeface="PMingLiU"/>
              </a:rPr>
              <a:t>3</a:t>
            </a:r>
            <a:endParaRPr sz="1500"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0941" y="4708169"/>
            <a:ext cx="55880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075" spc="104" baseline="-25745" dirty="0">
                <a:cs typeface="PMingLiU"/>
              </a:rPr>
              <a:t>3</a:t>
            </a:r>
            <a:r>
              <a:rPr sz="3075" spc="52" baseline="-25745" dirty="0">
                <a:cs typeface="PMingLiU"/>
              </a:rPr>
              <a:t> </a:t>
            </a:r>
            <a:r>
              <a:rPr sz="2950" spc="-5" dirty="0">
                <a:cs typeface="Palatino Linotype"/>
              </a:rPr>
              <a:t>∑</a:t>
            </a:r>
            <a:endParaRPr sz="2950"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3354" y="5106270"/>
            <a:ext cx="34099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105" dirty="0">
                <a:cs typeface="Times New Roman"/>
              </a:rPr>
              <a:t>t</a:t>
            </a:r>
            <a:r>
              <a:rPr sz="1500" spc="-5" dirty="0">
                <a:cs typeface="Lucida Sans Unicode"/>
              </a:rPr>
              <a:t>=</a:t>
            </a:r>
            <a:r>
              <a:rPr sz="1500" spc="55" dirty="0">
                <a:cs typeface="PMingLiU"/>
              </a:rPr>
              <a:t>1</a:t>
            </a:r>
            <a:endParaRPr sz="1500"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7878" y="4767513"/>
            <a:ext cx="1422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i="1" spc="5" dirty="0">
                <a:cs typeface="Times New Roman"/>
              </a:rPr>
              <a:t>x</a:t>
            </a:r>
            <a:endParaRPr sz="2050"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4300" y="4875006"/>
            <a:ext cx="12890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-35" dirty="0">
                <a:cs typeface="Times New Roman"/>
              </a:rPr>
              <a:t>i</a:t>
            </a:r>
            <a:r>
              <a:rPr sz="1500" i="1" spc="5" dirty="0">
                <a:cs typeface="Times New Roman"/>
              </a:rPr>
              <a:t>t</a:t>
            </a:r>
            <a:endParaRPr sz="1500"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09101" y="4767513"/>
            <a:ext cx="1107713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cs typeface="PMingLiU"/>
              </a:rPr>
              <a:t>(15)</a:t>
            </a:r>
            <a:endParaRPr sz="2050" dirty="0"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9271" y="5731576"/>
            <a:ext cx="7937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5" dirty="0">
                <a:cs typeface="Times New Roman"/>
              </a:rPr>
              <a:t>i</a:t>
            </a:r>
            <a:endParaRPr sz="1500"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2586" y="5624084"/>
            <a:ext cx="6756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58470" algn="l"/>
              </a:tabLst>
            </a:pPr>
            <a:r>
              <a:rPr sz="2050" i="1" spc="-645" dirty="0">
                <a:cs typeface="Times New Roman"/>
              </a:rPr>
              <a:t>e</a:t>
            </a:r>
            <a:r>
              <a:rPr sz="2050" spc="85" dirty="0">
                <a:cs typeface="PMingLiU"/>
              </a:rPr>
              <a:t>¯</a:t>
            </a:r>
            <a:r>
              <a:rPr sz="2050" dirty="0">
                <a:cs typeface="PMingLiU"/>
              </a:rPr>
              <a:t>	</a:t>
            </a:r>
            <a:r>
              <a:rPr sz="2050" spc="-25" dirty="0">
                <a:cs typeface="Lucida Sans Unicode"/>
              </a:rPr>
              <a:t>=</a:t>
            </a:r>
            <a:endParaRPr sz="2050"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6341" y="5446553"/>
            <a:ext cx="156845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u="sng" spc="-52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050" u="sng" spc="70" dirty="0">
                <a:uFill>
                  <a:solidFill>
                    <a:srgbClr val="000000"/>
                  </a:solidFill>
                </a:uFill>
                <a:cs typeface="PMingLiU"/>
              </a:rPr>
              <a:t>1</a:t>
            </a:r>
            <a:endParaRPr sz="2050"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5034" y="5412075"/>
            <a:ext cx="1225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55" dirty="0">
                <a:cs typeface="PMingLiU"/>
              </a:rPr>
              <a:t>3</a:t>
            </a:r>
            <a:endParaRPr sz="1500">
              <a:cs typeface="PMingLiU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0941" y="5564740"/>
            <a:ext cx="558800" cy="479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075" spc="104" baseline="-25745" dirty="0">
                <a:cs typeface="PMingLiU"/>
              </a:rPr>
              <a:t>3</a:t>
            </a:r>
            <a:r>
              <a:rPr sz="3075" spc="52" baseline="-25745" dirty="0">
                <a:cs typeface="PMingLiU"/>
              </a:rPr>
              <a:t> </a:t>
            </a:r>
            <a:r>
              <a:rPr sz="2950" spc="-5" dirty="0">
                <a:cs typeface="Palatino Linotype"/>
              </a:rPr>
              <a:t>∑</a:t>
            </a:r>
            <a:endParaRPr sz="2950"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7878" y="5624084"/>
            <a:ext cx="14224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i="1" spc="5" dirty="0">
                <a:cs typeface="Times New Roman"/>
              </a:rPr>
              <a:t>e</a:t>
            </a:r>
            <a:endParaRPr sz="2050"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64300" y="5731576"/>
            <a:ext cx="12890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i="1" spc="-35" dirty="0">
                <a:cs typeface="Times New Roman"/>
              </a:rPr>
              <a:t>i</a:t>
            </a:r>
            <a:r>
              <a:rPr sz="1500" i="1" spc="5" dirty="0">
                <a:cs typeface="Times New Roman"/>
              </a:rPr>
              <a:t>t</a:t>
            </a:r>
            <a:endParaRPr sz="1500"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09101" y="5624084"/>
            <a:ext cx="1107713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5" dirty="0">
                <a:cs typeface="PMingLiU"/>
              </a:rPr>
              <a:t>(16)</a:t>
            </a:r>
            <a:endParaRPr sz="2050" dirty="0"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7239" y="5847994"/>
            <a:ext cx="8614661" cy="114775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1030"/>
              </a:spcBef>
            </a:pPr>
            <a:r>
              <a:rPr sz="1500" i="1" spc="105" dirty="0">
                <a:cs typeface="Times New Roman"/>
              </a:rPr>
              <a:t>t</a:t>
            </a:r>
            <a:r>
              <a:rPr sz="1500" spc="-5" dirty="0">
                <a:cs typeface="Lucida Sans Unicode"/>
              </a:rPr>
              <a:t>=</a:t>
            </a:r>
            <a:r>
              <a:rPr sz="1500" spc="55" dirty="0">
                <a:cs typeface="PMingLiU"/>
              </a:rPr>
              <a:t>1</a:t>
            </a:r>
            <a:endParaRPr sz="1500" dirty="0">
              <a:cs typeface="PMingLiU"/>
            </a:endParaRPr>
          </a:p>
          <a:p>
            <a:pPr marL="50800">
              <a:lnSpc>
                <a:spcPct val="100000"/>
              </a:lnSpc>
              <a:spcBef>
                <a:spcPts val="1245"/>
              </a:spcBef>
            </a:pPr>
            <a:r>
              <a:rPr sz="2050" spc="70" dirty="0">
                <a:cs typeface="PMingLiU"/>
              </a:rPr>
              <a:t>The </a:t>
            </a:r>
            <a:r>
              <a:rPr sz="2050" spc="50" dirty="0">
                <a:cs typeface="PMingLiU"/>
              </a:rPr>
              <a:t>average </a:t>
            </a:r>
            <a:r>
              <a:rPr sz="2050" spc="55" dirty="0">
                <a:cs typeface="PMingLiU"/>
              </a:rPr>
              <a:t>of </a:t>
            </a:r>
            <a:r>
              <a:rPr sz="2050" i="1" spc="5" dirty="0">
                <a:cs typeface="Times New Roman"/>
              </a:rPr>
              <a:t>a</a:t>
            </a:r>
            <a:r>
              <a:rPr sz="2250" i="1" spc="7" baseline="-11111" dirty="0">
                <a:cs typeface="Times New Roman"/>
              </a:rPr>
              <a:t>i </a:t>
            </a:r>
            <a:r>
              <a:rPr sz="2050" spc="45" dirty="0">
                <a:cs typeface="PMingLiU"/>
              </a:rPr>
              <a:t>is itself </a:t>
            </a:r>
            <a:r>
              <a:rPr sz="2050" spc="55" dirty="0">
                <a:cs typeface="PMingLiU"/>
              </a:rPr>
              <a:t>since </a:t>
            </a:r>
            <a:r>
              <a:rPr sz="2050" spc="35" dirty="0">
                <a:cs typeface="PMingLiU"/>
              </a:rPr>
              <a:t>it </a:t>
            </a:r>
            <a:r>
              <a:rPr sz="2050" spc="45" dirty="0">
                <a:cs typeface="PMingLiU"/>
              </a:rPr>
              <a:t>is</a:t>
            </a:r>
            <a:r>
              <a:rPr sz="2050" spc="-280" dirty="0">
                <a:cs typeface="PMingLiU"/>
              </a:rPr>
              <a:t> </a:t>
            </a:r>
            <a:r>
              <a:rPr sz="2050" spc="45" dirty="0">
                <a:cs typeface="PMingLiU"/>
              </a:rPr>
              <a:t>time-invariant.</a:t>
            </a:r>
            <a:r>
              <a:rPr lang="en-US" sz="2050" spc="45" dirty="0">
                <a:cs typeface="PMingLiU"/>
              </a:rPr>
              <a:t> Note that these averages are of variables across time by cross-sectional unit not by variable alone.</a:t>
            </a:r>
            <a:endParaRPr sz="2050" dirty="0">
              <a:cs typeface="PMingLi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16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2682929"/>
            <a:ext cx="270510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>
                <a:latin typeface="+mj-lt"/>
              </a:rPr>
              <a:t>Between</a:t>
            </a:r>
            <a:r>
              <a:rPr spc="-50" dirty="0">
                <a:latin typeface="+mj-lt"/>
              </a:rPr>
              <a:t> </a:t>
            </a:r>
            <a:r>
              <a:rPr spc="5" dirty="0">
                <a:latin typeface="+mj-lt"/>
              </a:rPr>
              <a:t>Regression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8" y="3496618"/>
            <a:ext cx="8500361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85" dirty="0">
                <a:latin typeface="+mj-lt"/>
                <a:cs typeface="PMingLiU"/>
              </a:rPr>
              <a:t>OLS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estimator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applied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to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between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regression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inconsistent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since</a:t>
            </a:r>
            <a:endParaRPr sz="2050" dirty="0">
              <a:latin typeface="+mj-lt"/>
              <a:cs typeface="PMingLiU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B87F2-A88A-4D41-A66D-C6AE5A01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3"/>
          <a:stretch/>
        </p:blipFill>
        <p:spPr>
          <a:xfrm>
            <a:off x="2832100" y="3887958"/>
            <a:ext cx="4419600" cy="917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17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1038225"/>
            <a:ext cx="422338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Fixed Effect (FE) Estimator</a:t>
            </a:r>
            <a:r>
              <a:rPr spc="-25" dirty="0"/>
              <a:t> </a:t>
            </a:r>
            <a:r>
              <a:rPr spc="10" dirty="0"/>
              <a:t>III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4A8BBB-7DDB-4F7A-9DF0-87B0CD65E90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5339" y="2790825"/>
            <a:ext cx="10336693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20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8" y="1343025"/>
            <a:ext cx="5223761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600" spc="-120" dirty="0" err="1">
                <a:latin typeface="+mn-lt"/>
              </a:rPr>
              <a:t>Gretl</a:t>
            </a:r>
            <a:r>
              <a:rPr sz="3600" spc="-60" dirty="0">
                <a:latin typeface="+mn-lt"/>
              </a:rPr>
              <a:t> </a:t>
            </a:r>
            <a:r>
              <a:rPr sz="3600" spc="15" dirty="0">
                <a:latin typeface="+mn-lt"/>
              </a:rPr>
              <a:t>Command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338" y="2899873"/>
            <a:ext cx="9301480" cy="250542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200" spc="70" dirty="0">
                <a:cs typeface="PMingLiU"/>
              </a:rPr>
              <a:t>The </a:t>
            </a:r>
            <a:r>
              <a:rPr lang="en-US" sz="3200" spc="-35" dirty="0" err="1">
                <a:cs typeface="PMingLiU"/>
              </a:rPr>
              <a:t>Gretl</a:t>
            </a:r>
            <a:r>
              <a:rPr sz="3200" spc="-114" dirty="0">
                <a:cs typeface="PMingLiU"/>
              </a:rPr>
              <a:t> </a:t>
            </a:r>
            <a:r>
              <a:rPr sz="3200" spc="75" dirty="0">
                <a:cs typeface="PMingLiU"/>
              </a:rPr>
              <a:t>command</a:t>
            </a:r>
            <a:r>
              <a:rPr lang="en-US" sz="3200" spc="75" dirty="0">
                <a:cs typeface="PMingLiU"/>
              </a:rPr>
              <a:t>:</a:t>
            </a:r>
            <a:endParaRPr sz="3200" dirty="0"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lang="en-US" sz="3200" spc="20" dirty="0">
                <a:cs typeface="Courier New"/>
              </a:rPr>
              <a:t>Panel dep-var </a:t>
            </a:r>
            <a:r>
              <a:rPr lang="en-US" sz="3200" spc="20" dirty="0" err="1">
                <a:cs typeface="Courier New"/>
              </a:rPr>
              <a:t>indep</a:t>
            </a:r>
            <a:r>
              <a:rPr lang="en-US" sz="3200" spc="20" dirty="0">
                <a:cs typeface="Courier New"/>
              </a:rPr>
              <a:t>-var(s) --fixed effects</a:t>
            </a:r>
            <a:endParaRPr sz="3200" dirty="0">
              <a:cs typeface="Courier New"/>
            </a:endParaRPr>
          </a:p>
          <a:p>
            <a:pPr marL="12700" marR="5080">
              <a:lnSpc>
                <a:spcPct val="119000"/>
              </a:lnSpc>
              <a:spcBef>
                <a:spcPts val="1215"/>
              </a:spcBef>
            </a:pPr>
            <a:r>
              <a:rPr sz="3200" spc="45" dirty="0">
                <a:cs typeface="PMingLiU"/>
              </a:rPr>
              <a:t>If</a:t>
            </a:r>
            <a:r>
              <a:rPr sz="3200" spc="-10" dirty="0">
                <a:cs typeface="PMingLiU"/>
              </a:rPr>
              <a:t> </a:t>
            </a:r>
            <a:r>
              <a:rPr sz="3200" spc="70" dirty="0">
                <a:cs typeface="PMingLiU"/>
              </a:rPr>
              <a:t>you</a:t>
            </a:r>
            <a:r>
              <a:rPr sz="3200" spc="-10" dirty="0">
                <a:cs typeface="PMingLiU"/>
              </a:rPr>
              <a:t> </a:t>
            </a:r>
            <a:r>
              <a:rPr sz="3200" spc="55" dirty="0">
                <a:cs typeface="PMingLiU"/>
              </a:rPr>
              <a:t>include</a:t>
            </a:r>
            <a:r>
              <a:rPr sz="3200" spc="-10" dirty="0">
                <a:cs typeface="PMingLiU"/>
              </a:rPr>
              <a:t> </a:t>
            </a:r>
            <a:r>
              <a:rPr sz="3200" spc="60" dirty="0">
                <a:cs typeface="PMingLiU"/>
              </a:rPr>
              <a:t>a</a:t>
            </a:r>
            <a:r>
              <a:rPr sz="3200" spc="-10" dirty="0">
                <a:cs typeface="PMingLiU"/>
              </a:rPr>
              <a:t> </a:t>
            </a:r>
            <a:r>
              <a:rPr sz="3200" spc="60" dirty="0">
                <a:cs typeface="PMingLiU"/>
              </a:rPr>
              <a:t>time  </a:t>
            </a:r>
            <a:r>
              <a:rPr sz="3200" spc="55" dirty="0">
                <a:cs typeface="PMingLiU"/>
              </a:rPr>
              <a:t>constant</a:t>
            </a:r>
            <a:r>
              <a:rPr sz="3200" spc="-20" dirty="0">
                <a:cs typeface="PMingLiU"/>
              </a:rPr>
              <a:t> </a:t>
            </a:r>
            <a:r>
              <a:rPr sz="3200" spc="60" dirty="0">
                <a:cs typeface="PMingLiU"/>
              </a:rPr>
              <a:t>independent</a:t>
            </a:r>
            <a:r>
              <a:rPr sz="3200" spc="-20" dirty="0">
                <a:cs typeface="PMingLiU"/>
              </a:rPr>
              <a:t> </a:t>
            </a:r>
            <a:r>
              <a:rPr sz="3200" spc="50" dirty="0">
                <a:cs typeface="PMingLiU"/>
              </a:rPr>
              <a:t>variable</a:t>
            </a:r>
            <a:r>
              <a:rPr sz="3200" spc="-20" dirty="0">
                <a:cs typeface="PMingLiU"/>
              </a:rPr>
              <a:t> </a:t>
            </a:r>
            <a:r>
              <a:rPr sz="3200" spc="60" dirty="0">
                <a:cs typeface="PMingLiU"/>
              </a:rPr>
              <a:t>such</a:t>
            </a:r>
            <a:r>
              <a:rPr sz="3200" spc="-20" dirty="0">
                <a:cs typeface="PMingLiU"/>
              </a:rPr>
              <a:t> </a:t>
            </a:r>
            <a:r>
              <a:rPr sz="3200" spc="55" dirty="0">
                <a:cs typeface="PMingLiU"/>
              </a:rPr>
              <a:t>as</a:t>
            </a:r>
            <a:r>
              <a:rPr sz="3200" spc="-20" dirty="0">
                <a:cs typeface="PMingLiU"/>
              </a:rPr>
              <a:t> </a:t>
            </a:r>
            <a:r>
              <a:rPr sz="3200" spc="45" dirty="0">
                <a:cs typeface="PMingLiU"/>
              </a:rPr>
              <a:t>gender,</a:t>
            </a:r>
            <a:r>
              <a:rPr sz="3200" spc="-20" dirty="0">
                <a:cs typeface="PMingLiU"/>
              </a:rPr>
              <a:t> </a:t>
            </a:r>
            <a:r>
              <a:rPr sz="3200" spc="35" dirty="0">
                <a:cs typeface="PMingLiU"/>
              </a:rPr>
              <a:t>it</a:t>
            </a:r>
            <a:r>
              <a:rPr sz="3200" spc="-20" dirty="0">
                <a:cs typeface="PMingLiU"/>
              </a:rPr>
              <a:t> </a:t>
            </a:r>
            <a:r>
              <a:rPr sz="3200" spc="55" dirty="0">
                <a:cs typeface="PMingLiU"/>
              </a:rPr>
              <a:t>will</a:t>
            </a:r>
            <a:r>
              <a:rPr sz="3200" spc="-15" dirty="0">
                <a:cs typeface="PMingLiU"/>
              </a:rPr>
              <a:t> </a:t>
            </a:r>
            <a:r>
              <a:rPr sz="3200" spc="65" dirty="0">
                <a:cs typeface="PMingLiU"/>
              </a:rPr>
              <a:t>be</a:t>
            </a:r>
            <a:r>
              <a:rPr sz="3200" spc="-20" dirty="0">
                <a:cs typeface="PMingLiU"/>
              </a:rPr>
              <a:t> </a:t>
            </a:r>
            <a:r>
              <a:rPr sz="3200" spc="60" dirty="0">
                <a:cs typeface="PMingLiU"/>
              </a:rPr>
              <a:t>dropped.</a:t>
            </a:r>
            <a:endParaRPr sz="3200" dirty="0">
              <a:cs typeface="PMingLi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50F97B-8767-4FC6-AD23-1FFF9D87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3" y="1876425"/>
            <a:ext cx="10077494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F18BD3-A529-41D2-8628-DF539E79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2181225"/>
            <a:ext cx="10223500" cy="4080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000" spc="45">
                <a:latin typeface="PMingLiU"/>
                <a:cs typeface="PMingLiU"/>
              </a:rPr>
              <a:t>2</a:t>
            </a:r>
            <a:endParaRPr lang="en-US"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29020"/>
            <a:ext cx="150050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5"/>
              <a:t>Panel</a:t>
            </a:r>
            <a:r>
              <a:rPr lang="en-US" spc="-70"/>
              <a:t> </a:t>
            </a:r>
            <a:r>
              <a:rPr lang="en-US" spc="15"/>
              <a:t>Data</a:t>
            </a:r>
            <a:endParaRPr lang="en-US" spc="15" dirty="0"/>
          </a:p>
        </p:txBody>
      </p:sp>
      <p:sp>
        <p:nvSpPr>
          <p:cNvPr id="4" name="object 4"/>
          <p:cNvSpPr txBox="1"/>
          <p:nvPr/>
        </p:nvSpPr>
        <p:spPr>
          <a:xfrm>
            <a:off x="434022" y="2830716"/>
            <a:ext cx="9825355" cy="3048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749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lang="en-US" sz="2800" spc="55" dirty="0">
                <a:latin typeface="+mj-lt"/>
                <a:cs typeface="PMingLiU"/>
              </a:rPr>
              <a:t>Panel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data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45" dirty="0">
                <a:latin typeface="+mj-lt"/>
                <a:cs typeface="PMingLiU"/>
              </a:rPr>
              <a:t>is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60" dirty="0">
                <a:latin typeface="+mj-lt"/>
                <a:cs typeface="PMingLiU"/>
              </a:rPr>
              <a:t>obtained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70" dirty="0">
                <a:latin typeface="+mj-lt"/>
                <a:cs typeface="PMingLiU"/>
              </a:rPr>
              <a:t>by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60" dirty="0">
                <a:latin typeface="+mj-lt"/>
                <a:cs typeface="PMingLiU"/>
              </a:rPr>
              <a:t>observing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the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70" dirty="0">
                <a:latin typeface="+mj-lt"/>
                <a:cs typeface="PMingLiU"/>
              </a:rPr>
              <a:t>same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person,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30" dirty="0">
                <a:latin typeface="+mj-lt"/>
                <a:cs typeface="PMingLiU"/>
              </a:rPr>
              <a:t>firm,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40" dirty="0">
                <a:latin typeface="+mj-lt"/>
                <a:cs typeface="PMingLiU"/>
              </a:rPr>
              <a:t>county,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etc.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45" dirty="0">
                <a:latin typeface="+mj-lt"/>
                <a:cs typeface="PMingLiU"/>
              </a:rPr>
              <a:t>over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40" dirty="0">
                <a:latin typeface="+mj-lt"/>
                <a:cs typeface="PMingLiU"/>
              </a:rPr>
              <a:t>several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periods.</a:t>
            </a:r>
            <a:endParaRPr lang="en-US" sz="2800" dirty="0">
              <a:latin typeface="+mj-lt"/>
              <a:cs typeface="PMingLiU"/>
            </a:endParaRPr>
          </a:p>
          <a:p>
            <a:pPr marL="274955" marR="273050" indent="-262890">
              <a:lnSpc>
                <a:spcPct val="118900"/>
              </a:lnSpc>
              <a:spcBef>
                <a:spcPts val="1210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lang="en-US" sz="2800" spc="60" dirty="0">
                <a:latin typeface="+mj-lt"/>
                <a:cs typeface="PMingLiU"/>
              </a:rPr>
              <a:t>Unlike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the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60" dirty="0">
                <a:latin typeface="+mj-lt"/>
                <a:cs typeface="PMingLiU"/>
              </a:rPr>
              <a:t>pooled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cross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0" dirty="0">
                <a:latin typeface="+mj-lt"/>
                <a:cs typeface="PMingLiU"/>
              </a:rPr>
              <a:t>sections,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the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observations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0" dirty="0">
                <a:latin typeface="+mj-lt"/>
                <a:cs typeface="PMingLiU"/>
              </a:rPr>
              <a:t>for</a:t>
            </a:r>
            <a:r>
              <a:rPr lang="en-US" sz="2800" spc="-20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the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70" dirty="0">
                <a:latin typeface="+mj-lt"/>
                <a:cs typeface="PMingLiU"/>
              </a:rPr>
              <a:t>same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cross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section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unit</a:t>
            </a:r>
            <a:r>
              <a:rPr lang="en-US" sz="2800" spc="-15" dirty="0">
                <a:latin typeface="+mj-lt"/>
                <a:cs typeface="PMingLiU"/>
              </a:rPr>
              <a:t> </a:t>
            </a:r>
            <a:r>
              <a:rPr lang="en-US" sz="2800" spc="55" dirty="0">
                <a:latin typeface="+mj-lt"/>
                <a:cs typeface="PMingLiU"/>
              </a:rPr>
              <a:t>(panel,  </a:t>
            </a:r>
            <a:r>
              <a:rPr lang="en-US" sz="2800" spc="30" dirty="0">
                <a:latin typeface="+mj-lt"/>
                <a:cs typeface="PMingLiU"/>
              </a:rPr>
              <a:t>entity, </a:t>
            </a:r>
            <a:r>
              <a:rPr lang="en-US" sz="2800" spc="50" dirty="0">
                <a:latin typeface="+mj-lt"/>
                <a:cs typeface="PMingLiU"/>
              </a:rPr>
              <a:t>cluster) </a:t>
            </a:r>
            <a:r>
              <a:rPr lang="en-US" sz="2800" spc="55" dirty="0">
                <a:latin typeface="+mj-lt"/>
                <a:cs typeface="PMingLiU"/>
              </a:rPr>
              <a:t>in general are </a:t>
            </a:r>
            <a:r>
              <a:rPr lang="en-US" sz="2800" spc="60" dirty="0">
                <a:latin typeface="+mj-lt"/>
                <a:cs typeface="PMingLiU"/>
              </a:rPr>
              <a:t>dependent. </a:t>
            </a:r>
            <a:r>
              <a:rPr lang="en-US" sz="2800" spc="70" dirty="0">
                <a:latin typeface="+mj-lt"/>
                <a:cs typeface="PMingLiU"/>
              </a:rPr>
              <a:t>Thus </a:t>
            </a:r>
            <a:r>
              <a:rPr lang="en-US" sz="2800" spc="45" dirty="0">
                <a:latin typeface="+mj-lt"/>
                <a:cs typeface="PMingLiU"/>
              </a:rPr>
              <a:t>cluster-robust statistics </a:t>
            </a:r>
            <a:r>
              <a:rPr lang="en-US" sz="2800" spc="50" dirty="0">
                <a:latin typeface="+mj-lt"/>
                <a:cs typeface="PMingLiU"/>
              </a:rPr>
              <a:t>that </a:t>
            </a:r>
            <a:r>
              <a:rPr lang="en-US" sz="2800" spc="60" dirty="0">
                <a:latin typeface="+mj-lt"/>
                <a:cs typeface="PMingLiU"/>
              </a:rPr>
              <a:t>account </a:t>
            </a:r>
            <a:r>
              <a:rPr lang="en-US" sz="2800" spc="50" dirty="0">
                <a:latin typeface="+mj-lt"/>
                <a:cs typeface="PMingLiU"/>
              </a:rPr>
              <a:t>for  </a:t>
            </a:r>
            <a:r>
              <a:rPr lang="en-US" sz="2800" spc="55" dirty="0">
                <a:latin typeface="+mj-lt"/>
                <a:cs typeface="PMingLiU"/>
              </a:rPr>
              <a:t>correlation </a:t>
            </a:r>
            <a:r>
              <a:rPr lang="en-US" sz="2800" spc="60" dirty="0">
                <a:latin typeface="+mj-lt"/>
                <a:cs typeface="PMingLiU"/>
              </a:rPr>
              <a:t>within panel should </a:t>
            </a:r>
            <a:r>
              <a:rPr lang="en-US" sz="2800" spc="65" dirty="0">
                <a:latin typeface="+mj-lt"/>
                <a:cs typeface="PMingLiU"/>
              </a:rPr>
              <a:t>be</a:t>
            </a:r>
            <a:r>
              <a:rPr lang="en-US" sz="2800" spc="-340" dirty="0">
                <a:latin typeface="+mj-lt"/>
                <a:cs typeface="PMingLiU"/>
              </a:rPr>
              <a:t>      </a:t>
            </a:r>
            <a:r>
              <a:rPr lang="en-US" sz="2800" spc="55" dirty="0">
                <a:latin typeface="+mj-lt"/>
                <a:cs typeface="PMingLiU"/>
              </a:rPr>
              <a:t>used.</a:t>
            </a:r>
            <a:endParaRPr lang="en-US" sz="280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23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1509491"/>
            <a:ext cx="223266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latin typeface="+mj-lt"/>
              </a:rPr>
              <a:t>Three</a:t>
            </a:r>
            <a:r>
              <a:rPr spc="-55" dirty="0">
                <a:latin typeface="+mj-lt"/>
              </a:rPr>
              <a:t> </a:t>
            </a:r>
            <a:r>
              <a:rPr spc="10" dirty="0">
                <a:latin typeface="+mj-lt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0967" y="2264179"/>
            <a:ext cx="9932670" cy="44623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92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70" dirty="0">
                <a:latin typeface="+mj-lt"/>
                <a:cs typeface="PMingLiU"/>
              </a:rPr>
              <a:t>Q:</a:t>
            </a:r>
            <a:r>
              <a:rPr sz="2050" spc="-25" dirty="0">
                <a:latin typeface="+mj-lt"/>
                <a:cs typeface="PMingLiU"/>
              </a:rPr>
              <a:t> </a:t>
            </a:r>
            <a:r>
              <a:rPr sz="2050" spc="85" dirty="0">
                <a:latin typeface="+mj-lt"/>
                <a:cs typeface="PMingLiU"/>
              </a:rPr>
              <a:t>Why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do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we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need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time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dummy?</a:t>
            </a:r>
            <a:endParaRPr sz="2050" dirty="0">
              <a:latin typeface="+mj-lt"/>
              <a:cs typeface="PMingLiU"/>
            </a:endParaRPr>
          </a:p>
          <a:p>
            <a:pPr marL="389255" marR="81280" indent="-262890">
              <a:lnSpc>
                <a:spcPct val="118900"/>
              </a:lnSpc>
              <a:spcBef>
                <a:spcPts val="1210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70" dirty="0">
                <a:latin typeface="+mj-lt"/>
                <a:cs typeface="PMingLiU"/>
              </a:rPr>
              <a:t>A: The </a:t>
            </a:r>
            <a:r>
              <a:rPr sz="2050" spc="60" dirty="0">
                <a:latin typeface="+mj-lt"/>
                <a:cs typeface="PMingLiU"/>
              </a:rPr>
              <a:t>time </a:t>
            </a:r>
            <a:r>
              <a:rPr sz="2050" spc="85" dirty="0">
                <a:latin typeface="+mj-lt"/>
                <a:cs typeface="PMingLiU"/>
              </a:rPr>
              <a:t>dummy </a:t>
            </a:r>
            <a:r>
              <a:rPr sz="2050" i="1" spc="50" dirty="0">
                <a:latin typeface="+mj-lt"/>
                <a:cs typeface="Times New Roman"/>
              </a:rPr>
              <a:t>d</a:t>
            </a:r>
            <a:r>
              <a:rPr sz="2050" spc="50" dirty="0">
                <a:latin typeface="+mj-lt"/>
                <a:cs typeface="PMingLiU"/>
              </a:rPr>
              <a:t>1</a:t>
            </a:r>
            <a:r>
              <a:rPr sz="2250" i="1" spc="75" baseline="-11111" dirty="0">
                <a:latin typeface="+mj-lt"/>
                <a:cs typeface="Times New Roman"/>
              </a:rPr>
              <a:t>t </a:t>
            </a:r>
            <a:r>
              <a:rPr sz="2050" spc="65" dirty="0">
                <a:latin typeface="+mj-lt"/>
                <a:cs typeface="PMingLiU"/>
              </a:rPr>
              <a:t>and </a:t>
            </a:r>
            <a:r>
              <a:rPr sz="2050" i="1" spc="50" dirty="0">
                <a:latin typeface="+mj-lt"/>
                <a:cs typeface="Times New Roman"/>
              </a:rPr>
              <a:t>d</a:t>
            </a:r>
            <a:r>
              <a:rPr sz="2050" spc="50" dirty="0">
                <a:latin typeface="+mj-lt"/>
                <a:cs typeface="PMingLiU"/>
              </a:rPr>
              <a:t>2</a:t>
            </a:r>
            <a:r>
              <a:rPr sz="2250" i="1" spc="75" baseline="-11111" dirty="0">
                <a:latin typeface="+mj-lt"/>
                <a:cs typeface="Times New Roman"/>
              </a:rPr>
              <a:t>t </a:t>
            </a:r>
            <a:r>
              <a:rPr sz="2050" spc="55" dirty="0">
                <a:latin typeface="+mj-lt"/>
                <a:cs typeface="PMingLiU"/>
              </a:rPr>
              <a:t>in (10) </a:t>
            </a:r>
            <a:r>
              <a:rPr sz="2050" spc="65" dirty="0">
                <a:latin typeface="+mj-lt"/>
                <a:cs typeface="PMingLiU"/>
              </a:rPr>
              <a:t>can </a:t>
            </a:r>
            <a:r>
              <a:rPr sz="2050" spc="55" dirty="0">
                <a:latin typeface="+mj-lt"/>
                <a:cs typeface="PMingLiU"/>
              </a:rPr>
              <a:t>control </a:t>
            </a:r>
            <a:r>
              <a:rPr sz="2050" spc="50" dirty="0">
                <a:latin typeface="+mj-lt"/>
                <a:cs typeface="PMingLiU"/>
              </a:rPr>
              <a:t>for </a:t>
            </a:r>
            <a:r>
              <a:rPr sz="2050" spc="60" dirty="0">
                <a:latin typeface="+mj-lt"/>
                <a:cs typeface="PMingLiU"/>
              </a:rPr>
              <a:t>time </a:t>
            </a:r>
            <a:r>
              <a:rPr sz="2050" spc="50" dirty="0">
                <a:latin typeface="+mj-lt"/>
                <a:cs typeface="PMingLiU"/>
              </a:rPr>
              <a:t>varying </a:t>
            </a:r>
            <a:r>
              <a:rPr sz="2050" spc="45" dirty="0">
                <a:latin typeface="+mj-lt"/>
                <a:cs typeface="PMingLiU"/>
              </a:rPr>
              <a:t>but </a:t>
            </a:r>
            <a:r>
              <a:rPr sz="2050" spc="60" dirty="0">
                <a:latin typeface="+mj-lt"/>
                <a:cs typeface="PMingLiU"/>
              </a:rPr>
              <a:t>panel </a:t>
            </a:r>
            <a:r>
              <a:rPr sz="2050" spc="55" dirty="0">
                <a:latin typeface="+mj-lt"/>
                <a:cs typeface="PMingLiU"/>
              </a:rPr>
              <a:t>constant  </a:t>
            </a:r>
            <a:r>
              <a:rPr sz="2050" spc="60" dirty="0">
                <a:latin typeface="+mj-lt"/>
                <a:cs typeface="PMingLiU"/>
              </a:rPr>
              <a:t>unobserved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effect.</a:t>
            </a:r>
            <a:r>
              <a:rPr sz="2050" spc="110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Example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national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trend.</a:t>
            </a:r>
            <a:r>
              <a:rPr sz="2050" spc="11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affects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every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and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evolves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over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time.</a:t>
            </a:r>
            <a:endParaRPr sz="2050" dirty="0">
              <a:latin typeface="+mj-lt"/>
              <a:cs typeface="PMingLiU"/>
            </a:endParaRPr>
          </a:p>
          <a:p>
            <a:pPr marL="389255" indent="-262890">
              <a:lnSpc>
                <a:spcPct val="100000"/>
              </a:lnSpc>
              <a:spcBef>
                <a:spcPts val="1675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100" dirty="0">
                <a:latin typeface="+mj-lt"/>
                <a:cs typeface="PMingLiU"/>
              </a:rPr>
              <a:t>Q</a:t>
            </a:r>
            <a:r>
              <a:rPr sz="2050" spc="-25" dirty="0">
                <a:latin typeface="+mj-lt"/>
                <a:cs typeface="PMingLiU"/>
              </a:rPr>
              <a:t> </a:t>
            </a:r>
            <a:r>
              <a:rPr sz="2050" spc="35" dirty="0">
                <a:latin typeface="+mj-lt"/>
                <a:cs typeface="PMingLiU"/>
              </a:rPr>
              <a:t>: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5" dirty="0">
                <a:latin typeface="+mj-lt"/>
                <a:cs typeface="PMingLiU"/>
              </a:rPr>
              <a:t>Why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do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we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need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dummy?</a:t>
            </a:r>
            <a:endParaRPr sz="2050" dirty="0">
              <a:latin typeface="+mj-lt"/>
              <a:cs typeface="PMingLiU"/>
            </a:endParaRPr>
          </a:p>
          <a:p>
            <a:pPr marL="389255" marR="324485" indent="-262890">
              <a:lnSpc>
                <a:spcPct val="119000"/>
              </a:lnSpc>
              <a:spcBef>
                <a:spcPts val="1205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70" dirty="0">
                <a:latin typeface="+mj-lt"/>
                <a:cs typeface="PMingLiU"/>
              </a:rPr>
              <a:t>The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85" dirty="0">
                <a:latin typeface="+mj-lt"/>
                <a:cs typeface="PMingLiU"/>
              </a:rPr>
              <a:t>dummy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i="1" spc="5" dirty="0">
                <a:latin typeface="+mj-lt"/>
                <a:cs typeface="Times New Roman"/>
              </a:rPr>
              <a:t>c</a:t>
            </a:r>
            <a:r>
              <a:rPr sz="2050" i="1" spc="-285" dirty="0">
                <a:latin typeface="+mj-lt"/>
                <a:cs typeface="Times New Roman"/>
              </a:rPr>
              <a:t> </a:t>
            </a:r>
            <a:r>
              <a:rPr sz="2250" i="1" spc="7" baseline="-11111" dirty="0">
                <a:latin typeface="+mj-lt"/>
                <a:cs typeface="Times New Roman"/>
              </a:rPr>
              <a:t>j</a:t>
            </a:r>
            <a:r>
              <a:rPr sz="2250" i="1" spc="427" baseline="-11111" dirty="0">
                <a:latin typeface="+mj-lt"/>
                <a:cs typeface="Times New Roman"/>
              </a:rPr>
              <a:t> </a:t>
            </a:r>
            <a:r>
              <a:rPr sz="2050" spc="55" dirty="0">
                <a:latin typeface="+mj-lt"/>
                <a:cs typeface="PMingLiU"/>
              </a:rPr>
              <a:t>in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(22)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can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control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for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varying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but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time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constant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unobserved  </a:t>
            </a:r>
            <a:r>
              <a:rPr sz="2050" spc="40" dirty="0">
                <a:latin typeface="+mj-lt"/>
                <a:cs typeface="PMingLiU"/>
              </a:rPr>
              <a:t>effect.</a:t>
            </a:r>
            <a:r>
              <a:rPr sz="2050" spc="110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Example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30" dirty="0">
                <a:latin typeface="+mj-lt"/>
                <a:cs typeface="PMingLiU"/>
              </a:rPr>
              <a:t>ability.</a:t>
            </a:r>
            <a:r>
              <a:rPr sz="2050" spc="11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varies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across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persons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but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remains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unchanged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over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time.</a:t>
            </a:r>
            <a:endParaRPr sz="2050" dirty="0">
              <a:latin typeface="+mj-lt"/>
              <a:cs typeface="PMingLiU"/>
            </a:endParaRPr>
          </a:p>
          <a:p>
            <a:pPr marL="389255" indent="-262890">
              <a:lnSpc>
                <a:spcPct val="100000"/>
              </a:lnSpc>
              <a:spcBef>
                <a:spcPts val="1675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70" dirty="0">
                <a:latin typeface="+mj-lt"/>
                <a:cs typeface="PMingLiU"/>
              </a:rPr>
              <a:t>Q:</a:t>
            </a:r>
            <a:r>
              <a:rPr sz="2050" spc="-25" dirty="0">
                <a:latin typeface="+mj-lt"/>
                <a:cs typeface="PMingLiU"/>
              </a:rPr>
              <a:t> </a:t>
            </a:r>
            <a:r>
              <a:rPr sz="2050" spc="75" dirty="0">
                <a:latin typeface="+mj-lt"/>
                <a:cs typeface="PMingLiU"/>
              </a:rPr>
              <a:t>What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if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there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are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time-varying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omitted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variables?</a:t>
            </a:r>
            <a:endParaRPr sz="2050" dirty="0">
              <a:latin typeface="+mj-lt"/>
              <a:cs typeface="PMingLiU"/>
            </a:endParaRPr>
          </a:p>
          <a:p>
            <a:pPr marL="389255" marR="162560" indent="-262890">
              <a:lnSpc>
                <a:spcPct val="119000"/>
              </a:lnSpc>
              <a:spcBef>
                <a:spcPts val="1210"/>
              </a:spcBef>
              <a:buFont typeface="Cambria"/>
              <a:buChar char="•"/>
              <a:tabLst>
                <a:tab pos="389255" algn="l"/>
                <a:tab pos="389890" algn="l"/>
              </a:tabLst>
            </a:pPr>
            <a:r>
              <a:rPr sz="2050" spc="70" dirty="0">
                <a:latin typeface="+mj-lt"/>
                <a:cs typeface="PMingLiU"/>
              </a:rPr>
              <a:t>A: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IV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still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needed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if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there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time-varying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omitted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variable</a:t>
            </a:r>
            <a:r>
              <a:rPr sz="2050" spc="45">
                <a:latin typeface="+mj-lt"/>
                <a:cs typeface="PMingLiU"/>
              </a:rPr>
              <a:t>.</a:t>
            </a:r>
            <a:r>
              <a:rPr sz="2050" spc="110">
                <a:latin typeface="+mj-lt"/>
                <a:cs typeface="PMingLiU"/>
              </a:rPr>
              <a:t> </a:t>
            </a:r>
            <a:endParaRPr sz="205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782" y="630110"/>
            <a:ext cx="15684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24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lang="en-US" spc="5" dirty="0"/>
              <a:t>* </a:t>
            </a:r>
            <a:r>
              <a:rPr spc="5" dirty="0"/>
              <a:t>Panel </a:t>
            </a:r>
            <a:r>
              <a:rPr spc="10" dirty="0"/>
              <a:t>data </a:t>
            </a:r>
            <a:r>
              <a:rPr spc="15" dirty="0"/>
              <a:t>model </a:t>
            </a:r>
            <a:r>
              <a:rPr spc="5" dirty="0"/>
              <a:t>is </a:t>
            </a:r>
            <a:r>
              <a:rPr spc="10" dirty="0"/>
              <a:t>useful </a:t>
            </a:r>
            <a:r>
              <a:rPr spc="15" dirty="0"/>
              <a:t>when </a:t>
            </a:r>
            <a:r>
              <a:rPr spc="10" dirty="0"/>
              <a:t>the omitted </a:t>
            </a:r>
            <a:r>
              <a:rPr spc="5" dirty="0"/>
              <a:t>variable is </a:t>
            </a:r>
            <a:r>
              <a:rPr dirty="0"/>
              <a:t>time-invariant.  </a:t>
            </a:r>
            <a:br>
              <a:rPr lang="en-US" dirty="0"/>
            </a:br>
            <a:r>
              <a:rPr lang="en-US" dirty="0"/>
              <a:t>* </a:t>
            </a:r>
            <a:r>
              <a:rPr spc="5" dirty="0"/>
              <a:t>Panel </a:t>
            </a:r>
            <a:r>
              <a:rPr spc="10" dirty="0"/>
              <a:t>data </a:t>
            </a:r>
            <a:r>
              <a:rPr spc="15" dirty="0"/>
              <a:t>model </a:t>
            </a:r>
            <a:r>
              <a:rPr spc="10" dirty="0"/>
              <a:t>cannot be used </a:t>
            </a:r>
            <a:r>
              <a:rPr spc="15" dirty="0"/>
              <a:t>when </a:t>
            </a:r>
            <a:r>
              <a:rPr spc="10" dirty="0"/>
              <a:t>the </a:t>
            </a:r>
            <a:r>
              <a:rPr spc="5" dirty="0"/>
              <a:t>key </a:t>
            </a:r>
            <a:r>
              <a:rPr dirty="0"/>
              <a:t>regressor </a:t>
            </a:r>
            <a:r>
              <a:rPr spc="5" dirty="0"/>
              <a:t>is </a:t>
            </a:r>
            <a:r>
              <a:rPr dirty="0"/>
              <a:t>time-invariant.</a:t>
            </a:r>
            <a:br>
              <a:rPr lang="en-US" dirty="0"/>
            </a:br>
            <a:r>
              <a:rPr lang="en-US" dirty="0"/>
              <a:t>* </a:t>
            </a:r>
            <a:r>
              <a:rPr spc="15" dirty="0"/>
              <a:t>IV </a:t>
            </a:r>
            <a:r>
              <a:rPr spc="10" dirty="0"/>
              <a:t>Estimator applied to the </a:t>
            </a:r>
            <a:r>
              <a:rPr spc="5" dirty="0"/>
              <a:t>Within Regression </a:t>
            </a:r>
            <a:r>
              <a:rPr spc="10" dirty="0"/>
              <a:t>should be </a:t>
            </a:r>
            <a:r>
              <a:rPr spc="5" dirty="0"/>
              <a:t>considered </a:t>
            </a:r>
            <a:r>
              <a:rPr spc="15" dirty="0"/>
              <a:t>when  </a:t>
            </a:r>
            <a:r>
              <a:rPr spc="10" dirty="0"/>
              <a:t>the omitted </a:t>
            </a:r>
            <a:r>
              <a:rPr spc="5" dirty="0"/>
              <a:t>variable is</a:t>
            </a:r>
            <a:r>
              <a:rPr spc="-15" dirty="0"/>
              <a:t> </a:t>
            </a:r>
            <a:r>
              <a:rPr spc="5" dirty="0"/>
              <a:t>time-varying.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0F86435-72D8-4243-B844-87D1127C5E12}"/>
              </a:ext>
            </a:extLst>
          </p:cNvPr>
          <p:cNvSpPr txBox="1">
            <a:spLocks/>
          </p:cNvSpPr>
          <p:nvPr/>
        </p:nvSpPr>
        <p:spPr>
          <a:xfrm>
            <a:off x="275339" y="1509491"/>
            <a:ext cx="223266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45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US" kern="0" spc="5" dirty="0">
                <a:latin typeface="+mj-lt"/>
              </a:rPr>
              <a:t>Summary</a:t>
            </a:r>
            <a:endParaRPr lang="en-US" kern="0" spc="1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171" y="895870"/>
            <a:ext cx="9223058" cy="1162629"/>
          </a:xfrm>
        </p:spPr>
        <p:txBody>
          <a:bodyPr>
            <a:normAutofit/>
          </a:bodyPr>
          <a:lstStyle/>
          <a:p>
            <a:r>
              <a:rPr lang="en-US" sz="4210" dirty="0"/>
              <a:t>Panel Data</a:t>
            </a:r>
            <a:endParaRPr lang="pl-PL" sz="421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1876425"/>
            <a:ext cx="9223058" cy="517269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+mj-lt"/>
              </a:rPr>
              <a:t>A double subscript distinguishes </a:t>
            </a:r>
            <a:r>
              <a:rPr lang="en-US" sz="2800" b="1" dirty="0">
                <a:latin typeface="+mj-lt"/>
              </a:rPr>
              <a:t>entities</a:t>
            </a:r>
            <a:r>
              <a:rPr lang="en-US" sz="2800" dirty="0">
                <a:latin typeface="+mj-lt"/>
              </a:rPr>
              <a:t> (states) and </a:t>
            </a:r>
            <a:r>
              <a:rPr lang="en-US" sz="2800" b="1" dirty="0">
                <a:latin typeface="+mj-lt"/>
              </a:rPr>
              <a:t>time</a:t>
            </a:r>
            <a:r>
              <a:rPr lang="en-US" sz="2800" dirty="0">
                <a:latin typeface="+mj-lt"/>
              </a:rPr>
              <a:t> periods (years)</a:t>
            </a:r>
          </a:p>
          <a:p>
            <a:pPr>
              <a:defRPr/>
            </a:pPr>
            <a:r>
              <a:rPr lang="en-US" sz="2800" i="1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i="1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= entity (state), </a:t>
            </a:r>
            <a:r>
              <a:rPr lang="en-US" sz="2800" i="1" dirty="0" err="1">
                <a:latin typeface="+mj-lt"/>
              </a:rPr>
              <a:t>n</a:t>
            </a:r>
            <a:r>
              <a:rPr lang="en-US" sz="2800" dirty="0">
                <a:latin typeface="+mj-lt"/>
              </a:rPr>
              <a:t> = number of entities, </a:t>
            </a:r>
          </a:p>
          <a:p>
            <a:pPr marL="356453" indent="-356453">
              <a:defRPr/>
            </a:pPr>
            <a:r>
              <a:rPr lang="en-US" sz="2800" dirty="0">
                <a:latin typeface="+mj-lt"/>
              </a:rPr>
              <a:t>	so </a:t>
            </a:r>
            <a:r>
              <a:rPr lang="en-US" sz="2800" i="1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= 1,…,</a:t>
            </a:r>
            <a:r>
              <a:rPr lang="en-US" sz="2800" i="1" dirty="0" err="1">
                <a:latin typeface="+mj-lt"/>
              </a:rPr>
              <a:t>n</a:t>
            </a:r>
            <a:r>
              <a:rPr lang="en-US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US" sz="2800" i="1" dirty="0">
                <a:latin typeface="+mj-lt"/>
              </a:rPr>
              <a:t> 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i="1" dirty="0" err="1">
                <a:latin typeface="+mj-lt"/>
              </a:rPr>
              <a:t>t</a:t>
            </a:r>
            <a:r>
              <a:rPr lang="en-US" sz="2800" dirty="0">
                <a:latin typeface="+mj-lt"/>
              </a:rPr>
              <a:t> = time period (year), </a:t>
            </a:r>
            <a:r>
              <a:rPr lang="en-US" sz="2800" i="1" dirty="0">
                <a:latin typeface="+mj-lt"/>
              </a:rPr>
              <a:t>T</a:t>
            </a:r>
            <a:r>
              <a:rPr lang="en-US" sz="2800" dirty="0">
                <a:latin typeface="+mj-lt"/>
              </a:rPr>
              <a:t> = number of time periods</a:t>
            </a:r>
          </a:p>
          <a:p>
            <a:pPr marL="356453">
              <a:defRPr/>
            </a:pPr>
            <a:r>
              <a:rPr lang="en-US" sz="2800" dirty="0">
                <a:latin typeface="+mj-lt"/>
              </a:rPr>
              <a:t>so </a:t>
            </a:r>
            <a:r>
              <a:rPr lang="en-US" sz="2800" i="1" dirty="0" err="1">
                <a:latin typeface="+mj-lt"/>
              </a:rPr>
              <a:t>t</a:t>
            </a:r>
            <a:r>
              <a:rPr lang="en-US" sz="2800" dirty="0">
                <a:latin typeface="+mj-lt"/>
              </a:rPr>
              <a:t> =1,…,</a:t>
            </a:r>
            <a:r>
              <a:rPr lang="en-US" sz="2800" i="1" dirty="0">
                <a:latin typeface="+mj-lt"/>
              </a:rPr>
              <a:t>T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 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Data:  Suppose we have 1 </a:t>
            </a:r>
            <a:r>
              <a:rPr lang="en-US" sz="2800" dirty="0" err="1">
                <a:latin typeface="+mj-lt"/>
              </a:rPr>
              <a:t>regressor</a:t>
            </a:r>
            <a:r>
              <a:rPr lang="en-US" sz="2800" dirty="0">
                <a:latin typeface="+mj-lt"/>
              </a:rPr>
              <a:t>.  The data are:</a:t>
            </a:r>
          </a:p>
          <a:p>
            <a:pPr>
              <a:defRPr/>
            </a:pPr>
            <a:r>
              <a:rPr lang="en-US" sz="1754" dirty="0"/>
              <a:t> </a:t>
            </a:r>
          </a:p>
          <a:p>
            <a:pPr algn="ctr">
              <a:defRPr/>
            </a:pPr>
            <a:r>
              <a:rPr lang="en-US" sz="2105" dirty="0"/>
              <a:t>(</a:t>
            </a:r>
            <a:r>
              <a:rPr lang="en-US" sz="2105" i="1" dirty="0" err="1"/>
              <a:t>X</a:t>
            </a:r>
            <a:r>
              <a:rPr lang="en-US" sz="2105" i="1" baseline="-25000" dirty="0" err="1"/>
              <a:t>it</a:t>
            </a:r>
            <a:r>
              <a:rPr lang="en-US" sz="2105" dirty="0"/>
              <a:t>, </a:t>
            </a:r>
            <a:r>
              <a:rPr lang="en-US" sz="2105" i="1" dirty="0" err="1"/>
              <a:t>Y</a:t>
            </a:r>
            <a:r>
              <a:rPr lang="en-US" sz="2105" i="1" baseline="-25000" dirty="0" err="1"/>
              <a:t>it</a:t>
            </a:r>
            <a:r>
              <a:rPr lang="en-US" sz="2105" dirty="0"/>
              <a:t>), </a:t>
            </a:r>
            <a:r>
              <a:rPr lang="en-US" sz="2105" i="1" dirty="0" err="1"/>
              <a:t>i</a:t>
            </a:r>
            <a:r>
              <a:rPr lang="en-US" sz="2105" dirty="0"/>
              <a:t> = 1,…,</a:t>
            </a:r>
            <a:r>
              <a:rPr lang="en-US" sz="2105" i="1" dirty="0" err="1"/>
              <a:t>n</a:t>
            </a:r>
            <a:r>
              <a:rPr lang="en-US" sz="2105" dirty="0"/>
              <a:t>, </a:t>
            </a:r>
            <a:r>
              <a:rPr lang="en-US" sz="2105" i="1" dirty="0" err="1"/>
              <a:t>t</a:t>
            </a:r>
            <a:r>
              <a:rPr lang="en-US" sz="2105" dirty="0"/>
              <a:t> = 1,…,</a:t>
            </a:r>
            <a:r>
              <a:rPr lang="en-US" sz="2105" i="1" dirty="0"/>
              <a:t>T</a:t>
            </a:r>
            <a:endParaRPr lang="en-US" sz="2105" dirty="0"/>
          </a:p>
          <a:p>
            <a:pPr>
              <a:defRPr/>
            </a:pPr>
            <a:endParaRPr lang="en-US" sz="1754" dirty="0"/>
          </a:p>
        </p:txBody>
      </p:sp>
    </p:spTree>
    <p:extLst>
      <p:ext uri="{BB962C8B-B14F-4D97-AF65-F5344CB8AC3E}">
        <p14:creationId xmlns:p14="http://schemas.microsoft.com/office/powerpoint/2010/main" val="313713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4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267" y="778307"/>
            <a:ext cx="344233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Panel </a:t>
            </a:r>
            <a:r>
              <a:rPr spc="15" dirty="0"/>
              <a:t>Data and</a:t>
            </a:r>
            <a:r>
              <a:rPr spc="-60" dirty="0"/>
              <a:t> </a:t>
            </a:r>
            <a:r>
              <a:rPr spc="10" dirty="0"/>
              <a:t>Causality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882" y="1571625"/>
            <a:ext cx="9932035" cy="45790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955" marR="41910" indent="-262890">
              <a:lnSpc>
                <a:spcPct val="119000"/>
              </a:lnSpc>
              <a:spcBef>
                <a:spcPts val="95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050" spc="55" dirty="0">
                <a:latin typeface="+mj-lt"/>
                <a:cs typeface="PMingLiU"/>
              </a:rPr>
              <a:t>Panel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data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can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be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used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to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control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for</a:t>
            </a:r>
            <a:r>
              <a:rPr sz="2050" u="sng" spc="-15" dirty="0">
                <a:uFill>
                  <a:solidFill>
                    <a:srgbClr val="000000"/>
                  </a:solidFill>
                </a:uFill>
                <a:latin typeface="+mj-lt"/>
                <a:cs typeface="PMingLiU"/>
              </a:rPr>
              <a:t> </a:t>
            </a:r>
            <a:r>
              <a:rPr sz="2050" u="sng" spc="60" dirty="0">
                <a:uFill>
                  <a:solidFill>
                    <a:srgbClr val="000000"/>
                  </a:solidFill>
                </a:uFill>
                <a:latin typeface="+mj-lt"/>
                <a:cs typeface="PMingLiU"/>
              </a:rPr>
              <a:t>time</a:t>
            </a:r>
            <a:r>
              <a:rPr sz="2050" u="sng" spc="-15" dirty="0">
                <a:uFill>
                  <a:solidFill>
                    <a:srgbClr val="000000"/>
                  </a:solidFill>
                </a:uFill>
                <a:latin typeface="+mj-lt"/>
                <a:cs typeface="PMingLiU"/>
              </a:rPr>
              <a:t> </a:t>
            </a:r>
            <a:r>
              <a:rPr sz="2050" u="sng" spc="40" dirty="0">
                <a:uFill>
                  <a:solidFill>
                    <a:srgbClr val="000000"/>
                  </a:solidFill>
                </a:uFill>
                <a:latin typeface="+mj-lt"/>
                <a:cs typeface="PMingLiU"/>
              </a:rPr>
              <a:t>invariant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unobserved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heterogeneity,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and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therefore  </a:t>
            </a:r>
            <a:r>
              <a:rPr sz="2050" spc="45" dirty="0">
                <a:latin typeface="+mj-lt"/>
                <a:cs typeface="PMingLiU"/>
              </a:rPr>
              <a:t>is </a:t>
            </a:r>
            <a:r>
              <a:rPr sz="2050" spc="60" dirty="0">
                <a:latin typeface="+mj-lt"/>
                <a:cs typeface="PMingLiU"/>
              </a:rPr>
              <a:t>widely used </a:t>
            </a:r>
            <a:r>
              <a:rPr sz="2050" spc="50" dirty="0">
                <a:latin typeface="+mj-lt"/>
                <a:cs typeface="PMingLiU"/>
              </a:rPr>
              <a:t>for </a:t>
            </a:r>
            <a:r>
              <a:rPr sz="2050" spc="55" dirty="0">
                <a:latin typeface="+mj-lt"/>
                <a:cs typeface="PMingLiU"/>
              </a:rPr>
              <a:t>causality</a:t>
            </a:r>
            <a:r>
              <a:rPr lang="en-US" sz="2050" spc="55" dirty="0">
                <a:latin typeface="+mj-lt"/>
                <a:cs typeface="PMingLiU"/>
              </a:rPr>
              <a:t> </a:t>
            </a:r>
            <a:r>
              <a:rPr sz="2050" spc="-3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research.</a:t>
            </a:r>
            <a:endParaRPr sz="2050" dirty="0">
              <a:latin typeface="+mj-lt"/>
              <a:cs typeface="PMingLiU"/>
            </a:endParaRPr>
          </a:p>
          <a:p>
            <a:pPr marL="274955" marR="5080" indent="-262890">
              <a:lnSpc>
                <a:spcPct val="118900"/>
              </a:lnSpc>
              <a:spcBef>
                <a:spcPts val="1210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050" spc="80" dirty="0">
                <a:latin typeface="+mj-lt"/>
                <a:cs typeface="PMingLiU"/>
              </a:rPr>
              <a:t>By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contrast,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cross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sectional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data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cannot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control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for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time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invariant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unobserved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heterogeneity,  </a:t>
            </a:r>
            <a:r>
              <a:rPr sz="2050" spc="60" dirty="0">
                <a:latin typeface="+mj-lt"/>
                <a:cs typeface="PMingLiU"/>
              </a:rPr>
              <a:t>so</a:t>
            </a:r>
            <a:r>
              <a:rPr sz="2050" spc="-25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may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suffer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bigger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omitted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variable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bias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than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data.</a:t>
            </a:r>
            <a:endParaRPr sz="2050" dirty="0">
              <a:latin typeface="+mj-lt"/>
              <a:cs typeface="PMingLiU"/>
            </a:endParaRPr>
          </a:p>
          <a:p>
            <a:pPr marL="274955" marR="143510" indent="-262890">
              <a:lnSpc>
                <a:spcPct val="119000"/>
              </a:lnSpc>
              <a:spcBef>
                <a:spcPts val="1210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050" spc="70" dirty="0">
                <a:latin typeface="+mj-lt"/>
                <a:cs typeface="PMingLiU"/>
              </a:rPr>
              <a:t>The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idea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simple.</a:t>
            </a:r>
            <a:r>
              <a:rPr sz="2050" spc="110" dirty="0">
                <a:latin typeface="+mj-lt"/>
                <a:cs typeface="PMingLiU"/>
              </a:rPr>
              <a:t> </a:t>
            </a:r>
            <a:r>
              <a:rPr sz="2050" spc="15" dirty="0">
                <a:latin typeface="+mj-lt"/>
                <a:cs typeface="PMingLiU"/>
              </a:rPr>
              <a:t>We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take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various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forms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of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difference,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and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time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invariant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unobserved  </a:t>
            </a:r>
            <a:r>
              <a:rPr sz="2050" spc="55" dirty="0">
                <a:latin typeface="+mj-lt"/>
                <a:cs typeface="PMingLiU"/>
              </a:rPr>
              <a:t>heterogeneity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0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removed.</a:t>
            </a:r>
            <a:endParaRPr sz="2050" dirty="0">
              <a:latin typeface="+mj-lt"/>
              <a:cs typeface="PMingLiU"/>
            </a:endParaRPr>
          </a:p>
          <a:p>
            <a:pPr marL="274955" marR="339725" indent="-262890">
              <a:lnSpc>
                <a:spcPct val="118900"/>
              </a:lnSpc>
              <a:spcBef>
                <a:spcPts val="1205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050" spc="30" dirty="0">
                <a:latin typeface="+mj-lt"/>
                <a:cs typeface="PMingLiU"/>
              </a:rPr>
              <a:t>Effectively,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data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use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same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as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both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treatment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group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and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control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group,  </a:t>
            </a:r>
            <a:r>
              <a:rPr sz="2050" spc="65" dirty="0">
                <a:latin typeface="+mj-lt"/>
                <a:cs typeface="PMingLiU"/>
              </a:rPr>
              <a:t>and </a:t>
            </a:r>
            <a:r>
              <a:rPr sz="2050" spc="70" dirty="0">
                <a:latin typeface="+mj-lt"/>
                <a:cs typeface="PMingLiU"/>
              </a:rPr>
              <a:t>by </a:t>
            </a:r>
            <a:r>
              <a:rPr sz="2050" spc="45" dirty="0">
                <a:latin typeface="+mj-lt"/>
                <a:cs typeface="PMingLiU"/>
              </a:rPr>
              <a:t>invoking </a:t>
            </a:r>
            <a:r>
              <a:rPr sz="2050" spc="55" dirty="0">
                <a:latin typeface="+mj-lt"/>
                <a:cs typeface="PMingLiU"/>
              </a:rPr>
              <a:t>the before </a:t>
            </a:r>
            <a:r>
              <a:rPr sz="2050" spc="65" dirty="0">
                <a:latin typeface="+mj-lt"/>
                <a:cs typeface="PMingLiU"/>
              </a:rPr>
              <a:t>and </a:t>
            </a:r>
            <a:r>
              <a:rPr sz="2050" spc="50" dirty="0">
                <a:latin typeface="+mj-lt"/>
                <a:cs typeface="PMingLiU"/>
              </a:rPr>
              <a:t>after </a:t>
            </a:r>
            <a:r>
              <a:rPr sz="2050" spc="60" dirty="0">
                <a:latin typeface="+mj-lt"/>
                <a:cs typeface="PMingLiU"/>
              </a:rPr>
              <a:t>comparison, </a:t>
            </a:r>
            <a:r>
              <a:rPr sz="2050" spc="55" dirty="0">
                <a:latin typeface="+mj-lt"/>
                <a:cs typeface="PMingLiU"/>
              </a:rPr>
              <a:t>remove the </a:t>
            </a:r>
            <a:r>
              <a:rPr sz="2050" spc="60" dirty="0">
                <a:latin typeface="+mj-lt"/>
                <a:cs typeface="PMingLiU"/>
              </a:rPr>
              <a:t>time </a:t>
            </a:r>
            <a:r>
              <a:rPr sz="2050" spc="40" dirty="0">
                <a:latin typeface="+mj-lt"/>
                <a:cs typeface="PMingLiU"/>
              </a:rPr>
              <a:t>invariant </a:t>
            </a:r>
            <a:r>
              <a:rPr sz="2050" spc="60" dirty="0">
                <a:latin typeface="+mj-lt"/>
                <a:cs typeface="PMingLiU"/>
              </a:rPr>
              <a:t>omitted  </a:t>
            </a:r>
            <a:r>
              <a:rPr sz="2050" spc="45" dirty="0">
                <a:latin typeface="+mj-lt"/>
                <a:cs typeface="PMingLiU"/>
              </a:rPr>
              <a:t>variables. </a:t>
            </a:r>
            <a:r>
              <a:rPr sz="2050" spc="70" dirty="0">
                <a:latin typeface="+mj-lt"/>
                <a:cs typeface="PMingLiU"/>
              </a:rPr>
              <a:t>The </a:t>
            </a:r>
            <a:r>
              <a:rPr sz="2050" spc="55" dirty="0">
                <a:latin typeface="+mj-lt"/>
                <a:cs typeface="PMingLiU"/>
              </a:rPr>
              <a:t>limitation of </a:t>
            </a:r>
            <a:r>
              <a:rPr sz="2050" spc="60" dirty="0">
                <a:latin typeface="+mj-lt"/>
                <a:cs typeface="PMingLiU"/>
              </a:rPr>
              <a:t>panel </a:t>
            </a:r>
            <a:r>
              <a:rPr sz="2050" spc="55" dirty="0">
                <a:latin typeface="+mj-lt"/>
                <a:cs typeface="PMingLiU"/>
              </a:rPr>
              <a:t>data </a:t>
            </a:r>
            <a:r>
              <a:rPr sz="2050" spc="45" dirty="0">
                <a:latin typeface="+mj-lt"/>
                <a:cs typeface="PMingLiU"/>
              </a:rPr>
              <a:t>is </a:t>
            </a:r>
            <a:r>
              <a:rPr sz="2050" spc="50" dirty="0">
                <a:latin typeface="+mj-lt"/>
                <a:cs typeface="PMingLiU"/>
              </a:rPr>
              <a:t>that </a:t>
            </a:r>
            <a:r>
              <a:rPr sz="2050" spc="60" dirty="0">
                <a:latin typeface="+mj-lt"/>
                <a:cs typeface="PMingLiU"/>
              </a:rPr>
              <a:t>time </a:t>
            </a:r>
            <a:r>
              <a:rPr sz="2050" spc="50" dirty="0">
                <a:latin typeface="+mj-lt"/>
                <a:cs typeface="PMingLiU"/>
              </a:rPr>
              <a:t>varying </a:t>
            </a:r>
            <a:r>
              <a:rPr sz="2050" spc="60" dirty="0">
                <a:latin typeface="+mj-lt"/>
                <a:cs typeface="PMingLiU"/>
              </a:rPr>
              <a:t>omitted </a:t>
            </a:r>
            <a:r>
              <a:rPr sz="2050" spc="50" dirty="0">
                <a:latin typeface="+mj-lt"/>
                <a:cs typeface="PMingLiU"/>
              </a:rPr>
              <a:t>variables </a:t>
            </a:r>
            <a:r>
              <a:rPr sz="2050" spc="55" dirty="0">
                <a:latin typeface="+mj-lt"/>
                <a:cs typeface="PMingLiU"/>
              </a:rPr>
              <a:t>are </a:t>
            </a:r>
            <a:r>
              <a:rPr sz="2050" spc="40" dirty="0">
                <a:latin typeface="+mj-lt"/>
                <a:cs typeface="PMingLiU"/>
              </a:rPr>
              <a:t>still  </a:t>
            </a:r>
            <a:r>
              <a:rPr sz="2050" spc="55" dirty="0">
                <a:latin typeface="+mj-lt"/>
                <a:cs typeface="PMingLiU"/>
              </a:rPr>
              <a:t>present.</a:t>
            </a:r>
            <a:r>
              <a:rPr sz="2050" spc="10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But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overall,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omitted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variable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bias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gets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smaller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than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cross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sectional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data.</a:t>
            </a:r>
            <a:endParaRPr sz="205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5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284" y="812990"/>
            <a:ext cx="500126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Unobserved Effect </a:t>
            </a:r>
            <a:r>
              <a:rPr spc="5" dirty="0"/>
              <a:t>Panel </a:t>
            </a:r>
            <a:r>
              <a:rPr spc="15" dirty="0"/>
              <a:t>Data</a:t>
            </a:r>
            <a:r>
              <a:rPr spc="-70" dirty="0"/>
              <a:t> </a:t>
            </a:r>
            <a:r>
              <a:rPr spc="1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0131" y="2424847"/>
            <a:ext cx="3314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0" dirty="0">
                <a:latin typeface="PMingLiU"/>
                <a:cs typeface="PMingLiU"/>
              </a:rPr>
              <a:t>(1)</a:t>
            </a:r>
            <a:endParaRPr sz="2050" dirty="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284" y="1735303"/>
            <a:ext cx="8680416" cy="17485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003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300355" algn="l"/>
                <a:tab pos="300990" algn="l"/>
              </a:tabLst>
            </a:pPr>
            <a:r>
              <a:rPr sz="2400" spc="60" dirty="0">
                <a:cs typeface="PMingLiU"/>
              </a:rPr>
              <a:t>Consider a </a:t>
            </a:r>
            <a:r>
              <a:rPr sz="2400" spc="55" dirty="0">
                <a:cs typeface="PMingLiU"/>
              </a:rPr>
              <a:t>two-period </a:t>
            </a:r>
            <a:r>
              <a:rPr sz="2400" spc="60" dirty="0">
                <a:cs typeface="PMingLiU"/>
              </a:rPr>
              <a:t>unobserved </a:t>
            </a:r>
            <a:r>
              <a:rPr sz="2400" spc="40" dirty="0">
                <a:cs typeface="PMingLiU"/>
              </a:rPr>
              <a:t>effect</a:t>
            </a:r>
            <a:r>
              <a:rPr sz="2400" spc="-335" dirty="0">
                <a:cs typeface="PMingLiU"/>
              </a:rPr>
              <a:t> </a:t>
            </a:r>
            <a:r>
              <a:rPr lang="en-US" sz="2400" spc="-335" dirty="0">
                <a:cs typeface="PMingLiU"/>
              </a:rPr>
              <a:t>  </a:t>
            </a:r>
            <a:r>
              <a:rPr sz="2400" spc="70" dirty="0">
                <a:cs typeface="PMingLiU"/>
              </a:rPr>
              <a:t>model</a:t>
            </a:r>
            <a:endParaRPr sz="2400" dirty="0">
              <a:cs typeface="PMingLiU"/>
            </a:endParaRPr>
          </a:p>
          <a:p>
            <a:pPr marL="3462654">
              <a:lnSpc>
                <a:spcPct val="100000"/>
              </a:lnSpc>
              <a:spcBef>
                <a:spcPts val="2045"/>
              </a:spcBef>
            </a:pPr>
            <a:r>
              <a:rPr sz="2400" i="1" spc="-10" dirty="0">
                <a:cs typeface="Times New Roman"/>
              </a:rPr>
              <a:t>y</a:t>
            </a:r>
            <a:r>
              <a:rPr sz="2400" i="1" spc="-15" baseline="-11111" dirty="0">
                <a:cs typeface="Times New Roman"/>
              </a:rPr>
              <a:t>it</a:t>
            </a:r>
            <a:r>
              <a:rPr sz="2400" i="1" spc="419" baseline="-11111" dirty="0">
                <a:cs typeface="Times New Roman"/>
              </a:rPr>
              <a:t> </a:t>
            </a:r>
            <a:r>
              <a:rPr sz="2400" spc="-25" dirty="0">
                <a:cs typeface="Lucida Sans Unicode"/>
              </a:rPr>
              <a:t>=</a:t>
            </a:r>
            <a:r>
              <a:rPr sz="2400" spc="-200" dirty="0">
                <a:cs typeface="Lucida Sans Unicode"/>
              </a:rPr>
              <a:t> </a:t>
            </a:r>
            <a:r>
              <a:rPr sz="2400" spc="-20" dirty="0">
                <a:cs typeface="Palatino Linotype"/>
              </a:rPr>
              <a:t>β</a:t>
            </a:r>
            <a:r>
              <a:rPr sz="2400" spc="-30" baseline="-11111" dirty="0">
                <a:cs typeface="PMingLiU"/>
              </a:rPr>
              <a:t>0</a:t>
            </a:r>
            <a:r>
              <a:rPr sz="2400" spc="-7" baseline="-11111" dirty="0">
                <a:cs typeface="PMingLiU"/>
              </a:rPr>
              <a:t> </a:t>
            </a:r>
            <a:r>
              <a:rPr sz="2400" spc="-25" dirty="0">
                <a:cs typeface="Lucida Sans Unicode"/>
              </a:rPr>
              <a:t>+</a:t>
            </a:r>
            <a:r>
              <a:rPr sz="2400" spc="-365" dirty="0">
                <a:cs typeface="Lucida Sans Unicode"/>
              </a:rPr>
              <a:t> </a:t>
            </a:r>
            <a:r>
              <a:rPr sz="2400" spc="10" dirty="0">
                <a:cs typeface="Palatino Linotype"/>
              </a:rPr>
              <a:t>δ</a:t>
            </a:r>
            <a:r>
              <a:rPr sz="2400" spc="15" baseline="-11111" dirty="0">
                <a:cs typeface="PMingLiU"/>
              </a:rPr>
              <a:t>0</a:t>
            </a:r>
            <a:r>
              <a:rPr sz="2400" i="1" spc="10" dirty="0">
                <a:cs typeface="Times New Roman"/>
              </a:rPr>
              <a:t>d</a:t>
            </a:r>
            <a:r>
              <a:rPr sz="2400" i="1" spc="15" baseline="-11111" dirty="0">
                <a:cs typeface="Times New Roman"/>
              </a:rPr>
              <a:t>t</a:t>
            </a:r>
            <a:r>
              <a:rPr sz="2400" i="1" spc="165" baseline="-11111" dirty="0">
                <a:cs typeface="Times New Roman"/>
              </a:rPr>
              <a:t> </a:t>
            </a:r>
            <a:r>
              <a:rPr sz="2400" spc="-25" dirty="0">
                <a:cs typeface="Lucida Sans Unicode"/>
              </a:rPr>
              <a:t>+</a:t>
            </a:r>
            <a:r>
              <a:rPr sz="2400" spc="-370" dirty="0">
                <a:cs typeface="Lucida Sans Unicode"/>
              </a:rPr>
              <a:t> </a:t>
            </a:r>
            <a:r>
              <a:rPr sz="2400" spc="10" dirty="0">
                <a:cs typeface="Palatino Linotype"/>
              </a:rPr>
              <a:t>β</a:t>
            </a:r>
            <a:r>
              <a:rPr sz="2400" spc="15" baseline="-11111" dirty="0">
                <a:cs typeface="PMingLiU"/>
              </a:rPr>
              <a:t>1</a:t>
            </a:r>
            <a:r>
              <a:rPr sz="2400" i="1" spc="10" dirty="0">
                <a:cs typeface="Times New Roman"/>
              </a:rPr>
              <a:t>x</a:t>
            </a:r>
            <a:r>
              <a:rPr sz="2400" i="1" spc="15" baseline="-11111" dirty="0">
                <a:cs typeface="Times New Roman"/>
              </a:rPr>
              <a:t>it</a:t>
            </a:r>
            <a:r>
              <a:rPr sz="2400" i="1" spc="165" baseline="-11111" dirty="0">
                <a:cs typeface="Times New Roman"/>
              </a:rPr>
              <a:t> </a:t>
            </a:r>
            <a:r>
              <a:rPr sz="2400" spc="-25" dirty="0">
                <a:cs typeface="Lucida Sans Unicode"/>
              </a:rPr>
              <a:t>+</a:t>
            </a:r>
            <a:r>
              <a:rPr sz="2400" spc="-370" dirty="0">
                <a:cs typeface="Lucida Sans Unicode"/>
              </a:rPr>
              <a:t> </a:t>
            </a:r>
            <a:r>
              <a:rPr sz="2400" i="1" spc="5" dirty="0">
                <a:cs typeface="Times New Roman"/>
              </a:rPr>
              <a:t>a</a:t>
            </a:r>
            <a:r>
              <a:rPr sz="2400" i="1" spc="7" baseline="-11111" dirty="0">
                <a:cs typeface="Times New Roman"/>
              </a:rPr>
              <a:t>i</a:t>
            </a:r>
            <a:r>
              <a:rPr sz="2400" i="1" spc="22" baseline="-11111" dirty="0">
                <a:cs typeface="Times New Roman"/>
              </a:rPr>
              <a:t> </a:t>
            </a:r>
            <a:r>
              <a:rPr sz="2400" spc="-25" dirty="0">
                <a:cs typeface="Lucida Sans Unicode"/>
              </a:rPr>
              <a:t>+</a:t>
            </a:r>
            <a:r>
              <a:rPr sz="2400" spc="-370" dirty="0">
                <a:cs typeface="Lucida Sans Unicode"/>
              </a:rPr>
              <a:t> </a:t>
            </a:r>
            <a:r>
              <a:rPr sz="2400" i="1" spc="-10" dirty="0">
                <a:cs typeface="Times New Roman"/>
              </a:rPr>
              <a:t>e</a:t>
            </a:r>
            <a:r>
              <a:rPr sz="2400" i="1" spc="-15" baseline="-11111" dirty="0">
                <a:cs typeface="Times New Roman"/>
              </a:rPr>
              <a:t>it</a:t>
            </a:r>
            <a:endParaRPr sz="2400" baseline="-11111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cs typeface="Times New Roman"/>
            </a:endParaRPr>
          </a:p>
          <a:p>
            <a:pPr marL="300355" indent="-262890">
              <a:lnSpc>
                <a:spcPct val="100000"/>
              </a:lnSpc>
              <a:buFont typeface="Cambria"/>
              <a:buChar char="•"/>
              <a:tabLst>
                <a:tab pos="300355" algn="l"/>
                <a:tab pos="300990" algn="l"/>
              </a:tabLst>
            </a:pPr>
            <a:r>
              <a:rPr sz="2400" spc="70" dirty="0">
                <a:cs typeface="PMingLiU"/>
              </a:rPr>
              <a:t>The </a:t>
            </a:r>
            <a:r>
              <a:rPr sz="2400" spc="55" dirty="0">
                <a:cs typeface="PMingLiU"/>
              </a:rPr>
              <a:t>subscript </a:t>
            </a:r>
            <a:r>
              <a:rPr sz="2400" i="1" dirty="0">
                <a:cs typeface="Times New Roman"/>
              </a:rPr>
              <a:t>i </a:t>
            </a:r>
            <a:r>
              <a:rPr sz="2400" spc="50" dirty="0">
                <a:cs typeface="PMingLiU"/>
              </a:rPr>
              <a:t>indexes </a:t>
            </a:r>
            <a:r>
              <a:rPr sz="2400" spc="55" dirty="0">
                <a:cs typeface="PMingLiU"/>
              </a:rPr>
              <a:t>panels, </a:t>
            </a:r>
            <a:r>
              <a:rPr sz="2400" spc="60" dirty="0">
                <a:cs typeface="PMingLiU"/>
              </a:rPr>
              <a:t>while </a:t>
            </a:r>
            <a:r>
              <a:rPr sz="2400" i="1" dirty="0">
                <a:cs typeface="Times New Roman"/>
              </a:rPr>
              <a:t>t </a:t>
            </a:r>
            <a:r>
              <a:rPr sz="2400" spc="50" dirty="0">
                <a:cs typeface="PMingLiU"/>
              </a:rPr>
              <a:t>indexes</a:t>
            </a:r>
            <a:r>
              <a:rPr sz="2400" spc="-320" dirty="0">
                <a:cs typeface="PMingLiU"/>
              </a:rPr>
              <a:t> </a:t>
            </a:r>
            <a:r>
              <a:rPr lang="en-US" sz="2400" spc="-320" dirty="0">
                <a:cs typeface="PMingLiU"/>
              </a:rPr>
              <a:t>   </a:t>
            </a:r>
            <a:r>
              <a:rPr sz="2400" spc="55" dirty="0">
                <a:cs typeface="PMingLiU"/>
              </a:rPr>
              <a:t>periods.</a:t>
            </a:r>
            <a:endParaRPr sz="2400" dirty="0"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862" y="4078993"/>
            <a:ext cx="9845675" cy="233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 marR="68580" indent="-262890">
              <a:lnSpc>
                <a:spcPct val="119000"/>
              </a:lnSpc>
              <a:spcBef>
                <a:spcPts val="95"/>
              </a:spcBef>
              <a:buFont typeface="Cambria"/>
              <a:buChar char="•"/>
              <a:tabLst>
                <a:tab pos="338455" algn="l"/>
                <a:tab pos="339090" algn="l"/>
              </a:tabLst>
            </a:pPr>
            <a:r>
              <a:rPr sz="2400" i="1" spc="5" dirty="0">
                <a:latin typeface="+mj-lt"/>
                <a:cs typeface="Times New Roman"/>
              </a:rPr>
              <a:t>a</a:t>
            </a:r>
            <a:r>
              <a:rPr sz="2400" i="1" spc="7" baseline="-11111" dirty="0">
                <a:latin typeface="+mj-lt"/>
                <a:cs typeface="Times New Roman"/>
              </a:rPr>
              <a:t>i </a:t>
            </a:r>
            <a:r>
              <a:rPr sz="2400" spc="45" dirty="0">
                <a:latin typeface="+mj-lt"/>
                <a:cs typeface="PMingLiU"/>
              </a:rPr>
              <a:t>is </a:t>
            </a:r>
            <a:r>
              <a:rPr sz="2400" spc="60" dirty="0">
                <a:latin typeface="+mj-lt"/>
                <a:cs typeface="PMingLiU"/>
              </a:rPr>
              <a:t>time </a:t>
            </a:r>
            <a:r>
              <a:rPr sz="2400" spc="55" dirty="0">
                <a:latin typeface="+mj-lt"/>
                <a:cs typeface="PMingLiU"/>
              </a:rPr>
              <a:t>constant </a:t>
            </a:r>
            <a:r>
              <a:rPr sz="2400" spc="60" dirty="0">
                <a:latin typeface="+mj-lt"/>
                <a:cs typeface="PMingLiU"/>
              </a:rPr>
              <a:t>unobserved </a:t>
            </a:r>
            <a:r>
              <a:rPr sz="2400" spc="45" dirty="0">
                <a:latin typeface="+mj-lt"/>
                <a:cs typeface="PMingLiU"/>
              </a:rPr>
              <a:t>heterogeneity. </a:t>
            </a:r>
            <a:r>
              <a:rPr sz="2400" i="1" spc="-10" dirty="0">
                <a:latin typeface="+mj-lt"/>
                <a:cs typeface="Times New Roman"/>
              </a:rPr>
              <a:t>e</a:t>
            </a:r>
            <a:r>
              <a:rPr sz="2400" i="1" spc="-15" baseline="-11111" dirty="0">
                <a:latin typeface="+mj-lt"/>
                <a:cs typeface="Times New Roman"/>
              </a:rPr>
              <a:t>it </a:t>
            </a:r>
            <a:r>
              <a:rPr sz="2400" spc="45" dirty="0">
                <a:latin typeface="+mj-lt"/>
                <a:cs typeface="PMingLiU"/>
              </a:rPr>
              <a:t>is </a:t>
            </a:r>
            <a:r>
              <a:rPr sz="2400" spc="55" dirty="0">
                <a:latin typeface="+mj-lt"/>
                <a:cs typeface="PMingLiU"/>
              </a:rPr>
              <a:t>the idiosyncratic </a:t>
            </a:r>
            <a:r>
              <a:rPr sz="2400" spc="35" dirty="0">
                <a:latin typeface="+mj-lt"/>
                <a:cs typeface="PMingLiU"/>
              </a:rPr>
              <a:t>error, </a:t>
            </a:r>
            <a:r>
              <a:rPr sz="2400" spc="55" dirty="0">
                <a:latin typeface="+mj-lt"/>
                <a:cs typeface="PMingLiU"/>
              </a:rPr>
              <a:t>or</a:t>
            </a:r>
            <a:r>
              <a:rPr sz="2400" spc="-24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time-varying  </a:t>
            </a:r>
            <a:r>
              <a:rPr sz="2400" spc="60" dirty="0">
                <a:latin typeface="+mj-lt"/>
                <a:cs typeface="PMingLiU"/>
              </a:rPr>
              <a:t>unobserved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45" dirty="0">
                <a:latin typeface="+mj-lt"/>
                <a:cs typeface="PMingLiU"/>
              </a:rPr>
              <a:t>heterogeneity.</a:t>
            </a:r>
            <a:r>
              <a:rPr sz="2400" spc="105" dirty="0">
                <a:latin typeface="+mj-lt"/>
                <a:cs typeface="PMingLiU"/>
              </a:rPr>
              <a:t> </a:t>
            </a:r>
            <a:r>
              <a:rPr sz="2400" i="1" spc="5" dirty="0">
                <a:latin typeface="+mj-lt"/>
                <a:cs typeface="Times New Roman"/>
              </a:rPr>
              <a:t>a</a:t>
            </a:r>
            <a:r>
              <a:rPr sz="2400" i="1" spc="7" baseline="-11111" dirty="0">
                <a:latin typeface="+mj-lt"/>
                <a:cs typeface="Times New Roman"/>
              </a:rPr>
              <a:t>i</a:t>
            </a:r>
            <a:r>
              <a:rPr sz="2400" i="1" spc="22" baseline="-11111" dirty="0">
                <a:latin typeface="+mj-lt"/>
                <a:cs typeface="Times New Roman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+</a:t>
            </a:r>
            <a:r>
              <a:rPr sz="2400" spc="-365" dirty="0">
                <a:latin typeface="+mj-lt"/>
                <a:cs typeface="Lucida Sans Unicode"/>
              </a:rPr>
              <a:t> </a:t>
            </a:r>
            <a:r>
              <a:rPr sz="2400" i="1" spc="-10" dirty="0">
                <a:latin typeface="+mj-lt"/>
                <a:cs typeface="Times New Roman"/>
              </a:rPr>
              <a:t>e</a:t>
            </a:r>
            <a:r>
              <a:rPr sz="2400" i="1" spc="-15" baseline="-11111" dirty="0">
                <a:latin typeface="+mj-lt"/>
                <a:cs typeface="Times New Roman"/>
              </a:rPr>
              <a:t>it</a:t>
            </a:r>
            <a:r>
              <a:rPr sz="2400" i="1" spc="517" baseline="-11111" dirty="0">
                <a:latin typeface="+mj-lt"/>
                <a:cs typeface="Times New Roman"/>
              </a:rPr>
              <a:t> </a:t>
            </a:r>
            <a:r>
              <a:rPr sz="2400" spc="45" dirty="0">
                <a:latin typeface="+mj-lt"/>
                <a:cs typeface="PMingLiU"/>
              </a:rPr>
              <a:t>is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the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composite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0" dirty="0">
                <a:latin typeface="+mj-lt"/>
                <a:cs typeface="PMingLiU"/>
              </a:rPr>
              <a:t>error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term.</a:t>
            </a:r>
            <a:endParaRPr sz="2400" dirty="0">
              <a:latin typeface="+mj-lt"/>
              <a:cs typeface="PMingLiU"/>
            </a:endParaRPr>
          </a:p>
          <a:p>
            <a:pPr marL="338455" marR="619125" indent="-262890">
              <a:lnSpc>
                <a:spcPct val="118900"/>
              </a:lnSpc>
              <a:spcBef>
                <a:spcPts val="1210"/>
              </a:spcBef>
              <a:buFont typeface="Cambria"/>
              <a:buChar char="•"/>
              <a:tabLst>
                <a:tab pos="338455" algn="l"/>
                <a:tab pos="339090" algn="l"/>
              </a:tabLst>
            </a:pPr>
            <a:r>
              <a:rPr sz="2400" i="1" spc="-15" dirty="0">
                <a:latin typeface="+mj-lt"/>
                <a:cs typeface="Times New Roman"/>
              </a:rPr>
              <a:t>d</a:t>
            </a:r>
            <a:r>
              <a:rPr sz="2400" i="1" spc="-22" baseline="-11111" dirty="0">
                <a:latin typeface="+mj-lt"/>
                <a:cs typeface="Times New Roman"/>
              </a:rPr>
              <a:t>t</a:t>
            </a:r>
            <a:r>
              <a:rPr sz="2400" i="1" spc="-15" baseline="-11111" dirty="0">
                <a:latin typeface="+mj-lt"/>
                <a:cs typeface="Times New Roman"/>
              </a:rPr>
              <a:t> </a:t>
            </a:r>
            <a:r>
              <a:rPr sz="2400" spc="45" dirty="0">
                <a:latin typeface="+mj-lt"/>
                <a:cs typeface="PMingLiU"/>
              </a:rPr>
              <a:t>is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time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50" dirty="0">
                <a:latin typeface="+mj-lt"/>
                <a:cs typeface="PMingLiU"/>
              </a:rPr>
              <a:t>dummy,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so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45" dirty="0">
                <a:latin typeface="+mj-lt"/>
                <a:cs typeface="PMingLiU"/>
              </a:rPr>
              <a:t>is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panel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constant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5" dirty="0">
                <a:latin typeface="+mj-lt"/>
                <a:cs typeface="PMingLiU"/>
              </a:rPr>
              <a:t>and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time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50" dirty="0">
                <a:latin typeface="+mj-lt"/>
                <a:cs typeface="PMingLiU"/>
              </a:rPr>
              <a:t>varying;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70" dirty="0">
                <a:latin typeface="+mj-lt"/>
                <a:cs typeface="PMingLiU"/>
              </a:rPr>
              <a:t>you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5" dirty="0">
                <a:latin typeface="+mj-lt"/>
                <a:cs typeface="PMingLiU"/>
              </a:rPr>
              <a:t>can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think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of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i="1" spc="5" dirty="0">
                <a:latin typeface="+mj-lt"/>
                <a:cs typeface="Times New Roman"/>
              </a:rPr>
              <a:t>a</a:t>
            </a:r>
            <a:r>
              <a:rPr sz="2400" i="1" spc="7" baseline="-11111" dirty="0">
                <a:latin typeface="+mj-lt"/>
                <a:cs typeface="Times New Roman"/>
              </a:rPr>
              <a:t>i</a:t>
            </a:r>
            <a:r>
              <a:rPr sz="2400" i="1" spc="367" baseline="-11111" dirty="0">
                <a:latin typeface="+mj-lt"/>
                <a:cs typeface="Times New Roman"/>
              </a:rPr>
              <a:t> </a:t>
            </a:r>
            <a:r>
              <a:rPr sz="2400" spc="55" dirty="0">
                <a:latin typeface="+mj-lt"/>
                <a:cs typeface="PMingLiU"/>
              </a:rPr>
              <a:t>as</a:t>
            </a:r>
            <a:r>
              <a:rPr sz="2400" spc="-15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panel  </a:t>
            </a:r>
            <a:r>
              <a:rPr sz="2400" spc="50" dirty="0">
                <a:latin typeface="+mj-lt"/>
                <a:cs typeface="PMingLiU"/>
              </a:rPr>
              <a:t>dummy,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so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45" dirty="0">
                <a:latin typeface="+mj-lt"/>
                <a:cs typeface="PMingLiU"/>
              </a:rPr>
              <a:t>is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time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5" dirty="0">
                <a:latin typeface="+mj-lt"/>
                <a:cs typeface="PMingLiU"/>
              </a:rPr>
              <a:t>constant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5" dirty="0">
                <a:latin typeface="+mj-lt"/>
                <a:cs typeface="PMingLiU"/>
              </a:rPr>
              <a:t>and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60" dirty="0">
                <a:latin typeface="+mj-lt"/>
                <a:cs typeface="PMingLiU"/>
              </a:rPr>
              <a:t>panel</a:t>
            </a:r>
            <a:r>
              <a:rPr sz="2400" spc="-20" dirty="0">
                <a:latin typeface="+mj-lt"/>
                <a:cs typeface="PMingLiU"/>
              </a:rPr>
              <a:t> </a:t>
            </a:r>
            <a:r>
              <a:rPr sz="2400" spc="50" dirty="0">
                <a:latin typeface="+mj-lt"/>
                <a:cs typeface="PMingLiU"/>
              </a:rPr>
              <a:t>varying.</a:t>
            </a:r>
            <a:endParaRPr sz="240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PMingLiU"/>
                <a:cs typeface="PMingLiU"/>
              </a:rPr>
              <a:t>6</a:t>
            </a:r>
            <a:endParaRPr sz="100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100" y="1114425"/>
            <a:ext cx="37338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Endogeneity</a:t>
            </a:r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449068" y="2181225"/>
            <a:ext cx="10020300" cy="3580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755" marR="325120" indent="-262890">
              <a:lnSpc>
                <a:spcPct val="118900"/>
              </a:lnSpc>
              <a:spcBef>
                <a:spcPts val="95"/>
              </a:spcBef>
              <a:buFont typeface="Cambria"/>
              <a:buChar char="•"/>
              <a:tabLst>
                <a:tab pos="325755" algn="l"/>
                <a:tab pos="326390" algn="l"/>
              </a:tabLst>
            </a:pPr>
            <a:r>
              <a:rPr sz="3200" spc="70" dirty="0">
                <a:latin typeface="+mj-lt"/>
                <a:cs typeface="PMingLiU"/>
              </a:rPr>
              <a:t>The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70" dirty="0">
                <a:latin typeface="+mj-lt"/>
                <a:cs typeface="PMingLiU"/>
              </a:rPr>
              <a:t>main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reason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to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use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panel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data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45" dirty="0">
                <a:latin typeface="+mj-lt"/>
                <a:cs typeface="PMingLiU"/>
              </a:rPr>
              <a:t>is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to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correct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for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the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endogeneity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caused</a:t>
            </a:r>
            <a:r>
              <a:rPr sz="3200" spc="-20" dirty="0">
                <a:latin typeface="+mj-lt"/>
                <a:cs typeface="PMingLiU"/>
              </a:rPr>
              <a:t> </a:t>
            </a:r>
            <a:r>
              <a:rPr sz="3200" spc="70" dirty="0">
                <a:latin typeface="+mj-lt"/>
                <a:cs typeface="PMingLiU"/>
              </a:rPr>
              <a:t>by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unobserved  time </a:t>
            </a:r>
            <a:r>
              <a:rPr sz="3200" spc="55" dirty="0">
                <a:latin typeface="+mj-lt"/>
                <a:cs typeface="PMingLiU"/>
              </a:rPr>
              <a:t>constant </a:t>
            </a:r>
            <a:r>
              <a:rPr sz="3200" spc="40" dirty="0">
                <a:latin typeface="+mj-lt"/>
                <a:cs typeface="PMingLiU"/>
              </a:rPr>
              <a:t>effect,</a:t>
            </a:r>
            <a:r>
              <a:rPr sz="3200" spc="-180" dirty="0">
                <a:latin typeface="+mj-lt"/>
                <a:cs typeface="PMingLiU"/>
              </a:rPr>
              <a:t> </a:t>
            </a:r>
            <a:r>
              <a:rPr sz="3200" spc="40" dirty="0">
                <a:latin typeface="+mj-lt"/>
                <a:cs typeface="PMingLiU"/>
              </a:rPr>
              <a:t>i.e.,</a:t>
            </a:r>
            <a:endParaRPr sz="3200" dirty="0">
              <a:latin typeface="+mj-lt"/>
              <a:cs typeface="PMingLiU"/>
            </a:endParaRPr>
          </a:p>
          <a:p>
            <a:pPr marL="4314190">
              <a:lnSpc>
                <a:spcPct val="100000"/>
              </a:lnSpc>
              <a:spcBef>
                <a:spcPts val="655"/>
              </a:spcBef>
              <a:tabLst>
                <a:tab pos="5849620" algn="l"/>
                <a:tab pos="9662795" algn="l"/>
              </a:tabLst>
            </a:pPr>
            <a:r>
              <a:rPr sz="3200" spc="50" dirty="0">
                <a:latin typeface="+mj-lt"/>
                <a:cs typeface="Courier New"/>
              </a:rPr>
              <a:t>cov</a:t>
            </a:r>
            <a:r>
              <a:rPr sz="3200" spc="50" dirty="0">
                <a:latin typeface="+mj-lt"/>
                <a:cs typeface="Lucida Sans Unicode"/>
              </a:rPr>
              <a:t>(</a:t>
            </a:r>
            <a:r>
              <a:rPr sz="3200" i="1" spc="50" dirty="0">
                <a:latin typeface="+mj-lt"/>
                <a:cs typeface="Times New Roman"/>
              </a:rPr>
              <a:t>x</a:t>
            </a:r>
            <a:r>
              <a:rPr sz="3200" i="1" spc="75" baseline="-11111" dirty="0">
                <a:latin typeface="+mj-lt"/>
                <a:cs typeface="Times New Roman"/>
              </a:rPr>
              <a:t>it</a:t>
            </a:r>
            <a:r>
              <a:rPr sz="3200" i="1" spc="50" dirty="0">
                <a:latin typeface="+mj-lt"/>
                <a:cs typeface="Times New Roman"/>
              </a:rPr>
              <a:t>,</a:t>
            </a:r>
            <a:r>
              <a:rPr sz="3200" i="1" spc="-280" dirty="0">
                <a:latin typeface="+mj-lt"/>
                <a:cs typeface="Times New Roman"/>
              </a:rPr>
              <a:t> </a:t>
            </a:r>
            <a:r>
              <a:rPr sz="3200" i="1" spc="80" dirty="0">
                <a:latin typeface="+mj-lt"/>
                <a:cs typeface="Times New Roman"/>
              </a:rPr>
              <a:t>a</a:t>
            </a:r>
            <a:r>
              <a:rPr sz="3200" i="1" spc="120" baseline="-11111" dirty="0">
                <a:latin typeface="+mj-lt"/>
                <a:cs typeface="Times New Roman"/>
              </a:rPr>
              <a:t>i</a:t>
            </a:r>
            <a:r>
              <a:rPr sz="3200" spc="80" dirty="0">
                <a:latin typeface="+mj-lt"/>
                <a:cs typeface="Lucida Sans Unicode"/>
              </a:rPr>
              <a:t>)</a:t>
            </a:r>
            <a:r>
              <a:rPr sz="3200" spc="-180" dirty="0">
                <a:latin typeface="+mj-lt"/>
                <a:cs typeface="Lucida Sans Unicode"/>
              </a:rPr>
              <a:t> </a:t>
            </a:r>
            <a:r>
              <a:rPr sz="3200" spc="-819" dirty="0">
                <a:latin typeface="+mj-lt"/>
                <a:cs typeface="Lucida Sans Unicode"/>
              </a:rPr>
              <a:t>=</a:t>
            </a:r>
            <a:r>
              <a:rPr sz="3200" spc="-819" dirty="0">
                <a:latin typeface="+mj-lt"/>
                <a:cs typeface="Cambria"/>
              </a:rPr>
              <a:t≯</a:t>
            </a:r>
            <a:r>
              <a:rPr lang="en-US" sz="3200" spc="70" dirty="0">
                <a:latin typeface="+mj-lt"/>
                <a:cs typeface="PMingLiU"/>
              </a:rPr>
              <a:t>0            </a:t>
            </a:r>
            <a:r>
              <a:rPr sz="3200" spc="50" dirty="0">
                <a:latin typeface="+mj-lt"/>
                <a:cs typeface="PMingLiU"/>
              </a:rPr>
              <a:t>(2)</a:t>
            </a:r>
            <a:endParaRPr sz="3200" dirty="0">
              <a:latin typeface="+mj-lt"/>
              <a:cs typeface="PMingLiU"/>
            </a:endParaRPr>
          </a:p>
          <a:p>
            <a:pPr marL="325755" indent="-262890">
              <a:lnSpc>
                <a:spcPct val="100000"/>
              </a:lnSpc>
              <a:spcBef>
                <a:spcPts val="1860"/>
              </a:spcBef>
              <a:buFont typeface="Cambria"/>
              <a:buChar char="•"/>
              <a:tabLst>
                <a:tab pos="325755" algn="l"/>
                <a:tab pos="326390" algn="l"/>
              </a:tabLst>
            </a:pPr>
            <a:r>
              <a:rPr sz="3200" spc="50" dirty="0">
                <a:latin typeface="+mj-lt"/>
                <a:cs typeface="PMingLiU"/>
              </a:rPr>
              <a:t>Given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that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nonzero</a:t>
            </a:r>
            <a:r>
              <a:rPr sz="3200" spc="-10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covariance,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the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60" dirty="0">
                <a:latin typeface="+mj-lt"/>
                <a:cs typeface="PMingLiU"/>
              </a:rPr>
              <a:t>pooled</a:t>
            </a:r>
            <a:r>
              <a:rPr sz="3200" spc="-10" dirty="0">
                <a:latin typeface="+mj-lt"/>
                <a:cs typeface="PMingLiU"/>
              </a:rPr>
              <a:t> </a:t>
            </a:r>
            <a:r>
              <a:rPr sz="3200" spc="85" dirty="0">
                <a:latin typeface="+mj-lt"/>
                <a:cs typeface="PMingLiU"/>
              </a:rPr>
              <a:t>OLS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estimator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applied</a:t>
            </a:r>
            <a:r>
              <a:rPr sz="3200" spc="-10" dirty="0">
                <a:latin typeface="+mj-lt"/>
                <a:cs typeface="PMingLiU"/>
              </a:rPr>
              <a:t> </a:t>
            </a:r>
            <a:r>
              <a:rPr sz="3200" spc="55" dirty="0">
                <a:latin typeface="+mj-lt"/>
                <a:cs typeface="PMingLiU"/>
              </a:rPr>
              <a:t>to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(1)</a:t>
            </a:r>
            <a:r>
              <a:rPr sz="3200" spc="-10" dirty="0">
                <a:latin typeface="+mj-lt"/>
                <a:cs typeface="PMingLiU"/>
              </a:rPr>
              <a:t> </a:t>
            </a:r>
            <a:r>
              <a:rPr sz="3200" spc="45" dirty="0">
                <a:latin typeface="+mj-lt"/>
                <a:cs typeface="PMingLiU"/>
              </a:rPr>
              <a:t>is</a:t>
            </a:r>
            <a:r>
              <a:rPr sz="3200" spc="-15" dirty="0">
                <a:latin typeface="+mj-lt"/>
                <a:cs typeface="PMingLiU"/>
              </a:rPr>
              <a:t> </a:t>
            </a:r>
            <a:r>
              <a:rPr sz="3200" spc="50" dirty="0">
                <a:latin typeface="+mj-lt"/>
                <a:cs typeface="PMingLiU"/>
              </a:rPr>
              <a:t>inconsistent.</a:t>
            </a:r>
            <a:endParaRPr sz="320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7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866" y="800670"/>
            <a:ext cx="6410833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latin typeface="+mj-lt"/>
              </a:rPr>
              <a:t>First </a:t>
            </a:r>
            <a:r>
              <a:rPr sz="3200" spc="5" dirty="0">
                <a:latin typeface="+mj-lt"/>
              </a:rPr>
              <a:t>Difference </a:t>
            </a:r>
            <a:r>
              <a:rPr sz="3200" spc="10" dirty="0">
                <a:latin typeface="+mj-lt"/>
              </a:rPr>
              <a:t>(FD) Estimator</a:t>
            </a:r>
            <a:r>
              <a:rPr sz="3200" spc="-15" dirty="0">
                <a:latin typeface="+mj-lt"/>
              </a:rPr>
              <a:t> </a:t>
            </a:r>
            <a:r>
              <a:rPr sz="3200" spc="10" dirty="0">
                <a:latin typeface="+mj-lt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383" y="1776360"/>
            <a:ext cx="9958705" cy="19563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003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300355" algn="l"/>
                <a:tab pos="300990" algn="l"/>
              </a:tabLst>
            </a:pPr>
            <a:r>
              <a:rPr sz="2800" spc="70" dirty="0">
                <a:latin typeface="+mj-lt"/>
                <a:cs typeface="PMingLiU"/>
              </a:rPr>
              <a:t>The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repeated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observations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for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70" dirty="0">
                <a:latin typeface="+mj-lt"/>
                <a:cs typeface="PMingLiU"/>
              </a:rPr>
              <a:t>same</a:t>
            </a:r>
            <a:r>
              <a:rPr sz="2800" spc="-10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panel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70" dirty="0">
                <a:latin typeface="+mj-lt"/>
                <a:cs typeface="PMingLiU"/>
              </a:rPr>
              <a:t>make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35" dirty="0">
                <a:latin typeface="+mj-lt"/>
                <a:cs typeface="PMingLiU"/>
              </a:rPr>
              <a:t>it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possible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to</a:t>
            </a:r>
            <a:r>
              <a:rPr sz="2800" spc="-1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remove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i="1" spc="5" dirty="0">
                <a:latin typeface="+mj-lt"/>
                <a:cs typeface="Times New Roman"/>
              </a:rPr>
              <a:t>a</a:t>
            </a:r>
            <a:r>
              <a:rPr sz="2800" i="1" spc="7" baseline="-11111" dirty="0">
                <a:latin typeface="+mj-lt"/>
                <a:cs typeface="Times New Roman"/>
              </a:rPr>
              <a:t>i</a:t>
            </a:r>
            <a:r>
              <a:rPr sz="2800" i="1" spc="367" baseline="-11111" dirty="0">
                <a:latin typeface="+mj-lt"/>
                <a:cs typeface="Times New Roman"/>
              </a:rPr>
              <a:t> </a:t>
            </a:r>
            <a:r>
              <a:rPr sz="2800" spc="55" dirty="0">
                <a:latin typeface="+mj-lt"/>
                <a:cs typeface="PMingLiU"/>
              </a:rPr>
              <a:t>via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differencing</a:t>
            </a:r>
            <a:endParaRPr sz="2800" dirty="0">
              <a:latin typeface="+mj-lt"/>
              <a:cs typeface="PMingLiU"/>
            </a:endParaRPr>
          </a:p>
          <a:p>
            <a:pPr marL="300355" indent="-262890">
              <a:lnSpc>
                <a:spcPct val="100000"/>
              </a:lnSpc>
              <a:spcBef>
                <a:spcPts val="1675"/>
              </a:spcBef>
              <a:buFont typeface="Cambria"/>
              <a:buChar char="•"/>
              <a:tabLst>
                <a:tab pos="300355" algn="l"/>
                <a:tab pos="300990" algn="l"/>
              </a:tabLst>
            </a:pPr>
            <a:r>
              <a:rPr sz="2800" spc="50" dirty="0">
                <a:latin typeface="+mj-lt"/>
                <a:cs typeface="PMingLiU"/>
              </a:rPr>
              <a:t>First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write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5" dirty="0">
                <a:latin typeface="+mj-lt"/>
                <a:cs typeface="PMingLiU"/>
              </a:rPr>
              <a:t>down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regression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for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period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70" dirty="0">
                <a:latin typeface="+mj-lt"/>
                <a:cs typeface="PMingLiU"/>
              </a:rPr>
              <a:t>2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5" dirty="0">
                <a:latin typeface="+mj-lt"/>
                <a:cs typeface="PMingLiU"/>
              </a:rPr>
              <a:t>and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period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70" dirty="0">
                <a:latin typeface="+mj-lt"/>
                <a:cs typeface="PMingLiU"/>
              </a:rPr>
              <a:t>1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explicitly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as</a:t>
            </a:r>
            <a:endParaRPr sz="2800" dirty="0">
              <a:latin typeface="+mj-lt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463" y="4168073"/>
            <a:ext cx="3906520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04190" algn="l"/>
              </a:tabLst>
            </a:pPr>
            <a:r>
              <a:rPr lang="el-GR" sz="2050" spc="-25" dirty="0">
                <a:latin typeface="+mj-lt"/>
                <a:cs typeface="Lucida Sans Unicode"/>
              </a:rPr>
              <a:t>=	</a:t>
            </a:r>
            <a:r>
              <a:rPr lang="el-GR" sz="2100" spc="-20" dirty="0">
                <a:latin typeface="+mj-lt"/>
                <a:cs typeface="Palatino Linotype"/>
              </a:rPr>
              <a:t>β</a:t>
            </a:r>
            <a:r>
              <a:rPr lang="el-GR" sz="2250" spc="-30" baseline="-11111" dirty="0">
                <a:latin typeface="+mj-lt"/>
                <a:cs typeface="PMingLiU"/>
              </a:rPr>
              <a:t>0</a:t>
            </a:r>
            <a:r>
              <a:rPr lang="el-GR" sz="2250" spc="-7" baseline="-11111" dirty="0">
                <a:latin typeface="+mj-lt"/>
                <a:cs typeface="PMingLiU"/>
              </a:rPr>
              <a:t> </a:t>
            </a:r>
            <a:r>
              <a:rPr lang="el-GR" sz="2050" spc="-25" dirty="0">
                <a:latin typeface="+mj-lt"/>
                <a:cs typeface="Lucida Sans Unicode"/>
              </a:rPr>
              <a:t>+</a:t>
            </a:r>
            <a:r>
              <a:rPr lang="el-GR" sz="2050" spc="-370" dirty="0">
                <a:latin typeface="+mj-lt"/>
                <a:cs typeface="Lucida Sans Unicode"/>
              </a:rPr>
              <a:t> </a:t>
            </a:r>
            <a:r>
              <a:rPr lang="el-GR" sz="2100" spc="-10" dirty="0">
                <a:latin typeface="+mj-lt"/>
                <a:cs typeface="Palatino Linotype"/>
              </a:rPr>
              <a:t>δ</a:t>
            </a:r>
            <a:r>
              <a:rPr lang="el-GR" sz="2250" spc="-15" baseline="-11111" dirty="0">
                <a:latin typeface="+mj-lt"/>
                <a:cs typeface="PMingLiU"/>
              </a:rPr>
              <a:t>0</a:t>
            </a:r>
            <a:r>
              <a:rPr lang="el-GR" sz="2250" baseline="-11111" dirty="0">
                <a:latin typeface="+mj-lt"/>
                <a:cs typeface="PMingLiU"/>
              </a:rPr>
              <a:t> </a:t>
            </a:r>
            <a:r>
              <a:rPr lang="el-GR" sz="2050" spc="40" dirty="0">
                <a:latin typeface="+mj-lt"/>
                <a:cs typeface="Cambria"/>
              </a:rPr>
              <a:t>∗</a:t>
            </a:r>
            <a:r>
              <a:rPr lang="el-GR" sz="2050" spc="-175" dirty="0">
                <a:latin typeface="+mj-lt"/>
                <a:cs typeface="Cambria"/>
              </a:rPr>
              <a:t> </a:t>
            </a:r>
            <a:r>
              <a:rPr lang="el-GR" sz="2050" spc="70" dirty="0">
                <a:latin typeface="+mj-lt"/>
                <a:cs typeface="PMingLiU"/>
              </a:rPr>
              <a:t>1</a:t>
            </a:r>
            <a:r>
              <a:rPr lang="el-GR" sz="2050" spc="-250" dirty="0">
                <a:latin typeface="+mj-lt"/>
                <a:cs typeface="PMingLiU"/>
              </a:rPr>
              <a:t> </a:t>
            </a:r>
            <a:r>
              <a:rPr lang="el-GR" sz="2050" spc="-25" dirty="0">
                <a:latin typeface="+mj-lt"/>
                <a:cs typeface="Lucida Sans Unicode"/>
              </a:rPr>
              <a:t>+</a:t>
            </a:r>
            <a:r>
              <a:rPr lang="el-GR" sz="2050" spc="-365" dirty="0">
                <a:latin typeface="+mj-lt"/>
                <a:cs typeface="Lucida Sans Unicode"/>
              </a:rPr>
              <a:t> </a:t>
            </a:r>
            <a:r>
              <a:rPr lang="el-GR" sz="2100" spc="25" dirty="0">
                <a:latin typeface="+mj-lt"/>
                <a:cs typeface="Palatino Linotype"/>
              </a:rPr>
              <a:t>β</a:t>
            </a:r>
            <a:r>
              <a:rPr lang="el-GR" sz="2250" spc="37" baseline="-11111" dirty="0">
                <a:latin typeface="+mj-lt"/>
                <a:cs typeface="PMingLiU"/>
              </a:rPr>
              <a:t>1</a:t>
            </a:r>
            <a:r>
              <a:rPr lang="en-US" sz="2050" i="1" spc="25" dirty="0" err="1">
                <a:latin typeface="+mj-lt"/>
                <a:cs typeface="Times New Roman"/>
              </a:rPr>
              <a:t>x</a:t>
            </a:r>
            <a:r>
              <a:rPr lang="en-US" sz="2250" i="1" spc="37" baseline="-11111" dirty="0" err="1">
                <a:latin typeface="+mj-lt"/>
                <a:cs typeface="Times New Roman"/>
              </a:rPr>
              <a:t>it</a:t>
            </a:r>
            <a:r>
              <a:rPr lang="en-US" sz="2250" spc="37" baseline="-11111" dirty="0">
                <a:latin typeface="+mj-lt"/>
                <a:cs typeface="Lucida Sans Unicode"/>
              </a:rPr>
              <a:t>=</a:t>
            </a:r>
            <a:r>
              <a:rPr lang="en-US" sz="2250" spc="37" baseline="-11111" dirty="0">
                <a:latin typeface="+mj-lt"/>
                <a:cs typeface="PMingLiU"/>
              </a:rPr>
              <a:t>2</a:t>
            </a:r>
            <a:r>
              <a:rPr lang="en-US" sz="2250" spc="-7" baseline="-11111" dirty="0">
                <a:latin typeface="+mj-lt"/>
                <a:cs typeface="PMingLiU"/>
              </a:rPr>
              <a:t> </a:t>
            </a:r>
            <a:r>
              <a:rPr lang="en-US" sz="2050" spc="-25" dirty="0">
                <a:latin typeface="+mj-lt"/>
                <a:cs typeface="Lucida Sans Unicode"/>
              </a:rPr>
              <a:t>+</a:t>
            </a:r>
            <a:r>
              <a:rPr lang="en-US" sz="2050" spc="-365" dirty="0">
                <a:latin typeface="+mj-lt"/>
                <a:cs typeface="Lucida Sans Unicode"/>
              </a:rPr>
              <a:t> </a:t>
            </a:r>
            <a:r>
              <a:rPr lang="en-US" sz="2050" i="1" spc="5" dirty="0">
                <a:latin typeface="+mj-lt"/>
                <a:cs typeface="Times New Roman"/>
              </a:rPr>
              <a:t>a</a:t>
            </a:r>
            <a:r>
              <a:rPr lang="en-US" sz="2250" i="1" spc="7" baseline="-11111" dirty="0">
                <a:latin typeface="+mj-lt"/>
                <a:cs typeface="Times New Roman"/>
              </a:rPr>
              <a:t>i</a:t>
            </a:r>
            <a:r>
              <a:rPr lang="en-US" sz="2250" i="1" spc="15" baseline="-11111" dirty="0">
                <a:latin typeface="+mj-lt"/>
                <a:cs typeface="Times New Roman"/>
              </a:rPr>
              <a:t> </a:t>
            </a:r>
            <a:r>
              <a:rPr lang="en-US" sz="2050" spc="-25" dirty="0">
                <a:latin typeface="+mj-lt"/>
                <a:cs typeface="Lucida Sans Unicode"/>
              </a:rPr>
              <a:t>+</a:t>
            </a:r>
            <a:r>
              <a:rPr lang="en-US" sz="2050" spc="-370" dirty="0">
                <a:latin typeface="+mj-lt"/>
                <a:cs typeface="Lucida Sans Unicode"/>
              </a:rPr>
              <a:t> </a:t>
            </a:r>
            <a:r>
              <a:rPr lang="en-US" sz="2050" i="1" spc="25" dirty="0" err="1">
                <a:latin typeface="+mj-lt"/>
                <a:cs typeface="Times New Roman"/>
              </a:rPr>
              <a:t>e</a:t>
            </a:r>
            <a:r>
              <a:rPr lang="en-US" sz="2250" i="1" spc="37" baseline="-11111" dirty="0" err="1">
                <a:latin typeface="+mj-lt"/>
                <a:cs typeface="Times New Roman"/>
              </a:rPr>
              <a:t>it</a:t>
            </a:r>
            <a:r>
              <a:rPr lang="en-US" sz="2250" spc="37" baseline="-11111" dirty="0">
                <a:latin typeface="+mj-lt"/>
                <a:cs typeface="Lucida Sans Unicode"/>
              </a:rPr>
              <a:t>=</a:t>
            </a:r>
            <a:r>
              <a:rPr lang="en-US" sz="2250" spc="37" baseline="-11111" dirty="0">
                <a:latin typeface="+mj-lt"/>
                <a:cs typeface="PMingLiU"/>
              </a:rPr>
              <a:t>2</a:t>
            </a:r>
            <a:endParaRPr lang="en-US" sz="2250" baseline="-11111" dirty="0">
              <a:latin typeface="+mj-lt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863" y="4621854"/>
            <a:ext cx="2298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25" dirty="0">
                <a:latin typeface="+mj-lt"/>
                <a:cs typeface="Lucida Sans Unicode"/>
              </a:rPr>
              <a:t>=</a:t>
            </a:r>
            <a:endParaRPr sz="2050">
              <a:latin typeface="+mj-lt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1548" y="4081150"/>
            <a:ext cx="4688205" cy="93102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0"/>
              </a:spcBef>
            </a:pPr>
            <a:r>
              <a:rPr lang="en-US" sz="3200" i="1" spc="37" baseline="8130" dirty="0" err="1">
                <a:latin typeface="+mj-lt"/>
                <a:cs typeface="Times New Roman"/>
              </a:rPr>
              <a:t>y</a:t>
            </a:r>
            <a:r>
              <a:rPr lang="en-US" sz="1600" i="1" spc="25" dirty="0" err="1">
                <a:latin typeface="+mj-lt"/>
                <a:cs typeface="Times New Roman"/>
              </a:rPr>
              <a:t>it</a:t>
            </a:r>
            <a:r>
              <a:rPr lang="en-US" sz="1600" spc="25" dirty="0">
                <a:latin typeface="+mj-lt"/>
                <a:cs typeface="Lucida Sans Unicode"/>
              </a:rPr>
              <a:t>=</a:t>
            </a:r>
            <a:r>
              <a:rPr lang="en-US" sz="1600" spc="25" dirty="0">
                <a:latin typeface="+mj-lt"/>
                <a:cs typeface="PMingLiU"/>
              </a:rPr>
              <a:t>2</a:t>
            </a:r>
            <a:endParaRPr lang="en-US" sz="1600" dirty="0">
              <a:latin typeface="+mj-lt"/>
              <a:cs typeface="PMingLiU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  <a:tabLst>
                <a:tab pos="1272540" algn="l"/>
              </a:tabLst>
            </a:pPr>
            <a:r>
              <a:rPr sz="3200" i="1" spc="37" baseline="8130" dirty="0" err="1">
                <a:latin typeface="+mj-lt"/>
                <a:cs typeface="Times New Roman"/>
              </a:rPr>
              <a:t>y</a:t>
            </a:r>
            <a:r>
              <a:rPr sz="1600" i="1" spc="25" dirty="0" err="1">
                <a:latin typeface="+mj-lt"/>
                <a:cs typeface="Times New Roman"/>
              </a:rPr>
              <a:t>it</a:t>
            </a:r>
            <a:r>
              <a:rPr sz="1600" spc="25" dirty="0">
                <a:latin typeface="+mj-lt"/>
                <a:cs typeface="Lucida Sans Unicode"/>
              </a:rPr>
              <a:t>=</a:t>
            </a:r>
            <a:r>
              <a:rPr sz="1600" spc="25" dirty="0">
                <a:latin typeface="+mj-lt"/>
                <a:cs typeface="PMingLiU"/>
              </a:rPr>
              <a:t>1	</a:t>
            </a:r>
            <a:r>
              <a:rPr sz="3200" spc="-30" baseline="7936" dirty="0">
                <a:latin typeface="+mj-lt"/>
                <a:cs typeface="Palatino Linotype"/>
              </a:rPr>
              <a:t>β</a:t>
            </a:r>
            <a:r>
              <a:rPr sz="1600" spc="-20" dirty="0">
                <a:latin typeface="+mj-lt"/>
                <a:cs typeface="PMingLiU"/>
              </a:rPr>
              <a:t>0</a:t>
            </a:r>
            <a:r>
              <a:rPr sz="1600" spc="-5" dirty="0">
                <a:latin typeface="+mj-lt"/>
                <a:cs typeface="PMingLiU"/>
              </a:rPr>
              <a:t> </a:t>
            </a:r>
            <a:r>
              <a:rPr sz="3200" spc="-37" baseline="8130" dirty="0">
                <a:latin typeface="+mj-lt"/>
                <a:cs typeface="Lucida Sans Unicode"/>
              </a:rPr>
              <a:t>+</a:t>
            </a:r>
            <a:r>
              <a:rPr sz="3200" spc="-555" baseline="8130" dirty="0">
                <a:latin typeface="+mj-lt"/>
                <a:cs typeface="Lucida Sans Unicode"/>
              </a:rPr>
              <a:t> </a:t>
            </a:r>
            <a:r>
              <a:rPr sz="3200" spc="-15" baseline="7936" dirty="0">
                <a:latin typeface="+mj-lt"/>
                <a:cs typeface="Palatino Linotype"/>
              </a:rPr>
              <a:t>δ</a:t>
            </a:r>
            <a:r>
              <a:rPr sz="1600" spc="-10" dirty="0">
                <a:latin typeface="+mj-lt"/>
                <a:cs typeface="PMingLiU"/>
              </a:rPr>
              <a:t>0</a:t>
            </a:r>
            <a:r>
              <a:rPr sz="1600" dirty="0">
                <a:latin typeface="+mj-lt"/>
                <a:cs typeface="PMingLiU"/>
              </a:rPr>
              <a:t> </a:t>
            </a:r>
            <a:r>
              <a:rPr sz="3200" spc="60" baseline="8130" dirty="0">
                <a:latin typeface="+mj-lt"/>
                <a:cs typeface="Cambria"/>
              </a:rPr>
              <a:t>∗</a:t>
            </a:r>
            <a:r>
              <a:rPr sz="3200" spc="-262" baseline="8130" dirty="0">
                <a:latin typeface="+mj-lt"/>
                <a:cs typeface="Cambria"/>
              </a:rPr>
              <a:t> </a:t>
            </a:r>
            <a:r>
              <a:rPr sz="3200" spc="104" baseline="8130" dirty="0">
                <a:latin typeface="+mj-lt"/>
                <a:cs typeface="PMingLiU"/>
              </a:rPr>
              <a:t>0</a:t>
            </a:r>
            <a:r>
              <a:rPr sz="3200" spc="-367" baseline="8130" dirty="0">
                <a:latin typeface="+mj-lt"/>
                <a:cs typeface="PMingLiU"/>
              </a:rPr>
              <a:t> </a:t>
            </a:r>
            <a:r>
              <a:rPr sz="3200" spc="-37" baseline="8130" dirty="0">
                <a:latin typeface="+mj-lt"/>
                <a:cs typeface="Lucida Sans Unicode"/>
              </a:rPr>
              <a:t>+</a:t>
            </a:r>
            <a:r>
              <a:rPr sz="3200" spc="-555" baseline="8130" dirty="0">
                <a:latin typeface="+mj-lt"/>
                <a:cs typeface="Lucida Sans Unicode"/>
              </a:rPr>
              <a:t> </a:t>
            </a:r>
            <a:r>
              <a:rPr sz="3200" spc="37" baseline="7936" dirty="0">
                <a:latin typeface="+mj-lt"/>
                <a:cs typeface="Palatino Linotype"/>
              </a:rPr>
              <a:t>β</a:t>
            </a:r>
            <a:r>
              <a:rPr sz="1600" spc="25" dirty="0">
                <a:latin typeface="+mj-lt"/>
                <a:cs typeface="PMingLiU"/>
              </a:rPr>
              <a:t>1</a:t>
            </a:r>
            <a:r>
              <a:rPr sz="3200" i="1" spc="37" baseline="8130" dirty="0">
                <a:latin typeface="+mj-lt"/>
                <a:cs typeface="Times New Roman"/>
              </a:rPr>
              <a:t>x</a:t>
            </a:r>
            <a:r>
              <a:rPr sz="1600" i="1" spc="25" dirty="0">
                <a:latin typeface="+mj-lt"/>
                <a:cs typeface="Times New Roman"/>
              </a:rPr>
              <a:t>it</a:t>
            </a:r>
            <a:r>
              <a:rPr sz="1600" spc="25" dirty="0">
                <a:latin typeface="+mj-lt"/>
                <a:cs typeface="Lucida Sans Unicode"/>
              </a:rPr>
              <a:t>=</a:t>
            </a:r>
            <a:r>
              <a:rPr sz="1600" spc="25" dirty="0">
                <a:latin typeface="+mj-lt"/>
                <a:cs typeface="PMingLiU"/>
              </a:rPr>
              <a:t>1</a:t>
            </a:r>
            <a:r>
              <a:rPr sz="1600" spc="-5" dirty="0">
                <a:latin typeface="+mj-lt"/>
                <a:cs typeface="PMingLiU"/>
              </a:rPr>
              <a:t> </a:t>
            </a:r>
            <a:r>
              <a:rPr sz="3200" spc="-37" baseline="8130" dirty="0">
                <a:latin typeface="+mj-lt"/>
                <a:cs typeface="Lucida Sans Unicode"/>
              </a:rPr>
              <a:t>+</a:t>
            </a:r>
            <a:r>
              <a:rPr sz="3200" spc="-547" baseline="8130" dirty="0">
                <a:latin typeface="+mj-lt"/>
                <a:cs typeface="Lucida Sans Unicode"/>
              </a:rPr>
              <a:t> </a:t>
            </a:r>
            <a:r>
              <a:rPr sz="3200" i="1" spc="7" baseline="8130" dirty="0">
                <a:latin typeface="+mj-lt"/>
                <a:cs typeface="Times New Roman"/>
              </a:rPr>
              <a:t>a</a:t>
            </a:r>
            <a:r>
              <a:rPr sz="1600" i="1" spc="5" dirty="0">
                <a:latin typeface="+mj-lt"/>
                <a:cs typeface="Times New Roman"/>
              </a:rPr>
              <a:t>i</a:t>
            </a:r>
            <a:r>
              <a:rPr sz="1600" i="1" spc="10" dirty="0">
                <a:latin typeface="+mj-lt"/>
                <a:cs typeface="Times New Roman"/>
              </a:rPr>
              <a:t> </a:t>
            </a:r>
            <a:r>
              <a:rPr sz="3200" spc="-37" baseline="8130" dirty="0">
                <a:latin typeface="+mj-lt"/>
                <a:cs typeface="Lucida Sans Unicode"/>
              </a:rPr>
              <a:t>+</a:t>
            </a:r>
            <a:r>
              <a:rPr sz="3200" spc="-547" baseline="8130" dirty="0">
                <a:latin typeface="+mj-lt"/>
                <a:cs typeface="Lucida Sans Unicode"/>
              </a:rPr>
              <a:t> </a:t>
            </a:r>
            <a:r>
              <a:rPr sz="3200" i="1" spc="37" baseline="8130" dirty="0">
                <a:latin typeface="+mj-lt"/>
                <a:cs typeface="Times New Roman"/>
              </a:rPr>
              <a:t>e</a:t>
            </a:r>
            <a:r>
              <a:rPr sz="1600" i="1" spc="25" dirty="0">
                <a:latin typeface="+mj-lt"/>
                <a:cs typeface="Times New Roman"/>
              </a:rPr>
              <a:t>it</a:t>
            </a:r>
            <a:r>
              <a:rPr sz="1600" spc="25" dirty="0">
                <a:latin typeface="+mj-lt"/>
                <a:cs typeface="Lucida Sans Unicode"/>
              </a:rPr>
              <a:t>=</a:t>
            </a:r>
            <a:r>
              <a:rPr sz="1600" spc="25" dirty="0">
                <a:latin typeface="+mj-lt"/>
                <a:cs typeface="PMingLiU"/>
              </a:rPr>
              <a:t>1</a:t>
            </a:r>
            <a:endParaRPr sz="1600" dirty="0">
              <a:latin typeface="+mj-lt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5071" y="4036468"/>
            <a:ext cx="331470" cy="9258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50" spc="50" dirty="0">
                <a:latin typeface="+mj-lt"/>
                <a:cs typeface="PMingLiU"/>
              </a:rPr>
              <a:t>(3)</a:t>
            </a:r>
            <a:endParaRPr sz="2050" dirty="0">
              <a:latin typeface="+mj-lt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50" spc="50" dirty="0">
                <a:latin typeface="+mj-lt"/>
                <a:cs typeface="PMingLiU"/>
              </a:rPr>
              <a:t>(4)</a:t>
            </a:r>
            <a:endParaRPr sz="2050" dirty="0">
              <a:latin typeface="+mj-lt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383" y="5360660"/>
            <a:ext cx="9705975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800" spc="75" dirty="0">
                <a:latin typeface="+mj-lt"/>
                <a:cs typeface="PMingLiU"/>
              </a:rPr>
              <a:t>Now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35" dirty="0">
                <a:latin typeface="+mj-lt"/>
                <a:cs typeface="PMingLiU"/>
              </a:rPr>
              <a:t>it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45" dirty="0">
                <a:latin typeface="+mj-lt"/>
                <a:cs typeface="PMingLiU"/>
              </a:rPr>
              <a:t>is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clear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that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i="1" spc="5" dirty="0">
                <a:latin typeface="+mj-lt"/>
                <a:cs typeface="Times New Roman"/>
              </a:rPr>
              <a:t>a</a:t>
            </a:r>
            <a:r>
              <a:rPr sz="2800" i="1" spc="7" baseline="-11111" dirty="0">
                <a:latin typeface="+mj-lt"/>
                <a:cs typeface="Times New Roman"/>
              </a:rPr>
              <a:t>i</a:t>
            </a:r>
            <a:r>
              <a:rPr sz="2800" i="1" spc="375" baseline="-11111" dirty="0">
                <a:latin typeface="+mj-lt"/>
                <a:cs typeface="Times New Roman"/>
              </a:rPr>
              <a:t> </a:t>
            </a:r>
            <a:r>
              <a:rPr sz="2800" spc="65" dirty="0">
                <a:latin typeface="+mj-lt"/>
                <a:cs typeface="PMingLiU"/>
              </a:rPr>
              <a:t>can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5" dirty="0">
                <a:latin typeface="+mj-lt"/>
                <a:cs typeface="PMingLiU"/>
              </a:rPr>
              <a:t>be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removed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70" dirty="0">
                <a:latin typeface="+mj-lt"/>
                <a:cs typeface="PMingLiU"/>
              </a:rPr>
              <a:t>by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subtracting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5" dirty="0">
                <a:latin typeface="+mj-lt"/>
                <a:cs typeface="PMingLiU"/>
              </a:rPr>
              <a:t>second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equation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5" dirty="0">
                <a:latin typeface="+mj-lt"/>
                <a:cs typeface="PMingLiU"/>
              </a:rPr>
              <a:t>from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20" dirty="0">
                <a:latin typeface="+mj-lt"/>
                <a:cs typeface="PMingLiU"/>
              </a:rPr>
              <a:t>first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one.</a:t>
            </a:r>
            <a:endParaRPr sz="280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8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339" y="825446"/>
            <a:ext cx="460184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latin typeface="+mj-lt"/>
              </a:rPr>
              <a:t>First </a:t>
            </a:r>
            <a:r>
              <a:rPr spc="5" dirty="0">
                <a:latin typeface="+mj-lt"/>
              </a:rPr>
              <a:t>Difference </a:t>
            </a:r>
            <a:r>
              <a:rPr spc="10" dirty="0">
                <a:latin typeface="+mj-lt"/>
              </a:rPr>
              <a:t>(FD) Estimator</a:t>
            </a:r>
            <a:r>
              <a:rPr spc="-10" dirty="0">
                <a:latin typeface="+mj-lt"/>
              </a:rPr>
              <a:t> </a:t>
            </a:r>
            <a:r>
              <a:rPr spc="10" dirty="0">
                <a:latin typeface="+mj-lt"/>
              </a:rPr>
              <a:t>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267" y="1573022"/>
            <a:ext cx="5973445" cy="6456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749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050" spc="70" dirty="0">
                <a:latin typeface="+mj-lt"/>
                <a:cs typeface="PMingLiU"/>
              </a:rPr>
              <a:t>So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80" dirty="0">
                <a:latin typeface="+mj-lt"/>
                <a:cs typeface="PMingLiU"/>
              </a:rPr>
              <a:t>we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compute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20" dirty="0">
                <a:latin typeface="+mj-lt"/>
                <a:cs typeface="PMingLiU"/>
              </a:rPr>
              <a:t>first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time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difference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for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each</a:t>
            </a:r>
            <a:r>
              <a:rPr sz="2050" spc="-2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panel</a:t>
            </a:r>
            <a:endParaRPr sz="2050">
              <a:latin typeface="+mj-lt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8582" y="2002772"/>
            <a:ext cx="899794" cy="13658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55"/>
              </a:spcBef>
              <a:tabLst>
                <a:tab pos="657225" algn="l"/>
              </a:tabLst>
            </a:pPr>
            <a:r>
              <a:rPr sz="2050" spc="5" dirty="0">
                <a:latin typeface="+mj-lt"/>
                <a:cs typeface="Palatino Linotype"/>
              </a:rPr>
              <a:t>∆</a:t>
            </a:r>
            <a:r>
              <a:rPr sz="2050" i="1" spc="5" dirty="0">
                <a:latin typeface="+mj-lt"/>
                <a:cs typeface="Times New Roman"/>
              </a:rPr>
              <a:t>y</a:t>
            </a:r>
            <a:r>
              <a:rPr sz="2250" i="1" spc="7" baseline="-11111" dirty="0">
                <a:latin typeface="+mj-lt"/>
                <a:cs typeface="Times New Roman"/>
              </a:rPr>
              <a:t>i	</a:t>
            </a:r>
            <a:r>
              <a:rPr sz="2050" spc="-25" dirty="0">
                <a:latin typeface="+mj-lt"/>
                <a:cs typeface="Lucida Sans Unicode"/>
              </a:rPr>
              <a:t>=</a:t>
            </a:r>
            <a:endParaRPr sz="2050">
              <a:latin typeface="+mj-lt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055"/>
              </a:spcBef>
              <a:tabLst>
                <a:tab pos="657225" algn="l"/>
              </a:tabLst>
            </a:pPr>
            <a:r>
              <a:rPr sz="2050" spc="5" dirty="0">
                <a:latin typeface="+mj-lt"/>
                <a:cs typeface="Palatino Linotype"/>
              </a:rPr>
              <a:t>∆</a:t>
            </a:r>
            <a:r>
              <a:rPr sz="2050" i="1" spc="5" dirty="0">
                <a:latin typeface="+mj-lt"/>
                <a:cs typeface="Times New Roman"/>
              </a:rPr>
              <a:t>x</a:t>
            </a:r>
            <a:r>
              <a:rPr sz="2250" i="1" spc="7" baseline="-11111" dirty="0">
                <a:latin typeface="+mj-lt"/>
                <a:cs typeface="Times New Roman"/>
              </a:rPr>
              <a:t>i	</a:t>
            </a:r>
            <a:r>
              <a:rPr sz="2050" spc="-25" dirty="0">
                <a:latin typeface="+mj-lt"/>
                <a:cs typeface="Lucida Sans Unicode"/>
              </a:rPr>
              <a:t>=</a:t>
            </a:r>
            <a:endParaRPr sz="2050">
              <a:latin typeface="+mj-lt"/>
              <a:cs typeface="Lucida Sans Unicode"/>
            </a:endParaRPr>
          </a:p>
          <a:p>
            <a:pPr marL="50800">
              <a:lnSpc>
                <a:spcPct val="100000"/>
              </a:lnSpc>
              <a:spcBef>
                <a:spcPts val="1060"/>
              </a:spcBef>
              <a:tabLst>
                <a:tab pos="657225" algn="l"/>
              </a:tabLst>
            </a:pPr>
            <a:r>
              <a:rPr sz="2050" spc="5" dirty="0">
                <a:latin typeface="+mj-lt"/>
                <a:cs typeface="Palatino Linotype"/>
              </a:rPr>
              <a:t>∆</a:t>
            </a:r>
            <a:r>
              <a:rPr sz="2050" i="1" spc="5" dirty="0">
                <a:latin typeface="+mj-lt"/>
                <a:cs typeface="Times New Roman"/>
              </a:rPr>
              <a:t>e</a:t>
            </a:r>
            <a:r>
              <a:rPr sz="2250" i="1" spc="7" baseline="-11111" dirty="0">
                <a:latin typeface="+mj-lt"/>
                <a:cs typeface="Times New Roman"/>
              </a:rPr>
              <a:t>i	</a:t>
            </a:r>
            <a:r>
              <a:rPr sz="2050" spc="-25" dirty="0">
                <a:latin typeface="+mj-lt"/>
                <a:cs typeface="Lucida Sans Unicode"/>
              </a:rPr>
              <a:t>=</a:t>
            </a:r>
            <a:endParaRPr sz="205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4366" y="2042019"/>
            <a:ext cx="14357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just">
              <a:lnSpc>
                <a:spcPct val="143100"/>
              </a:lnSpc>
              <a:spcBef>
                <a:spcPts val="95"/>
              </a:spcBef>
            </a:pPr>
            <a:r>
              <a:rPr sz="3075" i="1" spc="44" baseline="8130" dirty="0">
                <a:latin typeface="+mj-lt"/>
                <a:cs typeface="Times New Roman"/>
              </a:rPr>
              <a:t>y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2 </a:t>
            </a:r>
            <a:r>
              <a:rPr sz="3075" spc="705" baseline="8130" dirty="0">
                <a:latin typeface="+mj-lt"/>
                <a:cs typeface="Cambria"/>
              </a:rPr>
              <a:t>−</a:t>
            </a:r>
            <a:r>
              <a:rPr sz="3075" spc="-434" baseline="8130" dirty="0">
                <a:latin typeface="+mj-lt"/>
                <a:cs typeface="Cambria"/>
              </a:rPr>
              <a:t> </a:t>
            </a:r>
            <a:r>
              <a:rPr sz="3075" i="1" spc="44" baseline="8130" dirty="0">
                <a:latin typeface="+mj-lt"/>
                <a:cs typeface="Times New Roman"/>
              </a:rPr>
              <a:t>y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1  </a:t>
            </a:r>
            <a:r>
              <a:rPr sz="3075" i="1" spc="44" baseline="8130" dirty="0">
                <a:latin typeface="+mj-lt"/>
                <a:cs typeface="Times New Roman"/>
              </a:rPr>
              <a:t>x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2 </a:t>
            </a:r>
            <a:r>
              <a:rPr sz="3075" spc="705" baseline="8130" dirty="0">
                <a:latin typeface="+mj-lt"/>
                <a:cs typeface="Cambria"/>
              </a:rPr>
              <a:t>−</a:t>
            </a:r>
            <a:r>
              <a:rPr sz="3075" spc="-434" baseline="8130" dirty="0">
                <a:latin typeface="+mj-lt"/>
                <a:cs typeface="Cambria"/>
              </a:rPr>
              <a:t> </a:t>
            </a:r>
            <a:r>
              <a:rPr sz="3075" i="1" spc="44" baseline="8130" dirty="0">
                <a:latin typeface="+mj-lt"/>
                <a:cs typeface="Times New Roman"/>
              </a:rPr>
              <a:t>x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1  </a:t>
            </a:r>
            <a:r>
              <a:rPr sz="3075" i="1" spc="44" baseline="8130" dirty="0">
                <a:latin typeface="+mj-lt"/>
                <a:cs typeface="Times New Roman"/>
              </a:rPr>
              <a:t>e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2 </a:t>
            </a:r>
            <a:r>
              <a:rPr sz="3075" spc="705" baseline="8130" dirty="0">
                <a:latin typeface="+mj-lt"/>
                <a:cs typeface="Cambria"/>
              </a:rPr>
              <a:t>−</a:t>
            </a:r>
            <a:r>
              <a:rPr sz="3075" spc="-434" baseline="8130" dirty="0">
                <a:latin typeface="+mj-lt"/>
                <a:cs typeface="Cambria"/>
              </a:rPr>
              <a:t> </a:t>
            </a:r>
            <a:r>
              <a:rPr sz="3075" i="1" spc="44" baseline="8130" dirty="0">
                <a:latin typeface="+mj-lt"/>
                <a:cs typeface="Times New Roman"/>
              </a:rPr>
              <a:t>e</a:t>
            </a:r>
            <a:r>
              <a:rPr sz="1500" i="1" spc="30" dirty="0">
                <a:latin typeface="+mj-lt"/>
                <a:cs typeface="Times New Roman"/>
              </a:rPr>
              <a:t>i,t</a:t>
            </a:r>
            <a:r>
              <a:rPr sz="1500" spc="30" dirty="0">
                <a:latin typeface="+mj-lt"/>
                <a:cs typeface="Lucida Sans Unicode"/>
              </a:rPr>
              <a:t>=</a:t>
            </a:r>
            <a:r>
              <a:rPr sz="1500" spc="30" dirty="0">
                <a:latin typeface="+mj-lt"/>
                <a:cs typeface="PMingLiU"/>
              </a:rPr>
              <a:t>1</a:t>
            </a:r>
            <a:endParaRPr sz="1500">
              <a:latin typeface="+mj-lt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5071" y="2002772"/>
            <a:ext cx="331470" cy="13658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50" spc="50" dirty="0">
                <a:latin typeface="+mj-lt"/>
                <a:cs typeface="PMingLiU"/>
              </a:rPr>
              <a:t>(5)</a:t>
            </a:r>
            <a:endParaRPr sz="2050">
              <a:latin typeface="+mj-lt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50" spc="50" dirty="0">
                <a:latin typeface="+mj-lt"/>
                <a:cs typeface="PMingLiU"/>
              </a:rPr>
              <a:t>(6)</a:t>
            </a:r>
            <a:endParaRPr sz="2050">
              <a:latin typeface="+mj-lt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50" spc="50" dirty="0">
                <a:latin typeface="+mj-lt"/>
                <a:cs typeface="PMingLiU"/>
              </a:rPr>
              <a:t>(7)</a:t>
            </a:r>
            <a:endParaRPr sz="2050">
              <a:latin typeface="+mj-lt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5071" y="4207002"/>
            <a:ext cx="331470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50" dirty="0">
                <a:latin typeface="+mj-lt"/>
                <a:cs typeface="PMingLiU"/>
              </a:rPr>
              <a:t>(8)</a:t>
            </a:r>
            <a:endParaRPr sz="2050">
              <a:latin typeface="+mj-lt"/>
              <a:cs typeface="PMingLiU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46238" y="3482776"/>
            <a:ext cx="9626600" cy="212917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003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300355" algn="l"/>
                <a:tab pos="300990" algn="l"/>
              </a:tabLst>
            </a:pPr>
            <a:r>
              <a:rPr spc="35" dirty="0">
                <a:latin typeface="+mj-lt"/>
              </a:rPr>
              <a:t>Finally,</a:t>
            </a:r>
            <a:r>
              <a:rPr spc="-10" dirty="0">
                <a:latin typeface="+mj-lt"/>
              </a:rPr>
              <a:t> </a:t>
            </a:r>
            <a:r>
              <a:rPr spc="60" dirty="0">
                <a:latin typeface="+mj-lt"/>
              </a:rPr>
              <a:t>run</a:t>
            </a:r>
            <a:r>
              <a:rPr spc="-10" dirty="0">
                <a:latin typeface="+mj-lt"/>
              </a:rPr>
              <a:t> </a:t>
            </a:r>
            <a:r>
              <a:rPr spc="55" dirty="0">
                <a:latin typeface="+mj-lt"/>
              </a:rPr>
              <a:t>the</a:t>
            </a:r>
            <a:r>
              <a:rPr spc="-10" dirty="0">
                <a:latin typeface="+mj-lt"/>
              </a:rPr>
              <a:t> </a:t>
            </a:r>
            <a:r>
              <a:rPr spc="50" dirty="0">
                <a:latin typeface="+mj-lt"/>
              </a:rPr>
              <a:t>regression</a:t>
            </a:r>
            <a:r>
              <a:rPr spc="-10" dirty="0">
                <a:latin typeface="+mj-lt"/>
              </a:rPr>
              <a:t> </a:t>
            </a:r>
            <a:r>
              <a:rPr spc="60" dirty="0">
                <a:latin typeface="+mj-lt"/>
              </a:rPr>
              <a:t>using</a:t>
            </a:r>
            <a:r>
              <a:rPr spc="-10" dirty="0">
                <a:latin typeface="+mj-lt"/>
              </a:rPr>
              <a:t> </a:t>
            </a:r>
            <a:r>
              <a:rPr spc="55" dirty="0">
                <a:latin typeface="+mj-lt"/>
              </a:rPr>
              <a:t>the</a:t>
            </a:r>
            <a:r>
              <a:rPr spc="-10" dirty="0">
                <a:latin typeface="+mj-lt"/>
              </a:rPr>
              <a:t> </a:t>
            </a:r>
            <a:r>
              <a:rPr spc="40" dirty="0">
                <a:latin typeface="+mj-lt"/>
              </a:rPr>
              <a:t>first-differened</a:t>
            </a:r>
            <a:r>
              <a:rPr spc="-10" dirty="0">
                <a:latin typeface="+mj-lt"/>
              </a:rPr>
              <a:t> </a:t>
            </a:r>
            <a:r>
              <a:rPr spc="50" dirty="0">
                <a:latin typeface="+mj-lt"/>
              </a:rPr>
              <a:t>data,</a:t>
            </a:r>
            <a:r>
              <a:rPr spc="-5" dirty="0">
                <a:latin typeface="+mj-lt"/>
              </a:rPr>
              <a:t> </a:t>
            </a:r>
            <a:r>
              <a:rPr spc="55" dirty="0">
                <a:latin typeface="+mj-lt"/>
              </a:rPr>
              <a:t>called</a:t>
            </a:r>
            <a:r>
              <a:rPr spc="-10" dirty="0">
                <a:latin typeface="+mj-lt"/>
              </a:rPr>
              <a:t> </a:t>
            </a:r>
            <a:r>
              <a:rPr spc="20" dirty="0">
                <a:latin typeface="+mj-lt"/>
              </a:rPr>
              <a:t>first</a:t>
            </a:r>
            <a:r>
              <a:rPr spc="-10" dirty="0">
                <a:latin typeface="+mj-lt"/>
              </a:rPr>
              <a:t> </a:t>
            </a:r>
            <a:r>
              <a:rPr spc="50" dirty="0">
                <a:latin typeface="+mj-lt"/>
              </a:rPr>
              <a:t>difference</a:t>
            </a:r>
            <a:r>
              <a:rPr spc="-10" dirty="0">
                <a:latin typeface="+mj-lt"/>
              </a:rPr>
              <a:t> </a:t>
            </a:r>
            <a:r>
              <a:rPr spc="55" dirty="0">
                <a:latin typeface="+mj-lt"/>
              </a:rPr>
              <a:t>equation:</a:t>
            </a:r>
          </a:p>
          <a:p>
            <a:pPr marL="604520" algn="ctr">
              <a:lnSpc>
                <a:spcPct val="100000"/>
              </a:lnSpc>
              <a:spcBef>
                <a:spcPts val="1914"/>
              </a:spcBef>
            </a:pPr>
            <a:r>
              <a:rPr spc="5" dirty="0">
                <a:latin typeface="+mj-lt"/>
                <a:cs typeface="Palatino Linotype"/>
              </a:rPr>
              <a:t>∆</a:t>
            </a:r>
            <a:r>
              <a:rPr i="1" spc="5" dirty="0">
                <a:latin typeface="+mj-lt"/>
                <a:cs typeface="Times New Roman"/>
              </a:rPr>
              <a:t>y</a:t>
            </a:r>
            <a:r>
              <a:rPr sz="2250" i="1" spc="7" baseline="-11111" dirty="0">
                <a:latin typeface="+mj-lt"/>
                <a:cs typeface="Times New Roman"/>
              </a:rPr>
              <a:t>i</a:t>
            </a:r>
            <a:r>
              <a:rPr sz="2250" i="1" spc="270" baseline="-11111" dirty="0">
                <a:latin typeface="+mj-lt"/>
                <a:cs typeface="Times New Roman"/>
              </a:rPr>
              <a:t> </a:t>
            </a:r>
            <a:r>
              <a:rPr sz="2050" spc="-25" dirty="0">
                <a:latin typeface="+mj-lt"/>
                <a:cs typeface="Lucida Sans Unicode"/>
              </a:rPr>
              <a:t>=</a:t>
            </a:r>
            <a:r>
              <a:rPr sz="2050" spc="-195" dirty="0">
                <a:latin typeface="+mj-lt"/>
                <a:cs typeface="Lucida Sans Unicode"/>
              </a:rPr>
              <a:t> </a:t>
            </a:r>
            <a:r>
              <a:rPr sz="2100" spc="-10" dirty="0">
                <a:latin typeface="+mj-lt"/>
                <a:cs typeface="Palatino Linotype"/>
              </a:rPr>
              <a:t>δ</a:t>
            </a:r>
            <a:r>
              <a:rPr sz="2250" spc="-15" baseline="-11111" dirty="0">
                <a:latin typeface="+mj-lt"/>
              </a:rPr>
              <a:t>0</a:t>
            </a:r>
            <a:r>
              <a:rPr sz="2250" baseline="-11111" dirty="0">
                <a:latin typeface="+mj-lt"/>
              </a:rPr>
              <a:t> </a:t>
            </a:r>
            <a:r>
              <a:rPr sz="2050" spc="-25" dirty="0">
                <a:latin typeface="+mj-lt"/>
                <a:cs typeface="Lucida Sans Unicode"/>
              </a:rPr>
              <a:t>+</a:t>
            </a:r>
            <a:r>
              <a:rPr sz="2050" spc="-365" dirty="0">
                <a:latin typeface="+mj-lt"/>
                <a:cs typeface="Lucida Sans Unicode"/>
              </a:rPr>
              <a:t> </a:t>
            </a:r>
            <a:r>
              <a:rPr sz="2100" spc="15" dirty="0">
                <a:latin typeface="+mj-lt"/>
                <a:cs typeface="Palatino Linotype"/>
              </a:rPr>
              <a:t>β</a:t>
            </a:r>
            <a:r>
              <a:rPr sz="2250" spc="22" baseline="-11111" dirty="0">
                <a:latin typeface="+mj-lt"/>
              </a:rPr>
              <a:t>1</a:t>
            </a:r>
            <a:r>
              <a:rPr sz="2050" spc="15" dirty="0">
                <a:latin typeface="+mj-lt"/>
                <a:cs typeface="Palatino Linotype"/>
              </a:rPr>
              <a:t>∆</a:t>
            </a:r>
            <a:r>
              <a:rPr sz="2050" i="1" spc="15" dirty="0">
                <a:latin typeface="+mj-lt"/>
                <a:cs typeface="Times New Roman"/>
              </a:rPr>
              <a:t>x</a:t>
            </a:r>
            <a:r>
              <a:rPr sz="2250" i="1" spc="22" baseline="-11111" dirty="0">
                <a:latin typeface="+mj-lt"/>
                <a:cs typeface="Times New Roman"/>
              </a:rPr>
              <a:t>i </a:t>
            </a:r>
            <a:r>
              <a:rPr sz="2050" spc="-25" dirty="0">
                <a:latin typeface="+mj-lt"/>
                <a:cs typeface="Lucida Sans Unicode"/>
              </a:rPr>
              <a:t>+</a:t>
            </a:r>
            <a:r>
              <a:rPr sz="2050" spc="-370" dirty="0">
                <a:latin typeface="+mj-lt"/>
                <a:cs typeface="Lucida Sans Unicode"/>
              </a:rPr>
              <a:t> </a:t>
            </a:r>
            <a:r>
              <a:rPr sz="2050" spc="5" dirty="0">
                <a:latin typeface="+mj-lt"/>
                <a:cs typeface="Palatino Linotype"/>
              </a:rPr>
              <a:t>∆</a:t>
            </a:r>
            <a:r>
              <a:rPr sz="2050" i="1" spc="5" dirty="0">
                <a:latin typeface="+mj-lt"/>
                <a:cs typeface="Times New Roman"/>
              </a:rPr>
              <a:t>e</a:t>
            </a:r>
            <a:r>
              <a:rPr sz="2250" i="1" spc="7" baseline="-11111" dirty="0">
                <a:latin typeface="+mj-lt"/>
                <a:cs typeface="Times New Roman"/>
              </a:rPr>
              <a:t>i</a:t>
            </a:r>
            <a:endParaRPr sz="2250" baseline="-11111" dirty="0">
              <a:latin typeface="+mj-lt"/>
              <a:cs typeface="Times New Roman"/>
            </a:endParaRPr>
          </a:p>
          <a:p>
            <a:pPr marL="300355" marR="183515" indent="-635">
              <a:lnSpc>
                <a:spcPct val="117000"/>
              </a:lnSpc>
              <a:spcBef>
                <a:spcPts val="1470"/>
              </a:spcBef>
            </a:pPr>
            <a:r>
              <a:rPr spc="60" dirty="0">
                <a:latin typeface="+mj-lt"/>
              </a:rPr>
              <a:t>Notice </a:t>
            </a:r>
            <a:r>
              <a:rPr spc="50" dirty="0">
                <a:latin typeface="+mj-lt"/>
              </a:rPr>
              <a:t>that </a:t>
            </a:r>
            <a:r>
              <a:rPr spc="60" dirty="0">
                <a:latin typeface="+mj-lt"/>
              </a:rPr>
              <a:t>both </a:t>
            </a:r>
            <a:r>
              <a:rPr i="1" spc="5" dirty="0">
                <a:latin typeface="+mj-lt"/>
                <a:cs typeface="Times New Roman"/>
              </a:rPr>
              <a:t>a</a:t>
            </a:r>
            <a:r>
              <a:rPr sz="2250" i="1" spc="7" baseline="-11111" dirty="0">
                <a:latin typeface="+mj-lt"/>
                <a:cs typeface="Times New Roman"/>
              </a:rPr>
              <a:t>i </a:t>
            </a:r>
            <a:r>
              <a:rPr sz="2050" spc="65" dirty="0">
                <a:latin typeface="+mj-lt"/>
              </a:rPr>
              <a:t>and </a:t>
            </a:r>
            <a:r>
              <a:rPr sz="2100" spc="-20" dirty="0">
                <a:latin typeface="+mj-lt"/>
                <a:cs typeface="Palatino Linotype"/>
              </a:rPr>
              <a:t>β</a:t>
            </a:r>
            <a:r>
              <a:rPr sz="2250" spc="-30" baseline="-11111" dirty="0">
                <a:latin typeface="+mj-lt"/>
              </a:rPr>
              <a:t>0 </a:t>
            </a:r>
            <a:r>
              <a:rPr sz="2050" spc="45" dirty="0">
                <a:latin typeface="+mj-lt"/>
              </a:rPr>
              <a:t>disappear. </a:t>
            </a:r>
            <a:r>
              <a:rPr sz="2050" spc="55" dirty="0">
                <a:latin typeface="+mj-lt"/>
              </a:rPr>
              <a:t>In general, </a:t>
            </a:r>
            <a:r>
              <a:rPr sz="2050" spc="50" dirty="0">
                <a:latin typeface="+mj-lt"/>
              </a:rPr>
              <a:t>differencing </a:t>
            </a:r>
            <a:r>
              <a:rPr sz="2050" spc="55" dirty="0">
                <a:latin typeface="+mj-lt"/>
              </a:rPr>
              <a:t>removes </a:t>
            </a:r>
            <a:r>
              <a:rPr sz="2050" spc="45" dirty="0">
                <a:latin typeface="+mj-lt"/>
              </a:rPr>
              <a:t>all </a:t>
            </a:r>
            <a:r>
              <a:rPr sz="2050" spc="60" dirty="0">
                <a:latin typeface="+mj-lt"/>
              </a:rPr>
              <a:t>time</a:t>
            </a:r>
            <a:r>
              <a:rPr sz="2050" spc="-65" dirty="0">
                <a:latin typeface="+mj-lt"/>
              </a:rPr>
              <a:t> </a:t>
            </a:r>
            <a:r>
              <a:rPr sz="2050" spc="55" dirty="0">
                <a:latin typeface="+mj-lt"/>
              </a:rPr>
              <a:t>constant  </a:t>
            </a:r>
            <a:r>
              <a:rPr sz="2050" spc="50" dirty="0">
                <a:latin typeface="+mj-lt"/>
              </a:rPr>
              <a:t>variables </a:t>
            </a:r>
            <a:r>
              <a:rPr sz="2050" spc="60" dirty="0">
                <a:latin typeface="+mj-lt"/>
              </a:rPr>
              <a:t>(such </a:t>
            </a:r>
            <a:r>
              <a:rPr sz="2050" spc="55" dirty="0">
                <a:latin typeface="+mj-lt"/>
              </a:rPr>
              <a:t>as</a:t>
            </a:r>
            <a:r>
              <a:rPr sz="2050" spc="-175" dirty="0">
                <a:latin typeface="+mj-lt"/>
              </a:rPr>
              <a:t> </a:t>
            </a:r>
            <a:r>
              <a:rPr sz="2050" spc="55" dirty="0">
                <a:latin typeface="+mj-lt"/>
              </a:rPr>
              <a:t>gender).</a:t>
            </a:r>
            <a:endParaRPr sz="2050" dirty="0">
              <a:latin typeface="+mj-lt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567" y="5593677"/>
            <a:ext cx="9994900" cy="1700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marR="86360" indent="-262890">
              <a:lnSpc>
                <a:spcPct val="117900"/>
              </a:lnSpc>
              <a:spcBef>
                <a:spcPts val="95"/>
              </a:spcBef>
              <a:buFont typeface="Cambria"/>
              <a:buChar char="•"/>
              <a:tabLst>
                <a:tab pos="287655" algn="l"/>
                <a:tab pos="288290" algn="l"/>
              </a:tabLst>
            </a:pPr>
            <a:r>
              <a:rPr sz="2050" spc="85" dirty="0">
                <a:latin typeface="+mj-lt"/>
                <a:cs typeface="PMingLiU"/>
              </a:rPr>
              <a:t>OLS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applied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to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90" dirty="0">
                <a:latin typeface="+mj-lt"/>
                <a:cs typeface="PMingLiU"/>
              </a:rPr>
              <a:t>FD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regression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(8)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yields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so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called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first-difference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estimator.</a:t>
            </a:r>
            <a:r>
              <a:rPr sz="2050" spc="114" dirty="0">
                <a:latin typeface="+mj-lt"/>
                <a:cs typeface="PMingLiU"/>
              </a:rPr>
              <a:t> </a:t>
            </a:r>
            <a:r>
              <a:rPr sz="2050" spc="70" dirty="0">
                <a:latin typeface="+mj-lt"/>
                <a:cs typeface="PMingLiU"/>
              </a:rPr>
              <a:t>The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90" dirty="0">
                <a:latin typeface="+mj-lt"/>
                <a:cs typeface="PMingLiU"/>
              </a:rPr>
              <a:t>FD  </a:t>
            </a:r>
            <a:r>
              <a:rPr sz="2050" spc="55" dirty="0">
                <a:latin typeface="+mj-lt"/>
                <a:cs typeface="PMingLiU"/>
              </a:rPr>
              <a:t>estimator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consistent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65" dirty="0">
                <a:latin typeface="+mj-lt"/>
                <a:cs typeface="PMingLiU"/>
              </a:rPr>
              <a:t>and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has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causal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interpretation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if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the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regressor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55" dirty="0">
                <a:latin typeface="+mj-lt"/>
                <a:cs typeface="PMingLiU"/>
              </a:rPr>
              <a:t>in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50" dirty="0">
                <a:latin typeface="+mj-lt"/>
                <a:cs typeface="PMingLiU"/>
              </a:rPr>
              <a:t>(8)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45" dirty="0">
                <a:latin typeface="+mj-lt"/>
                <a:cs typeface="PMingLiU"/>
              </a:rPr>
              <a:t>is</a:t>
            </a:r>
            <a:r>
              <a:rPr sz="2050" spc="-10" dirty="0">
                <a:latin typeface="+mj-lt"/>
                <a:cs typeface="PMingLiU"/>
              </a:rPr>
              <a:t> </a:t>
            </a:r>
            <a:r>
              <a:rPr sz="2050" spc="60" dirty="0">
                <a:latin typeface="+mj-lt"/>
                <a:cs typeface="PMingLiU"/>
              </a:rPr>
              <a:t>exogenous,</a:t>
            </a:r>
            <a:r>
              <a:rPr sz="2050" spc="-15" dirty="0">
                <a:latin typeface="+mj-lt"/>
                <a:cs typeface="PMingLiU"/>
              </a:rPr>
              <a:t> </a:t>
            </a:r>
            <a:r>
              <a:rPr sz="2050" spc="40" dirty="0">
                <a:latin typeface="+mj-lt"/>
                <a:cs typeface="PMingLiU"/>
              </a:rPr>
              <a:t>i.e.,</a:t>
            </a:r>
            <a:endParaRPr sz="2050" dirty="0">
              <a:latin typeface="+mj-lt"/>
              <a:cs typeface="PMingLiU"/>
            </a:endParaRPr>
          </a:p>
          <a:p>
            <a:pPr marL="4296410">
              <a:lnSpc>
                <a:spcPct val="100000"/>
              </a:lnSpc>
              <a:spcBef>
                <a:spcPts val="1965"/>
              </a:spcBef>
              <a:tabLst>
                <a:tab pos="9624695" algn="l"/>
              </a:tabLst>
            </a:pPr>
            <a:r>
              <a:rPr sz="2050" i="1" spc="75" dirty="0">
                <a:latin typeface="+mj-lt"/>
                <a:cs typeface="Times New Roman"/>
              </a:rPr>
              <a:t>E</a:t>
            </a:r>
            <a:r>
              <a:rPr sz="2050" spc="75" dirty="0">
                <a:latin typeface="+mj-lt"/>
                <a:cs typeface="Lucida Sans Unicode"/>
              </a:rPr>
              <a:t>(</a:t>
            </a:r>
            <a:r>
              <a:rPr sz="2050" spc="75" dirty="0">
                <a:latin typeface="+mj-lt"/>
                <a:cs typeface="Palatino Linotype"/>
              </a:rPr>
              <a:t>∆</a:t>
            </a:r>
            <a:r>
              <a:rPr sz="2050" i="1" spc="75" dirty="0">
                <a:latin typeface="+mj-lt"/>
                <a:cs typeface="Times New Roman"/>
              </a:rPr>
              <a:t>x</a:t>
            </a:r>
            <a:r>
              <a:rPr sz="2250" i="1" spc="112" baseline="-11111" dirty="0">
                <a:latin typeface="+mj-lt"/>
                <a:cs typeface="Times New Roman"/>
              </a:rPr>
              <a:t>i</a:t>
            </a:r>
            <a:r>
              <a:rPr sz="2050" i="1" spc="75" dirty="0">
                <a:latin typeface="+mj-lt"/>
                <a:cs typeface="Times New Roman"/>
              </a:rPr>
              <a:t>,</a:t>
            </a:r>
            <a:r>
              <a:rPr sz="2050" i="1" spc="-285" dirty="0">
                <a:latin typeface="+mj-lt"/>
                <a:cs typeface="Times New Roman"/>
              </a:rPr>
              <a:t> </a:t>
            </a:r>
            <a:r>
              <a:rPr sz="2050" spc="65" dirty="0">
                <a:latin typeface="+mj-lt"/>
                <a:cs typeface="Palatino Linotype"/>
              </a:rPr>
              <a:t>∆</a:t>
            </a:r>
            <a:r>
              <a:rPr sz="2050" i="1" spc="65" dirty="0">
                <a:latin typeface="+mj-lt"/>
                <a:cs typeface="Times New Roman"/>
              </a:rPr>
              <a:t>e</a:t>
            </a:r>
            <a:r>
              <a:rPr sz="2250" i="1" spc="97" baseline="-11111" dirty="0">
                <a:latin typeface="+mj-lt"/>
                <a:cs typeface="Times New Roman"/>
              </a:rPr>
              <a:t>i</a:t>
            </a:r>
            <a:r>
              <a:rPr sz="2050" spc="65" dirty="0">
                <a:latin typeface="+mj-lt"/>
                <a:cs typeface="Lucida Sans Unicode"/>
              </a:rPr>
              <a:t>)</a:t>
            </a:r>
            <a:r>
              <a:rPr sz="2050" spc="-190" dirty="0">
                <a:latin typeface="+mj-lt"/>
                <a:cs typeface="Lucida Sans Unicode"/>
              </a:rPr>
              <a:t> </a:t>
            </a:r>
            <a:r>
              <a:rPr sz="2050" spc="-25" dirty="0">
                <a:latin typeface="+mj-lt"/>
                <a:cs typeface="Lucida Sans Unicode"/>
              </a:rPr>
              <a:t>=</a:t>
            </a:r>
            <a:r>
              <a:rPr sz="2050" spc="-185" dirty="0">
                <a:latin typeface="+mj-lt"/>
                <a:cs typeface="Lucida Sans Unicode"/>
              </a:rPr>
              <a:t> </a:t>
            </a:r>
            <a:r>
              <a:rPr sz="2050" spc="70" dirty="0">
                <a:latin typeface="+mj-lt"/>
                <a:cs typeface="PMingLiU"/>
              </a:rPr>
              <a:t>0	</a:t>
            </a:r>
            <a:r>
              <a:rPr sz="2050" spc="50" dirty="0">
                <a:latin typeface="+mj-lt"/>
                <a:cs typeface="PMingLiU"/>
              </a:rPr>
              <a:t>(9)</a:t>
            </a:r>
            <a:endParaRPr sz="2050" dirty="0">
              <a:latin typeface="+mj-lt"/>
              <a:cs typeface="PMingLi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9368" y="630110"/>
            <a:ext cx="91440" cy="170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45" dirty="0">
                <a:latin typeface="+mj-lt"/>
                <a:cs typeface="PMingLiU"/>
              </a:rPr>
              <a:t>9</a:t>
            </a:r>
            <a:endParaRPr sz="1000">
              <a:latin typeface="+mj-lt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700" y="962025"/>
            <a:ext cx="46482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latin typeface="+mj-lt"/>
              </a:rPr>
              <a:t>Serial</a:t>
            </a:r>
            <a:r>
              <a:rPr sz="3200" spc="-35" dirty="0">
                <a:latin typeface="+mj-lt"/>
              </a:rPr>
              <a:t> </a:t>
            </a:r>
            <a:r>
              <a:rPr sz="3200" spc="5" dirty="0">
                <a:latin typeface="+mj-lt"/>
              </a:rPr>
              <a:t>Correlation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230" y="1936881"/>
            <a:ext cx="8989695" cy="2199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055" marR="43180" indent="-262890">
              <a:lnSpc>
                <a:spcPct val="119000"/>
              </a:lnSpc>
              <a:spcBef>
                <a:spcPts val="95"/>
              </a:spcBef>
              <a:buFont typeface="Cambria"/>
              <a:buChar char="•"/>
              <a:tabLst>
                <a:tab pos="313055" algn="l"/>
                <a:tab pos="313690" algn="l"/>
              </a:tabLst>
            </a:pPr>
            <a:r>
              <a:rPr sz="2800" spc="55" dirty="0">
                <a:latin typeface="+mj-lt"/>
                <a:cs typeface="PMingLiU"/>
              </a:rPr>
              <a:t>In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general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10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error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term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in</a:t>
            </a:r>
            <a:r>
              <a:rPr sz="2800" spc="-1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the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difference</a:t>
            </a:r>
            <a:r>
              <a:rPr sz="2800" spc="-10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regression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45" dirty="0">
                <a:latin typeface="+mj-lt"/>
                <a:cs typeface="PMingLiU"/>
              </a:rPr>
              <a:t>(8),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45" dirty="0">
                <a:latin typeface="+mj-lt"/>
                <a:cs typeface="Palatino Linotype"/>
              </a:rPr>
              <a:t>∆</a:t>
            </a:r>
            <a:r>
              <a:rPr sz="2800" i="1" spc="45" dirty="0">
                <a:latin typeface="+mj-lt"/>
                <a:cs typeface="Times New Roman"/>
              </a:rPr>
              <a:t>e</a:t>
            </a:r>
            <a:r>
              <a:rPr sz="2800" i="1" spc="67" baseline="-11111" dirty="0">
                <a:latin typeface="+mj-lt"/>
                <a:cs typeface="Times New Roman"/>
              </a:rPr>
              <a:t>i</a:t>
            </a:r>
            <a:r>
              <a:rPr sz="2800" i="1" spc="45" dirty="0">
                <a:latin typeface="+mj-lt"/>
                <a:cs typeface="Times New Roman"/>
              </a:rPr>
              <a:t>,</a:t>
            </a:r>
            <a:r>
              <a:rPr sz="2800" i="1" spc="10" dirty="0">
                <a:latin typeface="+mj-lt"/>
                <a:cs typeface="Times New Roman"/>
              </a:rPr>
              <a:t> </a:t>
            </a:r>
            <a:r>
              <a:rPr sz="2800" spc="45" dirty="0">
                <a:latin typeface="+mj-lt"/>
                <a:cs typeface="PMingLiU"/>
              </a:rPr>
              <a:t>is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45" dirty="0">
                <a:latin typeface="+mj-lt"/>
                <a:cs typeface="PMingLiU"/>
              </a:rPr>
              <a:t>negatively</a:t>
            </a:r>
            <a:r>
              <a:rPr sz="2800" spc="-15" dirty="0">
                <a:latin typeface="+mj-lt"/>
                <a:cs typeface="PMingLiU"/>
              </a:rPr>
              <a:t> </a:t>
            </a:r>
            <a:r>
              <a:rPr sz="2800" spc="50" dirty="0">
                <a:latin typeface="+mj-lt"/>
                <a:cs typeface="PMingLiU"/>
              </a:rPr>
              <a:t>serially  </a:t>
            </a:r>
            <a:r>
              <a:rPr sz="2800" spc="55" dirty="0">
                <a:latin typeface="+mj-lt"/>
                <a:cs typeface="PMingLiU"/>
              </a:rPr>
              <a:t>correlated </a:t>
            </a:r>
            <a:r>
              <a:rPr sz="2800" spc="75" dirty="0">
                <a:latin typeface="+mj-lt"/>
                <a:cs typeface="PMingLiU"/>
              </a:rPr>
              <a:t>when </a:t>
            </a:r>
            <a:r>
              <a:rPr sz="2800" i="1" spc="-10" dirty="0">
                <a:latin typeface="+mj-lt"/>
                <a:cs typeface="Times New Roman"/>
              </a:rPr>
              <a:t>e</a:t>
            </a:r>
            <a:r>
              <a:rPr sz="2800" i="1" spc="-15" baseline="-11111" dirty="0">
                <a:latin typeface="+mj-lt"/>
                <a:cs typeface="Times New Roman"/>
              </a:rPr>
              <a:t>it </a:t>
            </a:r>
            <a:r>
              <a:rPr sz="2800" spc="45" dirty="0">
                <a:latin typeface="+mj-lt"/>
                <a:cs typeface="PMingLiU"/>
              </a:rPr>
              <a:t>is </a:t>
            </a:r>
            <a:r>
              <a:rPr sz="2800" spc="50" dirty="0">
                <a:latin typeface="+mj-lt"/>
                <a:cs typeface="PMingLiU"/>
              </a:rPr>
              <a:t>serially</a:t>
            </a:r>
            <a:r>
              <a:rPr sz="2800" spc="-27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uncorrelated.</a:t>
            </a:r>
            <a:endParaRPr sz="2800" dirty="0">
              <a:latin typeface="+mj-lt"/>
              <a:cs typeface="PMingLiU"/>
            </a:endParaRPr>
          </a:p>
          <a:p>
            <a:pPr marL="313055" indent="-262890">
              <a:lnSpc>
                <a:spcPct val="100000"/>
              </a:lnSpc>
              <a:spcBef>
                <a:spcPts val="1675"/>
              </a:spcBef>
              <a:buFont typeface="Cambria"/>
              <a:buChar char="•"/>
              <a:tabLst>
                <a:tab pos="313055" algn="l"/>
                <a:tab pos="313690" algn="l"/>
              </a:tabLst>
            </a:pPr>
            <a:r>
              <a:rPr sz="2800" spc="50" dirty="0">
                <a:latin typeface="+mj-lt"/>
                <a:cs typeface="PMingLiU"/>
              </a:rPr>
              <a:t>For</a:t>
            </a:r>
            <a:r>
              <a:rPr sz="2800" spc="-25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example,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40" dirty="0">
                <a:latin typeface="+mj-lt"/>
                <a:cs typeface="PMingLiU"/>
              </a:rPr>
              <a:t>if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data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45" dirty="0">
                <a:latin typeface="+mj-lt"/>
                <a:cs typeface="PMingLiU"/>
              </a:rPr>
              <a:t>have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three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periods,</a:t>
            </a:r>
            <a:r>
              <a:rPr sz="2800" spc="-20" dirty="0">
                <a:latin typeface="+mj-lt"/>
                <a:cs typeface="PMingLiU"/>
              </a:rPr>
              <a:t> </a:t>
            </a:r>
            <a:r>
              <a:rPr sz="2800" spc="60" dirty="0">
                <a:latin typeface="+mj-lt"/>
                <a:cs typeface="PMingLiU"/>
              </a:rPr>
              <a:t>then</a:t>
            </a:r>
            <a:endParaRPr sz="2800" dirty="0">
              <a:latin typeface="+mj-lt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230" y="5381625"/>
            <a:ext cx="8594344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74955" indent="-262890">
              <a:lnSpc>
                <a:spcPct val="100000"/>
              </a:lnSpc>
              <a:spcBef>
                <a:spcPts val="114"/>
              </a:spcBef>
              <a:buFont typeface="Cambria"/>
              <a:buChar char="•"/>
              <a:tabLst>
                <a:tab pos="274955" algn="l"/>
                <a:tab pos="275590" algn="l"/>
              </a:tabLst>
            </a:pPr>
            <a:r>
              <a:rPr sz="2800" spc="70" dirty="0">
                <a:latin typeface="+mj-lt"/>
                <a:cs typeface="PMingLiU"/>
              </a:rPr>
              <a:t>So </a:t>
            </a:r>
            <a:r>
              <a:rPr sz="2800" spc="45" dirty="0">
                <a:latin typeface="+mj-lt"/>
                <a:cs typeface="PMingLiU"/>
              </a:rPr>
              <a:t>cluster-robust statistics </a:t>
            </a:r>
            <a:r>
              <a:rPr sz="2800" spc="60" dirty="0">
                <a:latin typeface="+mj-lt"/>
                <a:cs typeface="PMingLiU"/>
              </a:rPr>
              <a:t>should </a:t>
            </a:r>
            <a:r>
              <a:rPr sz="2800" spc="65" dirty="0">
                <a:latin typeface="+mj-lt"/>
                <a:cs typeface="PMingLiU"/>
              </a:rPr>
              <a:t>be</a:t>
            </a:r>
            <a:r>
              <a:rPr lang="en-US" sz="2800" spc="65" dirty="0">
                <a:latin typeface="+mj-lt"/>
                <a:cs typeface="PMingLiU"/>
              </a:rPr>
              <a:t> </a:t>
            </a:r>
            <a:r>
              <a:rPr sz="2800" spc="55" dirty="0">
                <a:latin typeface="+mj-lt"/>
                <a:cs typeface="PMingLiU"/>
              </a:rPr>
              <a:t>used.</a:t>
            </a:r>
            <a:endParaRPr sz="2800" dirty="0">
              <a:latin typeface="+mj-lt"/>
              <a:cs typeface="PMingLiU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8ABDD2-9F43-423D-B4AB-FDC8E5A3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28" y="4526276"/>
            <a:ext cx="8594344" cy="645688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67</TotalTime>
  <Words>1361</Words>
  <Application>Microsoft Office PowerPoint</Application>
  <PresentationFormat>Custom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PMingLiU</vt:lpstr>
      <vt:lpstr>Arial</vt:lpstr>
      <vt:lpstr>Calibri</vt:lpstr>
      <vt:lpstr>Cambria</vt:lpstr>
      <vt:lpstr>Cambria Math</vt:lpstr>
      <vt:lpstr>Impact</vt:lpstr>
      <vt:lpstr>Times New Roman</vt:lpstr>
      <vt:lpstr>Office Theme</vt:lpstr>
      <vt:lpstr>Main Event</vt:lpstr>
      <vt:lpstr>PowerPoint Presentation</vt:lpstr>
      <vt:lpstr>Panel Data</vt:lpstr>
      <vt:lpstr>Panel Data</vt:lpstr>
      <vt:lpstr>Panel Data and Causality</vt:lpstr>
      <vt:lpstr>Unobserved Effect Panel Data Model</vt:lpstr>
      <vt:lpstr>Endogeneity</vt:lpstr>
      <vt:lpstr>First Difference (FD) Estimator I</vt:lpstr>
      <vt:lpstr>First Difference (FD) Estimator II</vt:lpstr>
      <vt:lpstr>Serial Correlation</vt:lpstr>
      <vt:lpstr>Diminishing Variation</vt:lpstr>
      <vt:lpstr>Gretl Command</vt:lpstr>
      <vt:lpstr>FD Estimator can be used to control for time-constant unobserved  heterogeneity. FD estimator cannot be used when the regressor of interest  is time-constant. FD estimator is imprecise when the regressor changes  little over time.</vt:lpstr>
      <vt:lpstr>Fixed Effect (FE) Estimator I</vt:lpstr>
      <vt:lpstr>Fixed Effect (FE) Estimator II</vt:lpstr>
      <vt:lpstr>Between Regression</vt:lpstr>
      <vt:lpstr>Fixed Effect (FE) Estimator III</vt:lpstr>
      <vt:lpstr>Gretl Command</vt:lpstr>
      <vt:lpstr>PowerPoint Presentation</vt:lpstr>
      <vt:lpstr>PowerPoint Presentation</vt:lpstr>
      <vt:lpstr>Three Questions</vt:lpstr>
      <vt:lpstr>* Panel data model is useful when the omitted variable is time-invariant.   * Panel data model cannot be used when the key regressor is time-invariant. * IV Estimator applied to the Within Regression should be considered when  the omitted variable is time-varying.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Dali Laxton</cp:lastModifiedBy>
  <cp:revision>7</cp:revision>
  <dcterms:created xsi:type="dcterms:W3CDTF">2020-12-09T22:29:33Z</dcterms:created>
  <dcterms:modified xsi:type="dcterms:W3CDTF">2021-12-08T19:48:06Z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2017-11-06T00:00:00Z</vt:filetime>
  </property>
  <property fmtid="{D5CDD505-2E9C-101B-9397-08002B2CF9AE}" pid="3" name="Creator">
    <vt:lpwstr> TeX output 2017.11.06:0904</vt:lpwstr>
  </property>
  <property fmtid="{D5CDD505-2E9C-101B-9397-08002B2CF9AE}" pid="4" name="LastSaved">
    <vt:filetime>2017-11-06T00:00:00Z</vt:filetime>
  </property>
</Properties>
</file>