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4"/>
  </p:notesMasterIdLst>
  <p:handoutMasterIdLst>
    <p:handoutMasterId r:id="rId35"/>
  </p:handoutMasterIdLst>
  <p:sldIdLst>
    <p:sldId id="256" r:id="rId5"/>
    <p:sldId id="287" r:id="rId6"/>
    <p:sldId id="257" r:id="rId7"/>
    <p:sldId id="281" r:id="rId8"/>
    <p:sldId id="261" r:id="rId9"/>
    <p:sldId id="262" r:id="rId10"/>
    <p:sldId id="266" r:id="rId11"/>
    <p:sldId id="269" r:id="rId12"/>
    <p:sldId id="265" r:id="rId13"/>
    <p:sldId id="282" r:id="rId14"/>
    <p:sldId id="284" r:id="rId15"/>
    <p:sldId id="263" r:id="rId16"/>
    <p:sldId id="283" r:id="rId17"/>
    <p:sldId id="285" r:id="rId18"/>
    <p:sldId id="288" r:id="rId19"/>
    <p:sldId id="289" r:id="rId20"/>
    <p:sldId id="290" r:id="rId21"/>
    <p:sldId id="268" r:id="rId22"/>
    <p:sldId id="270" r:id="rId23"/>
    <p:sldId id="267" r:id="rId24"/>
    <p:sldId id="271" r:id="rId25"/>
    <p:sldId id="277" r:id="rId26"/>
    <p:sldId id="278" r:id="rId27"/>
    <p:sldId id="279" r:id="rId28"/>
    <p:sldId id="280" r:id="rId29"/>
    <p:sldId id="291" r:id="rId30"/>
    <p:sldId id="292" r:id="rId31"/>
    <p:sldId id="286" r:id="rId32"/>
    <p:sldId id="276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70E"/>
    <a:srgbClr val="FFFFFF"/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FCC58-EBCA-4306-9071-7519345289ED}" v="2" dt="2021-08-17T11:36:20.312"/>
    <p1510:client id="{C7A1DC7D-F82C-4020-ACFF-711F2AE62DA6}" v="41" dt="2021-09-21T08:36:49.807"/>
    <p1510:client id="{E11260D8-6F04-4CEA-87C0-4338729DB161}" v="26" dt="2021-09-20T07:39:07.617"/>
    <p1510:client id="{F994BB34-A7FB-4B64-B119-4865D3B45A2D}" v="5" dt="2020-10-05T20:14:26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Marek" userId="S::405677@muni.cz::1bada3d9-94b4-4f6b-8edc-ad61d29ac51d" providerId="AD" clId="Web-{F994BB34-A7FB-4B64-B119-4865D3B45A2D}"/>
    <pc:docChg chg="modSld">
      <pc:chgData name="Lukáš Marek" userId="S::405677@muni.cz::1bada3d9-94b4-4f6b-8edc-ad61d29ac51d" providerId="AD" clId="Web-{F994BB34-A7FB-4B64-B119-4865D3B45A2D}" dt="2020-10-05T20:14:25.555" v="3" actId="20577"/>
      <pc:docMkLst>
        <pc:docMk/>
      </pc:docMkLst>
      <pc:sldChg chg="modSp">
        <pc:chgData name="Lukáš Marek" userId="S::405677@muni.cz::1bada3d9-94b4-4f6b-8edc-ad61d29ac51d" providerId="AD" clId="Web-{F994BB34-A7FB-4B64-B119-4865D3B45A2D}" dt="2020-10-05T20:14:25.555" v="2" actId="20577"/>
        <pc:sldMkLst>
          <pc:docMk/>
          <pc:sldMk cId="506032475" sldId="271"/>
        </pc:sldMkLst>
        <pc:spChg chg="mod">
          <ac:chgData name="Lukáš Marek" userId="S::405677@muni.cz::1bada3d9-94b4-4f6b-8edc-ad61d29ac51d" providerId="AD" clId="Web-{F994BB34-A7FB-4B64-B119-4865D3B45A2D}" dt="2020-10-05T20:14:25.555" v="2" actId="20577"/>
          <ac:spMkLst>
            <pc:docMk/>
            <pc:sldMk cId="506032475" sldId="271"/>
            <ac:spMk id="17" creationId="{00000000-0000-0000-0000-000000000000}"/>
          </ac:spMkLst>
        </pc:spChg>
      </pc:sldChg>
    </pc:docChg>
  </pc:docChgLst>
  <pc:docChgLst>
    <pc:chgData name="Lukáš Marek" userId="S::405677@muni.cz::1bada3d9-94b4-4f6b-8edc-ad61d29ac51d" providerId="AD" clId="Web-{C7A1DC7D-F82C-4020-ACFF-711F2AE62DA6}"/>
    <pc:docChg chg="modSld">
      <pc:chgData name="Lukáš Marek" userId="S::405677@muni.cz::1bada3d9-94b4-4f6b-8edc-ad61d29ac51d" providerId="AD" clId="Web-{C7A1DC7D-F82C-4020-ACFF-711F2AE62DA6}" dt="2021-09-21T08:36:49.807" v="31" actId="20577"/>
      <pc:docMkLst>
        <pc:docMk/>
      </pc:docMkLst>
      <pc:sldChg chg="modSp">
        <pc:chgData name="Lukáš Marek" userId="S::405677@muni.cz::1bada3d9-94b4-4f6b-8edc-ad61d29ac51d" providerId="AD" clId="Web-{C7A1DC7D-F82C-4020-ACFF-711F2AE62DA6}" dt="2021-09-21T08:35:03.461" v="4" actId="20577"/>
        <pc:sldMkLst>
          <pc:docMk/>
          <pc:sldMk cId="3855745886" sldId="267"/>
        </pc:sldMkLst>
        <pc:spChg chg="mod">
          <ac:chgData name="Lukáš Marek" userId="S::405677@muni.cz::1bada3d9-94b4-4f6b-8edc-ad61d29ac51d" providerId="AD" clId="Web-{C7A1DC7D-F82C-4020-ACFF-711F2AE62DA6}" dt="2021-09-21T08:35:03.461" v="4" actId="20577"/>
          <ac:spMkLst>
            <pc:docMk/>
            <pc:sldMk cId="3855745886" sldId="267"/>
            <ac:spMk id="4" creationId="{00000000-0000-0000-0000-000000000000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6:49.807" v="31" actId="20577"/>
        <pc:sldMkLst>
          <pc:docMk/>
          <pc:sldMk cId="1849912655" sldId="268"/>
        </pc:sldMkLst>
        <pc:spChg chg="mod">
          <ac:chgData name="Lukáš Marek" userId="S::405677@muni.cz::1bada3d9-94b4-4f6b-8edc-ad61d29ac51d" providerId="AD" clId="Web-{C7A1DC7D-F82C-4020-ACFF-711F2AE62DA6}" dt="2021-09-21T08:34:53.320" v="2" actId="20577"/>
          <ac:spMkLst>
            <pc:docMk/>
            <pc:sldMk cId="1849912655" sldId="268"/>
            <ac:spMk id="4" creationId="{00000000-0000-0000-0000-000000000000}"/>
          </ac:spMkLst>
        </pc:spChg>
        <pc:spChg chg="mod">
          <ac:chgData name="Lukáš Marek" userId="S::405677@muni.cz::1bada3d9-94b4-4f6b-8edc-ad61d29ac51d" providerId="AD" clId="Web-{C7A1DC7D-F82C-4020-ACFF-711F2AE62DA6}" dt="2021-09-21T08:36:49.807" v="31" actId="20577"/>
          <ac:spMkLst>
            <pc:docMk/>
            <pc:sldMk cId="1849912655" sldId="268"/>
            <ac:spMk id="5" creationId="{00000000-0000-0000-0000-000000000000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4:58.164" v="3" actId="20577"/>
        <pc:sldMkLst>
          <pc:docMk/>
          <pc:sldMk cId="474188834" sldId="270"/>
        </pc:sldMkLst>
        <pc:spChg chg="mod">
          <ac:chgData name="Lukáš Marek" userId="S::405677@muni.cz::1bada3d9-94b4-4f6b-8edc-ad61d29ac51d" providerId="AD" clId="Web-{C7A1DC7D-F82C-4020-ACFF-711F2AE62DA6}" dt="2021-09-21T08:34:58.164" v="3" actId="20577"/>
          <ac:spMkLst>
            <pc:docMk/>
            <pc:sldMk cId="474188834" sldId="270"/>
            <ac:spMk id="4" creationId="{00000000-0000-0000-0000-000000000000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03.679" v="5" actId="20577"/>
        <pc:sldMkLst>
          <pc:docMk/>
          <pc:sldMk cId="506032475" sldId="271"/>
        </pc:sldMkLst>
        <pc:spChg chg="mod">
          <ac:chgData name="Lukáš Marek" userId="S::405677@muni.cz::1bada3d9-94b4-4f6b-8edc-ad61d29ac51d" providerId="AD" clId="Web-{C7A1DC7D-F82C-4020-ACFF-711F2AE62DA6}" dt="2021-09-21T08:35:03.679" v="5" actId="20577"/>
          <ac:spMkLst>
            <pc:docMk/>
            <pc:sldMk cId="506032475" sldId="271"/>
            <ac:spMk id="4" creationId="{00000000-0000-0000-0000-000000000000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06.898" v="6" actId="20577"/>
        <pc:sldMkLst>
          <pc:docMk/>
          <pc:sldMk cId="1433789733" sldId="277"/>
        </pc:sldMkLst>
        <pc:spChg chg="mod">
          <ac:chgData name="Lukáš Marek" userId="S::405677@muni.cz::1bada3d9-94b4-4f6b-8edc-ad61d29ac51d" providerId="AD" clId="Web-{C7A1DC7D-F82C-4020-ACFF-711F2AE62DA6}" dt="2021-09-21T08:35:06.898" v="6" actId="20577"/>
          <ac:spMkLst>
            <pc:docMk/>
            <pc:sldMk cId="1433789733" sldId="277"/>
            <ac:spMk id="4" creationId="{8C0036A0-501C-4780-A784-451CB2E99326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13.914" v="8" actId="20577"/>
        <pc:sldMkLst>
          <pc:docMk/>
          <pc:sldMk cId="439270568" sldId="278"/>
        </pc:sldMkLst>
        <pc:spChg chg="mod">
          <ac:chgData name="Lukáš Marek" userId="S::405677@muni.cz::1bada3d9-94b4-4f6b-8edc-ad61d29ac51d" providerId="AD" clId="Web-{C7A1DC7D-F82C-4020-ACFF-711F2AE62DA6}" dt="2021-09-21T08:35:13.914" v="8" actId="20577"/>
          <ac:spMkLst>
            <pc:docMk/>
            <pc:sldMk cId="439270568" sldId="278"/>
            <ac:spMk id="4" creationId="{D186360B-A9CE-4D7F-B302-E5E4ADE0A507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15.836" v="10" actId="20577"/>
        <pc:sldMkLst>
          <pc:docMk/>
          <pc:sldMk cId="747534935" sldId="279"/>
        </pc:sldMkLst>
        <pc:spChg chg="mod">
          <ac:chgData name="Lukáš Marek" userId="S::405677@muni.cz::1bada3d9-94b4-4f6b-8edc-ad61d29ac51d" providerId="AD" clId="Web-{C7A1DC7D-F82C-4020-ACFF-711F2AE62DA6}" dt="2021-09-21T08:35:15.836" v="10" actId="20577"/>
          <ac:spMkLst>
            <pc:docMk/>
            <pc:sldMk cId="747534935" sldId="279"/>
            <ac:spMk id="4" creationId="{A9030447-C457-40E7-9A92-D152B5D98652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23.930" v="11" actId="20577"/>
        <pc:sldMkLst>
          <pc:docMk/>
          <pc:sldMk cId="2046340601" sldId="280"/>
        </pc:sldMkLst>
        <pc:spChg chg="mod">
          <ac:chgData name="Lukáš Marek" userId="S::405677@muni.cz::1bada3d9-94b4-4f6b-8edc-ad61d29ac51d" providerId="AD" clId="Web-{C7A1DC7D-F82C-4020-ACFF-711F2AE62DA6}" dt="2021-09-21T08:35:23.930" v="11" actId="20577"/>
          <ac:spMkLst>
            <pc:docMk/>
            <pc:sldMk cId="2046340601" sldId="280"/>
            <ac:spMk id="4" creationId="{D186360B-A9CE-4D7F-B302-E5E4ADE0A507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28.336" v="12" actId="20577"/>
        <pc:sldMkLst>
          <pc:docMk/>
          <pc:sldMk cId="2502359524" sldId="291"/>
        </pc:sldMkLst>
        <pc:spChg chg="mod">
          <ac:chgData name="Lukáš Marek" userId="S::405677@muni.cz::1bada3d9-94b4-4f6b-8edc-ad61d29ac51d" providerId="AD" clId="Web-{C7A1DC7D-F82C-4020-ACFF-711F2AE62DA6}" dt="2021-09-21T08:35:28.336" v="12" actId="20577"/>
          <ac:spMkLst>
            <pc:docMk/>
            <pc:sldMk cId="2502359524" sldId="291"/>
            <ac:spMk id="4" creationId="{00000000-0000-0000-0000-000000000000}"/>
          </ac:spMkLst>
        </pc:spChg>
      </pc:sldChg>
      <pc:sldChg chg="modSp">
        <pc:chgData name="Lukáš Marek" userId="S::405677@muni.cz::1bada3d9-94b4-4f6b-8edc-ad61d29ac51d" providerId="AD" clId="Web-{C7A1DC7D-F82C-4020-ACFF-711F2AE62DA6}" dt="2021-09-21T08:35:36.571" v="14" actId="20577"/>
        <pc:sldMkLst>
          <pc:docMk/>
          <pc:sldMk cId="3520728836" sldId="292"/>
        </pc:sldMkLst>
        <pc:spChg chg="mod">
          <ac:chgData name="Lukáš Marek" userId="S::405677@muni.cz::1bada3d9-94b4-4f6b-8edc-ad61d29ac51d" providerId="AD" clId="Web-{C7A1DC7D-F82C-4020-ACFF-711F2AE62DA6}" dt="2021-09-21T08:35:36.571" v="14" actId="20577"/>
          <ac:spMkLst>
            <pc:docMk/>
            <pc:sldMk cId="3520728836" sldId="292"/>
            <ac:spMk id="4" creationId="{00000000-0000-0000-0000-000000000000}"/>
          </ac:spMkLst>
        </pc:spChg>
      </pc:sldChg>
    </pc:docChg>
  </pc:docChgLst>
  <pc:docChgLst>
    <pc:chgData name="Lukáš Marek" userId="S::405677@muni.cz::1bada3d9-94b4-4f6b-8edc-ad61d29ac51d" providerId="AD" clId="Web-{132FCC58-EBCA-4306-9071-7519345289ED}"/>
    <pc:docChg chg="addSld delSld">
      <pc:chgData name="Lukáš Marek" userId="S::405677@muni.cz::1bada3d9-94b4-4f6b-8edc-ad61d29ac51d" providerId="AD" clId="Web-{132FCC58-EBCA-4306-9071-7519345289ED}" dt="2021-08-17T11:36:20.312" v="1"/>
      <pc:docMkLst>
        <pc:docMk/>
      </pc:docMkLst>
      <pc:sldChg chg="new del">
        <pc:chgData name="Lukáš Marek" userId="S::405677@muni.cz::1bada3d9-94b4-4f6b-8edc-ad61d29ac51d" providerId="AD" clId="Web-{132FCC58-EBCA-4306-9071-7519345289ED}" dt="2021-08-17T11:36:20.312" v="1"/>
        <pc:sldMkLst>
          <pc:docMk/>
          <pc:sldMk cId="643109058" sldId="288"/>
        </pc:sldMkLst>
      </pc:sldChg>
    </pc:docChg>
  </pc:docChgLst>
  <pc:docChgLst>
    <pc:chgData name="Lucie Gyönyörová" userId="S::433854@muni.cz::b653aab2-afbe-4252-b8ca-b0456ccae5d8" providerId="AD" clId="Web-{E11260D8-6F04-4CEA-87C0-4338729DB161}"/>
    <pc:docChg chg="modSld">
      <pc:chgData name="Lucie Gyönyörová" userId="S::433854@muni.cz::b653aab2-afbe-4252-b8ca-b0456ccae5d8" providerId="AD" clId="Web-{E11260D8-6F04-4CEA-87C0-4338729DB161}" dt="2021-09-20T07:39:07.617" v="25" actId="20577"/>
      <pc:docMkLst>
        <pc:docMk/>
      </pc:docMkLst>
      <pc:sldChg chg="modSp">
        <pc:chgData name="Lucie Gyönyörová" userId="S::433854@muni.cz::b653aab2-afbe-4252-b8ca-b0456ccae5d8" providerId="AD" clId="Web-{E11260D8-6F04-4CEA-87C0-4338729DB161}" dt="2021-09-20T07:39:07.617" v="25" actId="20577"/>
        <pc:sldMkLst>
          <pc:docMk/>
          <pc:sldMk cId="1433789733" sldId="277"/>
        </pc:sldMkLst>
        <pc:spChg chg="mod">
          <ac:chgData name="Lucie Gyönyörová" userId="S::433854@muni.cz::b653aab2-afbe-4252-b8ca-b0456ccae5d8" providerId="AD" clId="Web-{E11260D8-6F04-4CEA-87C0-4338729DB161}" dt="2021-09-20T07:39:07.617" v="25" actId="20577"/>
          <ac:spMkLst>
            <pc:docMk/>
            <pc:sldMk cId="1433789733" sldId="277"/>
            <ac:spMk id="5" creationId="{32FADC04-F8CE-4F97-9A02-264684F159F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5B309-6E64-4F5B-B07F-9EACBE96E70C}" type="doc">
      <dgm:prSet loTypeId="urn:microsoft.com/office/officeart/2009/3/layout/IncreasingArrowsProcess" loCatId="process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C9626300-AD32-4A6B-9303-00D5CEE23F7C}">
      <dgm:prSet phldrT="[Text]"/>
      <dgm:spPr/>
      <dgm:t>
        <a:bodyPr/>
        <a:lstStyle/>
        <a:p>
          <a:r>
            <a:rPr lang="cs-CZ"/>
            <a:t>8 000 Kč</a:t>
          </a:r>
        </a:p>
      </dgm:t>
    </dgm:pt>
    <dgm:pt modelId="{328D96C5-C589-4AAC-87C9-FB6D688B1BEE}" type="parTrans" cxnId="{CC3DAB4A-3B52-41CB-B73B-FF1632ACBB06}">
      <dgm:prSet/>
      <dgm:spPr/>
      <dgm:t>
        <a:bodyPr/>
        <a:lstStyle/>
        <a:p>
          <a:endParaRPr lang="cs-CZ"/>
        </a:p>
      </dgm:t>
    </dgm:pt>
    <dgm:pt modelId="{872466A5-88E9-4E0C-B783-331451CC10BC}" type="sibTrans" cxnId="{CC3DAB4A-3B52-41CB-B73B-FF1632ACBB06}">
      <dgm:prSet/>
      <dgm:spPr/>
      <dgm:t>
        <a:bodyPr/>
        <a:lstStyle/>
        <a:p>
          <a:endParaRPr lang="cs-CZ"/>
        </a:p>
      </dgm:t>
    </dgm:pt>
    <dgm:pt modelId="{5D54939E-9864-48F5-A880-A71BBCBBD073}">
      <dgm:prSet phldrT="[Text]"/>
      <dgm:spPr/>
      <dgm:t>
        <a:bodyPr/>
        <a:lstStyle/>
        <a:p>
          <a:r>
            <a:rPr lang="cs-CZ"/>
            <a:t>4.1. – 31.12..</a:t>
          </a:r>
        </a:p>
      </dgm:t>
    </dgm:pt>
    <dgm:pt modelId="{CFB5AC9B-767D-4B71-A458-09192D59E4FB}" type="parTrans" cxnId="{1776C44E-6D31-4098-AD25-4ECAD041DC3A}">
      <dgm:prSet/>
      <dgm:spPr/>
      <dgm:t>
        <a:bodyPr/>
        <a:lstStyle/>
        <a:p>
          <a:endParaRPr lang="cs-CZ"/>
        </a:p>
      </dgm:t>
    </dgm:pt>
    <dgm:pt modelId="{805A8566-55BA-4293-9256-1FC72F165DDC}" type="sibTrans" cxnId="{1776C44E-6D31-4098-AD25-4ECAD041DC3A}">
      <dgm:prSet/>
      <dgm:spPr/>
      <dgm:t>
        <a:bodyPr/>
        <a:lstStyle/>
        <a:p>
          <a:endParaRPr lang="cs-CZ"/>
        </a:p>
      </dgm:t>
    </dgm:pt>
    <dgm:pt modelId="{1AADC1F5-66E8-438A-80AC-ACF9EE186573}">
      <dgm:prSet phldrT="[Text]"/>
      <dgm:spPr/>
      <dgm:t>
        <a:bodyPr/>
        <a:lstStyle/>
        <a:p>
          <a:r>
            <a:rPr lang="cs-CZ"/>
            <a:t>4 500 Kč</a:t>
          </a:r>
        </a:p>
      </dgm:t>
    </dgm:pt>
    <dgm:pt modelId="{61DBD892-B678-4FD4-963E-77D9D85BCF9B}" type="parTrans" cxnId="{669661D6-A647-4309-87DA-4CA3CED56E67}">
      <dgm:prSet/>
      <dgm:spPr/>
      <dgm:t>
        <a:bodyPr/>
        <a:lstStyle/>
        <a:p>
          <a:endParaRPr lang="cs-CZ"/>
        </a:p>
      </dgm:t>
    </dgm:pt>
    <dgm:pt modelId="{2F457620-21C1-474E-8FB1-24F079C26E11}" type="sibTrans" cxnId="{669661D6-A647-4309-87DA-4CA3CED56E67}">
      <dgm:prSet/>
      <dgm:spPr/>
      <dgm:t>
        <a:bodyPr/>
        <a:lstStyle/>
        <a:p>
          <a:endParaRPr lang="cs-CZ"/>
        </a:p>
      </dgm:t>
    </dgm:pt>
    <dgm:pt modelId="{0FDD3E58-8CC8-443D-9ADE-8B9EA416FC98}">
      <dgm:prSet phldrT="[Text]"/>
      <dgm:spPr/>
      <dgm:t>
        <a:bodyPr/>
        <a:lstStyle/>
        <a:p>
          <a:r>
            <a:rPr lang="cs-CZ" dirty="0"/>
            <a:t>18.2. – 31.12.</a:t>
          </a:r>
        </a:p>
      </dgm:t>
    </dgm:pt>
    <dgm:pt modelId="{05D94201-3A9E-4222-AD36-5D27DCA0FAD5}" type="parTrans" cxnId="{F60A98D9-27B2-4778-9704-C664D1B12B1B}">
      <dgm:prSet/>
      <dgm:spPr/>
      <dgm:t>
        <a:bodyPr/>
        <a:lstStyle/>
        <a:p>
          <a:endParaRPr lang="cs-CZ"/>
        </a:p>
      </dgm:t>
    </dgm:pt>
    <dgm:pt modelId="{8AB5BD6F-EAF2-4301-A71C-645E2EA6237D}" type="sibTrans" cxnId="{F60A98D9-27B2-4778-9704-C664D1B12B1B}">
      <dgm:prSet/>
      <dgm:spPr/>
      <dgm:t>
        <a:bodyPr/>
        <a:lstStyle/>
        <a:p>
          <a:endParaRPr lang="cs-CZ"/>
        </a:p>
      </dgm:t>
    </dgm:pt>
    <dgm:pt modelId="{5FB3F1A4-8E24-44F1-9758-662EEB46B62F}">
      <dgm:prSet phldrT="[Text]"/>
      <dgm:spPr/>
      <dgm:t>
        <a:bodyPr/>
        <a:lstStyle/>
        <a:p>
          <a:r>
            <a:rPr lang="cs-CZ"/>
            <a:t>2 400 Kč</a:t>
          </a:r>
        </a:p>
      </dgm:t>
    </dgm:pt>
    <dgm:pt modelId="{BD9AADE3-3E37-4B7E-B278-D43EC9E45181}" type="parTrans" cxnId="{357B507B-093C-4596-9D38-194A7772CF3D}">
      <dgm:prSet/>
      <dgm:spPr/>
      <dgm:t>
        <a:bodyPr/>
        <a:lstStyle/>
        <a:p>
          <a:endParaRPr lang="cs-CZ"/>
        </a:p>
      </dgm:t>
    </dgm:pt>
    <dgm:pt modelId="{7913E6C9-3EDA-404C-8843-7988F4021B9C}" type="sibTrans" cxnId="{357B507B-093C-4596-9D38-194A7772CF3D}">
      <dgm:prSet/>
      <dgm:spPr/>
      <dgm:t>
        <a:bodyPr/>
        <a:lstStyle/>
        <a:p>
          <a:endParaRPr lang="cs-CZ"/>
        </a:p>
      </dgm:t>
    </dgm:pt>
    <dgm:pt modelId="{23BD6578-8D2A-4936-948F-1765EFEE3BBE}">
      <dgm:prSet phldrT="[Text]"/>
      <dgm:spPr/>
      <dgm:t>
        <a:bodyPr/>
        <a:lstStyle/>
        <a:p>
          <a:r>
            <a:rPr lang="cs-CZ"/>
            <a:t>14.4.-31.12.</a:t>
          </a:r>
        </a:p>
      </dgm:t>
    </dgm:pt>
    <dgm:pt modelId="{7BD31F3B-0E1A-4C0E-A51C-EB7F7589C27C}" type="parTrans" cxnId="{D8CE8829-99EA-4D27-A2FD-334F133AC246}">
      <dgm:prSet/>
      <dgm:spPr/>
      <dgm:t>
        <a:bodyPr/>
        <a:lstStyle/>
        <a:p>
          <a:endParaRPr lang="cs-CZ"/>
        </a:p>
      </dgm:t>
    </dgm:pt>
    <dgm:pt modelId="{54C1080D-C80D-4542-9038-7573224D88F2}" type="sibTrans" cxnId="{D8CE8829-99EA-4D27-A2FD-334F133AC246}">
      <dgm:prSet/>
      <dgm:spPr/>
      <dgm:t>
        <a:bodyPr/>
        <a:lstStyle/>
        <a:p>
          <a:endParaRPr lang="cs-CZ"/>
        </a:p>
      </dgm:t>
    </dgm:pt>
    <dgm:pt modelId="{7B367971-F405-4C3E-8CE2-DA5C52B845F4}">
      <dgm:prSet phldrT="[Text]"/>
      <dgm:spPr/>
      <dgm:t>
        <a:bodyPr/>
        <a:lstStyle/>
        <a:p>
          <a:r>
            <a:rPr lang="cs-CZ" dirty="0"/>
            <a:t>t = 356/360</a:t>
          </a:r>
        </a:p>
        <a:p>
          <a:endParaRPr lang="cs-CZ" dirty="0"/>
        </a:p>
      </dgm:t>
    </dgm:pt>
    <dgm:pt modelId="{57C70898-1D96-49A1-8C86-0C3B86D2B6A7}" type="parTrans" cxnId="{7E89FF4E-6844-40D9-8259-84DCDD740878}">
      <dgm:prSet/>
      <dgm:spPr/>
      <dgm:t>
        <a:bodyPr/>
        <a:lstStyle/>
        <a:p>
          <a:endParaRPr lang="cs-CZ"/>
        </a:p>
      </dgm:t>
    </dgm:pt>
    <dgm:pt modelId="{8B3E1BC0-AFB8-4DE1-AC12-DE98CFC52DB9}" type="sibTrans" cxnId="{7E89FF4E-6844-40D9-8259-84DCDD740878}">
      <dgm:prSet/>
      <dgm:spPr/>
      <dgm:t>
        <a:bodyPr/>
        <a:lstStyle/>
        <a:p>
          <a:endParaRPr lang="cs-CZ"/>
        </a:p>
      </dgm:t>
    </dgm:pt>
    <dgm:pt modelId="{0312169A-E016-470C-AF77-16B6164E73EF}">
      <dgm:prSet phldrT="[Text]"/>
      <dgm:spPr/>
      <dgm:t>
        <a:bodyPr/>
        <a:lstStyle/>
        <a:p>
          <a:r>
            <a:rPr lang="cs-CZ"/>
            <a:t>t = 312/360</a:t>
          </a:r>
        </a:p>
      </dgm:t>
    </dgm:pt>
    <dgm:pt modelId="{7A58BCFC-4DBE-45D1-9592-6AED834381E2}" type="parTrans" cxnId="{B7A92508-00EB-4769-AF44-8E0FEDA2CAEA}">
      <dgm:prSet/>
      <dgm:spPr/>
      <dgm:t>
        <a:bodyPr/>
        <a:lstStyle/>
        <a:p>
          <a:endParaRPr lang="cs-CZ"/>
        </a:p>
      </dgm:t>
    </dgm:pt>
    <dgm:pt modelId="{5684FC49-A984-4721-BF48-12D1707A369A}" type="sibTrans" cxnId="{B7A92508-00EB-4769-AF44-8E0FEDA2CAEA}">
      <dgm:prSet/>
      <dgm:spPr/>
      <dgm:t>
        <a:bodyPr/>
        <a:lstStyle/>
        <a:p>
          <a:endParaRPr lang="cs-CZ"/>
        </a:p>
      </dgm:t>
    </dgm:pt>
    <dgm:pt modelId="{BCBA7973-9FB1-4F6B-89D0-0743EA7DF843}">
      <dgm:prSet phldrT="[Text]"/>
      <dgm:spPr/>
      <dgm:t>
        <a:bodyPr/>
        <a:lstStyle/>
        <a:p>
          <a:r>
            <a:rPr lang="cs-CZ" dirty="0"/>
            <a:t>t = 256/360</a:t>
          </a:r>
        </a:p>
      </dgm:t>
    </dgm:pt>
    <dgm:pt modelId="{43EB78FA-E0E3-4625-8CFE-82354D431D52}" type="parTrans" cxnId="{BE9C8A8C-E647-4303-9805-0D7F34EC3DBC}">
      <dgm:prSet/>
      <dgm:spPr/>
      <dgm:t>
        <a:bodyPr/>
        <a:lstStyle/>
        <a:p>
          <a:endParaRPr lang="cs-CZ"/>
        </a:p>
      </dgm:t>
    </dgm:pt>
    <dgm:pt modelId="{00D97940-EC04-452D-B474-B141E03F8EAF}" type="sibTrans" cxnId="{BE9C8A8C-E647-4303-9805-0D7F34EC3DBC}">
      <dgm:prSet/>
      <dgm:spPr/>
      <dgm:t>
        <a:bodyPr/>
        <a:lstStyle/>
        <a:p>
          <a:endParaRPr lang="cs-CZ"/>
        </a:p>
      </dgm:t>
    </dgm:pt>
    <dgm:pt modelId="{661F3667-3338-4F2C-A7CD-E1E8AF4D56DE}" type="pres">
      <dgm:prSet presAssocID="{7F95B309-6E64-4F5B-B07F-9EACBE96E70C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1FB81EB9-1F68-41BF-8904-2199436DB1FE}" type="pres">
      <dgm:prSet presAssocID="{C9626300-AD32-4A6B-9303-00D5CEE23F7C}" presName="parentText1" presStyleLbl="node1" presStyleIdx="0" presStyleCnt="3" custLinFactNeighborX="-2" custLinFactNeighborY="-5383">
        <dgm:presLayoutVars>
          <dgm:chMax/>
          <dgm:chPref val="3"/>
          <dgm:bulletEnabled val="1"/>
        </dgm:presLayoutVars>
      </dgm:prSet>
      <dgm:spPr/>
    </dgm:pt>
    <dgm:pt modelId="{AC2B6D2F-6793-458F-A614-167DE49695AA}" type="pres">
      <dgm:prSet presAssocID="{C9626300-AD32-4A6B-9303-00D5CEE23F7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447D6DB1-73B5-43E6-A021-0163C7257CC5}" type="pres">
      <dgm:prSet presAssocID="{1AADC1F5-66E8-438A-80AC-ACF9EE186573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6507FE28-8A7C-42CE-878C-0AEA6261E9A3}" type="pres">
      <dgm:prSet presAssocID="{1AADC1F5-66E8-438A-80AC-ACF9EE18657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454782A5-0A23-489E-9F64-EA6A984DA8B5}" type="pres">
      <dgm:prSet presAssocID="{5FB3F1A4-8E24-44F1-9758-662EEB46B62F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9EB46AC7-ACD6-437F-ABBD-567B5F651C8B}" type="pres">
      <dgm:prSet presAssocID="{5FB3F1A4-8E24-44F1-9758-662EEB46B62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7A92508-00EB-4769-AF44-8E0FEDA2CAEA}" srcId="{1AADC1F5-66E8-438A-80AC-ACF9EE186573}" destId="{0312169A-E016-470C-AF77-16B6164E73EF}" srcOrd="1" destOrd="0" parTransId="{7A58BCFC-4DBE-45D1-9592-6AED834381E2}" sibTransId="{5684FC49-A984-4721-BF48-12D1707A369A}"/>
    <dgm:cxn modelId="{920D9012-7120-4F27-8B58-5C6A9734CFE6}" type="presOf" srcId="{7B367971-F405-4C3E-8CE2-DA5C52B845F4}" destId="{AC2B6D2F-6793-458F-A614-167DE49695AA}" srcOrd="0" destOrd="1" presId="urn:microsoft.com/office/officeart/2009/3/layout/IncreasingArrowsProcess"/>
    <dgm:cxn modelId="{A90C6C16-CB12-47BD-8207-48BF40A74757}" type="presOf" srcId="{7F95B309-6E64-4F5B-B07F-9EACBE96E70C}" destId="{661F3667-3338-4F2C-A7CD-E1E8AF4D56DE}" srcOrd="0" destOrd="0" presId="urn:microsoft.com/office/officeart/2009/3/layout/IncreasingArrowsProcess"/>
    <dgm:cxn modelId="{D8CE8829-99EA-4D27-A2FD-334F133AC246}" srcId="{5FB3F1A4-8E24-44F1-9758-662EEB46B62F}" destId="{23BD6578-8D2A-4936-948F-1765EFEE3BBE}" srcOrd="0" destOrd="0" parTransId="{7BD31F3B-0E1A-4C0E-A51C-EB7F7589C27C}" sibTransId="{54C1080D-C80D-4542-9038-7573224D88F2}"/>
    <dgm:cxn modelId="{1A33162C-0597-4DB3-A2C0-5E6042EFA907}" type="presOf" srcId="{BCBA7973-9FB1-4F6B-89D0-0743EA7DF843}" destId="{9EB46AC7-ACD6-437F-ABBD-567B5F651C8B}" srcOrd="0" destOrd="1" presId="urn:microsoft.com/office/officeart/2009/3/layout/IncreasingArrowsProcess"/>
    <dgm:cxn modelId="{3B807133-E95D-4E34-BD2C-0827EDCD97CF}" type="presOf" srcId="{5D54939E-9864-48F5-A880-A71BBCBBD073}" destId="{AC2B6D2F-6793-458F-A614-167DE49695AA}" srcOrd="0" destOrd="0" presId="urn:microsoft.com/office/officeart/2009/3/layout/IncreasingArrowsProcess"/>
    <dgm:cxn modelId="{1521D234-D8F6-48D7-A295-846CCCAC3FD8}" type="presOf" srcId="{23BD6578-8D2A-4936-948F-1765EFEE3BBE}" destId="{9EB46AC7-ACD6-437F-ABBD-567B5F651C8B}" srcOrd="0" destOrd="0" presId="urn:microsoft.com/office/officeart/2009/3/layout/IncreasingArrowsProcess"/>
    <dgm:cxn modelId="{CC3DAB4A-3B52-41CB-B73B-FF1632ACBB06}" srcId="{7F95B309-6E64-4F5B-B07F-9EACBE96E70C}" destId="{C9626300-AD32-4A6B-9303-00D5CEE23F7C}" srcOrd="0" destOrd="0" parTransId="{328D96C5-C589-4AAC-87C9-FB6D688B1BEE}" sibTransId="{872466A5-88E9-4E0C-B783-331451CC10BC}"/>
    <dgm:cxn modelId="{1776C44E-6D31-4098-AD25-4ECAD041DC3A}" srcId="{C9626300-AD32-4A6B-9303-00D5CEE23F7C}" destId="{5D54939E-9864-48F5-A880-A71BBCBBD073}" srcOrd="0" destOrd="0" parTransId="{CFB5AC9B-767D-4B71-A458-09192D59E4FB}" sibTransId="{805A8566-55BA-4293-9256-1FC72F165DDC}"/>
    <dgm:cxn modelId="{7E89FF4E-6844-40D9-8259-84DCDD740878}" srcId="{C9626300-AD32-4A6B-9303-00D5CEE23F7C}" destId="{7B367971-F405-4C3E-8CE2-DA5C52B845F4}" srcOrd="1" destOrd="0" parTransId="{57C70898-1D96-49A1-8C86-0C3B86D2B6A7}" sibTransId="{8B3E1BC0-AFB8-4DE1-AC12-DE98CFC52DB9}"/>
    <dgm:cxn modelId="{357B507B-093C-4596-9D38-194A7772CF3D}" srcId="{7F95B309-6E64-4F5B-B07F-9EACBE96E70C}" destId="{5FB3F1A4-8E24-44F1-9758-662EEB46B62F}" srcOrd="2" destOrd="0" parTransId="{BD9AADE3-3E37-4B7E-B278-D43EC9E45181}" sibTransId="{7913E6C9-3EDA-404C-8843-7988F4021B9C}"/>
    <dgm:cxn modelId="{EC917983-AE99-469A-B28C-14A8FED83268}" type="presOf" srcId="{0312169A-E016-470C-AF77-16B6164E73EF}" destId="{6507FE28-8A7C-42CE-878C-0AEA6261E9A3}" srcOrd="0" destOrd="1" presId="urn:microsoft.com/office/officeart/2009/3/layout/IncreasingArrowsProcess"/>
    <dgm:cxn modelId="{3EE26789-071A-4E87-B174-80335061D543}" type="presOf" srcId="{C9626300-AD32-4A6B-9303-00D5CEE23F7C}" destId="{1FB81EB9-1F68-41BF-8904-2199436DB1FE}" srcOrd="0" destOrd="0" presId="urn:microsoft.com/office/officeart/2009/3/layout/IncreasingArrowsProcess"/>
    <dgm:cxn modelId="{BE9C8A8C-E647-4303-9805-0D7F34EC3DBC}" srcId="{5FB3F1A4-8E24-44F1-9758-662EEB46B62F}" destId="{BCBA7973-9FB1-4F6B-89D0-0743EA7DF843}" srcOrd="1" destOrd="0" parTransId="{43EB78FA-E0E3-4625-8CFE-82354D431D52}" sibTransId="{00D97940-EC04-452D-B474-B141E03F8EAF}"/>
    <dgm:cxn modelId="{465E46A8-54C3-4E1B-A947-DA714164A47A}" type="presOf" srcId="{0FDD3E58-8CC8-443D-9ADE-8B9EA416FC98}" destId="{6507FE28-8A7C-42CE-878C-0AEA6261E9A3}" srcOrd="0" destOrd="0" presId="urn:microsoft.com/office/officeart/2009/3/layout/IncreasingArrowsProcess"/>
    <dgm:cxn modelId="{669661D6-A647-4309-87DA-4CA3CED56E67}" srcId="{7F95B309-6E64-4F5B-B07F-9EACBE96E70C}" destId="{1AADC1F5-66E8-438A-80AC-ACF9EE186573}" srcOrd="1" destOrd="0" parTransId="{61DBD892-B678-4FD4-963E-77D9D85BCF9B}" sibTransId="{2F457620-21C1-474E-8FB1-24F079C26E11}"/>
    <dgm:cxn modelId="{F60A98D9-27B2-4778-9704-C664D1B12B1B}" srcId="{1AADC1F5-66E8-438A-80AC-ACF9EE186573}" destId="{0FDD3E58-8CC8-443D-9ADE-8B9EA416FC98}" srcOrd="0" destOrd="0" parTransId="{05D94201-3A9E-4222-AD36-5D27DCA0FAD5}" sibTransId="{8AB5BD6F-EAF2-4301-A71C-645E2EA6237D}"/>
    <dgm:cxn modelId="{A009B6E6-1E2E-4129-BA78-F3E8D6E0B6A6}" type="presOf" srcId="{5FB3F1A4-8E24-44F1-9758-662EEB46B62F}" destId="{454782A5-0A23-489E-9F64-EA6A984DA8B5}" srcOrd="0" destOrd="0" presId="urn:microsoft.com/office/officeart/2009/3/layout/IncreasingArrowsProcess"/>
    <dgm:cxn modelId="{C7704FE7-990F-4C48-9A38-5B0BABC9E403}" type="presOf" srcId="{1AADC1F5-66E8-438A-80AC-ACF9EE186573}" destId="{447D6DB1-73B5-43E6-A021-0163C7257CC5}" srcOrd="0" destOrd="0" presId="urn:microsoft.com/office/officeart/2009/3/layout/IncreasingArrowsProcess"/>
    <dgm:cxn modelId="{89A776F0-EF2B-4F61-8A41-12BEFF18D351}" type="presParOf" srcId="{661F3667-3338-4F2C-A7CD-E1E8AF4D56DE}" destId="{1FB81EB9-1F68-41BF-8904-2199436DB1FE}" srcOrd="0" destOrd="0" presId="urn:microsoft.com/office/officeart/2009/3/layout/IncreasingArrowsProcess"/>
    <dgm:cxn modelId="{77387F93-AA28-4690-A2C8-4BC13E972237}" type="presParOf" srcId="{661F3667-3338-4F2C-A7CD-E1E8AF4D56DE}" destId="{AC2B6D2F-6793-458F-A614-167DE49695AA}" srcOrd="1" destOrd="0" presId="urn:microsoft.com/office/officeart/2009/3/layout/IncreasingArrowsProcess"/>
    <dgm:cxn modelId="{1B2EC8B5-0EF2-45E4-BC37-79D64CF67263}" type="presParOf" srcId="{661F3667-3338-4F2C-A7CD-E1E8AF4D56DE}" destId="{447D6DB1-73B5-43E6-A021-0163C7257CC5}" srcOrd="2" destOrd="0" presId="urn:microsoft.com/office/officeart/2009/3/layout/IncreasingArrowsProcess"/>
    <dgm:cxn modelId="{77DE391A-A0F4-48F0-95E5-85E93F25E7C8}" type="presParOf" srcId="{661F3667-3338-4F2C-A7CD-E1E8AF4D56DE}" destId="{6507FE28-8A7C-42CE-878C-0AEA6261E9A3}" srcOrd="3" destOrd="0" presId="urn:microsoft.com/office/officeart/2009/3/layout/IncreasingArrowsProcess"/>
    <dgm:cxn modelId="{ACAAA6B5-EA19-4A0C-A930-D0C8BD6AB6B7}" type="presParOf" srcId="{661F3667-3338-4F2C-A7CD-E1E8AF4D56DE}" destId="{454782A5-0A23-489E-9F64-EA6A984DA8B5}" srcOrd="4" destOrd="0" presId="urn:microsoft.com/office/officeart/2009/3/layout/IncreasingArrowsProcess"/>
    <dgm:cxn modelId="{5279A3CC-EF5C-409F-9199-4E6C722B92B3}" type="presParOf" srcId="{661F3667-3338-4F2C-A7CD-E1E8AF4D56DE}" destId="{9EB46AC7-ACD6-437F-ABBD-567B5F651C8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81EB9-1F68-41BF-8904-2199436DB1FE}">
      <dsp:nvSpPr>
        <dsp:cNvPr id="0" name=""/>
        <dsp:cNvSpPr/>
      </dsp:nvSpPr>
      <dsp:spPr>
        <a:xfrm>
          <a:off x="1036428" y="0"/>
          <a:ext cx="6573933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8 000 Kč</a:t>
          </a:r>
        </a:p>
      </dsp:txBody>
      <dsp:txXfrm>
        <a:off x="1036428" y="239354"/>
        <a:ext cx="6334579" cy="478707"/>
      </dsp:txXfrm>
    </dsp:sp>
    <dsp:sp modelId="{AC2B6D2F-6793-458F-A614-167DE49695AA}">
      <dsp:nvSpPr>
        <dsp:cNvPr id="0" name=""/>
        <dsp:cNvSpPr/>
      </dsp:nvSpPr>
      <dsp:spPr>
        <a:xfrm>
          <a:off x="1036560" y="745699"/>
          <a:ext cx="2024771" cy="18443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4.1. – 31.12..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 = 356/360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 dirty="0"/>
        </a:p>
      </dsp:txBody>
      <dsp:txXfrm>
        <a:off x="1036560" y="745699"/>
        <a:ext cx="2024771" cy="1844334"/>
      </dsp:txXfrm>
    </dsp:sp>
    <dsp:sp modelId="{447D6DB1-73B5-43E6-A021-0163C7257CC5}">
      <dsp:nvSpPr>
        <dsp:cNvPr id="0" name=""/>
        <dsp:cNvSpPr/>
      </dsp:nvSpPr>
      <dsp:spPr>
        <a:xfrm>
          <a:off x="3061331" y="326532"/>
          <a:ext cx="4549162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-25951"/>
                <a:lumOff val="3322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-25951"/>
                <a:lumOff val="3322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-25951"/>
                <a:lumOff val="332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4 500 Kč</a:t>
          </a:r>
        </a:p>
      </dsp:txBody>
      <dsp:txXfrm>
        <a:off x="3061331" y="565886"/>
        <a:ext cx="4309808" cy="478707"/>
      </dsp:txXfrm>
    </dsp:sp>
    <dsp:sp modelId="{6507FE28-8A7C-42CE-878C-0AEA6261E9A3}">
      <dsp:nvSpPr>
        <dsp:cNvPr id="0" name=""/>
        <dsp:cNvSpPr/>
      </dsp:nvSpPr>
      <dsp:spPr>
        <a:xfrm>
          <a:off x="3061331" y="1064837"/>
          <a:ext cx="2024771" cy="18443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18.2. – 31.12.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 = 312/360</a:t>
          </a:r>
        </a:p>
      </dsp:txBody>
      <dsp:txXfrm>
        <a:off x="3061331" y="1064837"/>
        <a:ext cx="2024771" cy="1844334"/>
      </dsp:txXfrm>
    </dsp:sp>
    <dsp:sp modelId="{454782A5-0A23-489E-9F64-EA6A984DA8B5}">
      <dsp:nvSpPr>
        <dsp:cNvPr id="0" name=""/>
        <dsp:cNvSpPr/>
      </dsp:nvSpPr>
      <dsp:spPr>
        <a:xfrm>
          <a:off x="5086103" y="645670"/>
          <a:ext cx="2524390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-25951"/>
                <a:lumOff val="3322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-25951"/>
                <a:lumOff val="3322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-25951"/>
                <a:lumOff val="332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2 400 Kč</a:t>
          </a:r>
        </a:p>
      </dsp:txBody>
      <dsp:txXfrm>
        <a:off x="5086103" y="885024"/>
        <a:ext cx="2285036" cy="478707"/>
      </dsp:txXfrm>
    </dsp:sp>
    <dsp:sp modelId="{9EB46AC7-ACD6-437F-ABBD-567B5F651C8B}">
      <dsp:nvSpPr>
        <dsp:cNvPr id="0" name=""/>
        <dsp:cNvSpPr/>
      </dsp:nvSpPr>
      <dsp:spPr>
        <a:xfrm>
          <a:off x="5086103" y="1383975"/>
          <a:ext cx="2024771" cy="1817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14.4.-31.12.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 = 256/360</a:t>
          </a:r>
        </a:p>
      </dsp:txBody>
      <dsp:txXfrm>
        <a:off x="5086103" y="1383975"/>
        <a:ext cx="2024771" cy="1817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0:54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2617,'-5'26'0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2:19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24,'-19'14'0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3:37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0 0 6217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693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animace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127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můžeme přeskočit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11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3279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Přidat</a:t>
            </a:r>
            <a:r>
              <a:rPr lang="en-US" dirty="0"/>
              <a:t> </a:t>
            </a:r>
            <a:r>
              <a:rPr lang="en-US" dirty="0" err="1"/>
              <a:t>animaci</a:t>
            </a:r>
            <a:r>
              <a:rPr lang="en-US" dirty="0"/>
              <a:t> </a:t>
            </a:r>
            <a:r>
              <a:rPr lang="en-US" dirty="0" err="1"/>
              <a:t>nejprve</a:t>
            </a:r>
            <a:r>
              <a:rPr lang="en-US" dirty="0"/>
              <a:t> 1. </a:t>
            </a:r>
            <a:r>
              <a:rPr lang="en-US" dirty="0" err="1"/>
              <a:t>rovnice</a:t>
            </a:r>
            <a:r>
              <a:rPr lang="en-US" dirty="0"/>
              <a:t>, </a:t>
            </a:r>
            <a:r>
              <a:rPr lang="en-US" dirty="0" err="1"/>
              <a:t>pak</a:t>
            </a:r>
            <a:r>
              <a:rPr lang="en-US" dirty="0"/>
              <a:t> 2. </a:t>
            </a:r>
            <a:r>
              <a:rPr lang="en-US" dirty="0" err="1"/>
              <a:t>rovnice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047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on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icon</a:t>
            </a:r>
            <a:r>
              <a:rPr lang="cs-CZ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/>
              <a:t>Second level</a:t>
            </a:r>
            <a:endParaRPr lang="cs-CZ"/>
          </a:p>
          <a:p>
            <a:pPr lvl="2"/>
            <a:r>
              <a:rPr lang="en-GB"/>
              <a:t>Third level</a:t>
            </a:r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1.png"/><Relationship Id="rId4" Type="http://schemas.openxmlformats.org/officeDocument/2006/relationships/customXml" Target="../ink/ink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17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openxmlformats.org/officeDocument/2006/relationships/image" Target="../media/image16.jpe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40.png"/><Relationship Id="rId7" Type="http://schemas.openxmlformats.org/officeDocument/2006/relationships/image" Target="../media/image29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10" Type="http://schemas.openxmlformats.org/officeDocument/2006/relationships/image" Target="../media/image310.png"/><Relationship Id="rId4" Type="http://schemas.openxmlformats.org/officeDocument/2006/relationships/image" Target="../media/image250.png"/><Relationship Id="rId9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cNpoc-lF0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Polhůtní, předlhůtní úrok, lineární</a:t>
            </a:r>
            <a:br>
              <a:rPr lang="cs-CZ" b="0" dirty="0"/>
            </a:br>
            <a:r>
              <a:rPr lang="cs-CZ" b="0" dirty="0"/>
              <a:t>a exponenciální úročení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- diskont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Dostal jste se do finančních problémů a nutně potřebujete prostředky. Máte směnku na 2 000 000 Kč, kterou donesete do banky, aby Vám ji eskontovala (odkoupila). Banka Vám vyplatí 1 950 000 Kč, její diskontní sazba je 5 % </a:t>
            </a:r>
            <a:r>
              <a:rPr lang="cs-CZ" sz="2400" dirty="0" err="1"/>
              <a:t>p.a</a:t>
            </a:r>
            <a:r>
              <a:rPr lang="cs-CZ" sz="2400" dirty="0"/>
              <a:t>., kolik dní před splatností je Vaše směnka? </a:t>
            </a:r>
          </a:p>
          <a:p>
            <a:pPr marL="72000" indent="0">
              <a:buNone/>
            </a:pPr>
            <a:r>
              <a:rPr lang="cs-CZ" sz="2400" dirty="0"/>
              <a:t>(30/360)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606DD424-F322-4052-BE1F-8E20278E753C}"/>
              </a:ext>
            </a:extLst>
          </p:cNvPr>
          <p:cNvSpPr/>
          <p:nvPr/>
        </p:nvSpPr>
        <p:spPr>
          <a:xfrm>
            <a:off x="4163760" y="4663080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3951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-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FV = 2 000 000</a:t>
            </a:r>
          </a:p>
          <a:p>
            <a:r>
              <a:rPr lang="cs-CZ" dirty="0"/>
              <a:t>PV = 1 950 000</a:t>
            </a:r>
          </a:p>
          <a:p>
            <a:r>
              <a:rPr lang="cs-CZ"/>
              <a:t>d </a:t>
            </a:r>
            <a:r>
              <a:rPr lang="cs-CZ" dirty="0"/>
              <a:t>= 5 % = 0,05 (</a:t>
            </a:r>
            <a:r>
              <a:rPr lang="cs-CZ" dirty="0" err="1"/>
              <a:t>p.a</a:t>
            </a:r>
            <a:r>
              <a:rPr lang="cs-CZ" dirty="0"/>
              <a:t>.)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9D1E37BA-0418-40F2-8995-8B83B995736F}"/>
                  </a:ext>
                </a:extLst>
              </p:cNvPr>
              <p:cNvSpPr txBox="1"/>
              <p:nvPr/>
            </p:nvSpPr>
            <p:spPr>
              <a:xfrm>
                <a:off x="3128457" y="3998042"/>
                <a:ext cx="5935086" cy="680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𝟗𝟓𝟎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𝟎𝟓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9D1E37BA-0418-40F2-8995-8B83B99573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457" y="3998042"/>
                <a:ext cx="5935086" cy="6808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59BBEA8-563B-47BB-807E-6EB3575E72A6}"/>
                  </a:ext>
                </a:extLst>
              </p:cNvPr>
              <p:cNvSpPr txBox="1"/>
              <p:nvPr/>
            </p:nvSpPr>
            <p:spPr>
              <a:xfrm>
                <a:off x="4436055" y="5022314"/>
                <a:ext cx="1729063" cy="432000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𝒅𝒏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59BBEA8-563B-47BB-807E-6EB3575E7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055" y="5022314"/>
                <a:ext cx="1729063" cy="432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4887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7ACC3785-813F-4EC4-BC11-3D3AC9820571}"/>
              </a:ext>
            </a:extLst>
          </p:cNvPr>
          <p:cNvGrpSpPr/>
          <p:nvPr/>
        </p:nvGrpSpPr>
        <p:grpSpPr>
          <a:xfrm>
            <a:off x="1394859" y="2870861"/>
            <a:ext cx="4847999" cy="3633891"/>
            <a:chOff x="1394859" y="2870861"/>
            <a:chExt cx="4847999" cy="3633891"/>
          </a:xfrm>
        </p:grpSpPr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394859" y="2870861"/>
              <a:ext cx="4847999" cy="3633891"/>
            </a:xfrm>
            <a:prstGeom prst="rect">
              <a:avLst/>
            </a:prstGeom>
            <a:noFill/>
            <a:ln/>
          </p:spPr>
        </p:pic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4C7A6B14-0D25-4A45-91BC-7DCC24188A00}"/>
                </a:ext>
              </a:extLst>
            </p:cNvPr>
            <p:cNvCxnSpPr/>
            <p:nvPr/>
          </p:nvCxnSpPr>
          <p:spPr bwMode="auto">
            <a:xfrm>
              <a:off x="3673227" y="6214369"/>
              <a:ext cx="0" cy="13253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Složené úročení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400" dirty="0"/>
              <a:t>Úroky se přidávají k původnímu kapitálu a dále se úročí, tzv. úroky z úroků.</a:t>
            </a:r>
          </a:p>
          <a:p>
            <a:pPr algn="just">
              <a:defRPr/>
            </a:pPr>
            <a:r>
              <a:rPr lang="cs-CZ" sz="2400" dirty="0"/>
              <a:t>Exponenciální narůstání základu.</a:t>
            </a:r>
          </a:p>
          <a:p>
            <a:pPr algn="just">
              <a:defRPr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354435" y="4297972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/>
              <a:t>jednoduché úročení</a:t>
            </a:r>
            <a:endParaRPr lang="cs-CZ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449696" y="2891932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/>
              <a:t>složené úročení</a:t>
            </a:r>
            <a:endParaRPr lang="cs-CZ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66000" y="3114379"/>
            <a:ext cx="1649738" cy="3490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sz="1600" b="1"/>
              <a:t>Splatná částka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17249" y="6352426"/>
            <a:ext cx="589071" cy="3490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sz="1600" b="1"/>
              <a:t>Čas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B53DDB7-2C9C-46FD-9424-4D1C467BE110}"/>
                  </a:ext>
                </a:extLst>
              </p:cNvPr>
              <p:cNvSpPr txBox="1"/>
              <p:nvPr/>
            </p:nvSpPr>
            <p:spPr>
              <a:xfrm>
                <a:off x="7636923" y="4297972"/>
                <a:ext cx="3043782" cy="675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B53DDB7-2C9C-46FD-9424-4D1C467BE1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923" y="4297972"/>
                <a:ext cx="3043782" cy="675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7094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složené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Určete výši zúročeného kapitálu 12 000 Kč, je-li úroková sazba</a:t>
            </a:r>
          </a:p>
          <a:p>
            <a:pPr marL="72000" indent="0">
              <a:buNone/>
            </a:pPr>
            <a:r>
              <a:rPr lang="cs-CZ" dirty="0"/>
              <a:t>1 % </a:t>
            </a:r>
            <a:r>
              <a:rPr lang="cs-CZ" dirty="0" err="1"/>
              <a:t>p.a</a:t>
            </a:r>
            <a:r>
              <a:rPr lang="cs-CZ" dirty="0"/>
              <a:t>. při složeném úročení, jestliže úročení je měsíční a tato částka je uložená 3 roky.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B432749B-2B07-40AE-B4D9-CE88185342BE}"/>
              </a:ext>
            </a:extLst>
          </p:cNvPr>
          <p:cNvSpPr/>
          <p:nvPr/>
        </p:nvSpPr>
        <p:spPr>
          <a:xfrm>
            <a:off x="4163760" y="4663080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3075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-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 = 3 roky</a:t>
            </a:r>
          </a:p>
          <a:p>
            <a:r>
              <a:rPr lang="cs-CZ" dirty="0"/>
              <a:t>PV = 12 000</a:t>
            </a:r>
          </a:p>
          <a:p>
            <a:r>
              <a:rPr lang="cs-CZ" dirty="0"/>
              <a:t>r = 1 % = 0,01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r>
              <a:rPr lang="cs-CZ" dirty="0"/>
              <a:t>Měsíční frekvence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9EA087D-FE4A-4D80-ADDB-AD5AE3F12ACE}"/>
                  </a:ext>
                </a:extLst>
              </p:cNvPr>
              <p:cNvSpPr txBox="1"/>
              <p:nvPr/>
            </p:nvSpPr>
            <p:spPr>
              <a:xfrm>
                <a:off x="3401988" y="4673539"/>
                <a:ext cx="5265544" cy="1281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𝟎𝟏</m:t>
                                  </m:r>
                                </m:num>
                                <m:den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9EA087D-FE4A-4D80-ADDB-AD5AE3F12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988" y="4673539"/>
                <a:ext cx="5265544" cy="12815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BE53F75-70FB-476D-B0F8-57A4529EE31B}"/>
                  </a:ext>
                </a:extLst>
              </p:cNvPr>
              <p:cNvSpPr txBox="1"/>
              <p:nvPr/>
            </p:nvSpPr>
            <p:spPr>
              <a:xfrm>
                <a:off x="3757274" y="5796000"/>
                <a:ext cx="2550891" cy="432000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𝟑𝟔𝟓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BE53F75-70FB-476D-B0F8-57A4529EE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274" y="5796000"/>
                <a:ext cx="2550891" cy="432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3378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8FCBFE-EC12-46B8-8881-6C3DC2A600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7CBEA-2D6C-4FE3-B025-D5A69ECA31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F2C7F9-EC82-42E3-A1D8-35AF262B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úročení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0B3076-3F71-4FB1-8745-E19C86D3C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 kombinací jednoduchého a složeného úročení.</a:t>
            </a:r>
          </a:p>
          <a:p>
            <a:r>
              <a:rPr lang="cs-CZ" sz="2400" dirty="0"/>
              <a:t>Vychází z předpokladu, že celá úrokovací období se úročí podle </a:t>
            </a:r>
            <a:r>
              <a:rPr lang="cs-CZ" sz="2400" i="1" dirty="0"/>
              <a:t>složeného úročení </a:t>
            </a:r>
            <a:r>
              <a:rPr lang="cs-CZ" sz="2400" dirty="0"/>
              <a:t>a zbytek podle </a:t>
            </a:r>
            <a:r>
              <a:rPr lang="cs-CZ" sz="2400" i="1" dirty="0"/>
              <a:t>jednoduchého úročení</a:t>
            </a:r>
            <a:r>
              <a:rPr lang="cs-CZ" sz="2400" dirty="0"/>
              <a:t>.</a:t>
            </a:r>
          </a:p>
          <a:p>
            <a:pPr marL="72000" indent="0">
              <a:buNone/>
            </a:pPr>
            <a:r>
              <a:rPr lang="cs-CZ" sz="2400" dirty="0"/>
              <a:t>                           </a:t>
            </a:r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t = n + N = doba splatnosti v letech</a:t>
            </a:r>
          </a:p>
          <a:p>
            <a:pPr lvl="1"/>
            <a:r>
              <a:rPr lang="cs-CZ" sz="1600" dirty="0"/>
              <a:t>n = počet celých let</a:t>
            </a:r>
          </a:p>
          <a:p>
            <a:pPr lvl="1"/>
            <a:r>
              <a:rPr lang="cs-CZ" sz="1600" dirty="0"/>
              <a:t>N = neukončená část posledního roku</a:t>
            </a:r>
          </a:p>
          <a:p>
            <a:pPr marL="324000" lvl="1" indent="0">
              <a:buNone/>
            </a:pPr>
            <a:endParaRPr lang="cs-CZ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14:cNvPr>
              <p14:cNvContentPartPr/>
              <p14:nvPr/>
            </p14:nvContentPartPr>
            <p14:xfrm>
              <a:off x="9079714" y="4578512"/>
              <a:ext cx="2160" cy="9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70714" y="4569845"/>
                <a:ext cx="19800" cy="26347"/>
              </a:xfrm>
              <a:prstGeom prst="rect">
                <a:avLst/>
              </a:prstGeom>
            </p:spPr>
          </p:pic>
        </mc:Fallback>
      </mc:AlternateContent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1B0E07B4-661E-47F4-93A2-F31B79D37D9D}"/>
              </a:ext>
            </a:extLst>
          </p:cNvPr>
          <p:cNvSpPr/>
          <p:nvPr/>
        </p:nvSpPr>
        <p:spPr bwMode="auto">
          <a:xfrm>
            <a:off x="4039340" y="4371805"/>
            <a:ext cx="1802167" cy="133165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Šipka: obousměrná vodorovná 7">
            <a:extLst>
              <a:ext uri="{FF2B5EF4-FFF2-40B4-BE49-F238E27FC236}">
                <a16:creationId xmlns:a16="http://schemas.microsoft.com/office/drawing/2014/main" id="{3EE0E1F0-8A75-4F5C-92F1-2A45AF071C80}"/>
              </a:ext>
            </a:extLst>
          </p:cNvPr>
          <p:cNvSpPr/>
          <p:nvPr/>
        </p:nvSpPr>
        <p:spPr bwMode="auto">
          <a:xfrm>
            <a:off x="6276513" y="4371805"/>
            <a:ext cx="1367162" cy="133165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7060CBB-9080-4FCE-8640-CC61AD6FAEA8}"/>
              </a:ext>
            </a:extLst>
          </p:cNvPr>
          <p:cNvSpPr txBox="1"/>
          <p:nvPr/>
        </p:nvSpPr>
        <p:spPr>
          <a:xfrm>
            <a:off x="6162641" y="4687685"/>
            <a:ext cx="186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Jednoduché úročení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2E4A88E-C1CA-4606-8691-D4747851A2B8}"/>
              </a:ext>
            </a:extLst>
          </p:cNvPr>
          <p:cNvSpPr txBox="1"/>
          <p:nvPr/>
        </p:nvSpPr>
        <p:spPr>
          <a:xfrm>
            <a:off x="4168010" y="4687684"/>
            <a:ext cx="1673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0AE40E5-9AA5-4051-AF18-00CD1C3FA480}"/>
                  </a:ext>
                </a:extLst>
              </p:cNvPr>
              <p:cNvSpPr txBox="1"/>
              <p:nvPr/>
            </p:nvSpPr>
            <p:spPr>
              <a:xfrm>
                <a:off x="3205521" y="3525074"/>
                <a:ext cx="4526880" cy="6730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dirty="0" smtClean="0">
                          <a:latin typeface="Cambria Math" panose="02040503050406030204" pitchFamily="18" charset="0"/>
                        </a:rPr>
                        <m:t>FV</m:t>
                      </m:r>
                      <m:r>
                        <a:rPr lang="cs-CZ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dirty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dirty="0" smtClean="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cs-CZ" dirty="0"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cs-CZ" dirty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cs-CZ" dirty="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  <m:r>
                        <a:rPr lang="cs-CZ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dirty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cs-CZ" dirty="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cs-CZ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cs-CZ" dirty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0AE40E5-9AA5-4051-AF18-00CD1C3FA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521" y="3525074"/>
                <a:ext cx="4526880" cy="6730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12438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kombinované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Kolik musíte vložit na bankovní účet, abyste za 5 let a 7 měsíců získali částku 1 452 000 Kč. Roční úroková sazba činí 5,5 % a úrok banka připisuje ročně.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14:cNvPr>
              <p14:cNvContentPartPr/>
              <p14:nvPr/>
            </p14:nvContentPartPr>
            <p14:xfrm>
              <a:off x="5706514" y="4238111"/>
              <a:ext cx="7200" cy="540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7874" y="4229111"/>
                <a:ext cx="2484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Přímá spojnice 20">
            <a:extLst>
              <a:ext uri="{FF2B5EF4-FFF2-40B4-BE49-F238E27FC236}">
                <a16:creationId xmlns:a16="http://schemas.microsoft.com/office/drawing/2014/main" id="{F9FA280C-7A39-4E3D-B133-A0C2C335C778}"/>
              </a:ext>
            </a:extLst>
          </p:cNvPr>
          <p:cNvSpPr/>
          <p:nvPr/>
        </p:nvSpPr>
        <p:spPr>
          <a:xfrm>
            <a:off x="4163760" y="4663080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14:cNvPr>
              <p14:cNvContentPartPr/>
              <p14:nvPr/>
            </p14:nvContentPartPr>
            <p14:xfrm>
              <a:off x="8593714" y="3057671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84714" y="304867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581419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3358"/>
            <a:ext cx="10753200" cy="451576"/>
          </a:xfrm>
        </p:spPr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/>
              <p:nvPr/>
            </p:nvSpPr>
            <p:spPr>
              <a:xfrm>
                <a:off x="2552255" y="3831738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800" i="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55" y="3831738"/>
                <a:ext cx="4385569" cy="614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/>
              <p:nvPr/>
            </p:nvSpPr>
            <p:spPr>
              <a:xfrm>
                <a:off x="1790476" y="4574976"/>
                <a:ext cx="5909125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dirty="0" smtClean="0">
                          <a:latin typeface="Cambria Math" panose="02040503050406030204" pitchFamily="18" charset="0"/>
                        </a:rPr>
                        <m:t>1 45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2 000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0,055</m:t>
                              </m:r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b="0" i="0" dirty="0" smtClean="0">
                              <a:latin typeface="Cambria Math" panose="02040503050406030204" pitchFamily="18" charset="0"/>
                            </a:rPr>
                            <m:t>0,055</m:t>
                          </m:r>
                          <m:r>
                            <a:rPr lang="cs-CZ" sz="1800" i="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f>
                            <m:fPr>
                              <m:ctrlPr>
                                <a:rPr lang="cs-CZ" sz="18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476" y="4574976"/>
                <a:ext cx="5909125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/>
              <p:nvPr/>
            </p:nvSpPr>
            <p:spPr>
              <a:xfrm>
                <a:off x="2969506" y="5418627"/>
                <a:ext cx="2731874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1 076 439, 32 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506" y="5418627"/>
                <a:ext cx="273187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106DB678-801D-4C84-BC2E-C325C4D38D17}"/>
              </a:ext>
            </a:extLst>
          </p:cNvPr>
          <p:cNvCxnSpPr/>
          <p:nvPr/>
        </p:nvCxnSpPr>
        <p:spPr bwMode="auto">
          <a:xfrm>
            <a:off x="1228106" y="2440914"/>
            <a:ext cx="668172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A82EB1A-395D-4538-9FEF-696E6C1192B5}"/>
              </a:ext>
            </a:extLst>
          </p:cNvPr>
          <p:cNvCxnSpPr/>
          <p:nvPr/>
        </p:nvCxnSpPr>
        <p:spPr bwMode="auto">
          <a:xfrm>
            <a:off x="2426591" y="2352137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855BB21-56AC-4441-84D0-22BC22219514}"/>
              </a:ext>
            </a:extLst>
          </p:cNvPr>
          <p:cNvCxnSpPr/>
          <p:nvPr/>
        </p:nvCxnSpPr>
        <p:spPr bwMode="auto">
          <a:xfrm>
            <a:off x="3644313" y="2353615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5BF76D8-207F-464B-9510-E7C386C41809}"/>
              </a:ext>
            </a:extLst>
          </p:cNvPr>
          <p:cNvCxnSpPr/>
          <p:nvPr/>
        </p:nvCxnSpPr>
        <p:spPr bwMode="auto">
          <a:xfrm>
            <a:off x="4853277" y="2349178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E4BE5A4-A47E-4CE7-B3CE-62EDB255A508}"/>
              </a:ext>
            </a:extLst>
          </p:cNvPr>
          <p:cNvCxnSpPr/>
          <p:nvPr/>
        </p:nvCxnSpPr>
        <p:spPr bwMode="auto">
          <a:xfrm>
            <a:off x="6063799" y="2352137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E9CAA45-06AD-4958-8C49-D0616BC25C5E}"/>
              </a:ext>
            </a:extLst>
          </p:cNvPr>
          <p:cNvCxnSpPr/>
          <p:nvPr/>
        </p:nvCxnSpPr>
        <p:spPr bwMode="auto">
          <a:xfrm>
            <a:off x="1228106" y="2340300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982FAED-6A2F-451C-A8FA-B218894FD0CD}"/>
              </a:ext>
            </a:extLst>
          </p:cNvPr>
          <p:cNvCxnSpPr/>
          <p:nvPr/>
        </p:nvCxnSpPr>
        <p:spPr bwMode="auto">
          <a:xfrm>
            <a:off x="7317981" y="2340300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0199989-37D3-4A6E-AB8F-B5B6BBBCCA4A}"/>
              </a:ext>
            </a:extLst>
          </p:cNvPr>
          <p:cNvCxnSpPr/>
          <p:nvPr/>
        </p:nvCxnSpPr>
        <p:spPr bwMode="auto">
          <a:xfrm>
            <a:off x="7904484" y="2332549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56F94367-CAFC-4C50-8EF8-901666E40367}"/>
              </a:ext>
            </a:extLst>
          </p:cNvPr>
          <p:cNvGrpSpPr/>
          <p:nvPr/>
        </p:nvGrpSpPr>
        <p:grpSpPr>
          <a:xfrm>
            <a:off x="1237779" y="1522284"/>
            <a:ext cx="1174922" cy="820234"/>
            <a:chOff x="2859405" y="3830923"/>
            <a:chExt cx="1174922" cy="820234"/>
          </a:xfrm>
        </p:grpSpPr>
        <p:cxnSp>
          <p:nvCxnSpPr>
            <p:cNvPr id="66" name="Přímá spojnice se šipkou 65">
              <a:extLst>
                <a:ext uri="{FF2B5EF4-FFF2-40B4-BE49-F238E27FC236}">
                  <a16:creationId xmlns:a16="http://schemas.microsoft.com/office/drawing/2014/main" id="{C34918FD-DE2B-4707-96DF-F9489525807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Volný tvar: obrazec 66">
              <a:extLst>
                <a:ext uri="{FF2B5EF4-FFF2-40B4-BE49-F238E27FC236}">
                  <a16:creationId xmlns:a16="http://schemas.microsoft.com/office/drawing/2014/main" id="{FB8AA038-5F26-4761-B38B-E30148880351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1" name="Skupina 70">
            <a:extLst>
              <a:ext uri="{FF2B5EF4-FFF2-40B4-BE49-F238E27FC236}">
                <a16:creationId xmlns:a16="http://schemas.microsoft.com/office/drawing/2014/main" id="{E4FE6D25-8582-4396-8865-ACEB9D6EB386}"/>
              </a:ext>
            </a:extLst>
          </p:cNvPr>
          <p:cNvGrpSpPr/>
          <p:nvPr/>
        </p:nvGrpSpPr>
        <p:grpSpPr>
          <a:xfrm>
            <a:off x="2461619" y="1520066"/>
            <a:ext cx="1174922" cy="820234"/>
            <a:chOff x="2859405" y="3830923"/>
            <a:chExt cx="1174922" cy="820234"/>
          </a:xfrm>
        </p:grpSpPr>
        <p:cxnSp>
          <p:nvCxnSpPr>
            <p:cNvPr id="72" name="Přímá spojnice se šipkou 71">
              <a:extLst>
                <a:ext uri="{FF2B5EF4-FFF2-40B4-BE49-F238E27FC236}">
                  <a16:creationId xmlns:a16="http://schemas.microsoft.com/office/drawing/2014/main" id="{2BDD7F51-C89B-4812-8E57-ABB97F21F039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Volný tvar: obrazec 72">
              <a:extLst>
                <a:ext uri="{FF2B5EF4-FFF2-40B4-BE49-F238E27FC236}">
                  <a16:creationId xmlns:a16="http://schemas.microsoft.com/office/drawing/2014/main" id="{7CACEE36-B254-479C-83B3-CF244156C3BD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4" name="Skupina 73">
            <a:extLst>
              <a:ext uri="{FF2B5EF4-FFF2-40B4-BE49-F238E27FC236}">
                <a16:creationId xmlns:a16="http://schemas.microsoft.com/office/drawing/2014/main" id="{A3ED303D-1ED9-4156-96FE-0DF6187D177F}"/>
              </a:ext>
            </a:extLst>
          </p:cNvPr>
          <p:cNvGrpSpPr/>
          <p:nvPr/>
        </p:nvGrpSpPr>
        <p:grpSpPr>
          <a:xfrm>
            <a:off x="3683059" y="1528944"/>
            <a:ext cx="1174922" cy="820234"/>
            <a:chOff x="2859405" y="3830923"/>
            <a:chExt cx="1174922" cy="820234"/>
          </a:xfrm>
        </p:grpSpPr>
        <p:cxnSp>
          <p:nvCxnSpPr>
            <p:cNvPr id="75" name="Přímá spojnice se šipkou 74">
              <a:extLst>
                <a:ext uri="{FF2B5EF4-FFF2-40B4-BE49-F238E27FC236}">
                  <a16:creationId xmlns:a16="http://schemas.microsoft.com/office/drawing/2014/main" id="{E7EE77B1-E547-46AD-858F-A9245EA3E1B0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Volný tvar: obrazec 75">
              <a:extLst>
                <a:ext uri="{FF2B5EF4-FFF2-40B4-BE49-F238E27FC236}">
                  <a16:creationId xmlns:a16="http://schemas.microsoft.com/office/drawing/2014/main" id="{76A99A98-B3F4-4A06-B4C5-127F1C8FC33A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7" name="Skupina 76">
            <a:extLst>
              <a:ext uri="{FF2B5EF4-FFF2-40B4-BE49-F238E27FC236}">
                <a16:creationId xmlns:a16="http://schemas.microsoft.com/office/drawing/2014/main" id="{AF45BD7D-2CDB-4813-AFBE-530E0E78B33E}"/>
              </a:ext>
            </a:extLst>
          </p:cNvPr>
          <p:cNvGrpSpPr/>
          <p:nvPr/>
        </p:nvGrpSpPr>
        <p:grpSpPr>
          <a:xfrm>
            <a:off x="4893532" y="1520066"/>
            <a:ext cx="1174922" cy="820234"/>
            <a:chOff x="2859405" y="3830923"/>
            <a:chExt cx="1174922" cy="820234"/>
          </a:xfrm>
        </p:grpSpPr>
        <p:cxnSp>
          <p:nvCxnSpPr>
            <p:cNvPr id="78" name="Přímá spojnice se šipkou 77">
              <a:extLst>
                <a:ext uri="{FF2B5EF4-FFF2-40B4-BE49-F238E27FC236}">
                  <a16:creationId xmlns:a16="http://schemas.microsoft.com/office/drawing/2014/main" id="{02B17A48-6B97-4B4C-938A-A3FC78AA6FB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Volný tvar: obrazec 78">
              <a:extLst>
                <a:ext uri="{FF2B5EF4-FFF2-40B4-BE49-F238E27FC236}">
                  <a16:creationId xmlns:a16="http://schemas.microsoft.com/office/drawing/2014/main" id="{33C47FB0-F28E-41B8-86F4-8728F3D54DFF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A6B6E6AD-4756-400B-B8ED-3FCC4B5AC120}"/>
              </a:ext>
            </a:extLst>
          </p:cNvPr>
          <p:cNvGrpSpPr/>
          <p:nvPr/>
        </p:nvGrpSpPr>
        <p:grpSpPr>
          <a:xfrm>
            <a:off x="6114972" y="1534183"/>
            <a:ext cx="1174922" cy="820234"/>
            <a:chOff x="2859405" y="3830923"/>
            <a:chExt cx="1174922" cy="820234"/>
          </a:xfrm>
        </p:grpSpPr>
        <p:cxnSp>
          <p:nvCxnSpPr>
            <p:cNvPr id="81" name="Přímá spojnice se šipkou 80">
              <a:extLst>
                <a:ext uri="{FF2B5EF4-FFF2-40B4-BE49-F238E27FC236}">
                  <a16:creationId xmlns:a16="http://schemas.microsoft.com/office/drawing/2014/main" id="{981EA8C5-AC26-4723-B709-33264D71882E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Volný tvar: obrazec 81">
              <a:extLst>
                <a:ext uri="{FF2B5EF4-FFF2-40B4-BE49-F238E27FC236}">
                  <a16:creationId xmlns:a16="http://schemas.microsoft.com/office/drawing/2014/main" id="{30CE4D31-BC3B-46E1-9927-EB091BC1BE09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15DE2B7-853E-4DEF-BE29-427309A53E0C}"/>
              </a:ext>
            </a:extLst>
          </p:cNvPr>
          <p:cNvGrpSpPr/>
          <p:nvPr/>
        </p:nvGrpSpPr>
        <p:grpSpPr>
          <a:xfrm>
            <a:off x="7355054" y="1525927"/>
            <a:ext cx="512357" cy="820234"/>
            <a:chOff x="2859405" y="3830923"/>
            <a:chExt cx="1174922" cy="820234"/>
          </a:xfrm>
        </p:grpSpPr>
        <p:cxnSp>
          <p:nvCxnSpPr>
            <p:cNvPr id="85" name="Přímá spojnice se šipkou 84">
              <a:extLst>
                <a:ext uri="{FF2B5EF4-FFF2-40B4-BE49-F238E27FC236}">
                  <a16:creationId xmlns:a16="http://schemas.microsoft.com/office/drawing/2014/main" id="{5355415C-DBBE-4993-8264-CE90B7AFC8D5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Volný tvar: obrazec 85">
              <a:extLst>
                <a:ext uri="{FF2B5EF4-FFF2-40B4-BE49-F238E27FC236}">
                  <a16:creationId xmlns:a16="http://schemas.microsoft.com/office/drawing/2014/main" id="{06B786D0-8145-44C6-ADFB-ACACA2980BBC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E521506E-E2DF-4CBA-A08B-A9B5C8C65F19}"/>
              </a:ext>
            </a:extLst>
          </p:cNvPr>
          <p:cNvSpPr txBox="1"/>
          <p:nvPr/>
        </p:nvSpPr>
        <p:spPr>
          <a:xfrm>
            <a:off x="1067329" y="2806526"/>
            <a:ext cx="31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?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E78474FA-BF15-48BD-A825-40E4E3F0D1D4}"/>
              </a:ext>
            </a:extLst>
          </p:cNvPr>
          <p:cNvSpPr txBox="1"/>
          <p:nvPr/>
        </p:nvSpPr>
        <p:spPr>
          <a:xfrm>
            <a:off x="3089851" y="1162986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 celých ÚO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E3806B03-D867-49BC-8EAC-23430F61CB44}"/>
              </a:ext>
            </a:extLst>
          </p:cNvPr>
          <p:cNvSpPr txBox="1"/>
          <p:nvPr/>
        </p:nvSpPr>
        <p:spPr>
          <a:xfrm>
            <a:off x="6456260" y="1120321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B050"/>
                </a:solidFill>
              </a:rPr>
              <a:t>Jednoduché úročení necelého ÚO</a:t>
            </a:r>
          </a:p>
        </p:txBody>
      </p:sp>
      <p:sp>
        <p:nvSpPr>
          <p:cNvPr id="95" name="TextovéPole 94">
            <a:extLst>
              <a:ext uri="{FF2B5EF4-FFF2-40B4-BE49-F238E27FC236}">
                <a16:creationId xmlns:a16="http://schemas.microsoft.com/office/drawing/2014/main" id="{757CA27A-8989-4007-A9A1-635EBAD7A9AD}"/>
              </a:ext>
            </a:extLst>
          </p:cNvPr>
          <p:cNvSpPr txBox="1"/>
          <p:nvPr/>
        </p:nvSpPr>
        <p:spPr>
          <a:xfrm>
            <a:off x="7050324" y="2850063"/>
            <a:ext cx="2126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1 452 000 Kč</a:t>
            </a:r>
          </a:p>
        </p:txBody>
      </p:sp>
      <p:cxnSp>
        <p:nvCxnSpPr>
          <p:cNvPr id="97" name="Přímá spojnice se šipkou 96">
            <a:extLst>
              <a:ext uri="{FF2B5EF4-FFF2-40B4-BE49-F238E27FC236}">
                <a16:creationId xmlns:a16="http://schemas.microsoft.com/office/drawing/2014/main" id="{9296F6AE-3BC5-49D1-8B72-A74C31F22B2A}"/>
              </a:ext>
            </a:extLst>
          </p:cNvPr>
          <p:cNvCxnSpPr/>
          <p:nvPr/>
        </p:nvCxnSpPr>
        <p:spPr bwMode="auto">
          <a:xfrm flipV="1">
            <a:off x="7904484" y="2569633"/>
            <a:ext cx="0" cy="281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A4A4F1C-D42E-4B4D-9AE3-73FC889578F2}"/>
              </a:ext>
            </a:extLst>
          </p:cNvPr>
          <p:cNvSpPr txBox="1"/>
          <p:nvPr/>
        </p:nvSpPr>
        <p:spPr>
          <a:xfrm>
            <a:off x="2281782" y="254928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</a:t>
            </a:r>
            <a:endParaRPr lang="cs-CZ" dirty="0"/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AEE1EB42-F7B9-4A5A-ADE3-DFEE3732F373}"/>
              </a:ext>
            </a:extLst>
          </p:cNvPr>
          <p:cNvSpPr txBox="1"/>
          <p:nvPr/>
        </p:nvSpPr>
        <p:spPr>
          <a:xfrm>
            <a:off x="3508826" y="254928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2</a:t>
            </a:r>
            <a:endParaRPr lang="cs-CZ" dirty="0"/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C46806EF-5DC3-4ABA-B72F-54F7AB821C0A}"/>
              </a:ext>
            </a:extLst>
          </p:cNvPr>
          <p:cNvSpPr txBox="1"/>
          <p:nvPr/>
        </p:nvSpPr>
        <p:spPr>
          <a:xfrm>
            <a:off x="4717670" y="2551365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3</a:t>
            </a:r>
            <a:endParaRPr lang="cs-CZ" dirty="0"/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6900ACAC-8933-47AE-BCF6-B6B4FCC59AB2}"/>
              </a:ext>
            </a:extLst>
          </p:cNvPr>
          <p:cNvSpPr txBox="1"/>
          <p:nvPr/>
        </p:nvSpPr>
        <p:spPr>
          <a:xfrm>
            <a:off x="5926803" y="2542934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4</a:t>
            </a:r>
            <a:endParaRPr lang="cs-CZ" dirty="0"/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8CD3B450-FF85-4F48-91A0-8961A6FAD59E}"/>
              </a:ext>
            </a:extLst>
          </p:cNvPr>
          <p:cNvSpPr txBox="1"/>
          <p:nvPr/>
        </p:nvSpPr>
        <p:spPr>
          <a:xfrm>
            <a:off x="7171448" y="2545613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26319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2    (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Kolik bude činit připsaný úrok ke konci roku, pokud</a:t>
            </a:r>
            <a:r>
              <a:rPr lang="cs-CZ" dirty="0"/>
              <a:t> víte následující informace: Klient uložil do banky 4.1. částku 8 000 Kč, dne 18.2. částku 4 500 Kč a 14.4. částku 2 400 Kč. Úroková sazba byla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/>
              <a:t>6 % </a:t>
            </a:r>
            <a:r>
              <a:rPr lang="cs-CZ" dirty="0" err="1"/>
              <a:t>p.a</a:t>
            </a:r>
            <a:r>
              <a:rPr lang="cs-CZ" dirty="0"/>
              <a:t>.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/>
              <a:t>(30/360)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991265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2 - řešení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957860"/>
              </p:ext>
            </p:extLst>
          </p:nvPr>
        </p:nvGraphicFramePr>
        <p:xfrm>
          <a:off x="0" y="1130613"/>
          <a:ext cx="8647054" cy="32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8EBFD76-034B-4CBE-9434-40AE68E489F7}"/>
                  </a:ext>
                </a:extLst>
              </p:cNvPr>
              <p:cNvSpPr txBox="1"/>
              <p:nvPr/>
            </p:nvSpPr>
            <p:spPr>
              <a:xfrm>
                <a:off x="826806" y="4485508"/>
                <a:ext cx="825803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=8000∙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356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+4500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312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+2400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256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8EBFD76-034B-4CBE-9434-40AE68E48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06" y="4485508"/>
                <a:ext cx="8258030" cy="7013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8C40D944-56A4-4DC3-8CC5-DF5DC6492E7A}"/>
                  </a:ext>
                </a:extLst>
              </p:cNvPr>
              <p:cNvSpPr txBox="1"/>
              <p:nvPr/>
            </p:nvSpPr>
            <p:spPr>
              <a:xfrm>
                <a:off x="826806" y="5436654"/>
                <a:ext cx="8705652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8000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356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+4500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312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+2400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256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𝟖𝟏𝟏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𝟎𝟕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8C40D944-56A4-4DC3-8CC5-DF5DC6492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06" y="5436654"/>
                <a:ext cx="8705652" cy="8298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1888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B81EB9-1F68-41BF-8904-2199436DB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B81EB9-1F68-41BF-8904-2199436DB1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2B6D2F-6793-458F-A614-167DE4969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AC2B6D2F-6793-458F-A614-167DE49695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7D6DB1-73B5-43E6-A021-0163C7257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47D6DB1-73B5-43E6-A021-0163C7257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07FE28-8A7C-42CE-878C-0AEA6261E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6507FE28-8A7C-42CE-878C-0AEA6261E9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4782A5-0A23-489E-9F64-EA6A984DA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454782A5-0A23-489E-9F64-EA6A984DA8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B46AC7-ACD6-437F-ABBD-567B5F651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9EB46AC7-ACD6-437F-ABBD-567B5F651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do </a:t>
            </a:r>
            <a:r>
              <a:rPr lang="cs-CZ" err="1"/>
              <a:t>Socrative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7920000" cy="3561642"/>
          </a:xfrm>
        </p:spPr>
        <p:txBody>
          <a:bodyPr/>
          <a:lstStyle/>
          <a:p>
            <a:pPr marL="72000" indent="0">
              <a:lnSpc>
                <a:spcPct val="200000"/>
              </a:lnSpc>
              <a:buNone/>
            </a:pPr>
            <a:r>
              <a:rPr lang="cs-CZ" sz="4000" err="1"/>
              <a:t>Room</a:t>
            </a:r>
            <a:r>
              <a:rPr lang="cs-CZ" sz="4000"/>
              <a:t> </a:t>
            </a:r>
            <a:r>
              <a:rPr lang="cs-CZ" sz="4000" err="1"/>
              <a:t>name</a:t>
            </a:r>
            <a:r>
              <a:rPr lang="cs-CZ" sz="4000"/>
              <a:t>: FIMA</a:t>
            </a:r>
          </a:p>
          <a:p>
            <a:pPr marL="72000" indent="0">
              <a:lnSpc>
                <a:spcPct val="200000"/>
              </a:lnSpc>
              <a:buNone/>
            </a:pPr>
            <a:r>
              <a:rPr lang="cs-CZ" sz="4000"/>
              <a:t>Jak hodnotíte své znalosti?</a:t>
            </a:r>
          </a:p>
        </p:txBody>
      </p:sp>
    </p:spTree>
    <p:extLst>
      <p:ext uri="{BB962C8B-B14F-4D97-AF65-F5344CB8AC3E}">
        <p14:creationId xmlns:p14="http://schemas.microsoft.com/office/powerpoint/2010/main" val="166556418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Dlužník vystavil dlužní úpis na 20 000 Kč, splatných i s úrokem za 8 měsíců při úrokové sazbě 8 % </a:t>
            </a:r>
            <a:r>
              <a:rPr lang="cs-CZ" dirty="0" err="1"/>
              <a:t>p.a</a:t>
            </a:r>
            <a:r>
              <a:rPr lang="cs-CZ" dirty="0"/>
              <a:t>. Za měsíc po vystavení dlužního úpisu jej věřitel prodal jiné osobě, která diskontuje dlužní úpisy diskontní sazbou 9 %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Kolik dostane věřitel za dlužní úpis?</a:t>
            </a: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3 -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b="1" i="1" dirty="0">
                    <a:latin typeface="Cambria Math" panose="02040503050406030204" pitchFamily="18" charset="0"/>
                  </a:rPr>
                  <a:t>						</a:t>
                </a:r>
              </a:p>
              <a:p>
                <a:pPr marL="72000" indent="0">
                  <a:buNone/>
                </a:pPr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b="1" i="1" dirty="0">
                    <a:latin typeface="Cambria Math" panose="02040503050406030204" pitchFamily="18" charset="0"/>
                  </a:rPr>
                  <a:t>					</a:t>
                </a:r>
              </a:p>
              <a:p>
                <a:pPr marL="72000" indent="0">
                  <a:buNone/>
                </a:pPr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FV</m:t>
                    </m:r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=20000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0,08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sz="2400" b="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2400" b="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cs-CZ" sz="2400" b="0" i="0">
                        <a:latin typeface="Cambria Math" panose="02040503050406030204" pitchFamily="18" charset="0"/>
                      </a:rPr>
                      <m:t>=21066,</m:t>
                    </m:r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cs-CZ" sz="2400" b="0" i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cs-CZ" sz="2400" dirty="0">
                    <a:latin typeface="Cambria Math" panose="02040503050406030204" pitchFamily="18" charset="0"/>
                  </a:rPr>
                  <a:t> Kč</a:t>
                </a:r>
              </a:p>
              <a:p>
                <a:pPr marL="529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>
                        <a:latin typeface="Cambria Math" panose="02040503050406030204" pitchFamily="18" charset="0"/>
                      </a:rPr>
                      <m:t>PV</m:t>
                    </m:r>
                    <m:r>
                      <a:rPr lang="cs-CZ" sz="2400" b="0" i="0">
                        <a:latin typeface="Cambria Math" panose="02040503050406030204" pitchFamily="18" charset="0"/>
                      </a:rPr>
                      <m:t>=21066,7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0">
                                <a:latin typeface="Cambria Math" panose="02040503050406030204" pitchFamily="18" charset="0"/>
                              </a:rPr>
                              <m:t>0,09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sz="2400" b="0" i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sz="2400" b="0" i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cs-CZ" sz="2400" b="0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19960,</m:t>
                    </m:r>
                    <m:r>
                      <m:rPr>
                        <m:nor/>
                      </m:rPr>
                      <a:rPr lang="cs-CZ" sz="2400" b="1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7 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sz="2400" b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rabicPeriod"/>
                </a:pP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 bwMode="auto">
          <a:xfrm flipV="1">
            <a:off x="3287681" y="2087672"/>
            <a:ext cx="3441470" cy="166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>
            <a:off x="3632447" y="3396231"/>
            <a:ext cx="3060000" cy="83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ovéPole 15"/>
          <p:cNvSpPr txBox="1"/>
          <p:nvPr/>
        </p:nvSpPr>
        <p:spPr>
          <a:xfrm>
            <a:off x="3786407" y="1639143"/>
            <a:ext cx="2718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 = 8 měsíců, r = 8 %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786407" y="2852871"/>
            <a:ext cx="271826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1400" dirty="0">
                <a:latin typeface="Tahoma"/>
                <a:ea typeface="Tahoma"/>
                <a:cs typeface="Tahoma"/>
              </a:rPr>
              <a:t>t = 7 měsíců, d = 9 % </a:t>
            </a:r>
            <a:r>
              <a:rPr lang="cs-CZ" sz="1400" dirty="0" err="1">
                <a:latin typeface="Tahoma"/>
                <a:ea typeface="Tahoma"/>
                <a:cs typeface="Tahoma"/>
              </a:rPr>
              <a:t>p.a</a:t>
            </a:r>
            <a:r>
              <a:rPr lang="cs-CZ" sz="1400" dirty="0">
                <a:latin typeface="Tahoma"/>
                <a:ea typeface="Tahoma"/>
                <a:cs typeface="Tahoma"/>
              </a:rPr>
              <a:t>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634838" y="3623240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X %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691194" y="3603863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100 %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520976" y="2354956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100 %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728453" y="2354956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X 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4356745E-CC5B-4CF6-9D1A-94A16B4FC4A5}"/>
                  </a:ext>
                </a:extLst>
              </p:cNvPr>
              <p:cNvSpPr txBox="1"/>
              <p:nvPr/>
            </p:nvSpPr>
            <p:spPr>
              <a:xfrm>
                <a:off x="901485" y="1897401"/>
                <a:ext cx="2006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4356745E-CC5B-4CF6-9D1A-94A16B4FC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5" y="1897401"/>
                <a:ext cx="2006960" cy="369332"/>
              </a:xfrm>
              <a:prstGeom prst="rect">
                <a:avLst/>
              </a:prstGeom>
              <a:blipFill>
                <a:blip r:embed="rId3"/>
                <a:stretch>
                  <a:fillRect l="-2736" r="-2736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8DEA42C-9414-4799-AD7E-15149405FA78}"/>
                  </a:ext>
                </a:extLst>
              </p:cNvPr>
              <p:cNvSpPr txBox="1"/>
              <p:nvPr/>
            </p:nvSpPr>
            <p:spPr>
              <a:xfrm>
                <a:off x="7094597" y="1897401"/>
                <a:ext cx="204062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𝟐𝟏𝟎𝟔𝟔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i="1" dirty="0">
                  <a:latin typeface="Cambria Math" panose="020405030504060302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8DEA42C-9414-4799-AD7E-15149405F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597" y="1897401"/>
                <a:ext cx="2040623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E2043C1F-E980-4854-9D10-7A6A84B6E9E6}"/>
                  </a:ext>
                </a:extLst>
              </p:cNvPr>
              <p:cNvSpPr txBox="1"/>
              <p:nvPr/>
            </p:nvSpPr>
            <p:spPr>
              <a:xfrm>
                <a:off x="7092130" y="3173275"/>
                <a:ext cx="204062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𝟐𝟏𝟎𝟔𝟔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cs-CZ" b="1" i="1" dirty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i="1" dirty="0">
                  <a:latin typeface="Cambria Math" panose="020405030504060302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E2043C1F-E980-4854-9D10-7A6A84B6E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130" y="3173275"/>
                <a:ext cx="2040623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57F752D-4A99-4B6A-9AD2-809774BC8FC9}"/>
                  </a:ext>
                </a:extLst>
              </p:cNvPr>
              <p:cNvSpPr txBox="1"/>
              <p:nvPr/>
            </p:nvSpPr>
            <p:spPr>
              <a:xfrm>
                <a:off x="906841" y="3165685"/>
                <a:ext cx="2006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𝟗𝟔𝟎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57F752D-4A99-4B6A-9AD2-809774BC8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841" y="3165685"/>
                <a:ext cx="2006960" cy="369332"/>
              </a:xfrm>
              <a:prstGeom prst="rect">
                <a:avLst/>
              </a:prstGeom>
              <a:blipFill>
                <a:blip r:embed="rId6"/>
                <a:stretch>
                  <a:fillRect l="-2736" r="-2736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60324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7" grpId="0"/>
      <p:bldP spid="18" grpId="0"/>
      <p:bldP spid="19" grpId="0"/>
      <p:bldP spid="7" grpId="0"/>
      <p:bldP spid="22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2AE40D-59BE-4C76-A7FA-76517C4E31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5322A0-998A-41BD-9E6D-A523A72A0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0036A0-501C-4780-A784-451CB2E9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FADC04-F8CE-4F97-9A02-264684F15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Jak dlouho bylo uloženo 15 000 Kč, jestliže tento vklad vzrostl na 21 000 Kč při složeném úročení a 4% úrokové sazbě </a:t>
            </a:r>
            <a:r>
              <a:rPr lang="cs-CZ" err="1"/>
              <a:t>p.a</a:t>
            </a:r>
            <a:r>
              <a:rPr lang="cs-CZ" dirty="0"/>
              <a:t>., úrok se </a:t>
            </a:r>
            <a:r>
              <a:rPr lang="cs-CZ"/>
              <a:t>připisuje jednou ročně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378973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BE2660-A30C-4440-AFF0-0E9CBE0003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F2942-BF98-487A-B22B-B72D3C9DC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6360B-A9CE-4D7F-B302-E5E4ADE0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4 -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6E76E83-46C4-48E7-A20B-3CEB7F94AFBA}"/>
                  </a:ext>
                </a:extLst>
              </p:cNvPr>
              <p:cNvSpPr txBox="1"/>
              <p:nvPr/>
            </p:nvSpPr>
            <p:spPr>
              <a:xfrm>
                <a:off x="5280075" y="1553111"/>
                <a:ext cx="256448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6E76E83-46C4-48E7-A20B-3CEB7F94A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075" y="1553111"/>
                <a:ext cx="2564485" cy="369332"/>
              </a:xfrm>
              <a:prstGeom prst="rect">
                <a:avLst/>
              </a:prstGeom>
              <a:blipFill>
                <a:blip r:embed="rId2"/>
                <a:stretch>
                  <a:fillRect l="-166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F2E2A4B6-5F0F-47C4-8665-2308D89ADF99}"/>
                  </a:ext>
                </a:extLst>
              </p:cNvPr>
              <p:cNvSpPr txBox="1"/>
              <p:nvPr/>
            </p:nvSpPr>
            <p:spPr>
              <a:xfrm>
                <a:off x="4837950" y="2186646"/>
                <a:ext cx="39008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mtClean="0">
                          <a:latin typeface="Cambria Math" panose="02040503050406030204" pitchFamily="18" charset="0"/>
                        </a:rPr>
                        <m:t>21000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=15000⋅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F2E2A4B6-5F0F-47C4-8665-2308D89AD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950" y="2186646"/>
                <a:ext cx="3900811" cy="369332"/>
              </a:xfrm>
              <a:prstGeom prst="rect">
                <a:avLst/>
              </a:prstGeom>
              <a:blipFill>
                <a:blip r:embed="rId3"/>
                <a:stretch>
                  <a:fillRect l="-1094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214D324-E220-4649-88EF-1205F677F3E3}"/>
                  </a:ext>
                </a:extLst>
              </p:cNvPr>
              <p:cNvSpPr txBox="1"/>
              <p:nvPr/>
            </p:nvSpPr>
            <p:spPr>
              <a:xfrm>
                <a:off x="4799850" y="2814326"/>
                <a:ext cx="292920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21000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15000</m:t>
                          </m:r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214D324-E220-4649-88EF-1205F677F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50" y="2814326"/>
                <a:ext cx="2929200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3ED053C-BFDC-437B-B4B8-26F06DF50D44}"/>
                  </a:ext>
                </a:extLst>
              </p:cNvPr>
              <p:cNvSpPr txBox="1"/>
              <p:nvPr/>
            </p:nvSpPr>
            <p:spPr>
              <a:xfrm>
                <a:off x="4206411" y="3781636"/>
                <a:ext cx="3976601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21000</m:t>
                                  </m:r>
                                </m:num>
                                <m:den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15000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3ED053C-BFDC-437B-B4B8-26F06DF50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411" y="3781636"/>
                <a:ext cx="3976601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F1A95FD1-9F28-4C9E-AE3B-95B7D08F2C3F}"/>
                  </a:ext>
                </a:extLst>
              </p:cNvPr>
              <p:cNvSpPr txBox="1"/>
              <p:nvPr/>
            </p:nvSpPr>
            <p:spPr>
              <a:xfrm>
                <a:off x="5600700" y="4865741"/>
                <a:ext cx="1652825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=8,58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ⅇ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F1A95FD1-9F28-4C9E-AE3B-95B7D08F2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4865741"/>
                <a:ext cx="16528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FE7E457A-DD31-41B9-AF40-BB4C87C33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3111"/>
            <a:ext cx="10753200" cy="1736999"/>
          </a:xfrm>
        </p:spPr>
        <p:txBody>
          <a:bodyPr/>
          <a:lstStyle/>
          <a:p>
            <a:r>
              <a:rPr lang="cs-CZ" sz="1800" dirty="0"/>
              <a:t>PV = 15 000</a:t>
            </a:r>
          </a:p>
          <a:p>
            <a:r>
              <a:rPr lang="cs-CZ" sz="1800" dirty="0"/>
              <a:t>FV = 21 000</a:t>
            </a:r>
          </a:p>
          <a:p>
            <a:r>
              <a:rPr lang="cs-CZ" sz="1800" dirty="0"/>
              <a:t>r = 4 %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</a:p>
          <a:p>
            <a:r>
              <a:rPr lang="cs-CZ" sz="1800" dirty="0"/>
              <a:t>t = ?</a:t>
            </a:r>
          </a:p>
        </p:txBody>
      </p:sp>
      <p:pic>
        <p:nvPicPr>
          <p:cNvPr id="23" name="Obrázek 22" descr="Obsah obrázku text&#10;&#10;Popis byl vytvořen automaticky">
            <a:extLst>
              <a:ext uri="{FF2B5EF4-FFF2-40B4-BE49-F238E27FC236}">
                <a16:creationId xmlns:a16="http://schemas.microsoft.com/office/drawing/2014/main" id="{8D79A9B7-E9B0-42AD-8A75-3A6AF456AE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0" y="4005095"/>
            <a:ext cx="2010560" cy="15079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1" name="Přímá spojnice 20">
            <a:extLst>
              <a:ext uri="{FF2B5EF4-FFF2-40B4-BE49-F238E27FC236}">
                <a16:creationId xmlns:a16="http://schemas.microsoft.com/office/drawing/2014/main" id="{36A7E350-22D9-43CF-AA58-65B095BA45F9}"/>
              </a:ext>
            </a:extLst>
          </p:cNvPr>
          <p:cNvSpPr/>
          <p:nvPr/>
        </p:nvSpPr>
        <p:spPr>
          <a:xfrm rot="5400000">
            <a:off x="1382040" y="3560940"/>
            <a:ext cx="4023360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2705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377EE2-AE17-48A1-BF1D-8F560F9273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B26ABF-A1A0-4A04-8DC3-51BBA89F3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030447-C457-40E7-9A92-D152B5D9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5320D8-A0E4-440C-AF39-47CB9EBEF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Určete úrokovou míru </a:t>
            </a:r>
            <a:r>
              <a:rPr lang="cs-CZ" dirty="0" err="1"/>
              <a:t>p.a</a:t>
            </a:r>
            <a:r>
              <a:rPr lang="cs-CZ" dirty="0"/>
              <a:t>., při které se zvýší počáteční hodnota kapitálu na svůj dvojnásobek za 16 let při měsíčním úročení.</a:t>
            </a:r>
          </a:p>
        </p:txBody>
      </p:sp>
    </p:spTree>
    <p:extLst>
      <p:ext uri="{BB962C8B-B14F-4D97-AF65-F5344CB8AC3E}">
        <p14:creationId xmlns:p14="http://schemas.microsoft.com/office/powerpoint/2010/main" val="747534935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BE2660-A30C-4440-AFF0-0E9CBE0003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F2942-BF98-487A-B22B-B72D3C9DC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6360B-A9CE-4D7F-B302-E5E4ADE0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5 - 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D6A43-3C43-4E80-847E-664E5E84D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400605"/>
          </a:xfrm>
        </p:spPr>
        <p:txBody>
          <a:bodyPr/>
          <a:lstStyle/>
          <a:p>
            <a:r>
              <a:rPr lang="cs-CZ" sz="2000" dirty="0"/>
              <a:t>r = ? </a:t>
            </a:r>
            <a:r>
              <a:rPr lang="cs-CZ" sz="2000" dirty="0" err="1"/>
              <a:t>p.a</a:t>
            </a:r>
            <a:r>
              <a:rPr lang="cs-CZ" sz="2000" dirty="0"/>
              <a:t>.</a:t>
            </a:r>
          </a:p>
          <a:p>
            <a:r>
              <a:rPr lang="cs-CZ" sz="2000" dirty="0"/>
              <a:t>PV = ?</a:t>
            </a:r>
          </a:p>
          <a:p>
            <a:r>
              <a:rPr lang="cs-CZ" sz="2000" dirty="0"/>
              <a:t>FV = 2 PV</a:t>
            </a:r>
          </a:p>
          <a:p>
            <a:r>
              <a:rPr lang="cs-CZ" sz="2000" dirty="0"/>
              <a:t>t = 16 let</a:t>
            </a:r>
          </a:p>
          <a:p>
            <a:r>
              <a:rPr lang="cs-CZ" sz="2000" dirty="0"/>
              <a:t>ÚO = 1 měsíc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D4BAEF2-BE9B-488D-B23D-DE5EA93E8867}"/>
                  </a:ext>
                </a:extLst>
              </p:cNvPr>
              <p:cNvSpPr txBox="1"/>
              <p:nvPr/>
            </p:nvSpPr>
            <p:spPr>
              <a:xfrm>
                <a:off x="3204837" y="2315344"/>
                <a:ext cx="5146893" cy="818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0" lang="cs-CZ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cs-CZ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kumimoji="0" lang="cs-CZ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cs-CZ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cs-CZ" b="0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kumimoji="0" lang="cs-CZ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cs-CZ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kumimoji="0" lang="cs-CZ" b="0" i="0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cs-CZ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0" lang="cs-CZ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⋅12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D4BAEF2-BE9B-488D-B23D-DE5EA93E8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837" y="2315344"/>
                <a:ext cx="5146893" cy="8184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E58717E-0A49-4731-97D8-FB66A4A1D920}"/>
                  </a:ext>
                </a:extLst>
              </p:cNvPr>
              <p:cNvSpPr txBox="1"/>
              <p:nvPr/>
            </p:nvSpPr>
            <p:spPr>
              <a:xfrm>
                <a:off x="4659523" y="3429000"/>
                <a:ext cx="2815835" cy="442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ker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ker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 ker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cs-CZ" i="1" ker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cs-CZ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kern="0">
                                  <a:latin typeface="Cambria Math" panose="02040503050406030204" pitchFamily="18" charset="0"/>
                                </a:rPr>
                                <m:t>6⋅12</m:t>
                              </m:r>
                            </m:deg>
                            <m:e>
                              <m:r>
                                <a:rPr lang="cs-CZ" ker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cs-CZ" ker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kern="0">
                          <a:latin typeface="Cambria Math" panose="02040503050406030204" pitchFamily="18" charset="0"/>
                        </a:rPr>
                        <m:t>⋅12</m:t>
                      </m:r>
                    </m:oMath>
                  </m:oMathPara>
                </a14:m>
                <a:endParaRPr lang="cs-CZ" kern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E58717E-0A49-4731-97D8-FB66A4A1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23" y="3429000"/>
                <a:ext cx="2815835" cy="4424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69A5C7C-ECD9-489A-A013-2ABFD764E1F2}"/>
                  </a:ext>
                </a:extLst>
              </p:cNvPr>
              <p:cNvSpPr txBox="1"/>
              <p:nvPr/>
            </p:nvSpPr>
            <p:spPr>
              <a:xfrm>
                <a:off x="4680000" y="4274502"/>
                <a:ext cx="2128531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4,34 %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69A5C7C-ECD9-489A-A013-2ABFD764E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00" y="4274502"/>
                <a:ext cx="2128531" cy="369332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A0BAFE80-8F94-43DD-81D1-6B8D04ACEF35}"/>
              </a:ext>
            </a:extLst>
          </p:cNvPr>
          <p:cNvCxnSpPr>
            <a:cxnSpLocks/>
          </p:cNvCxnSpPr>
          <p:nvPr/>
        </p:nvCxnSpPr>
        <p:spPr>
          <a:xfrm>
            <a:off x="4397760" y="2258100"/>
            <a:ext cx="0" cy="15660"/>
          </a:xfrm>
          <a:prstGeom prst="line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</p:cxn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4CD282DE-91FC-41EC-A5C2-3AF7288D66C9}"/>
              </a:ext>
            </a:extLst>
          </p:cNvPr>
          <p:cNvSpPr/>
          <p:nvPr/>
        </p:nvSpPr>
        <p:spPr>
          <a:xfrm rot="5400000">
            <a:off x="1805854" y="3137126"/>
            <a:ext cx="3175732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B128A457-16E9-4257-B47E-65A7CBB9096B}"/>
                  </a:ext>
                </a:extLst>
              </p:cNvPr>
              <p:cNvSpPr txBox="1"/>
              <p:nvPr/>
            </p:nvSpPr>
            <p:spPr>
              <a:xfrm>
                <a:off x="2656643" y="1671344"/>
                <a:ext cx="60945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B128A457-16E9-4257-B47E-65A7CBB90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643" y="1671344"/>
                <a:ext cx="609452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3406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FIMA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6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Jak dlouho musíte nechat na BÚ částku 4 500 Kč, abyste si mohli nárokovat 8 300 Kč? Víte, že úrok banka počítá 2x/rok a úroková sazba činí 4,2 % </a:t>
            </a:r>
            <a:r>
              <a:rPr lang="cs-CZ" dirty="0" err="1"/>
              <a:t>p.a</a:t>
            </a:r>
            <a:r>
              <a:rPr lang="cs-CZ" dirty="0"/>
              <a:t>. Maximalizujte užitek.</a:t>
            </a:r>
          </a:p>
        </p:txBody>
      </p:sp>
    </p:spTree>
    <p:extLst>
      <p:ext uri="{BB962C8B-B14F-4D97-AF65-F5344CB8AC3E}">
        <p14:creationId xmlns:p14="http://schemas.microsoft.com/office/powerpoint/2010/main" val="2502359524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118590"/>
            <a:ext cx="7920000" cy="252000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11859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29144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6 -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E4F16B7-CC55-430E-BC3F-12A14101EB3D}"/>
                  </a:ext>
                </a:extLst>
              </p:cNvPr>
              <p:cNvSpPr txBox="1"/>
              <p:nvPr/>
            </p:nvSpPr>
            <p:spPr>
              <a:xfrm>
                <a:off x="790093" y="1599618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E4F16B7-CC55-430E-BC3F-12A14101E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93" y="1599618"/>
                <a:ext cx="4385569" cy="6142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9495A62C-461F-42B1-8BAB-149882E6600D}"/>
              </a:ext>
            </a:extLst>
          </p:cNvPr>
          <p:cNvSpPr txBox="1"/>
          <p:nvPr/>
        </p:nvSpPr>
        <p:spPr>
          <a:xfrm>
            <a:off x="414000" y="1198483"/>
            <a:ext cx="3933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 rovnici máme dvě neznámé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 a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0948CBA-76B3-4F39-8582-527DC59902B9}"/>
              </a:ext>
            </a:extLst>
          </p:cNvPr>
          <p:cNvSpPr txBox="1"/>
          <p:nvPr/>
        </p:nvSpPr>
        <p:spPr>
          <a:xfrm>
            <a:off x="414000" y="2268681"/>
            <a:ext cx="6127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Nejprve vypočteme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 použitím pouze složeného </a:t>
            </a:r>
            <a:r>
              <a:rPr lang="cs-CZ" sz="1600" dirty="0" err="1"/>
              <a:t>úr</a:t>
            </a:r>
            <a:r>
              <a:rPr lang="cs-CZ" sz="1600" dirty="0"/>
              <a:t>.: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B1C5F01-58F1-468D-9ABA-8C6AE041D960}"/>
                  </a:ext>
                </a:extLst>
              </p:cNvPr>
              <p:cNvSpPr txBox="1"/>
              <p:nvPr/>
            </p:nvSpPr>
            <p:spPr>
              <a:xfrm>
                <a:off x="206968" y="2755011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B1C5F01-58F1-468D-9ABA-8C6AE041D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68" y="2755011"/>
                <a:ext cx="4385569" cy="614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BB91162-C148-42DB-94BA-16B697E8F67E}"/>
                  </a:ext>
                </a:extLst>
              </p:cNvPr>
              <p:cNvSpPr txBox="1"/>
              <p:nvPr/>
            </p:nvSpPr>
            <p:spPr>
              <a:xfrm>
                <a:off x="1432628" y="3496251"/>
                <a:ext cx="1934247" cy="944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1800" i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  <m:r>
                                        <a:rPr lang="cs-CZ" sz="18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num>
                                    <m:den>
                                      <m:r>
                                        <a:rPr lang="cs-CZ" sz="1800" b="0" i="1" smtClean="0">
                                          <a:latin typeface="Cambria Math" panose="02040503050406030204" pitchFamily="18" charset="0"/>
                                        </a:rPr>
                                        <m:t>𝑃𝑉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⋅</m:t>
                          </m:r>
                          <m:func>
                            <m:func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1800" i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num>
                                    <m:den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BB91162-C148-42DB-94BA-16B697E8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28" y="3496251"/>
                <a:ext cx="1934247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7F8FEAD-CC68-43E1-806E-226723109E7F}"/>
                  </a:ext>
                </a:extLst>
              </p:cNvPr>
              <p:cNvSpPr txBox="1"/>
              <p:nvPr/>
            </p:nvSpPr>
            <p:spPr>
              <a:xfrm>
                <a:off x="1432628" y="4750984"/>
                <a:ext cx="3862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0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,72818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let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,45636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pololet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7F8FEAD-CC68-43E1-806E-226723109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28" y="4750984"/>
                <a:ext cx="3862404" cy="276999"/>
              </a:xfrm>
              <a:prstGeom prst="rect">
                <a:avLst/>
              </a:prstGeom>
              <a:blipFill>
                <a:blip r:embed="rId5"/>
                <a:stretch>
                  <a:fillRect l="-315" r="-1735" b="-391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9A12EACA-DA5E-4F3E-8A08-2D00FF4ED81F}"/>
              </a:ext>
            </a:extLst>
          </p:cNvPr>
          <p:cNvCxnSpPr>
            <a:cxnSpLocks/>
          </p:cNvCxnSpPr>
          <p:nvPr/>
        </p:nvCxnSpPr>
        <p:spPr bwMode="auto">
          <a:xfrm>
            <a:off x="6197599" y="1198483"/>
            <a:ext cx="0" cy="4296663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1332A843-C943-4C33-91CA-59543BA5A50C}"/>
                  </a:ext>
                </a:extLst>
              </p:cNvPr>
              <p:cNvSpPr txBox="1"/>
              <p:nvPr/>
            </p:nvSpPr>
            <p:spPr>
              <a:xfrm>
                <a:off x="6510000" y="1200354"/>
                <a:ext cx="55882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Dosadíme počet celých úrokovacích období, tedy pololetí, namísto n</a:t>
                </a:r>
                <a14:m>
                  <m:oMath xmlns:m="http://schemas.openxmlformats.org/officeDocument/2006/math">
                    <m:r>
                      <a:rPr lang="cs-CZ" sz="16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cs-CZ" sz="1600" dirty="0"/>
                  <a:t>m do původní rovnice:</a:t>
                </a: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1332A843-C943-4C33-91CA-59543BA5A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000" y="1200354"/>
                <a:ext cx="5588215" cy="584775"/>
              </a:xfrm>
              <a:prstGeom prst="rect">
                <a:avLst/>
              </a:prstGeom>
              <a:blipFill>
                <a:blip r:embed="rId6"/>
                <a:stretch>
                  <a:fillRect l="-654" t="-3125"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897E72E-516B-4D9F-AD19-E4678F50426B}"/>
                  </a:ext>
                </a:extLst>
              </p:cNvPr>
              <p:cNvSpPr txBox="1"/>
              <p:nvPr/>
            </p:nvSpPr>
            <p:spPr>
              <a:xfrm>
                <a:off x="6917353" y="1761687"/>
                <a:ext cx="4385569" cy="6368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0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897E72E-516B-4D9F-AD19-E4678F504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353" y="1761687"/>
                <a:ext cx="4385569" cy="6368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>
            <a:extLst>
              <a:ext uri="{FF2B5EF4-FFF2-40B4-BE49-F238E27FC236}">
                <a16:creationId xmlns:a16="http://schemas.microsoft.com/office/drawing/2014/main" id="{0B25BA1E-7AE1-4DD4-9570-178C4FB194D0}"/>
              </a:ext>
            </a:extLst>
          </p:cNvPr>
          <p:cNvSpPr txBox="1"/>
          <p:nvPr/>
        </p:nvSpPr>
        <p:spPr>
          <a:xfrm>
            <a:off x="6509999" y="2492294"/>
            <a:ext cx="5588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 dopočteme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1956D2D-AA32-4020-88FF-B42881E59F63}"/>
                  </a:ext>
                </a:extLst>
              </p:cNvPr>
              <p:cNvSpPr txBox="1"/>
              <p:nvPr/>
            </p:nvSpPr>
            <p:spPr>
              <a:xfrm>
                <a:off x="6917353" y="2894271"/>
                <a:ext cx="4385569" cy="6368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0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1956D2D-AA32-4020-88FF-B42881E59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353" y="2894271"/>
                <a:ext cx="4385569" cy="6368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B3A903A-6E7F-45AB-B3EF-4AA23035A751}"/>
                  </a:ext>
                </a:extLst>
              </p:cNvPr>
              <p:cNvSpPr txBox="1"/>
              <p:nvPr/>
            </p:nvSpPr>
            <p:spPr>
              <a:xfrm>
                <a:off x="7553569" y="3746355"/>
                <a:ext cx="2859949" cy="103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𝑃𝑉</m:t>
                                  </m:r>
                                  <m:sSup>
                                    <m:sSup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800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800" i="0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cs-CZ" sz="18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sz="18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0,042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sz="1800" i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800" i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cs-CZ" sz="18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8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0,042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B3A903A-6E7F-45AB-B3EF-4AA23035A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69" y="3746355"/>
                <a:ext cx="2859949" cy="10377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0B3BFC22-8E85-4E52-B3B8-6404BD985C7D}"/>
                  </a:ext>
                </a:extLst>
              </p:cNvPr>
              <p:cNvSpPr txBox="1"/>
              <p:nvPr/>
            </p:nvSpPr>
            <p:spPr>
              <a:xfrm>
                <a:off x="7553569" y="5218147"/>
                <a:ext cx="4444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0,22689528=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ce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𝟔𝟖𝟐𝟑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dn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0B3BFC22-8E85-4E52-B3B8-6404BD985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69" y="5218147"/>
                <a:ext cx="4444358" cy="276999"/>
              </a:xfrm>
              <a:prstGeom prst="rect">
                <a:avLst/>
              </a:prstGeom>
              <a:blipFill>
                <a:blip r:embed="rId10"/>
                <a:stretch>
                  <a:fillRect l="-274" r="-686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>
            <a:extLst>
              <a:ext uri="{FF2B5EF4-FFF2-40B4-BE49-F238E27FC236}">
                <a16:creationId xmlns:a16="http://schemas.microsoft.com/office/drawing/2014/main" id="{AFA9417F-E18F-4ADF-B612-9F55931A0582}"/>
              </a:ext>
            </a:extLst>
          </p:cNvPr>
          <p:cNvSpPr txBox="1"/>
          <p:nvPr/>
        </p:nvSpPr>
        <p:spPr>
          <a:xfrm>
            <a:off x="1546755" y="5624178"/>
            <a:ext cx="991897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800" dirty="0"/>
              <a:t>Abychom získali požadovanou částku, musí být uloženo alespoň </a:t>
            </a:r>
            <a:r>
              <a:rPr lang="cs-CZ" sz="1800" dirty="0">
                <a:solidFill>
                  <a:schemeClr val="tx2"/>
                </a:solidFill>
              </a:rPr>
              <a:t>14</a:t>
            </a:r>
            <a:r>
              <a:rPr lang="cs-CZ" sz="1800" dirty="0"/>
              <a:t> let </a:t>
            </a:r>
            <a:r>
              <a:rPr lang="cs-CZ" sz="1800" dirty="0">
                <a:solidFill>
                  <a:schemeClr val="tx2"/>
                </a:solidFill>
              </a:rPr>
              <a:t>8 měsíců</a:t>
            </a:r>
            <a:r>
              <a:rPr lang="cs-CZ" sz="1800" dirty="0"/>
              <a:t> a </a:t>
            </a:r>
            <a:r>
              <a:rPr lang="cs-CZ" sz="1800" dirty="0">
                <a:solidFill>
                  <a:schemeClr val="tx2"/>
                </a:solidFill>
              </a:rPr>
              <a:t>22 dní</a:t>
            </a:r>
          </a:p>
        </p:txBody>
      </p:sp>
    </p:spTree>
    <p:extLst>
      <p:ext uri="{BB962C8B-B14F-4D97-AF65-F5344CB8AC3E}">
        <p14:creationId xmlns:p14="http://schemas.microsoft.com/office/powerpoint/2010/main" val="35207288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5" grpId="0"/>
      <p:bldP spid="19" grpId="0"/>
      <p:bldP spid="21" grpId="0"/>
      <p:bldP spid="23" grpId="0"/>
      <p:bldP spid="25" grpId="0"/>
      <p:bldP spid="26" grpId="0"/>
      <p:bldP spid="29" grpId="0"/>
      <p:bldP spid="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956123"/>
            <a:ext cx="10753200" cy="451576"/>
          </a:xfrm>
        </p:spPr>
        <p:txBody>
          <a:bodyPr/>
          <a:lstStyle/>
          <a:p>
            <a:r>
              <a:rPr lang="cs-CZ" dirty="0"/>
              <a:t>Otázky na závěr? 			(+</a:t>
            </a:r>
            <a:r>
              <a:rPr lang="cs-CZ" dirty="0" err="1"/>
              <a:t>Socrative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3740980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666000" y="1512794"/>
            <a:ext cx="10752138" cy="4508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Děkuji za aktivní účast </a:t>
            </a:r>
            <a:br>
              <a:rPr lang="cs-CZ"/>
            </a:br>
            <a:br>
              <a:rPr lang="cs-CZ"/>
            </a:br>
            <a:r>
              <a:rPr lang="cs-CZ"/>
              <a:t>v případě dotazů se ptejte,</a:t>
            </a:r>
            <a:br>
              <a:rPr lang="cs-CZ"/>
            </a:br>
            <a:r>
              <a:rPr lang="cs-CZ"/>
              <a:t>nebo piště 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Motivace?</a:t>
            </a:r>
          </a:p>
        </p:txBody>
      </p:sp>
      <p:pic>
        <p:nvPicPr>
          <p:cNvPr id="6" name="TcNpoc-lF0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325205"/>
            <a:ext cx="8442960" cy="474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typy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u="sng" dirty="0"/>
              <a:t>Způsoby úročení</a:t>
            </a:r>
            <a:r>
              <a:rPr lang="cs-CZ" sz="1800" dirty="0"/>
              <a:t>:</a:t>
            </a:r>
          </a:p>
          <a:p>
            <a:pPr lvl="1"/>
            <a:r>
              <a:rPr lang="cs-CZ" sz="1800" b="1" dirty="0"/>
              <a:t>Jednoduché</a:t>
            </a:r>
            <a:r>
              <a:rPr lang="cs-CZ" sz="1800" dirty="0"/>
              <a:t> –</a:t>
            </a:r>
          </a:p>
          <a:p>
            <a:pPr lvl="1"/>
            <a:r>
              <a:rPr lang="cs-CZ" sz="1800" b="1" dirty="0"/>
              <a:t>Složené</a:t>
            </a:r>
            <a:r>
              <a:rPr lang="cs-CZ" sz="1800" dirty="0"/>
              <a:t> –</a:t>
            </a:r>
            <a:endParaRPr lang="cs-CZ" sz="1800" i="1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u="sng" dirty="0"/>
              <a:t>Dle připisování úroků</a:t>
            </a:r>
            <a:r>
              <a:rPr lang="cs-CZ" sz="1800" dirty="0"/>
              <a:t>:</a:t>
            </a:r>
          </a:p>
          <a:p>
            <a:pPr lvl="1"/>
            <a:r>
              <a:rPr lang="cs-CZ" sz="1800" b="1" dirty="0"/>
              <a:t>Polhůtní</a:t>
            </a:r>
            <a:r>
              <a:rPr lang="cs-CZ" sz="1800" dirty="0"/>
              <a:t> –</a:t>
            </a:r>
            <a:endParaRPr lang="cs-CZ" sz="1800" b="1" dirty="0"/>
          </a:p>
          <a:p>
            <a:pPr lvl="1"/>
            <a:r>
              <a:rPr lang="cs-CZ" sz="1800" b="1" dirty="0"/>
              <a:t>Předlhůtní</a:t>
            </a:r>
            <a:r>
              <a:rPr lang="cs-CZ" sz="1800" dirty="0"/>
              <a:t> –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4F2B6C-5373-4899-800A-A303C43E3904}"/>
              </a:ext>
            </a:extLst>
          </p:cNvPr>
          <p:cNvSpPr txBox="1"/>
          <p:nvPr/>
        </p:nvSpPr>
        <p:spPr>
          <a:xfrm>
            <a:off x="2745419" y="2074689"/>
            <a:ext cx="8424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vyplácené úroky se k původní uložené peněžní částce nepřičítají a dále se neúročí.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5D4EA-72B9-47EB-A95D-4C5D7D7D5401}"/>
              </a:ext>
            </a:extLst>
          </p:cNvPr>
          <p:cNvSpPr txBox="1"/>
          <p:nvPr/>
        </p:nvSpPr>
        <p:spPr>
          <a:xfrm>
            <a:off x="2267505" y="2354013"/>
            <a:ext cx="8424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úroky se připisují k uložené peněžní částce a spolu s ní se dále úročí.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11D40D2-D329-44B0-B07E-7ED69C74F952}"/>
              </a:ext>
            </a:extLst>
          </p:cNvPr>
          <p:cNvSpPr txBox="1"/>
          <p:nvPr/>
        </p:nvSpPr>
        <p:spPr>
          <a:xfrm>
            <a:off x="2303017" y="3865743"/>
            <a:ext cx="8424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úroky se platí (připisují) na konci úrokového období.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BB64432-4289-4438-910D-F603E0D51152}"/>
              </a:ext>
            </a:extLst>
          </p:cNvPr>
          <p:cNvSpPr txBox="1"/>
          <p:nvPr/>
        </p:nvSpPr>
        <p:spPr>
          <a:xfrm>
            <a:off x="2544194" y="4136189"/>
            <a:ext cx="8424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úroky se platí na začátku úrokového období.</a:t>
            </a:r>
          </a:p>
        </p:txBody>
      </p:sp>
    </p:spTree>
    <p:extLst>
      <p:ext uri="{BB962C8B-B14F-4D97-AF65-F5344CB8AC3E}">
        <p14:creationId xmlns:p14="http://schemas.microsoft.com/office/powerpoint/2010/main" val="3905805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Předlhůtní              /	         polhůtní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26800" y="4138126"/>
            <a:ext cx="3698056" cy="2307289"/>
          </a:xfrm>
        </p:spPr>
        <p:txBody>
          <a:bodyPr/>
          <a:lstStyle/>
          <a:p>
            <a:pPr marL="72000" indent="0">
              <a:buNone/>
            </a:pPr>
            <a:r>
              <a:rPr lang="cs-CZ" sz="1800" dirty="0"/>
              <a:t>Tok času:</a:t>
            </a:r>
          </a:p>
          <a:p>
            <a:pPr marL="72000" indent="0">
              <a:buNone/>
            </a:pPr>
            <a:endParaRPr lang="cs-CZ" sz="1000" dirty="0"/>
          </a:p>
          <a:p>
            <a:pPr marL="72000" indent="0">
              <a:buNone/>
            </a:pPr>
            <a:r>
              <a:rPr lang="cs-CZ" sz="1800" dirty="0"/>
              <a:t>100 Kč			110 Kč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99 Kč			110 Kč</a:t>
            </a:r>
          </a:p>
        </p:txBody>
      </p:sp>
      <p:cxnSp>
        <p:nvCxnSpPr>
          <p:cNvPr id="9" name="Přímá spojnice se šipkou 8"/>
          <p:cNvCxnSpPr/>
          <p:nvPr/>
        </p:nvCxnSpPr>
        <p:spPr bwMode="auto">
          <a:xfrm>
            <a:off x="1948098" y="5044412"/>
            <a:ext cx="13799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>
            <a:off x="1948098" y="5799542"/>
            <a:ext cx="13799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ovéPole 13"/>
          <p:cNvSpPr txBox="1"/>
          <p:nvPr/>
        </p:nvSpPr>
        <p:spPr>
          <a:xfrm>
            <a:off x="2222416" y="4644628"/>
            <a:ext cx="8312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/>
              <a:t>r = 10 %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222416" y="5399757"/>
            <a:ext cx="8312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/>
              <a:t>d = 10 %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EB1CEE3B-B94C-4BF6-8137-D9EDB2FE2778}"/>
              </a:ext>
            </a:extLst>
          </p:cNvPr>
          <p:cNvSpPr/>
          <p:nvPr/>
        </p:nvSpPr>
        <p:spPr bwMode="auto">
          <a:xfrm>
            <a:off x="799456" y="2897919"/>
            <a:ext cx="2503543" cy="385802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chemeClr val="tx1">
                <a:alpha val="40000"/>
              </a:scheme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A55FB433-6C24-4288-8EC0-A9F8B2B12A74}"/>
              </a:ext>
            </a:extLst>
          </p:cNvPr>
          <p:cNvSpPr/>
          <p:nvPr/>
        </p:nvSpPr>
        <p:spPr bwMode="auto">
          <a:xfrm>
            <a:off x="1130356" y="2012528"/>
            <a:ext cx="2166151" cy="385802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chemeClr val="tx1">
                <a:alpha val="40000"/>
              </a:scheme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1E52EB53-0ED4-45D7-AFEF-BE650D9CB3C5}"/>
              </a:ext>
            </a:extLst>
          </p:cNvPr>
          <p:cNvSpPr/>
          <p:nvPr/>
        </p:nvSpPr>
        <p:spPr bwMode="auto">
          <a:xfrm>
            <a:off x="792964" y="2012528"/>
            <a:ext cx="337643" cy="38580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rgbClr val="FF0000">
                <a:alpha val="40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>
                <a:extLst>
                  <a:ext uri="{FF2B5EF4-FFF2-40B4-BE49-F238E27FC236}">
                    <a16:creationId xmlns:a16="http://schemas.microsoft.com/office/drawing/2014/main" id="{F2CA0C66-FEB9-42A8-9CBF-F9943D063B3C}"/>
                  </a:ext>
                </a:extLst>
              </p:cNvPr>
              <p:cNvSpPr txBox="1"/>
              <p:nvPr/>
            </p:nvSpPr>
            <p:spPr>
              <a:xfrm>
                <a:off x="1415294" y="2066929"/>
                <a:ext cx="14031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TextovéPole 35">
                <a:extLst>
                  <a:ext uri="{FF2B5EF4-FFF2-40B4-BE49-F238E27FC236}">
                    <a16:creationId xmlns:a16="http://schemas.microsoft.com/office/drawing/2014/main" id="{F2CA0C66-FEB9-42A8-9CBF-F9943D063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294" y="2066929"/>
                <a:ext cx="1403141" cy="276999"/>
              </a:xfrm>
              <a:prstGeom prst="rect">
                <a:avLst/>
              </a:prstGeom>
              <a:blipFill>
                <a:blip r:embed="rId3"/>
                <a:stretch>
                  <a:fillRect l="-2609" r="-2609" b="-108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bdélník 40">
            <a:extLst>
              <a:ext uri="{FF2B5EF4-FFF2-40B4-BE49-F238E27FC236}">
                <a16:creationId xmlns:a16="http://schemas.microsoft.com/office/drawing/2014/main" id="{35ABDB6C-0B33-46D5-9649-A61397BC4B08}"/>
              </a:ext>
            </a:extLst>
          </p:cNvPr>
          <p:cNvSpPr/>
          <p:nvPr/>
        </p:nvSpPr>
        <p:spPr bwMode="auto">
          <a:xfrm rot="10800000">
            <a:off x="7483485" y="2892217"/>
            <a:ext cx="2166151" cy="385802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chemeClr val="tx1">
                <a:alpha val="40000"/>
              </a:scheme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3CB0162B-B984-4925-BF67-2223F04923B9}"/>
              </a:ext>
            </a:extLst>
          </p:cNvPr>
          <p:cNvSpPr/>
          <p:nvPr/>
        </p:nvSpPr>
        <p:spPr bwMode="auto">
          <a:xfrm rot="10800000">
            <a:off x="9644702" y="2893787"/>
            <a:ext cx="338400" cy="3744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rgbClr val="FF0000">
                <a:alpha val="40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6A6612C9-44C5-4741-AA27-4EE122AC1A33}"/>
              </a:ext>
            </a:extLst>
          </p:cNvPr>
          <p:cNvSpPr/>
          <p:nvPr/>
        </p:nvSpPr>
        <p:spPr bwMode="auto">
          <a:xfrm>
            <a:off x="7483485" y="2006824"/>
            <a:ext cx="2166151" cy="385802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0" sx="104000" sy="104000" algn="ctr" rotWithShape="0">
              <a:schemeClr val="tx1">
                <a:alpha val="40000"/>
              </a:scheme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C3461D87-72F3-4DD9-9DC2-0EED8F9AD133}"/>
                  </a:ext>
                </a:extLst>
              </p:cNvPr>
              <p:cNvSpPr txBox="1"/>
              <p:nvPr/>
            </p:nvSpPr>
            <p:spPr>
              <a:xfrm>
                <a:off x="7986822" y="2946617"/>
                <a:ext cx="1331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C3461D87-72F3-4DD9-9DC2-0EED8F9AD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822" y="2946617"/>
                <a:ext cx="1331583" cy="276999"/>
              </a:xfrm>
              <a:prstGeom prst="rect">
                <a:avLst/>
              </a:prstGeom>
              <a:blipFill>
                <a:blip r:embed="rId4"/>
                <a:stretch>
                  <a:fillRect l="-2740" r="-2283" b="-108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9081A235-F082-479D-AF61-E5B2A11F0716}"/>
                  </a:ext>
                </a:extLst>
              </p:cNvPr>
              <p:cNvSpPr txBox="1"/>
              <p:nvPr/>
            </p:nvSpPr>
            <p:spPr>
              <a:xfrm>
                <a:off x="1857637" y="2950643"/>
                <a:ext cx="3647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𝐹𝑉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9081A235-F082-479D-AF61-E5B2A11F0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637" y="2950643"/>
                <a:ext cx="364779" cy="276999"/>
              </a:xfrm>
              <a:prstGeom prst="rect">
                <a:avLst/>
              </a:prstGeom>
              <a:blipFill>
                <a:blip r:embed="rId5"/>
                <a:stretch>
                  <a:fillRect l="-13333" r="-10000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E2240F58-9AE0-4795-8335-9E52D0270C7B}"/>
                  </a:ext>
                </a:extLst>
              </p:cNvPr>
              <p:cNvSpPr txBox="1"/>
              <p:nvPr/>
            </p:nvSpPr>
            <p:spPr>
              <a:xfrm>
                <a:off x="842076" y="2066929"/>
                <a:ext cx="2391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E2240F58-9AE0-4795-8335-9E52D0270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76" y="2066929"/>
                <a:ext cx="239168" cy="276999"/>
              </a:xfrm>
              <a:prstGeom prst="rect">
                <a:avLst/>
              </a:prstGeom>
              <a:blipFill>
                <a:blip r:embed="rId6"/>
                <a:stretch>
                  <a:fillRect l="-17949" r="-17949" b="-108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A13EC044-DBE6-42AF-A28D-2138DC5D973E}"/>
                  </a:ext>
                </a:extLst>
              </p:cNvPr>
              <p:cNvSpPr txBox="1"/>
              <p:nvPr/>
            </p:nvSpPr>
            <p:spPr>
              <a:xfrm>
                <a:off x="8383369" y="2061227"/>
                <a:ext cx="366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A13EC044-DBE6-42AF-A28D-2138DC5D9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69" y="2061227"/>
                <a:ext cx="366382" cy="276999"/>
              </a:xfrm>
              <a:prstGeom prst="rect">
                <a:avLst/>
              </a:prstGeom>
              <a:blipFill>
                <a:blip r:embed="rId7"/>
                <a:stretch>
                  <a:fillRect l="-11667" r="-13333" b="-108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90613D5-0AB6-4B42-93CB-0B3A82F6EB0C}"/>
                  </a:ext>
                </a:extLst>
              </p:cNvPr>
              <p:cNvSpPr txBox="1"/>
              <p:nvPr/>
            </p:nvSpPr>
            <p:spPr>
              <a:xfrm>
                <a:off x="9737937" y="2936708"/>
                <a:ext cx="1676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cs-CZ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90613D5-0AB6-4B42-93CB-0B3A82F6E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37" y="2936708"/>
                <a:ext cx="167610" cy="276999"/>
              </a:xfrm>
              <a:prstGeom prst="rect">
                <a:avLst/>
              </a:prstGeom>
              <a:blipFill>
                <a:blip r:embed="rId8"/>
                <a:stretch>
                  <a:fillRect l="-25000" r="-21429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Přímá spojnice 49">
            <a:extLst>
              <a:ext uri="{FF2B5EF4-FFF2-40B4-BE49-F238E27FC236}">
                <a16:creationId xmlns:a16="http://schemas.microsoft.com/office/drawing/2014/main" id="{20F1A1DA-21E9-49CF-99B3-96493F25C8DC}"/>
              </a:ext>
            </a:extLst>
          </p:cNvPr>
          <p:cNvSpPr/>
          <p:nvPr/>
        </p:nvSpPr>
        <p:spPr>
          <a:xfrm rot="5400000" flipH="1" flipV="1">
            <a:off x="6011696" y="-1970136"/>
            <a:ext cx="71201" cy="11642105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>
                <a:extLst>
                  <a:ext uri="{FF2B5EF4-FFF2-40B4-BE49-F238E27FC236}">
                    <a16:creationId xmlns:a16="http://schemas.microsoft.com/office/drawing/2014/main" id="{01F3FE59-B4A4-487D-9143-2D4E0CABE15D}"/>
                  </a:ext>
                </a:extLst>
              </p:cNvPr>
              <p:cNvSpPr txBox="1"/>
              <p:nvPr/>
            </p:nvSpPr>
            <p:spPr>
              <a:xfrm>
                <a:off x="7477725" y="5551266"/>
                <a:ext cx="1019766" cy="478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51" name="TextovéPole 50">
                <a:extLst>
                  <a:ext uri="{FF2B5EF4-FFF2-40B4-BE49-F238E27FC236}">
                    <a16:creationId xmlns:a16="http://schemas.microsoft.com/office/drawing/2014/main" id="{01F3FE59-B4A4-487D-9143-2D4E0CABE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725" y="5551266"/>
                <a:ext cx="1019766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>
                <a:extLst>
                  <a:ext uri="{FF2B5EF4-FFF2-40B4-BE49-F238E27FC236}">
                    <a16:creationId xmlns:a16="http://schemas.microsoft.com/office/drawing/2014/main" id="{1A41F9B0-DB2A-47A7-ACF4-0CDB166B8086}"/>
                  </a:ext>
                </a:extLst>
              </p:cNvPr>
              <p:cNvSpPr txBox="1"/>
              <p:nvPr/>
            </p:nvSpPr>
            <p:spPr>
              <a:xfrm>
                <a:off x="7480610" y="4729573"/>
                <a:ext cx="1013996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52" name="TextovéPole 51">
                <a:extLst>
                  <a:ext uri="{FF2B5EF4-FFF2-40B4-BE49-F238E27FC236}">
                    <a16:creationId xmlns:a16="http://schemas.microsoft.com/office/drawing/2014/main" id="{1A41F9B0-DB2A-47A7-ACF4-0CDB166B8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610" y="4729573"/>
                <a:ext cx="1013996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ovéPole 52">
            <a:extLst>
              <a:ext uri="{FF2B5EF4-FFF2-40B4-BE49-F238E27FC236}">
                <a16:creationId xmlns:a16="http://schemas.microsoft.com/office/drawing/2014/main" id="{C5A8B3E5-FFD6-428F-9870-9D4B2A75B9C2}"/>
              </a:ext>
            </a:extLst>
          </p:cNvPr>
          <p:cNvSpPr txBox="1"/>
          <p:nvPr/>
        </p:nvSpPr>
        <p:spPr>
          <a:xfrm>
            <a:off x="7380681" y="4157337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j-lt"/>
              </a:rPr>
              <a:t>Ekvivalentní převádění:</a:t>
            </a:r>
          </a:p>
        </p:txBody>
      </p:sp>
    </p:spTree>
    <p:extLst>
      <p:ext uri="{BB962C8B-B14F-4D97-AF65-F5344CB8AC3E}">
        <p14:creationId xmlns:p14="http://schemas.microsoft.com/office/powerpoint/2010/main" val="267060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4" grpId="0"/>
      <p:bldP spid="15" grpId="0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/>
              <a:t>Jednoduché úročení (polhůtní)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Výpočet úroků vychází ze stále stejného základu – úroky se k původnímu kapitálu nepřidávají a dále neúročí.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Nejčastější v situacích, kdy doba půjčky není delší než jeden rok.</a:t>
            </a:r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sz="1000" dirty="0"/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Kde: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FV – budoucí hodnota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PV – současná hodnota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r – úroková míra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t – doba úročení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I - úrok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16ECBF74-3B12-4BEE-A372-266AC9901DB4}"/>
                  </a:ext>
                </a:extLst>
              </p:cNvPr>
              <p:cNvSpPr txBox="1"/>
              <p:nvPr/>
            </p:nvSpPr>
            <p:spPr>
              <a:xfrm>
                <a:off x="4500973" y="3574172"/>
                <a:ext cx="27665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16ECBF74-3B12-4BEE-A372-266AC9901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973" y="3574172"/>
                <a:ext cx="2766527" cy="369332"/>
              </a:xfrm>
              <a:prstGeom prst="rect">
                <a:avLst/>
              </a:prstGeom>
              <a:blipFill>
                <a:blip r:embed="rId3"/>
                <a:stretch>
                  <a:fillRect l="-1542" r="-1101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5787AA7-52A2-4C84-9113-4963698AC357}"/>
                  </a:ext>
                </a:extLst>
              </p:cNvPr>
              <p:cNvSpPr txBox="1"/>
              <p:nvPr/>
            </p:nvSpPr>
            <p:spPr>
              <a:xfrm>
                <a:off x="4980366" y="4244342"/>
                <a:ext cx="12965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5787AA7-52A2-4C84-9113-4963698AC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366" y="4244342"/>
                <a:ext cx="1296573" cy="369332"/>
              </a:xfrm>
              <a:prstGeom prst="rect">
                <a:avLst/>
              </a:prstGeom>
              <a:blipFill>
                <a:blip r:embed="rId4"/>
                <a:stretch>
                  <a:fillRect l="-939" r="-281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372492E-2DFD-4E41-AFC1-9090A511E9CA}"/>
                  </a:ext>
                </a:extLst>
              </p:cNvPr>
              <p:cNvSpPr txBox="1"/>
              <p:nvPr/>
            </p:nvSpPr>
            <p:spPr>
              <a:xfrm>
                <a:off x="4756298" y="4914512"/>
                <a:ext cx="17447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372492E-2DFD-4E41-AFC1-9090A511E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298" y="4914512"/>
                <a:ext cx="1744708" cy="369332"/>
              </a:xfrm>
              <a:prstGeom prst="rect">
                <a:avLst/>
              </a:prstGeom>
              <a:blipFill>
                <a:blip r:embed="rId5"/>
                <a:stretch>
                  <a:fillRect l="-2797" r="-2098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539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err="1"/>
              <a:t>Socrative</a:t>
            </a:r>
            <a:r>
              <a:rPr lang="cs-CZ" noProof="0"/>
              <a:t> </a:t>
            </a:r>
            <a:r>
              <a:rPr lang="cs-CZ" noProof="0" err="1"/>
              <a:t>room</a:t>
            </a:r>
            <a:r>
              <a:rPr lang="cs-CZ" noProof="0"/>
              <a:t> </a:t>
            </a:r>
            <a:r>
              <a:rPr lang="cs-CZ" noProof="0" err="1"/>
              <a:t>name</a:t>
            </a:r>
            <a:r>
              <a:rPr lang="cs-CZ" noProof="0"/>
              <a:t>: ABCDE</a:t>
            </a:r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jednoduché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Klient měl od 8.3.2021 do 5.5.2021 uloženo ve spořitelně 15 000Kč s 8% úrokovou sazbou </a:t>
            </a:r>
            <a:r>
              <a:rPr lang="cs-CZ" dirty="0" err="1"/>
              <a:t>p.a</a:t>
            </a:r>
            <a:r>
              <a:rPr lang="cs-CZ" dirty="0"/>
              <a:t>. Kolik korun činil úrok za tuto dobu? (30/360)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06DA407F-C5F5-450A-8544-61030D4F0EBA}"/>
              </a:ext>
            </a:extLst>
          </p:cNvPr>
          <p:cNvSpPr/>
          <p:nvPr/>
        </p:nvSpPr>
        <p:spPr>
          <a:xfrm>
            <a:off x="4163760" y="4663080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-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 = 57 dní = 57/360</a:t>
            </a:r>
          </a:p>
          <a:p>
            <a:r>
              <a:rPr lang="cs-CZ" dirty="0"/>
              <a:t>PV = 15 000</a:t>
            </a:r>
          </a:p>
          <a:p>
            <a:r>
              <a:rPr lang="cs-CZ" dirty="0"/>
              <a:t>r = 8 % = 0,08 (</a:t>
            </a:r>
            <a:r>
              <a:rPr lang="cs-CZ" dirty="0" err="1"/>
              <a:t>p.a</a:t>
            </a:r>
            <a:r>
              <a:rPr lang="cs-CZ" dirty="0"/>
              <a:t>.)</a:t>
            </a:r>
          </a:p>
          <a:p>
            <a:endParaRPr lang="cs-CZ" dirty="0"/>
          </a:p>
          <a:p>
            <a:pPr marL="72000" indent="0">
              <a:buNone/>
            </a:pPr>
            <a:endParaRPr lang="cs-CZ" b="1" dirty="0"/>
          </a:p>
          <a:p>
            <a:endParaRPr lang="cs-CZ" u="sng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24602D60-42EF-46E6-9C2B-F4393C8644F6}"/>
                  </a:ext>
                </a:extLst>
              </p:cNvPr>
              <p:cNvSpPr txBox="1"/>
              <p:nvPr/>
            </p:nvSpPr>
            <p:spPr>
              <a:xfrm>
                <a:off x="949911" y="4467688"/>
                <a:ext cx="8897821" cy="11991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m:rPr>
                          <m:sty m:val="p"/>
                        </m:rPr>
                        <a:rPr lang="cs-CZ" smtClean="0">
                          <a:latin typeface="Cambria Math" panose="02040503050406030204" pitchFamily="18" charset="0"/>
                        </a:rPr>
                        <m:t>rok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𝑷𝑽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𝟎𝟖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𝟓𝟕</m:t>
                              </m:r>
                            </m:num>
                            <m:den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𝟏𝟗𝟎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24602D60-42EF-46E6-9C2B-F4393C864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11" y="4467688"/>
                <a:ext cx="8897821" cy="11991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64474"/>
            <a:ext cx="10753200" cy="451576"/>
          </a:xfrm>
        </p:spPr>
        <p:txBody>
          <a:bodyPr/>
          <a:lstStyle/>
          <a:p>
            <a:r>
              <a:rPr lang="cs-CZ"/>
              <a:t>Jednoduché úročení předlhůtní</a:t>
            </a:r>
            <a:br>
              <a:rPr lang="cs-CZ"/>
            </a:br>
            <a:r>
              <a:rPr lang="cs-CZ"/>
              <a:t>		= obchodní diskont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28554" y="1786369"/>
            <a:ext cx="8076506" cy="4207107"/>
          </a:xfrm>
        </p:spPr>
        <p:txBody>
          <a:bodyPr/>
          <a:lstStyle/>
          <a:p>
            <a:pPr marL="180000"/>
            <a:r>
              <a:rPr lang="cs-CZ" sz="1800" dirty="0"/>
              <a:t>Nehovoříme o úroku, ale o diskontu. </a:t>
            </a:r>
          </a:p>
          <a:p>
            <a:pPr marL="180000"/>
            <a:r>
              <a:rPr lang="cs-CZ" sz="1800" dirty="0"/>
              <a:t>Stanovení diskontu z konečné výše kapitálu v čase t (FV).</a:t>
            </a:r>
          </a:p>
          <a:p>
            <a:pPr marL="180000"/>
            <a:r>
              <a:rPr lang="cs-CZ" sz="1800" dirty="0"/>
              <a:t>Pokud je tedy diskont 10 %, potom z částky 100 Kč, obdrží dlužník pouze 90 Kč, ale v den splatnosti musí vrátit 100 Kč.</a:t>
            </a:r>
          </a:p>
          <a:p>
            <a:pPr marL="180000"/>
            <a:r>
              <a:rPr lang="cs-CZ" sz="1800" dirty="0"/>
              <a:t>Typické pro operace se směnkami (eskont směnek, operace s dluhopisy tzv. diskontované dluhopisy).</a:t>
            </a:r>
          </a:p>
          <a:p>
            <a:pPr marL="180000"/>
            <a:r>
              <a:rPr lang="cs-CZ" sz="1800" dirty="0"/>
              <a:t>Současnou hodnotu kapitálu P neboli jistinu, získáme z následujícího vzorce:</a:t>
            </a:r>
            <a:r>
              <a:rPr lang="cs-CZ" sz="1900" dirty="0"/>
              <a:t>		</a:t>
            </a:r>
          </a:p>
          <a:p>
            <a:pPr marL="180000"/>
            <a:endParaRPr lang="cs-CZ" altLang="cs-CZ" sz="1900" dirty="0"/>
          </a:p>
          <a:p>
            <a:pPr marL="180000"/>
            <a:endParaRPr lang="cs-CZ" altLang="cs-CZ" sz="1900" dirty="0"/>
          </a:p>
          <a:p>
            <a:pPr marL="0" indent="0">
              <a:buNone/>
            </a:pPr>
            <a:r>
              <a:rPr lang="cs-CZ" altLang="cs-CZ" sz="1100" dirty="0"/>
              <a:t>Kde:</a:t>
            </a:r>
          </a:p>
          <a:p>
            <a:pPr marL="0" indent="0">
              <a:buNone/>
            </a:pPr>
            <a:r>
              <a:rPr lang="cs-CZ" altLang="cs-CZ" sz="1100" dirty="0"/>
              <a:t>FV – splatná jistina, PV – současná hodnota, d – diskontní míra, t – doba úročení, D - diskont</a:t>
            </a:r>
          </a:p>
          <a:p>
            <a:pPr marL="0" indent="0">
              <a:buNone/>
            </a:pPr>
            <a:endParaRPr lang="cs-CZ" altLang="cs-CZ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6BEBB01-31BB-4496-BFDE-B294EA349859}"/>
                  </a:ext>
                </a:extLst>
              </p:cNvPr>
              <p:cNvSpPr txBox="1"/>
              <p:nvPr/>
            </p:nvSpPr>
            <p:spPr>
              <a:xfrm>
                <a:off x="4372147" y="4738928"/>
                <a:ext cx="27983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6BEBB01-31BB-4496-BFDE-B294EA349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147" y="4738928"/>
                <a:ext cx="2798395" cy="369332"/>
              </a:xfrm>
              <a:prstGeom prst="rect">
                <a:avLst/>
              </a:prstGeom>
              <a:blipFill>
                <a:blip r:embed="rId2"/>
                <a:stretch>
                  <a:fillRect l="-1525" r="-1089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B41E626-125A-4ADB-807B-47CC49958B92}"/>
                  </a:ext>
                </a:extLst>
              </p:cNvPr>
              <p:cNvSpPr txBox="1"/>
              <p:nvPr/>
            </p:nvSpPr>
            <p:spPr>
              <a:xfrm>
                <a:off x="4854050" y="5237556"/>
                <a:ext cx="13888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B41E626-125A-4ADB-807B-47CC49958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050" y="5237556"/>
                <a:ext cx="1388842" cy="369332"/>
              </a:xfrm>
              <a:prstGeom prst="rect">
                <a:avLst/>
              </a:prstGeom>
              <a:blipFill>
                <a:blip r:embed="rId3"/>
                <a:stretch>
                  <a:fillRect l="-877" r="-3509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6C28943-EE58-465E-97FB-ACAB77602D04}"/>
                  </a:ext>
                </a:extLst>
              </p:cNvPr>
              <p:cNvSpPr txBox="1"/>
              <p:nvPr/>
            </p:nvSpPr>
            <p:spPr>
              <a:xfrm>
                <a:off x="4541844" y="5736184"/>
                <a:ext cx="18720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6C28943-EE58-465E-97FB-ACAB77602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844" y="5736184"/>
                <a:ext cx="1872051" cy="369332"/>
              </a:xfrm>
              <a:prstGeom prst="rect">
                <a:avLst/>
              </a:prstGeom>
              <a:blipFill>
                <a:blip r:embed="rId4"/>
                <a:stretch>
                  <a:fillRect l="-2606" r="-1954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935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7EDE8D-CD4B-4D9A-94AE-410034FE37E1}">
  <ds:schemaRefs>
    <ds:schemaRef ds:uri="cc1cf008-a30f-4977-b954-94b46cff7c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E87707B-D7E8-46DE-A401-8BCEB1E41E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A7BEB5-FD2B-4DEA-A304-677C0532F30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0</TotalTime>
  <Words>1506</Words>
  <Application>Microsoft Office PowerPoint</Application>
  <PresentationFormat>Širokoúhlá obrazovka</PresentationFormat>
  <Paragraphs>260</Paragraphs>
  <Slides>29</Slides>
  <Notes>5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Presentation_MU_EN</vt:lpstr>
      <vt:lpstr>Polhůtní, předlhůtní úrok, lineární a exponenciální úročení</vt:lpstr>
      <vt:lpstr>Úvod do Socrative</vt:lpstr>
      <vt:lpstr>Motivace?</vt:lpstr>
      <vt:lpstr>Základní typy úročení</vt:lpstr>
      <vt:lpstr>Předlhůtní              /          polhůtní úročení</vt:lpstr>
      <vt:lpstr>Jednoduché úročení (polhůtní)</vt:lpstr>
      <vt:lpstr>Vzorový příklad – jednoduché úročení</vt:lpstr>
      <vt:lpstr>Vzorový příklad - řešení</vt:lpstr>
      <vt:lpstr>Jednoduché úročení předlhůtní   = obchodní diskont </vt:lpstr>
      <vt:lpstr>Vzorový příklad - diskont</vt:lpstr>
      <vt:lpstr>Vzorový příklad - řešení</vt:lpstr>
      <vt:lpstr>Složené úročení</vt:lpstr>
      <vt:lpstr>Vzorový příklad – složené úročení</vt:lpstr>
      <vt:lpstr>Vzorový příklad - řešení</vt:lpstr>
      <vt:lpstr>Kombinované úročení</vt:lpstr>
      <vt:lpstr>Vzorový příklad – kombinované úročení</vt:lpstr>
      <vt:lpstr>Vzorový příklad - řešení</vt:lpstr>
      <vt:lpstr>Příklad Socrative 2    (room name: FIMA)</vt:lpstr>
      <vt:lpstr>Příklad Socrative 2 - řešení</vt:lpstr>
      <vt:lpstr>Příklad Socrative 3</vt:lpstr>
      <vt:lpstr>Příklad Socrative 3 - řešení</vt:lpstr>
      <vt:lpstr>Příklad Socrative 4</vt:lpstr>
      <vt:lpstr>Příklad Socrative 4 - řešení</vt:lpstr>
      <vt:lpstr>Příklad Socrative 5</vt:lpstr>
      <vt:lpstr>Příklad Socrative 5 - řešení</vt:lpstr>
      <vt:lpstr>Příklad Socrative 6</vt:lpstr>
      <vt:lpstr>Příklad Socrative 6 - řešení</vt:lpstr>
      <vt:lpstr>Otázky na závěr?    (+Socrative)</vt:lpstr>
      <vt:lpstr>Děkuji za aktivní účast   v případě dotazů se ptejte, nebo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Marek Lukáš</cp:lastModifiedBy>
  <cp:revision>33</cp:revision>
  <cp:lastPrinted>1601-01-01T00:00:00Z</cp:lastPrinted>
  <dcterms:created xsi:type="dcterms:W3CDTF">2020-09-24T08:51:58Z</dcterms:created>
  <dcterms:modified xsi:type="dcterms:W3CDTF">2021-09-21T08:36:59Z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