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5"/>
  </p:notesMasterIdLst>
  <p:handoutMasterIdLst>
    <p:handoutMasterId r:id="rId26"/>
  </p:handoutMasterIdLst>
  <p:sldIdLst>
    <p:sldId id="256" r:id="rId5"/>
    <p:sldId id="282" r:id="rId6"/>
    <p:sldId id="279" r:id="rId7"/>
    <p:sldId id="280" r:id="rId8"/>
    <p:sldId id="266" r:id="rId9"/>
    <p:sldId id="291" r:id="rId10"/>
    <p:sldId id="295" r:id="rId11"/>
    <p:sldId id="262" r:id="rId12"/>
    <p:sldId id="284" r:id="rId13"/>
    <p:sldId id="285" r:id="rId14"/>
    <p:sldId id="289" r:id="rId15"/>
    <p:sldId id="298" r:id="rId16"/>
    <p:sldId id="299" r:id="rId17"/>
    <p:sldId id="287" r:id="rId18"/>
    <p:sldId id="288" r:id="rId19"/>
    <p:sldId id="292" r:id="rId20"/>
    <p:sldId id="296" r:id="rId21"/>
    <p:sldId id="297" r:id="rId22"/>
    <p:sldId id="300" r:id="rId23"/>
    <p:sldId id="276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 Marek" initials="LM" lastIdx="2" clrIdx="0">
    <p:extLst>
      <p:ext uri="{19B8F6BF-5375-455C-9EA6-DF929625EA0E}">
        <p15:presenceInfo xmlns:p15="http://schemas.microsoft.com/office/powerpoint/2012/main" userId="Lukáš Mar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FDFECE"/>
    <a:srgbClr val="002060"/>
    <a:srgbClr val="46C8FF"/>
    <a:srgbClr val="B9006E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39D5D4-A13E-4170-A58C-E8320CA5C878}" v="91" dt="2021-08-25T09:05:10.189"/>
    <p1510:client id="{73C12E3D-7D9B-46E7-BA1E-5057894CC09E}" v="2" dt="2021-08-22T22:45:08.602"/>
    <p1510:client id="{8565BA84-6637-4882-9B33-029B81A029B2}" v="1" dt="2021-09-08T09:41:00.159"/>
    <p1510:client id="{BF7D4C33-C480-4F56-9D24-03EF7B18482C}" v="76" dt="2020-10-14T07:18:15.999"/>
    <p1510:client id="{CDEC7CBA-BC3C-4737-A06D-DC864565F451}" v="33" dt="2020-10-14T21:15:17.022"/>
    <p1510:client id="{D3D8EE30-BE5D-4BF5-A087-8D0333F5F9C6}" v="1" dt="2020-10-13T22:41:30.4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>
        <p:scale>
          <a:sx n="114" d="100"/>
          <a:sy n="114" d="100"/>
        </p:scale>
        <p:origin x="41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Marek" userId="S::405677@muni.cz::1bada3d9-94b4-4f6b-8edc-ad61d29ac51d" providerId="AD" clId="Web-{D3D8EE30-BE5D-4BF5-A087-8D0333F5F9C6}"/>
    <pc:docChg chg="modSld">
      <pc:chgData name="Lukáš Marek" userId="S::405677@muni.cz::1bada3d9-94b4-4f6b-8edc-ad61d29ac51d" providerId="AD" clId="Web-{D3D8EE30-BE5D-4BF5-A087-8D0333F5F9C6}" dt="2020-10-13T22:41:30.450" v="0"/>
      <pc:docMkLst>
        <pc:docMk/>
      </pc:docMkLst>
      <pc:sldChg chg="delSp delAnim">
        <pc:chgData name="Lukáš Marek" userId="S::405677@muni.cz::1bada3d9-94b4-4f6b-8edc-ad61d29ac51d" providerId="AD" clId="Web-{D3D8EE30-BE5D-4BF5-A087-8D0333F5F9C6}" dt="2020-10-13T22:41:30.450" v="0"/>
        <pc:sldMkLst>
          <pc:docMk/>
          <pc:sldMk cId="2920367861" sldId="288"/>
        </pc:sldMkLst>
        <pc:picChg chg="del">
          <ac:chgData name="Lukáš Marek" userId="S::405677@muni.cz::1bada3d9-94b4-4f6b-8edc-ad61d29ac51d" providerId="AD" clId="Web-{D3D8EE30-BE5D-4BF5-A087-8D0333F5F9C6}" dt="2020-10-13T22:41:30.450" v="0"/>
          <ac:picMkLst>
            <pc:docMk/>
            <pc:sldMk cId="2920367861" sldId="288"/>
            <ac:picMk id="26" creationId="{D7021067-E376-4EE8-A70B-25898A587EAA}"/>
          </ac:picMkLst>
        </pc:picChg>
      </pc:sldChg>
    </pc:docChg>
  </pc:docChgLst>
  <pc:docChgLst>
    <pc:chgData name="Lucie Gyönyörová" userId="S::433854@muni.cz::b653aab2-afbe-4252-b8ca-b0456ccae5d8" providerId="AD" clId="Web-{8565BA84-6637-4882-9B33-029B81A029B2}"/>
    <pc:docChg chg="modSld">
      <pc:chgData name="Lucie Gyönyörová" userId="S::433854@muni.cz::b653aab2-afbe-4252-b8ca-b0456ccae5d8" providerId="AD" clId="Web-{8565BA84-6637-4882-9B33-029B81A029B2}" dt="2021-09-08T09:41:00.159" v="0" actId="20577"/>
      <pc:docMkLst>
        <pc:docMk/>
      </pc:docMkLst>
      <pc:sldChg chg="modSp">
        <pc:chgData name="Lucie Gyönyörová" userId="S::433854@muni.cz::b653aab2-afbe-4252-b8ca-b0456ccae5d8" providerId="AD" clId="Web-{8565BA84-6637-4882-9B33-029B81A029B2}" dt="2021-09-08T09:41:00.159" v="0" actId="20577"/>
        <pc:sldMkLst>
          <pc:docMk/>
          <pc:sldMk cId="2922120049" sldId="282"/>
        </pc:sldMkLst>
        <pc:spChg chg="mod">
          <ac:chgData name="Lucie Gyönyörová" userId="S::433854@muni.cz::b653aab2-afbe-4252-b8ca-b0456ccae5d8" providerId="AD" clId="Web-{8565BA84-6637-4882-9B33-029B81A029B2}" dt="2021-09-08T09:41:00.159" v="0" actId="20577"/>
          <ac:spMkLst>
            <pc:docMk/>
            <pc:sldMk cId="2922120049" sldId="282"/>
            <ac:spMk id="5" creationId="{C410C9CD-2DFE-4C6A-9A35-9D66E0F022DA}"/>
          </ac:spMkLst>
        </pc:spChg>
      </pc:sldChg>
    </pc:docChg>
  </pc:docChgLst>
  <pc:docChgLst>
    <pc:chgData name="Lucie Gyönyörová" userId="S::433854@muni.cz::b653aab2-afbe-4252-b8ca-b0456ccae5d8" providerId="AD" clId="Web-{BF7D4C33-C480-4F56-9D24-03EF7B18482C}"/>
    <pc:docChg chg="modSld">
      <pc:chgData name="Lucie Gyönyörová" userId="S::433854@muni.cz::b653aab2-afbe-4252-b8ca-b0456ccae5d8" providerId="AD" clId="Web-{BF7D4C33-C480-4F56-9D24-03EF7B18482C}" dt="2020-10-14T07:18:13.842" v="73" actId="20577"/>
      <pc:docMkLst>
        <pc:docMk/>
      </pc:docMkLst>
      <pc:sldChg chg="modSp">
        <pc:chgData name="Lucie Gyönyörová" userId="S::433854@muni.cz::b653aab2-afbe-4252-b8ca-b0456ccae5d8" providerId="AD" clId="Web-{BF7D4C33-C480-4F56-9D24-03EF7B18482C}" dt="2020-10-14T07:18:13.842" v="73" actId="20577"/>
        <pc:sldMkLst>
          <pc:docMk/>
          <pc:sldMk cId="3855745886" sldId="267"/>
        </pc:sldMkLst>
        <pc:spChg chg="mod">
          <ac:chgData name="Lucie Gyönyörová" userId="S::433854@muni.cz::b653aab2-afbe-4252-b8ca-b0456ccae5d8" providerId="AD" clId="Web-{BF7D4C33-C480-4F56-9D24-03EF7B18482C}" dt="2020-10-14T07:18:13.842" v="73" actId="20577"/>
          <ac:spMkLst>
            <pc:docMk/>
            <pc:sldMk cId="3855745886" sldId="267"/>
            <ac:spMk id="5" creationId="{00000000-0000-0000-0000-000000000000}"/>
          </ac:spMkLst>
        </pc:spChg>
      </pc:sldChg>
      <pc:sldChg chg="modSp">
        <pc:chgData name="Lucie Gyönyörová" userId="S::433854@muni.cz::b653aab2-afbe-4252-b8ca-b0456ccae5d8" providerId="AD" clId="Web-{BF7D4C33-C480-4F56-9D24-03EF7B18482C}" dt="2020-10-14T07:08:12.595" v="50" actId="20577"/>
        <pc:sldMkLst>
          <pc:docMk/>
          <pc:sldMk cId="1249941915" sldId="279"/>
        </pc:sldMkLst>
        <pc:spChg chg="mod">
          <ac:chgData name="Lucie Gyönyörová" userId="S::433854@muni.cz::b653aab2-afbe-4252-b8ca-b0456ccae5d8" providerId="AD" clId="Web-{BF7D4C33-C480-4F56-9D24-03EF7B18482C}" dt="2020-10-14T07:08:12.595" v="50" actId="20577"/>
          <ac:spMkLst>
            <pc:docMk/>
            <pc:sldMk cId="1249941915" sldId="279"/>
            <ac:spMk id="5" creationId="{DA54EBE8-2A03-4685-9025-7EA8C7FC3B1F}"/>
          </ac:spMkLst>
        </pc:spChg>
        <pc:picChg chg="mod">
          <ac:chgData name="Lucie Gyönyörová" userId="S::433854@muni.cz::b653aab2-afbe-4252-b8ca-b0456ccae5d8" providerId="AD" clId="Web-{BF7D4C33-C480-4F56-9D24-03EF7B18482C}" dt="2020-10-14T07:07:13.985" v="49" actId="1076"/>
          <ac:picMkLst>
            <pc:docMk/>
            <pc:sldMk cId="1249941915" sldId="279"/>
            <ac:picMk id="7" creationId="{99653B20-D46F-462E-AC21-CEC7C1186CC0}"/>
          </ac:picMkLst>
        </pc:picChg>
      </pc:sldChg>
      <pc:sldChg chg="addSp modSp">
        <pc:chgData name="Lucie Gyönyörová" userId="S::433854@muni.cz::b653aab2-afbe-4252-b8ca-b0456ccae5d8" providerId="AD" clId="Web-{BF7D4C33-C480-4F56-9D24-03EF7B18482C}" dt="2020-10-14T07:15:50.308" v="67" actId="1076"/>
        <pc:sldMkLst>
          <pc:docMk/>
          <pc:sldMk cId="688922881" sldId="280"/>
        </pc:sldMkLst>
        <pc:spChg chg="add mod">
          <ac:chgData name="Lucie Gyönyörová" userId="S::433854@muni.cz::b653aab2-afbe-4252-b8ca-b0456ccae5d8" providerId="AD" clId="Web-{BF7D4C33-C480-4F56-9D24-03EF7B18482C}" dt="2020-10-14T07:15:50.308" v="67" actId="1076"/>
          <ac:spMkLst>
            <pc:docMk/>
            <pc:sldMk cId="688922881" sldId="280"/>
            <ac:spMk id="6" creationId="{67A36A6F-E958-4AA1-A4B0-2E94363A8460}"/>
          </ac:spMkLst>
        </pc:spChg>
      </pc:sldChg>
    </pc:docChg>
  </pc:docChgLst>
  <pc:docChgLst>
    <pc:chgData name="Lukáš Marek" userId="S::405677@muni.cz::1bada3d9-94b4-4f6b-8edc-ad61d29ac51d" providerId="AD" clId="Web-{CDEC7CBA-BC3C-4737-A06D-DC864565F451}"/>
    <pc:docChg chg="modSld">
      <pc:chgData name="Lukáš Marek" userId="S::405677@muni.cz::1bada3d9-94b4-4f6b-8edc-ad61d29ac51d" providerId="AD" clId="Web-{CDEC7CBA-BC3C-4737-A06D-DC864565F451}" dt="2020-10-14T21:15:17.022" v="31" actId="1076"/>
      <pc:docMkLst>
        <pc:docMk/>
      </pc:docMkLst>
      <pc:sldChg chg="addSp modSp addAnim delAnim modAnim">
        <pc:chgData name="Lukáš Marek" userId="S::405677@muni.cz::1bada3d9-94b4-4f6b-8edc-ad61d29ac51d" providerId="AD" clId="Web-{CDEC7CBA-BC3C-4737-A06D-DC864565F451}" dt="2020-10-14T21:15:17.022" v="31" actId="1076"/>
        <pc:sldMkLst>
          <pc:docMk/>
          <pc:sldMk cId="2920367861" sldId="288"/>
        </pc:sldMkLst>
        <pc:picChg chg="add mod">
          <ac:chgData name="Lukáš Marek" userId="S::405677@muni.cz::1bada3d9-94b4-4f6b-8edc-ad61d29ac51d" providerId="AD" clId="Web-{CDEC7CBA-BC3C-4737-A06D-DC864565F451}" dt="2020-10-14T21:15:17.022" v="31" actId="1076"/>
          <ac:picMkLst>
            <pc:docMk/>
            <pc:sldMk cId="2920367861" sldId="288"/>
            <ac:picMk id="5" creationId="{FC43D0E7-B3C5-46D2-B0FF-8F42A49BC8AB}"/>
          </ac:picMkLst>
        </pc:picChg>
      </pc:sldChg>
    </pc:docChg>
  </pc:docChgLst>
  <pc:docChgLst>
    <pc:chgData name="Lukáš Marek" userId="S::405677@muni.cz::1bada3d9-94b4-4f6b-8edc-ad61d29ac51d" providerId="AD" clId="Web-{73C12E3D-7D9B-46E7-BA1E-5057894CC09E}"/>
    <pc:docChg chg="modSld">
      <pc:chgData name="Lukáš Marek" userId="S::405677@muni.cz::1bada3d9-94b4-4f6b-8edc-ad61d29ac51d" providerId="AD" clId="Web-{73C12E3D-7D9B-46E7-BA1E-5057894CC09E}" dt="2021-08-22T22:56:54.729" v="199"/>
      <pc:docMkLst>
        <pc:docMk/>
      </pc:docMkLst>
      <pc:sldChg chg="modNotes">
        <pc:chgData name="Lukáš Marek" userId="S::405677@muni.cz::1bada3d9-94b4-4f6b-8edc-ad61d29ac51d" providerId="AD" clId="Web-{73C12E3D-7D9B-46E7-BA1E-5057894CC09E}" dt="2021-08-22T22:56:52.573" v="197"/>
        <pc:sldMkLst>
          <pc:docMk/>
          <pc:sldMk cId="3273372358" sldId="269"/>
        </pc:sldMkLst>
      </pc:sldChg>
      <pc:sldChg chg="modNotes">
        <pc:chgData name="Lukáš Marek" userId="S::405677@muni.cz::1bada3d9-94b4-4f6b-8edc-ad61d29ac51d" providerId="AD" clId="Web-{73C12E3D-7D9B-46E7-BA1E-5057894CC09E}" dt="2021-08-22T22:44:19.017" v="84"/>
        <pc:sldMkLst>
          <pc:docMk/>
          <pc:sldMk cId="1249941915" sldId="279"/>
        </pc:sldMkLst>
      </pc:sldChg>
      <pc:sldChg chg="modNotes">
        <pc:chgData name="Lukáš Marek" userId="S::405677@muni.cz::1bada3d9-94b4-4f6b-8edc-ad61d29ac51d" providerId="AD" clId="Web-{73C12E3D-7D9B-46E7-BA1E-5057894CC09E}" dt="2021-08-22T22:44:41.195" v="100"/>
        <pc:sldMkLst>
          <pc:docMk/>
          <pc:sldMk cId="688922881" sldId="280"/>
        </pc:sldMkLst>
      </pc:sldChg>
      <pc:sldChg chg="modNotes">
        <pc:chgData name="Lukáš Marek" userId="S::405677@muni.cz::1bada3d9-94b4-4f6b-8edc-ad61d29ac51d" providerId="AD" clId="Web-{73C12E3D-7D9B-46E7-BA1E-5057894CC09E}" dt="2021-08-22T22:45:08.398" v="118"/>
        <pc:sldMkLst>
          <pc:docMk/>
          <pc:sldMk cId="2922120049" sldId="282"/>
        </pc:sldMkLst>
      </pc:sldChg>
      <pc:sldChg chg="modNotes">
        <pc:chgData name="Lukáš Marek" userId="S::405677@muni.cz::1bada3d9-94b4-4f6b-8edc-ad61d29ac51d" providerId="AD" clId="Web-{73C12E3D-7D9B-46E7-BA1E-5057894CC09E}" dt="2021-08-22T22:50:27.444" v="147"/>
        <pc:sldMkLst>
          <pc:docMk/>
          <pc:sldMk cId="2920367861" sldId="288"/>
        </pc:sldMkLst>
      </pc:sldChg>
      <pc:sldChg chg="modNotes">
        <pc:chgData name="Lukáš Marek" userId="S::405677@muni.cz::1bada3d9-94b4-4f6b-8edc-ad61d29ac51d" providerId="AD" clId="Web-{73C12E3D-7D9B-46E7-BA1E-5057894CC09E}" dt="2021-08-22T22:56:54.729" v="199"/>
        <pc:sldMkLst>
          <pc:docMk/>
          <pc:sldMk cId="2624371030" sldId="291"/>
        </pc:sldMkLst>
      </pc:sldChg>
    </pc:docChg>
  </pc:docChgLst>
  <pc:docChgLst>
    <pc:chgData name="Lucie Gyönyörová" userId="S::433854@muni.cz::b653aab2-afbe-4252-b8ca-b0456ccae5d8" providerId="AD" clId="Web-{1239D5D4-A13E-4170-A58C-E8320CA5C878}"/>
    <pc:docChg chg="addSld delSld modSld sldOrd">
      <pc:chgData name="Lucie Gyönyörová" userId="S::433854@muni.cz::b653aab2-afbe-4252-b8ca-b0456ccae5d8" providerId="AD" clId="Web-{1239D5D4-A13E-4170-A58C-E8320CA5C878}" dt="2021-08-25T09:05:10.189" v="85" actId="20577"/>
      <pc:docMkLst>
        <pc:docMk/>
      </pc:docMkLst>
      <pc:sldChg chg="addSp delSp modSp ord addAnim delAnim">
        <pc:chgData name="Lucie Gyönyörová" userId="S::433854@muni.cz::b653aab2-afbe-4252-b8ca-b0456ccae5d8" providerId="AD" clId="Web-{1239D5D4-A13E-4170-A58C-E8320CA5C878}" dt="2021-08-25T09:02:59.780" v="81" actId="20577"/>
        <pc:sldMkLst>
          <pc:docMk/>
          <pc:sldMk cId="1249941915" sldId="279"/>
        </pc:sldMkLst>
        <pc:spChg chg="mod">
          <ac:chgData name="Lucie Gyönyörová" userId="S::433854@muni.cz::b653aab2-afbe-4252-b8ca-b0456ccae5d8" providerId="AD" clId="Web-{1239D5D4-A13E-4170-A58C-E8320CA5C878}" dt="2021-08-25T09:02:59.780" v="81" actId="20577"/>
          <ac:spMkLst>
            <pc:docMk/>
            <pc:sldMk cId="1249941915" sldId="279"/>
            <ac:spMk id="4" creationId="{CC4CC44C-6929-41F9-91B1-CDA8338C7C26}"/>
          </ac:spMkLst>
        </pc:spChg>
        <pc:spChg chg="mod">
          <ac:chgData name="Lucie Gyönyörová" userId="S::433854@muni.cz::b653aab2-afbe-4252-b8ca-b0456ccae5d8" providerId="AD" clId="Web-{1239D5D4-A13E-4170-A58C-E8320CA5C878}" dt="2021-08-25T09:02:05.966" v="56" actId="20577"/>
          <ac:spMkLst>
            <pc:docMk/>
            <pc:sldMk cId="1249941915" sldId="279"/>
            <ac:spMk id="5" creationId="{DA54EBE8-2A03-4685-9025-7EA8C7FC3B1F}"/>
          </ac:spMkLst>
        </pc:spChg>
        <pc:picChg chg="add del mod">
          <ac:chgData name="Lucie Gyönyörová" userId="S::433854@muni.cz::b653aab2-afbe-4252-b8ca-b0456ccae5d8" providerId="AD" clId="Web-{1239D5D4-A13E-4170-A58C-E8320CA5C878}" dt="2021-08-25T09:01:51.934" v="51" actId="1076"/>
          <ac:picMkLst>
            <pc:docMk/>
            <pc:sldMk cId="1249941915" sldId="279"/>
            <ac:picMk id="7" creationId="{99653B20-D46F-462E-AC21-CEC7C1186CC0}"/>
          </ac:picMkLst>
        </pc:picChg>
        <pc:picChg chg="del">
          <ac:chgData name="Lucie Gyönyörová" userId="S::433854@muni.cz::b653aab2-afbe-4252-b8ca-b0456ccae5d8" providerId="AD" clId="Web-{1239D5D4-A13E-4170-A58C-E8320CA5C878}" dt="2021-08-25T09:01:44.575" v="47"/>
          <ac:picMkLst>
            <pc:docMk/>
            <pc:sldMk cId="1249941915" sldId="279"/>
            <ac:picMk id="8" creationId="{00000000-0000-0000-0000-000000000000}"/>
          </ac:picMkLst>
        </pc:picChg>
      </pc:sldChg>
      <pc:sldChg chg="modSp">
        <pc:chgData name="Lucie Gyönyörová" userId="S::433854@muni.cz::b653aab2-afbe-4252-b8ca-b0456ccae5d8" providerId="AD" clId="Web-{1239D5D4-A13E-4170-A58C-E8320CA5C878}" dt="2021-08-25T09:02:45.201" v="75" actId="20577"/>
        <pc:sldMkLst>
          <pc:docMk/>
          <pc:sldMk cId="688922881" sldId="280"/>
        </pc:sldMkLst>
        <pc:spChg chg="mod">
          <ac:chgData name="Lucie Gyönyörová" userId="S::433854@muni.cz::b653aab2-afbe-4252-b8ca-b0456ccae5d8" providerId="AD" clId="Web-{1239D5D4-A13E-4170-A58C-E8320CA5C878}" dt="2021-08-25T09:02:45.201" v="75" actId="20577"/>
          <ac:spMkLst>
            <pc:docMk/>
            <pc:sldMk cId="688922881" sldId="280"/>
            <ac:spMk id="4" creationId="{476B50A6-8EE1-48BF-896B-BD4898D3D7DE}"/>
          </ac:spMkLst>
        </pc:spChg>
        <pc:spChg chg="mod">
          <ac:chgData name="Lucie Gyönyörová" userId="S::433854@muni.cz::b653aab2-afbe-4252-b8ca-b0456ccae5d8" providerId="AD" clId="Web-{1239D5D4-A13E-4170-A58C-E8320CA5C878}" dt="2021-08-25T09:02:22.638" v="57" actId="1076"/>
          <ac:spMkLst>
            <pc:docMk/>
            <pc:sldMk cId="688922881" sldId="280"/>
            <ac:spMk id="5" creationId="{5E0D6A34-012F-4975-9034-65DD16FB62E6}"/>
          </ac:spMkLst>
        </pc:spChg>
      </pc:sldChg>
      <pc:sldChg chg="ord">
        <pc:chgData name="Lucie Gyönyörová" userId="S::433854@muni.cz::b653aab2-afbe-4252-b8ca-b0456ccae5d8" providerId="AD" clId="Web-{1239D5D4-A13E-4170-A58C-E8320CA5C878}" dt="2021-08-25T08:58:02.898" v="1"/>
        <pc:sldMkLst>
          <pc:docMk/>
          <pc:sldMk cId="2922120049" sldId="282"/>
        </pc:sldMkLst>
      </pc:sldChg>
      <pc:sldChg chg="modSp new">
        <pc:chgData name="Lucie Gyönyörová" userId="S::433854@muni.cz::b653aab2-afbe-4252-b8ca-b0456ccae5d8" providerId="AD" clId="Web-{1239D5D4-A13E-4170-A58C-E8320CA5C878}" dt="2021-08-25T08:58:49.368" v="24" actId="20577"/>
        <pc:sldMkLst>
          <pc:docMk/>
          <pc:sldMk cId="2990887959" sldId="292"/>
        </pc:sldMkLst>
        <pc:spChg chg="mod">
          <ac:chgData name="Lucie Gyönyörová" userId="S::433854@muni.cz::b653aab2-afbe-4252-b8ca-b0456ccae5d8" providerId="AD" clId="Web-{1239D5D4-A13E-4170-A58C-E8320CA5C878}" dt="2021-08-25T08:58:49.368" v="24" actId="20577"/>
          <ac:spMkLst>
            <pc:docMk/>
            <pc:sldMk cId="2990887959" sldId="292"/>
            <ac:spMk id="4" creationId="{995BC2F0-A0B2-41F9-8F17-0AF8C5B2B08A}"/>
          </ac:spMkLst>
        </pc:spChg>
        <pc:spChg chg="mod">
          <ac:chgData name="Lucie Gyönyörová" userId="S::433854@muni.cz::b653aab2-afbe-4252-b8ca-b0456ccae5d8" providerId="AD" clId="Web-{1239D5D4-A13E-4170-A58C-E8320CA5C878}" dt="2021-08-25T08:58:24.601" v="13" actId="20577"/>
          <ac:spMkLst>
            <pc:docMk/>
            <pc:sldMk cId="2990887959" sldId="292"/>
            <ac:spMk id="5" creationId="{B4D548B2-64F3-495C-AFC6-EDDCB2B341EB}"/>
          </ac:spMkLst>
        </pc:spChg>
      </pc:sldChg>
      <pc:sldChg chg="modSp new add del">
        <pc:chgData name="Lucie Gyönyörová" userId="S::433854@muni.cz::b653aab2-afbe-4252-b8ca-b0456ccae5d8" providerId="AD" clId="Web-{1239D5D4-A13E-4170-A58C-E8320CA5C878}" dt="2021-08-25T09:01:34.434" v="44"/>
        <pc:sldMkLst>
          <pc:docMk/>
          <pc:sldMk cId="591400105" sldId="293"/>
        </pc:sldMkLst>
        <pc:spChg chg="mod">
          <ac:chgData name="Lucie Gyönyörová" userId="S::433854@muni.cz::b653aab2-afbe-4252-b8ca-b0456ccae5d8" providerId="AD" clId="Web-{1239D5D4-A13E-4170-A58C-E8320CA5C878}" dt="2021-08-25T09:01:05.230" v="37" actId="20577"/>
          <ac:spMkLst>
            <pc:docMk/>
            <pc:sldMk cId="591400105" sldId="293"/>
            <ac:spMk id="5" creationId="{472047ED-559A-4772-BACD-BF8F563305F3}"/>
          </ac:spMkLst>
        </pc:spChg>
      </pc:sldChg>
      <pc:sldChg chg="new del ord">
        <pc:chgData name="Lucie Gyönyörová" userId="S::433854@muni.cz::b653aab2-afbe-4252-b8ca-b0456ccae5d8" providerId="AD" clId="Web-{1239D5D4-A13E-4170-A58C-E8320CA5C878}" dt="2021-08-25T09:00:38.636" v="31"/>
        <pc:sldMkLst>
          <pc:docMk/>
          <pc:sldMk cId="1956428163" sldId="294"/>
        </pc:sldMkLst>
      </pc:sldChg>
      <pc:sldChg chg="delSp modSp add replId delAnim">
        <pc:chgData name="Lucie Gyönyörová" userId="S::433854@muni.cz::b653aab2-afbe-4252-b8ca-b0456ccae5d8" providerId="AD" clId="Web-{1239D5D4-A13E-4170-A58C-E8320CA5C878}" dt="2021-08-25T09:05:10.189" v="85" actId="20577"/>
        <pc:sldMkLst>
          <pc:docMk/>
          <pc:sldMk cId="3751641793" sldId="295"/>
        </pc:sldMkLst>
        <pc:spChg chg="mod">
          <ac:chgData name="Lucie Gyönyörová" userId="S::433854@muni.cz::b653aab2-afbe-4252-b8ca-b0456ccae5d8" providerId="AD" clId="Web-{1239D5D4-A13E-4170-A58C-E8320CA5C878}" dt="2021-08-25T09:05:10.189" v="85" actId="20577"/>
          <ac:spMkLst>
            <pc:docMk/>
            <pc:sldMk cId="3751641793" sldId="295"/>
            <ac:spMk id="4" creationId="{CC4CC44C-6929-41F9-91B1-CDA8338C7C26}"/>
          </ac:spMkLst>
        </pc:spChg>
        <pc:spChg chg="mod">
          <ac:chgData name="Lucie Gyönyörová" userId="S::433854@muni.cz::b653aab2-afbe-4252-b8ca-b0456ccae5d8" providerId="AD" clId="Web-{1239D5D4-A13E-4170-A58C-E8320CA5C878}" dt="2021-08-25T09:01:11.605" v="39" actId="20577"/>
          <ac:spMkLst>
            <pc:docMk/>
            <pc:sldMk cId="3751641793" sldId="295"/>
            <ac:spMk id="5" creationId="{DA54EBE8-2A03-4685-9025-7EA8C7FC3B1F}"/>
          </ac:spMkLst>
        </pc:spChg>
        <pc:picChg chg="del">
          <ac:chgData name="Lucie Gyönyörová" userId="S::433854@muni.cz::b653aab2-afbe-4252-b8ca-b0456ccae5d8" providerId="AD" clId="Web-{1239D5D4-A13E-4170-A58C-E8320CA5C878}" dt="2021-08-25T09:00:50.527" v="36"/>
          <ac:picMkLst>
            <pc:docMk/>
            <pc:sldMk cId="3751641793" sldId="295"/>
            <ac:picMk id="7" creationId="{99653B20-D46F-462E-AC21-CEC7C1186CC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12:19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0 24,'-19'14'0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13:37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0 0 6217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30:05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10 1944,'-7'-9'0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2T22:30:05.7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10 1944,'-7'-9'0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alibri"/>
                <a:cs typeface="Calibri"/>
              </a:rPr>
              <a:t>Přesunout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na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začátek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2623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alibri"/>
                <a:cs typeface="Calibri"/>
              </a:rPr>
              <a:t>Rozdělil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bych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slidy</a:t>
            </a:r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 err="1">
                <a:latin typeface="Calibri"/>
                <a:cs typeface="Calibri"/>
              </a:rPr>
              <a:t>na</a:t>
            </a:r>
            <a:r>
              <a:rPr lang="en-US" dirty="0">
                <a:latin typeface="Calibri"/>
                <a:cs typeface="Calibri"/>
              </a:rPr>
              <a:t> solo </a:t>
            </a:r>
            <a:r>
              <a:rPr lang="en-US" dirty="0" err="1">
                <a:latin typeface="Calibri"/>
                <a:cs typeface="Calibri"/>
              </a:rPr>
              <a:t>daně</a:t>
            </a:r>
            <a:r>
              <a:rPr lang="en-US" dirty="0">
                <a:latin typeface="Calibri"/>
                <a:cs typeface="Calibri"/>
              </a:rPr>
              <a:t> a solo infl. </a:t>
            </a:r>
            <a:r>
              <a:rPr lang="en-US" dirty="0" err="1">
                <a:latin typeface="Calibri"/>
                <a:cs typeface="Calibri"/>
              </a:rPr>
              <a:t>Infl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přesunout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před</a:t>
            </a:r>
            <a:r>
              <a:rPr lang="en-US" dirty="0">
                <a:latin typeface="Calibri"/>
                <a:cs typeface="Calibri"/>
              </a:rPr>
              <a:t> slide 7, </a:t>
            </a:r>
            <a:r>
              <a:rPr lang="en-US" dirty="0" err="1">
                <a:latin typeface="Calibri"/>
                <a:cs typeface="Calibri"/>
              </a:rPr>
              <a:t>daně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před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vzorový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příklad</a:t>
            </a:r>
            <a:r>
              <a:rPr lang="en-US" dirty="0">
                <a:latin typeface="Calibri"/>
                <a:cs typeface="Calibri"/>
              </a:rPr>
              <a:t> s </a:t>
            </a:r>
            <a:r>
              <a:rPr lang="en-US" dirty="0" err="1">
                <a:latin typeface="Calibri"/>
                <a:cs typeface="Calibri"/>
              </a:rPr>
              <a:t>daněmi</a:t>
            </a:r>
            <a:r>
              <a:rPr lang="en-US" dirty="0">
                <a:latin typeface="Calibri"/>
                <a:cs typeface="Calibri"/>
              </a:rPr>
              <a:t> a </a:t>
            </a:r>
            <a:r>
              <a:rPr lang="en-US" dirty="0" err="1">
                <a:latin typeface="Calibri"/>
                <a:cs typeface="Calibri"/>
              </a:rPr>
              <a:t>doplnit</a:t>
            </a:r>
            <a:r>
              <a:rPr lang="en-US" dirty="0">
                <a:latin typeface="Calibri"/>
                <a:cs typeface="Calibri"/>
              </a:rPr>
              <a:t> 3 </a:t>
            </a:r>
            <a:r>
              <a:rPr lang="en-US" dirty="0" err="1">
                <a:latin typeface="Calibri"/>
                <a:cs typeface="Calibri"/>
              </a:rPr>
              <a:t>typy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daní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vztazích</a:t>
            </a:r>
            <a:r>
              <a:rPr lang="en-US" dirty="0">
                <a:latin typeface="Calibri"/>
                <a:cs typeface="Calibri"/>
              </a:rPr>
              <a:t>.</a:t>
            </a:r>
          </a:p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2206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alibri"/>
                <a:cs typeface="Calibri"/>
              </a:rPr>
              <a:t>Oddělat</a:t>
            </a:r>
            <a:r>
              <a:rPr lang="en-US" dirty="0">
                <a:latin typeface="Calibri"/>
                <a:cs typeface="Calibri"/>
              </a:rPr>
              <a:t> to s </a:t>
            </a:r>
            <a:r>
              <a:rPr lang="en-US" dirty="0" err="1">
                <a:latin typeface="Calibri"/>
                <a:cs typeface="Calibri"/>
              </a:rPr>
              <a:t>daní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2622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/>
              <a:t>Přidat</a:t>
            </a:r>
            <a:r>
              <a:rPr lang="en-US" dirty="0"/>
              <a:t> </a:t>
            </a:r>
            <a:r>
              <a:rPr lang="en-US" dirty="0" err="1"/>
              <a:t>animaci</a:t>
            </a:r>
            <a:r>
              <a:rPr lang="en-US" dirty="0"/>
              <a:t> </a:t>
            </a:r>
            <a:r>
              <a:rPr lang="en-US" dirty="0" err="1"/>
              <a:t>nejprve</a:t>
            </a:r>
            <a:r>
              <a:rPr lang="en-US" dirty="0"/>
              <a:t> 1. </a:t>
            </a:r>
            <a:r>
              <a:rPr lang="en-US" dirty="0" err="1"/>
              <a:t>rovnice</a:t>
            </a:r>
            <a:r>
              <a:rPr lang="en-US" dirty="0"/>
              <a:t>, </a:t>
            </a:r>
            <a:r>
              <a:rPr lang="en-US" dirty="0" err="1"/>
              <a:t>pak</a:t>
            </a:r>
            <a:r>
              <a:rPr lang="en-US" dirty="0"/>
              <a:t> 2. </a:t>
            </a:r>
            <a:r>
              <a:rPr lang="en-US" dirty="0" err="1"/>
              <a:t>rovnice</a:t>
            </a:r>
          </a:p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5644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>
                <a:latin typeface="Calibri"/>
                <a:cs typeface="Calibri"/>
              </a:rPr>
              <a:t>Rozdělil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bych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slidy</a:t>
            </a:r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 err="1">
                <a:latin typeface="Calibri"/>
                <a:cs typeface="Calibri"/>
              </a:rPr>
              <a:t>na</a:t>
            </a:r>
            <a:r>
              <a:rPr lang="en-US" dirty="0">
                <a:latin typeface="Calibri"/>
                <a:cs typeface="Calibri"/>
              </a:rPr>
              <a:t> solo </a:t>
            </a:r>
            <a:r>
              <a:rPr lang="en-US" dirty="0" err="1">
                <a:latin typeface="Calibri"/>
                <a:cs typeface="Calibri"/>
              </a:rPr>
              <a:t>daně</a:t>
            </a:r>
            <a:r>
              <a:rPr lang="en-US" dirty="0">
                <a:latin typeface="Calibri"/>
                <a:cs typeface="Calibri"/>
              </a:rPr>
              <a:t> a solo infl. </a:t>
            </a:r>
            <a:r>
              <a:rPr lang="en-US" dirty="0" err="1">
                <a:latin typeface="Calibri"/>
                <a:cs typeface="Calibri"/>
              </a:rPr>
              <a:t>Infl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přesunout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před</a:t>
            </a:r>
            <a:r>
              <a:rPr lang="en-US" dirty="0">
                <a:latin typeface="Calibri"/>
                <a:cs typeface="Calibri"/>
              </a:rPr>
              <a:t> slide 7, </a:t>
            </a:r>
            <a:r>
              <a:rPr lang="en-US" dirty="0" err="1">
                <a:latin typeface="Calibri"/>
                <a:cs typeface="Calibri"/>
              </a:rPr>
              <a:t>daně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před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vzorový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příklad</a:t>
            </a:r>
            <a:r>
              <a:rPr lang="en-US" dirty="0">
                <a:latin typeface="Calibri"/>
                <a:cs typeface="Calibri"/>
              </a:rPr>
              <a:t> s </a:t>
            </a:r>
            <a:r>
              <a:rPr lang="en-US" dirty="0" err="1">
                <a:latin typeface="Calibri"/>
                <a:cs typeface="Calibri"/>
              </a:rPr>
              <a:t>daněmi</a:t>
            </a:r>
            <a:r>
              <a:rPr lang="en-US" dirty="0">
                <a:latin typeface="Calibri"/>
                <a:cs typeface="Calibri"/>
              </a:rPr>
              <a:t> a </a:t>
            </a:r>
            <a:r>
              <a:rPr lang="en-US" dirty="0" err="1">
                <a:latin typeface="Calibri"/>
                <a:cs typeface="Calibri"/>
              </a:rPr>
              <a:t>doplnit</a:t>
            </a:r>
            <a:r>
              <a:rPr lang="en-US" dirty="0">
                <a:latin typeface="Calibri"/>
                <a:cs typeface="Calibri"/>
              </a:rPr>
              <a:t> 3 </a:t>
            </a:r>
            <a:r>
              <a:rPr lang="en-US" dirty="0" err="1">
                <a:latin typeface="Calibri"/>
                <a:cs typeface="Calibri"/>
              </a:rPr>
              <a:t>typy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daní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ve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vztazích</a:t>
            </a:r>
            <a:r>
              <a:rPr lang="en-US" dirty="0">
                <a:latin typeface="Calibri"/>
                <a:cs typeface="Calibri"/>
              </a:rPr>
              <a:t>.</a:t>
            </a:r>
          </a:p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0785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0474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1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19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20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250.png"/><Relationship Id="rId4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5.xml"/><Relationship Id="rId1" Type="http://schemas.openxmlformats.org/officeDocument/2006/relationships/video" Target="https://www.youtube.com/embed/pbgY0dYoBvA" TargetMode="External"/><Relationship Id="rId6" Type="http://schemas.openxmlformats.org/officeDocument/2006/relationships/image" Target="../media/image14.png"/><Relationship Id="rId4" Type="http://schemas.openxmlformats.org/officeDocument/2006/relationships/hyperlink" Target="https://www.czso.cz/csu/czso/inflace_spotrebitelske_cen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50.png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8.png"/><Relationship Id="rId4" Type="http://schemas.openxmlformats.org/officeDocument/2006/relationships/image" Target="../media/image20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video" Target="https://www.youtube.com/embed/J9MKjQ6-UBU?start=30&amp;feature=oembed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2.png"/><Relationship Id="rId7" Type="http://schemas.openxmlformats.org/officeDocument/2006/relationships/image" Target="../media/image2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Inflace a daně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FIMA</a:t>
            </a:r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Vzorový příklad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B8B46879-C650-4E4F-9201-0A84C6E2469D}"/>
                  </a:ext>
                </a:extLst>
              </p:cNvPr>
              <p:cNvSpPr txBox="1"/>
              <p:nvPr/>
            </p:nvSpPr>
            <p:spPr>
              <a:xfrm>
                <a:off x="2227125" y="1802043"/>
                <a:ext cx="7199150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</a:rPr>
                      <m:t>𝐹𝑉</m:t>
                    </m:r>
                    <m:r>
                      <a:rPr lang="cs-CZ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cs-CZ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plcHide m:val="on"/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cs-CZ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/>
                              </m:mr>
                              <m:mr>
                                <m:e>
                                  <m:r>
                                    <m:rPr>
                                      <m:sty m:val="p"/>
                                    </m:rPr>
                                    <a:rPr lang="cs-CZ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PV</m:t>
                                  </m:r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⋅</m:t>
                                  </m:r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solidFill>
                                                <a:srgbClr val="836967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f>
                                            <m:fPr>
                                              <m:ctrlPr>
                                                <a:rPr lang="cs-CZ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cs-CZ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num>
                                            <m:den>
                                              <m:r>
                                                <a:rPr lang="cs-CZ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p>
                                  </m:sSup>
                                  <m:r>
                                    <a:rPr lang="cs-CZ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𝑃𝑉</m:t>
                                  </m:r>
                                </m:e>
                              </m:mr>
                            </m:m>
                          </m:e>
                        </m:d>
                        <m:r>
                          <a:rPr lang="cs-CZ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cs-CZ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m:rPr>
                                <m:sty m:val="p"/>
                              </m:rPr>
                              <a:rPr lang="el-G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e>
                        </m:d>
                        <m:r>
                          <a:rPr lang="cs-CZ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𝑃𝑉</m:t>
                        </m:r>
                      </m:e>
                    </m:d>
                  </m:oMath>
                </a14:m>
                <a:r>
                  <a:rPr lang="cs-CZ" dirty="0"/>
                  <a:t>     .   .   .</a:t>
                </a: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B8B46879-C650-4E4F-9201-0A84C6E24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125" y="1802043"/>
                <a:ext cx="7199150" cy="693844"/>
              </a:xfrm>
              <a:prstGeom prst="rect">
                <a:avLst/>
              </a:prstGeom>
              <a:blipFill>
                <a:blip r:embed="rId2"/>
                <a:stretch>
                  <a:fillRect r="-1863" b="-8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35C64730-D80E-4E28-A17C-0345E1497909}"/>
                  </a:ext>
                </a:extLst>
              </p14:cNvPr>
              <p14:cNvContentPartPr/>
              <p14:nvPr/>
            </p14:nvContentPartPr>
            <p14:xfrm>
              <a:off x="4489689" y="152427"/>
              <a:ext cx="2520" cy="396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35C64730-D80E-4E28-A17C-0345E14979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80689" y="143787"/>
                <a:ext cx="20160" cy="2160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TextovéPole 12">
            <a:extLst>
              <a:ext uri="{FF2B5EF4-FFF2-40B4-BE49-F238E27FC236}">
                <a16:creationId xmlns:a16="http://schemas.microsoft.com/office/drawing/2014/main" id="{A9A43F96-8778-4D7F-A365-84A7AE21D5A2}"/>
              </a:ext>
            </a:extLst>
          </p:cNvPr>
          <p:cNvSpPr txBox="1"/>
          <p:nvPr/>
        </p:nvSpPr>
        <p:spPr>
          <a:xfrm>
            <a:off x="1411543" y="2555452"/>
            <a:ext cx="1873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2"/>
                </a:solidFill>
              </a:rPr>
              <a:t>úročení v rámci 1 DO</a:t>
            </a:r>
          </a:p>
        </p:txBody>
      </p:sp>
      <p:sp>
        <p:nvSpPr>
          <p:cNvPr id="14" name="Šipka: dolů 13">
            <a:extLst>
              <a:ext uri="{FF2B5EF4-FFF2-40B4-BE49-F238E27FC236}">
                <a16:creationId xmlns:a16="http://schemas.microsoft.com/office/drawing/2014/main" id="{4FBF85EF-E8AB-4A0C-8BCF-69E2706F2015}"/>
              </a:ext>
            </a:extLst>
          </p:cNvPr>
          <p:cNvSpPr/>
          <p:nvPr/>
        </p:nvSpPr>
        <p:spPr bwMode="auto">
          <a:xfrm>
            <a:off x="5592927" y="2409539"/>
            <a:ext cx="168676" cy="831357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AEFE73B-30E2-4A9E-9A3C-D6BB06A36D6D}"/>
              </a:ext>
            </a:extLst>
          </p:cNvPr>
          <p:cNvSpPr txBox="1"/>
          <p:nvPr/>
        </p:nvSpPr>
        <p:spPr>
          <a:xfrm>
            <a:off x="4811686" y="3316335"/>
            <a:ext cx="17489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úročí se pouze zisk, takže odečteme počáteční kapitál</a:t>
            </a:r>
          </a:p>
        </p:txBody>
      </p:sp>
      <p:sp>
        <p:nvSpPr>
          <p:cNvPr id="20" name="Pravá složená závorka 19">
            <a:extLst>
              <a:ext uri="{FF2B5EF4-FFF2-40B4-BE49-F238E27FC236}">
                <a16:creationId xmlns:a16="http://schemas.microsoft.com/office/drawing/2014/main" id="{378D9942-19C8-4C4B-9C55-386C57482BB4}"/>
              </a:ext>
            </a:extLst>
          </p:cNvPr>
          <p:cNvSpPr/>
          <p:nvPr/>
        </p:nvSpPr>
        <p:spPr bwMode="auto">
          <a:xfrm rot="16200000">
            <a:off x="6560523" y="1395452"/>
            <a:ext cx="261628" cy="845409"/>
          </a:xfrm>
          <a:prstGeom prst="rightBrac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0B9331DC-4164-430D-96B4-AA1B434C277A}"/>
              </a:ext>
            </a:extLst>
          </p:cNvPr>
          <p:cNvSpPr txBox="1"/>
          <p:nvPr/>
        </p:nvSpPr>
        <p:spPr>
          <a:xfrm>
            <a:off x="5601800" y="1262309"/>
            <a:ext cx="516885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výraz v hranaté závorce představuje zisk, který tímto zdaníme</a:t>
            </a:r>
          </a:p>
        </p:txBody>
      </p:sp>
      <p:sp>
        <p:nvSpPr>
          <p:cNvPr id="26" name="Šipka: dolů 25">
            <a:extLst>
              <a:ext uri="{FF2B5EF4-FFF2-40B4-BE49-F238E27FC236}">
                <a16:creationId xmlns:a16="http://schemas.microsoft.com/office/drawing/2014/main" id="{4338FE26-FFAE-4B35-9A7E-669E18396134}"/>
              </a:ext>
            </a:extLst>
          </p:cNvPr>
          <p:cNvSpPr/>
          <p:nvPr/>
        </p:nvSpPr>
        <p:spPr bwMode="auto">
          <a:xfrm rot="10800000">
            <a:off x="7614550" y="2409539"/>
            <a:ext cx="168676" cy="831357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6D328119-972A-4645-AF70-4ED506246F24}"/>
              </a:ext>
            </a:extLst>
          </p:cNvPr>
          <p:cNvSpPr txBox="1"/>
          <p:nvPr/>
        </p:nvSpPr>
        <p:spPr>
          <a:xfrm>
            <a:off x="7148545" y="3316335"/>
            <a:ext cx="1748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do rovnice vrátíme počáteční kapitál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>
                <a:extLst>
                  <a:ext uri="{FF2B5EF4-FFF2-40B4-BE49-F238E27FC236}">
                    <a16:creationId xmlns:a16="http://schemas.microsoft.com/office/drawing/2014/main" id="{C1A9942B-28A8-4AF7-9500-979BD2730457}"/>
                  </a:ext>
                </a:extLst>
              </p:cNvPr>
              <p:cNvSpPr txBox="1"/>
              <p:nvPr/>
            </p:nvSpPr>
            <p:spPr>
              <a:xfrm>
                <a:off x="2227124" y="5118850"/>
                <a:ext cx="5832238" cy="7367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</a:rPr>
                      <m:t>𝐹𝑉</m:t>
                    </m:r>
                    <m:r>
                      <a:rPr lang="cs-CZ" i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𝑃𝑉</m:t>
                    </m:r>
                    <m:sSup>
                      <m:sSupPr>
                        <m:ctrlPr>
                          <a:rPr lang="cs-CZ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i="1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cs-CZ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plcHide m:val="on"/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cs-CZ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</m:mr>
                                  <m:mr>
                                    <m:e>
                                      <m:sSup>
                                        <m:sSupPr>
                                          <m:ctrlP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cs-CZ">
                                              <a:latin typeface="Cambria Math" panose="02040503050406030204" pitchFamily="18" charset="0"/>
                                            </a:rPr>
                                            <m:t>⋅</m:t>
                                          </m:r>
                                          <m:d>
                                            <m:dPr>
                                              <m:ctrlPr>
                                                <a:rPr lang="cs-CZ" i="1">
                                                  <a:solidFill>
                                                    <a:srgbClr val="836967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cs-CZ">
                                                  <a:latin typeface="Cambria Math" panose="02040503050406030204" pitchFamily="18" charset="0"/>
                                                </a:rPr>
                                                <m:t>1+</m:t>
                                              </m:r>
                                              <m:f>
                                                <m:fPr>
                                                  <m:ctrlPr>
                                                    <a:rPr lang="cs-CZ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r>
                                                    <a:rPr lang="cs-CZ" i="1">
                                                      <a:latin typeface="Cambria Math" panose="02040503050406030204" pitchFamily="18" charset="0"/>
                                                    </a:rPr>
                                                    <m:t>𝑟</m:t>
                                                  </m:r>
                                                </m:num>
                                                <m:den>
                                                  <m:r>
                                                    <a:rPr lang="cs-CZ" i="1">
                                                      <a:latin typeface="Cambria Math" panose="02040503050406030204" pitchFamily="18" charset="0"/>
                                                    </a:rPr>
                                                    <m:t>𝑚</m:t>
                                                  </m:r>
                                                </m:den>
                                              </m:f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p>
                                      </m:sSup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cs-CZ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  <m:r>
                              <a:rPr lang="cs-CZ">
                                <a:latin typeface="Cambria Math" panose="02040503050406030204" pitchFamily="18" charset="0"/>
                              </a:rPr>
                              <m:t>⋅</m:t>
                            </m:r>
                            <m:d>
                              <m:dPr>
                                <m:ctrlPr>
                                  <a:rPr lang="cs-CZ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m:rPr>
                                    <m:sty m:val="p"/>
                                  </m:rPr>
                                  <a:rPr lang="el-G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τ</m:t>
                                </m:r>
                              </m:e>
                            </m:d>
                            <m:r>
                              <a:rPr lang="cs-CZ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7" name="TextovéPole 36">
                <a:extLst>
                  <a:ext uri="{FF2B5EF4-FFF2-40B4-BE49-F238E27FC236}">
                    <a16:creationId xmlns:a16="http://schemas.microsoft.com/office/drawing/2014/main" id="{C1A9942B-28A8-4AF7-9500-979BD2730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124" y="5118850"/>
                <a:ext cx="5832238" cy="7367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ovéPole 37">
            <a:extLst>
              <a:ext uri="{FF2B5EF4-FFF2-40B4-BE49-F238E27FC236}">
                <a16:creationId xmlns:a16="http://schemas.microsoft.com/office/drawing/2014/main" id="{0E6E24DE-3CFB-4248-AF5F-4BEFE8161ECC}"/>
              </a:ext>
            </a:extLst>
          </p:cNvPr>
          <p:cNvSpPr txBox="1"/>
          <p:nvPr/>
        </p:nvSpPr>
        <p:spPr>
          <a:xfrm>
            <a:off x="1773425" y="4412760"/>
            <a:ext cx="72424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Všimněme si možnosti vytknout </a:t>
            </a:r>
            <a:r>
              <a:rPr lang="cs-CZ" dirty="0">
                <a:solidFill>
                  <a:srgbClr val="FF0000"/>
                </a:solidFill>
              </a:rPr>
              <a:t>PV</a:t>
            </a:r>
            <a:r>
              <a:rPr lang="cs-CZ" dirty="0"/>
              <a:t> z mnohočlenu</a:t>
            </a:r>
          </a:p>
        </p:txBody>
      </p:sp>
      <p:sp>
        <p:nvSpPr>
          <p:cNvPr id="39" name="Šipka: obousměrná vodorovná 38">
            <a:extLst>
              <a:ext uri="{FF2B5EF4-FFF2-40B4-BE49-F238E27FC236}">
                <a16:creationId xmlns:a16="http://schemas.microsoft.com/office/drawing/2014/main" id="{C0635BCF-D6FD-4336-AEDE-51D19FE5FCD8}"/>
              </a:ext>
            </a:extLst>
          </p:cNvPr>
          <p:cNvSpPr/>
          <p:nvPr/>
        </p:nvSpPr>
        <p:spPr bwMode="auto">
          <a:xfrm>
            <a:off x="3331795" y="2631288"/>
            <a:ext cx="1548000" cy="15760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3" name="Ovál 42">
            <a:extLst>
              <a:ext uri="{FF2B5EF4-FFF2-40B4-BE49-F238E27FC236}">
                <a16:creationId xmlns:a16="http://schemas.microsoft.com/office/drawing/2014/main" id="{1DC6E613-94FB-4350-9394-B04C1B18D0F1}"/>
              </a:ext>
            </a:extLst>
          </p:cNvPr>
          <p:cNvSpPr/>
          <p:nvPr/>
        </p:nvSpPr>
        <p:spPr bwMode="auto">
          <a:xfrm>
            <a:off x="7782981" y="5019235"/>
            <a:ext cx="302162" cy="361225"/>
          </a:xfrm>
          <a:prstGeom prst="ellipse">
            <a:avLst/>
          </a:prstGeom>
          <a:noFill/>
          <a:ln w="28575" cap="flat" cmpd="sng" algn="ctr">
            <a:solidFill>
              <a:srgbClr val="46C8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C2B180F2-2370-48DE-8CBB-F44177C74F65}"/>
              </a:ext>
            </a:extLst>
          </p:cNvPr>
          <p:cNvSpPr txBox="1"/>
          <p:nvPr/>
        </p:nvSpPr>
        <p:spPr>
          <a:xfrm>
            <a:off x="8268910" y="4964000"/>
            <a:ext cx="2499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46C8FF"/>
                </a:solidFill>
              </a:rPr>
              <a:t>při tomto zápise již lze umocnit na celkový počet DO</a:t>
            </a:r>
          </a:p>
        </p:txBody>
      </p:sp>
    </p:spTree>
    <p:extLst>
      <p:ext uri="{BB962C8B-B14F-4D97-AF65-F5344CB8AC3E}">
        <p14:creationId xmlns:p14="http://schemas.microsoft.com/office/powerpoint/2010/main" val="384673341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6" grpId="0"/>
      <p:bldP spid="20" grpId="0" animBg="1"/>
      <p:bldP spid="24" grpId="0"/>
      <p:bldP spid="26" grpId="0" animBg="1"/>
      <p:bldP spid="32" grpId="0"/>
      <p:bldP spid="37" grpId="0"/>
      <p:bldP spid="38" grpId="0"/>
      <p:bldP spid="39" grpId="0" animBg="1"/>
      <p:bldP spid="43" grpId="0" animBg="1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Vzorový příklad - řešení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35C64730-D80E-4E28-A17C-0345E1497909}"/>
                  </a:ext>
                </a:extLst>
              </p14:cNvPr>
              <p14:cNvContentPartPr/>
              <p14:nvPr/>
            </p14:nvContentPartPr>
            <p14:xfrm>
              <a:off x="4489689" y="152427"/>
              <a:ext cx="2520" cy="396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35C64730-D80E-4E28-A17C-0345E14979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1814" y="142527"/>
                <a:ext cx="17955" cy="23364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Šipka: obousměrná vodorovná 11">
            <a:extLst>
              <a:ext uri="{FF2B5EF4-FFF2-40B4-BE49-F238E27FC236}">
                <a16:creationId xmlns:a16="http://schemas.microsoft.com/office/drawing/2014/main" id="{CC68726B-AA5C-4C1D-BC3B-7CD82DBB015E}"/>
              </a:ext>
            </a:extLst>
          </p:cNvPr>
          <p:cNvSpPr/>
          <p:nvPr/>
        </p:nvSpPr>
        <p:spPr bwMode="auto">
          <a:xfrm>
            <a:off x="4039338" y="3145978"/>
            <a:ext cx="1438183" cy="174271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9A43F96-8778-4D7F-A365-84A7AE21D5A2}"/>
              </a:ext>
            </a:extLst>
          </p:cNvPr>
          <p:cNvSpPr txBox="1"/>
          <p:nvPr/>
        </p:nvSpPr>
        <p:spPr>
          <a:xfrm>
            <a:off x="1944206" y="3070346"/>
            <a:ext cx="1873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tx2"/>
                </a:solidFill>
              </a:rPr>
              <a:t>úročení v rámci 1 DO</a:t>
            </a:r>
          </a:p>
        </p:txBody>
      </p:sp>
      <p:sp>
        <p:nvSpPr>
          <p:cNvPr id="14" name="Šipka: dolů 13">
            <a:extLst>
              <a:ext uri="{FF2B5EF4-FFF2-40B4-BE49-F238E27FC236}">
                <a16:creationId xmlns:a16="http://schemas.microsoft.com/office/drawing/2014/main" id="{4FBF85EF-E8AB-4A0C-8BCF-69E2706F2015}"/>
              </a:ext>
            </a:extLst>
          </p:cNvPr>
          <p:cNvSpPr/>
          <p:nvPr/>
        </p:nvSpPr>
        <p:spPr bwMode="auto">
          <a:xfrm>
            <a:off x="5983538" y="2892557"/>
            <a:ext cx="168676" cy="831357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5AEFE73B-30E2-4A9E-9A3C-D6BB06A36D6D}"/>
              </a:ext>
            </a:extLst>
          </p:cNvPr>
          <p:cNvSpPr txBox="1"/>
          <p:nvPr/>
        </p:nvSpPr>
        <p:spPr>
          <a:xfrm>
            <a:off x="5193424" y="3852478"/>
            <a:ext cx="17489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úročí se pouze zisk, takže odečteme počáteční kapitál</a:t>
            </a:r>
          </a:p>
        </p:txBody>
      </p:sp>
      <p:sp>
        <p:nvSpPr>
          <p:cNvPr id="20" name="Pravá složená závorka 19">
            <a:extLst>
              <a:ext uri="{FF2B5EF4-FFF2-40B4-BE49-F238E27FC236}">
                <a16:creationId xmlns:a16="http://schemas.microsoft.com/office/drawing/2014/main" id="{378D9942-19C8-4C4B-9C55-386C57482BB4}"/>
              </a:ext>
            </a:extLst>
          </p:cNvPr>
          <p:cNvSpPr/>
          <p:nvPr/>
        </p:nvSpPr>
        <p:spPr bwMode="auto">
          <a:xfrm rot="16200000">
            <a:off x="7195548" y="1622062"/>
            <a:ext cx="261628" cy="1100832"/>
          </a:xfrm>
          <a:prstGeom prst="rightBrace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0B9331DC-4164-430D-96B4-AA1B434C277A}"/>
              </a:ext>
            </a:extLst>
          </p:cNvPr>
          <p:cNvSpPr txBox="1"/>
          <p:nvPr/>
        </p:nvSpPr>
        <p:spPr>
          <a:xfrm>
            <a:off x="5078016" y="1438963"/>
            <a:ext cx="516885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výraz v hranaté závorce představuje zisk, který tímto zdaníme</a:t>
            </a:r>
          </a:p>
        </p:txBody>
      </p:sp>
      <p:sp>
        <p:nvSpPr>
          <p:cNvPr id="26" name="Šipka: dolů 25">
            <a:extLst>
              <a:ext uri="{FF2B5EF4-FFF2-40B4-BE49-F238E27FC236}">
                <a16:creationId xmlns:a16="http://schemas.microsoft.com/office/drawing/2014/main" id="{4338FE26-FFAE-4B35-9A7E-669E18396134}"/>
              </a:ext>
            </a:extLst>
          </p:cNvPr>
          <p:cNvSpPr/>
          <p:nvPr/>
        </p:nvSpPr>
        <p:spPr bwMode="auto">
          <a:xfrm rot="10800000">
            <a:off x="8323433" y="2951657"/>
            <a:ext cx="168676" cy="831357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6D328119-972A-4645-AF70-4ED506246F24}"/>
              </a:ext>
            </a:extLst>
          </p:cNvPr>
          <p:cNvSpPr txBox="1"/>
          <p:nvPr/>
        </p:nvSpPr>
        <p:spPr>
          <a:xfrm>
            <a:off x="7533319" y="3831811"/>
            <a:ext cx="1748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3">
                    <a:lumMod val="75000"/>
                  </a:schemeClr>
                </a:solidFill>
              </a:rPr>
              <a:t>do rovnice vrátíme počáteční kapitál</a:t>
            </a: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AA25C463-6E99-498A-8EFB-5039995597FA}"/>
              </a:ext>
            </a:extLst>
          </p:cNvPr>
          <p:cNvSpPr/>
          <p:nvPr/>
        </p:nvSpPr>
        <p:spPr bwMode="auto">
          <a:xfrm>
            <a:off x="8626186" y="1855095"/>
            <a:ext cx="365181" cy="373139"/>
          </a:xfrm>
          <a:prstGeom prst="ellipse">
            <a:avLst/>
          </a:prstGeom>
          <a:noFill/>
          <a:ln w="28575" cap="flat" cmpd="sng" algn="ctr">
            <a:solidFill>
              <a:srgbClr val="46C8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2C2F33D0-22D6-46BE-AB22-C307367C2486}"/>
              </a:ext>
            </a:extLst>
          </p:cNvPr>
          <p:cNvSpPr txBox="1"/>
          <p:nvPr/>
        </p:nvSpPr>
        <p:spPr>
          <a:xfrm>
            <a:off x="8725028" y="2277031"/>
            <a:ext cx="2150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46C8FF"/>
                </a:solidFill>
              </a:rPr>
              <a:t>počet daňových období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>
                <a:extLst>
                  <a:ext uri="{FF2B5EF4-FFF2-40B4-BE49-F238E27FC236}">
                    <a16:creationId xmlns:a16="http://schemas.microsoft.com/office/drawing/2014/main" id="{C1A9942B-28A8-4AF7-9500-979BD2730457}"/>
                  </a:ext>
                </a:extLst>
              </p:cNvPr>
              <p:cNvSpPr txBox="1"/>
              <p:nvPr/>
            </p:nvSpPr>
            <p:spPr>
              <a:xfrm>
                <a:off x="1982896" y="1936744"/>
                <a:ext cx="7059753" cy="10740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7500</m:t>
                          </m:r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plcHide m:val="on"/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cs-CZ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/>
                                    </m:m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cs-CZ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cs-CZ" i="1">
                                                    <a:solidFill>
                                                      <a:srgbClr val="836967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cs-CZ">
                                                    <a:latin typeface="Cambria Math" panose="02040503050406030204" pitchFamily="18" charset="0"/>
                                                  </a:rPr>
                                                  <m:t>1+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cs-CZ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cs-CZ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0,037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cs-CZ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12</m:t>
                                                    </m:r>
                                                  </m:den>
                                                </m:f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cs-CZ" b="0" i="1" smtClean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r>
                                          <a:rPr lang="cs-CZ" i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cs-CZ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0,15</m:t>
                                  </m:r>
                                </m:e>
                              </m:d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7" name="TextovéPole 36">
                <a:extLst>
                  <a:ext uri="{FF2B5EF4-FFF2-40B4-BE49-F238E27FC236}">
                    <a16:creationId xmlns:a16="http://schemas.microsoft.com/office/drawing/2014/main" id="{C1A9942B-28A8-4AF7-9500-979BD2730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896" y="1936744"/>
                <a:ext cx="7059753" cy="10740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EDE96BA5-D157-4156-BAE7-AED994761230}"/>
                  </a:ext>
                </a:extLst>
              </p:cNvPr>
              <p:cNvSpPr txBox="1"/>
              <p:nvPr/>
            </p:nvSpPr>
            <p:spPr>
              <a:xfrm>
                <a:off x="1982896" y="5092227"/>
                <a:ext cx="2121798" cy="369332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=10275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70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EDE96BA5-D157-4156-BAE7-AED994761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896" y="5092227"/>
                <a:ext cx="212179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61849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 err="1"/>
              <a:t>Room</a:t>
            </a:r>
            <a:r>
              <a:rPr lang="cs-CZ" noProof="0" dirty="0"/>
              <a:t> </a:t>
            </a:r>
            <a:r>
              <a:rPr lang="cs-CZ" noProof="0" dirty="0" err="1"/>
              <a:t>name</a:t>
            </a:r>
            <a:r>
              <a:rPr lang="cs-CZ" noProof="0" dirty="0"/>
              <a:t>: FIMA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Majitel společnosti si pravidelně odkládal část zisku do trezoru, ve kterém takto doposud našetřil 205 000 Kč. Jaká bude reálná hodnota této částky po prvním, druhém a třetím roce při stabilní meziroční inflaci 2,5 % </a:t>
            </a:r>
            <a:r>
              <a:rPr lang="cs-CZ" dirty="0" err="1"/>
              <a:t>p.a</a:t>
            </a:r>
            <a:r>
              <a:rPr lang="cs-CZ" dirty="0"/>
              <a:t>.?</a:t>
            </a:r>
          </a:p>
        </p:txBody>
      </p:sp>
    </p:spTree>
    <p:extLst>
      <p:ext uri="{BB962C8B-B14F-4D97-AF65-F5344CB8AC3E}">
        <p14:creationId xmlns:p14="http://schemas.microsoft.com/office/powerpoint/2010/main" val="111884567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C4743A-DD53-442A-897A-D850E8B4E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343B08-FE68-4C91-875E-411A3B4111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32E596-0E23-42CC-B292-1E6F9CA07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3 - řešení</a:t>
            </a:r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F05D56F0-1EE7-4128-96EB-1ED25A2B2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3111"/>
            <a:ext cx="2423295" cy="1736999"/>
          </a:xfrm>
        </p:spPr>
        <p:txBody>
          <a:bodyPr/>
          <a:lstStyle/>
          <a:p>
            <a:r>
              <a:rPr lang="cs-CZ" sz="1800" dirty="0"/>
              <a:t>PV = 205 000</a:t>
            </a:r>
          </a:p>
          <a:p>
            <a:r>
              <a:rPr lang="cs-CZ" sz="1800" dirty="0"/>
              <a:t>r = 0 % </a:t>
            </a:r>
            <a:r>
              <a:rPr lang="cs-CZ" sz="1800" dirty="0" err="1"/>
              <a:t>p.a</a:t>
            </a:r>
            <a:r>
              <a:rPr lang="cs-CZ" sz="1800" dirty="0"/>
              <a:t>.</a:t>
            </a:r>
          </a:p>
          <a:p>
            <a:r>
              <a:rPr lang="cs-CZ" sz="1800" dirty="0"/>
              <a:t>π = 2,5 % </a:t>
            </a:r>
            <a:r>
              <a:rPr lang="cs-CZ" sz="1800" dirty="0" err="1"/>
              <a:t>p.a</a:t>
            </a:r>
            <a:r>
              <a:rPr lang="cs-CZ" sz="1800" dirty="0"/>
              <a:t>.</a:t>
            </a:r>
          </a:p>
        </p:txBody>
      </p:sp>
      <p:sp>
        <p:nvSpPr>
          <p:cNvPr id="9" name="Přímá spojnice 8">
            <a:extLst>
              <a:ext uri="{FF2B5EF4-FFF2-40B4-BE49-F238E27FC236}">
                <a16:creationId xmlns:a16="http://schemas.microsoft.com/office/drawing/2014/main" id="{5556136B-1B78-49F3-AD6C-DC728E2930C0}"/>
              </a:ext>
            </a:extLst>
          </p:cNvPr>
          <p:cNvSpPr/>
          <p:nvPr/>
        </p:nvSpPr>
        <p:spPr>
          <a:xfrm rot="5400000">
            <a:off x="501688" y="3622992"/>
            <a:ext cx="4160420" cy="12956"/>
          </a:xfrm>
          <a:prstGeom prst="line">
            <a:avLst/>
          </a:prstGeom>
          <a:solidFill>
            <a:srgbClr val="0000DC">
              <a:alpha val="5000"/>
            </a:srgbClr>
          </a:solidFill>
          <a:ln w="72000">
            <a:solidFill>
              <a:srgbClr val="0000DC"/>
            </a:solidFill>
          </a:ln>
        </p:spPr>
        <p:txBody>
          <a:bodyPr wrap="none" rtlCol="0" anchor="ctr" anchorCtr="1"/>
          <a:lstStyle/>
          <a:p>
            <a:endParaRPr lang="sv-SE">
              <a:solidFill>
                <a:srgbClr val="0000D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F40902AC-C7D8-4010-859B-8C53D7F7B76E}"/>
                  </a:ext>
                </a:extLst>
              </p:cNvPr>
              <p:cNvSpPr txBox="1"/>
              <p:nvPr/>
            </p:nvSpPr>
            <p:spPr>
              <a:xfrm>
                <a:off x="2904089" y="4102979"/>
                <a:ext cx="2326984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205000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0">
                                      <a:latin typeface="Cambria Math" panose="02040503050406030204" pitchFamily="18" charset="0"/>
                                    </a:rPr>
                                    <m:t>1+0,02</m:t>
                                  </m:r>
                                  <m:r>
                                    <a:rPr lang="cs-CZ" sz="2000" b="0" i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F40902AC-C7D8-4010-859B-8C53D7F7B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089" y="4102979"/>
                <a:ext cx="2326984" cy="6279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221A9E2E-B0AC-49F3-91FB-F12326390F43}"/>
                  </a:ext>
                </a:extLst>
              </p:cNvPr>
              <p:cNvSpPr txBox="1"/>
              <p:nvPr/>
            </p:nvSpPr>
            <p:spPr>
              <a:xfrm>
                <a:off x="6258188" y="4097598"/>
                <a:ext cx="2395015" cy="6403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205000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0">
                                      <a:latin typeface="Cambria Math" panose="02040503050406030204" pitchFamily="18" charset="0"/>
                                    </a:rPr>
                                    <m:t>1+0,02</m:t>
                                  </m:r>
                                  <m:r>
                                    <a:rPr lang="cs-CZ" sz="2000" b="0" i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221A9E2E-B0AC-49F3-91FB-F12326390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188" y="4097598"/>
                <a:ext cx="2395015" cy="6403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798F544F-B9F4-4C78-A2E9-AE85CEEAC5D4}"/>
                  </a:ext>
                </a:extLst>
              </p:cNvPr>
              <p:cNvSpPr txBox="1"/>
              <p:nvPr/>
            </p:nvSpPr>
            <p:spPr>
              <a:xfrm>
                <a:off x="9612287" y="4097598"/>
                <a:ext cx="2332497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0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205000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0">
                                      <a:latin typeface="Cambria Math" panose="02040503050406030204" pitchFamily="18" charset="0"/>
                                    </a:rPr>
                                    <m:t>1+0,02</m:t>
                                  </m:r>
                                  <m:r>
                                    <a:rPr lang="cs-CZ" sz="2000" b="0" i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798F544F-B9F4-4C78-A2E9-AE85CEEAC5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2287" y="4097598"/>
                <a:ext cx="2332497" cy="6279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64674D65-85CA-4597-9D38-3D27E002C28B}"/>
                  </a:ext>
                </a:extLst>
              </p:cNvPr>
              <p:cNvSpPr txBox="1"/>
              <p:nvPr/>
            </p:nvSpPr>
            <p:spPr>
              <a:xfrm>
                <a:off x="2904089" y="5401903"/>
                <a:ext cx="2509533" cy="307777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</a:rPr>
                        <m:t>200 000,00 </m:t>
                      </m:r>
                      <m:r>
                        <m:rPr>
                          <m:sty m:val="p"/>
                        </m:rPr>
                        <a:rPr lang="cs-CZ" sz="20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64674D65-85CA-4597-9D38-3D27E002C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089" y="5401903"/>
                <a:ext cx="2509533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88CD0FBE-5DB1-476C-8058-49125EC71136}"/>
                  </a:ext>
                </a:extLst>
              </p:cNvPr>
              <p:cNvSpPr txBox="1"/>
              <p:nvPr/>
            </p:nvSpPr>
            <p:spPr>
              <a:xfrm>
                <a:off x="6258188" y="5402693"/>
                <a:ext cx="2509533" cy="307777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</a:rPr>
                        <m:t>195 121,95 </m:t>
                      </m:r>
                      <m:r>
                        <m:rPr>
                          <m:sty m:val="p"/>
                        </m:rPr>
                        <a:rPr lang="cs-CZ" sz="20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88CD0FBE-5DB1-476C-8058-49125EC711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188" y="5402693"/>
                <a:ext cx="250953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B5931C32-6E9C-4286-8274-05529FBE2AFC}"/>
                  </a:ext>
                </a:extLst>
              </p:cNvPr>
              <p:cNvSpPr txBox="1"/>
              <p:nvPr/>
            </p:nvSpPr>
            <p:spPr>
              <a:xfrm>
                <a:off x="9603624" y="5403483"/>
                <a:ext cx="2509533" cy="307777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</a:rPr>
                        <m:t>190 362,88 </m:t>
                      </m:r>
                      <m:r>
                        <m:rPr>
                          <m:sty m:val="p"/>
                        </m:rPr>
                        <a:rPr lang="cs-CZ" sz="2000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2000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B5931C32-6E9C-4286-8274-05529FBE2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3624" y="5403483"/>
                <a:ext cx="250953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>
            <a:extLst>
              <a:ext uri="{FF2B5EF4-FFF2-40B4-BE49-F238E27FC236}">
                <a16:creationId xmlns:a16="http://schemas.microsoft.com/office/drawing/2014/main" id="{A32309A7-A3A9-4E1A-BAAC-B8B9931E4D4A}"/>
              </a:ext>
            </a:extLst>
          </p:cNvPr>
          <p:cNvSpPr txBox="1"/>
          <p:nvPr/>
        </p:nvSpPr>
        <p:spPr>
          <a:xfrm>
            <a:off x="3126041" y="3031937"/>
            <a:ext cx="1883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Po prvním roce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E2EBD495-F5C7-4035-A888-821556BB6E11}"/>
              </a:ext>
            </a:extLst>
          </p:cNvPr>
          <p:cNvSpPr txBox="1"/>
          <p:nvPr/>
        </p:nvSpPr>
        <p:spPr>
          <a:xfrm>
            <a:off x="6514155" y="3034237"/>
            <a:ext cx="1972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Po druhém roce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BA464E8-520F-471B-AD2F-64613C94C49F}"/>
              </a:ext>
            </a:extLst>
          </p:cNvPr>
          <p:cNvSpPr txBox="1"/>
          <p:nvPr/>
        </p:nvSpPr>
        <p:spPr>
          <a:xfrm>
            <a:off x="9968947" y="3031937"/>
            <a:ext cx="1778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solidFill>
                  <a:schemeClr val="tx2"/>
                </a:solidFill>
              </a:rPr>
              <a:t>Po třetím roce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FDA452A9-CF50-448C-A607-E07747A3BA72}"/>
                  </a:ext>
                </a:extLst>
              </p:cNvPr>
              <p:cNvSpPr txBox="1"/>
              <p:nvPr/>
            </p:nvSpPr>
            <p:spPr>
              <a:xfrm>
                <a:off x="6184642" y="1533405"/>
                <a:ext cx="2542106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FDA452A9-CF50-448C-A607-E07747A3BA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642" y="1533405"/>
                <a:ext cx="2542106" cy="7689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18792B2F-AAE2-49F7-A555-CEFB0FB9D683}"/>
              </a:ext>
            </a:extLst>
          </p:cNvPr>
          <p:cNvCxnSpPr>
            <a:cxnSpLocks/>
            <a:stCxn id="5" idx="0"/>
          </p:cNvCxnSpPr>
          <p:nvPr/>
        </p:nvCxnSpPr>
        <p:spPr bwMode="auto">
          <a:xfrm flipV="1">
            <a:off x="4067581" y="2262944"/>
            <a:ext cx="2542106" cy="76899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4D99703F-7D7A-481F-893D-15A4BDD6272D}"/>
              </a:ext>
            </a:extLst>
          </p:cNvPr>
          <p:cNvCxnSpPr>
            <a:cxnSpLocks/>
            <a:stCxn id="19" idx="0"/>
          </p:cNvCxnSpPr>
          <p:nvPr/>
        </p:nvCxnSpPr>
        <p:spPr bwMode="auto">
          <a:xfrm flipV="1">
            <a:off x="7500579" y="2403945"/>
            <a:ext cx="0" cy="63029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D1BB5508-FB64-4B38-9CBC-6177212DB089}"/>
              </a:ext>
            </a:extLst>
          </p:cNvPr>
          <p:cNvCxnSpPr>
            <a:cxnSpLocks/>
            <a:stCxn id="20" idx="0"/>
          </p:cNvCxnSpPr>
          <p:nvPr/>
        </p:nvCxnSpPr>
        <p:spPr bwMode="auto">
          <a:xfrm flipH="1" flipV="1">
            <a:off x="8726748" y="2262945"/>
            <a:ext cx="2131642" cy="76899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63247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dvAuto="100"/>
      <p:bldP spid="9" grpId="0" animBg="1"/>
      <p:bldP spid="11" grpId="0"/>
      <p:bldP spid="14" grpId="0"/>
      <p:bldP spid="15" grpId="0"/>
      <p:bldP spid="16" grpId="0" animBg="1"/>
      <p:bldP spid="17" grpId="0" animBg="1"/>
      <p:bldP spid="18" grpId="0" animBg="1"/>
      <p:bldP spid="5" grpId="0"/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 err="1"/>
              <a:t>Room</a:t>
            </a:r>
            <a:r>
              <a:rPr lang="cs-CZ" noProof="0" dirty="0"/>
              <a:t> </a:t>
            </a:r>
            <a:r>
              <a:rPr lang="cs-CZ" noProof="0" dirty="0" err="1"/>
              <a:t>name</a:t>
            </a:r>
            <a:r>
              <a:rPr lang="cs-CZ" noProof="0" dirty="0"/>
              <a:t>: FIMA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4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Na vašem bankovním účtu došlo k zúročení kapitálu ze 4 500 Kč na konečných 5 200 Kč. Kolik bude činit jednorázová 15% daň splatná ke dni výběru prostředků z účtu?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64090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4 -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7805B4EC-56AF-4E24-945F-2CD686DA46B7}"/>
                  </a:ext>
                </a:extLst>
              </p:cNvPr>
              <p:cNvSpPr txBox="1"/>
              <p:nvPr/>
            </p:nvSpPr>
            <p:spPr>
              <a:xfrm>
                <a:off x="1029810" y="2281567"/>
                <a:ext cx="17009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FV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PV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7805B4EC-56AF-4E24-945F-2CD686DA46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10" y="2281567"/>
                <a:ext cx="1700915" cy="369332"/>
              </a:xfrm>
              <a:prstGeom prst="rect">
                <a:avLst/>
              </a:prstGeom>
              <a:blipFill>
                <a:blip r:embed="rId3"/>
                <a:stretch>
                  <a:fillRect l="-3226" r="-2509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8817E24E-12B1-4683-86DB-AF722C7A1841}"/>
                  </a:ext>
                </a:extLst>
              </p:cNvPr>
              <p:cNvSpPr txBox="1"/>
              <p:nvPr/>
            </p:nvSpPr>
            <p:spPr>
              <a:xfrm>
                <a:off x="1016538" y="3588734"/>
                <a:ext cx="15456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TAX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8817E24E-12B1-4683-86DB-AF722C7A1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538" y="3588734"/>
                <a:ext cx="1545616" cy="369332"/>
              </a:xfrm>
              <a:prstGeom prst="rect">
                <a:avLst/>
              </a:prstGeom>
              <a:blipFill>
                <a:blip r:embed="rId4"/>
                <a:stretch>
                  <a:fillRect l="-3557" r="-791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8E7FFB11-8E96-4793-9122-B65BBB0F3182}"/>
                  </a:ext>
                </a:extLst>
              </p:cNvPr>
              <p:cNvSpPr txBox="1"/>
              <p:nvPr/>
            </p:nvSpPr>
            <p:spPr>
              <a:xfrm>
                <a:off x="1016538" y="2922751"/>
                <a:ext cx="36560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5200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4500=700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8E7FFB11-8E96-4793-9122-B65BBB0F31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538" y="2922751"/>
                <a:ext cx="3656001" cy="369332"/>
              </a:xfrm>
              <a:prstGeom prst="rect">
                <a:avLst/>
              </a:prstGeom>
              <a:blipFill>
                <a:blip r:embed="rId5"/>
                <a:stretch>
                  <a:fillRect l="-1169" r="-1336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68FF5A71-C068-428E-9B3F-90274AA2BD0D}"/>
                  </a:ext>
                </a:extLst>
              </p:cNvPr>
              <p:cNvSpPr txBox="1"/>
              <p:nvPr/>
            </p:nvSpPr>
            <p:spPr>
              <a:xfrm>
                <a:off x="1029810" y="4229918"/>
                <a:ext cx="235320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TAX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700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0,15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68FF5A71-C068-428E-9B3F-90274AA2B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10" y="4229918"/>
                <a:ext cx="2353208" cy="369332"/>
              </a:xfrm>
              <a:prstGeom prst="rect">
                <a:avLst/>
              </a:prstGeom>
              <a:blipFill>
                <a:blip r:embed="rId6"/>
                <a:stretch>
                  <a:fillRect l="-2073" r="-2332" b="-1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A1506C1B-59A3-43BB-9933-EC5DDD5B1FB2}"/>
                  </a:ext>
                </a:extLst>
              </p:cNvPr>
              <p:cNvSpPr txBox="1"/>
              <p:nvPr/>
            </p:nvSpPr>
            <p:spPr>
              <a:xfrm>
                <a:off x="1029810" y="4895901"/>
                <a:ext cx="1955087" cy="369332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TAX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105 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A1506C1B-59A3-43BB-9933-EC5DDD5B1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10" y="4895901"/>
                <a:ext cx="195508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Zástupný symbol pro obsah 2">
            <a:extLst>
              <a:ext uri="{FF2B5EF4-FFF2-40B4-BE49-F238E27FC236}">
                <a16:creationId xmlns:a16="http://schemas.microsoft.com/office/drawing/2014/main" id="{311F4C9A-A8C1-4614-848B-BB1E085C2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8227"/>
            <a:ext cx="10753200" cy="534541"/>
          </a:xfrm>
        </p:spPr>
        <p:txBody>
          <a:bodyPr/>
          <a:lstStyle/>
          <a:p>
            <a:pPr algn="just">
              <a:defRPr/>
            </a:pPr>
            <a:r>
              <a:rPr lang="cs-CZ" sz="2400" dirty="0"/>
              <a:t>Daní se pouze úroky (zisk)!</a:t>
            </a: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5" name="Obrázek 6" descr="Obsah obrázku text&#10;&#10;Popis se vygeneroval automaticky.">
            <a:extLst>
              <a:ext uri="{FF2B5EF4-FFF2-40B4-BE49-F238E27FC236}">
                <a16:creationId xmlns:a16="http://schemas.microsoft.com/office/drawing/2014/main" id="{FC43D0E7-B3C5-46D2-B0FF-8F42A49BC8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26867" y="3425984"/>
            <a:ext cx="3344333" cy="19872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92036786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853511-9A1D-4B06-833A-BFEC34A70E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8DAB9-818B-492F-8E0E-784C0263BC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5BC2F0-A0B2-41F9-8F17-0AF8C5B2B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 </a:t>
            </a:r>
            <a:r>
              <a:rPr lang="cs-CZ" dirty="0" err="1">
                <a:cs typeface="Arial"/>
              </a:rPr>
              <a:t>Socrative</a:t>
            </a:r>
            <a:r>
              <a:rPr lang="cs-CZ" dirty="0">
                <a:cs typeface="Arial"/>
              </a:rPr>
              <a:t> 5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D548B2-64F3-495C-AFC6-EDDCB2B34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lvl="0" indent="0">
              <a:buNone/>
            </a:pPr>
            <a:r>
              <a:rPr lang="cs-CZ" dirty="0">
                <a:effectLst/>
                <a:ea typeface="MS Mincho" panose="020B0400000000000000" pitchFamily="49" charset="-128"/>
                <a:cs typeface="Times New Roman" panose="02020603050405020304" pitchFamily="18" charset="0"/>
              </a:rPr>
              <a:t>Jakou roční nominální úrokovou sazbu nabízí finanční ústav, pokud je reálná hodnota kapitálu z vkladu 500 000 Kč po 3 letech</a:t>
            </a:r>
          </a:p>
          <a:p>
            <a:pPr marL="0" lvl="0" indent="0">
              <a:buNone/>
            </a:pPr>
            <a:r>
              <a:rPr lang="cs-CZ" dirty="0">
                <a:effectLst/>
                <a:ea typeface="MS Mincho" panose="020B0400000000000000" pitchFamily="49" charset="-128"/>
                <a:cs typeface="Times New Roman" panose="02020603050405020304" pitchFamily="18" charset="0"/>
              </a:rPr>
              <a:t>521 390,81 Kč? Víte, že dochází k měsíčnímu připisování úroků </a:t>
            </a:r>
          </a:p>
          <a:p>
            <a:pPr marL="0" lvl="0" indent="0">
              <a:buNone/>
            </a:pPr>
            <a:r>
              <a:rPr lang="cs-CZ" dirty="0">
                <a:effectLst/>
                <a:ea typeface="MS Mincho" panose="020B0400000000000000" pitchFamily="49" charset="-128"/>
                <a:cs typeface="Times New Roman" panose="02020603050405020304" pitchFamily="18" charset="0"/>
              </a:rPr>
              <a:t>a průměrná měsíční inflace byla 0,2 %. </a:t>
            </a:r>
          </a:p>
        </p:txBody>
      </p:sp>
    </p:spTree>
    <p:extLst>
      <p:ext uri="{BB962C8B-B14F-4D97-AF65-F5344CB8AC3E}">
        <p14:creationId xmlns:p14="http://schemas.microsoft.com/office/powerpoint/2010/main" val="2990887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C4743A-DD53-442A-897A-D850E8B4E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343B08-FE68-4C91-875E-411A3B4111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32E596-0E23-42CC-B292-1E6F9CA07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5 - řešení</a:t>
            </a:r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F05D56F0-1EE7-4128-96EB-1ED25A2B2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3111"/>
            <a:ext cx="2423295" cy="1736999"/>
          </a:xfrm>
        </p:spPr>
        <p:txBody>
          <a:bodyPr/>
          <a:lstStyle/>
          <a:p>
            <a:r>
              <a:rPr lang="cs-CZ" sz="1800" dirty="0"/>
              <a:t>PV = 500 000</a:t>
            </a:r>
          </a:p>
          <a:p>
            <a:r>
              <a:rPr lang="cs-CZ" sz="1800" dirty="0" err="1"/>
              <a:t>FVr</a:t>
            </a:r>
            <a:r>
              <a:rPr lang="cs-CZ" sz="1800" dirty="0"/>
              <a:t> = 521 390,81</a:t>
            </a:r>
          </a:p>
          <a:p>
            <a:r>
              <a:rPr lang="cs-CZ" sz="1800" dirty="0"/>
              <a:t>t = 3 roky</a:t>
            </a:r>
          </a:p>
          <a:p>
            <a:r>
              <a:rPr lang="cs-CZ" sz="1800" dirty="0"/>
              <a:t>π = 0,2 % </a:t>
            </a:r>
            <a:r>
              <a:rPr lang="cs-CZ" sz="1800" dirty="0" err="1"/>
              <a:t>p.m</a:t>
            </a:r>
            <a:r>
              <a:rPr lang="cs-CZ" sz="1800" dirty="0"/>
              <a:t>.</a:t>
            </a:r>
          </a:p>
          <a:p>
            <a:r>
              <a:rPr lang="cs-CZ" sz="1800" dirty="0"/>
              <a:t>UO = 1 měsíc</a:t>
            </a:r>
          </a:p>
          <a:p>
            <a:r>
              <a:rPr lang="cs-CZ" sz="1800" dirty="0"/>
              <a:t>r = ? </a:t>
            </a:r>
            <a:r>
              <a:rPr lang="cs-CZ" sz="1800" dirty="0" err="1"/>
              <a:t>p.a</a:t>
            </a:r>
            <a:r>
              <a:rPr lang="cs-CZ" sz="1800" dirty="0"/>
              <a:t>.</a:t>
            </a:r>
          </a:p>
        </p:txBody>
      </p:sp>
      <p:sp>
        <p:nvSpPr>
          <p:cNvPr id="9" name="Přímá spojnice 8">
            <a:extLst>
              <a:ext uri="{FF2B5EF4-FFF2-40B4-BE49-F238E27FC236}">
                <a16:creationId xmlns:a16="http://schemas.microsoft.com/office/drawing/2014/main" id="{5556136B-1B78-49F3-AD6C-DC728E2930C0}"/>
              </a:ext>
            </a:extLst>
          </p:cNvPr>
          <p:cNvSpPr/>
          <p:nvPr/>
        </p:nvSpPr>
        <p:spPr>
          <a:xfrm rot="5400000">
            <a:off x="1382040" y="3560940"/>
            <a:ext cx="4023360" cy="0"/>
          </a:xfrm>
          <a:prstGeom prst="line">
            <a:avLst/>
          </a:prstGeom>
          <a:solidFill>
            <a:srgbClr val="0000DC">
              <a:alpha val="5000"/>
            </a:srgbClr>
          </a:solidFill>
          <a:ln w="72000">
            <a:solidFill>
              <a:srgbClr val="0000DC"/>
            </a:solidFill>
          </a:ln>
        </p:spPr>
        <p:txBody>
          <a:bodyPr wrap="none" rtlCol="0" anchor="ctr" anchorCtr="1"/>
          <a:lstStyle/>
          <a:p>
            <a:endParaRPr lang="sv-SE">
              <a:solidFill>
                <a:srgbClr val="0000D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EC9985BA-1B50-47BF-AAFF-A3D49DE3EF17}"/>
                  </a:ext>
                </a:extLst>
              </p:cNvPr>
              <p:cNvSpPr txBox="1"/>
              <p:nvPr/>
            </p:nvSpPr>
            <p:spPr>
              <a:xfrm>
                <a:off x="5002662" y="1652617"/>
                <a:ext cx="2542106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EC9985BA-1B50-47BF-AAFF-A3D49DE3EF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662" y="1652617"/>
                <a:ext cx="2542106" cy="768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1D2D60C-1C6C-46F7-941D-053FD37EE0D1}"/>
                  </a:ext>
                </a:extLst>
              </p:cNvPr>
              <p:cNvSpPr txBox="1"/>
              <p:nvPr/>
            </p:nvSpPr>
            <p:spPr>
              <a:xfrm>
                <a:off x="5269992" y="4908062"/>
                <a:ext cx="1932644" cy="369332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3,8 %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1D2D60C-1C6C-46F7-941D-053FD37EE0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992" y="4908062"/>
                <a:ext cx="1932644" cy="369332"/>
              </a:xfrm>
              <a:prstGeom prst="rect">
                <a:avLst/>
              </a:prstGeom>
              <a:blipFill>
                <a:blip r:embed="rId3"/>
                <a:stretch>
                  <a:fillRect b="-588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B5F6F340-ADBC-45AB-9BF0-1D82091EE3E6}"/>
                  </a:ext>
                </a:extLst>
              </p:cNvPr>
              <p:cNvSpPr txBox="1"/>
              <p:nvPr/>
            </p:nvSpPr>
            <p:spPr>
              <a:xfrm>
                <a:off x="5269992" y="2916402"/>
                <a:ext cx="6070701" cy="10410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b="0" i="0" smtClean="0">
                                          <a:latin typeface="Cambria Math" panose="02040503050406030204" pitchFamily="18" charset="0"/>
                                        </a:rPr>
                                        <m:t>521390,81</m:t>
                                      </m:r>
                                      <m:r>
                                        <a:rPr lang="cs-CZ">
                                          <a:latin typeface="Cambria Math" panose="02040503050406030204" pitchFamily="18" charset="0"/>
                                        </a:rPr>
                                        <m:t>⋅</m:t>
                                      </m:r>
                                      <m:sSup>
                                        <m:sSupPr>
                                          <m:ctrlPr>
                                            <a:rPr lang="cs-CZ" i="1">
                                              <a:solidFill>
                                                <a:srgbClr val="836967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cs-CZ" i="1">
                                                  <a:solidFill>
                                                    <a:srgbClr val="836967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cs-CZ">
                                                  <a:latin typeface="Cambria Math" panose="02040503050406030204" pitchFamily="18" charset="0"/>
                                                </a:rPr>
                                                <m:t>1+0,002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cs-CZ">
                                              <a:latin typeface="Cambria Math" panose="02040503050406030204" pitchFamily="18" charset="0"/>
                                            </a:rPr>
                                            <m:t>36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500000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36</m:t>
                                  </m:r>
                                </m:den>
                              </m:f>
                            </m:sup>
                          </m:sSup>
                          <m:r>
                            <a:rPr lang="cs-CZ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cs-CZ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B5F6F340-ADBC-45AB-9BF0-1D82091EE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992" y="2916402"/>
                <a:ext cx="6070701" cy="10410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2431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3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1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dvAuto="100"/>
      <p:bldP spid="9" grpId="0" animBg="1"/>
      <p:bldP spid="10" grpId="0"/>
      <p:bldP spid="13" grpId="0" animBg="1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853511-9A1D-4B06-833A-BFEC34A70E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8DAB9-818B-492F-8E0E-784C0263BC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5BC2F0-A0B2-41F9-8F17-0AF8C5B2B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 </a:t>
            </a:r>
            <a:r>
              <a:rPr lang="cs-CZ" dirty="0" err="1">
                <a:cs typeface="Arial"/>
              </a:rPr>
              <a:t>Socrative</a:t>
            </a:r>
            <a:r>
              <a:rPr lang="cs-CZ" dirty="0">
                <a:cs typeface="Arial"/>
              </a:rPr>
              <a:t> 6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D548B2-64F3-495C-AFC6-EDDCB2B34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2000" cy="4535998"/>
          </a:xfrm>
        </p:spPr>
        <p:txBody>
          <a:bodyPr vert="horz" lIns="0" tIns="0" rIns="0" bIns="0" rtlCol="0" anchor="t">
            <a:noAutofit/>
          </a:bodyPr>
          <a:lstStyle/>
          <a:p>
            <a:pPr marL="0" lvl="0" indent="0">
              <a:buNone/>
            </a:pPr>
            <a:r>
              <a:rPr lang="cs-CZ" dirty="0">
                <a:ea typeface="MS Mincho" panose="020B0400000000000000" pitchFamily="49" charset="-128"/>
                <a:cs typeface="Times New Roman" panose="02020603050405020304" pitchFamily="18" charset="0"/>
              </a:rPr>
              <a:t>Společnost ZYX se rozhodla krátkodobě obchodovat na burze s volným kapitálem v hodnotě 1 500 000 Kč. Z tohoto důvodu musí jednou ročně své investice přecenit a odvést 19% daň. Volné prostředky takto obchoduje po dobu 5 let. Pro jednoduchost předpokládejme, že se jí daří zhodnocovat své prostředky o 0,5 % měsíčně. Jaká je výsledná čistá reálná hodnota kapitálu při stabilním ročním růstu cenové hladiny o 2 %?</a:t>
            </a:r>
          </a:p>
          <a:p>
            <a:pPr marL="0" lvl="0" indent="0">
              <a:buNone/>
            </a:pPr>
            <a:endParaRPr lang="cs-CZ" dirty="0">
              <a:effectLst/>
              <a:ea typeface="MS Mincho" panose="020B0400000000000000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780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C4743A-DD53-442A-897A-D850E8B4E5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343B08-FE68-4C91-875E-411A3B4111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32E596-0E23-42CC-B292-1E6F9CA07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6 -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obsah 4">
                <a:extLst>
                  <a:ext uri="{FF2B5EF4-FFF2-40B4-BE49-F238E27FC236}">
                    <a16:creationId xmlns:a16="http://schemas.microsoft.com/office/drawing/2014/main" id="{F05D56F0-1EE7-4128-96EB-1ED25A2B23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400" y="1553111"/>
                <a:ext cx="2423295" cy="1736999"/>
              </a:xfrm>
            </p:spPr>
            <p:txBody>
              <a:bodyPr/>
              <a:lstStyle/>
              <a:p>
                <a:r>
                  <a:rPr lang="cs-CZ" sz="1800" dirty="0"/>
                  <a:t>PV = 1 500 000</a:t>
                </a:r>
              </a:p>
              <a:p>
                <a:r>
                  <a:rPr lang="cs-CZ" sz="1800" dirty="0"/>
                  <a:t>r = 0,5 % </a:t>
                </a:r>
                <a:r>
                  <a:rPr lang="cs-CZ" sz="1800" dirty="0" err="1"/>
                  <a:t>p.m</a:t>
                </a:r>
                <a:r>
                  <a:rPr lang="cs-CZ" sz="1800" dirty="0"/>
                  <a:t>.</a:t>
                </a:r>
              </a:p>
              <a:p>
                <a:r>
                  <a:rPr lang="cs-CZ" sz="1800" dirty="0"/>
                  <a:t>UO = 1 měsíc</a:t>
                </a:r>
              </a:p>
              <a:p>
                <a:r>
                  <a:rPr lang="cs-CZ" sz="1800" dirty="0"/>
                  <a:t>t = 5 let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</m:oMath>
                </a14:m>
                <a:r>
                  <a:rPr lang="cs-CZ" sz="1800" dirty="0"/>
                  <a:t> = 19 %</a:t>
                </a:r>
              </a:p>
              <a:p>
                <a:r>
                  <a:rPr lang="cs-CZ" sz="1800" dirty="0"/>
                  <a:t>DO = 1 rok</a:t>
                </a:r>
              </a:p>
              <a:p>
                <a:r>
                  <a:rPr lang="cs-CZ" sz="1800" dirty="0"/>
                  <a:t>π = 2 % </a:t>
                </a:r>
                <a:r>
                  <a:rPr lang="cs-CZ" sz="1800" dirty="0" err="1"/>
                  <a:t>p.a</a:t>
                </a:r>
                <a:r>
                  <a:rPr lang="cs-CZ" sz="1800" dirty="0"/>
                  <a:t>.</a:t>
                </a:r>
              </a:p>
            </p:txBody>
          </p:sp>
        </mc:Choice>
        <mc:Fallback xmlns="">
          <p:sp>
            <p:nvSpPr>
              <p:cNvPr id="8" name="Zástupný obsah 4">
                <a:extLst>
                  <a:ext uri="{FF2B5EF4-FFF2-40B4-BE49-F238E27FC236}">
                    <a16:creationId xmlns:a16="http://schemas.microsoft.com/office/drawing/2014/main" id="{F05D56F0-1EE7-4128-96EB-1ED25A2B23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400" y="1553111"/>
                <a:ext cx="2423295" cy="1736999"/>
              </a:xfrm>
              <a:blipFill>
                <a:blip r:embed="rId2"/>
                <a:stretch>
                  <a:fillRect l="-2261" b="-712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Přímá spojnice 8">
            <a:extLst>
              <a:ext uri="{FF2B5EF4-FFF2-40B4-BE49-F238E27FC236}">
                <a16:creationId xmlns:a16="http://schemas.microsoft.com/office/drawing/2014/main" id="{5556136B-1B78-49F3-AD6C-DC728E2930C0}"/>
              </a:ext>
            </a:extLst>
          </p:cNvPr>
          <p:cNvSpPr/>
          <p:nvPr/>
        </p:nvSpPr>
        <p:spPr>
          <a:xfrm rot="5400000">
            <a:off x="1382040" y="3560940"/>
            <a:ext cx="4023360" cy="0"/>
          </a:xfrm>
          <a:prstGeom prst="line">
            <a:avLst/>
          </a:prstGeom>
          <a:solidFill>
            <a:srgbClr val="0000DC">
              <a:alpha val="5000"/>
            </a:srgbClr>
          </a:solidFill>
          <a:ln w="72000">
            <a:solidFill>
              <a:srgbClr val="0000DC"/>
            </a:solidFill>
          </a:ln>
        </p:spPr>
        <p:txBody>
          <a:bodyPr wrap="none" rtlCol="0" anchor="ctr" anchorCtr="1"/>
          <a:lstStyle/>
          <a:p>
            <a:endParaRPr lang="sv-SE">
              <a:solidFill>
                <a:srgbClr val="0000D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1D2D60C-1C6C-46F7-941D-053FD37EE0D1}"/>
                  </a:ext>
                </a:extLst>
              </p:cNvPr>
              <p:cNvSpPr txBox="1"/>
              <p:nvPr/>
            </p:nvSpPr>
            <p:spPr>
              <a:xfrm>
                <a:off x="4595009" y="5062887"/>
                <a:ext cx="3117905" cy="369332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1 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733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613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02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C1D2D60C-1C6C-46F7-941D-053FD37EE0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009" y="5062887"/>
                <a:ext cx="311790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198AACE6-7D96-47AC-91EA-2E9D894D26FC}"/>
                  </a:ext>
                </a:extLst>
              </p:cNvPr>
              <p:cNvSpPr txBox="1"/>
              <p:nvPr/>
            </p:nvSpPr>
            <p:spPr>
              <a:xfrm>
                <a:off x="4595009" y="1394366"/>
                <a:ext cx="6553076" cy="10007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/>
                                </m:mr>
                                <m:mr>
                                  <m:e>
                                    <m:d>
                                      <m:dPr>
                                        <m:ctrlPr>
                                          <a:rPr lang="cs-CZ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cs-CZ" i="1">
                                                <a:solidFill>
                                                  <a:srgbClr val="836967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cs-CZ" i="1">
                                                    <a:solidFill>
                                                      <a:srgbClr val="836967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cs-CZ">
                                                    <a:latin typeface="Cambria Math" panose="02040503050406030204" pitchFamily="18" charset="0"/>
                                                  </a:rPr>
                                                  <m:t>1+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cs-CZ" i="1">
                                                        <a:solidFill>
                                                          <a:srgbClr val="836967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cs-CZ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𝑟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cs-CZ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𝑚</m:t>
                                                    </m:r>
                                                  </m:den>
                                                </m:f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cs-CZ" i="1"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p>
                                        </m:sSup>
                                        <m:r>
                                          <a:rPr lang="cs-CZ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cs-CZ"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r>
                                      <a:rPr lang="cs-CZ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cs-CZ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cs-CZ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198AACE6-7D96-47AC-91EA-2E9D894D2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009" y="1394366"/>
                <a:ext cx="6553076" cy="10007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C5429A34-44B8-4D64-8616-CA05124ACC04}"/>
                  </a:ext>
                </a:extLst>
              </p:cNvPr>
              <p:cNvSpPr txBox="1"/>
              <p:nvPr/>
            </p:nvSpPr>
            <p:spPr>
              <a:xfrm>
                <a:off x="4595009" y="3209519"/>
                <a:ext cx="5877122" cy="103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plcHide m:val="on"/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cs-CZ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/>
                                    </m:mr>
                                    <m:mr>
                                      <m:e>
                                        <m:d>
                                          <m:dPr>
                                            <m:ctrlPr>
                                              <a:rPr lang="cs-CZ" i="1">
                                                <a:solidFill>
                                                  <a:srgbClr val="836967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p>
                                              <m:sSupPr>
                                                <m:ctrlPr>
                                                  <a:rPr lang="cs-CZ" i="1">
                                                    <a:solidFill>
                                                      <a:srgbClr val="836967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d>
                                                  <m:dPr>
                                                    <m:ctrlPr>
                                                      <a:rPr lang="cs-CZ" i="1">
                                                        <a:solidFill>
                                                          <a:srgbClr val="836967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dPr>
                                                  <m:e>
                                                    <m:r>
                                                      <a:rPr lang="cs-CZ">
                                                        <a:latin typeface="Cambria Math" panose="02040503050406030204" pitchFamily="18" charset="0"/>
                                                      </a:rPr>
                                                      <m:t>1+</m:t>
                                                    </m:r>
                                                    <m:r>
                                                      <a:rPr lang="cs-CZ" b="0" i="1" smtClean="0">
                                                        <a:latin typeface="Cambria Math" panose="02040503050406030204" pitchFamily="18" charset="0"/>
                                                      </a:rPr>
                                                      <m:t>0,005</m:t>
                                                    </m:r>
                                                  </m:e>
                                                </m:d>
                                              </m:e>
                                              <m:sup>
                                                <m:r>
                                                  <a:rPr lang="cs-CZ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12</m:t>
                                                </m:r>
                                              </m:sup>
                                            </m:sSup>
                                            <m:r>
                                              <a:rPr lang="cs-CZ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e>
                                        </m:d>
                                        <m:r>
                                          <a:rPr lang="cs-CZ">
                                            <a:latin typeface="Cambria Math" panose="02040503050406030204" pitchFamily="18" charset="0"/>
                                          </a:rPr>
                                          <m:t>⋅</m:t>
                                        </m:r>
                                        <m:r>
                                          <a:rPr lang="cs-CZ" b="0" i="0" smtClean="0">
                                            <a:latin typeface="Cambria Math" panose="02040503050406030204" pitchFamily="18" charset="0"/>
                                          </a:rPr>
                                          <m:t>0,81</m:t>
                                        </m:r>
                                        <m:r>
                                          <a:rPr lang="cs-CZ"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m:rPr>
                                  <m:nor/>
                                </m:rPr>
                                <a:rPr lang="cs-CZ" b="0" i="0" smtClean="0">
                                  <a:latin typeface="Cambria Math" panose="02040503050406030204" pitchFamily="18" charset="0"/>
                                </a:rPr>
                                <m:t>0,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02</m:t>
                              </m:r>
                              <m:r>
                                <a:rPr lang="cs-CZ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C5429A34-44B8-4D64-8616-CA05124AC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009" y="3209519"/>
                <a:ext cx="5877122" cy="10390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5998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7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dvAuto="100"/>
      <p:bldP spid="9" grpId="0" animBg="1"/>
      <p:bldP spid="13" grpId="0" animBg="1"/>
      <p:bldP spid="12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78DBEC-A727-4232-861A-0451254EAF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3789E-8361-4414-8AFD-7F79D5F27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F88CF-1F08-4DF9-9F35-FFD20155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10C9CD-2DFE-4C6A-9A35-9D66E0F02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 dirty="0"/>
              <a:t>Tým 1</a:t>
            </a:r>
          </a:p>
          <a:p>
            <a:r>
              <a:rPr lang="cs-CZ" dirty="0"/>
              <a:t>Tým 2</a:t>
            </a: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2120049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CC4F8E-54CC-464F-A65A-0C1B2D3D56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C6DBB1-AAC4-431C-9F1C-8702AA174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4CC44C-6929-41F9-91B1-CDA8338C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Inflace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54EBE8-2A03-4685-9025-7EA8C7FC3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84883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251460" lvl="1" indent="-179705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Nárůst cenové hladiny = snížení kupní hodnoty peněz</a:t>
            </a:r>
          </a:p>
          <a:p>
            <a:pPr marL="251460" lvl="1" indent="-179705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Inverzní operace k úročení = snižuje hodnotu kapitálu v čase</a:t>
            </a:r>
          </a:p>
          <a:p>
            <a:pPr marL="251460" lvl="1" indent="-179705">
              <a:lnSpc>
                <a:spcPct val="150000"/>
              </a:lnSpc>
            </a:pPr>
            <a:endParaRPr lang="cs-CZ" sz="2800" dirty="0">
              <a:ea typeface="+mn-ea"/>
              <a:cs typeface="+mn-cs"/>
            </a:endParaRPr>
          </a:p>
          <a:p>
            <a:pPr marL="251460" lvl="1" indent="-179705">
              <a:lnSpc>
                <a:spcPct val="150000"/>
              </a:lnSpc>
            </a:pPr>
            <a:endParaRPr lang="cs-CZ" sz="2800" dirty="0">
              <a:ea typeface="+mn-ea"/>
              <a:cs typeface="+mn-cs"/>
            </a:endParaRPr>
          </a:p>
          <a:p>
            <a:pPr marL="251460" lvl="1" indent="-179705">
              <a:lnSpc>
                <a:spcPct val="150000"/>
              </a:lnSpc>
            </a:pPr>
            <a:r>
              <a:rPr lang="cs-CZ" sz="2800" dirty="0">
                <a:ea typeface="+mn-ea"/>
                <a:cs typeface="+mn-cs"/>
              </a:rPr>
              <a:t>ČNB </a:t>
            </a:r>
            <a:r>
              <a:rPr lang="cs-CZ" sz="2800" dirty="0" err="1">
                <a:ea typeface="+mn-ea"/>
                <a:cs typeface="+mn-cs"/>
              </a:rPr>
              <a:t>cíluje</a:t>
            </a:r>
            <a:r>
              <a:rPr lang="cs-CZ" sz="2800" dirty="0">
                <a:ea typeface="+mn-ea"/>
                <a:cs typeface="+mn-cs"/>
              </a:rPr>
              <a:t> meziroční inflaci na 2 %</a:t>
            </a:r>
            <a:endParaRPr lang="cs-CZ" sz="2800" dirty="0">
              <a:ea typeface="+mn-ea"/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Toleranční pásmo 1 procentní bod</a:t>
            </a:r>
          </a:p>
          <a:p>
            <a:pPr marL="251555" indent="-179705"/>
            <a:r>
              <a:rPr lang="cs-CZ" dirty="0">
                <a:cs typeface="Arial"/>
              </a:rPr>
              <a:t>Jaká je </a:t>
            </a:r>
            <a:r>
              <a:rPr lang="cs-CZ" dirty="0">
                <a:cs typeface="Arial"/>
                <a:hlinkClick r:id="rId4"/>
              </a:rPr>
              <a:t>aktuální</a:t>
            </a:r>
            <a:r>
              <a:rPr lang="cs-CZ" dirty="0">
                <a:cs typeface="Arial"/>
              </a:rPr>
              <a:t> výše inflace?</a:t>
            </a:r>
            <a:endParaRPr lang="cs-CZ" sz="1400" dirty="0">
              <a:cs typeface="Arial"/>
            </a:endParaRPr>
          </a:p>
          <a:p>
            <a:pPr marL="503555" lvl="1" indent="-179705"/>
            <a:r>
              <a:rPr lang="cs-CZ" dirty="0">
                <a:cs typeface="Arial"/>
              </a:rPr>
              <a:t>Je lepší inflace nebo deflace?</a:t>
            </a:r>
          </a:p>
          <a:p>
            <a:pPr marL="251555" indent="-179705"/>
            <a:endParaRPr lang="cs-CZ" dirty="0">
              <a:cs typeface="Arial"/>
            </a:endParaRPr>
          </a:p>
          <a:p>
            <a:pPr marL="251555" indent="-179705"/>
            <a:endParaRPr lang="cs-CZ" dirty="0"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71064121-F159-49D9-AA74-B06EE9B44838}"/>
                  </a:ext>
                </a:extLst>
              </p:cNvPr>
              <p:cNvSpPr txBox="1"/>
              <p:nvPr/>
            </p:nvSpPr>
            <p:spPr>
              <a:xfrm>
                <a:off x="1912690" y="3217178"/>
                <a:ext cx="2537298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π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71064121-F159-49D9-AA74-B06EE9B448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90" y="3217178"/>
                <a:ext cx="2537298" cy="768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bgY0dYoBvA">
            <a:extLst>
              <a:ext uri="{FF2B5EF4-FFF2-40B4-BE49-F238E27FC236}">
                <a16:creationId xmlns:a16="http://schemas.microsoft.com/office/drawing/2014/main" id="{8775340B-F864-423B-B848-CC468E697AC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6964287" y="3475191"/>
            <a:ext cx="4161906" cy="234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941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8DA39E-678E-48F8-B4E6-BE47F1EB28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5D28A8-2EBD-4F40-8D80-CE27653A6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6B50A6-8EE1-48BF-896B-BD4898D3D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Reálná úroková míra</a:t>
            </a:r>
            <a:endParaRPr lang="cs-CZ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E0D6A34-012F-4975-9034-65DD16FB62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632625"/>
                <a:ext cx="10753200" cy="4139998"/>
              </a:xfrm>
            </p:spPr>
            <p:txBody>
              <a:bodyPr/>
              <a:lstStyle/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 typeface="Arial" panose="020B0604020202020204" pitchFamily="34" charset="0"/>
                  <a:buChar char="−"/>
                  <a:defRPr/>
                </a:pPr>
                <a:r>
                  <a:rPr lang="cs-CZ" sz="2400" dirty="0"/>
                  <a:t>Zohledňuje inflaci = nominální úroková míra (r) očištěná o míru inflace (</a:t>
                </a:r>
                <a:r>
                  <a:rPr lang="el-GR" sz="2400" dirty="0"/>
                  <a:t>π</a:t>
                </a:r>
                <a:r>
                  <a:rPr lang="cs-CZ" sz="2400" dirty="0"/>
                  <a:t>)</a:t>
                </a:r>
              </a:p>
              <a:p>
                <a:pPr marL="0" lvl="0" indent="0" eaLnBrk="0" hangingPunct="0">
                  <a:lnSpc>
                    <a:spcPct val="250000"/>
                  </a:lnSpc>
                  <a:spcBef>
                    <a:spcPct val="20000"/>
                  </a:spcBef>
                  <a:buClr>
                    <a:schemeClr val="accent1"/>
                  </a:buClr>
                  <a:buNone/>
                </a:pPr>
                <a:r>
                  <a:rPr lang="cs-CZ" sz="2000" dirty="0">
                    <a:solidFill>
                      <a:schemeClr val="tx2"/>
                    </a:solidFill>
                  </a:rPr>
                  <a:t>„Diskontuji“ úrokovou míru inflací	       </a:t>
                </a:r>
                <a:r>
                  <a:rPr lang="cs-CZ" sz="2000" dirty="0" err="1">
                    <a:solidFill>
                      <a:schemeClr val="tx2"/>
                    </a:solidFill>
                  </a:rPr>
                  <a:t>Fisherova</a:t>
                </a:r>
                <a:r>
                  <a:rPr lang="cs-CZ" sz="2000" dirty="0">
                    <a:solidFill>
                      <a:schemeClr val="tx2"/>
                    </a:solidFill>
                  </a:rPr>
                  <a:t> rovnice</a:t>
                </a:r>
              </a:p>
              <a:p>
                <a:pPr marL="342900" lvl="0" indent="-342900" eaLnBrk="0" hangingPunct="0">
                  <a:spcBef>
                    <a:spcPct val="20000"/>
                  </a:spcBef>
                  <a:buClr>
                    <a:schemeClr val="accent1"/>
                  </a:buClr>
                  <a:buFont typeface="Arial" panose="020B0604020202020204" pitchFamily="34" charset="0"/>
                  <a:buChar char="•"/>
                </a:pPr>
                <a:endParaRPr lang="cs-CZ" sz="2400" dirty="0"/>
              </a:p>
              <a:p>
                <a:pPr marL="0" lvl="0" indent="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None/>
                  <a:defRPr/>
                </a:pPr>
                <a:endParaRPr lang="cs-CZ" sz="2400" dirty="0"/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Tx/>
                  <a:buChar char="−"/>
                  <a:defRPr/>
                </a:pPr>
                <a:endParaRPr lang="cs-CZ" sz="1800" dirty="0"/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Tx/>
                  <a:buChar char="−"/>
                  <a:defRPr/>
                </a:pPr>
                <a:endParaRPr lang="cs-CZ" sz="1800" dirty="0"/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Tx/>
                  <a:buChar char="−"/>
                  <a:defRPr/>
                </a:pPr>
                <a:r>
                  <a:rPr lang="cs-CZ" sz="1800" dirty="0"/>
                  <a:t>Čistá reálná úroková míra navíc zohledňuje i zdanění:</a:t>
                </a:r>
                <a:br>
                  <a:rPr lang="cs-CZ" sz="1800" dirty="0"/>
                </a:br>
                <a:r>
                  <a:rPr lang="cs-CZ" sz="1800" dirty="0">
                    <a:solidFill>
                      <a:schemeClr val="accent2"/>
                    </a:solidFill>
                  </a:rPr>
                  <a:t>(výpočet platný pouze při srážkové dani)</a:t>
                </a:r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Tx/>
                  <a:buChar char="−"/>
                  <a:defRPr/>
                </a:pPr>
                <a:endParaRPr lang="cs-CZ" sz="1800" dirty="0"/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Tx/>
                  <a:buChar char="−"/>
                  <a:defRPr/>
                </a:pPr>
                <a:endParaRPr lang="cs-CZ" sz="1800" dirty="0"/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Tx/>
                  <a:buChar char="−"/>
                  <a:defRPr/>
                </a:pPr>
                <a:r>
                  <a:rPr lang="cs-CZ" sz="1200" dirty="0" err="1"/>
                  <a:t>r</a:t>
                </a:r>
                <a:r>
                  <a:rPr lang="cs-CZ" sz="1200" baseline="-25000" dirty="0" err="1"/>
                  <a:t>r</a:t>
                </a:r>
                <a:r>
                  <a:rPr lang="cs-CZ" sz="1200" dirty="0"/>
                  <a:t> = reálná úroková míra</a:t>
                </a:r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Tx/>
                  <a:buChar char="−"/>
                  <a:defRPr/>
                </a:pPr>
                <a:r>
                  <a:rPr lang="cs-CZ" sz="1200" dirty="0"/>
                  <a:t>r = nominální úroková míra</a:t>
                </a:r>
              </a:p>
              <a:p>
                <a:pPr marL="342900" lvl="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Tx/>
                  <a:buChar char="−"/>
                  <a:defRPr/>
                </a:pPr>
                <a:r>
                  <a:rPr lang="cs-CZ" sz="1200" dirty="0"/>
                  <a:t>π = míra inflace</a:t>
                </a:r>
              </a:p>
              <a:p>
                <a:pPr marL="342900" indent="-342900" eaLnBrk="0" hangingPunct="0">
                  <a:lnSpc>
                    <a:spcPct val="100000"/>
                  </a:lnSpc>
                  <a:spcBef>
                    <a:spcPct val="20000"/>
                  </a:spcBef>
                  <a:buClr>
                    <a:schemeClr val="accent1"/>
                  </a:buClr>
                  <a:buSzTx/>
                  <a:buFontTx/>
                  <a:buChar char="−"/>
                  <a:defRPr/>
                </a:pPr>
                <a14:m>
                  <m:oMath xmlns:m="http://schemas.openxmlformats.org/officeDocument/2006/math">
                    <m:r>
                      <a:rPr lang="cs-CZ" sz="11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cs-CZ" sz="1200" dirty="0"/>
                  <a:t> = daňová sazba</a:t>
                </a:r>
                <a:endParaRPr lang="cs-CZ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E0D6A34-012F-4975-9034-65DD16FB62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632625"/>
                <a:ext cx="10753200" cy="4139998"/>
              </a:xfrm>
              <a:blipFill>
                <a:blip r:embed="rId3"/>
                <a:stretch>
                  <a:fillRect l="-1587" t="-2209" b="-240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FCEF88F3-02A7-4573-96E1-C11E54024555}"/>
              </a:ext>
            </a:extLst>
          </p:cNvPr>
          <p:cNvCxnSpPr/>
          <p:nvPr/>
        </p:nvCxnSpPr>
        <p:spPr bwMode="auto">
          <a:xfrm>
            <a:off x="7989237" y="3358101"/>
            <a:ext cx="103367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ECE4DE03-8864-415B-ACFB-71DD70FB4D2E}"/>
                  </a:ext>
                </a:extLst>
              </p:cNvPr>
              <p:cNvSpPr txBox="1"/>
              <p:nvPr/>
            </p:nvSpPr>
            <p:spPr>
              <a:xfrm>
                <a:off x="700376" y="2933631"/>
                <a:ext cx="3669979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den>
                      </m:f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ECE4DE03-8864-415B-ACFB-71DD70FB4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76" y="2933631"/>
                <a:ext cx="3669979" cy="768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4AFA30CB-1175-4023-A990-3C30DDA6456B}"/>
                  </a:ext>
                </a:extLst>
              </p:cNvPr>
              <p:cNvSpPr txBox="1"/>
              <p:nvPr/>
            </p:nvSpPr>
            <p:spPr>
              <a:xfrm>
                <a:off x="5784122" y="3038750"/>
                <a:ext cx="1522276" cy="638701"/>
              </a:xfrm>
              <a:prstGeom prst="rect">
                <a:avLst/>
              </a:prstGeom>
              <a:solidFill>
                <a:srgbClr val="FDFECE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4AFA30CB-1175-4023-A990-3C30DDA64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122" y="3038750"/>
                <a:ext cx="1522276" cy="6387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1A2C7768-2EAC-4D8A-A063-121039ABDDF8}"/>
                  </a:ext>
                </a:extLst>
              </p:cNvPr>
              <p:cNvSpPr txBox="1"/>
              <p:nvPr/>
            </p:nvSpPr>
            <p:spPr>
              <a:xfrm>
                <a:off x="9607508" y="3142388"/>
                <a:ext cx="1504964" cy="369332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1A2C7768-2EAC-4D8A-A063-121039ABD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7508" y="3142388"/>
                <a:ext cx="1504964" cy="369332"/>
              </a:xfrm>
              <a:prstGeom prst="rect">
                <a:avLst/>
              </a:prstGeom>
              <a:blipFill>
                <a:blip r:embed="rId6"/>
                <a:stretch>
                  <a:fillRect l="-1215" r="-1215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B88D804-08DC-439B-99BE-E3D27F52E307}"/>
                  </a:ext>
                </a:extLst>
              </p:cNvPr>
              <p:cNvSpPr txBox="1"/>
              <p:nvPr/>
            </p:nvSpPr>
            <p:spPr>
              <a:xfrm>
                <a:off x="6978987" y="4280694"/>
                <a:ext cx="3054169" cy="7229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𝑖𝑠𝑡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1B88D804-08DC-439B-99BE-E3D27F52E3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987" y="4280694"/>
                <a:ext cx="3054169" cy="72295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>
            <a:extLst>
              <a:ext uri="{FF2B5EF4-FFF2-40B4-BE49-F238E27FC236}">
                <a16:creationId xmlns:a16="http://schemas.microsoft.com/office/drawing/2014/main" id="{67A36A6F-E958-4AA1-A4B0-2E94363A8460}"/>
              </a:ext>
            </a:extLst>
          </p:cNvPr>
          <p:cNvSpPr txBox="1"/>
          <p:nvPr/>
        </p:nvSpPr>
        <p:spPr>
          <a:xfrm>
            <a:off x="7889846" y="3035930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cs-CZ" sz="1400" dirty="0">
                <a:latin typeface="Tahoma"/>
                <a:ea typeface="Tahoma"/>
                <a:cs typeface="Tahoma"/>
              </a:rPr>
              <a:t>zjednodušení</a:t>
            </a:r>
            <a:endParaRPr lang="cs-CZ" sz="1400" dirty="0"/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69B23A-CCE4-4BBE-9FF4-72075904D747}"/>
              </a:ext>
            </a:extLst>
          </p:cNvPr>
          <p:cNvCxnSpPr/>
          <p:nvPr/>
        </p:nvCxnSpPr>
        <p:spPr bwMode="auto">
          <a:xfrm flipV="1">
            <a:off x="4647501" y="3345226"/>
            <a:ext cx="742338" cy="128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88922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6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- inflace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5094692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Kolik musíte vložit na bankovní účet, abyste za 5 let a 7 měsíců získali částku 1 452 000 Kč. Roční úroková sazba činí 5,5 % a úrok banka připisuje ročně.</a:t>
            </a:r>
          </a:p>
          <a:p>
            <a:pPr marL="72000" indent="0">
              <a:buNone/>
            </a:pPr>
            <a:r>
              <a:rPr lang="cs-CZ" dirty="0"/>
              <a:t>Kolik musíte vložit, abyste reálně dosáhli stejné částky s ohledem na roční inflaci 3 %?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59B25209-A55F-45F0-8FD1-2040F33CC7CC}"/>
                  </a:ext>
                </a:extLst>
              </p14:cNvPr>
              <p14:cNvContentPartPr/>
              <p14:nvPr/>
            </p14:nvContentPartPr>
            <p14:xfrm>
              <a:off x="5706514" y="4238111"/>
              <a:ext cx="7200" cy="540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59B25209-A55F-45F0-8FD1-2040F33CC7C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97874" y="4229111"/>
                <a:ext cx="24840" cy="23040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Přímá spojnice 20">
            <a:extLst>
              <a:ext uri="{FF2B5EF4-FFF2-40B4-BE49-F238E27FC236}">
                <a16:creationId xmlns:a16="http://schemas.microsoft.com/office/drawing/2014/main" id="{F9FA280C-7A39-4E3D-B133-A0C2C335C778}"/>
              </a:ext>
            </a:extLst>
          </p:cNvPr>
          <p:cNvSpPr/>
          <p:nvPr/>
        </p:nvSpPr>
        <p:spPr>
          <a:xfrm>
            <a:off x="3571394" y="5367755"/>
            <a:ext cx="384048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txBody>
          <a:bodyPr wrap="none" rtlCol="0" anchor="ctr" anchorCtr="1"/>
          <a:lstStyle/>
          <a:p>
            <a:endParaRPr lang="sk-SK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0" name="Rukopis 49">
                <a:extLst>
                  <a:ext uri="{FF2B5EF4-FFF2-40B4-BE49-F238E27FC236}">
                    <a16:creationId xmlns:a16="http://schemas.microsoft.com/office/drawing/2014/main" id="{96ACC88D-33DF-4884-9718-7DF6D0E6A395}"/>
                  </a:ext>
                </a:extLst>
              </p14:cNvPr>
              <p14:cNvContentPartPr/>
              <p14:nvPr/>
            </p14:nvContentPartPr>
            <p14:xfrm>
              <a:off x="8593714" y="3057671"/>
              <a:ext cx="360" cy="360"/>
            </p14:xfrm>
          </p:contentPart>
        </mc:Choice>
        <mc:Fallback xmlns="">
          <p:pic>
            <p:nvPicPr>
              <p:cNvPr id="50" name="Rukopis 49">
                <a:extLst>
                  <a:ext uri="{FF2B5EF4-FFF2-40B4-BE49-F238E27FC236}">
                    <a16:creationId xmlns:a16="http://schemas.microsoft.com/office/drawing/2014/main" id="{96ACC88D-33DF-4884-9718-7DF6D0E6A39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584714" y="304867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386BE83-F905-48DD-B29D-EB426DD5D7EF}"/>
                  </a:ext>
                </a:extLst>
              </p:cNvPr>
              <p:cNvSpPr txBox="1"/>
              <p:nvPr/>
            </p:nvSpPr>
            <p:spPr>
              <a:xfrm>
                <a:off x="4680000" y="3124829"/>
                <a:ext cx="2731874" cy="369332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1 076 439, 32 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386BE83-F905-48DD-B29D-EB426DD5D7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00" y="3124829"/>
                <a:ext cx="273187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352659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3362"/>
            <a:ext cx="10753200" cy="451576"/>
          </a:xfrm>
        </p:spPr>
        <p:txBody>
          <a:bodyPr/>
          <a:lstStyle/>
          <a:p>
            <a:r>
              <a:rPr lang="cs-CZ" sz="2800" dirty="0"/>
              <a:t>Vzorový příklad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0F4DE26-4733-4143-89E3-3E8631581DDB}"/>
                  </a:ext>
                </a:extLst>
              </p:cNvPr>
              <p:cNvSpPr txBox="1"/>
              <p:nvPr/>
            </p:nvSpPr>
            <p:spPr>
              <a:xfrm>
                <a:off x="2552255" y="3847376"/>
                <a:ext cx="4385569" cy="8517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b="0" i="1" dirty="0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e>
                        <m:sub>
                          <m:r>
                            <a:rPr lang="cs-CZ" sz="1800" b="0" i="1" dirty="0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1800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PV</m:t>
                          </m:r>
                          <m:r>
                            <a:rPr lang="cs-CZ" sz="1800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cs-CZ" sz="1800" i="1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 dirty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dirty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cs-CZ" sz="1800" i="1" dirty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800" i="1" dirty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num>
                                    <m:den>
                                      <m:r>
                                        <a:rPr lang="cs-CZ" sz="1800" i="1" dirty="0">
                                          <a:solidFill>
                                            <a:schemeClr val="accent2">
                                              <a:lumMod val="75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800" i="1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1800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cs-CZ" sz="1800" i="1" dirty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cs-CZ" sz="18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18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1800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cs-CZ" sz="1800" i="1" dirty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sz="180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m:rPr>
                                  <m:sty m:val="p"/>
                                </m:rPr>
                                <a:rPr lang="el-GR" sz="1800" i="1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30F4DE26-4733-4143-89E3-3E8631581D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255" y="3847376"/>
                <a:ext cx="4385569" cy="8517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36FBFF9-AC5C-4B77-864C-116FFD3685C8}"/>
                  </a:ext>
                </a:extLst>
              </p:cNvPr>
              <p:cNvSpPr txBox="1"/>
              <p:nvPr/>
            </p:nvSpPr>
            <p:spPr>
              <a:xfrm>
                <a:off x="1774846" y="4789327"/>
                <a:ext cx="5909125" cy="10215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dirty="0" smtClean="0">
                          <a:latin typeface="Cambria Math" panose="02040503050406030204" pitchFamily="18" charset="0"/>
                        </a:rPr>
                        <m:t>1 45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2 000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1800" dirty="0">
                              <a:latin typeface="Cambria Math" panose="02040503050406030204" pitchFamily="18" charset="0"/>
                            </a:rPr>
                            <m:t>PV</m:t>
                          </m:r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 dirty="0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dirty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800" i="1" dirty="0">
                                      <a:latin typeface="Cambria Math" panose="02040503050406030204" pitchFamily="18" charset="0"/>
                                    </a:rPr>
                                    <m:t>0,055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cs-CZ" sz="1800" dirty="0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cs-CZ" sz="1800" i="1" dirty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1+0,055⋅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0,03</m:t>
                              </m:r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cs-CZ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 b="0" i="1" dirty="0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cs-CZ" sz="1800" b="0" i="1" dirty="0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cs-CZ" sz="1800" i="1" dirty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336FBFF9-AC5C-4B77-864C-116FFD3685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4846" y="4789327"/>
                <a:ext cx="5909125" cy="10215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3036EA37-1F38-4B13-B827-5C87CA4FDA52}"/>
                  </a:ext>
                </a:extLst>
              </p:cNvPr>
              <p:cNvSpPr txBox="1"/>
              <p:nvPr/>
            </p:nvSpPr>
            <p:spPr>
              <a:xfrm>
                <a:off x="2981572" y="6043334"/>
                <a:ext cx="2731874" cy="369332"/>
              </a:xfrm>
              <a:prstGeom prst="rect">
                <a:avLst/>
              </a:prstGeom>
              <a:solidFill>
                <a:srgbClr val="92D05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cs-CZ" sz="1800" i="0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1 269 591, 65 </m:t>
                      </m:r>
                      <m:r>
                        <m:rPr>
                          <m:sty m:val="p"/>
                        </m:rPr>
                        <a:rPr lang="cs-CZ" sz="1800" b="0" i="0" dirty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sz="1800" b="0" i="0" dirty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3036EA37-1F38-4B13-B827-5C87CA4FDA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572" y="6043334"/>
                <a:ext cx="273187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106DB678-801D-4C84-BC2E-C325C4D38D17}"/>
              </a:ext>
            </a:extLst>
          </p:cNvPr>
          <p:cNvCxnSpPr/>
          <p:nvPr/>
        </p:nvCxnSpPr>
        <p:spPr bwMode="auto">
          <a:xfrm>
            <a:off x="1228106" y="2440920"/>
            <a:ext cx="6681724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1A82EB1A-395D-4538-9FEF-696E6C1192B5}"/>
              </a:ext>
            </a:extLst>
          </p:cNvPr>
          <p:cNvCxnSpPr/>
          <p:nvPr/>
        </p:nvCxnSpPr>
        <p:spPr bwMode="auto">
          <a:xfrm>
            <a:off x="2426591" y="2352143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855BB21-56AC-4441-84D0-22BC22219514}"/>
              </a:ext>
            </a:extLst>
          </p:cNvPr>
          <p:cNvCxnSpPr/>
          <p:nvPr/>
        </p:nvCxnSpPr>
        <p:spPr bwMode="auto">
          <a:xfrm>
            <a:off x="3644313" y="2353621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D5BF76D8-207F-464B-9510-E7C386C41809}"/>
              </a:ext>
            </a:extLst>
          </p:cNvPr>
          <p:cNvCxnSpPr/>
          <p:nvPr/>
        </p:nvCxnSpPr>
        <p:spPr bwMode="auto">
          <a:xfrm>
            <a:off x="4853277" y="2349184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BE4BE5A4-A47E-4CE7-B3CE-62EDB255A508}"/>
              </a:ext>
            </a:extLst>
          </p:cNvPr>
          <p:cNvCxnSpPr/>
          <p:nvPr/>
        </p:nvCxnSpPr>
        <p:spPr bwMode="auto">
          <a:xfrm>
            <a:off x="6063799" y="2352143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AE9CAA45-06AD-4958-8C49-D0616BC25C5E}"/>
              </a:ext>
            </a:extLst>
          </p:cNvPr>
          <p:cNvCxnSpPr/>
          <p:nvPr/>
        </p:nvCxnSpPr>
        <p:spPr bwMode="auto">
          <a:xfrm>
            <a:off x="1228106" y="2340306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F982FAED-6A2F-451C-A8FA-B218894FD0CD}"/>
              </a:ext>
            </a:extLst>
          </p:cNvPr>
          <p:cNvCxnSpPr/>
          <p:nvPr/>
        </p:nvCxnSpPr>
        <p:spPr bwMode="auto">
          <a:xfrm>
            <a:off x="7317981" y="2340306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00199989-37D3-4A6E-AB8F-B5B6BBBCCA4A}"/>
              </a:ext>
            </a:extLst>
          </p:cNvPr>
          <p:cNvCxnSpPr/>
          <p:nvPr/>
        </p:nvCxnSpPr>
        <p:spPr bwMode="auto">
          <a:xfrm>
            <a:off x="7904484" y="2332555"/>
            <a:ext cx="0" cy="1775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0" name="Skupina 69">
            <a:extLst>
              <a:ext uri="{FF2B5EF4-FFF2-40B4-BE49-F238E27FC236}">
                <a16:creationId xmlns:a16="http://schemas.microsoft.com/office/drawing/2014/main" id="{56F94367-CAFC-4C50-8EF8-901666E40367}"/>
              </a:ext>
            </a:extLst>
          </p:cNvPr>
          <p:cNvGrpSpPr/>
          <p:nvPr/>
        </p:nvGrpSpPr>
        <p:grpSpPr>
          <a:xfrm>
            <a:off x="1237779" y="1522290"/>
            <a:ext cx="1174922" cy="820234"/>
            <a:chOff x="2859405" y="3830923"/>
            <a:chExt cx="1174922" cy="820234"/>
          </a:xfrm>
        </p:grpSpPr>
        <p:cxnSp>
          <p:nvCxnSpPr>
            <p:cNvPr id="66" name="Přímá spojnice se šipkou 65">
              <a:extLst>
                <a:ext uri="{FF2B5EF4-FFF2-40B4-BE49-F238E27FC236}">
                  <a16:creationId xmlns:a16="http://schemas.microsoft.com/office/drawing/2014/main" id="{C34918FD-DE2B-4707-96DF-F94895258072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" name="Volný tvar: obrazec 66">
              <a:extLst>
                <a:ext uri="{FF2B5EF4-FFF2-40B4-BE49-F238E27FC236}">
                  <a16:creationId xmlns:a16="http://schemas.microsoft.com/office/drawing/2014/main" id="{FB8AA038-5F26-4761-B38B-E30148880351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1" name="Skupina 70">
            <a:extLst>
              <a:ext uri="{FF2B5EF4-FFF2-40B4-BE49-F238E27FC236}">
                <a16:creationId xmlns:a16="http://schemas.microsoft.com/office/drawing/2014/main" id="{E4FE6D25-8582-4396-8865-ACEB9D6EB386}"/>
              </a:ext>
            </a:extLst>
          </p:cNvPr>
          <p:cNvGrpSpPr/>
          <p:nvPr/>
        </p:nvGrpSpPr>
        <p:grpSpPr>
          <a:xfrm>
            <a:off x="2461619" y="1520072"/>
            <a:ext cx="1174922" cy="820234"/>
            <a:chOff x="2859405" y="3830923"/>
            <a:chExt cx="1174922" cy="820234"/>
          </a:xfrm>
        </p:grpSpPr>
        <p:cxnSp>
          <p:nvCxnSpPr>
            <p:cNvPr id="72" name="Přímá spojnice se šipkou 71">
              <a:extLst>
                <a:ext uri="{FF2B5EF4-FFF2-40B4-BE49-F238E27FC236}">
                  <a16:creationId xmlns:a16="http://schemas.microsoft.com/office/drawing/2014/main" id="{2BDD7F51-C89B-4812-8E57-ABB97F21F039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Volný tvar: obrazec 72">
              <a:extLst>
                <a:ext uri="{FF2B5EF4-FFF2-40B4-BE49-F238E27FC236}">
                  <a16:creationId xmlns:a16="http://schemas.microsoft.com/office/drawing/2014/main" id="{7CACEE36-B254-479C-83B3-CF244156C3BD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4" name="Skupina 73">
            <a:extLst>
              <a:ext uri="{FF2B5EF4-FFF2-40B4-BE49-F238E27FC236}">
                <a16:creationId xmlns:a16="http://schemas.microsoft.com/office/drawing/2014/main" id="{A3ED303D-1ED9-4156-96FE-0DF6187D177F}"/>
              </a:ext>
            </a:extLst>
          </p:cNvPr>
          <p:cNvGrpSpPr/>
          <p:nvPr/>
        </p:nvGrpSpPr>
        <p:grpSpPr>
          <a:xfrm>
            <a:off x="3683059" y="1528950"/>
            <a:ext cx="1174922" cy="820234"/>
            <a:chOff x="2859405" y="3830923"/>
            <a:chExt cx="1174922" cy="820234"/>
          </a:xfrm>
        </p:grpSpPr>
        <p:cxnSp>
          <p:nvCxnSpPr>
            <p:cNvPr id="75" name="Přímá spojnice se šipkou 74">
              <a:extLst>
                <a:ext uri="{FF2B5EF4-FFF2-40B4-BE49-F238E27FC236}">
                  <a16:creationId xmlns:a16="http://schemas.microsoft.com/office/drawing/2014/main" id="{E7EE77B1-E547-46AD-858F-A9245EA3E1B0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Volný tvar: obrazec 75">
              <a:extLst>
                <a:ext uri="{FF2B5EF4-FFF2-40B4-BE49-F238E27FC236}">
                  <a16:creationId xmlns:a16="http://schemas.microsoft.com/office/drawing/2014/main" id="{76A99A98-B3F4-4A06-B4C5-127F1C8FC33A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7" name="Skupina 76">
            <a:extLst>
              <a:ext uri="{FF2B5EF4-FFF2-40B4-BE49-F238E27FC236}">
                <a16:creationId xmlns:a16="http://schemas.microsoft.com/office/drawing/2014/main" id="{AF45BD7D-2CDB-4813-AFBE-530E0E78B33E}"/>
              </a:ext>
            </a:extLst>
          </p:cNvPr>
          <p:cNvGrpSpPr/>
          <p:nvPr/>
        </p:nvGrpSpPr>
        <p:grpSpPr>
          <a:xfrm>
            <a:off x="4893532" y="1520072"/>
            <a:ext cx="1174922" cy="820234"/>
            <a:chOff x="2859405" y="3830923"/>
            <a:chExt cx="1174922" cy="820234"/>
          </a:xfrm>
        </p:grpSpPr>
        <p:cxnSp>
          <p:nvCxnSpPr>
            <p:cNvPr id="78" name="Přímá spojnice se šipkou 77">
              <a:extLst>
                <a:ext uri="{FF2B5EF4-FFF2-40B4-BE49-F238E27FC236}">
                  <a16:creationId xmlns:a16="http://schemas.microsoft.com/office/drawing/2014/main" id="{02B17A48-6B97-4B4C-938A-A3FC78AA6FB2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Volný tvar: obrazec 78">
              <a:extLst>
                <a:ext uri="{FF2B5EF4-FFF2-40B4-BE49-F238E27FC236}">
                  <a16:creationId xmlns:a16="http://schemas.microsoft.com/office/drawing/2014/main" id="{33C47FB0-F28E-41B8-86F4-8728F3D54DFF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A6B6E6AD-4756-400B-B8ED-3FCC4B5AC120}"/>
              </a:ext>
            </a:extLst>
          </p:cNvPr>
          <p:cNvGrpSpPr/>
          <p:nvPr/>
        </p:nvGrpSpPr>
        <p:grpSpPr>
          <a:xfrm>
            <a:off x="6114972" y="1534189"/>
            <a:ext cx="1174922" cy="820234"/>
            <a:chOff x="2859405" y="3830923"/>
            <a:chExt cx="1174922" cy="820234"/>
          </a:xfrm>
        </p:grpSpPr>
        <p:cxnSp>
          <p:nvCxnSpPr>
            <p:cNvPr id="81" name="Přímá spojnice se šipkou 80">
              <a:extLst>
                <a:ext uri="{FF2B5EF4-FFF2-40B4-BE49-F238E27FC236}">
                  <a16:creationId xmlns:a16="http://schemas.microsoft.com/office/drawing/2014/main" id="{981EA8C5-AC26-4723-B709-33264D71882E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Volný tvar: obrazec 81">
              <a:extLst>
                <a:ext uri="{FF2B5EF4-FFF2-40B4-BE49-F238E27FC236}">
                  <a16:creationId xmlns:a16="http://schemas.microsoft.com/office/drawing/2014/main" id="{30CE4D31-BC3B-46E1-9927-EB091BC1BE09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chemeClr val="accent2">
                  <a:lumMod val="7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84" name="Skupina 83">
            <a:extLst>
              <a:ext uri="{FF2B5EF4-FFF2-40B4-BE49-F238E27FC236}">
                <a16:creationId xmlns:a16="http://schemas.microsoft.com/office/drawing/2014/main" id="{315DE2B7-853E-4DEF-BE29-427309A53E0C}"/>
              </a:ext>
            </a:extLst>
          </p:cNvPr>
          <p:cNvGrpSpPr/>
          <p:nvPr/>
        </p:nvGrpSpPr>
        <p:grpSpPr>
          <a:xfrm>
            <a:off x="7355054" y="1525933"/>
            <a:ext cx="512357" cy="820234"/>
            <a:chOff x="2859405" y="3830923"/>
            <a:chExt cx="1174922" cy="820234"/>
          </a:xfrm>
        </p:grpSpPr>
        <p:cxnSp>
          <p:nvCxnSpPr>
            <p:cNvPr id="85" name="Přímá spojnice se šipkou 84">
              <a:extLst>
                <a:ext uri="{FF2B5EF4-FFF2-40B4-BE49-F238E27FC236}">
                  <a16:creationId xmlns:a16="http://schemas.microsoft.com/office/drawing/2014/main" id="{5355415C-DBBE-4993-8264-CE90B7AFC8D5}"/>
                </a:ext>
              </a:extLst>
            </p:cNvPr>
            <p:cNvCxnSpPr/>
            <p:nvPr/>
          </p:nvCxnSpPr>
          <p:spPr bwMode="auto">
            <a:xfrm>
              <a:off x="3987310" y="4541663"/>
              <a:ext cx="47017" cy="10949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Volný tvar: obrazec 85">
              <a:extLst>
                <a:ext uri="{FF2B5EF4-FFF2-40B4-BE49-F238E27FC236}">
                  <a16:creationId xmlns:a16="http://schemas.microsoft.com/office/drawing/2014/main" id="{06B786D0-8145-44C6-ADFB-ACACA2980BBC}"/>
                </a:ext>
              </a:extLst>
            </p:cNvPr>
            <p:cNvSpPr/>
            <p:nvPr/>
          </p:nvSpPr>
          <p:spPr bwMode="auto">
            <a:xfrm>
              <a:off x="2859405" y="3830923"/>
              <a:ext cx="1163955" cy="790607"/>
            </a:xfrm>
            <a:custGeom>
              <a:avLst/>
              <a:gdLst>
                <a:gd name="connsiteX0" fmla="*/ 0 w 1163955"/>
                <a:gd name="connsiteY0" fmla="*/ 765842 h 790607"/>
                <a:gd name="connsiteX1" fmla="*/ 590550 w 1163955"/>
                <a:gd name="connsiteY1" fmla="*/ 32 h 790607"/>
                <a:gd name="connsiteX2" fmla="*/ 1163955 w 1163955"/>
                <a:gd name="connsiteY2" fmla="*/ 790607 h 790607"/>
                <a:gd name="connsiteX3" fmla="*/ 1163955 w 1163955"/>
                <a:gd name="connsiteY3" fmla="*/ 790607 h 790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955" h="790607">
                  <a:moveTo>
                    <a:pt x="0" y="765842"/>
                  </a:moveTo>
                  <a:cubicBezTo>
                    <a:pt x="198279" y="380873"/>
                    <a:pt x="396558" y="-4095"/>
                    <a:pt x="590550" y="32"/>
                  </a:cubicBezTo>
                  <a:cubicBezTo>
                    <a:pt x="784542" y="4159"/>
                    <a:pt x="1163955" y="790607"/>
                    <a:pt x="1163955" y="790607"/>
                  </a:cubicBezTo>
                  <a:lnTo>
                    <a:pt x="1163955" y="790607"/>
                  </a:lnTo>
                </a:path>
              </a:pathLst>
            </a:custGeom>
            <a:noFill/>
            <a:ln w="15875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87" name="TextovéPole 86">
            <a:extLst>
              <a:ext uri="{FF2B5EF4-FFF2-40B4-BE49-F238E27FC236}">
                <a16:creationId xmlns:a16="http://schemas.microsoft.com/office/drawing/2014/main" id="{E521506E-E2DF-4CBA-A08B-A9B5C8C65F19}"/>
              </a:ext>
            </a:extLst>
          </p:cNvPr>
          <p:cNvSpPr txBox="1"/>
          <p:nvPr/>
        </p:nvSpPr>
        <p:spPr>
          <a:xfrm>
            <a:off x="1067329" y="2806533"/>
            <a:ext cx="31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?</a:t>
            </a:r>
          </a:p>
        </p:txBody>
      </p:sp>
      <p:sp>
        <p:nvSpPr>
          <p:cNvPr id="91" name="TextovéPole 90">
            <a:extLst>
              <a:ext uri="{FF2B5EF4-FFF2-40B4-BE49-F238E27FC236}">
                <a16:creationId xmlns:a16="http://schemas.microsoft.com/office/drawing/2014/main" id="{E78474FA-BF15-48BD-A825-40E4E3F0D1D4}"/>
              </a:ext>
            </a:extLst>
          </p:cNvPr>
          <p:cNvSpPr txBox="1"/>
          <p:nvPr/>
        </p:nvSpPr>
        <p:spPr>
          <a:xfrm>
            <a:off x="3089851" y="1162992"/>
            <a:ext cx="3314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accent2">
                    <a:lumMod val="75000"/>
                  </a:schemeClr>
                </a:solidFill>
              </a:rPr>
              <a:t>Složené úročení celých ÚO</a:t>
            </a:r>
          </a:p>
        </p:txBody>
      </p:sp>
      <p:sp>
        <p:nvSpPr>
          <p:cNvPr id="93" name="TextovéPole 92">
            <a:extLst>
              <a:ext uri="{FF2B5EF4-FFF2-40B4-BE49-F238E27FC236}">
                <a16:creationId xmlns:a16="http://schemas.microsoft.com/office/drawing/2014/main" id="{E3806B03-D867-49BC-8EAC-23430F61CB44}"/>
              </a:ext>
            </a:extLst>
          </p:cNvPr>
          <p:cNvSpPr txBox="1"/>
          <p:nvPr/>
        </p:nvSpPr>
        <p:spPr>
          <a:xfrm>
            <a:off x="6456260" y="1120327"/>
            <a:ext cx="3314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B050"/>
                </a:solidFill>
              </a:rPr>
              <a:t>Jednoduché úročení necelého ÚO</a:t>
            </a:r>
          </a:p>
        </p:txBody>
      </p:sp>
      <p:cxnSp>
        <p:nvCxnSpPr>
          <p:cNvPr id="97" name="Přímá spojnice se šipkou 96">
            <a:extLst>
              <a:ext uri="{FF2B5EF4-FFF2-40B4-BE49-F238E27FC236}">
                <a16:creationId xmlns:a16="http://schemas.microsoft.com/office/drawing/2014/main" id="{9296F6AE-3BC5-49D1-8B72-A74C31F22B2A}"/>
              </a:ext>
            </a:extLst>
          </p:cNvPr>
          <p:cNvCxnSpPr/>
          <p:nvPr/>
        </p:nvCxnSpPr>
        <p:spPr bwMode="auto">
          <a:xfrm flipV="1">
            <a:off x="7904484" y="2569639"/>
            <a:ext cx="0" cy="2818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0D18F754-061C-4D32-90CD-F5DE4C4F9C87}"/>
              </a:ext>
            </a:extLst>
          </p:cNvPr>
          <p:cNvCxnSpPr>
            <a:cxnSpLocks/>
            <a:endCxn id="87" idx="3"/>
          </p:cNvCxnSpPr>
          <p:nvPr/>
        </p:nvCxnSpPr>
        <p:spPr bwMode="auto">
          <a:xfrm flipH="1" flipV="1">
            <a:off x="1385033" y="3037366"/>
            <a:ext cx="5128348" cy="9736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8E6E416B-958B-4DC2-A8F6-66D3C38A1599}"/>
              </a:ext>
            </a:extLst>
          </p:cNvPr>
          <p:cNvSpPr txBox="1"/>
          <p:nvPr/>
        </p:nvSpPr>
        <p:spPr>
          <a:xfrm>
            <a:off x="1317018" y="3257689"/>
            <a:ext cx="765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2"/>
                </a:solidFill>
              </a:rPr>
              <a:t>Reálná hodnota znamená částka při zohlednění inflace, tedy ekvivalentu k dnešní cenové hladině. Budoucí nominální hodnotu tedy diskontujeme hladinou inflace.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A5E7B5C-376F-4B88-8609-3CE3DC16A8A8}"/>
              </a:ext>
            </a:extLst>
          </p:cNvPr>
          <p:cNvSpPr txBox="1"/>
          <p:nvPr/>
        </p:nvSpPr>
        <p:spPr>
          <a:xfrm>
            <a:off x="9290582" y="4558494"/>
            <a:ext cx="2965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 inflací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B8B1E6F-D20D-4A1D-84CE-5921B5192E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582" y="187485"/>
            <a:ext cx="2687957" cy="17337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57FE3674-2C87-4EC2-A3A5-8811655C57D6}"/>
                  </a:ext>
                </a:extLst>
              </p:cNvPr>
              <p:cNvSpPr txBox="1"/>
              <p:nvPr/>
            </p:nvSpPr>
            <p:spPr>
              <a:xfrm>
                <a:off x="6696949" y="2781883"/>
                <a:ext cx="26850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=1 452 000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57FE3674-2C87-4EC2-A3A5-8811655C5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949" y="2781883"/>
                <a:ext cx="2685094" cy="369332"/>
              </a:xfrm>
              <a:prstGeom prst="rect">
                <a:avLst/>
              </a:prstGeom>
              <a:blipFill>
                <a:blip r:embed="rId7"/>
                <a:stretch>
                  <a:fillRect l="-1818" r="-2045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43710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 animBg="1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CC4F8E-54CC-464F-A65A-0C1B2D3D56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C6DBB1-AAC4-431C-9F1C-8702AA174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4CC44C-6929-41F9-91B1-CDA8338C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Daně</a:t>
            </a:r>
            <a:endParaRPr lang="cs-CZ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54EBE8-2A03-4685-9025-7EA8C7FC3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Daňová povinnost v ČR:</a:t>
            </a:r>
          </a:p>
          <a:p>
            <a:pPr marL="503555" indent="-179705"/>
            <a:r>
              <a:rPr lang="cs-CZ" sz="2000" dirty="0"/>
              <a:t>Zákon o daních z příjmů 586/1992 Sb.</a:t>
            </a:r>
            <a:endParaRPr lang="cs-CZ" sz="2000" dirty="0">
              <a:cs typeface="Arial"/>
            </a:endParaRPr>
          </a:p>
          <a:p>
            <a:pPr marL="503555" lvl="1" indent="-179705"/>
            <a:r>
              <a:rPr lang="cs-CZ" b="1" dirty="0">
                <a:ea typeface="+mn-lt"/>
                <a:cs typeface="+mn-lt"/>
              </a:rPr>
              <a:t>Fyzické osoby: § 16</a:t>
            </a:r>
            <a:endParaRPr lang="cs-CZ" b="1" dirty="0"/>
          </a:p>
          <a:p>
            <a:pPr lvl="2" algn="just"/>
            <a:r>
              <a:rPr lang="cs-CZ" dirty="0">
                <a:ea typeface="+mn-lt"/>
                <a:cs typeface="+mn-lt"/>
              </a:rPr>
              <a:t>a) 15 % pro část základu daně do 48násobku průměrné mzdy a</a:t>
            </a:r>
          </a:p>
          <a:p>
            <a:pPr lvl="2" algn="just"/>
            <a:r>
              <a:rPr lang="cs-CZ" dirty="0">
                <a:ea typeface="+mn-lt"/>
                <a:cs typeface="+mn-lt"/>
              </a:rPr>
              <a:t>b) 23 % pro část základu daně přesahující 48násobek průměrné mzdy.</a:t>
            </a:r>
            <a:endParaRPr lang="cs-CZ" dirty="0">
              <a:cs typeface="Arial"/>
            </a:endParaRPr>
          </a:p>
          <a:p>
            <a:pPr marL="503555" lvl="1" indent="-179705"/>
            <a:r>
              <a:rPr lang="cs-CZ" b="1" dirty="0">
                <a:ea typeface="+mn-lt"/>
                <a:cs typeface="+mn-lt"/>
              </a:rPr>
              <a:t>Právnické osoby: § 21 </a:t>
            </a:r>
            <a:endParaRPr lang="cs-CZ" b="1" dirty="0"/>
          </a:p>
          <a:p>
            <a:pPr lvl="2" algn="just"/>
            <a:r>
              <a:rPr lang="cs-CZ" dirty="0">
                <a:ea typeface="+mn-lt"/>
                <a:cs typeface="+mn-lt"/>
              </a:rPr>
              <a:t>(1) Sazba daně činí 19 %...</a:t>
            </a:r>
          </a:p>
          <a:p>
            <a:pPr lvl="2" algn="just"/>
            <a:r>
              <a:rPr lang="cs-CZ" dirty="0">
                <a:ea typeface="+mn-lt"/>
                <a:cs typeface="+mn-lt"/>
              </a:rPr>
              <a:t>(2) Sazba daně činí u základního investičního fondu 5 %.</a:t>
            </a:r>
          </a:p>
          <a:p>
            <a:pPr lvl="2" algn="just"/>
            <a:r>
              <a:rPr lang="cs-CZ" dirty="0">
                <a:ea typeface="+mn-lt"/>
                <a:cs typeface="+mn-lt"/>
              </a:rPr>
              <a:t>(3)</a:t>
            </a:r>
            <a:r>
              <a:rPr lang="cs-CZ" sz="900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Sazba daně činí 0 % u fondu penzijní společnosti nebo u instituce penzijního pojištění s výjimkou penzijní společnosti nebo obdobné společnosti obhospodařující fondy obdobné fondům penzijního pojištění.</a:t>
            </a:r>
          </a:p>
          <a:p>
            <a:pPr lvl="2" algn="just"/>
            <a:endParaRPr lang="cs-CZ" dirty="0">
              <a:cs typeface="Arial"/>
            </a:endParaRPr>
          </a:p>
          <a:p>
            <a:pPr marL="503555" indent="-179705"/>
            <a:r>
              <a:rPr lang="cs-CZ" sz="2000" b="1" dirty="0"/>
              <a:t>§ 36 Zvláštní sazba daně </a:t>
            </a:r>
            <a:r>
              <a:rPr lang="cs-CZ" sz="2000" dirty="0"/>
              <a:t>- srážková daň 15 %</a:t>
            </a:r>
            <a:endParaRPr lang="cs-CZ" sz="2000" dirty="0">
              <a:cs typeface="Arial"/>
            </a:endParaRPr>
          </a:p>
          <a:p>
            <a:pPr marL="323850" lvl="1" indent="0">
              <a:buNone/>
            </a:pPr>
            <a:endParaRPr lang="cs-CZ" dirty="0">
              <a:cs typeface="Arial"/>
            </a:endParaRPr>
          </a:p>
        </p:txBody>
      </p:sp>
      <p:pic>
        <p:nvPicPr>
          <p:cNvPr id="7" name="Online médium 6" title="Zootopia - Judy's Hustle (Tax Evasion)">
            <a:hlinkClick r:id="" action="ppaction://media"/>
            <a:extLst>
              <a:ext uri="{FF2B5EF4-FFF2-40B4-BE49-F238E27FC236}">
                <a16:creationId xmlns:a16="http://schemas.microsoft.com/office/drawing/2014/main" id="{35CB1D20-2BCB-4BE2-9F2B-D2D98B2A37A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163758" y="575034"/>
            <a:ext cx="3478663" cy="196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641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Typy daní podle daňového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990400"/>
            <a:ext cx="10403802" cy="4139998"/>
          </a:xfrm>
        </p:spPr>
        <p:txBody>
          <a:bodyPr/>
          <a:lstStyle/>
          <a:p>
            <a:pPr marL="457200" indent="-457200">
              <a:spcAft>
                <a:spcPts val="42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cs-CZ" sz="1800" dirty="0"/>
              <a:t>Daň je splatná periodicky po několika úrokovacích období: </a:t>
            </a:r>
            <a:r>
              <a:rPr lang="cs-CZ" sz="1800" b="1" dirty="0">
                <a:solidFill>
                  <a:schemeClr val="tx2"/>
                </a:solidFill>
              </a:rPr>
              <a:t>DO &gt; UO  ˄  DO &lt; T</a:t>
            </a:r>
          </a:p>
          <a:p>
            <a:pPr marL="457200" indent="-457200">
              <a:spcAft>
                <a:spcPts val="1200"/>
              </a:spcAft>
              <a:buClr>
                <a:schemeClr val="tx2"/>
              </a:buClr>
              <a:buFont typeface="+mj-lt"/>
              <a:buAutoNum type="arabicPeriod"/>
            </a:pPr>
            <a:endParaRPr lang="cs-CZ" sz="1800" b="1" dirty="0">
              <a:solidFill>
                <a:schemeClr val="tx2"/>
              </a:solidFill>
            </a:endParaRPr>
          </a:p>
          <a:p>
            <a:pPr marL="457200" indent="-457200">
              <a:spcAft>
                <a:spcPts val="2400"/>
              </a:spcAft>
              <a:buFont typeface="+mj-lt"/>
              <a:buAutoNum type="arabicPeriod"/>
            </a:pPr>
            <a:r>
              <a:rPr lang="cs-CZ" altLang="cs-CZ" sz="1800" dirty="0"/>
              <a:t>Zdanění je provedeno jednorázově: </a:t>
            </a:r>
            <a:r>
              <a:rPr lang="cs-CZ" altLang="cs-CZ" sz="1800" b="1" dirty="0">
                <a:solidFill>
                  <a:schemeClr val="tx2"/>
                </a:solidFill>
              </a:rPr>
              <a:t>DO = T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endParaRPr lang="cs-CZ" sz="1800" b="1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endParaRPr lang="cs-CZ" sz="1800" b="1" dirty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Daň je splatná v okamžiku připsání úroku (srážková daň): </a:t>
            </a:r>
            <a:r>
              <a:rPr lang="cs-CZ" sz="1800" b="1" dirty="0">
                <a:solidFill>
                  <a:schemeClr val="tx2"/>
                </a:solidFill>
              </a:rPr>
              <a:t>DO = UO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endParaRPr lang="cs-CZ" sz="1800" b="1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endParaRPr lang="cs-CZ" sz="1800" b="1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endParaRPr lang="cs-CZ" sz="1800" b="1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endParaRPr lang="cs-CZ" sz="1800" b="1" dirty="0">
              <a:solidFill>
                <a:schemeClr val="tx2"/>
              </a:solidFill>
            </a:endParaRP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endParaRPr lang="cs-CZ" altLang="cs-CZ" sz="1800" b="1" dirty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0908CFDA-5C2E-4032-B4AD-32119032FA5D}"/>
                  </a:ext>
                </a:extLst>
              </p:cNvPr>
              <p:cNvSpPr txBox="1"/>
              <p:nvPr/>
            </p:nvSpPr>
            <p:spPr>
              <a:xfrm>
                <a:off x="7724841" y="6036474"/>
                <a:ext cx="266355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2000" i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2000" i="0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</m:e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0908CFDA-5C2E-4032-B4AD-32119032FA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4841" y="6036474"/>
                <a:ext cx="2663550" cy="307777"/>
              </a:xfrm>
              <a:prstGeom prst="rect">
                <a:avLst/>
              </a:prstGeom>
              <a:blipFill>
                <a:blip r:embed="rId2"/>
                <a:stretch>
                  <a:fillRect b="-137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E71E2C6-42A4-4CF4-BB00-709C033B19F9}"/>
                  </a:ext>
                </a:extLst>
              </p:cNvPr>
              <p:cNvSpPr txBox="1"/>
              <p:nvPr/>
            </p:nvSpPr>
            <p:spPr>
              <a:xfrm>
                <a:off x="1138744" y="2480765"/>
                <a:ext cx="4139082" cy="8340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sSup>
                        <m:sSup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/>
                                </m:mr>
                                <m:mr>
                                  <m:e>
                                    <m:d>
                                      <m:dPr>
                                        <m:ctrlPr>
                                          <a:rPr lang="cs-CZ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cs-CZ" sz="2000" i="1" smtClean="0">
                                                <a:solidFill>
                                                  <a:srgbClr val="836967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cs-CZ" sz="2000" i="1">
                                                    <a:solidFill>
                                                      <a:srgbClr val="836967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cs-CZ" sz="2000">
                                                    <a:latin typeface="Cambria Math" panose="02040503050406030204" pitchFamily="18" charset="0"/>
                                                  </a:rPr>
                                                  <m:t>1+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cs-CZ" sz="2000" i="1">
                                                        <a:solidFill>
                                                          <a:srgbClr val="836967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cs-CZ" sz="20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𝑟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cs-CZ" sz="20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𝑚</m:t>
                                                    </m:r>
                                                  </m:den>
                                                </m:f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cs-CZ" sz="20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𝑚</m:t>
                                            </m:r>
                                          </m:sup>
                                        </m:sSup>
                                        <m:r>
                                          <a:rPr lang="cs-CZ" sz="2000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cs-CZ" sz="2000" i="0"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cs-CZ" sz="2000" i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E71E2C6-42A4-4CF4-BB00-709C033B1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744" y="2480765"/>
                <a:ext cx="4139082" cy="8340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9B90288B-AE30-46FD-AE84-0A9812339C3B}"/>
                  </a:ext>
                </a:extLst>
              </p:cNvPr>
              <p:cNvSpPr txBox="1"/>
              <p:nvPr/>
            </p:nvSpPr>
            <p:spPr>
              <a:xfrm>
                <a:off x="1138744" y="4042127"/>
                <a:ext cx="4178131" cy="798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0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</m:mr>
                            <m:mr>
                              <m:e>
                                <m:d>
                                  <m:dPr>
                                    <m:ctrlPr>
                                      <a:rPr lang="cs-CZ" sz="2000" i="1">
                                        <a:solidFill>
                                          <a:srgbClr val="836967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cs-CZ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cs-CZ" sz="2000" i="1">
                                                <a:solidFill>
                                                  <a:srgbClr val="836967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cs-CZ" sz="2000">
                                                <a:latin typeface="Cambria Math" panose="02040503050406030204" pitchFamily="18" charset="0"/>
                                              </a:rPr>
                                              <m:t>1+</m:t>
                                            </m:r>
                                            <m:f>
                                              <m:fPr>
                                                <m:ctrlPr>
                                                  <a:rPr lang="cs-CZ" sz="2000" i="1">
                                                    <a:solidFill>
                                                      <a:srgbClr val="836967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cs-CZ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𝑟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cs-CZ" sz="2000" i="1">
                                                    <a:latin typeface="Cambria Math" panose="02040503050406030204" pitchFamily="18" charset="0"/>
                                                  </a:rPr>
                                                  <m:t>𝑚</m:t>
                                                </m:r>
                                              </m:den>
                                            </m:f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cs-CZ" sz="20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cs-CZ" sz="2000" smtClean="0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⋅</m:t>
                                        </m:r>
                                        <m:r>
                                          <a:rPr lang="cs-CZ" sz="2000" b="0" i="1" smtClean="0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p>
                                    </m:sSup>
                                    <m:r>
                                      <a:rPr lang="cs-CZ" sz="200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cs-CZ" sz="200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cs-CZ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cs-CZ" sz="200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9B90288B-AE30-46FD-AE84-0A9812339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744" y="4042127"/>
                <a:ext cx="4178131" cy="7982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0FF1CC99-6EF3-46BC-9995-70C593E31599}"/>
                  </a:ext>
                </a:extLst>
              </p:cNvPr>
              <p:cNvSpPr txBox="1"/>
              <p:nvPr/>
            </p:nvSpPr>
            <p:spPr>
              <a:xfrm>
                <a:off x="1135667" y="5644573"/>
                <a:ext cx="4006481" cy="913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 panose="02040503050406030204" pitchFamily="18" charset="0"/>
                        </a:rPr>
                        <m:t>𝐹</m:t>
                      </m:r>
                      <m:sSub>
                        <m:sSub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sSup>
                        <m:sSupPr>
                          <m:ctrlPr>
                            <a:rPr lang="cs-CZ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cs-CZ" sz="20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/>
                                </m:mr>
                                <m:mr>
                                  <m:e>
                                    <m:d>
                                      <m:dPr>
                                        <m:ctrlPr>
                                          <a:rPr lang="cs-CZ" sz="2000" i="1">
                                            <a:solidFill>
                                              <a:srgbClr val="836967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p>
                                          <m:sSupPr>
                                            <m:ctrlPr>
                                              <a:rPr lang="cs-CZ" sz="2000" i="1" smtClean="0">
                                                <a:solidFill>
                                                  <a:srgbClr val="836967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ctrlPr>
                                                  <a:rPr lang="cs-CZ" sz="2000" i="1">
                                                    <a:solidFill>
                                                      <a:srgbClr val="836967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cs-CZ" sz="2000">
                                                    <a:latin typeface="Cambria Math" panose="02040503050406030204" pitchFamily="18" charset="0"/>
                                                  </a:rPr>
                                                  <m:t>1+</m:t>
                                                </m:r>
                                                <m:f>
                                                  <m:fPr>
                                                    <m:ctrlPr>
                                                      <a:rPr lang="cs-CZ" sz="2000" i="1">
                                                        <a:solidFill>
                                                          <a:srgbClr val="836967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fPr>
                                                  <m:num>
                                                    <m:r>
                                                      <a:rPr lang="cs-CZ" sz="20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𝑟</m:t>
                                                    </m:r>
                                                  </m:num>
                                                  <m:den>
                                                    <m:r>
                                                      <a:rPr lang="cs-CZ" sz="2000" b="0" i="1" smtClean="0">
                                                        <a:solidFill>
                                                          <a:srgbClr val="FF0000"/>
                                                        </a:solidFill>
                                                        <a:latin typeface="Cambria Math" panose="02040503050406030204" pitchFamily="18" charset="0"/>
                                                      </a:rPr>
                                                      <m:t>1</m:t>
                                                    </m:r>
                                                  </m:den>
                                                </m:f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cs-CZ" sz="2000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p>
                                        </m:sSup>
                                        <m:r>
                                          <a:rPr lang="cs-CZ" sz="2000" i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cs-CZ" sz="2000" i="0">
                                        <a:latin typeface="Cambria Math" panose="02040503050406030204" pitchFamily="18" charset="0"/>
                                      </a:rPr>
                                      <m:t>⋅</m:t>
                                    </m:r>
                                    <m: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  <m:r>
                                      <a:rPr lang="cs-CZ" sz="2000" i="0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0FF1CC99-6EF3-46BC-9995-70C593E315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667" y="5644573"/>
                <a:ext cx="4006481" cy="9131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7C253190-2B8F-4EB3-AD65-D8DFFD251945}"/>
              </a:ext>
            </a:extLst>
          </p:cNvPr>
          <p:cNvCxnSpPr/>
          <p:nvPr/>
        </p:nvCxnSpPr>
        <p:spPr bwMode="auto">
          <a:xfrm>
            <a:off x="6222983" y="6247925"/>
            <a:ext cx="1100667" cy="0"/>
          </a:xfrm>
          <a:prstGeom prst="straightConnector1">
            <a:avLst/>
          </a:prstGeom>
          <a:ln w="47625">
            <a:headEnd type="none" w="med" len="med"/>
            <a:tailEnd type="triangl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E4F96292-2778-4800-91F2-3D2D74BF3E4C}"/>
              </a:ext>
            </a:extLst>
          </p:cNvPr>
          <p:cNvCxnSpPr>
            <a:cxnSpLocks/>
          </p:cNvCxnSpPr>
          <p:nvPr/>
        </p:nvCxnSpPr>
        <p:spPr bwMode="auto">
          <a:xfrm flipH="1">
            <a:off x="5363646" y="4030932"/>
            <a:ext cx="433299" cy="77099"/>
          </a:xfrm>
          <a:prstGeom prst="straightConnector1">
            <a:avLst/>
          </a:prstGeom>
          <a:ln w="47625">
            <a:solidFill>
              <a:srgbClr val="F01928"/>
            </a:solidFill>
            <a:headEnd type="none" w="med" len="med"/>
            <a:tailEnd type="triangl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2FE99D3-AB16-4A5A-BA68-C8649FCE4E93}"/>
              </a:ext>
            </a:extLst>
          </p:cNvPr>
          <p:cNvSpPr txBox="1"/>
          <p:nvPr/>
        </p:nvSpPr>
        <p:spPr>
          <a:xfrm>
            <a:off x="9815345" y="3261539"/>
            <a:ext cx="702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Kde: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70DC71F3-E81F-421F-9AC8-56E9E3F94D68}"/>
                  </a:ext>
                </a:extLst>
              </p:cNvPr>
              <p:cNvSpPr txBox="1"/>
              <p:nvPr/>
            </p:nvSpPr>
            <p:spPr>
              <a:xfrm>
                <a:off x="9855199" y="3704731"/>
                <a:ext cx="13589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70DC71F3-E81F-421F-9AC8-56E9E3F94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5199" y="3704731"/>
                <a:ext cx="1358962" cy="369332"/>
              </a:xfrm>
              <a:prstGeom prst="rect">
                <a:avLst/>
              </a:prstGeom>
              <a:blipFill>
                <a:blip r:embed="rId6"/>
                <a:stretch>
                  <a:fillRect l="-4036" r="-897" b="-1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6B91A8F3-85BD-44E5-AA6E-AADD0925FC34}"/>
                  </a:ext>
                </a:extLst>
              </p:cNvPr>
              <p:cNvSpPr txBox="1"/>
              <p:nvPr/>
            </p:nvSpPr>
            <p:spPr>
              <a:xfrm>
                <a:off x="9815345" y="3969309"/>
                <a:ext cx="210870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cs-CZ" dirty="0"/>
                  <a:t> </a:t>
                </a:r>
                <a:r>
                  <a:rPr lang="cs-CZ" sz="2000" dirty="0"/>
                  <a:t>je sazba daně</a:t>
                </a:r>
                <a:endParaRPr lang="cs-CZ" dirty="0"/>
              </a:p>
            </p:txBody>
          </p:sp>
        </mc:Choice>
        <mc:Fallback xmlns="">
          <p:sp>
            <p:nvSpPr>
              <p:cNvPr id="22" name="TextovéPole 21">
                <a:extLst>
                  <a:ext uri="{FF2B5EF4-FFF2-40B4-BE49-F238E27FC236}">
                    <a16:creationId xmlns:a16="http://schemas.microsoft.com/office/drawing/2014/main" id="{6B91A8F3-85BD-44E5-AA6E-AADD0925FC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5345" y="3969309"/>
                <a:ext cx="2108706" cy="461665"/>
              </a:xfrm>
              <a:prstGeom prst="rect">
                <a:avLst/>
              </a:prstGeom>
              <a:blipFill>
                <a:blip r:embed="rId7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bdélník 22">
            <a:extLst>
              <a:ext uri="{FF2B5EF4-FFF2-40B4-BE49-F238E27FC236}">
                <a16:creationId xmlns:a16="http://schemas.microsoft.com/office/drawing/2014/main" id="{85CC4A4B-F3BF-4B1D-AB6E-5130C0F01155}"/>
              </a:ext>
            </a:extLst>
          </p:cNvPr>
          <p:cNvSpPr/>
          <p:nvPr/>
        </p:nvSpPr>
        <p:spPr bwMode="auto">
          <a:xfrm>
            <a:off x="9805203" y="3265110"/>
            <a:ext cx="2118848" cy="1222599"/>
          </a:xfrm>
          <a:prstGeom prst="rect">
            <a:avLst/>
          </a:prstGeom>
          <a:solidFill>
            <a:schemeClr val="tx2">
              <a:lumMod val="40000"/>
              <a:lumOff val="60000"/>
              <a:alpha val="38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F30C202-1220-4D32-A7F0-AE9E869C8156}"/>
              </a:ext>
            </a:extLst>
          </p:cNvPr>
          <p:cNvSpPr txBox="1"/>
          <p:nvPr/>
        </p:nvSpPr>
        <p:spPr>
          <a:xfrm>
            <a:off x="666000" y="1486930"/>
            <a:ext cx="4247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accent2"/>
                </a:solidFill>
              </a:rPr>
              <a:t>Daní se vždy pouze zisk!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498E3F46-6932-491D-9EA8-EBC4B0C36BF3}"/>
                  </a:ext>
                </a:extLst>
              </p:cNvPr>
              <p:cNvSpPr txBox="1"/>
              <p:nvPr/>
            </p:nvSpPr>
            <p:spPr>
              <a:xfrm>
                <a:off x="3938935" y="1426091"/>
                <a:ext cx="151804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AX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lang="cs-CZ">
                          <a:latin typeface="Cambria Math" panose="02040503050406030204" pitchFamily="18" charset="0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498E3F46-6932-491D-9EA8-EBC4B0C36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935" y="1426091"/>
                <a:ext cx="1518044" cy="369332"/>
              </a:xfrm>
              <a:prstGeom prst="rect">
                <a:avLst/>
              </a:prstGeom>
              <a:blipFill>
                <a:blip r:embed="rId8"/>
                <a:stretch>
                  <a:fillRect l="-3213" r="-1606" b="-8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15391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12" grpId="0"/>
      <p:bldP spid="13" grpId="0"/>
      <p:bldP spid="14" grpId="0"/>
      <p:bldP spid="19" grpId="0"/>
      <p:bldP spid="20" grpId="0"/>
      <p:bldP spid="22" grpId="0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- daně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Kolik bude činit FV po zdanění, jestliže uložíte na dobu 10 let částku 7 500 Kč. Úrok banka počítá měsíčně a roční nominální úroková sazba činí 3,7 %. Daň odvádíte každý rok. Daňová sazba činí 15 %.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Jak řešíme?</a:t>
            </a:r>
          </a:p>
        </p:txBody>
      </p:sp>
      <p:sp>
        <p:nvSpPr>
          <p:cNvPr id="6" name="Přímá spojnice 5">
            <a:extLst>
              <a:ext uri="{FF2B5EF4-FFF2-40B4-BE49-F238E27FC236}">
                <a16:creationId xmlns:a16="http://schemas.microsoft.com/office/drawing/2014/main" id="{F4ABED42-1C7C-474A-B2FD-2125A07B0366}"/>
              </a:ext>
            </a:extLst>
          </p:cNvPr>
          <p:cNvSpPr/>
          <p:nvPr/>
        </p:nvSpPr>
        <p:spPr>
          <a:xfrm>
            <a:off x="4071726" y="4625882"/>
            <a:ext cx="3840480" cy="0"/>
          </a:xfrm>
          <a:prstGeom prst="line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txBody>
          <a:bodyPr wrap="none" rtlCol="0" anchor="ctr" anchorCtr="1"/>
          <a:lstStyle/>
          <a:p>
            <a:endParaRPr lang="sk-S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73898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D57D66-0B12-4E31-B53D-2DE4B47663A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764B85A-99CB-481C-98BE-3A4230DA98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11B5B2-6476-4CF0-8D0C-3D62EE9AD6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2000</TotalTime>
  <Words>1167</Words>
  <Application>Microsoft Office PowerPoint</Application>
  <PresentationFormat>Širokoúhlá obrazovka</PresentationFormat>
  <Paragraphs>188</Paragraphs>
  <Slides>20</Slides>
  <Notes>6</Notes>
  <HiddenSlides>0</HiddenSlides>
  <MMClips>2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Tahoma</vt:lpstr>
      <vt:lpstr>Wingdings</vt:lpstr>
      <vt:lpstr>Presentation_MU_EN</vt:lpstr>
      <vt:lpstr>Inflace a daně</vt:lpstr>
      <vt:lpstr>Prezentace příkladů</vt:lpstr>
      <vt:lpstr>Inflace</vt:lpstr>
      <vt:lpstr>Reálná úroková míra</vt:lpstr>
      <vt:lpstr>Vzorový příklad - inflace</vt:lpstr>
      <vt:lpstr>Vzorový příklad - řešení</vt:lpstr>
      <vt:lpstr>Daně</vt:lpstr>
      <vt:lpstr>Typy daní podle daňového období</vt:lpstr>
      <vt:lpstr>Vzorový příklad - daně</vt:lpstr>
      <vt:lpstr>Vzorový příklad - řešení</vt:lpstr>
      <vt:lpstr>Vzorový příklad - řešení</vt:lpstr>
      <vt:lpstr>Příklad Socrative 3</vt:lpstr>
      <vt:lpstr>Příklad Socrative 3 - řešení</vt:lpstr>
      <vt:lpstr>Příklad Socrative 4</vt:lpstr>
      <vt:lpstr>Příklad Socrative 4 - řešení</vt:lpstr>
      <vt:lpstr>Příklad Socrative 5</vt:lpstr>
      <vt:lpstr>Příklad Socrative 5 - řešení</vt:lpstr>
      <vt:lpstr>Příklad Socrative 6</vt:lpstr>
      <vt:lpstr>Příklad Socrative 6 - řešení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Lukáš Marek</cp:lastModifiedBy>
  <cp:revision>219</cp:revision>
  <cp:lastPrinted>1601-01-01T00:00:00Z</cp:lastPrinted>
  <dcterms:created xsi:type="dcterms:W3CDTF">2020-09-24T08:51:58Z</dcterms:created>
  <dcterms:modified xsi:type="dcterms:W3CDTF">2021-09-30T11:40:08Z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