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0"/>
  </p:notesMasterIdLst>
  <p:handoutMasterIdLst>
    <p:handoutMasterId r:id="rId31"/>
  </p:handoutMasterIdLst>
  <p:sldIdLst>
    <p:sldId id="256" r:id="rId5"/>
    <p:sldId id="282" r:id="rId6"/>
    <p:sldId id="287" r:id="rId7"/>
    <p:sldId id="304" r:id="rId8"/>
    <p:sldId id="257" r:id="rId9"/>
    <p:sldId id="279" r:id="rId10"/>
    <p:sldId id="306" r:id="rId11"/>
    <p:sldId id="303" r:id="rId12"/>
    <p:sldId id="266" r:id="rId13"/>
    <p:sldId id="269" r:id="rId14"/>
    <p:sldId id="292" r:id="rId15"/>
    <p:sldId id="294" r:id="rId16"/>
    <p:sldId id="307" r:id="rId17"/>
    <p:sldId id="298" r:id="rId18"/>
    <p:sldId id="267" r:id="rId19"/>
    <p:sldId id="296" r:id="rId20"/>
    <p:sldId id="289" r:id="rId21"/>
    <p:sldId id="291" r:id="rId22"/>
    <p:sldId id="299" r:id="rId23"/>
    <p:sldId id="308" r:id="rId24"/>
    <p:sldId id="301" r:id="rId25"/>
    <p:sldId id="300" r:id="rId26"/>
    <p:sldId id="302" r:id="rId27"/>
    <p:sldId id="309" r:id="rId28"/>
    <p:sldId id="276" r:id="rId2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03A2A0D-6133-4422-BA54-7F3C289D3ADB}">
          <p14:sldIdLst>
            <p14:sldId id="256"/>
            <p14:sldId id="282"/>
            <p14:sldId id="287"/>
            <p14:sldId id="304"/>
            <p14:sldId id="257"/>
            <p14:sldId id="279"/>
            <p14:sldId id="306"/>
            <p14:sldId id="303"/>
            <p14:sldId id="266"/>
            <p14:sldId id="269"/>
            <p14:sldId id="292"/>
            <p14:sldId id="294"/>
            <p14:sldId id="307"/>
            <p14:sldId id="298"/>
            <p14:sldId id="267"/>
            <p14:sldId id="296"/>
            <p14:sldId id="289"/>
            <p14:sldId id="291"/>
            <p14:sldId id="299"/>
            <p14:sldId id="308"/>
            <p14:sldId id="301"/>
            <p14:sldId id="300"/>
            <p14:sldId id="302"/>
            <p14:sldId id="309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6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F364EA-09FF-4EC1-9201-5BCB2D21976F}" v="27" dt="2021-09-06T19:35:42.915"/>
    <p1510:client id="{47AA8A6C-29B0-467F-9998-C9A4F537AD2F}" v="1" dt="2021-08-22T23:20:42.574"/>
    <p1510:client id="{D275A574-E4E8-4657-8449-409FB674A6D9}" v="52" dt="2021-08-25T09:13:32.368"/>
    <p1510:client id="{F71B5E52-8D9E-4B4F-BBA8-15D3373558BF}" v="7" dt="2021-09-08T09:41:42.4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2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Gyönyörová" userId="S::433854@muni.cz::b653aab2-afbe-4252-b8ca-b0456ccae5d8" providerId="AD" clId="Web-{18F364EA-09FF-4EC1-9201-5BCB2D21976F}"/>
    <pc:docChg chg="modSld">
      <pc:chgData name="Lucie Gyönyörová" userId="S::433854@muni.cz::b653aab2-afbe-4252-b8ca-b0456ccae5d8" providerId="AD" clId="Web-{18F364EA-09FF-4EC1-9201-5BCB2D21976F}" dt="2021-09-06T19:35:41.258" v="15"/>
      <pc:docMkLst>
        <pc:docMk/>
      </pc:docMkLst>
      <pc:sldChg chg="modSp">
        <pc:chgData name="Lucie Gyönyörová" userId="S::433854@muni.cz::b653aab2-afbe-4252-b8ca-b0456ccae5d8" providerId="AD" clId="Web-{18F364EA-09FF-4EC1-9201-5BCB2D21976F}" dt="2021-09-06T19:35:41.258" v="15"/>
        <pc:sldMkLst>
          <pc:docMk/>
          <pc:sldMk cId="1419903201" sldId="302"/>
        </pc:sldMkLst>
        <pc:graphicFrameChg chg="mod modGraphic">
          <ac:chgData name="Lucie Gyönyörová" userId="S::433854@muni.cz::b653aab2-afbe-4252-b8ca-b0456ccae5d8" providerId="AD" clId="Web-{18F364EA-09FF-4EC1-9201-5BCB2D21976F}" dt="2021-09-06T19:35:41.258" v="15"/>
          <ac:graphicFrameMkLst>
            <pc:docMk/>
            <pc:sldMk cId="1419903201" sldId="302"/>
            <ac:graphicFrameMk id="6" creationId="{514F2ACD-4A18-4B3B-8DD0-3F9D57DC3085}"/>
          </ac:graphicFrameMkLst>
        </pc:graphicFrameChg>
      </pc:sldChg>
    </pc:docChg>
  </pc:docChgLst>
  <pc:docChgLst>
    <pc:chgData name="Lukáš Marek" userId="S::405677@muni.cz::1bada3d9-94b4-4f6b-8edc-ad61d29ac51d" providerId="AD" clId="Web-{47AA8A6C-29B0-467F-9998-C9A4F537AD2F}"/>
    <pc:docChg chg="modSld">
      <pc:chgData name="Lukáš Marek" userId="S::405677@muni.cz::1bada3d9-94b4-4f6b-8edc-ad61d29ac51d" providerId="AD" clId="Web-{47AA8A6C-29B0-467F-9998-C9A4F537AD2F}" dt="2021-08-22T23:20:42.356" v="100"/>
      <pc:docMkLst>
        <pc:docMk/>
      </pc:docMkLst>
      <pc:sldChg chg="modNotes">
        <pc:chgData name="Lukáš Marek" userId="S::405677@muni.cz::1bada3d9-94b4-4f6b-8edc-ad61d29ac51d" providerId="AD" clId="Web-{47AA8A6C-29B0-467F-9998-C9A4F537AD2F}" dt="2021-08-22T23:20:42.356" v="100"/>
        <pc:sldMkLst>
          <pc:docMk/>
          <pc:sldMk cId="481407932" sldId="294"/>
        </pc:sldMkLst>
      </pc:sldChg>
    </pc:docChg>
  </pc:docChgLst>
  <pc:docChgLst>
    <pc:chgData name="Lucie Gyönyörová" userId="S::433854@muni.cz::b653aab2-afbe-4252-b8ca-b0456ccae5d8" providerId="AD" clId="Web-{F71B5E52-8D9E-4B4F-BBA8-15D3373558BF}"/>
    <pc:docChg chg="modSld">
      <pc:chgData name="Lucie Gyönyörová" userId="S::433854@muni.cz::b653aab2-afbe-4252-b8ca-b0456ccae5d8" providerId="AD" clId="Web-{F71B5E52-8D9E-4B4F-BBA8-15D3373558BF}" dt="2021-09-08T09:41:42.466" v="6" actId="20577"/>
      <pc:docMkLst>
        <pc:docMk/>
      </pc:docMkLst>
      <pc:sldChg chg="modSp">
        <pc:chgData name="Lucie Gyönyörová" userId="S::433854@muni.cz::b653aab2-afbe-4252-b8ca-b0456ccae5d8" providerId="AD" clId="Web-{F71B5E52-8D9E-4B4F-BBA8-15D3373558BF}" dt="2021-09-08T09:41:42.466" v="6" actId="20577"/>
        <pc:sldMkLst>
          <pc:docMk/>
          <pc:sldMk cId="2922120049" sldId="282"/>
        </pc:sldMkLst>
        <pc:spChg chg="mod">
          <ac:chgData name="Lucie Gyönyörová" userId="S::433854@muni.cz::b653aab2-afbe-4252-b8ca-b0456ccae5d8" providerId="AD" clId="Web-{F71B5E52-8D9E-4B4F-BBA8-15D3373558BF}" dt="2021-09-08T09:41:42.466" v="6" actId="20577"/>
          <ac:spMkLst>
            <pc:docMk/>
            <pc:sldMk cId="2922120049" sldId="282"/>
            <ac:spMk id="5" creationId="{C410C9CD-2DFE-4C6A-9A35-9D66E0F022DA}"/>
          </ac:spMkLst>
        </pc:spChg>
      </pc:sldChg>
    </pc:docChg>
  </pc:docChgLst>
  <pc:docChgLst>
    <pc:chgData name="Lucie Gyönyörová" userId="S::433854@muni.cz::b653aab2-afbe-4252-b8ca-b0456ccae5d8" providerId="AD" clId="Web-{D275A574-E4E8-4657-8449-409FB674A6D9}"/>
    <pc:docChg chg="addSld modSld sldOrd modSection">
      <pc:chgData name="Lucie Gyönyörová" userId="S::433854@muni.cz::b653aab2-afbe-4252-b8ca-b0456ccae5d8" providerId="AD" clId="Web-{D275A574-E4E8-4657-8449-409FB674A6D9}" dt="2021-08-25T09:13:31.821" v="39" actId="20577"/>
      <pc:docMkLst>
        <pc:docMk/>
      </pc:docMkLst>
      <pc:sldChg chg="modSp ord">
        <pc:chgData name="Lucie Gyönyörová" userId="S::433854@muni.cz::b653aab2-afbe-4252-b8ca-b0456ccae5d8" providerId="AD" clId="Web-{D275A574-E4E8-4657-8449-409FB674A6D9}" dt="2021-08-25T09:07:03.533" v="4" actId="20577"/>
        <pc:sldMkLst>
          <pc:docMk/>
          <pc:sldMk cId="2922120049" sldId="282"/>
        </pc:sldMkLst>
        <pc:spChg chg="mod">
          <ac:chgData name="Lucie Gyönyörová" userId="S::433854@muni.cz::b653aab2-afbe-4252-b8ca-b0456ccae5d8" providerId="AD" clId="Web-{D275A574-E4E8-4657-8449-409FB674A6D9}" dt="2021-08-25T09:07:03.533" v="4" actId="20577"/>
          <ac:spMkLst>
            <pc:docMk/>
            <pc:sldMk cId="2922120049" sldId="282"/>
            <ac:spMk id="4" creationId="{4EEF88CF-1F08-4DF9-9F35-FFD20155434B}"/>
          </ac:spMkLst>
        </pc:spChg>
      </pc:sldChg>
      <pc:sldChg chg="delSp modSp">
        <pc:chgData name="Lucie Gyönyörová" userId="S::433854@muni.cz::b653aab2-afbe-4252-b8ca-b0456ccae5d8" providerId="AD" clId="Web-{D275A574-E4E8-4657-8449-409FB674A6D9}" dt="2021-08-25T09:09:05.910" v="25" actId="20577"/>
        <pc:sldMkLst>
          <pc:docMk/>
          <pc:sldMk cId="3673786511" sldId="287"/>
        </pc:sldMkLst>
        <pc:spChg chg="mod">
          <ac:chgData name="Lucie Gyönyörová" userId="S::433854@muni.cz::b653aab2-afbe-4252-b8ca-b0456ccae5d8" providerId="AD" clId="Web-{D275A574-E4E8-4657-8449-409FB674A6D9}" dt="2021-08-25T09:09:05.910" v="25" actId="20577"/>
          <ac:spMkLst>
            <pc:docMk/>
            <pc:sldMk cId="3673786511" sldId="287"/>
            <ac:spMk id="2" creationId="{00000000-0000-0000-0000-000000000000}"/>
          </ac:spMkLst>
        </pc:spChg>
        <pc:spChg chg="mod">
          <ac:chgData name="Lucie Gyönyörová" userId="S::433854@muni.cz::b653aab2-afbe-4252-b8ca-b0456ccae5d8" providerId="AD" clId="Web-{D275A574-E4E8-4657-8449-409FB674A6D9}" dt="2021-08-25T09:08:15.925" v="8" actId="20577"/>
          <ac:spMkLst>
            <pc:docMk/>
            <pc:sldMk cId="3673786511" sldId="287"/>
            <ac:spMk id="4" creationId="{00000000-0000-0000-0000-000000000000}"/>
          </ac:spMkLst>
        </pc:spChg>
        <pc:spChg chg="mod">
          <ac:chgData name="Lucie Gyönyörová" userId="S::433854@muni.cz::b653aab2-afbe-4252-b8ca-b0456ccae5d8" providerId="AD" clId="Web-{D275A574-E4E8-4657-8449-409FB674A6D9}" dt="2021-08-25T09:08:43.988" v="18" actId="20577"/>
          <ac:spMkLst>
            <pc:docMk/>
            <pc:sldMk cId="3673786511" sldId="287"/>
            <ac:spMk id="5" creationId="{00000000-0000-0000-0000-000000000000}"/>
          </ac:spMkLst>
        </pc:spChg>
        <pc:graphicFrameChg chg="del mod">
          <ac:chgData name="Lucie Gyönyörová" userId="S::433854@muni.cz::b653aab2-afbe-4252-b8ca-b0456ccae5d8" providerId="AD" clId="Web-{D275A574-E4E8-4657-8449-409FB674A6D9}" dt="2021-08-25T09:08:30.675" v="11"/>
          <ac:graphicFrameMkLst>
            <pc:docMk/>
            <pc:sldMk cId="3673786511" sldId="287"/>
            <ac:graphicFrameMk id="6" creationId="{00000000-0000-0000-0000-000000000000}"/>
          </ac:graphicFrameMkLst>
        </pc:graphicFrameChg>
      </pc:sldChg>
      <pc:sldChg chg="modSp add replId">
        <pc:chgData name="Lucie Gyönyörová" userId="S::433854@muni.cz::b653aab2-afbe-4252-b8ca-b0456ccae5d8" providerId="AD" clId="Web-{D275A574-E4E8-4657-8449-409FB674A6D9}" dt="2021-08-25T09:13:31.821" v="39" actId="20577"/>
        <pc:sldMkLst>
          <pc:docMk/>
          <pc:sldMk cId="956805274" sldId="304"/>
        </pc:sldMkLst>
        <pc:spChg chg="mod">
          <ac:chgData name="Lucie Gyönyörová" userId="S::433854@muni.cz::b653aab2-afbe-4252-b8ca-b0456ccae5d8" providerId="AD" clId="Web-{D275A574-E4E8-4657-8449-409FB674A6D9}" dt="2021-08-25T09:13:31.821" v="39" actId="20577"/>
          <ac:spMkLst>
            <pc:docMk/>
            <pc:sldMk cId="956805274" sldId="304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V </a:t>
            </a:r>
            <a:r>
              <a:rPr lang="en-US" err="1">
                <a:latin typeface="Calibri"/>
                <a:cs typeface="Calibri"/>
              </a:rPr>
              <a:t>kroku</a:t>
            </a:r>
            <a:r>
              <a:rPr lang="en-US">
                <a:latin typeface="Calibri"/>
                <a:cs typeface="Calibri"/>
              </a:rPr>
              <a:t> 2 </a:t>
            </a:r>
            <a:r>
              <a:rPr lang="en-US" err="1">
                <a:latin typeface="Calibri"/>
                <a:cs typeface="Calibri"/>
              </a:rPr>
              <a:t>musí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být</a:t>
            </a:r>
            <a:r>
              <a:rPr lang="en-US">
                <a:latin typeface="Calibri"/>
                <a:cs typeface="Calibri"/>
              </a:rPr>
              <a:t> za m </a:t>
            </a:r>
            <a:r>
              <a:rPr lang="en-US" err="1">
                <a:latin typeface="Calibri"/>
                <a:cs typeface="Calibri"/>
              </a:rPr>
              <a:t>dosazené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delší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číslo</a:t>
            </a:r>
            <a:r>
              <a:rPr lang="en-US">
                <a:latin typeface="Calibri"/>
                <a:cs typeface="Calibri"/>
              </a:rPr>
              <a:t>, aby </a:t>
            </a:r>
            <a:r>
              <a:rPr lang="en-US" err="1">
                <a:latin typeface="Calibri"/>
                <a:cs typeface="Calibri"/>
              </a:rPr>
              <a:t>bylo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vidět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že</a:t>
            </a:r>
            <a:r>
              <a:rPr lang="en-US">
                <a:latin typeface="Calibri"/>
                <a:cs typeface="Calibri"/>
              </a:rPr>
              <a:t> je to </a:t>
            </a:r>
            <a:r>
              <a:rPr lang="en-US" err="1">
                <a:latin typeface="Calibri"/>
                <a:cs typeface="Calibri"/>
              </a:rPr>
              <a:t>to</a:t>
            </a:r>
            <a:r>
              <a:rPr lang="en-US">
                <a:latin typeface="Calibri"/>
                <a:cs typeface="Calibri"/>
              </a:rPr>
              <a:t> 0116366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118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/>
              <a:t>Click here to insert title.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err="1"/>
              <a:t>Click</a:t>
            </a:r>
            <a:r>
              <a:rPr lang="cs-CZ"/>
              <a:t> on </a:t>
            </a:r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icon</a:t>
            </a:r>
            <a:r>
              <a:rPr lang="cs-CZ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2243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en-GB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heading.</a:t>
            </a:r>
            <a:endParaRPr lang="cs-CZ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/>
              <a:t>Click here to insert text.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insert title.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/>
              <a:t>Click here to insert text.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/>
              <a:t>Click here to insert text.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/>
              <a:t>Click here to insert text.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heading.</a:t>
            </a:r>
            <a:endParaRPr lang="cs-CZ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/>
              <a:t>Click here to insert text.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/>
              <a:t>Click here to insert text.</a:t>
            </a:r>
          </a:p>
          <a:p>
            <a:pPr lvl="1"/>
            <a:r>
              <a:rPr lang="en-GB"/>
              <a:t>Second level</a:t>
            </a:r>
            <a:endParaRPr lang="cs-CZ"/>
          </a:p>
          <a:p>
            <a:pPr lvl="2"/>
            <a:r>
              <a:rPr lang="en-GB"/>
              <a:t>Third level</a:t>
            </a:r>
            <a:endParaRPr lang="cs-CZ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/>
              <a:t>Click here to insert text.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 noProof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here to insert heading.</a:t>
            </a:r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YA15qhui4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hyperlink" Target="http://fimatek.chciweb.eu/spojite_uroceni.html" TargetMode="Externa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Reálný úrok v procesu diskrétního a spojitého úročení.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Vzorový příklad – řešení 1. polovina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ástupný obsah 10">
                <a:extLst>
                  <a:ext uri="{FF2B5EF4-FFF2-40B4-BE49-F238E27FC236}">
                    <a16:creationId xmlns:a16="http://schemas.microsoft.com/office/drawing/2014/main" id="{6C3A9366-D46B-4648-B210-117C857E88A3}"/>
                  </a:ext>
                </a:extLst>
              </p:cNvPr>
              <p:cNvSpPr>
                <a:spLocks noGrp="1"/>
              </p:cNvSpPr>
              <p:nvPr>
                <p:ph idx="28"/>
              </p:nvPr>
            </p:nvSpPr>
            <p:spPr>
              <a:xfrm>
                <a:off x="5555195" y="1692000"/>
                <a:ext cx="5916804" cy="3806999"/>
              </a:xfrm>
            </p:spPr>
            <p:txBody>
              <a:bodyPr/>
              <a:lstStyle/>
              <a:p>
                <a:pPr marL="72000" indent="0" algn="ctr">
                  <a:buNone/>
                </a:pPr>
                <a:r>
                  <a:rPr lang="cs-CZ" sz="1800" dirty="0"/>
                  <a:t>Jaká bude reálná hodnota kapitálu?</a:t>
                </a:r>
              </a:p>
              <a:p>
                <a:pPr marL="72000" indent="0" algn="ctr">
                  <a:buNone/>
                </a:pPr>
                <a:r>
                  <a:rPr lang="cs-CZ" sz="1800" dirty="0"/>
                  <a:t>= „diskontuji inflací“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sz="1800" b="1" i="1" baseline="-25000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 ×</m:t>
                      </m:r>
                      <m:sSup>
                        <m:sSupPr>
                          <m:ctrlPr>
                            <a:rPr lang="cs-CZ" sz="1800" b="0" i="1" baseline="-25000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m:rPr>
                                      <m:nor/>
                                    </m:rPr>
                                    <a:rPr lang="cs-CZ" sz="1800" dirty="0"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  <m:r>
                                    <m:rPr>
                                      <m:nor/>
                                    </m:rPr>
                                    <a:rPr lang="cs-CZ" sz="1800" dirty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cs-CZ" sz="1800" baseline="-25000" dirty="0"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num>
                                <m:den>
                                  <m:r>
                                    <a:rPr lang="cs-CZ" sz="180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m:rPr>
                                      <m:nor/>
                                    </m:rPr>
                                    <a:rPr lang="el-GR" sz="1800" dirty="0">
                                      <a:latin typeface="Cambria Math" panose="02040503050406030204" pitchFamily="18" charset="0"/>
                                    </a:rPr>
                                    <m:t>π</m:t>
                                  </m:r>
                                  <m:r>
                                    <m:rPr>
                                      <m:nor/>
                                    </m:rPr>
                                    <a:rPr lang="cs-CZ" sz="1800" baseline="-25000" dirty="0"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1800" b="0" i="1" baseline="-25000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sz="1800" b="0" i="1" baseline="-250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1800" b="0" i="1" baseline="-250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cs-CZ" sz="18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500 000 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cs-CZ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nor/>
                                        </m:rPr>
                                        <a:rPr lang="cs-CZ" sz="1800">
                                          <a:latin typeface="Cambria Math" panose="02040503050406030204" pitchFamily="18" charset="0"/>
                                        </a:rPr>
                                        <m:t>0,0</m:t>
                                      </m:r>
                                      <m:r>
                                        <a:rPr lang="cs-CZ" sz="1800">
                                          <a:latin typeface="Cambria Math" panose="02040503050406030204" pitchFamily="18" charset="0"/>
                                        </a:rPr>
                                        <m:t>38</m:t>
                                      </m:r>
                                    </m:num>
                                    <m:den>
                                      <m:r>
                                        <a:rPr lang="cs-CZ" sz="1800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cs-CZ" sz="180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m:rPr>
                                      <m:nor/>
                                    </m:rPr>
                                    <a:rPr lang="cs-CZ" sz="1800">
                                      <a:latin typeface="Cambria Math" panose="02040503050406030204" pitchFamily="18" charset="0"/>
                                    </a:rPr>
                                    <m:t>0,002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cs-CZ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</m:t>
                          </m:r>
                        </m:sup>
                      </m:sSup>
                    </m:oMath>
                  </m:oMathPara>
                </a14:m>
                <a:endParaRPr lang="cs-CZ" sz="1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sz="1800" b="1" i="1" baseline="-25000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b="1" i="1" smtClean="0">
                              <a:latin typeface="Cambria Math" panose="02040503050406030204" pitchFamily="18" charset="0"/>
                            </a:rPr>
                            <m:t>𝟓𝟎𝟎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𝟎𝟎𝟎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 ×</m:t>
                          </m:r>
                          <m:sSup>
                            <m:sSup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18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cs-CZ" sz="1800" b="1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1800" b="1" i="1" smtClean="0">
                                  <a:latin typeface="Cambria Math" panose="02040503050406030204" pitchFamily="18" charset="0"/>
                                </a:rPr>
                                <m:t>𝟎𝟎𝟏𝟏𝟔𝟓</m:t>
                              </m:r>
                              <m:r>
                                <a:rPr lang="cs-CZ" sz="18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cs-CZ" sz="1800" baseline="30000" dirty="0"/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sz="1800" b="1" i="1" baseline="-25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cs-CZ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𝟓𝟐𝟏𝟑𝟗𝟎</m:t>
                      </m:r>
                      <m:r>
                        <a:rPr lang="cs-CZ" sz="1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𝟖𝟏</m:t>
                      </m:r>
                      <m:r>
                        <a:rPr lang="cs-CZ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1800" baseline="30000" dirty="0">
                  <a:solidFill>
                    <a:srgbClr val="FF0000"/>
                  </a:solidFill>
                </a:endParaRPr>
              </a:p>
              <a:p>
                <a:pPr marL="72000" indent="0">
                  <a:buNone/>
                </a:pPr>
                <a:endParaRPr lang="cs-CZ" sz="1800" baseline="30000" dirty="0"/>
              </a:p>
              <a:p>
                <a:pPr marL="72000" indent="0">
                  <a:buNone/>
                </a:pPr>
                <a:endParaRPr lang="cs-CZ" sz="1800" baseline="30000" dirty="0"/>
              </a:p>
              <a:p>
                <a:pPr marL="72000" indent="0" algn="ctr">
                  <a:buNone/>
                </a:pPr>
                <a:r>
                  <a:rPr lang="cs-CZ" sz="1800" dirty="0"/>
                  <a:t>Inflace snižuje hodnotu peněz, proto „ponižuje“ úrok, který můžeme získat</a:t>
                </a:r>
              </a:p>
              <a:p>
                <a:pPr marL="72000" indent="0">
                  <a:buNone/>
                </a:pPr>
                <a:endParaRPr lang="cs-CZ" sz="1800" baseline="30000" dirty="0"/>
              </a:p>
            </p:txBody>
          </p:sp>
        </mc:Choice>
        <mc:Fallback xmlns="">
          <p:sp>
            <p:nvSpPr>
              <p:cNvPr id="11" name="Zástupný obsah 10">
                <a:extLst>
                  <a:ext uri="{FF2B5EF4-FFF2-40B4-BE49-F238E27FC236}">
                    <a16:creationId xmlns:a16="http://schemas.microsoft.com/office/drawing/2014/main" id="{6C3A9366-D46B-4648-B210-117C857E88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28"/>
              </p:nvPr>
            </p:nvSpPr>
            <p:spPr>
              <a:xfrm>
                <a:off x="5555195" y="1692000"/>
                <a:ext cx="5916804" cy="3806999"/>
              </a:xfrm>
              <a:blipFill>
                <a:blip r:embed="rId2"/>
                <a:stretch>
                  <a:fillRect b="-152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D53DF171-579D-4422-A22C-2831E1A781FE}"/>
              </a:ext>
            </a:extLst>
          </p:cNvPr>
          <p:cNvSpPr txBox="1">
            <a:spLocks/>
          </p:cNvSpPr>
          <p:nvPr/>
        </p:nvSpPr>
        <p:spPr>
          <a:xfrm>
            <a:off x="719400" y="1567576"/>
            <a:ext cx="10753200" cy="4139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/>
              <a:t>FV</a:t>
            </a:r>
            <a:r>
              <a:rPr lang="cs-CZ" sz="1800" kern="0" baseline="-25000"/>
              <a:t>r </a:t>
            </a:r>
            <a:r>
              <a:rPr lang="cs-CZ" sz="1800" kern="0"/>
              <a:t>= ?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/>
              <a:t>PV = 500 000 Kč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/>
              <a:t>t = 3 roky 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err="1"/>
              <a:t>ú.o</a:t>
            </a:r>
            <a:r>
              <a:rPr lang="cs-CZ" sz="1800" kern="0"/>
              <a:t>. = 1 měsíc = 12/rok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/>
              <a:t>r = 3,8 % p. a.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err="1"/>
              <a:t>inflace</a:t>
            </a:r>
            <a:r>
              <a:rPr lang="cs-CZ" sz="1800" kern="0" baseline="-25000" err="1"/>
              <a:t>m</a:t>
            </a:r>
            <a:r>
              <a:rPr lang="cs-CZ" sz="1800" kern="0" baseline="-25000"/>
              <a:t> </a:t>
            </a:r>
            <a:r>
              <a:rPr lang="cs-CZ" sz="1800" kern="0"/>
              <a:t>= 0,2 % = </a:t>
            </a:r>
            <a:r>
              <a:rPr lang="el-GR" sz="1800" kern="0"/>
              <a:t>π</a:t>
            </a:r>
            <a:r>
              <a:rPr lang="cs-CZ" sz="1800" kern="0" baseline="-25000"/>
              <a:t>m</a:t>
            </a:r>
            <a:endParaRPr lang="cs-CZ" sz="1800" kern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FD8EF9E2-6F3F-4A8B-B5C0-14D920901B64}"/>
              </a:ext>
            </a:extLst>
          </p:cNvPr>
          <p:cNvCxnSpPr/>
          <p:nvPr/>
        </p:nvCxnSpPr>
        <p:spPr bwMode="auto">
          <a:xfrm>
            <a:off x="4908974" y="1692001"/>
            <a:ext cx="0" cy="257519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BE5EA9C1-D8F0-47F4-BB94-03C97DB7F953}"/>
                  </a:ext>
                </a:extLst>
              </p:cNvPr>
              <p:cNvSpPr txBox="1"/>
              <p:nvPr/>
            </p:nvSpPr>
            <p:spPr>
              <a:xfrm>
                <a:off x="666000" y="5165998"/>
                <a:ext cx="4306952" cy="13283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cs-CZ" sz="1800" dirty="0">
                    <a:latin typeface="Cambria Math" panose="02040503050406030204" pitchFamily="18" charset="0"/>
                  </a:rPr>
                  <a:t>Nominální zhodnocení: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b="1" i="1" smtClean="0">
                              <a:latin typeface="Cambria Math" panose="02040503050406030204" pitchFamily="18" charset="0"/>
                            </a:rPr>
                            <m:t>𝟓𝟎𝟎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𝟎𝟎𝟎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 ×</m:t>
                          </m:r>
                          <m:sSup>
                            <m:sSup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𝟎𝟎𝟑𝟏𝟕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 )</m:t>
                              </m:r>
                            </m:e>
                            <m:sup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d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𝟓𝟔𝟎𝟐𝟕𝟓</m:t>
                      </m:r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𝟏𝟑𝟔𝟕</m:t>
                      </m:r>
                    </m:oMath>
                  </m:oMathPara>
                </a14:m>
                <a:endParaRPr lang="cs-CZ" sz="1800" dirty="0">
                  <a:latin typeface="Cambria Math" panose="02040503050406030204" pitchFamily="18" charset="0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BE5EA9C1-D8F0-47F4-BB94-03C97DB7F9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00" y="5165998"/>
                <a:ext cx="4306952" cy="1328312"/>
              </a:xfrm>
              <a:prstGeom prst="rect">
                <a:avLst/>
              </a:prstGeom>
              <a:blipFill>
                <a:blip r:embed="rId4"/>
                <a:stretch>
                  <a:fillRect l="-1132" t="-2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37235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BE3BF94-79C2-406A-A160-D7F2D9767A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A56715-974B-41B1-9CAB-933EDA384D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DD52E4-AB01-4CD0-9602-08EBA6224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– 2. polovina a)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010CA24-D3E4-4B7F-BD19-610559BA8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S jakou úrokovou intenzitou dosáhnu stejného zhodnocení?</a:t>
            </a:r>
          </a:p>
          <a:p>
            <a:pPr marL="72000" indent="0">
              <a:buNone/>
            </a:pPr>
            <a:r>
              <a:rPr lang="cs-CZ" dirty="0"/>
              <a:t>Tzn. Máme dánu r</a:t>
            </a:r>
            <a:r>
              <a:rPr lang="cs-CZ" baseline="-25000" dirty="0"/>
              <a:t>ef</a:t>
            </a:r>
            <a:r>
              <a:rPr lang="cs-CZ" dirty="0"/>
              <a:t> očištěnou o inflaci, hledáme f.</a:t>
            </a:r>
          </a:p>
          <a:p>
            <a:pPr marL="72000" indent="0">
              <a:buNone/>
            </a:pPr>
            <a:endParaRPr lang="cs-CZ" sz="2800" b="1" kern="0" dirty="0"/>
          </a:p>
          <a:p>
            <a:pPr marL="72000" indent="0">
              <a:buNone/>
            </a:pPr>
            <a:r>
              <a:rPr lang="cs-CZ" b="1" dirty="0"/>
              <a:t>Logická úvaha: </a:t>
            </a:r>
            <a:r>
              <a:rPr lang="cs-CZ" b="1" dirty="0">
                <a:solidFill>
                  <a:srgbClr val="FF0000"/>
                </a:solidFill>
              </a:rPr>
              <a:t>bude f vyšší, nebo nižší, než r</a:t>
            </a:r>
            <a:r>
              <a:rPr lang="cs-CZ" b="1" baseline="-25000" dirty="0">
                <a:solidFill>
                  <a:srgbClr val="FF0000"/>
                </a:solidFill>
              </a:rPr>
              <a:t>ef</a:t>
            </a:r>
            <a:r>
              <a:rPr lang="cs-CZ" b="1" dirty="0">
                <a:solidFill>
                  <a:srgbClr val="FF0000"/>
                </a:solidFill>
              </a:rPr>
              <a:t>?</a:t>
            </a:r>
            <a:endParaRPr lang="cs-CZ" sz="2800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07363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Vzorový příklad – řešení 2. polovina, a)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  <a:p>
            <a:endParaRPr lang="cs-CZ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ástupný obsah 10">
                <a:extLst>
                  <a:ext uri="{FF2B5EF4-FFF2-40B4-BE49-F238E27FC236}">
                    <a16:creationId xmlns:a16="http://schemas.microsoft.com/office/drawing/2014/main" id="{6C3A9366-D46B-4648-B210-117C857E88A3}"/>
                  </a:ext>
                </a:extLst>
              </p:cNvPr>
              <p:cNvSpPr>
                <a:spLocks noGrp="1"/>
              </p:cNvSpPr>
              <p:nvPr>
                <p:ph idx="28"/>
              </p:nvPr>
            </p:nvSpPr>
            <p:spPr>
              <a:xfrm>
                <a:off x="5939998" y="1640618"/>
                <a:ext cx="5674952" cy="2989186"/>
              </a:xfrm>
            </p:spPr>
            <p:txBody>
              <a:bodyPr/>
              <a:lstStyle/>
              <a:p>
                <a:pPr marL="414900" indent="-342900">
                  <a:buFont typeface="+mj-lt"/>
                  <a:buAutoNum type="arabicPeriod"/>
                </a:pPr>
                <a:r>
                  <a:rPr lang="cs-CZ" sz="1800" dirty="0"/>
                  <a:t>Jak zohlednit inflaci a zjistit intenzitu?</a:t>
                </a:r>
              </a:p>
              <a:p>
                <a:pPr marL="72000" indent="0">
                  <a:buNone/>
                </a:pPr>
                <a:r>
                  <a:rPr lang="cs-CZ" sz="1600" b="1" dirty="0">
                    <a:latin typeface="Cambria Math" panose="02040503050406030204" pitchFamily="18" charset="0"/>
                  </a:rPr>
                  <a:t>	a) přes měsíční intenzitu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m:rPr>
                          <m:nor/>
                        </m:rPr>
                        <a:rPr lang="cs-CZ" sz="1800" baseline="-25000" dirty="0"/>
                        <m:t>r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1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80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nor/>
                                </m:rPr>
                                <a:rPr lang="cs-CZ" sz="1800" dirty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m:rPr>
                                  <m:nor/>
                                </m:rPr>
                                <a:rPr lang="cs-CZ" sz="1800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cs-CZ" sz="1800" baseline="-25000" dirty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num>
                            <m:den>
                              <m:r>
                                <a:rPr lang="cs-CZ" sz="180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nor/>
                                </m:rPr>
                                <a:rPr lang="el-GR" sz="1800" dirty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  <m:r>
                                <m:rPr>
                                  <m:nor/>
                                </m:rPr>
                                <a:rPr lang="cs-CZ" sz="1800" baseline="-25000" dirty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den>
                          </m:f>
                        </m:e>
                      </m:d>
                      <m:r>
                        <a:rPr lang="cs-CZ" sz="1800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800" b="1" dirty="0">
                          <a:latin typeface="Cambria Math" panose="02040503050406030204" pitchFamily="18" charset="0"/>
                        </a:rPr>
                        <m:t>0,116366%</m:t>
                      </m:r>
                    </m:oMath>
                  </m:oMathPara>
                </a14:m>
                <a:endParaRPr lang="cs-CZ" sz="1800" b="1" dirty="0"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r>
                  <a:rPr lang="cs-CZ" sz="1600" b="1" dirty="0">
                    <a:latin typeface="Cambria Math" panose="02040503050406030204" pitchFamily="18" charset="0"/>
                  </a:rPr>
                  <a:t>	b) Přes efektivní úrokovou sazbu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m:rPr>
                          <m:nor/>
                        </m:rPr>
                        <a:rPr lang="cs-CZ" sz="1800" baseline="-25000" dirty="0"/>
                        <m:t>r</m:t>
                      </m:r>
                      <m:d>
                        <m:d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𝑟𝑜𝑘</m:t>
                          </m:r>
                        </m:e>
                      </m:d>
                      <m:r>
                        <a:rPr lang="cs-CZ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800" b="0" i="1" smtClean="0">
                                  <a:latin typeface="Cambria Math" panose="02040503050406030204" pitchFamily="18" charset="0"/>
                                </a:rPr>
                                <m:t>𝑒𝑓</m:t>
                              </m:r>
                            </m:sub>
                          </m:sSub>
                        </m:e>
                      </m:d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⁡</m:t>
                      </m:r>
                      <m:sSup>
                        <m:sSupPr>
                          <m:ctrlPr>
                            <a:rPr lang="cs-CZ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80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nor/>
                                </m:rPr>
                                <a:rPr lang="cs-CZ" sz="1800" dirty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m:rPr>
                                  <m:nor/>
                                </m:rPr>
                                <a:rPr lang="cs-CZ" sz="1800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cs-CZ" sz="1800" baseline="-25000" dirty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num>
                            <m:den>
                              <m:r>
                                <a:rPr lang="cs-CZ" sz="180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nor/>
                                </m:rPr>
                                <a:rPr lang="el-GR" sz="1800" dirty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  <m:r>
                                <m:rPr>
                                  <m:nor/>
                                </m:rPr>
                                <a:rPr lang="cs-CZ" sz="1800" baseline="-25000" dirty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den>
                          </m:f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cs-CZ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800" b="1" i="1">
                          <a:latin typeface="Cambria Math" panose="02040503050406030204" pitchFamily="18" charset="0"/>
                        </a:rPr>
                        <m:t>1,396%</m:t>
                      </m:r>
                    </m:oMath>
                  </m:oMathPara>
                </a14:m>
                <a:endParaRPr lang="cs-CZ" sz="1800" b="1" dirty="0"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endParaRPr lang="cs-CZ" sz="1800" baseline="30000" dirty="0"/>
              </a:p>
            </p:txBody>
          </p:sp>
        </mc:Choice>
        <mc:Fallback xmlns="">
          <p:sp>
            <p:nvSpPr>
              <p:cNvPr id="11" name="Zástupný obsah 10">
                <a:extLst>
                  <a:ext uri="{FF2B5EF4-FFF2-40B4-BE49-F238E27FC236}">
                    <a16:creationId xmlns:a16="http://schemas.microsoft.com/office/drawing/2014/main" id="{6C3A9366-D46B-4648-B210-117C857E88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28"/>
              </p:nvPr>
            </p:nvSpPr>
            <p:spPr>
              <a:xfrm>
                <a:off x="5939998" y="1640618"/>
                <a:ext cx="5674952" cy="2989186"/>
              </a:xfrm>
              <a:blipFill>
                <a:blip r:embed="rId3"/>
                <a:stretch>
                  <a:fillRect l="-9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4">
                <a:extLst>
                  <a:ext uri="{FF2B5EF4-FFF2-40B4-BE49-F238E27FC236}">
                    <a16:creationId xmlns:a16="http://schemas.microsoft.com/office/drawing/2014/main" id="{D53DF171-579D-4422-A22C-2831E1A781F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8800" y="1516196"/>
                <a:ext cx="5544193" cy="4139998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252000" indent="-180000" algn="l" rtl="0" eaLnBrk="1" fontAlgn="base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̶"/>
                  <a:defRPr sz="2800" b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4000" indent="-180000" algn="l" rtl="0" eaLnBrk="1" fontAlgn="base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̶"/>
                  <a:defRPr sz="2000" b="0">
                    <a:solidFill>
                      <a:schemeClr val="tx1"/>
                    </a:solidFill>
                    <a:latin typeface="+mn-lt"/>
                  </a:defRPr>
                </a:lvl2pPr>
                <a:lvl3pPr marL="914400" indent="0" algn="l" rtl="0" eaLnBrk="1" fontAlgn="base" hangingPunct="1">
                  <a:lnSpc>
                    <a:spcPts val="18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Tx/>
                  <a:buNone/>
                  <a:defRPr sz="1500" b="0">
                    <a:solidFill>
                      <a:schemeClr val="tx1"/>
                    </a:solidFill>
                    <a:latin typeface="+mn-lt"/>
                  </a:defRPr>
                </a:lvl3pPr>
                <a:lvl4pPr marL="1371600" indent="0" algn="l" rtl="0" eaLnBrk="1" fontAlgn="base" hangingPunct="1">
                  <a:lnSpc>
                    <a:spcPts val="18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accent2"/>
                  </a:buClr>
                  <a:buSzPct val="90000"/>
                  <a:buFontTx/>
                  <a:buNone/>
                  <a:defRPr sz="1500" b="0">
                    <a:solidFill>
                      <a:schemeClr val="tx1"/>
                    </a:solidFill>
                    <a:latin typeface="+mn-lt"/>
                  </a:defRPr>
                </a:lvl4pPr>
                <a:lvl5pPr marL="1828800" indent="0" algn="l" rtl="0" eaLnBrk="1" fontAlgn="base" hangingPunct="1">
                  <a:lnSpc>
                    <a:spcPts val="18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accent1"/>
                  </a:buClr>
                  <a:buFontTx/>
                  <a:buNone/>
                  <a:defRPr sz="1500" b="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Blip>
                    <a:blip r:embed="rId4"/>
                  </a:buBlip>
                  <a:defRPr>
                    <a:solidFill>
                      <a:schemeClr val="tx1"/>
                    </a:solidFill>
                    <a:latin typeface="+mn-lt"/>
                  </a:defRPr>
                </a:lvl6pPr>
                <a:lvl7pPr marL="2743200" indent="0" algn="l" rtl="0" eaLnBrk="1" fontAlgn="base" hangingPunct="1">
                  <a:lnSpc>
                    <a:spcPts val="18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accent1"/>
                  </a:buClr>
                  <a:buFont typeface="Arial" panose="020B0604020202020204" pitchFamily="34" charset="0"/>
                  <a:buNone/>
                  <a:defRPr baseline="0">
                    <a:solidFill>
                      <a:schemeClr val="tx1"/>
                    </a:solidFill>
                    <a:latin typeface="+mn-lt"/>
                  </a:defRPr>
                </a:lvl7pPr>
                <a:lvl8pPr marL="3200400" indent="0" algn="l" rtl="0" eaLnBrk="1" fontAlgn="base" hangingPunct="1">
                  <a:lnSpc>
                    <a:spcPts val="18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accent1"/>
                  </a:buClr>
                  <a:buFont typeface="Arial" panose="020B0604020202020204" pitchFamily="34" charset="0"/>
                  <a:buNone/>
                  <a:defRPr>
                    <a:solidFill>
                      <a:schemeClr val="tx1"/>
                    </a:solidFill>
                    <a:latin typeface="+mn-lt"/>
                  </a:defRPr>
                </a:lvl8pPr>
                <a:lvl9pPr marL="3657600" indent="0" algn="l" rtl="0" eaLnBrk="1" fontAlgn="base" hangingPunct="1">
                  <a:lnSpc>
                    <a:spcPts val="18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accent1"/>
                  </a:buClr>
                  <a:buFont typeface="Arial" panose="020B0604020202020204" pitchFamily="34" charset="0"/>
                  <a:buNone/>
                  <a:defRPr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72000" indent="0">
                  <a:buFont typeface="Arial" panose="020B0604020202020204" pitchFamily="34" charset="0"/>
                  <a:buNone/>
                </a:pPr>
                <a:r>
                  <a:rPr lang="cs-CZ" sz="1800" kern="0" dirty="0"/>
                  <a:t>PV = 500 000 Kč</a:t>
                </a:r>
              </a:p>
              <a:p>
                <a:pPr marL="72000" indent="0">
                  <a:buFont typeface="Arial" panose="020B0604020202020204" pitchFamily="34" charset="0"/>
                  <a:buNone/>
                </a:pPr>
                <a:r>
                  <a:rPr lang="cs-CZ" sz="1800" kern="0" dirty="0"/>
                  <a:t>t = 3 roky</a:t>
                </a:r>
              </a:p>
              <a:p>
                <a:pPr marL="72000" indent="0">
                  <a:buNone/>
                </a:pPr>
                <a:r>
                  <a:rPr lang="cs-CZ" sz="1800" kern="0" dirty="0"/>
                  <a:t>inflace</a:t>
                </a:r>
                <a:r>
                  <a:rPr lang="cs-CZ" sz="1800" b="1" i="0" baseline="-25000" dirty="0">
                    <a:solidFill>
                      <a:srgbClr val="444444"/>
                    </a:solidFill>
                    <a:effectLst/>
                    <a:latin typeface="Ubuntu"/>
                  </a:rPr>
                  <a:t> m</a:t>
                </a:r>
                <a:r>
                  <a:rPr lang="cs-CZ" sz="1800" kern="0" baseline="-25000" dirty="0"/>
                  <a:t> </a:t>
                </a:r>
                <a:r>
                  <a:rPr lang="cs-CZ" sz="1800" kern="0" dirty="0"/>
                  <a:t>= 0,2 %; r = 3,8 % p. a. (12 </a:t>
                </a:r>
                <a:r>
                  <a:rPr lang="cs-CZ" sz="1800" kern="0" dirty="0" err="1"/>
                  <a:t>ú.o</a:t>
                </a:r>
                <a:r>
                  <a:rPr lang="cs-CZ" sz="1800" kern="0" dirty="0"/>
                  <a:t>.)</a:t>
                </a:r>
              </a:p>
              <a:p>
                <a:pPr marL="72000" indent="0">
                  <a:buNone/>
                </a:pPr>
                <a:r>
                  <a:rPr lang="cs-CZ" sz="1800" kern="0" dirty="0" err="1"/>
                  <a:t>FV</a:t>
                </a:r>
                <a:r>
                  <a:rPr lang="cs-CZ" sz="1800" kern="0" baseline="-25000" dirty="0" err="1"/>
                  <a:t>r</a:t>
                </a:r>
                <a:r>
                  <a:rPr lang="cs-CZ" sz="1800" kern="0" baseline="-25000" dirty="0"/>
                  <a:t> </a:t>
                </a:r>
                <a:r>
                  <a:rPr lang="cs-CZ" sz="1800" kern="0" dirty="0"/>
                  <a:t>= ? = </a:t>
                </a:r>
                <a:r>
                  <a:rPr lang="cs-CZ" sz="1800" kern="0" dirty="0" err="1"/>
                  <a:t>FV</a:t>
                </a:r>
                <a:r>
                  <a:rPr lang="cs-CZ" sz="1800" kern="0" baseline="-25000" dirty="0" err="1"/>
                  <a:t>r</a:t>
                </a:r>
                <a:r>
                  <a:rPr lang="cs-CZ" sz="1800" kern="0" baseline="-25000" dirty="0"/>
                  <a:t> (1)</a:t>
                </a:r>
                <a:endParaRPr lang="cs-CZ" sz="1800" kern="0" dirty="0"/>
              </a:p>
              <a:p>
                <a:pPr marL="72000" indent="0">
                  <a:buFont typeface="Arial" panose="020B0604020202020204" pitchFamily="34" charset="0"/>
                  <a:buNone/>
                </a:pPr>
                <a:r>
                  <a:rPr lang="cs-CZ" sz="1800" b="1" kern="0" dirty="0"/>
                  <a:t>spojité úročení = </a:t>
                </a:r>
                <a:r>
                  <a:rPr lang="cs-CZ" sz="1800" b="1" i="0" dirty="0">
                    <a:solidFill>
                      <a:srgbClr val="444444"/>
                    </a:solidFill>
                    <a:effectLst/>
                    <a:latin typeface="Ubuntu"/>
                  </a:rPr>
                  <a:t>∞ </a:t>
                </a:r>
                <a:r>
                  <a:rPr lang="cs-CZ" sz="1800" b="1" i="0" dirty="0" err="1">
                    <a:solidFill>
                      <a:srgbClr val="444444"/>
                    </a:solidFill>
                    <a:effectLst/>
                    <a:latin typeface="Ubuntu"/>
                  </a:rPr>
                  <a:t>ú.o</a:t>
                </a:r>
                <a:r>
                  <a:rPr lang="cs-CZ" sz="1800" b="1" i="0" dirty="0">
                    <a:solidFill>
                      <a:srgbClr val="444444"/>
                    </a:solidFill>
                    <a:effectLst/>
                    <a:latin typeface="Ubuntu"/>
                  </a:rPr>
                  <a:t>./ rok</a:t>
                </a:r>
                <a:endParaRPr lang="cs-CZ" sz="1800" kern="0" dirty="0"/>
              </a:p>
              <a:p>
                <a:pPr marL="72000" indent="0">
                  <a:buFont typeface="Arial" panose="020B0604020202020204" pitchFamily="34" charset="0"/>
                  <a:buNone/>
                </a:pPr>
                <a:r>
                  <a:rPr lang="cs-CZ" sz="1800" b="1" kern="0" dirty="0"/>
                  <a:t>f</a:t>
                </a:r>
                <a:r>
                  <a:rPr lang="cs-CZ" sz="1800" kern="0" baseline="-25000" dirty="0"/>
                  <a:t>r </a:t>
                </a:r>
                <a:r>
                  <a:rPr lang="cs-CZ" sz="1800" b="1" kern="0" dirty="0"/>
                  <a:t> = ?</a:t>
                </a:r>
              </a:p>
              <a:p>
                <a:pPr marL="72000" indent="0">
                  <a:buFont typeface="Arial" panose="020B0604020202020204" pitchFamily="34" charset="0"/>
                  <a:buNone/>
                </a:pPr>
                <a:endParaRPr lang="cs-CZ" sz="1800" b="1" kern="0" dirty="0"/>
              </a:p>
              <a:p>
                <a:pPr marL="72000" indent="0">
                  <a:buFont typeface="Arial" panose="020B0604020202020204" pitchFamily="34" charset="0"/>
                  <a:buNone/>
                </a:pPr>
                <a:endParaRPr lang="cs-CZ" sz="1800" b="1" i="0" kern="0" baseline="-25000" dirty="0">
                  <a:solidFill>
                    <a:srgbClr val="444444"/>
                  </a:solidFill>
                  <a:effectLst/>
                  <a:latin typeface="Ubuntu"/>
                </a:endParaRPr>
              </a:p>
              <a:p>
                <a:pPr marL="72000" indent="0">
                  <a:buFont typeface="Arial" panose="020B0604020202020204" pitchFamily="34" charset="0"/>
                  <a:buNone/>
                </a:pPr>
                <a:endParaRPr lang="cs-CZ" sz="1200" b="1" i="0" baseline="-25000" dirty="0">
                  <a:solidFill>
                    <a:srgbClr val="444444"/>
                  </a:solidFill>
                  <a:effectLst/>
                  <a:latin typeface="Ubuntu"/>
                </a:endParaRPr>
              </a:p>
              <a:p>
                <a:pPr marL="414900" marR="0" lvl="0" indent="-34290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+mj-lt"/>
                  <a:buAutoNum type="arabicPeriod" startAt="2"/>
                  <a:tabLst/>
                  <a:defRPr/>
                </a:pPr>
                <a:r>
                  <a:rPr kumimoji="0" lang="cs-CZ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Jaká bude reálná hodnota kapitálu? </a:t>
                </a:r>
              </a:p>
              <a:p>
                <a:pPr marL="7200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𝐹𝑉</m:t>
                      </m:r>
                      <m:r>
                        <a:rPr kumimoji="0" lang="cs-CZ" sz="1800" b="0" i="1" u="none" strike="noStrike" kern="0" cap="none" spc="0" normalizeH="0" baseline="-2500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𝑃𝑉</m:t>
                      </m:r>
                      <m:sSup>
                        <m:sSupPr>
                          <m:ctrlPr>
                            <a:rPr kumimoji="0" lang="cs-CZ" sz="180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0" lang="cs-CZ" sz="1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𝑚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kumimoji="0" lang="cs-CZ" sz="180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  <a:p>
                <a:pPr marL="7200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𝐹𝑉</m:t>
                      </m:r>
                      <m:r>
                        <a:rPr kumimoji="0" lang="cs-CZ" sz="1800" b="0" i="1" u="none" strike="noStrike" kern="0" cap="none" spc="0" normalizeH="0" baseline="-2500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cs-CZ" sz="180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500</m:t>
                          </m:r>
                          <m:r>
                            <a:rPr kumimoji="0" lang="cs-CZ" sz="1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 000</m:t>
                          </m:r>
                          <m:sSup>
                            <m:sSupPr>
                              <m:ctrlPr>
                                <a:rPr kumimoji="0" lang="cs-CZ" sz="180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0,</m:t>
                              </m:r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00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1164 ×</m:t>
                              </m:r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12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kumimoji="0" lang="cs-CZ" sz="1800" i="0" u="none" strike="noStrike" kern="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  <a:p>
                <a:pPr marL="7200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𝑭𝑽</m:t>
                      </m:r>
                      <m:r>
                        <a:rPr kumimoji="0" lang="cs-CZ" sz="1800" b="1" i="1" u="none" strike="noStrike" kern="0" cap="none" spc="0" normalizeH="0" baseline="-2500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𝒓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𝟓𝟐𝟏𝟑𝟗𝟎</m:t>
                      </m:r>
                      <m:r>
                        <a:rPr kumimoji="0" lang="cs-CZ" sz="18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cs-CZ" sz="18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𝟖𝟏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𝑲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č</m:t>
                      </m:r>
                    </m:oMath>
                  </m:oMathPara>
                </a14:m>
                <a:endParaRPr kumimoji="0" lang="cs-CZ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  <a:p>
                <a:pPr marL="72000" indent="0">
                  <a:buFont typeface="Arial" panose="020B0604020202020204" pitchFamily="34" charset="0"/>
                  <a:buNone/>
                </a:pPr>
                <a:endParaRPr lang="cs-CZ" sz="1200" b="1" i="0" baseline="-25000" dirty="0">
                  <a:solidFill>
                    <a:srgbClr val="444444"/>
                  </a:solidFill>
                  <a:effectLst/>
                  <a:latin typeface="Ubuntu"/>
                </a:endParaRPr>
              </a:p>
            </p:txBody>
          </p:sp>
        </mc:Choice>
        <mc:Fallback xmlns="">
          <p:sp>
            <p:nvSpPr>
              <p:cNvPr id="6" name="Zástupný symbol pro obsah 4">
                <a:extLst>
                  <a:ext uri="{FF2B5EF4-FFF2-40B4-BE49-F238E27FC236}">
                    <a16:creationId xmlns:a16="http://schemas.microsoft.com/office/drawing/2014/main" id="{D53DF171-579D-4422-A22C-2831E1A781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00" y="1516196"/>
                <a:ext cx="5544193" cy="4139998"/>
              </a:xfrm>
              <a:prstGeom prst="rect">
                <a:avLst/>
              </a:prstGeom>
              <a:blipFill>
                <a:blip r:embed="rId5"/>
                <a:stretch>
                  <a:fillRect l="-1320" b="-19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FD8EF9E2-6F3F-4A8B-B5C0-14D920901B64}"/>
              </a:ext>
            </a:extLst>
          </p:cNvPr>
          <p:cNvCxnSpPr/>
          <p:nvPr/>
        </p:nvCxnSpPr>
        <p:spPr bwMode="auto">
          <a:xfrm>
            <a:off x="5736798" y="1847612"/>
            <a:ext cx="0" cy="257519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FCDB149B-B2D9-4557-8DA3-BB7948AA9DE6}"/>
                  </a:ext>
                </a:extLst>
              </p:cNvPr>
              <p:cNvSpPr txBox="1"/>
              <p:nvPr/>
            </p:nvSpPr>
            <p:spPr>
              <a:xfrm>
                <a:off x="5454278" y="5205160"/>
                <a:ext cx="4925810" cy="13395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200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𝐹𝑉</m:t>
                      </m:r>
                      <m:r>
                        <a:rPr kumimoji="0" lang="cs-CZ" sz="1800" b="0" i="1" u="none" strike="noStrike" kern="0" cap="none" spc="0" normalizeH="0" baseline="-2500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𝑃𝑉</m:t>
                      </m:r>
                      <m:sSup>
                        <m:sSupPr>
                          <m:ctrlPr>
                            <a:rPr kumimoji="0" lang="cs-CZ" sz="180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kumimoji="0" lang="cs-CZ" sz="180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  <a:p>
                <a:pPr marL="7200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𝐹𝑉</m:t>
                      </m:r>
                      <m:r>
                        <a:rPr kumimoji="0" lang="cs-CZ" sz="1800" b="0" i="1" u="none" strike="noStrike" kern="0" cap="none" spc="0" normalizeH="0" baseline="-2500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cs-CZ" sz="180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500</m:t>
                          </m:r>
                          <m:r>
                            <a:rPr kumimoji="0" lang="cs-CZ" sz="1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 000</m:t>
                          </m:r>
                          <m:sSup>
                            <m:sSupPr>
                              <m:ctrlPr>
                                <a:rPr kumimoji="0" lang="cs-CZ" sz="180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0,</m:t>
                              </m:r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0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396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kumimoji="0" lang="cs-CZ" sz="1800" i="0" u="none" strike="noStrike" kern="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  <a:p>
                <a:pPr marL="7200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𝑭𝑽</m:t>
                      </m:r>
                      <m:r>
                        <a:rPr kumimoji="0" lang="cs-CZ" sz="1800" b="1" i="1" u="none" strike="noStrike" kern="0" cap="none" spc="0" normalizeH="0" baseline="-2500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𝒓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𝟓𝟐𝟏𝟑𝟗𝟎</m:t>
                      </m:r>
                      <m:r>
                        <a:rPr kumimoji="0" lang="cs-CZ" sz="18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,</m:t>
                      </m:r>
                      <m:r>
                        <a:rPr kumimoji="0" lang="cs-CZ" sz="18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𝟖𝟏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𝑲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č</m:t>
                      </m:r>
                    </m:oMath>
                  </m:oMathPara>
                </a14:m>
                <a:endParaRPr kumimoji="0" lang="cs-CZ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FCDB149B-B2D9-4557-8DA3-BB7948AA9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278" y="5205160"/>
                <a:ext cx="4925810" cy="13395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7E81E9D1-C512-49DE-9449-535A7B464A53}"/>
              </a:ext>
            </a:extLst>
          </p:cNvPr>
          <p:cNvCxnSpPr>
            <a:cxnSpLocks/>
          </p:cNvCxnSpPr>
          <p:nvPr/>
        </p:nvCxnSpPr>
        <p:spPr bwMode="auto">
          <a:xfrm>
            <a:off x="5736798" y="5384680"/>
            <a:ext cx="0" cy="121590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ál 16">
            <a:extLst>
              <a:ext uri="{FF2B5EF4-FFF2-40B4-BE49-F238E27FC236}">
                <a16:creationId xmlns:a16="http://schemas.microsoft.com/office/drawing/2014/main" id="{CBBFB467-D1E8-4421-973C-E791E2BF9DC1}"/>
              </a:ext>
            </a:extLst>
          </p:cNvPr>
          <p:cNvSpPr/>
          <p:nvPr/>
        </p:nvSpPr>
        <p:spPr bwMode="auto">
          <a:xfrm>
            <a:off x="3998790" y="5312308"/>
            <a:ext cx="276029" cy="269452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0C753D9E-8F4C-4C5C-BADB-745BBD61E4BA}"/>
              </a:ext>
            </a:extLst>
          </p:cNvPr>
          <p:cNvSpPr/>
          <p:nvPr/>
        </p:nvSpPr>
        <p:spPr bwMode="auto">
          <a:xfrm>
            <a:off x="8011152" y="3004258"/>
            <a:ext cx="1050654" cy="424742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29687BA4-8342-406B-B7F2-694BEA56E65B}"/>
              </a:ext>
            </a:extLst>
          </p:cNvPr>
          <p:cNvSpPr/>
          <p:nvPr/>
        </p:nvSpPr>
        <p:spPr bwMode="auto">
          <a:xfrm>
            <a:off x="4588519" y="5748658"/>
            <a:ext cx="276029" cy="269452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6EA9BBB4-7214-47B1-84D5-A17360E4EA77}"/>
              </a:ext>
            </a:extLst>
          </p:cNvPr>
          <p:cNvSpPr/>
          <p:nvPr/>
        </p:nvSpPr>
        <p:spPr bwMode="auto">
          <a:xfrm>
            <a:off x="9855573" y="4030551"/>
            <a:ext cx="276029" cy="18683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4079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6" grpId="0" uiExpand="1" build="p"/>
      <p:bldP spid="14" grpId="0" uiExpand="1" build="p"/>
      <p:bldP spid="17" grpId="0" animBg="1"/>
      <p:bldP spid="23" grpId="0" uiExpand="1" animBg="1"/>
      <p:bldP spid="25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BE3BF94-79C2-406A-A160-D7F2D9767A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A56715-974B-41B1-9CAB-933EDA384D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DD52E4-AB01-4CD0-9602-08EBA6224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– 2. polovina b)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010CA24-D3E4-4B7F-BD19-610559BA8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800" dirty="0"/>
              <a:t>Řešte za předpokladu, že sazby zůstávají stejné, </a:t>
            </a:r>
            <a:r>
              <a:rPr lang="cs-CZ" sz="2800" b="1" dirty="0"/>
              <a:t>proces úročení i inflace je spojitý. </a:t>
            </a:r>
          </a:p>
          <a:p>
            <a:pPr marL="72000" indent="0">
              <a:buNone/>
            </a:pPr>
            <a:endParaRPr lang="cs-CZ" sz="2800" b="1" kern="0" dirty="0"/>
          </a:p>
          <a:p>
            <a:pPr marL="72000" indent="0">
              <a:buNone/>
            </a:pPr>
            <a:r>
              <a:rPr lang="cs-CZ" b="1" dirty="0"/>
              <a:t>Logická úvaha: </a:t>
            </a:r>
            <a:r>
              <a:rPr lang="cs-CZ" b="1" dirty="0">
                <a:solidFill>
                  <a:srgbClr val="FF0000"/>
                </a:solidFill>
              </a:rPr>
              <a:t>Jaká je hodnota úrokové a inflační intenzity? Bude FV vyšší než minule? </a:t>
            </a:r>
          </a:p>
          <a:p>
            <a:pPr marL="72000" indent="0">
              <a:buNone/>
            </a:pPr>
            <a:endParaRPr lang="cs-CZ" sz="1400" b="1" kern="0" dirty="0">
              <a:solidFill>
                <a:srgbClr val="FF0000"/>
              </a:solidFill>
            </a:endParaRPr>
          </a:p>
          <a:p>
            <a:pPr marL="72000" indent="0">
              <a:buNone/>
            </a:pPr>
            <a:r>
              <a:rPr lang="cs-CZ" sz="1800" dirty="0"/>
              <a:t>Jaká bude reálná hodnota kapitálu z vkladu 500 000 Kč, který necháte po dobu 3 let úročit měsíčním připisováním úroků? Úroková sazba, kterou finanční ústav poskytuje je 3,8 % p. a. Dále víte, že měsíční odhad inflace je 0,2 %.</a:t>
            </a:r>
            <a:endParaRPr lang="cs-CZ" sz="1800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2593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Vzorový příklad – řešení 2. polovina, b)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sz="1800" dirty="0"/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D53DF171-579D-4422-A22C-2831E1A781FE}"/>
              </a:ext>
            </a:extLst>
          </p:cNvPr>
          <p:cNvSpPr txBox="1">
            <a:spLocks/>
          </p:cNvSpPr>
          <p:nvPr/>
        </p:nvSpPr>
        <p:spPr>
          <a:xfrm>
            <a:off x="718800" y="1516196"/>
            <a:ext cx="10753200" cy="4139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sz="1800" b="1" kern="0"/>
              <a:t>b) Pouze spojitý proces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/>
              <a:t>PV = 500 000 Kč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/>
              <a:t>t = 3 roky</a:t>
            </a:r>
          </a:p>
          <a:p>
            <a:pPr marL="72000" indent="0">
              <a:buNone/>
            </a:pPr>
            <a:r>
              <a:rPr lang="cs-CZ" sz="1800" kern="0" err="1"/>
              <a:t>FV</a:t>
            </a:r>
            <a:r>
              <a:rPr lang="cs-CZ" sz="1800" kern="0" baseline="-25000" err="1"/>
              <a:t>r</a:t>
            </a:r>
            <a:r>
              <a:rPr lang="cs-CZ" sz="1800" kern="0" baseline="-25000"/>
              <a:t> </a:t>
            </a:r>
            <a:r>
              <a:rPr lang="cs-CZ" sz="1800" kern="0"/>
              <a:t>= ? 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b="1" kern="0"/>
              <a:t>spojité úročení = </a:t>
            </a:r>
            <a:r>
              <a:rPr lang="cs-CZ" sz="1800" b="1" i="0">
                <a:solidFill>
                  <a:srgbClr val="444444"/>
                </a:solidFill>
                <a:effectLst/>
                <a:latin typeface="Ubuntu"/>
              </a:rPr>
              <a:t>∞ </a:t>
            </a:r>
            <a:r>
              <a:rPr lang="cs-CZ" sz="1800" b="1" i="0" err="1">
                <a:solidFill>
                  <a:srgbClr val="444444"/>
                </a:solidFill>
                <a:effectLst/>
                <a:latin typeface="Ubuntu"/>
              </a:rPr>
              <a:t>ú.o</a:t>
            </a:r>
            <a:r>
              <a:rPr lang="cs-CZ" sz="1800" b="1" i="0">
                <a:solidFill>
                  <a:srgbClr val="444444"/>
                </a:solidFill>
                <a:effectLst/>
                <a:latin typeface="Ubuntu"/>
              </a:rPr>
              <a:t>./ rok</a:t>
            </a:r>
            <a:endParaRPr lang="cs-CZ" sz="1800" kern="0"/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/>
              <a:t>r = 3,8 % p. a. =</a:t>
            </a:r>
            <a:r>
              <a:rPr lang="cs-CZ" sz="1800" b="1" kern="0"/>
              <a:t> f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/>
              <a:t>inflace</a:t>
            </a:r>
            <a:r>
              <a:rPr lang="cs-CZ" sz="1800" b="1" i="0" baseline="-25000">
                <a:solidFill>
                  <a:srgbClr val="444444"/>
                </a:solidFill>
                <a:effectLst/>
                <a:latin typeface="Ubuntu"/>
              </a:rPr>
              <a:t> m</a:t>
            </a:r>
            <a:r>
              <a:rPr lang="cs-CZ" sz="1800" kern="0" baseline="-25000"/>
              <a:t> </a:t>
            </a:r>
            <a:r>
              <a:rPr lang="cs-CZ" sz="1800" kern="0"/>
              <a:t>= 0,2 % = f(</a:t>
            </a:r>
            <a:r>
              <a:rPr lang="el-GR" sz="1800" kern="0"/>
              <a:t>π</a:t>
            </a:r>
            <a:r>
              <a:rPr lang="cs-CZ" sz="1800" kern="0"/>
              <a:t>)</a:t>
            </a:r>
            <a:endParaRPr lang="cs-CZ" sz="1200" b="1" i="0" baseline="-25000">
              <a:solidFill>
                <a:srgbClr val="444444"/>
              </a:solidFill>
              <a:effectLst/>
              <a:latin typeface="Ubuntu"/>
            </a:endParaRPr>
          </a:p>
          <a:p>
            <a:pPr marL="72000" indent="0">
              <a:buFont typeface="Arial" panose="020B0604020202020204" pitchFamily="34" charset="0"/>
              <a:buNone/>
            </a:pPr>
            <a:endParaRPr lang="cs-CZ" sz="1200" b="1" i="0" baseline="-25000">
              <a:solidFill>
                <a:srgbClr val="444444"/>
              </a:solidFill>
              <a:effectLst/>
              <a:latin typeface="Ubuntu"/>
            </a:endParaRPr>
          </a:p>
          <a:p>
            <a:pPr marL="72000" indent="0">
              <a:buFont typeface="Arial" panose="020B0604020202020204" pitchFamily="34" charset="0"/>
              <a:buNone/>
            </a:pPr>
            <a:endParaRPr lang="cs-CZ" sz="1800" kern="0" baseline="-2500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FD8EF9E2-6F3F-4A8B-B5C0-14D920901B64}"/>
              </a:ext>
            </a:extLst>
          </p:cNvPr>
          <p:cNvCxnSpPr/>
          <p:nvPr/>
        </p:nvCxnSpPr>
        <p:spPr bwMode="auto">
          <a:xfrm>
            <a:off x="5139898" y="1602773"/>
            <a:ext cx="0" cy="257519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8639F124-7EAF-4892-9939-85E355DFBB80}"/>
                  </a:ext>
                </a:extLst>
              </p:cNvPr>
              <p:cNvSpPr txBox="1"/>
              <p:nvPr/>
            </p:nvSpPr>
            <p:spPr>
              <a:xfrm>
                <a:off x="5638142" y="2226035"/>
                <a:ext cx="6332101" cy="36304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2000" indent="0">
                  <a:buNone/>
                </a:pPr>
                <a:r>
                  <a:rPr lang="cs-CZ" sz="1800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Základní úvaha: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𝑭𝑽𝒓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𝑷𝑽</m:t>
                      </m:r>
                      <m:sSup>
                        <m:sSupPr>
                          <m:ctrlPr>
                            <a:rPr lang="cs-CZ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𝒓</m:t>
                                      </m:r>
                                    </m:e>
                                    <m:sub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𝒆𝒇</m:t>
                                      </m:r>
                                    </m:sub>
                                  </m:sSub>
                                  <m:r>
                                    <a:rPr lang="cs-CZ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l-GR" sz="1800" b="1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π</m:t>
                                      </m:r>
                                    </m:e>
                                    <m:sub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𝒆𝒇</m:t>
                                      </m:r>
                                    </m:sub>
                                  </m:sSub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  <m: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cs-CZ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𝑷𝑽</m:t>
                      </m:r>
                      <m:d>
                        <m:dPr>
                          <m:ctrlP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cs-CZ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𝒇</m:t>
                                  </m:r>
                                  <m:r>
                                    <a:rPr lang="cs-CZ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cs-CZ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𝒓𝒐𝒌</m:t>
                                  </m:r>
                                  <m:r>
                                    <a:rPr lang="cs-CZ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)×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el-GR" sz="1800" b="1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π</m:t>
                                  </m:r>
                                  <m:r>
                                    <a:rPr lang="cs-CZ" sz="18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(</m:t>
                                  </m:r>
                                  <m:r>
                                    <a:rPr lang="cs-CZ" sz="18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𝒓𝒐𝒌</m:t>
                                  </m:r>
                                  <m:r>
                                    <a:rPr lang="cs-CZ" sz="18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)×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</m:den>
                          </m:f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cs-CZ" sz="1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endParaRPr lang="cs-CZ" sz="1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endParaRPr lang="cs-CZ" sz="1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r>
                  <a:rPr lang="cs-CZ" sz="1800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 je úroková intenzita?</a:t>
                </a:r>
              </a:p>
              <a:p>
                <a:pPr marL="72000" indent="0">
                  <a:buNone/>
                </a:pPr>
                <a:endParaRPr lang="cs-CZ" sz="1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𝑭𝑽𝒓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𝑷𝑽</m:t>
                      </m:r>
                      <m:d>
                        <m:dPr>
                          <m:ctrlP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cs-CZ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𝒇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cs-CZ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cs-CZ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</m:sub>
                                  </m:sSub>
                                  <m:r>
                                    <a:rPr lang="cs-CZ" sz="18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𝒎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</m:den>
                          </m:f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sz="1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"/>
                          <m:endChr m:val=""/>
                          <m:ctrlP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𝟓𝟎𝟎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𝟎𝟎𝟎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×</m:t>
                          </m:r>
                          <m:d>
                            <m:d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𝟎𝟑𝟖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cs-CZ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</m:t>
                                      </m:r>
                                      <m:r>
                                        <a:rPr lang="cs-CZ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𝟎𝟎𝟐</m:t>
                                      </m:r>
                                      <m:r>
                                        <a:rPr lang="cs-CZ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𝟏𝟐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cs-CZ" sz="1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endParaRPr lang="cs-CZ" sz="1800" b="1" i="1" dirty="0">
                  <a:solidFill>
                    <a:srgbClr val="0000DC"/>
                  </a:solidFill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endParaRPr lang="cs-CZ" sz="1800" b="1" i="1" dirty="0">
                  <a:solidFill>
                    <a:srgbClr val="0000DC"/>
                  </a:solidFill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sz="1800" b="1" i="1" baseline="-2500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cs-CZ" sz="18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8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𝟓𝟐𝟏𝟒𝟒𝟕</m:t>
                      </m:r>
                      <m:r>
                        <a:rPr lang="cs-CZ" sz="18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8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𝟐𝟑𝟗𝟒</m:t>
                      </m:r>
                    </m:oMath>
                  </m:oMathPara>
                </a14:m>
                <a:endParaRPr lang="cs-CZ" sz="1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8639F124-7EAF-4892-9939-85E355DFBB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142" y="2226035"/>
                <a:ext cx="6332101" cy="3630481"/>
              </a:xfrm>
              <a:prstGeom prst="rect">
                <a:avLst/>
              </a:prstGeom>
              <a:blipFill>
                <a:blip r:embed="rId3"/>
                <a:stretch>
                  <a:fillRect t="-10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B86EFE4C-91FA-4D2F-BED1-4624E870081D}"/>
              </a:ext>
            </a:extLst>
          </p:cNvPr>
          <p:cNvCxnSpPr>
            <a:cxnSpLocks/>
          </p:cNvCxnSpPr>
          <p:nvPr/>
        </p:nvCxnSpPr>
        <p:spPr bwMode="auto">
          <a:xfrm>
            <a:off x="5139898" y="4177971"/>
            <a:ext cx="0" cy="1993929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ál 9">
            <a:extLst>
              <a:ext uri="{FF2B5EF4-FFF2-40B4-BE49-F238E27FC236}">
                <a16:creationId xmlns:a16="http://schemas.microsoft.com/office/drawing/2014/main" id="{6C8C407A-AE52-44F0-9D8B-B223BDB2036C}"/>
              </a:ext>
            </a:extLst>
          </p:cNvPr>
          <p:cNvSpPr/>
          <p:nvPr/>
        </p:nvSpPr>
        <p:spPr bwMode="auto">
          <a:xfrm>
            <a:off x="10656771" y="4610617"/>
            <a:ext cx="311408" cy="26190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B81882B2-1C2E-4096-9E74-09E665AB2C17}"/>
              </a:ext>
            </a:extLst>
          </p:cNvPr>
          <p:cNvSpPr/>
          <p:nvPr/>
        </p:nvSpPr>
        <p:spPr bwMode="auto">
          <a:xfrm>
            <a:off x="7834579" y="4638325"/>
            <a:ext cx="209808" cy="26190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41127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0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: FIMA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2 – 4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Zjistěte </a:t>
            </a:r>
            <a:r>
              <a:rPr lang="cs-CZ" u="sng" dirty="0"/>
              <a:t>nominální úrokovou sazbu s počtem konverzí 4</a:t>
            </a:r>
            <a:r>
              <a:rPr lang="cs-CZ" dirty="0"/>
              <a:t>. Víte, že kapitál vzrostl z 500 000 Kč na 768 000 Kč během 8 let při spojitém úročení. Jaká bude </a:t>
            </a:r>
            <a:r>
              <a:rPr lang="cs-CZ" u="sng" dirty="0"/>
              <a:t>úroková intenzita, efektivní úroková sazba</a:t>
            </a:r>
            <a:r>
              <a:rPr lang="cs-CZ" dirty="0"/>
              <a:t> a sazba, </a:t>
            </a:r>
            <a:r>
              <a:rPr lang="cs-CZ" b="1" dirty="0"/>
              <a:t>kterou by banka inzerovala jako p. a. s kvartálním úrokovým obdobím při stejném zhodnocení</a:t>
            </a:r>
            <a:r>
              <a:rPr lang="cs-CZ" dirty="0"/>
              <a:t>.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Ve výpočtu využijte úrokovou intenzitu a efektivní úrokovou sazbu.</a:t>
            </a:r>
          </a:p>
        </p:txBody>
      </p:sp>
    </p:spTree>
    <p:extLst>
      <p:ext uri="{BB962C8B-B14F-4D97-AF65-F5344CB8AC3E}">
        <p14:creationId xmlns:p14="http://schemas.microsoft.com/office/powerpoint/2010/main" val="385574588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34BD38-5743-49DB-9961-09F158EB6C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3B505E-52B1-47B4-8FFA-47CADB1EF9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125A12-E96F-4F5D-9EBF-4DD61D4D4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2 - 4 - řešení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C4993C-53C0-4EE2-96CD-1DAB0E6A5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4519657" cy="4139998"/>
          </a:xfrm>
        </p:spPr>
        <p:txBody>
          <a:bodyPr/>
          <a:lstStyle/>
          <a:p>
            <a:r>
              <a:rPr lang="pt-BR"/>
              <a:t>PV</a:t>
            </a:r>
            <a:r>
              <a:rPr lang="cs-CZ"/>
              <a:t> = </a:t>
            </a:r>
            <a:r>
              <a:rPr lang="pt-BR"/>
              <a:t>500</a:t>
            </a:r>
            <a:r>
              <a:rPr lang="cs-CZ"/>
              <a:t> </a:t>
            </a:r>
            <a:r>
              <a:rPr lang="pt-BR"/>
              <a:t>000</a:t>
            </a:r>
          </a:p>
          <a:p>
            <a:r>
              <a:rPr lang="pt-BR"/>
              <a:t>FV</a:t>
            </a:r>
            <a:r>
              <a:rPr lang="cs-CZ"/>
              <a:t> = </a:t>
            </a:r>
            <a:r>
              <a:rPr lang="pt-BR"/>
              <a:t>768</a:t>
            </a:r>
            <a:r>
              <a:rPr lang="cs-CZ"/>
              <a:t> </a:t>
            </a:r>
            <a:r>
              <a:rPr lang="pt-BR"/>
              <a:t>000</a:t>
            </a:r>
          </a:p>
          <a:p>
            <a:r>
              <a:rPr lang="pt-BR"/>
              <a:t>t</a:t>
            </a:r>
            <a:r>
              <a:rPr lang="cs-CZ"/>
              <a:t> = </a:t>
            </a:r>
            <a:r>
              <a:rPr lang="pt-BR"/>
              <a:t>8</a:t>
            </a:r>
          </a:p>
          <a:p>
            <a:r>
              <a:rPr lang="cs-CZ"/>
              <a:t>Úročení </a:t>
            </a:r>
            <a:r>
              <a:rPr lang="pt-BR"/>
              <a:t>spojité</a:t>
            </a:r>
            <a:endParaRPr lang="cs-CZ"/>
          </a:p>
          <a:p>
            <a:r>
              <a:rPr lang="cs-CZ"/>
              <a:t>r</a:t>
            </a:r>
            <a:r>
              <a:rPr lang="cs-CZ" baseline="-25000"/>
              <a:t>nom</a:t>
            </a:r>
            <a:r>
              <a:rPr lang="cs-CZ"/>
              <a:t> = ? p. a. </a:t>
            </a:r>
          </a:p>
          <a:p>
            <a:r>
              <a:rPr lang="pt-BR"/>
              <a:t>m</a:t>
            </a:r>
            <a:r>
              <a:rPr lang="cs-CZ"/>
              <a:t> = </a:t>
            </a:r>
            <a:r>
              <a:rPr lang="pt-BR"/>
              <a:t>4</a:t>
            </a:r>
            <a:r>
              <a:rPr lang="cs-CZ"/>
              <a:t> = „kvartální úročení“</a:t>
            </a:r>
            <a:endParaRPr lang="pt-BR"/>
          </a:p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AFF7F4C1-839F-4C33-96AB-A5283B4C40E0}"/>
                  </a:ext>
                </a:extLst>
              </p:cNvPr>
              <p:cNvSpPr txBox="1"/>
              <p:nvPr/>
            </p:nvSpPr>
            <p:spPr>
              <a:xfrm>
                <a:off x="5838003" y="1692002"/>
                <a:ext cx="6239690" cy="43284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29200" indent="-457200">
                  <a:lnSpc>
                    <a:spcPct val="150000"/>
                  </a:lnSpc>
                  <a:spcBef>
                    <a:spcPts val="0"/>
                  </a:spcBef>
                  <a:buClr>
                    <a:schemeClr val="tx2"/>
                  </a:buClr>
                  <a:buSzPct val="100000"/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d>
                          <m:d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𝐹𝑉</m:t>
                                </m:r>
                              </m:num>
                              <m:den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𝑃𝑉</m:t>
                                </m:r>
                              </m:den>
                            </m:f>
                          </m:e>
                        </m:d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0,053647704</m:t>
                    </m:r>
                    <m:r>
                      <a:rPr lang="cs-CZ">
                        <a:latin typeface="Cambria Math" panose="02040503050406030204" pitchFamily="18" charset="0"/>
                      </a:rPr>
                      <m:t>=5,36 %</m:t>
                    </m:r>
                  </m:oMath>
                </a14:m>
                <a:endParaRPr lang="cs-CZ" sz="2400" b="0" i="1" dirty="0">
                  <a:latin typeface="Cambria Math" panose="02040503050406030204" pitchFamily="18" charset="0"/>
                </a:endParaRPr>
              </a:p>
              <a:p>
                <a:pPr marL="529200" indent="-457200">
                  <a:lnSpc>
                    <a:spcPct val="150000"/>
                  </a:lnSpc>
                  <a:spcBef>
                    <a:spcPts val="0"/>
                  </a:spcBef>
                  <a:buClr>
                    <a:schemeClr val="tx2"/>
                  </a:buClr>
                  <a:buSzPct val="100000"/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cs-CZ" b="0" i="1">
                        <a:latin typeface="Cambria Math" panose="02040503050406030204" pitchFamily="18" charset="0"/>
                      </a:rPr>
                      <m:t>,05511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=5,511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cs-CZ" b="1" i="1" dirty="0">
                  <a:latin typeface="Cambria Math" panose="02040503050406030204" pitchFamily="18" charset="0"/>
                </a:endParaRPr>
              </a:p>
              <a:p>
                <a:pPr marL="529200" indent="-457200">
                  <a:lnSpc>
                    <a:spcPct val="150000"/>
                  </a:lnSpc>
                  <a:spcBef>
                    <a:spcPts val="0"/>
                  </a:spcBef>
                  <a:buClr>
                    <a:schemeClr val="tx2"/>
                  </a:buClr>
                  <a:buSzPct val="100000"/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𝑛𝑜𝑚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𝑒𝑓</m:t>
                                </m:r>
                              </m:sub>
                            </m:s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f>
                              <m:f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=0,054009</m:t>
                    </m:r>
                  </m:oMath>
                </a14:m>
                <a:endParaRPr lang="cs-CZ" i="1" dirty="0">
                  <a:latin typeface="Cambria Math" panose="02040503050406030204" pitchFamily="18" charset="0"/>
                </a:endParaRPr>
              </a:p>
              <a:p>
                <a:pPr marL="72000">
                  <a:lnSpc>
                    <a:spcPct val="150000"/>
                  </a:lnSpc>
                  <a:spcBef>
                    <a:spcPts val="0"/>
                  </a:spcBef>
                  <a:buClr>
                    <a:schemeClr val="tx2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0000D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0000DC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solidFill>
                                <a:srgbClr val="0000DC"/>
                              </a:solidFill>
                              <a:latin typeface="Cambria Math" panose="02040503050406030204" pitchFamily="18" charset="0"/>
                            </a:rPr>
                            <m:t>𝑛𝑜𝑚</m:t>
                          </m:r>
                        </m:sub>
                      </m:sSub>
                      <m:r>
                        <a:rPr lang="cs-CZ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cs-CZ" b="0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4009</m:t>
                      </m:r>
                      <m:r>
                        <a:rPr lang="cs-CZ" b="0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 %</m:t>
                      </m:r>
                    </m:oMath>
                  </m:oMathPara>
                </a14:m>
                <a:endParaRPr lang="cs-CZ" i="1" dirty="0">
                  <a:solidFill>
                    <a:srgbClr val="0000DC"/>
                  </a:solidFill>
                  <a:latin typeface="Cambria Math" panose="02040503050406030204" pitchFamily="18" charset="0"/>
                </a:endParaRPr>
              </a:p>
              <a:p>
                <a:pPr marL="72000">
                  <a:lnSpc>
                    <a:spcPct val="150000"/>
                  </a:lnSpc>
                  <a:spcBef>
                    <a:spcPts val="0"/>
                  </a:spcBef>
                  <a:buClr>
                    <a:schemeClr val="tx2"/>
                  </a:buClr>
                  <a:buSzPct val="100000"/>
                </a:pPr>
                <a:endParaRPr lang="cs-CZ" i="1" dirty="0">
                  <a:solidFill>
                    <a:srgbClr val="0000DC"/>
                  </a:solidFill>
                  <a:latin typeface="Cambria Math" panose="02040503050406030204" pitchFamily="18" charset="0"/>
                </a:endParaRPr>
              </a:p>
              <a:p>
                <a:pPr marL="529200" indent="-457200">
                  <a:lnSpc>
                    <a:spcPct val="150000"/>
                  </a:lnSpc>
                  <a:spcBef>
                    <a:spcPts val="0"/>
                  </a:spcBef>
                  <a:buClr>
                    <a:schemeClr val="tx2"/>
                  </a:buClr>
                  <a:buSzPct val="100000"/>
                  <a:buFont typeface="+mj-lt"/>
                  <a:buAutoNum type="arabicPeriod"/>
                </a:pPr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AFF7F4C1-839F-4C33-96AB-A5283B4C4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8003" y="1692002"/>
                <a:ext cx="6239690" cy="43284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335181ED-6347-46CB-8052-8396E2E7D5BB}"/>
              </a:ext>
            </a:extLst>
          </p:cNvPr>
          <p:cNvCxnSpPr/>
          <p:nvPr/>
        </p:nvCxnSpPr>
        <p:spPr bwMode="auto">
          <a:xfrm>
            <a:off x="5419298" y="1856773"/>
            <a:ext cx="0" cy="257519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0746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err="1"/>
              <a:t>Socrative</a:t>
            </a:r>
            <a:r>
              <a:rPr lang="cs-CZ"/>
              <a:t> </a:t>
            </a:r>
            <a:r>
              <a:rPr lang="cs-CZ" err="1"/>
              <a:t>room</a:t>
            </a:r>
            <a:r>
              <a:rPr lang="cs-CZ"/>
              <a:t> </a:t>
            </a:r>
            <a:r>
              <a:rPr lang="cs-CZ" err="1"/>
              <a:t>name</a:t>
            </a:r>
            <a:r>
              <a:rPr lang="cs-CZ"/>
              <a:t>: FIMA</a:t>
            </a:r>
            <a:endParaRPr lang="en-GB"/>
          </a:p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5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Která úroková sazba je nejvýhodnější?</a:t>
            </a:r>
          </a:p>
          <a:p>
            <a:pPr marL="586350" indent="-514350">
              <a:buAutoNum type="alphaLcParenR"/>
            </a:pPr>
            <a:r>
              <a:rPr lang="cs-CZ" dirty="0"/>
              <a:t>15 % p. a. s ročním připsáním úroků</a:t>
            </a:r>
          </a:p>
          <a:p>
            <a:pPr marL="586350" indent="-514350">
              <a:buAutoNum type="alphaLcParenR"/>
            </a:pPr>
            <a:r>
              <a:rPr lang="cs-CZ" dirty="0"/>
              <a:t>1,24 % p. m. s půlročním připsáním úroků</a:t>
            </a:r>
          </a:p>
          <a:p>
            <a:pPr marL="586350" indent="-514350">
              <a:buAutoNum type="alphaLcParenR"/>
            </a:pPr>
            <a:r>
              <a:rPr lang="cs-CZ" dirty="0"/>
              <a:t>14,8 % p. a. s čtvrtletním připsáním úroků</a:t>
            </a:r>
          </a:p>
          <a:p>
            <a:pPr marL="586350" indent="-514350">
              <a:buAutoNum type="alphaLcParenR"/>
            </a:pPr>
            <a:r>
              <a:rPr lang="cs-CZ" dirty="0"/>
              <a:t>3,675 % p. q. s měsíčním připsáním úroků</a:t>
            </a:r>
          </a:p>
          <a:p>
            <a:pPr marL="586350" indent="-514350">
              <a:buAutoNum type="alphaLcParenR"/>
            </a:pPr>
            <a:r>
              <a:rPr lang="cs-CZ" dirty="0"/>
              <a:t>7,3 % p. s. ve spojitém úročení</a:t>
            </a:r>
          </a:p>
          <a:p>
            <a:pPr marL="72000" indent="0">
              <a:buNone/>
            </a:pPr>
            <a:r>
              <a:rPr lang="cs-CZ" dirty="0" err="1"/>
              <a:t>Dopisovací</a:t>
            </a:r>
            <a:r>
              <a:rPr lang="cs-CZ" dirty="0"/>
              <a:t> tabulka na tabuli – počítáme společně</a:t>
            </a:r>
          </a:p>
        </p:txBody>
      </p:sp>
    </p:spTree>
    <p:extLst>
      <p:ext uri="{BB962C8B-B14F-4D97-AF65-F5344CB8AC3E}">
        <p14:creationId xmlns:p14="http://schemas.microsoft.com/office/powerpoint/2010/main" val="996392265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5 -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r>
                  <a:rPr lang="cs-CZ" sz="2400"/>
                  <a:t>Efektivní úroková sazba:</a:t>
                </a:r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cs-CZ" sz="2400" b="0" i="1">
                  <a:latin typeface="Cambria Math" panose="02040503050406030204" pitchFamily="18" charset="0"/>
                </a:endParaRPr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×6)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cs-CZ" sz="2400"/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(1+</m:t>
                        </m:r>
                        <m:f>
                          <m:f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cs-CZ" sz="24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cs-CZ" sz="2400" i="1">
                  <a:latin typeface="Cambria Math" panose="02040503050406030204" pitchFamily="18" charset="0"/>
                </a:endParaRPr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(1+</m:t>
                        </m:r>
                        <m:f>
                          <m:f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lang="cs-CZ" sz="24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cs-CZ" sz="2400" i="1">
                  <a:latin typeface="Cambria Math" panose="02040503050406030204" pitchFamily="18" charset="0"/>
                </a:endParaRPr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cs-CZ" sz="2400" b="0" i="1"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r>
                  <a:rPr lang="cs-CZ" sz="2400"/>
                  <a:t>	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sSup>
                          <m:sSup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−1</m:t>
                    </m:r>
                  </m:oMath>
                </a14:m>
                <a:r>
                  <a:rPr lang="cs-CZ" sz="2400"/>
                  <a:t> </a:t>
                </a:r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20" b="-3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A14876DB-49F6-42ED-B182-03889E42D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712739"/>
              </p:ext>
            </p:extLst>
          </p:nvPr>
        </p:nvGraphicFramePr>
        <p:xfrm>
          <a:off x="4485467" y="1692002"/>
          <a:ext cx="6840000" cy="41040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438206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8380631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9375383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693725820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zadání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r(x)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p. a.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r</a:t>
                      </a:r>
                      <a:r>
                        <a:rPr lang="cs-CZ" sz="1600" b="1" u="none" strike="noStrike" baseline="-25000" dirty="0">
                          <a:effectLst/>
                        </a:rPr>
                        <a:t>ef</a:t>
                      </a:r>
                      <a:endParaRPr lang="cs-CZ" sz="16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421" marR="1421" marT="1421" marB="0" anchor="ctr"/>
                </a:tc>
                <a:extLst>
                  <a:ext uri="{0D108BD9-81ED-4DB2-BD59-A6C34878D82A}">
                    <a16:rowId xmlns:a16="http://schemas.microsoft.com/office/drawing/2014/main" val="184929007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15 % p. a.</a:t>
                      </a:r>
                      <a:endParaRPr lang="cs-CZ" sz="1600" b="0" u="none" strike="noStrike" kern="12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pt-BR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roční připsání úroků</a:t>
                      </a:r>
                      <a:endParaRPr lang="pt-B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710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0,15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15,0%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15,00%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extLst>
                  <a:ext uri="{0D108BD9-81ED-4DB2-BD59-A6C34878D82A}">
                    <a16:rowId xmlns:a16="http://schemas.microsoft.com/office/drawing/2014/main" val="358146973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1,24 % p. m.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půlroční připsání úroků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710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0,0124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14,9%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15,43%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extLst>
                  <a:ext uri="{0D108BD9-81ED-4DB2-BD59-A6C34878D82A}">
                    <a16:rowId xmlns:a16="http://schemas.microsoft.com/office/drawing/2014/main" val="146843562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14,8 % p. a.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čtvrtletní připsání úroků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710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0,148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14,8%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15,64%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extLst>
                  <a:ext uri="{0D108BD9-81ED-4DB2-BD59-A6C34878D82A}">
                    <a16:rowId xmlns:a16="http://schemas.microsoft.com/office/drawing/2014/main" val="321726846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3,675 % p. q.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měsíční připsání úroků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710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0,03675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14,7%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1" u="none" strike="noStrike" kern="1200" dirty="0">
                          <a:solidFill>
                            <a:srgbClr val="FF0000"/>
                          </a:solidFill>
                          <a:effectLst/>
                        </a:rPr>
                        <a:t>15,73%</a:t>
                      </a:r>
                      <a:endParaRPr lang="cs-CZ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extLst>
                  <a:ext uri="{0D108BD9-81ED-4DB2-BD59-A6C34878D82A}">
                    <a16:rowId xmlns:a16="http://schemas.microsoft.com/office/drawing/2014/main" val="128130227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7,3 % p. s.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spojité úročení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710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0,073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14,6%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15,13%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extLst>
                  <a:ext uri="{0D108BD9-81ED-4DB2-BD59-A6C34878D82A}">
                    <a16:rowId xmlns:a16="http://schemas.microsoft.com/office/drawing/2014/main" val="827620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745210"/>
      </p:ext>
    </p:extLst>
  </p:cSld>
  <p:clrMapOvr>
    <a:masterClrMapping/>
  </p:clrMapOvr>
  <p:transition spd="slow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EAB443-3C12-4AAD-852C-8452BB8BB1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6B0D26-245A-4C96-ABFC-81CE77D336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643C78-6914-469C-825D-C89F221DD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6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B2ECB2-3EE6-4DC2-8E09-A8F87FC5C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Vybrali jste si spořící účet s nabídkou 3,68 % p. q. s měsíčním připsáním úroků a vložili jste na něj 300 000. Po prvním roce jste se ale rozhodli, že využijete konkurenční nabídky, která vám umožnila úročit prostředky sazbou 8 % p. s. ve spojitém úročení. Kolik za další 2 roky získáte prostředků, jestliže podléháte 15% srážkové dani?</a:t>
            </a:r>
            <a:endParaRPr lang="cs-CZ" sz="1400" dirty="0"/>
          </a:p>
          <a:p>
            <a:pPr marL="72000" indent="0">
              <a:buNone/>
            </a:pPr>
            <a:r>
              <a:rPr lang="cs-CZ" sz="2000" dirty="0"/>
              <a:t>Zaokrouhlete na dvě desetinná místa.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96221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78DBEC-A727-4232-861A-0451254EAF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23789E-8361-4414-8AFD-7F79D5F271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EF88CF-1F08-4DF9-9F35-FFD201554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příkladů - minulá látka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10C9CD-2DFE-4C6A-9A35-9D66E0F02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/>
              <a:t>Tým 3</a:t>
            </a:r>
          </a:p>
          <a:p>
            <a:pPr marL="251460" indent="-179705"/>
            <a:r>
              <a:rPr lang="cs-CZ" dirty="0"/>
              <a:t>Tým 4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2120049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AD3ABF-5C5C-4A64-8BDD-302C4BE228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009984-54B9-4242-8202-E521832657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7C91D4-7EE0-45C5-A50D-0AA3D9D6E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08723"/>
            <a:ext cx="10753200" cy="451576"/>
          </a:xfrm>
        </p:spPr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6 - řešení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529CDB65-6239-448B-A97E-905194AB4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7155" y="1417983"/>
            <a:ext cx="8521148" cy="4139998"/>
          </a:xfrm>
        </p:spPr>
        <p:txBody>
          <a:bodyPr/>
          <a:lstStyle/>
          <a:p>
            <a:pPr marL="414900" indent="-3429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600" b="1" dirty="0"/>
              <a:t>Jak aplikovat srážkovou daň?</a:t>
            </a:r>
          </a:p>
          <a:p>
            <a:pPr marL="414900" indent="-3429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endParaRPr lang="cs-CZ" sz="1600" b="1" dirty="0"/>
          </a:p>
          <a:p>
            <a:pPr marL="414900" indent="-3429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600" b="1" dirty="0"/>
              <a:t>Jaká je FV za první rok = na prvním účtu?</a:t>
            </a:r>
          </a:p>
          <a:p>
            <a:pPr marL="414900" indent="-3429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endParaRPr lang="cs-CZ" sz="1600" b="1" dirty="0"/>
          </a:p>
          <a:p>
            <a:pPr marL="414900" indent="-3429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600" b="1" dirty="0"/>
              <a:t>Jaká je FV na konci spoření = po dalších dvou letech za nových podmínek?</a:t>
            </a: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1600" b="1" dirty="0"/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1600" b="1" dirty="0"/>
          </a:p>
          <a:p>
            <a:pPr marL="72000" indent="0">
              <a:buNone/>
            </a:pPr>
            <a:endParaRPr lang="cs-CZ" sz="1800" dirty="0"/>
          </a:p>
        </p:txBody>
      </p:sp>
      <p:graphicFrame>
        <p:nvGraphicFramePr>
          <p:cNvPr id="9" name="Zástupný obsah 5">
            <a:extLst>
              <a:ext uri="{FF2B5EF4-FFF2-40B4-BE49-F238E27FC236}">
                <a16:creationId xmlns:a16="http://schemas.microsoft.com/office/drawing/2014/main" id="{5C0C47EB-6E1C-471F-A4B2-EBD896909D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726933"/>
              </p:ext>
            </p:extLst>
          </p:nvPr>
        </p:nvGraphicFramePr>
        <p:xfrm>
          <a:off x="834885" y="1417983"/>
          <a:ext cx="2398646" cy="4139997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069765">
                  <a:extLst>
                    <a:ext uri="{9D8B030D-6E8A-4147-A177-3AD203B41FA5}">
                      <a16:colId xmlns:a16="http://schemas.microsoft.com/office/drawing/2014/main" val="2309387266"/>
                    </a:ext>
                  </a:extLst>
                </a:gridCol>
                <a:gridCol w="1328881">
                  <a:extLst>
                    <a:ext uri="{9D8B030D-6E8A-4147-A177-3AD203B41FA5}">
                      <a16:colId xmlns:a16="http://schemas.microsoft.com/office/drawing/2014/main" val="1115103063"/>
                    </a:ext>
                  </a:extLst>
                </a:gridCol>
              </a:tblGrid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300 000 Kč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300154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  <a:latin typeface="+mn-lt"/>
                        </a:rPr>
                        <a:t>r(1)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3,68% p. q. 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3463864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  <a:latin typeface="+mn-lt"/>
                        </a:rPr>
                        <a:t>m(1)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552854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  <a:latin typeface="+mn-lt"/>
                        </a:rPr>
                        <a:t>t(1)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9190125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0972485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  <a:latin typeface="+mn-lt"/>
                        </a:rPr>
                        <a:t>r(2)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  <a:latin typeface="+mn-lt"/>
                        </a:rPr>
                        <a:t>8% p. s.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003689"/>
                  </a:ext>
                </a:extLst>
              </a:tr>
              <a:tr h="43208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  <a:latin typeface="+mn-lt"/>
                        </a:rPr>
                        <a:t>m(2)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nekonečno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4711232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  <a:latin typeface="+mn-lt"/>
                        </a:rPr>
                        <a:t>Tax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15%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5665030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  <a:latin typeface="+mn-lt"/>
                        </a:rPr>
                        <a:t>FV(1)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6381822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  <a:latin typeface="+mn-lt"/>
                        </a:rPr>
                        <a:t>FV2()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3016498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  <a:latin typeface="+mn-lt"/>
                        </a:rPr>
                        <a:t>FV netto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681364"/>
                  </a:ext>
                </a:extLst>
              </a:tr>
            </a:tbl>
          </a:graphicData>
        </a:graphic>
      </p:graphicFrame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17DA179-4851-4EE9-8804-6E86CB8C6D36}"/>
              </a:ext>
            </a:extLst>
          </p:cNvPr>
          <p:cNvCxnSpPr/>
          <p:nvPr/>
        </p:nvCxnSpPr>
        <p:spPr bwMode="auto">
          <a:xfrm>
            <a:off x="3286539" y="5365353"/>
            <a:ext cx="8494644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803648"/>
      </p:ext>
    </p:extLst>
  </p:cSld>
  <p:clrMapOvr>
    <a:masterClrMapping/>
  </p:clrMapOvr>
  <p:transition spd="slow"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AD3ABF-5C5C-4A64-8BDD-302C4BE228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009984-54B9-4242-8202-E521832657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7C91D4-7EE0-45C5-A50D-0AA3D9D6E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08723"/>
            <a:ext cx="10753200" cy="451576"/>
          </a:xfrm>
        </p:spPr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6 -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obsah 7">
                <a:extLst>
                  <a:ext uri="{FF2B5EF4-FFF2-40B4-BE49-F238E27FC236}">
                    <a16:creationId xmlns:a16="http://schemas.microsoft.com/office/drawing/2014/main" id="{529CDB65-6239-448B-A97E-905194AB44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13043" y="1477859"/>
                <a:ext cx="8521148" cy="4139998"/>
              </a:xfrm>
            </p:spPr>
            <p:txBody>
              <a:bodyPr/>
              <a:lstStyle/>
              <a:p>
                <a:pPr marL="414900" indent="-342900">
                  <a:lnSpc>
                    <a:spcPct val="1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cs-CZ" sz="2000" b="1" dirty="0"/>
                  <a:t>Jak aplikovat srážkovou daň?</a:t>
                </a:r>
              </a:p>
              <a:p>
                <a:pPr marL="324000" lvl="1" indent="0">
                  <a:spcAft>
                    <a:spcPts val="0"/>
                  </a:spcAft>
                  <a:buNone/>
                </a:pPr>
                <a:endParaRPr lang="cs-CZ" b="1" i="1" dirty="0">
                  <a:latin typeface="Cambria Math" panose="02040503050406030204" pitchFamily="18" charset="0"/>
                </a:endParaRPr>
              </a:p>
              <a:p>
                <a:pPr marL="324000" lvl="1" indent="0"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∗(1−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𝑇𝑎𝑥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  <a:p>
                <a:pPr marL="414900" indent="-342900">
                  <a:lnSpc>
                    <a:spcPct val="1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endParaRPr lang="cs-CZ" sz="2000" b="1" dirty="0"/>
              </a:p>
              <a:p>
                <a:pPr marL="414900" indent="-342900">
                  <a:lnSpc>
                    <a:spcPct val="1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cs-CZ" sz="2000" b="1" dirty="0"/>
                  <a:t>Jaká je FV za první rok = na prvním účtu?</a:t>
                </a:r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:endParaRPr lang="cs-CZ" sz="2000" b="1" dirty="0"/>
              </a:p>
              <a:p>
                <a:pPr marL="72000" indent="0" algn="ctr">
                  <a:lnSpc>
                    <a:spcPct val="100000"/>
                  </a:lnSpc>
                  <a:spcAft>
                    <a:spcPts val="0"/>
                  </a:spcAft>
                  <a:buNone/>
                </a:pPr>
                <a:r>
                  <a:rPr lang="cs-CZ" sz="2000" dirty="0"/>
                  <a:t>	</a:t>
                </a:r>
                <a14:m>
                  <m:oMath xmlns:m="http://schemas.openxmlformats.org/officeDocument/2006/math">
                    <m:r>
                      <a:rPr lang="cs-CZ" sz="2000" b="0" i="1">
                        <a:latin typeface="Cambria Math" panose="02040503050406030204" pitchFamily="18" charset="0"/>
                      </a:rPr>
                      <m:t>𝐹𝑉</m:t>
                    </m:r>
                    <m:d>
                      <m:d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cs-CZ" sz="2000" b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000" b="0" i="1">
                        <a:latin typeface="Cambria Math" panose="02040503050406030204" pitchFamily="18" charset="0"/>
                      </a:rPr>
                      <m:t>𝑃𝑉</m:t>
                    </m:r>
                    <m:sSup>
                      <m:sSup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0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cs-CZ" sz="2000" b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000" b="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cs-CZ" sz="20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∗(1−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𝑇𝑎𝑥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cs-CZ" sz="2000" b="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cs-CZ" sz="200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cs-CZ" sz="2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cs-CZ" sz="2000" b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cs-CZ" sz="20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cs-CZ" sz="2000" b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000" b="0" i="1">
                        <a:latin typeface="Cambria Math" panose="02040503050406030204" pitchFamily="18" charset="0"/>
                      </a:rPr>
                      <m:t>300</m:t>
                    </m:r>
                    <m:r>
                      <a:rPr lang="cs-CZ" sz="2000" b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000" b="0" i="1">
                        <a:latin typeface="Cambria Math" panose="02040503050406030204" pitchFamily="18" charset="0"/>
                      </a:rPr>
                      <m:t>000</m:t>
                    </m:r>
                    <m:r>
                      <a:rPr lang="cs-CZ" sz="2000" b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0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cs-CZ" sz="2000" b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000" b="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cs-CZ" sz="2000" b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cs-CZ" sz="2000" b="0" i="1">
                                <a:latin typeface="Cambria Math" panose="02040503050406030204" pitchFamily="18" charset="0"/>
                              </a:rPr>
                              <m:t>036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cs-CZ" sz="2000" b="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cs-CZ" sz="2000" b="0" i="0" smtClean="0">
                            <a:latin typeface="Cambria Math" panose="02040503050406030204" pitchFamily="18" charset="0"/>
                          </a:rPr>
                          <m:t>∗0,85</m:t>
                        </m:r>
                        <m:r>
                          <a:rPr lang="cs-CZ" sz="2000" b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cs-CZ" sz="2000" b="0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cs-CZ" sz="2000" b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cs-CZ" sz="2000" b="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cs-CZ" sz="2000" b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000">
                        <a:latin typeface="Cambria Math" panose="02040503050406030204" pitchFamily="18" charset="0"/>
                      </a:rPr>
                      <m:t>339 765,16</m:t>
                    </m:r>
                    <m:r>
                      <a:rPr lang="cs-CZ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2000" b="0" i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cs-CZ" sz="2000" b="0" i="0" smtClean="0">
                        <a:latin typeface="Cambria Math" panose="02040503050406030204" pitchFamily="18" charset="0"/>
                      </a:rPr>
                      <m:t>č</m:t>
                    </m:r>
                  </m:oMath>
                </a14:m>
                <a:endParaRPr lang="cs-CZ" sz="2000" dirty="0"/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:endParaRPr lang="cs-CZ" sz="2000" dirty="0"/>
              </a:p>
              <a:p>
                <a:pPr marL="414900" indent="-342900">
                  <a:lnSpc>
                    <a:spcPct val="100000"/>
                  </a:lnSpc>
                  <a:spcAft>
                    <a:spcPts val="0"/>
                  </a:spcAft>
                  <a:buFont typeface="+mj-lt"/>
                  <a:buAutoNum type="arabicPeriod" startAt="3"/>
                </a:pPr>
                <a:r>
                  <a:rPr lang="cs-CZ" sz="2000" b="1" dirty="0"/>
                  <a:t>Jaká je FV na konci spoření = po dalších dvou letech za nových podmínek?</a:t>
                </a:r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:endParaRPr lang="cs-CZ" sz="2000" b="1" dirty="0"/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d>
                        <m:d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cs-CZ" sz="2000" b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"/>
                              <m:endChr m:val="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d>
                        </m:e>
                        <m:sup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∗(1−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𝑇𝑎𝑥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cs-CZ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sz="2000" b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2000" b="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cs-CZ" sz="2000" b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>
                          <a:latin typeface="Cambria Math" panose="02040503050406030204" pitchFamily="18" charset="0"/>
                        </a:rPr>
                        <m:t>339 765,16</m:t>
                      </m:r>
                      <m:r>
                        <a:rPr lang="cs-CZ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"/>
                              <m:endChr m:val="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d>
                        </m:e>
                        <m:sup>
                          <m:func>
                            <m:func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sz="20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1+0,08</m:t>
                                  </m:r>
                                </m:e>
                              </m:d>
                            </m:e>
                          </m:func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∗0,85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𝟒𝟒𝟏</m:t>
                      </m:r>
                      <m:r>
                        <a:rPr lang="cs-CZ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𝟑𝟖𝟕</m:t>
                      </m:r>
                      <m:r>
                        <a:rPr lang="cs-CZ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𝟎𝟕𝟓𝟔</m:t>
                      </m:r>
                      <m:r>
                        <a:rPr lang="cs-CZ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2000" b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endParaRPr lang="cs-CZ" sz="1800" dirty="0"/>
              </a:p>
            </p:txBody>
          </p:sp>
        </mc:Choice>
        <mc:Fallback xmlns="">
          <p:sp>
            <p:nvSpPr>
              <p:cNvPr id="8" name="Zástupný obsah 7">
                <a:extLst>
                  <a:ext uri="{FF2B5EF4-FFF2-40B4-BE49-F238E27FC236}">
                    <a16:creationId xmlns:a16="http://schemas.microsoft.com/office/drawing/2014/main" id="{529CDB65-6239-448B-A97E-905194AB44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13043" y="1477859"/>
                <a:ext cx="8521148" cy="4139998"/>
              </a:xfrm>
              <a:blipFill>
                <a:blip r:embed="rId2"/>
                <a:stretch>
                  <a:fillRect l="-858" t="-1765" b="-12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Zástupný obsah 5">
                <a:extLst>
                  <a:ext uri="{FF2B5EF4-FFF2-40B4-BE49-F238E27FC236}">
                    <a16:creationId xmlns:a16="http://schemas.microsoft.com/office/drawing/2014/main" id="{5C0C47EB-6E1C-471F-A4B2-EBD896909D7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75768305"/>
                  </p:ext>
                </p:extLst>
              </p:nvPr>
            </p:nvGraphicFramePr>
            <p:xfrm>
              <a:off x="834885" y="1417983"/>
              <a:ext cx="2398646" cy="4139997"/>
            </p:xfrm>
            <a:graphic>
              <a:graphicData uri="http://schemas.openxmlformats.org/drawingml/2006/table">
                <a:tbl>
                  <a:tblPr>
                    <a:tableStyleId>{B301B821-A1FF-4177-AEE7-76D212191A09}</a:tableStyleId>
                  </a:tblPr>
                  <a:tblGrid>
                    <a:gridCol w="1069765">
                      <a:extLst>
                        <a:ext uri="{9D8B030D-6E8A-4147-A177-3AD203B41FA5}">
                          <a16:colId xmlns:a16="http://schemas.microsoft.com/office/drawing/2014/main" val="2309387266"/>
                        </a:ext>
                      </a:extLst>
                    </a:gridCol>
                    <a:gridCol w="1328881">
                      <a:extLst>
                        <a:ext uri="{9D8B030D-6E8A-4147-A177-3AD203B41FA5}">
                          <a16:colId xmlns:a16="http://schemas.microsoft.com/office/drawing/2014/main" val="1115103063"/>
                        </a:ext>
                      </a:extLst>
                    </a:gridCol>
                  </a:tblGrid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PV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300 000 Kč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26300154"/>
                      </a:ext>
                    </a:extLst>
                  </a:tr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r(1)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3,68% p. q.  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103463864"/>
                      </a:ext>
                    </a:extLst>
                  </a:tr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m(1)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cs-CZ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75552854"/>
                      </a:ext>
                    </a:extLst>
                  </a:tr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t(1)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1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399190125"/>
                      </a:ext>
                    </a:extLst>
                  </a:tr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t(2)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2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160972485"/>
                      </a:ext>
                    </a:extLst>
                  </a:tr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r(2)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8% p. s.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425003689"/>
                      </a:ext>
                    </a:extLst>
                  </a:tr>
                  <a:tr h="432087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m(2)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cs-CZ" sz="1600" b="1" u="none" strike="noStrike" dirty="0">
                              <a:effectLst/>
                              <a:latin typeface="+mn-lt"/>
                            </a:rPr>
                            <a:t>nekonečno</a:t>
                          </a:r>
                          <a:endParaRPr lang="cs-CZ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924711232"/>
                      </a:ext>
                    </a:extLst>
                  </a:tr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Tax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cs-CZ" sz="1600" b="1" u="none" strike="noStrike" dirty="0">
                              <a:effectLst/>
                              <a:latin typeface="+mn-lt"/>
                            </a:rPr>
                            <a:t>15%</a:t>
                          </a:r>
                          <a:endParaRPr lang="cs-CZ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785665030"/>
                      </a:ext>
                    </a:extLst>
                  </a:tr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FV(1)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600" b="1" i="1" u="none" strike="noStrike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𝟑𝟑𝟗</m:t>
                                </m:r>
                                <m:r>
                                  <a:rPr lang="cs-CZ" sz="1600" b="1" u="none" strike="noStrike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lang="cs-CZ" sz="1600" b="1" i="1" u="none" strike="noStrike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𝟕𝟔𝟓</m:t>
                                </m:r>
                              </m:oMath>
                            </m:oMathPara>
                          </a14:m>
                          <a:endParaRPr lang="cs-CZ" sz="1600" b="1" u="none" strike="noStrike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876381822"/>
                      </a:ext>
                    </a:extLst>
                  </a:tr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FV2()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600" b="1" u="none" strike="noStrike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𝟒𝟒𝟏</m:t>
                                </m:r>
                                <m:r>
                                  <a:rPr lang="cs-CZ" sz="1600" b="1" u="none" strike="noStrike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lang="cs-CZ" sz="1600" b="1" u="none" strike="noStrike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𝟑𝟖𝟕</m:t>
                                </m:r>
                              </m:oMath>
                            </m:oMathPara>
                          </a14:m>
                          <a:endParaRPr lang="cs-CZ" sz="1600" b="1" u="none" strike="noStrike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083016498"/>
                      </a:ext>
                    </a:extLst>
                  </a:tr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FV netto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𝟒𝟒𝟏</m:t>
                                </m:r>
                                <m:r>
                                  <a:rPr lang="cs-CZ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cs-CZ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𝟑𝟖𝟕</m:t>
                                </m:r>
                              </m:oMath>
                            </m:oMathPara>
                          </a14:m>
                          <a:endParaRPr lang="cs-CZ" sz="1600" b="1" u="none" strike="noStrike" dirty="0"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96813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Zástupný obsah 5">
                <a:extLst>
                  <a:ext uri="{FF2B5EF4-FFF2-40B4-BE49-F238E27FC236}">
                    <a16:creationId xmlns:a16="http://schemas.microsoft.com/office/drawing/2014/main" id="{5C0C47EB-6E1C-471F-A4B2-EBD896909D7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75768305"/>
                  </p:ext>
                </p:extLst>
              </p:nvPr>
            </p:nvGraphicFramePr>
            <p:xfrm>
              <a:off x="834885" y="1417983"/>
              <a:ext cx="2398646" cy="4139997"/>
            </p:xfrm>
            <a:graphic>
              <a:graphicData uri="http://schemas.openxmlformats.org/drawingml/2006/table">
                <a:tbl>
                  <a:tblPr>
                    <a:tableStyleId>{B301B821-A1FF-4177-AEE7-76D212191A09}</a:tableStyleId>
                  </a:tblPr>
                  <a:tblGrid>
                    <a:gridCol w="1069765">
                      <a:extLst>
                        <a:ext uri="{9D8B030D-6E8A-4147-A177-3AD203B41FA5}">
                          <a16:colId xmlns:a16="http://schemas.microsoft.com/office/drawing/2014/main" val="2309387266"/>
                        </a:ext>
                      </a:extLst>
                    </a:gridCol>
                    <a:gridCol w="1328881">
                      <a:extLst>
                        <a:ext uri="{9D8B030D-6E8A-4147-A177-3AD203B41FA5}">
                          <a16:colId xmlns:a16="http://schemas.microsoft.com/office/drawing/2014/main" val="1115103063"/>
                        </a:ext>
                      </a:extLst>
                    </a:gridCol>
                  </a:tblGrid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PV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300 000 Kč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26300154"/>
                      </a:ext>
                    </a:extLst>
                  </a:tr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r(1)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3,68% p. q.  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103463864"/>
                      </a:ext>
                    </a:extLst>
                  </a:tr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m(1)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cs-CZ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75552854"/>
                      </a:ext>
                    </a:extLst>
                  </a:tr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t(1)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1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399190125"/>
                      </a:ext>
                    </a:extLst>
                  </a:tr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t(2)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2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160972485"/>
                      </a:ext>
                    </a:extLst>
                  </a:tr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r(2)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8% p. s.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425003689"/>
                      </a:ext>
                    </a:extLst>
                  </a:tr>
                  <a:tr h="432087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m(2)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cs-CZ" sz="1600" b="1" u="none" strike="noStrike" dirty="0">
                              <a:effectLst/>
                              <a:latin typeface="+mn-lt"/>
                            </a:rPr>
                            <a:t>nekonečno</a:t>
                          </a:r>
                          <a:endParaRPr lang="cs-CZ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924711232"/>
                      </a:ext>
                    </a:extLst>
                  </a:tr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Tax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cs-CZ" sz="1600" b="1" u="none" strike="noStrike" dirty="0">
                              <a:effectLst/>
                              <a:latin typeface="+mn-lt"/>
                            </a:rPr>
                            <a:t>15%</a:t>
                          </a:r>
                          <a:endParaRPr lang="cs-CZ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785665030"/>
                      </a:ext>
                    </a:extLst>
                  </a:tr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FV(1)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9525" marR="9525" marT="9525" marB="0" anchor="ctr">
                        <a:blipFill>
                          <a:blip r:embed="rId3"/>
                          <a:stretch>
                            <a:fillRect l="-80822" t="-816393" r="-913" b="-2163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76381822"/>
                      </a:ext>
                    </a:extLst>
                  </a:tr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FV2()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9525" marR="9525" marT="9525" marB="0" anchor="ctr">
                        <a:blipFill>
                          <a:blip r:embed="rId3"/>
                          <a:stretch>
                            <a:fillRect l="-80822" t="-916393" r="-913" b="-1163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3016498"/>
                      </a:ext>
                    </a:extLst>
                  </a:tr>
                  <a:tr h="370791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cs-CZ" sz="1600" b="1" u="none" strike="noStrike">
                              <a:effectLst/>
                              <a:latin typeface="+mn-lt"/>
                            </a:rPr>
                            <a:t>FV netto</a:t>
                          </a:r>
                          <a:endParaRPr lang="cs-CZ" sz="1600" b="1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9525" marR="9525" marT="9525" marB="0" anchor="ctr">
                        <a:blipFill>
                          <a:blip r:embed="rId3"/>
                          <a:stretch>
                            <a:fillRect l="-80822" t="-1016393" r="-913" b="-163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968136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0969129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9F7632F-083B-438E-A094-02B8074915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EA07D2-5F7A-4807-8EF3-E70A5EDF93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EBAFCD-9773-45C5-BE7E-B76D95BFA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7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A8A20B-5B42-4415-BF54-0451FFAAD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Očekáváte, že za 3 roky budete mít na spořícím účtu 300 000 Kč. Kolik je reálná hodnota zůstatku, jestliže předpokládáte, že roční inflace (dnes 3 %) každý rok o 10 % skokově vzroste, přičemž inflace působí na prostředky</a:t>
            </a:r>
            <a:r>
              <a:rPr lang="cs-CZ" b="1" dirty="0"/>
              <a:t> spojitě</a:t>
            </a:r>
            <a:r>
              <a:rPr lang="cs-CZ" dirty="0"/>
              <a:t>?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Úvaha: </a:t>
            </a:r>
            <a:r>
              <a:rPr lang="cs-CZ" dirty="0">
                <a:solidFill>
                  <a:srgbClr val="FF0000"/>
                </a:solidFill>
              </a:rPr>
              <a:t>jak se inflace promítne do výše budoucího kapitálu?</a:t>
            </a:r>
          </a:p>
          <a:p>
            <a:pPr marL="72000" indent="0">
              <a:buNone/>
            </a:pPr>
            <a:r>
              <a:rPr lang="cs-CZ" dirty="0"/>
              <a:t>Úvaha: </a:t>
            </a:r>
            <a:r>
              <a:rPr lang="cs-CZ" dirty="0">
                <a:solidFill>
                  <a:srgbClr val="FF0000"/>
                </a:solidFill>
              </a:rPr>
              <a:t>jaký je rozdíl mezi procenty a procentními body?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191335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D71DEA-E4DD-441F-B009-F9A73A6AFC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E59A19-1495-4895-A5DB-7EE957D61C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DA03BF-BCDE-404D-B41C-77819CCB1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7 - řešení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514F2ACD-4A18-4B3B-8DD0-3F9D57DC30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523118"/>
              </p:ext>
            </p:extLst>
          </p:nvPr>
        </p:nvGraphicFramePr>
        <p:xfrm>
          <a:off x="720000" y="1563491"/>
          <a:ext cx="3152036" cy="2407085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576018">
                  <a:extLst>
                    <a:ext uri="{9D8B030D-6E8A-4147-A177-3AD203B41FA5}">
                      <a16:colId xmlns:a16="http://schemas.microsoft.com/office/drawing/2014/main" val="841885138"/>
                    </a:ext>
                  </a:extLst>
                </a:gridCol>
                <a:gridCol w="1576018">
                  <a:extLst>
                    <a:ext uri="{9D8B030D-6E8A-4147-A177-3AD203B41FA5}">
                      <a16:colId xmlns:a16="http://schemas.microsoft.com/office/drawing/2014/main" val="1184737447"/>
                    </a:ext>
                  </a:extLst>
                </a:gridCol>
              </a:tblGrid>
              <a:tr h="4814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FV netto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300 000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3421713"/>
                  </a:ext>
                </a:extLst>
              </a:tr>
              <a:tr h="4814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Inflace t(1)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7396597"/>
                  </a:ext>
                </a:extLst>
              </a:tr>
              <a:tr h="4814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Inflace t(2)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4042912"/>
                  </a:ext>
                </a:extLst>
              </a:tr>
              <a:tr h="4814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Inflace t(3)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0,0363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1073458"/>
                  </a:ext>
                </a:extLst>
              </a:tr>
              <a:tr h="4814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FV(</a:t>
                      </a:r>
                      <a:r>
                        <a:rPr lang="cs-CZ" sz="16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netto_real</a:t>
                      </a:r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272 080,99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84995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3B9773BD-258E-4C7A-A24F-1723E1F28BB9}"/>
                  </a:ext>
                </a:extLst>
              </p:cNvPr>
              <p:cNvSpPr txBox="1"/>
              <p:nvPr/>
            </p:nvSpPr>
            <p:spPr>
              <a:xfrm>
                <a:off x="4267200" y="1563491"/>
                <a:ext cx="7420800" cy="48728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29200" indent="-457200">
                  <a:buAutoNum type="arabicPeriod"/>
                </a:pPr>
                <a:r>
                  <a:rPr lang="cs-CZ" sz="1600" b="1" dirty="0"/>
                  <a:t>Zjistíme inflační intenzity</a:t>
                </a:r>
              </a:p>
              <a:p>
                <a:pPr marL="72000"/>
                <a:endParaRPr lang="cs-CZ" sz="1600" b="1" dirty="0"/>
              </a:p>
              <a:p>
                <a:pPr marL="720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sz="2400" b="0" i="1" baseline="-25000" smtClean="0">
                              <a:latin typeface="Cambria Math" panose="02040503050406030204" pitchFamily="18" charset="0"/>
                            </a:rPr>
                            <m:t>1 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b="0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1,03</m:t>
                          </m:r>
                        </m:e>
                      </m:d>
                      <m:r>
                        <a:rPr lang="cs-CZ" b="0" i="1">
                          <a:latin typeface="Cambria Math" panose="02040503050406030204" pitchFamily="18" charset="0"/>
                        </a:rPr>
                        <m:t>=0,029558802</m:t>
                      </m:r>
                    </m:oMath>
                  </m:oMathPara>
                </a14:m>
                <a:endParaRPr lang="cs-CZ" i="1" dirty="0"/>
              </a:p>
              <a:p>
                <a:pPr marL="720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sz="2400" b="0" i="1" baseline="-25000" smtClean="0">
                              <a:latin typeface="Cambria Math" panose="02040503050406030204" pitchFamily="18" charset="0"/>
                            </a:rPr>
                            <m:t>2 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1,033</m:t>
                          </m:r>
                        </m:e>
                      </m:d>
                      <m:r>
                        <a:rPr lang="cs-CZ" b="0" i="1">
                          <a:latin typeface="Cambria Math" panose="02040503050406030204" pitchFamily="18" charset="0"/>
                        </a:rPr>
                        <m:t>=0,03246719</m:t>
                      </m:r>
                    </m:oMath>
                  </m:oMathPara>
                </a14:m>
                <a:endParaRPr lang="cs-CZ" i="1" dirty="0"/>
              </a:p>
              <a:p>
                <a:pPr marL="720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sz="2400" b="0" i="1" baseline="-25000" smtClean="0">
                              <a:latin typeface="Cambria Math" panose="02040503050406030204" pitchFamily="18" charset="0"/>
                            </a:rPr>
                            <m:t>3 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b="0" i="1" baseline="-2500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1,0363</m:t>
                          </m:r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</a:rPr>
                        <m:t>=0,0356567</m:t>
                      </m:r>
                    </m:oMath>
                  </m:oMathPara>
                </a14:m>
                <a:endParaRPr lang="cs-CZ" dirty="0"/>
              </a:p>
              <a:p>
                <a:pPr marL="72000"/>
                <a:endParaRPr lang="cs-CZ" dirty="0"/>
              </a:p>
              <a:p>
                <a:pPr marL="529200" indent="-457200">
                  <a:buAutoNum type="arabicPeriod"/>
                </a:pPr>
                <a:r>
                  <a:rPr lang="cs-CZ" sz="1600" b="1" dirty="0"/>
                  <a:t>Diskontujeme inflací</a:t>
                </a:r>
              </a:p>
              <a:p>
                <a:pPr marL="72000"/>
                <a:endParaRPr lang="cs-CZ" sz="2400" dirty="0"/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sz="2000" b="1" i="1" baseline="-25000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𝑭𝑽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𝒏𝒆𝒕𝒕𝒐</m:t>
                          </m:r>
                        </m:num>
                        <m:den>
                          <m:sSup>
                            <m:sSupPr>
                              <m:ctrlPr>
                                <a:rPr lang="cs-CZ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1" i="1" smtClean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cs-CZ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cs-CZ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  <m:r>
                                    <a:rPr lang="cs-CZ" sz="2000" b="1" i="1" baseline="-2500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cs-CZ" sz="2000" b="1" i="1" baseline="-2500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</m:sup>
                          </m:sSup>
                          <m: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cs-CZ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cs-CZ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cs-CZ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  <m:r>
                                    <a:rPr lang="cs-CZ" sz="2000" b="1" i="1" baseline="-2500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cs-CZ" sz="2000" b="1" i="1" baseline="-2500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</m:sup>
                          </m:sSup>
                          <m:sSup>
                            <m:sSupPr>
                              <m:ctrlPr>
                                <a:rPr lang="cs-CZ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cs-CZ" sz="20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cs-CZ" sz="20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cs-CZ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cs-CZ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  <m:r>
                                    <a:rPr lang="cs-CZ" sz="2000" b="1" i="1" baseline="-25000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cs-CZ" sz="2000" b="1" i="1" baseline="-2500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</m:sup>
                          </m:sSup>
                        </m:den>
                      </m:f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𝑭𝑽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𝒏𝒆𝒕𝒕𝒐</m:t>
                          </m:r>
                        </m:num>
                        <m:den>
                          <m:eqArr>
                            <m:eqArrPr>
                              <m:ctrlPr>
                                <a:rPr lang="cs-CZ" sz="2000" b="1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𝒇</m:t>
                                  </m:r>
                                  <m:d>
                                    <m:dPr>
                                      <m:ctrlPr>
                                        <a:rPr lang="cs-CZ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r>
                                        <a:rPr lang="cs-CZ" sz="2000" b="1" i="1" baseline="-2500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cs-CZ" sz="2000" b="1" i="1" baseline="-2500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d>
                                  <m:r>
                                    <a:rPr lang="cs-CZ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𝒇</m:t>
                                  </m:r>
                                  <m:d>
                                    <m:dPr>
                                      <m:ctrlPr>
                                        <a:rPr lang="cs-CZ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r>
                                        <a:rPr lang="cs-CZ" sz="2000" b="1" i="1" baseline="-2500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cs-CZ" sz="2000" b="1" i="1" baseline="-2500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d>
                                  <m:r>
                                    <a:rPr lang="cs-CZ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𝒇</m:t>
                                  </m:r>
                                  <m:d>
                                    <m:dPr>
                                      <m:ctrlPr>
                                        <a:rPr lang="cs-CZ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r>
                                        <a:rPr lang="cs-CZ" sz="2000" b="1" i="1" baseline="-25000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  <m:r>
                                        <a:rPr lang="cs-CZ" sz="2000" b="1" i="1" baseline="-2500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d>
                                </m:sup>
                              </m:sSup>
                            </m:e>
                            <m:e/>
                          </m:eqArr>
                        </m:den>
                      </m:f>
                    </m:oMath>
                  </m:oMathPara>
                </a14:m>
                <a:endParaRPr lang="cs-CZ" sz="20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20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𝑭𝑽𝒓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sz="2000" b="1" i="1" smtClean="0">
                                  <a:latin typeface="Cambria Math" panose="02040503050406030204" pitchFamily="18" charset="0"/>
                                </a:rPr>
                                <m:t>300 000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𝟎𝟐𝟗𝟓𝟓𝟖𝟖𝟎𝟐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 +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𝟎𝟑𝟐𝟒𝟔𝟕𝟏𝟗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 +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𝟎𝟑𝟓𝟔𝟓𝟔𝟕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sz="2000" b="1" i="1" dirty="0">
                  <a:latin typeface="Cambria Math" panose="02040503050406030204" pitchFamily="18" charset="0"/>
                </a:endParaRPr>
              </a:p>
              <a:p>
                <a:pPr marL="72000"/>
                <a:endParaRPr lang="cs-CZ" sz="2000" b="1" i="1" dirty="0">
                  <a:latin typeface="Cambria Math" panose="02040503050406030204" pitchFamily="18" charset="0"/>
                </a:endParaRPr>
              </a:p>
              <a:p>
                <a:pPr marL="720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sz="20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𝒏𝒆𝒕𝒕</m:t>
                      </m:r>
                      <m:sSub>
                        <m:sSubPr>
                          <m:ctrlPr>
                            <a:rPr lang="cs-CZ" sz="2000" b="1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𝒐</m:t>
                          </m:r>
                        </m:e>
                        <m:sub>
                          <m:r>
                            <a:rPr lang="cs-CZ" sz="2000" b="1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cs-CZ" sz="2000" b="1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𝒆𝒂𝒍</m:t>
                          </m:r>
                        </m:sub>
                      </m:sSub>
                      <m:r>
                        <a:rPr lang="cs-CZ" sz="20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𝟐𝟕𝟐</m:t>
                      </m:r>
                      <m:r>
                        <a:rPr lang="cs-CZ" sz="20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𝟎𝟖𝟎</m:t>
                      </m:r>
                      <m:r>
                        <a:rPr lang="cs-CZ" sz="20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20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𝟗𝟗</m:t>
                      </m:r>
                      <m:r>
                        <a:rPr lang="cs-CZ" sz="20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20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2000" b="1" i="1" dirty="0">
                  <a:solidFill>
                    <a:schemeClr val="tx2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3B9773BD-258E-4C7A-A24F-1723E1F28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563491"/>
                <a:ext cx="7420800" cy="4872809"/>
              </a:xfrm>
              <a:prstGeom prst="rect">
                <a:avLst/>
              </a:prstGeom>
              <a:blipFill>
                <a:blip r:embed="rId2"/>
                <a:stretch>
                  <a:fillRect t="-375" b="-18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/>
          <p:cNvSpPr txBox="1"/>
          <p:nvPr/>
        </p:nvSpPr>
        <p:spPr>
          <a:xfrm>
            <a:off x="1111687" y="4902200"/>
            <a:ext cx="2368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Lze řešit i jinak?</a:t>
            </a:r>
          </a:p>
        </p:txBody>
      </p:sp>
    </p:spTree>
    <p:extLst>
      <p:ext uri="{BB962C8B-B14F-4D97-AF65-F5344CB8AC3E}">
        <p14:creationId xmlns:p14="http://schemas.microsoft.com/office/powerpoint/2010/main" val="1419903201"/>
      </p:ext>
    </p:extLst>
  </p:cSld>
  <p:clrMapOvr>
    <a:masterClrMapping/>
  </p:clrMapOvr>
  <p:transition spd="slow"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/>
          </a:p>
        </p:txBody>
      </p:sp>
      <p:sp>
        <p:nvSpPr>
          <p:cNvPr id="7" name="Zástupný symbol pro obsah 4"/>
          <p:cNvSpPr>
            <a:spLocks noGrp="1"/>
          </p:cNvSpPr>
          <p:nvPr>
            <p:ph type="title"/>
          </p:nvPr>
        </p:nvSpPr>
        <p:spPr>
          <a:xfrm>
            <a:off x="720000" y="2561120"/>
            <a:ext cx="10752138" cy="1114951"/>
          </a:xfrm>
        </p:spPr>
        <p:txBody>
          <a:bodyPr/>
          <a:lstStyle/>
          <a:p>
            <a:r>
              <a:rPr lang="cs-CZ" dirty="0"/>
              <a:t>Nezapomeňte zodpovědět</a:t>
            </a:r>
            <a:br>
              <a:rPr lang="cs-CZ" dirty="0"/>
            </a:br>
            <a:r>
              <a:rPr lang="cs-CZ" dirty="0"/>
              <a:t>zbývající </a:t>
            </a:r>
            <a:r>
              <a:rPr lang="cs-CZ" dirty="0" err="1"/>
              <a:t>Socrative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11960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/>
          </a:p>
        </p:txBody>
      </p:sp>
      <p:sp>
        <p:nvSpPr>
          <p:cNvPr id="7" name="Zástupný symbol pro obsah 4"/>
          <p:cNvSpPr>
            <a:spLocks noGrp="1"/>
          </p:cNvSpPr>
          <p:nvPr>
            <p:ph type="title"/>
          </p:nvPr>
        </p:nvSpPr>
        <p:spPr>
          <a:xfrm>
            <a:off x="720000" y="1969994"/>
            <a:ext cx="10752138" cy="450850"/>
          </a:xfrm>
        </p:spPr>
        <p:txBody>
          <a:bodyPr/>
          <a:lstStyle/>
          <a:p>
            <a:r>
              <a:rPr lang="cs-CZ"/>
              <a:t>Děkuji za aktivní účast </a:t>
            </a:r>
            <a:br>
              <a:rPr lang="cs-CZ"/>
            </a:br>
            <a:br>
              <a:rPr lang="cs-CZ"/>
            </a:br>
            <a:r>
              <a:rPr lang="cs-CZ"/>
              <a:t>v případě dotazů piště </a:t>
            </a:r>
            <a:r>
              <a:rPr lang="cs-CZ">
                <a:sym typeface="Wingdings" panose="05000000000000000000" pitchFamily="2" charset="2"/>
              </a:rPr>
              <a:t>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1403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Efektivní úroková míra – co je to?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 algn="just">
              <a:buNone/>
              <a:defRPr/>
            </a:pPr>
            <a:endParaRPr lang="cs-CZ" altLang="cs-CZ" dirty="0">
              <a:cs typeface="Arial"/>
            </a:endParaRPr>
          </a:p>
          <a:p>
            <a:pPr lvl="2" algn="just">
              <a:defRPr/>
            </a:pPr>
            <a:endParaRPr lang="cs-CZ" altLang="cs-CZ" dirty="0">
              <a:cs typeface="Arial"/>
            </a:endParaRPr>
          </a:p>
          <a:p>
            <a:pPr marL="251460" indent="-179705">
              <a:buClr>
                <a:srgbClr val="0000DC"/>
              </a:buClr>
              <a:defRPr/>
            </a:pPr>
            <a:endParaRPr lang="cs-CZ" sz="2000" dirty="0">
              <a:cs typeface="Arial"/>
            </a:endParaRPr>
          </a:p>
          <a:p>
            <a:pPr marL="71755" indent="0" algn="just">
              <a:spcAft>
                <a:spcPts val="1500"/>
              </a:spcAft>
              <a:buClr>
                <a:srgbClr val="0000DC"/>
              </a:buClr>
              <a:buNone/>
              <a:defRPr/>
            </a:pPr>
            <a:endParaRPr lang="cs-CZ" sz="2000" dirty="0">
              <a:cs typeface="Arial"/>
            </a:endParaRPr>
          </a:p>
          <a:p>
            <a:pPr marL="0" indent="0">
              <a:buNone/>
              <a:defRPr/>
            </a:pPr>
            <a:endParaRPr lang="cs-CZ" altLang="cs-CZ" dirty="0">
              <a:cs typeface="Arial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410113" y="1995899"/>
            <a:ext cx="5829993" cy="31700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cs-CZ" sz="1600" b="1" dirty="0">
                <a:latin typeface="Tahoma"/>
                <a:ea typeface="Tahoma"/>
                <a:cs typeface="Tahoma"/>
              </a:rPr>
              <a:t>Frekvence úročení:</a:t>
            </a:r>
          </a:p>
          <a:p>
            <a:endParaRPr lang="cs-CZ" sz="1600" b="1" dirty="0"/>
          </a:p>
          <a:p>
            <a:pPr>
              <a:lnSpc>
                <a:spcPct val="150000"/>
              </a:lnSpc>
            </a:pPr>
            <a:r>
              <a:rPr lang="cs-CZ" sz="1600" b="1" dirty="0" err="1">
                <a:latin typeface="Tahoma"/>
                <a:ea typeface="Tahoma"/>
                <a:cs typeface="Tahoma"/>
              </a:rPr>
              <a:t>p.a</a:t>
            </a:r>
            <a:r>
              <a:rPr lang="cs-CZ" sz="1600" b="1" dirty="0">
                <a:latin typeface="Tahoma"/>
                <a:ea typeface="Tahoma"/>
                <a:cs typeface="Tahoma"/>
              </a:rPr>
              <a:t>. = </a:t>
            </a:r>
          </a:p>
          <a:p>
            <a:pPr>
              <a:lnSpc>
                <a:spcPct val="150000"/>
              </a:lnSpc>
            </a:pPr>
            <a:r>
              <a:rPr lang="cs-CZ" sz="1600" b="1" dirty="0">
                <a:latin typeface="Tahoma"/>
                <a:ea typeface="Tahoma"/>
                <a:cs typeface="Tahoma"/>
              </a:rPr>
              <a:t>p.s. = </a:t>
            </a:r>
          </a:p>
          <a:p>
            <a:pPr>
              <a:lnSpc>
                <a:spcPct val="150000"/>
              </a:lnSpc>
            </a:pPr>
            <a:r>
              <a:rPr lang="cs-CZ" sz="1600" b="1" dirty="0" err="1">
                <a:latin typeface="Tahoma"/>
                <a:ea typeface="Tahoma"/>
                <a:cs typeface="Tahoma"/>
              </a:rPr>
              <a:t>p.q</a:t>
            </a:r>
            <a:r>
              <a:rPr lang="cs-CZ" sz="1600" b="1" dirty="0">
                <a:latin typeface="Tahoma"/>
                <a:ea typeface="Tahoma"/>
                <a:cs typeface="Tahoma"/>
              </a:rPr>
              <a:t>. = </a:t>
            </a:r>
          </a:p>
          <a:p>
            <a:pPr>
              <a:lnSpc>
                <a:spcPct val="150000"/>
              </a:lnSpc>
            </a:pPr>
            <a:r>
              <a:rPr lang="cs-CZ" sz="1600" b="1" dirty="0" err="1">
                <a:latin typeface="Tahoma"/>
                <a:ea typeface="Tahoma"/>
                <a:cs typeface="Tahoma"/>
              </a:rPr>
              <a:t>p.m</a:t>
            </a:r>
            <a:r>
              <a:rPr lang="cs-CZ" sz="1600" b="1" dirty="0">
                <a:latin typeface="Tahoma"/>
                <a:ea typeface="Tahoma"/>
                <a:cs typeface="Tahoma"/>
              </a:rPr>
              <a:t>. = </a:t>
            </a:r>
          </a:p>
          <a:p>
            <a:pPr>
              <a:lnSpc>
                <a:spcPct val="150000"/>
              </a:lnSpc>
            </a:pPr>
            <a:r>
              <a:rPr lang="cs-CZ" sz="1600" b="1" dirty="0" err="1">
                <a:latin typeface="Tahoma"/>
                <a:ea typeface="Tahoma"/>
                <a:cs typeface="Tahoma"/>
              </a:rPr>
              <a:t>p.sept</a:t>
            </a:r>
            <a:r>
              <a:rPr lang="cs-CZ" sz="1600" b="1" dirty="0">
                <a:latin typeface="Tahoma"/>
                <a:ea typeface="Tahoma"/>
                <a:cs typeface="Tahoma"/>
              </a:rPr>
              <a:t>. = </a:t>
            </a:r>
          </a:p>
          <a:p>
            <a:pPr>
              <a:lnSpc>
                <a:spcPct val="150000"/>
              </a:lnSpc>
            </a:pPr>
            <a:r>
              <a:rPr lang="cs-CZ" sz="1600" b="1" dirty="0" err="1">
                <a:latin typeface="Tahoma"/>
                <a:ea typeface="Tahoma"/>
                <a:cs typeface="Tahoma"/>
              </a:rPr>
              <a:t>p.d</a:t>
            </a:r>
            <a:r>
              <a:rPr lang="cs-CZ" sz="1600" b="1" dirty="0">
                <a:latin typeface="Tahoma"/>
                <a:ea typeface="Tahoma"/>
                <a:cs typeface="Tahoma"/>
              </a:rPr>
              <a:t>. = </a:t>
            </a:r>
          </a:p>
          <a:p>
            <a:pPr>
              <a:lnSpc>
                <a:spcPct val="150000"/>
              </a:lnSpc>
            </a:pPr>
            <a:r>
              <a:rPr lang="cs-CZ" sz="1600" b="1" dirty="0">
                <a:solidFill>
                  <a:srgbClr val="FF0000"/>
                </a:solidFill>
                <a:latin typeface="Tahoma"/>
                <a:ea typeface="Tahoma"/>
                <a:cs typeface="Tahoma"/>
              </a:rPr>
              <a:t>Lze i častěji?</a:t>
            </a:r>
            <a:endParaRPr lang="cs-CZ" sz="1600" dirty="0">
              <a:solidFill>
                <a:srgbClr val="FF0000"/>
              </a:solidFill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7378651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Efektivní úroková míra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 algn="just">
                  <a:buNone/>
                  <a:defRPr/>
                </a:pPr>
                <a:r>
                  <a:rPr lang="cs-CZ" altLang="cs-CZ" sz="2000" dirty="0"/>
                  <a:t>Jak velká nominální míra při skládání úroků za vybranou časovou jednotku (např. rok)  odpovídá nominální míře při denním, měsíčním nebo jiném skládání za tuto časovou jednotku.</a:t>
                </a:r>
              </a:p>
              <a:p>
                <a:pPr marL="72000" indent="0" algn="just">
                  <a:buNone/>
                  <a:defRPr/>
                </a:pPr>
                <a:r>
                  <a:rPr lang="cs-CZ" altLang="cs-CZ" sz="2000" dirty="0"/>
                  <a:t>Nejčastěji sjednocujeme na bázi roční.</a:t>
                </a:r>
              </a:p>
              <a:p>
                <a:pPr marL="72000" indent="0" algn="just">
                  <a:buNone/>
                  <a:defRPr/>
                </a:pPr>
                <a:endParaRPr lang="cs-CZ" altLang="cs-CZ" sz="1800" dirty="0"/>
              </a:p>
              <a:p>
                <a:pPr marL="72000" indent="0" algn="just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altLang="cs-CZ" b="0" i="1" smtClean="0">
                              <a:latin typeface="Cambria Math" panose="02040503050406030204" pitchFamily="18" charset="0"/>
                            </a:rPr>
                            <m:t>𝑒𝑓</m:t>
                          </m:r>
                        </m:sub>
                      </m:sSub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alt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alt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cs-CZ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alt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altLang="cs-CZ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altLang="cs-CZ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altLang="cs-CZ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altLang="cs-CZ" dirty="0"/>
              </a:p>
              <a:p>
                <a:pPr lvl="2" algn="just">
                  <a:defRPr/>
                </a:pPr>
                <a:endParaRPr lang="cs-CZ" altLang="cs-CZ" dirty="0"/>
              </a:p>
              <a:p>
                <a:pPr lvl="2" algn="just">
                  <a:defRPr/>
                </a:pPr>
                <a:endParaRPr lang="cs-CZ" altLang="cs-CZ" dirty="0"/>
              </a:p>
              <a:p>
                <a:pPr lvl="2" algn="just">
                  <a:defRPr/>
                </a:pPr>
                <a:r>
                  <a:rPr lang="cs-CZ" altLang="cs-CZ" dirty="0"/>
                  <a:t>kde </a:t>
                </a:r>
                <a:r>
                  <a:rPr lang="cs-CZ" altLang="cs-CZ" i="1" dirty="0" err="1"/>
                  <a:t>r_ef</a:t>
                </a:r>
                <a:r>
                  <a:rPr lang="cs-CZ" altLang="cs-CZ" dirty="0"/>
                  <a:t>… efektivní úroková míra,</a:t>
                </a:r>
              </a:p>
              <a:p>
                <a:pPr lvl="2" algn="just">
                  <a:defRPr/>
                </a:pPr>
                <a:r>
                  <a:rPr lang="cs-CZ" altLang="cs-CZ" dirty="0"/>
                  <a:t>r… ……….nominální úroková míra,</a:t>
                </a:r>
                <a:endParaRPr lang="cs-CZ" altLang="cs-CZ" i="1" dirty="0"/>
              </a:p>
              <a:p>
                <a:pPr lvl="2" algn="just">
                  <a:defRPr/>
                </a:pPr>
                <a:r>
                  <a:rPr lang="cs-CZ" altLang="cs-CZ" i="1" dirty="0"/>
                  <a:t>m</a:t>
                </a:r>
                <a:r>
                  <a:rPr lang="cs-CZ" altLang="cs-CZ" dirty="0"/>
                  <a:t> ……….. četnost skládání úroků.</a:t>
                </a:r>
                <a:endParaRPr lang="en-US" altLang="cs-CZ" dirty="0"/>
              </a:p>
              <a:p>
                <a:pPr>
                  <a:defRPr/>
                </a:pPr>
                <a:endParaRPr lang="cs-CZ" sz="2000" dirty="0"/>
              </a:p>
              <a:p>
                <a:pPr marL="72000" indent="0" algn="just">
                  <a:spcAft>
                    <a:spcPts val="1500"/>
                  </a:spcAft>
                  <a:buNone/>
                  <a:defRPr/>
                </a:pPr>
                <a:endParaRPr lang="cs-CZ" sz="2000" dirty="0"/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cs-CZ" altLang="cs-CZ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37" r="-1474" b="-26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6362007" y="3185158"/>
            <a:ext cx="5829993" cy="2750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Frekvence úročení:</a:t>
            </a:r>
          </a:p>
          <a:p>
            <a:endParaRPr lang="cs-CZ" sz="1600" b="1" dirty="0"/>
          </a:p>
          <a:p>
            <a:pPr>
              <a:lnSpc>
                <a:spcPct val="150000"/>
              </a:lnSpc>
            </a:pPr>
            <a:r>
              <a:rPr lang="cs-CZ" sz="1600" b="1" dirty="0" err="1"/>
              <a:t>p.a</a:t>
            </a:r>
            <a:r>
              <a:rPr lang="cs-CZ" sz="1600" b="1" dirty="0"/>
              <a:t>. = roční (</a:t>
            </a:r>
            <a:r>
              <a:rPr lang="cs-CZ" sz="1600" i="1" dirty="0"/>
              <a:t>per </a:t>
            </a:r>
            <a:r>
              <a:rPr lang="cs-CZ" sz="1600" i="1" dirty="0" err="1"/>
              <a:t>annum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/>
              <a:t>p.s. = pololetní (</a:t>
            </a:r>
            <a:r>
              <a:rPr lang="cs-CZ" sz="1600" i="1" dirty="0"/>
              <a:t>per semestre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p.q</a:t>
            </a:r>
            <a:r>
              <a:rPr lang="cs-CZ" sz="1600" b="1" dirty="0"/>
              <a:t>. = čtvrtletní (</a:t>
            </a:r>
            <a:r>
              <a:rPr lang="cs-CZ" sz="1600" i="1" dirty="0"/>
              <a:t>per </a:t>
            </a:r>
            <a:r>
              <a:rPr lang="cs-CZ" sz="1600" i="1" dirty="0" err="1"/>
              <a:t>quartale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>
                <a:solidFill>
                  <a:srgbClr val="FF0000"/>
                </a:solidFill>
              </a:rPr>
              <a:t>p.m</a:t>
            </a:r>
            <a:r>
              <a:rPr lang="cs-CZ" sz="1600" b="1" dirty="0">
                <a:solidFill>
                  <a:srgbClr val="FF0000"/>
                </a:solidFill>
              </a:rPr>
              <a:t>. = měsíční (</a:t>
            </a:r>
            <a:r>
              <a:rPr lang="cs-CZ" sz="1600" i="1" dirty="0">
                <a:solidFill>
                  <a:srgbClr val="FF0000"/>
                </a:solidFill>
              </a:rPr>
              <a:t>per </a:t>
            </a:r>
            <a:r>
              <a:rPr lang="cs-CZ" sz="1600" i="1" dirty="0" err="1">
                <a:solidFill>
                  <a:srgbClr val="FF0000"/>
                </a:solidFill>
              </a:rPr>
              <a:t>mensem</a:t>
            </a:r>
            <a:r>
              <a:rPr lang="cs-CZ" sz="1600" b="1" dirty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p.sept</a:t>
            </a:r>
            <a:r>
              <a:rPr lang="cs-CZ" sz="1600" b="1" dirty="0"/>
              <a:t>. = týdně (</a:t>
            </a:r>
            <a:r>
              <a:rPr lang="cs-CZ" sz="1600" i="1" dirty="0"/>
              <a:t>per </a:t>
            </a:r>
            <a:r>
              <a:rPr lang="cs-CZ" sz="1600" i="1" dirty="0" err="1"/>
              <a:t>septimanam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p.d</a:t>
            </a:r>
            <a:r>
              <a:rPr lang="cs-CZ" sz="1600" b="1" dirty="0"/>
              <a:t>. = denně (</a:t>
            </a:r>
            <a:r>
              <a:rPr lang="cs-CZ" sz="1600" i="1" dirty="0"/>
              <a:t>per </a:t>
            </a:r>
            <a:r>
              <a:rPr lang="cs-CZ" sz="1600" i="1" dirty="0" err="1"/>
              <a:t>diem</a:t>
            </a:r>
            <a:r>
              <a:rPr lang="cs-CZ" sz="16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5680527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Jak to funguje?</a:t>
            </a:r>
          </a:p>
        </p:txBody>
      </p:sp>
      <p:pic>
        <p:nvPicPr>
          <p:cNvPr id="6" name="sYA15qhui4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0000" y="1467832"/>
            <a:ext cx="8961328" cy="504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43676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8CC4F8E-54CC-464F-A65A-0C1B2D3D56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C6DBB1-AAC4-431C-9F1C-8702AA174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4CC44C-6929-41F9-91B1-CDA8338C7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8512" y="3062508"/>
            <a:ext cx="10753200" cy="451576"/>
          </a:xfrm>
        </p:spPr>
        <p:txBody>
          <a:bodyPr/>
          <a:lstStyle/>
          <a:p>
            <a:r>
              <a:rPr lang="cs-CZ" dirty="0"/>
              <a:t>Spojité úročení – co je to?</a:t>
            </a:r>
          </a:p>
        </p:txBody>
      </p:sp>
    </p:spTree>
    <p:extLst>
      <p:ext uri="{BB962C8B-B14F-4D97-AF65-F5344CB8AC3E}">
        <p14:creationId xmlns:p14="http://schemas.microsoft.com/office/powerpoint/2010/main" val="124994191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8CC4F8E-54CC-464F-A65A-0C1B2D3D56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C6DBB1-AAC4-431C-9F1C-8702AA174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4CC44C-6929-41F9-91B1-CDA8338C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Spojité úročení – co je to?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54EBE8-2A03-4685-9025-7EA8C7FC3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hlinkClick r:id="rId2"/>
              </a:rPr>
              <a:t>Vysvětlení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Délka úrokovacích období se blíží nule</a:t>
            </a:r>
          </a:p>
          <a:p>
            <a:pPr>
              <a:buFontTx/>
              <a:buChar char="-"/>
            </a:pPr>
            <a:r>
              <a:rPr lang="cs-CZ" dirty="0"/>
              <a:t>Počet úrokovacích období se blíží nekonečnu</a:t>
            </a:r>
          </a:p>
          <a:p>
            <a:pPr>
              <a:buFontTx/>
              <a:buChar char="-"/>
            </a:pPr>
            <a:r>
              <a:rPr lang="cs-CZ" dirty="0"/>
              <a:t>Efektivní úroková sazba =&gt; úroková intenzita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601157" y="4542621"/>
            <a:ext cx="3497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f = úroková intenzita</a:t>
            </a:r>
          </a:p>
          <a:p>
            <a:r>
              <a:rPr lang="cs-CZ" sz="1800" dirty="0"/>
              <a:t>r</a:t>
            </a:r>
            <a:r>
              <a:rPr lang="cs-CZ" sz="1800" baseline="-25000" dirty="0"/>
              <a:t>ef</a:t>
            </a:r>
            <a:r>
              <a:rPr lang="cs-CZ" sz="1800" dirty="0"/>
              <a:t> = efektivní úroková sazba</a:t>
            </a:r>
          </a:p>
          <a:p>
            <a:r>
              <a:rPr lang="cs-CZ" sz="1800" dirty="0"/>
              <a:t>t = čas v letech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BF1EBAF0-EB84-4885-9374-F47BBFE68ACE}"/>
                  </a:ext>
                </a:extLst>
              </p:cNvPr>
              <p:cNvSpPr txBox="1"/>
              <p:nvPr/>
            </p:nvSpPr>
            <p:spPr>
              <a:xfrm>
                <a:off x="4425057" y="4542621"/>
                <a:ext cx="3802743" cy="5795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𝑒𝑓</m:t>
                          </m:r>
                        </m:sub>
                      </m:sSub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p>
                      </m:sSup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BF1EBAF0-EB84-4885-9374-F47BBFE68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057" y="4542621"/>
                <a:ext cx="3802743" cy="5795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034A424A-5982-46DC-A047-F7D64F6CADE6}"/>
                  </a:ext>
                </a:extLst>
              </p:cNvPr>
              <p:cNvSpPr txBox="1"/>
              <p:nvPr/>
            </p:nvSpPr>
            <p:spPr>
              <a:xfrm>
                <a:off x="-740228" y="4542621"/>
                <a:ext cx="5609371" cy="5885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𝑒𝑓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280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034A424A-5982-46DC-A047-F7D64F6CA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40228" y="4542621"/>
                <a:ext cx="5609371" cy="5885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08B3E533-8396-4288-ABF4-8CDE7B190BBA}"/>
                  </a:ext>
                </a:extLst>
              </p:cNvPr>
              <p:cNvSpPr txBox="1"/>
              <p:nvPr/>
            </p:nvSpPr>
            <p:spPr>
              <a:xfrm>
                <a:off x="718800" y="5403040"/>
                <a:ext cx="5609371" cy="53514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cs-CZ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cs-CZ" sz="280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08B3E533-8396-4288-ABF4-8CDE7B190B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00" y="5403040"/>
                <a:ext cx="5609371" cy="5351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CD9C62D5-0252-4599-AF57-C2F562645A45}"/>
              </a:ext>
            </a:extLst>
          </p:cNvPr>
          <p:cNvCxnSpPr>
            <a:endCxn id="12" idx="3"/>
          </p:cNvCxnSpPr>
          <p:nvPr/>
        </p:nvCxnSpPr>
        <p:spPr bwMode="auto">
          <a:xfrm>
            <a:off x="3620655" y="4836901"/>
            <a:ext cx="12484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miter lim="800000"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67A52F40-8F4A-4BE8-9D6A-71907E2AA7D1}"/>
                  </a:ext>
                </a:extLst>
              </p:cNvPr>
              <p:cNvSpPr txBox="1"/>
              <p:nvPr/>
            </p:nvSpPr>
            <p:spPr>
              <a:xfrm>
                <a:off x="9637903" y="2315379"/>
                <a:ext cx="1423851" cy="675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67A52F40-8F4A-4BE8-9D6A-71907E2AA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7903" y="2315379"/>
                <a:ext cx="1423851" cy="675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>
                <a:extLst>
                  <a:ext uri="{FF2B5EF4-FFF2-40B4-BE49-F238E27FC236}">
                    <a16:creationId xmlns:a16="http://schemas.microsoft.com/office/drawing/2014/main" id="{76E83084-D3AD-4F50-AE25-4DD6DC9D4111}"/>
                  </a:ext>
                </a:extLst>
              </p:cNvPr>
              <p:cNvSpPr txBox="1"/>
              <p:nvPr/>
            </p:nvSpPr>
            <p:spPr>
              <a:xfrm>
                <a:off x="9635749" y="2315379"/>
                <a:ext cx="1423851" cy="675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7" name="TextovéPole 26">
                <a:extLst>
                  <a:ext uri="{FF2B5EF4-FFF2-40B4-BE49-F238E27FC236}">
                    <a16:creationId xmlns:a16="http://schemas.microsoft.com/office/drawing/2014/main" id="{76E83084-D3AD-4F50-AE25-4DD6DC9D41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5749" y="2315379"/>
                <a:ext cx="1423851" cy="675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>
                <a:extLst>
                  <a:ext uri="{FF2B5EF4-FFF2-40B4-BE49-F238E27FC236}">
                    <a16:creationId xmlns:a16="http://schemas.microsoft.com/office/drawing/2014/main" id="{4B832D2B-6B27-4976-8005-D032E3FB565F}"/>
                  </a:ext>
                </a:extLst>
              </p:cNvPr>
              <p:cNvSpPr txBox="1"/>
              <p:nvPr/>
            </p:nvSpPr>
            <p:spPr>
              <a:xfrm>
                <a:off x="9634968" y="2315375"/>
                <a:ext cx="1423851" cy="675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8" name="TextovéPole 27">
                <a:extLst>
                  <a:ext uri="{FF2B5EF4-FFF2-40B4-BE49-F238E27FC236}">
                    <a16:creationId xmlns:a16="http://schemas.microsoft.com/office/drawing/2014/main" id="{4B832D2B-6B27-4976-8005-D032E3FB56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4968" y="2315375"/>
                <a:ext cx="1423851" cy="675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1662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1" grpId="0"/>
      <p:bldP spid="12" grpId="0"/>
      <p:bldP spid="1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76F228F-B892-45BE-A571-8CB3C54AAC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7CF0CB-B6A5-4E61-863A-9612201744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C4643B-F1D5-49B2-B095-A05DF38FE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0906D9-E0A8-4587-8675-9041AEB7D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6F64173C-0312-492B-BE8C-3B6208E11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139" y="203237"/>
            <a:ext cx="8322590" cy="6451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6415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Vzorový příklad – spojité úročení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dirty="0"/>
              <a:t>Na tabuli: Jaká bude reálná hodnota kapitálu z vkladu 500 000 Kč, který necháte po dobu 3 let úročit měsíčním připisováním úroků? Úroková sazba, kterou finanční ústav poskytuje je 3,8 % p. a. Dále víte, že měsíční odhad inflace je 0,2 %.  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b="1" dirty="0"/>
              <a:t>- S jakou úrokovou intenzitou dosáhnu stejného zhodnocení</a:t>
            </a:r>
            <a:r>
              <a:rPr lang="cs-CZ" sz="2400" dirty="0"/>
              <a:t>?</a:t>
            </a:r>
          </a:p>
          <a:p>
            <a:pPr marL="72000" indent="0">
              <a:buNone/>
            </a:pPr>
            <a:r>
              <a:rPr lang="cs-CZ" sz="2400" dirty="0"/>
              <a:t>- Řešte za předpokladu, že sazby zůstávají stejné, </a:t>
            </a:r>
            <a:r>
              <a:rPr lang="cs-CZ" sz="2400" b="1" dirty="0"/>
              <a:t>proces je spojitý. </a:t>
            </a:r>
          </a:p>
        </p:txBody>
      </p:sp>
    </p:spTree>
    <p:extLst>
      <p:ext uri="{BB962C8B-B14F-4D97-AF65-F5344CB8AC3E}">
        <p14:creationId xmlns:p14="http://schemas.microsoft.com/office/powerpoint/2010/main" val="234352659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22CDD262779F4C8A243605C98B3D6B" ma:contentTypeVersion="2" ma:contentTypeDescription="Vytvoří nový dokument" ma:contentTypeScope="" ma:versionID="dad63895392c43049a9238c09fe65b8b">
  <xsd:schema xmlns:xsd="http://www.w3.org/2001/XMLSchema" xmlns:xs="http://www.w3.org/2001/XMLSchema" xmlns:p="http://schemas.microsoft.com/office/2006/metadata/properties" xmlns:ns2="cc1cf008-a30f-4977-b954-94b46cff7c22" targetNamespace="http://schemas.microsoft.com/office/2006/metadata/properties" ma:root="true" ma:fieldsID="f0bc817c8727c8f667ac32d77954998f" ns2:_="">
    <xsd:import namespace="cc1cf008-a30f-4977-b954-94b46cff7c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cf008-a30f-4977-b954-94b46cff7c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B07FD0-0608-4B25-B0DA-B98F4F102F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A6F717-A706-4D7D-AB77-C4BD12797B9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14C53B1-81A1-4BDD-848D-7652ED8F9813}">
  <ds:schemaRefs>
    <ds:schemaRef ds:uri="cc1cf008-a30f-4977-b954-94b46cff7c2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 (1)</Template>
  <TotalTime>394</TotalTime>
  <Words>1636</Words>
  <Application>Microsoft Office PowerPoint</Application>
  <PresentationFormat>Širokoúhlá obrazovka</PresentationFormat>
  <Paragraphs>308</Paragraphs>
  <Slides>25</Slides>
  <Notes>1</Notes>
  <HiddenSlides>0</HiddenSlides>
  <MMClips>1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 Math</vt:lpstr>
      <vt:lpstr>Tahoma</vt:lpstr>
      <vt:lpstr>Ubuntu</vt:lpstr>
      <vt:lpstr>Wingdings</vt:lpstr>
      <vt:lpstr>Presentation_MU_EN</vt:lpstr>
      <vt:lpstr>Reálný úrok v procesu diskrétního a spojitého úročení.</vt:lpstr>
      <vt:lpstr>Prezentace příkladů - minulá látka</vt:lpstr>
      <vt:lpstr>Efektivní úroková míra – co je to?</vt:lpstr>
      <vt:lpstr>Efektivní úroková míra</vt:lpstr>
      <vt:lpstr>Jak to funguje?</vt:lpstr>
      <vt:lpstr>Spojité úročení – co je to?</vt:lpstr>
      <vt:lpstr>Spojité úročení – co je to?</vt:lpstr>
      <vt:lpstr>Prezentace aplikace PowerPoint</vt:lpstr>
      <vt:lpstr>Vzorový příklad – spojité úročení</vt:lpstr>
      <vt:lpstr>Vzorový příklad – řešení 1. polovina</vt:lpstr>
      <vt:lpstr>Vzorový příklad – 2. polovina a)</vt:lpstr>
      <vt:lpstr>Vzorový příklad – řešení 2. polovina, a)</vt:lpstr>
      <vt:lpstr>Vzorový příklad – 2. polovina b)</vt:lpstr>
      <vt:lpstr>Vzorový příklad – řešení 2. polovina, b)</vt:lpstr>
      <vt:lpstr>Příklad Socrative 2 – 4 </vt:lpstr>
      <vt:lpstr>Příklad Socrative 2 - 4 - řešení</vt:lpstr>
      <vt:lpstr>Příklad Socrative 5</vt:lpstr>
      <vt:lpstr>Příklad Socrative 5 - řešení</vt:lpstr>
      <vt:lpstr>Příklad Socrative 6</vt:lpstr>
      <vt:lpstr>Příklad Socrative 6 - řešení</vt:lpstr>
      <vt:lpstr>Příklad Socrative 6 - řešení</vt:lpstr>
      <vt:lpstr>Příklad Socrative 7</vt:lpstr>
      <vt:lpstr>Příklad Socrative 7 - řešení</vt:lpstr>
      <vt:lpstr>Nezapomeňte zodpovědět zbývající Socrative </vt:lpstr>
      <vt:lpstr>Děkuji za aktivní účast   v případě dotazů piště 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Gyönyörová Lucie</dc:creator>
  <cp:lastModifiedBy>Lukáš Marek</cp:lastModifiedBy>
  <cp:revision>46</cp:revision>
  <cp:lastPrinted>1601-01-01T00:00:00Z</cp:lastPrinted>
  <dcterms:created xsi:type="dcterms:W3CDTF">2020-09-24T08:51:58Z</dcterms:created>
  <dcterms:modified xsi:type="dcterms:W3CDTF">2021-10-06T23:01:55Z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0x0101006822CDD262779F4C8A243605C98B3D6B</vt:lpwstr>
  </property>
</Properties>
</file>