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9"/>
  </p:notesMasterIdLst>
  <p:handoutMasterIdLst>
    <p:handoutMasterId r:id="rId20"/>
  </p:handoutMasterIdLst>
  <p:sldIdLst>
    <p:sldId id="256" r:id="rId5"/>
    <p:sldId id="282" r:id="rId6"/>
    <p:sldId id="283" r:id="rId7"/>
    <p:sldId id="295" r:id="rId8"/>
    <p:sldId id="302" r:id="rId9"/>
    <p:sldId id="279" r:id="rId10"/>
    <p:sldId id="290" r:id="rId11"/>
    <p:sldId id="291" r:id="rId12"/>
    <p:sldId id="289" r:id="rId13"/>
    <p:sldId id="267" r:id="rId14"/>
    <p:sldId id="299" r:id="rId15"/>
    <p:sldId id="300" r:id="rId16"/>
    <p:sldId id="301" r:id="rId17"/>
    <p:sldId id="276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áš Marek" initials="LM" lastIdx="1" clrIdx="0">
    <p:extLst>
      <p:ext uri="{19B8F6BF-5375-455C-9EA6-DF929625EA0E}">
        <p15:presenceInfo xmlns:p15="http://schemas.microsoft.com/office/powerpoint/2012/main" userId="Lukáš Mar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6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748186-2492-48EB-B133-2CD37F98EF53}" v="24" dt="2021-08-25T09:29:12.849"/>
    <p1510:client id="{6825D1CC-4A8C-412C-81A1-655B7BE67B06}" v="1" dt="2021-10-14T09:16:33.534"/>
    <p1510:client id="{8863CE2A-AC5D-4700-960F-FE59E7E244EF}" v="7" dt="2021-09-08T09:42:23.345"/>
    <p1510:client id="{D05C5658-1C22-4750-8C47-A5CE0DC5948E}" v="16" dt="2020-10-28T20:04:59.416"/>
    <p1510:client id="{D62F45C7-967C-4297-8AB1-04702B2DA9DA}" v="141" dt="2020-10-27T16:08:20.7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úš Horváth" userId="S::423537@muni.cz::ff6ecbe5-7b0d-476a-93ee-0709fe654b9d" providerId="AD" clId="Web-{6825D1CC-4A8C-412C-81A1-655B7BE67B06}"/>
    <pc:docChg chg="modSld">
      <pc:chgData name="Matúš Horváth" userId="S::423537@muni.cz::ff6ecbe5-7b0d-476a-93ee-0709fe654b9d" providerId="AD" clId="Web-{6825D1CC-4A8C-412C-81A1-655B7BE67B06}" dt="2021-10-14T09:16:33.534" v="0" actId="20577"/>
      <pc:docMkLst>
        <pc:docMk/>
      </pc:docMkLst>
      <pc:sldChg chg="modSp">
        <pc:chgData name="Matúš Horváth" userId="S::423537@muni.cz::ff6ecbe5-7b0d-476a-93ee-0709fe654b9d" providerId="AD" clId="Web-{6825D1CC-4A8C-412C-81A1-655B7BE67B06}" dt="2021-10-14T09:16:33.534" v="0" actId="20577"/>
        <pc:sldMkLst>
          <pc:docMk/>
          <pc:sldMk cId="3855745886" sldId="267"/>
        </pc:sldMkLst>
        <pc:spChg chg="mod">
          <ac:chgData name="Matúš Horváth" userId="S::423537@muni.cz::ff6ecbe5-7b0d-476a-93ee-0709fe654b9d" providerId="AD" clId="Web-{6825D1CC-4A8C-412C-81A1-655B7BE67B06}" dt="2021-10-14T09:16:33.534" v="0" actId="20577"/>
          <ac:spMkLst>
            <pc:docMk/>
            <pc:sldMk cId="3855745886" sldId="267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2T22:10:54.6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0 2617,'-5'26'0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62243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NULL"/><Relationship Id="rId1" Type="http://schemas.openxmlformats.org/officeDocument/2006/relationships/slideLayout" Target="../slideLayouts/slideLayout15.xml"/><Relationship Id="rId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hyperlink" Target="http://fimatek.chciweb.eu/spojite_uroceni.html" TargetMode="Externa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7.png"/><Relationship Id="rId5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Calibri"/>
                <a:ea typeface="Calibri" panose="020F0502020204030204" pitchFamily="34" charset="0"/>
                <a:cs typeface="Times New Roman"/>
              </a:rPr>
              <a:t>Komplexní příklady a opakování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Socrative</a:t>
            </a:r>
            <a:r>
              <a:rPr lang="cs-CZ" dirty="0"/>
              <a:t> </a:t>
            </a:r>
            <a:r>
              <a:rPr lang="cs-CZ" dirty="0" err="1"/>
              <a:t>room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: FIMA</a:t>
            </a:r>
            <a:endParaRPr lang="en-GB" dirty="0"/>
          </a:p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: komplexní příklad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18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Vkládáte na spořící účet své úspory ve výši 100 000 Kč, kde je ponecháte následující 2 roky. Spořící účet má tyto</a:t>
            </a:r>
            <a:r>
              <a:rPr lang="cs-CZ" sz="180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cs-CZ" sz="18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parametry:</a:t>
            </a:r>
            <a:r>
              <a:rPr lang="cs-CZ" sz="180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cs-CZ" sz="1800" b="0" i="0" u="none" strike="noStrike"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cs typeface="Calibri"/>
              </a:rPr>
              <a:t>prvních 8 měsíců vklad do 80 000 úročen bonusovou úrokovou sazbou 5 % p. a</a:t>
            </a:r>
            <a:r>
              <a:rPr lang="cs-CZ" sz="1800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  <a:t>. (včetně úroků z této částky), </a:t>
            </a:r>
            <a:r>
              <a:rPr lang="cs-CZ" sz="1800" b="0" i="0" u="none" strike="noStrike"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cs typeface="Calibri"/>
              </a:rPr>
              <a:t>prostředky nad 80 000 jsou úročeny sazbou 1 % p. a</a:t>
            </a:r>
            <a:r>
              <a:rPr lang="cs-CZ" sz="18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.;</a:t>
            </a:r>
            <a:r>
              <a:rPr lang="cs-CZ" sz="180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cs-CZ" sz="1800" b="0" i="0" u="none" strike="noStrike">
                <a:solidFill>
                  <a:schemeClr val="accent5">
                    <a:lumMod val="75000"/>
                  </a:schemeClr>
                </a:solidFill>
                <a:effectLst/>
                <a:latin typeface="Calibri"/>
                <a:cs typeface="Calibri"/>
              </a:rPr>
              <a:t>po uplynutí této doby jsou veškeré prostředky na</a:t>
            </a:r>
            <a:r>
              <a:rPr lang="cs-CZ" sz="1800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  <a:t> </a:t>
            </a:r>
            <a:r>
              <a:rPr lang="cs-CZ" sz="1800" b="0" i="0" u="none" strike="noStrike">
                <a:solidFill>
                  <a:schemeClr val="accent5">
                    <a:lumMod val="75000"/>
                  </a:schemeClr>
                </a:solidFill>
                <a:effectLst/>
                <a:latin typeface="Calibri"/>
                <a:cs typeface="Calibri"/>
              </a:rPr>
              <a:t>účtu úročeny sazbou 0,7 % p. a., po celou dobu se jedná o měsíční úrokové období</a:t>
            </a:r>
            <a:r>
              <a:rPr lang="cs-CZ" sz="18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. Víte, že každý připsaný úrok se</a:t>
            </a:r>
            <a:r>
              <a:rPr lang="cs-CZ" sz="180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cs-CZ" sz="18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vám automaticky poníží o srážkovou</a:t>
            </a:r>
            <a:r>
              <a:rPr lang="cs-CZ" sz="180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cs-CZ" sz="1800" b="1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daň ve výši 15 %</a:t>
            </a:r>
            <a:r>
              <a:rPr lang="cs-CZ" sz="1800" b="1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cs-CZ" sz="18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a očekáváte, že</a:t>
            </a:r>
            <a:r>
              <a:rPr lang="cs-CZ" sz="180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cs-CZ" sz="1800" b="0" i="0" u="none" strike="noStrike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cs typeface="Calibri"/>
              </a:rPr>
              <a:t>dnešní inflace ve výši 3 %</a:t>
            </a:r>
            <a:r>
              <a:rPr lang="cs-CZ" sz="1800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rPr>
              <a:t> </a:t>
            </a:r>
            <a:r>
              <a:rPr lang="cs-CZ" sz="1800" b="0" i="0" u="none" strike="noStrike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cs typeface="Calibri"/>
              </a:rPr>
              <a:t>p.a. bude každý</a:t>
            </a:r>
            <a:r>
              <a:rPr lang="cs-CZ" sz="1800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rPr>
              <a:t> </a:t>
            </a:r>
            <a:r>
              <a:rPr lang="cs-CZ" sz="1800" b="0" i="0" u="none" strike="noStrike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cs typeface="Calibri"/>
              </a:rPr>
              <a:t>následující rok narůstat o 10 % (nikoliv procentních bodů).</a:t>
            </a:r>
            <a:r>
              <a:rPr lang="cs-CZ" sz="1800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rPr>
              <a:t> </a:t>
            </a:r>
            <a:r>
              <a:rPr lang="cs-CZ" sz="18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Jaká je reálná hodnota zůstatku po dvou letech?</a:t>
            </a:r>
            <a:endParaRPr lang="cs-CZ" sz="1800">
              <a:latin typeface="Calibri"/>
              <a:ea typeface="+mn-lt"/>
              <a:cs typeface="Calibri"/>
            </a:endParaRPr>
          </a:p>
          <a:p>
            <a:pPr marL="71755" indent="0">
              <a:buNone/>
            </a:pPr>
            <a:r>
              <a:rPr lang="cs-CZ" sz="1800">
                <a:solidFill>
                  <a:srgbClr val="000000"/>
                </a:solidFill>
                <a:latin typeface="Calibri"/>
                <a:cs typeface="Calibri"/>
              </a:rPr>
              <a:t>Budeme počítat po částech.</a:t>
            </a:r>
            <a:endParaRPr lang="cs-CZ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574588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5E3887-7074-49A2-9196-DA59FC769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688238-39BB-42CA-A05C-BA8AFAC64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989DC0-F519-474D-A002-4B920A4A3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4 – část 1/3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FE419B7-3AE1-4AB0-9258-3F4D9960C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Vkládáte na spořící účet své úspory ve výši 100 000 Kč. Spořící účet má tyto parametry: prvních 8 měsíců vklad do 80 000 úročen bonusovou úrokovou sazbou 5 % p. a., prostředky nad 80 000 jsou úročeny sazbou 1 % p. a, po celou dobu se jedná o měsíční úrokové období. Víte, že každý připsaný úrok se vám automaticky poníží o srážkovou daň ve výši 15 %. Kolik máte po uplynutí 8 měsíců na účtu?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804608"/>
      </p:ext>
    </p:extLst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5E3887-7074-49A2-9196-DA59FC769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688238-39BB-42CA-A05C-BA8AFAC64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989DC0-F519-474D-A002-4B920A4A3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5 – část 2/3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FE419B7-3AE1-4AB0-9258-3F4D9960C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Dohromady chcete spořit 2 roky. Nyní jsou veškeré prostředky na účtu úročeny sazbou 0,7 % p. a., po celou dobu se jedná o měsíční úrokové období. Víte, že každý připsaný úrok se vám automaticky poníží o srážkovou daň ve výši 15 %. Kolik po uplynutí zbylých měsíců máte na účtu?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552902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5E3887-7074-49A2-9196-DA59FC769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688238-39BB-42CA-A05C-BA8AFAC64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989DC0-F519-474D-A002-4B920A4A3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6 – část 3/3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FE419B7-3AE1-4AB0-9258-3F4D9960C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Očekáváte, že dnešní inflace ve výši 3 % 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p.a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. bude každý následující rok narůstat o 10 %. Jaká je reálná hodnota zůstatku po dvou letech?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4948115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7" name="Zástupný symbol pro obsah 4"/>
          <p:cNvSpPr>
            <a:spLocks noGrp="1"/>
          </p:cNvSpPr>
          <p:nvPr>
            <p:ph type="title"/>
          </p:nvPr>
        </p:nvSpPr>
        <p:spPr>
          <a:xfrm>
            <a:off x="720000" y="1969994"/>
            <a:ext cx="10752138" cy="450850"/>
          </a:xfrm>
        </p:spPr>
        <p:txBody>
          <a:bodyPr/>
          <a:lstStyle/>
          <a:p>
            <a:r>
              <a:rPr lang="cs-CZ" dirty="0"/>
              <a:t>Děkuji za aktivní účast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v případě dotazů piště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1403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78DBEC-A727-4232-861A-0451254EAF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23789E-8361-4414-8AFD-7F79D5F271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EF88CF-1F08-4DF9-9F35-FFD201554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příkladů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10C9CD-2DFE-4C6A-9A35-9D66E0F02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/>
              <a:t>Tým 5</a:t>
            </a:r>
          </a:p>
          <a:p>
            <a:pPr marL="251460" indent="-179705"/>
            <a:r>
              <a:rPr lang="cs-CZ" dirty="0"/>
              <a:t>Tým 6</a:t>
            </a: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Jaká látka je problematická?</a:t>
            </a:r>
          </a:p>
        </p:txBody>
      </p:sp>
    </p:spTree>
    <p:extLst>
      <p:ext uri="{BB962C8B-B14F-4D97-AF65-F5344CB8AC3E}">
        <p14:creationId xmlns:p14="http://schemas.microsoft.com/office/powerpoint/2010/main" val="292212004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C8FCBFE-EC12-46B8-8881-6C3DC2A600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B7CBEA-2D6C-4FE3-B025-D5A69ECA31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F2C7F9-EC82-42E3-A1D8-35AF262B3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- kombinované úročení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D50B3076-3F71-4FB1-8745-E19C86D3CC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400" dirty="0"/>
                  <a:t>Je kombinací jednoduchého a složeného úročení.</a:t>
                </a:r>
              </a:p>
              <a:p>
                <a:r>
                  <a:rPr lang="cs-CZ" sz="2400" dirty="0"/>
                  <a:t>Vychází z předpokladu, že celá úrokovací období se úročí podle </a:t>
                </a:r>
                <a:r>
                  <a:rPr lang="cs-CZ" sz="2400" i="1" dirty="0"/>
                  <a:t>složeného úročení </a:t>
                </a:r>
                <a:r>
                  <a:rPr lang="cs-CZ" sz="2400" dirty="0"/>
                  <a:t>a zbytek podle </a:t>
                </a:r>
                <a:r>
                  <a:rPr lang="cs-CZ" sz="2400" i="1" dirty="0"/>
                  <a:t>jednoduchého úročení</a:t>
                </a:r>
                <a:r>
                  <a:rPr lang="cs-CZ" sz="2400" dirty="0"/>
                  <a:t>.</a:t>
                </a:r>
              </a:p>
              <a:p>
                <a:r>
                  <a:rPr lang="cs-CZ" sz="2400" dirty="0"/>
                  <a:t>                           </a:t>
                </a:r>
                <a14:m>
                  <m:oMath xmlns:m="http://schemas.openxmlformats.org/officeDocument/2006/math">
                    <m:r>
                      <a:rPr lang="cs-CZ" sz="240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m:rPr>
                        <m:sty m:val="p"/>
                      </m:rPr>
                      <a:rPr lang="cs-CZ" sz="2400" b="0" i="0" dirty="0" smtClean="0">
                        <a:latin typeface="Cambria Math" panose="02040503050406030204" pitchFamily="18" charset="0"/>
                      </a:rPr>
                      <m:t>V</m:t>
                    </m:r>
                    <m:r>
                      <a:rPr lang="cs-CZ" sz="2400" i="0" dirty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cs-CZ" sz="2400" b="0" i="0" dirty="0" smtClean="0">
                        <a:latin typeface="Cambria Math" panose="02040503050406030204" pitchFamily="18" charset="0"/>
                      </a:rPr>
                      <m:t>PV</m:t>
                    </m:r>
                    <m:r>
                      <a:rPr lang="cs-CZ" sz="2400" i="0" dirty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cs-CZ" sz="2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400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400" i="0" dirty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cs-CZ" sz="2400" i="1" dirty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400" i="1" dirty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num>
                              <m:den>
                                <m:r>
                                  <a:rPr lang="cs-CZ" sz="2400" i="1" dirty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2400" i="1" dirty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cs-CZ" sz="2400" i="0" dirty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cs-CZ" sz="2400" i="1" dirty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cs-CZ" sz="2400" i="0" dirty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cs-CZ" sz="2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0" dirty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cs-CZ" sz="2400" i="1" dirty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cs-CZ" sz="2400" i="0" dirty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cs-CZ" sz="2400" i="1" dirty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</m:oMath>
                </a14:m>
                <a:endParaRPr lang="cs-CZ" sz="2400" dirty="0"/>
              </a:p>
              <a:p>
                <a:endParaRPr lang="cs-CZ" sz="2400" dirty="0"/>
              </a:p>
              <a:p>
                <a:pPr marL="72000" indent="0">
                  <a:buNone/>
                </a:pPr>
                <a:endParaRPr lang="cs-CZ" sz="2400" dirty="0"/>
              </a:p>
              <a:p>
                <a:pPr lvl="1"/>
                <a:r>
                  <a:rPr lang="cs-CZ" sz="1600" dirty="0"/>
                  <a:t>t = n + N = doba splatnosti v letech</a:t>
                </a:r>
              </a:p>
              <a:p>
                <a:pPr lvl="1"/>
                <a:r>
                  <a:rPr lang="cs-CZ" sz="1600" dirty="0"/>
                  <a:t>n = počet celých let</a:t>
                </a:r>
              </a:p>
              <a:p>
                <a:pPr lvl="1"/>
                <a:r>
                  <a:rPr lang="cs-CZ" sz="1600" dirty="0"/>
                  <a:t>N = neukončená část posledního roku</a:t>
                </a:r>
              </a:p>
              <a:p>
                <a:pPr marL="324000" lvl="1" indent="0">
                  <a:buNone/>
                </a:pPr>
                <a:endParaRPr lang="cs-CZ" sz="1600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D50B3076-3F71-4FB1-8745-E19C86D3CC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07" b="-83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D82FFFDD-74C7-4D3E-84E1-84022110E4D4}"/>
                  </a:ext>
                </a:extLst>
              </p14:cNvPr>
              <p14:cNvContentPartPr/>
              <p14:nvPr/>
            </p14:nvContentPartPr>
            <p14:xfrm>
              <a:off x="9079714" y="4494622"/>
              <a:ext cx="2160" cy="9360"/>
            </p14:xfrm>
          </p:contentPart>
        </mc:Choice>
        <mc:Fallback xmlns=""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D82FFFDD-74C7-4D3E-84E1-84022110E4D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070714" y="4485622"/>
                <a:ext cx="19800" cy="2700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Šipka: obousměrná vodorovná 6">
            <a:extLst>
              <a:ext uri="{FF2B5EF4-FFF2-40B4-BE49-F238E27FC236}">
                <a16:creationId xmlns:a16="http://schemas.microsoft.com/office/drawing/2014/main" id="{1B0E07B4-661E-47F4-93A2-F31B79D37D9D}"/>
              </a:ext>
            </a:extLst>
          </p:cNvPr>
          <p:cNvSpPr/>
          <p:nvPr/>
        </p:nvSpPr>
        <p:spPr bwMode="auto">
          <a:xfrm>
            <a:off x="4039340" y="4287915"/>
            <a:ext cx="1802167" cy="133165"/>
          </a:xfrm>
          <a:prstGeom prst="leftRight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Šipka: obousměrná vodorovná 7">
            <a:extLst>
              <a:ext uri="{FF2B5EF4-FFF2-40B4-BE49-F238E27FC236}">
                <a16:creationId xmlns:a16="http://schemas.microsoft.com/office/drawing/2014/main" id="{3EE0E1F0-8A75-4F5C-92F1-2A45AF071C80}"/>
              </a:ext>
            </a:extLst>
          </p:cNvPr>
          <p:cNvSpPr/>
          <p:nvPr/>
        </p:nvSpPr>
        <p:spPr bwMode="auto">
          <a:xfrm>
            <a:off x="6276513" y="4287915"/>
            <a:ext cx="1367162" cy="133165"/>
          </a:xfrm>
          <a:prstGeom prst="leftRightArrow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ahoma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7060CBB-9080-4FCE-8640-CC61AD6FAEA8}"/>
              </a:ext>
            </a:extLst>
          </p:cNvPr>
          <p:cNvSpPr txBox="1"/>
          <p:nvPr/>
        </p:nvSpPr>
        <p:spPr>
          <a:xfrm>
            <a:off x="6162641" y="4603795"/>
            <a:ext cx="1861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3">
                    <a:lumMod val="75000"/>
                  </a:schemeClr>
                </a:solidFill>
              </a:rPr>
              <a:t>Jednoduché úročení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2E4A88E-C1CA-4606-8691-D4747851A2B8}"/>
              </a:ext>
            </a:extLst>
          </p:cNvPr>
          <p:cNvSpPr txBox="1"/>
          <p:nvPr/>
        </p:nvSpPr>
        <p:spPr>
          <a:xfrm>
            <a:off x="4168010" y="4603794"/>
            <a:ext cx="16734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2">
                    <a:lumMod val="75000"/>
                  </a:schemeClr>
                </a:solidFill>
              </a:rPr>
              <a:t>Složené úročení</a:t>
            </a:r>
          </a:p>
        </p:txBody>
      </p:sp>
    </p:spTree>
    <p:extLst>
      <p:ext uri="{BB962C8B-B14F-4D97-AF65-F5344CB8AC3E}">
        <p14:creationId xmlns:p14="http://schemas.microsoft.com/office/powerpoint/2010/main" val="388912438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8DA39E-678E-48F8-B4E6-BE47F1EB28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5D28A8-2EBD-4F40-8D80-CE27653A68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6B50A6-8EE1-48BF-896B-BD4898D3D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- reálná úroková míra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E0D6A34-012F-4975-9034-65DD16FB62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lvl="0" indent="-342900" eaLnBrk="0" hangingPunct="0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1"/>
                  </a:buClr>
                  <a:buSzTx/>
                  <a:buFont typeface="Arial" panose="020B0604020202020204" pitchFamily="34" charset="0"/>
                  <a:buChar char="•"/>
                  <a:defRPr/>
                </a:pPr>
                <a:r>
                  <a:rPr lang="cs-CZ" sz="2400" dirty="0"/>
                  <a:t>Zohledňuje inflaci, tedy v podstatě znehodnocení vložené částky (kapitálu) = nominální úroková míra (i) očištěná o míru inflace (</a:t>
                </a:r>
                <a:r>
                  <a:rPr lang="el-GR" sz="2400" dirty="0"/>
                  <a:t>π</a:t>
                </a:r>
                <a:r>
                  <a:rPr lang="cs-CZ" sz="2400" dirty="0"/>
                  <a:t>)</a:t>
                </a:r>
              </a:p>
              <a:p>
                <a:pPr marL="342900" lvl="0" indent="-3429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</a:pPr>
                <a:r>
                  <a:rPr lang="cs-CZ" sz="2400" dirty="0"/>
                  <a:t>čistá reálná úroková míra = bereme v potaz i daň ze zisku (</a:t>
                </a:r>
                <a:r>
                  <a:rPr lang="el-GR" sz="2400" dirty="0"/>
                  <a:t>τ</a:t>
                </a:r>
                <a:r>
                  <a:rPr lang="cs-CZ" sz="2400" dirty="0"/>
                  <a:t>)</a:t>
                </a:r>
              </a:p>
              <a:p>
                <a:pPr marL="0" lvl="0" indent="0" eaLnBrk="0" hangingPunct="0">
                  <a:spcBef>
                    <a:spcPct val="20000"/>
                  </a:spcBef>
                  <a:buClr>
                    <a:schemeClr val="accent1"/>
                  </a:buClr>
                  <a:buNone/>
                </a:pPr>
                <a:r>
                  <a:rPr lang="cs-CZ" sz="2400" dirty="0"/>
                  <a:t>diskontuji úrokovou míru inflací:	</a:t>
                </a:r>
              </a:p>
              <a:p>
                <a:pPr marL="342900" lvl="0" indent="-342900" eaLnBrk="0" hangingPunct="0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1"/>
                  </a:buClr>
                  <a:buSzTx/>
                  <a:buFont typeface="Arial" panose="020B0604020202020204" pitchFamily="34" charset="0"/>
                  <a:buChar char="•"/>
                  <a:defRPr/>
                </a:pPr>
                <a:r>
                  <a:rPr lang="cs-CZ" sz="1800" dirty="0" err="1"/>
                  <a:t>r</a:t>
                </a:r>
                <a:r>
                  <a:rPr lang="cs-CZ" sz="1800" baseline="-25000" dirty="0" err="1"/>
                  <a:t>r</a:t>
                </a:r>
                <a:r>
                  <a:rPr lang="cs-CZ" sz="1800" dirty="0"/>
                  <a:t> = reálná úroková míra</a:t>
                </a:r>
              </a:p>
              <a:p>
                <a:pPr marL="342900" lvl="0" indent="-342900" eaLnBrk="0" hangingPunct="0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1"/>
                  </a:buClr>
                  <a:buSzTx/>
                  <a:buFont typeface="Arial" panose="020B0604020202020204" pitchFamily="34" charset="0"/>
                  <a:buChar char="•"/>
                  <a:defRPr/>
                </a:pPr>
                <a:r>
                  <a:rPr lang="cs-CZ" sz="1800" dirty="0"/>
                  <a:t>r = nominální úroková míra</a:t>
                </a:r>
              </a:p>
              <a:p>
                <a:pPr marL="342900" lvl="0" indent="-342900" eaLnBrk="0" hangingPunct="0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1"/>
                  </a:buClr>
                  <a:buSzTx/>
                  <a:buFont typeface="Arial" panose="020B0604020202020204" pitchFamily="34" charset="0"/>
                  <a:buChar char="•"/>
                  <a:defRPr/>
                </a:pPr>
                <a:r>
                  <a:rPr lang="cs-CZ" sz="1800" dirty="0"/>
                  <a:t>π = míra inflace</a:t>
                </a:r>
              </a:p>
              <a:p>
                <a:pPr marL="342900" lvl="0" indent="-3429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cs-CZ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cs-CZ" sz="1800" dirty="0"/>
                  <a:t> = daňová sazba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E0D6A34-012F-4975-9034-65DD16FB62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1" t="-2209" r="-14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ECE4DE03-8864-415B-ACFB-71DD70FB4D2E}"/>
                  </a:ext>
                </a:extLst>
              </p:cNvPr>
              <p:cNvSpPr txBox="1"/>
              <p:nvPr/>
            </p:nvSpPr>
            <p:spPr>
              <a:xfrm>
                <a:off x="5263131" y="3913783"/>
                <a:ext cx="3686009" cy="76899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</m:den>
                      </m:f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ECE4DE03-8864-415B-ACFB-71DD70FB4D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3131" y="3913783"/>
                <a:ext cx="3686009" cy="7689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304142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Opakování - efektivní úroková míra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72000" indent="0" algn="just">
                  <a:buNone/>
                  <a:defRPr/>
                </a:pPr>
                <a:r>
                  <a:rPr lang="cs-CZ" altLang="cs-CZ" sz="2000" dirty="0"/>
                  <a:t>Jak velká nominální míra při skládání úroků za vybranou časovou jednotku (např. rok)  odpovídá nominální míře při denním, měsíčním nebo jiném skládání za tuto časovou jednotku.</a:t>
                </a:r>
              </a:p>
              <a:p>
                <a:pPr marL="72000" indent="0" algn="just">
                  <a:buNone/>
                  <a:defRPr/>
                </a:pPr>
                <a:r>
                  <a:rPr lang="cs-CZ" altLang="cs-CZ" sz="2000" dirty="0"/>
                  <a:t>Nejčastěji sjednocujeme na bázi roční.</a:t>
                </a:r>
              </a:p>
              <a:p>
                <a:pPr marL="72000" indent="0" algn="just">
                  <a:buNone/>
                  <a:defRPr/>
                </a:pPr>
                <a:endParaRPr lang="cs-CZ" altLang="cs-CZ" sz="1800" dirty="0"/>
              </a:p>
              <a:p>
                <a:pPr marL="72000" indent="0" algn="just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altLang="cs-CZ" b="0" i="1" smtClean="0">
                              <a:latin typeface="Cambria Math" panose="02040503050406030204" pitchFamily="18" charset="0"/>
                            </a:rPr>
                            <m:t>𝑒𝑓</m:t>
                          </m:r>
                        </m:sub>
                      </m:sSub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altLang="cs-C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alt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cs-CZ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alt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altLang="cs-CZ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cs-CZ" altLang="cs-CZ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altLang="cs-CZ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cs-CZ" altLang="cs-CZ" dirty="0"/>
              </a:p>
              <a:p>
                <a:pPr lvl="2" algn="just">
                  <a:defRPr/>
                </a:pPr>
                <a:endParaRPr lang="cs-CZ" altLang="cs-CZ" dirty="0"/>
              </a:p>
              <a:p>
                <a:pPr lvl="2" algn="just">
                  <a:defRPr/>
                </a:pPr>
                <a:endParaRPr lang="cs-CZ" altLang="cs-CZ" dirty="0"/>
              </a:p>
              <a:p>
                <a:pPr lvl="2" algn="just">
                  <a:defRPr/>
                </a:pPr>
                <a:r>
                  <a:rPr lang="cs-CZ" altLang="cs-CZ" dirty="0"/>
                  <a:t>kde </a:t>
                </a:r>
                <a:r>
                  <a:rPr lang="cs-CZ" altLang="cs-CZ" i="1" dirty="0" err="1"/>
                  <a:t>r_ef</a:t>
                </a:r>
                <a:r>
                  <a:rPr lang="cs-CZ" altLang="cs-CZ" dirty="0"/>
                  <a:t>… efektivní úroková míra,</a:t>
                </a:r>
              </a:p>
              <a:p>
                <a:pPr lvl="2" algn="just">
                  <a:defRPr/>
                </a:pPr>
                <a:r>
                  <a:rPr lang="cs-CZ" altLang="cs-CZ" dirty="0"/>
                  <a:t>r… ……….nominální úroková míra,</a:t>
                </a:r>
                <a:endParaRPr lang="cs-CZ" altLang="cs-CZ" i="1" dirty="0"/>
              </a:p>
              <a:p>
                <a:pPr lvl="2" algn="just">
                  <a:defRPr/>
                </a:pPr>
                <a:r>
                  <a:rPr lang="cs-CZ" altLang="cs-CZ" i="1" dirty="0"/>
                  <a:t>m</a:t>
                </a:r>
                <a:r>
                  <a:rPr lang="cs-CZ" altLang="cs-CZ" dirty="0"/>
                  <a:t> ……….. četnost skládání úroků.</a:t>
                </a:r>
                <a:endParaRPr lang="en-US" altLang="cs-CZ" dirty="0"/>
              </a:p>
              <a:p>
                <a:pPr>
                  <a:defRPr/>
                </a:pPr>
                <a:endParaRPr lang="cs-CZ" sz="2000" dirty="0"/>
              </a:p>
              <a:p>
                <a:pPr marL="72000" indent="0" algn="just">
                  <a:spcAft>
                    <a:spcPts val="1500"/>
                  </a:spcAft>
                  <a:buNone/>
                  <a:defRPr/>
                </a:pPr>
                <a:endParaRPr lang="cs-CZ" sz="2000" dirty="0"/>
              </a:p>
              <a:p>
                <a:pPr marL="0" indent="0">
                  <a:buClr>
                    <a:schemeClr val="tx2"/>
                  </a:buClr>
                  <a:buNone/>
                </a:pPr>
                <a:endParaRPr lang="cs-CZ" altLang="cs-CZ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37" r="-1474" b="-26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/>
          <p:cNvSpPr/>
          <p:nvPr/>
        </p:nvSpPr>
        <p:spPr>
          <a:xfrm>
            <a:off x="6362007" y="3185158"/>
            <a:ext cx="5829993" cy="2750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Frekvence úročení:</a:t>
            </a:r>
          </a:p>
          <a:p>
            <a:endParaRPr lang="cs-CZ" sz="1600" b="1" dirty="0"/>
          </a:p>
          <a:p>
            <a:pPr>
              <a:lnSpc>
                <a:spcPct val="150000"/>
              </a:lnSpc>
            </a:pPr>
            <a:r>
              <a:rPr lang="cs-CZ" sz="1600" b="1" dirty="0" err="1"/>
              <a:t>p.a</a:t>
            </a:r>
            <a:r>
              <a:rPr lang="cs-CZ" sz="1600" b="1" dirty="0"/>
              <a:t>. = roční (</a:t>
            </a:r>
            <a:r>
              <a:rPr lang="cs-CZ" sz="1600" i="1" dirty="0"/>
              <a:t>per </a:t>
            </a:r>
            <a:r>
              <a:rPr lang="cs-CZ" sz="1600" i="1" dirty="0" err="1"/>
              <a:t>annum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/>
              <a:t>p.s. = pololetní (</a:t>
            </a:r>
            <a:r>
              <a:rPr lang="cs-CZ" sz="1600" i="1" dirty="0"/>
              <a:t>per semestre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/>
              <a:t>p.q</a:t>
            </a:r>
            <a:r>
              <a:rPr lang="cs-CZ" sz="1600" b="1" dirty="0"/>
              <a:t>. = čtvrtletní (</a:t>
            </a:r>
            <a:r>
              <a:rPr lang="cs-CZ" sz="1600" i="1" dirty="0"/>
              <a:t>per </a:t>
            </a:r>
            <a:r>
              <a:rPr lang="cs-CZ" sz="1600" i="1" dirty="0" err="1"/>
              <a:t>quartale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>
                <a:solidFill>
                  <a:srgbClr val="FF0000"/>
                </a:solidFill>
              </a:rPr>
              <a:t>p.m</a:t>
            </a:r>
            <a:r>
              <a:rPr lang="cs-CZ" sz="1600" b="1" dirty="0">
                <a:solidFill>
                  <a:srgbClr val="FF0000"/>
                </a:solidFill>
              </a:rPr>
              <a:t>. = měsíční (</a:t>
            </a:r>
            <a:r>
              <a:rPr lang="cs-CZ" sz="1600" i="1" dirty="0">
                <a:solidFill>
                  <a:srgbClr val="FF0000"/>
                </a:solidFill>
              </a:rPr>
              <a:t>per </a:t>
            </a:r>
            <a:r>
              <a:rPr lang="cs-CZ" sz="1600" i="1" dirty="0" err="1">
                <a:solidFill>
                  <a:srgbClr val="FF0000"/>
                </a:solidFill>
              </a:rPr>
              <a:t>mensem</a:t>
            </a:r>
            <a:r>
              <a:rPr lang="cs-CZ" sz="1600" b="1" dirty="0">
                <a:solidFill>
                  <a:srgbClr val="FF0000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/>
              <a:t>p.sept</a:t>
            </a:r>
            <a:r>
              <a:rPr lang="cs-CZ" sz="1600" b="1" dirty="0"/>
              <a:t>. = týdně (</a:t>
            </a:r>
            <a:r>
              <a:rPr lang="cs-CZ" sz="1600" i="1" dirty="0"/>
              <a:t>per </a:t>
            </a:r>
            <a:r>
              <a:rPr lang="cs-CZ" sz="1600" i="1" dirty="0" err="1"/>
              <a:t>septimanam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/>
              <a:t>p.d</a:t>
            </a:r>
            <a:r>
              <a:rPr lang="cs-CZ" sz="1600" b="1" dirty="0"/>
              <a:t>. = denně (</a:t>
            </a:r>
            <a:r>
              <a:rPr lang="cs-CZ" sz="1600" i="1" dirty="0"/>
              <a:t>per </a:t>
            </a:r>
            <a:r>
              <a:rPr lang="cs-CZ" sz="1600" i="1" dirty="0" err="1"/>
              <a:t>diem</a:t>
            </a:r>
            <a:r>
              <a:rPr lang="cs-CZ" sz="16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8176107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8CC4F8E-54CC-464F-A65A-0C1B2D3D56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C6DBB1-AAC4-431C-9F1C-8702AA174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4CC44C-6929-41F9-91B1-CDA8338C7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- spojité úročení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A54EBE8-2A03-4685-9025-7EA8C7FC3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>
                <a:hlinkClick r:id="rId2"/>
              </a:rPr>
              <a:t>Vysvětlení</a:t>
            </a:r>
            <a:r>
              <a:rPr lang="cs-CZ" dirty="0"/>
              <a:t>:</a:t>
            </a:r>
          </a:p>
          <a:p>
            <a:pPr>
              <a:buFontTx/>
              <a:buChar char="-"/>
            </a:pPr>
            <a:r>
              <a:rPr lang="cs-CZ" dirty="0"/>
              <a:t>Počet úrokovacích období se blíží nekonečnu</a:t>
            </a:r>
          </a:p>
          <a:p>
            <a:pPr>
              <a:buFontTx/>
              <a:buChar char="-"/>
            </a:pPr>
            <a:r>
              <a:rPr lang="cs-CZ" dirty="0"/>
              <a:t>Délka úrokovacích období se blíží nule</a:t>
            </a:r>
          </a:p>
          <a:p>
            <a:pPr>
              <a:buFontTx/>
              <a:buChar char="-"/>
            </a:pPr>
            <a:r>
              <a:rPr lang="cs-CZ" dirty="0"/>
              <a:t>Efektivní úroková sazba =&gt; úroková intenzita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601157" y="4542621"/>
            <a:ext cx="3497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f = úroková intenzita</a:t>
            </a:r>
          </a:p>
          <a:p>
            <a:r>
              <a:rPr lang="cs-CZ" sz="1800" dirty="0"/>
              <a:t>r</a:t>
            </a:r>
            <a:r>
              <a:rPr lang="cs-CZ" sz="1800" baseline="-25000" dirty="0"/>
              <a:t>ef</a:t>
            </a:r>
            <a:r>
              <a:rPr lang="cs-CZ" sz="1800" dirty="0"/>
              <a:t> = efektivní úroková sazba</a:t>
            </a:r>
          </a:p>
          <a:p>
            <a:r>
              <a:rPr lang="cs-CZ" sz="1800" dirty="0"/>
              <a:t>t = čas v letech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BF1EBAF0-EB84-4885-9374-F47BBFE68ACE}"/>
                  </a:ext>
                </a:extLst>
              </p:cNvPr>
              <p:cNvSpPr txBox="1"/>
              <p:nvPr/>
            </p:nvSpPr>
            <p:spPr>
              <a:xfrm>
                <a:off x="4096441" y="4542621"/>
                <a:ext cx="3802743" cy="5795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𝑒𝑓</m:t>
                          </m:r>
                        </m:sub>
                      </m:sSub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p>
                      </m:sSup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BF1EBAF0-EB84-4885-9374-F47BBFE68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6441" y="4542621"/>
                <a:ext cx="3802743" cy="5795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034A424A-5982-46DC-A047-F7D64F6CADE6}"/>
                  </a:ext>
                </a:extLst>
              </p:cNvPr>
              <p:cNvSpPr txBox="1"/>
              <p:nvPr/>
            </p:nvSpPr>
            <p:spPr>
              <a:xfrm>
                <a:off x="-740228" y="4542621"/>
                <a:ext cx="5609371" cy="5885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cs-CZ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  <m:t>𝑒𝑓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034A424A-5982-46DC-A047-F7D64F6CAD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40228" y="4542621"/>
                <a:ext cx="5609371" cy="5885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C5564DD3-6B12-4D7A-B6E3-482817C1BBDC}"/>
              </a:ext>
            </a:extLst>
          </p:cNvPr>
          <p:cNvCxnSpPr/>
          <p:nvPr/>
        </p:nvCxnSpPr>
        <p:spPr bwMode="auto">
          <a:xfrm>
            <a:off x="4024372" y="4841033"/>
            <a:ext cx="841829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08B3E533-8396-4288-ABF4-8CDE7B190BBA}"/>
                  </a:ext>
                </a:extLst>
              </p:cNvPr>
              <p:cNvSpPr txBox="1"/>
              <p:nvPr/>
            </p:nvSpPr>
            <p:spPr>
              <a:xfrm>
                <a:off x="718800" y="5403040"/>
                <a:ext cx="5609371" cy="53514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cs-CZ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08B3E533-8396-4288-ABF4-8CDE7B190B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800" y="5403040"/>
                <a:ext cx="5609371" cy="5351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F8FC1F50-3400-4129-9CA4-D2501FA93D16}"/>
              </a:ext>
            </a:extLst>
          </p:cNvPr>
          <p:cNvCxnSpPr>
            <a:cxnSpLocks/>
          </p:cNvCxnSpPr>
          <p:nvPr/>
        </p:nvCxnSpPr>
        <p:spPr bwMode="auto">
          <a:xfrm flipH="1">
            <a:off x="3563328" y="4841033"/>
            <a:ext cx="106622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994191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Socrative</a:t>
            </a:r>
            <a:r>
              <a:rPr lang="cs-CZ" dirty="0"/>
              <a:t> </a:t>
            </a:r>
            <a:r>
              <a:rPr lang="cs-CZ" dirty="0" err="1"/>
              <a:t>room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: ABCDE</a:t>
            </a:r>
            <a:endParaRPr lang="en-GB" dirty="0"/>
          </a:p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 1 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456986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cs typeface="Arial"/>
              </a:rPr>
              <a:t>Jaký z uvedených scénářů je výhodnější? Jaký je rozdíl v Kč mezi lepším a horším z nich?</a:t>
            </a:r>
          </a:p>
          <a:p>
            <a:pPr marL="586105" indent="-514350">
              <a:buAutoNum type="arabicParenR"/>
            </a:pPr>
            <a:r>
              <a:rPr lang="cs-CZ" sz="2400" dirty="0"/>
              <a:t>Jednoduché úročení uložených 20 000 Kč po dobu 14 let a 4 měsíců na účtu s úrokovou sazbou 5 % </a:t>
            </a:r>
            <a:r>
              <a:rPr lang="cs-CZ" sz="2400" dirty="0" err="1"/>
              <a:t>p.a</a:t>
            </a:r>
            <a:r>
              <a:rPr lang="cs-CZ" sz="2400" dirty="0"/>
              <a:t>.</a:t>
            </a:r>
            <a:endParaRPr lang="cs-CZ" sz="2400" dirty="0">
              <a:cs typeface="Arial"/>
            </a:endParaRPr>
          </a:p>
          <a:p>
            <a:pPr marL="586105" indent="-514350">
              <a:buAutoNum type="arabicParenR"/>
            </a:pPr>
            <a:r>
              <a:rPr lang="cs-CZ" sz="2400" dirty="0"/>
              <a:t>Složené úročení uložených 20 000 Kč po dobu 12 let a 2 měsíců na účet s úrokovou sazbou 4,5 % </a:t>
            </a:r>
            <a:r>
              <a:rPr lang="cs-CZ" sz="2400" dirty="0" err="1"/>
              <a:t>p.a</a:t>
            </a:r>
            <a:r>
              <a:rPr lang="cs-CZ" sz="2400" dirty="0"/>
              <a:t> při denním připisování úroků.</a:t>
            </a:r>
            <a:endParaRPr lang="cs-CZ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595137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Socrative</a:t>
            </a:r>
            <a:r>
              <a:rPr lang="cs-CZ" dirty="0"/>
              <a:t> </a:t>
            </a:r>
            <a:r>
              <a:rPr lang="cs-CZ" dirty="0" err="1"/>
              <a:t>room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: ABCDE</a:t>
            </a:r>
            <a:endParaRPr lang="en-GB" dirty="0"/>
          </a:p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 2 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/>
              <a:t>Kolik bude činit jednorázově splatná daň na konci 5 letého období, během kterého se vám spojitě úročí vklad 50 000 Kč pololetní úrokovou intenzitou 1,65 %? Sazba daně je 15 %.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7688623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Socrative</a:t>
            </a:r>
            <a:r>
              <a:rPr lang="cs-CZ" dirty="0"/>
              <a:t> </a:t>
            </a:r>
            <a:r>
              <a:rPr lang="cs-CZ" dirty="0" err="1"/>
              <a:t>room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: ABCDE</a:t>
            </a:r>
            <a:endParaRPr lang="en-GB" dirty="0"/>
          </a:p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 3 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/>
              <a:t>Máte stavební firmu a vydali jste fakturu na 1 234 567 Kč splatnou za 6 měsíců. Po jednom měsíci máte možnost nakoupit materiál v podobě cihel, jejichž obvykle neměnná cena je 77 Kč / ks, s 15 % slevou. Nemáte ani korunu, ale jistá instituce nabízí odkup faktury, přičemž diskontuje diskontní sazbou 20 % </a:t>
            </a:r>
            <a:r>
              <a:rPr lang="cs-CZ" dirty="0" err="1"/>
              <a:t>p.a</a:t>
            </a:r>
            <a:r>
              <a:rPr lang="cs-CZ" dirty="0"/>
              <a:t>. Kolik, a zdali vůbec, se rozhodnete koupit cihel ve slevě?</a:t>
            </a:r>
          </a:p>
        </p:txBody>
      </p:sp>
    </p:spTree>
    <p:extLst>
      <p:ext uri="{BB962C8B-B14F-4D97-AF65-F5344CB8AC3E}">
        <p14:creationId xmlns:p14="http://schemas.microsoft.com/office/powerpoint/2010/main" val="50680243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F7C11DC7-1B8A-49B4-9AAA-52303DEDAF7D}" vid="{B13F5AAB-AC0E-4CB5-95CC-537D369F30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22CDD262779F4C8A243605C98B3D6B" ma:contentTypeVersion="2" ma:contentTypeDescription="Vytvoří nový dokument" ma:contentTypeScope="" ma:versionID="dad63895392c43049a9238c09fe65b8b">
  <xsd:schema xmlns:xsd="http://www.w3.org/2001/XMLSchema" xmlns:xs="http://www.w3.org/2001/XMLSchema" xmlns:p="http://schemas.microsoft.com/office/2006/metadata/properties" xmlns:ns2="cc1cf008-a30f-4977-b954-94b46cff7c22" targetNamespace="http://schemas.microsoft.com/office/2006/metadata/properties" ma:root="true" ma:fieldsID="f0bc817c8727c8f667ac32d77954998f" ns2:_="">
    <xsd:import namespace="cc1cf008-a30f-4977-b954-94b46cff7c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cf008-a30f-4977-b954-94b46cff7c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E2EA8E-5274-4FF5-96CF-566D06C799F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0E6D488-4097-46AC-BE9E-53A1D248C0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1cf008-a30f-4977-b954-94b46cff7c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351C0F-234A-400C-8961-05AD3D13BF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 (1)</Template>
  <TotalTime>790</TotalTime>
  <Words>909</Words>
  <Application>Microsoft Office PowerPoint</Application>
  <PresentationFormat>Širokoúhlá obrazovka</PresentationFormat>
  <Paragraphs>93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Presentation_MU_EN</vt:lpstr>
      <vt:lpstr>Komplexní příklady a opakování</vt:lpstr>
      <vt:lpstr>Prezentace příkladů</vt:lpstr>
      <vt:lpstr>Opakování - kombinované úročení</vt:lpstr>
      <vt:lpstr>Opakování - reálná úroková míra</vt:lpstr>
      <vt:lpstr>Opakování - efektivní úroková míra</vt:lpstr>
      <vt:lpstr>Opakování - spojité úročení</vt:lpstr>
      <vt:lpstr>Příklad Socrative 1 </vt:lpstr>
      <vt:lpstr>Příklad Socrative 2 </vt:lpstr>
      <vt:lpstr>Příklad Socrative 3  </vt:lpstr>
      <vt:lpstr>Příklad Socrative: komplexní příklad</vt:lpstr>
      <vt:lpstr>Příklad Socrative 4 – část 1/3</vt:lpstr>
      <vt:lpstr>Příklad Socrative 5 – část 2/3</vt:lpstr>
      <vt:lpstr>Příklad Socrative 6 – část 3/3</vt:lpstr>
      <vt:lpstr>Děkuji za aktivní účast   v případě dotazů piště 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Gyönyörová Lucie</dc:creator>
  <cp:lastModifiedBy>Lukáš Marek</cp:lastModifiedBy>
  <cp:revision>136</cp:revision>
  <cp:lastPrinted>1601-01-01T00:00:00Z</cp:lastPrinted>
  <dcterms:created xsi:type="dcterms:W3CDTF">2020-09-24T08:51:58Z</dcterms:created>
  <dcterms:modified xsi:type="dcterms:W3CDTF">2021-10-14T09:16:34Z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0x0101006822CDD262779F4C8A243605C98B3D6B</vt:lpwstr>
  </property>
</Properties>
</file>