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2" r:id="rId6"/>
    <p:sldId id="283" r:id="rId7"/>
    <p:sldId id="295" r:id="rId8"/>
    <p:sldId id="302" r:id="rId9"/>
    <p:sldId id="279" r:id="rId10"/>
    <p:sldId id="290" r:id="rId11"/>
    <p:sldId id="291" r:id="rId12"/>
    <p:sldId id="289" r:id="rId13"/>
    <p:sldId id="267" r:id="rId14"/>
    <p:sldId id="299" r:id="rId15"/>
    <p:sldId id="300" r:id="rId16"/>
    <p:sldId id="301" r:id="rId17"/>
    <p:sldId id="276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48186-2492-48EB-B133-2CD37F98EF53}" v="24" dt="2021-08-25T09:29:12.849"/>
    <p1510:client id="{6825D1CC-4A8C-412C-81A1-655B7BE67B06}" v="1" dt="2021-10-14T09:16:33.534"/>
    <p1510:client id="{8863CE2A-AC5D-4700-960F-FE59E7E244EF}" v="7" dt="2021-09-08T09:42:23.345"/>
    <p1510:client id="{D05C5658-1C22-4750-8C47-A5CE0DC5948E}" v="16" dt="2020-10-28T20:04:59.416"/>
    <p1510:client id="{D62F45C7-967C-4297-8AB1-04702B2DA9DA}" v="141" dt="2020-10-27T16:08:20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úš Horváth" userId="S::423537@muni.cz::ff6ecbe5-7b0d-476a-93ee-0709fe654b9d" providerId="AD" clId="Web-{6825D1CC-4A8C-412C-81A1-655B7BE67B06}"/>
    <pc:docChg chg="modSld">
      <pc:chgData name="Matúš Horváth" userId="S::423537@muni.cz::ff6ecbe5-7b0d-476a-93ee-0709fe654b9d" providerId="AD" clId="Web-{6825D1CC-4A8C-412C-81A1-655B7BE67B06}" dt="2021-10-14T09:16:33.534" v="0" actId="20577"/>
      <pc:docMkLst>
        <pc:docMk/>
      </pc:docMkLst>
      <pc:sldChg chg="modSp">
        <pc:chgData name="Matúš Horváth" userId="S::423537@muni.cz::ff6ecbe5-7b0d-476a-93ee-0709fe654b9d" providerId="AD" clId="Web-{6825D1CC-4A8C-412C-81A1-655B7BE67B06}" dt="2021-10-14T09:16:33.534" v="0" actId="20577"/>
        <pc:sldMkLst>
          <pc:docMk/>
          <pc:sldMk cId="3855745886" sldId="267"/>
        </pc:sldMkLst>
        <pc:spChg chg="mod">
          <ac:chgData name="Matúš Horváth" userId="S::423537@muni.cz::ff6ecbe5-7b0d-476a-93ee-0709fe654b9d" providerId="AD" clId="Web-{6825D1CC-4A8C-412C-81A1-655B7BE67B06}" dt="2021-10-14T09:16:33.534" v="0" actId="20577"/>
          <ac:spMkLst>
            <pc:docMk/>
            <pc:sldMk cId="3855745886" sldId="26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0:5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2617,'-5'26'0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15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hyperlink" Target="http://fimatek.chciweb.eu/spojite_uroceni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Calibri"/>
                <a:ea typeface="Calibri" panose="020F0502020204030204" pitchFamily="34" charset="0"/>
                <a:cs typeface="Times New Roman"/>
              </a:rPr>
              <a:t>Komplexní příklady a opakování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: komplexní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Vkládáte na spořící účet své úspory ve výši 100 000 Kč, kde je ponecháte následující 2 roky. Spořící účet má tyto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parametry: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cs typeface="Calibri"/>
              </a:rPr>
              <a:t>prvních 8 měsíců vklad do 80 000 úročen bonusovou úrokovou sazbou 5 % p. a</a:t>
            </a:r>
            <a:r>
              <a:rPr lang="cs-CZ" sz="180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. (včetně úroků z této částky), </a:t>
            </a:r>
            <a:r>
              <a:rPr lang="cs-CZ" sz="1800" b="0" i="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cs typeface="Calibri"/>
              </a:rPr>
              <a:t>prostředky nad 80 000 jsou úročeny sazbou 1 % p. a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.;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cs typeface="Calibri"/>
              </a:rPr>
              <a:t>po uplynutí této doby jsou veškeré prostředky na</a:t>
            </a:r>
            <a:r>
              <a:rPr lang="cs-CZ" sz="180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cs typeface="Calibri"/>
              </a:rPr>
              <a:t>účtu úročeny sazbou 0,7 % p. a., po celou dobu se jedná o měsíční úrokové období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. Víte, že každý připsaný úrok se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vám automaticky poníží o srážkovou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daň ve výši 15 %</a:t>
            </a:r>
            <a:r>
              <a:rPr lang="cs-CZ" sz="1800" b="1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a očekáváte, že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rPr>
              <a:t>dnešní inflace ve výši 3 %</a:t>
            </a:r>
            <a:r>
              <a:rPr lang="cs-CZ" sz="180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rPr>
              <a:t>p.a. bude každý</a:t>
            </a:r>
            <a:r>
              <a:rPr lang="cs-CZ" sz="180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rPr>
              <a:t>následující rok narůstat o 10 % (nikoliv procentních bodů).</a:t>
            </a:r>
            <a:r>
              <a:rPr lang="cs-CZ" sz="180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18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Jaká je reálná hodnota zůstatku po dvou letech?</a:t>
            </a:r>
            <a:endParaRPr lang="cs-CZ" sz="1800">
              <a:latin typeface="Calibri"/>
              <a:ea typeface="+mn-lt"/>
              <a:cs typeface="Calibri"/>
            </a:endParaRPr>
          </a:p>
          <a:p>
            <a:pPr marL="71755" indent="0">
              <a:buNone/>
            </a:pP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Budeme počítat po částech.</a:t>
            </a:r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– část 1/3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Vkládáte na spořící účet své úspory ve výši 100 000 Kč. Spořící účet má tyto parametry: prvních 8 měsíců vklad do 80 000 úročen bonusovou úrokovou sazbou 5 % p. a., prostředky nad 80 000 jsou úročeny sazbou 1 % p. a, po celou dobu se jedná o měsíční úrokové období. Víte, že každý připsaný úrok se vám automaticky poníží o srážkovou daň ve výši 15 %. Kolik máte po uplynutí 8 měsíců na účtu?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 – část 2/3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Dohromady chcete spořit 2 roky. Nyní jsou veškeré prostředky na účtu úročeny sazbou 0,7 % p. a., po celou dobu se jedná o měsíční úrokové období. Víte, že každý připsaný úrok se vám automaticky poníží o srážkovou daň ve výši 15 %. Kolik po uplynutí zbylých měsíců máte na účtu?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5290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 – část 3/3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Očekáváte, že dnešní inflace ve výši 3 %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p.a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. bude každý následující rok narůstat o 10 %. Jaká je reálná hodnota zůstatku po dvou letech?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94811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Tým 5</a:t>
            </a:r>
          </a:p>
          <a:p>
            <a:pPr marL="251460" indent="-179705"/>
            <a:r>
              <a:rPr lang="cs-CZ" dirty="0"/>
              <a:t>Tým 6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Jaká látka je problematická?</a:t>
            </a: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8FCBFE-EC12-46B8-8881-6C3DC2A60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7CBEA-2D6C-4FE3-B025-D5A69ECA3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F2C7F9-EC82-42E3-A1D8-35AF262B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kombinované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/>
                  <a:t>Je kombinací jednoduchého a složeného úročení.</a:t>
                </a:r>
              </a:p>
              <a:p>
                <a:r>
                  <a:rPr lang="cs-CZ" sz="2400" dirty="0"/>
                  <a:t>Vychází z předpokladu, že celá úrokovací období se úročí podle </a:t>
                </a:r>
                <a:r>
                  <a:rPr lang="cs-CZ" sz="2400" i="1" dirty="0"/>
                  <a:t>složeného úročení </a:t>
                </a:r>
                <a:r>
                  <a:rPr lang="cs-CZ" sz="2400" dirty="0"/>
                  <a:t>a zbytek podle </a:t>
                </a:r>
                <a:r>
                  <a:rPr lang="cs-CZ" sz="2400" i="1" dirty="0"/>
                  <a:t>jednoduchého úročení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                          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PV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2400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lvl="1"/>
                <a:r>
                  <a:rPr lang="cs-CZ" sz="1600" dirty="0"/>
                  <a:t>t = n + N = doba splatnosti v letech</a:t>
                </a:r>
              </a:p>
              <a:p>
                <a:pPr lvl="1"/>
                <a:r>
                  <a:rPr lang="cs-CZ" sz="1600" dirty="0"/>
                  <a:t>n = počet celých let</a:t>
                </a:r>
              </a:p>
              <a:p>
                <a:pPr lvl="1"/>
                <a:r>
                  <a:rPr lang="cs-CZ" sz="1600" dirty="0"/>
                  <a:t>N = neukončená část posledního roku</a:t>
                </a:r>
              </a:p>
              <a:p>
                <a:pPr marL="324000" lvl="1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7" b="-8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14:cNvPr>
              <p14:cNvContentPartPr/>
              <p14:nvPr/>
            </p14:nvContentPartPr>
            <p14:xfrm>
              <a:off x="9079714" y="4494622"/>
              <a:ext cx="2160" cy="9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0714" y="4485622"/>
                <a:ext cx="19800" cy="27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1B0E07B4-661E-47F4-93A2-F31B79D37D9D}"/>
              </a:ext>
            </a:extLst>
          </p:cNvPr>
          <p:cNvSpPr/>
          <p:nvPr/>
        </p:nvSpPr>
        <p:spPr bwMode="auto">
          <a:xfrm>
            <a:off x="4039340" y="4287915"/>
            <a:ext cx="1802167" cy="133165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3EE0E1F0-8A75-4F5C-92F1-2A45AF071C80}"/>
              </a:ext>
            </a:extLst>
          </p:cNvPr>
          <p:cNvSpPr/>
          <p:nvPr/>
        </p:nvSpPr>
        <p:spPr bwMode="auto">
          <a:xfrm>
            <a:off x="6276513" y="4287915"/>
            <a:ext cx="1367162" cy="13316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7060CBB-9080-4FCE-8640-CC61AD6FAEA8}"/>
              </a:ext>
            </a:extLst>
          </p:cNvPr>
          <p:cNvSpPr txBox="1"/>
          <p:nvPr/>
        </p:nvSpPr>
        <p:spPr>
          <a:xfrm>
            <a:off x="6162641" y="4603795"/>
            <a:ext cx="186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Jednoduché úročení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2E4A88E-C1CA-4606-8691-D4747851A2B8}"/>
              </a:ext>
            </a:extLst>
          </p:cNvPr>
          <p:cNvSpPr txBox="1"/>
          <p:nvPr/>
        </p:nvSpPr>
        <p:spPr>
          <a:xfrm>
            <a:off x="4168010" y="4603794"/>
            <a:ext cx="1673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</a:t>
            </a:r>
          </a:p>
        </p:txBody>
      </p:sp>
    </p:spTree>
    <p:extLst>
      <p:ext uri="{BB962C8B-B14F-4D97-AF65-F5344CB8AC3E}">
        <p14:creationId xmlns:p14="http://schemas.microsoft.com/office/powerpoint/2010/main" val="38891243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DA39E-678E-48F8-B4E6-BE47F1EB2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5D28A8-2EBD-4F40-8D80-CE27653A6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6B50A6-8EE1-48BF-896B-BD4898D3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2400" dirty="0"/>
                  <a:t>Zohledňuje inflaci, tedy v podstatě znehodnocení vložené částky (kapitálu) = nominální úroková míra (i) očištěná o míru inflace (</a:t>
                </a:r>
                <a:r>
                  <a:rPr lang="el-GR" sz="2400" dirty="0"/>
                  <a:t>π</a:t>
                </a:r>
                <a:r>
                  <a:rPr lang="cs-CZ" sz="2400" dirty="0"/>
                  <a:t>)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r>
                  <a:rPr lang="cs-CZ" sz="2400" dirty="0"/>
                  <a:t>čistá reálná úroková míra = bereme v potaz i daň ze zisku (</a:t>
                </a:r>
                <a:r>
                  <a:rPr lang="el-GR" sz="2400" dirty="0"/>
                  <a:t>τ</a:t>
                </a:r>
                <a:r>
                  <a:rPr lang="cs-CZ" sz="2400" dirty="0"/>
                  <a:t>)</a:t>
                </a:r>
              </a:p>
              <a:p>
                <a:pPr marL="0" lvl="0" indent="0" eaLnBrk="0" hangingPunct="0">
                  <a:spcBef>
                    <a:spcPct val="20000"/>
                  </a:spcBef>
                  <a:buClr>
                    <a:schemeClr val="accent1"/>
                  </a:buClr>
                  <a:buNone/>
                </a:pPr>
                <a:r>
                  <a:rPr lang="cs-CZ" sz="2400" dirty="0"/>
                  <a:t>diskontuji úrokovou míru inflací:	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 err="1"/>
                  <a:t>r</a:t>
                </a:r>
                <a:r>
                  <a:rPr lang="cs-CZ" sz="1800" baseline="-25000" dirty="0" err="1"/>
                  <a:t>r</a:t>
                </a:r>
                <a:r>
                  <a:rPr lang="cs-CZ" sz="1800" dirty="0"/>
                  <a:t> = reálná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r = nominální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π = míra inflace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sz="1800" dirty="0"/>
                  <a:t> = daňová sazba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1" t="-2209" r="-1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/>
              <p:nvPr/>
            </p:nvSpPr>
            <p:spPr>
              <a:xfrm>
                <a:off x="5263131" y="3913783"/>
                <a:ext cx="3686009" cy="7689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131" y="3913783"/>
                <a:ext cx="3686009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0414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Opakování - efektivní úroková míra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 algn="just">
                  <a:buNone/>
                  <a:defRPr/>
                </a:pPr>
                <a:r>
                  <a:rPr lang="cs-CZ" altLang="cs-CZ" sz="2000" dirty="0"/>
                  <a:t>Jak velká nominální míra při skládání úroků za vybranou časovou jednotku (např. rok)  odpovídá nominální míře při denním, měsíčním nebo jiném skládání za tuto časovou jednotku.</a:t>
                </a:r>
              </a:p>
              <a:p>
                <a:pPr marL="72000" indent="0" algn="just">
                  <a:buNone/>
                  <a:defRPr/>
                </a:pPr>
                <a:r>
                  <a:rPr lang="cs-CZ" altLang="cs-CZ" sz="2000" dirty="0"/>
                  <a:t>Nejčastěji sjednocujeme na bázi roční.</a:t>
                </a:r>
              </a:p>
              <a:p>
                <a:pPr marL="72000" indent="0" algn="just">
                  <a:buNone/>
                  <a:defRPr/>
                </a:pPr>
                <a:endParaRPr lang="cs-CZ" altLang="cs-CZ" sz="1800" dirty="0"/>
              </a:p>
              <a:p>
                <a:pPr marL="7200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altLang="cs-CZ" dirty="0"/>
              </a:p>
              <a:p>
                <a:pPr lvl="2" algn="just">
                  <a:defRPr/>
                </a:pPr>
                <a:endParaRPr lang="cs-CZ" altLang="cs-CZ" dirty="0"/>
              </a:p>
              <a:p>
                <a:pPr lvl="2" algn="just">
                  <a:defRPr/>
                </a:pPr>
                <a:endParaRPr lang="cs-CZ" altLang="cs-CZ" dirty="0"/>
              </a:p>
              <a:p>
                <a:pPr lvl="2" algn="just">
                  <a:defRPr/>
                </a:pPr>
                <a:r>
                  <a:rPr lang="cs-CZ" altLang="cs-CZ" dirty="0"/>
                  <a:t>kde </a:t>
                </a:r>
                <a:r>
                  <a:rPr lang="cs-CZ" altLang="cs-CZ" i="1" dirty="0" err="1"/>
                  <a:t>r_ef</a:t>
                </a:r>
                <a:r>
                  <a:rPr lang="cs-CZ" altLang="cs-CZ" dirty="0"/>
                  <a:t>… efektivní úroková míra,</a:t>
                </a:r>
              </a:p>
              <a:p>
                <a:pPr lvl="2" algn="just">
                  <a:defRPr/>
                </a:pPr>
                <a:r>
                  <a:rPr lang="cs-CZ" altLang="cs-CZ" dirty="0"/>
                  <a:t>r… ……….nominální úroková míra,</a:t>
                </a:r>
                <a:endParaRPr lang="cs-CZ" altLang="cs-CZ" i="1" dirty="0"/>
              </a:p>
              <a:p>
                <a:pPr lvl="2" algn="just">
                  <a:defRPr/>
                </a:pPr>
                <a:r>
                  <a:rPr lang="cs-CZ" altLang="cs-CZ" i="1" dirty="0"/>
                  <a:t>m</a:t>
                </a:r>
                <a:r>
                  <a:rPr lang="cs-CZ" altLang="cs-CZ" dirty="0"/>
                  <a:t> ……….. četnost skládání úroků.</a:t>
                </a:r>
                <a:endParaRPr lang="en-US" altLang="cs-CZ" dirty="0"/>
              </a:p>
              <a:p>
                <a:pPr>
                  <a:defRPr/>
                </a:pPr>
                <a:endParaRPr lang="cs-CZ" sz="2000" dirty="0"/>
              </a:p>
              <a:p>
                <a:pPr marL="72000" indent="0" algn="just">
                  <a:spcAft>
                    <a:spcPts val="1500"/>
                  </a:spcAft>
                  <a:buNone/>
                  <a:defRPr/>
                </a:pPr>
                <a:endParaRPr lang="cs-CZ" sz="2000" dirty="0"/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7" r="-1474" b="-2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6362007" y="3185158"/>
            <a:ext cx="5829993" cy="2750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 err="1"/>
              <a:t>p.a</a:t>
            </a:r>
            <a:r>
              <a:rPr lang="cs-CZ" sz="1600" b="1" dirty="0"/>
              <a:t>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p.s.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solidFill>
                  <a:srgbClr val="FF0000"/>
                </a:solidFill>
              </a:rPr>
              <a:t>p.m</a:t>
            </a:r>
            <a:r>
              <a:rPr lang="cs-CZ" sz="1600" b="1" dirty="0">
                <a:solidFill>
                  <a:srgbClr val="FF0000"/>
                </a:solidFill>
              </a:rPr>
              <a:t>. = měsíční (</a:t>
            </a:r>
            <a:r>
              <a:rPr lang="cs-CZ" sz="1600" i="1" dirty="0">
                <a:solidFill>
                  <a:srgbClr val="FF0000"/>
                </a:solidFill>
              </a:rPr>
              <a:t>per </a:t>
            </a:r>
            <a:r>
              <a:rPr lang="cs-CZ" sz="1600" i="1" dirty="0" err="1">
                <a:solidFill>
                  <a:srgbClr val="FF0000"/>
                </a:solidFill>
              </a:rPr>
              <a:t>mensem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17610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spojité úročení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Vysvětlení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Počet úrokovacích období se blíží nekonečnu</a:t>
            </a:r>
          </a:p>
          <a:p>
            <a:pPr>
              <a:buFontTx/>
              <a:buChar char="-"/>
            </a:pPr>
            <a:r>
              <a:rPr lang="cs-CZ" dirty="0"/>
              <a:t>Délka úrokovacích období se blíží nule</a:t>
            </a:r>
          </a:p>
          <a:p>
            <a:pPr>
              <a:buFontTx/>
              <a:buChar char="-"/>
            </a:pPr>
            <a:r>
              <a:rPr lang="cs-CZ" dirty="0"/>
              <a:t>Efektivní úroková sazba =&gt; úroková intenzita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01157" y="4542621"/>
            <a:ext cx="349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 = úroková intenzita</a:t>
            </a:r>
          </a:p>
          <a:p>
            <a:r>
              <a:rPr lang="cs-CZ" sz="1800" dirty="0"/>
              <a:t>r</a:t>
            </a:r>
            <a:r>
              <a:rPr lang="cs-CZ" sz="1800" baseline="-25000" dirty="0"/>
              <a:t>ef</a:t>
            </a:r>
            <a:r>
              <a:rPr lang="cs-CZ" sz="1800" dirty="0"/>
              <a:t> = efektivní úroková sazba</a:t>
            </a:r>
          </a:p>
          <a:p>
            <a:r>
              <a:rPr lang="cs-CZ" sz="1800" dirty="0"/>
              <a:t>t = čas v letech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/>
              <p:nvPr/>
            </p:nvSpPr>
            <p:spPr>
              <a:xfrm>
                <a:off x="4096441" y="4542621"/>
                <a:ext cx="3802743" cy="579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441" y="4542621"/>
                <a:ext cx="3802743" cy="579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/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5564DD3-6B12-4D7A-B6E3-482817C1BBDC}"/>
              </a:ext>
            </a:extLst>
          </p:cNvPr>
          <p:cNvCxnSpPr/>
          <p:nvPr/>
        </p:nvCxnSpPr>
        <p:spPr bwMode="auto">
          <a:xfrm>
            <a:off x="4024372" y="4841033"/>
            <a:ext cx="84182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/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8FC1F50-3400-4129-9CA4-D2501FA93D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3328" y="4841033"/>
            <a:ext cx="10662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1 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456986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Jaký z uvedených scénářů je výhodnější? Jaký je rozdíl v Kč mezi lepším a horším z nich?</a:t>
            </a:r>
          </a:p>
          <a:p>
            <a:pPr marL="586105" indent="-514350">
              <a:buAutoNum type="arabicParenR"/>
            </a:pPr>
            <a:r>
              <a:rPr lang="cs-CZ" sz="2400" dirty="0"/>
              <a:t>Jednoduché úročení uložených 20 000 Kč po dobu 14 let a 4 měsíců na účtu s úrokovou sazbou 5 % </a:t>
            </a:r>
            <a:r>
              <a:rPr lang="cs-CZ" sz="2400" dirty="0" err="1"/>
              <a:t>p.a</a:t>
            </a:r>
            <a:r>
              <a:rPr lang="cs-CZ" sz="2400" dirty="0"/>
              <a:t>.</a:t>
            </a:r>
            <a:endParaRPr lang="cs-CZ" sz="2400" dirty="0">
              <a:cs typeface="Arial"/>
            </a:endParaRPr>
          </a:p>
          <a:p>
            <a:pPr marL="586105" indent="-514350">
              <a:buAutoNum type="arabicParenR"/>
            </a:pPr>
            <a:r>
              <a:rPr lang="cs-CZ" sz="2400" dirty="0"/>
              <a:t>Složené úročení uložených 20 000 Kč po dobu 12 let a 2 měsíců na účet s úrokovou sazbou 4,5 % </a:t>
            </a:r>
            <a:r>
              <a:rPr lang="cs-CZ" sz="2400" dirty="0" err="1"/>
              <a:t>p.a</a:t>
            </a:r>
            <a:r>
              <a:rPr lang="cs-CZ" sz="2400" dirty="0"/>
              <a:t> při denním připisování úroků.</a:t>
            </a: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95137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2 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Kolik bude činit jednorázově splatná daň na konci 5 letého období, během kterého se vám spojitě úročí vklad 50 000 Kč pololetní úrokovou intenzitou 1,65 %? Sazba daně je 15 %.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68862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3 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Máte stavební firmu a vydali jste fakturu na 1 234 567 Kč splatnou za 6 měsíců. Po jednom měsíci máte možnost nakoupit materiál v podobě cihel, jejichž obvykle neměnná cena je 77 Kč / ks, s 15 % slevou. Nemáte ani korunu, ale jistá instituce nabízí odkup faktury, přičemž diskontuje diskontní sazbou 20 % </a:t>
            </a:r>
            <a:r>
              <a:rPr lang="cs-CZ" dirty="0" err="1"/>
              <a:t>p.a</a:t>
            </a:r>
            <a:r>
              <a:rPr lang="cs-CZ" dirty="0"/>
              <a:t>. Kolik, a zdali vůbec, se rozhodnete koupit cihel ve slevě?</a:t>
            </a:r>
          </a:p>
        </p:txBody>
      </p:sp>
    </p:spTree>
    <p:extLst>
      <p:ext uri="{BB962C8B-B14F-4D97-AF65-F5344CB8AC3E}">
        <p14:creationId xmlns:p14="http://schemas.microsoft.com/office/powerpoint/2010/main" val="5068024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790</TotalTime>
  <Words>909</Words>
  <Application>Microsoft Office PowerPoint</Application>
  <PresentationFormat>Širokoúhlá obrazovka</PresentationFormat>
  <Paragraphs>93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Presentation_MU_EN</vt:lpstr>
      <vt:lpstr>Komplexní příklady a opakování</vt:lpstr>
      <vt:lpstr>Prezentace příkladů</vt:lpstr>
      <vt:lpstr>Opakování - kombinované úročení</vt:lpstr>
      <vt:lpstr>Opakování - reálná úroková míra</vt:lpstr>
      <vt:lpstr>Opakování - efektivní úroková míra</vt:lpstr>
      <vt:lpstr>Opakování - spojité úročení</vt:lpstr>
      <vt:lpstr>Příklad Socrative 1 </vt:lpstr>
      <vt:lpstr>Příklad Socrative 2 </vt:lpstr>
      <vt:lpstr>Příklad Socrative 3  </vt:lpstr>
      <vt:lpstr>Příklad Socrative: komplexní příklad</vt:lpstr>
      <vt:lpstr>Příklad Socrative 4 – část 1/3</vt:lpstr>
      <vt:lpstr>Příklad Socrative 5 – část 2/3</vt:lpstr>
      <vt:lpstr>Příklad Socrative 6 – část 3/3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136</cp:revision>
  <cp:lastPrinted>1601-01-01T00:00:00Z</cp:lastPrinted>
  <dcterms:created xsi:type="dcterms:W3CDTF">2020-09-24T08:51:58Z</dcterms:created>
  <dcterms:modified xsi:type="dcterms:W3CDTF">2021-10-14T09:16:34Z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