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1"/>
  </p:notesMasterIdLst>
  <p:handoutMasterIdLst>
    <p:handoutMasterId r:id="rId52"/>
  </p:handoutMasterIdLst>
  <p:sldIdLst>
    <p:sldId id="256" r:id="rId5"/>
    <p:sldId id="282" r:id="rId6"/>
    <p:sldId id="258" r:id="rId7"/>
    <p:sldId id="317" r:id="rId8"/>
    <p:sldId id="304" r:id="rId9"/>
    <p:sldId id="318" r:id="rId10"/>
    <p:sldId id="320" r:id="rId11"/>
    <p:sldId id="321" r:id="rId12"/>
    <p:sldId id="322" r:id="rId13"/>
    <p:sldId id="323" r:id="rId14"/>
    <p:sldId id="303" r:id="rId15"/>
    <p:sldId id="341" r:id="rId16"/>
    <p:sldId id="266" r:id="rId17"/>
    <p:sldId id="292" r:id="rId18"/>
    <p:sldId id="302" r:id="rId19"/>
    <p:sldId id="315" r:id="rId20"/>
    <p:sldId id="336" r:id="rId21"/>
    <p:sldId id="306" r:id="rId22"/>
    <p:sldId id="338" r:id="rId23"/>
    <p:sldId id="299" r:id="rId24"/>
    <p:sldId id="296" r:id="rId25"/>
    <p:sldId id="289" r:id="rId26"/>
    <p:sldId id="309" r:id="rId27"/>
    <p:sldId id="324" r:id="rId28"/>
    <p:sldId id="337" r:id="rId29"/>
    <p:sldId id="340" r:id="rId30"/>
    <p:sldId id="326" r:id="rId31"/>
    <p:sldId id="327" r:id="rId32"/>
    <p:sldId id="328" r:id="rId33"/>
    <p:sldId id="329" r:id="rId34"/>
    <p:sldId id="330" r:id="rId35"/>
    <p:sldId id="331" r:id="rId36"/>
    <p:sldId id="339" r:id="rId37"/>
    <p:sldId id="290" r:id="rId38"/>
    <p:sldId id="310" r:id="rId39"/>
    <p:sldId id="291" r:id="rId40"/>
    <p:sldId id="312" r:id="rId41"/>
    <p:sldId id="311" r:id="rId42"/>
    <p:sldId id="313" r:id="rId43"/>
    <p:sldId id="301" r:id="rId44"/>
    <p:sldId id="308" r:id="rId45"/>
    <p:sldId id="332" r:id="rId46"/>
    <p:sldId id="333" r:id="rId47"/>
    <p:sldId id="334" r:id="rId48"/>
    <p:sldId id="335" r:id="rId49"/>
    <p:sldId id="276" r:id="rId5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áš Marek" initials="LM" lastIdx="1" clrIdx="0">
    <p:extLst>
      <p:ext uri="{19B8F6BF-5375-455C-9EA6-DF929625EA0E}">
        <p15:presenceInfo xmlns:p15="http://schemas.microsoft.com/office/powerpoint/2012/main" userId="Lukáš Ma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B9006E"/>
    <a:srgbClr val="46C8FF"/>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BE028-E91C-4E8C-BCCD-7832F6057F2C}" v="3" dt="2020-11-11T08:37:36.616"/>
    <p1510:client id="{84011143-BF87-4E8C-AE0D-8D507D6361FF}" v="14" dt="2021-08-25T09:33:50.900"/>
    <p1510:client id="{B047BDDF-3D5E-400B-AA4A-E2E9E338904B}" v="25" dt="2021-10-26T08:26:45.783"/>
    <p1510:client id="{BEE4558D-7D6B-48A8-BB2E-3C4559DAE6E6}" v="3" dt="2020-11-11T08:59:07.97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úš Horváth" userId="S::423537@muni.cz::ff6ecbe5-7b0d-476a-93ee-0709fe654b9d" providerId="AD" clId="Web-{B047BDDF-3D5E-400B-AA4A-E2E9E338904B}"/>
    <pc:docChg chg="modSld">
      <pc:chgData name="Matúš Horváth" userId="S::423537@muni.cz::ff6ecbe5-7b0d-476a-93ee-0709fe654b9d" providerId="AD" clId="Web-{B047BDDF-3D5E-400B-AA4A-E2E9E338904B}" dt="2021-10-26T08:26:45.783" v="24" actId="20577"/>
      <pc:docMkLst>
        <pc:docMk/>
      </pc:docMkLst>
      <pc:sldChg chg="modSp">
        <pc:chgData name="Matúš Horváth" userId="S::423537@muni.cz::ff6ecbe5-7b0d-476a-93ee-0709fe654b9d" providerId="AD" clId="Web-{B047BDDF-3D5E-400B-AA4A-E2E9E338904B}" dt="2021-10-26T08:26:45.783" v="24" actId="20577"/>
        <pc:sldMkLst>
          <pc:docMk/>
          <pc:sldMk cId="704948115" sldId="301"/>
        </pc:sldMkLst>
        <pc:spChg chg="mod">
          <ac:chgData name="Matúš Horváth" userId="S::423537@muni.cz::ff6ecbe5-7b0d-476a-93ee-0709fe654b9d" providerId="AD" clId="Web-{B047BDDF-3D5E-400B-AA4A-E2E9E338904B}" dt="2021-10-26T08:26:45.783" v="24" actId="20577"/>
          <ac:spMkLst>
            <pc:docMk/>
            <pc:sldMk cId="704948115" sldId="301"/>
            <ac:spMk id="5" creationId="{AFE419B7-3AE1-4AB0-9258-3F4D9960C535}"/>
          </ac:spMkLst>
        </pc:spChg>
      </pc:sldChg>
      <pc:sldChg chg="addSp modSp">
        <pc:chgData name="Matúš Horváth" userId="S::423537@muni.cz::ff6ecbe5-7b0d-476a-93ee-0709fe654b9d" providerId="AD" clId="Web-{B047BDDF-3D5E-400B-AA4A-E2E9E338904B}" dt="2021-10-26T08:22:45.934" v="2" actId="1076"/>
        <pc:sldMkLst>
          <pc:docMk/>
          <pc:sldMk cId="3638795250" sldId="310"/>
        </pc:sldMkLst>
        <pc:picChg chg="add mod">
          <ac:chgData name="Matúš Horváth" userId="S::423537@muni.cz::ff6ecbe5-7b0d-476a-93ee-0709fe654b9d" providerId="AD" clId="Web-{B047BDDF-3D5E-400B-AA4A-E2E9E338904B}" dt="2021-10-26T08:22:45.934" v="2" actId="1076"/>
          <ac:picMkLst>
            <pc:docMk/>
            <pc:sldMk cId="3638795250" sldId="310"/>
            <ac:picMk id="5" creationId="{7DF787A0-0E79-4F1B-8455-700501ED53DB}"/>
          </ac:picMkLst>
        </pc:picChg>
      </pc:sldChg>
    </pc:docChg>
  </pc:docChgLst>
  <pc:docChgLst>
    <pc:chgData name="Lucie Gyönyörová" userId="S::433854@muni.cz::b653aab2-afbe-4252-b8ca-b0456ccae5d8" providerId="AD" clId="Web-{84011143-BF87-4E8C-AE0D-8D507D6361FF}"/>
    <pc:docChg chg="delSld modSld sldOrd">
      <pc:chgData name="Lucie Gyönyörová" userId="S::433854@muni.cz::b653aab2-afbe-4252-b8ca-b0456ccae5d8" providerId="AD" clId="Web-{84011143-BF87-4E8C-AE0D-8D507D6361FF}" dt="2021-08-25T09:33:49.181" v="12" actId="20577"/>
      <pc:docMkLst>
        <pc:docMk/>
      </pc:docMkLst>
      <pc:sldChg chg="modSp">
        <pc:chgData name="Lucie Gyönyörová" userId="S::433854@muni.cz::b653aab2-afbe-4252-b8ca-b0456ccae5d8" providerId="AD" clId="Web-{84011143-BF87-4E8C-AE0D-8D507D6361FF}" dt="2021-08-25T09:33:49.181" v="12" actId="20577"/>
        <pc:sldMkLst>
          <pc:docMk/>
          <pc:sldMk cId="528108481" sldId="256"/>
        </pc:sldMkLst>
        <pc:spChg chg="mod">
          <ac:chgData name="Lucie Gyönyörová" userId="S::433854@muni.cz::b653aab2-afbe-4252-b8ca-b0456ccae5d8" providerId="AD" clId="Web-{84011143-BF87-4E8C-AE0D-8D507D6361FF}" dt="2021-08-25T09:33:49.181" v="12" actId="20577"/>
          <ac:spMkLst>
            <pc:docMk/>
            <pc:sldMk cId="528108481" sldId="256"/>
            <ac:spMk id="4" creationId="{00000000-0000-0000-0000-000000000000}"/>
          </ac:spMkLst>
        </pc:spChg>
      </pc:sldChg>
      <pc:sldChg chg="ord">
        <pc:chgData name="Lucie Gyönyörová" userId="S::433854@muni.cz::b653aab2-afbe-4252-b8ca-b0456ccae5d8" providerId="AD" clId="Web-{84011143-BF87-4E8C-AE0D-8D507D6361FF}" dt="2021-08-25T09:33:39.352" v="1"/>
        <pc:sldMkLst>
          <pc:docMk/>
          <pc:sldMk cId="2922120049" sldId="282"/>
        </pc:sldMkLst>
      </pc:sldChg>
      <pc:sldChg chg="del">
        <pc:chgData name="Lucie Gyönyörová" userId="S::433854@muni.cz::b653aab2-afbe-4252-b8ca-b0456ccae5d8" providerId="AD" clId="Web-{84011143-BF87-4E8C-AE0D-8D507D6361FF}" dt="2021-08-25T09:33:26.337" v="0"/>
        <pc:sldMkLst>
          <pc:docMk/>
          <pc:sldMk cId="4240561129" sldId="316"/>
        </pc:sldMkLst>
      </pc:sldChg>
    </pc:docChg>
  </pc:docChgLst>
  <pc:docChgLst>
    <pc:chgData name="Lukáš Marek" userId="S::405677@muni.cz::1bada3d9-94b4-4f6b-8edc-ad61d29ac51d" providerId="AD" clId="Web-{BEE4558D-7D6B-48A8-BB2E-3C4559DAE6E6}"/>
    <pc:docChg chg="modSld">
      <pc:chgData name="Lukáš Marek" userId="S::405677@muni.cz::1bada3d9-94b4-4f6b-8edc-ad61d29ac51d" providerId="AD" clId="Web-{BEE4558D-7D6B-48A8-BB2E-3C4559DAE6E6}" dt="2020-11-11T08:59:07.962" v="1"/>
      <pc:docMkLst>
        <pc:docMk/>
      </pc:docMkLst>
      <pc:sldChg chg="addSp delSp modSp">
        <pc:chgData name="Lukáš Marek" userId="S::405677@muni.cz::1bada3d9-94b4-4f6b-8edc-ad61d29ac51d" providerId="AD" clId="Web-{BEE4558D-7D6B-48A8-BB2E-3C4559DAE6E6}" dt="2020-11-11T08:59:07.962" v="1"/>
        <pc:sldMkLst>
          <pc:docMk/>
          <pc:sldMk cId="2892305320" sldId="318"/>
        </pc:sldMkLst>
        <pc:picChg chg="add del mod">
          <ac:chgData name="Lukáš Marek" userId="S::405677@muni.cz::1bada3d9-94b4-4f6b-8edc-ad61d29ac51d" providerId="AD" clId="Web-{BEE4558D-7D6B-48A8-BB2E-3C4559DAE6E6}" dt="2020-11-11T08:59:07.962" v="1"/>
          <ac:picMkLst>
            <pc:docMk/>
            <pc:sldMk cId="2892305320" sldId="318"/>
            <ac:picMk id="2" creationId="{CB8F41A9-8FF7-445E-8D29-F17B4E3ABE9B}"/>
          </ac:picMkLst>
        </pc:picChg>
      </pc:sldChg>
    </pc:docChg>
  </pc:docChgLst>
  <pc:docChgLst>
    <pc:chgData name="Lukáš Marek" userId="S::405677@muni.cz::1bada3d9-94b4-4f6b-8edc-ad61d29ac51d" providerId="AD" clId="Web-{0DBBE028-E91C-4E8C-BCCD-7832F6057F2C}"/>
    <pc:docChg chg="modSld">
      <pc:chgData name="Lukáš Marek" userId="S::405677@muni.cz::1bada3d9-94b4-4f6b-8edc-ad61d29ac51d" providerId="AD" clId="Web-{0DBBE028-E91C-4E8C-BCCD-7832F6057F2C}" dt="2020-11-11T08:37:35.678" v="1"/>
      <pc:docMkLst>
        <pc:docMk/>
      </pc:docMkLst>
      <pc:sldChg chg="addSp delSp modSp">
        <pc:chgData name="Lukáš Marek" userId="S::405677@muni.cz::1bada3d9-94b4-4f6b-8edc-ad61d29ac51d" providerId="AD" clId="Web-{0DBBE028-E91C-4E8C-BCCD-7832F6057F2C}" dt="2020-11-11T08:37:35.678" v="1"/>
        <pc:sldMkLst>
          <pc:docMk/>
          <pc:sldMk cId="1918832061" sldId="317"/>
        </pc:sldMkLst>
        <pc:picChg chg="add del mod">
          <ac:chgData name="Lukáš Marek" userId="S::405677@muni.cz::1bada3d9-94b4-4f6b-8edc-ad61d29ac51d" providerId="AD" clId="Web-{0DBBE028-E91C-4E8C-BCCD-7832F6057F2C}" dt="2020-11-11T08:37:35.678" v="1"/>
          <ac:picMkLst>
            <pc:docMk/>
            <pc:sldMk cId="1918832061" sldId="317"/>
            <ac:picMk id="6" creationId="{8D70C686-FCE5-4AF8-91A8-B2F71D8CE250}"/>
          </ac:picMkLst>
        </pc:picChg>
      </pc:sldChg>
    </pc:docChg>
  </pc:docChgLst>
  <pc:docChgLst>
    <pc:chgData name="Lucie" userId="b653aab2-afbe-4252-b8ca-b0456ccae5d8" providerId="ADAL" clId="{E5AF9566-9B89-44AE-9CE0-54C7683F7693}"/>
    <pc:docChg chg="modSld">
      <pc:chgData name="Lucie" userId="b653aab2-afbe-4252-b8ca-b0456ccae5d8" providerId="ADAL" clId="{E5AF9566-9B89-44AE-9CE0-54C7683F7693}" dt="2020-11-10T08:46:00.055" v="92" actId="20577"/>
      <pc:docMkLst>
        <pc:docMk/>
      </pc:docMkLst>
      <pc:sldChg chg="addSp modSp mod modAnim">
        <pc:chgData name="Lucie" userId="b653aab2-afbe-4252-b8ca-b0456ccae5d8" providerId="ADAL" clId="{E5AF9566-9B89-44AE-9CE0-54C7683F7693}" dt="2020-11-10T08:42:37.708" v="22" actId="1076"/>
        <pc:sldMkLst>
          <pc:docMk/>
          <pc:sldMk cId="2029907973" sldId="292"/>
        </pc:sldMkLst>
        <pc:spChg chg="add mod">
          <ac:chgData name="Lucie" userId="b653aab2-afbe-4252-b8ca-b0456ccae5d8" providerId="ADAL" clId="{E5AF9566-9B89-44AE-9CE0-54C7683F7693}" dt="2020-11-10T08:42:37.708" v="22" actId="1076"/>
          <ac:spMkLst>
            <pc:docMk/>
            <pc:sldMk cId="2029907973" sldId="292"/>
            <ac:spMk id="43" creationId="{35E6AC6E-8AA6-4393-92D9-6321D2803229}"/>
          </ac:spMkLst>
        </pc:spChg>
      </pc:sldChg>
      <pc:sldChg chg="addSp delSp modSp mod modAnim">
        <pc:chgData name="Lucie" userId="b653aab2-afbe-4252-b8ca-b0456ccae5d8" providerId="ADAL" clId="{E5AF9566-9B89-44AE-9CE0-54C7683F7693}" dt="2020-11-10T08:44:14.920" v="53" actId="122"/>
        <pc:sldMkLst>
          <pc:docMk/>
          <pc:sldMk cId="1770229054" sldId="302"/>
        </pc:sldMkLst>
        <pc:spChg chg="mod">
          <ac:chgData name="Lucie" userId="b653aab2-afbe-4252-b8ca-b0456ccae5d8" providerId="ADAL" clId="{E5AF9566-9B89-44AE-9CE0-54C7683F7693}" dt="2020-11-10T08:43:00.211" v="24" actId="20577"/>
          <ac:spMkLst>
            <pc:docMk/>
            <pc:sldMk cId="1770229054" sldId="302"/>
            <ac:spMk id="7" creationId="{6D3AAE03-1834-4972-81BB-848A6192D6DF}"/>
          </ac:spMkLst>
        </pc:spChg>
        <pc:spChg chg="add del mod">
          <ac:chgData name="Lucie" userId="b653aab2-afbe-4252-b8ca-b0456ccae5d8" providerId="ADAL" clId="{E5AF9566-9B89-44AE-9CE0-54C7683F7693}" dt="2020-11-10T08:43:04.928" v="26"/>
          <ac:spMkLst>
            <pc:docMk/>
            <pc:sldMk cId="1770229054" sldId="302"/>
            <ac:spMk id="10" creationId="{24A9FE4E-46A9-44B3-A4DA-A388FFC66FD8}"/>
          </ac:spMkLst>
        </pc:spChg>
        <pc:spChg chg="add mod">
          <ac:chgData name="Lucie" userId="b653aab2-afbe-4252-b8ca-b0456ccae5d8" providerId="ADAL" clId="{E5AF9566-9B89-44AE-9CE0-54C7683F7693}" dt="2020-11-10T08:44:14.920" v="53" actId="122"/>
          <ac:spMkLst>
            <pc:docMk/>
            <pc:sldMk cId="1770229054" sldId="302"/>
            <ac:spMk id="11" creationId="{C6B65F6A-1329-4ADD-BB9C-089739303B15}"/>
          </ac:spMkLst>
        </pc:spChg>
      </pc:sldChg>
      <pc:sldChg chg="addSp modSp mod modAnim">
        <pc:chgData name="Lucie" userId="b653aab2-afbe-4252-b8ca-b0456ccae5d8" providerId="ADAL" clId="{E5AF9566-9B89-44AE-9CE0-54C7683F7693}" dt="2020-11-10T08:46:00.055" v="92" actId="20577"/>
        <pc:sldMkLst>
          <pc:docMk/>
          <pc:sldMk cId="3342893936" sldId="306"/>
        </pc:sldMkLst>
        <pc:spChg chg="mod">
          <ac:chgData name="Lucie" userId="b653aab2-afbe-4252-b8ca-b0456ccae5d8" providerId="ADAL" clId="{E5AF9566-9B89-44AE-9CE0-54C7683F7693}" dt="2020-11-10T08:44:57.733" v="58" actId="20577"/>
          <ac:spMkLst>
            <pc:docMk/>
            <pc:sldMk cId="3342893936" sldId="306"/>
            <ac:spMk id="7" creationId="{6D3AAE03-1834-4972-81BB-848A6192D6DF}"/>
          </ac:spMkLst>
        </pc:spChg>
        <pc:spChg chg="add mod">
          <ac:chgData name="Lucie" userId="b653aab2-afbe-4252-b8ca-b0456ccae5d8" providerId="ADAL" clId="{E5AF9566-9B89-44AE-9CE0-54C7683F7693}" dt="2020-11-10T08:46:00.055" v="92" actId="20577"/>
          <ac:spMkLst>
            <pc:docMk/>
            <pc:sldMk cId="3342893936" sldId="306"/>
            <ac:spMk id="8" creationId="{C38309EF-1719-4CC9-BC23-AD585D17AF12}"/>
          </ac:spMkLst>
        </pc:spChg>
      </pc:sldChg>
      <pc:sldChg chg="addSp modSp mod modAnim">
        <pc:chgData name="Lucie" userId="b653aab2-afbe-4252-b8ca-b0456ccae5d8" providerId="ADAL" clId="{E5AF9566-9B89-44AE-9CE0-54C7683F7693}" dt="2020-11-10T08:44:40.714" v="57" actId="20577"/>
        <pc:sldMkLst>
          <pc:docMk/>
          <pc:sldMk cId="1771601640" sldId="315"/>
        </pc:sldMkLst>
        <pc:spChg chg="add mod">
          <ac:chgData name="Lucie" userId="b653aab2-afbe-4252-b8ca-b0456ccae5d8" providerId="ADAL" clId="{E5AF9566-9B89-44AE-9CE0-54C7683F7693}" dt="2020-11-10T08:44:40.714" v="57" actId="20577"/>
          <ac:spMkLst>
            <pc:docMk/>
            <pc:sldMk cId="1771601640" sldId="315"/>
            <ac:spMk id="43" creationId="{75C15461-EF6F-4D1E-891E-29B9F1F842F8}"/>
          </ac:spMkLst>
        </pc:spChg>
        <pc:spChg chg="mod">
          <ac:chgData name="Lucie" userId="b653aab2-afbe-4252-b8ca-b0456ccae5d8" providerId="ADAL" clId="{E5AF9566-9B89-44AE-9CE0-54C7683F7693}" dt="2020-11-10T08:40:15.608" v="3" actId="15399"/>
          <ac:spMkLst>
            <pc:docMk/>
            <pc:sldMk cId="1771601640" sldId="315"/>
            <ac:spMk id="55" creationId="{A558C4CC-7A19-4D9B-8D66-C7E434AAD0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2:12:19.897"/>
    </inkml:context>
    <inkml:brush xml:id="br0">
      <inkml:brushProperty name="width" value="0.05" units="cm"/>
      <inkml:brushProperty name="height" value="0.05" units="cm"/>
    </inkml:brush>
  </inkml:definitions>
  <inkml:trace contextRef="#ctx0" brushRef="#br0">20 0 24,'-19'14'0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2:13:37.464"/>
    </inkml:context>
    <inkml:brush xml:id="br0">
      <inkml:brushProperty name="width" value="0.05" units="cm"/>
      <inkml:brushProperty name="height" value="0.05" units="cm"/>
    </inkml:brush>
  </inkml:definitions>
  <inkml:trace contextRef="#ctx0" brushRef="#br0">0 0 6217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2:12:19.897"/>
    </inkml:context>
    <inkml:brush xml:id="br0">
      <inkml:brushProperty name="width" value="0.05" units="cm"/>
      <inkml:brushProperty name="height" value="0.05" units="cm"/>
    </inkml:brush>
  </inkml:definitions>
  <inkml:trace contextRef="#ctx0" brushRef="#br0">20 0 24,'-19'14'0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2:13:37.464"/>
    </inkml:context>
    <inkml:brush xml:id="br0">
      <inkml:brushProperty name="width" value="0.05" units="cm"/>
      <inkml:brushProperty name="height" value="0.05" units="cm"/>
    </inkml:brush>
  </inkml:definitions>
  <inkml:trace contextRef="#ctx0" brushRef="#br0">0 0 6217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721387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endParaRPr lang="en-GB" noProof="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a:t>Click here to insert title.</a:t>
            </a:r>
            <a:endParaRPr lang="cs-CZ"/>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transition spd="slow">
    <p:push dir="u"/>
  </p:transition>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a:t>Click here to insert text.</a:t>
            </a:r>
          </a:p>
        </p:txBody>
      </p:sp>
      <p:sp>
        <p:nvSpPr>
          <p:cNvPr id="2" name="Zástupný symbol pro zápatí 1"/>
          <p:cNvSpPr>
            <a:spLocks noGrp="1"/>
          </p:cNvSpPr>
          <p:nvPr>
            <p:ph type="ftr" sz="quarter" idx="10"/>
          </p:nvPr>
        </p:nvSpPr>
        <p:spPr/>
        <p:txBody>
          <a:bodyPr/>
          <a:lstStyle>
            <a:lvl1pPr>
              <a:defRPr/>
            </a:lvl1pPr>
          </a:lstStyle>
          <a:p>
            <a:endParaRPr lang="en-GB" noProof="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pic>
        <p:nvPicPr>
          <p:cNvPr id="5" name="Obrázek 4">
            <a:extLst>
              <a:ext uri="{FF2B5EF4-FFF2-40B4-BE49-F238E27FC236}">
                <a16:creationId xmlns:a16="http://schemas.microsoft.com/office/drawing/2014/main" id="{A17F7BCE-DD2D-4B15-B525-A4DDC38CF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endParaRPr lang="en-US"/>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err="1"/>
              <a:t>Click</a:t>
            </a:r>
            <a:r>
              <a:rPr lang="cs-CZ"/>
              <a:t> on </a:t>
            </a:r>
            <a:r>
              <a:rPr lang="cs-CZ" err="1"/>
              <a:t>the</a:t>
            </a:r>
            <a:r>
              <a:rPr lang="cs-CZ"/>
              <a:t> </a:t>
            </a:r>
            <a:r>
              <a:rPr lang="cs-CZ" err="1"/>
              <a:t>icon</a:t>
            </a:r>
            <a:r>
              <a:rPr lang="cs-CZ"/>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96421176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endParaRPr lang="en-US"/>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a:p>
        </p:txBody>
      </p:sp>
    </p:spTree>
    <p:extLst>
      <p:ext uri="{BB962C8B-B14F-4D97-AF65-F5344CB8AC3E}">
        <p14:creationId xmlns:p14="http://schemas.microsoft.com/office/powerpoint/2010/main" val="30097039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endParaRPr lang="en-US"/>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698622434"/>
      </p:ext>
    </p:extLst>
  </p:cSld>
  <p:clrMapOvr>
    <a:masterClrMapping/>
  </p:clrMapOvr>
  <p:transition spd="slow">
    <p:push dir="u"/>
  </p:transition>
  <p:hf hdr="0" dt="0"/>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en-GB" noProof="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a:t>Click here to insert heading.</a:t>
            </a:r>
            <a:endParaRPr lang="cs-CZ"/>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a:t>Click here to insert text.</a:t>
            </a:r>
          </a:p>
          <a:p>
            <a:pPr lvl="1"/>
            <a:r>
              <a:rPr lang="en-GB" noProof="0"/>
              <a:t>Second level</a:t>
            </a:r>
          </a:p>
          <a:p>
            <a:pPr lvl="2"/>
            <a:r>
              <a:rPr lang="en-GB" noProof="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transition spd="slow">
    <p:push dir="u"/>
  </p:transition>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a:t>Click here to insert title.</a:t>
            </a:r>
            <a:endParaRPr lang="cs-CZ"/>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transition spd="slow">
    <p:push dir="u"/>
  </p:transition>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a:t>Click here to insert text.</a:t>
            </a:r>
          </a:p>
          <a:p>
            <a:pPr lvl="1"/>
            <a:r>
              <a:rPr lang="en-GB" noProof="0"/>
              <a:t>Second level</a:t>
            </a:r>
          </a:p>
          <a:p>
            <a:pPr lvl="2"/>
            <a:r>
              <a:rPr lang="en-GB" noProof="0"/>
              <a:t>Third level</a:t>
            </a:r>
          </a:p>
        </p:txBody>
      </p:sp>
      <p:sp>
        <p:nvSpPr>
          <p:cNvPr id="4" name="Zástupný symbol pro zápatí 3"/>
          <p:cNvSpPr>
            <a:spLocks noGrp="1"/>
          </p:cNvSpPr>
          <p:nvPr>
            <p:ph type="ftr" sz="quarter" idx="10"/>
          </p:nvPr>
        </p:nvSpPr>
        <p:spPr/>
        <p:txBody>
          <a:bodyPr/>
          <a:lstStyle>
            <a:lvl1pPr>
              <a:defRPr sz="1200"/>
            </a:lvl1pPr>
          </a:lstStyle>
          <a:p>
            <a:endParaRPr lang="en-GB" noProof="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a:t>Click here to insert heading.</a:t>
            </a:r>
            <a:endParaRPr lang="cs-CZ"/>
          </a:p>
        </p:txBody>
      </p:sp>
      <p:pic>
        <p:nvPicPr>
          <p:cNvPr id="8" name="Obrázek 7">
            <a:extLst>
              <a:ext uri="{FF2B5EF4-FFF2-40B4-BE49-F238E27FC236}">
                <a16:creationId xmlns:a16="http://schemas.microsoft.com/office/drawing/2014/main" id="{7E8EB499-B5B8-4411-8A5F-E98450293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a:t>Click here to insert heading.</a:t>
            </a:r>
            <a:endParaRPr lang="cs-CZ"/>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a:t>Click here to insert text.</a:t>
            </a:r>
          </a:p>
          <a:p>
            <a:pPr lvl="1"/>
            <a:r>
              <a:rPr lang="en-GB" noProof="0"/>
              <a:t>Second level</a:t>
            </a:r>
          </a:p>
          <a:p>
            <a:pPr lvl="2"/>
            <a:r>
              <a:rPr lang="en-GB" noProof="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a:t>Click here to insert text.</a:t>
            </a:r>
          </a:p>
          <a:p>
            <a:pPr lvl="1"/>
            <a:r>
              <a:rPr lang="en-GB" noProof="0"/>
              <a:t>Second level</a:t>
            </a:r>
          </a:p>
          <a:p>
            <a:pPr lvl="2"/>
            <a:r>
              <a:rPr lang="en-GB" noProof="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transition spd="slow">
    <p:push dir="u"/>
  </p:transition>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a:t>Click here to insert text.</a:t>
            </a:r>
          </a:p>
        </p:txBody>
      </p:sp>
      <p:sp>
        <p:nvSpPr>
          <p:cNvPr id="2" name="Zástupný symbol pro zápatí 1"/>
          <p:cNvSpPr>
            <a:spLocks noGrp="1"/>
          </p:cNvSpPr>
          <p:nvPr>
            <p:ph type="ftr" sz="quarter" idx="10"/>
          </p:nvPr>
        </p:nvSpPr>
        <p:spPr/>
        <p:txBody>
          <a:bodyPr/>
          <a:lstStyle>
            <a:lvl1pPr>
              <a:defRPr/>
            </a:lvl1pPr>
          </a:lstStyle>
          <a:p>
            <a:endParaRPr lang="en-GB" noProof="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a:t>Click here to insert heading.</a:t>
            </a:r>
            <a:endParaRPr lang="cs-CZ"/>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a:t>Click here to insert text.</a:t>
            </a:r>
          </a:p>
          <a:p>
            <a:pPr lvl="1"/>
            <a:r>
              <a:rPr lang="en-GB" noProof="0"/>
              <a:t>Second level</a:t>
            </a:r>
          </a:p>
          <a:p>
            <a:pPr lvl="2"/>
            <a:r>
              <a:rPr lang="en-GB" noProof="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transition spd="slow">
    <p:push dir="u"/>
  </p:transition>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a:t>Click here to insert text.</a:t>
            </a:r>
          </a:p>
        </p:txBody>
      </p:sp>
      <p:sp>
        <p:nvSpPr>
          <p:cNvPr id="2" name="Zástupný symbol pro zápatí 1"/>
          <p:cNvSpPr>
            <a:spLocks noGrp="1"/>
          </p:cNvSpPr>
          <p:nvPr>
            <p:ph type="ftr" sz="quarter" idx="10"/>
          </p:nvPr>
        </p:nvSpPr>
        <p:spPr/>
        <p:txBody>
          <a:bodyPr/>
          <a:lstStyle>
            <a:lvl1pPr>
              <a:defRPr/>
            </a:lvl1pPr>
          </a:lstStyle>
          <a:p>
            <a:endParaRPr lang="en-GB" noProof="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a:t>Click here to insert heading.</a:t>
            </a:r>
            <a:endParaRPr lang="cs-CZ"/>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transition spd="slow">
    <p:push dir="u"/>
  </p:transition>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a:t>Click here to insert text.</a:t>
            </a:r>
          </a:p>
          <a:p>
            <a:pPr lvl="1"/>
            <a:r>
              <a:rPr lang="en-GB"/>
              <a:t>Second level</a:t>
            </a:r>
            <a:endParaRPr lang="cs-CZ"/>
          </a:p>
          <a:p>
            <a:pPr lvl="2"/>
            <a:r>
              <a:rPr lang="en-GB"/>
              <a:t>Third level</a:t>
            </a:r>
            <a:endParaRPr lang="cs-CZ"/>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transition spd="slow">
    <p:push dir="u"/>
  </p:transition>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a:t>Click here to insert text.</a:t>
            </a:r>
          </a:p>
          <a:p>
            <a:pPr lvl="1"/>
            <a:r>
              <a:rPr lang="en-GB" noProof="0"/>
              <a:t>Second level</a:t>
            </a:r>
          </a:p>
          <a:p>
            <a:pPr lvl="2"/>
            <a:r>
              <a:rPr lang="en-GB" noProof="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transition spd="slow">
    <p:push dir="u"/>
  </p:transition>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en-GB" noProof="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a:t>Click here to insert heading.</a:t>
            </a:r>
            <a:endParaRPr lang="cs-CZ"/>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Lst>
  <p:transition spd="slow">
    <p:push dir="u"/>
  </p:transition>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61.png"/><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1.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22.png"/><Relationship Id="rId1" Type="http://schemas.openxmlformats.org/officeDocument/2006/relationships/slideLayout" Target="../slideLayouts/slideLayout2.xml"/><Relationship Id="rId10" Type="http://schemas.openxmlformats.org/officeDocument/2006/relationships/image" Target="../media/image25.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png"/><Relationship Id="rId7" Type="http://schemas.openxmlformats.org/officeDocument/2006/relationships/image" Target="../media/image22.png"/><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4.png"/><Relationship Id="rId5" Type="http://schemas.openxmlformats.org/officeDocument/2006/relationships/image" Target="../media/image32.png"/><Relationship Id="rId10"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customXml" Target="../ink/ink4.xml"/></Relationships>
</file>

<file path=ppt/slides/_rels/slide25.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20.png"/><Relationship Id="rId7" Type="http://schemas.openxmlformats.org/officeDocument/2006/relationships/image" Target="../media/image17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41.png"/><Relationship Id="rId4" Type="http://schemas.openxmlformats.org/officeDocument/2006/relationships/image" Target="../media/image1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esec.cz/sporeni-a-investice/"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image" Target="../media/image3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0.png"/><Relationship Id="rId7" Type="http://schemas.openxmlformats.org/officeDocument/2006/relationships/image" Target="../media/image53.png"/><Relationship Id="rId2"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video" Target="https://www.youtube.com/embed/i5AwheXRA9Y?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5.xml"/><Relationship Id="rId1" Type="http://schemas.openxmlformats.org/officeDocument/2006/relationships/video" Target="https://www.youtube.com/embed/deTCMwdtbv0?feature=oembed"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0.png"/><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a:p>
        </p:txBody>
      </p:sp>
      <p:sp>
        <p:nvSpPr>
          <p:cNvPr id="4" name="Nadpis 3"/>
          <p:cNvSpPr>
            <a:spLocks noGrp="1"/>
          </p:cNvSpPr>
          <p:nvPr>
            <p:ph type="title"/>
          </p:nvPr>
        </p:nvSpPr>
        <p:spPr/>
        <p:txBody>
          <a:bodyPr/>
          <a:lstStyle/>
          <a:p>
            <a:pPr fontAlgn="auto">
              <a:lnSpc>
                <a:spcPct val="150000"/>
              </a:lnSpc>
              <a:spcBef>
                <a:spcPts val="0"/>
              </a:spcBef>
              <a:spcAft>
                <a:spcPts val="0"/>
              </a:spcAft>
              <a:defRPr/>
            </a:pPr>
            <a:r>
              <a:rPr lang="cs-CZ" sz="5400">
                <a:latin typeface="Calibri"/>
                <a:ea typeface="Calibri" panose="020F0502020204030204" pitchFamily="34" charset="0"/>
                <a:cs typeface="Times New Roman"/>
              </a:rPr>
              <a:t>Anuitní počty - spoření a důchod</a:t>
            </a:r>
            <a:endParaRPr lang="cs-CZ" sz="5400">
              <a:latin typeface="Calibri"/>
              <a:ea typeface="Calibri" panose="020F0502020204030204" pitchFamily="34" charset="0"/>
              <a:cs typeface="Times New Roman" panose="02020603050405020304" pitchFamily="18" charset="0"/>
            </a:endParaRP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52810848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752D7A-26F0-4ECD-A834-F36A521E8F61}"/>
              </a:ext>
            </a:extLst>
          </p:cNvPr>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dirty="0"/>
          </a:p>
        </p:txBody>
      </p:sp>
      <p:sp>
        <p:nvSpPr>
          <p:cNvPr id="3" name="Zástupný symbol pro číslo snímku 2">
            <a:extLst>
              <a:ext uri="{FF2B5EF4-FFF2-40B4-BE49-F238E27FC236}">
                <a16:creationId xmlns:a16="http://schemas.microsoft.com/office/drawing/2014/main" id="{71AA6116-B36B-4FCF-8FD8-21C348AE0ED7}"/>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E38AAAB5-DC73-4AB5-B660-5C8D24C15E11}"/>
              </a:ext>
            </a:extLst>
          </p:cNvPr>
          <p:cNvSpPr>
            <a:spLocks noGrp="1"/>
          </p:cNvSpPr>
          <p:nvPr>
            <p:ph type="title"/>
          </p:nvPr>
        </p:nvSpPr>
        <p:spPr/>
        <p:txBody>
          <a:bodyPr/>
          <a:lstStyle/>
          <a:p>
            <a:r>
              <a:rPr lang="cs-CZ" dirty="0"/>
              <a:t>Nekonečný důchod</a:t>
            </a:r>
          </a:p>
        </p:txBody>
      </p:sp>
      <mc:AlternateContent xmlns:mc="http://schemas.openxmlformats.org/markup-compatibility/2006" xmlns:a14="http://schemas.microsoft.com/office/drawing/2010/main">
        <mc:Choice Requires="a14">
          <p:sp>
            <p:nvSpPr>
              <p:cNvPr id="5" name="Zástupný obsah 4">
                <a:extLst>
                  <a:ext uri="{FF2B5EF4-FFF2-40B4-BE49-F238E27FC236}">
                    <a16:creationId xmlns:a16="http://schemas.microsoft.com/office/drawing/2014/main" id="{8592CA0A-AF73-4E77-BA09-5134EC7F553A}"/>
                  </a:ext>
                </a:extLst>
              </p:cNvPr>
              <p:cNvSpPr>
                <a:spLocks noGrp="1"/>
              </p:cNvSpPr>
              <p:nvPr>
                <p:ph idx="1"/>
              </p:nvPr>
            </p:nvSpPr>
            <p:spPr>
              <a:xfrm>
                <a:off x="720000" y="1692002"/>
                <a:ext cx="10753200" cy="4445998"/>
              </a:xfrm>
            </p:spPr>
            <p:txBody>
              <a:bodyPr/>
              <a:lstStyle/>
              <a:p>
                <a:r>
                  <a:rPr lang="cs-CZ" sz="1600" dirty="0"/>
                  <a:t>Jedná se o výplaty, které nemají ohraničenou dobu vyplácení anuit a svou povahou jsou při splnění určitých podmínek věčné, tedy tvoří </a:t>
                </a:r>
                <a:r>
                  <a:rPr lang="cs-CZ" sz="1600" dirty="0" err="1"/>
                  <a:t>perpetuity</a:t>
                </a:r>
                <a:r>
                  <a:rPr lang="cs-CZ" sz="1600" dirty="0"/>
                  <a:t>. </a:t>
                </a:r>
              </a:p>
              <a:p>
                <a:r>
                  <a:rPr lang="cs-CZ" sz="1600" dirty="0"/>
                  <a:t>Počet úrokových období se tedy blíží nekonečnu. Součet bude konvergovat k řešení vyjádřeného reálným číslem v případě, kdy |q| &lt; 1.</a:t>
                </a:r>
              </a:p>
              <a:p>
                <a:pPr marL="72000" indent="0">
                  <a:buNone/>
                </a:pPr>
                <a:endParaRPr lang="cs-CZ" sz="1600" dirty="0"/>
              </a:p>
              <a:p>
                <a:pPr marL="72000" indent="0">
                  <a:buNone/>
                </a:pPr>
                <a:r>
                  <a:rPr lang="cs-CZ" sz="1600" dirty="0"/>
                  <a:t>Již známe obecný vztah pro součet geometrické řady:</a:t>
                </a:r>
              </a:p>
              <a:p>
                <a:pPr marL="72000" indent="0">
                  <a:buNone/>
                </a:pPr>
                <a14:m>
                  <m:oMath xmlns:m="http://schemas.openxmlformats.org/officeDocument/2006/math">
                    <m:r>
                      <a:rPr lang="cs-CZ" sz="1800" b="1" i="1" smtClean="0">
                        <a:latin typeface="Cambria Math" panose="02040503050406030204" pitchFamily="18" charset="0"/>
                        <a:ea typeface="Cambria Math" panose="02040503050406030204" pitchFamily="18" charset="0"/>
                      </a:rPr>
                      <m:t>𝑫</m:t>
                    </m:r>
                    <m:r>
                      <a:rPr lang="cs-CZ" sz="1800" b="1" i="0">
                        <a:latin typeface="Cambria Math" panose="02040503050406030204" pitchFamily="18" charset="0"/>
                        <a:ea typeface="Cambria Math" panose="02040503050406030204" pitchFamily="18" charset="0"/>
                      </a:rPr>
                      <m:t>=</m:t>
                    </m:r>
                    <m:sSub>
                      <m:sSubPr>
                        <m:ctrlPr>
                          <a:rPr lang="cs-CZ" sz="1800" b="1" i="1" smtClean="0">
                            <a:solidFill>
                              <a:schemeClr val="accent6"/>
                            </a:solidFill>
                            <a:latin typeface="Cambria Math" panose="02040503050406030204" pitchFamily="18" charset="0"/>
                            <a:ea typeface="Cambria Math" panose="02040503050406030204" pitchFamily="18" charset="0"/>
                          </a:rPr>
                        </m:ctrlPr>
                      </m:sSubPr>
                      <m:e>
                        <m:r>
                          <a:rPr lang="cs-CZ" sz="1800" b="1" i="1">
                            <a:solidFill>
                              <a:schemeClr val="accent6"/>
                            </a:solidFill>
                            <a:latin typeface="Cambria Math" panose="02040503050406030204" pitchFamily="18" charset="0"/>
                            <a:ea typeface="Cambria Math" panose="02040503050406030204" pitchFamily="18" charset="0"/>
                          </a:rPr>
                          <m:t>𝒂</m:t>
                        </m:r>
                      </m:e>
                      <m:sub>
                        <m:r>
                          <a:rPr lang="cs-CZ" sz="1800" b="1" i="0">
                            <a:solidFill>
                              <a:schemeClr val="accent6"/>
                            </a:solidFill>
                            <a:latin typeface="Cambria Math" panose="02040503050406030204" pitchFamily="18" charset="0"/>
                            <a:ea typeface="Cambria Math" panose="02040503050406030204" pitchFamily="18" charset="0"/>
                          </a:rPr>
                          <m:t>𝟏</m:t>
                        </m:r>
                      </m:sub>
                    </m:sSub>
                    <m:r>
                      <a:rPr lang="cs-CZ" sz="1800" b="1" i="0">
                        <a:latin typeface="Cambria Math" panose="02040503050406030204" pitchFamily="18" charset="0"/>
                        <a:ea typeface="Cambria Math" panose="02040503050406030204" pitchFamily="18" charset="0"/>
                      </a:rPr>
                      <m:t>⋅</m:t>
                    </m:r>
                    <m:f>
                      <m:fPr>
                        <m:ctrlPr>
                          <a:rPr lang="cs-CZ" sz="1800" b="1" i="1">
                            <a:solidFill>
                              <a:srgbClr val="836967"/>
                            </a:solidFill>
                            <a:latin typeface="Cambria Math" panose="02040503050406030204" pitchFamily="18" charset="0"/>
                            <a:ea typeface="Cambria Math" panose="02040503050406030204" pitchFamily="18" charset="0"/>
                          </a:rPr>
                        </m:ctrlPr>
                      </m:fPr>
                      <m:num>
                        <m:r>
                          <a:rPr lang="cs-CZ" sz="1800" b="1" i="0">
                            <a:latin typeface="Cambria Math" panose="02040503050406030204" pitchFamily="18" charset="0"/>
                            <a:ea typeface="Cambria Math" panose="02040503050406030204" pitchFamily="18" charset="0"/>
                          </a:rPr>
                          <m:t>𝟏</m:t>
                        </m:r>
                        <m:r>
                          <a:rPr lang="cs-CZ" sz="1800" b="1" i="0">
                            <a:latin typeface="Cambria Math" panose="02040503050406030204" pitchFamily="18" charset="0"/>
                            <a:ea typeface="Cambria Math" panose="02040503050406030204" pitchFamily="18" charset="0"/>
                          </a:rPr>
                          <m:t>−</m:t>
                        </m:r>
                        <m:sSup>
                          <m:sSupPr>
                            <m:ctrlPr>
                              <a:rPr lang="cs-CZ" sz="1800" b="1" i="1">
                                <a:solidFill>
                                  <a:srgbClr val="836967"/>
                                </a:solidFill>
                                <a:latin typeface="Cambria Math" panose="02040503050406030204" pitchFamily="18" charset="0"/>
                                <a:ea typeface="Cambria Math" panose="02040503050406030204" pitchFamily="18" charset="0"/>
                              </a:rPr>
                            </m:ctrlPr>
                          </m:sSupPr>
                          <m:e>
                            <m:r>
                              <a:rPr lang="cs-CZ" sz="1800" b="1" i="1" smtClean="0">
                                <a:solidFill>
                                  <a:srgbClr val="00B050"/>
                                </a:solidFill>
                                <a:latin typeface="Cambria Math" panose="02040503050406030204" pitchFamily="18" charset="0"/>
                                <a:ea typeface="Cambria Math" panose="02040503050406030204" pitchFamily="18" charset="0"/>
                              </a:rPr>
                              <m:t>𝒒</m:t>
                            </m:r>
                          </m:e>
                          <m:sup>
                            <m:r>
                              <a:rPr lang="cs-CZ" sz="1800" b="1" i="1">
                                <a:latin typeface="Cambria Math" panose="02040503050406030204" pitchFamily="18" charset="0"/>
                                <a:ea typeface="Cambria Math" panose="02040503050406030204" pitchFamily="18" charset="0"/>
                              </a:rPr>
                              <m:t>𝒏</m:t>
                            </m:r>
                          </m:sup>
                        </m:sSup>
                      </m:num>
                      <m:den>
                        <m:r>
                          <a:rPr lang="cs-CZ" sz="1800" b="1" i="0">
                            <a:latin typeface="Cambria Math" panose="02040503050406030204" pitchFamily="18" charset="0"/>
                            <a:ea typeface="Cambria Math" panose="02040503050406030204" pitchFamily="18" charset="0"/>
                          </a:rPr>
                          <m:t>𝟏</m:t>
                        </m:r>
                        <m:r>
                          <a:rPr lang="cs-CZ" sz="1800" b="1" i="0">
                            <a:latin typeface="Cambria Math" panose="02040503050406030204" pitchFamily="18" charset="0"/>
                            <a:ea typeface="Cambria Math" panose="02040503050406030204" pitchFamily="18" charset="0"/>
                          </a:rPr>
                          <m:t>−</m:t>
                        </m:r>
                        <m:r>
                          <a:rPr lang="cs-CZ" sz="1800" b="1" i="1" smtClean="0">
                            <a:solidFill>
                              <a:srgbClr val="00B050"/>
                            </a:solidFill>
                            <a:latin typeface="Cambria Math" panose="02040503050406030204" pitchFamily="18" charset="0"/>
                            <a:ea typeface="Cambria Math" panose="02040503050406030204" pitchFamily="18" charset="0"/>
                          </a:rPr>
                          <m:t>𝒒</m:t>
                        </m:r>
                      </m:den>
                    </m:f>
                  </m:oMath>
                </a14:m>
                <a:r>
                  <a:rPr lang="cs-CZ" sz="1800" b="1" dirty="0">
                    <a:latin typeface="Cambria Math" panose="02040503050406030204" pitchFamily="18" charset="0"/>
                    <a:ea typeface="Cambria Math" panose="02040503050406030204" pitchFamily="18" charset="0"/>
                  </a:rPr>
                  <a:t>,</a:t>
                </a:r>
              </a:p>
              <a:p>
                <a:pPr marL="72000" indent="0">
                  <a:buNone/>
                </a:pPr>
                <a:r>
                  <a:rPr lang="cs-CZ" sz="1600" dirty="0"/>
                  <a:t>přičemž u věčného důchodu </a:t>
                </a:r>
                <a14:m>
                  <m:oMath xmlns:m="http://schemas.openxmlformats.org/officeDocument/2006/math">
                    <m:r>
                      <a:rPr lang="cs-CZ" sz="1600" i="1" smtClean="0">
                        <a:latin typeface="Cambria Math" panose="02040503050406030204" pitchFamily="18" charset="0"/>
                      </a:rPr>
                      <m:t>𝑛</m:t>
                    </m:r>
                    <m:r>
                      <a:rPr lang="cs-CZ" sz="1600" i="0">
                        <a:latin typeface="Cambria Math" panose="02040503050406030204" pitchFamily="18" charset="0"/>
                      </a:rPr>
                      <m:t>→∞</m:t>
                    </m:r>
                  </m:oMath>
                </a14:m>
                <a:r>
                  <a:rPr lang="cs-CZ" sz="1600" dirty="0"/>
                  <a:t> a </a:t>
                </a:r>
                <a14:m>
                  <m:oMath xmlns:m="http://schemas.openxmlformats.org/officeDocument/2006/math">
                    <m:d>
                      <m:dPr>
                        <m:begChr m:val="|"/>
                        <m:endChr m:val="|"/>
                        <m:ctrlPr>
                          <a:rPr lang="cs-CZ" sz="1600" i="1">
                            <a:solidFill>
                              <a:srgbClr val="836967"/>
                            </a:solidFill>
                            <a:latin typeface="Cambria Math" panose="02040503050406030204" pitchFamily="18" charset="0"/>
                          </a:rPr>
                        </m:ctrlPr>
                      </m:dPr>
                      <m:e>
                        <m:r>
                          <a:rPr lang="cs-CZ" sz="1600" i="1">
                            <a:latin typeface="Cambria Math" panose="02040503050406030204" pitchFamily="18" charset="0"/>
                          </a:rPr>
                          <m:t>𝑞</m:t>
                        </m:r>
                      </m:e>
                    </m:d>
                    <m:r>
                      <a:rPr lang="cs-CZ" sz="1600">
                        <a:latin typeface="Cambria Math" panose="02040503050406030204" pitchFamily="18" charset="0"/>
                      </a:rPr>
                      <m:t>&lt;1</m:t>
                    </m:r>
                  </m:oMath>
                </a14:m>
                <a:r>
                  <a:rPr lang="cs-CZ" sz="1600" dirty="0"/>
                  <a:t>, tudíž člen </a:t>
                </a:r>
                <a14:m>
                  <m:oMath xmlns:m="http://schemas.openxmlformats.org/officeDocument/2006/math">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𝑞</m:t>
                        </m:r>
                      </m:e>
                      <m:sup>
                        <m:r>
                          <a:rPr lang="cs-CZ" sz="1600" i="1">
                            <a:latin typeface="Cambria Math" panose="02040503050406030204" pitchFamily="18" charset="0"/>
                          </a:rPr>
                          <m:t>𝑛</m:t>
                        </m:r>
                      </m:sup>
                    </m:sSup>
                  </m:oMath>
                </a14:m>
                <a:r>
                  <a:rPr lang="cs-CZ" sz="1600" dirty="0"/>
                  <a:t> se bude limitně blížit nule. Proto lze vztah zapsat jako:</a:t>
                </a:r>
              </a:p>
              <a:p>
                <a:pPr marL="72000" indent="0">
                  <a:buNone/>
                </a:pPr>
                <a14:m>
                  <m:oMath xmlns:m="http://schemas.openxmlformats.org/officeDocument/2006/math">
                    <m:r>
                      <a:rPr lang="cs-CZ" sz="1800" b="1" i="1" smtClean="0">
                        <a:latin typeface="Cambria Math" panose="02040503050406030204" pitchFamily="18" charset="0"/>
                      </a:rPr>
                      <m:t>𝑫</m:t>
                    </m:r>
                    <m:r>
                      <a:rPr lang="cs-CZ" sz="1800" b="1" i="0">
                        <a:latin typeface="Cambria Math" panose="02040503050406030204" pitchFamily="18" charset="0"/>
                      </a:rPr>
                      <m:t>=</m:t>
                    </m:r>
                    <m:sSub>
                      <m:sSubPr>
                        <m:ctrlPr>
                          <a:rPr lang="cs-CZ" sz="1800" b="1" i="1" smtClean="0">
                            <a:solidFill>
                              <a:schemeClr val="accent6"/>
                            </a:solidFill>
                            <a:latin typeface="Cambria Math" panose="02040503050406030204" pitchFamily="18" charset="0"/>
                          </a:rPr>
                        </m:ctrlPr>
                      </m:sSubPr>
                      <m:e>
                        <m:r>
                          <a:rPr lang="cs-CZ" sz="1800" b="1" i="1">
                            <a:solidFill>
                              <a:schemeClr val="accent6"/>
                            </a:solidFill>
                            <a:latin typeface="Cambria Math" panose="02040503050406030204" pitchFamily="18" charset="0"/>
                          </a:rPr>
                          <m:t>𝒂</m:t>
                        </m:r>
                      </m:e>
                      <m:sub>
                        <m:r>
                          <a:rPr lang="cs-CZ" sz="1800" b="1" i="0">
                            <a:solidFill>
                              <a:schemeClr val="accent6"/>
                            </a:solidFill>
                            <a:latin typeface="Cambria Math" panose="02040503050406030204" pitchFamily="18" charset="0"/>
                          </a:rPr>
                          <m:t>𝟏</m:t>
                        </m:r>
                      </m:sub>
                    </m:sSub>
                    <m:r>
                      <a:rPr lang="cs-CZ" sz="1800" b="1" i="0">
                        <a:latin typeface="Cambria Math" panose="02040503050406030204" pitchFamily="18" charset="0"/>
                      </a:rPr>
                      <m:t>⋅</m:t>
                    </m:r>
                    <m:f>
                      <m:fPr>
                        <m:ctrlPr>
                          <a:rPr lang="cs-CZ" sz="1800" b="1" i="1">
                            <a:solidFill>
                              <a:srgbClr val="836967"/>
                            </a:solidFill>
                            <a:latin typeface="Cambria Math" panose="02040503050406030204" pitchFamily="18" charset="0"/>
                          </a:rPr>
                        </m:ctrlPr>
                      </m:fPr>
                      <m:num>
                        <m:r>
                          <a:rPr lang="cs-CZ" sz="1800" b="1" i="0">
                            <a:latin typeface="Cambria Math" panose="02040503050406030204" pitchFamily="18" charset="0"/>
                          </a:rPr>
                          <m:t>𝟏</m:t>
                        </m:r>
                      </m:num>
                      <m:den>
                        <m:r>
                          <a:rPr lang="cs-CZ" sz="1800" b="1" i="0">
                            <a:latin typeface="Cambria Math" panose="02040503050406030204" pitchFamily="18" charset="0"/>
                          </a:rPr>
                          <m:t>𝟏</m:t>
                        </m:r>
                        <m:r>
                          <a:rPr lang="cs-CZ" sz="1800" b="1" i="0">
                            <a:latin typeface="Cambria Math" panose="02040503050406030204" pitchFamily="18" charset="0"/>
                          </a:rPr>
                          <m:t>−</m:t>
                        </m:r>
                        <m:r>
                          <a:rPr lang="cs-CZ" sz="1800" b="1" i="1" smtClean="0">
                            <a:solidFill>
                              <a:srgbClr val="00B050"/>
                            </a:solidFill>
                            <a:latin typeface="Cambria Math" panose="02040503050406030204" pitchFamily="18" charset="0"/>
                          </a:rPr>
                          <m:t>𝒒</m:t>
                        </m:r>
                      </m:den>
                    </m:f>
                  </m:oMath>
                </a14:m>
                <a:r>
                  <a:rPr lang="cs-CZ" sz="1800" b="1" dirty="0"/>
                  <a:t>			</a:t>
                </a:r>
                <a:r>
                  <a:rPr lang="cs-CZ" sz="1800" dirty="0">
                    <a:solidFill>
                      <a:srgbClr val="836967"/>
                    </a:solidFill>
                  </a:rPr>
                  <a:t> </a:t>
                </a:r>
                <a14:m>
                  <m:oMath xmlns:m="http://schemas.openxmlformats.org/officeDocument/2006/math">
                    <m:sSub>
                      <m:sSubPr>
                        <m:ctrlPr>
                          <a:rPr lang="cs-CZ" sz="1800" i="1" dirty="0">
                            <a:solidFill>
                              <a:srgbClr val="836967"/>
                            </a:solidFill>
                            <a:latin typeface="Cambria Math" panose="02040503050406030204" pitchFamily="18" charset="0"/>
                          </a:rPr>
                        </m:ctrlPr>
                      </m:sSubPr>
                      <m:e>
                        <m:r>
                          <a:rPr lang="cs-CZ" sz="1800" i="1" dirty="0">
                            <a:latin typeface="Cambria Math" panose="02040503050406030204" pitchFamily="18" charset="0"/>
                          </a:rPr>
                          <m:t>𝐷</m:t>
                        </m:r>
                      </m:e>
                      <m:sub>
                        <m:r>
                          <a:rPr lang="cs-CZ" sz="1800" dirty="0">
                            <a:latin typeface="Cambria Math" panose="02040503050406030204" pitchFamily="18" charset="0"/>
                          </a:rPr>
                          <m:t>0</m:t>
                        </m:r>
                      </m:sub>
                    </m:sSub>
                    <m:r>
                      <a:rPr lang="cs-CZ" sz="1800" dirty="0">
                        <a:latin typeface="Cambria Math" panose="02040503050406030204" pitchFamily="18" charset="0"/>
                      </a:rPr>
                      <m:t>=</m:t>
                    </m:r>
                    <m:r>
                      <a:rPr lang="cs-CZ" sz="1800" i="1" dirty="0" smtClean="0">
                        <a:solidFill>
                          <a:schemeClr val="accent6"/>
                        </a:solidFill>
                        <a:latin typeface="Cambria Math" panose="02040503050406030204" pitchFamily="18" charset="0"/>
                      </a:rPr>
                      <m:t>𝑎</m:t>
                    </m:r>
                    <m:r>
                      <a:rPr lang="cs-CZ" sz="1800" b="1">
                        <a:latin typeface="Cambria Math" panose="02040503050406030204" pitchFamily="18" charset="0"/>
                      </a:rPr>
                      <m:t>⋅</m:t>
                    </m:r>
                    <m:f>
                      <m:fPr>
                        <m:ctrlPr>
                          <a:rPr lang="cs-CZ" sz="1800" i="1" dirty="0">
                            <a:solidFill>
                              <a:srgbClr val="836967"/>
                            </a:solidFill>
                            <a:latin typeface="Cambria Math" panose="02040503050406030204" pitchFamily="18" charset="0"/>
                          </a:rPr>
                        </m:ctrlPr>
                      </m:fPr>
                      <m:num>
                        <m:r>
                          <a:rPr lang="cs-CZ" sz="1800" dirty="0">
                            <a:latin typeface="Cambria Math" panose="02040503050406030204" pitchFamily="18" charset="0"/>
                          </a:rPr>
                          <m:t>1+</m:t>
                        </m:r>
                        <m:r>
                          <a:rPr lang="cs-CZ" sz="1800" i="1" dirty="0">
                            <a:latin typeface="Cambria Math" panose="02040503050406030204" pitchFamily="18" charset="0"/>
                          </a:rPr>
                          <m:t>𝑟</m:t>
                        </m:r>
                      </m:num>
                      <m:den>
                        <m:r>
                          <a:rPr lang="cs-CZ" sz="1800" i="1" dirty="0">
                            <a:latin typeface="Cambria Math" panose="02040503050406030204" pitchFamily="18" charset="0"/>
                          </a:rPr>
                          <m:t>𝑟</m:t>
                        </m:r>
                      </m:den>
                    </m:f>
                  </m:oMath>
                </a14:m>
                <a:r>
                  <a:rPr lang="cs-CZ" sz="1800" b="1" dirty="0"/>
                  <a:t> </a:t>
                </a:r>
                <a:r>
                  <a:rPr lang="cs-CZ" sz="1400" dirty="0"/>
                  <a:t>  při ÚO = PO a předlhůtním důchodu</a:t>
                </a:r>
                <a:endParaRPr lang="cs-CZ" sz="1800" b="1" dirty="0"/>
              </a:p>
              <a:p>
                <a:pPr marL="72000" indent="0">
                  <a:buNone/>
                </a:pPr>
                <a:r>
                  <a:rPr lang="cs-CZ" sz="1800" b="1" dirty="0"/>
                  <a:t>				  </a:t>
                </a:r>
                <a14:m>
                  <m:oMath xmlns:m="http://schemas.openxmlformats.org/officeDocument/2006/math">
                    <m:sSub>
                      <m:sSubPr>
                        <m:ctrlPr>
                          <a:rPr lang="cs-CZ" sz="1600" i="1" dirty="0" smtClean="0">
                            <a:solidFill>
                              <a:srgbClr val="836967"/>
                            </a:solidFill>
                            <a:latin typeface="Cambria Math" panose="02040503050406030204" pitchFamily="18" charset="0"/>
                          </a:rPr>
                        </m:ctrlPr>
                      </m:sSubPr>
                      <m:e>
                        <m:r>
                          <a:rPr lang="cs-CZ" sz="1600" i="1" dirty="0">
                            <a:latin typeface="Cambria Math" panose="02040503050406030204" pitchFamily="18" charset="0"/>
                          </a:rPr>
                          <m:t>𝐷</m:t>
                        </m:r>
                      </m:e>
                      <m:sub>
                        <m:r>
                          <a:rPr lang="cs-CZ" sz="1600" i="0" dirty="0">
                            <a:latin typeface="Cambria Math" panose="02040503050406030204" pitchFamily="18" charset="0"/>
                          </a:rPr>
                          <m:t>1</m:t>
                        </m:r>
                      </m:sub>
                    </m:sSub>
                    <m:r>
                      <a:rPr lang="cs-CZ" sz="1600" i="0" dirty="0">
                        <a:latin typeface="Cambria Math" panose="02040503050406030204" pitchFamily="18" charset="0"/>
                      </a:rPr>
                      <m:t>=</m:t>
                    </m:r>
                    <m:f>
                      <m:fPr>
                        <m:ctrlPr>
                          <a:rPr lang="cs-CZ" sz="1600" i="1" dirty="0">
                            <a:solidFill>
                              <a:srgbClr val="836967"/>
                            </a:solidFill>
                            <a:latin typeface="Cambria Math" panose="02040503050406030204" pitchFamily="18" charset="0"/>
                          </a:rPr>
                        </m:ctrlPr>
                      </m:fPr>
                      <m:num>
                        <m:r>
                          <a:rPr lang="cs-CZ" sz="1600" i="1" dirty="0">
                            <a:latin typeface="Cambria Math" panose="02040503050406030204" pitchFamily="18" charset="0"/>
                          </a:rPr>
                          <m:t>𝑎</m:t>
                        </m:r>
                      </m:num>
                      <m:den>
                        <m:r>
                          <a:rPr lang="cs-CZ" sz="1600" i="1" dirty="0">
                            <a:latin typeface="Cambria Math" panose="02040503050406030204" pitchFamily="18" charset="0"/>
                          </a:rPr>
                          <m:t>𝑟</m:t>
                        </m:r>
                      </m:den>
                    </m:f>
                  </m:oMath>
                </a14:m>
                <a:r>
                  <a:rPr lang="cs-CZ" sz="1600" dirty="0"/>
                  <a:t>	</a:t>
                </a:r>
                <a:r>
                  <a:rPr lang="cs-CZ" sz="1400" dirty="0"/>
                  <a:t>          při ÚO = PO a polhůtním důchodu</a:t>
                </a:r>
                <a:endParaRPr lang="cs-CZ" sz="1600" dirty="0"/>
              </a:p>
            </p:txBody>
          </p:sp>
        </mc:Choice>
        <mc:Fallback xmlns="">
          <p:sp>
            <p:nvSpPr>
              <p:cNvPr id="5" name="Zástupný obsah 4">
                <a:extLst>
                  <a:ext uri="{FF2B5EF4-FFF2-40B4-BE49-F238E27FC236}">
                    <a16:creationId xmlns:a16="http://schemas.microsoft.com/office/drawing/2014/main" id="{8592CA0A-AF73-4E77-BA09-5134EC7F553A}"/>
                  </a:ext>
                </a:extLst>
              </p:cNvPr>
              <p:cNvSpPr>
                <a:spLocks noGrp="1" noRot="1" noChangeAspect="1" noMove="1" noResize="1" noEditPoints="1" noAdjustHandles="1" noChangeArrowheads="1" noChangeShapeType="1" noTextEdit="1"/>
              </p:cNvSpPr>
              <p:nvPr>
                <p:ph idx="1"/>
              </p:nvPr>
            </p:nvSpPr>
            <p:spPr>
              <a:xfrm>
                <a:off x="720000" y="1692002"/>
                <a:ext cx="10753200" cy="4445998"/>
              </a:xfrm>
              <a:blipFill>
                <a:blip r:embed="rId2"/>
                <a:stretch>
                  <a:fillRect l="-454"/>
                </a:stretch>
              </a:blipFill>
            </p:spPr>
            <p:txBody>
              <a:bodyPr/>
              <a:lstStyle/>
              <a:p>
                <a:r>
                  <a:rPr lang="cs-CZ">
                    <a:noFill/>
                  </a:rPr>
                  <a:t> </a:t>
                </a:r>
              </a:p>
            </p:txBody>
          </p:sp>
        </mc:Fallback>
      </mc:AlternateContent>
      <p:pic>
        <p:nvPicPr>
          <p:cNvPr id="7" name="Obrázek 6">
            <a:extLst>
              <a:ext uri="{FF2B5EF4-FFF2-40B4-BE49-F238E27FC236}">
                <a16:creationId xmlns:a16="http://schemas.microsoft.com/office/drawing/2014/main" id="{289F421E-66C9-4069-9E87-D45836B5FA9C}"/>
              </a:ext>
            </a:extLst>
          </p:cNvPr>
          <p:cNvPicPr>
            <a:picLocks noChangeAspect="1"/>
          </p:cNvPicPr>
          <p:nvPr/>
        </p:nvPicPr>
        <p:blipFill>
          <a:blip r:embed="rId3"/>
          <a:stretch>
            <a:fillRect/>
          </a:stretch>
        </p:blipFill>
        <p:spPr>
          <a:xfrm>
            <a:off x="9364306" y="167871"/>
            <a:ext cx="2174945" cy="1429305"/>
          </a:xfrm>
          <a:prstGeom prst="rect">
            <a:avLst/>
          </a:prstGeom>
          <a:ln>
            <a:noFill/>
          </a:ln>
          <a:effectLst>
            <a:outerShdw blurRad="292100" dist="139700" dir="2700000" algn="tl" rotWithShape="0">
              <a:srgbClr val="333333">
                <a:alpha val="65000"/>
              </a:srgbClr>
            </a:outerShdw>
          </a:effectLst>
        </p:spPr>
      </p:pic>
      <p:cxnSp>
        <p:nvCxnSpPr>
          <p:cNvPr id="9" name="Přímá spojnice se šipkou 8">
            <a:extLst>
              <a:ext uri="{FF2B5EF4-FFF2-40B4-BE49-F238E27FC236}">
                <a16:creationId xmlns:a16="http://schemas.microsoft.com/office/drawing/2014/main" id="{0B0E1A2E-2B2D-4723-9B56-37C2C586BCF7}"/>
              </a:ext>
            </a:extLst>
          </p:cNvPr>
          <p:cNvCxnSpPr/>
          <p:nvPr/>
        </p:nvCxnSpPr>
        <p:spPr bwMode="auto">
          <a:xfrm>
            <a:off x="2281561" y="5273336"/>
            <a:ext cx="178441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a:extLst>
              <a:ext uri="{FF2B5EF4-FFF2-40B4-BE49-F238E27FC236}">
                <a16:creationId xmlns:a16="http://schemas.microsoft.com/office/drawing/2014/main" id="{67E9F7A1-0332-49D9-B368-2F4159265EBE}"/>
              </a:ext>
            </a:extLst>
          </p:cNvPr>
          <p:cNvCxnSpPr/>
          <p:nvPr/>
        </p:nvCxnSpPr>
        <p:spPr bwMode="auto">
          <a:xfrm>
            <a:off x="2281561" y="5399103"/>
            <a:ext cx="1784412" cy="47791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50907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DDACB1-6A7E-44B7-BD4A-25AAD159F9CE}"/>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4CC429DC-118D-46A3-A851-8D4AEE654D17}"/>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a:p>
        </p:txBody>
      </p:sp>
      <p:sp>
        <p:nvSpPr>
          <p:cNvPr id="4" name="Nadpis 3">
            <a:extLst>
              <a:ext uri="{FF2B5EF4-FFF2-40B4-BE49-F238E27FC236}">
                <a16:creationId xmlns:a16="http://schemas.microsoft.com/office/drawing/2014/main" id="{9D4E41A6-2801-42C3-B8C5-AF7218CBDC28}"/>
              </a:ext>
            </a:extLst>
          </p:cNvPr>
          <p:cNvSpPr>
            <a:spLocks noGrp="1"/>
          </p:cNvSpPr>
          <p:nvPr>
            <p:ph type="title"/>
          </p:nvPr>
        </p:nvSpPr>
        <p:spPr/>
        <p:txBody>
          <a:bodyPr/>
          <a:lstStyle/>
          <a:p>
            <a:r>
              <a:rPr lang="cs-CZ"/>
              <a:t>Jaké příklady budeme řešit?</a:t>
            </a:r>
          </a:p>
        </p:txBody>
      </p:sp>
      <p:sp>
        <p:nvSpPr>
          <p:cNvPr id="5" name="Zástupný obsah 4">
            <a:extLst>
              <a:ext uri="{FF2B5EF4-FFF2-40B4-BE49-F238E27FC236}">
                <a16:creationId xmlns:a16="http://schemas.microsoft.com/office/drawing/2014/main" id="{1BF6549D-6392-4F12-AFA9-12C08855B208}"/>
              </a:ext>
            </a:extLst>
          </p:cNvPr>
          <p:cNvSpPr>
            <a:spLocks noGrp="1"/>
          </p:cNvSpPr>
          <p:nvPr>
            <p:ph idx="1"/>
          </p:nvPr>
        </p:nvSpPr>
        <p:spPr/>
        <p:txBody>
          <a:bodyPr/>
          <a:lstStyle/>
          <a:p>
            <a:pPr lvl="1"/>
            <a:r>
              <a:rPr lang="cs-CZ" sz="2400" dirty="0"/>
              <a:t>Co hledám?</a:t>
            </a:r>
          </a:p>
          <a:p>
            <a:pPr marL="1200150" lvl="2" indent="-285750">
              <a:buClr>
                <a:srgbClr val="0000DC"/>
              </a:buClr>
              <a:buFont typeface="Arial" panose="020B0604020202020204" pitchFamily="34" charset="0"/>
              <a:buChar char="•"/>
            </a:pPr>
            <a:r>
              <a:rPr lang="cs-CZ" sz="2000" dirty="0"/>
              <a:t>FVA vs. PVA</a:t>
            </a:r>
          </a:p>
          <a:p>
            <a:pPr marL="1200150" lvl="2" indent="-285750">
              <a:buClr>
                <a:srgbClr val="0000DC"/>
              </a:buClr>
              <a:buFont typeface="Arial" panose="020B0604020202020204" pitchFamily="34" charset="0"/>
              <a:buChar char="•"/>
            </a:pPr>
            <a:r>
              <a:rPr lang="cs-CZ" sz="2000" dirty="0"/>
              <a:t>Výši anuity = a</a:t>
            </a:r>
          </a:p>
          <a:p>
            <a:pPr marL="1200150" lvl="2" indent="-285750">
              <a:buClr>
                <a:srgbClr val="0000DC"/>
              </a:buClr>
              <a:buFont typeface="Arial" panose="020B0604020202020204" pitchFamily="34" charset="0"/>
              <a:buChar char="•"/>
            </a:pPr>
            <a:r>
              <a:rPr lang="cs-CZ" sz="2000" dirty="0"/>
              <a:t>Délku spoření = </a:t>
            </a:r>
            <a:r>
              <a:rPr lang="cs-CZ" sz="2000" b="1" dirty="0"/>
              <a:t>n</a:t>
            </a:r>
          </a:p>
          <a:p>
            <a:pPr lvl="2">
              <a:buClr>
                <a:srgbClr val="0000DC"/>
              </a:buClr>
            </a:pPr>
            <a:endParaRPr lang="cs-CZ" sz="2000" dirty="0"/>
          </a:p>
          <a:p>
            <a:pPr lvl="1"/>
            <a:r>
              <a:rPr lang="cs-CZ" sz="2400" dirty="0"/>
              <a:t>Pozor na úrokové období, zadanou úrokovou míru a typ úročení </a:t>
            </a:r>
          </a:p>
          <a:p>
            <a:pPr marL="1200150" lvl="2" indent="-285750">
              <a:buClr>
                <a:srgbClr val="0000DC"/>
              </a:buClr>
              <a:buFont typeface="Arial" panose="020B0604020202020204" pitchFamily="34" charset="0"/>
              <a:buChar char="•"/>
            </a:pPr>
            <a:r>
              <a:rPr lang="cs-CZ" sz="2000" dirty="0"/>
              <a:t>Kdy ukládáme prostředky = před/polhůtní spoření?</a:t>
            </a:r>
          </a:p>
          <a:p>
            <a:pPr marL="1200150" lvl="2" indent="-285750">
              <a:buClr>
                <a:srgbClr val="0000DC"/>
              </a:buClr>
              <a:buFont typeface="Arial" panose="020B0604020202020204" pitchFamily="34" charset="0"/>
              <a:buChar char="•"/>
            </a:pPr>
            <a:r>
              <a:rPr lang="cs-CZ" sz="2000" dirty="0"/>
              <a:t>Ukládáme častěji během jednoho úrokového období?</a:t>
            </a:r>
          </a:p>
          <a:p>
            <a:pPr marL="1200150" lvl="2" indent="-285750">
              <a:buClr>
                <a:srgbClr val="0000DC"/>
              </a:buClr>
              <a:buFont typeface="Arial" panose="020B0604020202020204" pitchFamily="34" charset="0"/>
              <a:buChar char="•"/>
            </a:pPr>
            <a:r>
              <a:rPr lang="cs-CZ" sz="2000" dirty="0"/>
              <a:t>Ukládáme méně často, než je náš účet úročen?</a:t>
            </a:r>
          </a:p>
          <a:p>
            <a:pPr marL="1200150" lvl="2" indent="-285750">
              <a:buClr>
                <a:srgbClr val="0000DC"/>
              </a:buClr>
              <a:buFont typeface="Arial" panose="020B0604020202020204" pitchFamily="34" charset="0"/>
              <a:buChar char="•"/>
            </a:pPr>
            <a:r>
              <a:rPr lang="cs-CZ" sz="2000" dirty="0"/>
              <a:t>Je třeba upravit nominální úrokovou míru na úrokové období?</a:t>
            </a:r>
          </a:p>
          <a:p>
            <a:pPr marL="1200150" lvl="2" indent="-285750">
              <a:buClr>
                <a:srgbClr val="0000DC"/>
              </a:buClr>
              <a:buFont typeface="Arial" panose="020B0604020202020204" pitchFamily="34" charset="0"/>
              <a:buChar char="•"/>
            </a:pPr>
            <a:r>
              <a:rPr lang="cs-CZ" sz="2000" dirty="0"/>
              <a:t>Úročí banka standardně (složeně), nebo jinak (např. spojitě)?</a:t>
            </a:r>
          </a:p>
          <a:p>
            <a:pPr lvl="2">
              <a:buClr>
                <a:srgbClr val="0000DC"/>
              </a:buClr>
            </a:pPr>
            <a:endParaRPr lang="cs-CZ" sz="2400" dirty="0"/>
          </a:p>
          <a:p>
            <a:pPr lvl="1"/>
            <a:r>
              <a:rPr lang="cs-CZ" sz="2400" dirty="0"/>
              <a:t>Zohledňuji daň, inflaci, poplatky</a:t>
            </a:r>
          </a:p>
          <a:p>
            <a:pPr marL="1200150" lvl="2" indent="-285750">
              <a:buClr>
                <a:srgbClr val="0000DC"/>
              </a:buClr>
              <a:buFont typeface="Arial" panose="020B0604020202020204" pitchFamily="34" charset="0"/>
              <a:buChar char="•"/>
            </a:pPr>
            <a:r>
              <a:rPr lang="cs-CZ" sz="2000" dirty="0"/>
              <a:t>Daň se platí vždy ze zisku</a:t>
            </a:r>
            <a:r>
              <a:rPr lang="cs-CZ" sz="2000" dirty="0">
                <a:solidFill>
                  <a:srgbClr val="0000DC"/>
                </a:solidFill>
              </a:rPr>
              <a:t>!!!</a:t>
            </a:r>
          </a:p>
          <a:p>
            <a:pPr marL="1200150" lvl="2" indent="-285750">
              <a:buClr>
                <a:srgbClr val="0000DC"/>
              </a:buClr>
              <a:buFont typeface="Arial" panose="020B0604020202020204" pitchFamily="34" charset="0"/>
              <a:buChar char="•"/>
            </a:pPr>
            <a:r>
              <a:rPr lang="cs-CZ" sz="2000" dirty="0"/>
              <a:t>Pozor na období: rozdíl mezi ÚO a DO, </a:t>
            </a:r>
            <a:r>
              <a:rPr lang="cs-CZ" sz="2000" dirty="0">
                <a:solidFill>
                  <a:srgbClr val="FF0000"/>
                </a:solidFill>
              </a:rPr>
              <a:t>poplatky</a:t>
            </a:r>
            <a:r>
              <a:rPr lang="cs-CZ" sz="2000" dirty="0"/>
              <a:t> za správu apod.</a:t>
            </a:r>
          </a:p>
          <a:p>
            <a:pPr marL="1200150" lvl="2" indent="-285750">
              <a:buClr>
                <a:srgbClr val="0000DC"/>
              </a:buClr>
              <a:buFont typeface="Arial" panose="020B0604020202020204" pitchFamily="34" charset="0"/>
              <a:buChar char="•"/>
            </a:pPr>
            <a:r>
              <a:rPr lang="cs-CZ" sz="2000" dirty="0"/>
              <a:t>Výpočet FVA lze využít i pro pravidelné měsíční poplatky apod.</a:t>
            </a:r>
          </a:p>
          <a:p>
            <a:pPr marL="1200150" lvl="2" indent="-285750">
              <a:buClr>
                <a:srgbClr val="0000DC"/>
              </a:buClr>
              <a:buFont typeface="Arial" panose="020B0604020202020204" pitchFamily="34" charset="0"/>
              <a:buChar char="•"/>
            </a:pPr>
            <a:r>
              <a:rPr lang="cs-CZ" sz="2000" dirty="0"/>
              <a:t>Diskontuji FVA na reálnou hodnotu = totožný postup co známe</a:t>
            </a:r>
          </a:p>
          <a:p>
            <a:pPr marL="1200150" lvl="2" indent="-285750">
              <a:buClr>
                <a:srgbClr val="0000DC"/>
              </a:buClr>
              <a:buFont typeface="Arial" panose="020B0604020202020204" pitchFamily="34" charset="0"/>
              <a:buChar char="•"/>
            </a:pPr>
            <a:endParaRPr lang="cs-CZ" sz="2400" dirty="0"/>
          </a:p>
          <a:p>
            <a:pPr lvl="1"/>
            <a:r>
              <a:rPr lang="cs-CZ" sz="2400" dirty="0"/>
              <a:t>Dynamický vývoj: průběžné změny v úrokové sazbě, inflaci apod.</a:t>
            </a:r>
          </a:p>
          <a:p>
            <a:endParaRPr lang="cs-CZ" dirty="0"/>
          </a:p>
        </p:txBody>
      </p:sp>
      <mc:AlternateContent xmlns:mc="http://schemas.openxmlformats.org/markup-compatibility/2006" xmlns:a14="http://schemas.microsoft.com/office/drawing/2010/main">
        <mc:Choice Requires="a14">
          <p:sp>
            <p:nvSpPr>
              <p:cNvPr id="7" name="TextovéPole 6">
                <a:extLst>
                  <a:ext uri="{FF2B5EF4-FFF2-40B4-BE49-F238E27FC236}">
                    <a16:creationId xmlns:a16="http://schemas.microsoft.com/office/drawing/2014/main" id="{060F8E68-853A-4ABC-99AB-894D5DB38408}"/>
                  </a:ext>
                </a:extLst>
              </p:cNvPr>
              <p:cNvSpPr txBox="1"/>
              <p:nvPr/>
            </p:nvSpPr>
            <p:spPr>
              <a:xfrm>
                <a:off x="4837044" y="1567576"/>
                <a:ext cx="7235688" cy="11221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14:m>
                  <m:oMath xmlns:m="http://schemas.openxmlformats.org/officeDocument/2006/math">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𝐹𝑉𝐴</m:t>
                    </m:r>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cs-CZ" sz="1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600" i="1">
                                <a:effectLst/>
                                <a:latin typeface="Cambria Math" panose="02040503050406030204" pitchFamily="18" charset="0"/>
                                <a:ea typeface="Calibri" panose="020F0502020204030204" pitchFamily="34" charset="0"/>
                                <a:cs typeface="Times New Roman" panose="02020603050405020304" pitchFamily="18" charset="0"/>
                              </a:rPr>
                              <m:t>(1+</m:t>
                            </m:r>
                            <m:r>
                              <a:rPr lang="cs-CZ" sz="1600" i="1">
                                <a:effectLst/>
                                <a:latin typeface="Cambria Math" panose="02040503050406030204" pitchFamily="18" charset="0"/>
                                <a:ea typeface="Calibri" panose="020F0502020204030204" pitchFamily="34" charset="0"/>
                                <a:cs typeface="Times New Roman" panose="02020603050405020304" pitchFamily="18" charset="0"/>
                              </a:rPr>
                              <m:t>𝑖</m:t>
                            </m:r>
                            <m:r>
                              <a:rPr lang="cs-CZ" sz="16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1600" b="1" i="1">
                                <a:effectLst/>
                                <a:latin typeface="Cambria Math" panose="02040503050406030204" pitchFamily="18" charset="0"/>
                                <a:ea typeface="Calibri" panose="020F0502020204030204" pitchFamily="34" charset="0"/>
                                <a:cs typeface="Times New Roman" panose="02020603050405020304" pitchFamily="18" charset="0"/>
                              </a:rPr>
                              <m:t>𝒏</m:t>
                            </m:r>
                          </m:sup>
                        </m:sSup>
                        <m:r>
                          <a:rPr lang="cs-CZ"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cs-CZ" sz="1600" i="1">
                            <a:effectLst/>
                            <a:latin typeface="Cambria Math" panose="02040503050406030204" pitchFamily="18" charset="0"/>
                            <a:ea typeface="Calibri" panose="020F0502020204030204" pitchFamily="34" charset="0"/>
                            <a:cs typeface="Times New Roman" panose="02020603050405020304" pitchFamily="18" charset="0"/>
                          </a:rPr>
                          <m:t>𝑖</m:t>
                        </m:r>
                      </m:den>
                    </m:f>
                    <m:r>
                      <a:rPr lang="cs-CZ" sz="16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cs-CZ" sz="1600">
                    <a:effectLst/>
                    <a:latin typeface="Calibri" panose="020F0502020204030204" pitchFamily="34" charset="0"/>
                    <a:ea typeface="Times New Roman" panose="02020603050405020304" pitchFamily="18" charset="0"/>
                    <a:cs typeface="Times New Roman" panose="02020603050405020304" pitchFamily="18" charset="0"/>
                  </a:rPr>
                  <a:t>  </a:t>
                </a:r>
                <a:r>
                  <a:rPr lang="cs-CZ" sz="1600">
                    <a:effectLst/>
                    <a:latin typeface="Calibri" panose="020F0502020204030204" pitchFamily="34" charset="0"/>
                    <a:ea typeface="Times New Roman" panose="02020603050405020304" pitchFamily="18" charset="0"/>
                    <a:cs typeface="Calibri" panose="020F0502020204030204" pitchFamily="34" charset="0"/>
                  </a:rPr>
                  <a:t>→</a:t>
                </a:r>
                <a:r>
                  <a:rPr lang="cs-CZ" sz="160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cs-CZ" sz="1600" i="1">
                            <a:effectLst/>
                            <a:latin typeface="Cambria Math" panose="02040503050406030204" pitchFamily="18" charset="0"/>
                            <a:ea typeface="Times New Roman" panose="02020603050405020304" pitchFamily="18" charset="0"/>
                            <a:cs typeface="Calibri" panose="020F0502020204030204" pitchFamily="34" charset="0"/>
                          </a:rPr>
                        </m:ctrlPr>
                      </m:fPr>
                      <m:num>
                        <m:r>
                          <a:rPr lang="cs-CZ" sz="1600" i="1">
                            <a:effectLst/>
                            <a:latin typeface="Cambria Math" panose="02040503050406030204" pitchFamily="18" charset="0"/>
                            <a:ea typeface="Times New Roman" panose="02020603050405020304" pitchFamily="18" charset="0"/>
                            <a:cs typeface="Calibri" panose="020F0502020204030204" pitchFamily="34" charset="0"/>
                          </a:rPr>
                          <m:t>𝐹𝑉𝐴</m:t>
                        </m:r>
                        <m:r>
                          <a:rPr lang="cs-CZ" sz="1600" i="1">
                            <a:effectLst/>
                            <a:latin typeface="Cambria Math" panose="02040503050406030204" pitchFamily="18" charset="0"/>
                            <a:ea typeface="Times New Roman" panose="02020603050405020304" pitchFamily="18" charset="0"/>
                            <a:cs typeface="Calibri" panose="020F0502020204030204" pitchFamily="34" charset="0"/>
                          </a:rPr>
                          <m:t> ×</m:t>
                        </m:r>
                        <m:r>
                          <a:rPr lang="cs-CZ" sz="1600" i="1">
                            <a:effectLst/>
                            <a:latin typeface="Cambria Math" panose="02040503050406030204" pitchFamily="18" charset="0"/>
                            <a:ea typeface="Times New Roman" panose="02020603050405020304" pitchFamily="18" charset="0"/>
                            <a:cs typeface="Calibri" panose="020F0502020204030204" pitchFamily="34" charset="0"/>
                          </a:rPr>
                          <m:t>𝑖</m:t>
                        </m:r>
                      </m:num>
                      <m:den>
                        <m:r>
                          <a:rPr lang="cs-CZ" sz="1600" i="1">
                            <a:effectLst/>
                            <a:latin typeface="Cambria Math" panose="02040503050406030204" pitchFamily="18" charset="0"/>
                            <a:ea typeface="Times New Roman" panose="02020603050405020304" pitchFamily="18" charset="0"/>
                            <a:cs typeface="Calibri" panose="020F0502020204030204" pitchFamily="34" charset="0"/>
                          </a:rPr>
                          <m:t>𝑎</m:t>
                        </m:r>
                      </m:den>
                    </m:f>
                    <m:r>
                      <a:rPr lang="cs-CZ" sz="1600" i="1">
                        <a:effectLst/>
                        <a:latin typeface="Cambria Math" panose="02040503050406030204" pitchFamily="18" charset="0"/>
                        <a:ea typeface="Times New Roman" panose="02020603050405020304" pitchFamily="18" charset="0"/>
                        <a:cs typeface="Calibri" panose="020F0502020204030204" pitchFamily="34" charset="0"/>
                      </a:rPr>
                      <m:t>+1= </m:t>
                    </m:r>
                    <m:sSup>
                      <m:sSupPr>
                        <m:ctrlPr>
                          <a:rPr lang="cs-CZ"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600" i="1">
                            <a:effectLst/>
                            <a:latin typeface="Cambria Math" panose="02040503050406030204" pitchFamily="18" charset="0"/>
                            <a:ea typeface="Calibri" panose="020F0502020204030204" pitchFamily="34" charset="0"/>
                            <a:cs typeface="Times New Roman" panose="02020603050405020304" pitchFamily="18" charset="0"/>
                          </a:rPr>
                          <m:t>(1+</m:t>
                        </m:r>
                        <m:r>
                          <a:rPr lang="cs-CZ" sz="1600" i="1">
                            <a:effectLst/>
                            <a:latin typeface="Cambria Math" panose="02040503050406030204" pitchFamily="18" charset="0"/>
                            <a:ea typeface="Calibri" panose="020F0502020204030204" pitchFamily="34" charset="0"/>
                            <a:cs typeface="Times New Roman" panose="02020603050405020304" pitchFamily="18" charset="0"/>
                          </a:rPr>
                          <m:t>𝑖</m:t>
                        </m:r>
                        <m:r>
                          <a:rPr lang="cs-CZ" sz="16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1600" b="1" i="1">
                            <a:effectLst/>
                            <a:latin typeface="Cambria Math" panose="02040503050406030204" pitchFamily="18" charset="0"/>
                            <a:ea typeface="Calibri" panose="020F0502020204030204" pitchFamily="34" charset="0"/>
                            <a:cs typeface="Times New Roman" panose="02020603050405020304" pitchFamily="18" charset="0"/>
                          </a:rPr>
                          <m:t>𝒏</m:t>
                        </m:r>
                      </m:sup>
                    </m:sSup>
                  </m:oMath>
                </a14:m>
                <a:r>
                  <a:rPr lang="cs-CZ" sz="1600">
                    <a:effectLst/>
                    <a:latin typeface="Calibri" panose="020F0502020204030204" pitchFamily="34" charset="0"/>
                    <a:ea typeface="Times New Roman" panose="02020603050405020304" pitchFamily="18" charset="0"/>
                    <a:cs typeface="Calibri" panose="020F0502020204030204" pitchFamily="34" charset="0"/>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cs-CZ" sz="1600" i="1">
                        <a:effectLst/>
                        <a:latin typeface="Cambria Math" panose="02040503050406030204" pitchFamily="18" charset="0"/>
                        <a:ea typeface="Times New Roman" panose="02020603050405020304" pitchFamily="18" charset="0"/>
                        <a:cs typeface="Calibri" panose="020F0502020204030204" pitchFamily="34" charset="0"/>
                      </a:rPr>
                      <m:t>𝑙𝑛</m:t>
                    </m:r>
                    <m:r>
                      <a:rPr lang="cs-CZ" sz="1600"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cs-CZ" sz="1600" i="1">
                            <a:effectLst/>
                            <a:latin typeface="Cambria Math" panose="02040503050406030204" pitchFamily="18" charset="0"/>
                            <a:ea typeface="Times New Roman" panose="02020603050405020304" pitchFamily="18" charset="0"/>
                            <a:cs typeface="Calibri" panose="020F0502020204030204" pitchFamily="34" charset="0"/>
                          </a:rPr>
                        </m:ctrlPr>
                      </m:fPr>
                      <m:num>
                        <m:r>
                          <a:rPr lang="cs-CZ" sz="1600" i="1">
                            <a:effectLst/>
                            <a:latin typeface="Cambria Math" panose="02040503050406030204" pitchFamily="18" charset="0"/>
                            <a:ea typeface="Times New Roman" panose="02020603050405020304" pitchFamily="18" charset="0"/>
                            <a:cs typeface="Calibri" panose="020F0502020204030204" pitchFamily="34" charset="0"/>
                          </a:rPr>
                          <m:t>𝐹𝑉𝐴</m:t>
                        </m:r>
                        <m:r>
                          <a:rPr lang="cs-CZ" sz="1600" i="1">
                            <a:effectLst/>
                            <a:latin typeface="Cambria Math" panose="02040503050406030204" pitchFamily="18" charset="0"/>
                            <a:ea typeface="Times New Roman" panose="02020603050405020304" pitchFamily="18" charset="0"/>
                            <a:cs typeface="Calibri" panose="020F0502020204030204" pitchFamily="34" charset="0"/>
                          </a:rPr>
                          <m:t> ×</m:t>
                        </m:r>
                        <m:r>
                          <a:rPr lang="cs-CZ" sz="1600" i="1">
                            <a:effectLst/>
                            <a:latin typeface="Cambria Math" panose="02040503050406030204" pitchFamily="18" charset="0"/>
                            <a:ea typeface="Times New Roman" panose="02020603050405020304" pitchFamily="18" charset="0"/>
                            <a:cs typeface="Calibri" panose="020F0502020204030204" pitchFamily="34" charset="0"/>
                          </a:rPr>
                          <m:t>𝑖</m:t>
                        </m:r>
                      </m:num>
                      <m:den>
                        <m:r>
                          <a:rPr lang="cs-CZ" sz="1600" i="1">
                            <a:effectLst/>
                            <a:latin typeface="Cambria Math" panose="02040503050406030204" pitchFamily="18" charset="0"/>
                            <a:ea typeface="Times New Roman" panose="02020603050405020304" pitchFamily="18" charset="0"/>
                            <a:cs typeface="Calibri" panose="020F0502020204030204" pitchFamily="34" charset="0"/>
                          </a:rPr>
                          <m:t>𝑎</m:t>
                        </m:r>
                      </m:den>
                    </m:f>
                    <m:r>
                      <a:rPr lang="cs-CZ" sz="1600" i="1">
                        <a:effectLst/>
                        <a:latin typeface="Cambria Math" panose="02040503050406030204" pitchFamily="18" charset="0"/>
                        <a:ea typeface="Times New Roman" panose="02020603050405020304" pitchFamily="18" charset="0"/>
                        <a:cs typeface="Calibri" panose="020F0502020204030204" pitchFamily="34" charset="0"/>
                      </a:rPr>
                      <m:t>+1= </m:t>
                    </m:r>
                    <m:sSup>
                      <m:sSupPr>
                        <m:ctrlPr>
                          <a:rPr lang="cs-CZ"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600" i="1">
                            <a:effectLst/>
                            <a:latin typeface="Cambria Math" panose="02040503050406030204" pitchFamily="18" charset="0"/>
                            <a:ea typeface="Calibri" panose="020F0502020204030204" pitchFamily="34" charset="0"/>
                            <a:cs typeface="Times New Roman" panose="02020603050405020304" pitchFamily="18" charset="0"/>
                          </a:rPr>
                          <m:t>𝑙𝑛</m:t>
                        </m:r>
                        <m:r>
                          <a:rPr lang="cs-CZ" sz="1600" i="1">
                            <a:effectLst/>
                            <a:latin typeface="Cambria Math" panose="02040503050406030204" pitchFamily="18" charset="0"/>
                            <a:ea typeface="Calibri" panose="020F0502020204030204" pitchFamily="34" charset="0"/>
                            <a:cs typeface="Times New Roman" panose="02020603050405020304" pitchFamily="18" charset="0"/>
                          </a:rPr>
                          <m:t> (1+</m:t>
                        </m:r>
                        <m:r>
                          <a:rPr lang="cs-CZ" sz="1600" i="1">
                            <a:effectLst/>
                            <a:latin typeface="Cambria Math" panose="02040503050406030204" pitchFamily="18" charset="0"/>
                            <a:ea typeface="Calibri" panose="020F0502020204030204" pitchFamily="34" charset="0"/>
                            <a:cs typeface="Times New Roman" panose="02020603050405020304" pitchFamily="18" charset="0"/>
                          </a:rPr>
                          <m:t>𝑖</m:t>
                        </m:r>
                        <m:r>
                          <a:rPr lang="cs-CZ" sz="16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1600" b="1" i="1">
                            <a:effectLst/>
                            <a:latin typeface="Cambria Math" panose="02040503050406030204" pitchFamily="18" charset="0"/>
                            <a:ea typeface="Calibri" panose="020F0502020204030204" pitchFamily="34" charset="0"/>
                            <a:cs typeface="Times New Roman" panose="02020603050405020304" pitchFamily="18" charset="0"/>
                          </a:rPr>
                          <m:t>𝒏</m:t>
                        </m:r>
                      </m:sup>
                    </m:sSup>
                  </m:oMath>
                </a14:m>
                <a:r>
                  <a:rPr lang="cs-CZ" sz="1600">
                    <a:effectLst/>
                    <a:latin typeface="Calibri" panose="020F0502020204030204" pitchFamily="34" charset="0"/>
                    <a:ea typeface="Times New Roman" panose="02020603050405020304" pitchFamily="18" charset="0"/>
                    <a:cs typeface="Times New Roman" panose="02020603050405020304" pitchFamily="18" charset="0"/>
                  </a:rPr>
                  <a:t>   </a:t>
                </a:r>
                <a:r>
                  <a:rPr lang="cs-CZ" sz="1600">
                    <a:effectLst/>
                    <a:latin typeface="Calibri" panose="020F0502020204030204" pitchFamily="34" charset="0"/>
                    <a:ea typeface="Times New Roman" panose="02020603050405020304" pitchFamily="18" charset="0"/>
                    <a:cs typeface="Calibri" panose="020F0502020204030204" pitchFamily="34" charset="0"/>
                  </a:rPr>
                  <a:t>→</a:t>
                </a:r>
                <a14:m>
                  <m:oMath xmlns:m="http://schemas.openxmlformats.org/officeDocument/2006/math">
                    <m:r>
                      <a:rPr lang="cs-CZ" sz="1600" b="0" i="0" smtClean="0">
                        <a:effectLst/>
                        <a:latin typeface="Cambria Math" panose="02040503050406030204" pitchFamily="18" charset="0"/>
                        <a:ea typeface="Times New Roman" panose="02020603050405020304" pitchFamily="18" charset="0"/>
                        <a:cs typeface="Calibri" panose="020F0502020204030204" pitchFamily="34" charset="0"/>
                      </a:rPr>
                      <m:t> </m:t>
                    </m:r>
                    <m:r>
                      <a:rPr lang="cs-CZ" sz="1600" i="1">
                        <a:effectLst/>
                        <a:latin typeface="Cambria Math" panose="02040503050406030204" pitchFamily="18" charset="0"/>
                        <a:ea typeface="Times New Roman" panose="02020603050405020304" pitchFamily="18" charset="0"/>
                        <a:cs typeface="Calibri" panose="020F0502020204030204" pitchFamily="34" charset="0"/>
                      </a:rPr>
                      <m:t>𝑙𝑛</m:t>
                    </m:r>
                    <m:r>
                      <a:rPr lang="cs-CZ" sz="1600"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cs-CZ" sz="1600" i="1">
                            <a:effectLst/>
                            <a:latin typeface="Cambria Math" panose="02040503050406030204" pitchFamily="18" charset="0"/>
                            <a:ea typeface="Times New Roman" panose="02020603050405020304" pitchFamily="18" charset="0"/>
                            <a:cs typeface="Calibri" panose="020F0502020204030204" pitchFamily="34" charset="0"/>
                          </a:rPr>
                        </m:ctrlPr>
                      </m:fPr>
                      <m:num>
                        <m:r>
                          <a:rPr lang="cs-CZ" sz="1600" i="1">
                            <a:effectLst/>
                            <a:latin typeface="Cambria Math" panose="02040503050406030204" pitchFamily="18" charset="0"/>
                            <a:ea typeface="Times New Roman" panose="02020603050405020304" pitchFamily="18" charset="0"/>
                            <a:cs typeface="Calibri" panose="020F0502020204030204" pitchFamily="34" charset="0"/>
                          </a:rPr>
                          <m:t>𝐹𝑉𝐴</m:t>
                        </m:r>
                        <m:r>
                          <a:rPr lang="cs-CZ" sz="1600" i="1">
                            <a:effectLst/>
                            <a:latin typeface="Cambria Math" panose="02040503050406030204" pitchFamily="18" charset="0"/>
                            <a:ea typeface="Times New Roman" panose="02020603050405020304" pitchFamily="18" charset="0"/>
                            <a:cs typeface="Calibri" panose="020F0502020204030204" pitchFamily="34" charset="0"/>
                          </a:rPr>
                          <m:t> ×</m:t>
                        </m:r>
                        <m:r>
                          <a:rPr lang="cs-CZ" sz="1600" i="1">
                            <a:effectLst/>
                            <a:latin typeface="Cambria Math" panose="02040503050406030204" pitchFamily="18" charset="0"/>
                            <a:ea typeface="Times New Roman" panose="02020603050405020304" pitchFamily="18" charset="0"/>
                            <a:cs typeface="Calibri" panose="020F0502020204030204" pitchFamily="34" charset="0"/>
                          </a:rPr>
                          <m:t>𝑖</m:t>
                        </m:r>
                      </m:num>
                      <m:den>
                        <m:r>
                          <a:rPr lang="cs-CZ" sz="1600" i="1">
                            <a:effectLst/>
                            <a:latin typeface="Cambria Math" panose="02040503050406030204" pitchFamily="18" charset="0"/>
                            <a:ea typeface="Times New Roman" panose="02020603050405020304" pitchFamily="18" charset="0"/>
                            <a:cs typeface="Calibri" panose="020F0502020204030204" pitchFamily="34" charset="0"/>
                          </a:rPr>
                          <m:t>𝑎</m:t>
                        </m:r>
                      </m:den>
                    </m:f>
                    <m:r>
                      <a:rPr lang="cs-CZ" sz="1600" i="1">
                        <a:effectLst/>
                        <a:latin typeface="Cambria Math" panose="02040503050406030204" pitchFamily="18" charset="0"/>
                        <a:ea typeface="Times New Roman" panose="02020603050405020304" pitchFamily="18" charset="0"/>
                        <a:cs typeface="Calibri" panose="020F0502020204030204" pitchFamily="34" charset="0"/>
                      </a:rPr>
                      <m:t>+1=</m:t>
                    </m:r>
                    <m:r>
                      <a:rPr lang="cs-CZ" sz="1600" b="1" i="1">
                        <a:effectLst/>
                        <a:latin typeface="Cambria Math" panose="02040503050406030204" pitchFamily="18" charset="0"/>
                        <a:ea typeface="Times New Roman" panose="02020603050405020304" pitchFamily="18" charset="0"/>
                        <a:cs typeface="Calibri" panose="020F0502020204030204" pitchFamily="34" charset="0"/>
                      </a:rPr>
                      <m:t>𝒏</m:t>
                    </m:r>
                    <m:r>
                      <a:rPr lang="cs-CZ" sz="1600" i="1">
                        <a:effectLst/>
                        <a:latin typeface="Cambria Math" panose="02040503050406030204" pitchFamily="18" charset="0"/>
                        <a:ea typeface="Times New Roman" panose="02020603050405020304" pitchFamily="18" charset="0"/>
                        <a:cs typeface="Calibri" panose="020F0502020204030204" pitchFamily="34" charset="0"/>
                      </a:rPr>
                      <m:t>× </m:t>
                    </m:r>
                    <m:r>
                      <a:rPr lang="cs-CZ" sz="1600" i="1">
                        <a:effectLst/>
                        <a:latin typeface="Cambria Math" panose="02040503050406030204" pitchFamily="18" charset="0"/>
                        <a:ea typeface="Calibri" panose="020F0502020204030204" pitchFamily="34" charset="0"/>
                        <a:cs typeface="Times New Roman" panose="02020603050405020304" pitchFamily="18" charset="0"/>
                      </a:rPr>
                      <m:t>𝑙𝑛</m:t>
                    </m:r>
                    <m:r>
                      <a:rPr lang="cs-CZ" sz="1600" i="1">
                        <a:effectLst/>
                        <a:latin typeface="Cambria Math" panose="02040503050406030204" pitchFamily="18" charset="0"/>
                        <a:ea typeface="Calibri" panose="020F0502020204030204" pitchFamily="34" charset="0"/>
                        <a:cs typeface="Times New Roman" panose="02020603050405020304" pitchFamily="18" charset="0"/>
                      </a:rPr>
                      <m:t> (1+</m:t>
                    </m:r>
                    <m:r>
                      <a:rPr lang="cs-CZ" sz="1600" i="1">
                        <a:effectLst/>
                        <a:latin typeface="Cambria Math" panose="02040503050406030204" pitchFamily="18" charset="0"/>
                        <a:ea typeface="Calibri" panose="020F0502020204030204" pitchFamily="34" charset="0"/>
                        <a:cs typeface="Times New Roman" panose="02020603050405020304" pitchFamily="18" charset="0"/>
                      </a:rPr>
                      <m:t>𝑖</m:t>
                    </m:r>
                    <m:r>
                      <a:rPr lang="cs-CZ" sz="1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cs-CZ" sz="1600">
                    <a:effectLst/>
                    <a:latin typeface="Calibri" panose="020F0502020204030204" pitchFamily="34" charset="0"/>
                    <a:ea typeface="Times New Roman" panose="02020603050405020304" pitchFamily="18" charset="0"/>
                    <a:cs typeface="Calibri" panose="020F0502020204030204" pitchFamily="34" charset="0"/>
                  </a:rPr>
                  <a:t>  → </a:t>
                </a:r>
                <a:r>
                  <a:rPr lang="cs-CZ" sz="1600">
                    <a:effectLst/>
                    <a:latin typeface="Calibri" panose="020F0502020204030204" pitchFamily="34" charset="0"/>
                    <a:ea typeface="Times New Roman" panose="02020603050405020304" pitchFamily="18" charset="0"/>
                  </a:rPr>
                  <a:t> </a:t>
                </a:r>
                <a14:m>
                  <m:oMath xmlns:m="http://schemas.openxmlformats.org/officeDocument/2006/math">
                    <m:r>
                      <a:rPr lang="cs-CZ" sz="1600" b="1" i="1" smtClean="0">
                        <a:solidFill>
                          <a:srgbClr val="0000DC"/>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cs-CZ" sz="1600" i="1">
                            <a:effectLst/>
                            <a:latin typeface="Cambria Math" panose="02040503050406030204" pitchFamily="18" charset="0"/>
                            <a:ea typeface="Times New Roman" panose="02020603050405020304" pitchFamily="18" charset="0"/>
                          </a:rPr>
                        </m:ctrlPr>
                      </m:fPr>
                      <m:num>
                        <m:r>
                          <a:rPr lang="cs-CZ" sz="1600" i="1">
                            <a:effectLst/>
                            <a:latin typeface="Cambria Math" panose="02040503050406030204" pitchFamily="18" charset="0"/>
                            <a:ea typeface="Times New Roman" panose="02020603050405020304" pitchFamily="18" charset="0"/>
                            <a:cs typeface="Calibri" panose="020F0502020204030204" pitchFamily="34" charset="0"/>
                          </a:rPr>
                          <m:t>𝑙𝑛</m:t>
                        </m:r>
                        <m:r>
                          <a:rPr lang="cs-CZ" sz="1600"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cs-CZ" sz="1600" i="1">
                                <a:effectLst/>
                                <a:latin typeface="Cambria Math" panose="02040503050406030204" pitchFamily="18" charset="0"/>
                                <a:ea typeface="Times New Roman" panose="02020603050405020304" pitchFamily="18" charset="0"/>
                                <a:cs typeface="Calibri" panose="020F0502020204030204" pitchFamily="34" charset="0"/>
                              </a:rPr>
                            </m:ctrlPr>
                          </m:fPr>
                          <m:num>
                            <m:r>
                              <a:rPr lang="cs-CZ" sz="1600" i="1">
                                <a:effectLst/>
                                <a:latin typeface="Cambria Math" panose="02040503050406030204" pitchFamily="18" charset="0"/>
                                <a:ea typeface="Times New Roman" panose="02020603050405020304" pitchFamily="18" charset="0"/>
                                <a:cs typeface="Calibri" panose="020F0502020204030204" pitchFamily="34" charset="0"/>
                              </a:rPr>
                              <m:t>𝐹𝑉𝐴</m:t>
                            </m:r>
                            <m:r>
                              <a:rPr lang="cs-CZ" sz="1600" i="1">
                                <a:effectLst/>
                                <a:latin typeface="Cambria Math" panose="02040503050406030204" pitchFamily="18" charset="0"/>
                                <a:ea typeface="Times New Roman" panose="02020603050405020304" pitchFamily="18" charset="0"/>
                                <a:cs typeface="Calibri" panose="020F0502020204030204" pitchFamily="34" charset="0"/>
                              </a:rPr>
                              <m:t> ×</m:t>
                            </m:r>
                            <m:r>
                              <a:rPr lang="cs-CZ" sz="1600" i="1">
                                <a:effectLst/>
                                <a:latin typeface="Cambria Math" panose="02040503050406030204" pitchFamily="18" charset="0"/>
                                <a:ea typeface="Times New Roman" panose="02020603050405020304" pitchFamily="18" charset="0"/>
                                <a:cs typeface="Calibri" panose="020F0502020204030204" pitchFamily="34" charset="0"/>
                              </a:rPr>
                              <m:t>𝑖</m:t>
                            </m:r>
                          </m:num>
                          <m:den>
                            <m:r>
                              <a:rPr lang="cs-CZ" sz="1600" i="1">
                                <a:effectLst/>
                                <a:latin typeface="Cambria Math" panose="02040503050406030204" pitchFamily="18" charset="0"/>
                                <a:ea typeface="Times New Roman" panose="02020603050405020304" pitchFamily="18" charset="0"/>
                                <a:cs typeface="Calibri" panose="020F0502020204030204" pitchFamily="34" charset="0"/>
                              </a:rPr>
                              <m:t>𝑎</m:t>
                            </m:r>
                          </m:den>
                        </m:f>
                        <m:r>
                          <a:rPr lang="cs-CZ" sz="1600" i="1">
                            <a:effectLst/>
                            <a:latin typeface="Cambria Math" panose="02040503050406030204" pitchFamily="18" charset="0"/>
                            <a:ea typeface="Times New Roman" panose="02020603050405020304" pitchFamily="18" charset="0"/>
                            <a:cs typeface="Calibri" panose="020F0502020204030204" pitchFamily="34" charset="0"/>
                          </a:rPr>
                          <m:t>+1</m:t>
                        </m:r>
                      </m:num>
                      <m:den>
                        <m:r>
                          <a:rPr lang="cs-CZ" sz="1600" i="1">
                            <a:effectLst/>
                            <a:latin typeface="Cambria Math" panose="02040503050406030204" pitchFamily="18" charset="0"/>
                            <a:ea typeface="Calibri" panose="020F0502020204030204" pitchFamily="34" charset="0"/>
                            <a:cs typeface="Times New Roman" panose="02020603050405020304" pitchFamily="18" charset="0"/>
                          </a:rPr>
                          <m:t>𝑙𝑛</m:t>
                        </m:r>
                        <m:r>
                          <a:rPr lang="cs-CZ" sz="1600" i="1">
                            <a:effectLst/>
                            <a:latin typeface="Cambria Math" panose="02040503050406030204" pitchFamily="18" charset="0"/>
                            <a:ea typeface="Calibri" panose="020F0502020204030204" pitchFamily="34" charset="0"/>
                            <a:cs typeface="Times New Roman" panose="02020603050405020304" pitchFamily="18" charset="0"/>
                          </a:rPr>
                          <m:t> (1+</m:t>
                        </m:r>
                        <m:r>
                          <a:rPr lang="cs-CZ" sz="1600" i="1">
                            <a:effectLst/>
                            <a:latin typeface="Cambria Math" panose="02040503050406030204" pitchFamily="18" charset="0"/>
                            <a:ea typeface="Calibri" panose="020F0502020204030204" pitchFamily="34" charset="0"/>
                            <a:cs typeface="Times New Roman" panose="02020603050405020304" pitchFamily="18" charset="0"/>
                          </a:rPr>
                          <m:t>𝑖</m:t>
                        </m:r>
                        <m:r>
                          <a:rPr lang="cs-CZ" sz="1600" i="1">
                            <a:effectLst/>
                            <a:latin typeface="Cambria Math" panose="02040503050406030204" pitchFamily="18" charset="0"/>
                            <a:ea typeface="Calibri" panose="020F0502020204030204" pitchFamily="34" charset="0"/>
                            <a:cs typeface="Times New Roman" panose="02020603050405020304" pitchFamily="18" charset="0"/>
                          </a:rPr>
                          <m:t>)</m:t>
                        </m:r>
                      </m:den>
                    </m:f>
                  </m:oMath>
                </a14:m>
                <a:endParaRPr lang="cs-CZ" sz="1600"/>
              </a:p>
            </p:txBody>
          </p:sp>
        </mc:Choice>
        <mc:Fallback xmlns="">
          <p:sp>
            <p:nvSpPr>
              <p:cNvPr id="7" name="TextovéPole 6">
                <a:extLst>
                  <a:ext uri="{FF2B5EF4-FFF2-40B4-BE49-F238E27FC236}">
                    <a16:creationId xmlns:a16="http://schemas.microsoft.com/office/drawing/2014/main" id="{060F8E68-853A-4ABC-99AB-894D5DB38408}"/>
                  </a:ext>
                </a:extLst>
              </p:cNvPr>
              <p:cNvSpPr txBox="1">
                <a:spLocks noRot="1" noChangeAspect="1" noMove="1" noResize="1" noEditPoints="1" noAdjustHandles="1" noChangeArrowheads="1" noChangeShapeType="1" noTextEdit="1"/>
              </p:cNvSpPr>
              <p:nvPr/>
            </p:nvSpPr>
            <p:spPr>
              <a:xfrm>
                <a:off x="4837044" y="1567576"/>
                <a:ext cx="7235688" cy="112216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ovéPole 8">
                <a:extLst>
                  <a:ext uri="{FF2B5EF4-FFF2-40B4-BE49-F238E27FC236}">
                    <a16:creationId xmlns:a16="http://schemas.microsoft.com/office/drawing/2014/main" id="{E6CE26CF-25F9-486E-8FF5-CDABFCF00493}"/>
                  </a:ext>
                </a:extLst>
              </p:cNvPr>
              <p:cNvSpPr txBox="1"/>
              <p:nvPr/>
            </p:nvSpPr>
            <p:spPr>
              <a:xfrm>
                <a:off x="9250018" y="3429000"/>
                <a:ext cx="2822713" cy="5648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𝐹𝑉𝐴</m:t>
                      </m:r>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600" b="1" i="1">
                          <a:effectLst/>
                          <a:latin typeface="Cambria Math" panose="02040503050406030204" pitchFamily="18" charset="0"/>
                          <a:ea typeface="Calibri" panose="020F0502020204030204" pitchFamily="34" charset="0"/>
                          <a:cs typeface="Times New Roman" panose="02020603050405020304" pitchFamily="18" charset="0"/>
                        </a:rPr>
                        <m:t>𝒂</m:t>
                      </m:r>
                      <m:r>
                        <a:rPr lang="cs-CZ" sz="16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cs-CZ" sz="1600" b="1"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cs-CZ" sz="1600" b="1" i="1">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𝑿</m:t>
                      </m:r>
                      <m:r>
                        <a:rPr lang="cs-CZ" sz="1600" b="1" i="1">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sz="1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600" i="1">
                                  <a:effectLst/>
                                  <a:latin typeface="Cambria Math" panose="02040503050406030204" pitchFamily="18" charset="0"/>
                                  <a:ea typeface="Calibri" panose="020F0502020204030204" pitchFamily="34" charset="0"/>
                                  <a:cs typeface="Times New Roman" panose="02020603050405020304" pitchFamily="18" charset="0"/>
                                </a:rPr>
                                <m:t>(1+</m:t>
                              </m:r>
                              <m:r>
                                <a:rPr lang="cs-CZ" sz="1600" b="1" i="1" smtClean="0">
                                  <a:effectLst/>
                                  <a:latin typeface="Cambria Math" panose="02040503050406030204" pitchFamily="18" charset="0"/>
                                  <a:ea typeface="Calibri" panose="020F0502020204030204" pitchFamily="34" charset="0"/>
                                  <a:cs typeface="Times New Roman" panose="02020603050405020304" pitchFamily="18" charset="0"/>
                                </a:rPr>
                                <m:t>𝒓</m:t>
                              </m:r>
                              <m:r>
                                <a:rPr lang="cs-CZ" sz="16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16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cs-CZ"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𝑟</m:t>
                          </m:r>
                        </m:den>
                      </m:f>
                    </m:oMath>
                  </m:oMathPara>
                </a14:m>
                <a:endParaRPr lang="cs-CZ" sz="1600"/>
              </a:p>
            </p:txBody>
          </p:sp>
        </mc:Choice>
        <mc:Fallback xmlns="">
          <p:sp>
            <p:nvSpPr>
              <p:cNvPr id="9" name="TextovéPole 8">
                <a:extLst>
                  <a:ext uri="{FF2B5EF4-FFF2-40B4-BE49-F238E27FC236}">
                    <a16:creationId xmlns:a16="http://schemas.microsoft.com/office/drawing/2014/main" id="{E6CE26CF-25F9-486E-8FF5-CDABFCF00493}"/>
                  </a:ext>
                </a:extLst>
              </p:cNvPr>
              <p:cNvSpPr txBox="1">
                <a:spLocks noRot="1" noChangeAspect="1" noMove="1" noResize="1" noEditPoints="1" noAdjustHandles="1" noChangeArrowheads="1" noChangeShapeType="1" noTextEdit="1"/>
              </p:cNvSpPr>
              <p:nvPr/>
            </p:nvSpPr>
            <p:spPr>
              <a:xfrm>
                <a:off x="9250018" y="3429000"/>
                <a:ext cx="2822713" cy="564835"/>
              </a:xfrm>
              <a:prstGeom prst="rect">
                <a:avLst/>
              </a:prstGeom>
              <a:blipFill>
                <a:blip r:embed="rId3"/>
                <a:stretch>
                  <a:fillRect/>
                </a:stretch>
              </a:blipFill>
            </p:spPr>
            <p:txBody>
              <a:bodyPr/>
              <a:lstStyle/>
              <a:p>
                <a:r>
                  <a:rPr lang="en-US">
                    <a:noFill/>
                  </a:rPr>
                  <a:t> </a:t>
                </a:r>
              </a:p>
            </p:txBody>
          </p:sp>
        </mc:Fallback>
      </mc:AlternateContent>
      <p:cxnSp>
        <p:nvCxnSpPr>
          <p:cNvPr id="11" name="Přímá spojnice se šipkou 10">
            <a:extLst>
              <a:ext uri="{FF2B5EF4-FFF2-40B4-BE49-F238E27FC236}">
                <a16:creationId xmlns:a16="http://schemas.microsoft.com/office/drawing/2014/main" id="{C576D6FF-8EC4-4476-B8D2-8D131699C4F6}"/>
              </a:ext>
            </a:extLst>
          </p:cNvPr>
          <p:cNvCxnSpPr/>
          <p:nvPr/>
        </p:nvCxnSpPr>
        <p:spPr bwMode="auto">
          <a:xfrm flipV="1">
            <a:off x="10575234" y="4134678"/>
            <a:ext cx="0" cy="304800"/>
          </a:xfrm>
          <a:prstGeom prst="straightConnector1">
            <a:avLst/>
          </a:prstGeom>
          <a:ln w="38100">
            <a:headEnd type="none" w="med" len="med"/>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36BA3FE0-243F-40D4-83C8-7BF3BFCF67BA}"/>
                  </a:ext>
                </a:extLst>
              </p:cNvPr>
              <p:cNvSpPr txBox="1"/>
              <p:nvPr/>
            </p:nvSpPr>
            <p:spPr>
              <a:xfrm>
                <a:off x="9992142" y="4601163"/>
                <a:ext cx="2080590" cy="6445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cs-CZ" sz="1200" b="1">
                    <a:cs typeface="Times New Roman" panose="02020603050405020304" pitchFamily="18" charset="0"/>
                  </a:rPr>
                  <a:t>Součet aritmetické řady:</a:t>
                </a:r>
              </a:p>
              <a:p>
                <a:pPr/>
                <a14:m>
                  <m:oMathPara xmlns:m="http://schemas.openxmlformats.org/officeDocument/2006/math">
                    <m:oMathParaPr>
                      <m:jc m:val="centerGroup"/>
                    </m:oMathParaPr>
                    <m:oMath xmlns:m="http://schemas.openxmlformats.org/officeDocument/2006/math">
                      <m:f>
                        <m:fPr>
                          <m:ctrlPr>
                            <a:rPr lang="cs-CZ" sz="1400" b="0" i="1" smtClean="0">
                              <a:latin typeface="Cambria Math" panose="02040503050406030204" pitchFamily="18" charset="0"/>
                            </a:rPr>
                          </m:ctrlPr>
                        </m:fPr>
                        <m:num>
                          <m:r>
                            <a:rPr lang="cs-CZ" sz="1400" b="0" i="1" smtClean="0">
                              <a:latin typeface="Cambria Math" panose="02040503050406030204" pitchFamily="18" charset="0"/>
                            </a:rPr>
                            <m:t>𝑛</m:t>
                          </m:r>
                        </m:num>
                        <m:den>
                          <m:r>
                            <a:rPr lang="cs-CZ" sz="1400" b="0" i="1" smtClean="0">
                              <a:latin typeface="Cambria Math" panose="02040503050406030204" pitchFamily="18" charset="0"/>
                            </a:rPr>
                            <m:t>2</m:t>
                          </m:r>
                        </m:den>
                      </m:f>
                      <m:r>
                        <a:rPr lang="cs-CZ" sz="1400" b="0" i="1" smtClean="0">
                          <a:latin typeface="Cambria Math" panose="02040503050406030204" pitchFamily="18" charset="0"/>
                          <a:ea typeface="Cambria Math" panose="02040503050406030204" pitchFamily="18" charset="0"/>
                        </a:rPr>
                        <m:t>×(</m:t>
                      </m:r>
                      <m:sSub>
                        <m:sSubPr>
                          <m:ctrlPr>
                            <a:rPr lang="cs-CZ" sz="1400" b="0" i="1" smtClean="0">
                              <a:latin typeface="Cambria Math" panose="02040503050406030204" pitchFamily="18" charset="0"/>
                              <a:ea typeface="Cambria Math" panose="02040503050406030204" pitchFamily="18" charset="0"/>
                            </a:rPr>
                          </m:ctrlPr>
                        </m:sSubPr>
                        <m:e>
                          <m:r>
                            <a:rPr lang="cs-CZ" sz="1400" b="0" i="1" smtClean="0">
                              <a:latin typeface="Cambria Math" panose="02040503050406030204" pitchFamily="18" charset="0"/>
                              <a:ea typeface="Cambria Math" panose="02040503050406030204" pitchFamily="18" charset="0"/>
                            </a:rPr>
                            <m:t>𝑥</m:t>
                          </m:r>
                        </m:e>
                        <m:sub>
                          <m:r>
                            <a:rPr lang="cs-CZ" sz="1400" b="0" i="1" smtClean="0">
                              <a:latin typeface="Cambria Math" panose="02040503050406030204" pitchFamily="18" charset="0"/>
                              <a:ea typeface="Cambria Math" panose="02040503050406030204" pitchFamily="18" charset="0"/>
                            </a:rPr>
                            <m:t>1</m:t>
                          </m:r>
                        </m:sub>
                      </m:sSub>
                      <m:r>
                        <a:rPr lang="cs-CZ" sz="1400" b="0" i="1" smtClean="0">
                          <a:latin typeface="Cambria Math" panose="02040503050406030204" pitchFamily="18" charset="0"/>
                          <a:ea typeface="Cambria Math" panose="02040503050406030204" pitchFamily="18" charset="0"/>
                        </a:rPr>
                        <m:t>+</m:t>
                      </m:r>
                      <m:sSub>
                        <m:sSubPr>
                          <m:ctrlPr>
                            <a:rPr lang="cs-CZ" sz="1400" b="0" i="1" smtClean="0">
                              <a:latin typeface="Cambria Math" panose="02040503050406030204" pitchFamily="18" charset="0"/>
                              <a:ea typeface="Cambria Math" panose="02040503050406030204" pitchFamily="18" charset="0"/>
                            </a:rPr>
                          </m:ctrlPr>
                        </m:sSubPr>
                        <m:e>
                          <m:r>
                            <a:rPr lang="cs-CZ" sz="1400" b="0" i="1" smtClean="0">
                              <a:latin typeface="Cambria Math" panose="02040503050406030204" pitchFamily="18" charset="0"/>
                              <a:ea typeface="Cambria Math" panose="02040503050406030204" pitchFamily="18" charset="0"/>
                            </a:rPr>
                            <m:t>𝑥</m:t>
                          </m:r>
                        </m:e>
                        <m:sub>
                          <m:r>
                            <a:rPr lang="cs-CZ" sz="1400" b="0" i="1" smtClean="0">
                              <a:latin typeface="Cambria Math" panose="02040503050406030204" pitchFamily="18" charset="0"/>
                              <a:ea typeface="Cambria Math" panose="02040503050406030204" pitchFamily="18" charset="0"/>
                            </a:rPr>
                            <m:t>𝑛</m:t>
                          </m:r>
                        </m:sub>
                      </m:sSub>
                      <m:r>
                        <a:rPr lang="cs-CZ" sz="1400" b="0" i="1" smtClean="0">
                          <a:latin typeface="Cambria Math" panose="02040503050406030204" pitchFamily="18" charset="0"/>
                          <a:ea typeface="Cambria Math" panose="02040503050406030204" pitchFamily="18" charset="0"/>
                        </a:rPr>
                        <m:t>)</m:t>
                      </m:r>
                    </m:oMath>
                  </m:oMathPara>
                </a14:m>
                <a:endParaRPr lang="cs-CZ" sz="1600"/>
              </a:p>
            </p:txBody>
          </p:sp>
        </mc:Choice>
        <mc:Fallback xmlns="">
          <p:sp>
            <p:nvSpPr>
              <p:cNvPr id="13" name="TextovéPole 12">
                <a:extLst>
                  <a:ext uri="{FF2B5EF4-FFF2-40B4-BE49-F238E27FC236}">
                    <a16:creationId xmlns:a16="http://schemas.microsoft.com/office/drawing/2014/main" id="{36BA3FE0-243F-40D4-83C8-7BF3BFCF67BA}"/>
                  </a:ext>
                </a:extLst>
              </p:cNvPr>
              <p:cNvSpPr txBox="1">
                <a:spLocks noRot="1" noChangeAspect="1" noMove="1" noResize="1" noEditPoints="1" noAdjustHandles="1" noChangeArrowheads="1" noChangeShapeType="1" noTextEdit="1"/>
              </p:cNvSpPr>
              <p:nvPr/>
            </p:nvSpPr>
            <p:spPr>
              <a:xfrm>
                <a:off x="9992142" y="4601163"/>
                <a:ext cx="2080590" cy="644535"/>
              </a:xfrm>
              <a:prstGeom prst="rect">
                <a:avLst/>
              </a:prstGeom>
              <a:blipFill>
                <a:blip r:embed="rId4"/>
                <a:stretch>
                  <a:fillRect/>
                </a:stretch>
              </a:blipFill>
            </p:spPr>
            <p:txBody>
              <a:bodyPr/>
              <a:lstStyle/>
              <a:p>
                <a:r>
                  <a:rPr lang="en-US">
                    <a:noFill/>
                  </a:rPr>
                  <a:t> </a:t>
                </a:r>
              </a:p>
            </p:txBody>
          </p:sp>
        </mc:Fallback>
      </mc:AlternateContent>
      <p:cxnSp>
        <p:nvCxnSpPr>
          <p:cNvPr id="15" name="Přímá spojnice se šipkou 14">
            <a:extLst>
              <a:ext uri="{FF2B5EF4-FFF2-40B4-BE49-F238E27FC236}">
                <a16:creationId xmlns:a16="http://schemas.microsoft.com/office/drawing/2014/main" id="{2D3A3760-199D-4E99-8188-2B34C08D9228}"/>
              </a:ext>
            </a:extLst>
          </p:cNvPr>
          <p:cNvCxnSpPr/>
          <p:nvPr/>
        </p:nvCxnSpPr>
        <p:spPr bwMode="auto">
          <a:xfrm>
            <a:off x="8044070" y="3617843"/>
            <a:ext cx="980660" cy="0"/>
          </a:xfrm>
          <a:prstGeom prst="straightConnector1">
            <a:avLst/>
          </a:prstGeom>
          <a:ln w="28575">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EFDC5AF6-7C0E-4D8D-81EC-FF0C4A026999}"/>
                  </a:ext>
                </a:extLst>
              </p:cNvPr>
              <p:cNvSpPr txBox="1"/>
              <p:nvPr/>
            </p:nvSpPr>
            <p:spPr>
              <a:xfrm>
                <a:off x="119269" y="3635532"/>
                <a:ext cx="1055373" cy="3583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1600" b="0" i="1" smtClean="0">
                              <a:latin typeface="Cambria Math" panose="02040503050406030204" pitchFamily="18" charset="0"/>
                              <a:ea typeface="Cambria Math" panose="02040503050406030204" pitchFamily="18" charset="0"/>
                            </a:rPr>
                          </m:ctrlPr>
                        </m:sSubPr>
                        <m:e>
                          <m:r>
                            <a:rPr lang="cs-CZ" sz="1600" b="0" i="1" smtClean="0">
                              <a:latin typeface="Cambria Math" panose="02040503050406030204" pitchFamily="18" charset="0"/>
                              <a:ea typeface="Cambria Math" panose="02040503050406030204" pitchFamily="18" charset="0"/>
                            </a:rPr>
                            <m:t>𝑟</m:t>
                          </m:r>
                        </m:e>
                        <m:sub>
                          <m:r>
                            <a:rPr lang="cs-CZ" sz="1600" b="0" i="1" smtClean="0">
                              <a:latin typeface="Cambria Math" panose="02040503050406030204" pitchFamily="18" charset="0"/>
                              <a:ea typeface="Cambria Math" panose="02040503050406030204" pitchFamily="18" charset="0"/>
                            </a:rPr>
                            <m:t>𝑒𝑓𝑒𝑘𝑡𝑖𝑣𝑛</m:t>
                          </m:r>
                          <m:r>
                            <a:rPr lang="cs-CZ" sz="1600" b="0" i="1" smtClean="0">
                              <a:latin typeface="Cambria Math" panose="02040503050406030204" pitchFamily="18" charset="0"/>
                              <a:ea typeface="Cambria Math" panose="02040503050406030204" pitchFamily="18" charset="0"/>
                            </a:rPr>
                            <m:t>í</m:t>
                          </m:r>
                        </m:sub>
                      </m:sSub>
                    </m:oMath>
                  </m:oMathPara>
                </a14:m>
                <a:endParaRPr lang="cs-CZ" sz="1600" b="1">
                  <a:cs typeface="Times New Roman" panose="02020603050405020304" pitchFamily="18" charset="0"/>
                </a:endParaRPr>
              </a:p>
            </p:txBody>
          </p:sp>
        </mc:Choice>
        <mc:Fallback xmlns="">
          <p:sp>
            <p:nvSpPr>
              <p:cNvPr id="17" name="TextovéPole 16">
                <a:extLst>
                  <a:ext uri="{FF2B5EF4-FFF2-40B4-BE49-F238E27FC236}">
                    <a16:creationId xmlns:a16="http://schemas.microsoft.com/office/drawing/2014/main" id="{EFDC5AF6-7C0E-4D8D-81EC-FF0C4A026999}"/>
                  </a:ext>
                </a:extLst>
              </p:cNvPr>
              <p:cNvSpPr txBox="1">
                <a:spLocks noRot="1" noChangeAspect="1" noMove="1" noResize="1" noEditPoints="1" noAdjustHandles="1" noChangeArrowheads="1" noChangeShapeType="1" noTextEdit="1"/>
              </p:cNvSpPr>
              <p:nvPr/>
            </p:nvSpPr>
            <p:spPr>
              <a:xfrm>
                <a:off x="119269" y="3635532"/>
                <a:ext cx="1055373" cy="358303"/>
              </a:xfrm>
              <a:prstGeom prst="rect">
                <a:avLst/>
              </a:prstGeom>
              <a:blipFill>
                <a:blip r:embed="rId5"/>
                <a:stretch>
                  <a:fillRect b="-3175"/>
                </a:stretch>
              </a:blipFill>
            </p:spPr>
            <p:txBody>
              <a:bodyPr/>
              <a:lstStyle/>
              <a:p>
                <a:r>
                  <a:rPr lang="en-US">
                    <a:noFill/>
                  </a:rPr>
                  <a:t> </a:t>
                </a:r>
              </a:p>
            </p:txBody>
          </p:sp>
        </mc:Fallback>
      </mc:AlternateContent>
      <p:cxnSp>
        <p:nvCxnSpPr>
          <p:cNvPr id="19" name="Přímá spojnice se šipkou 18">
            <a:extLst>
              <a:ext uri="{FF2B5EF4-FFF2-40B4-BE49-F238E27FC236}">
                <a16:creationId xmlns:a16="http://schemas.microsoft.com/office/drawing/2014/main" id="{E684CE76-84FC-495B-B487-4BABD544E92B}"/>
              </a:ext>
            </a:extLst>
          </p:cNvPr>
          <p:cNvCxnSpPr/>
          <p:nvPr/>
        </p:nvCxnSpPr>
        <p:spPr bwMode="auto">
          <a:xfrm flipH="1">
            <a:off x="1285461" y="3856383"/>
            <a:ext cx="238539" cy="0"/>
          </a:xfrm>
          <a:prstGeom prst="straightConnector1">
            <a:avLst/>
          </a:prstGeom>
          <a:ln w="28575">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99539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3FC29DC-BB5B-4DFF-9BA4-6FC2C7CE31F6}"/>
              </a:ext>
            </a:extLst>
          </p:cNvPr>
          <p:cNvSpPr>
            <a:spLocks noGrp="1"/>
          </p:cNvSpPr>
          <p:nvPr>
            <p:ph type="ftr" sz="quarter" idx="10"/>
          </p:nvPr>
        </p:nvSpPr>
        <p:spPr>
          <a:xfrm>
            <a:off x="720000" y="6378926"/>
            <a:ext cx="7920000" cy="252000"/>
          </a:xfrm>
        </p:spPr>
        <p:txBody>
          <a:bodyPr/>
          <a:lstStyle/>
          <a:p>
            <a:endParaRPr lang="en-GB" noProof="0"/>
          </a:p>
        </p:txBody>
      </p:sp>
      <p:sp>
        <p:nvSpPr>
          <p:cNvPr id="3" name="Zástupný symbol pro číslo snímku 2">
            <a:extLst>
              <a:ext uri="{FF2B5EF4-FFF2-40B4-BE49-F238E27FC236}">
                <a16:creationId xmlns:a16="http://schemas.microsoft.com/office/drawing/2014/main" id="{FEF31FDA-809F-4236-83C7-C8E235D02BB8}"/>
              </a:ext>
            </a:extLst>
          </p:cNvPr>
          <p:cNvSpPr>
            <a:spLocks noGrp="1"/>
          </p:cNvSpPr>
          <p:nvPr>
            <p:ph type="sldNum" sz="quarter" idx="11"/>
          </p:nvPr>
        </p:nvSpPr>
        <p:spPr>
          <a:xfrm>
            <a:off x="414000" y="6378926"/>
            <a:ext cx="252000" cy="252000"/>
          </a:xfrm>
        </p:spPr>
        <p:txBody>
          <a:bodyPr/>
          <a:lstStyle/>
          <a:p>
            <a:fld id="{0970407D-EE58-4A0B-824B-1D3AE42DD9CF}" type="slidenum">
              <a:rPr lang="cs-CZ" altLang="cs-CZ" smtClean="0"/>
              <a:pPr/>
              <a:t>12</a:t>
            </a:fld>
            <a:endParaRPr lang="cs-CZ" altLang="cs-CZ"/>
          </a:p>
        </p:txBody>
      </p:sp>
      <p:sp>
        <p:nvSpPr>
          <p:cNvPr id="4" name="Nadpis 3">
            <a:extLst>
              <a:ext uri="{FF2B5EF4-FFF2-40B4-BE49-F238E27FC236}">
                <a16:creationId xmlns:a16="http://schemas.microsoft.com/office/drawing/2014/main" id="{D4D5E4B1-2EB6-49F4-A42B-4F005AD1BF55}"/>
              </a:ext>
            </a:extLst>
          </p:cNvPr>
          <p:cNvSpPr>
            <a:spLocks noGrp="1"/>
          </p:cNvSpPr>
          <p:nvPr>
            <p:ph type="title"/>
          </p:nvPr>
        </p:nvSpPr>
        <p:spPr>
          <a:xfrm>
            <a:off x="720000" y="382645"/>
            <a:ext cx="10753200" cy="451576"/>
          </a:xfrm>
        </p:spPr>
        <p:txBody>
          <a:bodyPr/>
          <a:lstStyle/>
          <a:p>
            <a:r>
              <a:rPr lang="cs-CZ" dirty="0"/>
              <a:t>Než začneme počítat</a:t>
            </a:r>
          </a:p>
        </p:txBody>
      </p:sp>
      <p:sp>
        <p:nvSpPr>
          <p:cNvPr id="5" name="Zástupný obsah 4">
            <a:extLst>
              <a:ext uri="{FF2B5EF4-FFF2-40B4-BE49-F238E27FC236}">
                <a16:creationId xmlns:a16="http://schemas.microsoft.com/office/drawing/2014/main" id="{3C596ABB-D2FD-4E88-87B2-6A26F207522D}"/>
              </a:ext>
            </a:extLst>
          </p:cNvPr>
          <p:cNvSpPr>
            <a:spLocks noGrp="1"/>
          </p:cNvSpPr>
          <p:nvPr>
            <p:ph idx="1"/>
          </p:nvPr>
        </p:nvSpPr>
        <p:spPr>
          <a:xfrm>
            <a:off x="720000" y="1091951"/>
            <a:ext cx="10753200" cy="451576"/>
          </a:xfrm>
        </p:spPr>
        <p:txBody>
          <a:bodyPr/>
          <a:lstStyle/>
          <a:p>
            <a:pPr marL="414900" indent="-342900">
              <a:buFont typeface="+mj-lt"/>
              <a:buAutoNum type="arabicPeriod"/>
            </a:pPr>
            <a:r>
              <a:rPr lang="cs-CZ" sz="1800" dirty="0"/>
              <a:t>UO = PO	Tvoří geometrickou řadu.</a:t>
            </a:r>
          </a:p>
        </p:txBody>
      </p:sp>
      <p:sp>
        <p:nvSpPr>
          <p:cNvPr id="6" name="Zástupný obsah 4">
            <a:extLst>
              <a:ext uri="{FF2B5EF4-FFF2-40B4-BE49-F238E27FC236}">
                <a16:creationId xmlns:a16="http://schemas.microsoft.com/office/drawing/2014/main" id="{3B65A7EE-4974-4745-AF1D-CC2E8159AADC}"/>
              </a:ext>
            </a:extLst>
          </p:cNvPr>
          <p:cNvSpPr txBox="1">
            <a:spLocks/>
          </p:cNvSpPr>
          <p:nvPr/>
        </p:nvSpPr>
        <p:spPr>
          <a:xfrm>
            <a:off x="719400" y="2676015"/>
            <a:ext cx="10753200" cy="451576"/>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414900" indent="-342900">
              <a:buFont typeface="+mj-lt"/>
              <a:buAutoNum type="arabicPeriod" startAt="2"/>
            </a:pPr>
            <a:r>
              <a:rPr lang="cs-CZ" sz="1800" kern="0" dirty="0"/>
              <a:t>UO &lt; PO	Tvoří geometrickou řadu, pozor na kvocient.</a:t>
            </a:r>
          </a:p>
        </p:txBody>
      </p:sp>
      <p:sp>
        <p:nvSpPr>
          <p:cNvPr id="7" name="Zástupný obsah 4">
            <a:extLst>
              <a:ext uri="{FF2B5EF4-FFF2-40B4-BE49-F238E27FC236}">
                <a16:creationId xmlns:a16="http://schemas.microsoft.com/office/drawing/2014/main" id="{8E3BDD45-EE29-42B1-A011-FBD3E7593E74}"/>
              </a:ext>
            </a:extLst>
          </p:cNvPr>
          <p:cNvSpPr txBox="1">
            <a:spLocks/>
          </p:cNvSpPr>
          <p:nvPr/>
        </p:nvSpPr>
        <p:spPr>
          <a:xfrm>
            <a:off x="719400" y="4911290"/>
            <a:ext cx="10753200" cy="451576"/>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414900" indent="-342900">
              <a:buFont typeface="+mj-lt"/>
              <a:buAutoNum type="arabicPeriod" startAt="3"/>
            </a:pPr>
            <a:r>
              <a:rPr lang="cs-CZ" sz="1800" kern="0" dirty="0"/>
              <a:t>UO &gt; PO	Tvoří aritmetickou a geometrickou řadu.</a:t>
            </a:r>
          </a:p>
        </p:txBody>
      </p:sp>
      <mc:AlternateContent xmlns:mc="http://schemas.openxmlformats.org/markup-compatibility/2006" xmlns:a14="http://schemas.microsoft.com/office/drawing/2010/main">
        <mc:Choice Requires="a14">
          <p:sp>
            <p:nvSpPr>
              <p:cNvPr id="9" name="TextovéPole 8">
                <a:extLst>
                  <a:ext uri="{FF2B5EF4-FFF2-40B4-BE49-F238E27FC236}">
                    <a16:creationId xmlns:a16="http://schemas.microsoft.com/office/drawing/2014/main" id="{C701FD0C-E7CA-4440-8708-16A2A1C71808}"/>
                  </a:ext>
                </a:extLst>
              </p:cNvPr>
              <p:cNvSpPr txBox="1"/>
              <p:nvPr/>
            </p:nvSpPr>
            <p:spPr>
              <a:xfrm>
                <a:off x="1202185" y="1548265"/>
                <a:ext cx="6094520" cy="861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2400" i="1" dirty="0" smtClean="0">
                          <a:effectLst/>
                          <a:latin typeface="Cambria Math" panose="02040503050406030204" pitchFamily="18" charset="0"/>
                        </a:rPr>
                        <m:t>𝐹</m:t>
                      </m:r>
                      <m:r>
                        <a:rPr lang="cs-CZ" sz="2400" b="0" i="1" dirty="0" smtClean="0">
                          <a:effectLst/>
                          <a:latin typeface="Cambria Math" panose="02040503050406030204" pitchFamily="18" charset="0"/>
                        </a:rPr>
                        <m:t>𝑉</m:t>
                      </m:r>
                      <m:r>
                        <a:rPr lang="cs-CZ" sz="2400" i="1" dirty="0" smtClean="0">
                          <a:effectLst/>
                          <a:latin typeface="Cambria Math" panose="02040503050406030204" pitchFamily="18" charset="0"/>
                        </a:rPr>
                        <m:t>𝐴</m:t>
                      </m:r>
                      <m:r>
                        <a:rPr lang="cs-CZ" sz="2400" i="0" dirty="0">
                          <a:effectLst/>
                          <a:latin typeface="Cambria Math" panose="02040503050406030204" pitchFamily="18" charset="0"/>
                        </a:rPr>
                        <m:t>=</m:t>
                      </m:r>
                      <m:sSub>
                        <m:sSubPr>
                          <m:ctrlPr>
                            <a:rPr lang="cs-CZ" sz="2400" i="1" dirty="0">
                              <a:solidFill>
                                <a:srgbClr val="836967"/>
                              </a:solidFill>
                              <a:effectLst/>
                              <a:latin typeface="Cambria Math" panose="02040503050406030204" pitchFamily="18" charset="0"/>
                            </a:rPr>
                          </m:ctrlPr>
                        </m:sSubPr>
                        <m:e>
                          <m:r>
                            <a:rPr lang="cs-CZ" sz="2400" i="1" dirty="0">
                              <a:effectLst/>
                              <a:latin typeface="Cambria Math" panose="02040503050406030204" pitchFamily="18" charset="0"/>
                            </a:rPr>
                            <m:t>𝑎</m:t>
                          </m:r>
                        </m:e>
                        <m:sub>
                          <m:r>
                            <a:rPr lang="cs-CZ" sz="2400" i="0" dirty="0">
                              <a:effectLst/>
                              <a:latin typeface="Cambria Math" panose="02040503050406030204" pitchFamily="18" charset="0"/>
                            </a:rPr>
                            <m:t>1</m:t>
                          </m:r>
                        </m:sub>
                      </m:sSub>
                      <m:r>
                        <a:rPr lang="cs-CZ" sz="2400" i="0" dirty="0">
                          <a:effectLst/>
                          <a:latin typeface="Cambria Math" panose="02040503050406030204" pitchFamily="18" charset="0"/>
                        </a:rPr>
                        <m:t>⋅</m:t>
                      </m:r>
                      <m:f>
                        <m:fPr>
                          <m:ctrlPr>
                            <a:rPr lang="cs-CZ" sz="2400" i="1" dirty="0">
                              <a:solidFill>
                                <a:srgbClr val="836967"/>
                              </a:solidFill>
                              <a:effectLst/>
                              <a:latin typeface="Cambria Math" panose="02040503050406030204" pitchFamily="18" charset="0"/>
                            </a:rPr>
                          </m:ctrlPr>
                        </m:fPr>
                        <m:num>
                          <m:sSup>
                            <m:sSupPr>
                              <m:ctrlPr>
                                <a:rPr lang="cs-CZ" sz="2400" i="1" dirty="0">
                                  <a:solidFill>
                                    <a:srgbClr val="836967"/>
                                  </a:solidFill>
                                  <a:effectLst/>
                                  <a:latin typeface="Cambria Math" panose="02040503050406030204" pitchFamily="18" charset="0"/>
                                </a:rPr>
                              </m:ctrlPr>
                            </m:sSupPr>
                            <m:e>
                              <m:d>
                                <m:dPr>
                                  <m:ctrlPr>
                                    <a:rPr lang="cs-CZ" sz="2400" i="1" dirty="0">
                                      <a:solidFill>
                                        <a:srgbClr val="836967"/>
                                      </a:solidFill>
                                      <a:effectLst/>
                                      <a:latin typeface="Cambria Math" panose="02040503050406030204" pitchFamily="18" charset="0"/>
                                    </a:rPr>
                                  </m:ctrlPr>
                                </m:dPr>
                                <m:e>
                                  <m:r>
                                    <a:rPr lang="cs-CZ" sz="2400" i="0" dirty="0">
                                      <a:effectLst/>
                                      <a:latin typeface="Cambria Math" panose="02040503050406030204" pitchFamily="18" charset="0"/>
                                    </a:rPr>
                                    <m:t>1+</m:t>
                                  </m:r>
                                  <m:r>
                                    <a:rPr lang="cs-CZ" sz="2400" i="1" dirty="0">
                                      <a:effectLst/>
                                      <a:latin typeface="Cambria Math" panose="02040503050406030204" pitchFamily="18" charset="0"/>
                                    </a:rPr>
                                    <m:t>𝑟</m:t>
                                  </m:r>
                                </m:e>
                              </m:d>
                            </m:e>
                            <m:sup>
                              <m:r>
                                <a:rPr lang="cs-CZ" sz="2400" i="1" dirty="0">
                                  <a:effectLst/>
                                  <a:latin typeface="Cambria Math" panose="02040503050406030204" pitchFamily="18" charset="0"/>
                                </a:rPr>
                                <m:t>𝑛</m:t>
                              </m:r>
                            </m:sup>
                          </m:sSup>
                          <m:r>
                            <a:rPr lang="cs-CZ" sz="2400" i="0" dirty="0">
                              <a:effectLst/>
                              <a:latin typeface="Cambria Math" panose="02040503050406030204" pitchFamily="18" charset="0"/>
                            </a:rPr>
                            <m:t>−1</m:t>
                          </m:r>
                        </m:num>
                        <m:den>
                          <m:d>
                            <m:dPr>
                              <m:ctrlPr>
                                <a:rPr lang="cs-CZ" i="1" dirty="0">
                                  <a:solidFill>
                                    <a:srgbClr val="836967"/>
                                  </a:solidFill>
                                  <a:latin typeface="Cambria Math" panose="02040503050406030204" pitchFamily="18" charset="0"/>
                                </a:rPr>
                              </m:ctrlPr>
                            </m:dPr>
                            <m:e>
                              <m:r>
                                <a:rPr lang="cs-CZ" dirty="0" smtClean="0">
                                  <a:solidFill>
                                    <a:srgbClr val="FF0000"/>
                                  </a:solidFill>
                                  <a:latin typeface="Cambria Math" panose="02040503050406030204" pitchFamily="18" charset="0"/>
                                </a:rPr>
                                <m:t>1</m:t>
                              </m:r>
                              <m:r>
                                <a:rPr lang="cs-CZ" dirty="0">
                                  <a:latin typeface="Cambria Math" panose="02040503050406030204" pitchFamily="18" charset="0"/>
                                </a:rPr>
                                <m:t>+</m:t>
                              </m:r>
                              <m:r>
                                <a:rPr lang="cs-CZ" i="1" dirty="0">
                                  <a:latin typeface="Cambria Math" panose="02040503050406030204" pitchFamily="18" charset="0"/>
                                </a:rPr>
                                <m:t>𝑟</m:t>
                              </m:r>
                            </m:e>
                          </m:d>
                          <m:r>
                            <a:rPr lang="cs-CZ" sz="2400" i="0" dirty="0">
                              <a:effectLst/>
                              <a:latin typeface="Cambria Math" panose="02040503050406030204" pitchFamily="18" charset="0"/>
                            </a:rPr>
                            <m:t>−</m:t>
                          </m:r>
                          <m:r>
                            <a:rPr lang="cs-CZ" sz="2400" i="0" dirty="0" smtClean="0">
                              <a:solidFill>
                                <a:srgbClr val="FF0000"/>
                              </a:solidFill>
                              <a:effectLst/>
                              <a:latin typeface="Cambria Math" panose="02040503050406030204" pitchFamily="18" charset="0"/>
                            </a:rPr>
                            <m:t>1</m:t>
                          </m:r>
                        </m:den>
                      </m:f>
                    </m:oMath>
                  </m:oMathPara>
                </a14:m>
                <a:endParaRPr lang="cs-CZ" dirty="0"/>
              </a:p>
            </p:txBody>
          </p:sp>
        </mc:Choice>
        <mc:Fallback xmlns="">
          <p:sp>
            <p:nvSpPr>
              <p:cNvPr id="9" name="TextovéPole 8">
                <a:extLst>
                  <a:ext uri="{FF2B5EF4-FFF2-40B4-BE49-F238E27FC236}">
                    <a16:creationId xmlns:a16="http://schemas.microsoft.com/office/drawing/2014/main" id="{C701FD0C-E7CA-4440-8708-16A2A1C71808}"/>
                  </a:ext>
                </a:extLst>
              </p:cNvPr>
              <p:cNvSpPr txBox="1">
                <a:spLocks noRot="1" noChangeAspect="1" noMove="1" noResize="1" noEditPoints="1" noAdjustHandles="1" noChangeArrowheads="1" noChangeShapeType="1" noTextEdit="1"/>
              </p:cNvSpPr>
              <p:nvPr/>
            </p:nvSpPr>
            <p:spPr>
              <a:xfrm>
                <a:off x="1202185" y="1548265"/>
                <a:ext cx="6094520" cy="861326"/>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4CDE92FB-1057-4162-B992-835C158DEE54}"/>
                  </a:ext>
                </a:extLst>
              </p:cNvPr>
              <p:cNvSpPr txBox="1"/>
              <p:nvPr/>
            </p:nvSpPr>
            <p:spPr>
              <a:xfrm>
                <a:off x="1539537" y="3064750"/>
                <a:ext cx="6094520" cy="16750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2400" i="1" dirty="0" smtClean="0">
                          <a:effectLst/>
                          <a:latin typeface="Cambria Math" panose="02040503050406030204" pitchFamily="18" charset="0"/>
                        </a:rPr>
                        <m:t>𝐹</m:t>
                      </m:r>
                      <m:r>
                        <a:rPr lang="cs-CZ" sz="2400" b="0" i="1" dirty="0" smtClean="0">
                          <a:effectLst/>
                          <a:latin typeface="Cambria Math" panose="02040503050406030204" pitchFamily="18" charset="0"/>
                        </a:rPr>
                        <m:t>𝑉</m:t>
                      </m:r>
                      <m:r>
                        <a:rPr lang="cs-CZ" sz="2400" i="1" dirty="0" smtClean="0">
                          <a:effectLst/>
                          <a:latin typeface="Cambria Math" panose="02040503050406030204" pitchFamily="18" charset="0"/>
                        </a:rPr>
                        <m:t>𝐴</m:t>
                      </m:r>
                      <m:r>
                        <a:rPr lang="cs-CZ" sz="2400" i="0" dirty="0">
                          <a:effectLst/>
                          <a:latin typeface="Cambria Math" panose="02040503050406030204" pitchFamily="18" charset="0"/>
                        </a:rPr>
                        <m:t>=</m:t>
                      </m:r>
                      <m:sSub>
                        <m:sSubPr>
                          <m:ctrlPr>
                            <a:rPr lang="cs-CZ" sz="2400" i="1" dirty="0">
                              <a:solidFill>
                                <a:srgbClr val="836967"/>
                              </a:solidFill>
                              <a:effectLst/>
                              <a:latin typeface="Cambria Math" panose="02040503050406030204" pitchFamily="18" charset="0"/>
                            </a:rPr>
                          </m:ctrlPr>
                        </m:sSubPr>
                        <m:e>
                          <m:r>
                            <a:rPr lang="cs-CZ" sz="2400" i="1" dirty="0">
                              <a:effectLst/>
                              <a:latin typeface="Cambria Math" panose="02040503050406030204" pitchFamily="18" charset="0"/>
                            </a:rPr>
                            <m:t>𝑎</m:t>
                          </m:r>
                        </m:e>
                        <m:sub>
                          <m:r>
                            <a:rPr lang="cs-CZ" sz="2400" i="0" dirty="0">
                              <a:effectLst/>
                              <a:latin typeface="Cambria Math" panose="02040503050406030204" pitchFamily="18" charset="0"/>
                            </a:rPr>
                            <m:t>1</m:t>
                          </m:r>
                        </m:sub>
                      </m:sSub>
                      <m:r>
                        <a:rPr lang="cs-CZ" sz="2400" i="0" dirty="0">
                          <a:effectLst/>
                          <a:latin typeface="Cambria Math" panose="02040503050406030204" pitchFamily="18" charset="0"/>
                        </a:rPr>
                        <m:t>⋅</m:t>
                      </m:r>
                      <m:f>
                        <m:fPr>
                          <m:ctrlPr>
                            <a:rPr lang="cs-CZ" sz="2400" i="1" dirty="0">
                              <a:solidFill>
                                <a:srgbClr val="836967"/>
                              </a:solidFill>
                              <a:effectLst/>
                              <a:latin typeface="Cambria Math" panose="02040503050406030204" pitchFamily="18" charset="0"/>
                            </a:rPr>
                          </m:ctrlPr>
                        </m:fPr>
                        <m:num>
                          <m:sSup>
                            <m:sSupPr>
                              <m:ctrlPr>
                                <a:rPr lang="cs-CZ" sz="2400" i="1" dirty="0">
                                  <a:solidFill>
                                    <a:srgbClr val="836967"/>
                                  </a:solidFill>
                                  <a:effectLst/>
                                  <a:latin typeface="Cambria Math" panose="02040503050406030204" pitchFamily="18" charset="0"/>
                                </a:rPr>
                              </m:ctrlPr>
                            </m:sSupPr>
                            <m:e>
                              <m:d>
                                <m:dPr>
                                  <m:ctrlPr>
                                    <a:rPr lang="cs-CZ" sz="2400" i="1" dirty="0">
                                      <a:solidFill>
                                        <a:srgbClr val="836967"/>
                                      </a:solidFill>
                                      <a:effectLst/>
                                      <a:latin typeface="Cambria Math" panose="02040503050406030204" pitchFamily="18" charset="0"/>
                                    </a:rPr>
                                  </m:ctrlPr>
                                </m:dPr>
                                <m:e>
                                  <m:r>
                                    <a:rPr lang="cs-CZ" sz="2400" i="0" dirty="0">
                                      <a:effectLst/>
                                      <a:latin typeface="Cambria Math" panose="02040503050406030204" pitchFamily="18" charset="0"/>
                                    </a:rPr>
                                    <m:t>1+</m:t>
                                  </m:r>
                                  <m:f>
                                    <m:fPr>
                                      <m:ctrlPr>
                                        <a:rPr lang="cs-CZ" sz="2400" i="1" dirty="0" smtClean="0">
                                          <a:effectLst/>
                                          <a:latin typeface="Cambria Math" panose="02040503050406030204" pitchFamily="18" charset="0"/>
                                        </a:rPr>
                                      </m:ctrlPr>
                                    </m:fPr>
                                    <m:num>
                                      <m:r>
                                        <a:rPr lang="cs-CZ" sz="2400" b="0" i="1" dirty="0" smtClean="0">
                                          <a:effectLst/>
                                          <a:latin typeface="Cambria Math" panose="02040503050406030204" pitchFamily="18" charset="0"/>
                                        </a:rPr>
                                        <m:t>𝑟</m:t>
                                      </m:r>
                                    </m:num>
                                    <m:den>
                                      <m:r>
                                        <a:rPr lang="cs-CZ" sz="2400" b="0" i="1" dirty="0" smtClean="0">
                                          <a:effectLst/>
                                          <a:latin typeface="Cambria Math" panose="02040503050406030204" pitchFamily="18" charset="0"/>
                                        </a:rPr>
                                        <m:t>𝑙</m:t>
                                      </m:r>
                                    </m:den>
                                  </m:f>
                                </m:e>
                              </m:d>
                            </m:e>
                            <m:sup>
                              <m:f>
                                <m:fPr>
                                  <m:ctrlPr>
                                    <a:rPr lang="cs-CZ" sz="2400" b="0" i="1" dirty="0" smtClean="0">
                                      <a:effectLst/>
                                      <a:latin typeface="Cambria Math" panose="02040503050406030204" pitchFamily="18" charset="0"/>
                                    </a:rPr>
                                  </m:ctrlPr>
                                </m:fPr>
                                <m:num>
                                  <m:r>
                                    <a:rPr lang="cs-CZ" sz="2400" b="0" i="1" dirty="0" smtClean="0">
                                      <a:effectLst/>
                                      <a:latin typeface="Cambria Math" panose="02040503050406030204" pitchFamily="18" charset="0"/>
                                    </a:rPr>
                                    <m:t>𝑙</m:t>
                                  </m:r>
                                </m:num>
                                <m:den>
                                  <m:r>
                                    <a:rPr lang="cs-CZ" sz="2400" b="0" i="1" dirty="0" smtClean="0">
                                      <a:effectLst/>
                                      <a:latin typeface="Cambria Math" panose="02040503050406030204" pitchFamily="18" charset="0"/>
                                    </a:rPr>
                                    <m:t>𝑚</m:t>
                                  </m:r>
                                </m:den>
                              </m:f>
                              <m:r>
                                <a:rPr lang="cs-CZ" i="1" dirty="0">
                                  <a:latin typeface="Cambria Math" panose="02040503050406030204" pitchFamily="18" charset="0"/>
                                  <a:ea typeface="Cambria Math" panose="02040503050406030204" pitchFamily="18" charset="0"/>
                                </a:rPr>
                                <m:t>∙</m:t>
                              </m:r>
                              <m:r>
                                <a:rPr lang="cs-CZ" b="0" i="1" dirty="0" smtClean="0">
                                  <a:latin typeface="Cambria Math" panose="02040503050406030204" pitchFamily="18" charset="0"/>
                                  <a:ea typeface="Cambria Math" panose="02040503050406030204" pitchFamily="18" charset="0"/>
                                </a:rPr>
                                <m:t>𝑚</m:t>
                              </m:r>
                              <m:r>
                                <a:rPr lang="cs-CZ" i="1" dirty="0">
                                  <a:latin typeface="Cambria Math" panose="02040503050406030204" pitchFamily="18" charset="0"/>
                                  <a:ea typeface="Cambria Math" panose="02040503050406030204" pitchFamily="18" charset="0"/>
                                </a:rPr>
                                <m:t>∙</m:t>
                              </m:r>
                              <m:r>
                                <a:rPr lang="cs-CZ" sz="2400" i="1" dirty="0">
                                  <a:effectLst/>
                                  <a:latin typeface="Cambria Math" panose="02040503050406030204" pitchFamily="18" charset="0"/>
                                </a:rPr>
                                <m:t>𝑛</m:t>
                              </m:r>
                            </m:sup>
                          </m:sSup>
                          <m:r>
                            <a:rPr lang="cs-CZ" sz="2400" i="0" dirty="0">
                              <a:effectLst/>
                              <a:latin typeface="Cambria Math" panose="02040503050406030204" pitchFamily="18" charset="0"/>
                            </a:rPr>
                            <m:t>−1</m:t>
                          </m:r>
                        </m:num>
                        <m:den>
                          <m:sSup>
                            <m:sSupPr>
                              <m:ctrlPr>
                                <a:rPr lang="cs-CZ" sz="2400" i="1" dirty="0" smtClean="0">
                                  <a:effectLst/>
                                  <a:latin typeface="Cambria Math" panose="02040503050406030204" pitchFamily="18" charset="0"/>
                                </a:rPr>
                              </m:ctrlPr>
                            </m:sSupPr>
                            <m:e>
                              <m:d>
                                <m:dPr>
                                  <m:ctrlPr>
                                    <a:rPr lang="cs-CZ" i="1" dirty="0">
                                      <a:solidFill>
                                        <a:srgbClr val="836967"/>
                                      </a:solidFill>
                                      <a:latin typeface="Cambria Math" panose="02040503050406030204" pitchFamily="18" charset="0"/>
                                    </a:rPr>
                                  </m:ctrlPr>
                                </m:dPr>
                                <m:e>
                                  <m:r>
                                    <a:rPr lang="cs-CZ" dirty="0">
                                      <a:latin typeface="Cambria Math" panose="02040503050406030204" pitchFamily="18" charset="0"/>
                                    </a:rPr>
                                    <m:t>1+</m:t>
                                  </m:r>
                                  <m:f>
                                    <m:fPr>
                                      <m:ctrlPr>
                                        <a:rPr lang="cs-CZ" i="1" dirty="0">
                                          <a:latin typeface="Cambria Math" panose="02040503050406030204" pitchFamily="18" charset="0"/>
                                        </a:rPr>
                                      </m:ctrlPr>
                                    </m:fPr>
                                    <m:num>
                                      <m:r>
                                        <a:rPr lang="cs-CZ" i="1" dirty="0">
                                          <a:latin typeface="Cambria Math" panose="02040503050406030204" pitchFamily="18" charset="0"/>
                                        </a:rPr>
                                        <m:t>𝑟</m:t>
                                      </m:r>
                                    </m:num>
                                    <m:den>
                                      <m:r>
                                        <a:rPr lang="cs-CZ" i="1" dirty="0">
                                          <a:latin typeface="Cambria Math" panose="02040503050406030204" pitchFamily="18" charset="0"/>
                                        </a:rPr>
                                        <m:t>𝑙</m:t>
                                      </m:r>
                                    </m:den>
                                  </m:f>
                                </m:e>
                              </m:d>
                            </m:e>
                            <m:sup>
                              <m:f>
                                <m:fPr>
                                  <m:ctrlPr>
                                    <a:rPr lang="cs-CZ" i="1" dirty="0">
                                      <a:latin typeface="Cambria Math" panose="02040503050406030204" pitchFamily="18" charset="0"/>
                                    </a:rPr>
                                  </m:ctrlPr>
                                </m:fPr>
                                <m:num>
                                  <m:r>
                                    <a:rPr lang="cs-CZ" i="1" dirty="0">
                                      <a:latin typeface="Cambria Math" panose="02040503050406030204" pitchFamily="18" charset="0"/>
                                    </a:rPr>
                                    <m:t>𝑙</m:t>
                                  </m:r>
                                </m:num>
                                <m:den>
                                  <m:r>
                                    <a:rPr lang="cs-CZ" i="1" dirty="0">
                                      <a:latin typeface="Cambria Math" panose="02040503050406030204" pitchFamily="18" charset="0"/>
                                    </a:rPr>
                                    <m:t>𝑚</m:t>
                                  </m:r>
                                </m:den>
                              </m:f>
                            </m:sup>
                          </m:sSup>
                          <m:r>
                            <a:rPr lang="cs-CZ" sz="2400" i="0" dirty="0">
                              <a:effectLst/>
                              <a:latin typeface="Cambria Math" panose="02040503050406030204" pitchFamily="18" charset="0"/>
                            </a:rPr>
                            <m:t>−1</m:t>
                          </m:r>
                        </m:den>
                      </m:f>
                    </m:oMath>
                  </m:oMathPara>
                </a14:m>
                <a:endParaRPr lang="cs-CZ" dirty="0"/>
              </a:p>
            </p:txBody>
          </p:sp>
        </mc:Choice>
        <mc:Fallback xmlns="">
          <p:sp>
            <p:nvSpPr>
              <p:cNvPr id="10" name="TextovéPole 9">
                <a:extLst>
                  <a:ext uri="{FF2B5EF4-FFF2-40B4-BE49-F238E27FC236}">
                    <a16:creationId xmlns:a16="http://schemas.microsoft.com/office/drawing/2014/main" id="{4CDE92FB-1057-4162-B992-835C158DEE54}"/>
                  </a:ext>
                </a:extLst>
              </p:cNvPr>
              <p:cNvSpPr txBox="1">
                <a:spLocks noRot="1" noChangeAspect="1" noMove="1" noResize="1" noEditPoints="1" noAdjustHandles="1" noChangeArrowheads="1" noChangeShapeType="1" noTextEdit="1"/>
              </p:cNvSpPr>
              <p:nvPr/>
            </p:nvSpPr>
            <p:spPr>
              <a:xfrm>
                <a:off x="1539537" y="3064750"/>
                <a:ext cx="6094520" cy="1675010"/>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6373B73F-B923-4BA4-BDA7-7CB930AD0956}"/>
                  </a:ext>
                </a:extLst>
              </p:cNvPr>
              <p:cNvSpPr txBox="1"/>
              <p:nvPr/>
            </p:nvSpPr>
            <p:spPr>
              <a:xfrm>
                <a:off x="1388616" y="5274090"/>
                <a:ext cx="9240914"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2400" i="1" smtClean="0">
                          <a:effectLst/>
                          <a:latin typeface="Cambria Math" panose="02040503050406030204" pitchFamily="18" charset="0"/>
                          <a:ea typeface="Calibri" panose="020F0502020204030204" pitchFamily="34" charset="0"/>
                          <a:cs typeface="Times New Roman" panose="02020603050405020304" pitchFamily="18" charset="0"/>
                        </a:rPr>
                        <m:t>𝐹𝑉𝐴</m:t>
                      </m:r>
                      <m:r>
                        <a:rPr lang="cs-CZ" sz="24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2400" b="0" i="1">
                          <a:effectLst/>
                          <a:latin typeface="Cambria Math" panose="02040503050406030204" pitchFamily="18" charset="0"/>
                          <a:ea typeface="Calibri" panose="020F0502020204030204" pitchFamily="34" charset="0"/>
                          <a:cs typeface="Times New Roman" panose="02020603050405020304" pitchFamily="18" charset="0"/>
                        </a:rPr>
                        <m:t>𝑎</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cs-CZ" sz="2400" i="1">
                              <a:latin typeface="Cambria Math" panose="02040503050406030204" pitchFamily="18" charset="0"/>
                              <a:ea typeface="Cambria Math" panose="02040503050406030204" pitchFamily="18" charset="0"/>
                            </a:rPr>
                          </m:ctrlPr>
                        </m:dPr>
                        <m:e>
                          <m:r>
                            <a:rPr lang="cs-CZ" sz="2400" i="1">
                              <a:latin typeface="Cambria Math" panose="02040503050406030204" pitchFamily="18" charset="0"/>
                              <a:ea typeface="Cambria Math" panose="02040503050406030204" pitchFamily="18" charset="0"/>
                            </a:rPr>
                            <m:t>1+</m:t>
                          </m:r>
                          <m:f>
                            <m:fPr>
                              <m:ctrlPr>
                                <a:rPr lang="cs-CZ" sz="2400" i="1">
                                  <a:latin typeface="Cambria Math" panose="02040503050406030204" pitchFamily="18" charset="0"/>
                                </a:rPr>
                              </m:ctrlPr>
                            </m:fPr>
                            <m:num>
                              <m:r>
                                <a:rPr lang="cs-CZ" sz="2400" b="0" i="1" smtClean="0">
                                  <a:latin typeface="Cambria Math" panose="02040503050406030204" pitchFamily="18" charset="0"/>
                                </a:rPr>
                                <m:t>𝑚</m:t>
                              </m:r>
                              <m:r>
                                <a:rPr lang="cs-CZ" sz="2400" i="1" smtClean="0">
                                  <a:latin typeface="Cambria Math" panose="02040503050406030204" pitchFamily="18" charset="0"/>
                                  <a:ea typeface="Cambria Math" panose="02040503050406030204" pitchFamily="18" charset="0"/>
                                </a:rPr>
                                <m:t>±</m:t>
                              </m:r>
                              <m:r>
                                <a:rPr lang="cs-CZ" sz="2400" i="1">
                                  <a:latin typeface="Cambria Math" panose="02040503050406030204" pitchFamily="18" charset="0"/>
                                </a:rPr>
                                <m:t>1</m:t>
                              </m:r>
                            </m:num>
                            <m:den>
                              <m:r>
                                <a:rPr lang="cs-CZ" sz="2400" b="0" i="1" smtClean="0">
                                  <a:latin typeface="Cambria Math" panose="02040503050406030204" pitchFamily="18" charset="0"/>
                                </a:rPr>
                                <m:t>2</m:t>
                              </m:r>
                              <m:r>
                                <a:rPr lang="cs-CZ" sz="2400" b="0" i="1" smtClean="0">
                                  <a:latin typeface="Cambria Math" panose="02040503050406030204" pitchFamily="18" charset="0"/>
                                </a:rPr>
                                <m:t>𝑚</m:t>
                              </m:r>
                            </m:den>
                          </m:f>
                          <m:r>
                            <a:rPr lang="cs-CZ" sz="2400" i="1">
                              <a:latin typeface="Cambria Math" panose="02040503050406030204" pitchFamily="18" charset="0"/>
                              <a:ea typeface="Cambria Math" panose="02040503050406030204" pitchFamily="18" charset="0"/>
                            </a:rPr>
                            <m:t>×</m:t>
                          </m:r>
                          <m:r>
                            <a:rPr lang="cs-CZ" sz="2400" i="1">
                              <a:latin typeface="Cambria Math" panose="02040503050406030204" pitchFamily="18" charset="0"/>
                              <a:ea typeface="Cambria Math" panose="02040503050406030204" pitchFamily="18" charset="0"/>
                            </a:rPr>
                            <m:t>𝑟</m:t>
                          </m:r>
                        </m:e>
                      </m:d>
                      <m:r>
                        <a:rPr lang="cs-CZ" sz="2400" i="1" smtClean="0">
                          <a:latin typeface="Cambria Math" panose="02040503050406030204" pitchFamily="18" charset="0"/>
                          <a:ea typeface="Cambria Math" panose="02040503050406030204" pitchFamily="18" charset="0"/>
                        </a:rPr>
                        <m:t>×</m:t>
                      </m:r>
                      <m:f>
                        <m:fPr>
                          <m:ctrlPr>
                            <a:rPr lang="cs-CZ" sz="24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2400" i="1">
                                  <a:effectLst/>
                                  <a:latin typeface="Cambria Math" panose="02040503050406030204" pitchFamily="18" charset="0"/>
                                  <a:ea typeface="Calibri" panose="020F0502020204030204" pitchFamily="34" charset="0"/>
                                  <a:cs typeface="Times New Roman" panose="02020603050405020304" pitchFamily="18" charset="0"/>
                                </a:rPr>
                                <m:t>(1+</m:t>
                              </m:r>
                              <m: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t>𝑟</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24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cs-CZ" sz="24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cs-CZ" sz="24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t>𝑟</m:t>
                              </m:r>
                            </m:e>
                          </m:d>
                          <m: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24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cs-CZ" dirty="0"/>
              </a:p>
            </p:txBody>
          </p:sp>
        </mc:Choice>
        <mc:Fallback xmlns="">
          <p:sp>
            <p:nvSpPr>
              <p:cNvPr id="12" name="TextovéPole 11">
                <a:extLst>
                  <a:ext uri="{FF2B5EF4-FFF2-40B4-BE49-F238E27FC236}">
                    <a16:creationId xmlns:a16="http://schemas.microsoft.com/office/drawing/2014/main" id="{6373B73F-B923-4BA4-BDA7-7CB930AD0956}"/>
                  </a:ext>
                </a:extLst>
              </p:cNvPr>
              <p:cNvSpPr txBox="1">
                <a:spLocks noRot="1" noChangeAspect="1" noMove="1" noResize="1" noEditPoints="1" noAdjustHandles="1" noChangeArrowheads="1" noChangeShapeType="1" noTextEdit="1"/>
              </p:cNvSpPr>
              <p:nvPr/>
            </p:nvSpPr>
            <p:spPr>
              <a:xfrm>
                <a:off x="1388616" y="5274090"/>
                <a:ext cx="9240914" cy="922176"/>
              </a:xfrm>
              <a:prstGeom prst="rect">
                <a:avLst/>
              </a:prstGeom>
              <a:blipFill>
                <a:blip r:embed="rId5"/>
                <a:stretch>
                  <a:fillRect/>
                </a:stretch>
              </a:blipFill>
            </p:spPr>
            <p:txBody>
              <a:bodyPr/>
              <a:lstStyle/>
              <a:p>
                <a:r>
                  <a:rPr lang="cs-CZ">
                    <a:noFill/>
                  </a:rPr>
                  <a:t> </a:t>
                </a:r>
              </a:p>
            </p:txBody>
          </p:sp>
        </mc:Fallback>
      </mc:AlternateContent>
      <p:sp>
        <p:nvSpPr>
          <p:cNvPr id="13" name="TextovéPole 12">
            <a:extLst>
              <a:ext uri="{FF2B5EF4-FFF2-40B4-BE49-F238E27FC236}">
                <a16:creationId xmlns:a16="http://schemas.microsoft.com/office/drawing/2014/main" id="{C14FF124-032A-457D-9FF9-062C55D6280D}"/>
              </a:ext>
            </a:extLst>
          </p:cNvPr>
          <p:cNvSpPr txBox="1"/>
          <p:nvPr/>
        </p:nvSpPr>
        <p:spPr>
          <a:xfrm>
            <a:off x="8558074" y="3462289"/>
            <a:ext cx="2116733" cy="830997"/>
          </a:xfrm>
          <a:prstGeom prst="rect">
            <a:avLst/>
          </a:prstGeom>
          <a:noFill/>
        </p:spPr>
        <p:txBody>
          <a:bodyPr wrap="none" rtlCol="0">
            <a:spAutoFit/>
          </a:bodyPr>
          <a:lstStyle/>
          <a:p>
            <a:r>
              <a:rPr lang="cs-CZ" sz="1200" dirty="0">
                <a:latin typeface="Cambria Math" panose="02040503050406030204" pitchFamily="18" charset="0"/>
                <a:ea typeface="Cambria Math" panose="02040503050406030204" pitchFamily="18" charset="0"/>
              </a:rPr>
              <a:t>r – roční míra</a:t>
            </a:r>
          </a:p>
          <a:p>
            <a:r>
              <a:rPr lang="cs-CZ" sz="1200" dirty="0">
                <a:latin typeface="Cambria Math" panose="02040503050406030204" pitchFamily="18" charset="0"/>
                <a:ea typeface="Cambria Math" panose="02040503050406030204" pitchFamily="18" charset="0"/>
              </a:rPr>
              <a:t>l – počet UO během roku</a:t>
            </a:r>
          </a:p>
          <a:p>
            <a:r>
              <a:rPr lang="cs-CZ" sz="1200" dirty="0">
                <a:latin typeface="Cambria Math" panose="02040503050406030204" pitchFamily="18" charset="0"/>
                <a:ea typeface="Cambria Math" panose="02040503050406030204" pitchFamily="18" charset="0"/>
              </a:rPr>
              <a:t>m – počet vkladů během roku</a:t>
            </a:r>
          </a:p>
          <a:p>
            <a:r>
              <a:rPr lang="cs-CZ" sz="1200" dirty="0">
                <a:latin typeface="Cambria Math" panose="02040503050406030204" pitchFamily="18" charset="0"/>
                <a:ea typeface="Cambria Math" panose="02040503050406030204" pitchFamily="18" charset="0"/>
              </a:rPr>
              <a:t>n – počet let</a:t>
            </a:r>
          </a:p>
        </p:txBody>
      </p:sp>
    </p:spTree>
    <p:extLst>
      <p:ext uri="{BB962C8B-B14F-4D97-AF65-F5344CB8AC3E}">
        <p14:creationId xmlns:p14="http://schemas.microsoft.com/office/powerpoint/2010/main" val="2397194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9"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a:p>
        </p:txBody>
      </p:sp>
      <p:sp>
        <p:nvSpPr>
          <p:cNvPr id="4" name="Nadpis 3"/>
          <p:cNvSpPr>
            <a:spLocks noGrp="1"/>
          </p:cNvSpPr>
          <p:nvPr>
            <p:ph type="title"/>
          </p:nvPr>
        </p:nvSpPr>
        <p:spPr/>
        <p:txBody>
          <a:bodyPr/>
          <a:lstStyle/>
          <a:p>
            <a:r>
              <a:rPr lang="cs-CZ"/>
              <a:t>Vzorový příklad - spoření</a:t>
            </a:r>
          </a:p>
        </p:txBody>
      </p:sp>
      <p:sp>
        <p:nvSpPr>
          <p:cNvPr id="5" name="Zástupný symbol pro obsah 4"/>
          <p:cNvSpPr>
            <a:spLocks noGrp="1"/>
          </p:cNvSpPr>
          <p:nvPr>
            <p:ph idx="1"/>
          </p:nvPr>
        </p:nvSpPr>
        <p:spPr/>
        <p:txBody>
          <a:bodyPr/>
          <a:lstStyle/>
          <a:p>
            <a:pPr marL="72000" indent="0">
              <a:buNone/>
            </a:pPr>
            <a:r>
              <a:rPr lang="cs-CZ" dirty="0"/>
              <a:t>Kolik bude činit Vaše pravidelná úložka, kterou si zabezpečíte při měsíčním spoření během 10 let částku 850.000 Kč? Banka připisuje úrok ročně a úroková sazba činí 3 % p. a. Prostředky vkládáte na BÚ </a:t>
            </a:r>
            <a:r>
              <a:rPr lang="cs-CZ" b="1" dirty="0"/>
              <a:t>na začátku měsíce</a:t>
            </a:r>
            <a:r>
              <a:rPr lang="cs-CZ" dirty="0"/>
              <a:t>. Kolik bude výška vkladu, jestli bude vklad </a:t>
            </a:r>
            <a:r>
              <a:rPr lang="cs-CZ" b="1" dirty="0"/>
              <a:t>polhůtní. </a:t>
            </a:r>
          </a:p>
          <a:p>
            <a:pPr marL="72000" indent="0">
              <a:buNone/>
            </a:pPr>
            <a:endParaRPr lang="cs-CZ" dirty="0"/>
          </a:p>
          <a:p>
            <a:pPr marL="72000" indent="0">
              <a:buNone/>
            </a:pPr>
            <a:r>
              <a:rPr lang="cs-CZ" dirty="0"/>
              <a:t>Jak řešíme?</a:t>
            </a:r>
          </a:p>
        </p:txBody>
      </p:sp>
      <mc:AlternateContent xmlns:mc="http://schemas.openxmlformats.org/markup-compatibility/2006" xmlns:p14="http://schemas.microsoft.com/office/powerpoint/2010/main">
        <mc:Choice Requires="p14">
          <p:contentPart p14:bwMode="auto" r:id="rId2">
            <p14:nvContentPartPr>
              <p14:cNvPr id="24" name="Rukopis 23">
                <a:extLst>
                  <a:ext uri="{FF2B5EF4-FFF2-40B4-BE49-F238E27FC236}">
                    <a16:creationId xmlns:a16="http://schemas.microsoft.com/office/drawing/2014/main" id="{59B25209-A55F-45F0-8FD1-2040F33CC7CC}"/>
                  </a:ext>
                </a:extLst>
              </p14:cNvPr>
              <p14:cNvContentPartPr/>
              <p14:nvPr/>
            </p14:nvContentPartPr>
            <p14:xfrm>
              <a:off x="5706514" y="4238111"/>
              <a:ext cx="7200" cy="5400"/>
            </p14:xfrm>
          </p:contentPart>
        </mc:Choice>
        <mc:Fallback xmlns="">
          <p:pic>
            <p:nvPicPr>
              <p:cNvPr id="24" name="Rukopis 23">
                <a:extLst>
                  <a:ext uri="{FF2B5EF4-FFF2-40B4-BE49-F238E27FC236}">
                    <a16:creationId xmlns:a16="http://schemas.microsoft.com/office/drawing/2014/main" id="{59B25209-A55F-45F0-8FD1-2040F33CC7CC}"/>
                  </a:ext>
                </a:extLst>
              </p:cNvPr>
              <p:cNvPicPr/>
              <p:nvPr/>
            </p:nvPicPr>
            <p:blipFill>
              <a:blip r:embed="rId3"/>
              <a:stretch>
                <a:fillRect/>
              </a:stretch>
            </p:blipFill>
            <p:spPr>
              <a:xfrm>
                <a:off x="5697514" y="4229111"/>
                <a:ext cx="24840" cy="23040"/>
              </a:xfrm>
              <a:prstGeom prst="rect">
                <a:avLst/>
              </a:prstGeom>
            </p:spPr>
          </p:pic>
        </mc:Fallback>
      </mc:AlternateContent>
      <p:sp>
        <p:nvSpPr>
          <p:cNvPr id="21" name="Přímá spojnice 20">
            <a:extLst>
              <a:ext uri="{FF2B5EF4-FFF2-40B4-BE49-F238E27FC236}">
                <a16:creationId xmlns:a16="http://schemas.microsoft.com/office/drawing/2014/main" id="{F9FA280C-7A39-4E3D-B133-A0C2C335C778}"/>
              </a:ext>
            </a:extLst>
          </p:cNvPr>
          <p:cNvSpPr/>
          <p:nvPr/>
        </p:nvSpPr>
        <p:spPr>
          <a:xfrm>
            <a:off x="824212" y="5246176"/>
            <a:ext cx="3840480" cy="0"/>
          </a:xfrm>
          <a:prstGeom prst="line">
            <a:avLst/>
          </a:prstGeom>
          <a:solidFill>
            <a:srgbClr val="000000">
              <a:alpha val="5000"/>
            </a:srgbClr>
          </a:solidFill>
          <a:ln w="18000">
            <a:solidFill>
              <a:srgbClr val="000000"/>
            </a:solidFill>
          </a:ln>
        </p:spPr>
        <p:txBody>
          <a:bodyPr wrap="none" rtlCol="0" anchor="ctr" anchorCtr="1"/>
          <a:lstStyle/>
          <a:p>
            <a:endParaRPr lang="sk-SK">
              <a:solidFill>
                <a:srgbClr val="000000"/>
              </a:solidFill>
            </a:endParaRPr>
          </a:p>
        </p:txBody>
      </p:sp>
      <mc:AlternateContent xmlns:mc="http://schemas.openxmlformats.org/markup-compatibility/2006" xmlns:p14="http://schemas.microsoft.com/office/powerpoint/2010/main">
        <mc:Choice Requires="p14">
          <p:contentPart p14:bwMode="auto" r:id="rId4">
            <p14:nvContentPartPr>
              <p14:cNvPr id="50" name="Rukopis 49">
                <a:extLst>
                  <a:ext uri="{FF2B5EF4-FFF2-40B4-BE49-F238E27FC236}">
                    <a16:creationId xmlns:a16="http://schemas.microsoft.com/office/drawing/2014/main" id="{96ACC88D-33DF-4884-9718-7DF6D0E6A395}"/>
                  </a:ext>
                </a:extLst>
              </p14:cNvPr>
              <p14:cNvContentPartPr/>
              <p14:nvPr/>
            </p14:nvContentPartPr>
            <p14:xfrm>
              <a:off x="8593714" y="3057671"/>
              <a:ext cx="360" cy="360"/>
            </p14:xfrm>
          </p:contentPart>
        </mc:Choice>
        <mc:Fallback xmlns="">
          <p:pic>
            <p:nvPicPr>
              <p:cNvPr id="50" name="Rukopis 49">
                <a:extLst>
                  <a:ext uri="{FF2B5EF4-FFF2-40B4-BE49-F238E27FC236}">
                    <a16:creationId xmlns:a16="http://schemas.microsoft.com/office/drawing/2014/main" id="{96ACC88D-33DF-4884-9718-7DF6D0E6A395}"/>
                  </a:ext>
                </a:extLst>
              </p:cNvPr>
              <p:cNvPicPr/>
              <p:nvPr/>
            </p:nvPicPr>
            <p:blipFill>
              <a:blip r:embed="rId5"/>
              <a:stretch>
                <a:fillRect/>
              </a:stretch>
            </p:blipFill>
            <p:spPr>
              <a:xfrm>
                <a:off x="8584714" y="3048671"/>
                <a:ext cx="18000" cy="18000"/>
              </a:xfrm>
              <a:prstGeom prst="rect">
                <a:avLst/>
              </a:prstGeom>
            </p:spPr>
          </p:pic>
        </mc:Fallback>
      </mc:AlternateContent>
    </p:spTree>
    <p:extLst>
      <p:ext uri="{BB962C8B-B14F-4D97-AF65-F5344CB8AC3E}">
        <p14:creationId xmlns:p14="http://schemas.microsoft.com/office/powerpoint/2010/main" val="234352659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a:p>
        </p:txBody>
      </p:sp>
      <p:sp>
        <p:nvSpPr>
          <p:cNvPr id="4" name="Nadpis 3"/>
          <p:cNvSpPr>
            <a:spLocks noGrp="1"/>
          </p:cNvSpPr>
          <p:nvPr>
            <p:ph type="title"/>
          </p:nvPr>
        </p:nvSpPr>
        <p:spPr/>
        <p:txBody>
          <a:bodyPr/>
          <a:lstStyle/>
          <a:p>
            <a:r>
              <a:rPr lang="cs-CZ"/>
              <a:t>Vzorový příklad – řešení 1a</a:t>
            </a:r>
          </a:p>
        </p:txBody>
      </p:sp>
      <p:sp>
        <p:nvSpPr>
          <p:cNvPr id="5" name="Zástupný symbol pro obsah 4"/>
          <p:cNvSpPr>
            <a:spLocks noGrp="1"/>
          </p:cNvSpPr>
          <p:nvPr>
            <p:ph idx="1"/>
          </p:nvPr>
        </p:nvSpPr>
        <p:spPr>
          <a:xfrm>
            <a:off x="720000" y="1418403"/>
            <a:ext cx="10753200" cy="710514"/>
          </a:xfrm>
        </p:spPr>
        <p:txBody>
          <a:bodyPr vert="horz" lIns="0" tIns="0" rIns="0" bIns="0" rtlCol="0" anchor="t">
            <a:noAutofit/>
          </a:bodyPr>
          <a:lstStyle/>
          <a:p>
            <a:pPr marL="71755" indent="0">
              <a:buNone/>
            </a:pPr>
            <a:r>
              <a:rPr lang="cs-CZ" sz="1400"/>
              <a:t>Kolik bude činit Vaše pravidelná úložka, kterou si zabezpečíte </a:t>
            </a:r>
            <a:r>
              <a:rPr lang="cs-CZ" sz="1400" b="1"/>
              <a:t>při </a:t>
            </a:r>
            <a:r>
              <a:rPr lang="cs-CZ" sz="1400" b="1">
                <a:solidFill>
                  <a:schemeClr val="accent2"/>
                </a:solidFill>
              </a:rPr>
              <a:t>měsíčním spoření </a:t>
            </a:r>
            <a:r>
              <a:rPr lang="cs-CZ" sz="1400"/>
              <a:t>během 10 let částku 850.000 Kč? Banka </a:t>
            </a:r>
            <a:r>
              <a:rPr lang="cs-CZ" sz="1400" b="1"/>
              <a:t>připisuje</a:t>
            </a:r>
            <a:r>
              <a:rPr lang="cs-CZ" sz="1400"/>
              <a:t> </a:t>
            </a:r>
            <a:r>
              <a:rPr lang="cs-CZ" sz="1400" b="1">
                <a:solidFill>
                  <a:schemeClr val="accent2"/>
                </a:solidFill>
              </a:rPr>
              <a:t>úrok ročně </a:t>
            </a:r>
            <a:r>
              <a:rPr lang="cs-CZ" sz="1400"/>
              <a:t>a úroková sazba činí 3 % p. a. Prostředky vkládáte na BÚ </a:t>
            </a:r>
            <a:r>
              <a:rPr lang="cs-CZ" sz="1400" b="1"/>
              <a:t>na </a:t>
            </a:r>
            <a:r>
              <a:rPr lang="cs-CZ" sz="1400" b="1">
                <a:solidFill>
                  <a:schemeClr val="accent2"/>
                </a:solidFill>
              </a:rPr>
              <a:t>začátku měsíce</a:t>
            </a:r>
            <a:r>
              <a:rPr lang="cs-CZ" sz="1400" b="1"/>
              <a:t>. </a:t>
            </a:r>
            <a:endParaRPr lang="cs-CZ" b="1">
              <a:cs typeface="Arial"/>
            </a:endParaRPr>
          </a:p>
        </p:txBody>
      </p:sp>
      <p:sp>
        <p:nvSpPr>
          <p:cNvPr id="12" name="Přímá spojnice se šipkou 11">
            <a:extLst>
              <a:ext uri="{FF2B5EF4-FFF2-40B4-BE49-F238E27FC236}">
                <a16:creationId xmlns:a16="http://schemas.microsoft.com/office/drawing/2014/main" id="{4C8FF24F-1854-44DD-AE30-24943F41FCAB}"/>
              </a:ext>
            </a:extLst>
          </p:cNvPr>
          <p:cNvSpPr/>
          <p:nvPr/>
        </p:nvSpPr>
        <p:spPr>
          <a:xfrm rot="5338323" flipV="1">
            <a:off x="3211790" y="499133"/>
            <a:ext cx="77665" cy="4728658"/>
          </a:xfrm>
          <a:prstGeom prst="straightConnector1">
            <a:avLst/>
          </a:prstGeom>
          <a:ln/>
        </p:spPr>
        <p:style>
          <a:lnRef idx="3">
            <a:schemeClr val="accent1"/>
          </a:lnRef>
          <a:fillRef idx="0">
            <a:schemeClr val="accent1"/>
          </a:fillRef>
          <a:effectRef idx="2">
            <a:schemeClr val="accent1"/>
          </a:effectRef>
          <a:fontRef idx="minor">
            <a:schemeClr val="tx1"/>
          </a:fontRef>
        </p:style>
        <p:txBody>
          <a:bodyPr wrap="none" rtlCol="0" anchor="ctr" anchorCtr="1"/>
          <a:lstStyle/>
          <a:p>
            <a:endParaRPr lang="de-DE">
              <a:solidFill>
                <a:srgbClr val="0000DC"/>
              </a:solidFill>
            </a:endParaRPr>
          </a:p>
        </p:txBody>
      </p:sp>
      <p:sp>
        <p:nvSpPr>
          <p:cNvPr id="14" name="Přímá spojnice 13">
            <a:extLst>
              <a:ext uri="{FF2B5EF4-FFF2-40B4-BE49-F238E27FC236}">
                <a16:creationId xmlns:a16="http://schemas.microsoft.com/office/drawing/2014/main" id="{CC65B726-63C8-4046-B53E-A305AC20819F}"/>
              </a:ext>
            </a:extLst>
          </p:cNvPr>
          <p:cNvSpPr/>
          <p:nvPr/>
        </p:nvSpPr>
        <p:spPr>
          <a:xfrm rot="5400000" flipV="1">
            <a:off x="778205" y="2832052"/>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25" name="Přímá spojnice 24">
            <a:extLst>
              <a:ext uri="{FF2B5EF4-FFF2-40B4-BE49-F238E27FC236}">
                <a16:creationId xmlns:a16="http://schemas.microsoft.com/office/drawing/2014/main" id="{D356BF0E-D134-457A-9847-B4B9573D4EBB}"/>
              </a:ext>
            </a:extLst>
          </p:cNvPr>
          <p:cNvSpPr/>
          <p:nvPr/>
        </p:nvSpPr>
        <p:spPr>
          <a:xfrm rot="5400000" flipV="1">
            <a:off x="1195878" y="2845256"/>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27" name="Přímá spojnice 26">
            <a:extLst>
              <a:ext uri="{FF2B5EF4-FFF2-40B4-BE49-F238E27FC236}">
                <a16:creationId xmlns:a16="http://schemas.microsoft.com/office/drawing/2014/main" id="{D753D579-860D-4D7E-BB59-F08F2BA75E65}"/>
              </a:ext>
            </a:extLst>
          </p:cNvPr>
          <p:cNvSpPr/>
          <p:nvPr/>
        </p:nvSpPr>
        <p:spPr>
          <a:xfrm rot="5400000" flipV="1">
            <a:off x="1646039" y="2854930"/>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29" name="Přímá spojnice 28">
            <a:extLst>
              <a:ext uri="{FF2B5EF4-FFF2-40B4-BE49-F238E27FC236}">
                <a16:creationId xmlns:a16="http://schemas.microsoft.com/office/drawing/2014/main" id="{7DAA0D2F-110F-4904-9826-3581D9234888}"/>
              </a:ext>
            </a:extLst>
          </p:cNvPr>
          <p:cNvSpPr/>
          <p:nvPr/>
        </p:nvSpPr>
        <p:spPr>
          <a:xfrm rot="5400000" flipV="1">
            <a:off x="2064570" y="2838384"/>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31" name="Přímá spojnice 30">
            <a:extLst>
              <a:ext uri="{FF2B5EF4-FFF2-40B4-BE49-F238E27FC236}">
                <a16:creationId xmlns:a16="http://schemas.microsoft.com/office/drawing/2014/main" id="{E0F84018-3167-4B9B-8D3E-97CA99208532}"/>
              </a:ext>
            </a:extLst>
          </p:cNvPr>
          <p:cNvSpPr/>
          <p:nvPr/>
        </p:nvSpPr>
        <p:spPr>
          <a:xfrm rot="5400000" flipV="1">
            <a:off x="2928893" y="2838384"/>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33" name="Přímá spojnice 32">
            <a:extLst>
              <a:ext uri="{FF2B5EF4-FFF2-40B4-BE49-F238E27FC236}">
                <a16:creationId xmlns:a16="http://schemas.microsoft.com/office/drawing/2014/main" id="{4FA74D67-DF71-44DF-9711-13295A044CF1}"/>
              </a:ext>
            </a:extLst>
          </p:cNvPr>
          <p:cNvSpPr/>
          <p:nvPr/>
        </p:nvSpPr>
        <p:spPr>
          <a:xfrm rot="5400000" flipV="1">
            <a:off x="2508683" y="2845255"/>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38" name="TextovéPole 37">
            <a:extLst>
              <a:ext uri="{FF2B5EF4-FFF2-40B4-BE49-F238E27FC236}">
                <a16:creationId xmlns:a16="http://schemas.microsoft.com/office/drawing/2014/main" id="{FA801CED-23E8-4B2E-908C-33CF94A7D65C}"/>
              </a:ext>
            </a:extLst>
          </p:cNvPr>
          <p:cNvSpPr txBox="1"/>
          <p:nvPr/>
        </p:nvSpPr>
        <p:spPr>
          <a:xfrm>
            <a:off x="732368" y="2387199"/>
            <a:ext cx="340822" cy="338554"/>
          </a:xfrm>
          <a:prstGeom prst="rect">
            <a:avLst/>
          </a:prstGeom>
          <a:noFill/>
        </p:spPr>
        <p:txBody>
          <a:bodyPr wrap="square" rtlCol="0">
            <a:spAutoFit/>
          </a:bodyPr>
          <a:lstStyle/>
          <a:p>
            <a:r>
              <a:rPr lang="cs-CZ" sz="1600">
                <a:solidFill>
                  <a:schemeClr val="accent2"/>
                </a:solidFill>
              </a:rPr>
              <a:t>1</a:t>
            </a:r>
            <a:endParaRPr lang="cs-CZ">
              <a:solidFill>
                <a:schemeClr val="accent2"/>
              </a:solidFill>
            </a:endParaRPr>
          </a:p>
        </p:txBody>
      </p:sp>
      <p:sp>
        <p:nvSpPr>
          <p:cNvPr id="42" name="TextovéPole 41">
            <a:extLst>
              <a:ext uri="{FF2B5EF4-FFF2-40B4-BE49-F238E27FC236}">
                <a16:creationId xmlns:a16="http://schemas.microsoft.com/office/drawing/2014/main" id="{8096D38B-3794-4308-9F09-BA4EB80D6BAE}"/>
              </a:ext>
            </a:extLst>
          </p:cNvPr>
          <p:cNvSpPr txBox="1"/>
          <p:nvPr/>
        </p:nvSpPr>
        <p:spPr>
          <a:xfrm>
            <a:off x="1185708" y="2373796"/>
            <a:ext cx="340822" cy="338554"/>
          </a:xfrm>
          <a:prstGeom prst="rect">
            <a:avLst/>
          </a:prstGeom>
          <a:noFill/>
        </p:spPr>
        <p:txBody>
          <a:bodyPr wrap="square" rtlCol="0">
            <a:spAutoFit/>
          </a:bodyPr>
          <a:lstStyle/>
          <a:p>
            <a:r>
              <a:rPr lang="cs-CZ" sz="1600">
                <a:solidFill>
                  <a:schemeClr val="tx2"/>
                </a:solidFill>
              </a:rPr>
              <a:t>2</a:t>
            </a:r>
            <a:endParaRPr lang="cs-CZ">
              <a:solidFill>
                <a:schemeClr val="tx2"/>
              </a:solidFill>
            </a:endParaRPr>
          </a:p>
        </p:txBody>
      </p:sp>
      <p:sp>
        <p:nvSpPr>
          <p:cNvPr id="44" name="TextovéPole 43">
            <a:extLst>
              <a:ext uri="{FF2B5EF4-FFF2-40B4-BE49-F238E27FC236}">
                <a16:creationId xmlns:a16="http://schemas.microsoft.com/office/drawing/2014/main" id="{16B8A023-BFE8-42DE-A0E1-E7F2D8466371}"/>
              </a:ext>
            </a:extLst>
          </p:cNvPr>
          <p:cNvSpPr txBox="1"/>
          <p:nvPr/>
        </p:nvSpPr>
        <p:spPr>
          <a:xfrm>
            <a:off x="1590123" y="2391583"/>
            <a:ext cx="340822" cy="338554"/>
          </a:xfrm>
          <a:prstGeom prst="rect">
            <a:avLst/>
          </a:prstGeom>
          <a:noFill/>
        </p:spPr>
        <p:txBody>
          <a:bodyPr wrap="square" rtlCol="0">
            <a:spAutoFit/>
          </a:bodyPr>
          <a:lstStyle/>
          <a:p>
            <a:r>
              <a:rPr lang="cs-CZ" sz="1600">
                <a:solidFill>
                  <a:schemeClr val="tx2"/>
                </a:solidFill>
              </a:rPr>
              <a:t>3</a:t>
            </a:r>
            <a:endParaRPr lang="cs-CZ">
              <a:solidFill>
                <a:schemeClr val="tx2"/>
              </a:solidFill>
            </a:endParaRPr>
          </a:p>
        </p:txBody>
      </p:sp>
      <p:sp>
        <p:nvSpPr>
          <p:cNvPr id="46" name="TextovéPole 45">
            <a:extLst>
              <a:ext uri="{FF2B5EF4-FFF2-40B4-BE49-F238E27FC236}">
                <a16:creationId xmlns:a16="http://schemas.microsoft.com/office/drawing/2014/main" id="{0E2B80C7-2AC2-4553-97BE-642E64346148}"/>
              </a:ext>
            </a:extLst>
          </p:cNvPr>
          <p:cNvSpPr txBox="1"/>
          <p:nvPr/>
        </p:nvSpPr>
        <p:spPr>
          <a:xfrm>
            <a:off x="1997294" y="2389159"/>
            <a:ext cx="340822" cy="338554"/>
          </a:xfrm>
          <a:prstGeom prst="rect">
            <a:avLst/>
          </a:prstGeom>
          <a:noFill/>
        </p:spPr>
        <p:txBody>
          <a:bodyPr wrap="square" rtlCol="0">
            <a:spAutoFit/>
          </a:bodyPr>
          <a:lstStyle/>
          <a:p>
            <a:r>
              <a:rPr lang="cs-CZ" sz="1600">
                <a:solidFill>
                  <a:schemeClr val="tx2"/>
                </a:solidFill>
              </a:rPr>
              <a:t>4</a:t>
            </a:r>
            <a:endParaRPr lang="cs-CZ">
              <a:solidFill>
                <a:schemeClr val="tx2"/>
              </a:solidFill>
            </a:endParaRPr>
          </a:p>
        </p:txBody>
      </p:sp>
      <p:sp>
        <p:nvSpPr>
          <p:cNvPr id="48" name="TextovéPole 47">
            <a:extLst>
              <a:ext uri="{FF2B5EF4-FFF2-40B4-BE49-F238E27FC236}">
                <a16:creationId xmlns:a16="http://schemas.microsoft.com/office/drawing/2014/main" id="{A6D67CE5-4994-466B-9017-3A9105256C9C}"/>
              </a:ext>
            </a:extLst>
          </p:cNvPr>
          <p:cNvSpPr txBox="1"/>
          <p:nvPr/>
        </p:nvSpPr>
        <p:spPr>
          <a:xfrm>
            <a:off x="2491249" y="2374972"/>
            <a:ext cx="340822" cy="338554"/>
          </a:xfrm>
          <a:prstGeom prst="rect">
            <a:avLst/>
          </a:prstGeom>
          <a:noFill/>
        </p:spPr>
        <p:txBody>
          <a:bodyPr wrap="square" rtlCol="0">
            <a:spAutoFit/>
          </a:bodyPr>
          <a:lstStyle/>
          <a:p>
            <a:r>
              <a:rPr lang="cs-CZ" sz="1600">
                <a:solidFill>
                  <a:schemeClr val="tx2"/>
                </a:solidFill>
              </a:rPr>
              <a:t>5</a:t>
            </a:r>
            <a:endParaRPr lang="cs-CZ">
              <a:solidFill>
                <a:schemeClr val="tx2"/>
              </a:solidFill>
            </a:endParaRPr>
          </a:p>
        </p:txBody>
      </p:sp>
      <p:sp>
        <p:nvSpPr>
          <p:cNvPr id="50" name="TextovéPole 49">
            <a:extLst>
              <a:ext uri="{FF2B5EF4-FFF2-40B4-BE49-F238E27FC236}">
                <a16:creationId xmlns:a16="http://schemas.microsoft.com/office/drawing/2014/main" id="{7BC7AF7B-86BB-4C50-8570-21661EBDFF1D}"/>
              </a:ext>
            </a:extLst>
          </p:cNvPr>
          <p:cNvSpPr txBox="1"/>
          <p:nvPr/>
        </p:nvSpPr>
        <p:spPr>
          <a:xfrm>
            <a:off x="2895664" y="2370020"/>
            <a:ext cx="340822" cy="338554"/>
          </a:xfrm>
          <a:prstGeom prst="rect">
            <a:avLst/>
          </a:prstGeom>
          <a:noFill/>
        </p:spPr>
        <p:txBody>
          <a:bodyPr wrap="square" rtlCol="0">
            <a:spAutoFit/>
          </a:bodyPr>
          <a:lstStyle/>
          <a:p>
            <a:r>
              <a:rPr lang="cs-CZ" sz="1600">
                <a:solidFill>
                  <a:schemeClr val="tx2"/>
                </a:solidFill>
              </a:rPr>
              <a:t>6</a:t>
            </a:r>
            <a:endParaRPr lang="cs-CZ">
              <a:solidFill>
                <a:schemeClr val="tx2"/>
              </a:solidFill>
            </a:endParaRPr>
          </a:p>
        </p:txBody>
      </p:sp>
      <p:sp>
        <p:nvSpPr>
          <p:cNvPr id="52" name="TextovéPole 51">
            <a:extLst>
              <a:ext uri="{FF2B5EF4-FFF2-40B4-BE49-F238E27FC236}">
                <a16:creationId xmlns:a16="http://schemas.microsoft.com/office/drawing/2014/main" id="{8221543D-5285-4082-88A1-3A6CDB05A679}"/>
              </a:ext>
            </a:extLst>
          </p:cNvPr>
          <p:cNvSpPr txBox="1"/>
          <p:nvPr/>
        </p:nvSpPr>
        <p:spPr>
          <a:xfrm>
            <a:off x="7424147" y="2261519"/>
            <a:ext cx="4637072"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1600"/>
              <a:t>Jaká je úložka za celé ÚO, jeden rok?</a:t>
            </a:r>
          </a:p>
          <a:p>
            <a:r>
              <a:rPr lang="cs-CZ" sz="1600"/>
              <a:t>Suma úložek = 12a, </a:t>
            </a:r>
            <a:r>
              <a:rPr lang="cs-CZ" sz="1600">
                <a:solidFill>
                  <a:srgbClr val="0000DC"/>
                </a:solidFill>
              </a:rPr>
              <a:t>ale co úroky?</a:t>
            </a:r>
          </a:p>
          <a:p>
            <a:pPr marL="342900" indent="-342900">
              <a:buFont typeface="Arial" panose="020B0604020202020204" pitchFamily="34" charset="0"/>
              <a:buChar char="•"/>
            </a:pPr>
            <a:r>
              <a:rPr lang="cs-CZ" sz="1600"/>
              <a:t>V rámci jednoho ÚO jednoduché úročení</a:t>
            </a:r>
          </a:p>
          <a:p>
            <a:pPr marL="342900" indent="-342900">
              <a:buFont typeface="Arial" panose="020B0604020202020204" pitchFamily="34" charset="0"/>
              <a:buChar char="•"/>
            </a:pPr>
            <a:r>
              <a:rPr lang="cs-CZ" sz="1600"/>
              <a:t>Každý měsíc vložíme </a:t>
            </a:r>
            <a:r>
              <a:rPr lang="cs-CZ" sz="1600" b="1"/>
              <a:t>a</a:t>
            </a:r>
            <a:r>
              <a:rPr lang="cs-CZ" sz="1600"/>
              <a:t>, tedy každé další </a:t>
            </a:r>
            <a:r>
              <a:rPr lang="cs-CZ" sz="1600" b="1"/>
              <a:t>a</a:t>
            </a:r>
            <a:r>
              <a:rPr lang="cs-CZ" sz="1600"/>
              <a:t> je za rok úročené o r/12 méně, než předešlé</a:t>
            </a:r>
          </a:p>
          <a:p>
            <a:pPr marL="342900" indent="-342900">
              <a:buFont typeface="Arial" panose="020B0604020202020204" pitchFamily="34" charset="0"/>
              <a:buChar char="•"/>
            </a:pPr>
            <a:r>
              <a:rPr lang="cs-CZ" sz="1600" b="1"/>
              <a:t>Vzniká aritmetická řada:</a:t>
            </a:r>
            <a:endParaRPr lang="cs-CZ" b="1"/>
          </a:p>
        </p:txBody>
      </p:sp>
      <mc:AlternateContent xmlns:mc="http://schemas.openxmlformats.org/markup-compatibility/2006" xmlns:a14="http://schemas.microsoft.com/office/drawing/2010/main">
        <mc:Choice Requires="a14">
          <p:sp>
            <p:nvSpPr>
              <p:cNvPr id="54" name="TextovéPole 53">
                <a:extLst>
                  <a:ext uri="{FF2B5EF4-FFF2-40B4-BE49-F238E27FC236}">
                    <a16:creationId xmlns:a16="http://schemas.microsoft.com/office/drawing/2014/main" id="{F6817434-827E-45B6-9861-EEE42F2D1698}"/>
                  </a:ext>
                </a:extLst>
              </p:cNvPr>
              <p:cNvSpPr txBox="1"/>
              <p:nvPr/>
            </p:nvSpPr>
            <p:spPr>
              <a:xfrm>
                <a:off x="559419" y="4285736"/>
                <a:ext cx="10577153" cy="4147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1400">
                    <a:solidFill>
                      <a:schemeClr val="tx2"/>
                    </a:solidFill>
                  </a:rPr>
                  <a:t> </a:t>
                </a:r>
                <a14:m>
                  <m:oMath xmlns:m="http://schemas.openxmlformats.org/officeDocument/2006/math">
                    <m:r>
                      <m:rPr>
                        <m:sty m:val="p"/>
                      </m:rPr>
                      <a:rPr lang="cs-CZ" sz="1400" smtClean="0">
                        <a:solidFill>
                          <a:schemeClr val="tx1"/>
                        </a:solidFill>
                        <a:latin typeface="Cambria Math" panose="02040503050406030204" pitchFamily="18" charset="0"/>
                      </a:rPr>
                      <m:t>FV</m:t>
                    </m:r>
                    <m:r>
                      <a:rPr lang="cs-CZ" sz="1400" b="0" i="0" baseline="-25000" smtClean="0">
                        <a:solidFill>
                          <a:schemeClr val="tx1"/>
                        </a:solidFill>
                        <a:latin typeface="Cambria Math" panose="02040503050406030204" pitchFamily="18" charset="0"/>
                      </a:rPr>
                      <m:t>12</m:t>
                    </m:r>
                    <m:r>
                      <a:rPr lang="cs-CZ" sz="1400" i="1" baseline="-25000">
                        <a:solidFill>
                          <a:schemeClr val="tx1"/>
                        </a:solidFill>
                        <a:latin typeface="Cambria Math" panose="02040503050406030204" pitchFamily="18" charset="0"/>
                      </a:rPr>
                      <m:t> </m:t>
                    </m:r>
                    <m:r>
                      <a:rPr lang="cs-CZ" sz="1400">
                        <a:solidFill>
                          <a:schemeClr val="tx1"/>
                        </a:solidFill>
                        <a:latin typeface="Cambria Math" panose="02040503050406030204" pitchFamily="18" charset="0"/>
                      </a:rPr>
                      <m:t>=</m:t>
                    </m:r>
                    <m:r>
                      <a:rPr lang="cs-CZ" sz="1400" b="0" i="0" smtClean="0">
                        <a:solidFill>
                          <a:srgbClr val="0000DC"/>
                        </a:solidFill>
                        <a:latin typeface="Cambria Math" panose="02040503050406030204" pitchFamily="18" charset="0"/>
                      </a:rPr>
                      <m:t>12</m:t>
                    </m:r>
                    <m:r>
                      <m:rPr>
                        <m:sty m:val="p"/>
                      </m:rPr>
                      <a:rPr lang="cs-CZ" sz="1400" b="0" i="0" smtClean="0">
                        <a:solidFill>
                          <a:srgbClr val="0000DC"/>
                        </a:solidFill>
                        <a:latin typeface="Cambria Math" panose="02040503050406030204" pitchFamily="18" charset="0"/>
                      </a:rPr>
                      <m:t>a</m:t>
                    </m:r>
                    <m:r>
                      <a:rPr lang="cs-CZ" sz="1400" b="0" i="0" smtClean="0">
                        <a:solidFill>
                          <a:schemeClr val="tx1"/>
                        </a:solidFill>
                        <a:latin typeface="Cambria Math" panose="02040503050406030204" pitchFamily="18" charset="0"/>
                      </a:rPr>
                      <m:t>+</m:t>
                    </m:r>
                    <m:r>
                      <m:rPr>
                        <m:sty m:val="p"/>
                      </m:rPr>
                      <a:rPr lang="cs-CZ" sz="1400" b="0" i="0" smtClean="0">
                        <a:solidFill>
                          <a:schemeClr val="tx1"/>
                        </a:solidFill>
                        <a:latin typeface="Cambria Math" panose="02040503050406030204" pitchFamily="18" charset="0"/>
                      </a:rPr>
                      <m:t>a</m:t>
                    </m:r>
                    <m:d>
                      <m:dPr>
                        <m:ctrlPr>
                          <a:rPr lang="cs-CZ" sz="1400" b="0" i="1" smtClean="0">
                            <a:solidFill>
                              <a:schemeClr val="tx1"/>
                            </a:solidFill>
                            <a:latin typeface="Cambria Math" panose="02040503050406030204" pitchFamily="18" charset="0"/>
                          </a:rPr>
                        </m:ctrlPr>
                      </m:dPr>
                      <m:e>
                        <m:f>
                          <m:fPr>
                            <m:ctrlPr>
                              <a:rPr lang="cs-CZ" sz="1400" b="0" i="1" smtClean="0">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12</m:t>
                            </m:r>
                            <m:r>
                              <m:rPr>
                                <m:sty m:val="p"/>
                              </m:rPr>
                              <a:rPr lang="cs-CZ" sz="1400" b="0" i="0" smtClean="0">
                                <a:solidFill>
                                  <a:schemeClr val="tx1"/>
                                </a:solidFill>
                                <a:latin typeface="Cambria Math" panose="02040503050406030204" pitchFamily="18" charset="0"/>
                              </a:rPr>
                              <m:t>r</m:t>
                            </m:r>
                          </m:num>
                          <m:den>
                            <m:r>
                              <a:rPr lang="cs-CZ" sz="1400" b="0" i="0" smtClean="0">
                                <a:solidFill>
                                  <a:schemeClr val="tx1"/>
                                </a:solidFill>
                                <a:latin typeface="Cambria Math" panose="02040503050406030204" pitchFamily="18" charset="0"/>
                              </a:rPr>
                              <m:t>12</m:t>
                            </m:r>
                          </m:den>
                        </m:f>
                      </m:e>
                    </m:d>
                    <m:r>
                      <a:rPr lang="cs-CZ" sz="1400" b="0" i="0" smtClean="0">
                        <a:solidFill>
                          <a:schemeClr val="tx1"/>
                        </a:solidFill>
                        <a:latin typeface="Cambria Math" panose="02040503050406030204" pitchFamily="18" charset="0"/>
                      </a:rPr>
                      <m:t>+</m:t>
                    </m:r>
                    <m:r>
                      <m:rPr>
                        <m:sty m:val="p"/>
                      </m:rPr>
                      <a:rPr lang="cs-CZ" sz="1400" b="0" i="0" smtClean="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b="0" i="1" smtClean="0">
                            <a:solidFill>
                              <a:schemeClr val="tx1"/>
                            </a:solidFill>
                            <a:latin typeface="Cambria Math" panose="02040503050406030204" pitchFamily="18" charset="0"/>
                          </a:rPr>
                        </m:ctrlPr>
                      </m:dPr>
                      <m:e>
                        <m:f>
                          <m:fPr>
                            <m:ctrlPr>
                              <a:rPr lang="cs-CZ" sz="1400" b="0" i="1" smtClean="0">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11</m:t>
                            </m:r>
                            <m:r>
                              <m:rPr>
                                <m:sty m:val="p"/>
                              </m:rPr>
                              <a:rPr lang="cs-CZ" sz="1400" b="0" i="0" smtClean="0">
                                <a:solidFill>
                                  <a:schemeClr val="tx1"/>
                                </a:solidFill>
                                <a:latin typeface="Cambria Math" panose="02040503050406030204" pitchFamily="18" charset="0"/>
                              </a:rPr>
                              <m:t>r</m:t>
                            </m:r>
                          </m:num>
                          <m:den>
                            <m:r>
                              <a:rPr lang="cs-CZ" sz="1400" b="0" i="0" smtClean="0">
                                <a:solidFill>
                                  <a:schemeClr val="tx1"/>
                                </a:solidFill>
                                <a:latin typeface="Cambria Math" panose="02040503050406030204" pitchFamily="18" charset="0"/>
                              </a:rPr>
                              <m:t>12</m:t>
                            </m:r>
                          </m:den>
                        </m:f>
                      </m:e>
                    </m:d>
                    <m:r>
                      <a:rPr lang="cs-CZ" sz="1400" b="0" i="0" smtClean="0">
                        <a:solidFill>
                          <a:schemeClr val="tx1"/>
                        </a:solidFill>
                        <a:latin typeface="Cambria Math" panose="02040503050406030204" pitchFamily="18" charset="0"/>
                      </a:rPr>
                      <m:t>+</m:t>
                    </m:r>
                    <m:r>
                      <m:rPr>
                        <m:sty m:val="p"/>
                      </m:rPr>
                      <a:rPr lang="cs-CZ" sz="1400" b="0" i="0" smtClean="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b="0" i="1" smtClean="0">
                            <a:solidFill>
                              <a:schemeClr val="tx1"/>
                            </a:solidFill>
                            <a:latin typeface="Cambria Math" panose="02040503050406030204" pitchFamily="18" charset="0"/>
                          </a:rPr>
                        </m:ctrlPr>
                      </m:dPr>
                      <m:e>
                        <m:f>
                          <m:fPr>
                            <m:ctrlPr>
                              <a:rPr lang="cs-CZ" sz="1400" b="0" i="1" smtClean="0">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10</m:t>
                            </m:r>
                            <m:r>
                              <m:rPr>
                                <m:sty m:val="p"/>
                              </m:rPr>
                              <a:rPr lang="cs-CZ" sz="1400" b="0" i="0" smtClean="0">
                                <a:solidFill>
                                  <a:schemeClr val="tx1"/>
                                </a:solidFill>
                                <a:latin typeface="Cambria Math" panose="02040503050406030204" pitchFamily="18" charset="0"/>
                              </a:rPr>
                              <m:t>r</m:t>
                            </m:r>
                          </m:num>
                          <m:den>
                            <m:r>
                              <a:rPr lang="cs-CZ" sz="1400" b="0" i="0" smtClean="0">
                                <a:solidFill>
                                  <a:schemeClr val="tx1"/>
                                </a:solidFill>
                                <a:latin typeface="Cambria Math" panose="02040503050406030204" pitchFamily="18" charset="0"/>
                              </a:rPr>
                              <m:t>12</m:t>
                            </m:r>
                          </m:den>
                        </m:f>
                      </m:e>
                    </m:d>
                    <m:r>
                      <a:rPr lang="cs-CZ" sz="1400" b="0" i="0" smtClean="0">
                        <a:solidFill>
                          <a:schemeClr val="tx1"/>
                        </a:solidFill>
                        <a:latin typeface="Cambria Math" panose="02040503050406030204" pitchFamily="18" charset="0"/>
                      </a:rPr>
                      <m:t>+</m:t>
                    </m:r>
                    <m:r>
                      <m:rPr>
                        <m:sty m:val="p"/>
                      </m:rPr>
                      <a:rPr lang="cs-CZ" sz="1400" b="0" i="0" smtClean="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b="0" i="1" smtClean="0">
                            <a:solidFill>
                              <a:schemeClr val="tx1"/>
                            </a:solidFill>
                            <a:latin typeface="Cambria Math" panose="02040503050406030204" pitchFamily="18" charset="0"/>
                          </a:rPr>
                        </m:ctrlPr>
                      </m:dPr>
                      <m:e>
                        <m:f>
                          <m:fPr>
                            <m:ctrlPr>
                              <a:rPr lang="cs-CZ" sz="1400" b="0" i="1" smtClean="0">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9</m:t>
                            </m:r>
                            <m:r>
                              <m:rPr>
                                <m:sty m:val="p"/>
                              </m:rPr>
                              <a:rPr lang="cs-CZ" sz="1400" b="0" i="0" smtClean="0">
                                <a:solidFill>
                                  <a:schemeClr val="tx1"/>
                                </a:solidFill>
                                <a:latin typeface="Cambria Math" panose="02040503050406030204" pitchFamily="18" charset="0"/>
                              </a:rPr>
                              <m:t>r</m:t>
                            </m:r>
                          </m:num>
                          <m:den>
                            <m:r>
                              <a:rPr lang="cs-CZ" sz="1400" b="0" i="0" smtClean="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8</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7</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6</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5</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4</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3</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2</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oMath>
                </a14:m>
                <a:endParaRPr lang="cs-CZ" sz="1200" i="1">
                  <a:latin typeface="Cambria Math" panose="02040503050406030204" pitchFamily="18" charset="0"/>
                </a:endParaRPr>
              </a:p>
            </p:txBody>
          </p:sp>
        </mc:Choice>
        <mc:Fallback xmlns="">
          <p:sp>
            <p:nvSpPr>
              <p:cNvPr id="54" name="TextovéPole 53">
                <a:extLst>
                  <a:ext uri="{FF2B5EF4-FFF2-40B4-BE49-F238E27FC236}">
                    <a16:creationId xmlns:a16="http://schemas.microsoft.com/office/drawing/2014/main" id="{F6817434-827E-45B6-9861-EEE42F2D1698}"/>
                  </a:ext>
                </a:extLst>
              </p:cNvPr>
              <p:cNvSpPr txBox="1">
                <a:spLocks noRot="1" noChangeAspect="1" noMove="1" noResize="1" noEditPoints="1" noAdjustHandles="1" noChangeArrowheads="1" noChangeShapeType="1" noTextEdit="1"/>
              </p:cNvSpPr>
              <p:nvPr/>
            </p:nvSpPr>
            <p:spPr>
              <a:xfrm>
                <a:off x="559419" y="4285736"/>
                <a:ext cx="10577153" cy="4147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ovéPole 54">
                <a:extLst>
                  <a:ext uri="{FF2B5EF4-FFF2-40B4-BE49-F238E27FC236}">
                    <a16:creationId xmlns:a16="http://schemas.microsoft.com/office/drawing/2014/main" id="{A558C4CC-7A19-4D9B-8D66-C7E434AAD0BD}"/>
                  </a:ext>
                </a:extLst>
              </p:cNvPr>
              <p:cNvSpPr txBox="1"/>
              <p:nvPr/>
            </p:nvSpPr>
            <p:spPr>
              <a:xfrm>
                <a:off x="719845" y="3752174"/>
                <a:ext cx="4702249" cy="48404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cs-CZ" sz="1400" smtClean="0">
                          <a:latin typeface="Cambria Math" panose="02040503050406030204" pitchFamily="18" charset="0"/>
                        </a:rPr>
                        <m:t>F</m:t>
                      </m:r>
                      <m:r>
                        <m:rPr>
                          <m:sty m:val="p"/>
                        </m:rPr>
                        <a:rPr lang="cs-CZ" sz="1400" b="0" i="0" smtClean="0">
                          <a:latin typeface="Cambria Math" panose="02040503050406030204" pitchFamily="18" charset="0"/>
                        </a:rPr>
                        <m:t>V</m:t>
                      </m:r>
                      <m:r>
                        <a:rPr lang="cs-CZ" sz="1400" b="0" i="0" baseline="-25000" smtClean="0">
                          <a:latin typeface="Cambria Math" panose="02040503050406030204" pitchFamily="18" charset="0"/>
                        </a:rPr>
                        <m:t>3</m:t>
                      </m:r>
                      <m:r>
                        <a:rPr lang="cs-CZ" sz="1400" i="0">
                          <a:latin typeface="Cambria Math" panose="02040503050406030204" pitchFamily="18" charset="0"/>
                        </a:rPr>
                        <m:t>=</m:t>
                      </m:r>
                      <m:r>
                        <m:rPr>
                          <m:sty m:val="p"/>
                        </m:rPr>
                        <a:rPr lang="cs-CZ" sz="1400" b="0" i="0" smtClean="0">
                          <a:latin typeface="Cambria Math" panose="02040503050406030204" pitchFamily="18" charset="0"/>
                        </a:rPr>
                        <m:t>a</m:t>
                      </m:r>
                      <m:r>
                        <a:rPr lang="cs-CZ" sz="1400">
                          <a:latin typeface="Cambria Math" panose="02040503050406030204" pitchFamily="18" charset="0"/>
                        </a:rPr>
                        <m:t>⋅</m:t>
                      </m:r>
                      <m:d>
                        <m:dPr>
                          <m:endChr m:val=""/>
                          <m:ctrlPr>
                            <a:rPr lang="cs-CZ" sz="1400" i="1">
                              <a:solidFill>
                                <a:srgbClr val="836967"/>
                              </a:solidFill>
                              <a:latin typeface="Cambria Math" panose="02040503050406030204" pitchFamily="18" charset="0"/>
                            </a:rPr>
                          </m:ctrlPr>
                        </m:dPr>
                        <m:e>
                          <m:r>
                            <a:rPr lang="cs-CZ" sz="1400">
                              <a:latin typeface="Cambria Math" panose="02040503050406030204" pitchFamily="18" charset="0"/>
                            </a:rPr>
                            <m:t>1+</m:t>
                          </m:r>
                          <m:f>
                            <m:fPr>
                              <m:ctrlPr>
                                <a:rPr lang="cs-CZ" sz="1400" i="1">
                                  <a:solidFill>
                                    <a:srgbClr val="836967"/>
                                  </a:solidFill>
                                  <a:latin typeface="Cambria Math" panose="02040503050406030204" pitchFamily="18" charset="0"/>
                                </a:rPr>
                              </m:ctrlPr>
                            </m:fPr>
                            <m:num>
                              <m:r>
                                <a:rPr lang="cs-CZ" sz="1400" i="1">
                                  <a:solidFill>
                                    <a:srgbClr val="836967"/>
                                  </a:solidFill>
                                  <a:latin typeface="Cambria Math" panose="02040503050406030204" pitchFamily="18" charset="0"/>
                                </a:rPr>
                                <m:t>𝑟</m:t>
                              </m:r>
                            </m:num>
                            <m:den>
                              <m:r>
                                <a:rPr lang="cs-CZ" sz="1400">
                                  <a:latin typeface="Cambria Math" panose="02040503050406030204" pitchFamily="18" charset="0"/>
                                </a:rPr>
                                <m:t>12</m:t>
                              </m:r>
                            </m:den>
                          </m:f>
                        </m:e>
                      </m:d>
                      <m:d>
                        <m:dPr>
                          <m:begChr m:val=""/>
                          <m:ctrlPr>
                            <a:rPr lang="cs-CZ" sz="1400" i="1">
                              <a:solidFill>
                                <a:srgbClr val="836967"/>
                              </a:solidFill>
                              <a:latin typeface="Cambria Math" panose="02040503050406030204" pitchFamily="18" charset="0"/>
                            </a:rPr>
                          </m:ctrlPr>
                        </m:dPr>
                        <m:e>
                          <m:r>
                            <a:rPr lang="cs-CZ" sz="1400">
                              <a:latin typeface="Cambria Math" panose="02040503050406030204" pitchFamily="18" charset="0"/>
                            </a:rPr>
                            <m:t>+</m:t>
                          </m:r>
                          <m:f>
                            <m:fPr>
                              <m:ctrlPr>
                                <a:rPr lang="cs-CZ" sz="1400" i="1">
                                  <a:solidFill>
                                    <a:srgbClr val="836967"/>
                                  </a:solidFill>
                                  <a:latin typeface="Cambria Math" panose="02040503050406030204" pitchFamily="18" charset="0"/>
                                </a:rPr>
                              </m:ctrlPr>
                            </m:fPr>
                            <m:num>
                              <m:r>
                                <a:rPr lang="cs-CZ" sz="1400" i="1">
                                  <a:solidFill>
                                    <a:srgbClr val="836967"/>
                                  </a:solidFill>
                                  <a:latin typeface="Cambria Math" panose="02040503050406030204" pitchFamily="18" charset="0"/>
                                </a:rPr>
                                <m:t>𝑟</m:t>
                              </m:r>
                            </m:num>
                            <m:den>
                              <m:r>
                                <a:rPr lang="cs-CZ" sz="1400">
                                  <a:latin typeface="Cambria Math" panose="02040503050406030204" pitchFamily="18" charset="0"/>
                                </a:rPr>
                                <m:t>12</m:t>
                              </m:r>
                            </m:den>
                          </m:f>
                        </m:e>
                      </m:d>
                      <m:r>
                        <a:rPr lang="cs-CZ" sz="1400" b="0" i="1" smtClean="0">
                          <a:latin typeface="Cambria Math" panose="02040503050406030204" pitchFamily="18" charset="0"/>
                        </a:rPr>
                        <m:t>+</m:t>
                      </m:r>
                      <m:r>
                        <m:rPr>
                          <m:sty m:val="p"/>
                        </m:rPr>
                        <a:rPr lang="cs-CZ" sz="1400">
                          <a:latin typeface="Cambria Math" panose="02040503050406030204" pitchFamily="18" charset="0"/>
                        </a:rPr>
                        <m:t>a</m:t>
                      </m:r>
                      <m:r>
                        <a:rPr lang="cs-CZ" sz="1400">
                          <a:latin typeface="Cambria Math" panose="02040503050406030204" pitchFamily="18" charset="0"/>
                        </a:rPr>
                        <m:t>⋅</m:t>
                      </m:r>
                      <m:d>
                        <m:dPr>
                          <m:ctrlPr>
                            <a:rPr lang="cs-CZ" sz="1400" i="1">
                              <a:solidFill>
                                <a:srgbClr val="836967"/>
                              </a:solidFill>
                              <a:latin typeface="Cambria Math" panose="02040503050406030204" pitchFamily="18" charset="0"/>
                            </a:rPr>
                          </m:ctrlPr>
                        </m:dPr>
                        <m:e>
                          <m:r>
                            <a:rPr lang="cs-CZ" sz="1400">
                              <a:latin typeface="Cambria Math" panose="02040503050406030204" pitchFamily="18" charset="0"/>
                            </a:rPr>
                            <m:t>1+</m:t>
                          </m:r>
                          <m:f>
                            <m:fPr>
                              <m:ctrlPr>
                                <a:rPr lang="cs-CZ" sz="1400" i="1">
                                  <a:solidFill>
                                    <a:srgbClr val="836967"/>
                                  </a:solidFill>
                                  <a:latin typeface="Cambria Math" panose="02040503050406030204" pitchFamily="18" charset="0"/>
                                </a:rPr>
                              </m:ctrlPr>
                            </m:fPr>
                            <m:num>
                              <m:r>
                                <a:rPr lang="cs-CZ" sz="1400" i="1">
                                  <a:solidFill>
                                    <a:srgbClr val="836967"/>
                                  </a:solidFill>
                                  <a:latin typeface="Cambria Math" panose="02040503050406030204" pitchFamily="18" charset="0"/>
                                </a:rPr>
                                <m:t>𝑟</m:t>
                              </m:r>
                            </m:num>
                            <m:den>
                              <m:r>
                                <a:rPr lang="cs-CZ" sz="1400">
                                  <a:latin typeface="Cambria Math" panose="02040503050406030204" pitchFamily="18" charset="0"/>
                                </a:rPr>
                                <m:t>12</m:t>
                              </m:r>
                            </m:den>
                          </m:f>
                        </m:e>
                      </m:d>
                      <m:r>
                        <a:rPr lang="cs-CZ" sz="1400" b="0" i="0" smtClean="0">
                          <a:latin typeface="Cambria Math" panose="02040503050406030204" pitchFamily="18" charset="0"/>
                        </a:rPr>
                        <m:t>=</m:t>
                      </m:r>
                      <m:r>
                        <a:rPr lang="cs-CZ" sz="1400" b="0" i="0" smtClean="0">
                          <a:solidFill>
                            <a:srgbClr val="0000DC"/>
                          </a:solidFill>
                          <a:latin typeface="Cambria Math" panose="02040503050406030204" pitchFamily="18" charset="0"/>
                        </a:rPr>
                        <m:t>2</m:t>
                      </m:r>
                      <m:r>
                        <m:rPr>
                          <m:sty m:val="p"/>
                        </m:rPr>
                        <a:rPr lang="cs-CZ" sz="1400" b="0" i="0" smtClean="0">
                          <a:solidFill>
                            <a:srgbClr val="0000DC"/>
                          </a:solidFill>
                          <a:latin typeface="Cambria Math" panose="02040503050406030204" pitchFamily="18" charset="0"/>
                        </a:rPr>
                        <m:t>a</m:t>
                      </m:r>
                      <m:r>
                        <a:rPr lang="cs-CZ" sz="1400" b="0" i="0" smtClean="0">
                          <a:latin typeface="Cambria Math" panose="02040503050406030204" pitchFamily="18" charset="0"/>
                        </a:rPr>
                        <m:t>+</m:t>
                      </m:r>
                      <m:r>
                        <m:rPr>
                          <m:sty m:val="p"/>
                        </m:rPr>
                        <a:rPr lang="cs-CZ" sz="1400" b="0" i="0" smtClean="0">
                          <a:latin typeface="Cambria Math" panose="02040503050406030204" pitchFamily="18" charset="0"/>
                        </a:rPr>
                        <m:t>a</m:t>
                      </m:r>
                      <m:r>
                        <a:rPr lang="cs-CZ" sz="1400">
                          <a:latin typeface="Cambria Math" panose="02040503050406030204" pitchFamily="18" charset="0"/>
                        </a:rPr>
                        <m:t>⋅</m:t>
                      </m:r>
                      <m:f>
                        <m:fPr>
                          <m:ctrlPr>
                            <a:rPr lang="cs-CZ" sz="1400" b="0" i="1" smtClean="0">
                              <a:latin typeface="Cambria Math" panose="02040503050406030204" pitchFamily="18" charset="0"/>
                              <a:ea typeface="Cambria Math" panose="02040503050406030204" pitchFamily="18" charset="0"/>
                            </a:rPr>
                          </m:ctrlPr>
                        </m:fPr>
                        <m:num>
                          <m:r>
                            <a:rPr lang="cs-CZ" sz="1400" b="0" i="1" smtClean="0">
                              <a:latin typeface="Cambria Math" panose="02040503050406030204" pitchFamily="18" charset="0"/>
                              <a:ea typeface="Cambria Math" panose="02040503050406030204" pitchFamily="18" charset="0"/>
                            </a:rPr>
                            <m:t>2</m:t>
                          </m:r>
                          <m:r>
                            <a:rPr lang="cs-CZ" sz="1400" b="0" i="1" smtClean="0">
                              <a:latin typeface="Cambria Math" panose="02040503050406030204" pitchFamily="18" charset="0"/>
                              <a:ea typeface="Cambria Math" panose="02040503050406030204" pitchFamily="18" charset="0"/>
                            </a:rPr>
                            <m:t>𝑟</m:t>
                          </m:r>
                        </m:num>
                        <m:den>
                          <m:r>
                            <a:rPr lang="cs-CZ" sz="1400" b="0" i="1" smtClean="0">
                              <a:latin typeface="Cambria Math" panose="02040503050406030204" pitchFamily="18" charset="0"/>
                              <a:ea typeface="Cambria Math" panose="02040503050406030204" pitchFamily="18" charset="0"/>
                            </a:rPr>
                            <m:t>12</m:t>
                          </m:r>
                        </m:den>
                      </m:f>
                      <m:r>
                        <a:rPr lang="cs-CZ" sz="1400" b="0" i="1" smtClean="0">
                          <a:latin typeface="Cambria Math" panose="02040503050406030204" pitchFamily="18" charset="0"/>
                          <a:ea typeface="Cambria Math" panose="02040503050406030204" pitchFamily="18" charset="0"/>
                        </a:rPr>
                        <m:t>+</m:t>
                      </m:r>
                      <m:r>
                        <a:rPr lang="cs-CZ" sz="1400" b="0" i="1" smtClean="0">
                          <a:latin typeface="Cambria Math" panose="02040503050406030204" pitchFamily="18" charset="0"/>
                          <a:ea typeface="Cambria Math" panose="02040503050406030204" pitchFamily="18" charset="0"/>
                        </a:rPr>
                        <m:t>𝑎</m:t>
                      </m:r>
                      <m:r>
                        <a:rPr lang="cs-CZ" sz="1400">
                          <a:latin typeface="Cambria Math" panose="02040503050406030204" pitchFamily="18" charset="0"/>
                        </a:rPr>
                        <m:t>⋅</m:t>
                      </m:r>
                      <m:f>
                        <m:fPr>
                          <m:ctrlPr>
                            <a:rPr lang="cs-CZ" sz="1400" b="0" i="1" smtClean="0">
                              <a:latin typeface="Cambria Math" panose="02040503050406030204" pitchFamily="18" charset="0"/>
                              <a:ea typeface="Cambria Math" panose="02040503050406030204" pitchFamily="18" charset="0"/>
                            </a:rPr>
                          </m:ctrlPr>
                        </m:fPr>
                        <m:num>
                          <m:r>
                            <a:rPr lang="cs-CZ" sz="1400" b="0" i="1" smtClean="0">
                              <a:latin typeface="Cambria Math" panose="02040503050406030204" pitchFamily="18" charset="0"/>
                              <a:ea typeface="Cambria Math" panose="02040503050406030204" pitchFamily="18" charset="0"/>
                            </a:rPr>
                            <m:t>𝑟</m:t>
                          </m:r>
                        </m:num>
                        <m:den>
                          <m:r>
                            <a:rPr lang="cs-CZ" sz="1400" b="0" i="1" smtClean="0">
                              <a:latin typeface="Cambria Math" panose="02040503050406030204" pitchFamily="18" charset="0"/>
                              <a:ea typeface="Cambria Math" panose="02040503050406030204" pitchFamily="18" charset="0"/>
                            </a:rPr>
                            <m:t>12</m:t>
                          </m:r>
                        </m:den>
                      </m:f>
                    </m:oMath>
                  </m:oMathPara>
                </a14:m>
                <a:endParaRPr lang="cs-CZ" sz="1400" dirty="0"/>
              </a:p>
            </p:txBody>
          </p:sp>
        </mc:Choice>
        <mc:Fallback xmlns="">
          <p:sp>
            <p:nvSpPr>
              <p:cNvPr id="55" name="TextovéPole 54">
                <a:extLst>
                  <a:ext uri="{FF2B5EF4-FFF2-40B4-BE49-F238E27FC236}">
                    <a16:creationId xmlns:a16="http://schemas.microsoft.com/office/drawing/2014/main" id="{A558C4CC-7A19-4D9B-8D66-C7E434AAD0BD}"/>
                  </a:ext>
                </a:extLst>
              </p:cNvPr>
              <p:cNvSpPr txBox="1">
                <a:spLocks noRot="1" noChangeAspect="1" noMove="1" noResize="1" noEditPoints="1" noAdjustHandles="1" noChangeArrowheads="1" noChangeShapeType="1" noTextEdit="1"/>
              </p:cNvSpPr>
              <p:nvPr/>
            </p:nvSpPr>
            <p:spPr>
              <a:xfrm>
                <a:off x="719845" y="3752174"/>
                <a:ext cx="4702249" cy="484043"/>
              </a:xfrm>
              <a:prstGeom prst="rect">
                <a:avLst/>
              </a:prstGeom>
              <a:blipFill>
                <a:blip r:embed="rId4"/>
                <a:stretch>
                  <a:fillRect l="-3891" t="-229114" b="-327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ovéPole 55">
                <a:extLst>
                  <a:ext uri="{FF2B5EF4-FFF2-40B4-BE49-F238E27FC236}">
                    <a16:creationId xmlns:a16="http://schemas.microsoft.com/office/drawing/2014/main" id="{C84E0AEB-ACEE-40CC-9B55-476F752E77D9}"/>
                  </a:ext>
                </a:extLst>
              </p:cNvPr>
              <p:cNvSpPr txBox="1"/>
              <p:nvPr/>
            </p:nvSpPr>
            <p:spPr>
              <a:xfrm>
                <a:off x="719845" y="3279072"/>
                <a:ext cx="2627899" cy="37061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cs-CZ" sz="1400" smtClean="0">
                          <a:latin typeface="Cambria Math" panose="02040503050406030204" pitchFamily="18" charset="0"/>
                        </a:rPr>
                        <m:t>FV</m:t>
                      </m:r>
                      <m:r>
                        <a:rPr lang="cs-CZ" sz="1400" b="0" i="0" baseline="-25000" smtClean="0">
                          <a:latin typeface="Cambria Math" panose="02040503050406030204" pitchFamily="18" charset="0"/>
                        </a:rPr>
                        <m:t>2</m:t>
                      </m:r>
                      <m:r>
                        <a:rPr lang="cs-CZ" sz="1400" i="0">
                          <a:latin typeface="Cambria Math" panose="02040503050406030204" pitchFamily="18" charset="0"/>
                        </a:rPr>
                        <m:t>=</m:t>
                      </m:r>
                      <m:r>
                        <m:rPr>
                          <m:sty m:val="p"/>
                        </m:rPr>
                        <a:rPr lang="cs-CZ" sz="1400" b="0" i="0" smtClean="0">
                          <a:latin typeface="Cambria Math" panose="02040503050406030204" pitchFamily="18" charset="0"/>
                        </a:rPr>
                        <m:t>a</m:t>
                      </m:r>
                      <m:r>
                        <a:rPr lang="cs-CZ" sz="1400" i="0">
                          <a:latin typeface="Cambria Math" panose="02040503050406030204" pitchFamily="18" charset="0"/>
                        </a:rPr>
                        <m:t>⋅</m:t>
                      </m:r>
                      <m:d>
                        <m:dPr>
                          <m:ctrlPr>
                            <a:rPr lang="cs-CZ" sz="1400" i="1">
                              <a:solidFill>
                                <a:srgbClr val="836967"/>
                              </a:solidFill>
                              <a:latin typeface="Cambria Math" panose="02040503050406030204" pitchFamily="18" charset="0"/>
                            </a:rPr>
                          </m:ctrlPr>
                        </m:dPr>
                        <m:e>
                          <m:r>
                            <a:rPr lang="cs-CZ" sz="1400" i="0">
                              <a:latin typeface="Cambria Math" panose="02040503050406030204" pitchFamily="18" charset="0"/>
                            </a:rPr>
                            <m:t>1</m:t>
                          </m:r>
                          <m:r>
                            <a:rPr lang="cs-CZ" sz="1400" b="0" i="0" smtClean="0">
                              <a:latin typeface="Cambria Math" panose="02040503050406030204" pitchFamily="18" charset="0"/>
                            </a:rPr>
                            <m:t>+</m:t>
                          </m:r>
                          <m:f>
                            <m:fPr>
                              <m:ctrlPr>
                                <a:rPr lang="cs-CZ" sz="1400" i="1">
                                  <a:solidFill>
                                    <a:srgbClr val="836967"/>
                                  </a:solidFill>
                                  <a:latin typeface="Cambria Math" panose="02040503050406030204" pitchFamily="18" charset="0"/>
                                </a:rPr>
                              </m:ctrlPr>
                            </m:fPr>
                            <m:num>
                              <m:r>
                                <a:rPr lang="cs-CZ" sz="1400" b="0" i="1" smtClean="0">
                                  <a:solidFill>
                                    <a:srgbClr val="836967"/>
                                  </a:solidFill>
                                  <a:latin typeface="Cambria Math" panose="02040503050406030204" pitchFamily="18" charset="0"/>
                                </a:rPr>
                                <m:t>𝑟</m:t>
                              </m:r>
                            </m:num>
                            <m:den>
                              <m:r>
                                <a:rPr lang="cs-CZ" sz="1400" i="0">
                                  <a:latin typeface="Cambria Math" panose="02040503050406030204" pitchFamily="18" charset="0"/>
                                </a:rPr>
                                <m:t>12</m:t>
                              </m:r>
                            </m:den>
                          </m:f>
                        </m:e>
                      </m:d>
                      <m:r>
                        <a:rPr lang="cs-CZ" sz="1400" b="0" i="1" smtClean="0">
                          <a:latin typeface="Cambria Math" panose="02040503050406030204" pitchFamily="18" charset="0"/>
                        </a:rPr>
                        <m:t>=</m:t>
                      </m:r>
                      <m:r>
                        <a:rPr lang="cs-CZ" sz="1400" b="1" i="1" smtClean="0">
                          <a:solidFill>
                            <a:srgbClr val="0000DC"/>
                          </a:solidFill>
                          <a:latin typeface="Cambria Math" panose="02040503050406030204" pitchFamily="18" charset="0"/>
                        </a:rPr>
                        <m:t>𝒂</m:t>
                      </m:r>
                      <m:r>
                        <a:rPr lang="cs-CZ" sz="1400" b="1" i="1" smtClean="0">
                          <a:latin typeface="Cambria Math" panose="02040503050406030204" pitchFamily="18" charset="0"/>
                        </a:rPr>
                        <m:t>+</m:t>
                      </m:r>
                      <m:r>
                        <a:rPr lang="cs-CZ" sz="1400" b="1" i="1" smtClean="0">
                          <a:latin typeface="Cambria Math" panose="02040503050406030204" pitchFamily="18" charset="0"/>
                        </a:rPr>
                        <m:t>𝒂</m:t>
                      </m:r>
                      <m:r>
                        <a:rPr lang="cs-CZ" sz="1400" b="1" i="1" smtClean="0">
                          <a:latin typeface="Cambria Math" panose="02040503050406030204" pitchFamily="18" charset="0"/>
                          <a:ea typeface="Cambria Math" panose="02040503050406030204" pitchFamily="18" charset="0"/>
                        </a:rPr>
                        <m:t>×</m:t>
                      </m:r>
                      <m:f>
                        <m:fPr>
                          <m:ctrlPr>
                            <a:rPr lang="cs-CZ" sz="1400" b="1" i="1" smtClean="0">
                              <a:latin typeface="Cambria Math" panose="02040503050406030204" pitchFamily="18" charset="0"/>
                              <a:ea typeface="Cambria Math" panose="02040503050406030204" pitchFamily="18" charset="0"/>
                            </a:rPr>
                          </m:ctrlPr>
                        </m:fPr>
                        <m:num>
                          <m:r>
                            <a:rPr lang="cs-CZ" sz="1400" b="1" i="1" smtClean="0">
                              <a:latin typeface="Cambria Math" panose="02040503050406030204" pitchFamily="18" charset="0"/>
                              <a:ea typeface="Cambria Math" panose="02040503050406030204" pitchFamily="18" charset="0"/>
                            </a:rPr>
                            <m:t>𝒓</m:t>
                          </m:r>
                        </m:num>
                        <m:den>
                          <m:r>
                            <a:rPr lang="cs-CZ" sz="1400" b="1" i="1" smtClean="0">
                              <a:latin typeface="Cambria Math" panose="02040503050406030204" pitchFamily="18" charset="0"/>
                              <a:ea typeface="Cambria Math" panose="02040503050406030204" pitchFamily="18" charset="0"/>
                            </a:rPr>
                            <m:t>𝟏𝟐</m:t>
                          </m:r>
                        </m:den>
                      </m:f>
                    </m:oMath>
                  </m:oMathPara>
                </a14:m>
                <a:endParaRPr lang="cs-CZ" sz="2000" b="1"/>
              </a:p>
            </p:txBody>
          </p:sp>
        </mc:Choice>
        <mc:Fallback xmlns="">
          <p:sp>
            <p:nvSpPr>
              <p:cNvPr id="56" name="TextovéPole 55">
                <a:extLst>
                  <a:ext uri="{FF2B5EF4-FFF2-40B4-BE49-F238E27FC236}">
                    <a16:creationId xmlns:a16="http://schemas.microsoft.com/office/drawing/2014/main" id="{C84E0AEB-ACEE-40CC-9B55-476F752E77D9}"/>
                  </a:ext>
                </a:extLst>
              </p:cNvPr>
              <p:cNvSpPr txBox="1">
                <a:spLocks noRot="1" noChangeAspect="1" noMove="1" noResize="1" noEditPoints="1" noAdjustHandles="1" noChangeArrowheads="1" noChangeShapeType="1" noTextEdit="1"/>
              </p:cNvSpPr>
              <p:nvPr/>
            </p:nvSpPr>
            <p:spPr>
              <a:xfrm>
                <a:off x="719845" y="3279072"/>
                <a:ext cx="2627899" cy="370614"/>
              </a:xfrm>
              <a:prstGeom prst="rect">
                <a:avLst/>
              </a:prstGeom>
              <a:blipFill>
                <a:blip r:embed="rId5"/>
                <a:stretch>
                  <a:fillRect l="-2320"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ovéPole 59">
                <a:extLst>
                  <a:ext uri="{FF2B5EF4-FFF2-40B4-BE49-F238E27FC236}">
                    <a16:creationId xmlns:a16="http://schemas.microsoft.com/office/drawing/2014/main" id="{7743B1F9-8DB5-4A7E-8B1C-F893536A2807}"/>
                  </a:ext>
                </a:extLst>
              </p:cNvPr>
              <p:cNvSpPr txBox="1"/>
              <p:nvPr/>
            </p:nvSpPr>
            <p:spPr>
              <a:xfrm>
                <a:off x="470809" y="5480607"/>
                <a:ext cx="4082457" cy="783869"/>
              </a:xfrm>
              <a:prstGeom prst="rect">
                <a:avLst/>
              </a:prstGeom>
              <a:solidFill>
                <a:srgbClr val="92D050"/>
              </a:solidFill>
            </p:spPr>
            <p:txBody>
              <a:bodyPr wrap="square">
                <a:spAutoFit/>
              </a:bodyPr>
              <a:lstStyle/>
              <a:p>
                <a:pPr/>
                <a14:m>
                  <m:oMathPara xmlns:m="http://schemas.openxmlformats.org/officeDocument/2006/math">
                    <m:oMathParaPr>
                      <m:jc m:val="centerGroup"/>
                    </m:oMathParaPr>
                    <m:oMath xmlns:m="http://schemas.openxmlformats.org/officeDocument/2006/math">
                      <m:r>
                        <a:rPr lang="cs-CZ" sz="2000" b="1" i="1" smtClean="0">
                          <a:solidFill>
                            <a:schemeClr val="tx1"/>
                          </a:solidFill>
                          <a:latin typeface="Cambria Math" panose="02040503050406030204" pitchFamily="18" charset="0"/>
                        </a:rPr>
                        <m:t>𝐅𝐕</m:t>
                      </m:r>
                      <m:r>
                        <a:rPr lang="cs-CZ" sz="2000" b="1" i="1" baseline="-25000">
                          <a:solidFill>
                            <a:schemeClr val="tx1"/>
                          </a:solidFill>
                          <a:latin typeface="Cambria Math" panose="02040503050406030204" pitchFamily="18" charset="0"/>
                        </a:rPr>
                        <m:t>𝟏</m:t>
                      </m:r>
                      <m:r>
                        <a:rPr lang="cs-CZ" sz="2000" b="1" i="1" baseline="-25000" smtClean="0">
                          <a:solidFill>
                            <a:schemeClr val="tx1"/>
                          </a:solidFill>
                          <a:latin typeface="Cambria Math" panose="02040503050406030204" pitchFamily="18" charset="0"/>
                        </a:rPr>
                        <m:t>𝟐</m:t>
                      </m:r>
                      <m:r>
                        <a:rPr lang="cs-CZ" sz="2000" b="1" i="1" baseline="-25000">
                          <a:solidFill>
                            <a:srgbClr val="C00000"/>
                          </a:solidFill>
                          <a:latin typeface="Cambria Math" panose="02040503050406030204" pitchFamily="18" charset="0"/>
                        </a:rPr>
                        <m:t> </m:t>
                      </m:r>
                      <m:r>
                        <a:rPr lang="cs-CZ" sz="2000" i="0">
                          <a:latin typeface="Cambria Math" panose="02040503050406030204" pitchFamily="18" charset="0"/>
                        </a:rPr>
                        <m:t>=</m:t>
                      </m:r>
                      <m:r>
                        <a:rPr lang="cs-CZ" sz="2000" b="0" i="1" smtClean="0">
                          <a:latin typeface="Cambria Math" panose="02040503050406030204" pitchFamily="18" charset="0"/>
                        </a:rPr>
                        <m:t>𝑎</m:t>
                      </m:r>
                      <m:r>
                        <a:rPr lang="cs-CZ" sz="2000" b="0" i="1" smtClean="0">
                          <a:latin typeface="Cambria Math" panose="02040503050406030204" pitchFamily="18" charset="0"/>
                          <a:ea typeface="Cambria Math" panose="02040503050406030204" pitchFamily="18" charset="0"/>
                        </a:rPr>
                        <m:t>×</m:t>
                      </m:r>
                      <m:r>
                        <a:rPr lang="cs-CZ" sz="2000" b="0" i="1" smtClean="0">
                          <a:solidFill>
                            <a:srgbClr val="0000DC"/>
                          </a:solidFill>
                          <a:latin typeface="Cambria Math" panose="02040503050406030204" pitchFamily="18" charset="0"/>
                          <a:ea typeface="Cambria Math" panose="02040503050406030204" pitchFamily="18" charset="0"/>
                        </a:rPr>
                        <m:t>𝑚</m:t>
                      </m:r>
                      <m:r>
                        <a:rPr lang="cs-CZ" sz="2000" b="0" i="1" smtClean="0">
                          <a:latin typeface="Cambria Math" panose="02040503050406030204" pitchFamily="18" charset="0"/>
                          <a:ea typeface="Cambria Math" panose="02040503050406030204" pitchFamily="18" charset="0"/>
                        </a:rPr>
                        <m:t>×</m:t>
                      </m:r>
                      <m:d>
                        <m:dPr>
                          <m:ctrlPr>
                            <a:rPr lang="cs-CZ" sz="2000" b="0" i="1" smtClean="0">
                              <a:solidFill>
                                <a:srgbClr val="C00000"/>
                              </a:solidFill>
                              <a:latin typeface="Cambria Math" panose="02040503050406030204" pitchFamily="18" charset="0"/>
                              <a:ea typeface="Cambria Math" panose="02040503050406030204" pitchFamily="18" charset="0"/>
                            </a:rPr>
                          </m:ctrlPr>
                        </m:dPr>
                        <m:e>
                          <m:r>
                            <a:rPr lang="cs-CZ" sz="2000" b="0" i="1" smtClean="0">
                              <a:solidFill>
                                <a:srgbClr val="C00000"/>
                              </a:solidFill>
                              <a:latin typeface="Cambria Math" panose="02040503050406030204" pitchFamily="18" charset="0"/>
                              <a:ea typeface="Cambria Math" panose="02040503050406030204" pitchFamily="18" charset="0"/>
                            </a:rPr>
                            <m:t>1+</m:t>
                          </m:r>
                          <m:f>
                            <m:fPr>
                              <m:ctrlPr>
                                <a:rPr lang="cs-CZ" sz="2000" i="1">
                                  <a:solidFill>
                                    <a:srgbClr val="C00000"/>
                                  </a:solidFill>
                                  <a:latin typeface="Cambria Math" panose="02040503050406030204" pitchFamily="18" charset="0"/>
                                </a:rPr>
                              </m:ctrlPr>
                            </m:fPr>
                            <m:num>
                              <m:r>
                                <a:rPr lang="cs-CZ" sz="2000" b="0" i="1" smtClean="0">
                                  <a:solidFill>
                                    <a:srgbClr val="C00000"/>
                                  </a:solidFill>
                                  <a:latin typeface="Cambria Math" panose="02040503050406030204" pitchFamily="18" charset="0"/>
                                </a:rPr>
                                <m:t>12+1</m:t>
                              </m:r>
                            </m:num>
                            <m:den>
                              <m:r>
                                <a:rPr lang="cs-CZ" sz="2000" i="1">
                                  <a:solidFill>
                                    <a:srgbClr val="C00000"/>
                                  </a:solidFill>
                                  <a:latin typeface="Cambria Math" panose="02040503050406030204" pitchFamily="18" charset="0"/>
                                </a:rPr>
                                <m:t>2</m:t>
                              </m:r>
                              <m:r>
                                <a:rPr lang="cs-CZ" sz="2000" b="0" i="1" smtClean="0">
                                  <a:solidFill>
                                    <a:srgbClr val="C00000"/>
                                  </a:solidFill>
                                  <a:latin typeface="Cambria Math" panose="02040503050406030204" pitchFamily="18" charset="0"/>
                                </a:rPr>
                                <m:t>4</m:t>
                              </m:r>
                            </m:den>
                          </m:f>
                          <m:r>
                            <a:rPr lang="cs-CZ" sz="2000" i="1">
                              <a:solidFill>
                                <a:srgbClr val="C00000"/>
                              </a:solidFill>
                              <a:latin typeface="Cambria Math" panose="02040503050406030204" pitchFamily="18" charset="0"/>
                              <a:ea typeface="Cambria Math" panose="02040503050406030204" pitchFamily="18" charset="0"/>
                            </a:rPr>
                            <m:t>×</m:t>
                          </m:r>
                          <m:r>
                            <a:rPr lang="cs-CZ" sz="2000" b="0" i="1" smtClean="0">
                              <a:solidFill>
                                <a:srgbClr val="C00000"/>
                              </a:solidFill>
                              <a:latin typeface="Cambria Math" panose="02040503050406030204" pitchFamily="18" charset="0"/>
                              <a:ea typeface="Cambria Math" panose="02040503050406030204" pitchFamily="18" charset="0"/>
                            </a:rPr>
                            <m:t>𝑟</m:t>
                          </m:r>
                        </m:e>
                      </m:d>
                    </m:oMath>
                  </m:oMathPara>
                </a14:m>
                <a:endParaRPr lang="cs-CZ" sz="2000" dirty="0"/>
              </a:p>
            </p:txBody>
          </p:sp>
        </mc:Choice>
        <mc:Fallback xmlns="">
          <p:sp>
            <p:nvSpPr>
              <p:cNvPr id="60" name="TextovéPole 59">
                <a:extLst>
                  <a:ext uri="{FF2B5EF4-FFF2-40B4-BE49-F238E27FC236}">
                    <a16:creationId xmlns:a16="http://schemas.microsoft.com/office/drawing/2014/main" id="{7743B1F9-8DB5-4A7E-8B1C-F893536A2807}"/>
                  </a:ext>
                </a:extLst>
              </p:cNvPr>
              <p:cNvSpPr txBox="1">
                <a:spLocks noRot="1" noChangeAspect="1" noMove="1" noResize="1" noEditPoints="1" noAdjustHandles="1" noChangeArrowheads="1" noChangeShapeType="1" noTextEdit="1"/>
              </p:cNvSpPr>
              <p:nvPr/>
            </p:nvSpPr>
            <p:spPr>
              <a:xfrm>
                <a:off x="470809" y="5480607"/>
                <a:ext cx="4082457" cy="783869"/>
              </a:xfrm>
              <a:prstGeom prst="rect">
                <a:avLst/>
              </a:prstGeom>
              <a:blipFill>
                <a:blip r:embed="rId6"/>
                <a:stretch>
                  <a:fillRect/>
                </a:stretch>
              </a:blipFill>
            </p:spPr>
            <p:txBody>
              <a:bodyPr/>
              <a:lstStyle/>
              <a:p>
                <a:r>
                  <a:rPr lang="cs-CZ">
                    <a:noFill/>
                  </a:rPr>
                  <a:t> </a:t>
                </a:r>
              </a:p>
            </p:txBody>
          </p:sp>
        </mc:Fallback>
      </mc:AlternateContent>
      <p:sp>
        <p:nvSpPr>
          <p:cNvPr id="6" name="Přímá spojnice 5">
            <a:extLst>
              <a:ext uri="{FF2B5EF4-FFF2-40B4-BE49-F238E27FC236}">
                <a16:creationId xmlns:a16="http://schemas.microsoft.com/office/drawing/2014/main" id="{D8C0B5D9-1327-4EE3-9CB4-B19F3D343B0B}"/>
              </a:ext>
            </a:extLst>
          </p:cNvPr>
          <p:cNvSpPr/>
          <p:nvPr/>
        </p:nvSpPr>
        <p:spPr>
          <a:xfrm rot="5400000" flipV="1">
            <a:off x="3348245" y="2845265"/>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7" name="Přímá spojnice 6">
            <a:extLst>
              <a:ext uri="{FF2B5EF4-FFF2-40B4-BE49-F238E27FC236}">
                <a16:creationId xmlns:a16="http://schemas.microsoft.com/office/drawing/2014/main" id="{26DE90D4-8E97-45FB-BD6C-8649494AE84D}"/>
              </a:ext>
            </a:extLst>
          </p:cNvPr>
          <p:cNvSpPr/>
          <p:nvPr/>
        </p:nvSpPr>
        <p:spPr>
          <a:xfrm rot="5400000" flipV="1">
            <a:off x="3791501" y="2849184"/>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8" name="Přímá spojnice 7">
            <a:extLst>
              <a:ext uri="{FF2B5EF4-FFF2-40B4-BE49-F238E27FC236}">
                <a16:creationId xmlns:a16="http://schemas.microsoft.com/office/drawing/2014/main" id="{5CB254D1-2021-46D0-9E09-7F5916A5C074}"/>
              </a:ext>
            </a:extLst>
          </p:cNvPr>
          <p:cNvSpPr/>
          <p:nvPr/>
        </p:nvSpPr>
        <p:spPr>
          <a:xfrm rot="5400000" flipV="1">
            <a:off x="4208317" y="2847117"/>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9" name="Přímá spojnice 8">
            <a:extLst>
              <a:ext uri="{FF2B5EF4-FFF2-40B4-BE49-F238E27FC236}">
                <a16:creationId xmlns:a16="http://schemas.microsoft.com/office/drawing/2014/main" id="{C0343D36-11DA-4F1D-A0EF-0D472977D8CC}"/>
              </a:ext>
            </a:extLst>
          </p:cNvPr>
          <p:cNvSpPr/>
          <p:nvPr/>
        </p:nvSpPr>
        <p:spPr>
          <a:xfrm rot="5400000" flipV="1">
            <a:off x="5507495" y="2846147"/>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10" name="Přímá spojnice 9">
            <a:extLst>
              <a:ext uri="{FF2B5EF4-FFF2-40B4-BE49-F238E27FC236}">
                <a16:creationId xmlns:a16="http://schemas.microsoft.com/office/drawing/2014/main" id="{91C1E2F2-EE49-48D4-9474-98D58668F1C8}"/>
              </a:ext>
            </a:extLst>
          </p:cNvPr>
          <p:cNvSpPr/>
          <p:nvPr/>
        </p:nvSpPr>
        <p:spPr>
          <a:xfrm rot="5400000" flipV="1">
            <a:off x="5064959" y="2846610"/>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11" name="Přímá spojnice 10">
            <a:extLst>
              <a:ext uri="{FF2B5EF4-FFF2-40B4-BE49-F238E27FC236}">
                <a16:creationId xmlns:a16="http://schemas.microsoft.com/office/drawing/2014/main" id="{CA4C932B-4202-48A7-852B-AAA23EE2AAB0}"/>
              </a:ext>
            </a:extLst>
          </p:cNvPr>
          <p:cNvSpPr/>
          <p:nvPr/>
        </p:nvSpPr>
        <p:spPr>
          <a:xfrm rot="5400000" flipV="1">
            <a:off x="4649858" y="2845256"/>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13" name="TextovéPole 12">
            <a:extLst>
              <a:ext uri="{FF2B5EF4-FFF2-40B4-BE49-F238E27FC236}">
                <a16:creationId xmlns:a16="http://schemas.microsoft.com/office/drawing/2014/main" id="{20D7C549-8944-4249-AACE-B660C2F29527}"/>
              </a:ext>
            </a:extLst>
          </p:cNvPr>
          <p:cNvSpPr txBox="1"/>
          <p:nvPr/>
        </p:nvSpPr>
        <p:spPr>
          <a:xfrm>
            <a:off x="3305731" y="2389159"/>
            <a:ext cx="340822" cy="338554"/>
          </a:xfrm>
          <a:prstGeom prst="rect">
            <a:avLst/>
          </a:prstGeom>
          <a:noFill/>
        </p:spPr>
        <p:txBody>
          <a:bodyPr wrap="square" rtlCol="0">
            <a:spAutoFit/>
          </a:bodyPr>
          <a:lstStyle/>
          <a:p>
            <a:r>
              <a:rPr lang="cs-CZ" sz="1600">
                <a:solidFill>
                  <a:schemeClr val="tx2"/>
                </a:solidFill>
              </a:rPr>
              <a:t>7</a:t>
            </a:r>
            <a:endParaRPr lang="cs-CZ">
              <a:solidFill>
                <a:schemeClr val="tx2"/>
              </a:solidFill>
            </a:endParaRPr>
          </a:p>
        </p:txBody>
      </p:sp>
      <p:sp>
        <p:nvSpPr>
          <p:cNvPr id="15" name="TextovéPole 14">
            <a:extLst>
              <a:ext uri="{FF2B5EF4-FFF2-40B4-BE49-F238E27FC236}">
                <a16:creationId xmlns:a16="http://schemas.microsoft.com/office/drawing/2014/main" id="{50674873-80EF-401F-AF90-5A89D78F9120}"/>
              </a:ext>
            </a:extLst>
          </p:cNvPr>
          <p:cNvSpPr txBox="1"/>
          <p:nvPr/>
        </p:nvSpPr>
        <p:spPr>
          <a:xfrm>
            <a:off x="4162870" y="2397623"/>
            <a:ext cx="340822" cy="338554"/>
          </a:xfrm>
          <a:prstGeom prst="rect">
            <a:avLst/>
          </a:prstGeom>
          <a:noFill/>
        </p:spPr>
        <p:txBody>
          <a:bodyPr wrap="square" rtlCol="0">
            <a:spAutoFit/>
          </a:bodyPr>
          <a:lstStyle/>
          <a:p>
            <a:r>
              <a:rPr lang="cs-CZ" sz="1600">
                <a:solidFill>
                  <a:schemeClr val="tx2"/>
                </a:solidFill>
              </a:rPr>
              <a:t>9</a:t>
            </a:r>
            <a:endParaRPr lang="cs-CZ">
              <a:solidFill>
                <a:schemeClr val="tx2"/>
              </a:solidFill>
            </a:endParaRPr>
          </a:p>
        </p:txBody>
      </p:sp>
      <p:sp>
        <p:nvSpPr>
          <p:cNvPr id="16" name="TextovéPole 15">
            <a:extLst>
              <a:ext uri="{FF2B5EF4-FFF2-40B4-BE49-F238E27FC236}">
                <a16:creationId xmlns:a16="http://schemas.microsoft.com/office/drawing/2014/main" id="{8B4EF11D-5DAA-4B2D-8921-626D9F7F4043}"/>
              </a:ext>
            </a:extLst>
          </p:cNvPr>
          <p:cNvSpPr txBox="1"/>
          <p:nvPr/>
        </p:nvSpPr>
        <p:spPr>
          <a:xfrm>
            <a:off x="3751820" y="2380392"/>
            <a:ext cx="340822" cy="338554"/>
          </a:xfrm>
          <a:prstGeom prst="rect">
            <a:avLst/>
          </a:prstGeom>
          <a:noFill/>
        </p:spPr>
        <p:txBody>
          <a:bodyPr wrap="square" rtlCol="0">
            <a:spAutoFit/>
          </a:bodyPr>
          <a:lstStyle/>
          <a:p>
            <a:r>
              <a:rPr lang="cs-CZ" sz="1600">
                <a:solidFill>
                  <a:schemeClr val="tx2"/>
                </a:solidFill>
              </a:rPr>
              <a:t>8</a:t>
            </a:r>
            <a:endParaRPr lang="cs-CZ">
              <a:solidFill>
                <a:schemeClr val="tx2"/>
              </a:solidFill>
            </a:endParaRPr>
          </a:p>
        </p:txBody>
      </p:sp>
      <p:sp>
        <p:nvSpPr>
          <p:cNvPr id="17" name="TextovéPole 16">
            <a:extLst>
              <a:ext uri="{FF2B5EF4-FFF2-40B4-BE49-F238E27FC236}">
                <a16:creationId xmlns:a16="http://schemas.microsoft.com/office/drawing/2014/main" id="{7C0F1509-8A9A-4D4C-8E4D-3B06095EEE05}"/>
              </a:ext>
            </a:extLst>
          </p:cNvPr>
          <p:cNvSpPr txBox="1"/>
          <p:nvPr/>
        </p:nvSpPr>
        <p:spPr>
          <a:xfrm>
            <a:off x="4954722" y="2387199"/>
            <a:ext cx="464944" cy="338554"/>
          </a:xfrm>
          <a:prstGeom prst="rect">
            <a:avLst/>
          </a:prstGeom>
          <a:noFill/>
        </p:spPr>
        <p:txBody>
          <a:bodyPr wrap="square" rtlCol="0">
            <a:spAutoFit/>
          </a:bodyPr>
          <a:lstStyle/>
          <a:p>
            <a:r>
              <a:rPr lang="cs-CZ" sz="1600">
                <a:solidFill>
                  <a:schemeClr val="tx2"/>
                </a:solidFill>
              </a:rPr>
              <a:t>11</a:t>
            </a:r>
            <a:endParaRPr lang="cs-CZ">
              <a:solidFill>
                <a:schemeClr val="tx2"/>
              </a:solidFill>
            </a:endParaRPr>
          </a:p>
        </p:txBody>
      </p:sp>
      <p:sp>
        <p:nvSpPr>
          <p:cNvPr id="18" name="TextovéPole 17">
            <a:extLst>
              <a:ext uri="{FF2B5EF4-FFF2-40B4-BE49-F238E27FC236}">
                <a16:creationId xmlns:a16="http://schemas.microsoft.com/office/drawing/2014/main" id="{B25E133C-70A7-44ED-9DE6-50ED6A8F8E0E}"/>
              </a:ext>
            </a:extLst>
          </p:cNvPr>
          <p:cNvSpPr txBox="1"/>
          <p:nvPr/>
        </p:nvSpPr>
        <p:spPr>
          <a:xfrm>
            <a:off x="4553266" y="2380392"/>
            <a:ext cx="405776" cy="338554"/>
          </a:xfrm>
          <a:prstGeom prst="rect">
            <a:avLst/>
          </a:prstGeom>
          <a:noFill/>
        </p:spPr>
        <p:txBody>
          <a:bodyPr wrap="square" rtlCol="0">
            <a:spAutoFit/>
          </a:bodyPr>
          <a:lstStyle/>
          <a:p>
            <a:r>
              <a:rPr lang="cs-CZ" sz="1600">
                <a:solidFill>
                  <a:schemeClr val="tx2"/>
                </a:solidFill>
              </a:rPr>
              <a:t>10</a:t>
            </a:r>
            <a:endParaRPr lang="cs-CZ">
              <a:solidFill>
                <a:schemeClr val="tx2"/>
              </a:solidFill>
            </a:endParaRPr>
          </a:p>
        </p:txBody>
      </p:sp>
      <p:sp>
        <p:nvSpPr>
          <p:cNvPr id="19" name="TextovéPole 18">
            <a:extLst>
              <a:ext uri="{FF2B5EF4-FFF2-40B4-BE49-F238E27FC236}">
                <a16:creationId xmlns:a16="http://schemas.microsoft.com/office/drawing/2014/main" id="{A3645117-651F-4FFE-BA7E-E3B79316C85C}"/>
              </a:ext>
            </a:extLst>
          </p:cNvPr>
          <p:cNvSpPr txBox="1"/>
          <p:nvPr/>
        </p:nvSpPr>
        <p:spPr>
          <a:xfrm>
            <a:off x="5412453" y="2371749"/>
            <a:ext cx="459796" cy="338554"/>
          </a:xfrm>
          <a:prstGeom prst="rect">
            <a:avLst/>
          </a:prstGeom>
          <a:noFill/>
        </p:spPr>
        <p:txBody>
          <a:bodyPr wrap="square" rtlCol="0">
            <a:spAutoFit/>
          </a:bodyPr>
          <a:lstStyle/>
          <a:p>
            <a:r>
              <a:rPr lang="cs-CZ" sz="1600">
                <a:solidFill>
                  <a:schemeClr val="accent2"/>
                </a:solidFill>
              </a:rPr>
              <a:t>12</a:t>
            </a:r>
            <a:endParaRPr lang="cs-CZ">
              <a:solidFill>
                <a:schemeClr val="accent2"/>
              </a:solidFill>
            </a:endParaRPr>
          </a:p>
        </p:txBody>
      </p:sp>
      <mc:AlternateContent xmlns:mc="http://schemas.openxmlformats.org/markup-compatibility/2006" xmlns:a14="http://schemas.microsoft.com/office/drawing/2010/main">
        <mc:Choice Requires="a14">
          <p:sp>
            <p:nvSpPr>
              <p:cNvPr id="53" name="TextovéPole 52">
                <a:extLst>
                  <a:ext uri="{FF2B5EF4-FFF2-40B4-BE49-F238E27FC236}">
                    <a16:creationId xmlns:a16="http://schemas.microsoft.com/office/drawing/2014/main" id="{861702CD-BF5E-42B4-9697-EA828A59364B}"/>
                  </a:ext>
                </a:extLst>
              </p:cNvPr>
              <p:cNvSpPr txBox="1"/>
              <p:nvPr/>
            </p:nvSpPr>
            <p:spPr>
              <a:xfrm>
                <a:off x="60595" y="4842633"/>
                <a:ext cx="1213286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1800" b="1" i="1" smtClean="0">
                          <a:solidFill>
                            <a:srgbClr val="C00000"/>
                          </a:solidFill>
                          <a:latin typeface="Cambria Math" panose="02040503050406030204" pitchFamily="18" charset="0"/>
                        </a:rPr>
                        <m:t>𝐅𝐕</m:t>
                      </m:r>
                      <m:r>
                        <a:rPr lang="cs-CZ" sz="1800" b="1" i="1" baseline="-25000">
                          <a:solidFill>
                            <a:srgbClr val="C00000"/>
                          </a:solidFill>
                          <a:latin typeface="Cambria Math" panose="02040503050406030204" pitchFamily="18" charset="0"/>
                        </a:rPr>
                        <m:t>𝟏𝟐</m:t>
                      </m:r>
                      <m:r>
                        <a:rPr lang="cs-CZ" sz="1800" b="1" i="1" baseline="-25000">
                          <a:solidFill>
                            <a:srgbClr val="C00000"/>
                          </a:solidFill>
                          <a:latin typeface="Cambria Math" panose="02040503050406030204" pitchFamily="18" charset="0"/>
                        </a:rPr>
                        <m:t> </m:t>
                      </m:r>
                      <m:r>
                        <a:rPr lang="cs-CZ" sz="1800">
                          <a:latin typeface="Cambria Math" panose="02040503050406030204" pitchFamily="18" charset="0"/>
                        </a:rPr>
                        <m:t>=</m:t>
                      </m:r>
                      <m:r>
                        <a:rPr lang="cs-CZ" sz="1800" smtClean="0">
                          <a:solidFill>
                            <a:srgbClr val="0000DC"/>
                          </a:solidFill>
                          <a:latin typeface="Cambria Math" panose="02040503050406030204" pitchFamily="18" charset="0"/>
                        </a:rPr>
                        <m:t>12</m:t>
                      </m:r>
                      <m:r>
                        <m:rPr>
                          <m:sty m:val="p"/>
                        </m:rPr>
                        <a:rPr lang="cs-CZ" sz="1800">
                          <a:latin typeface="Cambria Math" panose="02040503050406030204" pitchFamily="18" charset="0"/>
                        </a:rPr>
                        <m:t>a</m:t>
                      </m:r>
                      <m:r>
                        <a:rPr lang="cs-CZ" sz="1800">
                          <a:latin typeface="Cambria Math" panose="02040503050406030204" pitchFamily="18" charset="0"/>
                        </a:rPr>
                        <m:t>+</m:t>
                      </m:r>
                      <m:r>
                        <m:rPr>
                          <m:sty m:val="p"/>
                        </m:rPr>
                        <a:rPr lang="cs-CZ" sz="1800">
                          <a:latin typeface="Cambria Math" panose="02040503050406030204" pitchFamily="18" charset="0"/>
                        </a:rPr>
                        <m:t>a</m:t>
                      </m:r>
                      <m:d>
                        <m:dPr>
                          <m:begChr m:val="["/>
                          <m:endChr m:val="]"/>
                          <m:ctrlPr>
                            <a:rPr lang="cs-CZ" sz="1800" i="1" smtClean="0">
                              <a:latin typeface="Cambria Math" panose="02040503050406030204" pitchFamily="18" charset="0"/>
                            </a:rPr>
                          </m:ctrlPr>
                        </m:dPr>
                        <m:e>
                          <m:f>
                            <m:fPr>
                              <m:ctrlPr>
                                <a:rPr lang="cs-CZ" sz="1800" i="1">
                                  <a:latin typeface="Cambria Math" panose="02040503050406030204" pitchFamily="18" charset="0"/>
                                </a:rPr>
                              </m:ctrlPr>
                            </m:fPr>
                            <m:num>
                              <m:r>
                                <a:rPr lang="cs-CZ" sz="1800" i="1" smtClean="0">
                                  <a:solidFill>
                                    <a:srgbClr val="0000DC"/>
                                  </a:solidFill>
                                  <a:latin typeface="Cambria Math" panose="02040503050406030204" pitchFamily="18" charset="0"/>
                                </a:rPr>
                                <m:t>𝑛</m:t>
                              </m:r>
                            </m:num>
                            <m:den>
                              <m:r>
                                <a:rPr lang="cs-CZ" sz="1800" i="1">
                                  <a:latin typeface="Cambria Math" panose="02040503050406030204" pitchFamily="18" charset="0"/>
                                </a:rPr>
                                <m:t>2</m:t>
                              </m:r>
                            </m:den>
                          </m:f>
                          <m:r>
                            <a:rPr lang="cs-CZ" sz="1800" i="1">
                              <a:latin typeface="Cambria Math" panose="02040503050406030204" pitchFamily="18" charset="0"/>
                              <a:ea typeface="Cambria Math" panose="02040503050406030204" pitchFamily="18" charset="0"/>
                            </a:rPr>
                            <m:t>×</m:t>
                          </m:r>
                          <m:d>
                            <m:dPr>
                              <m:ctrlPr>
                                <a:rPr lang="cs-CZ" sz="1800" i="1">
                                  <a:latin typeface="Cambria Math" panose="02040503050406030204" pitchFamily="18" charset="0"/>
                                  <a:ea typeface="Cambria Math" panose="02040503050406030204" pitchFamily="18" charset="0"/>
                                </a:rPr>
                              </m:ctrlPr>
                            </m:dPr>
                            <m:e>
                              <m:sSub>
                                <m:sSubPr>
                                  <m:ctrlPr>
                                    <a:rPr lang="cs-CZ" sz="1800" i="1">
                                      <a:latin typeface="Cambria Math" panose="02040503050406030204" pitchFamily="18" charset="0"/>
                                      <a:ea typeface="Cambria Math" panose="02040503050406030204" pitchFamily="18" charset="0"/>
                                    </a:rPr>
                                  </m:ctrlPr>
                                </m:sSubPr>
                                <m:e>
                                  <m:r>
                                    <a:rPr lang="cs-CZ" sz="1800" i="1">
                                      <a:latin typeface="Cambria Math" panose="02040503050406030204" pitchFamily="18" charset="0"/>
                                      <a:ea typeface="Cambria Math" panose="02040503050406030204" pitchFamily="18" charset="0"/>
                                    </a:rPr>
                                    <m:t>𝑥</m:t>
                                  </m:r>
                                </m:e>
                                <m:sub>
                                  <m:r>
                                    <a:rPr lang="cs-CZ" sz="1800" i="1">
                                      <a:latin typeface="Cambria Math" panose="02040503050406030204" pitchFamily="18" charset="0"/>
                                      <a:ea typeface="Cambria Math" panose="02040503050406030204" pitchFamily="18" charset="0"/>
                                    </a:rPr>
                                    <m:t>1</m:t>
                                  </m:r>
                                </m:sub>
                              </m:sSub>
                              <m:r>
                                <a:rPr lang="cs-CZ" sz="1800" i="1">
                                  <a:latin typeface="Cambria Math" panose="02040503050406030204" pitchFamily="18" charset="0"/>
                                  <a:ea typeface="Cambria Math" panose="02040503050406030204" pitchFamily="18" charset="0"/>
                                </a:rPr>
                                <m:t>+</m:t>
                              </m:r>
                              <m:sSub>
                                <m:sSubPr>
                                  <m:ctrlPr>
                                    <a:rPr lang="cs-CZ" sz="1800" i="1">
                                      <a:latin typeface="Cambria Math" panose="02040503050406030204" pitchFamily="18" charset="0"/>
                                      <a:ea typeface="Cambria Math" panose="02040503050406030204" pitchFamily="18" charset="0"/>
                                    </a:rPr>
                                  </m:ctrlPr>
                                </m:sSubPr>
                                <m:e>
                                  <m:r>
                                    <a:rPr lang="cs-CZ" sz="1800" i="1">
                                      <a:latin typeface="Cambria Math" panose="02040503050406030204" pitchFamily="18" charset="0"/>
                                      <a:ea typeface="Cambria Math" panose="02040503050406030204" pitchFamily="18" charset="0"/>
                                    </a:rPr>
                                    <m:t>𝑥</m:t>
                                  </m:r>
                                </m:e>
                                <m:sub>
                                  <m:r>
                                    <a:rPr lang="cs-CZ" sz="1800" i="1">
                                      <a:latin typeface="Cambria Math" panose="02040503050406030204" pitchFamily="18" charset="0"/>
                                      <a:ea typeface="Cambria Math" panose="02040503050406030204" pitchFamily="18" charset="0"/>
                                    </a:rPr>
                                    <m:t>𝑛</m:t>
                                  </m:r>
                                </m:sub>
                              </m:sSub>
                            </m:e>
                          </m:d>
                        </m:e>
                      </m:d>
                      <m:r>
                        <a:rPr lang="cs-CZ" sz="1800" b="0" i="1" smtClean="0">
                          <a:latin typeface="Cambria Math" panose="02040503050406030204" pitchFamily="18" charset="0"/>
                        </a:rPr>
                        <m:t>=</m:t>
                      </m:r>
                      <m:r>
                        <a:rPr lang="cs-CZ" sz="1800" b="0" i="1" smtClean="0">
                          <a:latin typeface="Cambria Math" panose="02040503050406030204" pitchFamily="18" charset="0"/>
                        </a:rPr>
                        <m:t>𝑎</m:t>
                      </m:r>
                      <m:r>
                        <a:rPr lang="cs-CZ" sz="1800" b="0" i="1" smtClean="0">
                          <a:latin typeface="Cambria Math" panose="02040503050406030204" pitchFamily="18" charset="0"/>
                        </a:rPr>
                        <m:t>∗</m:t>
                      </m:r>
                      <m:d>
                        <m:dPr>
                          <m:ctrlPr>
                            <a:rPr lang="cs-CZ" sz="1800" b="0" i="1" smtClean="0">
                              <a:latin typeface="Cambria Math" panose="02040503050406030204" pitchFamily="18" charset="0"/>
                            </a:rPr>
                          </m:ctrlPr>
                        </m:dPr>
                        <m:e>
                          <m:r>
                            <a:rPr lang="cs-CZ" sz="1800" b="0" i="1" smtClean="0">
                              <a:latin typeface="Cambria Math" panose="02040503050406030204" pitchFamily="18" charset="0"/>
                            </a:rPr>
                            <m:t>12+</m:t>
                          </m:r>
                          <m:d>
                            <m:dPr>
                              <m:begChr m:val="["/>
                              <m:endChr m:val="]"/>
                              <m:ctrlPr>
                                <a:rPr lang="cs-CZ" sz="1800" b="0" i="1" smtClean="0">
                                  <a:latin typeface="Cambria Math" panose="02040503050406030204" pitchFamily="18" charset="0"/>
                                  <a:ea typeface="Cambria Math" panose="02040503050406030204" pitchFamily="18" charset="0"/>
                                </a:rPr>
                              </m:ctrlPr>
                            </m:dPr>
                            <m:e>
                              <m:f>
                                <m:fPr>
                                  <m:ctrlPr>
                                    <a:rPr lang="cs-CZ" sz="1800" i="1">
                                      <a:latin typeface="Cambria Math" panose="02040503050406030204" pitchFamily="18" charset="0"/>
                                      <a:ea typeface="Cambria Math" panose="02040503050406030204" pitchFamily="18" charset="0"/>
                                    </a:rPr>
                                  </m:ctrlPr>
                                </m:fPr>
                                <m:num>
                                  <m:r>
                                    <a:rPr lang="cs-CZ" sz="1800" b="0" i="1" smtClean="0">
                                      <a:solidFill>
                                        <a:srgbClr val="0000DC"/>
                                      </a:solidFill>
                                      <a:latin typeface="Cambria Math" panose="02040503050406030204" pitchFamily="18" charset="0"/>
                                      <a:ea typeface="Cambria Math" panose="02040503050406030204" pitchFamily="18" charset="0"/>
                                    </a:rPr>
                                    <m:t>12</m:t>
                                  </m:r>
                                </m:num>
                                <m:den>
                                  <m:r>
                                    <a:rPr lang="cs-CZ" sz="1800" i="1">
                                      <a:latin typeface="Cambria Math" panose="02040503050406030204" pitchFamily="18" charset="0"/>
                                      <a:ea typeface="Cambria Math" panose="02040503050406030204" pitchFamily="18" charset="0"/>
                                    </a:rPr>
                                    <m:t>2</m:t>
                                  </m:r>
                                </m:den>
                              </m:f>
                              <m:r>
                                <a:rPr lang="cs-CZ" sz="1800" i="1">
                                  <a:latin typeface="Cambria Math" panose="02040503050406030204" pitchFamily="18" charset="0"/>
                                  <a:ea typeface="Cambria Math" panose="02040503050406030204" pitchFamily="18" charset="0"/>
                                </a:rPr>
                                <m:t>×</m:t>
                              </m:r>
                              <m:d>
                                <m:dPr>
                                  <m:ctrlPr>
                                    <a:rPr lang="cs-CZ" sz="1800" i="1">
                                      <a:latin typeface="Cambria Math" panose="02040503050406030204" pitchFamily="18" charset="0"/>
                                      <a:ea typeface="Cambria Math" panose="02040503050406030204" pitchFamily="18" charset="0"/>
                                    </a:rPr>
                                  </m:ctrlPr>
                                </m:dPr>
                                <m:e>
                                  <m:f>
                                    <m:fPr>
                                      <m:ctrlPr>
                                        <a:rPr lang="cs-CZ" sz="1800" i="1">
                                          <a:latin typeface="Cambria Math" panose="02040503050406030204" pitchFamily="18" charset="0"/>
                                          <a:ea typeface="Cambria Math" panose="02040503050406030204" pitchFamily="18" charset="0"/>
                                        </a:rPr>
                                      </m:ctrlPr>
                                    </m:fPr>
                                    <m:num>
                                      <m:r>
                                        <a:rPr lang="cs-CZ" sz="1800" i="1">
                                          <a:latin typeface="Cambria Math" panose="02040503050406030204" pitchFamily="18" charset="0"/>
                                          <a:ea typeface="Cambria Math" panose="02040503050406030204" pitchFamily="18" charset="0"/>
                                        </a:rPr>
                                        <m:t>12</m:t>
                                      </m:r>
                                      <m:r>
                                        <a:rPr lang="cs-CZ" sz="1800" i="1">
                                          <a:latin typeface="Cambria Math" panose="02040503050406030204" pitchFamily="18" charset="0"/>
                                          <a:ea typeface="Cambria Math" panose="02040503050406030204" pitchFamily="18" charset="0"/>
                                        </a:rPr>
                                        <m:t>𝑟</m:t>
                                      </m:r>
                                      <m:r>
                                        <a:rPr lang="cs-CZ" sz="1800" b="0" i="1" smtClean="0">
                                          <a:latin typeface="Cambria Math" panose="02040503050406030204" pitchFamily="18" charset="0"/>
                                          <a:ea typeface="Cambria Math" panose="02040503050406030204" pitchFamily="18" charset="0"/>
                                        </a:rPr>
                                        <m:t>+1</m:t>
                                      </m:r>
                                      <m:r>
                                        <a:rPr lang="cs-CZ" sz="1800" b="0" i="1" smtClean="0">
                                          <a:latin typeface="Cambria Math" panose="02040503050406030204" pitchFamily="18" charset="0"/>
                                          <a:ea typeface="Cambria Math" panose="02040503050406030204" pitchFamily="18" charset="0"/>
                                        </a:rPr>
                                        <m:t>𝑟</m:t>
                                      </m:r>
                                    </m:num>
                                    <m:den>
                                      <m:r>
                                        <a:rPr lang="cs-CZ" sz="1800" i="1">
                                          <a:latin typeface="Cambria Math" panose="02040503050406030204" pitchFamily="18" charset="0"/>
                                          <a:ea typeface="Cambria Math" panose="02040503050406030204" pitchFamily="18" charset="0"/>
                                        </a:rPr>
                                        <m:t>12</m:t>
                                      </m:r>
                                    </m:den>
                                  </m:f>
                                </m:e>
                              </m:d>
                            </m:e>
                          </m:d>
                        </m:e>
                      </m:d>
                      <m:r>
                        <a:rPr lang="cs-CZ" sz="1800" b="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𝑎</m:t>
                      </m:r>
                      <m:r>
                        <a:rPr lang="cs-CZ" sz="1800" b="0" i="1" smtClean="0">
                          <a:latin typeface="Cambria Math" panose="02040503050406030204" pitchFamily="18" charset="0"/>
                          <a:ea typeface="Cambria Math" panose="02040503050406030204" pitchFamily="18" charset="0"/>
                        </a:rPr>
                        <m:t>×</m:t>
                      </m:r>
                      <m:d>
                        <m:dPr>
                          <m:ctrlPr>
                            <a:rPr lang="cs-CZ" sz="1800" b="0" i="1" smtClean="0">
                              <a:latin typeface="Cambria Math" panose="02040503050406030204" pitchFamily="18" charset="0"/>
                              <a:ea typeface="Cambria Math" panose="02040503050406030204" pitchFamily="18" charset="0"/>
                            </a:rPr>
                          </m:ctrlPr>
                        </m:dPr>
                        <m:e>
                          <m:r>
                            <a:rPr lang="cs-CZ" sz="1800" b="0" i="1" smtClean="0">
                              <a:solidFill>
                                <a:srgbClr val="0000DC"/>
                              </a:solidFill>
                              <a:latin typeface="Cambria Math" panose="02040503050406030204" pitchFamily="18" charset="0"/>
                              <a:ea typeface="Cambria Math" panose="02040503050406030204" pitchFamily="18" charset="0"/>
                            </a:rPr>
                            <m:t>12</m:t>
                          </m:r>
                          <m:r>
                            <a:rPr lang="cs-CZ" sz="1800" b="0" i="1" smtClean="0">
                              <a:latin typeface="Cambria Math" panose="02040503050406030204" pitchFamily="18" charset="0"/>
                              <a:ea typeface="Cambria Math" panose="02040503050406030204" pitchFamily="18" charset="0"/>
                            </a:rPr>
                            <m:t>+</m:t>
                          </m:r>
                          <m:r>
                            <a:rPr lang="cs-CZ" sz="1800" b="0" i="1" smtClean="0">
                              <a:solidFill>
                                <a:srgbClr val="0000DC"/>
                              </a:solidFill>
                              <a:latin typeface="Cambria Math" panose="02040503050406030204" pitchFamily="18" charset="0"/>
                              <a:ea typeface="Cambria Math" panose="02040503050406030204" pitchFamily="18" charset="0"/>
                            </a:rPr>
                            <m:t>12</m:t>
                          </m:r>
                          <m:r>
                            <a:rPr lang="cs-CZ" sz="1800" b="0" i="1" smtClean="0">
                              <a:latin typeface="Cambria Math" panose="02040503050406030204" pitchFamily="18" charset="0"/>
                              <a:ea typeface="Cambria Math" panose="02040503050406030204" pitchFamily="18" charset="0"/>
                            </a:rPr>
                            <m:t>×</m:t>
                          </m:r>
                          <m:f>
                            <m:fPr>
                              <m:ctrlPr>
                                <a:rPr lang="cs-CZ" sz="1800" b="0" i="1" smtClean="0">
                                  <a:latin typeface="Cambria Math" panose="02040503050406030204" pitchFamily="18" charset="0"/>
                                  <a:ea typeface="Cambria Math" panose="02040503050406030204" pitchFamily="18" charset="0"/>
                                </a:rPr>
                              </m:ctrlPr>
                            </m:fPr>
                            <m:num>
                              <m:r>
                                <a:rPr lang="cs-CZ" sz="1800" b="0" i="1" smtClean="0">
                                  <a:latin typeface="Cambria Math" panose="02040503050406030204" pitchFamily="18" charset="0"/>
                                  <a:ea typeface="Cambria Math" panose="02040503050406030204" pitchFamily="18" charset="0"/>
                                </a:rPr>
                                <m:t>13</m:t>
                              </m:r>
                              <m:r>
                                <a:rPr lang="cs-CZ" sz="1800" b="0" i="1" smtClean="0">
                                  <a:latin typeface="Cambria Math" panose="02040503050406030204" pitchFamily="18" charset="0"/>
                                  <a:ea typeface="Cambria Math" panose="02040503050406030204" pitchFamily="18" charset="0"/>
                                </a:rPr>
                                <m:t>𝑟</m:t>
                              </m:r>
                            </m:num>
                            <m:den>
                              <m:r>
                                <a:rPr lang="cs-CZ" sz="1800" b="0" i="1" smtClean="0">
                                  <a:latin typeface="Cambria Math" panose="02040503050406030204" pitchFamily="18" charset="0"/>
                                  <a:ea typeface="Cambria Math" panose="02040503050406030204" pitchFamily="18" charset="0"/>
                                </a:rPr>
                                <m:t>24</m:t>
                              </m:r>
                            </m:den>
                          </m:f>
                        </m:e>
                      </m:d>
                      <m:r>
                        <a:rPr lang="cs-CZ" sz="1800" b="0" i="1" smtClean="0">
                          <a:latin typeface="Cambria Math" panose="02040503050406030204" pitchFamily="18" charset="0"/>
                          <a:ea typeface="Cambria Math" panose="02040503050406030204" pitchFamily="18" charset="0"/>
                        </a:rPr>
                        <m:t>=</m:t>
                      </m:r>
                      <m:r>
                        <a:rPr lang="cs-CZ" sz="1800" b="1" i="1" smtClean="0">
                          <a:solidFill>
                            <a:srgbClr val="C00000"/>
                          </a:solidFill>
                          <a:latin typeface="Cambria Math" panose="02040503050406030204" pitchFamily="18" charset="0"/>
                          <a:ea typeface="Cambria Math" panose="02040503050406030204" pitchFamily="18" charset="0"/>
                        </a:rPr>
                        <m:t>𝒂</m:t>
                      </m:r>
                      <m:r>
                        <a:rPr lang="cs-CZ" sz="1800" b="1" i="1" smtClean="0">
                          <a:solidFill>
                            <a:srgbClr val="C00000"/>
                          </a:solidFill>
                          <a:latin typeface="Cambria Math" panose="02040503050406030204" pitchFamily="18" charset="0"/>
                          <a:ea typeface="Cambria Math" panose="02040503050406030204" pitchFamily="18" charset="0"/>
                        </a:rPr>
                        <m:t>×</m:t>
                      </m:r>
                      <m:r>
                        <a:rPr lang="cs-CZ" sz="1800" b="1" i="1" smtClean="0">
                          <a:solidFill>
                            <a:srgbClr val="0000DC"/>
                          </a:solidFill>
                          <a:latin typeface="Cambria Math" panose="02040503050406030204" pitchFamily="18" charset="0"/>
                          <a:ea typeface="Cambria Math" panose="02040503050406030204" pitchFamily="18" charset="0"/>
                        </a:rPr>
                        <m:t>𝟏𝟐</m:t>
                      </m:r>
                      <m:r>
                        <a:rPr lang="cs-CZ" sz="1800" b="1" i="1" smtClean="0">
                          <a:solidFill>
                            <a:srgbClr val="C00000"/>
                          </a:solidFill>
                          <a:latin typeface="Cambria Math" panose="02040503050406030204" pitchFamily="18" charset="0"/>
                          <a:ea typeface="Cambria Math" panose="02040503050406030204" pitchFamily="18" charset="0"/>
                        </a:rPr>
                        <m:t>×(</m:t>
                      </m:r>
                      <m:r>
                        <a:rPr lang="cs-CZ" sz="1800" b="1" i="1" smtClean="0">
                          <a:solidFill>
                            <a:srgbClr val="C00000"/>
                          </a:solidFill>
                          <a:latin typeface="Cambria Math" panose="02040503050406030204" pitchFamily="18" charset="0"/>
                          <a:ea typeface="Cambria Math" panose="02040503050406030204" pitchFamily="18" charset="0"/>
                        </a:rPr>
                        <m:t>𝟏</m:t>
                      </m:r>
                      <m:r>
                        <a:rPr lang="cs-CZ" sz="1800" b="1" i="1" smtClean="0">
                          <a:solidFill>
                            <a:srgbClr val="C00000"/>
                          </a:solidFill>
                          <a:latin typeface="Cambria Math" panose="02040503050406030204" pitchFamily="18" charset="0"/>
                          <a:ea typeface="Cambria Math" panose="02040503050406030204" pitchFamily="18" charset="0"/>
                        </a:rPr>
                        <m:t>+</m:t>
                      </m:r>
                      <m:f>
                        <m:fPr>
                          <m:ctrlPr>
                            <a:rPr lang="cs-CZ" sz="1800" b="1" i="1" smtClean="0">
                              <a:solidFill>
                                <a:srgbClr val="C00000"/>
                              </a:solidFill>
                              <a:latin typeface="Cambria Math" panose="02040503050406030204" pitchFamily="18" charset="0"/>
                              <a:ea typeface="Cambria Math" panose="02040503050406030204" pitchFamily="18" charset="0"/>
                            </a:rPr>
                          </m:ctrlPr>
                        </m:fPr>
                        <m:num>
                          <m:r>
                            <a:rPr lang="cs-CZ" sz="1800" b="1" i="1" smtClean="0">
                              <a:solidFill>
                                <a:srgbClr val="C00000"/>
                              </a:solidFill>
                              <a:latin typeface="Cambria Math" panose="02040503050406030204" pitchFamily="18" charset="0"/>
                              <a:ea typeface="Cambria Math" panose="02040503050406030204" pitchFamily="18" charset="0"/>
                            </a:rPr>
                            <m:t>𝟏𝟑</m:t>
                          </m:r>
                          <m:r>
                            <a:rPr lang="cs-CZ" sz="1800" b="1" i="1" smtClean="0">
                              <a:solidFill>
                                <a:srgbClr val="C00000"/>
                              </a:solidFill>
                              <a:latin typeface="Cambria Math" panose="02040503050406030204" pitchFamily="18" charset="0"/>
                              <a:ea typeface="Cambria Math" panose="02040503050406030204" pitchFamily="18" charset="0"/>
                            </a:rPr>
                            <m:t>𝒓</m:t>
                          </m:r>
                        </m:num>
                        <m:den>
                          <m:r>
                            <a:rPr lang="cs-CZ" sz="1800" b="1" i="1" smtClean="0">
                              <a:solidFill>
                                <a:srgbClr val="C00000"/>
                              </a:solidFill>
                              <a:latin typeface="Cambria Math" panose="02040503050406030204" pitchFamily="18" charset="0"/>
                              <a:ea typeface="Cambria Math" panose="02040503050406030204" pitchFamily="18" charset="0"/>
                            </a:rPr>
                            <m:t>𝟐𝟒</m:t>
                          </m:r>
                        </m:den>
                      </m:f>
                      <m:r>
                        <a:rPr lang="cs-CZ" sz="1800" b="1" i="1" smtClean="0">
                          <a:solidFill>
                            <a:srgbClr val="C00000"/>
                          </a:solidFill>
                          <a:latin typeface="Cambria Math" panose="02040503050406030204" pitchFamily="18" charset="0"/>
                          <a:ea typeface="Cambria Math" panose="02040503050406030204" pitchFamily="18" charset="0"/>
                        </a:rPr>
                        <m:t>)</m:t>
                      </m:r>
                    </m:oMath>
                  </m:oMathPara>
                </a14:m>
                <a:endParaRPr lang="cs-CZ" sz="2000" b="1" dirty="0"/>
              </a:p>
            </p:txBody>
          </p:sp>
        </mc:Choice>
        <mc:Fallback xmlns="">
          <p:sp>
            <p:nvSpPr>
              <p:cNvPr id="53" name="TextovéPole 52">
                <a:extLst>
                  <a:ext uri="{FF2B5EF4-FFF2-40B4-BE49-F238E27FC236}">
                    <a16:creationId xmlns:a16="http://schemas.microsoft.com/office/drawing/2014/main" id="{861702CD-BF5E-42B4-9697-EA828A59364B}"/>
                  </a:ext>
                </a:extLst>
              </p:cNvPr>
              <p:cNvSpPr txBox="1">
                <a:spLocks noRot="1" noChangeAspect="1" noMove="1" noResize="1" noEditPoints="1" noAdjustHandles="1" noChangeArrowheads="1" noChangeShapeType="1" noTextEdit="1"/>
              </p:cNvSpPr>
              <p:nvPr/>
            </p:nvSpPr>
            <p:spPr>
              <a:xfrm>
                <a:off x="60595" y="4842633"/>
                <a:ext cx="12132860" cy="714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ovéPole 58">
                <a:extLst>
                  <a:ext uri="{FF2B5EF4-FFF2-40B4-BE49-F238E27FC236}">
                    <a16:creationId xmlns:a16="http://schemas.microsoft.com/office/drawing/2014/main" id="{0830540F-8672-4B4F-A14D-B4BCE514EAD0}"/>
                  </a:ext>
                </a:extLst>
              </p:cNvPr>
              <p:cNvSpPr txBox="1"/>
              <p:nvPr/>
            </p:nvSpPr>
            <p:spPr>
              <a:xfrm>
                <a:off x="1026076" y="2985234"/>
                <a:ext cx="5640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cs-CZ" sz="1600" smtClean="0">
                          <a:latin typeface="Cambria Math" panose="02040503050406030204" pitchFamily="18" charset="0"/>
                        </a:rPr>
                        <m:t>FV</m:t>
                      </m:r>
                      <m:r>
                        <a:rPr lang="cs-CZ" sz="1600" b="0" i="0" baseline="-25000" smtClean="0">
                          <a:latin typeface="Cambria Math" panose="02040503050406030204" pitchFamily="18" charset="0"/>
                        </a:rPr>
                        <m:t>2</m:t>
                      </m:r>
                    </m:oMath>
                  </m:oMathPara>
                </a14:m>
                <a:endParaRPr lang="cs-CZ" sz="1600"/>
              </a:p>
            </p:txBody>
          </p:sp>
        </mc:Choice>
        <mc:Fallback xmlns="">
          <p:sp>
            <p:nvSpPr>
              <p:cNvPr id="59" name="TextovéPole 58">
                <a:extLst>
                  <a:ext uri="{FF2B5EF4-FFF2-40B4-BE49-F238E27FC236}">
                    <a16:creationId xmlns:a16="http://schemas.microsoft.com/office/drawing/2014/main" id="{0830540F-8672-4B4F-A14D-B4BCE514EAD0}"/>
                  </a:ext>
                </a:extLst>
              </p:cNvPr>
              <p:cNvSpPr txBox="1">
                <a:spLocks noRot="1" noChangeAspect="1" noMove="1" noResize="1" noEditPoints="1" noAdjustHandles="1" noChangeArrowheads="1" noChangeShapeType="1" noTextEdit="1"/>
              </p:cNvSpPr>
              <p:nvPr/>
            </p:nvSpPr>
            <p:spPr>
              <a:xfrm>
                <a:off x="1026076" y="2985234"/>
                <a:ext cx="564047"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ovéPole 22">
                <a:extLst>
                  <a:ext uri="{FF2B5EF4-FFF2-40B4-BE49-F238E27FC236}">
                    <a16:creationId xmlns:a16="http://schemas.microsoft.com/office/drawing/2014/main" id="{C79477FE-256C-422C-8BE3-990133F41F37}"/>
                  </a:ext>
                </a:extLst>
              </p:cNvPr>
              <p:cNvSpPr txBox="1"/>
              <p:nvPr/>
            </p:nvSpPr>
            <p:spPr>
              <a:xfrm>
                <a:off x="1478510" y="2987420"/>
                <a:ext cx="5640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cs-CZ" sz="1600" smtClean="0">
                          <a:latin typeface="Cambria Math" panose="02040503050406030204" pitchFamily="18" charset="0"/>
                        </a:rPr>
                        <m:t>FV</m:t>
                      </m:r>
                      <m:r>
                        <a:rPr lang="cs-CZ" sz="1600" b="0" i="0" baseline="-25000" smtClean="0">
                          <a:latin typeface="Cambria Math" panose="02040503050406030204" pitchFamily="18" charset="0"/>
                        </a:rPr>
                        <m:t>3</m:t>
                      </m:r>
                    </m:oMath>
                  </m:oMathPara>
                </a14:m>
                <a:endParaRPr lang="cs-CZ" sz="1600"/>
              </a:p>
            </p:txBody>
          </p:sp>
        </mc:Choice>
        <mc:Fallback xmlns="">
          <p:sp>
            <p:nvSpPr>
              <p:cNvPr id="23" name="TextovéPole 22">
                <a:extLst>
                  <a:ext uri="{FF2B5EF4-FFF2-40B4-BE49-F238E27FC236}">
                    <a16:creationId xmlns:a16="http://schemas.microsoft.com/office/drawing/2014/main" id="{C79477FE-256C-422C-8BE3-990133F41F37}"/>
                  </a:ext>
                </a:extLst>
              </p:cNvPr>
              <p:cNvSpPr txBox="1">
                <a:spLocks noRot="1" noChangeAspect="1" noMove="1" noResize="1" noEditPoints="1" noAdjustHandles="1" noChangeArrowheads="1" noChangeShapeType="1" noTextEdit="1"/>
              </p:cNvSpPr>
              <p:nvPr/>
            </p:nvSpPr>
            <p:spPr>
              <a:xfrm>
                <a:off x="1478510" y="2987420"/>
                <a:ext cx="564047" cy="3385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ovéPole 23">
                <a:extLst>
                  <a:ext uri="{FF2B5EF4-FFF2-40B4-BE49-F238E27FC236}">
                    <a16:creationId xmlns:a16="http://schemas.microsoft.com/office/drawing/2014/main" id="{19997102-4CAC-470D-97D6-20BB8B8BCE0C}"/>
                  </a:ext>
                </a:extLst>
              </p:cNvPr>
              <p:cNvSpPr txBox="1"/>
              <p:nvPr/>
            </p:nvSpPr>
            <p:spPr>
              <a:xfrm>
                <a:off x="5365135" y="2998510"/>
                <a:ext cx="5640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1600" b="1" i="1" smtClean="0">
                          <a:solidFill>
                            <a:srgbClr val="C00000"/>
                          </a:solidFill>
                          <a:latin typeface="Cambria Math" panose="02040503050406030204" pitchFamily="18" charset="0"/>
                        </a:rPr>
                        <m:t>𝐅𝐕</m:t>
                      </m:r>
                      <m:r>
                        <a:rPr lang="cs-CZ" sz="1600" b="1" i="0" baseline="-25000" smtClean="0">
                          <a:solidFill>
                            <a:srgbClr val="C00000"/>
                          </a:solidFill>
                          <a:latin typeface="Cambria Math" panose="02040503050406030204" pitchFamily="18" charset="0"/>
                        </a:rPr>
                        <m:t>𝟏𝟐</m:t>
                      </m:r>
                    </m:oMath>
                  </m:oMathPara>
                </a14:m>
                <a:endParaRPr lang="cs-CZ" sz="1600" b="1">
                  <a:solidFill>
                    <a:srgbClr val="C00000"/>
                  </a:solidFill>
                </a:endParaRPr>
              </a:p>
            </p:txBody>
          </p:sp>
        </mc:Choice>
        <mc:Fallback xmlns="">
          <p:sp>
            <p:nvSpPr>
              <p:cNvPr id="24" name="TextovéPole 23">
                <a:extLst>
                  <a:ext uri="{FF2B5EF4-FFF2-40B4-BE49-F238E27FC236}">
                    <a16:creationId xmlns:a16="http://schemas.microsoft.com/office/drawing/2014/main" id="{19997102-4CAC-470D-97D6-20BB8B8BCE0C}"/>
                  </a:ext>
                </a:extLst>
              </p:cNvPr>
              <p:cNvSpPr txBox="1">
                <a:spLocks noRot="1" noChangeAspect="1" noMove="1" noResize="1" noEditPoints="1" noAdjustHandles="1" noChangeArrowheads="1" noChangeShapeType="1" noTextEdit="1"/>
              </p:cNvSpPr>
              <p:nvPr/>
            </p:nvSpPr>
            <p:spPr>
              <a:xfrm>
                <a:off x="5365135" y="2998510"/>
                <a:ext cx="564047"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ovéPole 63">
                <a:extLst>
                  <a:ext uri="{FF2B5EF4-FFF2-40B4-BE49-F238E27FC236}">
                    <a16:creationId xmlns:a16="http://schemas.microsoft.com/office/drawing/2014/main" id="{6CEF8BC0-1F18-43F5-B84C-9369D1430B9B}"/>
                  </a:ext>
                </a:extLst>
              </p:cNvPr>
              <p:cNvSpPr txBox="1"/>
              <p:nvPr/>
            </p:nvSpPr>
            <p:spPr>
              <a:xfrm>
                <a:off x="559420" y="2969598"/>
                <a:ext cx="5966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1600" b="1" i="1" smtClean="0">
                          <a:solidFill>
                            <a:srgbClr val="C00000"/>
                          </a:solidFill>
                          <a:latin typeface="Cambria Math" panose="02040503050406030204" pitchFamily="18" charset="0"/>
                        </a:rPr>
                        <m:t>𝐏𝐕</m:t>
                      </m:r>
                    </m:oMath>
                  </m:oMathPara>
                </a14:m>
                <a:endParaRPr lang="cs-CZ" sz="1600" b="1">
                  <a:solidFill>
                    <a:srgbClr val="C00000"/>
                  </a:solidFill>
                </a:endParaRPr>
              </a:p>
            </p:txBody>
          </p:sp>
        </mc:Choice>
        <mc:Fallback xmlns="">
          <p:sp>
            <p:nvSpPr>
              <p:cNvPr id="64" name="TextovéPole 63">
                <a:extLst>
                  <a:ext uri="{FF2B5EF4-FFF2-40B4-BE49-F238E27FC236}">
                    <a16:creationId xmlns:a16="http://schemas.microsoft.com/office/drawing/2014/main" id="{6CEF8BC0-1F18-43F5-B84C-9369D1430B9B}"/>
                  </a:ext>
                </a:extLst>
              </p:cNvPr>
              <p:cNvSpPr txBox="1">
                <a:spLocks noRot="1" noChangeAspect="1" noMove="1" noResize="1" noEditPoints="1" noAdjustHandles="1" noChangeArrowheads="1" noChangeShapeType="1" noTextEdit="1"/>
              </p:cNvSpPr>
              <p:nvPr/>
            </p:nvSpPr>
            <p:spPr>
              <a:xfrm>
                <a:off x="559420" y="2969598"/>
                <a:ext cx="596647" cy="338554"/>
              </a:xfrm>
              <a:prstGeom prst="rect">
                <a:avLst/>
              </a:prstGeom>
              <a:blipFill>
                <a:blip r:embed="rId11"/>
                <a:stretch>
                  <a:fillRect/>
                </a:stretch>
              </a:blipFill>
            </p:spPr>
            <p:txBody>
              <a:bodyPr/>
              <a:lstStyle/>
              <a:p>
                <a:r>
                  <a:rPr lang="en-US">
                    <a:noFill/>
                  </a:rPr>
                  <a:t> </a:t>
                </a:r>
              </a:p>
            </p:txBody>
          </p:sp>
        </mc:Fallback>
      </mc:AlternateContent>
      <p:cxnSp>
        <p:nvCxnSpPr>
          <p:cNvPr id="40" name="Přímá spojnice se šipkou 39">
            <a:extLst>
              <a:ext uri="{FF2B5EF4-FFF2-40B4-BE49-F238E27FC236}">
                <a16:creationId xmlns:a16="http://schemas.microsoft.com/office/drawing/2014/main" id="{155989DF-36FA-4DC4-945B-29250472450C}"/>
              </a:ext>
            </a:extLst>
          </p:cNvPr>
          <p:cNvCxnSpPr/>
          <p:nvPr/>
        </p:nvCxnSpPr>
        <p:spPr bwMode="auto">
          <a:xfrm>
            <a:off x="8799443" y="3831179"/>
            <a:ext cx="0" cy="324311"/>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3" name="TextovéPole 42">
                <a:extLst>
                  <a:ext uri="{FF2B5EF4-FFF2-40B4-BE49-F238E27FC236}">
                    <a16:creationId xmlns:a16="http://schemas.microsoft.com/office/drawing/2014/main" id="{35E6AC6E-8AA6-4393-92D9-6321D2803229}"/>
                  </a:ext>
                </a:extLst>
              </p:cNvPr>
              <p:cNvSpPr txBox="1"/>
              <p:nvPr/>
            </p:nvSpPr>
            <p:spPr>
              <a:xfrm>
                <a:off x="5495279" y="6075590"/>
                <a:ext cx="5105170" cy="556819"/>
              </a:xfrm>
              <a:prstGeom prst="rect">
                <a:avLst/>
              </a:prstGeom>
              <a:solidFill>
                <a:srgbClr val="92D050"/>
              </a:solidFill>
            </p:spPr>
            <p:txBody>
              <a:bodyPr wrap="square">
                <a:spAutoFit/>
              </a:bodyPr>
              <a:lstStyle/>
              <a:p>
                <a:r>
                  <a:rPr lang="cs-CZ" sz="2000" b="0" dirty="0"/>
                  <a:t>FVA = </a:t>
                </a:r>
                <a14:m>
                  <m:oMath xmlns:m="http://schemas.openxmlformats.org/officeDocument/2006/math">
                    <m:r>
                      <a:rPr lang="cs-CZ" sz="2000" b="0" i="1" smtClean="0">
                        <a:latin typeface="Cambria Math" panose="02040503050406030204" pitchFamily="18" charset="0"/>
                      </a:rPr>
                      <m:t>𝑎</m:t>
                    </m:r>
                    <m:r>
                      <a:rPr lang="cs-CZ" sz="2000" b="0" i="1" smtClean="0">
                        <a:latin typeface="Cambria Math" panose="02040503050406030204" pitchFamily="18" charset="0"/>
                        <a:ea typeface="Cambria Math" panose="02040503050406030204" pitchFamily="18" charset="0"/>
                      </a:rPr>
                      <m:t>×</m:t>
                    </m:r>
                    <m:r>
                      <a:rPr lang="cs-CZ" sz="2000" b="0" i="1" smtClean="0">
                        <a:solidFill>
                          <a:srgbClr val="0000DC"/>
                        </a:solidFill>
                        <a:latin typeface="Cambria Math" panose="02040503050406030204" pitchFamily="18" charset="0"/>
                        <a:ea typeface="Cambria Math" panose="02040503050406030204" pitchFamily="18" charset="0"/>
                      </a:rPr>
                      <m:t>𝑚</m:t>
                    </m:r>
                    <m:r>
                      <a:rPr lang="cs-CZ" sz="2000" b="0" i="1" smtClean="0">
                        <a:latin typeface="Cambria Math" panose="02040503050406030204" pitchFamily="18" charset="0"/>
                        <a:ea typeface="Cambria Math" panose="02040503050406030204" pitchFamily="18" charset="0"/>
                      </a:rPr>
                      <m:t>×</m:t>
                    </m:r>
                    <m:d>
                      <m:dPr>
                        <m:ctrlPr>
                          <a:rPr lang="cs-CZ" sz="2000" b="0" i="1" smtClean="0">
                            <a:solidFill>
                              <a:srgbClr val="C00000"/>
                            </a:solidFill>
                            <a:latin typeface="Cambria Math" panose="02040503050406030204" pitchFamily="18" charset="0"/>
                            <a:ea typeface="Cambria Math" panose="02040503050406030204" pitchFamily="18" charset="0"/>
                          </a:rPr>
                        </m:ctrlPr>
                      </m:dPr>
                      <m:e>
                        <m:r>
                          <a:rPr lang="cs-CZ" sz="2000" b="0" i="1" smtClean="0">
                            <a:solidFill>
                              <a:srgbClr val="C00000"/>
                            </a:solidFill>
                            <a:latin typeface="Cambria Math" panose="02040503050406030204" pitchFamily="18" charset="0"/>
                            <a:ea typeface="Cambria Math" panose="02040503050406030204" pitchFamily="18" charset="0"/>
                          </a:rPr>
                          <m:t>1+</m:t>
                        </m:r>
                        <m:f>
                          <m:fPr>
                            <m:ctrlPr>
                              <a:rPr lang="cs-CZ" sz="2000" i="1">
                                <a:solidFill>
                                  <a:srgbClr val="C00000"/>
                                </a:solidFill>
                                <a:latin typeface="Cambria Math" panose="02040503050406030204" pitchFamily="18" charset="0"/>
                              </a:rPr>
                            </m:ctrlPr>
                          </m:fPr>
                          <m:num>
                            <m:r>
                              <a:rPr lang="cs-CZ" sz="2000" b="0" i="1" smtClean="0">
                                <a:solidFill>
                                  <a:srgbClr val="C00000"/>
                                </a:solidFill>
                                <a:latin typeface="Cambria Math" panose="02040503050406030204" pitchFamily="18" charset="0"/>
                              </a:rPr>
                              <m:t>𝑚</m:t>
                            </m:r>
                            <m:r>
                              <a:rPr lang="cs-CZ" sz="2000" b="0" i="1" smtClean="0">
                                <a:solidFill>
                                  <a:srgbClr val="C00000"/>
                                </a:solidFill>
                                <a:latin typeface="Cambria Math" panose="02040503050406030204" pitchFamily="18" charset="0"/>
                              </a:rPr>
                              <m:t>+1</m:t>
                            </m:r>
                          </m:num>
                          <m:den>
                            <m:r>
                              <a:rPr lang="cs-CZ" sz="2000" i="1">
                                <a:solidFill>
                                  <a:srgbClr val="C00000"/>
                                </a:solidFill>
                                <a:latin typeface="Cambria Math" panose="02040503050406030204" pitchFamily="18" charset="0"/>
                              </a:rPr>
                              <m:t>2</m:t>
                            </m:r>
                            <m:r>
                              <a:rPr lang="cs-CZ" sz="2000" i="1">
                                <a:solidFill>
                                  <a:srgbClr val="C00000"/>
                                </a:solidFill>
                                <a:latin typeface="Cambria Math" panose="02040503050406030204" pitchFamily="18" charset="0"/>
                                <a:ea typeface="Cambria Math" panose="02040503050406030204" pitchFamily="18" charset="0"/>
                              </a:rPr>
                              <m:t>×</m:t>
                            </m:r>
                            <m:r>
                              <a:rPr lang="cs-CZ" sz="2000" b="0" i="1" smtClean="0">
                                <a:solidFill>
                                  <a:srgbClr val="C00000"/>
                                </a:solidFill>
                                <a:latin typeface="Cambria Math" panose="02040503050406030204" pitchFamily="18" charset="0"/>
                                <a:ea typeface="Cambria Math" panose="02040503050406030204" pitchFamily="18" charset="0"/>
                              </a:rPr>
                              <m:t>𝑚</m:t>
                            </m:r>
                          </m:den>
                        </m:f>
                        <m:r>
                          <a:rPr lang="cs-CZ" sz="2000" i="1">
                            <a:solidFill>
                              <a:srgbClr val="C00000"/>
                            </a:solidFill>
                            <a:latin typeface="Cambria Math" panose="02040503050406030204" pitchFamily="18" charset="0"/>
                            <a:ea typeface="Cambria Math" panose="02040503050406030204" pitchFamily="18" charset="0"/>
                          </a:rPr>
                          <m:t>×</m:t>
                        </m:r>
                        <m:r>
                          <a:rPr lang="cs-CZ" sz="2000" b="0" i="1" smtClean="0">
                            <a:solidFill>
                              <a:srgbClr val="C00000"/>
                            </a:solidFill>
                            <a:latin typeface="Cambria Math" panose="02040503050406030204" pitchFamily="18" charset="0"/>
                            <a:ea typeface="Cambria Math" panose="02040503050406030204" pitchFamily="18" charset="0"/>
                          </a:rPr>
                          <m:t>𝑟</m:t>
                        </m:r>
                      </m:e>
                    </m:d>
                  </m:oMath>
                </a14:m>
                <a:r>
                  <a:rPr lang="cs-CZ" sz="2000" dirty="0">
                    <a:ea typeface="Cambria Math" panose="02040503050406030204" pitchFamily="18" charset="0"/>
                  </a:rPr>
                  <a:t> </a:t>
                </a:r>
                <a14:m>
                  <m:oMath xmlns:m="http://schemas.openxmlformats.org/officeDocument/2006/math">
                    <m:r>
                      <a:rPr lang="cs-CZ" sz="2000" i="1">
                        <a:latin typeface="Cambria Math" panose="02040503050406030204" pitchFamily="18" charset="0"/>
                        <a:ea typeface="Cambria Math" panose="02040503050406030204" pitchFamily="18" charset="0"/>
                      </a:rPr>
                      <m:t>×</m:t>
                    </m:r>
                    <m:f>
                      <m:fPr>
                        <m:ctrlPr>
                          <a:rPr lang="cs-CZ" sz="20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2000" i="1">
                                <a:latin typeface="Cambria Math" panose="02040503050406030204" pitchFamily="18" charset="0"/>
                                <a:ea typeface="Calibri" panose="020F0502020204030204" pitchFamily="34" charset="0"/>
                                <a:cs typeface="Times New Roman" panose="02020603050405020304" pitchFamily="18" charset="0"/>
                              </a:rPr>
                            </m:ctrlPr>
                          </m:sSupPr>
                          <m:e>
                            <m:r>
                              <a:rPr lang="cs-CZ" sz="2000" i="1">
                                <a:latin typeface="Cambria Math" panose="02040503050406030204" pitchFamily="18" charset="0"/>
                                <a:ea typeface="Calibri" panose="020F0502020204030204" pitchFamily="34" charset="0"/>
                                <a:cs typeface="Times New Roman" panose="02020603050405020304" pitchFamily="18" charset="0"/>
                              </a:rPr>
                              <m:t>(1+</m:t>
                            </m:r>
                            <m:r>
                              <a:rPr lang="cs-CZ" sz="2000" i="1">
                                <a:latin typeface="Cambria Math" panose="02040503050406030204" pitchFamily="18" charset="0"/>
                                <a:ea typeface="Calibri" panose="020F0502020204030204" pitchFamily="34" charset="0"/>
                                <a:cs typeface="Times New Roman" panose="02020603050405020304" pitchFamily="18" charset="0"/>
                              </a:rPr>
                              <m:t>𝑟</m:t>
                            </m:r>
                            <m:r>
                              <a:rPr lang="cs-CZ" sz="2000" i="1">
                                <a:latin typeface="Cambria Math" panose="02040503050406030204" pitchFamily="18" charset="0"/>
                                <a:ea typeface="Calibri" panose="020F0502020204030204" pitchFamily="34" charset="0"/>
                                <a:cs typeface="Times New Roman" panose="02020603050405020304" pitchFamily="18" charset="0"/>
                              </a:rPr>
                              <m:t>)</m:t>
                            </m:r>
                          </m:e>
                          <m:sup>
                            <m:r>
                              <a:rPr lang="cs-CZ" sz="2000" i="1">
                                <a:latin typeface="Cambria Math" panose="02040503050406030204" pitchFamily="18" charset="0"/>
                                <a:ea typeface="Calibri" panose="020F0502020204030204" pitchFamily="34" charset="0"/>
                                <a:cs typeface="Times New Roman" panose="02020603050405020304" pitchFamily="18" charset="0"/>
                              </a:rPr>
                              <m:t>𝑛</m:t>
                            </m:r>
                          </m:sup>
                        </m:sSup>
                        <m:r>
                          <a:rPr lang="cs-CZ" sz="2000" i="1">
                            <a:latin typeface="Cambria Math" panose="02040503050406030204" pitchFamily="18" charset="0"/>
                            <a:ea typeface="Calibri" panose="020F0502020204030204" pitchFamily="34" charset="0"/>
                            <a:cs typeface="Times New Roman" panose="02020603050405020304" pitchFamily="18" charset="0"/>
                          </a:rPr>
                          <m:t>−1</m:t>
                        </m:r>
                      </m:num>
                      <m:den>
                        <m:r>
                          <a:rPr lang="cs-CZ" sz="2000" i="1">
                            <a:latin typeface="Cambria Math" panose="02040503050406030204" pitchFamily="18" charset="0"/>
                            <a:ea typeface="Calibri" panose="020F0502020204030204" pitchFamily="34" charset="0"/>
                            <a:cs typeface="Times New Roman" panose="02020603050405020304" pitchFamily="18" charset="0"/>
                          </a:rPr>
                          <m:t>𝑟</m:t>
                        </m:r>
                      </m:den>
                    </m:f>
                  </m:oMath>
                </a14:m>
                <a:endParaRPr lang="cs-CZ" sz="2000" dirty="0"/>
              </a:p>
            </p:txBody>
          </p:sp>
        </mc:Choice>
        <mc:Fallback xmlns="">
          <p:sp>
            <p:nvSpPr>
              <p:cNvPr id="43" name="TextovéPole 42">
                <a:extLst>
                  <a:ext uri="{FF2B5EF4-FFF2-40B4-BE49-F238E27FC236}">
                    <a16:creationId xmlns:a16="http://schemas.microsoft.com/office/drawing/2014/main" id="{35E6AC6E-8AA6-4393-92D9-6321D2803229}"/>
                  </a:ext>
                </a:extLst>
              </p:cNvPr>
              <p:cNvSpPr txBox="1">
                <a:spLocks noRot="1" noChangeAspect="1" noMove="1" noResize="1" noEditPoints="1" noAdjustHandles="1" noChangeArrowheads="1" noChangeShapeType="1" noTextEdit="1"/>
              </p:cNvSpPr>
              <p:nvPr/>
            </p:nvSpPr>
            <p:spPr>
              <a:xfrm>
                <a:off x="5495279" y="6075590"/>
                <a:ext cx="5105170" cy="556819"/>
              </a:xfrm>
              <a:prstGeom prst="rect">
                <a:avLst/>
              </a:prstGeom>
              <a:blipFill>
                <a:blip r:embed="rId12"/>
                <a:stretch>
                  <a:fillRect l="-1193" b="-4396"/>
                </a:stretch>
              </a:blipFill>
            </p:spPr>
            <p:txBody>
              <a:bodyPr/>
              <a:lstStyle/>
              <a:p>
                <a:r>
                  <a:rPr lang="cs-CZ">
                    <a:noFill/>
                  </a:rPr>
                  <a:t> </a:t>
                </a:r>
              </a:p>
            </p:txBody>
          </p:sp>
        </mc:Fallback>
      </mc:AlternateContent>
    </p:spTree>
    <p:extLst>
      <p:ext uri="{BB962C8B-B14F-4D97-AF65-F5344CB8AC3E}">
        <p14:creationId xmlns:p14="http://schemas.microsoft.com/office/powerpoint/2010/main" val="20299079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10" presetClass="entr" presetSubtype="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p:bldP spid="56" grpId="0"/>
      <p:bldP spid="60" grpId="0" animBg="1"/>
      <p:bldP spid="53" grpId="0"/>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8CDBD871-AE2D-4476-AC8B-6D9553DB719B}"/>
              </a:ext>
            </a:extLst>
          </p:cNvPr>
          <p:cNvSpPr>
            <a:spLocks noGrp="1"/>
          </p:cNvSpPr>
          <p:nvPr>
            <p:ph sz="quarter" idx="24"/>
          </p:nvPr>
        </p:nvSpPr>
        <p:spPr/>
        <p:txBody>
          <a:bodyPr/>
          <a:lstStyle/>
          <a:p>
            <a:r>
              <a:rPr lang="cs-CZ" sz="2400"/>
              <a:t>a = ?</a:t>
            </a:r>
          </a:p>
          <a:p>
            <a:r>
              <a:rPr lang="cs-CZ" sz="2400"/>
              <a:t>FVA = 850 000</a:t>
            </a:r>
          </a:p>
          <a:p>
            <a:r>
              <a:rPr lang="cs-CZ" sz="2400"/>
              <a:t>r = 3 % p. a.</a:t>
            </a:r>
          </a:p>
          <a:p>
            <a:r>
              <a:rPr lang="cs-CZ" sz="2400"/>
              <a:t>n = 10 let</a:t>
            </a:r>
          </a:p>
          <a:p>
            <a:r>
              <a:rPr lang="cs-CZ" sz="2400"/>
              <a:t>m(a) = 12 (měsíční spoření)</a:t>
            </a:r>
          </a:p>
          <a:p>
            <a:r>
              <a:rPr lang="cs-CZ" sz="2400"/>
              <a:t>m(r) = 1 (ÚO = 1 rok)</a:t>
            </a:r>
          </a:p>
          <a:p>
            <a:r>
              <a:rPr lang="cs-CZ" sz="2400"/>
              <a:t>m(a)&gt;m(r) = AR</a:t>
            </a:r>
          </a:p>
          <a:p>
            <a:endParaRPr lang="cs-CZ" sz="2400"/>
          </a:p>
          <a:p>
            <a:r>
              <a:rPr lang="cs-CZ" sz="2400">
                <a:solidFill>
                  <a:srgbClr val="0000DC"/>
                </a:solidFill>
              </a:rPr>
              <a:t>na začátku měsíce</a:t>
            </a:r>
          </a:p>
          <a:p>
            <a:endParaRPr lang="cs-CZ"/>
          </a:p>
          <a:p>
            <a:endParaRPr lang="cs-CZ"/>
          </a:p>
          <a:p>
            <a:endParaRPr lang="cs-CZ"/>
          </a:p>
          <a:p>
            <a:endParaRPr lang="cs-CZ"/>
          </a:p>
          <a:p>
            <a:pPr lvl="1"/>
            <a:endParaRPr lang="cs-CZ"/>
          </a:p>
        </p:txBody>
      </p:sp>
      <p:sp>
        <p:nvSpPr>
          <p:cNvPr id="2" name="Zástupný symbol pro zápatí 1">
            <a:extLst>
              <a:ext uri="{FF2B5EF4-FFF2-40B4-BE49-F238E27FC236}">
                <a16:creationId xmlns:a16="http://schemas.microsoft.com/office/drawing/2014/main" id="{48CB5386-F82D-42ED-B022-909B4D7FA718}"/>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C5530FA7-3017-4DB8-8A09-A085DBFEE51C}"/>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a:p>
        </p:txBody>
      </p:sp>
      <p:sp>
        <p:nvSpPr>
          <p:cNvPr id="4" name="Nadpis 3">
            <a:extLst>
              <a:ext uri="{FF2B5EF4-FFF2-40B4-BE49-F238E27FC236}">
                <a16:creationId xmlns:a16="http://schemas.microsoft.com/office/drawing/2014/main" id="{A55594B6-1451-457F-86CA-90F8CCB75BE4}"/>
              </a:ext>
            </a:extLst>
          </p:cNvPr>
          <p:cNvSpPr>
            <a:spLocks noGrp="1"/>
          </p:cNvSpPr>
          <p:nvPr>
            <p:ph type="title"/>
          </p:nvPr>
        </p:nvSpPr>
        <p:spPr/>
        <p:txBody>
          <a:bodyPr/>
          <a:lstStyle/>
          <a:p>
            <a:r>
              <a:rPr lang="cs-CZ" dirty="0"/>
              <a:t>Vzorový příklad – řešení 1a</a:t>
            </a:r>
          </a:p>
        </p:txBody>
      </p:sp>
      <p:sp>
        <p:nvSpPr>
          <p:cNvPr id="6" name="Zástupný text 5">
            <a:extLst>
              <a:ext uri="{FF2B5EF4-FFF2-40B4-BE49-F238E27FC236}">
                <a16:creationId xmlns:a16="http://schemas.microsoft.com/office/drawing/2014/main" id="{A9B42611-93DF-4572-AA94-03721C9A7256}"/>
              </a:ext>
            </a:extLst>
          </p:cNvPr>
          <p:cNvSpPr>
            <a:spLocks noGrp="1"/>
          </p:cNvSpPr>
          <p:nvPr>
            <p:ph type="body" sz="quarter" idx="19"/>
          </p:nvPr>
        </p:nvSpPr>
        <p:spPr/>
        <p:txBody>
          <a:bodyPr/>
          <a:lstStyle/>
          <a:p>
            <a:endParaRPr lang="cs-CZ"/>
          </a:p>
        </p:txBody>
      </p:sp>
      <mc:AlternateContent xmlns:mc="http://schemas.openxmlformats.org/markup-compatibility/2006" xmlns:a14="http://schemas.microsoft.com/office/drawing/2010/main">
        <mc:Choice Requires="a14">
          <p:sp>
            <p:nvSpPr>
              <p:cNvPr id="7" name="Zástupný obsah 6">
                <a:extLst>
                  <a:ext uri="{FF2B5EF4-FFF2-40B4-BE49-F238E27FC236}">
                    <a16:creationId xmlns:a16="http://schemas.microsoft.com/office/drawing/2014/main" id="{6D3AAE03-1834-4972-81BB-848A6192D6DF}"/>
                  </a:ext>
                </a:extLst>
              </p:cNvPr>
              <p:cNvSpPr>
                <a:spLocks noGrp="1"/>
              </p:cNvSpPr>
              <p:nvPr>
                <p:ph idx="28"/>
              </p:nvPr>
            </p:nvSpPr>
            <p:spPr>
              <a:xfrm>
                <a:off x="4992323" y="1695074"/>
                <a:ext cx="6126251" cy="4140000"/>
              </a:xfrm>
            </p:spPr>
            <p:txBody>
              <a:bodyPr/>
              <a:lstStyle/>
              <a:p>
                <a:pPr marL="72000" indent="0">
                  <a:buNone/>
                </a:pPr>
                <a:r>
                  <a:rPr lang="cs-CZ" sz="2400" dirty="0">
                    <a:solidFill>
                      <a:srgbClr val="0000DC"/>
                    </a:solidFill>
                  </a:rPr>
                  <a:t>Předlhůtní spoření:</a:t>
                </a:r>
              </a:p>
              <a:p>
                <a:pPr marL="72000" indent="0" algn="ctr">
                  <a:buNone/>
                </a:pPr>
                <a:endParaRPr lang="cs-CZ" sz="1800" i="1" dirty="0">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endParaRPr lang="cs-CZ" sz="1800" i="1" dirty="0">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 xmlns:m="http://schemas.openxmlformats.org/officeDocument/2006/math">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𝐹𝑉𝐴</m:t>
                    </m:r>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b="1" i="1">
                        <a:effectLst/>
                        <a:latin typeface="Cambria Math" panose="02040503050406030204" pitchFamily="18" charset="0"/>
                        <a:ea typeface="Calibri" panose="020F0502020204030204" pitchFamily="34" charset="0"/>
                        <a:cs typeface="Times New Roman" panose="02020603050405020304" pitchFamily="18" charset="0"/>
                      </a:rPr>
                      <m:t>𝒂</m:t>
                    </m:r>
                    <m:r>
                      <a:rPr lang="cs-CZ" sz="1800" i="1">
                        <a:effectLst/>
                        <a:latin typeface="Cambria Math" panose="02040503050406030204" pitchFamily="18" charset="0"/>
                        <a:ea typeface="Calibri" panose="020F0502020204030204" pitchFamily="34" charset="0"/>
                        <a:cs typeface="Times New Roman" panose="02020603050405020304" pitchFamily="18" charset="0"/>
                      </a:rPr>
                      <m:t>×</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cs-CZ" sz="1800" i="1">
                            <a:latin typeface="Cambria Math" panose="02040503050406030204" pitchFamily="18" charset="0"/>
                            <a:ea typeface="Cambria Math" panose="02040503050406030204" pitchFamily="18" charset="0"/>
                          </a:rPr>
                        </m:ctrlPr>
                      </m:dPr>
                      <m:e>
                        <m:r>
                          <a:rPr lang="cs-CZ" sz="1800" i="1">
                            <a:latin typeface="Cambria Math" panose="02040503050406030204" pitchFamily="18" charset="0"/>
                            <a:ea typeface="Cambria Math" panose="02040503050406030204" pitchFamily="18" charset="0"/>
                          </a:rPr>
                          <m:t>1+</m:t>
                        </m:r>
                        <m:f>
                          <m:fPr>
                            <m:ctrlPr>
                              <a:rPr lang="cs-CZ" sz="1800" i="1">
                                <a:latin typeface="Cambria Math" panose="02040503050406030204" pitchFamily="18" charset="0"/>
                              </a:rPr>
                            </m:ctrlPr>
                          </m:fPr>
                          <m:num>
                            <m:r>
                              <a:rPr lang="cs-CZ" sz="1800" i="1">
                                <a:latin typeface="Cambria Math" panose="02040503050406030204" pitchFamily="18" charset="0"/>
                              </a:rPr>
                              <m:t>12+1</m:t>
                            </m:r>
                          </m:num>
                          <m:den>
                            <m:r>
                              <a:rPr lang="cs-CZ" sz="1800" i="1">
                                <a:latin typeface="Cambria Math" panose="02040503050406030204" pitchFamily="18" charset="0"/>
                              </a:rPr>
                              <m:t>24</m:t>
                            </m:r>
                          </m:den>
                        </m:f>
                        <m:r>
                          <a:rPr lang="cs-CZ" sz="1800" i="1">
                            <a:latin typeface="Cambria Math" panose="02040503050406030204" pitchFamily="18" charset="0"/>
                            <a:ea typeface="Cambria Math" panose="02040503050406030204" pitchFamily="18" charset="0"/>
                          </a:rPr>
                          <m:t>×</m:t>
                        </m:r>
                        <m:r>
                          <a:rPr lang="cs-CZ" sz="1800" i="1">
                            <a:latin typeface="Cambria Math" panose="02040503050406030204" pitchFamily="18" charset="0"/>
                            <a:ea typeface="Cambria Math" panose="02040503050406030204" pitchFamily="18" charset="0"/>
                          </a:rPr>
                          <m:t>𝑟</m:t>
                        </m:r>
                      </m:e>
                    </m:d>
                    <m:r>
                      <a:rPr lang="cs-CZ" sz="1800" i="1" smtClean="0">
                        <a:latin typeface="Cambria Math" panose="02040503050406030204" pitchFamily="18" charset="0"/>
                        <a:ea typeface="Cambria Math" panose="02040503050406030204" pitchFamily="18" charset="0"/>
                      </a:rPr>
                      <m:t>×</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r>
                              <a:rPr lang="cs-CZ"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18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den>
                    </m:f>
                  </m:oMath>
                </a14:m>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72000" indent="0" algn="ctr">
                  <a:buNone/>
                </a:pPr>
                <a14:m>
                  <m:oMath xmlns:m="http://schemas.openxmlformats.org/officeDocument/2006/math">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850 000</m:t>
                    </m:r>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b="1" i="1">
                        <a:effectLst/>
                        <a:latin typeface="Cambria Math" panose="02040503050406030204" pitchFamily="18" charset="0"/>
                        <a:ea typeface="Calibri" panose="020F0502020204030204" pitchFamily="34" charset="0"/>
                        <a:cs typeface="Times New Roman" panose="02020603050405020304" pitchFamily="18" charset="0"/>
                      </a:rPr>
                      <m:t>𝒂</m:t>
                    </m:r>
                    <m:r>
                      <a:rPr lang="cs-CZ" sz="18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b="0" i="1">
                        <a:latin typeface="Cambria Math" panose="02040503050406030204" pitchFamily="18" charset="0"/>
                        <a:ea typeface="Calibri" panose="020F0502020204030204" pitchFamily="34" charset="0"/>
                        <a:cs typeface="Times New Roman" panose="02020603050405020304" pitchFamily="18" charset="0"/>
                      </a:rPr>
                      <m:t>12</m:t>
                    </m:r>
                    <m:r>
                      <a:rPr lang="cs-CZ" sz="1800" b="1" i="1">
                        <a:latin typeface="Cambria Math" panose="02040503050406030204" pitchFamily="18" charset="0"/>
                        <a:ea typeface="Cambria Math" panose="02040503050406030204" pitchFamily="18" charset="0"/>
                        <a:cs typeface="Times New Roman" panose="02020603050405020304" pitchFamily="18" charset="0"/>
                      </a:rPr>
                      <m:t>×</m:t>
                    </m:r>
                    <m:d>
                      <m:dPr>
                        <m:ctrlPr>
                          <a:rPr lang="cs-CZ" sz="1800" i="1">
                            <a:latin typeface="Cambria Math" panose="02040503050406030204" pitchFamily="18" charset="0"/>
                            <a:ea typeface="Cambria Math" panose="02040503050406030204" pitchFamily="18" charset="0"/>
                          </a:rPr>
                        </m:ctrlPr>
                      </m:dPr>
                      <m:e>
                        <m:r>
                          <a:rPr lang="cs-CZ" sz="1800" i="1">
                            <a:latin typeface="Cambria Math" panose="02040503050406030204" pitchFamily="18" charset="0"/>
                            <a:ea typeface="Cambria Math" panose="02040503050406030204" pitchFamily="18" charset="0"/>
                          </a:rPr>
                          <m:t>1+</m:t>
                        </m:r>
                        <m:f>
                          <m:fPr>
                            <m:ctrlPr>
                              <a:rPr lang="cs-CZ" sz="1800" i="1">
                                <a:latin typeface="Cambria Math" panose="02040503050406030204" pitchFamily="18" charset="0"/>
                              </a:rPr>
                            </m:ctrlPr>
                          </m:fPr>
                          <m:num>
                            <m:r>
                              <a:rPr lang="cs-CZ" sz="1800" i="1">
                                <a:latin typeface="Cambria Math" panose="02040503050406030204" pitchFamily="18" charset="0"/>
                              </a:rPr>
                              <m:t>12+1</m:t>
                            </m:r>
                          </m:num>
                          <m:den>
                            <m:r>
                              <a:rPr lang="cs-CZ" sz="1800" i="1">
                                <a:latin typeface="Cambria Math" panose="02040503050406030204" pitchFamily="18" charset="0"/>
                              </a:rPr>
                              <m:t>24</m:t>
                            </m:r>
                          </m:den>
                        </m:f>
                        <m:r>
                          <a:rPr lang="cs-CZ" sz="1800" i="1">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0,03</m:t>
                        </m:r>
                      </m:e>
                    </m:d>
                    <m:r>
                      <a:rPr lang="cs-CZ" sz="1800" i="1">
                        <a:latin typeface="Cambria Math" panose="02040503050406030204" pitchFamily="18" charset="0"/>
                        <a:ea typeface="Cambria Math" panose="02040503050406030204" pitchFamily="18" charset="0"/>
                      </a:rPr>
                      <m:t>×</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0,03</m:t>
                                </m:r>
                              </m:e>
                            </m:d>
                          </m:e>
                          <m:sup>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10</m:t>
                            </m:r>
                          </m:sup>
                        </m:sSup>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0,03</m:t>
                        </m:r>
                      </m:den>
                    </m:f>
                  </m:oMath>
                </a14:m>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72000" indent="0">
                  <a:buNone/>
                </a:pPr>
                <a:r>
                  <a:rPr lang="cs-CZ" sz="1800" dirty="0">
                    <a:effectLst/>
                    <a:latin typeface="Calibri" panose="020F0502020204030204" pitchFamily="34" charset="0"/>
                    <a:ea typeface="Times New Roman" panose="02020603050405020304" pitchFamily="18" charset="0"/>
                    <a:cs typeface="Calibri" panose="020F0502020204030204" pitchFamily="34" charset="0"/>
                  </a:rPr>
                  <a:t>→ vyjádřit </a:t>
                </a:r>
                <a14:m>
                  <m:oMath xmlns:m="http://schemas.openxmlformats.org/officeDocument/2006/math">
                    <m:r>
                      <a:rPr lang="cs-CZ" sz="1800" b="1" i="1">
                        <a:latin typeface="Cambria Math" panose="02040503050406030204" pitchFamily="18" charset="0"/>
                        <a:ea typeface="Calibri" panose="020F0502020204030204" pitchFamily="34" charset="0"/>
                        <a:cs typeface="Times New Roman" panose="02020603050405020304" pitchFamily="18" charset="0"/>
                      </a:rPr>
                      <m:t>𝒂</m:t>
                    </m:r>
                    <m:r>
                      <a:rPr lang="cs-CZ" sz="1800" b="1" i="1">
                        <a:latin typeface="Cambria Math" panose="02040503050406030204" pitchFamily="18" charset="0"/>
                        <a:ea typeface="Calibri" panose="020F0502020204030204" pitchFamily="34" charset="0"/>
                        <a:cs typeface="Times New Roman" panose="02020603050405020304" pitchFamily="18" charset="0"/>
                      </a:rPr>
                      <m:t> </m:t>
                    </m:r>
                  </m:oMath>
                </a14:m>
                <a:r>
                  <a:rPr lang="cs-CZ" sz="1800" dirty="0">
                    <a:effectLst/>
                    <a:latin typeface="Calibri" panose="020F0502020204030204" pitchFamily="34" charset="0"/>
                    <a:ea typeface="Times New Roman" panose="02020603050405020304" pitchFamily="18" charset="0"/>
                    <a:cs typeface="Calibri" panose="020F0502020204030204" pitchFamily="34" charset="0"/>
                  </a:rPr>
                  <a:t>: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72000" indent="0">
                  <a:buNone/>
                </a:pPr>
                <a14:m>
                  <m:oMathPara xmlns:m="http://schemas.openxmlformats.org/officeDocument/2006/math">
                    <m:oMathParaPr>
                      <m:jc m:val="centerGroup"/>
                    </m:oMathParaPr>
                    <m:oMath xmlns:m="http://schemas.openxmlformats.org/officeDocument/2006/math">
                      <m:r>
                        <a:rPr lang="cs-CZ" sz="1800" b="1" i="1">
                          <a:effectLst/>
                          <a:latin typeface="Cambria Math" panose="02040503050406030204" pitchFamily="18" charset="0"/>
                          <a:ea typeface="Calibri" panose="020F0502020204030204" pitchFamily="34" charset="0"/>
                          <a:cs typeface="Times New Roman" panose="02020603050405020304" pitchFamily="18" charset="0"/>
                        </a:rPr>
                        <m:t>𝒂</m:t>
                      </m:r>
                      <m:r>
                        <a:rPr lang="cs-CZ"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1800" i="1">
                              <a:effectLst/>
                              <a:latin typeface="Cambria Math" panose="02040503050406030204" pitchFamily="18" charset="0"/>
                              <a:ea typeface="Calibri" panose="020F0502020204030204" pitchFamily="34" charset="0"/>
                              <a:cs typeface="Times New Roman" panose="02020603050405020304" pitchFamily="18" charset="0"/>
                            </a:rPr>
                            <m:t>𝐹𝑉𝐴</m:t>
                          </m:r>
                          <m:r>
                            <a:rPr lang="cs-CZ" sz="1800" i="1">
                              <a:effectLst/>
                              <a:latin typeface="Cambria Math" panose="02040503050406030204" pitchFamily="18" charset="0"/>
                              <a:ea typeface="Calibri" panose="020F0502020204030204" pitchFamily="34" charset="0"/>
                              <a:cs typeface="Times New Roman" panose="02020603050405020304" pitchFamily="18" charset="0"/>
                            </a:rPr>
                            <m:t> ×</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num>
                        <m:den>
                          <m:sSup>
                            <m:sSup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r>
                                <a:rPr lang="cs-CZ"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18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cs-CZ" sz="18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cs-CZ" sz="1800" i="1">
                              <a:latin typeface="Cambria Math" panose="02040503050406030204" pitchFamily="18" charset="0"/>
                              <a:ea typeface="Cambria Math" panose="02040503050406030204" pitchFamily="18" charset="0"/>
                            </a:rPr>
                          </m:ctrlPr>
                        </m:dPr>
                        <m:e>
                          <m:r>
                            <a:rPr lang="cs-CZ" sz="1800" i="1">
                              <a:latin typeface="Cambria Math" panose="02040503050406030204" pitchFamily="18" charset="0"/>
                              <a:ea typeface="Cambria Math" panose="02040503050406030204" pitchFamily="18" charset="0"/>
                            </a:rPr>
                            <m:t>1+</m:t>
                          </m:r>
                          <m:f>
                            <m:fPr>
                              <m:ctrlPr>
                                <a:rPr lang="cs-CZ" sz="1800" i="1">
                                  <a:latin typeface="Cambria Math" panose="02040503050406030204" pitchFamily="18" charset="0"/>
                                </a:rPr>
                              </m:ctrlPr>
                            </m:fPr>
                            <m:num>
                              <m:r>
                                <a:rPr lang="cs-CZ" sz="1800" i="1">
                                  <a:latin typeface="Cambria Math" panose="02040503050406030204" pitchFamily="18" charset="0"/>
                                </a:rPr>
                                <m:t>1</m:t>
                              </m:r>
                              <m:r>
                                <a:rPr lang="cs-CZ" sz="1800" b="0" i="1" smtClean="0">
                                  <a:latin typeface="Cambria Math" panose="02040503050406030204" pitchFamily="18" charset="0"/>
                                </a:rPr>
                                <m:t>3</m:t>
                              </m:r>
                            </m:num>
                            <m:den>
                              <m:r>
                                <a:rPr lang="cs-CZ" sz="1800" i="1">
                                  <a:latin typeface="Cambria Math" panose="02040503050406030204" pitchFamily="18" charset="0"/>
                                </a:rPr>
                                <m:t>24</m:t>
                              </m:r>
                            </m:den>
                          </m:f>
                          <m:r>
                            <a:rPr lang="cs-CZ" sz="1800" i="1">
                              <a:latin typeface="Cambria Math" panose="02040503050406030204" pitchFamily="18" charset="0"/>
                              <a:ea typeface="Cambria Math" panose="02040503050406030204" pitchFamily="18" charset="0"/>
                            </a:rPr>
                            <m:t>×0,03</m:t>
                          </m:r>
                        </m:e>
                      </m:d>
                      <m:r>
                        <a:rPr lang="cs-CZ" sz="1800" i="1" smtClean="0">
                          <a:latin typeface="Cambria Math" panose="02040503050406030204" pitchFamily="18" charset="0"/>
                          <a:ea typeface="Cambria Math" panose="02040503050406030204" pitchFamily="18" charset="0"/>
                        </a:rPr>
                        <m:t>÷</m:t>
                      </m:r>
                      <m:r>
                        <m:rPr>
                          <m:sty m:val="p"/>
                        </m:rPr>
                        <a:rPr lang="cs-CZ" sz="1800" b="0" i="0" smtClean="0">
                          <a:latin typeface="Cambria Math" panose="02040503050406030204" pitchFamily="18" charset="0"/>
                          <a:ea typeface="Calibri" panose="020F0502020204030204" pitchFamily="34" charset="0"/>
                          <a:cs typeface="Times New Roman" panose="02020603050405020304" pitchFamily="18" charset="0"/>
                        </a:rPr>
                        <m:t>m</m:t>
                      </m:r>
                      <m:r>
                        <a:rPr lang="cs-CZ" sz="1800">
                          <a:latin typeface="Cambria Math" panose="02040503050406030204" pitchFamily="18" charset="0"/>
                          <a:ea typeface="Calibri" panose="020F0502020204030204" pitchFamily="34" charset="0"/>
                          <a:cs typeface="Times New Roman" panose="02020603050405020304" pitchFamily="18" charset="0"/>
                        </a:rPr>
                        <m:t>=</m:t>
                      </m:r>
                      <m:r>
                        <a:rPr lang="cs-CZ" sz="1800" b="1"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𝟔𝟎𝟖𝟎</m:t>
                      </m:r>
                    </m:oMath>
                  </m:oMathPara>
                </a14:m>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2000" indent="0">
                  <a:buNone/>
                </a:pPr>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2000" indent="0">
                  <a:buNone/>
                </a:pPr>
                <a:endParaRPr lang="cs-CZ" sz="2400" dirty="0"/>
              </a:p>
              <a:p>
                <a:endParaRPr lang="cs-CZ" dirty="0"/>
              </a:p>
            </p:txBody>
          </p:sp>
        </mc:Choice>
        <mc:Fallback xmlns="">
          <p:sp>
            <p:nvSpPr>
              <p:cNvPr id="7" name="Zástupný obsah 6">
                <a:extLst>
                  <a:ext uri="{FF2B5EF4-FFF2-40B4-BE49-F238E27FC236}">
                    <a16:creationId xmlns:a16="http://schemas.microsoft.com/office/drawing/2014/main" id="{6D3AAE03-1834-4972-81BB-848A6192D6DF}"/>
                  </a:ext>
                </a:extLst>
              </p:cNvPr>
              <p:cNvSpPr>
                <a:spLocks noGrp="1" noRot="1" noChangeAspect="1" noMove="1" noResize="1" noEditPoints="1" noAdjustHandles="1" noChangeArrowheads="1" noChangeShapeType="1" noTextEdit="1"/>
              </p:cNvSpPr>
              <p:nvPr>
                <p:ph idx="28"/>
              </p:nvPr>
            </p:nvSpPr>
            <p:spPr>
              <a:xfrm>
                <a:off x="4992323" y="1695074"/>
                <a:ext cx="6126251" cy="4140000"/>
              </a:xfrm>
              <a:blipFill>
                <a:blip r:embed="rId2"/>
                <a:stretch>
                  <a:fillRect l="-1891"/>
                </a:stretch>
              </a:blipFill>
            </p:spPr>
            <p:txBody>
              <a:bodyPr/>
              <a:lstStyle/>
              <a:p>
                <a:r>
                  <a:rPr lang="cs-CZ">
                    <a:noFill/>
                  </a:rPr>
                  <a:t> </a:t>
                </a:r>
              </a:p>
            </p:txBody>
          </p:sp>
        </mc:Fallback>
      </mc:AlternateContent>
      <p:cxnSp>
        <p:nvCxnSpPr>
          <p:cNvPr id="9" name="Přímá spojnice 8">
            <a:extLst>
              <a:ext uri="{FF2B5EF4-FFF2-40B4-BE49-F238E27FC236}">
                <a16:creationId xmlns:a16="http://schemas.microsoft.com/office/drawing/2014/main" id="{EEF1B67A-E3C5-436F-A738-AF183883A16A}"/>
              </a:ext>
            </a:extLst>
          </p:cNvPr>
          <p:cNvCxnSpPr/>
          <p:nvPr/>
        </p:nvCxnSpPr>
        <p:spPr bwMode="auto">
          <a:xfrm>
            <a:off x="4982817" y="1695074"/>
            <a:ext cx="0" cy="4120596"/>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C6B65F6A-1329-4ADD-BB9C-089739303B15}"/>
                  </a:ext>
                </a:extLst>
              </p:cNvPr>
              <p:cNvSpPr txBox="1"/>
              <p:nvPr/>
            </p:nvSpPr>
            <p:spPr>
              <a:xfrm>
                <a:off x="5243615" y="2359936"/>
                <a:ext cx="5358124" cy="552972"/>
              </a:xfrm>
              <a:prstGeom prst="rect">
                <a:avLst/>
              </a:prstGeom>
              <a:noFill/>
            </p:spPr>
            <p:txBody>
              <a:bodyPr wrap="square">
                <a:spAutoFit/>
              </a:bodyPr>
              <a:lstStyle/>
              <a:p>
                <a:pPr algn="ctr"/>
                <a:r>
                  <a:rPr lang="cs-CZ" sz="2000" b="0" dirty="0"/>
                  <a:t>Úložka za celé ÚO: </a:t>
                </a:r>
                <a14:m>
                  <m:oMath xmlns:m="http://schemas.openxmlformats.org/officeDocument/2006/math">
                    <m:r>
                      <a:rPr lang="cs-CZ" sz="2000" b="0" i="1" smtClean="0">
                        <a:latin typeface="Cambria Math" panose="02040503050406030204" pitchFamily="18" charset="0"/>
                      </a:rPr>
                      <m:t>𝑎</m:t>
                    </m:r>
                    <m:r>
                      <a:rPr lang="cs-CZ" sz="2000" b="0" i="1" smtClean="0">
                        <a:latin typeface="Cambria Math" panose="02040503050406030204" pitchFamily="18" charset="0"/>
                        <a:ea typeface="Cambria Math" panose="02040503050406030204" pitchFamily="18" charset="0"/>
                      </a:rPr>
                      <m:t>×</m:t>
                    </m:r>
                    <m:r>
                      <a:rPr lang="cs-CZ" sz="2000" b="0" i="1" smtClean="0">
                        <a:solidFill>
                          <a:srgbClr val="0000DC"/>
                        </a:solidFill>
                        <a:latin typeface="Cambria Math" panose="02040503050406030204" pitchFamily="18" charset="0"/>
                        <a:ea typeface="Cambria Math" panose="02040503050406030204" pitchFamily="18" charset="0"/>
                      </a:rPr>
                      <m:t>𝑚</m:t>
                    </m:r>
                    <m:r>
                      <a:rPr lang="cs-CZ" sz="2000" b="0" i="1" smtClean="0">
                        <a:latin typeface="Cambria Math" panose="02040503050406030204" pitchFamily="18" charset="0"/>
                        <a:ea typeface="Cambria Math" panose="02040503050406030204" pitchFamily="18" charset="0"/>
                      </a:rPr>
                      <m:t>×</m:t>
                    </m:r>
                    <m:d>
                      <m:dPr>
                        <m:ctrlPr>
                          <a:rPr lang="cs-CZ" sz="2000" b="0" i="1" smtClean="0">
                            <a:solidFill>
                              <a:srgbClr val="C00000"/>
                            </a:solidFill>
                            <a:latin typeface="Cambria Math" panose="02040503050406030204" pitchFamily="18" charset="0"/>
                            <a:ea typeface="Cambria Math" panose="02040503050406030204" pitchFamily="18" charset="0"/>
                          </a:rPr>
                        </m:ctrlPr>
                      </m:dPr>
                      <m:e>
                        <m:r>
                          <a:rPr lang="cs-CZ" sz="2000" b="0" i="1" smtClean="0">
                            <a:solidFill>
                              <a:srgbClr val="C00000"/>
                            </a:solidFill>
                            <a:latin typeface="Cambria Math" panose="02040503050406030204" pitchFamily="18" charset="0"/>
                            <a:ea typeface="Cambria Math" panose="02040503050406030204" pitchFamily="18" charset="0"/>
                          </a:rPr>
                          <m:t>1+</m:t>
                        </m:r>
                        <m:f>
                          <m:fPr>
                            <m:ctrlPr>
                              <a:rPr lang="cs-CZ" sz="2000" i="1">
                                <a:solidFill>
                                  <a:srgbClr val="C00000"/>
                                </a:solidFill>
                                <a:latin typeface="Cambria Math" panose="02040503050406030204" pitchFamily="18" charset="0"/>
                              </a:rPr>
                            </m:ctrlPr>
                          </m:fPr>
                          <m:num>
                            <m:r>
                              <a:rPr lang="cs-CZ" sz="2000" b="0" i="1" smtClean="0">
                                <a:solidFill>
                                  <a:srgbClr val="C00000"/>
                                </a:solidFill>
                                <a:latin typeface="Cambria Math" panose="02040503050406030204" pitchFamily="18" charset="0"/>
                              </a:rPr>
                              <m:t>𝑚</m:t>
                            </m:r>
                            <m:r>
                              <a:rPr lang="cs-CZ" sz="2000" b="0" i="1" smtClean="0">
                                <a:solidFill>
                                  <a:srgbClr val="C00000"/>
                                </a:solidFill>
                                <a:latin typeface="Cambria Math" panose="02040503050406030204" pitchFamily="18" charset="0"/>
                              </a:rPr>
                              <m:t>+1</m:t>
                            </m:r>
                          </m:num>
                          <m:den>
                            <m:r>
                              <a:rPr lang="cs-CZ" sz="2000" i="1">
                                <a:solidFill>
                                  <a:srgbClr val="C00000"/>
                                </a:solidFill>
                                <a:latin typeface="Cambria Math" panose="02040503050406030204" pitchFamily="18" charset="0"/>
                              </a:rPr>
                              <m:t>2</m:t>
                            </m:r>
                            <m:r>
                              <a:rPr lang="cs-CZ" sz="2000" i="1">
                                <a:solidFill>
                                  <a:srgbClr val="C00000"/>
                                </a:solidFill>
                                <a:latin typeface="Cambria Math" panose="02040503050406030204" pitchFamily="18" charset="0"/>
                                <a:ea typeface="Cambria Math" panose="02040503050406030204" pitchFamily="18" charset="0"/>
                              </a:rPr>
                              <m:t>×</m:t>
                            </m:r>
                            <m:r>
                              <a:rPr lang="cs-CZ" sz="2000" b="0" i="1" smtClean="0">
                                <a:solidFill>
                                  <a:srgbClr val="C00000"/>
                                </a:solidFill>
                                <a:latin typeface="Cambria Math" panose="02040503050406030204" pitchFamily="18" charset="0"/>
                                <a:ea typeface="Cambria Math" panose="02040503050406030204" pitchFamily="18" charset="0"/>
                              </a:rPr>
                              <m:t>𝑚</m:t>
                            </m:r>
                          </m:den>
                        </m:f>
                        <m:r>
                          <a:rPr lang="cs-CZ" sz="2000" i="1">
                            <a:solidFill>
                              <a:srgbClr val="C00000"/>
                            </a:solidFill>
                            <a:latin typeface="Cambria Math" panose="02040503050406030204" pitchFamily="18" charset="0"/>
                            <a:ea typeface="Cambria Math" panose="02040503050406030204" pitchFamily="18" charset="0"/>
                          </a:rPr>
                          <m:t>×</m:t>
                        </m:r>
                        <m:r>
                          <a:rPr lang="cs-CZ" sz="2000" b="0" i="1" smtClean="0">
                            <a:solidFill>
                              <a:srgbClr val="C00000"/>
                            </a:solidFill>
                            <a:latin typeface="Cambria Math" panose="02040503050406030204" pitchFamily="18" charset="0"/>
                            <a:ea typeface="Cambria Math" panose="02040503050406030204" pitchFamily="18" charset="0"/>
                          </a:rPr>
                          <m:t>𝑟</m:t>
                        </m:r>
                      </m:e>
                    </m:d>
                  </m:oMath>
                </a14:m>
                <a:endParaRPr lang="cs-CZ" sz="2000" dirty="0"/>
              </a:p>
            </p:txBody>
          </p:sp>
        </mc:Choice>
        <mc:Fallback xmlns="">
          <p:sp>
            <p:nvSpPr>
              <p:cNvPr id="11" name="TextovéPole 10">
                <a:extLst>
                  <a:ext uri="{FF2B5EF4-FFF2-40B4-BE49-F238E27FC236}">
                    <a16:creationId xmlns:a16="http://schemas.microsoft.com/office/drawing/2014/main" id="{C6B65F6A-1329-4ADD-BB9C-089739303B15}"/>
                  </a:ext>
                </a:extLst>
              </p:cNvPr>
              <p:cNvSpPr txBox="1">
                <a:spLocks noRot="1" noChangeAspect="1" noMove="1" noResize="1" noEditPoints="1" noAdjustHandles="1" noChangeArrowheads="1" noChangeShapeType="1" noTextEdit="1"/>
              </p:cNvSpPr>
              <p:nvPr/>
            </p:nvSpPr>
            <p:spPr>
              <a:xfrm>
                <a:off x="5243615" y="2359936"/>
                <a:ext cx="5358124" cy="552972"/>
              </a:xfrm>
              <a:prstGeom prst="rect">
                <a:avLst/>
              </a:prstGeom>
              <a:blipFill>
                <a:blip r:embed="rId3"/>
                <a:stretch>
                  <a:fillRect b="-3297"/>
                </a:stretch>
              </a:blipFill>
            </p:spPr>
            <p:txBody>
              <a:bodyPr/>
              <a:lstStyle/>
              <a:p>
                <a:r>
                  <a:rPr lang="cs-CZ">
                    <a:noFill/>
                  </a:rPr>
                  <a:t> </a:t>
                </a:r>
              </a:p>
            </p:txBody>
          </p:sp>
        </mc:Fallback>
      </mc:AlternateContent>
    </p:spTree>
    <p:extLst>
      <p:ext uri="{BB962C8B-B14F-4D97-AF65-F5344CB8AC3E}">
        <p14:creationId xmlns:p14="http://schemas.microsoft.com/office/powerpoint/2010/main" val="1770229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 calcmode="lin" valueType="num">
                                      <p:cBhvr>
                                        <p:cTn id="1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7">
                                            <p:txEl>
                                              <p:pRg st="4" end="4"/>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p:cTn id="1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 calcmode="lin" valueType="num">
                                      <p:cBhvr>
                                        <p:cTn id="24"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a:p>
        </p:txBody>
      </p:sp>
      <p:sp>
        <p:nvSpPr>
          <p:cNvPr id="4" name="Nadpis 3"/>
          <p:cNvSpPr>
            <a:spLocks noGrp="1"/>
          </p:cNvSpPr>
          <p:nvPr>
            <p:ph type="title"/>
          </p:nvPr>
        </p:nvSpPr>
        <p:spPr/>
        <p:txBody>
          <a:bodyPr/>
          <a:lstStyle/>
          <a:p>
            <a:r>
              <a:rPr lang="cs-CZ" dirty="0"/>
              <a:t>Vzorový příklad – řešení 1b - tabule</a:t>
            </a:r>
          </a:p>
        </p:txBody>
      </p:sp>
      <p:sp>
        <p:nvSpPr>
          <p:cNvPr id="5" name="Zástupný symbol pro obsah 4"/>
          <p:cNvSpPr>
            <a:spLocks noGrp="1"/>
          </p:cNvSpPr>
          <p:nvPr>
            <p:ph idx="1"/>
          </p:nvPr>
        </p:nvSpPr>
        <p:spPr>
          <a:xfrm>
            <a:off x="720000" y="1418403"/>
            <a:ext cx="10753200" cy="710514"/>
          </a:xfrm>
        </p:spPr>
        <p:txBody>
          <a:bodyPr vert="horz" lIns="0" tIns="0" rIns="0" bIns="0" rtlCol="0" anchor="t">
            <a:noAutofit/>
          </a:bodyPr>
          <a:lstStyle/>
          <a:p>
            <a:pPr marL="71755" indent="0">
              <a:buNone/>
            </a:pPr>
            <a:r>
              <a:rPr lang="cs-CZ" sz="1400"/>
              <a:t>Kolik bude činit Vaše pravidelná úložka, kterou si zabezpečíte </a:t>
            </a:r>
            <a:r>
              <a:rPr lang="cs-CZ" sz="1400" b="1"/>
              <a:t>při </a:t>
            </a:r>
            <a:r>
              <a:rPr lang="cs-CZ" sz="1400" b="1">
                <a:solidFill>
                  <a:schemeClr val="accent2"/>
                </a:solidFill>
              </a:rPr>
              <a:t>měsíčním spoření </a:t>
            </a:r>
            <a:r>
              <a:rPr lang="cs-CZ" sz="1400"/>
              <a:t>během 10 let částku 850.000 Kč? Banka </a:t>
            </a:r>
            <a:r>
              <a:rPr lang="cs-CZ" sz="1400" b="1"/>
              <a:t>připisuje</a:t>
            </a:r>
            <a:r>
              <a:rPr lang="cs-CZ" sz="1400"/>
              <a:t> </a:t>
            </a:r>
            <a:r>
              <a:rPr lang="cs-CZ" sz="1400" b="1">
                <a:solidFill>
                  <a:schemeClr val="accent2"/>
                </a:solidFill>
              </a:rPr>
              <a:t>úrok ročně </a:t>
            </a:r>
            <a:r>
              <a:rPr lang="cs-CZ" sz="1400"/>
              <a:t>a úroková sazba činí 3 % p. a. Kolik bude výška vkladu, jestli bude </a:t>
            </a:r>
            <a:r>
              <a:rPr lang="cs-CZ" sz="1400" b="1">
                <a:solidFill>
                  <a:srgbClr val="C00000"/>
                </a:solidFill>
              </a:rPr>
              <a:t>vklad polhůtní. </a:t>
            </a:r>
            <a:endParaRPr lang="cs-CZ" b="1">
              <a:solidFill>
                <a:srgbClr val="C00000"/>
              </a:solidFill>
              <a:cs typeface="Arial"/>
            </a:endParaRPr>
          </a:p>
        </p:txBody>
      </p:sp>
      <p:sp>
        <p:nvSpPr>
          <p:cNvPr id="12" name="Přímá spojnice se šipkou 11">
            <a:extLst>
              <a:ext uri="{FF2B5EF4-FFF2-40B4-BE49-F238E27FC236}">
                <a16:creationId xmlns:a16="http://schemas.microsoft.com/office/drawing/2014/main" id="{4C8FF24F-1854-44DD-AE30-24943F41FCAB}"/>
              </a:ext>
            </a:extLst>
          </p:cNvPr>
          <p:cNvSpPr/>
          <p:nvPr/>
        </p:nvSpPr>
        <p:spPr>
          <a:xfrm rot="5338323" flipV="1">
            <a:off x="3211790" y="499133"/>
            <a:ext cx="77665" cy="4728658"/>
          </a:xfrm>
          <a:prstGeom prst="straightConnector1">
            <a:avLst/>
          </a:prstGeom>
          <a:ln/>
        </p:spPr>
        <p:style>
          <a:lnRef idx="3">
            <a:schemeClr val="accent1"/>
          </a:lnRef>
          <a:fillRef idx="0">
            <a:schemeClr val="accent1"/>
          </a:fillRef>
          <a:effectRef idx="2">
            <a:schemeClr val="accent1"/>
          </a:effectRef>
          <a:fontRef idx="minor">
            <a:schemeClr val="tx1"/>
          </a:fontRef>
        </p:style>
        <p:txBody>
          <a:bodyPr wrap="none" rtlCol="0" anchor="ctr" anchorCtr="1"/>
          <a:lstStyle/>
          <a:p>
            <a:endParaRPr lang="de-DE">
              <a:solidFill>
                <a:srgbClr val="0000DC"/>
              </a:solidFill>
            </a:endParaRPr>
          </a:p>
        </p:txBody>
      </p:sp>
      <p:sp>
        <p:nvSpPr>
          <p:cNvPr id="14" name="Přímá spojnice 13">
            <a:extLst>
              <a:ext uri="{FF2B5EF4-FFF2-40B4-BE49-F238E27FC236}">
                <a16:creationId xmlns:a16="http://schemas.microsoft.com/office/drawing/2014/main" id="{CC65B726-63C8-4046-B53E-A305AC20819F}"/>
              </a:ext>
            </a:extLst>
          </p:cNvPr>
          <p:cNvSpPr/>
          <p:nvPr/>
        </p:nvSpPr>
        <p:spPr>
          <a:xfrm rot="5400000" flipV="1">
            <a:off x="778205" y="2832052"/>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25" name="Přímá spojnice 24">
            <a:extLst>
              <a:ext uri="{FF2B5EF4-FFF2-40B4-BE49-F238E27FC236}">
                <a16:creationId xmlns:a16="http://schemas.microsoft.com/office/drawing/2014/main" id="{D356BF0E-D134-457A-9847-B4B9573D4EBB}"/>
              </a:ext>
            </a:extLst>
          </p:cNvPr>
          <p:cNvSpPr/>
          <p:nvPr/>
        </p:nvSpPr>
        <p:spPr>
          <a:xfrm rot="5400000" flipV="1">
            <a:off x="1195878" y="2845256"/>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27" name="Přímá spojnice 26">
            <a:extLst>
              <a:ext uri="{FF2B5EF4-FFF2-40B4-BE49-F238E27FC236}">
                <a16:creationId xmlns:a16="http://schemas.microsoft.com/office/drawing/2014/main" id="{D753D579-860D-4D7E-BB59-F08F2BA75E65}"/>
              </a:ext>
            </a:extLst>
          </p:cNvPr>
          <p:cNvSpPr/>
          <p:nvPr/>
        </p:nvSpPr>
        <p:spPr>
          <a:xfrm rot="5400000" flipV="1">
            <a:off x="1646039" y="2854930"/>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29" name="Přímá spojnice 28">
            <a:extLst>
              <a:ext uri="{FF2B5EF4-FFF2-40B4-BE49-F238E27FC236}">
                <a16:creationId xmlns:a16="http://schemas.microsoft.com/office/drawing/2014/main" id="{7DAA0D2F-110F-4904-9826-3581D9234888}"/>
              </a:ext>
            </a:extLst>
          </p:cNvPr>
          <p:cNvSpPr/>
          <p:nvPr/>
        </p:nvSpPr>
        <p:spPr>
          <a:xfrm rot="5400000" flipV="1">
            <a:off x="2064570" y="2838384"/>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31" name="Přímá spojnice 30">
            <a:extLst>
              <a:ext uri="{FF2B5EF4-FFF2-40B4-BE49-F238E27FC236}">
                <a16:creationId xmlns:a16="http://schemas.microsoft.com/office/drawing/2014/main" id="{E0F84018-3167-4B9B-8D3E-97CA99208532}"/>
              </a:ext>
            </a:extLst>
          </p:cNvPr>
          <p:cNvSpPr/>
          <p:nvPr/>
        </p:nvSpPr>
        <p:spPr>
          <a:xfrm rot="5400000" flipV="1">
            <a:off x="2928893" y="2838384"/>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33" name="Přímá spojnice 32">
            <a:extLst>
              <a:ext uri="{FF2B5EF4-FFF2-40B4-BE49-F238E27FC236}">
                <a16:creationId xmlns:a16="http://schemas.microsoft.com/office/drawing/2014/main" id="{4FA74D67-DF71-44DF-9711-13295A044CF1}"/>
              </a:ext>
            </a:extLst>
          </p:cNvPr>
          <p:cNvSpPr/>
          <p:nvPr/>
        </p:nvSpPr>
        <p:spPr>
          <a:xfrm rot="5400000" flipV="1">
            <a:off x="2508683" y="2845255"/>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38" name="TextovéPole 37">
            <a:extLst>
              <a:ext uri="{FF2B5EF4-FFF2-40B4-BE49-F238E27FC236}">
                <a16:creationId xmlns:a16="http://schemas.microsoft.com/office/drawing/2014/main" id="{FA801CED-23E8-4B2E-908C-33CF94A7D65C}"/>
              </a:ext>
            </a:extLst>
          </p:cNvPr>
          <p:cNvSpPr txBox="1"/>
          <p:nvPr/>
        </p:nvSpPr>
        <p:spPr>
          <a:xfrm>
            <a:off x="732368" y="2387199"/>
            <a:ext cx="340822" cy="338554"/>
          </a:xfrm>
          <a:prstGeom prst="rect">
            <a:avLst/>
          </a:prstGeom>
          <a:noFill/>
        </p:spPr>
        <p:txBody>
          <a:bodyPr wrap="square" rtlCol="0">
            <a:spAutoFit/>
          </a:bodyPr>
          <a:lstStyle/>
          <a:p>
            <a:r>
              <a:rPr lang="cs-CZ" sz="1600">
                <a:solidFill>
                  <a:schemeClr val="accent2"/>
                </a:solidFill>
              </a:rPr>
              <a:t>1</a:t>
            </a:r>
            <a:endParaRPr lang="cs-CZ">
              <a:solidFill>
                <a:schemeClr val="accent2"/>
              </a:solidFill>
            </a:endParaRPr>
          </a:p>
        </p:txBody>
      </p:sp>
      <p:sp>
        <p:nvSpPr>
          <p:cNvPr id="42" name="TextovéPole 41">
            <a:extLst>
              <a:ext uri="{FF2B5EF4-FFF2-40B4-BE49-F238E27FC236}">
                <a16:creationId xmlns:a16="http://schemas.microsoft.com/office/drawing/2014/main" id="{8096D38B-3794-4308-9F09-BA4EB80D6BAE}"/>
              </a:ext>
            </a:extLst>
          </p:cNvPr>
          <p:cNvSpPr txBox="1"/>
          <p:nvPr/>
        </p:nvSpPr>
        <p:spPr>
          <a:xfrm>
            <a:off x="1185708" y="2373796"/>
            <a:ext cx="340822" cy="338554"/>
          </a:xfrm>
          <a:prstGeom prst="rect">
            <a:avLst/>
          </a:prstGeom>
          <a:noFill/>
        </p:spPr>
        <p:txBody>
          <a:bodyPr wrap="square" rtlCol="0">
            <a:spAutoFit/>
          </a:bodyPr>
          <a:lstStyle/>
          <a:p>
            <a:r>
              <a:rPr lang="cs-CZ" sz="1600">
                <a:solidFill>
                  <a:schemeClr val="tx2"/>
                </a:solidFill>
              </a:rPr>
              <a:t>2</a:t>
            </a:r>
            <a:endParaRPr lang="cs-CZ">
              <a:solidFill>
                <a:schemeClr val="tx2"/>
              </a:solidFill>
            </a:endParaRPr>
          </a:p>
        </p:txBody>
      </p:sp>
      <p:sp>
        <p:nvSpPr>
          <p:cNvPr id="44" name="TextovéPole 43">
            <a:extLst>
              <a:ext uri="{FF2B5EF4-FFF2-40B4-BE49-F238E27FC236}">
                <a16:creationId xmlns:a16="http://schemas.microsoft.com/office/drawing/2014/main" id="{16B8A023-BFE8-42DE-A0E1-E7F2D8466371}"/>
              </a:ext>
            </a:extLst>
          </p:cNvPr>
          <p:cNvSpPr txBox="1"/>
          <p:nvPr/>
        </p:nvSpPr>
        <p:spPr>
          <a:xfrm>
            <a:off x="1590123" y="2391583"/>
            <a:ext cx="340822" cy="338554"/>
          </a:xfrm>
          <a:prstGeom prst="rect">
            <a:avLst/>
          </a:prstGeom>
          <a:noFill/>
        </p:spPr>
        <p:txBody>
          <a:bodyPr wrap="square" rtlCol="0">
            <a:spAutoFit/>
          </a:bodyPr>
          <a:lstStyle/>
          <a:p>
            <a:r>
              <a:rPr lang="cs-CZ" sz="1600">
                <a:solidFill>
                  <a:schemeClr val="tx2"/>
                </a:solidFill>
              </a:rPr>
              <a:t>3</a:t>
            </a:r>
            <a:endParaRPr lang="cs-CZ">
              <a:solidFill>
                <a:schemeClr val="tx2"/>
              </a:solidFill>
            </a:endParaRPr>
          </a:p>
        </p:txBody>
      </p:sp>
      <p:sp>
        <p:nvSpPr>
          <p:cNvPr id="46" name="TextovéPole 45">
            <a:extLst>
              <a:ext uri="{FF2B5EF4-FFF2-40B4-BE49-F238E27FC236}">
                <a16:creationId xmlns:a16="http://schemas.microsoft.com/office/drawing/2014/main" id="{0E2B80C7-2AC2-4553-97BE-642E64346148}"/>
              </a:ext>
            </a:extLst>
          </p:cNvPr>
          <p:cNvSpPr txBox="1"/>
          <p:nvPr/>
        </p:nvSpPr>
        <p:spPr>
          <a:xfrm>
            <a:off x="1997294" y="2389159"/>
            <a:ext cx="340822" cy="338554"/>
          </a:xfrm>
          <a:prstGeom prst="rect">
            <a:avLst/>
          </a:prstGeom>
          <a:noFill/>
        </p:spPr>
        <p:txBody>
          <a:bodyPr wrap="square" rtlCol="0">
            <a:spAutoFit/>
          </a:bodyPr>
          <a:lstStyle/>
          <a:p>
            <a:r>
              <a:rPr lang="cs-CZ" sz="1600">
                <a:solidFill>
                  <a:schemeClr val="tx2"/>
                </a:solidFill>
              </a:rPr>
              <a:t>4</a:t>
            </a:r>
            <a:endParaRPr lang="cs-CZ">
              <a:solidFill>
                <a:schemeClr val="tx2"/>
              </a:solidFill>
            </a:endParaRPr>
          </a:p>
        </p:txBody>
      </p:sp>
      <p:sp>
        <p:nvSpPr>
          <p:cNvPr id="48" name="TextovéPole 47">
            <a:extLst>
              <a:ext uri="{FF2B5EF4-FFF2-40B4-BE49-F238E27FC236}">
                <a16:creationId xmlns:a16="http://schemas.microsoft.com/office/drawing/2014/main" id="{A6D67CE5-4994-466B-9017-3A9105256C9C}"/>
              </a:ext>
            </a:extLst>
          </p:cNvPr>
          <p:cNvSpPr txBox="1"/>
          <p:nvPr/>
        </p:nvSpPr>
        <p:spPr>
          <a:xfrm>
            <a:off x="2491249" y="2374972"/>
            <a:ext cx="340822" cy="338554"/>
          </a:xfrm>
          <a:prstGeom prst="rect">
            <a:avLst/>
          </a:prstGeom>
          <a:noFill/>
        </p:spPr>
        <p:txBody>
          <a:bodyPr wrap="square" rtlCol="0">
            <a:spAutoFit/>
          </a:bodyPr>
          <a:lstStyle/>
          <a:p>
            <a:r>
              <a:rPr lang="cs-CZ" sz="1600">
                <a:solidFill>
                  <a:schemeClr val="tx2"/>
                </a:solidFill>
              </a:rPr>
              <a:t>5</a:t>
            </a:r>
            <a:endParaRPr lang="cs-CZ">
              <a:solidFill>
                <a:schemeClr val="tx2"/>
              </a:solidFill>
            </a:endParaRPr>
          </a:p>
        </p:txBody>
      </p:sp>
      <p:sp>
        <p:nvSpPr>
          <p:cNvPr id="50" name="TextovéPole 49">
            <a:extLst>
              <a:ext uri="{FF2B5EF4-FFF2-40B4-BE49-F238E27FC236}">
                <a16:creationId xmlns:a16="http://schemas.microsoft.com/office/drawing/2014/main" id="{7BC7AF7B-86BB-4C50-8570-21661EBDFF1D}"/>
              </a:ext>
            </a:extLst>
          </p:cNvPr>
          <p:cNvSpPr txBox="1"/>
          <p:nvPr/>
        </p:nvSpPr>
        <p:spPr>
          <a:xfrm>
            <a:off x="2895664" y="2370020"/>
            <a:ext cx="340822" cy="338554"/>
          </a:xfrm>
          <a:prstGeom prst="rect">
            <a:avLst/>
          </a:prstGeom>
          <a:noFill/>
        </p:spPr>
        <p:txBody>
          <a:bodyPr wrap="square" rtlCol="0">
            <a:spAutoFit/>
          </a:bodyPr>
          <a:lstStyle/>
          <a:p>
            <a:r>
              <a:rPr lang="cs-CZ" sz="1600">
                <a:solidFill>
                  <a:schemeClr val="tx2"/>
                </a:solidFill>
              </a:rPr>
              <a:t>6</a:t>
            </a:r>
            <a:endParaRPr lang="cs-CZ">
              <a:solidFill>
                <a:schemeClr val="tx2"/>
              </a:solidFill>
            </a:endParaRPr>
          </a:p>
        </p:txBody>
      </p:sp>
      <p:sp>
        <p:nvSpPr>
          <p:cNvPr id="52" name="TextovéPole 51">
            <a:extLst>
              <a:ext uri="{FF2B5EF4-FFF2-40B4-BE49-F238E27FC236}">
                <a16:creationId xmlns:a16="http://schemas.microsoft.com/office/drawing/2014/main" id="{8221543D-5285-4082-88A1-3A6CDB05A679}"/>
              </a:ext>
            </a:extLst>
          </p:cNvPr>
          <p:cNvSpPr txBox="1"/>
          <p:nvPr/>
        </p:nvSpPr>
        <p:spPr>
          <a:xfrm>
            <a:off x="7424147" y="2261519"/>
            <a:ext cx="4637072"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1600" dirty="0"/>
              <a:t>Jaká je úložka za celé ÚO, jeden rok?</a:t>
            </a:r>
          </a:p>
          <a:p>
            <a:r>
              <a:rPr lang="cs-CZ" sz="1600" dirty="0"/>
              <a:t>Suma úložek = 12a, </a:t>
            </a:r>
            <a:r>
              <a:rPr lang="cs-CZ" sz="1600" dirty="0">
                <a:solidFill>
                  <a:srgbClr val="0000DC"/>
                </a:solidFill>
              </a:rPr>
              <a:t>ale co úroky?</a:t>
            </a:r>
          </a:p>
          <a:p>
            <a:pPr marL="342900" indent="-342900">
              <a:buFont typeface="Arial" panose="020B0604020202020204" pitchFamily="34" charset="0"/>
              <a:buChar char="•"/>
            </a:pPr>
            <a:r>
              <a:rPr lang="cs-CZ" sz="1600" dirty="0"/>
              <a:t>V rámci jednoho ÚO jednoduché úročení</a:t>
            </a:r>
          </a:p>
          <a:p>
            <a:pPr marL="342900" indent="-342900">
              <a:buFont typeface="Arial" panose="020B0604020202020204" pitchFamily="34" charset="0"/>
              <a:buChar char="•"/>
            </a:pPr>
            <a:r>
              <a:rPr lang="cs-CZ" sz="1600" dirty="0"/>
              <a:t>Každý měsíc vložíme </a:t>
            </a:r>
            <a:r>
              <a:rPr lang="cs-CZ" sz="1600" b="1" dirty="0"/>
              <a:t>a</a:t>
            </a:r>
            <a:r>
              <a:rPr lang="cs-CZ" sz="1600" dirty="0"/>
              <a:t>, tedy každé další </a:t>
            </a:r>
            <a:r>
              <a:rPr lang="cs-CZ" sz="1600" b="1" dirty="0"/>
              <a:t>a</a:t>
            </a:r>
            <a:r>
              <a:rPr lang="cs-CZ" sz="1600" dirty="0"/>
              <a:t> je za rok úročené o r/12 méně, než předešlé</a:t>
            </a:r>
          </a:p>
          <a:p>
            <a:pPr marL="342900" indent="-342900">
              <a:buFont typeface="Arial" panose="020B0604020202020204" pitchFamily="34" charset="0"/>
              <a:buChar char="•"/>
            </a:pPr>
            <a:r>
              <a:rPr lang="cs-CZ" sz="1600" b="1" dirty="0"/>
              <a:t>Vzniká aritmetická řada</a:t>
            </a:r>
          </a:p>
        </p:txBody>
      </p:sp>
      <p:sp>
        <p:nvSpPr>
          <p:cNvPr id="6" name="Přímá spojnice 5">
            <a:extLst>
              <a:ext uri="{FF2B5EF4-FFF2-40B4-BE49-F238E27FC236}">
                <a16:creationId xmlns:a16="http://schemas.microsoft.com/office/drawing/2014/main" id="{D8C0B5D9-1327-4EE3-9CB4-B19F3D343B0B}"/>
              </a:ext>
            </a:extLst>
          </p:cNvPr>
          <p:cNvSpPr/>
          <p:nvPr/>
        </p:nvSpPr>
        <p:spPr>
          <a:xfrm rot="5400000" flipV="1">
            <a:off x="3348245" y="2845265"/>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7" name="Přímá spojnice 6">
            <a:extLst>
              <a:ext uri="{FF2B5EF4-FFF2-40B4-BE49-F238E27FC236}">
                <a16:creationId xmlns:a16="http://schemas.microsoft.com/office/drawing/2014/main" id="{26DE90D4-8E97-45FB-BD6C-8649494AE84D}"/>
              </a:ext>
            </a:extLst>
          </p:cNvPr>
          <p:cNvSpPr/>
          <p:nvPr/>
        </p:nvSpPr>
        <p:spPr>
          <a:xfrm rot="5400000" flipV="1">
            <a:off x="3791501" y="2849184"/>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8" name="Přímá spojnice 7">
            <a:extLst>
              <a:ext uri="{FF2B5EF4-FFF2-40B4-BE49-F238E27FC236}">
                <a16:creationId xmlns:a16="http://schemas.microsoft.com/office/drawing/2014/main" id="{5CB254D1-2021-46D0-9E09-7F5916A5C074}"/>
              </a:ext>
            </a:extLst>
          </p:cNvPr>
          <p:cNvSpPr/>
          <p:nvPr/>
        </p:nvSpPr>
        <p:spPr>
          <a:xfrm rot="5400000" flipV="1">
            <a:off x="4208317" y="2847117"/>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9" name="Přímá spojnice 8">
            <a:extLst>
              <a:ext uri="{FF2B5EF4-FFF2-40B4-BE49-F238E27FC236}">
                <a16:creationId xmlns:a16="http://schemas.microsoft.com/office/drawing/2014/main" id="{C0343D36-11DA-4F1D-A0EF-0D472977D8CC}"/>
              </a:ext>
            </a:extLst>
          </p:cNvPr>
          <p:cNvSpPr/>
          <p:nvPr/>
        </p:nvSpPr>
        <p:spPr>
          <a:xfrm rot="5400000" flipV="1">
            <a:off x="5507495" y="2846147"/>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10" name="Přímá spojnice 9">
            <a:extLst>
              <a:ext uri="{FF2B5EF4-FFF2-40B4-BE49-F238E27FC236}">
                <a16:creationId xmlns:a16="http://schemas.microsoft.com/office/drawing/2014/main" id="{91C1E2F2-EE49-48D4-9474-98D58668F1C8}"/>
              </a:ext>
            </a:extLst>
          </p:cNvPr>
          <p:cNvSpPr/>
          <p:nvPr/>
        </p:nvSpPr>
        <p:spPr>
          <a:xfrm rot="5400000" flipV="1">
            <a:off x="5064959" y="2846610"/>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11" name="Přímá spojnice 10">
            <a:extLst>
              <a:ext uri="{FF2B5EF4-FFF2-40B4-BE49-F238E27FC236}">
                <a16:creationId xmlns:a16="http://schemas.microsoft.com/office/drawing/2014/main" id="{CA4C932B-4202-48A7-852B-AAA23EE2AAB0}"/>
              </a:ext>
            </a:extLst>
          </p:cNvPr>
          <p:cNvSpPr/>
          <p:nvPr/>
        </p:nvSpPr>
        <p:spPr>
          <a:xfrm rot="5400000" flipV="1">
            <a:off x="4649858" y="2845256"/>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13" name="TextovéPole 12">
            <a:extLst>
              <a:ext uri="{FF2B5EF4-FFF2-40B4-BE49-F238E27FC236}">
                <a16:creationId xmlns:a16="http://schemas.microsoft.com/office/drawing/2014/main" id="{20D7C549-8944-4249-AACE-B660C2F29527}"/>
              </a:ext>
            </a:extLst>
          </p:cNvPr>
          <p:cNvSpPr txBox="1"/>
          <p:nvPr/>
        </p:nvSpPr>
        <p:spPr>
          <a:xfrm>
            <a:off x="3305731" y="2389159"/>
            <a:ext cx="340822" cy="338554"/>
          </a:xfrm>
          <a:prstGeom prst="rect">
            <a:avLst/>
          </a:prstGeom>
          <a:noFill/>
        </p:spPr>
        <p:txBody>
          <a:bodyPr wrap="square" rtlCol="0">
            <a:spAutoFit/>
          </a:bodyPr>
          <a:lstStyle/>
          <a:p>
            <a:r>
              <a:rPr lang="cs-CZ" sz="1600">
                <a:solidFill>
                  <a:schemeClr val="tx2"/>
                </a:solidFill>
              </a:rPr>
              <a:t>7</a:t>
            </a:r>
            <a:endParaRPr lang="cs-CZ">
              <a:solidFill>
                <a:schemeClr val="tx2"/>
              </a:solidFill>
            </a:endParaRPr>
          </a:p>
        </p:txBody>
      </p:sp>
      <p:sp>
        <p:nvSpPr>
          <p:cNvPr id="15" name="TextovéPole 14">
            <a:extLst>
              <a:ext uri="{FF2B5EF4-FFF2-40B4-BE49-F238E27FC236}">
                <a16:creationId xmlns:a16="http://schemas.microsoft.com/office/drawing/2014/main" id="{50674873-80EF-401F-AF90-5A89D78F9120}"/>
              </a:ext>
            </a:extLst>
          </p:cNvPr>
          <p:cNvSpPr txBox="1"/>
          <p:nvPr/>
        </p:nvSpPr>
        <p:spPr>
          <a:xfrm>
            <a:off x="4162870" y="2397623"/>
            <a:ext cx="340822" cy="338554"/>
          </a:xfrm>
          <a:prstGeom prst="rect">
            <a:avLst/>
          </a:prstGeom>
          <a:noFill/>
        </p:spPr>
        <p:txBody>
          <a:bodyPr wrap="square" rtlCol="0">
            <a:spAutoFit/>
          </a:bodyPr>
          <a:lstStyle/>
          <a:p>
            <a:r>
              <a:rPr lang="cs-CZ" sz="1600">
                <a:solidFill>
                  <a:schemeClr val="tx2"/>
                </a:solidFill>
              </a:rPr>
              <a:t>9</a:t>
            </a:r>
            <a:endParaRPr lang="cs-CZ">
              <a:solidFill>
                <a:schemeClr val="tx2"/>
              </a:solidFill>
            </a:endParaRPr>
          </a:p>
        </p:txBody>
      </p:sp>
      <p:sp>
        <p:nvSpPr>
          <p:cNvPr id="16" name="TextovéPole 15">
            <a:extLst>
              <a:ext uri="{FF2B5EF4-FFF2-40B4-BE49-F238E27FC236}">
                <a16:creationId xmlns:a16="http://schemas.microsoft.com/office/drawing/2014/main" id="{8B4EF11D-5DAA-4B2D-8921-626D9F7F4043}"/>
              </a:ext>
            </a:extLst>
          </p:cNvPr>
          <p:cNvSpPr txBox="1"/>
          <p:nvPr/>
        </p:nvSpPr>
        <p:spPr>
          <a:xfrm>
            <a:off x="3751820" y="2380392"/>
            <a:ext cx="340822" cy="338554"/>
          </a:xfrm>
          <a:prstGeom prst="rect">
            <a:avLst/>
          </a:prstGeom>
          <a:noFill/>
        </p:spPr>
        <p:txBody>
          <a:bodyPr wrap="square" rtlCol="0">
            <a:spAutoFit/>
          </a:bodyPr>
          <a:lstStyle/>
          <a:p>
            <a:r>
              <a:rPr lang="cs-CZ" sz="1600">
                <a:solidFill>
                  <a:schemeClr val="tx2"/>
                </a:solidFill>
              </a:rPr>
              <a:t>8</a:t>
            </a:r>
            <a:endParaRPr lang="cs-CZ">
              <a:solidFill>
                <a:schemeClr val="tx2"/>
              </a:solidFill>
            </a:endParaRPr>
          </a:p>
        </p:txBody>
      </p:sp>
      <p:sp>
        <p:nvSpPr>
          <p:cNvPr id="17" name="TextovéPole 16">
            <a:extLst>
              <a:ext uri="{FF2B5EF4-FFF2-40B4-BE49-F238E27FC236}">
                <a16:creationId xmlns:a16="http://schemas.microsoft.com/office/drawing/2014/main" id="{7C0F1509-8A9A-4D4C-8E4D-3B06095EEE05}"/>
              </a:ext>
            </a:extLst>
          </p:cNvPr>
          <p:cNvSpPr txBox="1"/>
          <p:nvPr/>
        </p:nvSpPr>
        <p:spPr>
          <a:xfrm>
            <a:off x="4954722" y="2387199"/>
            <a:ext cx="464944" cy="338554"/>
          </a:xfrm>
          <a:prstGeom prst="rect">
            <a:avLst/>
          </a:prstGeom>
          <a:noFill/>
        </p:spPr>
        <p:txBody>
          <a:bodyPr wrap="square" rtlCol="0">
            <a:spAutoFit/>
          </a:bodyPr>
          <a:lstStyle/>
          <a:p>
            <a:r>
              <a:rPr lang="cs-CZ" sz="1600">
                <a:solidFill>
                  <a:schemeClr val="tx2"/>
                </a:solidFill>
              </a:rPr>
              <a:t>11</a:t>
            </a:r>
            <a:endParaRPr lang="cs-CZ">
              <a:solidFill>
                <a:schemeClr val="tx2"/>
              </a:solidFill>
            </a:endParaRPr>
          </a:p>
        </p:txBody>
      </p:sp>
      <p:sp>
        <p:nvSpPr>
          <p:cNvPr id="18" name="TextovéPole 17">
            <a:extLst>
              <a:ext uri="{FF2B5EF4-FFF2-40B4-BE49-F238E27FC236}">
                <a16:creationId xmlns:a16="http://schemas.microsoft.com/office/drawing/2014/main" id="{B25E133C-70A7-44ED-9DE6-50ED6A8F8E0E}"/>
              </a:ext>
            </a:extLst>
          </p:cNvPr>
          <p:cNvSpPr txBox="1"/>
          <p:nvPr/>
        </p:nvSpPr>
        <p:spPr>
          <a:xfrm>
            <a:off x="4553266" y="2380392"/>
            <a:ext cx="405776" cy="338554"/>
          </a:xfrm>
          <a:prstGeom prst="rect">
            <a:avLst/>
          </a:prstGeom>
          <a:noFill/>
        </p:spPr>
        <p:txBody>
          <a:bodyPr wrap="square" rtlCol="0">
            <a:spAutoFit/>
          </a:bodyPr>
          <a:lstStyle/>
          <a:p>
            <a:r>
              <a:rPr lang="cs-CZ" sz="1600">
                <a:solidFill>
                  <a:schemeClr val="tx2"/>
                </a:solidFill>
              </a:rPr>
              <a:t>10</a:t>
            </a:r>
            <a:endParaRPr lang="cs-CZ">
              <a:solidFill>
                <a:schemeClr val="tx2"/>
              </a:solidFill>
            </a:endParaRPr>
          </a:p>
        </p:txBody>
      </p:sp>
      <p:sp>
        <p:nvSpPr>
          <p:cNvPr id="19" name="TextovéPole 18">
            <a:extLst>
              <a:ext uri="{FF2B5EF4-FFF2-40B4-BE49-F238E27FC236}">
                <a16:creationId xmlns:a16="http://schemas.microsoft.com/office/drawing/2014/main" id="{A3645117-651F-4FFE-BA7E-E3B79316C85C}"/>
              </a:ext>
            </a:extLst>
          </p:cNvPr>
          <p:cNvSpPr txBox="1"/>
          <p:nvPr/>
        </p:nvSpPr>
        <p:spPr>
          <a:xfrm>
            <a:off x="5412453" y="2371749"/>
            <a:ext cx="459796" cy="338554"/>
          </a:xfrm>
          <a:prstGeom prst="rect">
            <a:avLst/>
          </a:prstGeom>
          <a:noFill/>
        </p:spPr>
        <p:txBody>
          <a:bodyPr wrap="square" rtlCol="0">
            <a:spAutoFit/>
          </a:bodyPr>
          <a:lstStyle/>
          <a:p>
            <a:r>
              <a:rPr lang="cs-CZ" sz="1600">
                <a:solidFill>
                  <a:schemeClr val="accent2"/>
                </a:solidFill>
              </a:rPr>
              <a:t>12</a:t>
            </a:r>
            <a:endParaRPr lang="cs-CZ">
              <a:solidFill>
                <a:schemeClr val="accent2"/>
              </a:solidFill>
            </a:endParaRPr>
          </a:p>
        </p:txBody>
      </p:sp>
      <mc:AlternateContent xmlns:mc="http://schemas.openxmlformats.org/markup-compatibility/2006" xmlns:a14="http://schemas.microsoft.com/office/drawing/2010/main">
        <mc:Choice Requires="a14">
          <p:sp>
            <p:nvSpPr>
              <p:cNvPr id="59" name="TextovéPole 58">
                <a:extLst>
                  <a:ext uri="{FF2B5EF4-FFF2-40B4-BE49-F238E27FC236}">
                    <a16:creationId xmlns:a16="http://schemas.microsoft.com/office/drawing/2014/main" id="{0830540F-8672-4B4F-A14D-B4BCE514EAD0}"/>
                  </a:ext>
                </a:extLst>
              </p:cNvPr>
              <p:cNvSpPr txBox="1"/>
              <p:nvPr/>
            </p:nvSpPr>
            <p:spPr>
              <a:xfrm>
                <a:off x="1026076" y="2985234"/>
                <a:ext cx="5640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cs-CZ" sz="1600" smtClean="0">
                          <a:latin typeface="Cambria Math" panose="02040503050406030204" pitchFamily="18" charset="0"/>
                        </a:rPr>
                        <m:t>FV</m:t>
                      </m:r>
                      <m:r>
                        <a:rPr lang="cs-CZ" sz="1600" b="0" i="0" baseline="-25000" smtClean="0">
                          <a:latin typeface="Cambria Math" panose="02040503050406030204" pitchFamily="18" charset="0"/>
                        </a:rPr>
                        <m:t>2</m:t>
                      </m:r>
                    </m:oMath>
                  </m:oMathPara>
                </a14:m>
                <a:endParaRPr lang="cs-CZ" sz="1600"/>
              </a:p>
            </p:txBody>
          </p:sp>
        </mc:Choice>
        <mc:Fallback xmlns="">
          <p:sp>
            <p:nvSpPr>
              <p:cNvPr id="59" name="TextovéPole 58">
                <a:extLst>
                  <a:ext uri="{FF2B5EF4-FFF2-40B4-BE49-F238E27FC236}">
                    <a16:creationId xmlns:a16="http://schemas.microsoft.com/office/drawing/2014/main" id="{0830540F-8672-4B4F-A14D-B4BCE514EAD0}"/>
                  </a:ext>
                </a:extLst>
              </p:cNvPr>
              <p:cNvSpPr txBox="1">
                <a:spLocks noRot="1" noChangeAspect="1" noMove="1" noResize="1" noEditPoints="1" noAdjustHandles="1" noChangeArrowheads="1" noChangeShapeType="1" noTextEdit="1"/>
              </p:cNvSpPr>
              <p:nvPr/>
            </p:nvSpPr>
            <p:spPr>
              <a:xfrm>
                <a:off x="1026076" y="2985234"/>
                <a:ext cx="564047"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ovéPole 22">
                <a:extLst>
                  <a:ext uri="{FF2B5EF4-FFF2-40B4-BE49-F238E27FC236}">
                    <a16:creationId xmlns:a16="http://schemas.microsoft.com/office/drawing/2014/main" id="{C79477FE-256C-422C-8BE3-990133F41F37}"/>
                  </a:ext>
                </a:extLst>
              </p:cNvPr>
              <p:cNvSpPr txBox="1"/>
              <p:nvPr/>
            </p:nvSpPr>
            <p:spPr>
              <a:xfrm>
                <a:off x="1478510" y="2987420"/>
                <a:ext cx="5640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cs-CZ" sz="1600" smtClean="0">
                          <a:latin typeface="Cambria Math" panose="02040503050406030204" pitchFamily="18" charset="0"/>
                        </a:rPr>
                        <m:t>FV</m:t>
                      </m:r>
                      <m:r>
                        <a:rPr lang="cs-CZ" sz="1600" b="0" i="0" baseline="-25000" smtClean="0">
                          <a:latin typeface="Cambria Math" panose="02040503050406030204" pitchFamily="18" charset="0"/>
                        </a:rPr>
                        <m:t>3</m:t>
                      </m:r>
                    </m:oMath>
                  </m:oMathPara>
                </a14:m>
                <a:endParaRPr lang="cs-CZ" sz="1600"/>
              </a:p>
            </p:txBody>
          </p:sp>
        </mc:Choice>
        <mc:Fallback xmlns="">
          <p:sp>
            <p:nvSpPr>
              <p:cNvPr id="23" name="TextovéPole 22">
                <a:extLst>
                  <a:ext uri="{FF2B5EF4-FFF2-40B4-BE49-F238E27FC236}">
                    <a16:creationId xmlns:a16="http://schemas.microsoft.com/office/drawing/2014/main" id="{C79477FE-256C-422C-8BE3-990133F41F37}"/>
                  </a:ext>
                </a:extLst>
              </p:cNvPr>
              <p:cNvSpPr txBox="1">
                <a:spLocks noRot="1" noChangeAspect="1" noMove="1" noResize="1" noEditPoints="1" noAdjustHandles="1" noChangeArrowheads="1" noChangeShapeType="1" noTextEdit="1"/>
              </p:cNvSpPr>
              <p:nvPr/>
            </p:nvSpPr>
            <p:spPr>
              <a:xfrm>
                <a:off x="1478510" y="2987420"/>
                <a:ext cx="564047"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ovéPole 23">
                <a:extLst>
                  <a:ext uri="{FF2B5EF4-FFF2-40B4-BE49-F238E27FC236}">
                    <a16:creationId xmlns:a16="http://schemas.microsoft.com/office/drawing/2014/main" id="{19997102-4CAC-470D-97D6-20BB8B8BCE0C}"/>
                  </a:ext>
                </a:extLst>
              </p:cNvPr>
              <p:cNvSpPr txBox="1"/>
              <p:nvPr/>
            </p:nvSpPr>
            <p:spPr>
              <a:xfrm>
                <a:off x="5365135" y="2998510"/>
                <a:ext cx="5640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1600" b="1" i="1" smtClean="0">
                          <a:solidFill>
                            <a:srgbClr val="C00000"/>
                          </a:solidFill>
                          <a:latin typeface="Cambria Math" panose="02040503050406030204" pitchFamily="18" charset="0"/>
                        </a:rPr>
                        <m:t>𝐅𝐕</m:t>
                      </m:r>
                      <m:r>
                        <a:rPr lang="cs-CZ" sz="1600" b="1" i="0" baseline="-25000" smtClean="0">
                          <a:solidFill>
                            <a:srgbClr val="C00000"/>
                          </a:solidFill>
                          <a:latin typeface="Cambria Math" panose="02040503050406030204" pitchFamily="18" charset="0"/>
                        </a:rPr>
                        <m:t>𝟏𝟐</m:t>
                      </m:r>
                    </m:oMath>
                  </m:oMathPara>
                </a14:m>
                <a:endParaRPr lang="cs-CZ" sz="1600" b="1">
                  <a:solidFill>
                    <a:srgbClr val="C00000"/>
                  </a:solidFill>
                </a:endParaRPr>
              </a:p>
            </p:txBody>
          </p:sp>
        </mc:Choice>
        <mc:Fallback xmlns="">
          <p:sp>
            <p:nvSpPr>
              <p:cNvPr id="24" name="TextovéPole 23">
                <a:extLst>
                  <a:ext uri="{FF2B5EF4-FFF2-40B4-BE49-F238E27FC236}">
                    <a16:creationId xmlns:a16="http://schemas.microsoft.com/office/drawing/2014/main" id="{19997102-4CAC-470D-97D6-20BB8B8BCE0C}"/>
                  </a:ext>
                </a:extLst>
              </p:cNvPr>
              <p:cNvSpPr txBox="1">
                <a:spLocks noRot="1" noChangeAspect="1" noMove="1" noResize="1" noEditPoints="1" noAdjustHandles="1" noChangeArrowheads="1" noChangeShapeType="1" noTextEdit="1"/>
              </p:cNvSpPr>
              <p:nvPr/>
            </p:nvSpPr>
            <p:spPr>
              <a:xfrm>
                <a:off x="5365135" y="2998510"/>
                <a:ext cx="564047" cy="3385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ovéPole 63">
                <a:extLst>
                  <a:ext uri="{FF2B5EF4-FFF2-40B4-BE49-F238E27FC236}">
                    <a16:creationId xmlns:a16="http://schemas.microsoft.com/office/drawing/2014/main" id="{6CEF8BC0-1F18-43F5-B84C-9369D1430B9B}"/>
                  </a:ext>
                </a:extLst>
              </p:cNvPr>
              <p:cNvSpPr txBox="1"/>
              <p:nvPr/>
            </p:nvSpPr>
            <p:spPr>
              <a:xfrm>
                <a:off x="559420" y="2969598"/>
                <a:ext cx="5966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1600" b="1" i="1" smtClean="0">
                          <a:solidFill>
                            <a:srgbClr val="C00000"/>
                          </a:solidFill>
                          <a:latin typeface="Cambria Math" panose="02040503050406030204" pitchFamily="18" charset="0"/>
                        </a:rPr>
                        <m:t>𝐏𝐕</m:t>
                      </m:r>
                    </m:oMath>
                  </m:oMathPara>
                </a14:m>
                <a:endParaRPr lang="cs-CZ" sz="1600" b="1">
                  <a:solidFill>
                    <a:srgbClr val="C00000"/>
                  </a:solidFill>
                </a:endParaRPr>
              </a:p>
            </p:txBody>
          </p:sp>
        </mc:Choice>
        <mc:Fallback xmlns="">
          <p:sp>
            <p:nvSpPr>
              <p:cNvPr id="64" name="TextovéPole 63">
                <a:extLst>
                  <a:ext uri="{FF2B5EF4-FFF2-40B4-BE49-F238E27FC236}">
                    <a16:creationId xmlns:a16="http://schemas.microsoft.com/office/drawing/2014/main" id="{6CEF8BC0-1F18-43F5-B84C-9369D1430B9B}"/>
                  </a:ext>
                </a:extLst>
              </p:cNvPr>
              <p:cNvSpPr txBox="1">
                <a:spLocks noRot="1" noChangeAspect="1" noMove="1" noResize="1" noEditPoints="1" noAdjustHandles="1" noChangeArrowheads="1" noChangeShapeType="1" noTextEdit="1"/>
              </p:cNvSpPr>
              <p:nvPr/>
            </p:nvSpPr>
            <p:spPr>
              <a:xfrm>
                <a:off x="559420" y="2969598"/>
                <a:ext cx="596647" cy="338554"/>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160164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a:p>
        </p:txBody>
      </p:sp>
      <p:sp>
        <p:nvSpPr>
          <p:cNvPr id="4" name="Nadpis 3"/>
          <p:cNvSpPr>
            <a:spLocks noGrp="1"/>
          </p:cNvSpPr>
          <p:nvPr>
            <p:ph type="title"/>
          </p:nvPr>
        </p:nvSpPr>
        <p:spPr/>
        <p:txBody>
          <a:bodyPr/>
          <a:lstStyle/>
          <a:p>
            <a:r>
              <a:rPr lang="cs-CZ"/>
              <a:t>Vzorový příklad – řešení 1b</a:t>
            </a:r>
          </a:p>
        </p:txBody>
      </p:sp>
      <p:sp>
        <p:nvSpPr>
          <p:cNvPr id="5" name="Zástupný symbol pro obsah 4"/>
          <p:cNvSpPr>
            <a:spLocks noGrp="1"/>
          </p:cNvSpPr>
          <p:nvPr>
            <p:ph idx="1"/>
          </p:nvPr>
        </p:nvSpPr>
        <p:spPr>
          <a:xfrm>
            <a:off x="720000" y="1418403"/>
            <a:ext cx="10753200" cy="710514"/>
          </a:xfrm>
        </p:spPr>
        <p:txBody>
          <a:bodyPr vert="horz" lIns="0" tIns="0" rIns="0" bIns="0" rtlCol="0" anchor="t">
            <a:noAutofit/>
          </a:bodyPr>
          <a:lstStyle/>
          <a:p>
            <a:pPr marL="71755" indent="0">
              <a:buNone/>
            </a:pPr>
            <a:r>
              <a:rPr lang="cs-CZ" sz="1400"/>
              <a:t>Kolik bude činit Vaše pravidelná úložka, kterou si zabezpečíte </a:t>
            </a:r>
            <a:r>
              <a:rPr lang="cs-CZ" sz="1400" b="1"/>
              <a:t>při </a:t>
            </a:r>
            <a:r>
              <a:rPr lang="cs-CZ" sz="1400" b="1">
                <a:solidFill>
                  <a:schemeClr val="accent2"/>
                </a:solidFill>
              </a:rPr>
              <a:t>měsíčním spoření </a:t>
            </a:r>
            <a:r>
              <a:rPr lang="cs-CZ" sz="1400"/>
              <a:t>během 10 let částku 850.000 Kč? Banka </a:t>
            </a:r>
            <a:r>
              <a:rPr lang="cs-CZ" sz="1400" b="1"/>
              <a:t>připisuje</a:t>
            </a:r>
            <a:r>
              <a:rPr lang="cs-CZ" sz="1400"/>
              <a:t> </a:t>
            </a:r>
            <a:r>
              <a:rPr lang="cs-CZ" sz="1400" b="1">
                <a:solidFill>
                  <a:schemeClr val="accent2"/>
                </a:solidFill>
              </a:rPr>
              <a:t>úrok ročně </a:t>
            </a:r>
            <a:r>
              <a:rPr lang="cs-CZ" sz="1400"/>
              <a:t>a úroková sazba činí 3 % p. a. Kolik bude výška vkladu, jestli bude </a:t>
            </a:r>
            <a:r>
              <a:rPr lang="cs-CZ" sz="1400" b="1">
                <a:solidFill>
                  <a:srgbClr val="C00000"/>
                </a:solidFill>
              </a:rPr>
              <a:t>vklad polhůtní. </a:t>
            </a:r>
            <a:endParaRPr lang="cs-CZ" b="1">
              <a:solidFill>
                <a:srgbClr val="C00000"/>
              </a:solidFill>
              <a:cs typeface="Arial"/>
            </a:endParaRPr>
          </a:p>
        </p:txBody>
      </p:sp>
      <p:sp>
        <p:nvSpPr>
          <p:cNvPr id="12" name="Přímá spojnice se šipkou 11">
            <a:extLst>
              <a:ext uri="{FF2B5EF4-FFF2-40B4-BE49-F238E27FC236}">
                <a16:creationId xmlns:a16="http://schemas.microsoft.com/office/drawing/2014/main" id="{4C8FF24F-1854-44DD-AE30-24943F41FCAB}"/>
              </a:ext>
            </a:extLst>
          </p:cNvPr>
          <p:cNvSpPr/>
          <p:nvPr/>
        </p:nvSpPr>
        <p:spPr>
          <a:xfrm rot="5338323" flipV="1">
            <a:off x="3211790" y="499133"/>
            <a:ext cx="77665" cy="4728658"/>
          </a:xfrm>
          <a:prstGeom prst="straightConnector1">
            <a:avLst/>
          </a:prstGeom>
          <a:ln/>
        </p:spPr>
        <p:style>
          <a:lnRef idx="3">
            <a:schemeClr val="accent1"/>
          </a:lnRef>
          <a:fillRef idx="0">
            <a:schemeClr val="accent1"/>
          </a:fillRef>
          <a:effectRef idx="2">
            <a:schemeClr val="accent1"/>
          </a:effectRef>
          <a:fontRef idx="minor">
            <a:schemeClr val="tx1"/>
          </a:fontRef>
        </p:style>
        <p:txBody>
          <a:bodyPr wrap="none" rtlCol="0" anchor="ctr" anchorCtr="1"/>
          <a:lstStyle/>
          <a:p>
            <a:endParaRPr lang="de-DE">
              <a:solidFill>
                <a:srgbClr val="0000DC"/>
              </a:solidFill>
            </a:endParaRPr>
          </a:p>
        </p:txBody>
      </p:sp>
      <p:sp>
        <p:nvSpPr>
          <p:cNvPr id="14" name="Přímá spojnice 13">
            <a:extLst>
              <a:ext uri="{FF2B5EF4-FFF2-40B4-BE49-F238E27FC236}">
                <a16:creationId xmlns:a16="http://schemas.microsoft.com/office/drawing/2014/main" id="{CC65B726-63C8-4046-B53E-A305AC20819F}"/>
              </a:ext>
            </a:extLst>
          </p:cNvPr>
          <p:cNvSpPr/>
          <p:nvPr/>
        </p:nvSpPr>
        <p:spPr>
          <a:xfrm rot="5400000" flipV="1">
            <a:off x="778205" y="2832052"/>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25" name="Přímá spojnice 24">
            <a:extLst>
              <a:ext uri="{FF2B5EF4-FFF2-40B4-BE49-F238E27FC236}">
                <a16:creationId xmlns:a16="http://schemas.microsoft.com/office/drawing/2014/main" id="{D356BF0E-D134-457A-9847-B4B9573D4EBB}"/>
              </a:ext>
            </a:extLst>
          </p:cNvPr>
          <p:cNvSpPr/>
          <p:nvPr/>
        </p:nvSpPr>
        <p:spPr>
          <a:xfrm rot="5400000" flipV="1">
            <a:off x="1195878" y="2845256"/>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27" name="Přímá spojnice 26">
            <a:extLst>
              <a:ext uri="{FF2B5EF4-FFF2-40B4-BE49-F238E27FC236}">
                <a16:creationId xmlns:a16="http://schemas.microsoft.com/office/drawing/2014/main" id="{D753D579-860D-4D7E-BB59-F08F2BA75E65}"/>
              </a:ext>
            </a:extLst>
          </p:cNvPr>
          <p:cNvSpPr/>
          <p:nvPr/>
        </p:nvSpPr>
        <p:spPr>
          <a:xfrm rot="5400000" flipV="1">
            <a:off x="1646039" y="2854930"/>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29" name="Přímá spojnice 28">
            <a:extLst>
              <a:ext uri="{FF2B5EF4-FFF2-40B4-BE49-F238E27FC236}">
                <a16:creationId xmlns:a16="http://schemas.microsoft.com/office/drawing/2014/main" id="{7DAA0D2F-110F-4904-9826-3581D9234888}"/>
              </a:ext>
            </a:extLst>
          </p:cNvPr>
          <p:cNvSpPr/>
          <p:nvPr/>
        </p:nvSpPr>
        <p:spPr>
          <a:xfrm rot="5400000" flipV="1">
            <a:off x="2064570" y="2838384"/>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31" name="Přímá spojnice 30">
            <a:extLst>
              <a:ext uri="{FF2B5EF4-FFF2-40B4-BE49-F238E27FC236}">
                <a16:creationId xmlns:a16="http://schemas.microsoft.com/office/drawing/2014/main" id="{E0F84018-3167-4B9B-8D3E-97CA99208532}"/>
              </a:ext>
            </a:extLst>
          </p:cNvPr>
          <p:cNvSpPr/>
          <p:nvPr/>
        </p:nvSpPr>
        <p:spPr>
          <a:xfrm rot="5400000" flipV="1">
            <a:off x="2928893" y="2838384"/>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33" name="Přímá spojnice 32">
            <a:extLst>
              <a:ext uri="{FF2B5EF4-FFF2-40B4-BE49-F238E27FC236}">
                <a16:creationId xmlns:a16="http://schemas.microsoft.com/office/drawing/2014/main" id="{4FA74D67-DF71-44DF-9711-13295A044CF1}"/>
              </a:ext>
            </a:extLst>
          </p:cNvPr>
          <p:cNvSpPr/>
          <p:nvPr/>
        </p:nvSpPr>
        <p:spPr>
          <a:xfrm rot="5400000" flipV="1">
            <a:off x="2508683" y="2845255"/>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38" name="TextovéPole 37">
            <a:extLst>
              <a:ext uri="{FF2B5EF4-FFF2-40B4-BE49-F238E27FC236}">
                <a16:creationId xmlns:a16="http://schemas.microsoft.com/office/drawing/2014/main" id="{FA801CED-23E8-4B2E-908C-33CF94A7D65C}"/>
              </a:ext>
            </a:extLst>
          </p:cNvPr>
          <p:cNvSpPr txBox="1"/>
          <p:nvPr/>
        </p:nvSpPr>
        <p:spPr>
          <a:xfrm>
            <a:off x="732368" y="2387199"/>
            <a:ext cx="340822" cy="338554"/>
          </a:xfrm>
          <a:prstGeom prst="rect">
            <a:avLst/>
          </a:prstGeom>
          <a:noFill/>
        </p:spPr>
        <p:txBody>
          <a:bodyPr wrap="square" rtlCol="0">
            <a:spAutoFit/>
          </a:bodyPr>
          <a:lstStyle/>
          <a:p>
            <a:r>
              <a:rPr lang="cs-CZ" sz="1600">
                <a:solidFill>
                  <a:schemeClr val="accent2"/>
                </a:solidFill>
              </a:rPr>
              <a:t>1</a:t>
            </a:r>
            <a:endParaRPr lang="cs-CZ">
              <a:solidFill>
                <a:schemeClr val="accent2"/>
              </a:solidFill>
            </a:endParaRPr>
          </a:p>
        </p:txBody>
      </p:sp>
      <p:sp>
        <p:nvSpPr>
          <p:cNvPr id="42" name="TextovéPole 41">
            <a:extLst>
              <a:ext uri="{FF2B5EF4-FFF2-40B4-BE49-F238E27FC236}">
                <a16:creationId xmlns:a16="http://schemas.microsoft.com/office/drawing/2014/main" id="{8096D38B-3794-4308-9F09-BA4EB80D6BAE}"/>
              </a:ext>
            </a:extLst>
          </p:cNvPr>
          <p:cNvSpPr txBox="1"/>
          <p:nvPr/>
        </p:nvSpPr>
        <p:spPr>
          <a:xfrm>
            <a:off x="1185708" y="2373796"/>
            <a:ext cx="340822" cy="338554"/>
          </a:xfrm>
          <a:prstGeom prst="rect">
            <a:avLst/>
          </a:prstGeom>
          <a:noFill/>
        </p:spPr>
        <p:txBody>
          <a:bodyPr wrap="square" rtlCol="0">
            <a:spAutoFit/>
          </a:bodyPr>
          <a:lstStyle/>
          <a:p>
            <a:r>
              <a:rPr lang="cs-CZ" sz="1600">
                <a:solidFill>
                  <a:schemeClr val="tx2"/>
                </a:solidFill>
              </a:rPr>
              <a:t>2</a:t>
            </a:r>
            <a:endParaRPr lang="cs-CZ">
              <a:solidFill>
                <a:schemeClr val="tx2"/>
              </a:solidFill>
            </a:endParaRPr>
          </a:p>
        </p:txBody>
      </p:sp>
      <p:sp>
        <p:nvSpPr>
          <p:cNvPr id="44" name="TextovéPole 43">
            <a:extLst>
              <a:ext uri="{FF2B5EF4-FFF2-40B4-BE49-F238E27FC236}">
                <a16:creationId xmlns:a16="http://schemas.microsoft.com/office/drawing/2014/main" id="{16B8A023-BFE8-42DE-A0E1-E7F2D8466371}"/>
              </a:ext>
            </a:extLst>
          </p:cNvPr>
          <p:cNvSpPr txBox="1"/>
          <p:nvPr/>
        </p:nvSpPr>
        <p:spPr>
          <a:xfrm>
            <a:off x="1590123" y="2391583"/>
            <a:ext cx="340822" cy="338554"/>
          </a:xfrm>
          <a:prstGeom prst="rect">
            <a:avLst/>
          </a:prstGeom>
          <a:noFill/>
        </p:spPr>
        <p:txBody>
          <a:bodyPr wrap="square" rtlCol="0">
            <a:spAutoFit/>
          </a:bodyPr>
          <a:lstStyle/>
          <a:p>
            <a:r>
              <a:rPr lang="cs-CZ" sz="1600">
                <a:solidFill>
                  <a:schemeClr val="tx2"/>
                </a:solidFill>
              </a:rPr>
              <a:t>3</a:t>
            </a:r>
            <a:endParaRPr lang="cs-CZ">
              <a:solidFill>
                <a:schemeClr val="tx2"/>
              </a:solidFill>
            </a:endParaRPr>
          </a:p>
        </p:txBody>
      </p:sp>
      <p:sp>
        <p:nvSpPr>
          <p:cNvPr id="46" name="TextovéPole 45">
            <a:extLst>
              <a:ext uri="{FF2B5EF4-FFF2-40B4-BE49-F238E27FC236}">
                <a16:creationId xmlns:a16="http://schemas.microsoft.com/office/drawing/2014/main" id="{0E2B80C7-2AC2-4553-97BE-642E64346148}"/>
              </a:ext>
            </a:extLst>
          </p:cNvPr>
          <p:cNvSpPr txBox="1"/>
          <p:nvPr/>
        </p:nvSpPr>
        <p:spPr>
          <a:xfrm>
            <a:off x="1997294" y="2389159"/>
            <a:ext cx="340822" cy="338554"/>
          </a:xfrm>
          <a:prstGeom prst="rect">
            <a:avLst/>
          </a:prstGeom>
          <a:noFill/>
        </p:spPr>
        <p:txBody>
          <a:bodyPr wrap="square" rtlCol="0">
            <a:spAutoFit/>
          </a:bodyPr>
          <a:lstStyle/>
          <a:p>
            <a:r>
              <a:rPr lang="cs-CZ" sz="1600">
                <a:solidFill>
                  <a:schemeClr val="tx2"/>
                </a:solidFill>
              </a:rPr>
              <a:t>4</a:t>
            </a:r>
            <a:endParaRPr lang="cs-CZ">
              <a:solidFill>
                <a:schemeClr val="tx2"/>
              </a:solidFill>
            </a:endParaRPr>
          </a:p>
        </p:txBody>
      </p:sp>
      <p:sp>
        <p:nvSpPr>
          <p:cNvPr id="48" name="TextovéPole 47">
            <a:extLst>
              <a:ext uri="{FF2B5EF4-FFF2-40B4-BE49-F238E27FC236}">
                <a16:creationId xmlns:a16="http://schemas.microsoft.com/office/drawing/2014/main" id="{A6D67CE5-4994-466B-9017-3A9105256C9C}"/>
              </a:ext>
            </a:extLst>
          </p:cNvPr>
          <p:cNvSpPr txBox="1"/>
          <p:nvPr/>
        </p:nvSpPr>
        <p:spPr>
          <a:xfrm>
            <a:off x="2491249" y="2374972"/>
            <a:ext cx="340822" cy="338554"/>
          </a:xfrm>
          <a:prstGeom prst="rect">
            <a:avLst/>
          </a:prstGeom>
          <a:noFill/>
        </p:spPr>
        <p:txBody>
          <a:bodyPr wrap="square" rtlCol="0">
            <a:spAutoFit/>
          </a:bodyPr>
          <a:lstStyle/>
          <a:p>
            <a:r>
              <a:rPr lang="cs-CZ" sz="1600">
                <a:solidFill>
                  <a:schemeClr val="tx2"/>
                </a:solidFill>
              </a:rPr>
              <a:t>5</a:t>
            </a:r>
            <a:endParaRPr lang="cs-CZ">
              <a:solidFill>
                <a:schemeClr val="tx2"/>
              </a:solidFill>
            </a:endParaRPr>
          </a:p>
        </p:txBody>
      </p:sp>
      <p:sp>
        <p:nvSpPr>
          <p:cNvPr id="50" name="TextovéPole 49">
            <a:extLst>
              <a:ext uri="{FF2B5EF4-FFF2-40B4-BE49-F238E27FC236}">
                <a16:creationId xmlns:a16="http://schemas.microsoft.com/office/drawing/2014/main" id="{7BC7AF7B-86BB-4C50-8570-21661EBDFF1D}"/>
              </a:ext>
            </a:extLst>
          </p:cNvPr>
          <p:cNvSpPr txBox="1"/>
          <p:nvPr/>
        </p:nvSpPr>
        <p:spPr>
          <a:xfrm>
            <a:off x="2895664" y="2370020"/>
            <a:ext cx="340822" cy="338554"/>
          </a:xfrm>
          <a:prstGeom prst="rect">
            <a:avLst/>
          </a:prstGeom>
          <a:noFill/>
        </p:spPr>
        <p:txBody>
          <a:bodyPr wrap="square" rtlCol="0">
            <a:spAutoFit/>
          </a:bodyPr>
          <a:lstStyle/>
          <a:p>
            <a:r>
              <a:rPr lang="cs-CZ" sz="1600">
                <a:solidFill>
                  <a:schemeClr val="tx2"/>
                </a:solidFill>
              </a:rPr>
              <a:t>6</a:t>
            </a:r>
            <a:endParaRPr lang="cs-CZ">
              <a:solidFill>
                <a:schemeClr val="tx2"/>
              </a:solidFill>
            </a:endParaRPr>
          </a:p>
        </p:txBody>
      </p:sp>
      <p:sp>
        <p:nvSpPr>
          <p:cNvPr id="52" name="TextovéPole 51">
            <a:extLst>
              <a:ext uri="{FF2B5EF4-FFF2-40B4-BE49-F238E27FC236}">
                <a16:creationId xmlns:a16="http://schemas.microsoft.com/office/drawing/2014/main" id="{8221543D-5285-4082-88A1-3A6CDB05A679}"/>
              </a:ext>
            </a:extLst>
          </p:cNvPr>
          <p:cNvSpPr txBox="1"/>
          <p:nvPr/>
        </p:nvSpPr>
        <p:spPr>
          <a:xfrm>
            <a:off x="7424147" y="2261519"/>
            <a:ext cx="4637072"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1600" dirty="0"/>
              <a:t>Jaká je úložka za celé ÚO, jeden rok?</a:t>
            </a:r>
          </a:p>
          <a:p>
            <a:r>
              <a:rPr lang="cs-CZ" sz="1600" dirty="0"/>
              <a:t>Suma úložek = 12a, </a:t>
            </a:r>
            <a:r>
              <a:rPr lang="cs-CZ" sz="1600" dirty="0">
                <a:solidFill>
                  <a:srgbClr val="0000DC"/>
                </a:solidFill>
              </a:rPr>
              <a:t>ale co úroky?</a:t>
            </a:r>
          </a:p>
          <a:p>
            <a:pPr marL="342900" indent="-342900">
              <a:buFont typeface="Arial" panose="020B0604020202020204" pitchFamily="34" charset="0"/>
              <a:buChar char="•"/>
            </a:pPr>
            <a:r>
              <a:rPr lang="cs-CZ" sz="1600" dirty="0"/>
              <a:t>V rámci jednoho ÚO jednoduché úročení</a:t>
            </a:r>
          </a:p>
          <a:p>
            <a:pPr marL="342900" indent="-342900">
              <a:buFont typeface="Arial" panose="020B0604020202020204" pitchFamily="34" charset="0"/>
              <a:buChar char="•"/>
            </a:pPr>
            <a:r>
              <a:rPr lang="cs-CZ" sz="1600" dirty="0"/>
              <a:t>Každý měsíc vložíme </a:t>
            </a:r>
            <a:r>
              <a:rPr lang="cs-CZ" sz="1600" b="1" dirty="0"/>
              <a:t>a</a:t>
            </a:r>
            <a:r>
              <a:rPr lang="cs-CZ" sz="1600" dirty="0"/>
              <a:t>, tedy každé další </a:t>
            </a:r>
            <a:r>
              <a:rPr lang="cs-CZ" sz="1600" b="1" dirty="0"/>
              <a:t>a</a:t>
            </a:r>
            <a:r>
              <a:rPr lang="cs-CZ" sz="1600" dirty="0"/>
              <a:t> je za rok úročené o r/12 méně, než předešlé</a:t>
            </a:r>
          </a:p>
          <a:p>
            <a:pPr marL="342900" indent="-342900">
              <a:buFont typeface="Arial" panose="020B0604020202020204" pitchFamily="34" charset="0"/>
              <a:buChar char="•"/>
            </a:pPr>
            <a:r>
              <a:rPr lang="cs-CZ" sz="1600" b="1" dirty="0"/>
              <a:t>Vzniká aritmetická řada</a:t>
            </a:r>
          </a:p>
          <a:p>
            <a:pPr marL="342900" indent="-342900">
              <a:buFont typeface="Arial" panose="020B0604020202020204" pitchFamily="34" charset="0"/>
              <a:buChar char="•"/>
            </a:pPr>
            <a:r>
              <a:rPr lang="cs-CZ" sz="1600" b="1" dirty="0"/>
              <a:t>PŘIDÁME ČLEN PRO ZJEDNODUŠENÍ:</a:t>
            </a:r>
            <a:endParaRPr lang="cs-CZ" b="1" dirty="0"/>
          </a:p>
        </p:txBody>
      </p:sp>
      <mc:AlternateContent xmlns:mc="http://schemas.openxmlformats.org/markup-compatibility/2006" xmlns:a14="http://schemas.microsoft.com/office/drawing/2010/main">
        <mc:Choice Requires="a14">
          <p:sp>
            <p:nvSpPr>
              <p:cNvPr id="54" name="TextovéPole 53">
                <a:extLst>
                  <a:ext uri="{FF2B5EF4-FFF2-40B4-BE49-F238E27FC236}">
                    <a16:creationId xmlns:a16="http://schemas.microsoft.com/office/drawing/2014/main" id="{F6817434-827E-45B6-9861-EEE42F2D1698}"/>
                  </a:ext>
                </a:extLst>
              </p:cNvPr>
              <p:cNvSpPr txBox="1"/>
              <p:nvPr/>
            </p:nvSpPr>
            <p:spPr>
              <a:xfrm>
                <a:off x="638481" y="4736092"/>
                <a:ext cx="10516126" cy="4147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1400">
                    <a:solidFill>
                      <a:schemeClr val="tx2"/>
                    </a:solidFill>
                  </a:rPr>
                  <a:t> </a:t>
                </a:r>
                <a14:m>
                  <m:oMath xmlns:m="http://schemas.openxmlformats.org/officeDocument/2006/math">
                    <m:r>
                      <m:rPr>
                        <m:sty m:val="p"/>
                      </m:rPr>
                      <a:rPr lang="cs-CZ" sz="1400" smtClean="0">
                        <a:solidFill>
                          <a:schemeClr val="tx1"/>
                        </a:solidFill>
                        <a:latin typeface="Cambria Math" panose="02040503050406030204" pitchFamily="18" charset="0"/>
                      </a:rPr>
                      <m:t>FV</m:t>
                    </m:r>
                    <m:r>
                      <a:rPr lang="cs-CZ" sz="1400" b="0" i="0" baseline="-25000" smtClean="0">
                        <a:solidFill>
                          <a:schemeClr val="tx1"/>
                        </a:solidFill>
                        <a:latin typeface="Cambria Math" panose="02040503050406030204" pitchFamily="18" charset="0"/>
                      </a:rPr>
                      <m:t>12</m:t>
                    </m:r>
                    <m:r>
                      <a:rPr lang="cs-CZ" sz="1400" i="1" baseline="-25000">
                        <a:solidFill>
                          <a:schemeClr val="tx1"/>
                        </a:solidFill>
                        <a:latin typeface="Cambria Math" panose="02040503050406030204" pitchFamily="18" charset="0"/>
                      </a:rPr>
                      <m:t> </m:t>
                    </m:r>
                    <m:r>
                      <a:rPr lang="cs-CZ" sz="1400">
                        <a:solidFill>
                          <a:schemeClr val="tx1"/>
                        </a:solidFill>
                        <a:latin typeface="Cambria Math" panose="02040503050406030204" pitchFamily="18" charset="0"/>
                      </a:rPr>
                      <m:t>=</m:t>
                    </m:r>
                    <m:r>
                      <a:rPr lang="cs-CZ" sz="1400" b="0" i="0" smtClean="0">
                        <a:solidFill>
                          <a:srgbClr val="0000DC"/>
                        </a:solidFill>
                        <a:latin typeface="Cambria Math" panose="02040503050406030204" pitchFamily="18" charset="0"/>
                      </a:rPr>
                      <m:t>12</m:t>
                    </m:r>
                    <m:r>
                      <m:rPr>
                        <m:sty m:val="p"/>
                      </m:rPr>
                      <a:rPr lang="cs-CZ" sz="1400" b="0" i="0" smtClean="0">
                        <a:solidFill>
                          <a:srgbClr val="0000DC"/>
                        </a:solidFill>
                        <a:latin typeface="Cambria Math" panose="02040503050406030204" pitchFamily="18" charset="0"/>
                      </a:rPr>
                      <m:t>a</m:t>
                    </m:r>
                    <m:r>
                      <a:rPr lang="cs-CZ" sz="1400" b="0" i="0" smtClean="0">
                        <a:solidFill>
                          <a:schemeClr val="tx1"/>
                        </a:solidFill>
                        <a:latin typeface="Cambria Math" panose="02040503050406030204" pitchFamily="18" charset="0"/>
                      </a:rPr>
                      <m:t>+</m:t>
                    </m:r>
                    <m:r>
                      <m:rPr>
                        <m:sty m:val="p"/>
                      </m:rPr>
                      <a:rPr lang="cs-CZ" sz="1400" b="0" i="0" smtClean="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b="0" i="1" smtClean="0">
                            <a:solidFill>
                              <a:schemeClr val="tx1"/>
                            </a:solidFill>
                            <a:latin typeface="Cambria Math" panose="02040503050406030204" pitchFamily="18" charset="0"/>
                          </a:rPr>
                        </m:ctrlPr>
                      </m:dPr>
                      <m:e>
                        <m:f>
                          <m:fPr>
                            <m:ctrlPr>
                              <a:rPr lang="cs-CZ" sz="1400" b="1" i="1" smtClean="0">
                                <a:solidFill>
                                  <a:srgbClr val="0000DC"/>
                                </a:solidFill>
                                <a:latin typeface="Cambria Math" panose="02040503050406030204" pitchFamily="18" charset="0"/>
                              </a:rPr>
                            </m:ctrlPr>
                          </m:fPr>
                          <m:num>
                            <m:r>
                              <a:rPr lang="cs-CZ" sz="1400" b="1" i="0" smtClean="0">
                                <a:solidFill>
                                  <a:srgbClr val="0000DC"/>
                                </a:solidFill>
                                <a:latin typeface="Cambria Math" panose="02040503050406030204" pitchFamily="18" charset="0"/>
                              </a:rPr>
                              <m:t>𝟏𝟏𝐫</m:t>
                            </m:r>
                          </m:num>
                          <m:den>
                            <m:r>
                              <a:rPr lang="cs-CZ" sz="1400" b="1" i="0" smtClean="0">
                                <a:solidFill>
                                  <a:srgbClr val="0000DC"/>
                                </a:solidFill>
                                <a:latin typeface="Cambria Math" panose="02040503050406030204" pitchFamily="18" charset="0"/>
                              </a:rPr>
                              <m:t>𝟏𝟐</m:t>
                            </m:r>
                          </m:den>
                        </m:f>
                      </m:e>
                    </m:d>
                    <m:r>
                      <a:rPr lang="cs-CZ" sz="1400" b="0" i="0" smtClean="0">
                        <a:solidFill>
                          <a:schemeClr val="tx1"/>
                        </a:solidFill>
                        <a:latin typeface="Cambria Math" panose="02040503050406030204" pitchFamily="18" charset="0"/>
                      </a:rPr>
                      <m:t>+</m:t>
                    </m:r>
                    <m:r>
                      <m:rPr>
                        <m:sty m:val="p"/>
                      </m:rPr>
                      <a:rPr lang="cs-CZ" sz="1400" b="0" i="0" smtClean="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b="0" i="1" smtClean="0">
                            <a:solidFill>
                              <a:schemeClr val="tx1"/>
                            </a:solidFill>
                            <a:latin typeface="Cambria Math" panose="02040503050406030204" pitchFamily="18" charset="0"/>
                          </a:rPr>
                        </m:ctrlPr>
                      </m:dPr>
                      <m:e>
                        <m:f>
                          <m:fPr>
                            <m:ctrlPr>
                              <a:rPr lang="cs-CZ" sz="1400" b="0" i="1" smtClean="0">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10</m:t>
                            </m:r>
                            <m:r>
                              <m:rPr>
                                <m:sty m:val="p"/>
                              </m:rPr>
                              <a:rPr lang="cs-CZ" sz="1400" b="0" i="0" smtClean="0">
                                <a:solidFill>
                                  <a:schemeClr val="tx1"/>
                                </a:solidFill>
                                <a:latin typeface="Cambria Math" panose="02040503050406030204" pitchFamily="18" charset="0"/>
                              </a:rPr>
                              <m:t>r</m:t>
                            </m:r>
                          </m:num>
                          <m:den>
                            <m:r>
                              <a:rPr lang="cs-CZ" sz="1400" b="0" i="0" smtClean="0">
                                <a:solidFill>
                                  <a:schemeClr val="tx1"/>
                                </a:solidFill>
                                <a:latin typeface="Cambria Math" panose="02040503050406030204" pitchFamily="18" charset="0"/>
                              </a:rPr>
                              <m:t>12</m:t>
                            </m:r>
                          </m:den>
                        </m:f>
                      </m:e>
                    </m:d>
                    <m:r>
                      <a:rPr lang="cs-CZ" sz="1400" b="0" i="0" smtClean="0">
                        <a:solidFill>
                          <a:schemeClr val="tx1"/>
                        </a:solidFill>
                        <a:latin typeface="Cambria Math" panose="02040503050406030204" pitchFamily="18" charset="0"/>
                      </a:rPr>
                      <m:t>+</m:t>
                    </m:r>
                    <m:r>
                      <m:rPr>
                        <m:sty m:val="p"/>
                      </m:rPr>
                      <a:rPr lang="cs-CZ" sz="1400" b="0" i="0" smtClean="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b="0" i="1" smtClean="0">
                            <a:solidFill>
                              <a:schemeClr val="tx1"/>
                            </a:solidFill>
                            <a:latin typeface="Cambria Math" panose="02040503050406030204" pitchFamily="18" charset="0"/>
                          </a:rPr>
                        </m:ctrlPr>
                      </m:dPr>
                      <m:e>
                        <m:f>
                          <m:fPr>
                            <m:ctrlPr>
                              <a:rPr lang="cs-CZ" sz="1400" b="0" i="1" smtClean="0">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9</m:t>
                            </m:r>
                            <m:r>
                              <m:rPr>
                                <m:sty m:val="p"/>
                              </m:rPr>
                              <a:rPr lang="cs-CZ" sz="1400" b="0" i="0" smtClean="0">
                                <a:solidFill>
                                  <a:schemeClr val="tx1"/>
                                </a:solidFill>
                                <a:latin typeface="Cambria Math" panose="02040503050406030204" pitchFamily="18" charset="0"/>
                              </a:rPr>
                              <m:t>r</m:t>
                            </m:r>
                          </m:num>
                          <m:den>
                            <m:r>
                              <a:rPr lang="cs-CZ" sz="1400" b="0" i="0" smtClean="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8</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7</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6</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5</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4</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3</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0" smtClean="0">
                                <a:solidFill>
                                  <a:schemeClr val="tx1"/>
                                </a:solidFill>
                                <a:latin typeface="Cambria Math" panose="02040503050406030204" pitchFamily="18" charset="0"/>
                              </a:rPr>
                              <m:t>2</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a:solidFill>
                          <a:schemeClr val="tx1"/>
                        </a:solidFill>
                        <a:latin typeface="Cambria Math" panose="02040503050406030204" pitchFamily="18" charset="0"/>
                      </a:rPr>
                      <m:t>+</m:t>
                    </m:r>
                    <m:r>
                      <m:rPr>
                        <m:sty m:val="p"/>
                      </m:rPr>
                      <a:rPr lang="cs-CZ" sz="1400">
                        <a:solidFill>
                          <a:schemeClr val="tx1"/>
                        </a:solidFill>
                        <a:latin typeface="Cambria Math" panose="02040503050406030204" pitchFamily="18" charset="0"/>
                      </a:rPr>
                      <m:t>a</m:t>
                    </m:r>
                    <m:r>
                      <a:rPr lang="cs-CZ" sz="1400">
                        <a:latin typeface="Cambria Math" panose="02040503050406030204" pitchFamily="18" charset="0"/>
                      </a:rPr>
                      <m:t>⋅</m:t>
                    </m:r>
                    <m:d>
                      <m:dPr>
                        <m:ctrlPr>
                          <a:rPr lang="cs-CZ" sz="1400" i="1">
                            <a:solidFill>
                              <a:schemeClr val="tx1"/>
                            </a:solidFill>
                            <a:latin typeface="Cambria Math" panose="02040503050406030204" pitchFamily="18" charset="0"/>
                          </a:rPr>
                        </m:ctrlPr>
                      </m:dPr>
                      <m:e>
                        <m:f>
                          <m:fPr>
                            <m:ctrlPr>
                              <a:rPr lang="cs-CZ" sz="1400" i="1">
                                <a:solidFill>
                                  <a:schemeClr val="tx1"/>
                                </a:solidFill>
                                <a:latin typeface="Cambria Math" panose="02040503050406030204" pitchFamily="18" charset="0"/>
                              </a:rPr>
                            </m:ctrlPr>
                          </m:fPr>
                          <m:num>
                            <m:r>
                              <a:rPr lang="cs-CZ" sz="1400" b="0" i="1" smtClean="0">
                                <a:solidFill>
                                  <a:schemeClr val="tx1"/>
                                </a:solidFill>
                                <a:latin typeface="Cambria Math" panose="02040503050406030204" pitchFamily="18" charset="0"/>
                              </a:rPr>
                              <m:t>1</m:t>
                            </m:r>
                            <m:r>
                              <m:rPr>
                                <m:sty m:val="p"/>
                              </m:rPr>
                              <a:rPr lang="cs-CZ" sz="1400">
                                <a:solidFill>
                                  <a:schemeClr val="tx1"/>
                                </a:solidFill>
                                <a:latin typeface="Cambria Math" panose="02040503050406030204" pitchFamily="18" charset="0"/>
                              </a:rPr>
                              <m:t>r</m:t>
                            </m:r>
                          </m:num>
                          <m:den>
                            <m:r>
                              <a:rPr lang="cs-CZ" sz="1400">
                                <a:solidFill>
                                  <a:schemeClr val="tx1"/>
                                </a:solidFill>
                                <a:latin typeface="Cambria Math" panose="02040503050406030204" pitchFamily="18" charset="0"/>
                              </a:rPr>
                              <m:t>12</m:t>
                            </m:r>
                          </m:den>
                        </m:f>
                      </m:e>
                    </m:d>
                    <m:r>
                      <a:rPr lang="cs-CZ" sz="1400" b="0" i="1" smtClean="0">
                        <a:solidFill>
                          <a:schemeClr val="tx1"/>
                        </a:solidFill>
                        <a:latin typeface="Cambria Math" panose="02040503050406030204" pitchFamily="18" charset="0"/>
                      </a:rPr>
                      <m:t>+</m:t>
                    </m:r>
                    <m:r>
                      <m:rPr>
                        <m:sty m:val="p"/>
                      </m:rPr>
                      <a:rPr lang="cs-CZ" sz="1400" smtClean="0">
                        <a:solidFill>
                          <a:srgbClr val="C00000"/>
                        </a:solidFill>
                        <a:latin typeface="Cambria Math" panose="02040503050406030204" pitchFamily="18" charset="0"/>
                      </a:rPr>
                      <m:t>a</m:t>
                    </m:r>
                    <m:r>
                      <a:rPr lang="cs-CZ" sz="1400">
                        <a:solidFill>
                          <a:srgbClr val="C00000"/>
                        </a:solidFill>
                        <a:latin typeface="Cambria Math" panose="02040503050406030204" pitchFamily="18" charset="0"/>
                      </a:rPr>
                      <m:t>⋅</m:t>
                    </m:r>
                    <m:d>
                      <m:dPr>
                        <m:ctrlPr>
                          <a:rPr lang="cs-CZ" sz="1400" i="1">
                            <a:solidFill>
                              <a:srgbClr val="C00000"/>
                            </a:solidFill>
                            <a:latin typeface="Cambria Math" panose="02040503050406030204" pitchFamily="18" charset="0"/>
                          </a:rPr>
                        </m:ctrlPr>
                      </m:dPr>
                      <m:e>
                        <m:f>
                          <m:fPr>
                            <m:ctrlPr>
                              <a:rPr lang="cs-CZ" sz="1400" i="1">
                                <a:solidFill>
                                  <a:srgbClr val="C00000"/>
                                </a:solidFill>
                                <a:latin typeface="Cambria Math" panose="02040503050406030204" pitchFamily="18" charset="0"/>
                              </a:rPr>
                            </m:ctrlPr>
                          </m:fPr>
                          <m:num>
                            <m:r>
                              <a:rPr lang="cs-CZ" sz="1400" b="0" i="1" smtClean="0">
                                <a:solidFill>
                                  <a:srgbClr val="C00000"/>
                                </a:solidFill>
                                <a:latin typeface="Cambria Math" panose="02040503050406030204" pitchFamily="18" charset="0"/>
                              </a:rPr>
                              <m:t>0</m:t>
                            </m:r>
                            <m:r>
                              <m:rPr>
                                <m:sty m:val="p"/>
                              </m:rPr>
                              <a:rPr lang="cs-CZ" sz="1400">
                                <a:solidFill>
                                  <a:srgbClr val="C00000"/>
                                </a:solidFill>
                                <a:latin typeface="Cambria Math" panose="02040503050406030204" pitchFamily="18" charset="0"/>
                              </a:rPr>
                              <m:t>r</m:t>
                            </m:r>
                          </m:num>
                          <m:den>
                            <m:r>
                              <a:rPr lang="cs-CZ" sz="1400">
                                <a:solidFill>
                                  <a:srgbClr val="C00000"/>
                                </a:solidFill>
                                <a:latin typeface="Cambria Math" panose="02040503050406030204" pitchFamily="18" charset="0"/>
                              </a:rPr>
                              <m:t>12</m:t>
                            </m:r>
                          </m:den>
                        </m:f>
                      </m:e>
                    </m:d>
                  </m:oMath>
                </a14:m>
                <a:endParaRPr lang="cs-CZ" sz="1400" i="1">
                  <a:latin typeface="Cambria Math" panose="02040503050406030204" pitchFamily="18" charset="0"/>
                </a:endParaRPr>
              </a:p>
            </p:txBody>
          </p:sp>
        </mc:Choice>
        <mc:Fallback xmlns="">
          <p:sp>
            <p:nvSpPr>
              <p:cNvPr id="54" name="TextovéPole 53">
                <a:extLst>
                  <a:ext uri="{FF2B5EF4-FFF2-40B4-BE49-F238E27FC236}">
                    <a16:creationId xmlns:a16="http://schemas.microsoft.com/office/drawing/2014/main" id="{F6817434-827E-45B6-9861-EEE42F2D1698}"/>
                  </a:ext>
                </a:extLst>
              </p:cNvPr>
              <p:cNvSpPr txBox="1">
                <a:spLocks noRot="1" noChangeAspect="1" noMove="1" noResize="1" noEditPoints="1" noAdjustHandles="1" noChangeArrowheads="1" noChangeShapeType="1" noTextEdit="1"/>
              </p:cNvSpPr>
              <p:nvPr/>
            </p:nvSpPr>
            <p:spPr>
              <a:xfrm>
                <a:off x="638481" y="4736092"/>
                <a:ext cx="10516126" cy="41472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ovéPole 54">
                <a:extLst>
                  <a:ext uri="{FF2B5EF4-FFF2-40B4-BE49-F238E27FC236}">
                    <a16:creationId xmlns:a16="http://schemas.microsoft.com/office/drawing/2014/main" id="{A558C4CC-7A19-4D9B-8D66-C7E434AAD0BD}"/>
                  </a:ext>
                </a:extLst>
              </p:cNvPr>
              <p:cNvSpPr txBox="1"/>
              <p:nvPr/>
            </p:nvSpPr>
            <p:spPr>
              <a:xfrm>
                <a:off x="773024" y="4239413"/>
                <a:ext cx="5128135" cy="48404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cs-CZ" sz="1400" smtClean="0">
                          <a:latin typeface="Cambria Math" panose="02040503050406030204" pitchFamily="18" charset="0"/>
                        </a:rPr>
                        <m:t>F</m:t>
                      </m:r>
                      <m:r>
                        <m:rPr>
                          <m:sty m:val="p"/>
                        </m:rPr>
                        <a:rPr lang="cs-CZ" sz="1400" b="0" i="0" smtClean="0">
                          <a:latin typeface="Cambria Math" panose="02040503050406030204" pitchFamily="18" charset="0"/>
                        </a:rPr>
                        <m:t>V</m:t>
                      </m:r>
                      <m:r>
                        <a:rPr lang="cs-CZ" sz="1400" b="0" i="0" baseline="-25000" smtClean="0">
                          <a:latin typeface="Cambria Math" panose="02040503050406030204" pitchFamily="18" charset="0"/>
                        </a:rPr>
                        <m:t>4</m:t>
                      </m:r>
                      <m:r>
                        <a:rPr lang="cs-CZ" sz="1400" i="0">
                          <a:latin typeface="Cambria Math" panose="02040503050406030204" pitchFamily="18" charset="0"/>
                        </a:rPr>
                        <m:t>=</m:t>
                      </m:r>
                      <m:r>
                        <m:rPr>
                          <m:sty m:val="p"/>
                        </m:rPr>
                        <a:rPr lang="cs-CZ" sz="1400" b="0" i="0" smtClean="0">
                          <a:solidFill>
                            <a:srgbClr val="0000DC"/>
                          </a:solidFill>
                          <a:latin typeface="Cambria Math" panose="02040503050406030204" pitchFamily="18" charset="0"/>
                        </a:rPr>
                        <m:t>a</m:t>
                      </m:r>
                      <m:r>
                        <a:rPr lang="cs-CZ" sz="1400" b="0" i="0" smtClean="0">
                          <a:latin typeface="Cambria Math" panose="02040503050406030204" pitchFamily="18" charset="0"/>
                        </a:rPr>
                        <m:t>+</m:t>
                      </m:r>
                      <m:r>
                        <m:rPr>
                          <m:sty m:val="p"/>
                        </m:rPr>
                        <a:rPr lang="cs-CZ" sz="1400" b="0" i="0" smtClean="0">
                          <a:latin typeface="Cambria Math" panose="02040503050406030204" pitchFamily="18" charset="0"/>
                        </a:rPr>
                        <m:t>a</m:t>
                      </m:r>
                      <m:r>
                        <a:rPr lang="cs-CZ" sz="1400">
                          <a:latin typeface="Cambria Math" panose="02040503050406030204" pitchFamily="18" charset="0"/>
                        </a:rPr>
                        <m:t>⋅</m:t>
                      </m:r>
                      <m:d>
                        <m:dPr>
                          <m:endChr m:val=""/>
                          <m:ctrlPr>
                            <a:rPr lang="cs-CZ" sz="1400" i="1">
                              <a:solidFill>
                                <a:srgbClr val="836967"/>
                              </a:solidFill>
                              <a:latin typeface="Cambria Math" panose="02040503050406030204" pitchFamily="18" charset="0"/>
                            </a:rPr>
                          </m:ctrlPr>
                        </m:dPr>
                        <m:e>
                          <m:r>
                            <a:rPr lang="cs-CZ" sz="1400">
                              <a:latin typeface="Cambria Math" panose="02040503050406030204" pitchFamily="18" charset="0"/>
                            </a:rPr>
                            <m:t>1+</m:t>
                          </m:r>
                          <m:f>
                            <m:fPr>
                              <m:ctrlPr>
                                <a:rPr lang="cs-CZ" sz="1400" i="1">
                                  <a:solidFill>
                                    <a:srgbClr val="836967"/>
                                  </a:solidFill>
                                  <a:latin typeface="Cambria Math" panose="02040503050406030204" pitchFamily="18" charset="0"/>
                                </a:rPr>
                              </m:ctrlPr>
                            </m:fPr>
                            <m:num>
                              <m:r>
                                <a:rPr lang="cs-CZ" sz="1400" i="1">
                                  <a:solidFill>
                                    <a:srgbClr val="836967"/>
                                  </a:solidFill>
                                  <a:latin typeface="Cambria Math" panose="02040503050406030204" pitchFamily="18" charset="0"/>
                                </a:rPr>
                                <m:t>𝑟</m:t>
                              </m:r>
                            </m:num>
                            <m:den>
                              <m:r>
                                <a:rPr lang="cs-CZ" sz="1400">
                                  <a:latin typeface="Cambria Math" panose="02040503050406030204" pitchFamily="18" charset="0"/>
                                </a:rPr>
                                <m:t>12</m:t>
                              </m:r>
                            </m:den>
                          </m:f>
                        </m:e>
                      </m:d>
                      <m:d>
                        <m:dPr>
                          <m:begChr m:val=""/>
                          <m:ctrlPr>
                            <a:rPr lang="cs-CZ" sz="1400" i="1">
                              <a:solidFill>
                                <a:srgbClr val="836967"/>
                              </a:solidFill>
                              <a:latin typeface="Cambria Math" panose="02040503050406030204" pitchFamily="18" charset="0"/>
                            </a:rPr>
                          </m:ctrlPr>
                        </m:dPr>
                        <m:e>
                          <m:r>
                            <a:rPr lang="cs-CZ" sz="1400">
                              <a:latin typeface="Cambria Math" panose="02040503050406030204" pitchFamily="18" charset="0"/>
                            </a:rPr>
                            <m:t>+</m:t>
                          </m:r>
                          <m:f>
                            <m:fPr>
                              <m:ctrlPr>
                                <a:rPr lang="cs-CZ" sz="1400" i="1">
                                  <a:solidFill>
                                    <a:srgbClr val="836967"/>
                                  </a:solidFill>
                                  <a:latin typeface="Cambria Math" panose="02040503050406030204" pitchFamily="18" charset="0"/>
                                </a:rPr>
                              </m:ctrlPr>
                            </m:fPr>
                            <m:num>
                              <m:r>
                                <a:rPr lang="cs-CZ" sz="1400" i="1">
                                  <a:solidFill>
                                    <a:srgbClr val="836967"/>
                                  </a:solidFill>
                                  <a:latin typeface="Cambria Math" panose="02040503050406030204" pitchFamily="18" charset="0"/>
                                </a:rPr>
                                <m:t>𝑟</m:t>
                              </m:r>
                            </m:num>
                            <m:den>
                              <m:r>
                                <a:rPr lang="cs-CZ" sz="1400">
                                  <a:latin typeface="Cambria Math" panose="02040503050406030204" pitchFamily="18" charset="0"/>
                                </a:rPr>
                                <m:t>12</m:t>
                              </m:r>
                            </m:den>
                          </m:f>
                        </m:e>
                      </m:d>
                      <m:r>
                        <a:rPr lang="cs-CZ" sz="1400" b="0" i="1" smtClean="0">
                          <a:latin typeface="Cambria Math" panose="02040503050406030204" pitchFamily="18" charset="0"/>
                        </a:rPr>
                        <m:t>+</m:t>
                      </m:r>
                      <m:r>
                        <m:rPr>
                          <m:sty m:val="p"/>
                        </m:rPr>
                        <a:rPr lang="cs-CZ" sz="1400">
                          <a:latin typeface="Cambria Math" panose="02040503050406030204" pitchFamily="18" charset="0"/>
                        </a:rPr>
                        <m:t>a</m:t>
                      </m:r>
                      <m:r>
                        <a:rPr lang="cs-CZ" sz="1400">
                          <a:latin typeface="Cambria Math" panose="02040503050406030204" pitchFamily="18" charset="0"/>
                        </a:rPr>
                        <m:t>⋅</m:t>
                      </m:r>
                      <m:d>
                        <m:dPr>
                          <m:ctrlPr>
                            <a:rPr lang="cs-CZ" sz="1400" i="1">
                              <a:solidFill>
                                <a:srgbClr val="836967"/>
                              </a:solidFill>
                              <a:latin typeface="Cambria Math" panose="02040503050406030204" pitchFamily="18" charset="0"/>
                            </a:rPr>
                          </m:ctrlPr>
                        </m:dPr>
                        <m:e>
                          <m:r>
                            <a:rPr lang="cs-CZ" sz="1400">
                              <a:latin typeface="Cambria Math" panose="02040503050406030204" pitchFamily="18" charset="0"/>
                            </a:rPr>
                            <m:t>1+</m:t>
                          </m:r>
                          <m:f>
                            <m:fPr>
                              <m:ctrlPr>
                                <a:rPr lang="cs-CZ" sz="1400" i="1">
                                  <a:solidFill>
                                    <a:srgbClr val="836967"/>
                                  </a:solidFill>
                                  <a:latin typeface="Cambria Math" panose="02040503050406030204" pitchFamily="18" charset="0"/>
                                </a:rPr>
                              </m:ctrlPr>
                            </m:fPr>
                            <m:num>
                              <m:r>
                                <a:rPr lang="cs-CZ" sz="1400" i="1">
                                  <a:solidFill>
                                    <a:srgbClr val="836967"/>
                                  </a:solidFill>
                                  <a:latin typeface="Cambria Math" panose="02040503050406030204" pitchFamily="18" charset="0"/>
                                </a:rPr>
                                <m:t>𝑟</m:t>
                              </m:r>
                            </m:num>
                            <m:den>
                              <m:r>
                                <a:rPr lang="cs-CZ" sz="1400">
                                  <a:latin typeface="Cambria Math" panose="02040503050406030204" pitchFamily="18" charset="0"/>
                                </a:rPr>
                                <m:t>12</m:t>
                              </m:r>
                            </m:den>
                          </m:f>
                        </m:e>
                      </m:d>
                      <m:r>
                        <a:rPr lang="cs-CZ" sz="1400" b="0" i="0" smtClean="0">
                          <a:latin typeface="Cambria Math" panose="02040503050406030204" pitchFamily="18" charset="0"/>
                        </a:rPr>
                        <m:t>=</m:t>
                      </m:r>
                      <m:r>
                        <a:rPr lang="cs-CZ" sz="1400" b="1" i="0" smtClean="0">
                          <a:solidFill>
                            <a:srgbClr val="0000DC"/>
                          </a:solidFill>
                          <a:latin typeface="Cambria Math" panose="02040503050406030204" pitchFamily="18" charset="0"/>
                        </a:rPr>
                        <m:t>𝟑𝐚</m:t>
                      </m:r>
                      <m:r>
                        <a:rPr lang="cs-CZ" sz="1400" b="0" i="0" smtClean="0">
                          <a:latin typeface="Cambria Math" panose="02040503050406030204" pitchFamily="18" charset="0"/>
                        </a:rPr>
                        <m:t>+</m:t>
                      </m:r>
                      <m:r>
                        <m:rPr>
                          <m:sty m:val="p"/>
                        </m:rPr>
                        <a:rPr lang="cs-CZ" sz="1400" b="0" i="0" smtClean="0">
                          <a:latin typeface="Cambria Math" panose="02040503050406030204" pitchFamily="18" charset="0"/>
                        </a:rPr>
                        <m:t>a</m:t>
                      </m:r>
                      <m:r>
                        <a:rPr lang="cs-CZ" sz="1400">
                          <a:latin typeface="Cambria Math" panose="02040503050406030204" pitchFamily="18" charset="0"/>
                        </a:rPr>
                        <m:t>⋅</m:t>
                      </m:r>
                      <m:f>
                        <m:fPr>
                          <m:ctrlPr>
                            <a:rPr lang="cs-CZ" sz="1400" b="1" i="1" smtClean="0">
                              <a:solidFill>
                                <a:srgbClr val="0000DC"/>
                              </a:solidFill>
                              <a:latin typeface="Cambria Math" panose="02040503050406030204" pitchFamily="18" charset="0"/>
                              <a:ea typeface="Cambria Math" panose="02040503050406030204" pitchFamily="18" charset="0"/>
                            </a:rPr>
                          </m:ctrlPr>
                        </m:fPr>
                        <m:num>
                          <m:r>
                            <a:rPr lang="cs-CZ" sz="1400" b="1" i="1" smtClean="0">
                              <a:solidFill>
                                <a:srgbClr val="0000DC"/>
                              </a:solidFill>
                              <a:latin typeface="Cambria Math" panose="02040503050406030204" pitchFamily="18" charset="0"/>
                              <a:ea typeface="Cambria Math" panose="02040503050406030204" pitchFamily="18" charset="0"/>
                            </a:rPr>
                            <m:t>𝟐</m:t>
                          </m:r>
                          <m:r>
                            <a:rPr lang="cs-CZ" sz="1400" b="1" i="1" smtClean="0">
                              <a:solidFill>
                                <a:srgbClr val="0000DC"/>
                              </a:solidFill>
                              <a:latin typeface="Cambria Math" panose="02040503050406030204" pitchFamily="18" charset="0"/>
                              <a:ea typeface="Cambria Math" panose="02040503050406030204" pitchFamily="18" charset="0"/>
                            </a:rPr>
                            <m:t>𝒓</m:t>
                          </m:r>
                        </m:num>
                        <m:den>
                          <m:r>
                            <a:rPr lang="cs-CZ" sz="1400" b="1" i="1" smtClean="0">
                              <a:solidFill>
                                <a:srgbClr val="0000DC"/>
                              </a:solidFill>
                              <a:latin typeface="Cambria Math" panose="02040503050406030204" pitchFamily="18" charset="0"/>
                              <a:ea typeface="Cambria Math" panose="02040503050406030204" pitchFamily="18" charset="0"/>
                            </a:rPr>
                            <m:t>𝟏𝟐</m:t>
                          </m:r>
                        </m:den>
                      </m:f>
                      <m:r>
                        <a:rPr lang="cs-CZ" sz="1400" b="0" i="1" smtClean="0">
                          <a:latin typeface="Cambria Math" panose="02040503050406030204" pitchFamily="18" charset="0"/>
                          <a:ea typeface="Cambria Math" panose="02040503050406030204" pitchFamily="18" charset="0"/>
                        </a:rPr>
                        <m:t>+</m:t>
                      </m:r>
                      <m:r>
                        <a:rPr lang="cs-CZ" sz="1400" b="0" i="1" smtClean="0">
                          <a:latin typeface="Cambria Math" panose="02040503050406030204" pitchFamily="18" charset="0"/>
                          <a:ea typeface="Cambria Math" panose="02040503050406030204" pitchFamily="18" charset="0"/>
                        </a:rPr>
                        <m:t>𝑎</m:t>
                      </m:r>
                      <m:r>
                        <a:rPr lang="cs-CZ" sz="1400">
                          <a:latin typeface="Cambria Math" panose="02040503050406030204" pitchFamily="18" charset="0"/>
                        </a:rPr>
                        <m:t>⋅</m:t>
                      </m:r>
                      <m:f>
                        <m:fPr>
                          <m:ctrlPr>
                            <a:rPr lang="cs-CZ" sz="1400" b="0" i="1" smtClean="0">
                              <a:latin typeface="Cambria Math" panose="02040503050406030204" pitchFamily="18" charset="0"/>
                              <a:ea typeface="Cambria Math" panose="02040503050406030204" pitchFamily="18" charset="0"/>
                            </a:rPr>
                          </m:ctrlPr>
                        </m:fPr>
                        <m:num>
                          <m:r>
                            <a:rPr lang="cs-CZ" sz="1400" b="0" i="1" smtClean="0">
                              <a:latin typeface="Cambria Math" panose="02040503050406030204" pitchFamily="18" charset="0"/>
                              <a:ea typeface="Cambria Math" panose="02040503050406030204" pitchFamily="18" charset="0"/>
                            </a:rPr>
                            <m:t>𝑟</m:t>
                          </m:r>
                        </m:num>
                        <m:den>
                          <m:r>
                            <a:rPr lang="cs-CZ" sz="1400" b="0" i="1" smtClean="0">
                              <a:latin typeface="Cambria Math" panose="02040503050406030204" pitchFamily="18" charset="0"/>
                              <a:ea typeface="Cambria Math" panose="02040503050406030204" pitchFamily="18" charset="0"/>
                            </a:rPr>
                            <m:t>12</m:t>
                          </m:r>
                        </m:den>
                      </m:f>
                    </m:oMath>
                  </m:oMathPara>
                </a14:m>
                <a:endParaRPr lang="cs-CZ" sz="1400"/>
              </a:p>
            </p:txBody>
          </p:sp>
        </mc:Choice>
        <mc:Fallback xmlns="">
          <p:sp>
            <p:nvSpPr>
              <p:cNvPr id="55" name="TextovéPole 54">
                <a:extLst>
                  <a:ext uri="{FF2B5EF4-FFF2-40B4-BE49-F238E27FC236}">
                    <a16:creationId xmlns:a16="http://schemas.microsoft.com/office/drawing/2014/main" id="{A558C4CC-7A19-4D9B-8D66-C7E434AAD0BD}"/>
                  </a:ext>
                </a:extLst>
              </p:cNvPr>
              <p:cNvSpPr txBox="1">
                <a:spLocks noRot="1" noChangeAspect="1" noMove="1" noResize="1" noEditPoints="1" noAdjustHandles="1" noChangeArrowheads="1" noChangeShapeType="1" noTextEdit="1"/>
              </p:cNvSpPr>
              <p:nvPr/>
            </p:nvSpPr>
            <p:spPr>
              <a:xfrm>
                <a:off x="773024" y="4239413"/>
                <a:ext cx="5128135" cy="484043"/>
              </a:xfrm>
              <a:prstGeom prst="rect">
                <a:avLst/>
              </a:prstGeom>
              <a:blipFill>
                <a:blip r:embed="rId3"/>
                <a:stretch>
                  <a:fillRect l="-1189" t="-225000" b="-32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ovéPole 55">
                <a:extLst>
                  <a:ext uri="{FF2B5EF4-FFF2-40B4-BE49-F238E27FC236}">
                    <a16:creationId xmlns:a16="http://schemas.microsoft.com/office/drawing/2014/main" id="{C84E0AEB-ACEE-40CC-9B55-476F752E77D9}"/>
                  </a:ext>
                </a:extLst>
              </p:cNvPr>
              <p:cNvSpPr txBox="1"/>
              <p:nvPr/>
            </p:nvSpPr>
            <p:spPr>
              <a:xfrm>
                <a:off x="775725" y="3478426"/>
                <a:ext cx="657616" cy="21544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cs-CZ" sz="1400" smtClean="0">
                          <a:latin typeface="Cambria Math" panose="02040503050406030204" pitchFamily="18" charset="0"/>
                        </a:rPr>
                        <m:t>FV</m:t>
                      </m:r>
                      <m:r>
                        <a:rPr lang="cs-CZ" sz="1400" b="0" i="0" baseline="-25000" smtClean="0">
                          <a:latin typeface="Cambria Math" panose="02040503050406030204" pitchFamily="18" charset="0"/>
                        </a:rPr>
                        <m:t>2</m:t>
                      </m:r>
                      <m:r>
                        <a:rPr lang="cs-CZ" sz="1400" i="0">
                          <a:latin typeface="Cambria Math" panose="02040503050406030204" pitchFamily="18" charset="0"/>
                        </a:rPr>
                        <m:t>=</m:t>
                      </m:r>
                      <m:r>
                        <a:rPr lang="cs-CZ" sz="1400" b="1">
                          <a:solidFill>
                            <a:srgbClr val="0000DC"/>
                          </a:solidFill>
                          <a:latin typeface="Cambria Math" panose="02040503050406030204" pitchFamily="18" charset="0"/>
                        </a:rPr>
                        <m:t>𝐚</m:t>
                      </m:r>
                    </m:oMath>
                  </m:oMathPara>
                </a14:m>
                <a:endParaRPr lang="cs-CZ" sz="2000" b="1"/>
              </a:p>
            </p:txBody>
          </p:sp>
        </mc:Choice>
        <mc:Fallback xmlns="">
          <p:sp>
            <p:nvSpPr>
              <p:cNvPr id="56" name="TextovéPole 55">
                <a:extLst>
                  <a:ext uri="{FF2B5EF4-FFF2-40B4-BE49-F238E27FC236}">
                    <a16:creationId xmlns:a16="http://schemas.microsoft.com/office/drawing/2014/main" id="{C84E0AEB-ACEE-40CC-9B55-476F752E77D9}"/>
                  </a:ext>
                </a:extLst>
              </p:cNvPr>
              <p:cNvSpPr txBox="1">
                <a:spLocks noRot="1" noChangeAspect="1" noMove="1" noResize="1" noEditPoints="1" noAdjustHandles="1" noChangeArrowheads="1" noChangeShapeType="1" noTextEdit="1"/>
              </p:cNvSpPr>
              <p:nvPr/>
            </p:nvSpPr>
            <p:spPr>
              <a:xfrm>
                <a:off x="775725" y="3478426"/>
                <a:ext cx="657616" cy="215444"/>
              </a:xfrm>
              <a:prstGeom prst="rect">
                <a:avLst/>
              </a:prstGeom>
              <a:blipFill>
                <a:blip r:embed="rId4"/>
                <a:stretch>
                  <a:fillRect l="-925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ovéPole 59">
                <a:extLst>
                  <a:ext uri="{FF2B5EF4-FFF2-40B4-BE49-F238E27FC236}">
                    <a16:creationId xmlns:a16="http://schemas.microsoft.com/office/drawing/2014/main" id="{7743B1F9-8DB5-4A7E-8B1C-F893536A2807}"/>
                  </a:ext>
                </a:extLst>
              </p:cNvPr>
              <p:cNvSpPr txBox="1"/>
              <p:nvPr/>
            </p:nvSpPr>
            <p:spPr>
              <a:xfrm>
                <a:off x="717995" y="5805963"/>
                <a:ext cx="3880949" cy="783869"/>
              </a:xfrm>
              <a:prstGeom prst="rect">
                <a:avLst/>
              </a:prstGeom>
              <a:solidFill>
                <a:srgbClr val="92D050"/>
              </a:solidFill>
            </p:spPr>
            <p:txBody>
              <a:bodyPr wrap="square">
                <a:spAutoFit/>
              </a:bodyPr>
              <a:lstStyle/>
              <a:p>
                <a:pPr/>
                <a14:m>
                  <m:oMathPara xmlns:m="http://schemas.openxmlformats.org/officeDocument/2006/math">
                    <m:oMathParaPr>
                      <m:jc m:val="centerGroup"/>
                    </m:oMathParaPr>
                    <m:oMath xmlns:m="http://schemas.openxmlformats.org/officeDocument/2006/math">
                      <m:r>
                        <a:rPr lang="cs-CZ" sz="2000" b="1" i="1">
                          <a:solidFill>
                            <a:srgbClr val="C00000"/>
                          </a:solidFill>
                          <a:latin typeface="Cambria Math" panose="02040503050406030204" pitchFamily="18" charset="0"/>
                        </a:rPr>
                        <m:t>𝐅𝐕</m:t>
                      </m:r>
                      <m:r>
                        <a:rPr lang="cs-CZ" sz="2000" b="1" i="1" baseline="-25000">
                          <a:solidFill>
                            <a:srgbClr val="C00000"/>
                          </a:solidFill>
                          <a:latin typeface="Cambria Math" panose="02040503050406030204" pitchFamily="18" charset="0"/>
                        </a:rPr>
                        <m:t>𝟏𝟐</m:t>
                      </m:r>
                      <m:r>
                        <a:rPr lang="cs-CZ" sz="2000" i="0">
                          <a:latin typeface="Cambria Math" panose="02040503050406030204" pitchFamily="18" charset="0"/>
                        </a:rPr>
                        <m:t>=</m:t>
                      </m:r>
                      <m:r>
                        <a:rPr lang="cs-CZ" sz="2000" b="0" i="1" smtClean="0">
                          <a:latin typeface="Cambria Math" panose="02040503050406030204" pitchFamily="18" charset="0"/>
                        </a:rPr>
                        <m:t>𝑎</m:t>
                      </m:r>
                      <m:r>
                        <a:rPr lang="cs-CZ" sz="2000" b="0" i="1" smtClean="0">
                          <a:latin typeface="Cambria Math" panose="02040503050406030204" pitchFamily="18" charset="0"/>
                          <a:ea typeface="Cambria Math" panose="02040503050406030204" pitchFamily="18" charset="0"/>
                        </a:rPr>
                        <m:t>×</m:t>
                      </m:r>
                      <m:r>
                        <a:rPr lang="cs-CZ" sz="2000" b="0" i="1" smtClean="0">
                          <a:solidFill>
                            <a:srgbClr val="0000DC"/>
                          </a:solidFill>
                          <a:latin typeface="Cambria Math" panose="02040503050406030204" pitchFamily="18" charset="0"/>
                          <a:ea typeface="Cambria Math" panose="02040503050406030204" pitchFamily="18" charset="0"/>
                        </a:rPr>
                        <m:t>𝑚</m:t>
                      </m:r>
                      <m:r>
                        <a:rPr lang="cs-CZ" sz="2000" b="0" i="1" smtClean="0">
                          <a:latin typeface="Cambria Math" panose="02040503050406030204" pitchFamily="18" charset="0"/>
                          <a:ea typeface="Cambria Math" panose="02040503050406030204" pitchFamily="18" charset="0"/>
                        </a:rPr>
                        <m:t>×</m:t>
                      </m:r>
                      <m:d>
                        <m:dPr>
                          <m:ctrlPr>
                            <a:rPr lang="cs-CZ" sz="2000" b="0" i="1" smtClean="0">
                              <a:solidFill>
                                <a:srgbClr val="C00000"/>
                              </a:solidFill>
                              <a:latin typeface="Cambria Math" panose="02040503050406030204" pitchFamily="18" charset="0"/>
                              <a:ea typeface="Cambria Math" panose="02040503050406030204" pitchFamily="18" charset="0"/>
                            </a:rPr>
                          </m:ctrlPr>
                        </m:dPr>
                        <m:e>
                          <m:r>
                            <a:rPr lang="cs-CZ" sz="2000" b="0" i="1" smtClean="0">
                              <a:solidFill>
                                <a:srgbClr val="C00000"/>
                              </a:solidFill>
                              <a:latin typeface="Cambria Math" panose="02040503050406030204" pitchFamily="18" charset="0"/>
                              <a:ea typeface="Cambria Math" panose="02040503050406030204" pitchFamily="18" charset="0"/>
                            </a:rPr>
                            <m:t>1+</m:t>
                          </m:r>
                          <m:f>
                            <m:fPr>
                              <m:ctrlPr>
                                <a:rPr lang="cs-CZ" sz="2000" i="1">
                                  <a:solidFill>
                                    <a:srgbClr val="C00000"/>
                                  </a:solidFill>
                                  <a:latin typeface="Cambria Math" panose="02040503050406030204" pitchFamily="18" charset="0"/>
                                </a:rPr>
                              </m:ctrlPr>
                            </m:fPr>
                            <m:num>
                              <m:r>
                                <a:rPr lang="cs-CZ" sz="2000" b="0" i="1" smtClean="0">
                                  <a:solidFill>
                                    <a:srgbClr val="C00000"/>
                                  </a:solidFill>
                                  <a:latin typeface="Cambria Math" panose="02040503050406030204" pitchFamily="18" charset="0"/>
                                </a:rPr>
                                <m:t>11+0</m:t>
                              </m:r>
                            </m:num>
                            <m:den>
                              <m:r>
                                <a:rPr lang="cs-CZ" sz="2000" i="1">
                                  <a:solidFill>
                                    <a:srgbClr val="C00000"/>
                                  </a:solidFill>
                                  <a:latin typeface="Cambria Math" panose="02040503050406030204" pitchFamily="18" charset="0"/>
                                </a:rPr>
                                <m:t>2</m:t>
                              </m:r>
                              <m:r>
                                <a:rPr lang="cs-CZ" sz="2000" b="0" i="1" smtClean="0">
                                  <a:solidFill>
                                    <a:srgbClr val="C00000"/>
                                  </a:solidFill>
                                  <a:latin typeface="Cambria Math" panose="02040503050406030204" pitchFamily="18" charset="0"/>
                                </a:rPr>
                                <m:t>4</m:t>
                              </m:r>
                            </m:den>
                          </m:f>
                          <m:r>
                            <a:rPr lang="cs-CZ" sz="2000" i="1">
                              <a:solidFill>
                                <a:srgbClr val="C00000"/>
                              </a:solidFill>
                              <a:latin typeface="Cambria Math" panose="02040503050406030204" pitchFamily="18" charset="0"/>
                              <a:ea typeface="Cambria Math" panose="02040503050406030204" pitchFamily="18" charset="0"/>
                            </a:rPr>
                            <m:t>×</m:t>
                          </m:r>
                          <m:r>
                            <a:rPr lang="cs-CZ" sz="2000" b="0" i="1" smtClean="0">
                              <a:solidFill>
                                <a:srgbClr val="C00000"/>
                              </a:solidFill>
                              <a:latin typeface="Cambria Math" panose="02040503050406030204" pitchFamily="18" charset="0"/>
                              <a:ea typeface="Cambria Math" panose="02040503050406030204" pitchFamily="18" charset="0"/>
                            </a:rPr>
                            <m:t>𝑟</m:t>
                          </m:r>
                        </m:e>
                      </m:d>
                    </m:oMath>
                  </m:oMathPara>
                </a14:m>
                <a:endParaRPr lang="cs-CZ" sz="2000" dirty="0"/>
              </a:p>
            </p:txBody>
          </p:sp>
        </mc:Choice>
        <mc:Fallback xmlns="">
          <p:sp>
            <p:nvSpPr>
              <p:cNvPr id="60" name="TextovéPole 59">
                <a:extLst>
                  <a:ext uri="{FF2B5EF4-FFF2-40B4-BE49-F238E27FC236}">
                    <a16:creationId xmlns:a16="http://schemas.microsoft.com/office/drawing/2014/main" id="{7743B1F9-8DB5-4A7E-8B1C-F893536A2807}"/>
                  </a:ext>
                </a:extLst>
              </p:cNvPr>
              <p:cNvSpPr txBox="1">
                <a:spLocks noRot="1" noChangeAspect="1" noMove="1" noResize="1" noEditPoints="1" noAdjustHandles="1" noChangeArrowheads="1" noChangeShapeType="1" noTextEdit="1"/>
              </p:cNvSpPr>
              <p:nvPr/>
            </p:nvSpPr>
            <p:spPr>
              <a:xfrm>
                <a:off x="717995" y="5805963"/>
                <a:ext cx="3880949" cy="783869"/>
              </a:xfrm>
              <a:prstGeom prst="rect">
                <a:avLst/>
              </a:prstGeom>
              <a:blipFill>
                <a:blip r:embed="rId5"/>
                <a:stretch>
                  <a:fillRect/>
                </a:stretch>
              </a:blipFill>
            </p:spPr>
            <p:txBody>
              <a:bodyPr/>
              <a:lstStyle/>
              <a:p>
                <a:r>
                  <a:rPr lang="cs-CZ">
                    <a:noFill/>
                  </a:rPr>
                  <a:t> </a:t>
                </a:r>
              </a:p>
            </p:txBody>
          </p:sp>
        </mc:Fallback>
      </mc:AlternateContent>
      <p:sp>
        <p:nvSpPr>
          <p:cNvPr id="6" name="Přímá spojnice 5">
            <a:extLst>
              <a:ext uri="{FF2B5EF4-FFF2-40B4-BE49-F238E27FC236}">
                <a16:creationId xmlns:a16="http://schemas.microsoft.com/office/drawing/2014/main" id="{D8C0B5D9-1327-4EE3-9CB4-B19F3D343B0B}"/>
              </a:ext>
            </a:extLst>
          </p:cNvPr>
          <p:cNvSpPr/>
          <p:nvPr/>
        </p:nvSpPr>
        <p:spPr>
          <a:xfrm rot="5400000" flipV="1">
            <a:off x="3348245" y="2845265"/>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7" name="Přímá spojnice 6">
            <a:extLst>
              <a:ext uri="{FF2B5EF4-FFF2-40B4-BE49-F238E27FC236}">
                <a16:creationId xmlns:a16="http://schemas.microsoft.com/office/drawing/2014/main" id="{26DE90D4-8E97-45FB-BD6C-8649494AE84D}"/>
              </a:ext>
            </a:extLst>
          </p:cNvPr>
          <p:cNvSpPr/>
          <p:nvPr/>
        </p:nvSpPr>
        <p:spPr>
          <a:xfrm rot="5400000" flipV="1">
            <a:off x="3791501" y="2849184"/>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8" name="Přímá spojnice 7">
            <a:extLst>
              <a:ext uri="{FF2B5EF4-FFF2-40B4-BE49-F238E27FC236}">
                <a16:creationId xmlns:a16="http://schemas.microsoft.com/office/drawing/2014/main" id="{5CB254D1-2021-46D0-9E09-7F5916A5C074}"/>
              </a:ext>
            </a:extLst>
          </p:cNvPr>
          <p:cNvSpPr/>
          <p:nvPr/>
        </p:nvSpPr>
        <p:spPr>
          <a:xfrm rot="5400000" flipV="1">
            <a:off x="4208317" y="2847117"/>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9" name="Přímá spojnice 8">
            <a:extLst>
              <a:ext uri="{FF2B5EF4-FFF2-40B4-BE49-F238E27FC236}">
                <a16:creationId xmlns:a16="http://schemas.microsoft.com/office/drawing/2014/main" id="{C0343D36-11DA-4F1D-A0EF-0D472977D8CC}"/>
              </a:ext>
            </a:extLst>
          </p:cNvPr>
          <p:cNvSpPr/>
          <p:nvPr/>
        </p:nvSpPr>
        <p:spPr>
          <a:xfrm rot="5400000" flipV="1">
            <a:off x="5507495" y="2846147"/>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10" name="Přímá spojnice 9">
            <a:extLst>
              <a:ext uri="{FF2B5EF4-FFF2-40B4-BE49-F238E27FC236}">
                <a16:creationId xmlns:a16="http://schemas.microsoft.com/office/drawing/2014/main" id="{91C1E2F2-EE49-48D4-9474-98D58668F1C8}"/>
              </a:ext>
            </a:extLst>
          </p:cNvPr>
          <p:cNvSpPr/>
          <p:nvPr/>
        </p:nvSpPr>
        <p:spPr>
          <a:xfrm rot="5400000" flipV="1">
            <a:off x="5064959" y="2846610"/>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11" name="Přímá spojnice 10">
            <a:extLst>
              <a:ext uri="{FF2B5EF4-FFF2-40B4-BE49-F238E27FC236}">
                <a16:creationId xmlns:a16="http://schemas.microsoft.com/office/drawing/2014/main" id="{CA4C932B-4202-48A7-852B-AAA23EE2AAB0}"/>
              </a:ext>
            </a:extLst>
          </p:cNvPr>
          <p:cNvSpPr/>
          <p:nvPr/>
        </p:nvSpPr>
        <p:spPr>
          <a:xfrm rot="5400000" flipV="1">
            <a:off x="4649858" y="2845256"/>
            <a:ext cx="217260" cy="1715"/>
          </a:xfrm>
          <a:prstGeom prst="line">
            <a:avLst/>
          </a:prstGeom>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0000DC"/>
              </a:solidFill>
            </a:endParaRPr>
          </a:p>
        </p:txBody>
      </p:sp>
      <p:sp>
        <p:nvSpPr>
          <p:cNvPr id="13" name="TextovéPole 12">
            <a:extLst>
              <a:ext uri="{FF2B5EF4-FFF2-40B4-BE49-F238E27FC236}">
                <a16:creationId xmlns:a16="http://schemas.microsoft.com/office/drawing/2014/main" id="{20D7C549-8944-4249-AACE-B660C2F29527}"/>
              </a:ext>
            </a:extLst>
          </p:cNvPr>
          <p:cNvSpPr txBox="1"/>
          <p:nvPr/>
        </p:nvSpPr>
        <p:spPr>
          <a:xfrm>
            <a:off x="3305731" y="2389159"/>
            <a:ext cx="340822" cy="338554"/>
          </a:xfrm>
          <a:prstGeom prst="rect">
            <a:avLst/>
          </a:prstGeom>
          <a:noFill/>
        </p:spPr>
        <p:txBody>
          <a:bodyPr wrap="square" rtlCol="0">
            <a:spAutoFit/>
          </a:bodyPr>
          <a:lstStyle/>
          <a:p>
            <a:r>
              <a:rPr lang="cs-CZ" sz="1600">
                <a:solidFill>
                  <a:schemeClr val="tx2"/>
                </a:solidFill>
              </a:rPr>
              <a:t>7</a:t>
            </a:r>
            <a:endParaRPr lang="cs-CZ">
              <a:solidFill>
                <a:schemeClr val="tx2"/>
              </a:solidFill>
            </a:endParaRPr>
          </a:p>
        </p:txBody>
      </p:sp>
      <p:sp>
        <p:nvSpPr>
          <p:cNvPr id="15" name="TextovéPole 14">
            <a:extLst>
              <a:ext uri="{FF2B5EF4-FFF2-40B4-BE49-F238E27FC236}">
                <a16:creationId xmlns:a16="http://schemas.microsoft.com/office/drawing/2014/main" id="{50674873-80EF-401F-AF90-5A89D78F9120}"/>
              </a:ext>
            </a:extLst>
          </p:cNvPr>
          <p:cNvSpPr txBox="1"/>
          <p:nvPr/>
        </p:nvSpPr>
        <p:spPr>
          <a:xfrm>
            <a:off x="4162870" y="2397623"/>
            <a:ext cx="340822" cy="338554"/>
          </a:xfrm>
          <a:prstGeom prst="rect">
            <a:avLst/>
          </a:prstGeom>
          <a:noFill/>
        </p:spPr>
        <p:txBody>
          <a:bodyPr wrap="square" rtlCol="0">
            <a:spAutoFit/>
          </a:bodyPr>
          <a:lstStyle/>
          <a:p>
            <a:r>
              <a:rPr lang="cs-CZ" sz="1600">
                <a:solidFill>
                  <a:schemeClr val="tx2"/>
                </a:solidFill>
              </a:rPr>
              <a:t>9</a:t>
            </a:r>
            <a:endParaRPr lang="cs-CZ">
              <a:solidFill>
                <a:schemeClr val="tx2"/>
              </a:solidFill>
            </a:endParaRPr>
          </a:p>
        </p:txBody>
      </p:sp>
      <p:sp>
        <p:nvSpPr>
          <p:cNvPr id="16" name="TextovéPole 15">
            <a:extLst>
              <a:ext uri="{FF2B5EF4-FFF2-40B4-BE49-F238E27FC236}">
                <a16:creationId xmlns:a16="http://schemas.microsoft.com/office/drawing/2014/main" id="{8B4EF11D-5DAA-4B2D-8921-626D9F7F4043}"/>
              </a:ext>
            </a:extLst>
          </p:cNvPr>
          <p:cNvSpPr txBox="1"/>
          <p:nvPr/>
        </p:nvSpPr>
        <p:spPr>
          <a:xfrm>
            <a:off x="3751820" y="2380392"/>
            <a:ext cx="340822" cy="338554"/>
          </a:xfrm>
          <a:prstGeom prst="rect">
            <a:avLst/>
          </a:prstGeom>
          <a:noFill/>
        </p:spPr>
        <p:txBody>
          <a:bodyPr wrap="square" rtlCol="0">
            <a:spAutoFit/>
          </a:bodyPr>
          <a:lstStyle/>
          <a:p>
            <a:r>
              <a:rPr lang="cs-CZ" sz="1600">
                <a:solidFill>
                  <a:schemeClr val="tx2"/>
                </a:solidFill>
              </a:rPr>
              <a:t>8</a:t>
            </a:r>
            <a:endParaRPr lang="cs-CZ">
              <a:solidFill>
                <a:schemeClr val="tx2"/>
              </a:solidFill>
            </a:endParaRPr>
          </a:p>
        </p:txBody>
      </p:sp>
      <p:sp>
        <p:nvSpPr>
          <p:cNvPr id="17" name="TextovéPole 16">
            <a:extLst>
              <a:ext uri="{FF2B5EF4-FFF2-40B4-BE49-F238E27FC236}">
                <a16:creationId xmlns:a16="http://schemas.microsoft.com/office/drawing/2014/main" id="{7C0F1509-8A9A-4D4C-8E4D-3B06095EEE05}"/>
              </a:ext>
            </a:extLst>
          </p:cNvPr>
          <p:cNvSpPr txBox="1"/>
          <p:nvPr/>
        </p:nvSpPr>
        <p:spPr>
          <a:xfrm>
            <a:off x="4954722" y="2387199"/>
            <a:ext cx="464944" cy="338554"/>
          </a:xfrm>
          <a:prstGeom prst="rect">
            <a:avLst/>
          </a:prstGeom>
          <a:noFill/>
        </p:spPr>
        <p:txBody>
          <a:bodyPr wrap="square" rtlCol="0">
            <a:spAutoFit/>
          </a:bodyPr>
          <a:lstStyle/>
          <a:p>
            <a:r>
              <a:rPr lang="cs-CZ" sz="1600">
                <a:solidFill>
                  <a:schemeClr val="tx2"/>
                </a:solidFill>
              </a:rPr>
              <a:t>11</a:t>
            </a:r>
            <a:endParaRPr lang="cs-CZ">
              <a:solidFill>
                <a:schemeClr val="tx2"/>
              </a:solidFill>
            </a:endParaRPr>
          </a:p>
        </p:txBody>
      </p:sp>
      <p:sp>
        <p:nvSpPr>
          <p:cNvPr id="18" name="TextovéPole 17">
            <a:extLst>
              <a:ext uri="{FF2B5EF4-FFF2-40B4-BE49-F238E27FC236}">
                <a16:creationId xmlns:a16="http://schemas.microsoft.com/office/drawing/2014/main" id="{B25E133C-70A7-44ED-9DE6-50ED6A8F8E0E}"/>
              </a:ext>
            </a:extLst>
          </p:cNvPr>
          <p:cNvSpPr txBox="1"/>
          <p:nvPr/>
        </p:nvSpPr>
        <p:spPr>
          <a:xfrm>
            <a:off x="4553266" y="2380392"/>
            <a:ext cx="405776" cy="338554"/>
          </a:xfrm>
          <a:prstGeom prst="rect">
            <a:avLst/>
          </a:prstGeom>
          <a:noFill/>
        </p:spPr>
        <p:txBody>
          <a:bodyPr wrap="square" rtlCol="0">
            <a:spAutoFit/>
          </a:bodyPr>
          <a:lstStyle/>
          <a:p>
            <a:r>
              <a:rPr lang="cs-CZ" sz="1600">
                <a:solidFill>
                  <a:schemeClr val="tx2"/>
                </a:solidFill>
              </a:rPr>
              <a:t>10</a:t>
            </a:r>
            <a:endParaRPr lang="cs-CZ">
              <a:solidFill>
                <a:schemeClr val="tx2"/>
              </a:solidFill>
            </a:endParaRPr>
          </a:p>
        </p:txBody>
      </p:sp>
      <p:sp>
        <p:nvSpPr>
          <p:cNvPr id="19" name="TextovéPole 18">
            <a:extLst>
              <a:ext uri="{FF2B5EF4-FFF2-40B4-BE49-F238E27FC236}">
                <a16:creationId xmlns:a16="http://schemas.microsoft.com/office/drawing/2014/main" id="{A3645117-651F-4FFE-BA7E-E3B79316C85C}"/>
              </a:ext>
            </a:extLst>
          </p:cNvPr>
          <p:cNvSpPr txBox="1"/>
          <p:nvPr/>
        </p:nvSpPr>
        <p:spPr>
          <a:xfrm>
            <a:off x="5412453" y="2371749"/>
            <a:ext cx="459796" cy="338554"/>
          </a:xfrm>
          <a:prstGeom prst="rect">
            <a:avLst/>
          </a:prstGeom>
          <a:noFill/>
        </p:spPr>
        <p:txBody>
          <a:bodyPr wrap="square" rtlCol="0">
            <a:spAutoFit/>
          </a:bodyPr>
          <a:lstStyle/>
          <a:p>
            <a:r>
              <a:rPr lang="cs-CZ" sz="1600">
                <a:solidFill>
                  <a:schemeClr val="accent2"/>
                </a:solidFill>
              </a:rPr>
              <a:t>12</a:t>
            </a:r>
            <a:endParaRPr lang="cs-CZ">
              <a:solidFill>
                <a:schemeClr val="accent2"/>
              </a:solidFill>
            </a:endParaRPr>
          </a:p>
        </p:txBody>
      </p:sp>
      <mc:AlternateContent xmlns:mc="http://schemas.openxmlformats.org/markup-compatibility/2006" xmlns:a14="http://schemas.microsoft.com/office/drawing/2010/main">
        <mc:Choice Requires="a14">
          <p:sp>
            <p:nvSpPr>
              <p:cNvPr id="53" name="TextovéPole 52">
                <a:extLst>
                  <a:ext uri="{FF2B5EF4-FFF2-40B4-BE49-F238E27FC236}">
                    <a16:creationId xmlns:a16="http://schemas.microsoft.com/office/drawing/2014/main" id="{861702CD-BF5E-42B4-9697-EA828A59364B}"/>
                  </a:ext>
                </a:extLst>
              </p:cNvPr>
              <p:cNvSpPr txBox="1"/>
              <p:nvPr/>
            </p:nvSpPr>
            <p:spPr>
              <a:xfrm>
                <a:off x="226647" y="5159908"/>
                <a:ext cx="1213286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1800" b="1" i="1" smtClean="0">
                          <a:solidFill>
                            <a:srgbClr val="C00000"/>
                          </a:solidFill>
                          <a:latin typeface="Cambria Math" panose="02040503050406030204" pitchFamily="18" charset="0"/>
                        </a:rPr>
                        <m:t>𝐅𝐕</m:t>
                      </m:r>
                      <m:r>
                        <a:rPr lang="cs-CZ" sz="1800" b="1" i="1" baseline="-25000">
                          <a:solidFill>
                            <a:srgbClr val="C00000"/>
                          </a:solidFill>
                          <a:latin typeface="Cambria Math" panose="02040503050406030204" pitchFamily="18" charset="0"/>
                        </a:rPr>
                        <m:t>𝟏𝟐</m:t>
                      </m:r>
                      <m:r>
                        <a:rPr lang="cs-CZ" sz="1800" b="1" i="1" baseline="-25000">
                          <a:solidFill>
                            <a:srgbClr val="C00000"/>
                          </a:solidFill>
                          <a:latin typeface="Cambria Math" panose="02040503050406030204" pitchFamily="18" charset="0"/>
                        </a:rPr>
                        <m:t> </m:t>
                      </m:r>
                      <m:r>
                        <a:rPr lang="cs-CZ" sz="1800">
                          <a:latin typeface="Cambria Math" panose="02040503050406030204" pitchFamily="18" charset="0"/>
                        </a:rPr>
                        <m:t>=</m:t>
                      </m:r>
                      <m:r>
                        <a:rPr lang="cs-CZ" sz="1800" smtClean="0">
                          <a:solidFill>
                            <a:srgbClr val="0000DC"/>
                          </a:solidFill>
                          <a:latin typeface="Cambria Math" panose="02040503050406030204" pitchFamily="18" charset="0"/>
                        </a:rPr>
                        <m:t>12</m:t>
                      </m:r>
                      <m:r>
                        <m:rPr>
                          <m:sty m:val="p"/>
                        </m:rPr>
                        <a:rPr lang="cs-CZ" sz="1800">
                          <a:latin typeface="Cambria Math" panose="02040503050406030204" pitchFamily="18" charset="0"/>
                        </a:rPr>
                        <m:t>a</m:t>
                      </m:r>
                      <m:r>
                        <a:rPr lang="cs-CZ" sz="1800">
                          <a:latin typeface="Cambria Math" panose="02040503050406030204" pitchFamily="18" charset="0"/>
                        </a:rPr>
                        <m:t>+</m:t>
                      </m:r>
                      <m:r>
                        <m:rPr>
                          <m:sty m:val="p"/>
                        </m:rPr>
                        <a:rPr lang="cs-CZ" sz="1800">
                          <a:latin typeface="Cambria Math" panose="02040503050406030204" pitchFamily="18" charset="0"/>
                        </a:rPr>
                        <m:t>a</m:t>
                      </m:r>
                      <m:d>
                        <m:dPr>
                          <m:begChr m:val="["/>
                          <m:endChr m:val="]"/>
                          <m:ctrlPr>
                            <a:rPr lang="cs-CZ" sz="1800" i="1" smtClean="0">
                              <a:latin typeface="Cambria Math" panose="02040503050406030204" pitchFamily="18" charset="0"/>
                            </a:rPr>
                          </m:ctrlPr>
                        </m:dPr>
                        <m:e>
                          <m:f>
                            <m:fPr>
                              <m:ctrlPr>
                                <a:rPr lang="cs-CZ" sz="1800" i="1">
                                  <a:latin typeface="Cambria Math" panose="02040503050406030204" pitchFamily="18" charset="0"/>
                                </a:rPr>
                              </m:ctrlPr>
                            </m:fPr>
                            <m:num>
                              <m:r>
                                <a:rPr lang="cs-CZ" sz="1800" i="1" smtClean="0">
                                  <a:solidFill>
                                    <a:srgbClr val="0000DC"/>
                                  </a:solidFill>
                                  <a:latin typeface="Cambria Math" panose="02040503050406030204" pitchFamily="18" charset="0"/>
                                </a:rPr>
                                <m:t>𝑛</m:t>
                              </m:r>
                            </m:num>
                            <m:den>
                              <m:r>
                                <a:rPr lang="cs-CZ" sz="1800" i="1">
                                  <a:latin typeface="Cambria Math" panose="02040503050406030204" pitchFamily="18" charset="0"/>
                                </a:rPr>
                                <m:t>2</m:t>
                              </m:r>
                            </m:den>
                          </m:f>
                          <m:r>
                            <a:rPr lang="cs-CZ" sz="1800" i="1">
                              <a:latin typeface="Cambria Math" panose="02040503050406030204" pitchFamily="18" charset="0"/>
                              <a:ea typeface="Cambria Math" panose="02040503050406030204" pitchFamily="18" charset="0"/>
                            </a:rPr>
                            <m:t>×</m:t>
                          </m:r>
                          <m:d>
                            <m:dPr>
                              <m:ctrlPr>
                                <a:rPr lang="cs-CZ" sz="1800" i="1">
                                  <a:latin typeface="Cambria Math" panose="02040503050406030204" pitchFamily="18" charset="0"/>
                                  <a:ea typeface="Cambria Math" panose="02040503050406030204" pitchFamily="18" charset="0"/>
                                </a:rPr>
                              </m:ctrlPr>
                            </m:dPr>
                            <m:e>
                              <m:sSub>
                                <m:sSubPr>
                                  <m:ctrlPr>
                                    <a:rPr lang="cs-CZ" sz="1800" i="1">
                                      <a:latin typeface="Cambria Math" panose="02040503050406030204" pitchFamily="18" charset="0"/>
                                      <a:ea typeface="Cambria Math" panose="02040503050406030204" pitchFamily="18" charset="0"/>
                                    </a:rPr>
                                  </m:ctrlPr>
                                </m:sSubPr>
                                <m:e>
                                  <m:r>
                                    <a:rPr lang="cs-CZ" sz="1800" i="1">
                                      <a:latin typeface="Cambria Math" panose="02040503050406030204" pitchFamily="18" charset="0"/>
                                      <a:ea typeface="Cambria Math" panose="02040503050406030204" pitchFamily="18" charset="0"/>
                                    </a:rPr>
                                    <m:t>𝑥</m:t>
                                  </m:r>
                                </m:e>
                                <m:sub>
                                  <m:r>
                                    <a:rPr lang="cs-CZ" sz="1800" i="1">
                                      <a:latin typeface="Cambria Math" panose="02040503050406030204" pitchFamily="18" charset="0"/>
                                      <a:ea typeface="Cambria Math" panose="02040503050406030204" pitchFamily="18" charset="0"/>
                                    </a:rPr>
                                    <m:t>1</m:t>
                                  </m:r>
                                </m:sub>
                              </m:sSub>
                              <m:r>
                                <a:rPr lang="cs-CZ" sz="1800" i="1">
                                  <a:latin typeface="Cambria Math" panose="02040503050406030204" pitchFamily="18" charset="0"/>
                                  <a:ea typeface="Cambria Math" panose="02040503050406030204" pitchFamily="18" charset="0"/>
                                </a:rPr>
                                <m:t>+</m:t>
                              </m:r>
                              <m:sSub>
                                <m:sSubPr>
                                  <m:ctrlPr>
                                    <a:rPr lang="cs-CZ" sz="1800" i="1">
                                      <a:latin typeface="Cambria Math" panose="02040503050406030204" pitchFamily="18" charset="0"/>
                                      <a:ea typeface="Cambria Math" panose="02040503050406030204" pitchFamily="18" charset="0"/>
                                    </a:rPr>
                                  </m:ctrlPr>
                                </m:sSubPr>
                                <m:e>
                                  <m:r>
                                    <a:rPr lang="cs-CZ" sz="1800" i="1">
                                      <a:latin typeface="Cambria Math" panose="02040503050406030204" pitchFamily="18" charset="0"/>
                                      <a:ea typeface="Cambria Math" panose="02040503050406030204" pitchFamily="18" charset="0"/>
                                    </a:rPr>
                                    <m:t>𝑥</m:t>
                                  </m:r>
                                </m:e>
                                <m:sub>
                                  <m:r>
                                    <a:rPr lang="cs-CZ" sz="1800" i="1">
                                      <a:latin typeface="Cambria Math" panose="02040503050406030204" pitchFamily="18" charset="0"/>
                                      <a:ea typeface="Cambria Math" panose="02040503050406030204" pitchFamily="18" charset="0"/>
                                    </a:rPr>
                                    <m:t>𝑛</m:t>
                                  </m:r>
                                </m:sub>
                              </m:sSub>
                            </m:e>
                          </m:d>
                        </m:e>
                      </m:d>
                      <m:r>
                        <a:rPr lang="cs-CZ" sz="1800" b="0" i="1" smtClean="0">
                          <a:latin typeface="Cambria Math" panose="02040503050406030204" pitchFamily="18" charset="0"/>
                        </a:rPr>
                        <m:t>=</m:t>
                      </m:r>
                      <m:r>
                        <a:rPr lang="cs-CZ" sz="1800" b="0" i="1" smtClean="0">
                          <a:latin typeface="Cambria Math" panose="02040503050406030204" pitchFamily="18" charset="0"/>
                        </a:rPr>
                        <m:t>𝑎</m:t>
                      </m:r>
                      <m:r>
                        <a:rPr lang="cs-CZ" sz="1800" b="0" i="1" smtClean="0">
                          <a:latin typeface="Cambria Math" panose="02040503050406030204" pitchFamily="18" charset="0"/>
                        </a:rPr>
                        <m:t>∗</m:t>
                      </m:r>
                      <m:d>
                        <m:dPr>
                          <m:ctrlPr>
                            <a:rPr lang="cs-CZ" sz="1800" b="0" i="1" smtClean="0">
                              <a:latin typeface="Cambria Math" panose="02040503050406030204" pitchFamily="18" charset="0"/>
                            </a:rPr>
                          </m:ctrlPr>
                        </m:dPr>
                        <m:e>
                          <m:r>
                            <a:rPr lang="cs-CZ" sz="1800" b="0" i="1" smtClean="0">
                              <a:latin typeface="Cambria Math" panose="02040503050406030204" pitchFamily="18" charset="0"/>
                            </a:rPr>
                            <m:t>12+</m:t>
                          </m:r>
                          <m:d>
                            <m:dPr>
                              <m:begChr m:val="["/>
                              <m:endChr m:val="]"/>
                              <m:ctrlPr>
                                <a:rPr lang="cs-CZ" sz="1800" b="0" i="1" smtClean="0">
                                  <a:latin typeface="Cambria Math" panose="02040503050406030204" pitchFamily="18" charset="0"/>
                                  <a:ea typeface="Cambria Math" panose="02040503050406030204" pitchFamily="18" charset="0"/>
                                </a:rPr>
                              </m:ctrlPr>
                            </m:dPr>
                            <m:e>
                              <m:f>
                                <m:fPr>
                                  <m:ctrlPr>
                                    <a:rPr lang="cs-CZ" sz="1800" i="1">
                                      <a:latin typeface="Cambria Math" panose="02040503050406030204" pitchFamily="18" charset="0"/>
                                      <a:ea typeface="Cambria Math" panose="02040503050406030204" pitchFamily="18" charset="0"/>
                                    </a:rPr>
                                  </m:ctrlPr>
                                </m:fPr>
                                <m:num>
                                  <m:r>
                                    <a:rPr lang="cs-CZ" sz="1800" b="0" i="1" smtClean="0">
                                      <a:solidFill>
                                        <a:srgbClr val="0000DC"/>
                                      </a:solidFill>
                                      <a:latin typeface="Cambria Math" panose="02040503050406030204" pitchFamily="18" charset="0"/>
                                      <a:ea typeface="Cambria Math" panose="02040503050406030204" pitchFamily="18" charset="0"/>
                                    </a:rPr>
                                    <m:t>12</m:t>
                                  </m:r>
                                </m:num>
                                <m:den>
                                  <m:r>
                                    <a:rPr lang="cs-CZ" sz="1800" i="1">
                                      <a:latin typeface="Cambria Math" panose="02040503050406030204" pitchFamily="18" charset="0"/>
                                      <a:ea typeface="Cambria Math" panose="02040503050406030204" pitchFamily="18" charset="0"/>
                                    </a:rPr>
                                    <m:t>2</m:t>
                                  </m:r>
                                </m:den>
                              </m:f>
                              <m:r>
                                <a:rPr lang="cs-CZ" sz="1800" i="1">
                                  <a:latin typeface="Cambria Math" panose="02040503050406030204" pitchFamily="18" charset="0"/>
                                  <a:ea typeface="Cambria Math" panose="02040503050406030204" pitchFamily="18" charset="0"/>
                                </a:rPr>
                                <m:t>×</m:t>
                              </m:r>
                              <m:d>
                                <m:dPr>
                                  <m:ctrlPr>
                                    <a:rPr lang="cs-CZ" sz="1800" i="1">
                                      <a:latin typeface="Cambria Math" panose="02040503050406030204" pitchFamily="18" charset="0"/>
                                      <a:ea typeface="Cambria Math" panose="02040503050406030204" pitchFamily="18" charset="0"/>
                                    </a:rPr>
                                  </m:ctrlPr>
                                </m:dPr>
                                <m:e>
                                  <m:f>
                                    <m:fPr>
                                      <m:ctrlPr>
                                        <a:rPr lang="cs-CZ" sz="1800" i="1">
                                          <a:latin typeface="Cambria Math" panose="02040503050406030204" pitchFamily="18" charset="0"/>
                                          <a:ea typeface="Cambria Math" panose="02040503050406030204" pitchFamily="18" charset="0"/>
                                        </a:rPr>
                                      </m:ctrlPr>
                                    </m:fPr>
                                    <m:num>
                                      <m:r>
                                        <a:rPr lang="cs-CZ" sz="1800" i="1">
                                          <a:latin typeface="Cambria Math" panose="02040503050406030204" pitchFamily="18" charset="0"/>
                                          <a:ea typeface="Cambria Math" panose="02040503050406030204" pitchFamily="18" charset="0"/>
                                        </a:rPr>
                                        <m:t>1</m:t>
                                      </m:r>
                                      <m:r>
                                        <a:rPr lang="cs-CZ" sz="1800" b="0" i="1" smtClean="0">
                                          <a:latin typeface="Cambria Math" panose="02040503050406030204" pitchFamily="18" charset="0"/>
                                          <a:ea typeface="Cambria Math" panose="02040503050406030204" pitchFamily="18" charset="0"/>
                                        </a:rPr>
                                        <m:t>1</m:t>
                                      </m:r>
                                      <m:r>
                                        <a:rPr lang="cs-CZ" sz="1800" i="1">
                                          <a:latin typeface="Cambria Math" panose="02040503050406030204" pitchFamily="18" charset="0"/>
                                          <a:ea typeface="Cambria Math" panose="02040503050406030204" pitchFamily="18" charset="0"/>
                                        </a:rPr>
                                        <m:t>𝑟</m:t>
                                      </m:r>
                                      <m:r>
                                        <a:rPr lang="cs-CZ" sz="1800" b="0" i="1" smtClean="0">
                                          <a:latin typeface="Cambria Math" panose="02040503050406030204" pitchFamily="18" charset="0"/>
                                          <a:ea typeface="Cambria Math" panose="02040503050406030204" pitchFamily="18" charset="0"/>
                                        </a:rPr>
                                        <m:t>+0</m:t>
                                      </m:r>
                                      <m:r>
                                        <a:rPr lang="cs-CZ" sz="1800" b="0" i="1" smtClean="0">
                                          <a:latin typeface="Cambria Math" panose="02040503050406030204" pitchFamily="18" charset="0"/>
                                          <a:ea typeface="Cambria Math" panose="02040503050406030204" pitchFamily="18" charset="0"/>
                                        </a:rPr>
                                        <m:t>𝑟</m:t>
                                      </m:r>
                                    </m:num>
                                    <m:den>
                                      <m:r>
                                        <a:rPr lang="cs-CZ" sz="1800" i="1">
                                          <a:latin typeface="Cambria Math" panose="02040503050406030204" pitchFamily="18" charset="0"/>
                                          <a:ea typeface="Cambria Math" panose="02040503050406030204" pitchFamily="18" charset="0"/>
                                        </a:rPr>
                                        <m:t>12</m:t>
                                      </m:r>
                                    </m:den>
                                  </m:f>
                                </m:e>
                              </m:d>
                            </m:e>
                          </m:d>
                        </m:e>
                      </m:d>
                      <m:r>
                        <a:rPr lang="cs-CZ" sz="1800" b="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𝑎</m:t>
                      </m:r>
                      <m:r>
                        <a:rPr lang="cs-CZ" sz="1800" b="0" i="1" smtClean="0">
                          <a:latin typeface="Cambria Math" panose="02040503050406030204" pitchFamily="18" charset="0"/>
                          <a:ea typeface="Cambria Math" panose="02040503050406030204" pitchFamily="18" charset="0"/>
                        </a:rPr>
                        <m:t>×</m:t>
                      </m:r>
                      <m:d>
                        <m:dPr>
                          <m:ctrlPr>
                            <a:rPr lang="cs-CZ" sz="1800" b="0" i="1" smtClean="0">
                              <a:latin typeface="Cambria Math" panose="02040503050406030204" pitchFamily="18" charset="0"/>
                              <a:ea typeface="Cambria Math" panose="02040503050406030204" pitchFamily="18" charset="0"/>
                            </a:rPr>
                          </m:ctrlPr>
                        </m:dPr>
                        <m:e>
                          <m:r>
                            <a:rPr lang="cs-CZ" sz="1800" b="0" i="1" smtClean="0">
                              <a:solidFill>
                                <a:srgbClr val="0000DC"/>
                              </a:solidFill>
                              <a:latin typeface="Cambria Math" panose="02040503050406030204" pitchFamily="18" charset="0"/>
                              <a:ea typeface="Cambria Math" panose="02040503050406030204" pitchFamily="18" charset="0"/>
                            </a:rPr>
                            <m:t>12</m:t>
                          </m:r>
                          <m:r>
                            <a:rPr lang="cs-CZ" sz="1800" b="0" i="1" smtClean="0">
                              <a:latin typeface="Cambria Math" panose="02040503050406030204" pitchFamily="18" charset="0"/>
                              <a:ea typeface="Cambria Math" panose="02040503050406030204" pitchFamily="18" charset="0"/>
                            </a:rPr>
                            <m:t>+</m:t>
                          </m:r>
                          <m:r>
                            <a:rPr lang="cs-CZ" sz="1800" b="0" i="1" smtClean="0">
                              <a:solidFill>
                                <a:srgbClr val="0000DC"/>
                              </a:solidFill>
                              <a:latin typeface="Cambria Math" panose="02040503050406030204" pitchFamily="18" charset="0"/>
                              <a:ea typeface="Cambria Math" panose="02040503050406030204" pitchFamily="18" charset="0"/>
                            </a:rPr>
                            <m:t>12</m:t>
                          </m:r>
                          <m:r>
                            <a:rPr lang="cs-CZ" sz="1800" b="0" i="1" smtClean="0">
                              <a:latin typeface="Cambria Math" panose="02040503050406030204" pitchFamily="18" charset="0"/>
                              <a:ea typeface="Cambria Math" panose="02040503050406030204" pitchFamily="18" charset="0"/>
                            </a:rPr>
                            <m:t>×</m:t>
                          </m:r>
                          <m:f>
                            <m:fPr>
                              <m:ctrlPr>
                                <a:rPr lang="cs-CZ" sz="1800" b="0" i="1" smtClean="0">
                                  <a:latin typeface="Cambria Math" panose="02040503050406030204" pitchFamily="18" charset="0"/>
                                  <a:ea typeface="Cambria Math" panose="02040503050406030204" pitchFamily="18" charset="0"/>
                                </a:rPr>
                              </m:ctrlPr>
                            </m:fPr>
                            <m:num>
                              <m:r>
                                <a:rPr lang="cs-CZ" sz="1800" b="0" i="1" smtClean="0">
                                  <a:latin typeface="Cambria Math" panose="02040503050406030204" pitchFamily="18" charset="0"/>
                                  <a:ea typeface="Cambria Math" panose="02040503050406030204" pitchFamily="18" charset="0"/>
                                </a:rPr>
                                <m:t>11</m:t>
                              </m:r>
                              <m:r>
                                <a:rPr lang="cs-CZ" sz="1800" b="0" i="1" smtClean="0">
                                  <a:latin typeface="Cambria Math" panose="02040503050406030204" pitchFamily="18" charset="0"/>
                                  <a:ea typeface="Cambria Math" panose="02040503050406030204" pitchFamily="18" charset="0"/>
                                </a:rPr>
                                <m:t>𝑟</m:t>
                              </m:r>
                            </m:num>
                            <m:den>
                              <m:r>
                                <a:rPr lang="cs-CZ" sz="1800" b="0" i="1" smtClean="0">
                                  <a:latin typeface="Cambria Math" panose="02040503050406030204" pitchFamily="18" charset="0"/>
                                  <a:ea typeface="Cambria Math" panose="02040503050406030204" pitchFamily="18" charset="0"/>
                                </a:rPr>
                                <m:t>24</m:t>
                              </m:r>
                            </m:den>
                          </m:f>
                        </m:e>
                      </m:d>
                      <m:r>
                        <a:rPr lang="cs-CZ" sz="1800" b="0" i="1" smtClean="0">
                          <a:latin typeface="Cambria Math" panose="02040503050406030204" pitchFamily="18" charset="0"/>
                          <a:ea typeface="Cambria Math" panose="02040503050406030204" pitchFamily="18" charset="0"/>
                        </a:rPr>
                        <m:t>=</m:t>
                      </m:r>
                      <m:r>
                        <a:rPr lang="cs-CZ" sz="1800" b="1" i="1" smtClean="0">
                          <a:solidFill>
                            <a:srgbClr val="C00000"/>
                          </a:solidFill>
                          <a:latin typeface="Cambria Math" panose="02040503050406030204" pitchFamily="18" charset="0"/>
                          <a:ea typeface="Cambria Math" panose="02040503050406030204" pitchFamily="18" charset="0"/>
                        </a:rPr>
                        <m:t>𝒂</m:t>
                      </m:r>
                      <m:r>
                        <a:rPr lang="cs-CZ" sz="1800" b="1" i="1" smtClean="0">
                          <a:solidFill>
                            <a:srgbClr val="C00000"/>
                          </a:solidFill>
                          <a:latin typeface="Cambria Math" panose="02040503050406030204" pitchFamily="18" charset="0"/>
                          <a:ea typeface="Cambria Math" panose="02040503050406030204" pitchFamily="18" charset="0"/>
                        </a:rPr>
                        <m:t>×</m:t>
                      </m:r>
                      <m:r>
                        <a:rPr lang="cs-CZ" sz="1800" b="1" i="1" smtClean="0">
                          <a:solidFill>
                            <a:srgbClr val="0000DC"/>
                          </a:solidFill>
                          <a:latin typeface="Cambria Math" panose="02040503050406030204" pitchFamily="18" charset="0"/>
                          <a:ea typeface="Cambria Math" panose="02040503050406030204" pitchFamily="18" charset="0"/>
                        </a:rPr>
                        <m:t>𝟏𝟐</m:t>
                      </m:r>
                      <m:r>
                        <a:rPr lang="cs-CZ" sz="1800" b="1" i="1" smtClean="0">
                          <a:solidFill>
                            <a:srgbClr val="C00000"/>
                          </a:solidFill>
                          <a:latin typeface="Cambria Math" panose="02040503050406030204" pitchFamily="18" charset="0"/>
                          <a:ea typeface="Cambria Math" panose="02040503050406030204" pitchFamily="18" charset="0"/>
                        </a:rPr>
                        <m:t>×(</m:t>
                      </m:r>
                      <m:r>
                        <a:rPr lang="cs-CZ" sz="1800" b="1" i="1" smtClean="0">
                          <a:solidFill>
                            <a:srgbClr val="C00000"/>
                          </a:solidFill>
                          <a:latin typeface="Cambria Math" panose="02040503050406030204" pitchFamily="18" charset="0"/>
                          <a:ea typeface="Cambria Math" panose="02040503050406030204" pitchFamily="18" charset="0"/>
                        </a:rPr>
                        <m:t>𝟏</m:t>
                      </m:r>
                      <m:r>
                        <a:rPr lang="cs-CZ" sz="1800" b="1" i="1" smtClean="0">
                          <a:solidFill>
                            <a:srgbClr val="C00000"/>
                          </a:solidFill>
                          <a:latin typeface="Cambria Math" panose="02040503050406030204" pitchFamily="18" charset="0"/>
                          <a:ea typeface="Cambria Math" panose="02040503050406030204" pitchFamily="18" charset="0"/>
                        </a:rPr>
                        <m:t>+</m:t>
                      </m:r>
                      <m:f>
                        <m:fPr>
                          <m:ctrlPr>
                            <a:rPr lang="cs-CZ" sz="1800" b="1" i="1" smtClean="0">
                              <a:solidFill>
                                <a:srgbClr val="C00000"/>
                              </a:solidFill>
                              <a:latin typeface="Cambria Math" panose="02040503050406030204" pitchFamily="18" charset="0"/>
                              <a:ea typeface="Cambria Math" panose="02040503050406030204" pitchFamily="18" charset="0"/>
                            </a:rPr>
                          </m:ctrlPr>
                        </m:fPr>
                        <m:num>
                          <m:r>
                            <a:rPr lang="cs-CZ" sz="1800" b="1" i="1" smtClean="0">
                              <a:solidFill>
                                <a:srgbClr val="C00000"/>
                              </a:solidFill>
                              <a:latin typeface="Cambria Math" panose="02040503050406030204" pitchFamily="18" charset="0"/>
                              <a:ea typeface="Cambria Math" panose="02040503050406030204" pitchFamily="18" charset="0"/>
                            </a:rPr>
                            <m:t>𝟏𝟏</m:t>
                          </m:r>
                          <m:r>
                            <a:rPr lang="cs-CZ" sz="1800" b="1" i="1" smtClean="0">
                              <a:solidFill>
                                <a:srgbClr val="C00000"/>
                              </a:solidFill>
                              <a:latin typeface="Cambria Math" panose="02040503050406030204" pitchFamily="18" charset="0"/>
                              <a:ea typeface="Cambria Math" panose="02040503050406030204" pitchFamily="18" charset="0"/>
                            </a:rPr>
                            <m:t>𝒓</m:t>
                          </m:r>
                        </m:num>
                        <m:den>
                          <m:r>
                            <a:rPr lang="cs-CZ" sz="1800" b="1" i="1" smtClean="0">
                              <a:solidFill>
                                <a:srgbClr val="C00000"/>
                              </a:solidFill>
                              <a:latin typeface="Cambria Math" panose="02040503050406030204" pitchFamily="18" charset="0"/>
                              <a:ea typeface="Cambria Math" panose="02040503050406030204" pitchFamily="18" charset="0"/>
                            </a:rPr>
                            <m:t>𝟐𝟒</m:t>
                          </m:r>
                        </m:den>
                      </m:f>
                      <m:r>
                        <a:rPr lang="cs-CZ" sz="1800" b="1" i="1" smtClean="0">
                          <a:solidFill>
                            <a:srgbClr val="C00000"/>
                          </a:solidFill>
                          <a:latin typeface="Cambria Math" panose="02040503050406030204" pitchFamily="18" charset="0"/>
                          <a:ea typeface="Cambria Math" panose="02040503050406030204" pitchFamily="18" charset="0"/>
                        </a:rPr>
                        <m:t>)</m:t>
                      </m:r>
                    </m:oMath>
                  </m:oMathPara>
                </a14:m>
                <a:endParaRPr lang="cs-CZ" sz="2000" b="1" dirty="0"/>
              </a:p>
            </p:txBody>
          </p:sp>
        </mc:Choice>
        <mc:Fallback xmlns="">
          <p:sp>
            <p:nvSpPr>
              <p:cNvPr id="53" name="TextovéPole 52">
                <a:extLst>
                  <a:ext uri="{FF2B5EF4-FFF2-40B4-BE49-F238E27FC236}">
                    <a16:creationId xmlns:a16="http://schemas.microsoft.com/office/drawing/2014/main" id="{861702CD-BF5E-42B4-9697-EA828A59364B}"/>
                  </a:ext>
                </a:extLst>
              </p:cNvPr>
              <p:cNvSpPr txBox="1">
                <a:spLocks noRot="1" noChangeAspect="1" noMove="1" noResize="1" noEditPoints="1" noAdjustHandles="1" noChangeArrowheads="1" noChangeShapeType="1" noTextEdit="1"/>
              </p:cNvSpPr>
              <p:nvPr/>
            </p:nvSpPr>
            <p:spPr>
              <a:xfrm>
                <a:off x="226647" y="5159908"/>
                <a:ext cx="12132860"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ovéPole 58">
                <a:extLst>
                  <a:ext uri="{FF2B5EF4-FFF2-40B4-BE49-F238E27FC236}">
                    <a16:creationId xmlns:a16="http://schemas.microsoft.com/office/drawing/2014/main" id="{0830540F-8672-4B4F-A14D-B4BCE514EAD0}"/>
                  </a:ext>
                </a:extLst>
              </p:cNvPr>
              <p:cNvSpPr txBox="1"/>
              <p:nvPr/>
            </p:nvSpPr>
            <p:spPr>
              <a:xfrm>
                <a:off x="1026076" y="2985234"/>
                <a:ext cx="5640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cs-CZ" sz="1600" smtClean="0">
                          <a:latin typeface="Cambria Math" panose="02040503050406030204" pitchFamily="18" charset="0"/>
                        </a:rPr>
                        <m:t>FV</m:t>
                      </m:r>
                      <m:r>
                        <a:rPr lang="cs-CZ" sz="1600" b="0" i="0" baseline="-25000" smtClean="0">
                          <a:latin typeface="Cambria Math" panose="02040503050406030204" pitchFamily="18" charset="0"/>
                        </a:rPr>
                        <m:t>2</m:t>
                      </m:r>
                    </m:oMath>
                  </m:oMathPara>
                </a14:m>
                <a:endParaRPr lang="cs-CZ" sz="1600"/>
              </a:p>
            </p:txBody>
          </p:sp>
        </mc:Choice>
        <mc:Fallback xmlns="">
          <p:sp>
            <p:nvSpPr>
              <p:cNvPr id="59" name="TextovéPole 58">
                <a:extLst>
                  <a:ext uri="{FF2B5EF4-FFF2-40B4-BE49-F238E27FC236}">
                    <a16:creationId xmlns:a16="http://schemas.microsoft.com/office/drawing/2014/main" id="{0830540F-8672-4B4F-A14D-B4BCE514EAD0}"/>
                  </a:ext>
                </a:extLst>
              </p:cNvPr>
              <p:cNvSpPr txBox="1">
                <a:spLocks noRot="1" noChangeAspect="1" noMove="1" noResize="1" noEditPoints="1" noAdjustHandles="1" noChangeArrowheads="1" noChangeShapeType="1" noTextEdit="1"/>
              </p:cNvSpPr>
              <p:nvPr/>
            </p:nvSpPr>
            <p:spPr>
              <a:xfrm>
                <a:off x="1026076" y="2985234"/>
                <a:ext cx="564047"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ovéPole 22">
                <a:extLst>
                  <a:ext uri="{FF2B5EF4-FFF2-40B4-BE49-F238E27FC236}">
                    <a16:creationId xmlns:a16="http://schemas.microsoft.com/office/drawing/2014/main" id="{C79477FE-256C-422C-8BE3-990133F41F37}"/>
                  </a:ext>
                </a:extLst>
              </p:cNvPr>
              <p:cNvSpPr txBox="1"/>
              <p:nvPr/>
            </p:nvSpPr>
            <p:spPr>
              <a:xfrm>
                <a:off x="1478510" y="2987420"/>
                <a:ext cx="5640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cs-CZ" sz="1600" smtClean="0">
                          <a:latin typeface="Cambria Math" panose="02040503050406030204" pitchFamily="18" charset="0"/>
                        </a:rPr>
                        <m:t>FV</m:t>
                      </m:r>
                      <m:r>
                        <a:rPr lang="cs-CZ" sz="1600" b="0" i="0" baseline="-25000" smtClean="0">
                          <a:latin typeface="Cambria Math" panose="02040503050406030204" pitchFamily="18" charset="0"/>
                        </a:rPr>
                        <m:t>3</m:t>
                      </m:r>
                    </m:oMath>
                  </m:oMathPara>
                </a14:m>
                <a:endParaRPr lang="cs-CZ" sz="1600"/>
              </a:p>
            </p:txBody>
          </p:sp>
        </mc:Choice>
        <mc:Fallback xmlns="">
          <p:sp>
            <p:nvSpPr>
              <p:cNvPr id="23" name="TextovéPole 22">
                <a:extLst>
                  <a:ext uri="{FF2B5EF4-FFF2-40B4-BE49-F238E27FC236}">
                    <a16:creationId xmlns:a16="http://schemas.microsoft.com/office/drawing/2014/main" id="{C79477FE-256C-422C-8BE3-990133F41F37}"/>
                  </a:ext>
                </a:extLst>
              </p:cNvPr>
              <p:cNvSpPr txBox="1">
                <a:spLocks noRot="1" noChangeAspect="1" noMove="1" noResize="1" noEditPoints="1" noAdjustHandles="1" noChangeArrowheads="1" noChangeShapeType="1" noTextEdit="1"/>
              </p:cNvSpPr>
              <p:nvPr/>
            </p:nvSpPr>
            <p:spPr>
              <a:xfrm>
                <a:off x="1478510" y="2987420"/>
                <a:ext cx="564047"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ovéPole 23">
                <a:extLst>
                  <a:ext uri="{FF2B5EF4-FFF2-40B4-BE49-F238E27FC236}">
                    <a16:creationId xmlns:a16="http://schemas.microsoft.com/office/drawing/2014/main" id="{19997102-4CAC-470D-97D6-20BB8B8BCE0C}"/>
                  </a:ext>
                </a:extLst>
              </p:cNvPr>
              <p:cNvSpPr txBox="1"/>
              <p:nvPr/>
            </p:nvSpPr>
            <p:spPr>
              <a:xfrm>
                <a:off x="5365135" y="2998510"/>
                <a:ext cx="5640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1600" b="1" i="1" smtClean="0">
                          <a:solidFill>
                            <a:srgbClr val="C00000"/>
                          </a:solidFill>
                          <a:latin typeface="Cambria Math" panose="02040503050406030204" pitchFamily="18" charset="0"/>
                        </a:rPr>
                        <m:t>𝐅𝐕</m:t>
                      </m:r>
                      <m:r>
                        <a:rPr lang="cs-CZ" sz="1600" b="1" i="0" baseline="-25000" smtClean="0">
                          <a:solidFill>
                            <a:srgbClr val="C00000"/>
                          </a:solidFill>
                          <a:latin typeface="Cambria Math" panose="02040503050406030204" pitchFamily="18" charset="0"/>
                        </a:rPr>
                        <m:t>𝟏𝟐</m:t>
                      </m:r>
                    </m:oMath>
                  </m:oMathPara>
                </a14:m>
                <a:endParaRPr lang="cs-CZ" sz="1600" b="1">
                  <a:solidFill>
                    <a:srgbClr val="C00000"/>
                  </a:solidFill>
                </a:endParaRPr>
              </a:p>
            </p:txBody>
          </p:sp>
        </mc:Choice>
        <mc:Fallback xmlns="">
          <p:sp>
            <p:nvSpPr>
              <p:cNvPr id="24" name="TextovéPole 23">
                <a:extLst>
                  <a:ext uri="{FF2B5EF4-FFF2-40B4-BE49-F238E27FC236}">
                    <a16:creationId xmlns:a16="http://schemas.microsoft.com/office/drawing/2014/main" id="{19997102-4CAC-470D-97D6-20BB8B8BCE0C}"/>
                  </a:ext>
                </a:extLst>
              </p:cNvPr>
              <p:cNvSpPr txBox="1">
                <a:spLocks noRot="1" noChangeAspect="1" noMove="1" noResize="1" noEditPoints="1" noAdjustHandles="1" noChangeArrowheads="1" noChangeShapeType="1" noTextEdit="1"/>
              </p:cNvSpPr>
              <p:nvPr/>
            </p:nvSpPr>
            <p:spPr>
              <a:xfrm>
                <a:off x="5365135" y="2998510"/>
                <a:ext cx="564047" cy="3385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ovéPole 63">
                <a:extLst>
                  <a:ext uri="{FF2B5EF4-FFF2-40B4-BE49-F238E27FC236}">
                    <a16:creationId xmlns:a16="http://schemas.microsoft.com/office/drawing/2014/main" id="{6CEF8BC0-1F18-43F5-B84C-9369D1430B9B}"/>
                  </a:ext>
                </a:extLst>
              </p:cNvPr>
              <p:cNvSpPr txBox="1"/>
              <p:nvPr/>
            </p:nvSpPr>
            <p:spPr>
              <a:xfrm>
                <a:off x="559420" y="2969598"/>
                <a:ext cx="5966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sz="1600" b="1" i="1" smtClean="0">
                          <a:solidFill>
                            <a:srgbClr val="C00000"/>
                          </a:solidFill>
                          <a:latin typeface="Cambria Math" panose="02040503050406030204" pitchFamily="18" charset="0"/>
                        </a:rPr>
                        <m:t>𝐏𝐕</m:t>
                      </m:r>
                    </m:oMath>
                  </m:oMathPara>
                </a14:m>
                <a:endParaRPr lang="cs-CZ" sz="1600" b="1">
                  <a:solidFill>
                    <a:srgbClr val="C00000"/>
                  </a:solidFill>
                </a:endParaRPr>
              </a:p>
            </p:txBody>
          </p:sp>
        </mc:Choice>
        <mc:Fallback xmlns="">
          <p:sp>
            <p:nvSpPr>
              <p:cNvPr id="64" name="TextovéPole 63">
                <a:extLst>
                  <a:ext uri="{FF2B5EF4-FFF2-40B4-BE49-F238E27FC236}">
                    <a16:creationId xmlns:a16="http://schemas.microsoft.com/office/drawing/2014/main" id="{6CEF8BC0-1F18-43F5-B84C-9369D1430B9B}"/>
                  </a:ext>
                </a:extLst>
              </p:cNvPr>
              <p:cNvSpPr txBox="1">
                <a:spLocks noRot="1" noChangeAspect="1" noMove="1" noResize="1" noEditPoints="1" noAdjustHandles="1" noChangeArrowheads="1" noChangeShapeType="1" noTextEdit="1"/>
              </p:cNvSpPr>
              <p:nvPr/>
            </p:nvSpPr>
            <p:spPr>
              <a:xfrm>
                <a:off x="559420" y="2969598"/>
                <a:ext cx="596647"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ovéPole 40">
                <a:extLst>
                  <a:ext uri="{FF2B5EF4-FFF2-40B4-BE49-F238E27FC236}">
                    <a16:creationId xmlns:a16="http://schemas.microsoft.com/office/drawing/2014/main" id="{C68447D2-8F2C-493D-9025-5C3956BB5322}"/>
                  </a:ext>
                </a:extLst>
              </p:cNvPr>
              <p:cNvSpPr txBox="1"/>
              <p:nvPr/>
            </p:nvSpPr>
            <p:spPr>
              <a:xfrm>
                <a:off x="773024" y="3784280"/>
                <a:ext cx="2946512" cy="37061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cs-CZ" sz="1400" smtClean="0">
                          <a:latin typeface="Cambria Math" panose="02040503050406030204" pitchFamily="18" charset="0"/>
                        </a:rPr>
                        <m:t>FV</m:t>
                      </m:r>
                      <m:r>
                        <a:rPr lang="cs-CZ" sz="1400" b="0" i="0" baseline="-25000" smtClean="0">
                          <a:latin typeface="Cambria Math" panose="02040503050406030204" pitchFamily="18" charset="0"/>
                        </a:rPr>
                        <m:t>3</m:t>
                      </m:r>
                      <m:r>
                        <a:rPr lang="cs-CZ" sz="1400" i="0">
                          <a:latin typeface="Cambria Math" panose="02040503050406030204" pitchFamily="18" charset="0"/>
                        </a:rPr>
                        <m:t>=</m:t>
                      </m:r>
                      <m:r>
                        <m:rPr>
                          <m:sty m:val="p"/>
                        </m:rPr>
                        <a:rPr lang="cs-CZ" sz="1400" b="0" i="0" smtClean="0">
                          <a:solidFill>
                            <a:srgbClr val="0000DC"/>
                          </a:solidFill>
                          <a:latin typeface="Cambria Math" panose="02040503050406030204" pitchFamily="18" charset="0"/>
                        </a:rPr>
                        <m:t>a</m:t>
                      </m:r>
                      <m:r>
                        <a:rPr lang="cs-CZ" sz="1400" b="0" i="0" smtClean="0">
                          <a:latin typeface="Cambria Math" panose="02040503050406030204" pitchFamily="18" charset="0"/>
                        </a:rPr>
                        <m:t>+</m:t>
                      </m:r>
                      <m:r>
                        <m:rPr>
                          <m:sty m:val="p"/>
                        </m:rPr>
                        <a:rPr lang="cs-CZ" sz="1400" b="0" i="0" smtClean="0">
                          <a:latin typeface="Cambria Math" panose="02040503050406030204" pitchFamily="18" charset="0"/>
                        </a:rPr>
                        <m:t>a</m:t>
                      </m:r>
                      <m:r>
                        <a:rPr lang="cs-CZ" sz="1400" i="0">
                          <a:latin typeface="Cambria Math" panose="02040503050406030204" pitchFamily="18" charset="0"/>
                        </a:rPr>
                        <m:t>⋅</m:t>
                      </m:r>
                      <m:d>
                        <m:dPr>
                          <m:ctrlPr>
                            <a:rPr lang="cs-CZ" sz="1400" i="1">
                              <a:solidFill>
                                <a:srgbClr val="836967"/>
                              </a:solidFill>
                              <a:latin typeface="Cambria Math" panose="02040503050406030204" pitchFamily="18" charset="0"/>
                            </a:rPr>
                          </m:ctrlPr>
                        </m:dPr>
                        <m:e>
                          <m:r>
                            <a:rPr lang="cs-CZ" sz="1400" i="0">
                              <a:latin typeface="Cambria Math" panose="02040503050406030204" pitchFamily="18" charset="0"/>
                            </a:rPr>
                            <m:t>1</m:t>
                          </m:r>
                          <m:r>
                            <a:rPr lang="cs-CZ" sz="1400" b="0" i="0" smtClean="0">
                              <a:latin typeface="Cambria Math" panose="02040503050406030204" pitchFamily="18" charset="0"/>
                            </a:rPr>
                            <m:t>+</m:t>
                          </m:r>
                          <m:f>
                            <m:fPr>
                              <m:ctrlPr>
                                <a:rPr lang="cs-CZ" sz="1400" i="1">
                                  <a:solidFill>
                                    <a:srgbClr val="836967"/>
                                  </a:solidFill>
                                  <a:latin typeface="Cambria Math" panose="02040503050406030204" pitchFamily="18" charset="0"/>
                                </a:rPr>
                              </m:ctrlPr>
                            </m:fPr>
                            <m:num>
                              <m:r>
                                <a:rPr lang="cs-CZ" sz="1400" b="0" i="1" smtClean="0">
                                  <a:solidFill>
                                    <a:srgbClr val="836967"/>
                                  </a:solidFill>
                                  <a:latin typeface="Cambria Math" panose="02040503050406030204" pitchFamily="18" charset="0"/>
                                </a:rPr>
                                <m:t>𝑟</m:t>
                              </m:r>
                            </m:num>
                            <m:den>
                              <m:r>
                                <a:rPr lang="cs-CZ" sz="1400" i="0">
                                  <a:latin typeface="Cambria Math" panose="02040503050406030204" pitchFamily="18" charset="0"/>
                                </a:rPr>
                                <m:t>12</m:t>
                              </m:r>
                            </m:den>
                          </m:f>
                        </m:e>
                      </m:d>
                      <m:r>
                        <a:rPr lang="cs-CZ" sz="1400" b="0" i="1" smtClean="0">
                          <a:latin typeface="Cambria Math" panose="02040503050406030204" pitchFamily="18" charset="0"/>
                        </a:rPr>
                        <m:t>=</m:t>
                      </m:r>
                      <m:r>
                        <a:rPr lang="cs-CZ" sz="1400" b="1" i="1" smtClean="0">
                          <a:solidFill>
                            <a:srgbClr val="0000DC"/>
                          </a:solidFill>
                          <a:latin typeface="Cambria Math" panose="02040503050406030204" pitchFamily="18" charset="0"/>
                        </a:rPr>
                        <m:t>𝟐</m:t>
                      </m:r>
                      <m:r>
                        <a:rPr lang="cs-CZ" sz="1400" b="1">
                          <a:solidFill>
                            <a:srgbClr val="0000DC"/>
                          </a:solidFill>
                          <a:latin typeface="Cambria Math" panose="02040503050406030204" pitchFamily="18" charset="0"/>
                        </a:rPr>
                        <m:t>𝐚</m:t>
                      </m:r>
                      <m:r>
                        <a:rPr lang="cs-CZ" sz="1400" b="1" i="1" smtClean="0">
                          <a:latin typeface="Cambria Math" panose="02040503050406030204" pitchFamily="18" charset="0"/>
                        </a:rPr>
                        <m:t>+</m:t>
                      </m:r>
                      <m:r>
                        <a:rPr lang="cs-CZ" sz="1400" b="1" smtClean="0">
                          <a:solidFill>
                            <a:schemeClr val="tx1"/>
                          </a:solidFill>
                          <a:latin typeface="Cambria Math" panose="02040503050406030204" pitchFamily="18" charset="0"/>
                        </a:rPr>
                        <m:t>𝐚</m:t>
                      </m:r>
                      <m:r>
                        <a:rPr lang="cs-CZ" sz="1400" b="1" i="1" smtClean="0">
                          <a:latin typeface="Cambria Math" panose="02040503050406030204" pitchFamily="18" charset="0"/>
                          <a:ea typeface="Cambria Math" panose="02040503050406030204" pitchFamily="18" charset="0"/>
                        </a:rPr>
                        <m:t>×</m:t>
                      </m:r>
                      <m:f>
                        <m:fPr>
                          <m:ctrlPr>
                            <a:rPr lang="cs-CZ" sz="1400" b="1" i="1" smtClean="0">
                              <a:solidFill>
                                <a:srgbClr val="0000DC"/>
                              </a:solidFill>
                              <a:latin typeface="Cambria Math" panose="02040503050406030204" pitchFamily="18" charset="0"/>
                              <a:ea typeface="Cambria Math" panose="02040503050406030204" pitchFamily="18" charset="0"/>
                            </a:rPr>
                          </m:ctrlPr>
                        </m:fPr>
                        <m:num>
                          <m:r>
                            <a:rPr lang="cs-CZ" sz="1400" b="1" i="1" smtClean="0">
                              <a:solidFill>
                                <a:srgbClr val="0000DC"/>
                              </a:solidFill>
                              <a:latin typeface="Cambria Math" panose="02040503050406030204" pitchFamily="18" charset="0"/>
                              <a:ea typeface="Cambria Math" panose="02040503050406030204" pitchFamily="18" charset="0"/>
                            </a:rPr>
                            <m:t>𝒓</m:t>
                          </m:r>
                        </m:num>
                        <m:den>
                          <m:r>
                            <a:rPr lang="cs-CZ" sz="1400" b="1" i="1" smtClean="0">
                              <a:solidFill>
                                <a:srgbClr val="0000DC"/>
                              </a:solidFill>
                              <a:latin typeface="Cambria Math" panose="02040503050406030204" pitchFamily="18" charset="0"/>
                              <a:ea typeface="Cambria Math" panose="02040503050406030204" pitchFamily="18" charset="0"/>
                            </a:rPr>
                            <m:t>𝟏𝟐</m:t>
                          </m:r>
                        </m:den>
                      </m:f>
                    </m:oMath>
                  </m:oMathPara>
                </a14:m>
                <a:endParaRPr lang="cs-CZ" sz="2000" b="1"/>
              </a:p>
            </p:txBody>
          </p:sp>
        </mc:Choice>
        <mc:Fallback xmlns="">
          <p:sp>
            <p:nvSpPr>
              <p:cNvPr id="41" name="TextovéPole 40">
                <a:extLst>
                  <a:ext uri="{FF2B5EF4-FFF2-40B4-BE49-F238E27FC236}">
                    <a16:creationId xmlns:a16="http://schemas.microsoft.com/office/drawing/2014/main" id="{C68447D2-8F2C-493D-9025-5C3956BB5322}"/>
                  </a:ext>
                </a:extLst>
              </p:cNvPr>
              <p:cNvSpPr txBox="1">
                <a:spLocks noRot="1" noChangeAspect="1" noMove="1" noResize="1" noEditPoints="1" noAdjustHandles="1" noChangeArrowheads="1" noChangeShapeType="1" noTextEdit="1"/>
              </p:cNvSpPr>
              <p:nvPr/>
            </p:nvSpPr>
            <p:spPr>
              <a:xfrm>
                <a:off x="773024" y="3784280"/>
                <a:ext cx="2946512" cy="370614"/>
              </a:xfrm>
              <a:prstGeom prst="rect">
                <a:avLst/>
              </a:prstGeom>
              <a:blipFill>
                <a:blip r:embed="rId11"/>
                <a:stretch>
                  <a:fillRect l="-2070" b="-14754"/>
                </a:stretch>
              </a:blipFill>
            </p:spPr>
            <p:txBody>
              <a:bodyPr/>
              <a:lstStyle/>
              <a:p>
                <a:r>
                  <a:rPr lang="en-US">
                    <a:noFill/>
                  </a:rPr>
                  <a:t> </a:t>
                </a:r>
              </a:p>
            </p:txBody>
          </p:sp>
        </mc:Fallback>
      </mc:AlternateContent>
      <p:cxnSp>
        <p:nvCxnSpPr>
          <p:cNvPr id="21" name="Přímá spojnice se šipkou 20">
            <a:extLst>
              <a:ext uri="{FF2B5EF4-FFF2-40B4-BE49-F238E27FC236}">
                <a16:creationId xmlns:a16="http://schemas.microsoft.com/office/drawing/2014/main" id="{C7050DF4-92FF-42D6-BBC4-A5DAAB490801}"/>
              </a:ext>
            </a:extLst>
          </p:cNvPr>
          <p:cNvCxnSpPr>
            <a:cxnSpLocks/>
          </p:cNvCxnSpPr>
          <p:nvPr/>
        </p:nvCxnSpPr>
        <p:spPr bwMode="auto">
          <a:xfrm>
            <a:off x="10323443" y="4077401"/>
            <a:ext cx="0" cy="565328"/>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3" name="TextovéPole 42">
                <a:extLst>
                  <a:ext uri="{FF2B5EF4-FFF2-40B4-BE49-F238E27FC236}">
                    <a16:creationId xmlns:a16="http://schemas.microsoft.com/office/drawing/2014/main" id="{75C15461-EF6F-4D1E-891E-29B9F1F842F8}"/>
                  </a:ext>
                </a:extLst>
              </p:cNvPr>
              <p:cNvSpPr txBox="1"/>
              <p:nvPr/>
            </p:nvSpPr>
            <p:spPr>
              <a:xfrm>
                <a:off x="5365135" y="6020920"/>
                <a:ext cx="5376846" cy="783869"/>
              </a:xfrm>
              <a:prstGeom prst="rect">
                <a:avLst/>
              </a:prstGeom>
              <a:solidFill>
                <a:srgbClr val="92D050"/>
              </a:solidFill>
            </p:spPr>
            <p:txBody>
              <a:bodyPr wrap="square">
                <a:spAutoFit/>
              </a:bodyPr>
              <a:lstStyle/>
              <a:p>
                <a:pPr/>
                <a14:m>
                  <m:oMathPara xmlns:m="http://schemas.openxmlformats.org/officeDocument/2006/math">
                    <m:oMathParaPr>
                      <m:jc m:val="centerGroup"/>
                    </m:oMathParaPr>
                    <m:oMath xmlns:m="http://schemas.openxmlformats.org/officeDocument/2006/math">
                      <m:r>
                        <a:rPr lang="cs-CZ" sz="2000" b="0" i="1" smtClean="0">
                          <a:latin typeface="Cambria Math" panose="02040503050406030204" pitchFamily="18" charset="0"/>
                        </a:rPr>
                        <m:t>𝐹𝑉𝐴</m:t>
                      </m:r>
                      <m:r>
                        <a:rPr lang="cs-CZ" sz="2000" b="0" i="1" smtClean="0">
                          <a:latin typeface="Cambria Math" panose="02040503050406030204" pitchFamily="18" charset="0"/>
                        </a:rPr>
                        <m:t>=</m:t>
                      </m:r>
                      <m:r>
                        <a:rPr lang="cs-CZ" sz="2000" b="0" i="1" smtClean="0">
                          <a:latin typeface="Cambria Math" panose="02040503050406030204" pitchFamily="18" charset="0"/>
                        </a:rPr>
                        <m:t>𝑎</m:t>
                      </m:r>
                      <m:r>
                        <a:rPr lang="cs-CZ" sz="2000" b="0" i="1" smtClean="0">
                          <a:latin typeface="Cambria Math" panose="02040503050406030204" pitchFamily="18" charset="0"/>
                          <a:ea typeface="Cambria Math" panose="02040503050406030204" pitchFamily="18" charset="0"/>
                        </a:rPr>
                        <m:t>×</m:t>
                      </m:r>
                      <m:r>
                        <a:rPr lang="cs-CZ" sz="2000" b="0" i="1" smtClean="0">
                          <a:solidFill>
                            <a:srgbClr val="0000DC"/>
                          </a:solidFill>
                          <a:latin typeface="Cambria Math" panose="02040503050406030204" pitchFamily="18" charset="0"/>
                          <a:ea typeface="Cambria Math" panose="02040503050406030204" pitchFamily="18" charset="0"/>
                        </a:rPr>
                        <m:t>𝑚</m:t>
                      </m:r>
                      <m:r>
                        <a:rPr lang="cs-CZ" sz="2000" b="0" i="1" smtClean="0">
                          <a:latin typeface="Cambria Math" panose="02040503050406030204" pitchFamily="18" charset="0"/>
                          <a:ea typeface="Cambria Math" panose="02040503050406030204" pitchFamily="18" charset="0"/>
                        </a:rPr>
                        <m:t>×</m:t>
                      </m:r>
                      <m:d>
                        <m:dPr>
                          <m:ctrlPr>
                            <a:rPr lang="cs-CZ" sz="2000" b="0" i="1" smtClean="0">
                              <a:solidFill>
                                <a:srgbClr val="C00000"/>
                              </a:solidFill>
                              <a:latin typeface="Cambria Math" panose="02040503050406030204" pitchFamily="18" charset="0"/>
                              <a:ea typeface="Cambria Math" panose="02040503050406030204" pitchFamily="18" charset="0"/>
                            </a:rPr>
                          </m:ctrlPr>
                        </m:dPr>
                        <m:e>
                          <m:r>
                            <a:rPr lang="cs-CZ" sz="2000" b="0" i="1" smtClean="0">
                              <a:solidFill>
                                <a:srgbClr val="C00000"/>
                              </a:solidFill>
                              <a:latin typeface="Cambria Math" panose="02040503050406030204" pitchFamily="18" charset="0"/>
                              <a:ea typeface="Cambria Math" panose="02040503050406030204" pitchFamily="18" charset="0"/>
                            </a:rPr>
                            <m:t>1+</m:t>
                          </m:r>
                          <m:f>
                            <m:fPr>
                              <m:ctrlPr>
                                <a:rPr lang="cs-CZ" sz="2000" i="1">
                                  <a:solidFill>
                                    <a:srgbClr val="C00000"/>
                                  </a:solidFill>
                                  <a:latin typeface="Cambria Math" panose="02040503050406030204" pitchFamily="18" charset="0"/>
                                </a:rPr>
                              </m:ctrlPr>
                            </m:fPr>
                            <m:num>
                              <m:r>
                                <a:rPr lang="cs-CZ" sz="2000" b="0" i="1" smtClean="0">
                                  <a:solidFill>
                                    <a:srgbClr val="C00000"/>
                                  </a:solidFill>
                                  <a:latin typeface="Cambria Math" panose="02040503050406030204" pitchFamily="18" charset="0"/>
                                </a:rPr>
                                <m:t>𝑚</m:t>
                              </m:r>
                              <m:r>
                                <a:rPr lang="cs-CZ" sz="2000" b="0" i="1" smtClean="0">
                                  <a:solidFill>
                                    <a:srgbClr val="C00000"/>
                                  </a:solidFill>
                                  <a:latin typeface="Cambria Math" panose="02040503050406030204" pitchFamily="18" charset="0"/>
                                </a:rPr>
                                <m:t>−1</m:t>
                              </m:r>
                            </m:num>
                            <m:den>
                              <m:r>
                                <a:rPr lang="cs-CZ" sz="2000" i="1">
                                  <a:solidFill>
                                    <a:srgbClr val="C00000"/>
                                  </a:solidFill>
                                  <a:latin typeface="Cambria Math" panose="02040503050406030204" pitchFamily="18" charset="0"/>
                                </a:rPr>
                                <m:t>2</m:t>
                              </m:r>
                              <m:r>
                                <a:rPr lang="cs-CZ" sz="2000" i="1">
                                  <a:solidFill>
                                    <a:srgbClr val="C00000"/>
                                  </a:solidFill>
                                  <a:latin typeface="Cambria Math" panose="02040503050406030204" pitchFamily="18" charset="0"/>
                                  <a:ea typeface="Cambria Math" panose="02040503050406030204" pitchFamily="18" charset="0"/>
                                </a:rPr>
                                <m:t>×</m:t>
                              </m:r>
                              <m:r>
                                <a:rPr lang="cs-CZ" sz="2000" b="0" i="1" smtClean="0">
                                  <a:solidFill>
                                    <a:srgbClr val="C00000"/>
                                  </a:solidFill>
                                  <a:latin typeface="Cambria Math" panose="02040503050406030204" pitchFamily="18" charset="0"/>
                                  <a:ea typeface="Cambria Math" panose="02040503050406030204" pitchFamily="18" charset="0"/>
                                </a:rPr>
                                <m:t>𝑚</m:t>
                              </m:r>
                            </m:den>
                          </m:f>
                          <m:r>
                            <a:rPr lang="cs-CZ" sz="2000" i="1">
                              <a:solidFill>
                                <a:srgbClr val="C00000"/>
                              </a:solidFill>
                              <a:latin typeface="Cambria Math" panose="02040503050406030204" pitchFamily="18" charset="0"/>
                              <a:ea typeface="Cambria Math" panose="02040503050406030204" pitchFamily="18" charset="0"/>
                            </a:rPr>
                            <m:t>×</m:t>
                          </m:r>
                          <m:r>
                            <a:rPr lang="cs-CZ" sz="2000" b="0" i="1" smtClean="0">
                              <a:solidFill>
                                <a:srgbClr val="C00000"/>
                              </a:solidFill>
                              <a:latin typeface="Cambria Math" panose="02040503050406030204" pitchFamily="18" charset="0"/>
                              <a:ea typeface="Cambria Math" panose="02040503050406030204" pitchFamily="18" charset="0"/>
                            </a:rPr>
                            <m:t>𝑟</m:t>
                          </m:r>
                        </m:e>
                      </m:d>
                      <m:r>
                        <a:rPr lang="cs-CZ" sz="2000" i="1">
                          <a:latin typeface="Cambria Math" panose="02040503050406030204" pitchFamily="18" charset="0"/>
                          <a:ea typeface="Cambria Math" panose="02040503050406030204" pitchFamily="18" charset="0"/>
                        </a:rPr>
                        <m:t>×</m:t>
                      </m:r>
                      <m:f>
                        <m:fPr>
                          <m:ctrlPr>
                            <a:rPr lang="cs-CZ" sz="20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2000" i="1">
                                  <a:latin typeface="Cambria Math" panose="02040503050406030204" pitchFamily="18" charset="0"/>
                                  <a:ea typeface="Calibri" panose="020F0502020204030204" pitchFamily="34" charset="0"/>
                                  <a:cs typeface="Times New Roman" panose="02020603050405020304" pitchFamily="18" charset="0"/>
                                </a:rPr>
                              </m:ctrlPr>
                            </m:sSupPr>
                            <m:e>
                              <m:r>
                                <a:rPr lang="cs-CZ" sz="2000" i="1">
                                  <a:latin typeface="Cambria Math" panose="02040503050406030204" pitchFamily="18" charset="0"/>
                                  <a:ea typeface="Calibri" panose="020F0502020204030204" pitchFamily="34" charset="0"/>
                                  <a:cs typeface="Times New Roman" panose="02020603050405020304" pitchFamily="18" charset="0"/>
                                </a:rPr>
                                <m:t>(1+</m:t>
                              </m:r>
                              <m:r>
                                <a:rPr lang="cs-CZ" sz="2000" i="1">
                                  <a:latin typeface="Cambria Math" panose="02040503050406030204" pitchFamily="18" charset="0"/>
                                  <a:ea typeface="Calibri" panose="020F0502020204030204" pitchFamily="34" charset="0"/>
                                  <a:cs typeface="Times New Roman" panose="02020603050405020304" pitchFamily="18" charset="0"/>
                                </a:rPr>
                                <m:t>𝑟</m:t>
                              </m:r>
                              <m:r>
                                <a:rPr lang="cs-CZ" sz="2000" i="1">
                                  <a:latin typeface="Cambria Math" panose="02040503050406030204" pitchFamily="18" charset="0"/>
                                  <a:ea typeface="Calibri" panose="020F0502020204030204" pitchFamily="34" charset="0"/>
                                  <a:cs typeface="Times New Roman" panose="02020603050405020304" pitchFamily="18" charset="0"/>
                                </a:rPr>
                                <m:t>)</m:t>
                              </m:r>
                            </m:e>
                            <m:sup>
                              <m:r>
                                <a:rPr lang="cs-CZ" sz="2000" i="1">
                                  <a:latin typeface="Cambria Math" panose="02040503050406030204" pitchFamily="18" charset="0"/>
                                  <a:ea typeface="Calibri" panose="020F0502020204030204" pitchFamily="34" charset="0"/>
                                  <a:cs typeface="Times New Roman" panose="02020603050405020304" pitchFamily="18" charset="0"/>
                                </a:rPr>
                                <m:t>𝑛</m:t>
                              </m:r>
                            </m:sup>
                          </m:sSup>
                          <m:r>
                            <a:rPr lang="cs-CZ" sz="2000" i="1">
                              <a:latin typeface="Cambria Math" panose="02040503050406030204" pitchFamily="18" charset="0"/>
                              <a:ea typeface="Calibri" panose="020F0502020204030204" pitchFamily="34" charset="0"/>
                              <a:cs typeface="Times New Roman" panose="02020603050405020304" pitchFamily="18" charset="0"/>
                            </a:rPr>
                            <m:t>−1</m:t>
                          </m:r>
                        </m:num>
                        <m:den>
                          <m:r>
                            <a:rPr lang="cs-CZ" sz="2000" i="1">
                              <a:latin typeface="Cambria Math" panose="02040503050406030204" pitchFamily="18" charset="0"/>
                              <a:ea typeface="Calibri" panose="020F0502020204030204" pitchFamily="34" charset="0"/>
                              <a:cs typeface="Times New Roman" panose="02020603050405020304" pitchFamily="18" charset="0"/>
                            </a:rPr>
                            <m:t>𝑟</m:t>
                          </m:r>
                        </m:den>
                      </m:f>
                    </m:oMath>
                  </m:oMathPara>
                </a14:m>
                <a:endParaRPr lang="cs-CZ" sz="2000" dirty="0"/>
              </a:p>
            </p:txBody>
          </p:sp>
        </mc:Choice>
        <mc:Fallback xmlns="">
          <p:sp>
            <p:nvSpPr>
              <p:cNvPr id="43" name="TextovéPole 42">
                <a:extLst>
                  <a:ext uri="{FF2B5EF4-FFF2-40B4-BE49-F238E27FC236}">
                    <a16:creationId xmlns:a16="http://schemas.microsoft.com/office/drawing/2014/main" id="{75C15461-EF6F-4D1E-891E-29B9F1F842F8}"/>
                  </a:ext>
                </a:extLst>
              </p:cNvPr>
              <p:cNvSpPr txBox="1">
                <a:spLocks noRot="1" noChangeAspect="1" noMove="1" noResize="1" noEditPoints="1" noAdjustHandles="1" noChangeArrowheads="1" noChangeShapeType="1" noTextEdit="1"/>
              </p:cNvSpPr>
              <p:nvPr/>
            </p:nvSpPr>
            <p:spPr>
              <a:xfrm>
                <a:off x="5365135" y="6020920"/>
                <a:ext cx="5376846" cy="783869"/>
              </a:xfrm>
              <a:prstGeom prst="rect">
                <a:avLst/>
              </a:prstGeom>
              <a:blipFill>
                <a:blip r:embed="rId1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898554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p:bldP spid="56" grpId="0"/>
      <p:bldP spid="60" grpId="0" animBg="1"/>
      <p:bldP spid="53" grpId="0"/>
      <p:bldP spid="41" grpId="0"/>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8CDBD871-AE2D-4476-AC8B-6D9553DB719B}"/>
              </a:ext>
            </a:extLst>
          </p:cNvPr>
          <p:cNvSpPr>
            <a:spLocks noGrp="1"/>
          </p:cNvSpPr>
          <p:nvPr>
            <p:ph sz="quarter" idx="24"/>
          </p:nvPr>
        </p:nvSpPr>
        <p:spPr>
          <a:xfrm>
            <a:off x="720000" y="1382131"/>
            <a:ext cx="11181315" cy="5162926"/>
          </a:xfrm>
        </p:spPr>
        <p:txBody>
          <a:bodyPr/>
          <a:lstStyle/>
          <a:p>
            <a:r>
              <a:rPr lang="cs-CZ" sz="2400" dirty="0"/>
              <a:t>a = ?</a:t>
            </a:r>
          </a:p>
          <a:p>
            <a:r>
              <a:rPr lang="cs-CZ" sz="2400" dirty="0"/>
              <a:t>FVA = 850 000</a:t>
            </a:r>
          </a:p>
          <a:p>
            <a:r>
              <a:rPr lang="cs-CZ" sz="2400" dirty="0"/>
              <a:t>r = 3 % p. a.</a:t>
            </a:r>
          </a:p>
          <a:p>
            <a:r>
              <a:rPr lang="cs-CZ" sz="2400" dirty="0"/>
              <a:t>n = 10 let</a:t>
            </a:r>
          </a:p>
          <a:p>
            <a:r>
              <a:rPr lang="cs-CZ" sz="2400" dirty="0"/>
              <a:t>m(a) = 12 (měsíční spoření)</a:t>
            </a:r>
          </a:p>
          <a:p>
            <a:r>
              <a:rPr lang="cs-CZ" sz="2400" dirty="0"/>
              <a:t>m(r) = 1 (ÚO = 1 rok)</a:t>
            </a:r>
          </a:p>
          <a:p>
            <a:r>
              <a:rPr lang="cs-CZ" sz="2400" dirty="0"/>
              <a:t>m(a)&gt;m(r) = AR</a:t>
            </a:r>
          </a:p>
          <a:p>
            <a:endParaRPr lang="cs-CZ" sz="2400" dirty="0"/>
          </a:p>
          <a:p>
            <a:r>
              <a:rPr lang="cs-CZ" sz="2400" dirty="0">
                <a:solidFill>
                  <a:srgbClr val="0000DC"/>
                </a:solidFill>
              </a:rPr>
              <a:t>na konci měsíce</a:t>
            </a:r>
          </a:p>
          <a:p>
            <a:r>
              <a:rPr lang="cs-CZ" dirty="0"/>
              <a:t> </a:t>
            </a:r>
          </a:p>
          <a:p>
            <a:endParaRPr lang="cs-CZ" dirty="0"/>
          </a:p>
          <a:p>
            <a:endParaRPr lang="cs-CZ" dirty="0"/>
          </a:p>
          <a:p>
            <a:pPr lvl="1"/>
            <a:endParaRPr lang="cs-CZ" dirty="0"/>
          </a:p>
        </p:txBody>
      </p:sp>
      <p:sp>
        <p:nvSpPr>
          <p:cNvPr id="3" name="Zástupný symbol pro číslo snímku 2">
            <a:extLst>
              <a:ext uri="{FF2B5EF4-FFF2-40B4-BE49-F238E27FC236}">
                <a16:creationId xmlns:a16="http://schemas.microsoft.com/office/drawing/2014/main" id="{C5530FA7-3017-4DB8-8A09-A085DBFEE51C}"/>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a:p>
        </p:txBody>
      </p:sp>
      <p:sp>
        <p:nvSpPr>
          <p:cNvPr id="4" name="Nadpis 3">
            <a:extLst>
              <a:ext uri="{FF2B5EF4-FFF2-40B4-BE49-F238E27FC236}">
                <a16:creationId xmlns:a16="http://schemas.microsoft.com/office/drawing/2014/main" id="{A55594B6-1451-457F-86CA-90F8CCB75BE4}"/>
              </a:ext>
            </a:extLst>
          </p:cNvPr>
          <p:cNvSpPr>
            <a:spLocks noGrp="1"/>
          </p:cNvSpPr>
          <p:nvPr>
            <p:ph type="title"/>
          </p:nvPr>
        </p:nvSpPr>
        <p:spPr/>
        <p:txBody>
          <a:bodyPr/>
          <a:lstStyle/>
          <a:p>
            <a:r>
              <a:rPr lang="cs-CZ"/>
              <a:t>Vzorový příklad – řešení 1b</a:t>
            </a:r>
          </a:p>
        </p:txBody>
      </p:sp>
      <mc:AlternateContent xmlns:mc="http://schemas.openxmlformats.org/markup-compatibility/2006" xmlns:a14="http://schemas.microsoft.com/office/drawing/2010/main">
        <mc:Choice Requires="a14">
          <p:sp>
            <p:nvSpPr>
              <p:cNvPr id="7" name="Zástupný obsah 6">
                <a:extLst>
                  <a:ext uri="{FF2B5EF4-FFF2-40B4-BE49-F238E27FC236}">
                    <a16:creationId xmlns:a16="http://schemas.microsoft.com/office/drawing/2014/main" id="{6D3AAE03-1834-4972-81BB-848A6192D6DF}"/>
                  </a:ext>
                </a:extLst>
              </p:cNvPr>
              <p:cNvSpPr>
                <a:spLocks noGrp="1"/>
              </p:cNvSpPr>
              <p:nvPr>
                <p:ph idx="28"/>
              </p:nvPr>
            </p:nvSpPr>
            <p:spPr>
              <a:xfrm>
                <a:off x="4992323" y="1695074"/>
                <a:ext cx="6126251" cy="3088961"/>
              </a:xfrm>
            </p:spPr>
            <p:txBody>
              <a:bodyPr/>
              <a:lstStyle/>
              <a:p>
                <a:pPr marL="72000" indent="0">
                  <a:buNone/>
                </a:pPr>
                <a:r>
                  <a:rPr lang="cs-CZ" sz="2400" dirty="0">
                    <a:solidFill>
                      <a:srgbClr val="0000DC"/>
                    </a:solidFill>
                  </a:rPr>
                  <a:t>Polhůtní spoření:</a:t>
                </a:r>
              </a:p>
              <a:p>
                <a:pPr marL="72000" indent="0">
                  <a:buNone/>
                </a:pPr>
                <a:endParaRPr lang="cs-CZ" sz="2400" dirty="0">
                  <a:solidFill>
                    <a:srgbClr val="0000DC"/>
                  </a:solidFill>
                </a:endParaRPr>
              </a:p>
              <a:p>
                <a:pPr marL="72000" indent="0" algn="ctr">
                  <a:buNone/>
                </a:pPr>
                <a14:m>
                  <m:oMath xmlns:m="http://schemas.openxmlformats.org/officeDocument/2006/math">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𝐹𝑉𝐴</m:t>
                    </m:r>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b="1" i="1">
                        <a:effectLst/>
                        <a:latin typeface="Cambria Math" panose="02040503050406030204" pitchFamily="18" charset="0"/>
                        <a:ea typeface="Calibri" panose="020F0502020204030204" pitchFamily="34" charset="0"/>
                        <a:cs typeface="Times New Roman" panose="02020603050405020304" pitchFamily="18" charset="0"/>
                      </a:rPr>
                      <m:t>𝒂</m:t>
                    </m:r>
                    <m:r>
                      <a:rPr lang="cs-CZ" sz="1800" i="1">
                        <a:effectLst/>
                        <a:latin typeface="Cambria Math" panose="02040503050406030204" pitchFamily="18" charset="0"/>
                        <a:ea typeface="Calibri" panose="020F0502020204030204" pitchFamily="34" charset="0"/>
                        <a:cs typeface="Times New Roman" panose="02020603050405020304" pitchFamily="18" charset="0"/>
                      </a:rPr>
                      <m:t>×</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cs-CZ" sz="1800" i="1">
                            <a:solidFill>
                              <a:srgbClr val="C00000"/>
                            </a:solidFill>
                            <a:latin typeface="Cambria Math" panose="02040503050406030204" pitchFamily="18" charset="0"/>
                            <a:ea typeface="Cambria Math" panose="02040503050406030204" pitchFamily="18" charset="0"/>
                          </a:rPr>
                        </m:ctrlPr>
                      </m:dPr>
                      <m:e>
                        <m:r>
                          <a:rPr lang="cs-CZ" sz="1800" i="1">
                            <a:solidFill>
                              <a:srgbClr val="C00000"/>
                            </a:solidFill>
                            <a:latin typeface="Cambria Math" panose="02040503050406030204" pitchFamily="18" charset="0"/>
                            <a:ea typeface="Cambria Math" panose="02040503050406030204" pitchFamily="18" charset="0"/>
                          </a:rPr>
                          <m:t>1+</m:t>
                        </m:r>
                        <m:f>
                          <m:fPr>
                            <m:ctrlPr>
                              <a:rPr lang="cs-CZ" sz="1800" i="1">
                                <a:solidFill>
                                  <a:srgbClr val="C00000"/>
                                </a:solidFill>
                                <a:latin typeface="Cambria Math" panose="02040503050406030204" pitchFamily="18" charset="0"/>
                              </a:rPr>
                            </m:ctrlPr>
                          </m:fPr>
                          <m:num>
                            <m:r>
                              <a:rPr lang="cs-CZ" sz="1800" i="1">
                                <a:solidFill>
                                  <a:srgbClr val="C00000"/>
                                </a:solidFill>
                                <a:latin typeface="Cambria Math" panose="02040503050406030204" pitchFamily="18" charset="0"/>
                              </a:rPr>
                              <m:t>11</m:t>
                            </m:r>
                          </m:num>
                          <m:den>
                            <m:r>
                              <a:rPr lang="cs-CZ" sz="1800" i="1">
                                <a:solidFill>
                                  <a:srgbClr val="C00000"/>
                                </a:solidFill>
                                <a:latin typeface="Cambria Math" panose="02040503050406030204" pitchFamily="18" charset="0"/>
                              </a:rPr>
                              <m:t>24</m:t>
                            </m:r>
                          </m:den>
                        </m:f>
                        <m:r>
                          <a:rPr lang="cs-CZ" sz="1800" i="1">
                            <a:solidFill>
                              <a:srgbClr val="C00000"/>
                            </a:solidFill>
                            <a:latin typeface="Cambria Math" panose="02040503050406030204" pitchFamily="18" charset="0"/>
                            <a:ea typeface="Cambria Math" panose="02040503050406030204" pitchFamily="18" charset="0"/>
                          </a:rPr>
                          <m:t>×</m:t>
                        </m:r>
                        <m:r>
                          <a:rPr lang="cs-CZ" sz="1800" i="1">
                            <a:solidFill>
                              <a:srgbClr val="C00000"/>
                            </a:solidFill>
                            <a:latin typeface="Cambria Math" panose="02040503050406030204" pitchFamily="18" charset="0"/>
                            <a:ea typeface="Cambria Math" panose="02040503050406030204" pitchFamily="18" charset="0"/>
                          </a:rPr>
                          <m:t>𝑟</m:t>
                        </m:r>
                      </m:e>
                    </m:d>
                    <m:r>
                      <a:rPr lang="cs-CZ" sz="1800" i="1" smtClean="0">
                        <a:solidFill>
                          <a:schemeClr val="tx1"/>
                        </a:solidFill>
                        <a:latin typeface="Cambria Math" panose="02040503050406030204" pitchFamily="18" charset="0"/>
                        <a:ea typeface="Cambria Math" panose="02040503050406030204" pitchFamily="18" charset="0"/>
                      </a:rPr>
                      <m:t>×</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r>
                              <a:rPr lang="cs-CZ"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18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den>
                    </m:f>
                  </m:oMath>
                </a14:m>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72000" indent="0" algn="ctr">
                  <a:buNone/>
                </a:pPr>
                <a14:m>
                  <m:oMath xmlns:m="http://schemas.openxmlformats.org/officeDocument/2006/math">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850 000</m:t>
                    </m:r>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b="1" i="1">
                        <a:effectLst/>
                        <a:latin typeface="Cambria Math" panose="02040503050406030204" pitchFamily="18" charset="0"/>
                        <a:ea typeface="Calibri" panose="020F0502020204030204" pitchFamily="34" charset="0"/>
                        <a:cs typeface="Times New Roman" panose="02020603050405020304" pitchFamily="18" charset="0"/>
                      </a:rPr>
                      <m:t>𝒂</m:t>
                    </m:r>
                    <m:r>
                      <a:rPr lang="cs-CZ" sz="1800" b="1" i="1">
                        <a:latin typeface="Cambria Math" panose="02040503050406030204" pitchFamily="18" charset="0"/>
                        <a:ea typeface="Cambria Math" panose="02040503050406030204" pitchFamily="18" charset="0"/>
                        <a:cs typeface="Times New Roman" panose="02020603050405020304" pitchFamily="18" charset="0"/>
                      </a:rPr>
                      <m:t>×</m:t>
                    </m:r>
                    <m:r>
                      <a:rPr lang="cs-CZ" sz="1800" b="0" i="1">
                        <a:latin typeface="Cambria Math" panose="02040503050406030204" pitchFamily="18" charset="0"/>
                        <a:ea typeface="Calibri" panose="020F0502020204030204" pitchFamily="34" charset="0"/>
                        <a:cs typeface="Times New Roman" panose="02020603050405020304" pitchFamily="18" charset="0"/>
                      </a:rPr>
                      <m:t>12</m:t>
                    </m:r>
                    <m:r>
                      <a:rPr lang="cs-CZ" sz="1800" b="1" i="1">
                        <a:latin typeface="Cambria Math" panose="02040503050406030204" pitchFamily="18" charset="0"/>
                        <a:ea typeface="Cambria Math" panose="02040503050406030204" pitchFamily="18" charset="0"/>
                        <a:cs typeface="Times New Roman" panose="02020603050405020304" pitchFamily="18" charset="0"/>
                      </a:rPr>
                      <m:t>×</m:t>
                    </m:r>
                    <m:d>
                      <m:dPr>
                        <m:ctrlPr>
                          <a:rPr lang="cs-CZ" sz="1800" i="1">
                            <a:solidFill>
                              <a:srgbClr val="C00000"/>
                            </a:solidFill>
                            <a:latin typeface="Cambria Math" panose="02040503050406030204" pitchFamily="18" charset="0"/>
                            <a:ea typeface="Cambria Math" panose="02040503050406030204" pitchFamily="18" charset="0"/>
                          </a:rPr>
                        </m:ctrlPr>
                      </m:dPr>
                      <m:e>
                        <m:r>
                          <a:rPr lang="cs-CZ" sz="1800" i="1">
                            <a:solidFill>
                              <a:srgbClr val="C00000"/>
                            </a:solidFill>
                            <a:latin typeface="Cambria Math" panose="02040503050406030204" pitchFamily="18" charset="0"/>
                            <a:ea typeface="Cambria Math" panose="02040503050406030204" pitchFamily="18" charset="0"/>
                          </a:rPr>
                          <m:t>1+</m:t>
                        </m:r>
                        <m:f>
                          <m:fPr>
                            <m:ctrlPr>
                              <a:rPr lang="cs-CZ" sz="1800" i="1">
                                <a:solidFill>
                                  <a:srgbClr val="C00000"/>
                                </a:solidFill>
                                <a:latin typeface="Cambria Math" panose="02040503050406030204" pitchFamily="18" charset="0"/>
                              </a:rPr>
                            </m:ctrlPr>
                          </m:fPr>
                          <m:num>
                            <m:r>
                              <a:rPr lang="cs-CZ" sz="1800" i="1">
                                <a:solidFill>
                                  <a:srgbClr val="C00000"/>
                                </a:solidFill>
                                <a:latin typeface="Cambria Math" panose="02040503050406030204" pitchFamily="18" charset="0"/>
                              </a:rPr>
                              <m:t>11</m:t>
                            </m:r>
                          </m:num>
                          <m:den>
                            <m:r>
                              <a:rPr lang="cs-CZ" sz="1800" i="1">
                                <a:solidFill>
                                  <a:srgbClr val="C00000"/>
                                </a:solidFill>
                                <a:latin typeface="Cambria Math" panose="02040503050406030204" pitchFamily="18" charset="0"/>
                              </a:rPr>
                              <m:t>24</m:t>
                            </m:r>
                          </m:den>
                        </m:f>
                        <m:r>
                          <a:rPr lang="cs-CZ" sz="1800" i="1">
                            <a:solidFill>
                              <a:srgbClr val="C00000"/>
                            </a:solidFill>
                            <a:latin typeface="Cambria Math" panose="02040503050406030204" pitchFamily="18" charset="0"/>
                            <a:ea typeface="Cambria Math" panose="02040503050406030204" pitchFamily="18" charset="0"/>
                          </a:rPr>
                          <m:t>×</m:t>
                        </m:r>
                        <m:r>
                          <a:rPr lang="cs-CZ" sz="1800" b="0" i="1" smtClean="0">
                            <a:solidFill>
                              <a:srgbClr val="C00000"/>
                            </a:solidFill>
                            <a:latin typeface="Cambria Math" panose="02040503050406030204" pitchFamily="18" charset="0"/>
                            <a:ea typeface="Cambria Math" panose="02040503050406030204" pitchFamily="18" charset="0"/>
                          </a:rPr>
                          <m:t>0,03</m:t>
                        </m:r>
                      </m:e>
                    </m:d>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0,03</m:t>
                                </m:r>
                              </m:e>
                            </m:d>
                          </m:e>
                          <m:sup>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10</m:t>
                            </m:r>
                          </m:sup>
                        </m:sSup>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0,03</m:t>
                        </m:r>
                      </m:den>
                    </m:f>
                  </m:oMath>
                </a14:m>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72000" indent="0">
                  <a:buNone/>
                </a:pPr>
                <a:r>
                  <a:rPr lang="cs-CZ" sz="1800" dirty="0">
                    <a:effectLst/>
                    <a:latin typeface="Calibri" panose="020F0502020204030204" pitchFamily="34" charset="0"/>
                    <a:ea typeface="Times New Roman" panose="02020603050405020304" pitchFamily="18" charset="0"/>
                    <a:cs typeface="Calibri" panose="020F0502020204030204" pitchFamily="34" charset="0"/>
                  </a:rPr>
                  <a:t>→ vyjádřit</a:t>
                </a:r>
                <a:r>
                  <a:rPr lang="cs-CZ" sz="1800" b="1" dirty="0">
                    <a:ea typeface="Calibri" panose="020F0502020204030204" pitchFamily="34" charset="0"/>
                    <a:cs typeface="Times New Roman" panose="02020603050405020304" pitchFamily="18" charset="0"/>
                  </a:rPr>
                  <a:t> </a:t>
                </a:r>
                <a14:m>
                  <m:oMath xmlns:m="http://schemas.openxmlformats.org/officeDocument/2006/math">
                    <m:r>
                      <a:rPr lang="cs-CZ" sz="1800" b="1" i="1">
                        <a:latin typeface="Cambria Math" panose="02040503050406030204" pitchFamily="18" charset="0"/>
                        <a:ea typeface="Calibri" panose="020F0502020204030204" pitchFamily="34" charset="0"/>
                        <a:cs typeface="Times New Roman" panose="02020603050405020304" pitchFamily="18" charset="0"/>
                      </a:rPr>
                      <m:t>𝒂</m:t>
                    </m:r>
                    <m:r>
                      <a:rPr lang="cs-CZ" sz="1800" b="1" i="1">
                        <a:latin typeface="Cambria Math" panose="02040503050406030204" pitchFamily="18" charset="0"/>
                        <a:ea typeface="Calibri" panose="020F0502020204030204" pitchFamily="34" charset="0"/>
                        <a:cs typeface="Times New Roman" panose="02020603050405020304" pitchFamily="18" charset="0"/>
                      </a:rPr>
                      <m:t> </m:t>
                    </m:r>
                  </m:oMath>
                </a14:m>
                <a:r>
                  <a:rPr lang="cs-CZ" sz="1800" dirty="0">
                    <a:effectLst/>
                    <a:latin typeface="Calibri" panose="020F0502020204030204" pitchFamily="34" charset="0"/>
                    <a:ea typeface="Times New Roman" panose="02020603050405020304" pitchFamily="18" charset="0"/>
                    <a:cs typeface="Calibri" panose="020F0502020204030204" pitchFamily="34" charset="0"/>
                  </a:rPr>
                  <a:t>: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72000" indent="0">
                  <a:buNone/>
                </a:pPr>
                <a14:m>
                  <m:oMathPara xmlns:m="http://schemas.openxmlformats.org/officeDocument/2006/math">
                    <m:oMathParaPr>
                      <m:jc m:val="centerGroup"/>
                    </m:oMathParaPr>
                    <m:oMath xmlns:m="http://schemas.openxmlformats.org/officeDocument/2006/math">
                      <m:r>
                        <a:rPr lang="cs-CZ" sz="1800" b="1" i="1">
                          <a:effectLst/>
                          <a:latin typeface="Cambria Math" panose="02040503050406030204" pitchFamily="18" charset="0"/>
                          <a:ea typeface="Calibri" panose="020F0502020204030204" pitchFamily="34" charset="0"/>
                          <a:cs typeface="Times New Roman" panose="02020603050405020304" pitchFamily="18" charset="0"/>
                        </a:rPr>
                        <m:t>𝒂</m:t>
                      </m:r>
                      <m:r>
                        <a:rPr lang="cs-CZ"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1800" i="1">
                              <a:effectLst/>
                              <a:latin typeface="Cambria Math" panose="02040503050406030204" pitchFamily="18" charset="0"/>
                              <a:ea typeface="Calibri" panose="020F0502020204030204" pitchFamily="34" charset="0"/>
                              <a:cs typeface="Times New Roman" panose="02020603050405020304" pitchFamily="18" charset="0"/>
                            </a:rPr>
                            <m:t>𝐹𝑉𝐴</m:t>
                          </m:r>
                          <m:r>
                            <a:rPr lang="cs-CZ" sz="1800" i="1">
                              <a:effectLst/>
                              <a:latin typeface="Cambria Math" panose="02040503050406030204" pitchFamily="18" charset="0"/>
                              <a:ea typeface="Calibri" panose="020F0502020204030204" pitchFamily="34" charset="0"/>
                              <a:cs typeface="Times New Roman" panose="02020603050405020304" pitchFamily="18" charset="0"/>
                            </a:rPr>
                            <m:t> ×</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num>
                        <m:den>
                          <m:sSup>
                            <m:sSup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r>
                                <a:rPr lang="cs-CZ"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18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cs-CZ" sz="1800" i="1">
                          <a:effectLst/>
                          <a:latin typeface="Cambria Math" panose="02040503050406030204" pitchFamily="18" charset="0"/>
                          <a:ea typeface="Calibri" panose="020F0502020204030204" pitchFamily="34" charset="0"/>
                          <a:cs typeface="Times New Roman" panose="02020603050405020304" pitchFamily="18" charset="0"/>
                        </a:rPr>
                        <m:t> </m:t>
                      </m:r>
                      <m:r>
                        <a:rPr lang="cs-CZ" sz="1800" i="1">
                          <a:latin typeface="Cambria Math" panose="02040503050406030204" pitchFamily="18" charset="0"/>
                          <a:ea typeface="Calibri" panose="020F0502020204030204" pitchFamily="34" charset="0"/>
                          <a:cs typeface="Times New Roman" panose="02020603050405020304" pitchFamily="18" charset="0"/>
                        </a:rPr>
                        <m:t>÷</m:t>
                      </m:r>
                      <m:d>
                        <m:dPr>
                          <m:ctrlPr>
                            <a:rPr lang="cs-CZ" sz="1800" i="1">
                              <a:solidFill>
                                <a:srgbClr val="C00000"/>
                              </a:solidFill>
                              <a:latin typeface="Cambria Math" panose="02040503050406030204" pitchFamily="18" charset="0"/>
                              <a:ea typeface="Cambria Math" panose="02040503050406030204" pitchFamily="18" charset="0"/>
                            </a:rPr>
                          </m:ctrlPr>
                        </m:dPr>
                        <m:e>
                          <m:r>
                            <a:rPr lang="cs-CZ" sz="1800" i="1">
                              <a:solidFill>
                                <a:srgbClr val="C00000"/>
                              </a:solidFill>
                              <a:latin typeface="Cambria Math" panose="02040503050406030204" pitchFamily="18" charset="0"/>
                              <a:ea typeface="Cambria Math" panose="02040503050406030204" pitchFamily="18" charset="0"/>
                            </a:rPr>
                            <m:t>1+</m:t>
                          </m:r>
                          <m:f>
                            <m:fPr>
                              <m:ctrlPr>
                                <a:rPr lang="cs-CZ" sz="1800" i="1">
                                  <a:solidFill>
                                    <a:srgbClr val="C00000"/>
                                  </a:solidFill>
                                  <a:latin typeface="Cambria Math" panose="02040503050406030204" pitchFamily="18" charset="0"/>
                                </a:rPr>
                              </m:ctrlPr>
                            </m:fPr>
                            <m:num>
                              <m:r>
                                <a:rPr lang="cs-CZ" sz="1800" i="1">
                                  <a:solidFill>
                                    <a:srgbClr val="C00000"/>
                                  </a:solidFill>
                                  <a:latin typeface="Cambria Math" panose="02040503050406030204" pitchFamily="18" charset="0"/>
                                </a:rPr>
                                <m:t>11</m:t>
                              </m:r>
                            </m:num>
                            <m:den>
                              <m:r>
                                <a:rPr lang="cs-CZ" sz="1800" i="1">
                                  <a:solidFill>
                                    <a:srgbClr val="C00000"/>
                                  </a:solidFill>
                                  <a:latin typeface="Cambria Math" panose="02040503050406030204" pitchFamily="18" charset="0"/>
                                </a:rPr>
                                <m:t>24</m:t>
                              </m:r>
                            </m:den>
                          </m:f>
                          <m:r>
                            <a:rPr lang="cs-CZ" sz="1800" i="1">
                              <a:solidFill>
                                <a:srgbClr val="C00000"/>
                              </a:solidFill>
                              <a:latin typeface="Cambria Math" panose="02040503050406030204" pitchFamily="18" charset="0"/>
                              <a:ea typeface="Cambria Math" panose="02040503050406030204" pitchFamily="18" charset="0"/>
                            </a:rPr>
                            <m:t>×</m:t>
                          </m:r>
                          <m:r>
                            <a:rPr lang="cs-CZ" sz="1800" i="1">
                              <a:solidFill>
                                <a:srgbClr val="C00000"/>
                              </a:solidFill>
                              <a:latin typeface="Cambria Math" panose="02040503050406030204" pitchFamily="18" charset="0"/>
                              <a:ea typeface="Cambria Math" panose="02040503050406030204" pitchFamily="18" charset="0"/>
                            </a:rPr>
                            <m:t>𝑟</m:t>
                          </m:r>
                        </m:e>
                      </m:d>
                      <m:r>
                        <a:rPr lang="cs-CZ" sz="1800" i="1" smtClean="0">
                          <a:solidFill>
                            <a:schemeClr val="tx1"/>
                          </a:solidFill>
                          <a:latin typeface="Cambria Math" panose="02040503050406030204" pitchFamily="18" charset="0"/>
                          <a:ea typeface="Cambria Math" panose="02040503050406030204" pitchFamily="18" charset="0"/>
                        </a:rPr>
                        <m:t>÷</m:t>
                      </m:r>
                      <m:r>
                        <m:rPr>
                          <m:sty m:val="p"/>
                        </m:rPr>
                        <a:rPr lang="cs-CZ" sz="1800" b="0" i="0" smtClean="0">
                          <a:latin typeface="Cambria Math" panose="02040503050406030204" pitchFamily="18" charset="0"/>
                          <a:ea typeface="Calibri" panose="020F0502020204030204" pitchFamily="34" charset="0"/>
                          <a:cs typeface="Times New Roman" panose="02020603050405020304" pitchFamily="18" charset="0"/>
                        </a:rPr>
                        <m:t>m</m:t>
                      </m:r>
                      <m:r>
                        <a:rPr lang="cs-CZ" sz="1800">
                          <a:latin typeface="Cambria Math" panose="02040503050406030204" pitchFamily="18" charset="0"/>
                          <a:ea typeface="Calibri" panose="020F0502020204030204" pitchFamily="34" charset="0"/>
                          <a:cs typeface="Times New Roman" panose="02020603050405020304" pitchFamily="18" charset="0"/>
                        </a:rPr>
                        <m:t>=</m:t>
                      </m:r>
                      <m:r>
                        <a:rPr lang="cs-CZ" sz="1800" b="1"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𝟔𝟎𝟗𝟓</m:t>
                      </m:r>
                    </m:oMath>
                  </m:oMathPara>
                </a14:m>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2000" indent="0">
                  <a:buNone/>
                </a:pPr>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2000" indent="0">
                  <a:buNone/>
                </a:pPr>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2000" indent="0">
                  <a:buNone/>
                </a:pPr>
                <a:endParaRPr lang="cs-CZ" sz="2400" dirty="0"/>
              </a:p>
              <a:p>
                <a:pPr marL="72000" indent="0">
                  <a:buNone/>
                </a:pPr>
                <a:endParaRPr lang="cs-CZ" dirty="0"/>
              </a:p>
            </p:txBody>
          </p:sp>
        </mc:Choice>
        <mc:Fallback xmlns="">
          <p:sp>
            <p:nvSpPr>
              <p:cNvPr id="7" name="Zástupný obsah 6">
                <a:extLst>
                  <a:ext uri="{FF2B5EF4-FFF2-40B4-BE49-F238E27FC236}">
                    <a16:creationId xmlns:a16="http://schemas.microsoft.com/office/drawing/2014/main" id="{6D3AAE03-1834-4972-81BB-848A6192D6DF}"/>
                  </a:ext>
                </a:extLst>
              </p:cNvPr>
              <p:cNvSpPr>
                <a:spLocks noGrp="1" noRot="1" noChangeAspect="1" noMove="1" noResize="1" noEditPoints="1" noAdjustHandles="1" noChangeArrowheads="1" noChangeShapeType="1" noTextEdit="1"/>
              </p:cNvSpPr>
              <p:nvPr>
                <p:ph idx="28"/>
              </p:nvPr>
            </p:nvSpPr>
            <p:spPr>
              <a:xfrm>
                <a:off x="4992323" y="1695074"/>
                <a:ext cx="6126251" cy="3088961"/>
              </a:xfrm>
              <a:blipFill>
                <a:blip r:embed="rId2"/>
                <a:stretch>
                  <a:fillRect l="-1891" b="-18738"/>
                </a:stretch>
              </a:blipFill>
            </p:spPr>
            <p:txBody>
              <a:bodyPr/>
              <a:lstStyle/>
              <a:p>
                <a:r>
                  <a:rPr lang="cs-CZ">
                    <a:noFill/>
                  </a:rPr>
                  <a:t> </a:t>
                </a:r>
              </a:p>
            </p:txBody>
          </p:sp>
        </mc:Fallback>
      </mc:AlternateContent>
      <p:cxnSp>
        <p:nvCxnSpPr>
          <p:cNvPr id="9" name="Přímá spojnice 8">
            <a:extLst>
              <a:ext uri="{FF2B5EF4-FFF2-40B4-BE49-F238E27FC236}">
                <a16:creationId xmlns:a16="http://schemas.microsoft.com/office/drawing/2014/main" id="{EEF1B67A-E3C5-436F-A738-AF183883A16A}"/>
              </a:ext>
            </a:extLst>
          </p:cNvPr>
          <p:cNvCxnSpPr>
            <a:cxnSpLocks/>
          </p:cNvCxnSpPr>
          <p:nvPr/>
        </p:nvCxnSpPr>
        <p:spPr bwMode="auto">
          <a:xfrm>
            <a:off x="4770783" y="1695074"/>
            <a:ext cx="9506" cy="332750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C38309EF-1719-4CC9-BC23-AD585D17AF12}"/>
                  </a:ext>
                </a:extLst>
              </p:cNvPr>
              <p:cNvSpPr txBox="1"/>
              <p:nvPr/>
            </p:nvSpPr>
            <p:spPr>
              <a:xfrm>
                <a:off x="4992322" y="2253919"/>
                <a:ext cx="5374625" cy="552972"/>
              </a:xfrm>
              <a:prstGeom prst="rect">
                <a:avLst/>
              </a:prstGeom>
              <a:noFill/>
            </p:spPr>
            <p:txBody>
              <a:bodyPr wrap="square">
                <a:spAutoFit/>
              </a:bodyPr>
              <a:lstStyle/>
              <a:p>
                <a:pPr algn="ctr"/>
                <a:r>
                  <a:rPr lang="cs-CZ" sz="2000" dirty="0"/>
                  <a:t>Úložka za celé ÚO: </a:t>
                </a:r>
                <a14:m>
                  <m:oMath xmlns:m="http://schemas.openxmlformats.org/officeDocument/2006/math">
                    <m:r>
                      <a:rPr lang="cs-CZ" sz="2000" b="0" i="1" smtClean="0">
                        <a:latin typeface="Cambria Math" panose="02040503050406030204" pitchFamily="18" charset="0"/>
                      </a:rPr>
                      <m:t>𝑎</m:t>
                    </m:r>
                    <m:r>
                      <a:rPr lang="cs-CZ" sz="2000" b="0" i="1" smtClean="0">
                        <a:latin typeface="Cambria Math" panose="02040503050406030204" pitchFamily="18" charset="0"/>
                        <a:ea typeface="Cambria Math" panose="02040503050406030204" pitchFamily="18" charset="0"/>
                      </a:rPr>
                      <m:t>×</m:t>
                    </m:r>
                    <m:r>
                      <a:rPr lang="cs-CZ" sz="2000" b="0" i="1" smtClean="0">
                        <a:solidFill>
                          <a:srgbClr val="0000DC"/>
                        </a:solidFill>
                        <a:latin typeface="Cambria Math" panose="02040503050406030204" pitchFamily="18" charset="0"/>
                        <a:ea typeface="Cambria Math" panose="02040503050406030204" pitchFamily="18" charset="0"/>
                      </a:rPr>
                      <m:t>𝑚</m:t>
                    </m:r>
                    <m:r>
                      <a:rPr lang="cs-CZ" sz="2000" b="0" i="1" smtClean="0">
                        <a:latin typeface="Cambria Math" panose="02040503050406030204" pitchFamily="18" charset="0"/>
                        <a:ea typeface="Cambria Math" panose="02040503050406030204" pitchFamily="18" charset="0"/>
                      </a:rPr>
                      <m:t>×</m:t>
                    </m:r>
                    <m:d>
                      <m:dPr>
                        <m:ctrlPr>
                          <a:rPr lang="cs-CZ" sz="2000" b="0" i="1" smtClean="0">
                            <a:solidFill>
                              <a:srgbClr val="C00000"/>
                            </a:solidFill>
                            <a:latin typeface="Cambria Math" panose="02040503050406030204" pitchFamily="18" charset="0"/>
                            <a:ea typeface="Cambria Math" panose="02040503050406030204" pitchFamily="18" charset="0"/>
                          </a:rPr>
                        </m:ctrlPr>
                      </m:dPr>
                      <m:e>
                        <m:r>
                          <a:rPr lang="cs-CZ" sz="2000" b="0" i="1" smtClean="0">
                            <a:solidFill>
                              <a:srgbClr val="C00000"/>
                            </a:solidFill>
                            <a:latin typeface="Cambria Math" panose="02040503050406030204" pitchFamily="18" charset="0"/>
                            <a:ea typeface="Cambria Math" panose="02040503050406030204" pitchFamily="18" charset="0"/>
                          </a:rPr>
                          <m:t>1+</m:t>
                        </m:r>
                        <m:f>
                          <m:fPr>
                            <m:ctrlPr>
                              <a:rPr lang="cs-CZ" sz="2000" i="1">
                                <a:solidFill>
                                  <a:srgbClr val="C00000"/>
                                </a:solidFill>
                                <a:latin typeface="Cambria Math" panose="02040503050406030204" pitchFamily="18" charset="0"/>
                              </a:rPr>
                            </m:ctrlPr>
                          </m:fPr>
                          <m:num>
                            <m:r>
                              <a:rPr lang="cs-CZ" sz="2000" b="0" i="1" smtClean="0">
                                <a:solidFill>
                                  <a:srgbClr val="C00000"/>
                                </a:solidFill>
                                <a:latin typeface="Cambria Math" panose="02040503050406030204" pitchFamily="18" charset="0"/>
                              </a:rPr>
                              <m:t>𝑚</m:t>
                            </m:r>
                            <m:r>
                              <a:rPr lang="cs-CZ" sz="2000" b="0" i="1" smtClean="0">
                                <a:solidFill>
                                  <a:srgbClr val="C00000"/>
                                </a:solidFill>
                                <a:latin typeface="Cambria Math" panose="02040503050406030204" pitchFamily="18" charset="0"/>
                              </a:rPr>
                              <m:t>−1</m:t>
                            </m:r>
                          </m:num>
                          <m:den>
                            <m:r>
                              <a:rPr lang="cs-CZ" sz="2000" i="1">
                                <a:solidFill>
                                  <a:srgbClr val="C00000"/>
                                </a:solidFill>
                                <a:latin typeface="Cambria Math" panose="02040503050406030204" pitchFamily="18" charset="0"/>
                              </a:rPr>
                              <m:t>2</m:t>
                            </m:r>
                            <m:r>
                              <a:rPr lang="cs-CZ" sz="2000" i="1">
                                <a:solidFill>
                                  <a:srgbClr val="C00000"/>
                                </a:solidFill>
                                <a:latin typeface="Cambria Math" panose="02040503050406030204" pitchFamily="18" charset="0"/>
                                <a:ea typeface="Cambria Math" panose="02040503050406030204" pitchFamily="18" charset="0"/>
                              </a:rPr>
                              <m:t>×</m:t>
                            </m:r>
                            <m:r>
                              <a:rPr lang="cs-CZ" sz="2000" b="0" i="1" smtClean="0">
                                <a:solidFill>
                                  <a:srgbClr val="C00000"/>
                                </a:solidFill>
                                <a:latin typeface="Cambria Math" panose="02040503050406030204" pitchFamily="18" charset="0"/>
                                <a:ea typeface="Cambria Math" panose="02040503050406030204" pitchFamily="18" charset="0"/>
                              </a:rPr>
                              <m:t>𝑚</m:t>
                            </m:r>
                          </m:den>
                        </m:f>
                        <m:r>
                          <a:rPr lang="cs-CZ" sz="2000" i="1">
                            <a:solidFill>
                              <a:srgbClr val="C00000"/>
                            </a:solidFill>
                            <a:latin typeface="Cambria Math" panose="02040503050406030204" pitchFamily="18" charset="0"/>
                            <a:ea typeface="Cambria Math" panose="02040503050406030204" pitchFamily="18" charset="0"/>
                          </a:rPr>
                          <m:t>×</m:t>
                        </m:r>
                        <m:r>
                          <a:rPr lang="cs-CZ" sz="2000" b="0" i="1" smtClean="0">
                            <a:solidFill>
                              <a:srgbClr val="C00000"/>
                            </a:solidFill>
                            <a:latin typeface="Cambria Math" panose="02040503050406030204" pitchFamily="18" charset="0"/>
                            <a:ea typeface="Cambria Math" panose="02040503050406030204" pitchFamily="18" charset="0"/>
                          </a:rPr>
                          <m:t>𝑟</m:t>
                        </m:r>
                      </m:e>
                    </m:d>
                  </m:oMath>
                </a14:m>
                <a:endParaRPr lang="cs-CZ" sz="2000" dirty="0"/>
              </a:p>
            </p:txBody>
          </p:sp>
        </mc:Choice>
        <mc:Fallback xmlns="">
          <p:sp>
            <p:nvSpPr>
              <p:cNvPr id="8" name="TextovéPole 7">
                <a:extLst>
                  <a:ext uri="{FF2B5EF4-FFF2-40B4-BE49-F238E27FC236}">
                    <a16:creationId xmlns:a16="http://schemas.microsoft.com/office/drawing/2014/main" id="{C38309EF-1719-4CC9-BC23-AD585D17AF12}"/>
                  </a:ext>
                </a:extLst>
              </p:cNvPr>
              <p:cNvSpPr txBox="1">
                <a:spLocks noRot="1" noChangeAspect="1" noMove="1" noResize="1" noEditPoints="1" noAdjustHandles="1" noChangeArrowheads="1" noChangeShapeType="1" noTextEdit="1"/>
              </p:cNvSpPr>
              <p:nvPr/>
            </p:nvSpPr>
            <p:spPr>
              <a:xfrm>
                <a:off x="4992322" y="2253919"/>
                <a:ext cx="5374625" cy="552972"/>
              </a:xfrm>
              <a:prstGeom prst="rect">
                <a:avLst/>
              </a:prstGeom>
              <a:blipFill>
                <a:blip r:embed="rId3"/>
                <a:stretch>
                  <a:fillRect b="-444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EAF9FBA6-A8BE-43A4-84CD-B9BBB9EA08D4}"/>
                  </a:ext>
                </a:extLst>
              </p:cNvPr>
              <p:cNvSpPr txBox="1"/>
              <p:nvPr/>
            </p:nvSpPr>
            <p:spPr>
              <a:xfrm>
                <a:off x="540000" y="5475869"/>
                <a:ext cx="11555086" cy="1569660"/>
              </a:xfrm>
              <a:prstGeom prst="rect">
                <a:avLst/>
              </a:prstGeom>
              <a:noFill/>
            </p:spPr>
            <p:txBody>
              <a:bodyPr wrap="square" rtlCol="0">
                <a:spAutoFit/>
              </a:bodyPr>
              <a:lstStyle/>
              <a:p>
                <a:r>
                  <a:rPr lang="cs-CZ" sz="2400" dirty="0"/>
                  <a:t>Rozdíl mezi před – polhůtním spořením?</a:t>
                </a:r>
              </a:p>
              <a:p>
                <a:pPr/>
                <a14:m>
                  <m:oMathPara xmlns:m="http://schemas.openxmlformats.org/officeDocument/2006/math">
                    <m:oMathParaPr>
                      <m:jc m:val="centerGroup"/>
                    </m:oMathParaPr>
                    <m:oMath xmlns:m="http://schemas.openxmlformats.org/officeDocument/2006/math">
                      <m: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6080 </m:t>
                      </m:r>
                      <m:r>
                        <m:rPr>
                          <m:sty m:val="p"/>
                        </m:rP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K</m:t>
                      </m:r>
                      <m: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č </m:t>
                      </m:r>
                      <m:r>
                        <m:rPr>
                          <m:sty m:val="p"/>
                        </m:rP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vs</m:t>
                      </m:r>
                      <m: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.6095 </m:t>
                      </m:r>
                      <m:r>
                        <m:rPr>
                          <m:sty m:val="p"/>
                        </m:rP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K</m:t>
                      </m:r>
                      <m: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č</m:t>
                      </m:r>
                      <m:r>
                        <a:rPr lang="cs-CZ" sz="2400" b="1" i="1"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m:t>
                      </m:r>
                      <m:r>
                        <a:rPr lang="cs-CZ" sz="2400" b="1" i="1"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𝟏𝟓</m:t>
                      </m:r>
                      <m:r>
                        <a:rPr lang="cs-CZ" sz="2400" b="1" i="1"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 </m:t>
                      </m:r>
                      <m:r>
                        <a:rPr lang="cs-CZ" sz="2400" b="1" i="1"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𝑲</m:t>
                      </m:r>
                      <m:r>
                        <a:rPr lang="cs-CZ" sz="2400" b="1" i="1"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č</m:t>
                      </m:r>
                    </m:oMath>
                  </m:oMathPara>
                </a14:m>
                <a:endParaRPr lang="cs-CZ" sz="2400" b="1" i="1" dirty="0">
                  <a:solidFill>
                    <a:srgbClr val="0000DC"/>
                  </a:solidFill>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 </m:t>
                      </m:r>
                      <m:r>
                        <m:rPr>
                          <m:nor/>
                        </m:rPr>
                        <a:rPr lang="cs-CZ" sz="2400" dirty="0">
                          <a:latin typeface="Calibri" panose="020F0502020204030204" pitchFamily="34" charset="0"/>
                          <a:ea typeface="Times New Roman" panose="02020603050405020304" pitchFamily="18" charset="0"/>
                          <a:cs typeface="Calibri" panose="020F0502020204030204" pitchFamily="34" charset="0"/>
                        </a:rPr>
                        <m:t>→</m:t>
                      </m:r>
                      <m:r>
                        <m:rPr>
                          <m:nor/>
                        </m:rPr>
                        <a:rPr lang="cs-CZ" sz="2400" b="0" i="0" dirty="0" smtClean="0">
                          <a:latin typeface="Calibri" panose="020F0502020204030204" pitchFamily="34" charset="0"/>
                          <a:ea typeface="Times New Roman" panose="02020603050405020304" pitchFamily="18" charset="0"/>
                          <a:cs typeface="Calibri" panose="020F0502020204030204" pitchFamily="34" charset="0"/>
                        </a:rPr>
                        <m:t> </m:t>
                      </m:r>
                      <m:r>
                        <m:rPr>
                          <m:nor/>
                        </m:rPr>
                        <a:rPr lang="cs-CZ" sz="2400" b="1" i="0" dirty="0" smtClean="0">
                          <a:latin typeface="Calibri" panose="020F0502020204030204" pitchFamily="34" charset="0"/>
                          <a:ea typeface="Times New Roman" panose="02020603050405020304" pitchFamily="18" charset="0"/>
                          <a:cs typeface="Calibri" panose="020F0502020204030204" pitchFamily="34" charset="0"/>
                        </a:rPr>
                        <m:t>12</m:t>
                      </m:r>
                      <m:r>
                        <a:rPr lang="cs-CZ" sz="2400" b="1" i="1" dirty="0" smtClean="0">
                          <a:latin typeface="Cambria Math" panose="02040503050406030204" pitchFamily="18" charset="0"/>
                          <a:ea typeface="Cambria Math" panose="02040503050406030204" pitchFamily="18" charset="0"/>
                          <a:cs typeface="Calibri" panose="020F0502020204030204" pitchFamily="34" charset="0"/>
                        </a:rPr>
                        <m:t>×</m:t>
                      </m:r>
                      <m:r>
                        <a:rPr lang="cs-CZ" sz="2400" b="1" i="1" dirty="0" smtClean="0">
                          <a:latin typeface="Cambria Math" panose="02040503050406030204" pitchFamily="18" charset="0"/>
                          <a:ea typeface="Cambria Math" panose="02040503050406030204" pitchFamily="18" charset="0"/>
                          <a:cs typeface="Calibri" panose="020F0502020204030204" pitchFamily="34" charset="0"/>
                        </a:rPr>
                        <m:t>𝟏𝟎</m:t>
                      </m:r>
                      <m:r>
                        <a:rPr lang="cs-CZ" sz="2400" b="1" i="1" dirty="0" smtClean="0">
                          <a:latin typeface="Cambria Math" panose="02040503050406030204" pitchFamily="18" charset="0"/>
                          <a:ea typeface="Cambria Math" panose="02040503050406030204" pitchFamily="18" charset="0"/>
                          <a:cs typeface="Calibri" panose="020F0502020204030204" pitchFamily="34" charset="0"/>
                        </a:rPr>
                        <m:t>×</m:t>
                      </m:r>
                      <m:r>
                        <a:rPr lang="cs-CZ" sz="2400" b="1" i="1" dirty="0" smtClean="0">
                          <a:latin typeface="Cambria Math" panose="02040503050406030204" pitchFamily="18" charset="0"/>
                          <a:ea typeface="Cambria Math" panose="02040503050406030204" pitchFamily="18" charset="0"/>
                          <a:cs typeface="Calibri" panose="020F0502020204030204" pitchFamily="34" charset="0"/>
                        </a:rPr>
                        <m:t>𝟏𝟓</m:t>
                      </m:r>
                      <m:r>
                        <a:rPr lang="cs-CZ" sz="2400" b="1" i="1" dirty="0" smtClean="0">
                          <a:latin typeface="Cambria Math" panose="02040503050406030204" pitchFamily="18" charset="0"/>
                          <a:ea typeface="Cambria Math" panose="02040503050406030204" pitchFamily="18" charset="0"/>
                          <a:cs typeface="Calibri" panose="020F0502020204030204" pitchFamily="34" charset="0"/>
                        </a:rPr>
                        <m:t>=</m:t>
                      </m:r>
                      <m:r>
                        <a:rPr lang="cs-CZ" sz="2400" b="1" i="1" dirty="0" smtClean="0">
                          <a:latin typeface="Cambria Math" panose="02040503050406030204" pitchFamily="18" charset="0"/>
                          <a:ea typeface="Cambria Math" panose="02040503050406030204" pitchFamily="18" charset="0"/>
                          <a:cs typeface="Calibri" panose="020F0502020204030204" pitchFamily="34" charset="0"/>
                        </a:rPr>
                        <m:t>𝟏</m:t>
                      </m:r>
                      <m:r>
                        <a:rPr lang="cs-CZ" sz="2400" b="1" i="1" dirty="0" smtClean="0">
                          <a:latin typeface="Cambria Math" panose="02040503050406030204" pitchFamily="18" charset="0"/>
                          <a:ea typeface="Cambria Math" panose="02040503050406030204" pitchFamily="18" charset="0"/>
                          <a:cs typeface="Calibri" panose="020F0502020204030204" pitchFamily="34" charset="0"/>
                        </a:rPr>
                        <m:t> </m:t>
                      </m:r>
                      <m:r>
                        <a:rPr lang="cs-CZ" sz="2400" b="1" i="1" dirty="0" smtClean="0">
                          <a:latin typeface="Cambria Math" panose="02040503050406030204" pitchFamily="18" charset="0"/>
                          <a:ea typeface="Cambria Math" panose="02040503050406030204" pitchFamily="18" charset="0"/>
                          <a:cs typeface="Calibri" panose="020F0502020204030204" pitchFamily="34" charset="0"/>
                        </a:rPr>
                        <m:t>𝟖𝟎𝟎</m:t>
                      </m:r>
                      <m:r>
                        <a:rPr lang="cs-CZ" sz="2400" b="1" i="1" dirty="0" smtClean="0">
                          <a:latin typeface="Cambria Math" panose="02040503050406030204" pitchFamily="18" charset="0"/>
                          <a:ea typeface="Cambria Math" panose="02040503050406030204" pitchFamily="18" charset="0"/>
                          <a:cs typeface="Calibri" panose="020F0502020204030204" pitchFamily="34" charset="0"/>
                        </a:rPr>
                        <m:t> </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𝑏𝑒𝑧</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 </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𝑧𝑜h𝑙𝑒𝑑𝑛</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ě</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𝑛</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í </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𝑐𝑒𝑛𝑦</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 </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𝑘𝑎𝑝𝑖𝑡</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á</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𝑙𝑢</m:t>
                      </m:r>
                      <m:r>
                        <a:rPr lang="cs-CZ" sz="2400" b="0" i="1" dirty="0" smtClean="0">
                          <a:latin typeface="Cambria Math" panose="02040503050406030204" pitchFamily="18" charset="0"/>
                          <a:ea typeface="Cambria Math" panose="02040503050406030204" pitchFamily="18" charset="0"/>
                          <a:cs typeface="Calibri" panose="020F0502020204030204" pitchFamily="34" charset="0"/>
                        </a:rPr>
                        <m:t>!</m:t>
                      </m:r>
                    </m:oMath>
                  </m:oMathPara>
                </a14:m>
                <a:endParaRPr lang="cs-CZ" sz="2400" b="1" dirty="0">
                  <a:solidFill>
                    <a:srgbClr val="0000DC"/>
                  </a:solidFill>
                  <a:ea typeface="Calibri" panose="020F0502020204030204" pitchFamily="34" charset="0"/>
                  <a:cs typeface="Times New Roman" panose="02020603050405020304" pitchFamily="18" charset="0"/>
                </a:endParaRPr>
              </a:p>
              <a:p>
                <a:endParaRPr lang="cs-CZ" dirty="0"/>
              </a:p>
            </p:txBody>
          </p:sp>
        </mc:Choice>
        <mc:Fallback xmlns="">
          <p:sp>
            <p:nvSpPr>
              <p:cNvPr id="2" name="TextovéPole 1">
                <a:extLst>
                  <a:ext uri="{FF2B5EF4-FFF2-40B4-BE49-F238E27FC236}">
                    <a16:creationId xmlns:a16="http://schemas.microsoft.com/office/drawing/2014/main" id="{EAF9FBA6-A8BE-43A4-84CD-B9BBB9EA08D4}"/>
                  </a:ext>
                </a:extLst>
              </p:cNvPr>
              <p:cNvSpPr txBox="1">
                <a:spLocks noRot="1" noChangeAspect="1" noMove="1" noResize="1" noEditPoints="1" noAdjustHandles="1" noChangeArrowheads="1" noChangeShapeType="1" noTextEdit="1"/>
              </p:cNvSpPr>
              <p:nvPr/>
            </p:nvSpPr>
            <p:spPr>
              <a:xfrm>
                <a:off x="540000" y="5475869"/>
                <a:ext cx="11555086" cy="1569660"/>
              </a:xfrm>
              <a:prstGeom prst="rect">
                <a:avLst/>
              </a:prstGeom>
              <a:blipFill>
                <a:blip r:embed="rId4"/>
                <a:stretch>
                  <a:fillRect l="-844" t="-3101"/>
                </a:stretch>
              </a:blipFill>
            </p:spPr>
            <p:txBody>
              <a:bodyPr/>
              <a:lstStyle/>
              <a:p>
                <a:r>
                  <a:rPr lang="cs-CZ">
                    <a:noFill/>
                  </a:rPr>
                  <a:t> </a:t>
                </a:r>
              </a:p>
            </p:txBody>
          </p:sp>
        </mc:Fallback>
      </mc:AlternateContent>
    </p:spTree>
    <p:extLst>
      <p:ext uri="{BB962C8B-B14F-4D97-AF65-F5344CB8AC3E}">
        <p14:creationId xmlns:p14="http://schemas.microsoft.com/office/powerpoint/2010/main" val="3342893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calcmode="lin" valueType="num">
                                      <p:cBhvr>
                                        <p:cTn id="1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7">
                                            <p:txEl>
                                              <p:pRg st="3" end="3"/>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p:cTn id="1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p:cTn id="2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A7DEF62-87C8-4C67-9493-E316573B1874}"/>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05564176-7BAD-4EDB-AEBC-FF5411DE8DF4}"/>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a:p>
        </p:txBody>
      </p:sp>
      <p:sp>
        <p:nvSpPr>
          <p:cNvPr id="4" name="Nadpis 3">
            <a:extLst>
              <a:ext uri="{FF2B5EF4-FFF2-40B4-BE49-F238E27FC236}">
                <a16:creationId xmlns:a16="http://schemas.microsoft.com/office/drawing/2014/main" id="{28EF1000-40DB-44ED-96C0-D4EE7E1A4D8A}"/>
              </a:ext>
            </a:extLst>
          </p:cNvPr>
          <p:cNvSpPr>
            <a:spLocks noGrp="1"/>
          </p:cNvSpPr>
          <p:nvPr>
            <p:ph type="title"/>
          </p:nvPr>
        </p:nvSpPr>
        <p:spPr>
          <a:xfrm>
            <a:off x="802194" y="800212"/>
            <a:ext cx="10753200" cy="451576"/>
          </a:xfrm>
        </p:spPr>
        <p:txBody>
          <a:bodyPr/>
          <a:lstStyle/>
          <a:p>
            <a:r>
              <a:rPr lang="cs-CZ" dirty="0"/>
              <a:t>Příklady </a:t>
            </a:r>
            <a:r>
              <a:rPr lang="cs-CZ" dirty="0" err="1"/>
              <a:t>Socrative</a:t>
            </a:r>
            <a:r>
              <a:rPr lang="cs-CZ" dirty="0"/>
              <a:t> 1 - 3 na zamyšlení</a:t>
            </a:r>
          </a:p>
        </p:txBody>
      </p:sp>
      <p:sp>
        <p:nvSpPr>
          <p:cNvPr id="5" name="Zástupný obsah 4">
            <a:extLst>
              <a:ext uri="{FF2B5EF4-FFF2-40B4-BE49-F238E27FC236}">
                <a16:creationId xmlns:a16="http://schemas.microsoft.com/office/drawing/2014/main" id="{19B6FACB-6106-4718-B9A3-F8DC65A0BEFE}"/>
              </a:ext>
            </a:extLst>
          </p:cNvPr>
          <p:cNvSpPr>
            <a:spLocks noGrp="1"/>
          </p:cNvSpPr>
          <p:nvPr>
            <p:ph idx="1"/>
          </p:nvPr>
        </p:nvSpPr>
        <p:spPr/>
        <p:txBody>
          <a:bodyPr/>
          <a:lstStyle/>
          <a:p>
            <a:pPr marL="72000" indent="0">
              <a:buNone/>
            </a:pPr>
            <a:r>
              <a:rPr lang="cs-CZ" dirty="0"/>
              <a:t>+ Hlasování:</a:t>
            </a:r>
          </a:p>
          <a:p>
            <a:pPr marL="72000" indent="0">
              <a:buNone/>
            </a:pPr>
            <a:r>
              <a:rPr lang="cs-CZ" sz="2400" dirty="0"/>
              <a:t>Pro který případ lze představený přístup (výpočet FVA pomocí součtu geometrické, případně i aritmetické řady) využít:</a:t>
            </a:r>
          </a:p>
          <a:p>
            <a:pPr marL="72000" indent="0">
              <a:buNone/>
            </a:pPr>
            <a:endParaRPr lang="cs-CZ" sz="2400" dirty="0"/>
          </a:p>
          <a:p>
            <a:pPr marL="72000" indent="0">
              <a:buNone/>
            </a:pPr>
            <a:r>
              <a:rPr lang="cs-CZ" sz="1800" b="1" dirty="0"/>
              <a:t>A) V případě standardního úročení jednorázového vkladu, pokud u tohoto vkladu musíme platit pravidelné poplatky vyjádřené jako procento ze zisku?</a:t>
            </a:r>
          </a:p>
          <a:p>
            <a:pPr marL="72000" indent="0">
              <a:buNone/>
            </a:pPr>
            <a:endParaRPr lang="cs-CZ" sz="1800" b="1" dirty="0"/>
          </a:p>
          <a:p>
            <a:pPr marL="72000" indent="0">
              <a:buNone/>
            </a:pPr>
            <a:r>
              <a:rPr lang="cs-CZ" sz="1800" b="1" dirty="0"/>
              <a:t>B) V případě standardního úročení jednorázového vkladu, pokud u tohoto vkladu musíme platit pravidelné poplatky vyjádřené v absolutní částce (např. poplatek za správu 50 Kč každé čtvrtletí)?</a:t>
            </a:r>
          </a:p>
        </p:txBody>
      </p:sp>
    </p:spTree>
    <p:extLst>
      <p:ext uri="{BB962C8B-B14F-4D97-AF65-F5344CB8AC3E}">
        <p14:creationId xmlns:p14="http://schemas.microsoft.com/office/powerpoint/2010/main" val="371491214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378DBEC-A727-4232-861A-0451254EAF78}"/>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B123789E-8361-4414-8AFD-7F79D5F2710A}"/>
              </a:ext>
            </a:extLst>
          </p:cNvPr>
          <p:cNvSpPr>
            <a:spLocks noGrp="1"/>
          </p:cNvSpPr>
          <p:nvPr>
            <p:ph type="sldNum" sz="quarter" idx="11"/>
          </p:nvPr>
        </p:nvSpPr>
        <p:spPr/>
        <p:txBody>
          <a:bodyPr/>
          <a:lstStyle/>
          <a:p>
            <a:fld id="{0970407D-EE58-4A0B-824B-1D3AE42DD9CF}" type="slidenum">
              <a:rPr lang="cs-CZ" altLang="cs-CZ" smtClean="0"/>
              <a:pPr/>
              <a:t>2</a:t>
            </a:fld>
            <a:endParaRPr lang="cs-CZ" altLang="cs-CZ"/>
          </a:p>
        </p:txBody>
      </p:sp>
      <p:sp>
        <p:nvSpPr>
          <p:cNvPr id="4" name="Nadpis 3">
            <a:extLst>
              <a:ext uri="{FF2B5EF4-FFF2-40B4-BE49-F238E27FC236}">
                <a16:creationId xmlns:a16="http://schemas.microsoft.com/office/drawing/2014/main" id="{4EEF88CF-1F08-4DF9-9F35-FFD20155434B}"/>
              </a:ext>
            </a:extLst>
          </p:cNvPr>
          <p:cNvSpPr>
            <a:spLocks noGrp="1"/>
          </p:cNvSpPr>
          <p:nvPr>
            <p:ph type="title"/>
          </p:nvPr>
        </p:nvSpPr>
        <p:spPr/>
        <p:txBody>
          <a:bodyPr/>
          <a:lstStyle/>
          <a:p>
            <a:r>
              <a:rPr lang="cs-CZ"/>
              <a:t>Prezentace příkladů</a:t>
            </a:r>
          </a:p>
        </p:txBody>
      </p:sp>
      <p:sp>
        <p:nvSpPr>
          <p:cNvPr id="5" name="Zástupný obsah 4">
            <a:extLst>
              <a:ext uri="{FF2B5EF4-FFF2-40B4-BE49-F238E27FC236}">
                <a16:creationId xmlns:a16="http://schemas.microsoft.com/office/drawing/2014/main" id="{C410C9CD-2DFE-4C6A-9A35-9D66E0F022DA}"/>
              </a:ext>
            </a:extLst>
          </p:cNvPr>
          <p:cNvSpPr>
            <a:spLocks noGrp="1"/>
          </p:cNvSpPr>
          <p:nvPr>
            <p:ph idx="1"/>
          </p:nvPr>
        </p:nvSpPr>
        <p:spPr/>
        <p:txBody>
          <a:bodyPr/>
          <a:lstStyle/>
          <a:p>
            <a:r>
              <a:rPr lang="cs-CZ" dirty="0"/>
              <a:t>Tým 7</a:t>
            </a:r>
          </a:p>
          <a:p>
            <a:r>
              <a:rPr lang="cs-CZ" dirty="0"/>
              <a:t>Tým 8</a:t>
            </a:r>
          </a:p>
          <a:p>
            <a:endParaRPr lang="cs-CZ" dirty="0"/>
          </a:p>
          <a:p>
            <a:pPr marL="72000" indent="0">
              <a:buNone/>
            </a:pPr>
            <a:r>
              <a:rPr lang="cs-CZ" dirty="0"/>
              <a:t>Na příští týden odevzdávají týmy 9 + 10 komentované prezentace!</a:t>
            </a:r>
          </a:p>
        </p:txBody>
      </p:sp>
    </p:spTree>
    <p:extLst>
      <p:ext uri="{BB962C8B-B14F-4D97-AF65-F5344CB8AC3E}">
        <p14:creationId xmlns:p14="http://schemas.microsoft.com/office/powerpoint/2010/main" val="29221200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4 - spoření</a:t>
            </a:r>
            <a:br>
              <a:rPr lang="cs-CZ" dirty="0"/>
            </a:br>
            <a:endParaRPr lang="cs-CZ" dirty="0"/>
          </a:p>
        </p:txBody>
      </p:sp>
      <p:sp>
        <p:nvSpPr>
          <p:cNvPr id="5" name="Zástupný obsah 4">
            <a:extLst>
              <a:ext uri="{FF2B5EF4-FFF2-40B4-BE49-F238E27FC236}">
                <a16:creationId xmlns:a16="http://schemas.microsoft.com/office/drawing/2014/main" id="{AFE419B7-3AE1-4AB0-9258-3F4D9960C535}"/>
              </a:ext>
            </a:extLst>
          </p:cNvPr>
          <p:cNvSpPr>
            <a:spLocks noGrp="1"/>
          </p:cNvSpPr>
          <p:nvPr>
            <p:ph idx="1"/>
          </p:nvPr>
        </p:nvSpPr>
        <p:spPr/>
        <p:txBody>
          <a:bodyPr/>
          <a:lstStyle/>
          <a:p>
            <a:pPr marL="72000" indent="0">
              <a:buNone/>
            </a:pPr>
            <a:r>
              <a:rPr lang="cs-CZ" sz="2800" b="0" i="0" u="none" strike="noStrike" dirty="0">
                <a:solidFill>
                  <a:srgbClr val="000000"/>
                </a:solidFill>
                <a:effectLst/>
                <a:latin typeface="Calibri" panose="020F0502020204030204" pitchFamily="34" charset="0"/>
              </a:rPr>
              <a:t>Kolik naspoříte za pět a půl roku, pokud budete pravidelně ukládat na </a:t>
            </a:r>
            <a:r>
              <a:rPr lang="cs-CZ" sz="2800" b="1" i="0" u="none" strike="noStrike" dirty="0">
                <a:solidFill>
                  <a:srgbClr val="000000"/>
                </a:solidFill>
                <a:effectLst/>
                <a:latin typeface="Calibri" panose="020F0502020204030204" pitchFamily="34" charset="0"/>
              </a:rPr>
              <a:t>konci</a:t>
            </a:r>
            <a:r>
              <a:rPr lang="cs-CZ" sz="2800" b="0" i="0" u="none" strike="noStrike" dirty="0">
                <a:solidFill>
                  <a:srgbClr val="000000"/>
                </a:solidFill>
                <a:effectLst/>
                <a:latin typeface="Calibri" panose="020F0502020204030204" pitchFamily="34" charset="0"/>
              </a:rPr>
              <a:t> každého </a:t>
            </a:r>
            <a:r>
              <a:rPr lang="cs-CZ" sz="2800" b="1" i="0" u="none" strike="noStrike" dirty="0">
                <a:solidFill>
                  <a:srgbClr val="000000"/>
                </a:solidFill>
                <a:effectLst/>
                <a:latin typeface="Calibri" panose="020F0502020204030204" pitchFamily="34" charset="0"/>
              </a:rPr>
              <a:t>pololetí</a:t>
            </a:r>
            <a:r>
              <a:rPr lang="cs-CZ" sz="2800" b="0" i="0" u="none" strike="noStrike" dirty="0">
                <a:solidFill>
                  <a:srgbClr val="000000"/>
                </a:solidFill>
                <a:effectLst/>
                <a:latin typeface="Calibri" panose="020F0502020204030204" pitchFamily="34" charset="0"/>
              </a:rPr>
              <a:t> částku 1.500 Kč? Bankovní instituce nabízí sazbu 3,7 % p. a. a připisuje úrok každý měsíc. Připisované úroky podléhají srážkové dani ve výši 15%.</a:t>
            </a:r>
            <a:endParaRPr lang="cs-CZ" dirty="0"/>
          </a:p>
        </p:txBody>
      </p:sp>
    </p:spTree>
    <p:extLst>
      <p:ext uri="{BB962C8B-B14F-4D97-AF65-F5344CB8AC3E}">
        <p14:creationId xmlns:p14="http://schemas.microsoft.com/office/powerpoint/2010/main" val="281980460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CC6A9A-ED9F-4D8A-A885-3CF7DBAC90D5}"/>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EAD1F152-5FF5-4301-856E-DC37447C2EC0}"/>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a:p>
        </p:txBody>
      </p:sp>
      <p:sp>
        <p:nvSpPr>
          <p:cNvPr id="21" name="Zástupný text 20">
            <a:extLst>
              <a:ext uri="{FF2B5EF4-FFF2-40B4-BE49-F238E27FC236}">
                <a16:creationId xmlns:a16="http://schemas.microsoft.com/office/drawing/2014/main" id="{0A1B6445-F1D8-4F2A-A702-2C256BFFACDC}"/>
              </a:ext>
            </a:extLst>
          </p:cNvPr>
          <p:cNvSpPr>
            <a:spLocks noGrp="1"/>
          </p:cNvSpPr>
          <p:nvPr>
            <p:ph type="body" sz="quarter" idx="26"/>
          </p:nvPr>
        </p:nvSpPr>
        <p:spPr/>
        <p:txBody>
          <a:bodyPr/>
          <a:lstStyle/>
          <a:p>
            <a:endParaRPr lang="cs-CZ"/>
          </a:p>
        </p:txBody>
      </p:sp>
      <p:sp>
        <p:nvSpPr>
          <p:cNvPr id="4" name="Nadpis 3">
            <a:extLst>
              <a:ext uri="{FF2B5EF4-FFF2-40B4-BE49-F238E27FC236}">
                <a16:creationId xmlns:a16="http://schemas.microsoft.com/office/drawing/2014/main" id="{EE147750-8806-433F-BFCF-D3E5BFE90CA4}"/>
              </a:ext>
            </a:extLst>
          </p:cNvPr>
          <p:cNvSpPr>
            <a:spLocks noGrp="1"/>
          </p:cNvSpPr>
          <p:nvPr>
            <p:ph type="title"/>
          </p:nvPr>
        </p:nvSpPr>
        <p:spPr/>
        <p:txBody>
          <a:bodyPr/>
          <a:lstStyle/>
          <a:p>
            <a:r>
              <a:rPr lang="cs-CZ" dirty="0"/>
              <a:t>Příklad </a:t>
            </a:r>
            <a:r>
              <a:rPr lang="cs-CZ" dirty="0" err="1"/>
              <a:t>Socrative</a:t>
            </a:r>
            <a:r>
              <a:rPr lang="cs-CZ" dirty="0"/>
              <a:t> 4 – řešení</a:t>
            </a:r>
          </a:p>
        </p:txBody>
      </p:sp>
      <p:sp>
        <p:nvSpPr>
          <p:cNvPr id="22" name="Zástupný text 21">
            <a:extLst>
              <a:ext uri="{FF2B5EF4-FFF2-40B4-BE49-F238E27FC236}">
                <a16:creationId xmlns:a16="http://schemas.microsoft.com/office/drawing/2014/main" id="{5C350635-6F76-4FFD-B44E-48C4BC88277A}"/>
              </a:ext>
            </a:extLst>
          </p:cNvPr>
          <p:cNvSpPr>
            <a:spLocks noGrp="1"/>
          </p:cNvSpPr>
          <p:nvPr>
            <p:ph type="body" sz="quarter" idx="27"/>
          </p:nvPr>
        </p:nvSpPr>
        <p:spPr/>
        <p:txBody>
          <a:bodyPr/>
          <a:lstStyle/>
          <a:p>
            <a:endParaRPr lang="cs-CZ"/>
          </a:p>
        </p:txBody>
      </p:sp>
      <p:sp>
        <p:nvSpPr>
          <p:cNvPr id="20" name="Zástupný obsah 19">
            <a:extLst>
              <a:ext uri="{FF2B5EF4-FFF2-40B4-BE49-F238E27FC236}">
                <a16:creationId xmlns:a16="http://schemas.microsoft.com/office/drawing/2014/main" id="{06778E06-CFA7-4BBC-8866-D5627C8A4CF1}"/>
              </a:ext>
            </a:extLst>
          </p:cNvPr>
          <p:cNvSpPr>
            <a:spLocks noGrp="1"/>
          </p:cNvSpPr>
          <p:nvPr>
            <p:ph idx="1"/>
          </p:nvPr>
        </p:nvSpPr>
        <p:spPr/>
        <p:txBody>
          <a:bodyPr/>
          <a:lstStyle/>
          <a:p>
            <a:pPr marL="72000" indent="0">
              <a:buNone/>
            </a:pPr>
            <a:r>
              <a:rPr lang="cs-CZ" sz="2400" dirty="0"/>
              <a:t>a = 1 500</a:t>
            </a:r>
          </a:p>
          <a:p>
            <a:pPr marL="72000" indent="0">
              <a:buNone/>
            </a:pPr>
            <a:r>
              <a:rPr lang="cs-CZ" sz="2400" b="1" dirty="0"/>
              <a:t>FVA = ?</a:t>
            </a:r>
          </a:p>
          <a:p>
            <a:pPr marL="72000" indent="0">
              <a:buNone/>
            </a:pPr>
            <a:r>
              <a:rPr lang="cs-CZ" sz="2400" dirty="0"/>
              <a:t>r = 3,7 % p. a.</a:t>
            </a:r>
          </a:p>
          <a:p>
            <a:pPr marL="72000" indent="0">
              <a:buNone/>
            </a:pPr>
            <a:r>
              <a:rPr lang="cs-CZ" sz="2400" dirty="0"/>
              <a:t>n = 5,5 let</a:t>
            </a:r>
          </a:p>
          <a:p>
            <a:pPr marL="72000" indent="0">
              <a:buNone/>
            </a:pPr>
            <a:r>
              <a:rPr lang="cs-CZ" sz="2400" dirty="0"/>
              <a:t>m(a) = 2 (pololetní spoření)</a:t>
            </a:r>
          </a:p>
          <a:p>
            <a:pPr marL="72000" indent="0">
              <a:buNone/>
            </a:pPr>
            <a:r>
              <a:rPr lang="cs-CZ" sz="2400" dirty="0"/>
              <a:t>m(r) = 12 (ÚO = 1 měsíc)</a:t>
            </a:r>
          </a:p>
          <a:p>
            <a:pPr marL="72000" indent="0">
              <a:buNone/>
            </a:pPr>
            <a:r>
              <a:rPr lang="cs-CZ" sz="2400" dirty="0"/>
              <a:t>Tax = 15%</a:t>
            </a:r>
          </a:p>
          <a:p>
            <a:pPr marL="72000" indent="0">
              <a:buNone/>
            </a:pPr>
            <a:r>
              <a:rPr lang="cs-CZ" sz="2400" dirty="0">
                <a:solidFill>
                  <a:srgbClr val="0000DC"/>
                </a:solidFill>
              </a:rPr>
              <a:t>na konci měsíce</a:t>
            </a:r>
          </a:p>
          <a:p>
            <a:endParaRPr lang="cs-CZ" dirty="0"/>
          </a:p>
        </p:txBody>
      </p:sp>
      <mc:AlternateContent xmlns:mc="http://schemas.openxmlformats.org/markup-compatibility/2006" xmlns:a14="http://schemas.microsoft.com/office/drawing/2010/main">
        <mc:Choice Requires="a14">
          <p:sp>
            <p:nvSpPr>
              <p:cNvPr id="23" name="Zástupný obsah 22">
                <a:extLst>
                  <a:ext uri="{FF2B5EF4-FFF2-40B4-BE49-F238E27FC236}">
                    <a16:creationId xmlns:a16="http://schemas.microsoft.com/office/drawing/2014/main" id="{BE7A95EB-C880-404B-B5FF-6CF35247C0DF}"/>
                  </a:ext>
                </a:extLst>
              </p:cNvPr>
              <p:cNvSpPr>
                <a:spLocks noGrp="1"/>
              </p:cNvSpPr>
              <p:nvPr>
                <p:ph idx="28"/>
              </p:nvPr>
            </p:nvSpPr>
            <p:spPr/>
            <p:txBody>
              <a:bodyPr/>
              <a:lstStyle/>
              <a:p>
                <a:pPr marL="72000" indent="0" algn="ctr">
                  <a:buNone/>
                </a:pPr>
                <a:r>
                  <a:rPr lang="cs-CZ" sz="2000" b="1" dirty="0">
                    <a:solidFill>
                      <a:srgbClr val="0000DC"/>
                    </a:solidFill>
                  </a:rPr>
                  <a:t>Polhůtní spoření:</a:t>
                </a:r>
                <a:endParaRPr lang="cs-CZ" sz="2000" b="1" i="1" dirty="0">
                  <a:solidFill>
                    <a:srgbClr val="0000DC"/>
                  </a:solidFill>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 xmlns:m="http://schemas.openxmlformats.org/officeDocument/2006/math">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𝐹𝑉𝐴</m:t>
                    </m:r>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cs-CZ" sz="180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𝑇𝑎𝑥</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m:t>
                            </m:r>
                          </m:e>
                          <m:sup>
                            <m:r>
                              <a:rPr lang="cs-CZ" sz="18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𝑇𝑎𝑥</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72000" indent="0">
                  <a:buNone/>
                </a:pPr>
                <a14:m>
                  <m:oMathPara xmlns:m="http://schemas.openxmlformats.org/officeDocument/2006/math">
                    <m:oMathParaPr>
                      <m:jc m:val="centerGroup"/>
                    </m:oMathParaPr>
                    <m:oMath xmlns:m="http://schemas.openxmlformats.org/officeDocument/2006/math">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𝐹𝑉𝐴</m:t>
                      </m:r>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=1 500 ×</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f>
                                <m:f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1800" i="1">
                                      <a:effectLst/>
                                      <a:latin typeface="Cambria Math" panose="02040503050406030204" pitchFamily="18" charset="0"/>
                                      <a:ea typeface="Calibri" panose="020F0502020204030204" pitchFamily="34" charset="0"/>
                                      <a:cs typeface="Times New Roman" panose="02020603050405020304" pitchFamily="18" charset="0"/>
                                    </a:rPr>
                                    <m:t>0,0</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37</m:t>
                                  </m:r>
                                </m:num>
                                <m:den>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12</m:t>
                                  </m:r>
                                </m:den>
                              </m:f>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∗0,85</m:t>
                              </m:r>
                              <m:r>
                                <a:rPr lang="cs-CZ"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6∗(2</m:t>
                              </m:r>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×5,5)</m:t>
                              </m:r>
                            </m:sup>
                          </m:sSup>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1800" i="1">
                                          <a:effectLst/>
                                          <a:latin typeface="Cambria Math" panose="02040503050406030204" pitchFamily="18" charset="0"/>
                                          <a:ea typeface="Calibri" panose="020F0502020204030204" pitchFamily="34" charset="0"/>
                                          <a:cs typeface="Times New Roman" panose="02020603050405020304" pitchFamily="18" charset="0"/>
                                        </a:rPr>
                                        <m:t>0,0</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37</m:t>
                                      </m:r>
                                    </m:num>
                                    <m:den>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12</m:t>
                                      </m:r>
                                    </m:den>
                                  </m:f>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∗0,85</m:t>
                                  </m:r>
                                </m:e>
                              </m:d>
                            </m:e>
                            <m:sup>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6</m:t>
                              </m:r>
                            </m:sup>
                          </m:sSup>
                        </m:den>
                      </m:f>
                    </m:oMath>
                  </m:oMathPara>
                </a14:m>
                <a:endParaRPr lang="cs-CZ" dirty="0"/>
              </a:p>
              <a:p>
                <a:pPr marL="72000" indent="0">
                  <a:buNone/>
                </a:pPr>
                <a:endParaRPr lang="cs-CZ" dirty="0"/>
              </a:p>
              <a:p>
                <a:pPr marL="72000" indent="0">
                  <a:buNone/>
                </a:pPr>
                <a14:m>
                  <m:oMathPara xmlns:m="http://schemas.openxmlformats.org/officeDocument/2006/math">
                    <m:oMathParaPr>
                      <m:jc m:val="centerGroup"/>
                    </m:oMathParaPr>
                    <m:oMath xmlns:m="http://schemas.openxmlformats.org/officeDocument/2006/math">
                      <m:r>
                        <a:rPr lang="cs-CZ" sz="2400" b="1" i="1" smtClean="0">
                          <a:effectLst/>
                          <a:latin typeface="Cambria Math" panose="02040503050406030204" pitchFamily="18" charset="0"/>
                          <a:ea typeface="Calibri" panose="020F0502020204030204" pitchFamily="34" charset="0"/>
                          <a:cs typeface="Times New Roman" panose="02020603050405020304" pitchFamily="18" charset="0"/>
                        </a:rPr>
                        <m:t>𝑭𝑽𝑨</m:t>
                      </m:r>
                      <m:r>
                        <a:rPr lang="cs-CZ" sz="2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2400" b="1"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𝟏𝟕</m:t>
                      </m:r>
                      <m:r>
                        <a:rPr lang="cs-CZ" sz="2400" b="1" i="1">
                          <a:solidFill>
                            <a:srgbClr val="0000DC"/>
                          </a:solidFill>
                          <a:latin typeface="Cambria Math" panose="02040503050406030204" pitchFamily="18" charset="0"/>
                          <a:ea typeface="Calibri" panose="020F0502020204030204" pitchFamily="34" charset="0"/>
                          <a:cs typeface="Times New Roman" panose="02020603050405020304" pitchFamily="18" charset="0"/>
                        </a:rPr>
                        <m:t> </m:t>
                      </m:r>
                      <m:r>
                        <a:rPr lang="cs-CZ" sz="2400" b="1"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𝟖𝟔𝟗</m:t>
                      </m:r>
                      <m:r>
                        <a:rPr lang="cs-CZ" sz="2400" b="1" i="1">
                          <a:solidFill>
                            <a:srgbClr val="0000DC"/>
                          </a:solidFill>
                          <a:latin typeface="Cambria Math" panose="02040503050406030204" pitchFamily="18" charset="0"/>
                          <a:ea typeface="Calibri" panose="020F0502020204030204" pitchFamily="34" charset="0"/>
                          <a:cs typeface="Times New Roman" panose="02020603050405020304" pitchFamily="18" charset="0"/>
                        </a:rPr>
                        <m:t>,</m:t>
                      </m:r>
                      <m:r>
                        <a:rPr lang="cs-CZ" sz="2400" b="1"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𝟖𝟓𝟕𝟔𝟗</m:t>
                      </m:r>
                      <m: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K</m:t>
                      </m:r>
                      <m:r>
                        <a:rPr lang="cs-CZ" sz="2400" b="0" i="0"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t>č</m:t>
                      </m:r>
                    </m:oMath>
                  </m:oMathPara>
                </a14:m>
                <a:endParaRPr lang="cs-CZ" dirty="0"/>
              </a:p>
            </p:txBody>
          </p:sp>
        </mc:Choice>
        <mc:Fallback xmlns="">
          <p:sp>
            <p:nvSpPr>
              <p:cNvPr id="23" name="Zástupný obsah 22">
                <a:extLst>
                  <a:ext uri="{FF2B5EF4-FFF2-40B4-BE49-F238E27FC236}">
                    <a16:creationId xmlns:a16="http://schemas.microsoft.com/office/drawing/2014/main" id="{BE7A95EB-C880-404B-B5FF-6CF35247C0DF}"/>
                  </a:ext>
                </a:extLst>
              </p:cNvPr>
              <p:cNvSpPr>
                <a:spLocks noGrp="1" noRot="1" noChangeAspect="1" noMove="1" noResize="1" noEditPoints="1" noAdjustHandles="1" noChangeArrowheads="1" noChangeShapeType="1" noTextEdit="1"/>
              </p:cNvSpPr>
              <p:nvPr>
                <p:ph idx="28"/>
              </p:nvPr>
            </p:nvSpPr>
            <p:spPr>
              <a:blipFill>
                <a:blip r:embed="rId2"/>
                <a:stretch>
                  <a:fillRect/>
                </a:stretch>
              </a:blipFill>
            </p:spPr>
            <p:txBody>
              <a:bodyPr/>
              <a:lstStyle/>
              <a:p>
                <a:r>
                  <a:rPr lang="cs-CZ">
                    <a:noFill/>
                  </a:rPr>
                  <a:t> </a:t>
                </a:r>
              </a:p>
            </p:txBody>
          </p:sp>
        </mc:Fallback>
      </mc:AlternateContent>
      <p:cxnSp>
        <p:nvCxnSpPr>
          <p:cNvPr id="9" name="Přímá spojnice 8">
            <a:extLst>
              <a:ext uri="{FF2B5EF4-FFF2-40B4-BE49-F238E27FC236}">
                <a16:creationId xmlns:a16="http://schemas.microsoft.com/office/drawing/2014/main" id="{856C3D2B-B0BB-467E-B360-BE42AA9FED10}"/>
              </a:ext>
            </a:extLst>
          </p:cNvPr>
          <p:cNvCxnSpPr>
            <a:cxnSpLocks/>
          </p:cNvCxnSpPr>
          <p:nvPr/>
        </p:nvCxnSpPr>
        <p:spPr bwMode="auto">
          <a:xfrm>
            <a:off x="5939998" y="1963576"/>
            <a:ext cx="9506" cy="332750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00060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a:p>
        </p:txBody>
      </p:sp>
      <p:sp>
        <p:nvSpPr>
          <p:cNvPr id="4" name="Nadpis 3"/>
          <p:cNvSpPr>
            <a:spLocks noGrp="1"/>
          </p:cNvSpPr>
          <p:nvPr>
            <p:ph type="title"/>
          </p:nvPr>
        </p:nvSpPr>
        <p:spPr/>
        <p:txBody>
          <a:bodyPr/>
          <a:lstStyle/>
          <a:p>
            <a:r>
              <a:rPr lang="cs-CZ" dirty="0"/>
              <a:t>Příklad </a:t>
            </a:r>
            <a:r>
              <a:rPr lang="cs-CZ" dirty="0" err="1"/>
              <a:t>Socrative</a:t>
            </a:r>
            <a:r>
              <a:rPr lang="cs-CZ" dirty="0"/>
              <a:t> 5 - spoření </a:t>
            </a:r>
            <a:br>
              <a:rPr lang="cs-CZ" dirty="0"/>
            </a:br>
            <a:endParaRPr lang="cs-CZ" dirty="0"/>
          </a:p>
        </p:txBody>
      </p:sp>
      <p:sp>
        <p:nvSpPr>
          <p:cNvPr id="5" name="Zástupný symbol pro obsah 4"/>
          <p:cNvSpPr>
            <a:spLocks noGrp="1"/>
          </p:cNvSpPr>
          <p:nvPr>
            <p:ph idx="1"/>
          </p:nvPr>
        </p:nvSpPr>
        <p:spPr/>
        <p:txBody>
          <a:bodyPr vert="horz" lIns="0" tIns="0" rIns="0" bIns="0" rtlCol="0" anchor="t">
            <a:noAutofit/>
          </a:bodyPr>
          <a:lstStyle/>
          <a:p>
            <a:pPr marL="71755" indent="0">
              <a:buNone/>
            </a:pPr>
            <a:r>
              <a:rPr lang="cs-CZ"/>
              <a:t>Jak často musíte vkládat na bankovní účet částku 750 Kč vždy na začátku platební periody, jestliže za 8 let si naspoříte částku 250.275,3 Kč. Banka poskytuje úrokovou sazbu 0,3 % p. m. a úrokové období je tři měsíce. </a:t>
            </a:r>
          </a:p>
        </p:txBody>
      </p:sp>
    </p:spTree>
    <p:extLst>
      <p:ext uri="{BB962C8B-B14F-4D97-AF65-F5344CB8AC3E}">
        <p14:creationId xmlns:p14="http://schemas.microsoft.com/office/powerpoint/2010/main" val="50680243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CC6A9A-ED9F-4D8A-A885-3CF7DBAC90D5}"/>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EAD1F152-5FF5-4301-856E-DC37447C2EC0}"/>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a:p>
        </p:txBody>
      </p:sp>
      <p:sp>
        <p:nvSpPr>
          <p:cNvPr id="21" name="Zástupný text 20">
            <a:extLst>
              <a:ext uri="{FF2B5EF4-FFF2-40B4-BE49-F238E27FC236}">
                <a16:creationId xmlns:a16="http://schemas.microsoft.com/office/drawing/2014/main" id="{0A1B6445-F1D8-4F2A-A702-2C256BFFACDC}"/>
              </a:ext>
            </a:extLst>
          </p:cNvPr>
          <p:cNvSpPr>
            <a:spLocks noGrp="1"/>
          </p:cNvSpPr>
          <p:nvPr>
            <p:ph type="body" sz="quarter" idx="26"/>
          </p:nvPr>
        </p:nvSpPr>
        <p:spPr/>
        <p:txBody>
          <a:bodyPr/>
          <a:lstStyle/>
          <a:p>
            <a:endParaRPr lang="cs-CZ"/>
          </a:p>
        </p:txBody>
      </p:sp>
      <p:sp>
        <p:nvSpPr>
          <p:cNvPr id="4" name="Nadpis 3">
            <a:extLst>
              <a:ext uri="{FF2B5EF4-FFF2-40B4-BE49-F238E27FC236}">
                <a16:creationId xmlns:a16="http://schemas.microsoft.com/office/drawing/2014/main" id="{EE147750-8806-433F-BFCF-D3E5BFE90CA4}"/>
              </a:ext>
            </a:extLst>
          </p:cNvPr>
          <p:cNvSpPr>
            <a:spLocks noGrp="1"/>
          </p:cNvSpPr>
          <p:nvPr>
            <p:ph type="title"/>
          </p:nvPr>
        </p:nvSpPr>
        <p:spPr/>
        <p:txBody>
          <a:bodyPr/>
          <a:lstStyle/>
          <a:p>
            <a:r>
              <a:rPr lang="cs-CZ" dirty="0"/>
              <a:t>Příklad </a:t>
            </a:r>
            <a:r>
              <a:rPr lang="cs-CZ" dirty="0" err="1"/>
              <a:t>Socrative</a:t>
            </a:r>
            <a:r>
              <a:rPr lang="cs-CZ" dirty="0"/>
              <a:t> 5 – řešení</a:t>
            </a:r>
          </a:p>
        </p:txBody>
      </p:sp>
      <p:sp>
        <p:nvSpPr>
          <p:cNvPr id="22" name="Zástupný text 21">
            <a:extLst>
              <a:ext uri="{FF2B5EF4-FFF2-40B4-BE49-F238E27FC236}">
                <a16:creationId xmlns:a16="http://schemas.microsoft.com/office/drawing/2014/main" id="{5C350635-6F76-4FFD-B44E-48C4BC88277A}"/>
              </a:ext>
            </a:extLst>
          </p:cNvPr>
          <p:cNvSpPr>
            <a:spLocks noGrp="1"/>
          </p:cNvSpPr>
          <p:nvPr>
            <p:ph type="body" sz="quarter" idx="27"/>
          </p:nvPr>
        </p:nvSpPr>
        <p:spPr/>
        <p:txBody>
          <a:bodyPr/>
          <a:lstStyle/>
          <a:p>
            <a:endParaRPr lang="cs-CZ"/>
          </a:p>
        </p:txBody>
      </p:sp>
      <p:sp>
        <p:nvSpPr>
          <p:cNvPr id="20" name="Zástupný obsah 19">
            <a:extLst>
              <a:ext uri="{FF2B5EF4-FFF2-40B4-BE49-F238E27FC236}">
                <a16:creationId xmlns:a16="http://schemas.microsoft.com/office/drawing/2014/main" id="{06778E06-CFA7-4BBC-8866-D5627C8A4CF1}"/>
              </a:ext>
            </a:extLst>
          </p:cNvPr>
          <p:cNvSpPr>
            <a:spLocks noGrp="1"/>
          </p:cNvSpPr>
          <p:nvPr>
            <p:ph idx="1"/>
          </p:nvPr>
        </p:nvSpPr>
        <p:spPr>
          <a:xfrm>
            <a:off x="719999" y="1692000"/>
            <a:ext cx="6356661" cy="4541485"/>
          </a:xfrm>
        </p:spPr>
        <p:txBody>
          <a:bodyPr/>
          <a:lstStyle/>
          <a:p>
            <a:pPr marL="72000" indent="0">
              <a:buNone/>
            </a:pPr>
            <a:r>
              <a:rPr lang="cs-CZ" sz="2400"/>
              <a:t>a = 750</a:t>
            </a:r>
          </a:p>
          <a:p>
            <a:pPr marL="72000" indent="0">
              <a:buNone/>
            </a:pPr>
            <a:r>
              <a:rPr lang="cs-CZ" sz="2400"/>
              <a:t>FVA = 250 275,3 Kč</a:t>
            </a:r>
          </a:p>
          <a:p>
            <a:pPr marL="72000" indent="0">
              <a:buNone/>
            </a:pPr>
            <a:r>
              <a:rPr lang="cs-CZ" sz="2400"/>
              <a:t>r = 0,3 % p. m.</a:t>
            </a:r>
          </a:p>
          <a:p>
            <a:pPr marL="72000" indent="0">
              <a:buNone/>
            </a:pPr>
            <a:r>
              <a:rPr lang="cs-CZ" sz="2400"/>
              <a:t>n = 8 let</a:t>
            </a:r>
          </a:p>
          <a:p>
            <a:pPr marL="72000" indent="0">
              <a:buNone/>
            </a:pPr>
            <a:r>
              <a:rPr lang="cs-CZ" sz="2400" b="1"/>
              <a:t>m(a) = ?</a:t>
            </a:r>
          </a:p>
          <a:p>
            <a:pPr marL="72000" indent="0">
              <a:buNone/>
            </a:pPr>
            <a:r>
              <a:rPr lang="cs-CZ" sz="2400"/>
              <a:t>m(r) = 4 (ÚO = 1 kvartál)</a:t>
            </a:r>
          </a:p>
          <a:p>
            <a:pPr marL="72000" indent="0">
              <a:buNone/>
            </a:pPr>
            <a:r>
              <a:rPr lang="cs-CZ" sz="2400">
                <a:solidFill>
                  <a:srgbClr val="0000DC"/>
                </a:solidFill>
              </a:rPr>
              <a:t>na začátku periody</a:t>
            </a:r>
          </a:p>
          <a:p>
            <a:pPr marL="72000" indent="0">
              <a:buNone/>
            </a:pPr>
            <a:endParaRPr lang="cs-CZ" sz="1200">
              <a:solidFill>
                <a:srgbClr val="0000DC"/>
              </a:solidFill>
            </a:endParaRPr>
          </a:p>
          <a:p>
            <a:pPr marL="72000" indent="0">
              <a:buNone/>
            </a:pPr>
            <a:r>
              <a:rPr lang="cs-CZ" sz="2400">
                <a:solidFill>
                  <a:srgbClr val="0000DC"/>
                </a:solidFill>
              </a:rPr>
              <a:t> </a:t>
            </a:r>
          </a:p>
          <a:p>
            <a:endParaRPr lang="cs-CZ"/>
          </a:p>
        </p:txBody>
      </p:sp>
      <mc:AlternateContent xmlns:mc="http://schemas.openxmlformats.org/markup-compatibility/2006" xmlns:a14="http://schemas.microsoft.com/office/drawing/2010/main">
        <mc:Choice Requires="a14">
          <p:sp>
            <p:nvSpPr>
              <p:cNvPr id="23" name="Zástupný obsah 22">
                <a:extLst>
                  <a:ext uri="{FF2B5EF4-FFF2-40B4-BE49-F238E27FC236}">
                    <a16:creationId xmlns:a16="http://schemas.microsoft.com/office/drawing/2014/main" id="{BE7A95EB-C880-404B-B5FF-6CF35247C0DF}"/>
                  </a:ext>
                </a:extLst>
              </p:cNvPr>
              <p:cNvSpPr>
                <a:spLocks noGrp="1"/>
              </p:cNvSpPr>
              <p:nvPr>
                <p:ph idx="28"/>
              </p:nvPr>
            </p:nvSpPr>
            <p:spPr>
              <a:xfrm>
                <a:off x="4890052" y="1697485"/>
                <a:ext cx="7274248" cy="4140000"/>
              </a:xfrm>
            </p:spPr>
            <p:txBody>
              <a:bodyPr/>
              <a:lstStyle/>
              <a:p>
                <a:pPr marL="72000" indent="0" algn="ctr">
                  <a:buNone/>
                </a:pPr>
                <a:r>
                  <a:rPr lang="cs-CZ" sz="2000" b="1">
                    <a:solidFill>
                      <a:srgbClr val="0000DC"/>
                    </a:solidFill>
                  </a:rPr>
                  <a:t>Předlhůtní spoření:</a:t>
                </a:r>
                <a:endParaRPr lang="cs-CZ" sz="2000" b="1" i="1">
                  <a:solidFill>
                    <a:srgbClr val="0000DC"/>
                  </a:solidFill>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𝐹𝑉𝐴</m:t>
                      </m:r>
                      <m:r>
                        <a:rPr lang="cs-CZ" sz="1800">
                          <a:latin typeface="Cambria Math" panose="02040503050406030204" pitchFamily="18" charset="0"/>
                        </a:rPr>
                        <m:t>=</m:t>
                      </m:r>
                      <m:r>
                        <a:rPr lang="cs-CZ" sz="1800" i="1">
                          <a:latin typeface="Cambria Math" panose="02040503050406030204" pitchFamily="18" charset="0"/>
                        </a:rPr>
                        <m:t>𝑎</m:t>
                      </m:r>
                      <m:r>
                        <a:rPr lang="cs-CZ" sz="1800" i="1">
                          <a:latin typeface="Cambria Math" panose="02040503050406030204" pitchFamily="18" charset="0"/>
                          <a:ea typeface="Cambria Math" panose="02040503050406030204" pitchFamily="18" charset="0"/>
                        </a:rPr>
                        <m:t>×</m:t>
                      </m:r>
                      <m:r>
                        <a:rPr lang="cs-CZ" sz="1800" i="1" smtClean="0">
                          <a:solidFill>
                            <a:srgbClr val="C00000"/>
                          </a:solidFill>
                          <a:latin typeface="Cambria Math" panose="02040503050406030204" pitchFamily="18" charset="0"/>
                          <a:ea typeface="Cambria Math" panose="02040503050406030204" pitchFamily="18" charset="0"/>
                        </a:rPr>
                        <m:t>𝑚</m:t>
                      </m:r>
                      <m:r>
                        <a:rPr lang="cs-CZ" sz="1800" i="1">
                          <a:latin typeface="Cambria Math" panose="02040503050406030204" pitchFamily="18" charset="0"/>
                          <a:ea typeface="Cambria Math" panose="02040503050406030204" pitchFamily="18" charset="0"/>
                        </a:rPr>
                        <m:t>×</m:t>
                      </m:r>
                      <m:d>
                        <m:dPr>
                          <m:ctrlPr>
                            <a:rPr lang="cs-CZ" sz="1800" i="1">
                              <a:solidFill>
                                <a:srgbClr val="C00000"/>
                              </a:solidFill>
                              <a:latin typeface="Cambria Math" panose="02040503050406030204" pitchFamily="18" charset="0"/>
                              <a:ea typeface="Cambria Math" panose="02040503050406030204" pitchFamily="18" charset="0"/>
                            </a:rPr>
                          </m:ctrlPr>
                        </m:dPr>
                        <m:e>
                          <m:r>
                            <a:rPr lang="cs-CZ" sz="1800" i="1">
                              <a:solidFill>
                                <a:srgbClr val="C00000"/>
                              </a:solidFill>
                              <a:latin typeface="Cambria Math" panose="02040503050406030204" pitchFamily="18" charset="0"/>
                              <a:ea typeface="Cambria Math" panose="02040503050406030204" pitchFamily="18" charset="0"/>
                            </a:rPr>
                            <m:t>1+</m:t>
                          </m:r>
                          <m:f>
                            <m:fPr>
                              <m:ctrlPr>
                                <a:rPr lang="cs-CZ" sz="1800" i="1">
                                  <a:solidFill>
                                    <a:srgbClr val="C00000"/>
                                  </a:solidFill>
                                  <a:latin typeface="Cambria Math" panose="02040503050406030204" pitchFamily="18" charset="0"/>
                                </a:rPr>
                              </m:ctrlPr>
                            </m:fPr>
                            <m:num>
                              <m:r>
                                <a:rPr lang="cs-CZ" sz="1800" b="0" i="1" smtClean="0">
                                  <a:solidFill>
                                    <a:srgbClr val="C00000"/>
                                  </a:solidFill>
                                  <a:latin typeface="Cambria Math" panose="02040503050406030204" pitchFamily="18" charset="0"/>
                                </a:rPr>
                                <m:t>𝑚</m:t>
                              </m:r>
                              <m:r>
                                <a:rPr lang="cs-CZ" sz="1800" i="1">
                                  <a:solidFill>
                                    <a:srgbClr val="C00000"/>
                                  </a:solidFill>
                                  <a:latin typeface="Cambria Math" panose="02040503050406030204" pitchFamily="18" charset="0"/>
                                </a:rPr>
                                <m:t>+1</m:t>
                              </m:r>
                            </m:num>
                            <m:den>
                              <m:r>
                                <a:rPr lang="cs-CZ" sz="1800" b="0" i="1" smtClean="0">
                                  <a:solidFill>
                                    <a:srgbClr val="C00000"/>
                                  </a:solidFill>
                                  <a:latin typeface="Cambria Math" panose="02040503050406030204" pitchFamily="18" charset="0"/>
                                </a:rPr>
                                <m:t>𝑚</m:t>
                              </m:r>
                              <m:r>
                                <a:rPr lang="cs-CZ" sz="1800" b="0" i="1" smtClean="0">
                                  <a:solidFill>
                                    <a:srgbClr val="C00000"/>
                                  </a:solidFill>
                                  <a:latin typeface="Cambria Math" panose="02040503050406030204" pitchFamily="18" charset="0"/>
                                  <a:ea typeface="Cambria Math" panose="02040503050406030204" pitchFamily="18" charset="0"/>
                                </a:rPr>
                                <m:t>×2</m:t>
                              </m:r>
                            </m:den>
                          </m:f>
                          <m:r>
                            <a:rPr lang="cs-CZ" sz="1800" i="1">
                              <a:solidFill>
                                <a:srgbClr val="C00000"/>
                              </a:solidFill>
                              <a:latin typeface="Cambria Math" panose="02040503050406030204" pitchFamily="18" charset="0"/>
                              <a:ea typeface="Cambria Math" panose="02040503050406030204" pitchFamily="18" charset="0"/>
                            </a:rPr>
                            <m:t>×</m:t>
                          </m:r>
                          <m:r>
                            <a:rPr lang="cs-CZ" sz="1800" i="1">
                              <a:solidFill>
                                <a:srgbClr val="C00000"/>
                              </a:solidFill>
                              <a:latin typeface="Cambria Math" panose="02040503050406030204" pitchFamily="18" charset="0"/>
                              <a:ea typeface="Cambria Math" panose="02040503050406030204" pitchFamily="18" charset="0"/>
                            </a:rPr>
                            <m:t>𝑟</m:t>
                          </m:r>
                        </m:e>
                      </m:d>
                      <m:r>
                        <a:rPr lang="cs-CZ" sz="1800" i="1">
                          <a:latin typeface="Cambria Math" panose="02040503050406030204" pitchFamily="18" charset="0"/>
                          <a:ea typeface="Cambria Math" panose="02040503050406030204" pitchFamily="18" charset="0"/>
                        </a:rPr>
                        <m:t>×</m:t>
                      </m:r>
                      <m:f>
                        <m:fPr>
                          <m:ctrlPr>
                            <a:rPr lang="cs-CZ" sz="1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i="1">
                                  <a:latin typeface="Cambria Math" panose="02040503050406030204" pitchFamily="18" charset="0"/>
                                  <a:ea typeface="Calibri" panose="020F0502020204030204" pitchFamily="34" charset="0"/>
                                  <a:cs typeface="Times New Roman" panose="02020603050405020304" pitchFamily="18" charset="0"/>
                                </a:rPr>
                              </m:ctrlPr>
                            </m:sSupPr>
                            <m:e>
                              <m:r>
                                <a:rPr lang="cs-CZ" sz="1800" i="1">
                                  <a:latin typeface="Cambria Math" panose="02040503050406030204" pitchFamily="18" charset="0"/>
                                  <a:ea typeface="Calibri" panose="020F0502020204030204" pitchFamily="34" charset="0"/>
                                  <a:cs typeface="Times New Roman" panose="02020603050405020304" pitchFamily="18" charset="0"/>
                                </a:rPr>
                                <m:t>(1+</m:t>
                              </m:r>
                              <m:r>
                                <a:rPr lang="cs-CZ" sz="1800" i="1">
                                  <a:latin typeface="Cambria Math" panose="02040503050406030204" pitchFamily="18" charset="0"/>
                                  <a:ea typeface="Calibri" panose="020F0502020204030204" pitchFamily="34" charset="0"/>
                                  <a:cs typeface="Times New Roman" panose="02020603050405020304" pitchFamily="18" charset="0"/>
                                </a:rPr>
                                <m:t>𝑟</m:t>
                              </m:r>
                              <m:r>
                                <a:rPr lang="cs-CZ" sz="1800" i="1">
                                  <a:latin typeface="Cambria Math" panose="02040503050406030204" pitchFamily="18" charset="0"/>
                                  <a:ea typeface="Calibri" panose="020F0502020204030204" pitchFamily="34" charset="0"/>
                                  <a:cs typeface="Times New Roman" panose="02020603050405020304" pitchFamily="18" charset="0"/>
                                </a:rPr>
                                <m:t>)</m:t>
                              </m:r>
                            </m:e>
                            <m:sup>
                              <m:r>
                                <a:rPr lang="cs-CZ" sz="1800" i="1">
                                  <a:latin typeface="Cambria Math" panose="02040503050406030204" pitchFamily="18" charset="0"/>
                                  <a:ea typeface="Calibri" panose="020F0502020204030204" pitchFamily="34" charset="0"/>
                                  <a:cs typeface="Times New Roman" panose="02020603050405020304" pitchFamily="18" charset="0"/>
                                </a:rPr>
                                <m:t>𝑛</m:t>
                              </m:r>
                            </m:sup>
                          </m:sSup>
                          <m:r>
                            <a:rPr lang="cs-CZ" sz="1800" i="1">
                              <a:latin typeface="Cambria Math" panose="02040503050406030204" pitchFamily="18" charset="0"/>
                              <a:ea typeface="Calibri" panose="020F0502020204030204" pitchFamily="34" charset="0"/>
                              <a:cs typeface="Times New Roman" panose="02020603050405020304" pitchFamily="18" charset="0"/>
                            </a:rPr>
                            <m:t>−1</m:t>
                          </m:r>
                        </m:num>
                        <m:den>
                          <m:r>
                            <a:rPr lang="cs-CZ" sz="1800" i="1">
                              <a:latin typeface="Cambria Math" panose="02040503050406030204" pitchFamily="18" charset="0"/>
                              <a:ea typeface="Calibri" panose="020F0502020204030204" pitchFamily="34" charset="0"/>
                              <a:cs typeface="Times New Roman" panose="02020603050405020304" pitchFamily="18" charset="0"/>
                            </a:rPr>
                            <m:t>𝑟</m:t>
                          </m:r>
                        </m:den>
                      </m:f>
                    </m:oMath>
                  </m:oMathPara>
                </a14:m>
                <a:endParaRPr lang="cs-CZ" sz="1800" b="0" i="1">
                  <a:effectLst/>
                  <a:latin typeface="Cambria Math" panose="02040503050406030204" pitchFamily="18" charset="0"/>
                  <a:ea typeface="Cambria Math" panose="02040503050406030204" pitchFamily="18" charset="0"/>
                  <a:cs typeface="Times New Roman" panose="02020603050405020304" pitchFamily="18" charset="0"/>
                </a:endParaRPr>
              </a:p>
              <a:p>
                <a:pPr marL="72000" indent="0" algn="ctr">
                  <a:buNone/>
                </a:pPr>
                <a14:m>
                  <m:oMath xmlns:m="http://schemas.openxmlformats.org/officeDocument/2006/math">
                    <m:d>
                      <m:dPr>
                        <m:begChr m:val=""/>
                        <m:endChr m:val=""/>
                        <m:ctrlPr>
                          <a:rPr lang="cs-CZ" sz="1800" i="1" smtClean="0">
                            <a:solidFill>
                              <a:schemeClr val="tx1"/>
                            </a:solidFill>
                            <a:latin typeface="Cambria Math" panose="02040503050406030204" pitchFamily="18" charset="0"/>
                            <a:ea typeface="Cambria Math" panose="02040503050406030204" pitchFamily="18" charset="0"/>
                          </a:rPr>
                        </m:ctrlPr>
                      </m:dPr>
                      <m:e>
                        <m:r>
                          <a:rPr lang="cs-CZ" sz="1800" b="0" i="1" smtClean="0">
                            <a:solidFill>
                              <a:schemeClr val="tx1"/>
                            </a:solidFill>
                            <a:latin typeface="Cambria Math" panose="02040503050406030204" pitchFamily="18" charset="0"/>
                            <a:ea typeface="Cambria Math" panose="02040503050406030204" pitchFamily="18" charset="0"/>
                          </a:rPr>
                          <m:t>𝑎𝑚</m:t>
                        </m:r>
                        <m:r>
                          <a:rPr lang="cs-CZ" sz="1800" i="1">
                            <a:solidFill>
                              <a:schemeClr val="tx1"/>
                            </a:solidFill>
                            <a:latin typeface="Cambria Math" panose="02040503050406030204" pitchFamily="18" charset="0"/>
                            <a:ea typeface="Cambria Math" panose="02040503050406030204" pitchFamily="18" charset="0"/>
                          </a:rPr>
                          <m:t>+</m:t>
                        </m:r>
                        <m:r>
                          <a:rPr lang="cs-CZ" sz="1800" b="0" i="1" smtClean="0">
                            <a:solidFill>
                              <a:schemeClr val="tx1"/>
                            </a:solidFill>
                            <a:latin typeface="Cambria Math" panose="02040503050406030204" pitchFamily="18" charset="0"/>
                            <a:ea typeface="Cambria Math" panose="02040503050406030204" pitchFamily="18" charset="0"/>
                          </a:rPr>
                          <m:t>𝑎𝑚</m:t>
                        </m:r>
                        <m:f>
                          <m:fPr>
                            <m:ctrlPr>
                              <a:rPr lang="cs-CZ" sz="1800" i="1">
                                <a:solidFill>
                                  <a:schemeClr val="tx1"/>
                                </a:solidFill>
                                <a:latin typeface="Cambria Math" panose="02040503050406030204" pitchFamily="18" charset="0"/>
                              </a:rPr>
                            </m:ctrlPr>
                          </m:fPr>
                          <m:num>
                            <m:r>
                              <a:rPr lang="cs-CZ" sz="1800" b="0" i="1" smtClean="0">
                                <a:solidFill>
                                  <a:schemeClr val="tx1"/>
                                </a:solidFill>
                                <a:latin typeface="Cambria Math" panose="02040503050406030204" pitchFamily="18" charset="0"/>
                              </a:rPr>
                              <m:t>𝑚</m:t>
                            </m:r>
                            <m:r>
                              <a:rPr lang="cs-CZ" sz="1800" i="1">
                                <a:solidFill>
                                  <a:schemeClr val="tx1"/>
                                </a:solidFill>
                                <a:latin typeface="Cambria Math" panose="02040503050406030204" pitchFamily="18" charset="0"/>
                              </a:rPr>
                              <m:t>+1</m:t>
                            </m:r>
                          </m:num>
                          <m:den>
                            <m:r>
                              <a:rPr lang="cs-CZ" sz="1800" b="0" i="1" smtClean="0">
                                <a:solidFill>
                                  <a:schemeClr val="tx1"/>
                                </a:solidFill>
                                <a:latin typeface="Cambria Math" panose="02040503050406030204" pitchFamily="18" charset="0"/>
                              </a:rPr>
                              <m:t>𝑚</m:t>
                            </m:r>
                            <m:r>
                              <a:rPr lang="cs-CZ" sz="1800" b="0" i="1" smtClean="0">
                                <a:solidFill>
                                  <a:schemeClr val="tx1"/>
                                </a:solidFill>
                                <a:latin typeface="Cambria Math" panose="02040503050406030204" pitchFamily="18" charset="0"/>
                                <a:ea typeface="Cambria Math" panose="02040503050406030204" pitchFamily="18" charset="0"/>
                              </a:rPr>
                              <m:t>×2</m:t>
                            </m:r>
                          </m:den>
                        </m:f>
                        <m:r>
                          <a:rPr lang="cs-CZ" sz="1800" i="1">
                            <a:solidFill>
                              <a:schemeClr val="tx1"/>
                            </a:solidFill>
                            <a:latin typeface="Cambria Math" panose="02040503050406030204" pitchFamily="18" charset="0"/>
                            <a:ea typeface="Cambria Math" panose="02040503050406030204" pitchFamily="18" charset="0"/>
                          </a:rPr>
                          <m:t>×</m:t>
                        </m:r>
                        <m:r>
                          <a:rPr lang="cs-CZ" sz="1800" i="1">
                            <a:solidFill>
                              <a:schemeClr val="tx1"/>
                            </a:solidFill>
                            <a:latin typeface="Cambria Math" panose="02040503050406030204" pitchFamily="18" charset="0"/>
                            <a:ea typeface="Cambria Math" panose="02040503050406030204" pitchFamily="18" charset="0"/>
                          </a:rPr>
                          <m:t>𝑟</m:t>
                        </m:r>
                      </m:e>
                    </m:d>
                    <m:r>
                      <a:rPr lang="cs-CZ" sz="1800" b="0" i="1" smtClean="0">
                        <a:solidFill>
                          <a:schemeClr val="tx1"/>
                        </a:solidFill>
                        <a:latin typeface="Cambria Math" panose="02040503050406030204" pitchFamily="18" charset="0"/>
                        <a:ea typeface="Cambria Math" panose="02040503050406030204" pitchFamily="18" charset="0"/>
                      </a:rPr>
                      <m:t>=</m:t>
                    </m:r>
                    <m:r>
                      <a:rPr lang="cs-CZ" sz="1800" b="0" i="1" smtClean="0">
                        <a:solidFill>
                          <a:schemeClr val="tx1"/>
                        </a:solidFill>
                        <a:latin typeface="Cambria Math" panose="02040503050406030204" pitchFamily="18" charset="0"/>
                        <a:ea typeface="Cambria Math" panose="02040503050406030204" pitchFamily="18" charset="0"/>
                      </a:rPr>
                      <m:t>𝑎𝑚</m:t>
                    </m:r>
                    <m:r>
                      <a:rPr lang="cs-CZ" sz="1800" b="0" i="1" smtClean="0">
                        <a:solidFill>
                          <a:schemeClr val="tx1"/>
                        </a:solidFill>
                        <a:latin typeface="Cambria Math" panose="02040503050406030204" pitchFamily="18" charset="0"/>
                        <a:ea typeface="Cambria Math" panose="02040503050406030204" pitchFamily="18" charset="0"/>
                      </a:rPr>
                      <m:t>+</m:t>
                    </m:r>
                    <m:f>
                      <m:fPr>
                        <m:ctrlPr>
                          <a:rPr lang="cs-CZ" sz="1800" b="0" i="1" smtClean="0">
                            <a:solidFill>
                              <a:schemeClr val="tx1"/>
                            </a:solidFill>
                            <a:latin typeface="Cambria Math" panose="02040503050406030204" pitchFamily="18" charset="0"/>
                            <a:ea typeface="Cambria Math" panose="02040503050406030204" pitchFamily="18" charset="0"/>
                          </a:rPr>
                        </m:ctrlPr>
                      </m:fPr>
                      <m:num>
                        <m:r>
                          <a:rPr lang="cs-CZ" sz="1800" b="0" i="1" smtClean="0">
                            <a:solidFill>
                              <a:schemeClr val="tx1"/>
                            </a:solidFill>
                            <a:latin typeface="Cambria Math" panose="02040503050406030204" pitchFamily="18" charset="0"/>
                            <a:ea typeface="Cambria Math" panose="02040503050406030204" pitchFamily="18" charset="0"/>
                          </a:rPr>
                          <m:t>𝑎𝑚</m:t>
                        </m:r>
                        <m:r>
                          <a:rPr lang="cs-CZ" sz="1800" b="0" i="1" smtClean="0">
                            <a:solidFill>
                              <a:schemeClr val="tx1"/>
                            </a:solidFill>
                            <a:latin typeface="Cambria Math" panose="02040503050406030204" pitchFamily="18" charset="0"/>
                            <a:ea typeface="Cambria Math" panose="02040503050406030204" pitchFamily="18" charset="0"/>
                          </a:rPr>
                          <m:t>+</m:t>
                        </m:r>
                        <m:r>
                          <a:rPr lang="cs-CZ" sz="1800" b="0" i="1" smtClean="0">
                            <a:solidFill>
                              <a:schemeClr val="tx1"/>
                            </a:solidFill>
                            <a:latin typeface="Cambria Math" panose="02040503050406030204" pitchFamily="18" charset="0"/>
                            <a:ea typeface="Cambria Math" panose="02040503050406030204" pitchFamily="18" charset="0"/>
                          </a:rPr>
                          <m:t>𝑎</m:t>
                        </m:r>
                      </m:num>
                      <m:den>
                        <m:r>
                          <a:rPr lang="cs-CZ" sz="1800" b="0" i="1" smtClean="0">
                            <a:solidFill>
                              <a:schemeClr val="tx1"/>
                            </a:solidFill>
                            <a:latin typeface="Cambria Math" panose="02040503050406030204" pitchFamily="18" charset="0"/>
                            <a:ea typeface="Cambria Math" panose="02040503050406030204" pitchFamily="18" charset="0"/>
                          </a:rPr>
                          <m:t>2</m:t>
                        </m:r>
                      </m:den>
                    </m:f>
                    <m:r>
                      <a:rPr lang="cs-CZ" sz="1800" b="0" i="1" smtClean="0">
                        <a:solidFill>
                          <a:schemeClr val="tx1"/>
                        </a:solidFill>
                        <a:latin typeface="Cambria Math" panose="02040503050406030204" pitchFamily="18" charset="0"/>
                        <a:ea typeface="Cambria Math" panose="02040503050406030204" pitchFamily="18" charset="0"/>
                      </a:rPr>
                      <m:t>𝑟</m:t>
                    </m:r>
                    <m:r>
                      <a:rPr lang="cs-CZ" sz="1800" b="0" i="1" smtClean="0">
                        <a:solidFill>
                          <a:schemeClr val="tx1"/>
                        </a:solidFill>
                        <a:latin typeface="Cambria Math" panose="02040503050406030204" pitchFamily="18" charset="0"/>
                        <a:ea typeface="Cambria Math" panose="02040503050406030204" pitchFamily="18" charset="0"/>
                      </a:rPr>
                      <m:t>=</m:t>
                    </m:r>
                    <m:r>
                      <a:rPr lang="cs-CZ" sz="1800" b="0" i="1" smtClean="0">
                        <a:solidFill>
                          <a:schemeClr val="tx1"/>
                        </a:solidFill>
                        <a:latin typeface="Cambria Math" panose="02040503050406030204" pitchFamily="18" charset="0"/>
                        <a:ea typeface="Cambria Math" panose="02040503050406030204" pitchFamily="18" charset="0"/>
                      </a:rPr>
                      <m:t>𝑎𝑚</m:t>
                    </m:r>
                    <m:r>
                      <a:rPr lang="cs-CZ" sz="1800" b="0" i="1" smtClean="0">
                        <a:solidFill>
                          <a:schemeClr val="tx1"/>
                        </a:solidFill>
                        <a:latin typeface="Cambria Math" panose="02040503050406030204" pitchFamily="18" charset="0"/>
                        <a:ea typeface="Cambria Math" panose="02040503050406030204" pitchFamily="18" charset="0"/>
                      </a:rPr>
                      <m:t>+</m:t>
                    </m:r>
                    <m:f>
                      <m:fPr>
                        <m:ctrlPr>
                          <a:rPr lang="cs-CZ" sz="1800" b="0" i="1" smtClean="0">
                            <a:solidFill>
                              <a:schemeClr val="tx1"/>
                            </a:solidFill>
                            <a:latin typeface="Cambria Math" panose="02040503050406030204" pitchFamily="18" charset="0"/>
                            <a:ea typeface="Cambria Math" panose="02040503050406030204" pitchFamily="18" charset="0"/>
                          </a:rPr>
                        </m:ctrlPr>
                      </m:fPr>
                      <m:num>
                        <m:r>
                          <a:rPr lang="cs-CZ" sz="1800" b="0" i="1" smtClean="0">
                            <a:solidFill>
                              <a:schemeClr val="tx1"/>
                            </a:solidFill>
                            <a:latin typeface="Cambria Math" panose="02040503050406030204" pitchFamily="18" charset="0"/>
                            <a:ea typeface="Cambria Math" panose="02040503050406030204" pitchFamily="18" charset="0"/>
                          </a:rPr>
                          <m:t>𝑎𝑚𝑟</m:t>
                        </m:r>
                      </m:num>
                      <m:den>
                        <m:r>
                          <a:rPr lang="cs-CZ" sz="1800" b="0" i="1" smtClean="0">
                            <a:solidFill>
                              <a:schemeClr val="tx1"/>
                            </a:solidFill>
                            <a:latin typeface="Cambria Math" panose="02040503050406030204" pitchFamily="18" charset="0"/>
                            <a:ea typeface="Cambria Math" panose="02040503050406030204" pitchFamily="18" charset="0"/>
                          </a:rPr>
                          <m:t>2</m:t>
                        </m:r>
                      </m:den>
                    </m:f>
                    <m:r>
                      <a:rPr lang="cs-CZ" sz="1800" b="0" i="1" smtClean="0">
                        <a:solidFill>
                          <a:schemeClr val="tx1"/>
                        </a:solidFill>
                        <a:latin typeface="Cambria Math" panose="02040503050406030204" pitchFamily="18" charset="0"/>
                        <a:ea typeface="Cambria Math" panose="02040503050406030204" pitchFamily="18" charset="0"/>
                      </a:rPr>
                      <m:t>+</m:t>
                    </m:r>
                    <m:f>
                      <m:fPr>
                        <m:ctrlPr>
                          <a:rPr lang="cs-CZ" sz="1800" b="0" i="1" smtClean="0">
                            <a:solidFill>
                              <a:schemeClr val="tx1"/>
                            </a:solidFill>
                            <a:latin typeface="Cambria Math" panose="02040503050406030204" pitchFamily="18" charset="0"/>
                            <a:ea typeface="Cambria Math" panose="02040503050406030204" pitchFamily="18" charset="0"/>
                          </a:rPr>
                        </m:ctrlPr>
                      </m:fPr>
                      <m:num>
                        <m:r>
                          <a:rPr lang="cs-CZ" sz="1800" b="0" i="1" smtClean="0">
                            <a:solidFill>
                              <a:schemeClr val="tx1"/>
                            </a:solidFill>
                            <a:latin typeface="Cambria Math" panose="02040503050406030204" pitchFamily="18" charset="0"/>
                            <a:ea typeface="Cambria Math" panose="02040503050406030204" pitchFamily="18" charset="0"/>
                          </a:rPr>
                          <m:t>𝑎𝑟</m:t>
                        </m:r>
                      </m:num>
                      <m:den>
                        <m:r>
                          <a:rPr lang="cs-CZ" sz="1800" b="0" i="1" smtClean="0">
                            <a:solidFill>
                              <a:schemeClr val="tx1"/>
                            </a:solidFill>
                            <a:latin typeface="Cambria Math" panose="02040503050406030204" pitchFamily="18" charset="0"/>
                            <a:ea typeface="Cambria Math" panose="02040503050406030204" pitchFamily="18" charset="0"/>
                          </a:rPr>
                          <m:t>2</m:t>
                        </m:r>
                      </m:den>
                    </m:f>
                    <m:r>
                      <a:rPr lang="cs-CZ" sz="1800" b="0" i="1" smtClean="0">
                        <a:solidFill>
                          <a:schemeClr val="tx1"/>
                        </a:solidFill>
                        <a:latin typeface="Cambria Math" panose="02040503050406030204" pitchFamily="18" charset="0"/>
                        <a:ea typeface="Cambria Math" panose="02040503050406030204" pitchFamily="18" charset="0"/>
                      </a:rPr>
                      <m:t>=</m:t>
                    </m:r>
                    <m:r>
                      <a:rPr lang="cs-CZ" sz="1800" b="1" i="1" smtClean="0">
                        <a:solidFill>
                          <a:srgbClr val="C00000"/>
                        </a:solidFill>
                        <a:latin typeface="Cambria Math" panose="02040503050406030204" pitchFamily="18" charset="0"/>
                        <a:ea typeface="Cambria Math" panose="02040503050406030204" pitchFamily="18" charset="0"/>
                      </a:rPr>
                      <m:t>𝒎</m:t>
                    </m:r>
                    <m:r>
                      <a:rPr lang="cs-CZ" sz="1800" b="0" i="1" smtClean="0">
                        <a:solidFill>
                          <a:schemeClr val="tx1"/>
                        </a:solidFill>
                        <a:latin typeface="Cambria Math" panose="02040503050406030204" pitchFamily="18" charset="0"/>
                        <a:ea typeface="Cambria Math" panose="02040503050406030204" pitchFamily="18" charset="0"/>
                      </a:rPr>
                      <m:t>(</m:t>
                    </m:r>
                    <m:r>
                      <a:rPr lang="cs-CZ" sz="1800" b="0" i="1" smtClean="0">
                        <a:solidFill>
                          <a:schemeClr val="tx1"/>
                        </a:solidFill>
                        <a:latin typeface="Cambria Math" panose="02040503050406030204" pitchFamily="18" charset="0"/>
                        <a:ea typeface="Cambria Math" panose="02040503050406030204" pitchFamily="18" charset="0"/>
                      </a:rPr>
                      <m:t>𝑎</m:t>
                    </m:r>
                    <m:r>
                      <a:rPr lang="cs-CZ" sz="1800" b="0" i="1" smtClean="0">
                        <a:solidFill>
                          <a:schemeClr val="tx1"/>
                        </a:solidFill>
                        <a:latin typeface="Cambria Math" panose="02040503050406030204" pitchFamily="18" charset="0"/>
                        <a:ea typeface="Cambria Math" panose="02040503050406030204" pitchFamily="18" charset="0"/>
                      </a:rPr>
                      <m:t>+</m:t>
                    </m:r>
                    <m:f>
                      <m:fPr>
                        <m:ctrlPr>
                          <a:rPr lang="cs-CZ" sz="1800" b="0" i="1" smtClean="0">
                            <a:solidFill>
                              <a:schemeClr val="tx1"/>
                            </a:solidFill>
                            <a:latin typeface="Cambria Math" panose="02040503050406030204" pitchFamily="18" charset="0"/>
                            <a:ea typeface="Cambria Math" panose="02040503050406030204" pitchFamily="18" charset="0"/>
                          </a:rPr>
                        </m:ctrlPr>
                      </m:fPr>
                      <m:num>
                        <m:r>
                          <a:rPr lang="cs-CZ" sz="1800" b="0" i="1" smtClean="0">
                            <a:solidFill>
                              <a:schemeClr val="tx1"/>
                            </a:solidFill>
                            <a:latin typeface="Cambria Math" panose="02040503050406030204" pitchFamily="18" charset="0"/>
                            <a:ea typeface="Cambria Math" panose="02040503050406030204" pitchFamily="18" charset="0"/>
                          </a:rPr>
                          <m:t>𝑎𝑟</m:t>
                        </m:r>
                      </m:num>
                      <m:den>
                        <m:r>
                          <a:rPr lang="cs-CZ" sz="1800" b="0" i="1" smtClean="0">
                            <a:solidFill>
                              <a:schemeClr val="tx1"/>
                            </a:solidFill>
                            <a:latin typeface="Cambria Math" panose="02040503050406030204" pitchFamily="18" charset="0"/>
                            <a:ea typeface="Cambria Math" panose="02040503050406030204" pitchFamily="18" charset="0"/>
                          </a:rPr>
                          <m:t>2</m:t>
                        </m:r>
                      </m:den>
                    </m:f>
                    <m:r>
                      <a:rPr lang="cs-CZ" sz="1800" b="0" i="1" smtClean="0">
                        <a:solidFill>
                          <a:schemeClr val="tx1"/>
                        </a:solidFill>
                        <a:latin typeface="Cambria Math" panose="02040503050406030204" pitchFamily="18" charset="0"/>
                        <a:ea typeface="Cambria Math" panose="02040503050406030204" pitchFamily="18" charset="0"/>
                      </a:rPr>
                      <m:t>)+</m:t>
                    </m:r>
                    <m:f>
                      <m:fPr>
                        <m:ctrlPr>
                          <a:rPr lang="cs-CZ" sz="1800" b="0" i="1" smtClean="0">
                            <a:solidFill>
                              <a:schemeClr val="tx1"/>
                            </a:solidFill>
                            <a:latin typeface="Cambria Math" panose="02040503050406030204" pitchFamily="18" charset="0"/>
                            <a:ea typeface="Cambria Math" panose="02040503050406030204" pitchFamily="18" charset="0"/>
                          </a:rPr>
                        </m:ctrlPr>
                      </m:fPr>
                      <m:num>
                        <m:r>
                          <a:rPr lang="cs-CZ" sz="1800" b="0" i="1" smtClean="0">
                            <a:solidFill>
                              <a:schemeClr val="tx1"/>
                            </a:solidFill>
                            <a:latin typeface="Cambria Math" panose="02040503050406030204" pitchFamily="18" charset="0"/>
                            <a:ea typeface="Cambria Math" panose="02040503050406030204" pitchFamily="18" charset="0"/>
                          </a:rPr>
                          <m:t>𝑎𝑟</m:t>
                        </m:r>
                      </m:num>
                      <m:den>
                        <m:r>
                          <a:rPr lang="cs-CZ" sz="1800" b="0" i="1" smtClean="0">
                            <a:solidFill>
                              <a:schemeClr val="tx1"/>
                            </a:solidFill>
                            <a:latin typeface="Cambria Math" panose="02040503050406030204" pitchFamily="18" charset="0"/>
                            <a:ea typeface="Cambria Math" panose="02040503050406030204" pitchFamily="18" charset="0"/>
                          </a:rPr>
                          <m:t>2</m:t>
                        </m:r>
                      </m:den>
                    </m:f>
                  </m:oMath>
                </a14:m>
                <a:r>
                  <a:rPr lang="cs-CZ" sz="1800" b="0" i="1">
                    <a:effectLst/>
                    <a:latin typeface="Cambria Math" panose="02040503050406030204" pitchFamily="18" charset="0"/>
                    <a:ea typeface="Cambria Math" panose="02040503050406030204" pitchFamily="18" charset="0"/>
                    <a:cs typeface="Times New Roman" panose="02020603050405020304" pitchFamily="18" charset="0"/>
                  </a:rPr>
                  <a:t> </a:t>
                </a:r>
              </a:p>
              <a:p>
                <a:pPr marL="72000" indent="0" algn="ctr">
                  <a:buNone/>
                </a:pPr>
                <a:r>
                  <a:rPr lang="cs-CZ" sz="1800" b="0">
                    <a:ea typeface="Calibri" panose="020F0502020204030204" pitchFamily="34" charset="0"/>
                    <a:cs typeface="Times New Roman" panose="02020603050405020304" pitchFamily="18" charset="0"/>
                  </a:rPr>
                  <a:t>((</a:t>
                </a:r>
                <a14:m>
                  <m:oMath xmlns:m="http://schemas.openxmlformats.org/officeDocument/2006/math">
                    <m:f>
                      <m:fPr>
                        <m:ctrlPr>
                          <a:rPr lang="cs-CZ"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cs-CZ" sz="1800" i="1">
                            <a:latin typeface="Cambria Math" panose="02040503050406030204" pitchFamily="18" charset="0"/>
                            <a:ea typeface="Calibri" panose="020F0502020204030204" pitchFamily="34" charset="0"/>
                            <a:cs typeface="Times New Roman" panose="02020603050405020304" pitchFamily="18" charset="0"/>
                          </a:rPr>
                          <m:t>𝐹𝑉𝐴</m:t>
                        </m:r>
                      </m:num>
                      <m:den>
                        <m:sSup>
                          <m:sSupPr>
                            <m:ctrlPr>
                              <a:rPr lang="cs-CZ"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cs-CZ" sz="1800" i="1">
                                    <a:latin typeface="Cambria Math" panose="02040503050406030204" pitchFamily="18" charset="0"/>
                                    <a:ea typeface="Calibri" panose="020F0502020204030204" pitchFamily="34" charset="0"/>
                                    <a:cs typeface="Times New Roman" panose="02020603050405020304" pitchFamily="18" charset="0"/>
                                  </a:rPr>
                                </m:ctrlPr>
                              </m:dPr>
                              <m:e>
                                <m:r>
                                  <a:rPr lang="cs-CZ" sz="1800" i="1">
                                    <a:latin typeface="Cambria Math" panose="02040503050406030204" pitchFamily="18" charset="0"/>
                                    <a:ea typeface="Calibri" panose="020F0502020204030204" pitchFamily="34" charset="0"/>
                                    <a:cs typeface="Times New Roman" panose="02020603050405020304" pitchFamily="18" charset="0"/>
                                  </a:rPr>
                                  <m:t>1+</m:t>
                                </m:r>
                                <m:sSub>
                                  <m:sSubPr>
                                    <m:ctrlPr>
                                      <a:rPr lang="cs-CZ"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cs-CZ" sz="1800" b="0" i="1" smtClean="0">
                                        <a:latin typeface="Cambria Math" panose="02040503050406030204" pitchFamily="18" charset="0"/>
                                        <a:ea typeface="Calibri" panose="020F0502020204030204" pitchFamily="34" charset="0"/>
                                        <a:cs typeface="Times New Roman" panose="02020603050405020304" pitchFamily="18" charset="0"/>
                                      </a:rPr>
                                      <m:t>𝑟</m:t>
                                    </m:r>
                                  </m:e>
                                  <m:sub>
                                    <m:r>
                                      <a:rPr lang="cs-CZ" sz="1800" b="0" i="1" smtClean="0">
                                        <a:latin typeface="Cambria Math" panose="02040503050406030204" pitchFamily="18" charset="0"/>
                                        <a:ea typeface="Calibri" panose="020F0502020204030204" pitchFamily="34" charset="0"/>
                                        <a:cs typeface="Times New Roman" panose="02020603050405020304" pitchFamily="18" charset="0"/>
                                      </a:rPr>
                                      <m:t>𝑚</m:t>
                                    </m:r>
                                  </m:sub>
                                </m:sSub>
                              </m:e>
                            </m:d>
                          </m:e>
                          <m:sup>
                            <m:r>
                              <a:rPr lang="cs-CZ" sz="1800" i="1">
                                <a:latin typeface="Cambria Math" panose="02040503050406030204" pitchFamily="18" charset="0"/>
                                <a:ea typeface="Calibri" panose="020F0502020204030204" pitchFamily="34" charset="0"/>
                                <a:cs typeface="Times New Roman" panose="02020603050405020304" pitchFamily="18" charset="0"/>
                              </a:rPr>
                              <m:t>𝑚</m:t>
                            </m:r>
                            <m:r>
                              <a:rPr lang="cs-CZ" sz="1800" i="1">
                                <a:latin typeface="Cambria Math" panose="02040503050406030204" pitchFamily="18" charset="0"/>
                                <a:ea typeface="Cambria Math" panose="02040503050406030204" pitchFamily="18" charset="0"/>
                                <a:cs typeface="Times New Roman" panose="02020603050405020304" pitchFamily="18" charset="0"/>
                              </a:rPr>
                              <m:t>×</m:t>
                            </m:r>
                            <m:r>
                              <a:rPr lang="cs-CZ" sz="1800" i="1">
                                <a:latin typeface="Cambria Math" panose="02040503050406030204" pitchFamily="18" charset="0"/>
                                <a:ea typeface="Calibri" panose="020F0502020204030204" pitchFamily="34" charset="0"/>
                                <a:cs typeface="Times New Roman" panose="02020603050405020304" pitchFamily="18" charset="0"/>
                              </a:rPr>
                              <m:t>𝑛</m:t>
                            </m:r>
                          </m:sup>
                        </m:sSup>
                        <m:r>
                          <a:rPr lang="cs-CZ" sz="1800" b="0" i="1" smtClean="0">
                            <a:latin typeface="Cambria Math" panose="02040503050406030204" pitchFamily="18" charset="0"/>
                            <a:ea typeface="Calibri" panose="020F0502020204030204" pitchFamily="34" charset="0"/>
                            <a:cs typeface="Times New Roman" panose="02020603050405020304" pitchFamily="18" charset="0"/>
                          </a:rPr>
                          <m:t>−1</m:t>
                        </m:r>
                      </m:den>
                    </m:f>
                    <m:r>
                      <a:rPr lang="cs-CZ" sz="1800" b="0" i="1" smtClean="0">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𝑟</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cs-CZ" sz="18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cs-CZ" sz="1800" b="0" i="1" smtClean="0">
                            <a:latin typeface="Cambria Math" panose="02040503050406030204" pitchFamily="18" charset="0"/>
                            <a:ea typeface="Cambria Math" panose="02040503050406030204" pitchFamily="18" charset="0"/>
                            <a:cs typeface="Times New Roman" panose="02020603050405020304" pitchFamily="18" charset="0"/>
                          </a:rPr>
                          <m:t>𝑎</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𝑟</m:t>
                        </m:r>
                      </m:num>
                      <m:den>
                        <m:r>
                          <a:rPr lang="cs-CZ" sz="1800" b="0" i="1" smtClean="0">
                            <a:latin typeface="Cambria Math" panose="02040503050406030204" pitchFamily="18" charset="0"/>
                            <a:ea typeface="Cambria Math" panose="02040503050406030204" pitchFamily="18" charset="0"/>
                            <a:cs typeface="Times New Roman" panose="02020603050405020304" pitchFamily="18" charset="0"/>
                          </a:rPr>
                          <m:t>2</m:t>
                        </m:r>
                      </m:den>
                    </m:f>
                    <m:r>
                      <a:rPr lang="cs-CZ" sz="1800" b="0" i="1" smtClean="0">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𝑎</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cs-CZ" sz="18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cs-CZ" sz="1800" b="0" i="1" smtClean="0">
                            <a:latin typeface="Cambria Math" panose="02040503050406030204" pitchFamily="18" charset="0"/>
                            <a:ea typeface="Cambria Math" panose="02040503050406030204" pitchFamily="18" charset="0"/>
                            <a:cs typeface="Times New Roman" panose="02020603050405020304" pitchFamily="18" charset="0"/>
                          </a:rPr>
                          <m:t>𝑎</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cs-CZ" sz="1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cs-CZ" sz="1800" b="0" i="1" smtClean="0">
                                <a:latin typeface="Cambria Math" panose="02040503050406030204" pitchFamily="18" charset="0"/>
                                <a:ea typeface="Cambria Math" panose="02040503050406030204" pitchFamily="18" charset="0"/>
                                <a:cs typeface="Times New Roman" panose="02020603050405020304" pitchFamily="18" charset="0"/>
                              </a:rPr>
                              <m:t>𝑟</m:t>
                            </m:r>
                          </m:e>
                          <m:sub>
                            <m:r>
                              <a:rPr lang="cs-CZ" sz="1800" b="0" i="1" smtClean="0">
                                <a:latin typeface="Cambria Math" panose="02040503050406030204" pitchFamily="18" charset="0"/>
                                <a:ea typeface="Cambria Math" panose="02040503050406030204" pitchFamily="18" charset="0"/>
                                <a:cs typeface="Times New Roman" panose="02020603050405020304" pitchFamily="18" charset="0"/>
                              </a:rPr>
                              <m:t>𝑚</m:t>
                            </m:r>
                          </m:sub>
                        </m:sSub>
                      </m:num>
                      <m:den>
                        <m:r>
                          <a:rPr lang="cs-CZ" sz="1800" b="0" i="1" smtClean="0">
                            <a:latin typeface="Cambria Math" panose="02040503050406030204" pitchFamily="18" charset="0"/>
                            <a:ea typeface="Cambria Math" panose="02040503050406030204" pitchFamily="18" charset="0"/>
                            <a:cs typeface="Times New Roman" panose="02020603050405020304" pitchFamily="18" charset="0"/>
                          </a:rPr>
                          <m:t>2</m:t>
                        </m:r>
                      </m:den>
                    </m:f>
                    <m:r>
                      <a:rPr lang="cs-CZ" sz="1800" b="0" i="1" smtClean="0">
                        <a:latin typeface="Cambria Math" panose="02040503050406030204" pitchFamily="18" charset="0"/>
                        <a:ea typeface="Cambria Math" panose="02040503050406030204" pitchFamily="18" charset="0"/>
                        <a:cs typeface="Times New Roman" panose="02020603050405020304" pitchFamily="18" charset="0"/>
                      </a:rPr>
                      <m:t>) </m:t>
                    </m:r>
                    <m:r>
                      <a:rPr lang="cs-CZ" sz="1800" i="1">
                        <a:latin typeface="Cambria Math" panose="02040503050406030204" pitchFamily="18" charset="0"/>
                        <a:ea typeface="Calibri" panose="020F0502020204030204" pitchFamily="34" charset="0"/>
                        <a:cs typeface="Times New Roman" panose="02020603050405020304" pitchFamily="18" charset="0"/>
                      </a:rPr>
                      <m:t>=</m:t>
                    </m:r>
                  </m:oMath>
                </a14:m>
                <a:r>
                  <a:rPr lang="cs-CZ" sz="1800" b="1" i="1">
                    <a:latin typeface="Cambria Math" panose="02040503050406030204" pitchFamily="18" charset="0"/>
                    <a:ea typeface="Calibri" panose="020F0502020204030204" pitchFamily="34" charset="0"/>
                    <a:cs typeface="Times New Roman" panose="02020603050405020304" pitchFamily="18" charset="0"/>
                  </a:rPr>
                  <a:t>m</a:t>
                </a:r>
              </a:p>
              <a:p>
                <a:pPr marL="72000" indent="0" algn="ctr">
                  <a:buNone/>
                </a:pPr>
                <a14:m>
                  <m:oMathPara xmlns:m="http://schemas.openxmlformats.org/officeDocument/2006/math">
                    <m:oMathParaPr>
                      <m:jc m:val="centerGroup"/>
                    </m:oMathParaPr>
                    <m:oMath xmlns:m="http://schemas.openxmlformats.org/officeDocument/2006/math">
                      <m:r>
                        <a:rPr lang="cs-CZ" sz="1800" b="1" i="1" smtClean="0">
                          <a:effectLst/>
                          <a:latin typeface="Cambria Math" panose="02040503050406030204" pitchFamily="18" charset="0"/>
                          <a:ea typeface="Cambria Math" panose="02040503050406030204" pitchFamily="18" charset="0"/>
                          <a:cs typeface="Times New Roman" panose="02020603050405020304" pitchFamily="18" charset="0"/>
                        </a:rPr>
                        <m:t>𝒎</m:t>
                      </m:r>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m:rPr>
                          <m:nor/>
                        </m:rPr>
                        <a:rPr lang="cs-CZ" sz="1800" dirty="0">
                          <a:ea typeface="Calibri" panose="020F0502020204030204" pitchFamily="34" charset="0"/>
                          <a:cs typeface="Times New Roman" panose="02020603050405020304" pitchFamily="18" charset="0"/>
                        </a:rPr>
                        <m:t>(</m:t>
                      </m:r>
                      <m:f>
                        <m:fPr>
                          <m:ctrlPr>
                            <a:rPr lang="cs-CZ" sz="1800" i="1">
                              <a:latin typeface="Cambria Math" panose="02040503050406030204" pitchFamily="18" charset="0"/>
                              <a:ea typeface="Calibri" panose="020F0502020204030204" pitchFamily="34" charset="0"/>
                              <a:cs typeface="Times New Roman" panose="02020603050405020304" pitchFamily="18" charset="0"/>
                            </a:rPr>
                          </m:ctrlPr>
                        </m:fPr>
                        <m:num>
                          <m:r>
                            <a:rPr lang="cs-CZ" sz="1800" b="0" i="1" smtClean="0">
                              <a:latin typeface="Cambria Math" panose="02040503050406030204" pitchFamily="18" charset="0"/>
                              <a:ea typeface="Calibri" panose="020F0502020204030204" pitchFamily="34" charset="0"/>
                              <a:cs typeface="Times New Roman" panose="02020603050405020304" pitchFamily="18" charset="0"/>
                            </a:rPr>
                            <m:t>250275,3</m:t>
                          </m:r>
                        </m:num>
                        <m:den>
                          <m:sSup>
                            <m:sSupPr>
                              <m:ctrlPr>
                                <a:rPr lang="cs-CZ"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cs-CZ" sz="1800" i="1">
                                      <a:latin typeface="Cambria Math" panose="02040503050406030204" pitchFamily="18" charset="0"/>
                                      <a:ea typeface="Calibri" panose="020F0502020204030204" pitchFamily="34" charset="0"/>
                                      <a:cs typeface="Times New Roman" panose="02020603050405020304" pitchFamily="18" charset="0"/>
                                    </a:rPr>
                                  </m:ctrlPr>
                                </m:dPr>
                                <m:e>
                                  <m:r>
                                    <a:rPr lang="cs-CZ" sz="1800" i="1">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latin typeface="Cambria Math" panose="02040503050406030204" pitchFamily="18" charset="0"/>
                                      <a:ea typeface="Calibri" panose="020F0502020204030204" pitchFamily="34" charset="0"/>
                                      <a:cs typeface="Times New Roman" panose="02020603050405020304" pitchFamily="18" charset="0"/>
                                    </a:rPr>
                                    <m:t>0,009</m:t>
                                  </m:r>
                                </m:e>
                              </m:d>
                            </m:e>
                            <m:sup>
                              <m:r>
                                <a:rPr lang="cs-CZ" sz="1800" b="0" i="1" smtClean="0">
                                  <a:latin typeface="Cambria Math" panose="02040503050406030204" pitchFamily="18" charset="0"/>
                                  <a:ea typeface="Calibri" panose="020F0502020204030204" pitchFamily="34" charset="0"/>
                                  <a:cs typeface="Times New Roman" panose="02020603050405020304" pitchFamily="18" charset="0"/>
                                </a:rPr>
                                <m:t>4</m:t>
                              </m:r>
                              <m:r>
                                <a:rPr lang="cs-CZ" sz="1800" i="1">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8</m:t>
                              </m:r>
                            </m:sup>
                          </m:sSup>
                          <m:r>
                            <a:rPr lang="cs-CZ" sz="1800" i="1">
                              <a:latin typeface="Cambria Math" panose="02040503050406030204" pitchFamily="18" charset="0"/>
                              <a:ea typeface="Calibri" panose="020F0502020204030204" pitchFamily="34" charset="0"/>
                              <a:cs typeface="Times New Roman" panose="02020603050405020304" pitchFamily="18" charset="0"/>
                            </a:rPr>
                            <m:t>−1</m:t>
                          </m:r>
                        </m:den>
                      </m:f>
                      <m:r>
                        <a:rPr lang="cs-CZ" sz="1800" i="1">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0,009</m:t>
                      </m:r>
                      <m:r>
                        <a:rPr lang="cs-CZ" sz="1800" i="1">
                          <a:latin typeface="Cambria Math" panose="02040503050406030204" pitchFamily="18" charset="0"/>
                          <a:ea typeface="Cambria Math" panose="02040503050406030204" pitchFamily="18" charset="0"/>
                          <a:cs typeface="Times New Roman" panose="02020603050405020304" pitchFamily="18" charset="0"/>
                        </a:rPr>
                        <m:t>−</m:t>
                      </m:r>
                      <m:f>
                        <m:f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fPr>
                        <m:num>
                          <m:r>
                            <a:rPr lang="cs-CZ" sz="1800" b="0" i="1" smtClean="0">
                              <a:latin typeface="Cambria Math" panose="02040503050406030204" pitchFamily="18" charset="0"/>
                              <a:ea typeface="Cambria Math" panose="02040503050406030204" pitchFamily="18" charset="0"/>
                              <a:cs typeface="Times New Roman" panose="02020603050405020304" pitchFamily="18" charset="0"/>
                            </a:rPr>
                            <m:t>750×</m:t>
                          </m:r>
                          <m:r>
                            <a:rPr lang="cs-CZ" sz="1800" i="1">
                              <a:latin typeface="Cambria Math" panose="02040503050406030204" pitchFamily="18" charset="0"/>
                              <a:ea typeface="Cambria Math" panose="02040503050406030204" pitchFamily="18" charset="0"/>
                              <a:cs typeface="Times New Roman" panose="02020603050405020304" pitchFamily="18" charset="0"/>
                            </a:rPr>
                            <m:t>0,009</m:t>
                          </m:r>
                        </m:num>
                        <m:den>
                          <m:r>
                            <a:rPr lang="cs-CZ" sz="1800" i="1">
                              <a:latin typeface="Cambria Math" panose="02040503050406030204" pitchFamily="18" charset="0"/>
                              <a:ea typeface="Cambria Math" panose="02040503050406030204" pitchFamily="18" charset="0"/>
                              <a:cs typeface="Times New Roman" panose="02020603050405020304" pitchFamily="18" charset="0"/>
                            </a:rPr>
                            <m:t>2</m:t>
                          </m:r>
                        </m:den>
                      </m:f>
                      <m:r>
                        <a:rPr lang="cs-CZ" sz="1800" i="1">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750</m:t>
                      </m:r>
                      <m:r>
                        <a:rPr lang="cs-CZ" sz="1800" i="1">
                          <a:latin typeface="Cambria Math" panose="02040503050406030204" pitchFamily="18" charset="0"/>
                          <a:ea typeface="Cambria Math" panose="02040503050406030204" pitchFamily="18" charset="0"/>
                          <a:cs typeface="Times New Roman" panose="02020603050405020304" pitchFamily="18" charset="0"/>
                        </a:rPr>
                        <m:t>+</m:t>
                      </m:r>
                      <m:f>
                        <m:f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fPr>
                        <m:num>
                          <m:r>
                            <a:rPr lang="cs-CZ" sz="1800" b="0" i="1" smtClean="0">
                              <a:latin typeface="Cambria Math" panose="02040503050406030204" pitchFamily="18" charset="0"/>
                              <a:ea typeface="Cambria Math" panose="02040503050406030204" pitchFamily="18" charset="0"/>
                              <a:cs typeface="Times New Roman" panose="02020603050405020304" pitchFamily="18" charset="0"/>
                            </a:rPr>
                            <m:t>750 ×0,009</m:t>
                          </m:r>
                        </m:num>
                        <m:den>
                          <m:r>
                            <a:rPr lang="cs-CZ" sz="1800" i="1">
                              <a:latin typeface="Cambria Math" panose="02040503050406030204" pitchFamily="18" charset="0"/>
                              <a:ea typeface="Cambria Math" panose="02040503050406030204" pitchFamily="18" charset="0"/>
                              <a:cs typeface="Times New Roman" panose="02020603050405020304" pitchFamily="18" charset="0"/>
                            </a:rPr>
                            <m:t>2</m:t>
                          </m:r>
                        </m:den>
                      </m:f>
                      <m:r>
                        <a:rPr lang="cs-CZ" sz="1800" i="1">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cs-CZ" sz="1800" i="1">
                  <a:latin typeface="Cambria Math" panose="02040503050406030204" pitchFamily="18" charset="0"/>
                  <a:ea typeface="Cambria Math" panose="02040503050406030204" pitchFamily="18"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r>
                        <a:rPr lang="cs-CZ" sz="1800" b="1" i="1" smtClean="0">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𝒎</m:t>
                      </m:r>
                      <m:r>
                        <a:rPr lang="cs-CZ" sz="1800" b="1" i="1">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m:t>
                      </m:r>
                      <m:r>
                        <a:rPr lang="cs-CZ" sz="1800" b="1" i="1">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𝟗</m:t>
                      </m:r>
                      <m:r>
                        <a:rPr lang="cs-CZ" sz="1800" b="1" i="1">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m:t>
                      </m:r>
                      <m:r>
                        <a:rPr lang="cs-CZ" sz="1800" b="1" i="1">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𝟎𝟎𝟎𝟎𝟎𝟎𝟗𝟖𝟑</m:t>
                      </m:r>
                    </m:oMath>
                  </m:oMathPara>
                </a14:m>
                <a:endParaRPr lang="cs-CZ" sz="1800" b="1" i="1">
                  <a:solidFill>
                    <a:srgbClr val="0000DC"/>
                  </a:solidFill>
                  <a:latin typeface="Cambria Math" panose="02040503050406030204" pitchFamily="18" charset="0"/>
                  <a:ea typeface="Cambria Math" panose="02040503050406030204" pitchFamily="18" charset="0"/>
                  <a:cs typeface="Times New Roman" panose="02020603050405020304" pitchFamily="18" charset="0"/>
                </a:endParaRPr>
              </a:p>
              <a:p>
                <a:pPr marL="72000" indent="0" algn="ctr">
                  <a:buNone/>
                </a:pPr>
                <a:r>
                  <a:rPr lang="cs-CZ" sz="1800" b="1">
                    <a:solidFill>
                      <a:srgbClr val="0000DC"/>
                    </a:solidFill>
                    <a:ea typeface="Cambria Math" panose="02040503050406030204" pitchFamily="18" charset="0"/>
                    <a:cs typeface="Times New Roman" panose="02020603050405020304" pitchFamily="18" charset="0"/>
                  </a:rPr>
                  <a:t>Vkládáme minimálně 9x za čtvrtletí = 3x za měsíc = co 10 dní</a:t>
                </a:r>
              </a:p>
            </p:txBody>
          </p:sp>
        </mc:Choice>
        <mc:Fallback xmlns="">
          <p:sp>
            <p:nvSpPr>
              <p:cNvPr id="23" name="Zástupný obsah 22">
                <a:extLst>
                  <a:ext uri="{FF2B5EF4-FFF2-40B4-BE49-F238E27FC236}">
                    <a16:creationId xmlns:a16="http://schemas.microsoft.com/office/drawing/2014/main" id="{BE7A95EB-C880-404B-B5FF-6CF35247C0DF}"/>
                  </a:ext>
                </a:extLst>
              </p:cNvPr>
              <p:cNvSpPr>
                <a:spLocks noGrp="1" noRot="1" noChangeAspect="1" noMove="1" noResize="1" noEditPoints="1" noAdjustHandles="1" noChangeArrowheads="1" noChangeShapeType="1" noTextEdit="1"/>
              </p:cNvSpPr>
              <p:nvPr>
                <p:ph idx="28"/>
              </p:nvPr>
            </p:nvSpPr>
            <p:spPr>
              <a:xfrm>
                <a:off x="4890052" y="1697485"/>
                <a:ext cx="7274248" cy="4140000"/>
              </a:xfrm>
              <a:blipFill>
                <a:blip r:embed="rId2"/>
                <a:stretch>
                  <a:fillRect b="-5294"/>
                </a:stretch>
              </a:blipFill>
            </p:spPr>
            <p:txBody>
              <a:bodyPr/>
              <a:lstStyle/>
              <a:p>
                <a:r>
                  <a:rPr lang="en-US">
                    <a:noFill/>
                  </a:rPr>
                  <a:t> </a:t>
                </a:r>
              </a:p>
            </p:txBody>
          </p:sp>
        </mc:Fallback>
      </mc:AlternateContent>
      <p:cxnSp>
        <p:nvCxnSpPr>
          <p:cNvPr id="9" name="Přímá spojnice 8">
            <a:extLst>
              <a:ext uri="{FF2B5EF4-FFF2-40B4-BE49-F238E27FC236}">
                <a16:creationId xmlns:a16="http://schemas.microsoft.com/office/drawing/2014/main" id="{C638B6DE-C6B7-412C-B4EF-81AF4D26AF04}"/>
              </a:ext>
            </a:extLst>
          </p:cNvPr>
          <p:cNvCxnSpPr>
            <a:cxnSpLocks/>
          </p:cNvCxnSpPr>
          <p:nvPr/>
        </p:nvCxnSpPr>
        <p:spPr bwMode="auto">
          <a:xfrm>
            <a:off x="4666150" y="1692000"/>
            <a:ext cx="13850" cy="4795533"/>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bdélník 4">
            <a:extLst>
              <a:ext uri="{FF2B5EF4-FFF2-40B4-BE49-F238E27FC236}">
                <a16:creationId xmlns:a16="http://schemas.microsoft.com/office/drawing/2014/main" id="{8182E67B-6740-462C-B8AD-57F736810D57}"/>
              </a:ext>
            </a:extLst>
          </p:cNvPr>
          <p:cNvSpPr/>
          <p:nvPr/>
        </p:nvSpPr>
        <p:spPr bwMode="auto">
          <a:xfrm>
            <a:off x="6838122" y="2319130"/>
            <a:ext cx="2527578" cy="755374"/>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Obdélník 5">
            <a:extLst>
              <a:ext uri="{FF2B5EF4-FFF2-40B4-BE49-F238E27FC236}">
                <a16:creationId xmlns:a16="http://schemas.microsoft.com/office/drawing/2014/main" id="{77E233BA-883A-49BF-894A-495973DB5FD9}"/>
              </a:ext>
            </a:extLst>
          </p:cNvPr>
          <p:cNvSpPr/>
          <p:nvPr/>
        </p:nvSpPr>
        <p:spPr bwMode="auto">
          <a:xfrm>
            <a:off x="4987489" y="3198927"/>
            <a:ext cx="7013876" cy="58457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cxnSp>
        <p:nvCxnSpPr>
          <p:cNvPr id="16" name="Přímá spojnice se šipkou 15">
            <a:extLst>
              <a:ext uri="{FF2B5EF4-FFF2-40B4-BE49-F238E27FC236}">
                <a16:creationId xmlns:a16="http://schemas.microsoft.com/office/drawing/2014/main" id="{F6DFC683-9AE1-4EDE-83A8-A47CC893B8D0}"/>
              </a:ext>
            </a:extLst>
          </p:cNvPr>
          <p:cNvCxnSpPr/>
          <p:nvPr/>
        </p:nvCxnSpPr>
        <p:spPr bwMode="auto">
          <a:xfrm>
            <a:off x="6745357" y="2862470"/>
            <a:ext cx="0" cy="21203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Přímá spojnice se šipkou 23">
            <a:extLst>
              <a:ext uri="{FF2B5EF4-FFF2-40B4-BE49-F238E27FC236}">
                <a16:creationId xmlns:a16="http://schemas.microsoft.com/office/drawing/2014/main" id="{7C661C70-7F74-40C2-A961-E0899CA47B5A}"/>
              </a:ext>
            </a:extLst>
          </p:cNvPr>
          <p:cNvCxnSpPr/>
          <p:nvPr/>
        </p:nvCxnSpPr>
        <p:spPr bwMode="auto">
          <a:xfrm>
            <a:off x="9481931" y="2862470"/>
            <a:ext cx="0" cy="21203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97385858"/>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p:txBody>
          <a:bodyPr/>
          <a:lstStyle/>
          <a:p>
            <a:r>
              <a:rPr lang="cs-CZ" dirty="0"/>
              <a:t>Vzorový příklad </a:t>
            </a:r>
            <a:r>
              <a:rPr lang="cs-CZ"/>
              <a:t>- důchod</a:t>
            </a:r>
            <a:endParaRPr lang="cs-CZ" dirty="0"/>
          </a:p>
        </p:txBody>
      </p:sp>
      <p:sp>
        <p:nvSpPr>
          <p:cNvPr id="5" name="Zástupný symbol pro obsah 4"/>
          <p:cNvSpPr>
            <a:spLocks noGrp="1"/>
          </p:cNvSpPr>
          <p:nvPr>
            <p:ph idx="1"/>
          </p:nvPr>
        </p:nvSpPr>
        <p:spPr/>
        <p:txBody>
          <a:bodyPr/>
          <a:lstStyle/>
          <a:p>
            <a:pPr marL="72000" indent="0">
              <a:buNone/>
            </a:pPr>
            <a:r>
              <a:rPr lang="cs-CZ" dirty="0"/>
              <a:t>Kolik anuit vyplatíte a jak dlouho budete vyplácet částku 789 Kč v pravidelných 15 denní intervalech, pokud víte, že máte k dispozici objem prostředků ve výši 135 250,64 Kč. Finanční ústav, který vám bude spravovat prostředky, garantuje po celou dobu úrokovou sazbu 1,8 % p. q. Úrok je počítán 24 krát do roka. Dále víte, že se jedná o předlhůtní důchod.</a:t>
            </a:r>
          </a:p>
        </p:txBody>
      </p:sp>
      <mc:AlternateContent xmlns:mc="http://schemas.openxmlformats.org/markup-compatibility/2006" xmlns:p14="http://schemas.microsoft.com/office/powerpoint/2010/main">
        <mc:Choice Requires="p14">
          <p:contentPart p14:bwMode="auto" r:id="rId2">
            <p14:nvContentPartPr>
              <p14:cNvPr id="24" name="Rukopis 23">
                <a:extLst>
                  <a:ext uri="{FF2B5EF4-FFF2-40B4-BE49-F238E27FC236}">
                    <a16:creationId xmlns:a16="http://schemas.microsoft.com/office/drawing/2014/main" id="{59B25209-A55F-45F0-8FD1-2040F33CC7CC}"/>
                  </a:ext>
                </a:extLst>
              </p14:cNvPr>
              <p14:cNvContentPartPr/>
              <p14:nvPr/>
            </p14:nvContentPartPr>
            <p14:xfrm>
              <a:off x="5706514" y="4238111"/>
              <a:ext cx="7200" cy="5400"/>
            </p14:xfrm>
          </p:contentPart>
        </mc:Choice>
        <mc:Fallback xmlns="">
          <p:pic>
            <p:nvPicPr>
              <p:cNvPr id="24" name="Rukopis 23">
                <a:extLst>
                  <a:ext uri="{FF2B5EF4-FFF2-40B4-BE49-F238E27FC236}">
                    <a16:creationId xmlns:a16="http://schemas.microsoft.com/office/drawing/2014/main" id="{59B25209-A55F-45F0-8FD1-2040F33CC7CC}"/>
                  </a:ext>
                </a:extLst>
              </p:cNvPr>
              <p:cNvPicPr/>
              <p:nvPr/>
            </p:nvPicPr>
            <p:blipFill>
              <a:blip r:embed="rId3"/>
              <a:stretch>
                <a:fillRect/>
              </a:stretch>
            </p:blipFill>
            <p:spPr>
              <a:xfrm>
                <a:off x="5697874" y="4229111"/>
                <a:ext cx="24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0" name="Rukopis 49">
                <a:extLst>
                  <a:ext uri="{FF2B5EF4-FFF2-40B4-BE49-F238E27FC236}">
                    <a16:creationId xmlns:a16="http://schemas.microsoft.com/office/drawing/2014/main" id="{96ACC88D-33DF-4884-9718-7DF6D0E6A395}"/>
                  </a:ext>
                </a:extLst>
              </p14:cNvPr>
              <p14:cNvContentPartPr/>
              <p14:nvPr/>
            </p14:nvContentPartPr>
            <p14:xfrm>
              <a:off x="8593714" y="3057671"/>
              <a:ext cx="360" cy="360"/>
            </p14:xfrm>
          </p:contentPart>
        </mc:Choice>
        <mc:Fallback xmlns="">
          <p:pic>
            <p:nvPicPr>
              <p:cNvPr id="50" name="Rukopis 49">
                <a:extLst>
                  <a:ext uri="{FF2B5EF4-FFF2-40B4-BE49-F238E27FC236}">
                    <a16:creationId xmlns:a16="http://schemas.microsoft.com/office/drawing/2014/main" id="{96ACC88D-33DF-4884-9718-7DF6D0E6A395}"/>
                  </a:ext>
                </a:extLst>
              </p:cNvPr>
              <p:cNvPicPr/>
              <p:nvPr/>
            </p:nvPicPr>
            <p:blipFill>
              <a:blip r:embed="rId5"/>
              <a:stretch>
                <a:fillRect/>
              </a:stretch>
            </p:blipFill>
            <p:spPr>
              <a:xfrm>
                <a:off x="8584714" y="3048671"/>
                <a:ext cx="18000" cy="18000"/>
              </a:xfrm>
              <a:prstGeom prst="rect">
                <a:avLst/>
              </a:prstGeom>
            </p:spPr>
          </p:pic>
        </mc:Fallback>
      </mc:AlternateContent>
    </p:spTree>
    <p:extLst>
      <p:ext uri="{BB962C8B-B14F-4D97-AF65-F5344CB8AC3E}">
        <p14:creationId xmlns:p14="http://schemas.microsoft.com/office/powerpoint/2010/main" val="403606023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720000" y="493358"/>
            <a:ext cx="10753200" cy="451576"/>
          </a:xfrm>
        </p:spPr>
        <p:txBody>
          <a:bodyPr/>
          <a:lstStyle/>
          <a:p>
            <a:r>
              <a:rPr lang="cs-CZ" sz="2800" dirty="0"/>
              <a:t>Vzorový příklad - řešení</a:t>
            </a:r>
          </a:p>
        </p:txBody>
      </p:sp>
      <p:sp>
        <p:nvSpPr>
          <p:cNvPr id="6" name="TextovéPole 5">
            <a:extLst>
              <a:ext uri="{FF2B5EF4-FFF2-40B4-BE49-F238E27FC236}">
                <a16:creationId xmlns:a16="http://schemas.microsoft.com/office/drawing/2014/main" id="{45622229-765E-48BC-95B1-D8415CDC66BE}"/>
              </a:ext>
            </a:extLst>
          </p:cNvPr>
          <p:cNvSpPr txBox="1"/>
          <p:nvPr/>
        </p:nvSpPr>
        <p:spPr>
          <a:xfrm>
            <a:off x="665999" y="1216241"/>
            <a:ext cx="2716393" cy="1015663"/>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PV = 135 250,64 Kč = D</a:t>
            </a:r>
            <a:r>
              <a:rPr lang="cs-CZ" sz="900" dirty="0"/>
              <a:t>0</a:t>
            </a:r>
            <a:endParaRPr lang="cs-CZ" sz="1200" dirty="0"/>
          </a:p>
          <a:p>
            <a:r>
              <a:rPr lang="cs-CZ" sz="1200" dirty="0"/>
              <a:t>a = 789 Kč</a:t>
            </a:r>
          </a:p>
          <a:p>
            <a:r>
              <a:rPr lang="cs-CZ" sz="1200" dirty="0"/>
              <a:t>r = 1,8 % </a:t>
            </a:r>
            <a:r>
              <a:rPr lang="cs-CZ" sz="1200" dirty="0" err="1"/>
              <a:t>p.q</a:t>
            </a:r>
            <a:r>
              <a:rPr lang="cs-CZ" sz="1200" dirty="0"/>
              <a:t>. = 0,3 % p.15d.</a:t>
            </a:r>
          </a:p>
          <a:p>
            <a:r>
              <a:rPr lang="cs-CZ" sz="1200" dirty="0"/>
              <a:t>PO = 15 dní</a:t>
            </a:r>
          </a:p>
          <a:p>
            <a:r>
              <a:rPr lang="cs-CZ" sz="1200" dirty="0"/>
              <a:t>ÚO = 15 dní</a:t>
            </a:r>
          </a:p>
        </p:txBody>
      </p:sp>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7718105A-E52A-4C38-AD1A-EA0337BCD77C}"/>
                  </a:ext>
                </a:extLst>
              </p:cNvPr>
              <p:cNvSpPr txBox="1"/>
              <p:nvPr/>
            </p:nvSpPr>
            <p:spPr>
              <a:xfrm>
                <a:off x="665999" y="2503211"/>
                <a:ext cx="2121863" cy="7732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𝐷</m:t>
                      </m:r>
                      <m:r>
                        <a:rPr lang="cs-CZ" i="0">
                          <a:latin typeface="Cambria Math" panose="02040503050406030204" pitchFamily="18" charset="0"/>
                        </a:rPr>
                        <m:t>=</m:t>
                      </m:r>
                      <m:sSub>
                        <m:sSubPr>
                          <m:ctrlPr>
                            <a:rPr lang="cs-CZ" i="1" smtClean="0">
                              <a:solidFill>
                                <a:schemeClr val="accent6"/>
                              </a:solidFill>
                              <a:latin typeface="Cambria Math" panose="02040503050406030204" pitchFamily="18" charset="0"/>
                            </a:rPr>
                          </m:ctrlPr>
                        </m:sSubPr>
                        <m:e>
                          <m:r>
                            <a:rPr lang="cs-CZ" i="1">
                              <a:solidFill>
                                <a:schemeClr val="accent6"/>
                              </a:solidFill>
                              <a:latin typeface="Cambria Math" panose="02040503050406030204" pitchFamily="18" charset="0"/>
                            </a:rPr>
                            <m:t>𝑎</m:t>
                          </m:r>
                        </m:e>
                        <m:sub>
                          <m:r>
                            <a:rPr lang="cs-CZ" i="0">
                              <a:solidFill>
                                <a:schemeClr val="accent6"/>
                              </a:solidFill>
                              <a:latin typeface="Cambria Math" panose="02040503050406030204" pitchFamily="18" charset="0"/>
                            </a:rPr>
                            <m:t>1</m:t>
                          </m:r>
                        </m:sub>
                      </m:sSub>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0">
                              <a:latin typeface="Cambria Math" panose="02040503050406030204" pitchFamily="18" charset="0"/>
                            </a:rPr>
                            <m:t>1−</m:t>
                          </m:r>
                          <m:sSup>
                            <m:sSupPr>
                              <m:ctrlPr>
                                <a:rPr lang="cs-CZ" i="1">
                                  <a:solidFill>
                                    <a:srgbClr val="836967"/>
                                  </a:solidFill>
                                  <a:latin typeface="Cambria Math" panose="02040503050406030204" pitchFamily="18" charset="0"/>
                                </a:rPr>
                              </m:ctrlPr>
                            </m:sSupPr>
                            <m:e>
                              <m:r>
                                <a:rPr lang="cs-CZ" b="0" i="1" smtClean="0">
                                  <a:solidFill>
                                    <a:srgbClr val="00B050"/>
                                  </a:solidFill>
                                  <a:latin typeface="Cambria Math" panose="02040503050406030204" pitchFamily="18" charset="0"/>
                                </a:rPr>
                                <m:t>𝑞</m:t>
                              </m:r>
                            </m:e>
                            <m:sup>
                              <m:r>
                                <a:rPr lang="cs-CZ" i="1">
                                  <a:latin typeface="Cambria Math" panose="02040503050406030204" pitchFamily="18" charset="0"/>
                                </a:rPr>
                                <m:t>𝑛</m:t>
                              </m:r>
                            </m:sup>
                          </m:sSup>
                        </m:num>
                        <m:den>
                          <m:r>
                            <a:rPr lang="cs-CZ" i="0">
                              <a:latin typeface="Cambria Math" panose="02040503050406030204" pitchFamily="18" charset="0"/>
                            </a:rPr>
                            <m:t>1−</m:t>
                          </m:r>
                          <m:r>
                            <a:rPr lang="cs-CZ" b="0" i="1" smtClean="0">
                              <a:solidFill>
                                <a:srgbClr val="00B050"/>
                              </a:solidFill>
                              <a:latin typeface="Cambria Math" panose="02040503050406030204" pitchFamily="18" charset="0"/>
                            </a:rPr>
                            <m:t>𝑞</m:t>
                          </m:r>
                        </m:den>
                      </m:f>
                    </m:oMath>
                  </m:oMathPara>
                </a14:m>
                <a:endParaRPr lang="cs-CZ" dirty="0"/>
              </a:p>
            </p:txBody>
          </p:sp>
        </mc:Choice>
        <mc:Fallback xmlns="">
          <p:sp>
            <p:nvSpPr>
              <p:cNvPr id="8" name="TextovéPole 7">
                <a:extLst>
                  <a:ext uri="{FF2B5EF4-FFF2-40B4-BE49-F238E27FC236}">
                    <a16:creationId xmlns:a16="http://schemas.microsoft.com/office/drawing/2014/main" id="{7718105A-E52A-4C38-AD1A-EA0337BCD77C}"/>
                  </a:ext>
                </a:extLst>
              </p:cNvPr>
              <p:cNvSpPr txBox="1">
                <a:spLocks noRot="1" noChangeAspect="1" noMove="1" noResize="1" noEditPoints="1" noAdjustHandles="1" noChangeArrowheads="1" noChangeShapeType="1" noTextEdit="1"/>
              </p:cNvSpPr>
              <p:nvPr/>
            </p:nvSpPr>
            <p:spPr>
              <a:xfrm>
                <a:off x="665999" y="2503211"/>
                <a:ext cx="2121863" cy="773289"/>
              </a:xfrm>
              <a:prstGeom prst="rect">
                <a:avLst/>
              </a:prstGeom>
              <a:blipFill>
                <a:blip r:embed="rId2"/>
                <a:stretch>
                  <a:fillRect/>
                </a:stretch>
              </a:blipFill>
            </p:spPr>
            <p:txBody>
              <a:bodyPr/>
              <a:lstStyle/>
              <a:p>
                <a:r>
                  <a:rPr lang="cs-CZ">
                    <a:noFill/>
                  </a:rPr>
                  <a:t> </a:t>
                </a:r>
              </a:p>
            </p:txBody>
          </p:sp>
        </mc:Fallback>
      </mc:AlternateContent>
      <p:cxnSp>
        <p:nvCxnSpPr>
          <p:cNvPr id="96" name="Přímá spojnice 95">
            <a:extLst>
              <a:ext uri="{FF2B5EF4-FFF2-40B4-BE49-F238E27FC236}">
                <a16:creationId xmlns:a16="http://schemas.microsoft.com/office/drawing/2014/main" id="{B2D7AA17-6797-4C72-AAB9-B90D9D279316}"/>
              </a:ext>
            </a:extLst>
          </p:cNvPr>
          <p:cNvCxnSpPr/>
          <p:nvPr/>
        </p:nvCxnSpPr>
        <p:spPr bwMode="auto">
          <a:xfrm>
            <a:off x="4193248" y="2134871"/>
            <a:ext cx="6681724"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Přímá spojnice 97">
            <a:extLst>
              <a:ext uri="{FF2B5EF4-FFF2-40B4-BE49-F238E27FC236}">
                <a16:creationId xmlns:a16="http://schemas.microsoft.com/office/drawing/2014/main" id="{AAD6380B-C0D7-4AC9-8AC3-21043F56D334}"/>
              </a:ext>
            </a:extLst>
          </p:cNvPr>
          <p:cNvCxnSpPr/>
          <p:nvPr/>
        </p:nvCxnSpPr>
        <p:spPr bwMode="auto">
          <a:xfrm>
            <a:off x="5391733" y="2046094"/>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Přímá spojnice 98">
            <a:extLst>
              <a:ext uri="{FF2B5EF4-FFF2-40B4-BE49-F238E27FC236}">
                <a16:creationId xmlns:a16="http://schemas.microsoft.com/office/drawing/2014/main" id="{EAC2279D-43AD-4B5A-8798-FF2848F3E851}"/>
              </a:ext>
            </a:extLst>
          </p:cNvPr>
          <p:cNvCxnSpPr/>
          <p:nvPr/>
        </p:nvCxnSpPr>
        <p:spPr bwMode="auto">
          <a:xfrm>
            <a:off x="6609455" y="2047572"/>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Přímá spojnice 99">
            <a:extLst>
              <a:ext uri="{FF2B5EF4-FFF2-40B4-BE49-F238E27FC236}">
                <a16:creationId xmlns:a16="http://schemas.microsoft.com/office/drawing/2014/main" id="{A063F4B8-1390-4725-8DC5-81AD389B28F0}"/>
              </a:ext>
            </a:extLst>
          </p:cNvPr>
          <p:cNvCxnSpPr/>
          <p:nvPr/>
        </p:nvCxnSpPr>
        <p:spPr bwMode="auto">
          <a:xfrm>
            <a:off x="7818419" y="2043135"/>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Přímá spojnice 100">
            <a:extLst>
              <a:ext uri="{FF2B5EF4-FFF2-40B4-BE49-F238E27FC236}">
                <a16:creationId xmlns:a16="http://schemas.microsoft.com/office/drawing/2014/main" id="{58A75392-A81B-47A7-80DE-042939713E89}"/>
              </a:ext>
            </a:extLst>
          </p:cNvPr>
          <p:cNvCxnSpPr/>
          <p:nvPr/>
        </p:nvCxnSpPr>
        <p:spPr bwMode="auto">
          <a:xfrm>
            <a:off x="9028941" y="2046094"/>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Přímá spojnice 101">
            <a:extLst>
              <a:ext uri="{FF2B5EF4-FFF2-40B4-BE49-F238E27FC236}">
                <a16:creationId xmlns:a16="http://schemas.microsoft.com/office/drawing/2014/main" id="{CFF806BB-925E-49FF-9992-A774F6CE6F87}"/>
              </a:ext>
            </a:extLst>
          </p:cNvPr>
          <p:cNvCxnSpPr/>
          <p:nvPr/>
        </p:nvCxnSpPr>
        <p:spPr bwMode="auto">
          <a:xfrm>
            <a:off x="4193248" y="2034257"/>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Přímá spojnice 102">
            <a:extLst>
              <a:ext uri="{FF2B5EF4-FFF2-40B4-BE49-F238E27FC236}">
                <a16:creationId xmlns:a16="http://schemas.microsoft.com/office/drawing/2014/main" id="{203C1EBD-EC16-406D-B474-7E36AD243FD5}"/>
              </a:ext>
            </a:extLst>
          </p:cNvPr>
          <p:cNvCxnSpPr/>
          <p:nvPr/>
        </p:nvCxnSpPr>
        <p:spPr bwMode="auto">
          <a:xfrm>
            <a:off x="10283123" y="2034257"/>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 name="Skupina 104">
            <a:extLst>
              <a:ext uri="{FF2B5EF4-FFF2-40B4-BE49-F238E27FC236}">
                <a16:creationId xmlns:a16="http://schemas.microsoft.com/office/drawing/2014/main" id="{C032D631-247E-4384-B340-EE1A559F8045}"/>
              </a:ext>
            </a:extLst>
          </p:cNvPr>
          <p:cNvGrpSpPr/>
          <p:nvPr/>
        </p:nvGrpSpPr>
        <p:grpSpPr>
          <a:xfrm flipH="1">
            <a:off x="4189970" y="1226829"/>
            <a:ext cx="1212440" cy="820234"/>
            <a:chOff x="2859405" y="3830923"/>
            <a:chExt cx="1174922" cy="820234"/>
          </a:xfrm>
        </p:grpSpPr>
        <p:cxnSp>
          <p:nvCxnSpPr>
            <p:cNvPr id="106" name="Přímá spojnice se šipkou 105">
              <a:extLst>
                <a:ext uri="{FF2B5EF4-FFF2-40B4-BE49-F238E27FC236}">
                  <a16:creationId xmlns:a16="http://schemas.microsoft.com/office/drawing/2014/main" id="{FDB77C74-8DB6-4607-AA6B-3BCE8A34AE97}"/>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Volný tvar: obrazec 106">
              <a:extLst>
                <a:ext uri="{FF2B5EF4-FFF2-40B4-BE49-F238E27FC236}">
                  <a16:creationId xmlns:a16="http://schemas.microsoft.com/office/drawing/2014/main" id="{384E2830-D76C-4306-97CF-3B86A26F48D9}"/>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sp>
        <p:nvSpPr>
          <p:cNvPr id="123" name="TextovéPole 122">
            <a:extLst>
              <a:ext uri="{FF2B5EF4-FFF2-40B4-BE49-F238E27FC236}">
                <a16:creationId xmlns:a16="http://schemas.microsoft.com/office/drawing/2014/main" id="{2731A97A-6763-4272-B221-AFD71387CBEE}"/>
              </a:ext>
            </a:extLst>
          </p:cNvPr>
          <p:cNvSpPr txBox="1"/>
          <p:nvPr/>
        </p:nvSpPr>
        <p:spPr>
          <a:xfrm>
            <a:off x="4032471" y="2500483"/>
            <a:ext cx="770348" cy="523220"/>
          </a:xfrm>
          <a:prstGeom prst="rect">
            <a:avLst/>
          </a:prstGeom>
          <a:noFill/>
        </p:spPr>
        <p:txBody>
          <a:bodyPr wrap="square" rtlCol="0">
            <a:spAutoFit/>
          </a:bodyPr>
          <a:lstStyle/>
          <a:p>
            <a:r>
              <a:rPr lang="cs-CZ" sz="1400" dirty="0"/>
              <a:t>PV</a:t>
            </a:r>
            <a:br>
              <a:rPr lang="cs-CZ" sz="1400" dirty="0"/>
            </a:br>
            <a:r>
              <a:rPr lang="cs-CZ" sz="1400" dirty="0">
                <a:solidFill>
                  <a:schemeClr val="accent6"/>
                </a:solidFill>
              </a:rPr>
              <a:t>a1=a</a:t>
            </a:r>
          </a:p>
        </p:txBody>
      </p:sp>
      <p:grpSp>
        <p:nvGrpSpPr>
          <p:cNvPr id="128" name="Skupina 127">
            <a:extLst>
              <a:ext uri="{FF2B5EF4-FFF2-40B4-BE49-F238E27FC236}">
                <a16:creationId xmlns:a16="http://schemas.microsoft.com/office/drawing/2014/main" id="{C7ABADF5-1668-445E-9145-FACB539A8877}"/>
              </a:ext>
            </a:extLst>
          </p:cNvPr>
          <p:cNvGrpSpPr/>
          <p:nvPr/>
        </p:nvGrpSpPr>
        <p:grpSpPr>
          <a:xfrm flipH="1">
            <a:off x="4249319" y="1177030"/>
            <a:ext cx="2360135" cy="829117"/>
            <a:chOff x="2859405" y="3830923"/>
            <a:chExt cx="1174922" cy="820234"/>
          </a:xfrm>
        </p:grpSpPr>
        <p:cxnSp>
          <p:nvCxnSpPr>
            <p:cNvPr id="129" name="Přímá spojnice se šipkou 128">
              <a:extLst>
                <a:ext uri="{FF2B5EF4-FFF2-40B4-BE49-F238E27FC236}">
                  <a16:creationId xmlns:a16="http://schemas.microsoft.com/office/drawing/2014/main" id="{FB9476C3-5592-433B-A650-A68858645A35}"/>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Volný tvar: obrazec 129">
              <a:extLst>
                <a:ext uri="{FF2B5EF4-FFF2-40B4-BE49-F238E27FC236}">
                  <a16:creationId xmlns:a16="http://schemas.microsoft.com/office/drawing/2014/main" id="{65034A5A-684B-410A-83E6-09B42487C49A}"/>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31" name="Skupina 130">
            <a:extLst>
              <a:ext uri="{FF2B5EF4-FFF2-40B4-BE49-F238E27FC236}">
                <a16:creationId xmlns:a16="http://schemas.microsoft.com/office/drawing/2014/main" id="{560ED3BF-1AA9-4849-AD8A-1E779819F742}"/>
              </a:ext>
            </a:extLst>
          </p:cNvPr>
          <p:cNvGrpSpPr/>
          <p:nvPr/>
        </p:nvGrpSpPr>
        <p:grpSpPr>
          <a:xfrm flipH="1">
            <a:off x="4337448" y="1214023"/>
            <a:ext cx="4694829" cy="790601"/>
            <a:chOff x="2859405" y="3830923"/>
            <a:chExt cx="1174922" cy="820234"/>
          </a:xfrm>
        </p:grpSpPr>
        <p:cxnSp>
          <p:nvCxnSpPr>
            <p:cNvPr id="132" name="Přímá spojnice se šipkou 131">
              <a:extLst>
                <a:ext uri="{FF2B5EF4-FFF2-40B4-BE49-F238E27FC236}">
                  <a16:creationId xmlns:a16="http://schemas.microsoft.com/office/drawing/2014/main" id="{E3B3E528-7736-4757-B80B-91C5B16159EF}"/>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Volný tvar: obrazec 132">
              <a:extLst>
                <a:ext uri="{FF2B5EF4-FFF2-40B4-BE49-F238E27FC236}">
                  <a16:creationId xmlns:a16="http://schemas.microsoft.com/office/drawing/2014/main" id="{B03AD89A-AC65-4532-AF53-22ED84451CF9}"/>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34" name="Skupina 133">
            <a:extLst>
              <a:ext uri="{FF2B5EF4-FFF2-40B4-BE49-F238E27FC236}">
                <a16:creationId xmlns:a16="http://schemas.microsoft.com/office/drawing/2014/main" id="{244B4092-5A1E-47AB-BD6D-E70DAE85B9B4}"/>
              </a:ext>
            </a:extLst>
          </p:cNvPr>
          <p:cNvGrpSpPr/>
          <p:nvPr/>
        </p:nvGrpSpPr>
        <p:grpSpPr>
          <a:xfrm flipH="1">
            <a:off x="4387869" y="1214023"/>
            <a:ext cx="5876995" cy="820234"/>
            <a:chOff x="2859405" y="3830923"/>
            <a:chExt cx="1174922" cy="820234"/>
          </a:xfrm>
        </p:grpSpPr>
        <p:cxnSp>
          <p:nvCxnSpPr>
            <p:cNvPr id="135" name="Přímá spojnice se šipkou 134">
              <a:extLst>
                <a:ext uri="{FF2B5EF4-FFF2-40B4-BE49-F238E27FC236}">
                  <a16:creationId xmlns:a16="http://schemas.microsoft.com/office/drawing/2014/main" id="{5BCE0FF8-0CDA-4FA1-A09F-3D01817A0714}"/>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Volný tvar: obrazec 135">
              <a:extLst>
                <a:ext uri="{FF2B5EF4-FFF2-40B4-BE49-F238E27FC236}">
                  <a16:creationId xmlns:a16="http://schemas.microsoft.com/office/drawing/2014/main" id="{A3B845F3-A827-4515-B03F-5D04D5ABB729}"/>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37" name="Skupina 136">
            <a:extLst>
              <a:ext uri="{FF2B5EF4-FFF2-40B4-BE49-F238E27FC236}">
                <a16:creationId xmlns:a16="http://schemas.microsoft.com/office/drawing/2014/main" id="{72D7977A-9CA4-4D95-A7AB-7B2318FF2C9F}"/>
              </a:ext>
            </a:extLst>
          </p:cNvPr>
          <p:cNvGrpSpPr/>
          <p:nvPr/>
        </p:nvGrpSpPr>
        <p:grpSpPr>
          <a:xfrm flipH="1">
            <a:off x="4249318" y="1223814"/>
            <a:ext cx="3558620" cy="820234"/>
            <a:chOff x="2859405" y="3830923"/>
            <a:chExt cx="1174922" cy="820234"/>
          </a:xfrm>
        </p:grpSpPr>
        <p:cxnSp>
          <p:nvCxnSpPr>
            <p:cNvPr id="138" name="Přímá spojnice se šipkou 137">
              <a:extLst>
                <a:ext uri="{FF2B5EF4-FFF2-40B4-BE49-F238E27FC236}">
                  <a16:creationId xmlns:a16="http://schemas.microsoft.com/office/drawing/2014/main" id="{879F7527-5563-4A0B-9011-157BC492DB27}"/>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Volný tvar: obrazec 138">
              <a:extLst>
                <a:ext uri="{FF2B5EF4-FFF2-40B4-BE49-F238E27FC236}">
                  <a16:creationId xmlns:a16="http://schemas.microsoft.com/office/drawing/2014/main" id="{F4ED81FA-3224-4C6A-B469-C27D49ABD30C}"/>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sp>
        <p:nvSpPr>
          <p:cNvPr id="10" name="TextovéPole 9">
            <a:extLst>
              <a:ext uri="{FF2B5EF4-FFF2-40B4-BE49-F238E27FC236}">
                <a16:creationId xmlns:a16="http://schemas.microsoft.com/office/drawing/2014/main" id="{DD07367E-80C2-408E-A86B-58B1B40B6FD2}"/>
              </a:ext>
            </a:extLst>
          </p:cNvPr>
          <p:cNvSpPr txBox="1"/>
          <p:nvPr/>
        </p:nvSpPr>
        <p:spPr>
          <a:xfrm>
            <a:off x="5175682" y="2544020"/>
            <a:ext cx="603681" cy="307777"/>
          </a:xfrm>
          <a:prstGeom prst="rect">
            <a:avLst/>
          </a:prstGeom>
          <a:noFill/>
        </p:spPr>
        <p:txBody>
          <a:bodyPr wrap="square" rtlCol="0">
            <a:spAutoFit/>
          </a:bodyPr>
          <a:lstStyle/>
          <a:p>
            <a:r>
              <a:rPr lang="cs-CZ" sz="1400" dirty="0"/>
              <a:t>a2</a:t>
            </a:r>
          </a:p>
        </p:txBody>
      </p:sp>
      <p:sp>
        <p:nvSpPr>
          <p:cNvPr id="140" name="TextovéPole 139">
            <a:extLst>
              <a:ext uri="{FF2B5EF4-FFF2-40B4-BE49-F238E27FC236}">
                <a16:creationId xmlns:a16="http://schemas.microsoft.com/office/drawing/2014/main" id="{8656A0FF-1692-4A7F-B3FD-40855B035F55}"/>
              </a:ext>
            </a:extLst>
          </p:cNvPr>
          <p:cNvSpPr txBox="1"/>
          <p:nvPr/>
        </p:nvSpPr>
        <p:spPr>
          <a:xfrm>
            <a:off x="6412639" y="2529832"/>
            <a:ext cx="603681" cy="307777"/>
          </a:xfrm>
          <a:prstGeom prst="rect">
            <a:avLst/>
          </a:prstGeom>
          <a:noFill/>
        </p:spPr>
        <p:txBody>
          <a:bodyPr wrap="square" rtlCol="0">
            <a:spAutoFit/>
          </a:bodyPr>
          <a:lstStyle/>
          <a:p>
            <a:r>
              <a:rPr lang="cs-CZ" sz="1400" dirty="0"/>
              <a:t>a3</a:t>
            </a:r>
          </a:p>
        </p:txBody>
      </p:sp>
      <p:sp>
        <p:nvSpPr>
          <p:cNvPr id="141" name="TextovéPole 140">
            <a:extLst>
              <a:ext uri="{FF2B5EF4-FFF2-40B4-BE49-F238E27FC236}">
                <a16:creationId xmlns:a16="http://schemas.microsoft.com/office/drawing/2014/main" id="{60E59C26-B86E-4F79-A66B-85061EF31BD7}"/>
              </a:ext>
            </a:extLst>
          </p:cNvPr>
          <p:cNvSpPr txBox="1"/>
          <p:nvPr/>
        </p:nvSpPr>
        <p:spPr>
          <a:xfrm>
            <a:off x="7622209" y="2496372"/>
            <a:ext cx="603681" cy="307777"/>
          </a:xfrm>
          <a:prstGeom prst="rect">
            <a:avLst/>
          </a:prstGeom>
          <a:noFill/>
        </p:spPr>
        <p:txBody>
          <a:bodyPr wrap="square" rtlCol="0">
            <a:spAutoFit/>
          </a:bodyPr>
          <a:lstStyle/>
          <a:p>
            <a:r>
              <a:rPr lang="cs-CZ" sz="1400" dirty="0"/>
              <a:t>......</a:t>
            </a:r>
          </a:p>
        </p:txBody>
      </p:sp>
      <p:sp>
        <p:nvSpPr>
          <p:cNvPr id="24" name="Šipka: ohnutá nahoru 23">
            <a:extLst>
              <a:ext uri="{FF2B5EF4-FFF2-40B4-BE49-F238E27FC236}">
                <a16:creationId xmlns:a16="http://schemas.microsoft.com/office/drawing/2014/main" id="{CAC221E7-62EF-42EB-A47E-CC6810F0DA66}"/>
              </a:ext>
            </a:extLst>
          </p:cNvPr>
          <p:cNvSpPr/>
          <p:nvPr/>
        </p:nvSpPr>
        <p:spPr bwMode="auto">
          <a:xfrm rot="5400000">
            <a:off x="5237499" y="3006826"/>
            <a:ext cx="603681" cy="443234"/>
          </a:xfrm>
          <a:prstGeom prst="bentUpArrow">
            <a:avLst/>
          </a:prstGeom>
          <a:solidFill>
            <a:schemeClr val="accent1"/>
          </a:solidFill>
          <a:ln w="63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mc:AlternateContent xmlns:mc="http://schemas.openxmlformats.org/markup-compatibility/2006" xmlns:a14="http://schemas.microsoft.com/office/drawing/2010/main">
        <mc:Choice Requires="a14">
          <p:sp>
            <p:nvSpPr>
              <p:cNvPr id="25" name="TextovéPole 24">
                <a:extLst>
                  <a:ext uri="{FF2B5EF4-FFF2-40B4-BE49-F238E27FC236}">
                    <a16:creationId xmlns:a16="http://schemas.microsoft.com/office/drawing/2014/main" id="{EB420185-C378-48B2-9B29-BCA616F03471}"/>
                  </a:ext>
                </a:extLst>
              </p:cNvPr>
              <p:cNvSpPr txBox="1"/>
              <p:nvPr/>
            </p:nvSpPr>
            <p:spPr>
              <a:xfrm>
                <a:off x="5835888" y="2971056"/>
                <a:ext cx="1374351" cy="671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i="1" smtClean="0">
                              <a:solidFill>
                                <a:srgbClr val="836967"/>
                              </a:solidFill>
                              <a:latin typeface="Cambria Math" panose="02040503050406030204" pitchFamily="18" charset="0"/>
                            </a:rPr>
                          </m:ctrlPr>
                        </m:fPr>
                        <m:num>
                          <m:r>
                            <a:rPr lang="cs-CZ" i="1">
                              <a:latin typeface="Cambria Math" panose="02040503050406030204" pitchFamily="18" charset="0"/>
                            </a:rPr>
                            <m:t>𝑎</m:t>
                          </m:r>
                        </m:num>
                        <m:den>
                          <m:r>
                            <a:rPr lang="cs-CZ" i="0">
                              <a:latin typeface="Cambria Math" panose="02040503050406030204" pitchFamily="18" charset="0"/>
                            </a:rPr>
                            <m:t>1+0,003</m:t>
                          </m:r>
                        </m:den>
                      </m:f>
                    </m:oMath>
                  </m:oMathPara>
                </a14:m>
                <a:endParaRPr lang="cs-CZ" dirty="0"/>
              </a:p>
            </p:txBody>
          </p:sp>
        </mc:Choice>
        <mc:Fallback xmlns="">
          <p:sp>
            <p:nvSpPr>
              <p:cNvPr id="25" name="TextovéPole 24">
                <a:extLst>
                  <a:ext uri="{FF2B5EF4-FFF2-40B4-BE49-F238E27FC236}">
                    <a16:creationId xmlns:a16="http://schemas.microsoft.com/office/drawing/2014/main" id="{EB420185-C378-48B2-9B29-BCA616F03471}"/>
                  </a:ext>
                </a:extLst>
              </p:cNvPr>
              <p:cNvSpPr txBox="1">
                <a:spLocks noRot="1" noChangeAspect="1" noMove="1" noResize="1" noEditPoints="1" noAdjustHandles="1" noChangeArrowheads="1" noChangeShapeType="1" noTextEdit="1"/>
              </p:cNvSpPr>
              <p:nvPr/>
            </p:nvSpPr>
            <p:spPr>
              <a:xfrm>
                <a:off x="5835888" y="2971056"/>
                <a:ext cx="1374351" cy="671594"/>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TextovéPole 25">
                <a:extLst>
                  <a:ext uri="{FF2B5EF4-FFF2-40B4-BE49-F238E27FC236}">
                    <a16:creationId xmlns:a16="http://schemas.microsoft.com/office/drawing/2014/main" id="{645F6B64-932D-48F7-9DF7-8A0EBCC2639C}"/>
                  </a:ext>
                </a:extLst>
              </p:cNvPr>
              <p:cNvSpPr txBox="1"/>
              <p:nvPr/>
            </p:nvSpPr>
            <p:spPr>
              <a:xfrm>
                <a:off x="7924049" y="2933683"/>
                <a:ext cx="2663230" cy="754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solidFill>
                            <a:srgbClr val="00B050"/>
                          </a:solidFill>
                          <a:latin typeface="Cambria Math" panose="02040503050406030204" pitchFamily="18" charset="0"/>
                        </a:rPr>
                        <m:t>𝑞</m:t>
                      </m:r>
                      <m:r>
                        <a:rPr lang="cs-CZ" i="0" smtClean="0">
                          <a:solidFill>
                            <a:schemeClr val="tx1"/>
                          </a:solidFill>
                          <a:latin typeface="Cambria Math" panose="02040503050406030204" pitchFamily="18" charset="0"/>
                        </a:rPr>
                        <m:t>=</m:t>
                      </m:r>
                      <m:f>
                        <m:fPr>
                          <m:ctrlPr>
                            <a:rPr lang="cs-CZ" i="1">
                              <a:solidFill>
                                <a:schemeClr val="tx1"/>
                              </a:solidFill>
                              <a:latin typeface="Cambria Math" panose="02040503050406030204" pitchFamily="18" charset="0"/>
                            </a:rPr>
                          </m:ctrlPr>
                        </m:fPr>
                        <m:num>
                          <m:sSub>
                            <m:sSubPr>
                              <m:ctrlPr>
                                <a:rPr lang="cs-CZ" i="1">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𝑎</m:t>
                              </m:r>
                            </m:e>
                            <m:sub>
                              <m:r>
                                <a:rPr lang="cs-CZ" i="0">
                                  <a:solidFill>
                                    <a:schemeClr val="tx1"/>
                                  </a:solidFill>
                                  <a:latin typeface="Cambria Math" panose="02040503050406030204" pitchFamily="18" charset="0"/>
                                </a:rPr>
                                <m:t>2</m:t>
                              </m:r>
                            </m:sub>
                          </m:sSub>
                        </m:num>
                        <m:den>
                          <m:sSub>
                            <m:sSubPr>
                              <m:ctrlPr>
                                <a:rPr lang="cs-CZ" i="1">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𝑎</m:t>
                              </m:r>
                            </m:e>
                            <m:sub>
                              <m:r>
                                <a:rPr lang="cs-CZ" i="0">
                                  <a:solidFill>
                                    <a:schemeClr val="tx1"/>
                                  </a:solidFill>
                                  <a:latin typeface="Cambria Math" panose="02040503050406030204" pitchFamily="18" charset="0"/>
                                </a:rPr>
                                <m:t>1</m:t>
                              </m:r>
                            </m:sub>
                          </m:sSub>
                        </m:den>
                      </m:f>
                      <m:r>
                        <a:rPr lang="cs-CZ" i="0">
                          <a:solidFill>
                            <a:schemeClr val="tx1"/>
                          </a:solidFill>
                          <a:latin typeface="Cambria Math" panose="02040503050406030204" pitchFamily="18" charset="0"/>
                        </a:rPr>
                        <m:t>=</m:t>
                      </m:r>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1+0,003</m:t>
                          </m:r>
                        </m:den>
                      </m:f>
                    </m:oMath>
                  </m:oMathPara>
                </a14:m>
                <a:endParaRPr lang="cs-CZ" dirty="0"/>
              </a:p>
            </p:txBody>
          </p:sp>
        </mc:Choice>
        <mc:Fallback xmlns="">
          <p:sp>
            <p:nvSpPr>
              <p:cNvPr id="26" name="TextovéPole 25">
                <a:extLst>
                  <a:ext uri="{FF2B5EF4-FFF2-40B4-BE49-F238E27FC236}">
                    <a16:creationId xmlns:a16="http://schemas.microsoft.com/office/drawing/2014/main" id="{645F6B64-932D-48F7-9DF7-8A0EBCC2639C}"/>
                  </a:ext>
                </a:extLst>
              </p:cNvPr>
              <p:cNvSpPr txBox="1">
                <a:spLocks noRot="1" noChangeAspect="1" noMove="1" noResize="1" noEditPoints="1" noAdjustHandles="1" noChangeArrowheads="1" noChangeShapeType="1" noTextEdit="1"/>
              </p:cNvSpPr>
              <p:nvPr/>
            </p:nvSpPr>
            <p:spPr>
              <a:xfrm>
                <a:off x="7924049" y="2933683"/>
                <a:ext cx="2663230" cy="754309"/>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TextovéPole 26">
                <a:extLst>
                  <a:ext uri="{FF2B5EF4-FFF2-40B4-BE49-F238E27FC236}">
                    <a16:creationId xmlns:a16="http://schemas.microsoft.com/office/drawing/2014/main" id="{B9235F9D-DEDB-468A-B894-4E261F7165FF}"/>
                  </a:ext>
                </a:extLst>
              </p:cNvPr>
              <p:cNvSpPr txBox="1"/>
              <p:nvPr/>
            </p:nvSpPr>
            <p:spPr>
              <a:xfrm>
                <a:off x="722879" y="3805078"/>
                <a:ext cx="9042540" cy="916726"/>
              </a:xfrm>
              <a:prstGeom prst="rect">
                <a:avLst/>
              </a:prstGeom>
              <a:noFill/>
            </p:spPr>
            <p:txBody>
              <a:bodyPr wrap="none" lIns="0" tIns="0" rIns="0" bIns="0" rtlCol="0">
                <a:spAutoFit/>
              </a:bodyPr>
              <a:lstStyle/>
              <a:p>
                <a14:m>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0</m:t>
                        </m:r>
                      </m:sub>
                    </m:sSub>
                    <m:r>
                      <a:rPr lang="cs-CZ" i="0">
                        <a:latin typeface="Cambria Math" panose="02040503050406030204" pitchFamily="18" charset="0"/>
                      </a:rPr>
                      <m:t>=</m:t>
                    </m:r>
                    <m:r>
                      <a:rPr lang="cs-CZ" i="1" smtClean="0">
                        <a:solidFill>
                          <a:schemeClr val="accent6"/>
                        </a:solidFill>
                        <a:latin typeface="Cambria Math" panose="02040503050406030204" pitchFamily="18" charset="0"/>
                      </a:rPr>
                      <m:t>𝑎</m:t>
                    </m:r>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0">
                            <a:latin typeface="Cambria Math" panose="02040503050406030204" pitchFamily="18" charset="0"/>
                          </a:rPr>
                          <m:t>1−</m:t>
                        </m:r>
                        <m:sSup>
                          <m:sSupPr>
                            <m:ctrlPr>
                              <a:rPr lang="cs-CZ" i="1">
                                <a:solidFill>
                                  <a:srgbClr val="836967"/>
                                </a:solidFill>
                                <a:latin typeface="Cambria Math" panose="02040503050406030204" pitchFamily="18" charset="0"/>
                              </a:rPr>
                            </m:ctrlPr>
                          </m:sSupPr>
                          <m:e>
                            <m:d>
                              <m:dPr>
                                <m:ctrlPr>
                                  <a:rPr lang="cs-CZ" i="1" smtClean="0">
                                    <a:solidFill>
                                      <a:srgbClr val="00B050"/>
                                    </a:solidFill>
                                    <a:latin typeface="Cambria Math" panose="02040503050406030204" pitchFamily="18" charset="0"/>
                                  </a:rPr>
                                </m:ctrlPr>
                              </m:dPr>
                              <m:e>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b="0" i="0" smtClean="0">
                                        <a:solidFill>
                                          <a:srgbClr val="00B050"/>
                                        </a:solidFill>
                                        <a:latin typeface="Cambria Math" panose="02040503050406030204" pitchFamily="18" charset="0"/>
                                      </a:rPr>
                                      <m:t>1+</m:t>
                                    </m:r>
                                    <m:r>
                                      <a:rPr lang="cs-CZ" i="0">
                                        <a:solidFill>
                                          <a:srgbClr val="00B050"/>
                                        </a:solidFill>
                                        <a:latin typeface="Cambria Math" panose="02040503050406030204" pitchFamily="18" charset="0"/>
                                      </a:rPr>
                                      <m:t>0,003</m:t>
                                    </m:r>
                                  </m:den>
                                </m:f>
                              </m:e>
                            </m:d>
                          </m:e>
                          <m:sup>
                            <m:r>
                              <a:rPr lang="cs-CZ" i="1">
                                <a:latin typeface="Cambria Math" panose="02040503050406030204" pitchFamily="18" charset="0"/>
                              </a:rPr>
                              <m:t>𝑛</m:t>
                            </m:r>
                          </m:sup>
                        </m:sSup>
                      </m:num>
                      <m:den>
                        <m:r>
                          <a:rPr lang="cs-CZ" i="0">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b="0" i="1" smtClean="0">
                                <a:solidFill>
                                  <a:srgbClr val="00B050"/>
                                </a:solidFill>
                                <a:latin typeface="Cambria Math" panose="02040503050406030204" pitchFamily="18" charset="0"/>
                              </a:rPr>
                              <m:t>1+</m:t>
                            </m:r>
                            <m:r>
                              <a:rPr lang="cs-CZ" i="0">
                                <a:solidFill>
                                  <a:srgbClr val="00B050"/>
                                </a:solidFill>
                                <a:latin typeface="Cambria Math" panose="02040503050406030204" pitchFamily="18" charset="0"/>
                              </a:rPr>
                              <m:t>0,003</m:t>
                            </m:r>
                          </m:den>
                        </m:f>
                      </m:den>
                    </m:f>
                  </m:oMath>
                </a14:m>
                <a:r>
                  <a:rPr lang="cs-CZ" dirty="0"/>
                  <a:t> nebo alternativně</a:t>
                </a:r>
                <a:r>
                  <a:rPr lang="cs-CZ" dirty="0">
                    <a:solidFill>
                      <a:schemeClr val="accent6"/>
                    </a:solidFill>
                  </a:rPr>
                  <a:t> </a:t>
                </a:r>
                <a:r>
                  <a:rPr lang="cs-CZ" dirty="0"/>
                  <a:t>=</a:t>
                </a:r>
                <a:r>
                  <a:rPr lang="cs-CZ" dirty="0">
                    <a:solidFill>
                      <a:schemeClr val="accent6"/>
                    </a:solidFill>
                  </a:rPr>
                  <a:t> </a:t>
                </a:r>
                <a14:m>
                  <m:oMath xmlns:m="http://schemas.openxmlformats.org/officeDocument/2006/math">
                    <m:r>
                      <a:rPr lang="cs-CZ" i="1">
                        <a:solidFill>
                          <a:schemeClr val="accent6"/>
                        </a:solidFill>
                        <a:latin typeface="Cambria Math" panose="02040503050406030204" pitchFamily="18" charset="0"/>
                      </a:rPr>
                      <m:t>𝑎</m:t>
                    </m:r>
                    <m:r>
                      <a:rPr lang="cs-CZ">
                        <a:latin typeface="Cambria Math" panose="02040503050406030204" pitchFamily="18" charset="0"/>
                      </a:rPr>
                      <m:t>⋅</m:t>
                    </m:r>
                    <m:r>
                      <a:rPr lang="cs-CZ" b="0" i="0" smtClean="0">
                        <a:latin typeface="Cambria Math" panose="02040503050406030204" pitchFamily="18" charset="0"/>
                      </a:rPr>
                      <m:t>(1+0,003)</m:t>
                    </m:r>
                    <m:r>
                      <a:rPr lang="cs-CZ">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a:latin typeface="Cambria Math" panose="02040503050406030204" pitchFamily="18" charset="0"/>
                          </a:rPr>
                          <m:t>1−</m:t>
                        </m:r>
                        <m:sSup>
                          <m:sSupPr>
                            <m:ctrlPr>
                              <a:rPr lang="cs-CZ" i="1">
                                <a:solidFill>
                                  <a:srgbClr val="836967"/>
                                </a:solidFill>
                                <a:latin typeface="Cambria Math" panose="02040503050406030204" pitchFamily="18" charset="0"/>
                              </a:rPr>
                            </m:ctrlPr>
                          </m:sSupPr>
                          <m:e>
                            <m:d>
                              <m:dPr>
                                <m:ctrlPr>
                                  <a:rPr lang="cs-CZ" i="1">
                                    <a:solidFill>
                                      <a:srgbClr val="00B050"/>
                                    </a:solidFill>
                                    <a:latin typeface="Cambria Math" panose="02040503050406030204" pitchFamily="18" charset="0"/>
                                  </a:rPr>
                                </m:ctrlPr>
                              </m:dPr>
                              <m:e>
                                <m:f>
                                  <m:fPr>
                                    <m:ctrlPr>
                                      <a:rPr lang="cs-CZ" i="1">
                                        <a:solidFill>
                                          <a:srgbClr val="00B050"/>
                                        </a:solidFill>
                                        <a:latin typeface="Cambria Math" panose="02040503050406030204" pitchFamily="18" charset="0"/>
                                      </a:rPr>
                                    </m:ctrlPr>
                                  </m:fPr>
                                  <m:num>
                                    <m:r>
                                      <a:rPr lang="cs-CZ">
                                        <a:solidFill>
                                          <a:srgbClr val="00B050"/>
                                        </a:solidFill>
                                        <a:latin typeface="Cambria Math" panose="02040503050406030204" pitchFamily="18" charset="0"/>
                                      </a:rPr>
                                      <m:t>1</m:t>
                                    </m:r>
                                  </m:num>
                                  <m:den>
                                    <m:r>
                                      <a:rPr lang="cs-CZ">
                                        <a:solidFill>
                                          <a:srgbClr val="00B050"/>
                                        </a:solidFill>
                                        <a:latin typeface="Cambria Math" panose="02040503050406030204" pitchFamily="18" charset="0"/>
                                      </a:rPr>
                                      <m:t>1+0,003</m:t>
                                    </m:r>
                                  </m:den>
                                </m:f>
                              </m:e>
                            </m:d>
                          </m:e>
                          <m:sup>
                            <m:r>
                              <a:rPr lang="cs-CZ" i="1">
                                <a:latin typeface="Cambria Math" panose="02040503050406030204" pitchFamily="18" charset="0"/>
                              </a:rPr>
                              <m:t>𝑛</m:t>
                            </m:r>
                          </m:sup>
                        </m:sSup>
                      </m:num>
                      <m:den>
                        <m:r>
                          <a:rPr lang="cs-CZ" b="0" i="0" smtClean="0">
                            <a:latin typeface="Cambria Math" panose="02040503050406030204" pitchFamily="18" charset="0"/>
                          </a:rPr>
                          <m:t>0,003</m:t>
                        </m:r>
                      </m:den>
                    </m:f>
                  </m:oMath>
                </a14:m>
                <a:r>
                  <a:rPr lang="cs-CZ" dirty="0"/>
                  <a:t> </a:t>
                </a:r>
              </a:p>
            </p:txBody>
          </p:sp>
        </mc:Choice>
        <mc:Fallback xmlns="">
          <p:sp>
            <p:nvSpPr>
              <p:cNvPr id="27" name="TextovéPole 26">
                <a:extLst>
                  <a:ext uri="{FF2B5EF4-FFF2-40B4-BE49-F238E27FC236}">
                    <a16:creationId xmlns:a16="http://schemas.microsoft.com/office/drawing/2014/main" id="{B9235F9D-DEDB-468A-B894-4E261F7165FF}"/>
                  </a:ext>
                </a:extLst>
              </p:cNvPr>
              <p:cNvSpPr txBox="1">
                <a:spLocks noRot="1" noChangeAspect="1" noMove="1" noResize="1" noEditPoints="1" noAdjustHandles="1" noChangeArrowheads="1" noChangeShapeType="1" noTextEdit="1"/>
              </p:cNvSpPr>
              <p:nvPr/>
            </p:nvSpPr>
            <p:spPr>
              <a:xfrm>
                <a:off x="722879" y="3805078"/>
                <a:ext cx="9042540" cy="916726"/>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TextovéPole 27">
                <a:extLst>
                  <a:ext uri="{FF2B5EF4-FFF2-40B4-BE49-F238E27FC236}">
                    <a16:creationId xmlns:a16="http://schemas.microsoft.com/office/drawing/2014/main" id="{80EACF48-C395-4272-8D83-99375A149950}"/>
                  </a:ext>
                </a:extLst>
              </p:cNvPr>
              <p:cNvSpPr txBox="1"/>
              <p:nvPr/>
            </p:nvSpPr>
            <p:spPr>
              <a:xfrm>
                <a:off x="902346" y="4934440"/>
                <a:ext cx="3900474" cy="1059329"/>
              </a:xfrm>
              <a:prstGeom prst="rect">
                <a:avLst/>
              </a:prstGeom>
              <a:noFill/>
            </p:spPr>
            <p:txBody>
              <a:bodyPr wrap="square" lIns="0" tIns="0" rIns="0" bIns="0" rtlCol="0">
                <a:spAutoFit/>
              </a:bodyPr>
              <a:lstStyle/>
              <a:p>
                <a14:m>
                  <m:oMath xmlns:m="http://schemas.openxmlformats.org/officeDocument/2006/math">
                    <m:r>
                      <a:rPr lang="cs-CZ" i="1" smtClean="0">
                        <a:latin typeface="Cambria Math" panose="02040503050406030204" pitchFamily="18" charset="0"/>
                      </a:rPr>
                      <m:t>𝑛</m:t>
                    </m:r>
                    <m:r>
                      <a:rPr lang="cs-CZ" b="0" i="0" smtClean="0">
                        <a:latin typeface="Cambria Math" panose="02040503050406030204" pitchFamily="18" charset="0"/>
                      </a:rPr>
                      <m:t>=</m:t>
                    </m:r>
                    <m:f>
                      <m:fPr>
                        <m:ctrlPr>
                          <a:rPr lang="cs-CZ" i="1">
                            <a:solidFill>
                              <a:srgbClr val="836967"/>
                            </a:solidFill>
                            <a:latin typeface="Cambria Math" panose="02040503050406030204" pitchFamily="18" charset="0"/>
                          </a:rPr>
                        </m:ctrlPr>
                      </m:fPr>
                      <m:num>
                        <m:func>
                          <m:funcPr>
                            <m:ctrlPr>
                              <a:rPr lang="cs-CZ" i="1">
                                <a:latin typeface="Cambria Math" panose="02040503050406030204" pitchFamily="18" charset="0"/>
                              </a:rPr>
                            </m:ctrlPr>
                          </m:funcPr>
                          <m:fName>
                            <m:r>
                              <m:rPr>
                                <m:sty m:val="p"/>
                              </m:rPr>
                              <a:rPr lang="cs-CZ" i="0">
                                <a:latin typeface="Cambria Math" panose="02040503050406030204" pitchFamily="18" charset="0"/>
                              </a:rPr>
                              <m:t>ln</m:t>
                            </m:r>
                          </m:fName>
                          <m:e>
                            <m:d>
                              <m:dPr>
                                <m:begChr m:val="["/>
                                <m:endChr m:val="]"/>
                                <m:ctrlPr>
                                  <a:rPr lang="cs-CZ" i="1">
                                    <a:solidFill>
                                      <a:srgbClr val="836967"/>
                                    </a:solidFill>
                                    <a:latin typeface="Cambria Math" panose="02040503050406030204" pitchFamily="18" charset="0"/>
                                  </a:rPr>
                                </m:ctrlPr>
                              </m:dPr>
                              <m:e>
                                <m:r>
                                  <a:rPr lang="cs-CZ" i="0">
                                    <a:latin typeface="Cambria Math" panose="02040503050406030204" pitchFamily="18" charset="0"/>
                                  </a:rPr>
                                  <m:t>1−</m:t>
                                </m:r>
                                <m:f>
                                  <m:fPr>
                                    <m:ctrlPr>
                                      <a:rPr lang="cs-CZ" i="1">
                                        <a:solidFill>
                                          <a:srgbClr val="836967"/>
                                        </a:solidFill>
                                        <a:latin typeface="Cambria Math" panose="02040503050406030204" pitchFamily="18" charset="0"/>
                                      </a:rPr>
                                    </m:ctrlPr>
                                  </m:fPr>
                                  <m:num>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0</m:t>
                                        </m:r>
                                      </m:sub>
                                    </m:sSub>
                                    <m:r>
                                      <a:rPr lang="cs-CZ" i="0">
                                        <a:latin typeface="Cambria Math" panose="02040503050406030204" pitchFamily="18" charset="0"/>
                                      </a:rPr>
                                      <m:t>⋅</m:t>
                                    </m:r>
                                    <m:d>
                                      <m:dPr>
                                        <m:ctrlPr>
                                          <a:rPr lang="cs-CZ" i="1">
                                            <a:solidFill>
                                              <a:srgbClr val="836967"/>
                                            </a:solidFill>
                                            <a:latin typeface="Cambria Math" panose="02040503050406030204" pitchFamily="18" charset="0"/>
                                          </a:rPr>
                                        </m:ctrlPr>
                                      </m:dPr>
                                      <m:e>
                                        <m:r>
                                          <a:rPr lang="cs-CZ" i="0">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1+0,003</m:t>
                                            </m:r>
                                          </m:den>
                                        </m:f>
                                      </m:e>
                                    </m:d>
                                  </m:num>
                                  <m:den>
                                    <m:r>
                                      <a:rPr lang="cs-CZ" i="1" smtClean="0">
                                        <a:solidFill>
                                          <a:schemeClr val="accent6"/>
                                        </a:solidFill>
                                        <a:latin typeface="Cambria Math" panose="02040503050406030204" pitchFamily="18" charset="0"/>
                                      </a:rPr>
                                      <m:t>𝑎</m:t>
                                    </m:r>
                                  </m:den>
                                </m:f>
                              </m:e>
                            </m:d>
                          </m:e>
                        </m:func>
                      </m:num>
                      <m:den>
                        <m:func>
                          <m:funcPr>
                            <m:ctrlPr>
                              <a:rPr lang="cs-CZ" i="1">
                                <a:latin typeface="Cambria Math" panose="02040503050406030204" pitchFamily="18" charset="0"/>
                              </a:rPr>
                            </m:ctrlPr>
                          </m:funcPr>
                          <m:fName>
                            <m:r>
                              <m:rPr>
                                <m:sty m:val="p"/>
                              </m:rPr>
                              <a:rPr lang="cs-CZ" i="0">
                                <a:latin typeface="Cambria Math" panose="02040503050406030204" pitchFamily="18" charset="0"/>
                              </a:rPr>
                              <m:t>ln</m:t>
                            </m:r>
                          </m:fName>
                          <m:e>
                            <m:d>
                              <m:dPr>
                                <m:ctrlPr>
                                  <a:rPr lang="cs-CZ" i="1">
                                    <a:solidFill>
                                      <a:srgbClr val="836967"/>
                                    </a:solidFill>
                                    <a:latin typeface="Cambria Math" panose="02040503050406030204" pitchFamily="18" charset="0"/>
                                  </a:rPr>
                                </m:ctrlPr>
                              </m:dPr>
                              <m:e>
                                <m:f>
                                  <m:fPr>
                                    <m:ctrlPr>
                                      <a:rPr lang="cs-CZ" i="1" smtClean="0">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1+0,003</m:t>
                                    </m:r>
                                  </m:den>
                                </m:f>
                              </m:e>
                            </m:d>
                          </m:e>
                        </m:func>
                      </m:den>
                    </m:f>
                  </m:oMath>
                </a14:m>
                <a:r>
                  <a:rPr lang="cs-CZ" dirty="0">
                    <a:solidFill>
                      <a:schemeClr val="bg1"/>
                    </a:solidFill>
                  </a:rPr>
                  <a:t>=</a:t>
                </a:r>
              </a:p>
            </p:txBody>
          </p:sp>
        </mc:Choice>
        <mc:Fallback xmlns="">
          <p:sp>
            <p:nvSpPr>
              <p:cNvPr id="28" name="TextovéPole 27">
                <a:extLst>
                  <a:ext uri="{FF2B5EF4-FFF2-40B4-BE49-F238E27FC236}">
                    <a16:creationId xmlns:a16="http://schemas.microsoft.com/office/drawing/2014/main" id="{80EACF48-C395-4272-8D83-99375A149950}"/>
                  </a:ext>
                </a:extLst>
              </p:cNvPr>
              <p:cNvSpPr txBox="1">
                <a:spLocks noRot="1" noChangeAspect="1" noMove="1" noResize="1" noEditPoints="1" noAdjustHandles="1" noChangeArrowheads="1" noChangeShapeType="1" noTextEdit="1"/>
              </p:cNvSpPr>
              <p:nvPr/>
            </p:nvSpPr>
            <p:spPr>
              <a:xfrm>
                <a:off x="902346" y="4934440"/>
                <a:ext cx="3900474" cy="1059329"/>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TextovéPole 28">
                <a:extLst>
                  <a:ext uri="{FF2B5EF4-FFF2-40B4-BE49-F238E27FC236}">
                    <a16:creationId xmlns:a16="http://schemas.microsoft.com/office/drawing/2014/main" id="{4151F371-260A-4009-B8D7-125DD6DBF46B}"/>
                  </a:ext>
                </a:extLst>
              </p:cNvPr>
              <p:cNvSpPr txBox="1"/>
              <p:nvPr/>
            </p:nvSpPr>
            <p:spPr>
              <a:xfrm>
                <a:off x="5440401" y="5184262"/>
                <a:ext cx="11876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𝑛</m:t>
                      </m:r>
                      <m:r>
                        <a:rPr lang="cs-CZ" i="0">
                          <a:latin typeface="Cambria Math" panose="02040503050406030204" pitchFamily="18" charset="0"/>
                        </a:rPr>
                        <m:t>=240</m:t>
                      </m:r>
                    </m:oMath>
                  </m:oMathPara>
                </a14:m>
                <a:endParaRPr lang="cs-CZ" dirty="0"/>
              </a:p>
            </p:txBody>
          </p:sp>
        </mc:Choice>
        <mc:Fallback xmlns="">
          <p:sp>
            <p:nvSpPr>
              <p:cNvPr id="29" name="TextovéPole 28">
                <a:extLst>
                  <a:ext uri="{FF2B5EF4-FFF2-40B4-BE49-F238E27FC236}">
                    <a16:creationId xmlns:a16="http://schemas.microsoft.com/office/drawing/2014/main" id="{4151F371-260A-4009-B8D7-125DD6DBF46B}"/>
                  </a:ext>
                </a:extLst>
              </p:cNvPr>
              <p:cNvSpPr txBox="1">
                <a:spLocks noRot="1" noChangeAspect="1" noMove="1" noResize="1" noEditPoints="1" noAdjustHandles="1" noChangeArrowheads="1" noChangeShapeType="1" noTextEdit="1"/>
              </p:cNvSpPr>
              <p:nvPr/>
            </p:nvSpPr>
            <p:spPr>
              <a:xfrm>
                <a:off x="5440401" y="5184262"/>
                <a:ext cx="1187697" cy="369332"/>
              </a:xfrm>
              <a:prstGeom prst="rect">
                <a:avLst/>
              </a:prstGeom>
              <a:blipFill>
                <a:blip r:embed="rId7"/>
                <a:stretch>
                  <a:fillRect l="-1538" r="-5128" b="-9836"/>
                </a:stretch>
              </a:blipFill>
            </p:spPr>
            <p:txBody>
              <a:bodyPr/>
              <a:lstStyle/>
              <a:p>
                <a:r>
                  <a:rPr lang="cs-CZ">
                    <a:noFill/>
                  </a:rPr>
                  <a:t> </a:t>
                </a:r>
              </a:p>
            </p:txBody>
          </p:sp>
        </mc:Fallback>
      </mc:AlternateContent>
      <p:sp>
        <p:nvSpPr>
          <p:cNvPr id="30" name="Šipka: doprava 29">
            <a:extLst>
              <a:ext uri="{FF2B5EF4-FFF2-40B4-BE49-F238E27FC236}">
                <a16:creationId xmlns:a16="http://schemas.microsoft.com/office/drawing/2014/main" id="{A9B76D35-2E81-4923-982A-AB2361AF0862}"/>
              </a:ext>
            </a:extLst>
          </p:cNvPr>
          <p:cNvSpPr/>
          <p:nvPr/>
        </p:nvSpPr>
        <p:spPr bwMode="auto">
          <a:xfrm>
            <a:off x="6872748" y="5270090"/>
            <a:ext cx="749461" cy="233089"/>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1" name="TextovéPole 30">
            <a:extLst>
              <a:ext uri="{FF2B5EF4-FFF2-40B4-BE49-F238E27FC236}">
                <a16:creationId xmlns:a16="http://schemas.microsoft.com/office/drawing/2014/main" id="{0E8C9798-C230-43E9-8D84-D836BFE0F46B}"/>
              </a:ext>
            </a:extLst>
          </p:cNvPr>
          <p:cNvSpPr txBox="1"/>
          <p:nvPr/>
        </p:nvSpPr>
        <p:spPr>
          <a:xfrm>
            <a:off x="7807938" y="5168873"/>
            <a:ext cx="3294557" cy="400110"/>
          </a:xfrm>
          <a:prstGeom prst="rect">
            <a:avLst/>
          </a:prstGeom>
          <a:noFill/>
        </p:spPr>
        <p:txBody>
          <a:bodyPr wrap="square" rtlCol="0">
            <a:spAutoFit/>
          </a:bodyPr>
          <a:lstStyle/>
          <a:p>
            <a:r>
              <a:rPr lang="cs-CZ" sz="2000" dirty="0"/>
              <a:t>počet anuit, tj. 10 let</a:t>
            </a:r>
          </a:p>
        </p:txBody>
      </p:sp>
      <p:sp>
        <p:nvSpPr>
          <p:cNvPr id="32" name="Obdélník 31">
            <a:extLst>
              <a:ext uri="{FF2B5EF4-FFF2-40B4-BE49-F238E27FC236}">
                <a16:creationId xmlns:a16="http://schemas.microsoft.com/office/drawing/2014/main" id="{1354058A-0B63-4B0D-AAFE-5B70EA0AC91B}"/>
              </a:ext>
            </a:extLst>
          </p:cNvPr>
          <p:cNvSpPr/>
          <p:nvPr/>
        </p:nvSpPr>
        <p:spPr bwMode="auto">
          <a:xfrm>
            <a:off x="5038525" y="4948898"/>
            <a:ext cx="5836447" cy="916692"/>
          </a:xfrm>
          <a:prstGeom prst="rect">
            <a:avLst/>
          </a:prstGeom>
          <a:solidFill>
            <a:srgbClr val="089A19">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sp>
        <p:nvSpPr>
          <p:cNvPr id="42" name="Šipka: ohnutá nahoru 41">
            <a:extLst>
              <a:ext uri="{FF2B5EF4-FFF2-40B4-BE49-F238E27FC236}">
                <a16:creationId xmlns:a16="http://schemas.microsoft.com/office/drawing/2014/main" id="{AC8C4388-F2B6-48C9-8C31-828F21573AFD}"/>
              </a:ext>
            </a:extLst>
          </p:cNvPr>
          <p:cNvSpPr/>
          <p:nvPr/>
        </p:nvSpPr>
        <p:spPr bwMode="auto">
          <a:xfrm rot="5400000">
            <a:off x="5237499" y="3006827"/>
            <a:ext cx="603681" cy="443234"/>
          </a:xfrm>
          <a:prstGeom prst="bentUpArrow">
            <a:avLst/>
          </a:prstGeom>
          <a:solidFill>
            <a:schemeClr val="accent1"/>
          </a:solidFill>
          <a:ln w="63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mc:AlternateContent xmlns:mc="http://schemas.openxmlformats.org/markup-compatibility/2006" xmlns:a14="http://schemas.microsoft.com/office/drawing/2010/main">
        <mc:Choice Requires="a14">
          <p:sp>
            <p:nvSpPr>
              <p:cNvPr id="43" name="TextovéPole 42">
                <a:extLst>
                  <a:ext uri="{FF2B5EF4-FFF2-40B4-BE49-F238E27FC236}">
                    <a16:creationId xmlns:a16="http://schemas.microsoft.com/office/drawing/2014/main" id="{8FE49643-C5F4-4292-9868-703E016E1608}"/>
                  </a:ext>
                </a:extLst>
              </p:cNvPr>
              <p:cNvSpPr txBox="1"/>
              <p:nvPr/>
            </p:nvSpPr>
            <p:spPr>
              <a:xfrm>
                <a:off x="5835888" y="2971057"/>
                <a:ext cx="1374351" cy="671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i="1" smtClean="0">
                              <a:solidFill>
                                <a:srgbClr val="836967"/>
                              </a:solidFill>
                              <a:latin typeface="Cambria Math" panose="02040503050406030204" pitchFamily="18" charset="0"/>
                            </a:rPr>
                          </m:ctrlPr>
                        </m:fPr>
                        <m:num>
                          <m:r>
                            <a:rPr lang="cs-CZ" i="1">
                              <a:latin typeface="Cambria Math" panose="02040503050406030204" pitchFamily="18" charset="0"/>
                            </a:rPr>
                            <m:t>𝑎</m:t>
                          </m:r>
                        </m:num>
                        <m:den>
                          <m:r>
                            <a:rPr lang="cs-CZ" i="0">
                              <a:latin typeface="Cambria Math" panose="02040503050406030204" pitchFamily="18" charset="0"/>
                            </a:rPr>
                            <m:t>1+0,003</m:t>
                          </m:r>
                        </m:den>
                      </m:f>
                    </m:oMath>
                  </m:oMathPara>
                </a14:m>
                <a:endParaRPr lang="cs-CZ" dirty="0"/>
              </a:p>
            </p:txBody>
          </p:sp>
        </mc:Choice>
        <mc:Fallback xmlns="">
          <p:sp>
            <p:nvSpPr>
              <p:cNvPr id="43" name="TextovéPole 42">
                <a:extLst>
                  <a:ext uri="{FF2B5EF4-FFF2-40B4-BE49-F238E27FC236}">
                    <a16:creationId xmlns:a16="http://schemas.microsoft.com/office/drawing/2014/main" id="{8FE49643-C5F4-4292-9868-703E016E1608}"/>
                  </a:ext>
                </a:extLst>
              </p:cNvPr>
              <p:cNvSpPr txBox="1">
                <a:spLocks noRot="1" noChangeAspect="1" noMove="1" noResize="1" noEditPoints="1" noAdjustHandles="1" noChangeArrowheads="1" noChangeShapeType="1" noTextEdit="1"/>
              </p:cNvSpPr>
              <p:nvPr/>
            </p:nvSpPr>
            <p:spPr>
              <a:xfrm>
                <a:off x="5835888" y="2971057"/>
                <a:ext cx="1374351" cy="671594"/>
              </a:xfrm>
              <a:prstGeom prst="rect">
                <a:avLst/>
              </a:prstGeom>
              <a:blipFill>
                <a:blip r:embed="rId8"/>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1961525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animBg="1"/>
      <p:bldP spid="31" grpId="0"/>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AAE6BF2-AA47-4D41-AEF6-5A814C0E8CBD}"/>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87F6A522-34DB-4A43-8E62-758B534E4281}"/>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a:p>
        </p:txBody>
      </p:sp>
      <p:sp>
        <p:nvSpPr>
          <p:cNvPr id="4" name="Nadpis 3">
            <a:extLst>
              <a:ext uri="{FF2B5EF4-FFF2-40B4-BE49-F238E27FC236}">
                <a16:creationId xmlns:a16="http://schemas.microsoft.com/office/drawing/2014/main" id="{EFF4DC48-9BC7-47B2-AB46-AC65FED71874}"/>
              </a:ext>
            </a:extLst>
          </p:cNvPr>
          <p:cNvSpPr>
            <a:spLocks noGrp="1"/>
          </p:cNvSpPr>
          <p:nvPr>
            <p:ph type="title"/>
          </p:nvPr>
        </p:nvSpPr>
        <p:spPr>
          <a:xfrm>
            <a:off x="853564" y="2977424"/>
            <a:ext cx="10753200" cy="451576"/>
          </a:xfrm>
        </p:spPr>
        <p:txBody>
          <a:bodyPr/>
          <a:lstStyle/>
          <a:p>
            <a:r>
              <a:rPr lang="cs-CZ" dirty="0"/>
              <a:t>Příklady </a:t>
            </a:r>
            <a:r>
              <a:rPr lang="cs-CZ" dirty="0" err="1"/>
              <a:t>Socrative</a:t>
            </a:r>
            <a:r>
              <a:rPr lang="cs-CZ" dirty="0"/>
              <a:t> 6 – 7 na zamyšlení</a:t>
            </a:r>
          </a:p>
        </p:txBody>
      </p:sp>
      <p:sp>
        <p:nvSpPr>
          <p:cNvPr id="5" name="Zástupný obsah 4">
            <a:extLst>
              <a:ext uri="{FF2B5EF4-FFF2-40B4-BE49-F238E27FC236}">
                <a16:creationId xmlns:a16="http://schemas.microsoft.com/office/drawing/2014/main" id="{EC1DFEDA-458F-49EF-8B33-1B9E0D7DB5E7}"/>
              </a:ext>
            </a:extLst>
          </p:cNvPr>
          <p:cNvSpPr>
            <a:spLocks noGrp="1"/>
          </p:cNvSpPr>
          <p:nvPr>
            <p:ph idx="1"/>
          </p:nvPr>
        </p:nvSpPr>
        <p:spPr>
          <a:xfrm>
            <a:off x="414000" y="4788001"/>
            <a:ext cx="10753200" cy="4139998"/>
          </a:xfrm>
        </p:spPr>
        <p:txBody>
          <a:bodyPr/>
          <a:lstStyle/>
          <a:p>
            <a:pPr marL="72000" indent="0">
              <a:buNone/>
            </a:pPr>
            <a:endParaRPr lang="cs-CZ" dirty="0"/>
          </a:p>
        </p:txBody>
      </p:sp>
    </p:spTree>
    <p:extLst>
      <p:ext uri="{BB962C8B-B14F-4D97-AF65-F5344CB8AC3E}">
        <p14:creationId xmlns:p14="http://schemas.microsoft.com/office/powerpoint/2010/main" val="105037332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noProof="0" dirty="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8 - důchod</a:t>
            </a:r>
          </a:p>
        </p:txBody>
      </p:sp>
      <p:sp>
        <p:nvSpPr>
          <p:cNvPr id="5" name="Zástupný obsah 4">
            <a:extLst>
              <a:ext uri="{FF2B5EF4-FFF2-40B4-BE49-F238E27FC236}">
                <a16:creationId xmlns:a16="http://schemas.microsoft.com/office/drawing/2014/main" id="{AFE419B7-3AE1-4AB0-9258-3F4D9960C535}"/>
              </a:ext>
            </a:extLst>
          </p:cNvPr>
          <p:cNvSpPr>
            <a:spLocks noGrp="1"/>
          </p:cNvSpPr>
          <p:nvPr>
            <p:ph idx="1"/>
          </p:nvPr>
        </p:nvSpPr>
        <p:spPr/>
        <p:txBody>
          <a:bodyPr/>
          <a:lstStyle/>
          <a:p>
            <a:pPr marL="0" lvl="0" indent="0" algn="just">
              <a:lnSpc>
                <a:spcPct val="107000"/>
              </a:lnSpc>
              <a:spcBef>
                <a:spcPts val="1200"/>
              </a:spcBef>
              <a:spcAft>
                <a:spcPts val="800"/>
              </a:spcAft>
              <a:buNone/>
            </a:pPr>
            <a:r>
              <a:rPr lang="cs-CZ" dirty="0">
                <a:effectLst/>
                <a:latin typeface="Calibri" panose="020F0502020204030204" pitchFamily="34" charset="0"/>
                <a:ea typeface="Calibri" panose="020F0502020204030204" pitchFamily="34" charset="0"/>
                <a:cs typeface="Times New Roman" panose="02020603050405020304" pitchFamily="18" charset="0"/>
              </a:rPr>
              <a:t>Kolik prostředků musíte mít k dispozici, abyste zajistili pravidelný dvoudenní důchod ve výši 10,- po dobu 12 let, jestliže víte, že úroková sazba, kterou po celou dobu bude banka garantovat, činí 3,4 % p. a. Banka připisuje úrok každý měsíc. Uvažujte předlhůtní úrok.</a:t>
            </a:r>
          </a:p>
          <a:p>
            <a:pPr marL="72000" indent="0">
              <a:buNone/>
            </a:pPr>
            <a:endParaRPr lang="cs-CZ" dirty="0"/>
          </a:p>
        </p:txBody>
      </p:sp>
    </p:spTree>
    <p:extLst>
      <p:ext uri="{BB962C8B-B14F-4D97-AF65-F5344CB8AC3E}">
        <p14:creationId xmlns:p14="http://schemas.microsoft.com/office/powerpoint/2010/main" val="84537944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8 – řešení</a:t>
            </a:r>
          </a:p>
        </p:txBody>
      </p:sp>
      <p:sp>
        <p:nvSpPr>
          <p:cNvPr id="7" name="TextovéPole 6">
            <a:extLst>
              <a:ext uri="{FF2B5EF4-FFF2-40B4-BE49-F238E27FC236}">
                <a16:creationId xmlns:a16="http://schemas.microsoft.com/office/drawing/2014/main" id="{9BE726D6-0883-44DC-9560-880A5BC9D072}"/>
              </a:ext>
            </a:extLst>
          </p:cNvPr>
          <p:cNvSpPr txBox="1"/>
          <p:nvPr/>
        </p:nvSpPr>
        <p:spPr>
          <a:xfrm>
            <a:off x="720000" y="1442383"/>
            <a:ext cx="1610245" cy="138499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a = 10 Kč</a:t>
            </a:r>
          </a:p>
          <a:p>
            <a:r>
              <a:rPr lang="cs-CZ" sz="1200" dirty="0"/>
              <a:t>n = 12 let</a:t>
            </a:r>
          </a:p>
          <a:p>
            <a:r>
              <a:rPr lang="cs-CZ" sz="1200" dirty="0"/>
              <a:t>r = 3,4 % </a:t>
            </a:r>
            <a:r>
              <a:rPr lang="cs-CZ" sz="1200" dirty="0" err="1"/>
              <a:t>p.a</a:t>
            </a:r>
            <a:r>
              <a:rPr lang="cs-CZ" sz="1200" dirty="0"/>
              <a:t>.</a:t>
            </a:r>
          </a:p>
          <a:p>
            <a:r>
              <a:rPr lang="cs-CZ" sz="1200" dirty="0"/>
              <a:t>ÚO = 30 D</a:t>
            </a:r>
          </a:p>
          <a:p>
            <a:r>
              <a:rPr lang="cs-CZ" sz="1200" dirty="0"/>
              <a:t>PO = 2 D</a:t>
            </a:r>
          </a:p>
          <a:p>
            <a:r>
              <a:rPr lang="cs-CZ" sz="1200" dirty="0"/>
              <a:t>m = 15</a:t>
            </a:r>
          </a:p>
          <a:p>
            <a:r>
              <a:rPr lang="cs-CZ" sz="1200" dirty="0"/>
              <a:t>D</a:t>
            </a:r>
            <a:r>
              <a:rPr lang="cs-CZ" sz="900" dirty="0"/>
              <a:t>0</a:t>
            </a:r>
            <a:r>
              <a:rPr lang="cs-CZ" sz="1200" dirty="0"/>
              <a:t> = ?</a:t>
            </a:r>
          </a:p>
        </p:txBody>
      </p:sp>
      <p:sp>
        <p:nvSpPr>
          <p:cNvPr id="11" name="TextovéPole 10">
            <a:extLst>
              <a:ext uri="{FF2B5EF4-FFF2-40B4-BE49-F238E27FC236}">
                <a16:creationId xmlns:a16="http://schemas.microsoft.com/office/drawing/2014/main" id="{6674CFE2-8FF4-4BCB-ABE5-B3D06E80968F}"/>
              </a:ext>
            </a:extLst>
          </p:cNvPr>
          <p:cNvSpPr txBox="1"/>
          <p:nvPr/>
        </p:nvSpPr>
        <p:spPr>
          <a:xfrm>
            <a:off x="2458061" y="1569565"/>
            <a:ext cx="8691717" cy="338554"/>
          </a:xfrm>
          <a:prstGeom prst="rect">
            <a:avLst/>
          </a:prstGeom>
          <a:noFill/>
        </p:spPr>
        <p:txBody>
          <a:bodyPr wrap="square" rtlCol="0">
            <a:spAutoFit/>
          </a:bodyPr>
          <a:lstStyle/>
          <a:p>
            <a:r>
              <a:rPr lang="cs-CZ" sz="1600" dirty="0"/>
              <a:t>Nejprve vypočtěme co se stane v rámci 1 úrokovacího období</a:t>
            </a:r>
          </a:p>
        </p:txBody>
      </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6FD31074-4043-4D31-B14D-6579FB2797FD}"/>
                  </a:ext>
                </a:extLst>
              </p:cNvPr>
              <p:cNvSpPr txBox="1"/>
              <p:nvPr/>
            </p:nvSpPr>
            <p:spPr>
              <a:xfrm>
                <a:off x="2497390" y="1997535"/>
                <a:ext cx="4682692"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𝑋</m:t>
                          </m:r>
                        </m:e>
                        <m:sub>
                          <m:r>
                            <a:rPr lang="cs-CZ" i="0">
                              <a:solidFill>
                                <a:schemeClr val="tx1"/>
                              </a:solidFill>
                              <a:latin typeface="Cambria Math" panose="02040503050406030204" pitchFamily="18" charset="0"/>
                            </a:rPr>
                            <m:t>1</m:t>
                          </m:r>
                        </m:sub>
                      </m:sSub>
                      <m:r>
                        <a:rPr lang="cs-CZ" i="0">
                          <a:solidFill>
                            <a:schemeClr val="tx1"/>
                          </a:solidFill>
                          <a:latin typeface="Cambria Math" panose="02040503050406030204" pitchFamily="18" charset="0"/>
                        </a:rPr>
                        <m:t>=</m:t>
                      </m:r>
                      <m:r>
                        <a:rPr lang="cs-CZ" i="1">
                          <a:solidFill>
                            <a:schemeClr val="tx1"/>
                          </a:solidFill>
                          <a:latin typeface="Cambria Math" panose="02040503050406030204" pitchFamily="18" charset="0"/>
                        </a:rPr>
                        <m:t>𝑎</m:t>
                      </m:r>
                      <m:r>
                        <a:rPr lang="cs-CZ" i="0">
                          <a:solidFill>
                            <a:schemeClr val="tx1"/>
                          </a:solidFill>
                          <a:latin typeface="Cambria Math" panose="02040503050406030204" pitchFamily="18" charset="0"/>
                        </a:rPr>
                        <m:t>⋅</m:t>
                      </m:r>
                      <m:r>
                        <a:rPr lang="cs-CZ" i="1">
                          <a:solidFill>
                            <a:schemeClr val="tx1"/>
                          </a:solidFill>
                          <a:latin typeface="Cambria Math" panose="02040503050406030204" pitchFamily="18" charset="0"/>
                        </a:rPr>
                        <m:t>𝑚</m:t>
                      </m:r>
                      <m:r>
                        <a:rPr lang="cs-CZ" i="0">
                          <a:solidFill>
                            <a:schemeClr val="tx1"/>
                          </a:solidFill>
                          <a:latin typeface="Cambria Math" panose="02040503050406030204" pitchFamily="18" charset="0"/>
                        </a:rPr>
                        <m:t>⋅</m:t>
                      </m:r>
                      <m:d>
                        <m:dPr>
                          <m:ctrlPr>
                            <a:rPr lang="cs-CZ" i="1">
                              <a:solidFill>
                                <a:schemeClr val="tx1"/>
                              </a:solidFill>
                              <a:latin typeface="Cambria Math" panose="02040503050406030204" pitchFamily="18" charset="0"/>
                            </a:rPr>
                          </m:ctrlPr>
                        </m:dPr>
                        <m:e>
                          <m:r>
                            <a:rPr lang="cs-CZ" i="0">
                              <a:solidFill>
                                <a:schemeClr val="tx1"/>
                              </a:solidFill>
                              <a:latin typeface="Cambria Math" panose="02040503050406030204" pitchFamily="18" charset="0"/>
                            </a:rPr>
                            <m:t>1+</m:t>
                          </m:r>
                          <m:f>
                            <m:fPr>
                              <m:ctrlPr>
                                <a:rPr lang="cs-CZ" i="1">
                                  <a:solidFill>
                                    <a:schemeClr val="tx1"/>
                                  </a:solidFill>
                                  <a:latin typeface="Cambria Math" panose="02040503050406030204" pitchFamily="18" charset="0"/>
                                </a:rPr>
                              </m:ctrlPr>
                            </m:fPr>
                            <m:num>
                              <m:r>
                                <a:rPr lang="cs-CZ" i="1">
                                  <a:solidFill>
                                    <a:schemeClr val="tx1"/>
                                  </a:solidFill>
                                  <a:latin typeface="Cambria Math" panose="02040503050406030204" pitchFamily="18" charset="0"/>
                                </a:rPr>
                                <m:t>𝑚</m:t>
                              </m:r>
                              <m:r>
                                <a:rPr lang="cs-CZ" i="0">
                                  <a:solidFill>
                                    <a:schemeClr val="tx1"/>
                                  </a:solidFill>
                                  <a:latin typeface="Cambria Math" panose="02040503050406030204" pitchFamily="18" charset="0"/>
                                </a:rPr>
                                <m:t>+1</m:t>
                              </m:r>
                            </m:num>
                            <m:den>
                              <m:r>
                                <a:rPr lang="cs-CZ" i="0">
                                  <a:solidFill>
                                    <a:schemeClr val="tx1"/>
                                  </a:solidFill>
                                  <a:latin typeface="Cambria Math" panose="02040503050406030204" pitchFamily="18" charset="0"/>
                                </a:rPr>
                                <m:t>2</m:t>
                              </m:r>
                              <m:r>
                                <a:rPr lang="cs-CZ" i="1">
                                  <a:solidFill>
                                    <a:schemeClr val="tx1"/>
                                  </a:solidFill>
                                  <a:latin typeface="Cambria Math" panose="02040503050406030204" pitchFamily="18" charset="0"/>
                                </a:rPr>
                                <m:t>𝑚</m:t>
                              </m:r>
                            </m:den>
                          </m:f>
                          <m:r>
                            <a:rPr lang="cs-CZ" i="0">
                              <a:solidFill>
                                <a:schemeClr val="tx1"/>
                              </a:solidFill>
                              <a:latin typeface="Cambria Math" panose="02040503050406030204" pitchFamily="18" charset="0"/>
                            </a:rPr>
                            <m:t>⋅</m:t>
                          </m:r>
                          <m:r>
                            <a:rPr lang="cs-CZ" i="1">
                              <a:solidFill>
                                <a:schemeClr val="tx1"/>
                              </a:solidFill>
                              <a:latin typeface="Cambria Math" panose="02040503050406030204" pitchFamily="18" charset="0"/>
                            </a:rPr>
                            <m:t>𝑟</m:t>
                          </m:r>
                        </m:e>
                      </m:d>
                      <m:r>
                        <a:rPr lang="cs-CZ" i="0">
                          <a:solidFill>
                            <a:schemeClr val="tx1"/>
                          </a:solidFill>
                          <a:latin typeface="Cambria Math" panose="02040503050406030204" pitchFamily="18" charset="0"/>
                        </a:rPr>
                        <m:t>⋅</m:t>
                      </m:r>
                      <m:f>
                        <m:fPr>
                          <m:ctrlPr>
                            <a:rPr lang="cs-CZ" i="1">
                              <a:solidFill>
                                <a:schemeClr val="tx1"/>
                              </a:solidFill>
                              <a:latin typeface="Cambria Math" panose="02040503050406030204" pitchFamily="18" charset="0"/>
                            </a:rPr>
                          </m:ctrlPr>
                        </m:fPr>
                        <m:num>
                          <m:r>
                            <a:rPr lang="cs-CZ" i="0">
                              <a:solidFill>
                                <a:schemeClr val="tx1"/>
                              </a:solidFill>
                              <a:latin typeface="Cambria Math" panose="02040503050406030204" pitchFamily="18" charset="0"/>
                            </a:rPr>
                            <m:t>1</m:t>
                          </m:r>
                        </m:num>
                        <m:den>
                          <m:r>
                            <a:rPr lang="cs-CZ" i="0">
                              <a:solidFill>
                                <a:schemeClr val="tx1"/>
                              </a:solidFill>
                              <a:latin typeface="Cambria Math" panose="02040503050406030204" pitchFamily="18" charset="0"/>
                            </a:rPr>
                            <m:t>1+</m:t>
                          </m:r>
                          <m:r>
                            <a:rPr lang="cs-CZ" i="1">
                              <a:solidFill>
                                <a:schemeClr val="tx1"/>
                              </a:solidFill>
                              <a:latin typeface="Cambria Math" panose="02040503050406030204" pitchFamily="18" charset="0"/>
                            </a:rPr>
                            <m:t>𝑟</m:t>
                          </m:r>
                        </m:den>
                      </m:f>
                    </m:oMath>
                  </m:oMathPara>
                </a14:m>
                <a:endParaRPr lang="cs-CZ" dirty="0">
                  <a:solidFill>
                    <a:schemeClr val="tx1"/>
                  </a:solidFill>
                </a:endParaRPr>
              </a:p>
            </p:txBody>
          </p:sp>
        </mc:Choice>
        <mc:Fallback xmlns="">
          <p:sp>
            <p:nvSpPr>
              <p:cNvPr id="12" name="TextovéPole 11">
                <a:extLst>
                  <a:ext uri="{FF2B5EF4-FFF2-40B4-BE49-F238E27FC236}">
                    <a16:creationId xmlns:a16="http://schemas.microsoft.com/office/drawing/2014/main" id="{6FD31074-4043-4D31-B14D-6579FB2797FD}"/>
                  </a:ext>
                </a:extLst>
              </p:cNvPr>
              <p:cNvSpPr txBox="1">
                <a:spLocks noRot="1" noChangeAspect="1" noMove="1" noResize="1" noEditPoints="1" noAdjustHandles="1" noChangeArrowheads="1" noChangeShapeType="1" noTextEdit="1"/>
              </p:cNvSpPr>
              <p:nvPr/>
            </p:nvSpPr>
            <p:spPr>
              <a:xfrm>
                <a:off x="2497390" y="1997535"/>
                <a:ext cx="4682692" cy="82984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14BFFC95-ABDD-4FD3-8768-C4F5F5E1AF9C}"/>
                  </a:ext>
                </a:extLst>
              </p:cNvPr>
              <p:cNvSpPr txBox="1"/>
              <p:nvPr/>
            </p:nvSpPr>
            <p:spPr>
              <a:xfrm>
                <a:off x="2487558" y="2916595"/>
                <a:ext cx="5639685" cy="10559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𝑋</m:t>
                          </m:r>
                        </m:e>
                        <m:sub>
                          <m:r>
                            <a:rPr lang="cs-CZ" i="0">
                              <a:solidFill>
                                <a:schemeClr val="tx1"/>
                              </a:solidFill>
                              <a:latin typeface="Cambria Math" panose="02040503050406030204" pitchFamily="18" charset="0"/>
                            </a:rPr>
                            <m:t>1</m:t>
                          </m:r>
                        </m:sub>
                      </m:sSub>
                      <m:r>
                        <a:rPr lang="cs-CZ" i="0">
                          <a:solidFill>
                            <a:schemeClr val="tx1"/>
                          </a:solidFill>
                          <a:latin typeface="Cambria Math" panose="02040503050406030204" pitchFamily="18" charset="0"/>
                        </a:rPr>
                        <m:t>=</m:t>
                      </m:r>
                      <m:r>
                        <a:rPr lang="cs-CZ" b="0" i="0" smtClean="0">
                          <a:solidFill>
                            <a:schemeClr val="tx1"/>
                          </a:solidFill>
                          <a:latin typeface="Cambria Math" panose="02040503050406030204" pitchFamily="18" charset="0"/>
                        </a:rPr>
                        <m:t>10</m:t>
                      </m:r>
                      <m:r>
                        <a:rPr lang="cs-CZ" i="0">
                          <a:solidFill>
                            <a:schemeClr val="tx1"/>
                          </a:solidFill>
                          <a:latin typeface="Cambria Math" panose="02040503050406030204" pitchFamily="18" charset="0"/>
                        </a:rPr>
                        <m:t>⋅</m:t>
                      </m:r>
                      <m:r>
                        <a:rPr lang="cs-CZ" b="0" i="0" smtClean="0">
                          <a:solidFill>
                            <a:schemeClr val="tx1"/>
                          </a:solidFill>
                          <a:latin typeface="Cambria Math" panose="02040503050406030204" pitchFamily="18" charset="0"/>
                        </a:rPr>
                        <m:t>15</m:t>
                      </m:r>
                      <m:r>
                        <a:rPr lang="cs-CZ" i="0">
                          <a:solidFill>
                            <a:schemeClr val="tx1"/>
                          </a:solidFill>
                          <a:latin typeface="Cambria Math" panose="02040503050406030204" pitchFamily="18" charset="0"/>
                        </a:rPr>
                        <m:t>⋅</m:t>
                      </m:r>
                      <m:d>
                        <m:dPr>
                          <m:ctrlPr>
                            <a:rPr lang="cs-CZ" i="1">
                              <a:solidFill>
                                <a:schemeClr val="tx1"/>
                              </a:solidFill>
                              <a:latin typeface="Cambria Math" panose="02040503050406030204" pitchFamily="18" charset="0"/>
                            </a:rPr>
                          </m:ctrlPr>
                        </m:dPr>
                        <m:e>
                          <m:r>
                            <a:rPr lang="cs-CZ" i="0">
                              <a:solidFill>
                                <a:schemeClr val="tx1"/>
                              </a:solidFill>
                              <a:latin typeface="Cambria Math" panose="02040503050406030204" pitchFamily="18" charset="0"/>
                            </a:rPr>
                            <m:t>1+</m:t>
                          </m:r>
                          <m:f>
                            <m:fPr>
                              <m:ctrlPr>
                                <a:rPr lang="cs-CZ" i="1">
                                  <a:solidFill>
                                    <a:schemeClr val="tx1"/>
                                  </a:solidFill>
                                  <a:latin typeface="Cambria Math" panose="02040503050406030204" pitchFamily="18" charset="0"/>
                                </a:rPr>
                              </m:ctrlPr>
                            </m:fPr>
                            <m:num>
                              <m:r>
                                <a:rPr lang="cs-CZ" b="0" i="0" smtClean="0">
                                  <a:solidFill>
                                    <a:schemeClr val="tx1"/>
                                  </a:solidFill>
                                  <a:latin typeface="Cambria Math" panose="02040503050406030204" pitchFamily="18" charset="0"/>
                                </a:rPr>
                                <m:t>1</m:t>
                              </m:r>
                              <m:r>
                                <a:rPr lang="cs-CZ" b="0" i="1" smtClean="0">
                                  <a:solidFill>
                                    <a:schemeClr val="tx1"/>
                                  </a:solidFill>
                                  <a:latin typeface="Cambria Math" panose="02040503050406030204" pitchFamily="18" charset="0"/>
                                </a:rPr>
                                <m:t>6</m:t>
                              </m:r>
                            </m:num>
                            <m:den>
                              <m:r>
                                <a:rPr lang="cs-CZ" b="0" i="0" smtClean="0">
                                  <a:solidFill>
                                    <a:schemeClr val="tx1"/>
                                  </a:solidFill>
                                  <a:latin typeface="Cambria Math" panose="02040503050406030204" pitchFamily="18" charset="0"/>
                                </a:rPr>
                                <m:t>30</m:t>
                              </m:r>
                            </m:den>
                          </m:f>
                          <m:r>
                            <a:rPr lang="cs-CZ" i="0">
                              <a:solidFill>
                                <a:schemeClr val="tx1"/>
                              </a:solidFill>
                              <a:latin typeface="Cambria Math" panose="02040503050406030204" pitchFamily="18" charset="0"/>
                            </a:rPr>
                            <m:t>⋅</m:t>
                          </m:r>
                          <m:f>
                            <m:fPr>
                              <m:ctrlPr>
                                <a:rPr lang="cs-CZ" i="1" smtClean="0">
                                  <a:solidFill>
                                    <a:schemeClr val="tx1"/>
                                  </a:solidFill>
                                  <a:latin typeface="Cambria Math" panose="02040503050406030204" pitchFamily="18" charset="0"/>
                                </a:rPr>
                              </m:ctrlPr>
                            </m:fPr>
                            <m:num>
                              <m:r>
                                <a:rPr lang="cs-CZ" b="0" i="1" smtClean="0">
                                  <a:solidFill>
                                    <a:schemeClr val="tx1"/>
                                  </a:solidFill>
                                  <a:latin typeface="Cambria Math" panose="02040503050406030204" pitchFamily="18" charset="0"/>
                                </a:rPr>
                                <m:t>0,034</m:t>
                              </m:r>
                            </m:num>
                            <m:den>
                              <m:r>
                                <a:rPr lang="cs-CZ" b="0" i="1" smtClean="0">
                                  <a:solidFill>
                                    <a:schemeClr val="tx1"/>
                                  </a:solidFill>
                                  <a:latin typeface="Cambria Math" panose="02040503050406030204" pitchFamily="18" charset="0"/>
                                </a:rPr>
                                <m:t>12</m:t>
                              </m:r>
                            </m:den>
                          </m:f>
                        </m:e>
                      </m:d>
                      <m:r>
                        <a:rPr lang="cs-CZ" i="0">
                          <a:solidFill>
                            <a:schemeClr val="tx1"/>
                          </a:solidFill>
                          <a:latin typeface="Cambria Math" panose="02040503050406030204" pitchFamily="18" charset="0"/>
                        </a:rPr>
                        <m:t>⋅</m:t>
                      </m:r>
                      <m:f>
                        <m:fPr>
                          <m:ctrlPr>
                            <a:rPr lang="cs-CZ" i="1">
                              <a:solidFill>
                                <a:schemeClr val="tx1"/>
                              </a:solidFill>
                              <a:latin typeface="Cambria Math" panose="02040503050406030204" pitchFamily="18" charset="0"/>
                            </a:rPr>
                          </m:ctrlPr>
                        </m:fPr>
                        <m:num>
                          <m:r>
                            <a:rPr lang="cs-CZ" i="0">
                              <a:solidFill>
                                <a:schemeClr val="tx1"/>
                              </a:solidFill>
                              <a:latin typeface="Cambria Math" panose="02040503050406030204" pitchFamily="18" charset="0"/>
                            </a:rPr>
                            <m:t>1</m:t>
                          </m:r>
                        </m:num>
                        <m:den>
                          <m:r>
                            <a:rPr lang="cs-CZ" i="0">
                              <a:solidFill>
                                <a:schemeClr val="tx1"/>
                              </a:solidFill>
                              <a:latin typeface="Cambria Math" panose="02040503050406030204" pitchFamily="18" charset="0"/>
                            </a:rPr>
                            <m:t>1+</m:t>
                          </m:r>
                          <m:f>
                            <m:fPr>
                              <m:ctrlPr>
                                <a:rPr lang="cs-CZ" i="1" smtClean="0">
                                  <a:solidFill>
                                    <a:schemeClr val="tx1"/>
                                  </a:solidFill>
                                  <a:latin typeface="Cambria Math" panose="02040503050406030204" pitchFamily="18" charset="0"/>
                                </a:rPr>
                              </m:ctrlPr>
                            </m:fPr>
                            <m:num>
                              <m:r>
                                <a:rPr lang="cs-CZ" b="0" i="1" smtClean="0">
                                  <a:solidFill>
                                    <a:schemeClr val="tx1"/>
                                  </a:solidFill>
                                  <a:latin typeface="Cambria Math" panose="02040503050406030204" pitchFamily="18" charset="0"/>
                                </a:rPr>
                                <m:t>0,034</m:t>
                              </m:r>
                            </m:num>
                            <m:den>
                              <m:r>
                                <a:rPr lang="cs-CZ" b="0" i="1" smtClean="0">
                                  <a:solidFill>
                                    <a:schemeClr val="tx1"/>
                                  </a:solidFill>
                                  <a:latin typeface="Cambria Math" panose="02040503050406030204" pitchFamily="18" charset="0"/>
                                </a:rPr>
                                <m:t>12</m:t>
                              </m:r>
                            </m:den>
                          </m:f>
                        </m:den>
                      </m:f>
                    </m:oMath>
                  </m:oMathPara>
                </a14:m>
                <a:endParaRPr lang="cs-CZ" dirty="0">
                  <a:solidFill>
                    <a:schemeClr val="tx1"/>
                  </a:solidFill>
                </a:endParaRPr>
              </a:p>
            </p:txBody>
          </p:sp>
        </mc:Choice>
        <mc:Fallback xmlns="">
          <p:sp>
            <p:nvSpPr>
              <p:cNvPr id="13" name="TextovéPole 12">
                <a:extLst>
                  <a:ext uri="{FF2B5EF4-FFF2-40B4-BE49-F238E27FC236}">
                    <a16:creationId xmlns:a16="http://schemas.microsoft.com/office/drawing/2014/main" id="{14BFFC95-ABDD-4FD3-8768-C4F5F5E1AF9C}"/>
                  </a:ext>
                </a:extLst>
              </p:cNvPr>
              <p:cNvSpPr txBox="1">
                <a:spLocks noRot="1" noChangeAspect="1" noMove="1" noResize="1" noEditPoints="1" noAdjustHandles="1" noChangeArrowheads="1" noChangeShapeType="1" noTextEdit="1"/>
              </p:cNvSpPr>
              <p:nvPr/>
            </p:nvSpPr>
            <p:spPr>
              <a:xfrm>
                <a:off x="2487558" y="2916595"/>
                <a:ext cx="5639685" cy="1055930"/>
              </a:xfrm>
              <a:prstGeom prst="rect">
                <a:avLst/>
              </a:prstGeom>
              <a:blipFill>
                <a:blip r:embed="rId3"/>
                <a:stretch>
                  <a:fillRect/>
                </a:stretch>
              </a:blipFill>
            </p:spPr>
            <p:txBody>
              <a:bodyPr/>
              <a:lstStyle/>
              <a:p>
                <a:r>
                  <a:rPr lang="cs-CZ">
                    <a:noFill/>
                  </a:rPr>
                  <a:t> </a:t>
                </a:r>
              </a:p>
            </p:txBody>
          </p:sp>
        </mc:Fallback>
      </mc:AlternateContent>
      <p:sp>
        <p:nvSpPr>
          <p:cNvPr id="14" name="TextovéPole 13">
            <a:extLst>
              <a:ext uri="{FF2B5EF4-FFF2-40B4-BE49-F238E27FC236}">
                <a16:creationId xmlns:a16="http://schemas.microsoft.com/office/drawing/2014/main" id="{FDEDC7C1-48F1-4E86-9F0D-86D4AAA27332}"/>
              </a:ext>
            </a:extLst>
          </p:cNvPr>
          <p:cNvSpPr txBox="1"/>
          <p:nvPr/>
        </p:nvSpPr>
        <p:spPr>
          <a:xfrm>
            <a:off x="837987" y="3994317"/>
            <a:ext cx="8691717" cy="338554"/>
          </a:xfrm>
          <a:prstGeom prst="rect">
            <a:avLst/>
          </a:prstGeom>
          <a:noFill/>
        </p:spPr>
        <p:txBody>
          <a:bodyPr wrap="square" rtlCol="0">
            <a:spAutoFit/>
          </a:bodyPr>
          <a:lstStyle/>
          <a:p>
            <a:r>
              <a:rPr lang="cs-CZ" sz="1600" dirty="0"/>
              <a:t>a dosadíme za a1 do geometrické řady, kde jeden člen odpovídá úrokovacímu období:</a:t>
            </a:r>
          </a:p>
        </p:txBody>
      </p:sp>
      <mc:AlternateContent xmlns:mc="http://schemas.openxmlformats.org/markup-compatibility/2006" xmlns:a14="http://schemas.microsoft.com/office/drawing/2010/main">
        <mc:Choice Requires="a14">
          <p:sp>
            <p:nvSpPr>
              <p:cNvPr id="15" name="TextovéPole 14">
                <a:extLst>
                  <a:ext uri="{FF2B5EF4-FFF2-40B4-BE49-F238E27FC236}">
                    <a16:creationId xmlns:a16="http://schemas.microsoft.com/office/drawing/2014/main" id="{8F81AA01-4C97-43B6-A044-3348D9D3A297}"/>
                  </a:ext>
                </a:extLst>
              </p:cNvPr>
              <p:cNvSpPr txBox="1"/>
              <p:nvPr/>
            </p:nvSpPr>
            <p:spPr>
              <a:xfrm>
                <a:off x="1037322" y="4541095"/>
                <a:ext cx="5139356" cy="1191865"/>
              </a:xfrm>
              <a:prstGeom prst="rect">
                <a:avLst/>
              </a:prstGeom>
              <a:noFill/>
            </p:spPr>
            <p:txBody>
              <a:bodyPr wrap="none" lIns="0" tIns="0" rIns="0" bIns="0" rtlCol="0">
                <a:spAutoFit/>
              </a:bodyPr>
              <a:lstStyle/>
              <a:p>
                <a14:m>
                  <m:oMath xmlns:m="http://schemas.openxmlformats.org/officeDocument/2006/math">
                    <m:sSub>
                      <m:sSubPr>
                        <m:ctrlPr>
                          <a:rPr lang="cs-CZ" i="1" smtClean="0">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𝐷</m:t>
                        </m:r>
                      </m:e>
                      <m:sub>
                        <m:r>
                          <a:rPr lang="cs-CZ" i="0">
                            <a:solidFill>
                              <a:schemeClr val="tx1"/>
                            </a:solidFill>
                            <a:latin typeface="Cambria Math" panose="02040503050406030204" pitchFamily="18" charset="0"/>
                          </a:rPr>
                          <m:t>0</m:t>
                        </m:r>
                      </m:sub>
                    </m:sSub>
                    <m:r>
                      <a:rPr lang="cs-CZ" i="0">
                        <a:solidFill>
                          <a:schemeClr val="tx1"/>
                        </a:solidFill>
                        <a:latin typeface="Cambria Math" panose="02040503050406030204" pitchFamily="18" charset="0"/>
                      </a:rPr>
                      <m:t>=</m:t>
                    </m:r>
                    <m:sSub>
                      <m:sSubPr>
                        <m:ctrlPr>
                          <a:rPr lang="cs-CZ" i="1" smtClean="0">
                            <a:solidFill>
                              <a:schemeClr val="accent6"/>
                            </a:solidFill>
                            <a:latin typeface="Cambria Math" panose="02040503050406030204" pitchFamily="18" charset="0"/>
                          </a:rPr>
                        </m:ctrlPr>
                      </m:sSubPr>
                      <m:e>
                        <m:r>
                          <a:rPr lang="cs-CZ" b="0" i="1" smtClean="0">
                            <a:solidFill>
                              <a:schemeClr val="accent6"/>
                            </a:solidFill>
                            <a:latin typeface="Cambria Math" panose="02040503050406030204" pitchFamily="18" charset="0"/>
                          </a:rPr>
                          <m:t>𝑋</m:t>
                        </m:r>
                      </m:e>
                      <m:sub>
                        <m:r>
                          <a:rPr lang="cs-CZ" i="0">
                            <a:solidFill>
                              <a:schemeClr val="accent6"/>
                            </a:solidFill>
                            <a:latin typeface="Cambria Math" panose="02040503050406030204" pitchFamily="18" charset="0"/>
                          </a:rPr>
                          <m:t>1</m:t>
                        </m:r>
                      </m:sub>
                    </m:sSub>
                    <m:r>
                      <a:rPr lang="cs-CZ" i="0">
                        <a:solidFill>
                          <a:schemeClr val="tx1"/>
                        </a:solidFill>
                        <a:latin typeface="Cambria Math" panose="02040503050406030204" pitchFamily="18" charset="0"/>
                      </a:rPr>
                      <m:t>⋅</m:t>
                    </m:r>
                    <m:f>
                      <m:fPr>
                        <m:ctrlPr>
                          <a:rPr lang="cs-CZ" i="1">
                            <a:solidFill>
                              <a:schemeClr val="tx1"/>
                            </a:solidFill>
                            <a:latin typeface="Cambria Math" panose="02040503050406030204" pitchFamily="18" charset="0"/>
                          </a:rPr>
                        </m:ctrlPr>
                      </m:fPr>
                      <m:num>
                        <m:r>
                          <a:rPr lang="cs-CZ" i="0">
                            <a:solidFill>
                              <a:schemeClr val="tx1"/>
                            </a:solidFill>
                            <a:latin typeface="Cambria Math" panose="02040503050406030204" pitchFamily="18" charset="0"/>
                          </a:rPr>
                          <m:t>1−</m:t>
                        </m:r>
                        <m:sSup>
                          <m:sSupPr>
                            <m:ctrlPr>
                              <a:rPr lang="cs-CZ" i="1">
                                <a:solidFill>
                                  <a:schemeClr val="tx1"/>
                                </a:solidFill>
                                <a:latin typeface="Cambria Math" panose="02040503050406030204" pitchFamily="18" charset="0"/>
                              </a:rPr>
                            </m:ctrlPr>
                          </m:sSupPr>
                          <m:e>
                            <m:d>
                              <m:dPr>
                                <m:ctrlPr>
                                  <a:rPr lang="cs-CZ" i="1" smtClean="0">
                                    <a:solidFill>
                                      <a:srgbClr val="00B050"/>
                                    </a:solidFill>
                                    <a:latin typeface="Cambria Math" panose="02040503050406030204" pitchFamily="18" charset="0"/>
                                  </a:rPr>
                                </m:ctrlPr>
                              </m:dPr>
                              <m:e>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m:t>
                                    </m:r>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0,034</m:t>
                                        </m:r>
                                      </m:num>
                                      <m:den>
                                        <m:r>
                                          <a:rPr lang="cs-CZ" b="0" i="0" smtClean="0">
                                            <a:solidFill>
                                              <a:srgbClr val="00B050"/>
                                            </a:solidFill>
                                            <a:latin typeface="Cambria Math" panose="02040503050406030204" pitchFamily="18" charset="0"/>
                                          </a:rPr>
                                          <m:t>12</m:t>
                                        </m:r>
                                      </m:den>
                                    </m:f>
                                  </m:den>
                                </m:f>
                              </m:e>
                            </m:d>
                          </m:e>
                          <m:sup>
                            <m:r>
                              <a:rPr lang="cs-CZ" b="0" i="0" smtClean="0">
                                <a:solidFill>
                                  <a:schemeClr val="tx1"/>
                                </a:solidFill>
                                <a:latin typeface="Cambria Math" panose="02040503050406030204" pitchFamily="18" charset="0"/>
                              </a:rPr>
                              <m:t>12</m:t>
                            </m:r>
                            <m:r>
                              <a:rPr lang="cs-CZ">
                                <a:latin typeface="Cambria Math" panose="02040503050406030204" pitchFamily="18" charset="0"/>
                              </a:rPr>
                              <m:t>⋅</m:t>
                            </m:r>
                            <m:r>
                              <a:rPr lang="cs-CZ" i="0">
                                <a:solidFill>
                                  <a:schemeClr val="tx1"/>
                                </a:solidFill>
                                <a:latin typeface="Cambria Math" panose="02040503050406030204" pitchFamily="18" charset="0"/>
                              </a:rPr>
                              <m:t>12</m:t>
                            </m:r>
                          </m:sup>
                        </m:sSup>
                      </m:num>
                      <m:den>
                        <m:r>
                          <a:rPr lang="cs-CZ" i="0">
                            <a:solidFill>
                              <a:schemeClr val="tx1"/>
                            </a:solidFill>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m:t>
                            </m:r>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0,034</m:t>
                                </m:r>
                              </m:num>
                              <m:den>
                                <m:r>
                                  <a:rPr lang="cs-CZ" b="0" i="0" smtClean="0">
                                    <a:solidFill>
                                      <a:srgbClr val="00B050"/>
                                    </a:solidFill>
                                    <a:latin typeface="Cambria Math" panose="02040503050406030204" pitchFamily="18" charset="0"/>
                                  </a:rPr>
                                  <m:t>12</m:t>
                                </m:r>
                              </m:den>
                            </m:f>
                          </m:den>
                        </m:f>
                      </m:den>
                    </m:f>
                  </m:oMath>
                </a14:m>
                <a:r>
                  <a:rPr lang="cs-CZ" dirty="0">
                    <a:solidFill>
                      <a:schemeClr val="tx1"/>
                    </a:solidFill>
                  </a:rPr>
                  <a:t>= 17 742,87 Kč</a:t>
                </a:r>
              </a:p>
            </p:txBody>
          </p:sp>
        </mc:Choice>
        <mc:Fallback xmlns="">
          <p:sp>
            <p:nvSpPr>
              <p:cNvPr id="15" name="TextovéPole 14">
                <a:extLst>
                  <a:ext uri="{FF2B5EF4-FFF2-40B4-BE49-F238E27FC236}">
                    <a16:creationId xmlns:a16="http://schemas.microsoft.com/office/drawing/2014/main" id="{8F81AA01-4C97-43B6-A044-3348D9D3A297}"/>
                  </a:ext>
                </a:extLst>
              </p:cNvPr>
              <p:cNvSpPr txBox="1">
                <a:spLocks noRot="1" noChangeAspect="1" noMove="1" noResize="1" noEditPoints="1" noAdjustHandles="1" noChangeArrowheads="1" noChangeShapeType="1" noTextEdit="1"/>
              </p:cNvSpPr>
              <p:nvPr/>
            </p:nvSpPr>
            <p:spPr>
              <a:xfrm>
                <a:off x="1037322" y="4541095"/>
                <a:ext cx="5139356" cy="1191865"/>
              </a:xfrm>
              <a:prstGeom prst="rect">
                <a:avLst/>
              </a:prstGeom>
              <a:blipFill>
                <a:blip r:embed="rId4"/>
                <a:stretch>
                  <a:fillRect r="-2610"/>
                </a:stretch>
              </a:blipFill>
            </p:spPr>
            <p:txBody>
              <a:bodyPr/>
              <a:lstStyle/>
              <a:p>
                <a:r>
                  <a:rPr lang="cs-CZ">
                    <a:noFill/>
                  </a:rPr>
                  <a:t> </a:t>
                </a:r>
              </a:p>
            </p:txBody>
          </p:sp>
        </mc:Fallback>
      </mc:AlternateContent>
      <p:sp>
        <p:nvSpPr>
          <p:cNvPr id="16" name="Obdélník 15">
            <a:extLst>
              <a:ext uri="{FF2B5EF4-FFF2-40B4-BE49-F238E27FC236}">
                <a16:creationId xmlns:a16="http://schemas.microsoft.com/office/drawing/2014/main" id="{8B2529F1-BDF4-4448-B83C-8E04BD90E2B6}"/>
              </a:ext>
            </a:extLst>
          </p:cNvPr>
          <p:cNvSpPr/>
          <p:nvPr/>
        </p:nvSpPr>
        <p:spPr bwMode="auto">
          <a:xfrm>
            <a:off x="4277032" y="4640826"/>
            <a:ext cx="2064774" cy="1009293"/>
          </a:xfrm>
          <a:prstGeom prst="rect">
            <a:avLst/>
          </a:prstGeom>
          <a:solidFill>
            <a:srgbClr val="92D050">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3104319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8 – řešení</a:t>
            </a:r>
          </a:p>
        </p:txBody>
      </p:sp>
      <p:sp>
        <p:nvSpPr>
          <p:cNvPr id="7" name="TextovéPole 6">
            <a:extLst>
              <a:ext uri="{FF2B5EF4-FFF2-40B4-BE49-F238E27FC236}">
                <a16:creationId xmlns:a16="http://schemas.microsoft.com/office/drawing/2014/main" id="{9BE726D6-0883-44DC-9560-880A5BC9D072}"/>
              </a:ext>
            </a:extLst>
          </p:cNvPr>
          <p:cNvSpPr txBox="1"/>
          <p:nvPr/>
        </p:nvSpPr>
        <p:spPr>
          <a:xfrm>
            <a:off x="720000" y="1442383"/>
            <a:ext cx="1610245" cy="138499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a = 10 Kč</a:t>
            </a:r>
          </a:p>
          <a:p>
            <a:r>
              <a:rPr lang="cs-CZ" sz="1200" dirty="0"/>
              <a:t>n = 12 let</a:t>
            </a:r>
          </a:p>
          <a:p>
            <a:r>
              <a:rPr lang="cs-CZ" sz="1200" dirty="0"/>
              <a:t>r = 3,4 % </a:t>
            </a:r>
            <a:r>
              <a:rPr lang="cs-CZ" sz="1200" dirty="0" err="1"/>
              <a:t>p.a</a:t>
            </a:r>
            <a:r>
              <a:rPr lang="cs-CZ" sz="1200" dirty="0"/>
              <a:t>.</a:t>
            </a:r>
          </a:p>
          <a:p>
            <a:r>
              <a:rPr lang="cs-CZ" sz="1200" dirty="0"/>
              <a:t>ÚO = 30 D</a:t>
            </a:r>
          </a:p>
          <a:p>
            <a:r>
              <a:rPr lang="cs-CZ" sz="1200" dirty="0"/>
              <a:t>PO = 2 D</a:t>
            </a:r>
          </a:p>
          <a:p>
            <a:r>
              <a:rPr lang="cs-CZ" sz="1200" dirty="0"/>
              <a:t>m = 15</a:t>
            </a:r>
          </a:p>
          <a:p>
            <a:r>
              <a:rPr lang="cs-CZ" sz="1200" dirty="0"/>
              <a:t>D</a:t>
            </a:r>
            <a:r>
              <a:rPr lang="cs-CZ" sz="900" dirty="0"/>
              <a:t>0</a:t>
            </a:r>
            <a:r>
              <a:rPr lang="cs-CZ" sz="1200" dirty="0"/>
              <a:t> = ?</a:t>
            </a:r>
          </a:p>
        </p:txBody>
      </p:sp>
      <p:sp>
        <p:nvSpPr>
          <p:cNvPr id="11" name="TextovéPole 10">
            <a:extLst>
              <a:ext uri="{FF2B5EF4-FFF2-40B4-BE49-F238E27FC236}">
                <a16:creationId xmlns:a16="http://schemas.microsoft.com/office/drawing/2014/main" id="{6674CFE2-8FF4-4BCB-ABE5-B3D06E80968F}"/>
              </a:ext>
            </a:extLst>
          </p:cNvPr>
          <p:cNvSpPr txBox="1"/>
          <p:nvPr/>
        </p:nvSpPr>
        <p:spPr>
          <a:xfrm>
            <a:off x="2458061" y="1569565"/>
            <a:ext cx="8691717" cy="338554"/>
          </a:xfrm>
          <a:prstGeom prst="rect">
            <a:avLst/>
          </a:prstGeom>
          <a:noFill/>
        </p:spPr>
        <p:txBody>
          <a:bodyPr wrap="square" rtlCol="0">
            <a:spAutoFit/>
          </a:bodyPr>
          <a:lstStyle/>
          <a:p>
            <a:r>
              <a:rPr lang="cs-CZ" sz="1600" dirty="0"/>
              <a:t>Příklad lze samozřejmě zapsat v jedné rovnici:</a:t>
            </a:r>
          </a:p>
        </p:txBody>
      </p:sp>
      <p:sp>
        <p:nvSpPr>
          <p:cNvPr id="14" name="TextovéPole 13">
            <a:extLst>
              <a:ext uri="{FF2B5EF4-FFF2-40B4-BE49-F238E27FC236}">
                <a16:creationId xmlns:a16="http://schemas.microsoft.com/office/drawing/2014/main" id="{FDEDC7C1-48F1-4E86-9F0D-86D4AAA27332}"/>
              </a:ext>
            </a:extLst>
          </p:cNvPr>
          <p:cNvSpPr txBox="1"/>
          <p:nvPr/>
        </p:nvSpPr>
        <p:spPr>
          <a:xfrm>
            <a:off x="2458061" y="3729505"/>
            <a:ext cx="8691717" cy="338554"/>
          </a:xfrm>
          <a:prstGeom prst="rect">
            <a:avLst/>
          </a:prstGeom>
          <a:noFill/>
        </p:spPr>
        <p:txBody>
          <a:bodyPr wrap="square" rtlCol="0">
            <a:spAutoFit/>
          </a:bodyPr>
          <a:lstStyle/>
          <a:p>
            <a:r>
              <a:rPr lang="cs-CZ" sz="1600" dirty="0"/>
              <a:t>což lze upravit do tvaru:</a:t>
            </a:r>
          </a:p>
        </p:txBody>
      </p:sp>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5C6F7A08-1520-48F0-BB62-9A27BA5C422D}"/>
                  </a:ext>
                </a:extLst>
              </p:cNvPr>
              <p:cNvSpPr txBox="1"/>
              <p:nvPr/>
            </p:nvSpPr>
            <p:spPr>
              <a:xfrm>
                <a:off x="2679291" y="2027069"/>
                <a:ext cx="6614375" cy="1345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0</m:t>
                          </m:r>
                        </m:sub>
                      </m:sSub>
                      <m:r>
                        <a:rPr lang="cs-CZ" i="0">
                          <a:latin typeface="Cambria Math" panose="02040503050406030204" pitchFamily="18" charset="0"/>
                        </a:rPr>
                        <m:t>=</m:t>
                      </m:r>
                      <m:r>
                        <a:rPr lang="cs-CZ" i="1" smtClean="0">
                          <a:solidFill>
                            <a:schemeClr val="accent6"/>
                          </a:solidFill>
                          <a:latin typeface="Cambria Math" panose="02040503050406030204" pitchFamily="18" charset="0"/>
                        </a:rPr>
                        <m:t>𝑎</m:t>
                      </m:r>
                      <m:r>
                        <a:rPr lang="cs-CZ">
                          <a:solidFill>
                            <a:schemeClr val="accent6"/>
                          </a:solidFill>
                          <a:latin typeface="Cambria Math" panose="02040503050406030204" pitchFamily="18" charset="0"/>
                        </a:rPr>
                        <m:t>⋅</m:t>
                      </m:r>
                      <m:r>
                        <a:rPr lang="cs-CZ" i="1">
                          <a:solidFill>
                            <a:schemeClr val="accent6"/>
                          </a:solidFill>
                          <a:latin typeface="Cambria Math" panose="02040503050406030204" pitchFamily="18" charset="0"/>
                        </a:rPr>
                        <m:t>𝑚</m:t>
                      </m:r>
                      <m:r>
                        <a:rPr lang="cs-CZ" i="0">
                          <a:solidFill>
                            <a:schemeClr val="accent6"/>
                          </a:solidFill>
                          <a:latin typeface="Cambria Math" panose="02040503050406030204" pitchFamily="18" charset="0"/>
                        </a:rPr>
                        <m:t>⋅</m:t>
                      </m:r>
                      <m:d>
                        <m:dPr>
                          <m:ctrlPr>
                            <a:rPr lang="cs-CZ" i="1">
                              <a:solidFill>
                                <a:schemeClr val="accent6"/>
                              </a:solidFill>
                              <a:latin typeface="Cambria Math" panose="02040503050406030204" pitchFamily="18" charset="0"/>
                            </a:rPr>
                          </m:ctrlPr>
                        </m:dPr>
                        <m:e>
                          <m:r>
                            <a:rPr lang="cs-CZ" i="0">
                              <a:solidFill>
                                <a:schemeClr val="accent6"/>
                              </a:solidFill>
                              <a:latin typeface="Cambria Math" panose="02040503050406030204" pitchFamily="18" charset="0"/>
                            </a:rPr>
                            <m:t>1+</m:t>
                          </m:r>
                          <m:f>
                            <m:fPr>
                              <m:ctrlPr>
                                <a:rPr lang="cs-CZ" i="1">
                                  <a:solidFill>
                                    <a:schemeClr val="accent6"/>
                                  </a:solidFill>
                                  <a:latin typeface="Cambria Math" panose="02040503050406030204" pitchFamily="18" charset="0"/>
                                </a:rPr>
                              </m:ctrlPr>
                            </m:fPr>
                            <m:num>
                              <m:r>
                                <a:rPr lang="cs-CZ" i="1">
                                  <a:solidFill>
                                    <a:schemeClr val="accent6"/>
                                  </a:solidFill>
                                  <a:latin typeface="Cambria Math" panose="02040503050406030204" pitchFamily="18" charset="0"/>
                                </a:rPr>
                                <m:t>𝑚</m:t>
                              </m:r>
                              <m:r>
                                <a:rPr lang="cs-CZ" i="0">
                                  <a:solidFill>
                                    <a:schemeClr val="accent6"/>
                                  </a:solidFill>
                                  <a:latin typeface="Cambria Math" panose="02040503050406030204" pitchFamily="18" charset="0"/>
                                </a:rPr>
                                <m:t>+1</m:t>
                              </m:r>
                            </m:num>
                            <m:den>
                              <m:r>
                                <a:rPr lang="cs-CZ" i="0">
                                  <a:solidFill>
                                    <a:schemeClr val="accent6"/>
                                  </a:solidFill>
                                  <a:latin typeface="Cambria Math" panose="02040503050406030204" pitchFamily="18" charset="0"/>
                                </a:rPr>
                                <m:t>2</m:t>
                              </m:r>
                              <m:r>
                                <a:rPr lang="cs-CZ" i="1">
                                  <a:solidFill>
                                    <a:schemeClr val="accent6"/>
                                  </a:solidFill>
                                  <a:latin typeface="Cambria Math" panose="02040503050406030204" pitchFamily="18" charset="0"/>
                                </a:rPr>
                                <m:t>𝑚</m:t>
                              </m:r>
                            </m:den>
                          </m:f>
                          <m:r>
                            <a:rPr lang="cs-CZ" i="0">
                              <a:solidFill>
                                <a:schemeClr val="accent6"/>
                              </a:solidFill>
                              <a:latin typeface="Cambria Math" panose="02040503050406030204" pitchFamily="18" charset="0"/>
                            </a:rPr>
                            <m:t>⋅</m:t>
                          </m:r>
                          <m:r>
                            <a:rPr lang="cs-CZ" i="1">
                              <a:solidFill>
                                <a:schemeClr val="accent6"/>
                              </a:solidFill>
                              <a:latin typeface="Cambria Math" panose="02040503050406030204" pitchFamily="18" charset="0"/>
                            </a:rPr>
                            <m:t>𝑟</m:t>
                          </m:r>
                        </m:e>
                      </m:d>
                      <m:r>
                        <a:rPr lang="cs-CZ" i="0" smtClean="0">
                          <a:solidFill>
                            <a:schemeClr val="accent6"/>
                          </a:solidFill>
                          <a:latin typeface="Cambria Math" panose="02040503050406030204" pitchFamily="18" charset="0"/>
                        </a:rPr>
                        <m:t>⋅</m:t>
                      </m:r>
                      <m:f>
                        <m:fPr>
                          <m:ctrlPr>
                            <a:rPr lang="cs-CZ" i="1" smtClean="0">
                              <a:solidFill>
                                <a:schemeClr val="accent6"/>
                              </a:solidFill>
                              <a:latin typeface="Cambria Math" panose="02040503050406030204" pitchFamily="18" charset="0"/>
                            </a:rPr>
                          </m:ctrlPr>
                        </m:fPr>
                        <m:num>
                          <m:r>
                            <a:rPr lang="cs-CZ" i="0">
                              <a:solidFill>
                                <a:schemeClr val="accent6"/>
                              </a:solidFill>
                              <a:latin typeface="Cambria Math" panose="02040503050406030204" pitchFamily="18" charset="0"/>
                            </a:rPr>
                            <m:t>1</m:t>
                          </m:r>
                        </m:num>
                        <m:den>
                          <m:r>
                            <a:rPr lang="cs-CZ" i="0" smtClean="0">
                              <a:solidFill>
                                <a:schemeClr val="accent6"/>
                              </a:solidFill>
                              <a:latin typeface="Cambria Math" panose="02040503050406030204" pitchFamily="18" charset="0"/>
                            </a:rPr>
                            <m:t>1+</m:t>
                          </m:r>
                          <m:r>
                            <a:rPr lang="cs-CZ" i="1" smtClean="0">
                              <a:solidFill>
                                <a:schemeClr val="accent6"/>
                              </a:solidFill>
                              <a:latin typeface="Cambria Math" panose="02040503050406030204" pitchFamily="18" charset="0"/>
                            </a:rPr>
                            <m:t>𝑟</m:t>
                          </m:r>
                        </m:den>
                      </m:f>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0">
                              <a:latin typeface="Cambria Math" panose="02040503050406030204" pitchFamily="18" charset="0"/>
                            </a:rPr>
                            <m:t>1−</m:t>
                          </m:r>
                          <m:sSup>
                            <m:sSupPr>
                              <m:ctrlPr>
                                <a:rPr lang="cs-CZ" i="1">
                                  <a:solidFill>
                                    <a:srgbClr val="836967"/>
                                  </a:solidFill>
                                  <a:latin typeface="Cambria Math" panose="02040503050406030204" pitchFamily="18" charset="0"/>
                                </a:rPr>
                              </m:ctrlPr>
                            </m:sSupPr>
                            <m:e>
                              <m:d>
                                <m:dPr>
                                  <m:ctrlPr>
                                    <a:rPr lang="cs-CZ" i="1" smtClean="0">
                                      <a:solidFill>
                                        <a:srgbClr val="00B050"/>
                                      </a:solidFill>
                                      <a:latin typeface="Cambria Math" panose="02040503050406030204" pitchFamily="18" charset="0"/>
                                    </a:rPr>
                                  </m:ctrlPr>
                                </m:dPr>
                                <m:e>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m:t>
                                      </m:r>
                                      <m:r>
                                        <a:rPr lang="cs-CZ" i="1">
                                          <a:solidFill>
                                            <a:srgbClr val="00B050"/>
                                          </a:solidFill>
                                          <a:latin typeface="Cambria Math" panose="02040503050406030204" pitchFamily="18" charset="0"/>
                                        </a:rPr>
                                        <m:t>𝑟</m:t>
                                      </m:r>
                                    </m:den>
                                  </m:f>
                                </m:e>
                              </m:d>
                            </m:e>
                            <m:sup>
                              <m:r>
                                <a:rPr lang="cs-CZ" i="1">
                                  <a:latin typeface="Cambria Math" panose="02040503050406030204" pitchFamily="18" charset="0"/>
                                </a:rPr>
                                <m:t>𝑛</m:t>
                              </m:r>
                            </m:sup>
                          </m:sSup>
                        </m:num>
                        <m:den>
                          <m:r>
                            <a:rPr lang="cs-CZ" i="0" smtClean="0">
                              <a:solidFill>
                                <a:schemeClr val="tx1"/>
                              </a:solidFill>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m:t>
                              </m:r>
                              <m:r>
                                <a:rPr lang="cs-CZ" i="1">
                                  <a:solidFill>
                                    <a:srgbClr val="00B050"/>
                                  </a:solidFill>
                                  <a:latin typeface="Cambria Math" panose="02040503050406030204" pitchFamily="18" charset="0"/>
                                </a:rPr>
                                <m:t>𝑟</m:t>
                              </m:r>
                            </m:den>
                          </m:f>
                        </m:den>
                      </m:f>
                    </m:oMath>
                  </m:oMathPara>
                </a14:m>
                <a:endParaRPr lang="cs-CZ" dirty="0"/>
              </a:p>
            </p:txBody>
          </p:sp>
        </mc:Choice>
        <mc:Fallback xmlns="">
          <p:sp>
            <p:nvSpPr>
              <p:cNvPr id="5" name="TextovéPole 4">
                <a:extLst>
                  <a:ext uri="{FF2B5EF4-FFF2-40B4-BE49-F238E27FC236}">
                    <a16:creationId xmlns:a16="http://schemas.microsoft.com/office/drawing/2014/main" id="{5C6F7A08-1520-48F0-BB62-9A27BA5C422D}"/>
                  </a:ext>
                </a:extLst>
              </p:cNvPr>
              <p:cNvSpPr txBox="1">
                <a:spLocks noRot="1" noChangeAspect="1" noMove="1" noResize="1" noEditPoints="1" noAdjustHandles="1" noChangeArrowheads="1" noChangeShapeType="1" noTextEdit="1"/>
              </p:cNvSpPr>
              <p:nvPr/>
            </p:nvSpPr>
            <p:spPr>
              <a:xfrm>
                <a:off x="2679291" y="2027069"/>
                <a:ext cx="6614375" cy="134543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F93EFD5F-E9CD-4415-BCCC-1418EBB7C180}"/>
                  </a:ext>
                </a:extLst>
              </p:cNvPr>
              <p:cNvSpPr txBox="1"/>
              <p:nvPr/>
            </p:nvSpPr>
            <p:spPr>
              <a:xfrm>
                <a:off x="2679290" y="4187010"/>
                <a:ext cx="5702395" cy="11374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0</m:t>
                          </m:r>
                        </m:sub>
                      </m:sSub>
                      <m:r>
                        <a:rPr lang="cs-CZ" i="0">
                          <a:latin typeface="Cambria Math" panose="02040503050406030204" pitchFamily="18" charset="0"/>
                        </a:rPr>
                        <m:t>=</m:t>
                      </m:r>
                      <m:r>
                        <a:rPr lang="cs-CZ" i="1" smtClean="0">
                          <a:solidFill>
                            <a:schemeClr val="accent6"/>
                          </a:solidFill>
                          <a:latin typeface="Cambria Math" panose="02040503050406030204" pitchFamily="18" charset="0"/>
                        </a:rPr>
                        <m:t>𝑎</m:t>
                      </m:r>
                      <m:r>
                        <a:rPr lang="cs-CZ">
                          <a:solidFill>
                            <a:schemeClr val="accent6"/>
                          </a:solidFill>
                          <a:latin typeface="Cambria Math" panose="02040503050406030204" pitchFamily="18" charset="0"/>
                        </a:rPr>
                        <m:t>⋅</m:t>
                      </m:r>
                      <m:r>
                        <a:rPr lang="cs-CZ" i="1">
                          <a:solidFill>
                            <a:schemeClr val="accent6"/>
                          </a:solidFill>
                          <a:latin typeface="Cambria Math" panose="02040503050406030204" pitchFamily="18" charset="0"/>
                        </a:rPr>
                        <m:t>𝑚</m:t>
                      </m:r>
                      <m:r>
                        <a:rPr lang="cs-CZ" i="0">
                          <a:solidFill>
                            <a:schemeClr val="accent6"/>
                          </a:solidFill>
                          <a:latin typeface="Cambria Math" panose="02040503050406030204" pitchFamily="18" charset="0"/>
                        </a:rPr>
                        <m:t>⋅</m:t>
                      </m:r>
                      <m:d>
                        <m:dPr>
                          <m:ctrlPr>
                            <a:rPr lang="cs-CZ" i="1">
                              <a:solidFill>
                                <a:schemeClr val="accent6"/>
                              </a:solidFill>
                              <a:latin typeface="Cambria Math" panose="02040503050406030204" pitchFamily="18" charset="0"/>
                            </a:rPr>
                          </m:ctrlPr>
                        </m:dPr>
                        <m:e>
                          <m:r>
                            <a:rPr lang="cs-CZ" i="0">
                              <a:solidFill>
                                <a:schemeClr val="accent6"/>
                              </a:solidFill>
                              <a:latin typeface="Cambria Math" panose="02040503050406030204" pitchFamily="18" charset="0"/>
                            </a:rPr>
                            <m:t>1+</m:t>
                          </m:r>
                          <m:f>
                            <m:fPr>
                              <m:ctrlPr>
                                <a:rPr lang="cs-CZ" i="1">
                                  <a:solidFill>
                                    <a:schemeClr val="accent6"/>
                                  </a:solidFill>
                                  <a:latin typeface="Cambria Math" panose="02040503050406030204" pitchFamily="18" charset="0"/>
                                </a:rPr>
                              </m:ctrlPr>
                            </m:fPr>
                            <m:num>
                              <m:r>
                                <a:rPr lang="cs-CZ" i="1">
                                  <a:solidFill>
                                    <a:schemeClr val="accent6"/>
                                  </a:solidFill>
                                  <a:latin typeface="Cambria Math" panose="02040503050406030204" pitchFamily="18" charset="0"/>
                                </a:rPr>
                                <m:t>𝑚</m:t>
                              </m:r>
                              <m:r>
                                <a:rPr lang="cs-CZ" i="0">
                                  <a:solidFill>
                                    <a:schemeClr val="accent6"/>
                                  </a:solidFill>
                                  <a:latin typeface="Cambria Math" panose="02040503050406030204" pitchFamily="18" charset="0"/>
                                </a:rPr>
                                <m:t>+1</m:t>
                              </m:r>
                            </m:num>
                            <m:den>
                              <m:r>
                                <a:rPr lang="cs-CZ" i="0">
                                  <a:solidFill>
                                    <a:schemeClr val="accent6"/>
                                  </a:solidFill>
                                  <a:latin typeface="Cambria Math" panose="02040503050406030204" pitchFamily="18" charset="0"/>
                                </a:rPr>
                                <m:t>2</m:t>
                              </m:r>
                              <m:r>
                                <a:rPr lang="cs-CZ" i="1">
                                  <a:solidFill>
                                    <a:schemeClr val="accent6"/>
                                  </a:solidFill>
                                  <a:latin typeface="Cambria Math" panose="02040503050406030204" pitchFamily="18" charset="0"/>
                                </a:rPr>
                                <m:t>𝑚</m:t>
                              </m:r>
                            </m:den>
                          </m:f>
                          <m:r>
                            <a:rPr lang="cs-CZ" i="0">
                              <a:solidFill>
                                <a:schemeClr val="accent6"/>
                              </a:solidFill>
                              <a:latin typeface="Cambria Math" panose="02040503050406030204" pitchFamily="18" charset="0"/>
                            </a:rPr>
                            <m:t>⋅</m:t>
                          </m:r>
                          <m:r>
                            <a:rPr lang="cs-CZ" i="1">
                              <a:solidFill>
                                <a:schemeClr val="accent6"/>
                              </a:solidFill>
                              <a:latin typeface="Cambria Math" panose="02040503050406030204" pitchFamily="18" charset="0"/>
                            </a:rPr>
                            <m:t>𝑟</m:t>
                          </m:r>
                        </m:e>
                      </m:d>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0">
                              <a:latin typeface="Cambria Math" panose="02040503050406030204" pitchFamily="18" charset="0"/>
                            </a:rPr>
                            <m:t>1−</m:t>
                          </m:r>
                          <m:sSup>
                            <m:sSupPr>
                              <m:ctrlPr>
                                <a:rPr lang="cs-CZ" i="1">
                                  <a:solidFill>
                                    <a:srgbClr val="836967"/>
                                  </a:solidFill>
                                  <a:latin typeface="Cambria Math" panose="02040503050406030204" pitchFamily="18" charset="0"/>
                                </a:rPr>
                              </m:ctrlPr>
                            </m:sSupPr>
                            <m:e>
                              <m:d>
                                <m:dPr>
                                  <m:ctrlPr>
                                    <a:rPr lang="cs-CZ" i="1" smtClean="0">
                                      <a:solidFill>
                                        <a:srgbClr val="00B050"/>
                                      </a:solidFill>
                                      <a:latin typeface="Cambria Math" panose="02040503050406030204" pitchFamily="18" charset="0"/>
                                    </a:rPr>
                                  </m:ctrlPr>
                                </m:dPr>
                                <m:e>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m:t>
                                      </m:r>
                                      <m:r>
                                        <a:rPr lang="cs-CZ" i="1">
                                          <a:solidFill>
                                            <a:srgbClr val="00B050"/>
                                          </a:solidFill>
                                          <a:latin typeface="Cambria Math" panose="02040503050406030204" pitchFamily="18" charset="0"/>
                                        </a:rPr>
                                        <m:t>𝑟</m:t>
                                      </m:r>
                                    </m:den>
                                  </m:f>
                                </m:e>
                              </m:d>
                            </m:e>
                            <m:sup>
                              <m:r>
                                <a:rPr lang="cs-CZ" i="1">
                                  <a:latin typeface="Cambria Math" panose="02040503050406030204" pitchFamily="18" charset="0"/>
                                </a:rPr>
                                <m:t>𝑛</m:t>
                              </m:r>
                            </m:sup>
                          </m:sSup>
                        </m:num>
                        <m:den>
                          <m:r>
                            <a:rPr lang="cs-CZ" b="0" i="1" smtClean="0">
                              <a:latin typeface="Cambria Math" panose="02040503050406030204" pitchFamily="18" charset="0"/>
                            </a:rPr>
                            <m:t>𝑟</m:t>
                          </m:r>
                        </m:den>
                      </m:f>
                    </m:oMath>
                  </m:oMathPara>
                </a14:m>
                <a:endParaRPr lang="cs-CZ" dirty="0"/>
              </a:p>
            </p:txBody>
          </p:sp>
        </mc:Choice>
        <mc:Fallback xmlns="">
          <p:sp>
            <p:nvSpPr>
              <p:cNvPr id="19" name="TextovéPole 18">
                <a:extLst>
                  <a:ext uri="{FF2B5EF4-FFF2-40B4-BE49-F238E27FC236}">
                    <a16:creationId xmlns:a16="http://schemas.microsoft.com/office/drawing/2014/main" id="{F93EFD5F-E9CD-4415-BCCC-1418EBB7C180}"/>
                  </a:ext>
                </a:extLst>
              </p:cNvPr>
              <p:cNvSpPr txBox="1">
                <a:spLocks noRot="1" noChangeAspect="1" noMove="1" noResize="1" noEditPoints="1" noAdjustHandles="1" noChangeArrowheads="1" noChangeShapeType="1" noTextEdit="1"/>
              </p:cNvSpPr>
              <p:nvPr/>
            </p:nvSpPr>
            <p:spPr>
              <a:xfrm>
                <a:off x="2679290" y="4187010"/>
                <a:ext cx="5702395" cy="1137491"/>
              </a:xfrm>
              <a:prstGeom prst="rect">
                <a:avLst/>
              </a:prstGeom>
              <a:blipFill>
                <a:blip r:embed="rId3"/>
                <a:stretch>
                  <a:fillRect/>
                </a:stretch>
              </a:blipFill>
            </p:spPr>
            <p:txBody>
              <a:bodyPr/>
              <a:lstStyle/>
              <a:p>
                <a:r>
                  <a:rPr lang="cs-CZ">
                    <a:noFill/>
                  </a:rPr>
                  <a:t> </a:t>
                </a:r>
              </a:p>
            </p:txBody>
          </p:sp>
        </mc:Fallback>
      </mc:AlternateContent>
      <p:sp>
        <p:nvSpPr>
          <p:cNvPr id="20" name="TextovéPole 19">
            <a:extLst>
              <a:ext uri="{FF2B5EF4-FFF2-40B4-BE49-F238E27FC236}">
                <a16:creationId xmlns:a16="http://schemas.microsoft.com/office/drawing/2014/main" id="{B8AE0908-038C-4378-96D0-F3DAE07B00F0}"/>
              </a:ext>
            </a:extLst>
          </p:cNvPr>
          <p:cNvSpPr txBox="1"/>
          <p:nvPr/>
        </p:nvSpPr>
        <p:spPr>
          <a:xfrm>
            <a:off x="2458060" y="5579936"/>
            <a:ext cx="8691717" cy="338554"/>
          </a:xfrm>
          <a:prstGeom prst="rect">
            <a:avLst/>
          </a:prstGeom>
          <a:noFill/>
        </p:spPr>
        <p:txBody>
          <a:bodyPr wrap="square" rtlCol="0">
            <a:spAutoFit/>
          </a:bodyPr>
          <a:lstStyle/>
          <a:p>
            <a:r>
              <a:rPr lang="cs-CZ" sz="1600" dirty="0"/>
              <a:t>kde r = 0,034/12         a          kde n = 12*12</a:t>
            </a:r>
          </a:p>
        </p:txBody>
      </p:sp>
    </p:spTree>
    <p:extLst>
      <p:ext uri="{BB962C8B-B14F-4D97-AF65-F5344CB8AC3E}">
        <p14:creationId xmlns:p14="http://schemas.microsoft.com/office/powerpoint/2010/main" val="1922040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a:p>
        </p:txBody>
      </p:sp>
      <p:sp>
        <p:nvSpPr>
          <p:cNvPr id="4" name="Nadpis 3"/>
          <p:cNvSpPr>
            <a:spLocks noGrp="1"/>
          </p:cNvSpPr>
          <p:nvPr>
            <p:ph type="title"/>
          </p:nvPr>
        </p:nvSpPr>
        <p:spPr/>
        <p:txBody>
          <a:bodyPr/>
          <a:lstStyle/>
          <a:p>
            <a:r>
              <a:rPr lang="cs-CZ" dirty="0"/>
              <a:t>Základní pojmy</a:t>
            </a:r>
          </a:p>
        </p:txBody>
      </p:sp>
      <p:sp>
        <p:nvSpPr>
          <p:cNvPr id="5" name="Zástupný symbol pro obsah 4"/>
          <p:cNvSpPr>
            <a:spLocks noGrp="1"/>
          </p:cNvSpPr>
          <p:nvPr>
            <p:ph idx="1"/>
          </p:nvPr>
        </p:nvSpPr>
        <p:spPr/>
        <p:txBody>
          <a:bodyPr/>
          <a:lstStyle/>
          <a:p>
            <a:r>
              <a:rPr lang="cs-CZ" sz="2400" b="1" dirty="0">
                <a:hlinkClick r:id="rId2"/>
              </a:rPr>
              <a:t>Spoření vs. investice</a:t>
            </a:r>
            <a:endParaRPr lang="cs-CZ" sz="2400" b="1" dirty="0"/>
          </a:p>
          <a:p>
            <a:pPr lvl="1"/>
            <a:r>
              <a:rPr lang="cs-CZ" sz="1600" dirty="0"/>
              <a:t>Spořící účty</a:t>
            </a:r>
          </a:p>
          <a:p>
            <a:pPr lvl="1"/>
            <a:r>
              <a:rPr lang="cs-CZ" sz="1600" dirty="0"/>
              <a:t>Termínované vklady, vkladní knížky</a:t>
            </a:r>
          </a:p>
          <a:p>
            <a:pPr lvl="1"/>
            <a:r>
              <a:rPr lang="cs-CZ" sz="1600" dirty="0"/>
              <a:t>Stavební spoření</a:t>
            </a:r>
          </a:p>
          <a:p>
            <a:pPr lvl="1"/>
            <a:r>
              <a:rPr lang="cs-CZ" sz="1600" dirty="0"/>
              <a:t>Je doplňkové penzijní spoření (penzijní připojištění) opravdu spoření (pojištění)?</a:t>
            </a:r>
          </a:p>
          <a:p>
            <a:r>
              <a:rPr lang="cs-CZ" sz="2400" b="1" dirty="0"/>
              <a:t>Důchod = pravidelný příjem (mzda, výnos z majetku, transfer)</a:t>
            </a:r>
          </a:p>
          <a:p>
            <a:pPr lvl="1"/>
            <a:r>
              <a:rPr lang="cs-CZ" sz="1600" dirty="0"/>
              <a:t>Státní</a:t>
            </a:r>
          </a:p>
          <a:p>
            <a:pPr lvl="1"/>
            <a:r>
              <a:rPr lang="cs-CZ" sz="1600" dirty="0"/>
              <a:t>Soukromý</a:t>
            </a:r>
          </a:p>
          <a:p>
            <a:pPr lvl="1"/>
            <a:r>
              <a:rPr lang="cs-CZ" sz="1600" dirty="0"/>
              <a:t>Doživotní</a:t>
            </a:r>
          </a:p>
          <a:p>
            <a:pPr lvl="1"/>
            <a:r>
              <a:rPr lang="cs-CZ" sz="1600" dirty="0"/>
              <a:t>Nekonečný</a:t>
            </a:r>
          </a:p>
          <a:p>
            <a:pPr lvl="1"/>
            <a:r>
              <a:rPr lang="cs-CZ" sz="1600" dirty="0"/>
              <a:t>Předlhůtní/polhůtní</a:t>
            </a:r>
          </a:p>
          <a:p>
            <a:r>
              <a:rPr lang="cs-CZ" sz="2400" b="1" dirty="0"/>
              <a:t>Anuita</a:t>
            </a:r>
          </a:p>
          <a:p>
            <a:pPr marL="324000" lvl="1" indent="0">
              <a:buNone/>
            </a:pPr>
            <a:r>
              <a:rPr lang="cs-CZ" dirty="0"/>
              <a:t>Představuje stálou platbu hrazenou v pravidelných časových intervalech po dané období. Při hodnocení těchto plateb se uplatňuje koncept časové hodnoty peněz.</a:t>
            </a:r>
          </a:p>
          <a:p>
            <a:pPr lvl="1"/>
            <a:r>
              <a:rPr lang="cs-CZ" sz="1600" b="1" dirty="0"/>
              <a:t>Předlhůtní anuita</a:t>
            </a:r>
          </a:p>
          <a:p>
            <a:pPr lvl="1"/>
            <a:r>
              <a:rPr lang="cs-CZ" sz="1600" b="1" dirty="0"/>
              <a:t>Polhůtní anuita</a:t>
            </a:r>
          </a:p>
          <a:p>
            <a:pPr lvl="1"/>
            <a:endParaRPr lang="cs-CZ" dirty="0"/>
          </a:p>
          <a:p>
            <a:pPr marL="72000" indent="0">
              <a:buNone/>
            </a:pPr>
            <a:endParaRPr lang="cs-CZ" dirty="0"/>
          </a:p>
        </p:txBody>
      </p:sp>
    </p:spTree>
    <p:extLst>
      <p:ext uri="{BB962C8B-B14F-4D97-AF65-F5344CB8AC3E}">
        <p14:creationId xmlns:p14="http://schemas.microsoft.com/office/powerpoint/2010/main" val="295455577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dirty="0"/>
          </a:p>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dirty="0"/>
              <a:t>Příklad </a:t>
            </a:r>
            <a:r>
              <a:rPr lang="cs-CZ" dirty="0" err="1"/>
              <a:t>Socrative</a:t>
            </a:r>
            <a:r>
              <a:rPr lang="cs-CZ" dirty="0"/>
              <a:t> 9 - důchod </a:t>
            </a:r>
            <a:br>
              <a:rPr lang="cs-CZ" dirty="0"/>
            </a:br>
            <a:endParaRPr lang="cs-CZ" dirty="0"/>
          </a:p>
        </p:txBody>
      </p:sp>
      <p:sp>
        <p:nvSpPr>
          <p:cNvPr id="5" name="Zástupný symbol pro obsah 4"/>
          <p:cNvSpPr>
            <a:spLocks noGrp="1"/>
          </p:cNvSpPr>
          <p:nvPr>
            <p:ph idx="1"/>
          </p:nvPr>
        </p:nvSpPr>
        <p:spPr/>
        <p:txBody>
          <a:bodyPr vert="horz" lIns="0" tIns="0" rIns="0" bIns="0" rtlCol="0" anchor="t">
            <a:noAutofit/>
          </a:bodyPr>
          <a:lstStyle/>
          <a:p>
            <a:pPr marL="0" lvl="0" indent="0" algn="just">
              <a:lnSpc>
                <a:spcPct val="107000"/>
              </a:lnSpc>
              <a:spcBef>
                <a:spcPts val="1200"/>
              </a:spcBef>
              <a:spcAft>
                <a:spcPts val="800"/>
              </a:spcAft>
              <a:buNone/>
            </a:pPr>
            <a:r>
              <a:rPr lang="cs-CZ" dirty="0">
                <a:effectLst/>
                <a:latin typeface="Calibri" panose="020F0502020204030204" pitchFamily="34" charset="0"/>
                <a:ea typeface="Calibri" panose="020F0502020204030204" pitchFamily="34" charset="0"/>
                <a:cs typeface="Times New Roman" panose="02020603050405020304" pitchFamily="18" charset="0"/>
              </a:rPr>
              <a:t>Vypočítejte částku, která vám zajistí měsíční polhůtní věčný důchod ve výši 30 000,--. Víte, že úroková sazba činí </a:t>
            </a:r>
            <a:r>
              <a:rPr lang="cs-CZ" dirty="0">
                <a:latin typeface="Calibri" panose="020F0502020204030204" pitchFamily="34" charset="0"/>
                <a:ea typeface="Calibri" panose="020F0502020204030204" pitchFamily="34" charset="0"/>
                <a:cs typeface="Times New Roman" panose="02020603050405020304" pitchFamily="18" charset="0"/>
              </a:rPr>
              <a:t>5</a:t>
            </a:r>
            <a:r>
              <a:rPr lang="cs-CZ" dirty="0">
                <a:effectLst/>
                <a:latin typeface="Calibri" panose="020F0502020204030204" pitchFamily="34" charset="0"/>
                <a:ea typeface="Calibri" panose="020F0502020204030204" pitchFamily="34" charset="0"/>
                <a:cs typeface="Times New Roman" panose="02020603050405020304" pitchFamily="18" charset="0"/>
              </a:rPr>
              <a:t> % </a:t>
            </a:r>
            <a:r>
              <a:rPr lang="cs-CZ" dirty="0" err="1">
                <a:effectLst/>
                <a:latin typeface="Calibri" panose="020F0502020204030204" pitchFamily="34" charset="0"/>
                <a:ea typeface="Calibri" panose="020F0502020204030204" pitchFamily="34" charset="0"/>
                <a:cs typeface="Times New Roman" panose="02020603050405020304" pitchFamily="18" charset="0"/>
              </a:rPr>
              <a:t>p.a</a:t>
            </a:r>
            <a:r>
              <a:rPr lang="cs-CZ" dirty="0">
                <a:effectLst/>
                <a:latin typeface="Calibri" panose="020F0502020204030204" pitchFamily="34" charset="0"/>
                <a:ea typeface="Calibri" panose="020F0502020204030204" pitchFamily="34" charset="0"/>
                <a:cs typeface="Times New Roman" panose="02020603050405020304" pitchFamily="18" charset="0"/>
              </a:rPr>
              <a:t>. a úrokovací období je jeden měsíc. Proveďte zkoušku (na tabuli).</a:t>
            </a:r>
          </a:p>
          <a:p>
            <a:pPr marL="0" lvl="0" indent="0" algn="just">
              <a:lnSpc>
                <a:spcPct val="107000"/>
              </a:lnSpc>
              <a:spcBef>
                <a:spcPts val="1200"/>
              </a:spcBef>
              <a:spcAft>
                <a:spcPts val="800"/>
              </a:spcAft>
              <a:buNone/>
            </a:pPr>
            <a:endParaRPr lang="cs-CZ"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Bef>
                <a:spcPts val="1200"/>
              </a:spcBef>
              <a:spcAft>
                <a:spcPts val="800"/>
              </a:spcAft>
              <a:buNone/>
            </a:pP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Bef>
                <a:spcPts val="1200"/>
              </a:spcBef>
              <a:spcAft>
                <a:spcPts val="800"/>
              </a:spcAft>
              <a:buNone/>
            </a:pPr>
            <a:r>
              <a:rPr lang="cs-CZ" dirty="0">
                <a:latin typeface="Calibri" panose="020F0502020204030204" pitchFamily="34" charset="0"/>
                <a:ea typeface="Calibri" panose="020F0502020204030204" pitchFamily="34" charset="0"/>
                <a:cs typeface="Times New Roman" panose="02020603050405020304" pitchFamily="18" charset="0"/>
              </a:rPr>
              <a:t>Jak by se změnil výpočet, kdyby ÚO = 6 měsíců? (na tabuli)</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493586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F3CE67-03F6-497E-85A1-950B7C7D2F0A}"/>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F951E51A-E1E8-4DEE-B105-687A5FCFFDE2}"/>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E52A3846-BF95-4CE9-B902-0DC8E2F9B1D6}"/>
              </a:ext>
            </a:extLst>
          </p:cNvPr>
          <p:cNvSpPr>
            <a:spLocks noGrp="1"/>
          </p:cNvSpPr>
          <p:nvPr>
            <p:ph type="title"/>
          </p:nvPr>
        </p:nvSpPr>
        <p:spPr/>
        <p:txBody>
          <a:bodyPr/>
          <a:lstStyle/>
          <a:p>
            <a:r>
              <a:rPr lang="cs-CZ" dirty="0"/>
              <a:t>Příklad </a:t>
            </a:r>
            <a:r>
              <a:rPr lang="cs-CZ" dirty="0" err="1"/>
              <a:t>Socrative</a:t>
            </a:r>
            <a:r>
              <a:rPr lang="cs-CZ" dirty="0"/>
              <a:t> 9 – řešení 1/2</a:t>
            </a:r>
          </a:p>
        </p:txBody>
      </p:sp>
      <p:sp>
        <p:nvSpPr>
          <p:cNvPr id="6" name="TextovéPole 5">
            <a:extLst>
              <a:ext uri="{FF2B5EF4-FFF2-40B4-BE49-F238E27FC236}">
                <a16:creationId xmlns:a16="http://schemas.microsoft.com/office/drawing/2014/main" id="{3B5CAA62-6A7A-4D1F-8DD0-577622BBC464}"/>
              </a:ext>
            </a:extLst>
          </p:cNvPr>
          <p:cNvSpPr txBox="1"/>
          <p:nvPr/>
        </p:nvSpPr>
        <p:spPr>
          <a:xfrm>
            <a:off x="720000" y="1442383"/>
            <a:ext cx="1712482" cy="138499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a = 30 000 Kč</a:t>
            </a:r>
          </a:p>
          <a:p>
            <a:r>
              <a:rPr lang="cs-CZ" sz="1200" dirty="0"/>
              <a:t>n = ∞</a:t>
            </a:r>
          </a:p>
          <a:p>
            <a:r>
              <a:rPr lang="cs-CZ" sz="1200" dirty="0"/>
              <a:t>r = 5 % </a:t>
            </a:r>
            <a:r>
              <a:rPr lang="cs-CZ" sz="1200" dirty="0" err="1"/>
              <a:t>p.a</a:t>
            </a:r>
            <a:r>
              <a:rPr lang="cs-CZ" sz="1200" dirty="0"/>
              <a:t>.</a:t>
            </a:r>
          </a:p>
          <a:p>
            <a:r>
              <a:rPr lang="cs-CZ" sz="1200" dirty="0"/>
              <a:t>ÚO = 1 M</a:t>
            </a:r>
          </a:p>
          <a:p>
            <a:r>
              <a:rPr lang="cs-CZ" sz="1200" dirty="0"/>
              <a:t>PO = 1 M</a:t>
            </a:r>
          </a:p>
          <a:p>
            <a:r>
              <a:rPr lang="cs-CZ" sz="1200" dirty="0"/>
              <a:t>Polhůtní</a:t>
            </a:r>
          </a:p>
          <a:p>
            <a:r>
              <a:rPr lang="cs-CZ" sz="1200" dirty="0"/>
              <a:t>D</a:t>
            </a:r>
            <a:r>
              <a:rPr lang="cs-CZ" sz="900" dirty="0"/>
              <a:t>1</a:t>
            </a:r>
            <a:r>
              <a:rPr lang="cs-CZ" sz="1200" dirty="0"/>
              <a:t> = ?</a:t>
            </a:r>
          </a:p>
        </p:txBody>
      </p:sp>
      <mc:AlternateContent xmlns:mc="http://schemas.openxmlformats.org/markup-compatibility/2006" xmlns:a14="http://schemas.microsoft.com/office/drawing/2010/main">
        <mc:Choice Requires="a14">
          <p:sp>
            <p:nvSpPr>
              <p:cNvPr id="9" name="TextovéPole 8">
                <a:extLst>
                  <a:ext uri="{FF2B5EF4-FFF2-40B4-BE49-F238E27FC236}">
                    <a16:creationId xmlns:a16="http://schemas.microsoft.com/office/drawing/2014/main" id="{FFAB26D1-7CD5-4DAE-90DB-E2D842D2EC27}"/>
                  </a:ext>
                </a:extLst>
              </p:cNvPr>
              <p:cNvSpPr txBox="1"/>
              <p:nvPr/>
            </p:nvSpPr>
            <p:spPr>
              <a:xfrm>
                <a:off x="3037840" y="2354632"/>
                <a:ext cx="4813690" cy="13883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m:t>
                      </m:r>
                      <m:r>
                        <a:rPr lang="cs-CZ" b="0" i="1" smtClean="0">
                          <a:solidFill>
                            <a:schemeClr val="accent6"/>
                          </a:solidFill>
                          <a:latin typeface="Cambria Math" panose="02040503050406030204" pitchFamily="18" charset="0"/>
                        </a:rPr>
                        <m:t>𝑎</m:t>
                      </m:r>
                      <m:r>
                        <a:rPr lang="cs-CZ">
                          <a:solidFill>
                            <a:schemeClr val="accent6"/>
                          </a:solidFill>
                          <a:latin typeface="Cambria Math" panose="02040503050406030204" pitchFamily="18" charset="0"/>
                        </a:rPr>
                        <m:t>⋅</m:t>
                      </m:r>
                      <m:f>
                        <m:fPr>
                          <m:ctrlPr>
                            <a:rPr lang="cs-CZ" i="1" smtClean="0">
                              <a:solidFill>
                                <a:schemeClr val="accent6"/>
                              </a:solidFill>
                              <a:latin typeface="Cambria Math" panose="02040503050406030204" pitchFamily="18" charset="0"/>
                            </a:rPr>
                          </m:ctrlPr>
                        </m:fPr>
                        <m:num>
                          <m:r>
                            <a:rPr lang="cs-CZ" b="0" i="1" smtClean="0">
                              <a:solidFill>
                                <a:schemeClr val="accent6"/>
                              </a:solidFill>
                              <a:latin typeface="Cambria Math" panose="02040503050406030204" pitchFamily="18" charset="0"/>
                            </a:rPr>
                            <m:t>1</m:t>
                          </m:r>
                        </m:num>
                        <m:den>
                          <m:d>
                            <m:dPr>
                              <m:ctrlPr>
                                <a:rPr lang="cs-CZ" b="0" i="1" smtClean="0">
                                  <a:solidFill>
                                    <a:schemeClr val="accent6"/>
                                  </a:solidFill>
                                  <a:latin typeface="Cambria Math" panose="02040503050406030204" pitchFamily="18" charset="0"/>
                                </a:rPr>
                              </m:ctrlPr>
                            </m:dPr>
                            <m:e>
                              <m:r>
                                <a:rPr lang="cs-CZ" i="1">
                                  <a:solidFill>
                                    <a:schemeClr val="accent6"/>
                                  </a:solidFill>
                                  <a:latin typeface="Cambria Math" panose="02040503050406030204" pitchFamily="18" charset="0"/>
                                </a:rPr>
                                <m:t>1+</m:t>
                              </m:r>
                              <m:f>
                                <m:fPr>
                                  <m:ctrlPr>
                                    <a:rPr lang="cs-CZ" i="1">
                                      <a:solidFill>
                                        <a:schemeClr val="accent6"/>
                                      </a:solidFill>
                                      <a:latin typeface="Cambria Math" panose="02040503050406030204" pitchFamily="18" charset="0"/>
                                    </a:rPr>
                                  </m:ctrlPr>
                                </m:fPr>
                                <m:num>
                                  <m:r>
                                    <a:rPr lang="cs-CZ" i="1">
                                      <a:solidFill>
                                        <a:schemeClr val="accent6"/>
                                      </a:solidFill>
                                      <a:latin typeface="Cambria Math" panose="02040503050406030204" pitchFamily="18" charset="0"/>
                                    </a:rPr>
                                    <m:t>0,05</m:t>
                                  </m:r>
                                </m:num>
                                <m:den>
                                  <m:r>
                                    <a:rPr lang="cs-CZ" i="1">
                                      <a:solidFill>
                                        <a:schemeClr val="accent6"/>
                                      </a:solidFill>
                                      <a:latin typeface="Cambria Math" panose="02040503050406030204" pitchFamily="18" charset="0"/>
                                    </a:rPr>
                                    <m:t>12</m:t>
                                  </m:r>
                                </m:den>
                              </m:f>
                            </m:e>
                          </m:d>
                        </m:den>
                      </m:f>
                      <m:r>
                        <a:rPr lang="cs-CZ">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1">
                                  <a:solidFill>
                                    <a:srgbClr val="00B050"/>
                                  </a:solidFill>
                                  <a:latin typeface="Cambria Math" panose="02040503050406030204" pitchFamily="18" charset="0"/>
                                </a:rPr>
                                <m:t>1</m:t>
                              </m:r>
                            </m:num>
                            <m:den>
                              <m:d>
                                <m:dPr>
                                  <m:ctrlPr>
                                    <a:rPr lang="cs-CZ" i="1">
                                      <a:solidFill>
                                        <a:srgbClr val="00B050"/>
                                      </a:solidFill>
                                      <a:latin typeface="Cambria Math" panose="02040503050406030204" pitchFamily="18" charset="0"/>
                                    </a:rPr>
                                  </m:ctrlPr>
                                </m:dPr>
                                <m:e>
                                  <m:r>
                                    <a:rPr lang="cs-CZ" i="1">
                                      <a:solidFill>
                                        <a:srgbClr val="00B050"/>
                                      </a:solidFill>
                                      <a:latin typeface="Cambria Math" panose="02040503050406030204" pitchFamily="18" charset="0"/>
                                    </a:rPr>
                                    <m:t>1+</m:t>
                                  </m:r>
                                  <m:f>
                                    <m:fPr>
                                      <m:ctrlPr>
                                        <a:rPr lang="cs-CZ" i="1">
                                          <a:solidFill>
                                            <a:srgbClr val="00B050"/>
                                          </a:solidFill>
                                          <a:latin typeface="Cambria Math" panose="02040503050406030204" pitchFamily="18" charset="0"/>
                                        </a:rPr>
                                      </m:ctrlPr>
                                    </m:fPr>
                                    <m:num>
                                      <m:r>
                                        <a:rPr lang="cs-CZ" i="1">
                                          <a:solidFill>
                                            <a:srgbClr val="00B050"/>
                                          </a:solidFill>
                                          <a:latin typeface="Cambria Math" panose="02040503050406030204" pitchFamily="18" charset="0"/>
                                        </a:rPr>
                                        <m:t>0,05</m:t>
                                      </m:r>
                                    </m:num>
                                    <m:den>
                                      <m:r>
                                        <a:rPr lang="cs-CZ" i="1">
                                          <a:solidFill>
                                            <a:srgbClr val="00B050"/>
                                          </a:solidFill>
                                          <a:latin typeface="Cambria Math" panose="02040503050406030204" pitchFamily="18" charset="0"/>
                                        </a:rPr>
                                        <m:t>12</m:t>
                                      </m:r>
                                    </m:den>
                                  </m:f>
                                </m:e>
                              </m:d>
                            </m:den>
                          </m:f>
                        </m:den>
                      </m:f>
                    </m:oMath>
                  </m:oMathPara>
                </a14:m>
                <a:endParaRPr lang="cs-CZ" dirty="0"/>
              </a:p>
            </p:txBody>
          </p:sp>
        </mc:Choice>
        <mc:Fallback xmlns="">
          <p:sp>
            <p:nvSpPr>
              <p:cNvPr id="9" name="TextovéPole 8">
                <a:extLst>
                  <a:ext uri="{FF2B5EF4-FFF2-40B4-BE49-F238E27FC236}">
                    <a16:creationId xmlns:a16="http://schemas.microsoft.com/office/drawing/2014/main" id="{FFAB26D1-7CD5-4DAE-90DB-E2D842D2EC27}"/>
                  </a:ext>
                </a:extLst>
              </p:cNvPr>
              <p:cNvSpPr txBox="1">
                <a:spLocks noRot="1" noChangeAspect="1" noMove="1" noResize="1" noEditPoints="1" noAdjustHandles="1" noChangeArrowheads="1" noChangeShapeType="1" noTextEdit="1"/>
              </p:cNvSpPr>
              <p:nvPr/>
            </p:nvSpPr>
            <p:spPr>
              <a:xfrm>
                <a:off x="3037840" y="2354632"/>
                <a:ext cx="4813690" cy="1388329"/>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4586453E-19ED-46E7-B99D-9DE44C6B143B}"/>
                  </a:ext>
                </a:extLst>
              </p:cNvPr>
              <p:cNvSpPr txBox="1"/>
              <p:nvPr/>
            </p:nvSpPr>
            <p:spPr>
              <a:xfrm>
                <a:off x="3037840" y="1442383"/>
                <a:ext cx="2067810" cy="7561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i="1">
                              <a:solidFill>
                                <a:schemeClr val="accent6"/>
                              </a:solidFill>
                              <a:latin typeface="Cambria Math" panose="02040503050406030204" pitchFamily="18" charset="0"/>
                            </a:rPr>
                            <m:t>𝑎</m:t>
                          </m:r>
                        </m:e>
                        <m:sub>
                          <m:r>
                            <a:rPr lang="cs-CZ" b="0" i="1" smtClean="0">
                              <a:solidFill>
                                <a:schemeClr val="accent6"/>
                              </a:solidFill>
                              <a:latin typeface="Cambria Math" panose="02040503050406030204" pitchFamily="18" charset="0"/>
                            </a:rPr>
                            <m:t>1</m:t>
                          </m:r>
                        </m:sub>
                      </m:sSub>
                      <m:r>
                        <a:rPr lang="cs-CZ">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1−</m:t>
                          </m:r>
                          <m:r>
                            <a:rPr lang="cs-CZ" b="0" i="1" smtClean="0">
                              <a:solidFill>
                                <a:srgbClr val="00B050"/>
                              </a:solidFill>
                              <a:latin typeface="Cambria Math" panose="02040503050406030204" pitchFamily="18" charset="0"/>
                            </a:rPr>
                            <m:t>𝑞</m:t>
                          </m:r>
                        </m:den>
                      </m:f>
                    </m:oMath>
                  </m:oMathPara>
                </a14:m>
                <a:endParaRPr lang="cs-CZ" dirty="0"/>
              </a:p>
            </p:txBody>
          </p:sp>
        </mc:Choice>
        <mc:Fallback xmlns="">
          <p:sp>
            <p:nvSpPr>
              <p:cNvPr id="10" name="TextovéPole 9">
                <a:extLst>
                  <a:ext uri="{FF2B5EF4-FFF2-40B4-BE49-F238E27FC236}">
                    <a16:creationId xmlns:a16="http://schemas.microsoft.com/office/drawing/2014/main" id="{4586453E-19ED-46E7-B99D-9DE44C6B143B}"/>
                  </a:ext>
                </a:extLst>
              </p:cNvPr>
              <p:cNvSpPr txBox="1">
                <a:spLocks noRot="1" noChangeAspect="1" noMove="1" noResize="1" noEditPoints="1" noAdjustHandles="1" noChangeArrowheads="1" noChangeShapeType="1" noTextEdit="1"/>
              </p:cNvSpPr>
              <p:nvPr/>
            </p:nvSpPr>
            <p:spPr>
              <a:xfrm>
                <a:off x="3037840" y="1442383"/>
                <a:ext cx="2067810" cy="756104"/>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FB6DB0D1-6839-4635-8D33-D22840F5580F}"/>
                  </a:ext>
                </a:extLst>
              </p:cNvPr>
              <p:cNvSpPr txBox="1"/>
              <p:nvPr/>
            </p:nvSpPr>
            <p:spPr>
              <a:xfrm>
                <a:off x="540000" y="3869300"/>
                <a:ext cx="2971839" cy="369332"/>
              </a:xfrm>
              <a:prstGeom prst="rect">
                <a:avLst/>
              </a:prstGeom>
              <a:solidFill>
                <a:srgbClr val="92D050"/>
              </a:solidFill>
              <a:effectLst>
                <a:softEdge rad="31750"/>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=7 200 000,00 </m:t>
                      </m:r>
                      <m:r>
                        <a:rPr lang="cs-CZ" b="0" i="1" smtClean="0">
                          <a:latin typeface="Cambria Math" panose="02040503050406030204" pitchFamily="18" charset="0"/>
                        </a:rPr>
                        <m:t>𝐾</m:t>
                      </m:r>
                      <m:r>
                        <a:rPr lang="cs-CZ" b="0" i="1" smtClean="0">
                          <a:latin typeface="Cambria Math" panose="02040503050406030204" pitchFamily="18" charset="0"/>
                        </a:rPr>
                        <m:t>č</m:t>
                      </m:r>
                    </m:oMath>
                  </m:oMathPara>
                </a14:m>
                <a:endParaRPr lang="cs-CZ" dirty="0"/>
              </a:p>
            </p:txBody>
          </p:sp>
        </mc:Choice>
        <mc:Fallback xmlns="">
          <p:sp>
            <p:nvSpPr>
              <p:cNvPr id="11" name="TextovéPole 10">
                <a:extLst>
                  <a:ext uri="{FF2B5EF4-FFF2-40B4-BE49-F238E27FC236}">
                    <a16:creationId xmlns:a16="http://schemas.microsoft.com/office/drawing/2014/main" id="{FB6DB0D1-6839-4635-8D33-D22840F5580F}"/>
                  </a:ext>
                </a:extLst>
              </p:cNvPr>
              <p:cNvSpPr txBox="1">
                <a:spLocks noRot="1" noChangeAspect="1" noMove="1" noResize="1" noEditPoints="1" noAdjustHandles="1" noChangeArrowheads="1" noChangeShapeType="1" noTextEdit="1"/>
              </p:cNvSpPr>
              <p:nvPr/>
            </p:nvSpPr>
            <p:spPr>
              <a:xfrm>
                <a:off x="540000" y="3869300"/>
                <a:ext cx="2971839" cy="369332"/>
              </a:xfrm>
              <a:prstGeom prst="rect">
                <a:avLst/>
              </a:prstGeom>
              <a:blipFill>
                <a:blip r:embed="rId4"/>
                <a:stretch>
                  <a:fillRect l="-1643" r="-1848" b="-18333"/>
                </a:stretch>
              </a:blipFill>
              <a:effectLst>
                <a:softEdge rad="31750"/>
              </a:effec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D4EDC1FF-DF45-480D-8591-21E842B1A664}"/>
                  </a:ext>
                </a:extLst>
              </p:cNvPr>
              <p:cNvSpPr txBox="1"/>
              <p:nvPr/>
            </p:nvSpPr>
            <p:spPr>
              <a:xfrm>
                <a:off x="10434031" y="3667976"/>
                <a:ext cx="1399357"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m:t>
                      </m:r>
                      <m:r>
                        <a:rPr lang="cs-CZ" b="0" i="1" smtClean="0">
                          <a:solidFill>
                            <a:schemeClr val="tx1"/>
                          </a:solidFill>
                          <a:latin typeface="Cambria Math" panose="02040503050406030204" pitchFamily="18" charset="0"/>
                        </a:rPr>
                        <m:t>𝑎</m:t>
                      </m:r>
                      <m:r>
                        <a:rPr lang="cs-CZ">
                          <a:solidFill>
                            <a:schemeClr val="tx1"/>
                          </a:solidFill>
                          <a:latin typeface="Cambria Math" panose="02040503050406030204" pitchFamily="18" charset="0"/>
                        </a:rPr>
                        <m:t>⋅</m:t>
                      </m:r>
                      <m:f>
                        <m:fPr>
                          <m:ctrlPr>
                            <a:rPr lang="cs-CZ" i="1" smtClean="0">
                              <a:solidFill>
                                <a:schemeClr val="tx1"/>
                              </a:solidFill>
                              <a:latin typeface="Cambria Math" panose="02040503050406030204" pitchFamily="18" charset="0"/>
                            </a:rPr>
                          </m:ctrlPr>
                        </m:fPr>
                        <m:num>
                          <m:r>
                            <a:rPr lang="cs-CZ" b="0" i="1" smtClean="0">
                              <a:solidFill>
                                <a:schemeClr val="tx1"/>
                              </a:solidFill>
                              <a:latin typeface="Cambria Math" panose="02040503050406030204" pitchFamily="18" charset="0"/>
                            </a:rPr>
                            <m:t>1</m:t>
                          </m:r>
                        </m:num>
                        <m:den>
                          <m:r>
                            <a:rPr lang="cs-CZ" b="0" i="1" smtClean="0">
                              <a:solidFill>
                                <a:schemeClr val="tx1"/>
                              </a:solidFill>
                              <a:latin typeface="Cambria Math" panose="02040503050406030204" pitchFamily="18" charset="0"/>
                            </a:rPr>
                            <m:t>𝑟</m:t>
                          </m:r>
                        </m:den>
                      </m:f>
                    </m:oMath>
                  </m:oMathPara>
                </a14:m>
                <a:endParaRPr lang="cs-CZ" dirty="0"/>
              </a:p>
            </p:txBody>
          </p:sp>
        </mc:Choice>
        <mc:Fallback xmlns="">
          <p:sp>
            <p:nvSpPr>
              <p:cNvPr id="12" name="TextovéPole 11">
                <a:extLst>
                  <a:ext uri="{FF2B5EF4-FFF2-40B4-BE49-F238E27FC236}">
                    <a16:creationId xmlns:a16="http://schemas.microsoft.com/office/drawing/2014/main" id="{D4EDC1FF-DF45-480D-8591-21E842B1A664}"/>
                  </a:ext>
                </a:extLst>
              </p:cNvPr>
              <p:cNvSpPr txBox="1">
                <a:spLocks noRot="1" noChangeAspect="1" noMove="1" noResize="1" noEditPoints="1" noAdjustHandles="1" noChangeArrowheads="1" noChangeShapeType="1" noTextEdit="1"/>
              </p:cNvSpPr>
              <p:nvPr/>
            </p:nvSpPr>
            <p:spPr>
              <a:xfrm>
                <a:off x="10434031" y="3667976"/>
                <a:ext cx="1399357" cy="691471"/>
              </a:xfrm>
              <a:prstGeom prst="rect">
                <a:avLst/>
              </a:prstGeom>
              <a:blipFill>
                <a:blip r:embed="rId5"/>
                <a:stretch>
                  <a:fillRect/>
                </a:stretch>
              </a:blipFill>
            </p:spPr>
            <p:txBody>
              <a:bodyPr/>
              <a:lstStyle/>
              <a:p>
                <a:r>
                  <a:rPr lang="cs-CZ">
                    <a:noFill/>
                  </a:rPr>
                  <a:t> </a:t>
                </a:r>
              </a:p>
            </p:txBody>
          </p:sp>
        </mc:Fallback>
      </mc:AlternateContent>
      <p:sp>
        <p:nvSpPr>
          <p:cNvPr id="13" name="TextovéPole 12">
            <a:extLst>
              <a:ext uri="{FF2B5EF4-FFF2-40B4-BE49-F238E27FC236}">
                <a16:creationId xmlns:a16="http://schemas.microsoft.com/office/drawing/2014/main" id="{F9ECFE85-071A-4FCB-8C6B-7A5333ACF0BE}"/>
              </a:ext>
            </a:extLst>
          </p:cNvPr>
          <p:cNvSpPr txBox="1"/>
          <p:nvPr/>
        </p:nvSpPr>
        <p:spPr>
          <a:xfrm>
            <a:off x="8019950" y="3937015"/>
            <a:ext cx="2087623" cy="307777"/>
          </a:xfrm>
          <a:prstGeom prst="rect">
            <a:avLst/>
          </a:prstGeom>
          <a:noFill/>
        </p:spPr>
        <p:txBody>
          <a:bodyPr wrap="square" rtlCol="0">
            <a:spAutoFit/>
          </a:bodyPr>
          <a:lstStyle/>
          <a:p>
            <a:r>
              <a:rPr lang="cs-CZ" sz="1400" dirty="0"/>
              <a:t>alternativně lze zkrátit:</a:t>
            </a:r>
          </a:p>
        </p:txBody>
      </p:sp>
      <p:sp>
        <p:nvSpPr>
          <p:cNvPr id="20" name="TextovéPole 19">
            <a:extLst>
              <a:ext uri="{FF2B5EF4-FFF2-40B4-BE49-F238E27FC236}">
                <a16:creationId xmlns:a16="http://schemas.microsoft.com/office/drawing/2014/main" id="{3D037345-EF64-4E25-8883-5BB5924DAEC0}"/>
              </a:ext>
            </a:extLst>
          </p:cNvPr>
          <p:cNvSpPr txBox="1"/>
          <p:nvPr/>
        </p:nvSpPr>
        <p:spPr>
          <a:xfrm>
            <a:off x="540000" y="4353347"/>
            <a:ext cx="7713018" cy="861774"/>
          </a:xfrm>
          <a:prstGeom prst="rect">
            <a:avLst/>
          </a:prstGeom>
          <a:noFill/>
        </p:spPr>
        <p:txBody>
          <a:bodyPr wrap="square" rtlCol="0">
            <a:spAutoFit/>
          </a:bodyPr>
          <a:lstStyle/>
          <a:p>
            <a:r>
              <a:rPr lang="cs-CZ" sz="1800" b="1" u="sng" dirty="0"/>
              <a:t>Zkouška:</a:t>
            </a:r>
            <a:r>
              <a:rPr lang="cs-CZ" sz="1400" b="1" dirty="0"/>
              <a:t> </a:t>
            </a:r>
            <a:r>
              <a:rPr lang="cs-CZ" sz="1600" dirty="0"/>
              <a:t>Pokud má být důchod věčný, tak musí být vyplácená anuita rovna (nebo menší) naběhlému úroku za dané období. Jinými slovy se dostupný kapitál po zúročení a výplatě anuity nesmí snižovat.</a:t>
            </a:r>
          </a:p>
        </p:txBody>
      </p:sp>
      <p:cxnSp>
        <p:nvCxnSpPr>
          <p:cNvPr id="21" name="Přímá spojnice 20">
            <a:extLst>
              <a:ext uri="{FF2B5EF4-FFF2-40B4-BE49-F238E27FC236}">
                <a16:creationId xmlns:a16="http://schemas.microsoft.com/office/drawing/2014/main" id="{5EE38E0D-5021-478B-8376-35A8B87C95CD}"/>
              </a:ext>
            </a:extLst>
          </p:cNvPr>
          <p:cNvCxnSpPr>
            <a:cxnSpLocks/>
          </p:cNvCxnSpPr>
          <p:nvPr/>
        </p:nvCxnSpPr>
        <p:spPr bwMode="auto">
          <a:xfrm>
            <a:off x="2757026" y="5344716"/>
            <a:ext cx="2748963"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 name="TextovéPole 21">
            <a:extLst>
              <a:ext uri="{FF2B5EF4-FFF2-40B4-BE49-F238E27FC236}">
                <a16:creationId xmlns:a16="http://schemas.microsoft.com/office/drawing/2014/main" id="{02C40A24-B20A-4B35-9E41-59234D3211E6}"/>
              </a:ext>
            </a:extLst>
          </p:cNvPr>
          <p:cNvSpPr txBox="1"/>
          <p:nvPr/>
        </p:nvSpPr>
        <p:spPr>
          <a:xfrm>
            <a:off x="2558603" y="5531135"/>
            <a:ext cx="3018397" cy="369332"/>
          </a:xfrm>
          <a:prstGeom prst="rect">
            <a:avLst/>
          </a:prstGeom>
          <a:noFill/>
        </p:spPr>
        <p:txBody>
          <a:bodyPr wrap="square" rtlCol="0">
            <a:spAutoFit/>
          </a:bodyPr>
          <a:lstStyle/>
          <a:p>
            <a:r>
              <a:rPr lang="cs-CZ" sz="1800" dirty="0"/>
              <a:t>D</a:t>
            </a:r>
            <a:r>
              <a:rPr lang="cs-CZ" sz="1100" dirty="0"/>
              <a:t>1</a:t>
            </a:r>
            <a:r>
              <a:rPr lang="cs-CZ" sz="1800" dirty="0"/>
              <a:t> + I - a = D</a:t>
            </a:r>
            <a:r>
              <a:rPr lang="cs-CZ" sz="1200" dirty="0"/>
              <a:t>1</a:t>
            </a:r>
            <a:r>
              <a:rPr lang="cs-CZ" sz="1800" dirty="0"/>
              <a:t>  ............... </a:t>
            </a:r>
          </a:p>
        </p:txBody>
      </p:sp>
      <p:cxnSp>
        <p:nvCxnSpPr>
          <p:cNvPr id="23" name="Přímá spojnice 22">
            <a:extLst>
              <a:ext uri="{FF2B5EF4-FFF2-40B4-BE49-F238E27FC236}">
                <a16:creationId xmlns:a16="http://schemas.microsoft.com/office/drawing/2014/main" id="{5BE658C9-0FEB-4B17-82B2-078BD03CA05D}"/>
              </a:ext>
            </a:extLst>
          </p:cNvPr>
          <p:cNvCxnSpPr/>
          <p:nvPr/>
        </p:nvCxnSpPr>
        <p:spPr bwMode="auto">
          <a:xfrm>
            <a:off x="2764069" y="5291450"/>
            <a:ext cx="0" cy="10653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Přímá spojnice 23">
            <a:extLst>
              <a:ext uri="{FF2B5EF4-FFF2-40B4-BE49-F238E27FC236}">
                <a16:creationId xmlns:a16="http://schemas.microsoft.com/office/drawing/2014/main" id="{247E39D6-F8E7-42A4-B272-F78980CAE21D}"/>
              </a:ext>
            </a:extLst>
          </p:cNvPr>
          <p:cNvCxnSpPr/>
          <p:nvPr/>
        </p:nvCxnSpPr>
        <p:spPr bwMode="auto">
          <a:xfrm>
            <a:off x="4076330" y="5291450"/>
            <a:ext cx="0" cy="10653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Přímá spojnice 24">
            <a:extLst>
              <a:ext uri="{FF2B5EF4-FFF2-40B4-BE49-F238E27FC236}">
                <a16:creationId xmlns:a16="http://schemas.microsoft.com/office/drawing/2014/main" id="{06768826-4EAF-4B3D-BD90-64488EB88824}"/>
              </a:ext>
            </a:extLst>
          </p:cNvPr>
          <p:cNvCxnSpPr/>
          <p:nvPr/>
        </p:nvCxnSpPr>
        <p:spPr bwMode="auto">
          <a:xfrm>
            <a:off x="5513032" y="5291450"/>
            <a:ext cx="0" cy="10653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6" name="TextovéPole 25">
                <a:extLst>
                  <a:ext uri="{FF2B5EF4-FFF2-40B4-BE49-F238E27FC236}">
                    <a16:creationId xmlns:a16="http://schemas.microsoft.com/office/drawing/2014/main" id="{36F6599C-79A2-4492-AC6B-76F216DA8F96}"/>
                  </a:ext>
                </a:extLst>
              </p:cNvPr>
              <p:cNvSpPr txBox="1"/>
              <p:nvPr/>
            </p:nvSpPr>
            <p:spPr>
              <a:xfrm>
                <a:off x="1800555" y="6000652"/>
                <a:ext cx="859089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mtClean="0">
                          <a:latin typeface="Cambria Math" panose="02040503050406030204" pitchFamily="18" charset="0"/>
                        </a:rPr>
                        <m:t>7 </m:t>
                      </m:r>
                      <m:r>
                        <a:rPr lang="cs-CZ" b="0" i="0" smtClean="0">
                          <a:latin typeface="Cambria Math" panose="02040503050406030204" pitchFamily="18" charset="0"/>
                        </a:rPr>
                        <m:t>200 000</m:t>
                      </m:r>
                      <m:r>
                        <a:rPr lang="cs-CZ" i="0">
                          <a:latin typeface="Cambria Math" panose="02040503050406030204" pitchFamily="18" charset="0"/>
                        </a:rPr>
                        <m:t>+</m:t>
                      </m:r>
                      <m:r>
                        <a:rPr lang="cs-CZ" b="0" i="0" smtClean="0">
                          <a:latin typeface="Cambria Math" panose="02040503050406030204" pitchFamily="18" charset="0"/>
                        </a:rPr>
                        <m:t>7 200 000</m:t>
                      </m:r>
                      <m:r>
                        <a:rPr lang="cs-CZ" i="0">
                          <a:latin typeface="Cambria Math" panose="02040503050406030204" pitchFamily="18" charset="0"/>
                        </a:rPr>
                        <m:t>⋅</m:t>
                      </m:r>
                      <m:d>
                        <m:dPr>
                          <m:ctrlPr>
                            <a:rPr lang="cs-CZ" i="1">
                              <a:solidFill>
                                <a:srgbClr val="836967"/>
                              </a:solidFill>
                              <a:latin typeface="Cambria Math" panose="02040503050406030204" pitchFamily="18" charset="0"/>
                            </a:rPr>
                          </m:ctrlPr>
                        </m:dPr>
                        <m:e>
                          <m:r>
                            <a:rPr lang="cs-CZ" b="0" i="1" smtClean="0">
                              <a:solidFill>
                                <a:schemeClr val="tx1"/>
                              </a:solidFill>
                              <a:latin typeface="Cambria Math" panose="02040503050406030204" pitchFamily="18" charset="0"/>
                            </a:rPr>
                            <m:t>1+0,05/12</m:t>
                          </m:r>
                        </m:e>
                      </m:d>
                      <m:r>
                        <a:rPr lang="cs-CZ" i="0">
                          <a:latin typeface="Cambria Math" panose="02040503050406030204" pitchFamily="18" charset="0"/>
                        </a:rPr>
                        <m:t>−30000</m:t>
                      </m:r>
                      <m:r>
                        <a:rPr lang="cs-CZ" b="0" i="0" smtClean="0">
                          <a:latin typeface="Cambria Math" panose="02040503050406030204" pitchFamily="18" charset="0"/>
                        </a:rPr>
                        <m:t>=</m:t>
                      </m:r>
                      <m:r>
                        <a:rPr lang="cs-CZ" smtClean="0">
                          <a:solidFill>
                            <a:srgbClr val="92D050"/>
                          </a:solidFill>
                          <a:latin typeface="Cambria Math" panose="02040503050406030204" pitchFamily="18" charset="0"/>
                        </a:rPr>
                        <m:t>7 2</m:t>
                      </m:r>
                      <m:r>
                        <a:rPr lang="cs-CZ" b="0" i="0" smtClean="0">
                          <a:solidFill>
                            <a:srgbClr val="92D050"/>
                          </a:solidFill>
                          <a:latin typeface="Cambria Math" panose="02040503050406030204" pitchFamily="18" charset="0"/>
                        </a:rPr>
                        <m:t>00 000</m:t>
                      </m:r>
                    </m:oMath>
                  </m:oMathPara>
                </a14:m>
                <a:endParaRPr lang="cs-CZ" dirty="0"/>
              </a:p>
            </p:txBody>
          </p:sp>
        </mc:Choice>
        <mc:Fallback xmlns="">
          <p:sp>
            <p:nvSpPr>
              <p:cNvPr id="26" name="TextovéPole 25">
                <a:extLst>
                  <a:ext uri="{FF2B5EF4-FFF2-40B4-BE49-F238E27FC236}">
                    <a16:creationId xmlns:a16="http://schemas.microsoft.com/office/drawing/2014/main" id="{36F6599C-79A2-4492-AC6B-76F216DA8F96}"/>
                  </a:ext>
                </a:extLst>
              </p:cNvPr>
              <p:cNvSpPr txBox="1">
                <a:spLocks noRot="1" noChangeAspect="1" noMove="1" noResize="1" noEditPoints="1" noAdjustHandles="1" noChangeArrowheads="1" noChangeShapeType="1" noTextEdit="1"/>
              </p:cNvSpPr>
              <p:nvPr/>
            </p:nvSpPr>
            <p:spPr>
              <a:xfrm>
                <a:off x="1800555" y="6000652"/>
                <a:ext cx="8590890" cy="369332"/>
              </a:xfrm>
              <a:prstGeom prst="rect">
                <a:avLst/>
              </a:prstGeom>
              <a:blipFill>
                <a:blip r:embed="rId6"/>
                <a:stretch>
                  <a:fillRect b="-37705"/>
                </a:stretch>
              </a:blipFill>
            </p:spPr>
            <p:txBody>
              <a:bodyPr/>
              <a:lstStyle/>
              <a:p>
                <a:r>
                  <a:rPr lang="cs-CZ">
                    <a:noFill/>
                  </a:rPr>
                  <a:t> </a:t>
                </a:r>
              </a:p>
            </p:txBody>
          </p:sp>
        </mc:Fallback>
      </mc:AlternateContent>
      <p:sp>
        <p:nvSpPr>
          <p:cNvPr id="27" name="Volný tvar: obrazec 26">
            <a:extLst>
              <a:ext uri="{FF2B5EF4-FFF2-40B4-BE49-F238E27FC236}">
                <a16:creationId xmlns:a16="http://schemas.microsoft.com/office/drawing/2014/main" id="{2D37177E-55A1-42CE-86BF-6B7123CB4A95}"/>
              </a:ext>
            </a:extLst>
          </p:cNvPr>
          <p:cNvSpPr/>
          <p:nvPr/>
        </p:nvSpPr>
        <p:spPr bwMode="auto">
          <a:xfrm rot="19569261">
            <a:off x="9095370" y="6323804"/>
            <a:ext cx="773340" cy="348800"/>
          </a:xfrm>
          <a:custGeom>
            <a:avLst/>
            <a:gdLst>
              <a:gd name="connsiteX0" fmla="*/ 66863 w 773340"/>
              <a:gd name="connsiteY0" fmla="*/ 0 h 348800"/>
              <a:gd name="connsiteX1" fmla="*/ 84858 w 773340"/>
              <a:gd name="connsiteY1" fmla="*/ 345315 h 348800"/>
              <a:gd name="connsiteX2" fmla="*/ 17995 w 773340"/>
              <a:gd name="connsiteY2" fmla="*/ 348800 h 348800"/>
              <a:gd name="connsiteX3" fmla="*/ 0 w 773340"/>
              <a:gd name="connsiteY3" fmla="*/ 3485 h 348800"/>
              <a:gd name="connsiteX4" fmla="*/ 773340 w 773340"/>
              <a:gd name="connsiteY4" fmla="*/ 281479 h 348800"/>
              <a:gd name="connsiteX5" fmla="*/ 773340 w 773340"/>
              <a:gd name="connsiteY5" fmla="*/ 348433 h 348800"/>
              <a:gd name="connsiteX6" fmla="*/ 88275 w 773340"/>
              <a:gd name="connsiteY6" fmla="*/ 348433 h 348800"/>
              <a:gd name="connsiteX7" fmla="*/ 88275 w 773340"/>
              <a:gd name="connsiteY7" fmla="*/ 281479 h 3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40" h="348800">
                <a:moveTo>
                  <a:pt x="66863" y="0"/>
                </a:moveTo>
                <a:lnTo>
                  <a:pt x="84858" y="345315"/>
                </a:lnTo>
                <a:lnTo>
                  <a:pt x="17995" y="348800"/>
                </a:lnTo>
                <a:lnTo>
                  <a:pt x="0" y="3485"/>
                </a:lnTo>
                <a:close/>
                <a:moveTo>
                  <a:pt x="773340" y="281479"/>
                </a:moveTo>
                <a:lnTo>
                  <a:pt x="773340" y="348433"/>
                </a:lnTo>
                <a:lnTo>
                  <a:pt x="88275" y="348433"/>
                </a:lnTo>
                <a:lnTo>
                  <a:pt x="88275" y="281479"/>
                </a:lnTo>
                <a:close/>
              </a:path>
            </a:pathLst>
          </a:custGeom>
          <a:solidFill>
            <a:srgbClr val="92D050"/>
          </a:solidFill>
          <a:ln w="9525" cap="flat" cmpd="sng" algn="ctr">
            <a:solidFill>
              <a:srgbClr val="92D05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8429654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fltVal val="0.5"/>
                                          </p:val>
                                        </p:tav>
                                        <p:tav tm="100000">
                                          <p:val>
                                            <p:strVal val="#ppt_x"/>
                                          </p:val>
                                        </p:tav>
                                      </p:tavLst>
                                    </p:anim>
                                    <p:anim calcmode="lin" valueType="num">
                                      <p:cBhvr>
                                        <p:cTn id="25" dur="500" fill="hold"/>
                                        <p:tgtEl>
                                          <p:spTgt spid="1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anim calcmode="lin" valueType="num">
                                      <p:cBhvr>
                                        <p:cTn id="75" dur="500" fill="hold"/>
                                        <p:tgtEl>
                                          <p:spTgt spid="26"/>
                                        </p:tgtEl>
                                        <p:attrNameLst>
                                          <p:attrName>ppt_x</p:attrName>
                                        </p:attrNameLst>
                                      </p:cBhvr>
                                      <p:tavLst>
                                        <p:tav tm="0">
                                          <p:val>
                                            <p:strVal val="#ppt_x"/>
                                          </p:val>
                                        </p:tav>
                                        <p:tav tm="100000">
                                          <p:val>
                                            <p:strVal val="#ppt_x"/>
                                          </p:val>
                                        </p:tav>
                                      </p:tavLst>
                                    </p:anim>
                                    <p:anim calcmode="lin" valueType="num">
                                      <p:cBhvr>
                                        <p:cTn id="76" dur="500" fill="hold"/>
                                        <p:tgtEl>
                                          <p:spTgt spid="26"/>
                                        </p:tgtEl>
                                        <p:attrNameLst>
                                          <p:attrName>ppt_y</p:attrName>
                                        </p:attrNameLst>
                                      </p:cBhvr>
                                      <p:tavLst>
                                        <p:tav tm="0">
                                          <p:val>
                                            <p:strVal val="#ppt_y-.1"/>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P spid="20" grpId="0"/>
      <p:bldP spid="22" grpId="0"/>
      <p:bldP spid="26" grpId="0"/>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F3CE67-03F6-497E-85A1-950B7C7D2F0A}"/>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F951E51A-E1E8-4DEE-B105-687A5FCFFDE2}"/>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E52A3846-BF95-4CE9-B902-0DC8E2F9B1D6}"/>
              </a:ext>
            </a:extLst>
          </p:cNvPr>
          <p:cNvSpPr>
            <a:spLocks noGrp="1"/>
          </p:cNvSpPr>
          <p:nvPr>
            <p:ph type="title"/>
          </p:nvPr>
        </p:nvSpPr>
        <p:spPr/>
        <p:txBody>
          <a:bodyPr/>
          <a:lstStyle/>
          <a:p>
            <a:r>
              <a:rPr lang="cs-CZ" dirty="0"/>
              <a:t>Příklad </a:t>
            </a:r>
            <a:r>
              <a:rPr lang="cs-CZ" dirty="0" err="1"/>
              <a:t>Socrative</a:t>
            </a:r>
            <a:r>
              <a:rPr lang="cs-CZ" dirty="0"/>
              <a:t> 9 – řešení 2/2</a:t>
            </a:r>
          </a:p>
        </p:txBody>
      </p:sp>
      <p:sp>
        <p:nvSpPr>
          <p:cNvPr id="6" name="TextovéPole 5">
            <a:extLst>
              <a:ext uri="{FF2B5EF4-FFF2-40B4-BE49-F238E27FC236}">
                <a16:creationId xmlns:a16="http://schemas.microsoft.com/office/drawing/2014/main" id="{3B5CAA62-6A7A-4D1F-8DD0-577622BBC464}"/>
              </a:ext>
            </a:extLst>
          </p:cNvPr>
          <p:cNvSpPr txBox="1"/>
          <p:nvPr/>
        </p:nvSpPr>
        <p:spPr>
          <a:xfrm>
            <a:off x="711123" y="1442383"/>
            <a:ext cx="1703604" cy="138499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a = 30 000 Kč</a:t>
            </a:r>
          </a:p>
          <a:p>
            <a:r>
              <a:rPr lang="cs-CZ" sz="1200" dirty="0"/>
              <a:t>n = ∞</a:t>
            </a:r>
          </a:p>
          <a:p>
            <a:r>
              <a:rPr lang="cs-CZ" sz="1200" dirty="0"/>
              <a:t>r = 5 % </a:t>
            </a:r>
            <a:r>
              <a:rPr lang="cs-CZ" sz="1200" dirty="0" err="1"/>
              <a:t>p.a</a:t>
            </a:r>
            <a:r>
              <a:rPr lang="cs-CZ" sz="1200" dirty="0"/>
              <a:t>.</a:t>
            </a:r>
          </a:p>
          <a:p>
            <a:r>
              <a:rPr lang="cs-CZ" sz="1200" dirty="0"/>
              <a:t>ÚO = 6 M</a:t>
            </a:r>
          </a:p>
          <a:p>
            <a:r>
              <a:rPr lang="cs-CZ" sz="1200" dirty="0"/>
              <a:t>PO = 1 M</a:t>
            </a:r>
          </a:p>
          <a:p>
            <a:r>
              <a:rPr lang="cs-CZ" sz="1200" dirty="0"/>
              <a:t>Polhůtní</a:t>
            </a:r>
          </a:p>
          <a:p>
            <a:r>
              <a:rPr lang="cs-CZ" sz="1200" dirty="0"/>
              <a:t>D</a:t>
            </a:r>
            <a:r>
              <a:rPr lang="cs-CZ" sz="900" dirty="0"/>
              <a:t>1</a:t>
            </a:r>
            <a:r>
              <a:rPr lang="cs-CZ" sz="1200" dirty="0"/>
              <a:t> = ?</a:t>
            </a:r>
          </a:p>
        </p:txBody>
      </p:sp>
      <p:sp>
        <p:nvSpPr>
          <p:cNvPr id="16" name="TextovéPole 15">
            <a:extLst>
              <a:ext uri="{FF2B5EF4-FFF2-40B4-BE49-F238E27FC236}">
                <a16:creationId xmlns:a16="http://schemas.microsoft.com/office/drawing/2014/main" id="{CCC015C3-5815-454A-8074-62B6AD7985FE}"/>
              </a:ext>
            </a:extLst>
          </p:cNvPr>
          <p:cNvSpPr txBox="1"/>
          <p:nvPr/>
        </p:nvSpPr>
        <p:spPr>
          <a:xfrm>
            <a:off x="2856299" y="1525399"/>
            <a:ext cx="6094520" cy="375552"/>
          </a:xfrm>
          <a:prstGeom prst="rect">
            <a:avLst/>
          </a:prstGeom>
          <a:noFill/>
        </p:spPr>
        <p:txBody>
          <a:bodyPr wrap="square">
            <a:spAutoFit/>
          </a:bodyPr>
          <a:lstStyle/>
          <a:p>
            <a:pPr marL="0" lvl="0" indent="0" algn="just">
              <a:lnSpc>
                <a:spcPct val="107000"/>
              </a:lnSpc>
              <a:spcBef>
                <a:spcPts val="1200"/>
              </a:spcBef>
              <a:spcAft>
                <a:spcPts val="800"/>
              </a:spcAft>
              <a:buNone/>
            </a:pPr>
            <a:r>
              <a:rPr lang="cs-CZ" sz="1800" dirty="0">
                <a:latin typeface="Calibri" panose="020F0502020204030204" pitchFamily="34" charset="0"/>
                <a:ea typeface="Calibri" panose="020F0502020204030204" pitchFamily="34" charset="0"/>
                <a:cs typeface="Times New Roman" panose="02020603050405020304" pitchFamily="18" charset="0"/>
              </a:rPr>
              <a:t>Jak by se změnil výpočet, kdyby ÚO = 6 měsíců?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ovéPole 22">
                <a:extLst>
                  <a:ext uri="{FF2B5EF4-FFF2-40B4-BE49-F238E27FC236}">
                    <a16:creationId xmlns:a16="http://schemas.microsoft.com/office/drawing/2014/main" id="{5C4514A7-EBB1-461D-B583-1C1858188176}"/>
                  </a:ext>
                </a:extLst>
              </p:cNvPr>
              <p:cNvSpPr txBox="1"/>
              <p:nvPr/>
            </p:nvSpPr>
            <p:spPr>
              <a:xfrm>
                <a:off x="2856299" y="2233516"/>
                <a:ext cx="6479402" cy="1101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m:t>
                      </m:r>
                      <m:r>
                        <a:rPr lang="cs-CZ" b="0" i="1" smtClean="0">
                          <a:solidFill>
                            <a:schemeClr val="accent6"/>
                          </a:solidFill>
                          <a:latin typeface="Cambria Math" panose="02040503050406030204" pitchFamily="18" charset="0"/>
                        </a:rPr>
                        <m:t>𝑎</m:t>
                      </m:r>
                      <m:r>
                        <a:rPr lang="cs-CZ">
                          <a:solidFill>
                            <a:schemeClr val="accent6"/>
                          </a:solidFill>
                          <a:latin typeface="Cambria Math" panose="02040503050406030204" pitchFamily="18" charset="0"/>
                        </a:rPr>
                        <m:t>⋅</m:t>
                      </m:r>
                      <m:r>
                        <a:rPr lang="cs-CZ" b="0" i="1" smtClean="0">
                          <a:solidFill>
                            <a:schemeClr val="accent6"/>
                          </a:solidFill>
                          <a:latin typeface="Cambria Math" panose="02040503050406030204" pitchFamily="18" charset="0"/>
                        </a:rPr>
                        <m:t>𝑚</m:t>
                      </m:r>
                      <m:r>
                        <a:rPr lang="cs-CZ">
                          <a:solidFill>
                            <a:schemeClr val="accent6"/>
                          </a:solidFill>
                          <a:latin typeface="Cambria Math" panose="02040503050406030204" pitchFamily="18" charset="0"/>
                        </a:rPr>
                        <m:t>⋅</m:t>
                      </m:r>
                      <m:d>
                        <m:dPr>
                          <m:ctrlPr>
                            <a:rPr lang="cs-CZ" i="1" smtClean="0">
                              <a:solidFill>
                                <a:schemeClr val="accent6"/>
                              </a:solidFill>
                              <a:latin typeface="Cambria Math" panose="02040503050406030204" pitchFamily="18" charset="0"/>
                            </a:rPr>
                          </m:ctrlPr>
                        </m:dPr>
                        <m:e>
                          <m:r>
                            <a:rPr lang="cs-CZ" b="0" i="1" smtClean="0">
                              <a:solidFill>
                                <a:schemeClr val="accent6"/>
                              </a:solidFill>
                              <a:latin typeface="Cambria Math" panose="02040503050406030204" pitchFamily="18" charset="0"/>
                            </a:rPr>
                            <m:t>1+</m:t>
                          </m:r>
                          <m:f>
                            <m:fPr>
                              <m:ctrlPr>
                                <a:rPr lang="cs-CZ" b="0" i="1" smtClean="0">
                                  <a:solidFill>
                                    <a:schemeClr val="accent6"/>
                                  </a:solidFill>
                                  <a:latin typeface="Cambria Math" panose="02040503050406030204" pitchFamily="18" charset="0"/>
                                </a:rPr>
                              </m:ctrlPr>
                            </m:fPr>
                            <m:num>
                              <m:r>
                                <a:rPr lang="cs-CZ" b="0" i="1" smtClean="0">
                                  <a:solidFill>
                                    <a:schemeClr val="accent6"/>
                                  </a:solidFill>
                                  <a:latin typeface="Cambria Math" panose="02040503050406030204" pitchFamily="18" charset="0"/>
                                </a:rPr>
                                <m:t>𝑚</m:t>
                              </m:r>
                              <m:r>
                                <a:rPr lang="cs-CZ" b="0" i="1" smtClean="0">
                                  <a:solidFill>
                                    <a:schemeClr val="accent6"/>
                                  </a:solidFill>
                                  <a:latin typeface="Cambria Math" panose="02040503050406030204" pitchFamily="18" charset="0"/>
                                </a:rPr>
                                <m:t>−1</m:t>
                              </m:r>
                            </m:num>
                            <m:den>
                              <m:r>
                                <a:rPr lang="cs-CZ" b="0" i="1" smtClean="0">
                                  <a:solidFill>
                                    <a:schemeClr val="accent6"/>
                                  </a:solidFill>
                                  <a:latin typeface="Cambria Math" panose="02040503050406030204" pitchFamily="18" charset="0"/>
                                </a:rPr>
                                <m:t>2</m:t>
                              </m:r>
                              <m:r>
                                <a:rPr lang="cs-CZ">
                                  <a:solidFill>
                                    <a:schemeClr val="accent6"/>
                                  </a:solidFill>
                                  <a:latin typeface="Cambria Math" panose="02040503050406030204" pitchFamily="18" charset="0"/>
                                </a:rPr>
                                <m:t>⋅</m:t>
                              </m:r>
                              <m:r>
                                <a:rPr lang="cs-CZ" b="0" i="1" smtClean="0">
                                  <a:solidFill>
                                    <a:schemeClr val="accent6"/>
                                  </a:solidFill>
                                  <a:latin typeface="Cambria Math" panose="02040503050406030204" pitchFamily="18" charset="0"/>
                                </a:rPr>
                                <m:t>𝑚</m:t>
                              </m:r>
                            </m:den>
                          </m:f>
                          <m:r>
                            <a:rPr lang="cs-CZ">
                              <a:solidFill>
                                <a:schemeClr val="accent6"/>
                              </a:solidFill>
                              <a:latin typeface="Cambria Math" panose="02040503050406030204" pitchFamily="18" charset="0"/>
                            </a:rPr>
                            <m:t>⋅</m:t>
                          </m:r>
                          <m:r>
                            <a:rPr lang="cs-CZ" b="0" i="1" smtClean="0">
                              <a:solidFill>
                                <a:schemeClr val="accent6"/>
                              </a:solidFill>
                              <a:latin typeface="Cambria Math" panose="02040503050406030204" pitchFamily="18" charset="0"/>
                            </a:rPr>
                            <m:t>𝑟</m:t>
                          </m:r>
                        </m:e>
                      </m:d>
                      <m:f>
                        <m:fPr>
                          <m:ctrlPr>
                            <a:rPr lang="cs-CZ" i="1" smtClean="0">
                              <a:solidFill>
                                <a:schemeClr val="accent6"/>
                              </a:solidFill>
                              <a:latin typeface="Cambria Math" panose="02040503050406030204" pitchFamily="18" charset="0"/>
                            </a:rPr>
                          </m:ctrlPr>
                        </m:fPr>
                        <m:num>
                          <m:r>
                            <a:rPr lang="cs-CZ" b="0" i="1" smtClean="0">
                              <a:solidFill>
                                <a:schemeClr val="accent6"/>
                              </a:solidFill>
                              <a:latin typeface="Cambria Math" panose="02040503050406030204" pitchFamily="18" charset="0"/>
                            </a:rPr>
                            <m:t>1</m:t>
                          </m:r>
                        </m:num>
                        <m:den>
                          <m:d>
                            <m:dPr>
                              <m:ctrlPr>
                                <a:rPr lang="cs-CZ" b="0" i="1" smtClean="0">
                                  <a:solidFill>
                                    <a:schemeClr val="accent6"/>
                                  </a:solidFill>
                                  <a:latin typeface="Cambria Math" panose="02040503050406030204" pitchFamily="18" charset="0"/>
                                </a:rPr>
                              </m:ctrlPr>
                            </m:dPr>
                            <m:e>
                              <m:r>
                                <a:rPr lang="cs-CZ" i="1">
                                  <a:solidFill>
                                    <a:schemeClr val="accent6"/>
                                  </a:solidFill>
                                  <a:latin typeface="Cambria Math" panose="02040503050406030204" pitchFamily="18" charset="0"/>
                                </a:rPr>
                                <m:t>1+</m:t>
                              </m:r>
                              <m:r>
                                <a:rPr lang="cs-CZ" b="0" i="1" smtClean="0">
                                  <a:solidFill>
                                    <a:schemeClr val="accent6"/>
                                  </a:solidFill>
                                  <a:latin typeface="Cambria Math" panose="02040503050406030204" pitchFamily="18" charset="0"/>
                                </a:rPr>
                                <m:t>𝑟</m:t>
                              </m:r>
                            </m:e>
                          </m:d>
                        </m:den>
                      </m:f>
                      <m:r>
                        <a:rPr lang="cs-CZ">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1">
                                  <a:solidFill>
                                    <a:srgbClr val="00B050"/>
                                  </a:solidFill>
                                  <a:latin typeface="Cambria Math" panose="02040503050406030204" pitchFamily="18" charset="0"/>
                                </a:rPr>
                                <m:t>1</m:t>
                              </m:r>
                            </m:num>
                            <m:den>
                              <m:d>
                                <m:dPr>
                                  <m:ctrlPr>
                                    <a:rPr lang="cs-CZ" i="1">
                                      <a:solidFill>
                                        <a:srgbClr val="00B050"/>
                                      </a:solidFill>
                                      <a:latin typeface="Cambria Math" panose="02040503050406030204" pitchFamily="18" charset="0"/>
                                    </a:rPr>
                                  </m:ctrlPr>
                                </m:dPr>
                                <m:e>
                                  <m:r>
                                    <a:rPr lang="cs-CZ" i="1">
                                      <a:solidFill>
                                        <a:srgbClr val="00B050"/>
                                      </a:solidFill>
                                      <a:latin typeface="Cambria Math" panose="02040503050406030204" pitchFamily="18" charset="0"/>
                                    </a:rPr>
                                    <m:t>1+</m:t>
                                  </m:r>
                                  <m:r>
                                    <a:rPr lang="cs-CZ" b="0" i="1" smtClean="0">
                                      <a:solidFill>
                                        <a:srgbClr val="00B050"/>
                                      </a:solidFill>
                                      <a:latin typeface="Cambria Math" panose="02040503050406030204" pitchFamily="18" charset="0"/>
                                    </a:rPr>
                                    <m:t>𝑟</m:t>
                                  </m:r>
                                </m:e>
                              </m:d>
                            </m:den>
                          </m:f>
                        </m:den>
                      </m:f>
                    </m:oMath>
                  </m:oMathPara>
                </a14:m>
                <a:endParaRPr lang="cs-CZ" dirty="0"/>
              </a:p>
            </p:txBody>
          </p:sp>
        </mc:Choice>
        <mc:Fallback xmlns="">
          <p:sp>
            <p:nvSpPr>
              <p:cNvPr id="23" name="TextovéPole 22">
                <a:extLst>
                  <a:ext uri="{FF2B5EF4-FFF2-40B4-BE49-F238E27FC236}">
                    <a16:creationId xmlns:a16="http://schemas.microsoft.com/office/drawing/2014/main" id="{5C4514A7-EBB1-461D-B583-1C1858188176}"/>
                  </a:ext>
                </a:extLst>
              </p:cNvPr>
              <p:cNvSpPr txBox="1">
                <a:spLocks noRot="1" noChangeAspect="1" noMove="1" noResize="1" noEditPoints="1" noAdjustHandles="1" noChangeArrowheads="1" noChangeShapeType="1" noTextEdit="1"/>
              </p:cNvSpPr>
              <p:nvPr/>
            </p:nvSpPr>
            <p:spPr>
              <a:xfrm>
                <a:off x="2856299" y="2233516"/>
                <a:ext cx="6479402" cy="1101584"/>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TextovéPole 23">
                <a:extLst>
                  <a:ext uri="{FF2B5EF4-FFF2-40B4-BE49-F238E27FC236}">
                    <a16:creationId xmlns:a16="http://schemas.microsoft.com/office/drawing/2014/main" id="{6E2C23C8-32D9-4DFD-9551-DB0368E9D9D7}"/>
                  </a:ext>
                </a:extLst>
              </p:cNvPr>
              <p:cNvSpPr txBox="1"/>
              <p:nvPr/>
            </p:nvSpPr>
            <p:spPr>
              <a:xfrm>
                <a:off x="2856299" y="4950984"/>
                <a:ext cx="2971839" cy="369332"/>
              </a:xfrm>
              <a:prstGeom prst="rect">
                <a:avLst/>
              </a:prstGeom>
              <a:solidFill>
                <a:srgbClr val="92D050"/>
              </a:solidFill>
              <a:effectLst>
                <a:softEdge rad="31750"/>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=7 275 000,00 </m:t>
                      </m:r>
                      <m:r>
                        <a:rPr lang="cs-CZ" b="0" i="1" smtClean="0">
                          <a:latin typeface="Cambria Math" panose="02040503050406030204" pitchFamily="18" charset="0"/>
                        </a:rPr>
                        <m:t>𝐾</m:t>
                      </m:r>
                      <m:r>
                        <a:rPr lang="cs-CZ" b="0" i="1" smtClean="0">
                          <a:latin typeface="Cambria Math" panose="02040503050406030204" pitchFamily="18" charset="0"/>
                        </a:rPr>
                        <m:t>č</m:t>
                      </m:r>
                    </m:oMath>
                  </m:oMathPara>
                </a14:m>
                <a:endParaRPr lang="cs-CZ" dirty="0"/>
              </a:p>
            </p:txBody>
          </p:sp>
        </mc:Choice>
        <mc:Fallback xmlns="">
          <p:sp>
            <p:nvSpPr>
              <p:cNvPr id="24" name="TextovéPole 23">
                <a:extLst>
                  <a:ext uri="{FF2B5EF4-FFF2-40B4-BE49-F238E27FC236}">
                    <a16:creationId xmlns:a16="http://schemas.microsoft.com/office/drawing/2014/main" id="{6E2C23C8-32D9-4DFD-9551-DB0368E9D9D7}"/>
                  </a:ext>
                </a:extLst>
              </p:cNvPr>
              <p:cNvSpPr txBox="1">
                <a:spLocks noRot="1" noChangeAspect="1" noMove="1" noResize="1" noEditPoints="1" noAdjustHandles="1" noChangeArrowheads="1" noChangeShapeType="1" noTextEdit="1"/>
              </p:cNvSpPr>
              <p:nvPr/>
            </p:nvSpPr>
            <p:spPr>
              <a:xfrm>
                <a:off x="2856299" y="4950984"/>
                <a:ext cx="2971839" cy="369332"/>
              </a:xfrm>
              <a:prstGeom prst="rect">
                <a:avLst/>
              </a:prstGeom>
              <a:blipFill>
                <a:blip r:embed="rId3"/>
                <a:stretch>
                  <a:fillRect l="-1643" r="-1848" b="-16393"/>
                </a:stretch>
              </a:blipFill>
              <a:effectLst>
                <a:softEdge rad="31750"/>
              </a:effec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TextovéPole 25">
                <a:extLst>
                  <a:ext uri="{FF2B5EF4-FFF2-40B4-BE49-F238E27FC236}">
                    <a16:creationId xmlns:a16="http://schemas.microsoft.com/office/drawing/2014/main" id="{A1E16170-FAD6-44FA-8D89-8EA19F57DCCF}"/>
                  </a:ext>
                </a:extLst>
              </p:cNvPr>
              <p:cNvSpPr txBox="1"/>
              <p:nvPr/>
            </p:nvSpPr>
            <p:spPr>
              <a:xfrm>
                <a:off x="2856299" y="3522901"/>
                <a:ext cx="8319585" cy="1428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m:t>
                      </m:r>
                      <m:r>
                        <a:rPr lang="cs-CZ" b="0" i="0" smtClean="0">
                          <a:solidFill>
                            <a:schemeClr val="accent6"/>
                          </a:solidFill>
                          <a:latin typeface="Cambria Math" panose="02040503050406030204" pitchFamily="18" charset="0"/>
                        </a:rPr>
                        <m:t>30000</m:t>
                      </m:r>
                      <m:r>
                        <a:rPr lang="cs-CZ">
                          <a:solidFill>
                            <a:schemeClr val="accent6"/>
                          </a:solidFill>
                          <a:latin typeface="Cambria Math" panose="02040503050406030204" pitchFamily="18" charset="0"/>
                        </a:rPr>
                        <m:t>⋅</m:t>
                      </m:r>
                      <m:r>
                        <a:rPr lang="cs-CZ" b="0" i="0" smtClean="0">
                          <a:solidFill>
                            <a:schemeClr val="accent6"/>
                          </a:solidFill>
                          <a:latin typeface="Cambria Math" panose="02040503050406030204" pitchFamily="18" charset="0"/>
                        </a:rPr>
                        <m:t>6</m:t>
                      </m:r>
                      <m:r>
                        <a:rPr lang="cs-CZ">
                          <a:solidFill>
                            <a:schemeClr val="accent6"/>
                          </a:solidFill>
                          <a:latin typeface="Cambria Math" panose="02040503050406030204" pitchFamily="18" charset="0"/>
                        </a:rPr>
                        <m:t>⋅</m:t>
                      </m:r>
                      <m:d>
                        <m:dPr>
                          <m:ctrlPr>
                            <a:rPr lang="cs-CZ" i="1" smtClean="0">
                              <a:solidFill>
                                <a:schemeClr val="accent6"/>
                              </a:solidFill>
                              <a:latin typeface="Cambria Math" panose="02040503050406030204" pitchFamily="18" charset="0"/>
                            </a:rPr>
                          </m:ctrlPr>
                        </m:dPr>
                        <m:e>
                          <m:r>
                            <a:rPr lang="cs-CZ" b="0" i="1" smtClean="0">
                              <a:solidFill>
                                <a:schemeClr val="accent6"/>
                              </a:solidFill>
                              <a:latin typeface="Cambria Math" panose="02040503050406030204" pitchFamily="18" charset="0"/>
                            </a:rPr>
                            <m:t>1+</m:t>
                          </m:r>
                          <m:f>
                            <m:fPr>
                              <m:ctrlPr>
                                <a:rPr lang="cs-CZ" b="0" i="1" smtClean="0">
                                  <a:solidFill>
                                    <a:schemeClr val="accent6"/>
                                  </a:solidFill>
                                  <a:latin typeface="Cambria Math" panose="02040503050406030204" pitchFamily="18" charset="0"/>
                                </a:rPr>
                              </m:ctrlPr>
                            </m:fPr>
                            <m:num>
                              <m:r>
                                <a:rPr lang="cs-CZ" b="0" i="1" smtClean="0">
                                  <a:solidFill>
                                    <a:schemeClr val="accent6"/>
                                  </a:solidFill>
                                  <a:latin typeface="Cambria Math" panose="02040503050406030204" pitchFamily="18" charset="0"/>
                                </a:rPr>
                                <m:t>6−1</m:t>
                              </m:r>
                            </m:num>
                            <m:den>
                              <m:r>
                                <a:rPr lang="cs-CZ" b="0" i="1" smtClean="0">
                                  <a:solidFill>
                                    <a:schemeClr val="accent6"/>
                                  </a:solidFill>
                                  <a:latin typeface="Cambria Math" panose="02040503050406030204" pitchFamily="18" charset="0"/>
                                </a:rPr>
                                <m:t>2</m:t>
                              </m:r>
                              <m:r>
                                <a:rPr lang="cs-CZ">
                                  <a:solidFill>
                                    <a:schemeClr val="accent6"/>
                                  </a:solidFill>
                                  <a:latin typeface="Cambria Math" panose="02040503050406030204" pitchFamily="18" charset="0"/>
                                </a:rPr>
                                <m:t>⋅</m:t>
                              </m:r>
                              <m:r>
                                <a:rPr lang="cs-CZ" b="0" i="1" smtClean="0">
                                  <a:solidFill>
                                    <a:schemeClr val="accent6"/>
                                  </a:solidFill>
                                  <a:latin typeface="Cambria Math" panose="02040503050406030204" pitchFamily="18" charset="0"/>
                                </a:rPr>
                                <m:t>6</m:t>
                              </m:r>
                            </m:den>
                          </m:f>
                          <m:r>
                            <a:rPr lang="cs-CZ">
                              <a:solidFill>
                                <a:schemeClr val="accent6"/>
                              </a:solidFill>
                              <a:latin typeface="Cambria Math" panose="02040503050406030204" pitchFamily="18" charset="0"/>
                            </a:rPr>
                            <m:t>⋅</m:t>
                          </m:r>
                          <m:f>
                            <m:fPr>
                              <m:ctrlPr>
                                <a:rPr lang="cs-CZ" i="1" smtClean="0">
                                  <a:solidFill>
                                    <a:schemeClr val="accent6"/>
                                  </a:solidFill>
                                  <a:latin typeface="Cambria Math" panose="02040503050406030204" pitchFamily="18" charset="0"/>
                                </a:rPr>
                              </m:ctrlPr>
                            </m:fPr>
                            <m:num>
                              <m:r>
                                <a:rPr lang="cs-CZ" b="0" i="1" smtClean="0">
                                  <a:solidFill>
                                    <a:schemeClr val="accent6"/>
                                  </a:solidFill>
                                  <a:latin typeface="Cambria Math" panose="02040503050406030204" pitchFamily="18" charset="0"/>
                                </a:rPr>
                                <m:t>0,05</m:t>
                              </m:r>
                            </m:num>
                            <m:den>
                              <m:r>
                                <a:rPr lang="cs-CZ" b="0" i="1" smtClean="0">
                                  <a:solidFill>
                                    <a:schemeClr val="accent6"/>
                                  </a:solidFill>
                                  <a:latin typeface="Cambria Math" panose="02040503050406030204" pitchFamily="18" charset="0"/>
                                </a:rPr>
                                <m:t>2</m:t>
                              </m:r>
                            </m:den>
                          </m:f>
                        </m:e>
                      </m:d>
                      <m:f>
                        <m:fPr>
                          <m:ctrlPr>
                            <a:rPr lang="cs-CZ" i="1" smtClean="0">
                              <a:solidFill>
                                <a:schemeClr val="accent6"/>
                              </a:solidFill>
                              <a:latin typeface="Cambria Math" panose="02040503050406030204" pitchFamily="18" charset="0"/>
                            </a:rPr>
                          </m:ctrlPr>
                        </m:fPr>
                        <m:num>
                          <m:r>
                            <a:rPr lang="cs-CZ" b="0" i="1" smtClean="0">
                              <a:solidFill>
                                <a:schemeClr val="accent6"/>
                              </a:solidFill>
                              <a:latin typeface="Cambria Math" panose="02040503050406030204" pitchFamily="18" charset="0"/>
                            </a:rPr>
                            <m:t>1</m:t>
                          </m:r>
                        </m:num>
                        <m:den>
                          <m:d>
                            <m:dPr>
                              <m:ctrlPr>
                                <a:rPr lang="cs-CZ" b="0" i="1" smtClean="0">
                                  <a:solidFill>
                                    <a:schemeClr val="accent6"/>
                                  </a:solidFill>
                                  <a:latin typeface="Cambria Math" panose="02040503050406030204" pitchFamily="18" charset="0"/>
                                </a:rPr>
                              </m:ctrlPr>
                            </m:dPr>
                            <m:e>
                              <m:r>
                                <a:rPr lang="cs-CZ" i="1">
                                  <a:solidFill>
                                    <a:schemeClr val="accent6"/>
                                  </a:solidFill>
                                  <a:latin typeface="Cambria Math" panose="02040503050406030204" pitchFamily="18" charset="0"/>
                                </a:rPr>
                                <m:t>1+</m:t>
                              </m:r>
                              <m:f>
                                <m:fPr>
                                  <m:ctrlPr>
                                    <a:rPr lang="cs-CZ" i="1">
                                      <a:solidFill>
                                        <a:schemeClr val="accent6"/>
                                      </a:solidFill>
                                      <a:latin typeface="Cambria Math" panose="02040503050406030204" pitchFamily="18" charset="0"/>
                                    </a:rPr>
                                  </m:ctrlPr>
                                </m:fPr>
                                <m:num>
                                  <m:r>
                                    <a:rPr lang="cs-CZ" i="1">
                                      <a:solidFill>
                                        <a:schemeClr val="accent6"/>
                                      </a:solidFill>
                                      <a:latin typeface="Cambria Math" panose="02040503050406030204" pitchFamily="18" charset="0"/>
                                    </a:rPr>
                                    <m:t>0,05</m:t>
                                  </m:r>
                                </m:num>
                                <m:den>
                                  <m:r>
                                    <a:rPr lang="cs-CZ" i="1">
                                      <a:solidFill>
                                        <a:schemeClr val="accent6"/>
                                      </a:solidFill>
                                      <a:latin typeface="Cambria Math" panose="02040503050406030204" pitchFamily="18" charset="0"/>
                                    </a:rPr>
                                    <m:t>2</m:t>
                                  </m:r>
                                </m:den>
                              </m:f>
                            </m:e>
                          </m:d>
                        </m:den>
                      </m:f>
                      <m:r>
                        <a:rPr lang="cs-CZ">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1">
                                  <a:solidFill>
                                    <a:srgbClr val="00B050"/>
                                  </a:solidFill>
                                  <a:latin typeface="Cambria Math" panose="02040503050406030204" pitchFamily="18" charset="0"/>
                                </a:rPr>
                                <m:t>1</m:t>
                              </m:r>
                            </m:num>
                            <m:den>
                              <m:d>
                                <m:dPr>
                                  <m:ctrlPr>
                                    <a:rPr lang="cs-CZ" i="1">
                                      <a:solidFill>
                                        <a:srgbClr val="00B050"/>
                                      </a:solidFill>
                                      <a:latin typeface="Cambria Math" panose="02040503050406030204" pitchFamily="18" charset="0"/>
                                    </a:rPr>
                                  </m:ctrlPr>
                                </m:dPr>
                                <m:e>
                                  <m:r>
                                    <a:rPr lang="cs-CZ" i="1">
                                      <a:solidFill>
                                        <a:srgbClr val="00B050"/>
                                      </a:solidFill>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1">
                                          <a:solidFill>
                                            <a:srgbClr val="00B050"/>
                                          </a:solidFill>
                                          <a:latin typeface="Cambria Math" panose="02040503050406030204" pitchFamily="18" charset="0"/>
                                        </a:rPr>
                                        <m:t>0,05</m:t>
                                      </m:r>
                                    </m:num>
                                    <m:den>
                                      <m:r>
                                        <a:rPr lang="cs-CZ" i="1">
                                          <a:solidFill>
                                            <a:srgbClr val="00B050"/>
                                          </a:solidFill>
                                          <a:latin typeface="Cambria Math" panose="02040503050406030204" pitchFamily="18" charset="0"/>
                                        </a:rPr>
                                        <m:t>2</m:t>
                                      </m:r>
                                    </m:den>
                                  </m:f>
                                </m:e>
                              </m:d>
                            </m:den>
                          </m:f>
                        </m:den>
                      </m:f>
                    </m:oMath>
                  </m:oMathPara>
                </a14:m>
                <a:endParaRPr lang="cs-CZ" dirty="0"/>
              </a:p>
            </p:txBody>
          </p:sp>
        </mc:Choice>
        <mc:Fallback xmlns="">
          <p:sp>
            <p:nvSpPr>
              <p:cNvPr id="26" name="TextovéPole 25">
                <a:extLst>
                  <a:ext uri="{FF2B5EF4-FFF2-40B4-BE49-F238E27FC236}">
                    <a16:creationId xmlns:a16="http://schemas.microsoft.com/office/drawing/2014/main" id="{A1E16170-FAD6-44FA-8D89-8EA19F57DCCF}"/>
                  </a:ext>
                </a:extLst>
              </p:cNvPr>
              <p:cNvSpPr txBox="1">
                <a:spLocks noRot="1" noChangeAspect="1" noMove="1" noResize="1" noEditPoints="1" noAdjustHandles="1" noChangeArrowheads="1" noChangeShapeType="1" noTextEdit="1"/>
              </p:cNvSpPr>
              <p:nvPr/>
            </p:nvSpPr>
            <p:spPr>
              <a:xfrm>
                <a:off x="2856299" y="3522901"/>
                <a:ext cx="8319585" cy="1428083"/>
              </a:xfrm>
              <a:prstGeom prst="rect">
                <a:avLst/>
              </a:prstGeom>
              <a:blipFill>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102856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anim calcmode="lin" valueType="num">
                                      <p:cBhvr>
                                        <p:cTn id="22" dur="500" fill="hold"/>
                                        <p:tgtEl>
                                          <p:spTgt spid="24"/>
                                        </p:tgtEl>
                                        <p:attrNameLst>
                                          <p:attrName>ppt_x</p:attrName>
                                        </p:attrNameLst>
                                      </p:cBhvr>
                                      <p:tavLst>
                                        <p:tav tm="0">
                                          <p:val>
                                            <p:strVal val="#ppt_x"/>
                                          </p:val>
                                        </p:tav>
                                        <p:tav tm="100000">
                                          <p:val>
                                            <p:strVal val="#ppt_x"/>
                                          </p:val>
                                        </p:tav>
                                      </p:tavLst>
                                    </p:anim>
                                    <p:anim calcmode="lin" valueType="num">
                                      <p:cBhvr>
                                        <p:cTn id="2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576995B-287D-4590-8F5A-182363085D2D}"/>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FCBB63E3-CBC0-4DBA-B6A8-152AA4CA3B37}"/>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a:p>
        </p:txBody>
      </p:sp>
      <p:sp>
        <p:nvSpPr>
          <p:cNvPr id="4" name="Nadpis 3">
            <a:extLst>
              <a:ext uri="{FF2B5EF4-FFF2-40B4-BE49-F238E27FC236}">
                <a16:creationId xmlns:a16="http://schemas.microsoft.com/office/drawing/2014/main" id="{63D9713F-732B-4EFE-82F3-EF4360447F9B}"/>
              </a:ext>
            </a:extLst>
          </p:cNvPr>
          <p:cNvSpPr>
            <a:spLocks noGrp="1"/>
          </p:cNvSpPr>
          <p:nvPr>
            <p:ph type="title"/>
          </p:nvPr>
        </p:nvSpPr>
        <p:spPr/>
        <p:txBody>
          <a:bodyPr/>
          <a:lstStyle/>
          <a:p>
            <a:r>
              <a:rPr lang="cs-CZ" dirty="0"/>
              <a:t>Zamyšlení:</a:t>
            </a:r>
          </a:p>
        </p:txBody>
      </p:sp>
      <p:sp>
        <p:nvSpPr>
          <p:cNvPr id="5" name="Zástupný obsah 4">
            <a:extLst>
              <a:ext uri="{FF2B5EF4-FFF2-40B4-BE49-F238E27FC236}">
                <a16:creationId xmlns:a16="http://schemas.microsoft.com/office/drawing/2014/main" id="{361A2F2D-84F9-4A75-AF6E-629FF783FF5D}"/>
              </a:ext>
            </a:extLst>
          </p:cNvPr>
          <p:cNvSpPr>
            <a:spLocks noGrp="1"/>
          </p:cNvSpPr>
          <p:nvPr>
            <p:ph idx="1"/>
          </p:nvPr>
        </p:nvSpPr>
        <p:spPr/>
        <p:txBody>
          <a:bodyPr/>
          <a:lstStyle/>
          <a:p>
            <a:pPr marL="72000" indent="0">
              <a:buNone/>
            </a:pPr>
            <a:r>
              <a:rPr lang="cs-CZ" dirty="0"/>
              <a:t>Pokud platíme vstupní poplatek a roční průběžné poplatky, jak je zakomponujeme do výpočtu? Uvažujte situaci: Na konci každého roku platíte poplatek za vedení účtu 100 Kč. Poplatek za zřízení účtu je 1 000 Kč, chceme zjistit anuitu, díky které za dané období naspoříme 100 000 Kč = toto si budeme moci z účtu vybrat.</a:t>
            </a:r>
          </a:p>
        </p:txBody>
      </p:sp>
    </p:spTree>
    <p:extLst>
      <p:ext uri="{BB962C8B-B14F-4D97-AF65-F5344CB8AC3E}">
        <p14:creationId xmlns:p14="http://schemas.microsoft.com/office/powerpoint/2010/main" val="188428225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dirty="0"/>
          </a:p>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a:p>
        </p:txBody>
      </p:sp>
      <p:sp>
        <p:nvSpPr>
          <p:cNvPr id="4" name="Nadpis 3"/>
          <p:cNvSpPr>
            <a:spLocks noGrp="1"/>
          </p:cNvSpPr>
          <p:nvPr>
            <p:ph type="title"/>
          </p:nvPr>
        </p:nvSpPr>
        <p:spPr/>
        <p:txBody>
          <a:bodyPr/>
          <a:lstStyle/>
          <a:p>
            <a:r>
              <a:rPr lang="cs-CZ" dirty="0"/>
              <a:t>Příklad </a:t>
            </a:r>
            <a:r>
              <a:rPr lang="cs-CZ" dirty="0" err="1"/>
              <a:t>Socrative</a:t>
            </a:r>
            <a:r>
              <a:rPr lang="cs-CZ" dirty="0"/>
              <a:t> 10 - spoření </a:t>
            </a:r>
          </a:p>
        </p:txBody>
      </p:sp>
      <p:sp>
        <p:nvSpPr>
          <p:cNvPr id="5" name="Zástupný symbol pro obsah 4"/>
          <p:cNvSpPr>
            <a:spLocks noGrp="1"/>
          </p:cNvSpPr>
          <p:nvPr>
            <p:ph idx="1"/>
          </p:nvPr>
        </p:nvSpPr>
        <p:spPr>
          <a:xfrm>
            <a:off x="720000" y="1692002"/>
            <a:ext cx="10456986" cy="4139998"/>
          </a:xfrm>
        </p:spPr>
        <p:txBody>
          <a:bodyPr vert="horz" lIns="0" tIns="0" rIns="0" bIns="0" rtlCol="0" anchor="t">
            <a:noAutofit/>
          </a:bodyPr>
          <a:lstStyle/>
          <a:p>
            <a:pPr marL="71755" indent="0">
              <a:buNone/>
            </a:pPr>
            <a:r>
              <a:rPr lang="cs-CZ">
                <a:cs typeface="Arial"/>
              </a:rPr>
              <a:t>Stanovte výši předlhůtní anuity, která vám při spojitém úročení vygeneruje během 15 let 900.000,-. Víte, že kvartální efektivní úroková sazba činí 0,8 %. Prostředky vkládáte na bankovní účet v 15-denních intervalech.  Na konci každého roku platíte poplatek za vedení účtu 300 Kč. Poplatek za zřízení účtu je 9 000 Kč</a:t>
            </a:r>
            <a:endParaRPr lang="cs-CZ" sz="2400">
              <a:cs typeface="Arial"/>
            </a:endParaRPr>
          </a:p>
        </p:txBody>
      </p:sp>
    </p:spTree>
    <p:extLst>
      <p:ext uri="{BB962C8B-B14F-4D97-AF65-F5344CB8AC3E}">
        <p14:creationId xmlns:p14="http://schemas.microsoft.com/office/powerpoint/2010/main" val="79595137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CC6A9A-ED9F-4D8A-A885-3CF7DBAC90D5}"/>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EAD1F152-5FF5-4301-856E-DC37447C2EC0}"/>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a:p>
        </p:txBody>
      </p:sp>
      <p:sp>
        <p:nvSpPr>
          <p:cNvPr id="4" name="Nadpis 3">
            <a:extLst>
              <a:ext uri="{FF2B5EF4-FFF2-40B4-BE49-F238E27FC236}">
                <a16:creationId xmlns:a16="http://schemas.microsoft.com/office/drawing/2014/main" id="{EE147750-8806-433F-BFCF-D3E5BFE90CA4}"/>
              </a:ext>
            </a:extLst>
          </p:cNvPr>
          <p:cNvSpPr>
            <a:spLocks noGrp="1"/>
          </p:cNvSpPr>
          <p:nvPr>
            <p:ph type="title"/>
          </p:nvPr>
        </p:nvSpPr>
        <p:spPr>
          <a:xfrm>
            <a:off x="718078" y="441635"/>
            <a:ext cx="10753200" cy="451576"/>
          </a:xfrm>
        </p:spPr>
        <p:txBody>
          <a:bodyPr/>
          <a:lstStyle/>
          <a:p>
            <a:r>
              <a:rPr lang="cs-CZ" dirty="0"/>
              <a:t>Příklad </a:t>
            </a:r>
            <a:r>
              <a:rPr lang="cs-CZ" dirty="0" err="1"/>
              <a:t>Socrative</a:t>
            </a:r>
            <a:r>
              <a:rPr lang="cs-CZ" dirty="0"/>
              <a:t> 10 – řešení</a:t>
            </a:r>
          </a:p>
        </p:txBody>
      </p:sp>
      <p:sp>
        <p:nvSpPr>
          <p:cNvPr id="20" name="Zástupný obsah 19">
            <a:extLst>
              <a:ext uri="{FF2B5EF4-FFF2-40B4-BE49-F238E27FC236}">
                <a16:creationId xmlns:a16="http://schemas.microsoft.com/office/drawing/2014/main" id="{06778E06-CFA7-4BBC-8866-D5627C8A4CF1}"/>
              </a:ext>
            </a:extLst>
          </p:cNvPr>
          <p:cNvSpPr>
            <a:spLocks noGrp="1"/>
          </p:cNvSpPr>
          <p:nvPr>
            <p:ph idx="1"/>
          </p:nvPr>
        </p:nvSpPr>
        <p:spPr>
          <a:xfrm>
            <a:off x="719999" y="1692000"/>
            <a:ext cx="4421843" cy="3741391"/>
          </a:xfrm>
        </p:spPr>
        <p:txBody>
          <a:bodyPr/>
          <a:lstStyle/>
          <a:p>
            <a:pPr marL="72000" indent="0">
              <a:buNone/>
            </a:pPr>
            <a:r>
              <a:rPr lang="cs-CZ" sz="2000"/>
              <a:t>a = ? </a:t>
            </a:r>
            <a:r>
              <a:rPr lang="cs-CZ" sz="2000">
                <a:solidFill>
                  <a:srgbClr val="0000DC"/>
                </a:solidFill>
              </a:rPr>
              <a:t>předlhůtní</a:t>
            </a:r>
          </a:p>
          <a:p>
            <a:pPr marL="72000" indent="0">
              <a:buNone/>
            </a:pPr>
            <a:r>
              <a:rPr lang="cs-CZ" sz="2000"/>
              <a:t>FVA = </a:t>
            </a:r>
            <a:r>
              <a:rPr lang="cs-CZ" sz="2000">
                <a:cs typeface="Arial"/>
              </a:rPr>
              <a:t>900 000 Kč</a:t>
            </a:r>
            <a:endParaRPr lang="cs-CZ" sz="2000"/>
          </a:p>
          <a:p>
            <a:pPr marL="72000" indent="0">
              <a:buNone/>
            </a:pPr>
            <a:r>
              <a:rPr lang="cs-CZ" sz="2000"/>
              <a:t>r = 0,8 % p. q.</a:t>
            </a:r>
          </a:p>
          <a:p>
            <a:pPr marL="72000" indent="0">
              <a:buNone/>
            </a:pPr>
            <a:r>
              <a:rPr lang="cs-CZ" sz="2000"/>
              <a:t>n = 15 let</a:t>
            </a:r>
          </a:p>
          <a:p>
            <a:pPr marL="72000" indent="0">
              <a:buNone/>
            </a:pPr>
            <a:r>
              <a:rPr lang="cs-CZ" sz="2000"/>
              <a:t>m(a) = 24 (15-denní interval)</a:t>
            </a:r>
          </a:p>
          <a:p>
            <a:pPr marL="72000" indent="0">
              <a:buNone/>
            </a:pPr>
            <a:r>
              <a:rPr lang="cs-CZ" sz="2000"/>
              <a:t>m(r) = nekonečno= spojité úročení</a:t>
            </a:r>
          </a:p>
          <a:p>
            <a:pPr marL="72000" indent="0">
              <a:buNone/>
            </a:pPr>
            <a:r>
              <a:rPr lang="cs-CZ" sz="2000"/>
              <a:t>Poplatek správa = 300 Kč/rok/</a:t>
            </a:r>
            <a:r>
              <a:rPr lang="cs-CZ" sz="2000">
                <a:solidFill>
                  <a:srgbClr val="0000DC"/>
                </a:solidFill>
              </a:rPr>
              <a:t>na konci</a:t>
            </a:r>
          </a:p>
          <a:p>
            <a:pPr marL="72000" indent="0">
              <a:buNone/>
            </a:pPr>
            <a:r>
              <a:rPr lang="cs-CZ" sz="2000"/>
              <a:t>Zřizovací poplatek = 9 000 Kč</a:t>
            </a:r>
          </a:p>
        </p:txBody>
      </p:sp>
      <mc:AlternateContent xmlns:mc="http://schemas.openxmlformats.org/markup-compatibility/2006" xmlns:a14="http://schemas.microsoft.com/office/drawing/2010/main">
        <mc:Choice Requires="a14">
          <p:sp>
            <p:nvSpPr>
              <p:cNvPr id="23" name="Zástupný obsah 22">
                <a:extLst>
                  <a:ext uri="{FF2B5EF4-FFF2-40B4-BE49-F238E27FC236}">
                    <a16:creationId xmlns:a16="http://schemas.microsoft.com/office/drawing/2014/main" id="{BE7A95EB-C880-404B-B5FF-6CF35247C0DF}"/>
                  </a:ext>
                </a:extLst>
              </p:cNvPr>
              <p:cNvSpPr>
                <a:spLocks noGrp="1"/>
              </p:cNvSpPr>
              <p:nvPr>
                <p:ph idx="28"/>
              </p:nvPr>
            </p:nvSpPr>
            <p:spPr>
              <a:xfrm>
                <a:off x="4801360" y="999006"/>
                <a:ext cx="7288696" cy="5556229"/>
              </a:xfrm>
            </p:spPr>
            <p:txBody>
              <a:bodyPr/>
              <a:lstStyle/>
              <a:p>
                <a:pPr marL="72000" indent="0" algn="ctr">
                  <a:buNone/>
                </a:pPr>
                <a:r>
                  <a:rPr lang="cs-CZ" sz="1600" b="1" dirty="0">
                    <a:solidFill>
                      <a:srgbClr val="0000DC"/>
                    </a:solidFill>
                  </a:rPr>
                  <a:t>Kolik musíme mít brutto, aby netto bylo 900 000 Kč?</a:t>
                </a:r>
                <a:endParaRPr lang="cs-CZ" sz="1600" b="1" i="1" dirty="0">
                  <a:solidFill>
                    <a:srgbClr val="0000DC"/>
                  </a:solidFill>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𝐹</m:t>
                      </m:r>
                      <m:sSub>
                        <m:sSubPr>
                          <m:ctrlP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𝑉</m:t>
                          </m:r>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𝐴</m:t>
                          </m:r>
                        </m:e>
                        <m: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𝑏𝑟𝑢𝑡𝑡𝑜</m:t>
                          </m:r>
                        </m:sub>
                      </m:sSub>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𝐹</m:t>
                      </m:r>
                      <m:sSub>
                        <m:sSubPr>
                          <m:ctrlP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𝑉𝐴</m:t>
                          </m:r>
                        </m:e>
                        <m: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𝑛𝑒𝑡𝑡𝑜</m:t>
                          </m:r>
                        </m:sub>
                      </m:s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𝐹</m:t>
                      </m:r>
                      <m:sSub>
                        <m:sSubPr>
                          <m:ctrlP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𝑉</m:t>
                          </m:r>
                        </m:e>
                        <m: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𝑣𝑠𝑡𝑢𝑝</m:t>
                          </m:r>
                        </m:sub>
                      </m:s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𝐹𝑉</m:t>
                      </m:r>
                      <m:sSub>
                        <m:sSubPr>
                          <m:ctrlP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𝐴</m:t>
                          </m:r>
                        </m:e>
                        <m: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𝑝𝑜𝑝𝑙𝑎𝑡𝑒𝑘</m:t>
                          </m:r>
                        </m:sub>
                      </m:s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=900 000+9 000</m:t>
                      </m:r>
                      <m:r>
                        <a:rPr lang="cs-CZ" sz="1600" i="1"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cs-CZ" sz="160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cs-CZ" sz="1600" b="0" i="1" smtClean="0">
                              <a:effectLst/>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cs-CZ" sz="1600" b="0" i="0" smtClean="0">
                              <a:effectLst/>
                              <a:latin typeface="Cambria Math" panose="02040503050406030204" pitchFamily="18" charset="0"/>
                              <a:ea typeface="Cambria Math" panose="02040503050406030204" pitchFamily="18" charset="0"/>
                              <a:cs typeface="Times New Roman" panose="02020603050405020304" pitchFamily="18" charset="0"/>
                            </a:rPr>
                            <m:t>ln</m:t>
                          </m:r>
                          <m:r>
                            <a:rPr lang="cs-CZ" sz="1600" b="0" i="1" smtClean="0">
                              <a:effectLst/>
                              <a:latin typeface="Cambria Math" panose="02040503050406030204" pitchFamily="18" charset="0"/>
                              <a:ea typeface="Cambria Math" panose="02040503050406030204" pitchFamily="18" charset="0"/>
                              <a:cs typeface="Times New Roman" panose="02020603050405020304" pitchFamily="18" charset="0"/>
                            </a:rPr>
                            <m:t>⁡(1+0,008)∗4∗15</m:t>
                          </m:r>
                        </m:sup>
                      </m:sSup>
                      <m:r>
                        <a:rPr lang="cs-CZ"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cs-CZ" sz="1600" b="0" i="1"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t>300×</m:t>
                      </m:r>
                      <m:f>
                        <m:fPr>
                          <m:ctrlPr>
                            <a:rPr lang="cs-CZ" sz="16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6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sz="16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cs-CZ" sz="16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ln</m:t>
                              </m:r>
                              <m:r>
                                <a:rPr lang="cs-CZ" sz="16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⁡(1+0,008)∗4∗15</m:t>
                              </m:r>
                            </m:sup>
                          </m:sSup>
                          <m:r>
                            <a:rPr lang="cs-CZ" sz="16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cs-CZ" sz="16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sz="16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cs-CZ" sz="16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ln</m:t>
                              </m:r>
                              <m:r>
                                <a:rPr lang="cs-CZ" sz="16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⁡(1+0,008)∗4</m:t>
                              </m:r>
                            </m:sup>
                          </m:sSup>
                        </m:den>
                      </m:f>
                    </m:oMath>
                  </m:oMathPara>
                </a14:m>
                <a:endParaRPr lang="cs-CZ" sz="1600" b="0" i="1" dirty="0">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𝐹</m:t>
                      </m:r>
                      <m:sSub>
                        <m:sSubPr>
                          <m:ctrlP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𝑉</m:t>
                          </m:r>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𝐴</m:t>
                          </m:r>
                        </m:e>
                        <m: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𝑏𝑟𝑢𝑡𝑡𝑜</m:t>
                          </m:r>
                        </m:sub>
                      </m:sSub>
                      <m:r>
                        <a:rPr lang="cs-CZ" sz="1600" i="1">
                          <a:latin typeface="Cambria Math" panose="02040503050406030204" pitchFamily="18" charset="0"/>
                          <a:ea typeface="Calibri" panose="020F0502020204030204" pitchFamily="34" charset="0"/>
                          <a:cs typeface="Times New Roman" panose="02020603050405020304" pitchFamily="18" charset="0"/>
                        </a:rPr>
                        <m:t>=</m:t>
                      </m:r>
                      <m:r>
                        <a:rPr lang="cs-CZ" sz="1600" b="1" i="1">
                          <a:latin typeface="Cambria Math" panose="02040503050406030204" pitchFamily="18" charset="0"/>
                          <a:ea typeface="Calibri" panose="020F0502020204030204" pitchFamily="34" charset="0"/>
                          <a:cs typeface="Times New Roman" panose="02020603050405020304" pitchFamily="18" charset="0"/>
                        </a:rPr>
                        <m:t>𝟗𝟐𝟎𝟏𝟗𝟓</m:t>
                      </m:r>
                      <m:r>
                        <a:rPr lang="cs-CZ" sz="1600" b="1" i="1">
                          <a:latin typeface="Cambria Math" panose="02040503050406030204" pitchFamily="18" charset="0"/>
                          <a:ea typeface="Calibri" panose="020F0502020204030204" pitchFamily="34" charset="0"/>
                          <a:cs typeface="Times New Roman" panose="02020603050405020304" pitchFamily="18" charset="0"/>
                        </a:rPr>
                        <m:t>,</m:t>
                      </m:r>
                      <m:r>
                        <a:rPr lang="cs-CZ" sz="1600" b="1" i="1">
                          <a:latin typeface="Cambria Math" panose="02040503050406030204" pitchFamily="18" charset="0"/>
                          <a:ea typeface="Calibri" panose="020F0502020204030204" pitchFamily="34" charset="0"/>
                          <a:cs typeface="Times New Roman" panose="02020603050405020304" pitchFamily="18" charset="0"/>
                        </a:rPr>
                        <m:t>𝟐</m:t>
                      </m:r>
                      <m:r>
                        <a:rPr lang="cs-CZ" sz="1600" b="1" i="1" smtClean="0">
                          <a:latin typeface="Cambria Math" panose="02040503050406030204" pitchFamily="18" charset="0"/>
                          <a:ea typeface="Calibri" panose="020F0502020204030204" pitchFamily="34" charset="0"/>
                          <a:cs typeface="Times New Roman" panose="02020603050405020304" pitchFamily="18" charset="0"/>
                        </a:rPr>
                        <m:t> </m:t>
                      </m:r>
                      <m:r>
                        <a:rPr lang="cs-CZ" sz="1600" b="1" i="1" smtClean="0">
                          <a:latin typeface="Cambria Math" panose="02040503050406030204" pitchFamily="18" charset="0"/>
                          <a:ea typeface="Calibri" panose="020F0502020204030204" pitchFamily="34" charset="0"/>
                          <a:cs typeface="Times New Roman" panose="02020603050405020304" pitchFamily="18" charset="0"/>
                        </a:rPr>
                        <m:t>𝑲</m:t>
                      </m:r>
                      <m:r>
                        <a:rPr lang="cs-CZ" sz="1600" b="1" i="1" smtClean="0">
                          <a:latin typeface="Cambria Math" panose="02040503050406030204" pitchFamily="18" charset="0"/>
                          <a:ea typeface="Calibri" panose="020F0502020204030204" pitchFamily="34" charset="0"/>
                          <a:cs typeface="Times New Roman" panose="02020603050405020304" pitchFamily="18" charset="0"/>
                        </a:rPr>
                        <m:t>č=</m:t>
                      </m:r>
                      <m:r>
                        <a:rPr lang="cs-CZ" sz="1600" b="1" i="1" smtClean="0">
                          <a:latin typeface="Cambria Math" panose="02040503050406030204" pitchFamily="18" charset="0"/>
                          <a:ea typeface="Calibri" panose="020F0502020204030204" pitchFamily="34" charset="0"/>
                          <a:cs typeface="Times New Roman" panose="02020603050405020304" pitchFamily="18" charset="0"/>
                        </a:rPr>
                        <m:t>𝒕𝒐</m:t>
                      </m:r>
                      <m:r>
                        <a:rPr lang="cs-CZ" sz="1600" b="1" i="1" smtClean="0">
                          <a:latin typeface="Cambria Math" panose="02040503050406030204" pitchFamily="18" charset="0"/>
                          <a:ea typeface="Calibri" panose="020F0502020204030204" pitchFamily="34" charset="0"/>
                          <a:cs typeface="Times New Roman" panose="02020603050405020304" pitchFamily="18" charset="0"/>
                        </a:rPr>
                        <m:t> </m:t>
                      </m:r>
                      <m:r>
                        <a:rPr lang="cs-CZ" sz="1600" b="1" i="1" smtClean="0">
                          <a:latin typeface="Cambria Math" panose="02040503050406030204" pitchFamily="18" charset="0"/>
                          <a:ea typeface="Calibri" panose="020F0502020204030204" pitchFamily="34" charset="0"/>
                          <a:cs typeface="Times New Roman" panose="02020603050405020304" pitchFamily="18" charset="0"/>
                        </a:rPr>
                        <m:t>𝒔𝒑𝒐</m:t>
                      </m:r>
                      <m:r>
                        <a:rPr lang="cs-CZ" sz="1600" b="1" i="1" smtClean="0">
                          <a:latin typeface="Cambria Math" panose="02040503050406030204" pitchFamily="18" charset="0"/>
                          <a:ea typeface="Calibri" panose="020F0502020204030204" pitchFamily="34" charset="0"/>
                          <a:cs typeface="Times New Roman" panose="02020603050405020304" pitchFamily="18" charset="0"/>
                        </a:rPr>
                        <m:t>ří</m:t>
                      </m:r>
                      <m:r>
                        <a:rPr lang="cs-CZ" sz="1600" b="1" i="1" smtClean="0">
                          <a:latin typeface="Cambria Math" panose="02040503050406030204" pitchFamily="18" charset="0"/>
                          <a:ea typeface="Calibri" panose="020F0502020204030204" pitchFamily="34" charset="0"/>
                          <a:cs typeface="Times New Roman" panose="02020603050405020304" pitchFamily="18" charset="0"/>
                        </a:rPr>
                        <m:t>𝒎𝒆</m:t>
                      </m:r>
                    </m:oMath>
                  </m:oMathPara>
                </a14:m>
                <a:endParaRPr lang="cs-CZ" sz="1600" b="0" i="1" dirty="0">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endParaRPr lang="cs-CZ" sz="1600" b="0" i="1" dirty="0">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r>
                  <a:rPr lang="cs-CZ" sz="1600" b="1" dirty="0">
                    <a:solidFill>
                      <a:srgbClr val="0000DC"/>
                    </a:solidFill>
                  </a:rPr>
                  <a:t>Předlhůtní anuita:</a:t>
                </a:r>
                <a:endParaRPr lang="cs-CZ" sz="1600" i="1" dirty="0">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𝐹𝑉</m:t>
                      </m:r>
                      <m:sSub>
                        <m:sSubPr>
                          <m:ctrlP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𝐴</m:t>
                          </m:r>
                        </m:e>
                        <m: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𝑏𝑟𝑢𝑡𝑡𝑜</m:t>
                          </m:r>
                        </m:sub>
                      </m:sSub>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cs-CZ" sz="16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cs-CZ" sz="1600" i="1">
                              <a:latin typeface="Cambria Math" panose="02040503050406030204" pitchFamily="18" charset="0"/>
                              <a:ea typeface="Cambria Math" panose="02040503050406030204" pitchFamily="18" charset="0"/>
                              <a:cs typeface="Times New Roman" panose="02020603050405020304" pitchFamily="18" charset="0"/>
                            </a:rPr>
                          </m:ctrlPr>
                        </m:sSupPr>
                        <m:e>
                          <m:r>
                            <a:rPr lang="cs-CZ" sz="1600" i="1">
                              <a:latin typeface="Cambria Math" panose="02040503050406030204" pitchFamily="18" charset="0"/>
                              <a:ea typeface="Cambria Math" panose="02040503050406030204" pitchFamily="18" charset="0"/>
                              <a:cs typeface="Times New Roman" panose="02020603050405020304" pitchFamily="18" charset="0"/>
                            </a:rPr>
                            <m:t>𝑒</m:t>
                          </m:r>
                        </m:e>
                        <m:sup>
                          <m:sSub>
                            <m:sSubPr>
                              <m:ctrlPr>
                                <a:rPr lang="cs-CZ" sz="1600" i="1">
                                  <a:latin typeface="Cambria Math" panose="02040503050406030204" pitchFamily="18" charset="0"/>
                                  <a:ea typeface="Cambria Math" panose="02040503050406030204" pitchFamily="18" charset="0"/>
                                  <a:cs typeface="Times New Roman" panose="02020603050405020304" pitchFamily="18" charset="0"/>
                                </a:rPr>
                              </m:ctrlPr>
                            </m:sSubPr>
                            <m:e>
                              <m:r>
                                <a:rPr lang="cs-CZ" sz="1600" i="1">
                                  <a:latin typeface="Cambria Math" panose="02040503050406030204" pitchFamily="18" charset="0"/>
                                  <a:ea typeface="Cambria Math" panose="02040503050406030204" pitchFamily="18" charset="0"/>
                                  <a:cs typeface="Times New Roman" panose="02020603050405020304" pitchFamily="18" charset="0"/>
                                </a:rPr>
                                <m:t>𝑓</m:t>
                              </m:r>
                            </m:e>
                            <m:sub>
                              <m:r>
                                <a:rPr lang="cs-CZ" sz="1600" i="1">
                                  <a:latin typeface="Cambria Math" panose="02040503050406030204" pitchFamily="18" charset="0"/>
                                  <a:ea typeface="Cambria Math" panose="02040503050406030204" pitchFamily="18" charset="0"/>
                                  <a:cs typeface="Times New Roman" panose="02020603050405020304" pitchFamily="18" charset="0"/>
                                </a:rPr>
                                <m:t>𝑚</m:t>
                              </m:r>
                            </m:sub>
                          </m:sSub>
                        </m:sup>
                      </m:sSup>
                      <m:r>
                        <a:rPr lang="cs-CZ"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cs-CZ" sz="1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𝑒</m:t>
                              </m:r>
                            </m:e>
                            <m:sup>
                              <m:sSub>
                                <m:sSubPr>
                                  <m:ctrlP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𝑓</m:t>
                                  </m:r>
                                </m:e>
                                <m: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𝑚</m:t>
                                  </m:r>
                                </m:sub>
                              </m:sSub>
                              <m:r>
                                <a:rPr lang="cs-CZ"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cs-CZ" sz="1600" b="0" i="1" smtClean="0">
                                  <a:effectLst/>
                                  <a:latin typeface="Cambria Math" panose="02040503050406030204" pitchFamily="18" charset="0"/>
                                  <a:ea typeface="Cambria Math" panose="02040503050406030204" pitchFamily="18" charset="0"/>
                                  <a:cs typeface="Times New Roman" panose="02020603050405020304" pitchFamily="18" charset="0"/>
                                </a:rPr>
                                <m:t>𝑚</m:t>
                              </m:r>
                              <m:r>
                                <a:rPr lang="cs-CZ"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cs-CZ" sz="1600" b="0" i="1" smtClean="0">
                                  <a:effectLst/>
                                  <a:latin typeface="Cambria Math" panose="02040503050406030204" pitchFamily="18" charset="0"/>
                                  <a:ea typeface="Cambria Math" panose="02040503050406030204" pitchFamily="18" charset="0"/>
                                  <a:cs typeface="Times New Roman" panose="02020603050405020304" pitchFamily="18" charset="0"/>
                                </a:rPr>
                                <m:t>𝑛</m:t>
                              </m:r>
                            </m:sup>
                          </m:sSup>
                          <m:r>
                            <a:rPr lang="cs-CZ" sz="16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cs-CZ" sz="1600" i="1">
                                  <a:latin typeface="Cambria Math" panose="02040503050406030204" pitchFamily="18" charset="0"/>
                                  <a:ea typeface="Cambria Math" panose="02040503050406030204" pitchFamily="18" charset="0"/>
                                  <a:cs typeface="Times New Roman" panose="02020603050405020304" pitchFamily="18" charset="0"/>
                                </a:rPr>
                              </m:ctrlPr>
                            </m:sSupPr>
                            <m:e>
                              <m:r>
                                <a:rPr lang="cs-CZ" sz="1600" i="1">
                                  <a:latin typeface="Cambria Math" panose="02040503050406030204" pitchFamily="18" charset="0"/>
                                  <a:ea typeface="Cambria Math" panose="02040503050406030204" pitchFamily="18" charset="0"/>
                                  <a:cs typeface="Times New Roman" panose="02020603050405020304" pitchFamily="18" charset="0"/>
                                </a:rPr>
                                <m:t>𝑒</m:t>
                              </m:r>
                            </m:e>
                            <m:sup>
                              <m:sSub>
                                <m:sSubPr>
                                  <m:ctrlPr>
                                    <a:rPr lang="cs-CZ" sz="1600" i="1">
                                      <a:latin typeface="Cambria Math" panose="02040503050406030204" pitchFamily="18" charset="0"/>
                                      <a:ea typeface="Cambria Math" panose="02040503050406030204" pitchFamily="18" charset="0"/>
                                      <a:cs typeface="Times New Roman" panose="02020603050405020304" pitchFamily="18" charset="0"/>
                                    </a:rPr>
                                  </m:ctrlPr>
                                </m:sSubPr>
                                <m:e>
                                  <m:r>
                                    <a:rPr lang="cs-CZ" sz="1600" i="1">
                                      <a:latin typeface="Cambria Math" panose="02040503050406030204" pitchFamily="18" charset="0"/>
                                      <a:ea typeface="Cambria Math" panose="02040503050406030204" pitchFamily="18" charset="0"/>
                                      <a:cs typeface="Times New Roman" panose="02020603050405020304" pitchFamily="18" charset="0"/>
                                    </a:rPr>
                                    <m:t>𝑓</m:t>
                                  </m:r>
                                </m:e>
                                <m:sub>
                                  <m:r>
                                    <a:rPr lang="cs-CZ" sz="1600" i="1">
                                      <a:latin typeface="Cambria Math" panose="02040503050406030204" pitchFamily="18" charset="0"/>
                                      <a:ea typeface="Cambria Math" panose="02040503050406030204" pitchFamily="18" charset="0"/>
                                      <a:cs typeface="Times New Roman" panose="02020603050405020304" pitchFamily="18" charset="0"/>
                                    </a:rPr>
                                    <m:t>𝑚</m:t>
                                  </m:r>
                                </m:sub>
                              </m:sSub>
                            </m:sup>
                          </m:sSup>
                          <m:r>
                            <a:rPr lang="cs-CZ" sz="1600" b="0" i="1" smtClean="0">
                              <a:latin typeface="Cambria Math" panose="02040503050406030204" pitchFamily="18" charset="0"/>
                              <a:ea typeface="Cambria Math" panose="02040503050406030204" pitchFamily="18" charset="0"/>
                              <a:cs typeface="Times New Roman" panose="02020603050405020304" pitchFamily="18" charset="0"/>
                            </a:rPr>
                            <m:t>−1</m:t>
                          </m:r>
                        </m:den>
                      </m:f>
                    </m:oMath>
                  </m:oMathPara>
                </a14:m>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f>
                        <m:fPr>
                          <m:ctrlP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𝐹𝑉</m:t>
                          </m:r>
                          <m:sSub>
                            <m:sSubPr>
                              <m:ctrlP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𝐴</m:t>
                              </m:r>
                            </m:e>
                            <m:sub>
                              <m:r>
                                <a:rPr lang="cs-CZ" sz="1600" b="0" i="1" smtClean="0">
                                  <a:effectLst/>
                                  <a:latin typeface="Cambria Math" panose="02040503050406030204" pitchFamily="18" charset="0"/>
                                  <a:ea typeface="Calibri" panose="020F0502020204030204" pitchFamily="34" charset="0"/>
                                  <a:cs typeface="Times New Roman" panose="02020603050405020304" pitchFamily="18" charset="0"/>
                                </a:rPr>
                                <m:t>𝑏𝑟𝑢𝑡𝑡𝑜</m:t>
                              </m:r>
                            </m:sub>
                          </m:sSub>
                        </m:num>
                        <m:den>
                          <m:sSup>
                            <m:sSupPr>
                              <m:ctrlPr>
                                <a:rPr lang="cs-CZ" sz="1600" i="1">
                                  <a:latin typeface="Cambria Math" panose="02040503050406030204" pitchFamily="18" charset="0"/>
                                  <a:ea typeface="Cambria Math" panose="02040503050406030204" pitchFamily="18" charset="0"/>
                                  <a:cs typeface="Times New Roman" panose="02020603050405020304" pitchFamily="18" charset="0"/>
                                </a:rPr>
                              </m:ctrlPr>
                            </m:sSupPr>
                            <m:e>
                              <m:r>
                                <a:rPr lang="cs-CZ" sz="1600" i="1">
                                  <a:latin typeface="Cambria Math" panose="02040503050406030204" pitchFamily="18" charset="0"/>
                                  <a:ea typeface="Cambria Math" panose="02040503050406030204" pitchFamily="18" charset="0"/>
                                  <a:cs typeface="Times New Roman" panose="02020603050405020304" pitchFamily="18" charset="0"/>
                                </a:rPr>
                                <m:t>𝑒</m:t>
                              </m:r>
                            </m:e>
                            <m:sup>
                              <m:sSub>
                                <m:sSubPr>
                                  <m:ctrlPr>
                                    <a:rPr lang="cs-CZ" sz="1600" i="1">
                                      <a:latin typeface="Cambria Math" panose="02040503050406030204" pitchFamily="18" charset="0"/>
                                      <a:ea typeface="Cambria Math" panose="02040503050406030204" pitchFamily="18" charset="0"/>
                                      <a:cs typeface="Times New Roman" panose="02020603050405020304" pitchFamily="18" charset="0"/>
                                    </a:rPr>
                                  </m:ctrlPr>
                                </m:sSubPr>
                                <m:e>
                                  <m:r>
                                    <a:rPr lang="cs-CZ" sz="1600" i="1">
                                      <a:latin typeface="Cambria Math" panose="02040503050406030204" pitchFamily="18" charset="0"/>
                                      <a:ea typeface="Cambria Math" panose="02040503050406030204" pitchFamily="18" charset="0"/>
                                      <a:cs typeface="Times New Roman" panose="02020603050405020304" pitchFamily="18" charset="0"/>
                                    </a:rPr>
                                    <m:t>𝑓</m:t>
                                  </m:r>
                                </m:e>
                                <m:sub>
                                  <m:r>
                                    <a:rPr lang="cs-CZ" sz="1600" i="1">
                                      <a:latin typeface="Cambria Math" panose="02040503050406030204" pitchFamily="18" charset="0"/>
                                      <a:ea typeface="Cambria Math" panose="02040503050406030204" pitchFamily="18" charset="0"/>
                                      <a:cs typeface="Times New Roman" panose="02020603050405020304" pitchFamily="18" charset="0"/>
                                    </a:rPr>
                                    <m:t>𝑚</m:t>
                                  </m:r>
                                </m:sub>
                              </m:sSub>
                            </m:sup>
                          </m:sSup>
                          <m:r>
                            <a:rPr lang="cs-CZ" sz="1600" i="1" smtClean="0">
                              <a:latin typeface="Cambria Math" panose="02040503050406030204" pitchFamily="18" charset="0"/>
                              <a:ea typeface="Cambria Math" panose="02040503050406030204" pitchFamily="18" charset="0"/>
                              <a:cs typeface="Times New Roman" panose="02020603050405020304" pitchFamily="18" charset="0"/>
                            </a:rPr>
                            <m:t>×</m:t>
                          </m:r>
                          <m:r>
                            <a:rPr lang="cs-CZ" sz="16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cs-CZ" sz="1600" i="1">
                                  <a:latin typeface="Cambria Math" panose="02040503050406030204" pitchFamily="18" charset="0"/>
                                  <a:ea typeface="Calibri" panose="020F0502020204030204" pitchFamily="34" charset="0"/>
                                  <a:cs typeface="Times New Roman" panose="02020603050405020304" pitchFamily="18" charset="0"/>
                                </a:rPr>
                              </m:ctrlPr>
                            </m:sSupPr>
                            <m:e>
                              <m:r>
                                <a:rPr lang="cs-CZ" sz="1600" i="1">
                                  <a:latin typeface="Cambria Math" panose="02040503050406030204" pitchFamily="18" charset="0"/>
                                  <a:ea typeface="Calibri" panose="020F0502020204030204" pitchFamily="34" charset="0"/>
                                  <a:cs typeface="Times New Roman" panose="02020603050405020304" pitchFamily="18" charset="0"/>
                                </a:rPr>
                                <m:t>𝑒</m:t>
                              </m:r>
                            </m:e>
                            <m:sup>
                              <m:sSub>
                                <m:sSubPr>
                                  <m:ctrlPr>
                                    <a:rPr lang="cs-CZ" sz="1600" i="1">
                                      <a:latin typeface="Cambria Math" panose="02040503050406030204" pitchFamily="18" charset="0"/>
                                      <a:ea typeface="Calibri" panose="020F0502020204030204" pitchFamily="34" charset="0"/>
                                      <a:cs typeface="Times New Roman" panose="02020603050405020304" pitchFamily="18" charset="0"/>
                                    </a:rPr>
                                  </m:ctrlPr>
                                </m:sSubPr>
                                <m:e>
                                  <m:r>
                                    <a:rPr lang="cs-CZ" sz="1600" i="1">
                                      <a:latin typeface="Cambria Math" panose="02040503050406030204" pitchFamily="18" charset="0"/>
                                      <a:ea typeface="Calibri" panose="020F0502020204030204" pitchFamily="34" charset="0"/>
                                      <a:cs typeface="Times New Roman" panose="02020603050405020304" pitchFamily="18" charset="0"/>
                                    </a:rPr>
                                    <m:t>𝑓</m:t>
                                  </m:r>
                                </m:e>
                                <m:sub>
                                  <m:r>
                                    <a:rPr lang="cs-CZ" sz="1600" i="1">
                                      <a:latin typeface="Cambria Math" panose="02040503050406030204" pitchFamily="18" charset="0"/>
                                      <a:ea typeface="Calibri" panose="020F0502020204030204" pitchFamily="34" charset="0"/>
                                      <a:cs typeface="Times New Roman" panose="02020603050405020304" pitchFamily="18" charset="0"/>
                                    </a:rPr>
                                    <m:t>𝑚</m:t>
                                  </m:r>
                                </m:sub>
                              </m:sSub>
                              <m:r>
                                <a:rPr lang="cs-CZ" sz="1600" i="1">
                                  <a:latin typeface="Cambria Math" panose="02040503050406030204" pitchFamily="18" charset="0"/>
                                  <a:ea typeface="Cambria Math" panose="02040503050406030204" pitchFamily="18" charset="0"/>
                                  <a:cs typeface="Times New Roman" panose="02020603050405020304" pitchFamily="18" charset="0"/>
                                </a:rPr>
                                <m:t>×</m:t>
                              </m:r>
                              <m:r>
                                <a:rPr lang="cs-CZ" sz="1600" i="1">
                                  <a:latin typeface="Cambria Math" panose="02040503050406030204" pitchFamily="18" charset="0"/>
                                  <a:ea typeface="Cambria Math" panose="02040503050406030204" pitchFamily="18" charset="0"/>
                                  <a:cs typeface="Times New Roman" panose="02020603050405020304" pitchFamily="18" charset="0"/>
                                </a:rPr>
                                <m:t>𝑚</m:t>
                              </m:r>
                              <m:r>
                                <a:rPr lang="cs-CZ" sz="1600" i="1">
                                  <a:latin typeface="Cambria Math" panose="02040503050406030204" pitchFamily="18" charset="0"/>
                                  <a:ea typeface="Cambria Math" panose="02040503050406030204" pitchFamily="18" charset="0"/>
                                  <a:cs typeface="Times New Roman" panose="02020603050405020304" pitchFamily="18" charset="0"/>
                                </a:rPr>
                                <m:t>×</m:t>
                              </m:r>
                              <m:r>
                                <a:rPr lang="cs-CZ" sz="1600" i="1">
                                  <a:latin typeface="Cambria Math" panose="02040503050406030204" pitchFamily="18" charset="0"/>
                                  <a:ea typeface="Cambria Math" panose="02040503050406030204" pitchFamily="18" charset="0"/>
                                  <a:cs typeface="Times New Roman" panose="02020603050405020304" pitchFamily="18" charset="0"/>
                                </a:rPr>
                                <m:t>𝑛</m:t>
                              </m:r>
                            </m:sup>
                          </m:sSup>
                          <m:r>
                            <a:rPr lang="cs-CZ" sz="1600" i="1">
                              <a:latin typeface="Cambria Math" panose="02040503050406030204" pitchFamily="18" charset="0"/>
                              <a:ea typeface="Calibri" panose="020F0502020204030204" pitchFamily="34" charset="0"/>
                              <a:cs typeface="Times New Roman" panose="02020603050405020304" pitchFamily="18" charset="0"/>
                            </a:rPr>
                            <m:t>−1</m:t>
                          </m:r>
                          <m:r>
                            <a:rPr lang="cs-CZ" sz="1600" b="0" i="1" smtClean="0">
                              <a:latin typeface="Cambria Math" panose="02040503050406030204" pitchFamily="18" charset="0"/>
                              <a:ea typeface="Calibri" panose="020F0502020204030204" pitchFamily="34" charset="0"/>
                              <a:cs typeface="Times New Roman" panose="02020603050405020304" pitchFamily="18" charset="0"/>
                            </a:rPr>
                            <m:t>)</m:t>
                          </m:r>
                        </m:den>
                      </m:f>
                      <m:r>
                        <a:rPr lang="cs-CZ"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cs-CZ" sz="1600" b="0" i="1" smtClean="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cs-CZ" sz="1600" i="1">
                                  <a:latin typeface="Cambria Math" panose="02040503050406030204" pitchFamily="18" charset="0"/>
                                  <a:ea typeface="Cambria Math" panose="02040503050406030204" pitchFamily="18" charset="0"/>
                                  <a:cs typeface="Times New Roman" panose="02020603050405020304" pitchFamily="18" charset="0"/>
                                </a:rPr>
                              </m:ctrlPr>
                            </m:sSupPr>
                            <m:e>
                              <m:r>
                                <a:rPr lang="cs-CZ" sz="1600" i="1">
                                  <a:latin typeface="Cambria Math" panose="02040503050406030204" pitchFamily="18" charset="0"/>
                                  <a:ea typeface="Cambria Math" panose="02040503050406030204" pitchFamily="18" charset="0"/>
                                  <a:cs typeface="Times New Roman" panose="02020603050405020304" pitchFamily="18" charset="0"/>
                                </a:rPr>
                                <m:t>𝑒</m:t>
                              </m:r>
                            </m:e>
                            <m:sup>
                              <m:sSub>
                                <m:sSubPr>
                                  <m:ctrlPr>
                                    <a:rPr lang="cs-CZ" sz="1600" i="1">
                                      <a:latin typeface="Cambria Math" panose="02040503050406030204" pitchFamily="18" charset="0"/>
                                      <a:ea typeface="Cambria Math" panose="02040503050406030204" pitchFamily="18" charset="0"/>
                                      <a:cs typeface="Times New Roman" panose="02020603050405020304" pitchFamily="18" charset="0"/>
                                    </a:rPr>
                                  </m:ctrlPr>
                                </m:sSubPr>
                                <m:e>
                                  <m:r>
                                    <a:rPr lang="cs-CZ" sz="1600" i="1">
                                      <a:latin typeface="Cambria Math" panose="02040503050406030204" pitchFamily="18" charset="0"/>
                                      <a:ea typeface="Cambria Math" panose="02040503050406030204" pitchFamily="18" charset="0"/>
                                      <a:cs typeface="Times New Roman" panose="02020603050405020304" pitchFamily="18" charset="0"/>
                                    </a:rPr>
                                    <m:t>𝑓</m:t>
                                  </m:r>
                                </m:e>
                                <m:sub>
                                  <m:r>
                                    <a:rPr lang="cs-CZ" sz="1600" i="1">
                                      <a:latin typeface="Cambria Math" panose="02040503050406030204" pitchFamily="18" charset="0"/>
                                      <a:ea typeface="Cambria Math" panose="02040503050406030204" pitchFamily="18" charset="0"/>
                                      <a:cs typeface="Times New Roman" panose="02020603050405020304" pitchFamily="18" charset="0"/>
                                    </a:rPr>
                                    <m:t>𝑚</m:t>
                                  </m:r>
                                </m:sub>
                              </m:sSub>
                            </m:sup>
                          </m:sSup>
                          <m:r>
                            <a:rPr lang="cs-CZ" sz="1600" i="1">
                              <a:latin typeface="Cambria Math" panose="02040503050406030204" pitchFamily="18" charset="0"/>
                              <a:ea typeface="Cambria Math" panose="02040503050406030204" pitchFamily="18" charset="0"/>
                              <a:cs typeface="Times New Roman" panose="02020603050405020304" pitchFamily="18" charset="0"/>
                            </a:rPr>
                            <m:t>−</m:t>
                          </m:r>
                          <m:r>
                            <a:rPr lang="cs-CZ" sz="1600" b="0" i="1" smtClean="0">
                              <a:latin typeface="Cambria Math" panose="02040503050406030204" pitchFamily="18" charset="0"/>
                              <a:ea typeface="Cambria Math" panose="02040503050406030204" pitchFamily="18" charset="0"/>
                              <a:cs typeface="Times New Roman" panose="02020603050405020304" pitchFamily="18" charset="0"/>
                            </a:rPr>
                            <m:t>1</m:t>
                          </m:r>
                        </m:e>
                      </m:d>
                      <m:r>
                        <a:rPr lang="cs-CZ" sz="16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600" b="1" i="1" smtClean="0">
                          <a:effectLst/>
                          <a:latin typeface="Cambria Math" panose="02040503050406030204" pitchFamily="18" charset="0"/>
                          <a:ea typeface="Calibri" panose="020F0502020204030204" pitchFamily="34" charset="0"/>
                          <a:cs typeface="Times New Roman" panose="02020603050405020304" pitchFamily="18" charset="0"/>
                        </a:rPr>
                        <m:t>𝒂</m:t>
                      </m:r>
                    </m:oMath>
                  </m:oMathPara>
                </a14:m>
                <a:endParaRPr lang="cs-CZ" sz="1600" b="1" i="1" dirty="0">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r>
                        <a:rPr lang="cs-CZ" sz="1800" b="1" i="1" smtClean="0">
                          <a:effectLst/>
                          <a:latin typeface="Cambria Math" panose="02040503050406030204" pitchFamily="18" charset="0"/>
                          <a:ea typeface="Calibri" panose="020F0502020204030204" pitchFamily="34" charset="0"/>
                          <a:cs typeface="Times New Roman" panose="02020603050405020304" pitchFamily="18" charset="0"/>
                        </a:rPr>
                        <m:t>𝒂</m:t>
                      </m:r>
                      <m:r>
                        <a:rPr lang="cs-CZ" sz="18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latin typeface="Cambria Math" panose="02040503050406030204" pitchFamily="18" charset="0"/>
                              <a:ea typeface="Calibri" panose="020F0502020204030204" pitchFamily="34" charset="0"/>
                              <a:cs typeface="Times New Roman" panose="02020603050405020304" pitchFamily="18" charset="0"/>
                            </a:rPr>
                          </m:ctrlPr>
                        </m:fPr>
                        <m:num>
                          <m:r>
                            <a:rPr lang="cs-CZ" sz="1800" b="0" i="1" smtClean="0">
                              <a:latin typeface="Cambria Math" panose="02040503050406030204" pitchFamily="18" charset="0"/>
                              <a:ea typeface="Calibri" panose="020F0502020204030204" pitchFamily="34" charset="0"/>
                              <a:cs typeface="Times New Roman" panose="02020603050405020304" pitchFamily="18" charset="0"/>
                            </a:rPr>
                            <m:t>920195,2</m:t>
                          </m:r>
                        </m:num>
                        <m:den>
                          <m:sSup>
                            <m:sSup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sSupPr>
                            <m:e>
                              <m:r>
                                <a:rPr lang="cs-CZ" sz="1800" i="1">
                                  <a:latin typeface="Cambria Math" panose="02040503050406030204" pitchFamily="18" charset="0"/>
                                  <a:ea typeface="Cambria Math" panose="02040503050406030204" pitchFamily="18" charset="0"/>
                                  <a:cs typeface="Times New Roman" panose="02020603050405020304" pitchFamily="18" charset="0"/>
                                </a:rPr>
                                <m:t>𝑒</m:t>
                              </m:r>
                            </m:e>
                            <m:sup>
                              <m:f>
                                <m:fPr>
                                  <m:ctrlPr>
                                    <a:rPr lang="cs-CZ" sz="1800" b="0" i="1" smtClean="0">
                                      <a:latin typeface="Cambria Math" panose="02040503050406030204" pitchFamily="18" charset="0"/>
                                      <a:ea typeface="Cambria Math" panose="02040503050406030204" pitchFamily="18" charset="0"/>
                                      <a:cs typeface="Times New Roman" panose="02020603050405020304" pitchFamily="18" charset="0"/>
                                    </a:rPr>
                                  </m:ctrlPr>
                                </m:fPr>
                                <m:num>
                                  <m:func>
                                    <m:funcPr>
                                      <m:ctrlPr>
                                        <a:rPr lang="cs-CZ" sz="1800"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cs-CZ" sz="1800" b="0" i="0" smtClean="0">
                                          <a:latin typeface="Cambria Math" panose="02040503050406030204" pitchFamily="18" charset="0"/>
                                          <a:ea typeface="Cambria Math" panose="02040503050406030204" pitchFamily="18" charset="0"/>
                                          <a:cs typeface="Times New Roman" panose="02020603050405020304" pitchFamily="18" charset="0"/>
                                        </a:rPr>
                                        <m:t>ln</m:t>
                                      </m:r>
                                    </m:fName>
                                    <m:e>
                                      <m:d>
                                        <m:dPr>
                                          <m:ctrlPr>
                                            <a:rPr lang="cs-CZ" sz="18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cs-CZ" sz="1800" b="0" i="1" smtClean="0">
                                              <a:latin typeface="Cambria Math" panose="02040503050406030204" pitchFamily="18" charset="0"/>
                                              <a:ea typeface="Cambria Math" panose="02040503050406030204" pitchFamily="18" charset="0"/>
                                              <a:cs typeface="Times New Roman" panose="02020603050405020304" pitchFamily="18" charset="0"/>
                                            </a:rPr>
                                            <m:t>1+0,008</m:t>
                                          </m:r>
                                        </m:e>
                                      </m:d>
                                    </m:e>
                                  </m:func>
                                </m:num>
                                <m:den>
                                  <m:r>
                                    <a:rPr lang="cs-CZ" sz="1800" b="0" i="1" smtClean="0">
                                      <a:latin typeface="Cambria Math" panose="02040503050406030204" pitchFamily="18" charset="0"/>
                                      <a:ea typeface="Cambria Math" panose="02040503050406030204" pitchFamily="18" charset="0"/>
                                      <a:cs typeface="Times New Roman" panose="02020603050405020304" pitchFamily="18" charset="0"/>
                                    </a:rPr>
                                    <m:t>3∗2</m:t>
                                  </m:r>
                                </m:den>
                              </m:f>
                            </m:sup>
                          </m:sSup>
                          <m:r>
                            <a:rPr lang="cs-CZ" sz="1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sSupPr>
                            <m:e>
                              <m:r>
                                <a:rPr lang="cs-CZ" sz="1800" i="1">
                                  <a:latin typeface="Cambria Math" panose="02040503050406030204" pitchFamily="18" charset="0"/>
                                  <a:ea typeface="Cambria Math" panose="02040503050406030204" pitchFamily="18" charset="0"/>
                                  <a:cs typeface="Times New Roman" panose="02020603050405020304" pitchFamily="18" charset="0"/>
                                </a:rPr>
                                <m:t>𝑒</m:t>
                              </m:r>
                            </m:e>
                            <m:sup>
                              <m:f>
                                <m:f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fPr>
                                <m:num>
                                  <m:func>
                                    <m:func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cs-CZ" sz="1800">
                                          <a:latin typeface="Cambria Math" panose="02040503050406030204" pitchFamily="18" charset="0"/>
                                          <a:ea typeface="Cambria Math" panose="02040503050406030204" pitchFamily="18" charset="0"/>
                                          <a:cs typeface="Times New Roman" panose="02020603050405020304" pitchFamily="18" charset="0"/>
                                        </a:rPr>
                                        <m:t>ln</m:t>
                                      </m:r>
                                    </m:fName>
                                    <m:e>
                                      <m:d>
                                        <m:d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dPr>
                                        <m:e>
                                          <m:r>
                                            <a:rPr lang="cs-CZ" sz="1800" i="1">
                                              <a:latin typeface="Cambria Math" panose="02040503050406030204" pitchFamily="18" charset="0"/>
                                              <a:ea typeface="Cambria Math" panose="02040503050406030204" pitchFamily="18" charset="0"/>
                                              <a:cs typeface="Times New Roman" panose="02020603050405020304" pitchFamily="18" charset="0"/>
                                            </a:rPr>
                                            <m:t>1+0,008</m:t>
                                          </m:r>
                                        </m:e>
                                      </m:d>
                                    </m:e>
                                  </m:func>
                                </m:num>
                                <m:den>
                                  <m:r>
                                    <a:rPr lang="cs-CZ" sz="1800" i="1">
                                      <a:latin typeface="Cambria Math" panose="02040503050406030204" pitchFamily="18" charset="0"/>
                                      <a:ea typeface="Cambria Math" panose="02040503050406030204" pitchFamily="18" charset="0"/>
                                      <a:cs typeface="Times New Roman" panose="02020603050405020304" pitchFamily="18" charset="0"/>
                                    </a:rPr>
                                    <m:t>3∗2</m:t>
                                  </m:r>
                                </m:den>
                              </m:f>
                              <m:r>
                                <a:rPr lang="cs-CZ" sz="1800" i="1">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24×15</m:t>
                              </m:r>
                            </m:sup>
                          </m:sSup>
                          <m:r>
                            <a:rPr lang="cs-CZ" sz="1800" i="1">
                              <a:latin typeface="Cambria Math" panose="02040503050406030204" pitchFamily="18" charset="0"/>
                              <a:ea typeface="Calibri" panose="020F0502020204030204" pitchFamily="34" charset="0"/>
                              <a:cs typeface="Times New Roman" panose="02020603050405020304" pitchFamily="18" charset="0"/>
                            </a:rPr>
                            <m:t>−1)</m:t>
                          </m:r>
                        </m:den>
                      </m:f>
                      <m:r>
                        <a:rPr lang="cs-CZ" sz="1800" i="1">
                          <a:latin typeface="Cambria Math" panose="02040503050406030204" pitchFamily="18" charset="0"/>
                          <a:ea typeface="Cambria Math" panose="02040503050406030204" pitchFamily="18" charset="0"/>
                          <a:cs typeface="Times New Roman" panose="02020603050405020304" pitchFamily="18" charset="0"/>
                        </a:rPr>
                        <m:t>×</m:t>
                      </m:r>
                      <m:d>
                        <m:d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sSupPr>
                            <m:e>
                              <m:r>
                                <a:rPr lang="cs-CZ" sz="1800" i="1">
                                  <a:latin typeface="Cambria Math" panose="02040503050406030204" pitchFamily="18" charset="0"/>
                                  <a:ea typeface="Cambria Math" panose="02040503050406030204" pitchFamily="18" charset="0"/>
                                  <a:cs typeface="Times New Roman" panose="02020603050405020304" pitchFamily="18" charset="0"/>
                                </a:rPr>
                                <m:t>𝑒</m:t>
                              </m:r>
                            </m:e>
                            <m:sup>
                              <m:f>
                                <m:f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fPr>
                                <m:num>
                                  <m:func>
                                    <m:func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cs-CZ" sz="1800">
                                          <a:latin typeface="Cambria Math" panose="02040503050406030204" pitchFamily="18" charset="0"/>
                                          <a:ea typeface="Cambria Math" panose="02040503050406030204" pitchFamily="18" charset="0"/>
                                          <a:cs typeface="Times New Roman" panose="02020603050405020304" pitchFamily="18" charset="0"/>
                                        </a:rPr>
                                        <m:t>ln</m:t>
                                      </m:r>
                                    </m:fName>
                                    <m:e>
                                      <m:d>
                                        <m:d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dPr>
                                        <m:e>
                                          <m:r>
                                            <a:rPr lang="cs-CZ" sz="1800" i="1">
                                              <a:latin typeface="Cambria Math" panose="02040503050406030204" pitchFamily="18" charset="0"/>
                                              <a:ea typeface="Cambria Math" panose="02040503050406030204" pitchFamily="18" charset="0"/>
                                              <a:cs typeface="Times New Roman" panose="02020603050405020304" pitchFamily="18" charset="0"/>
                                            </a:rPr>
                                            <m:t>1+0,008</m:t>
                                          </m:r>
                                        </m:e>
                                      </m:d>
                                    </m:e>
                                  </m:func>
                                </m:num>
                                <m:den>
                                  <m:r>
                                    <a:rPr lang="cs-CZ" sz="1800" i="1">
                                      <a:latin typeface="Cambria Math" panose="02040503050406030204" pitchFamily="18" charset="0"/>
                                      <a:ea typeface="Cambria Math" panose="02040503050406030204" pitchFamily="18" charset="0"/>
                                      <a:cs typeface="Times New Roman" panose="02020603050405020304" pitchFamily="18" charset="0"/>
                                    </a:rPr>
                                    <m:t>3∗2</m:t>
                                  </m:r>
                                </m:den>
                              </m:f>
                            </m:sup>
                          </m:sSup>
                          <m:r>
                            <a:rPr lang="cs-CZ" sz="1800" i="1">
                              <a:latin typeface="Cambria Math" panose="02040503050406030204" pitchFamily="18" charset="0"/>
                              <a:ea typeface="Cambria Math" panose="02040503050406030204" pitchFamily="18" charset="0"/>
                              <a:cs typeface="Times New Roman" panose="02020603050405020304" pitchFamily="18" charset="0"/>
                            </a:rPr>
                            <m:t>−1</m:t>
                          </m:r>
                        </m:e>
                      </m:d>
                      <m:r>
                        <a:rPr lang="cs-CZ" sz="1800" i="1">
                          <a:latin typeface="Cambria Math" panose="02040503050406030204" pitchFamily="18" charset="0"/>
                          <a:ea typeface="Cambria Math" panose="02040503050406030204" pitchFamily="18" charset="0"/>
                          <a:cs typeface="Times New Roman" panose="02020603050405020304" pitchFamily="18" charset="0"/>
                        </a:rPr>
                        <m:t>=</m:t>
                      </m:r>
                      <m:r>
                        <a:rPr lang="cs-CZ" sz="1800" b="1" i="1" smtClean="0">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𝟏𝟗𝟗𝟐</m:t>
                      </m:r>
                      <m:r>
                        <a:rPr lang="cs-CZ" sz="1800" b="1" i="1" smtClean="0">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 </m:t>
                      </m:r>
                      <m:r>
                        <a:rPr lang="cs-CZ" sz="1800" b="1" i="1" smtClean="0">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𝑲</m:t>
                      </m:r>
                      <m:r>
                        <a:rPr lang="cs-CZ" sz="1800" b="1" i="1" smtClean="0">
                          <a:solidFill>
                            <a:srgbClr val="0000DC"/>
                          </a:solidFill>
                          <a:latin typeface="Cambria Math" panose="02040503050406030204" pitchFamily="18" charset="0"/>
                          <a:ea typeface="Cambria Math" panose="02040503050406030204" pitchFamily="18" charset="0"/>
                          <a:cs typeface="Times New Roman" panose="02020603050405020304" pitchFamily="18" charset="0"/>
                        </a:rPr>
                        <m:t>č</m:t>
                      </m:r>
                    </m:oMath>
                  </m:oMathPara>
                </a14:m>
                <a:endParaRPr lang="cs-CZ" sz="1600" b="1" i="1" dirty="0">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r>
                  <a:rPr lang="cs-CZ"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3200" dirty="0"/>
              </a:p>
            </p:txBody>
          </p:sp>
        </mc:Choice>
        <mc:Fallback xmlns="">
          <p:sp>
            <p:nvSpPr>
              <p:cNvPr id="23" name="Zástupný obsah 22">
                <a:extLst>
                  <a:ext uri="{FF2B5EF4-FFF2-40B4-BE49-F238E27FC236}">
                    <a16:creationId xmlns:a16="http://schemas.microsoft.com/office/drawing/2014/main" id="{BE7A95EB-C880-404B-B5FF-6CF35247C0DF}"/>
                  </a:ext>
                </a:extLst>
              </p:cNvPr>
              <p:cNvSpPr>
                <a:spLocks noGrp="1" noRot="1" noChangeAspect="1" noMove="1" noResize="1" noEditPoints="1" noAdjustHandles="1" noChangeArrowheads="1" noChangeShapeType="1" noTextEdit="1"/>
              </p:cNvSpPr>
              <p:nvPr>
                <p:ph idx="28"/>
              </p:nvPr>
            </p:nvSpPr>
            <p:spPr>
              <a:xfrm>
                <a:off x="4801360" y="999006"/>
                <a:ext cx="7288696" cy="5556229"/>
              </a:xfrm>
              <a:blipFill>
                <a:blip r:embed="rId2"/>
                <a:stretch>
                  <a:fillRect/>
                </a:stretch>
              </a:blipFill>
            </p:spPr>
            <p:txBody>
              <a:bodyPr/>
              <a:lstStyle/>
              <a:p>
                <a:r>
                  <a:rPr lang="cs-CZ">
                    <a:noFill/>
                  </a:rPr>
                  <a:t> </a:t>
                </a:r>
              </a:p>
            </p:txBody>
          </p:sp>
        </mc:Fallback>
      </mc:AlternateContent>
      <p:cxnSp>
        <p:nvCxnSpPr>
          <p:cNvPr id="6" name="Přímá spojnice 5">
            <a:extLst>
              <a:ext uri="{FF2B5EF4-FFF2-40B4-BE49-F238E27FC236}">
                <a16:creationId xmlns:a16="http://schemas.microsoft.com/office/drawing/2014/main" id="{50FF2BD4-E31C-42EB-93E7-E3D7FCF59FC0}"/>
              </a:ext>
            </a:extLst>
          </p:cNvPr>
          <p:cNvCxnSpPr/>
          <p:nvPr/>
        </p:nvCxnSpPr>
        <p:spPr bwMode="auto">
          <a:xfrm>
            <a:off x="5420139" y="3177208"/>
            <a:ext cx="6051139"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10">
            <a:extLst>
              <a:ext uri="{FF2B5EF4-FFF2-40B4-BE49-F238E27FC236}">
                <a16:creationId xmlns:a16="http://schemas.microsoft.com/office/drawing/2014/main" id="{54728D1C-9865-4FB9-B2CC-543BB06D4BAC}"/>
              </a:ext>
            </a:extLst>
          </p:cNvPr>
          <p:cNvCxnSpPr>
            <a:cxnSpLocks/>
          </p:cNvCxnSpPr>
          <p:nvPr/>
        </p:nvCxnSpPr>
        <p:spPr bwMode="auto">
          <a:xfrm>
            <a:off x="5300269" y="1378226"/>
            <a:ext cx="13850" cy="3899701"/>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Obrázek 6">
            <a:extLst>
              <a:ext uri="{FF2B5EF4-FFF2-40B4-BE49-F238E27FC236}">
                <a16:creationId xmlns:a16="http://schemas.microsoft.com/office/drawing/2014/main" id="{7DF787A0-0E79-4F1B-8455-700501ED53DB}"/>
              </a:ext>
            </a:extLst>
          </p:cNvPr>
          <p:cNvPicPr>
            <a:picLocks noChangeAspect="1"/>
          </p:cNvPicPr>
          <p:nvPr/>
        </p:nvPicPr>
        <p:blipFill>
          <a:blip r:embed="rId3"/>
          <a:stretch>
            <a:fillRect/>
          </a:stretch>
        </p:blipFill>
        <p:spPr>
          <a:xfrm>
            <a:off x="10987088" y="2272770"/>
            <a:ext cx="377825" cy="263525"/>
          </a:xfrm>
          <a:prstGeom prst="rect">
            <a:avLst/>
          </a:prstGeom>
        </p:spPr>
      </p:pic>
    </p:spTree>
    <p:extLst>
      <p:ext uri="{BB962C8B-B14F-4D97-AF65-F5344CB8AC3E}">
        <p14:creationId xmlns:p14="http://schemas.microsoft.com/office/powerpoint/2010/main" val="3638795250"/>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err="1"/>
              <a:t>Socrative</a:t>
            </a:r>
            <a:r>
              <a:rPr lang="cs-CZ"/>
              <a:t> </a:t>
            </a:r>
            <a:r>
              <a:rPr lang="cs-CZ" err="1"/>
              <a:t>room</a:t>
            </a:r>
            <a:r>
              <a:rPr lang="cs-CZ"/>
              <a:t> </a:t>
            </a:r>
            <a:r>
              <a:rPr lang="cs-CZ" err="1"/>
              <a:t>name</a:t>
            </a:r>
            <a:r>
              <a:rPr lang="cs-CZ"/>
              <a:t>: ABCDE</a:t>
            </a:r>
            <a:endParaRPr lang="en-GB"/>
          </a:p>
          <a:p>
            <a:endParaRPr lang="en-GB" noProof="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a:p>
        </p:txBody>
      </p:sp>
      <p:sp>
        <p:nvSpPr>
          <p:cNvPr id="4" name="Nadpis 3"/>
          <p:cNvSpPr>
            <a:spLocks noGrp="1"/>
          </p:cNvSpPr>
          <p:nvPr>
            <p:ph type="title"/>
          </p:nvPr>
        </p:nvSpPr>
        <p:spPr/>
        <p:txBody>
          <a:bodyPr/>
          <a:lstStyle/>
          <a:p>
            <a:r>
              <a:rPr lang="cs-CZ" dirty="0"/>
              <a:t>Příklad </a:t>
            </a:r>
            <a:r>
              <a:rPr lang="cs-CZ" dirty="0" err="1"/>
              <a:t>Socrative</a:t>
            </a:r>
            <a:r>
              <a:rPr lang="cs-CZ" dirty="0"/>
              <a:t> 11 - spoření </a:t>
            </a:r>
          </a:p>
        </p:txBody>
      </p:sp>
      <p:sp>
        <p:nvSpPr>
          <p:cNvPr id="5" name="Zástupný symbol pro obsah 4"/>
          <p:cNvSpPr>
            <a:spLocks noGrp="1"/>
          </p:cNvSpPr>
          <p:nvPr>
            <p:ph idx="1"/>
          </p:nvPr>
        </p:nvSpPr>
        <p:spPr/>
        <p:txBody>
          <a:bodyPr vert="horz" lIns="0" tIns="0" rIns="0" bIns="0" rtlCol="0" anchor="t">
            <a:noAutofit/>
          </a:bodyPr>
          <a:lstStyle/>
          <a:p>
            <a:pPr marL="71755" indent="0">
              <a:buNone/>
            </a:pPr>
            <a:r>
              <a:rPr lang="cs-CZ" dirty="0"/>
              <a:t>Na účet jsme vložili 200 000 Kč na 5 let při sazbě 2% </a:t>
            </a:r>
            <a:r>
              <a:rPr lang="cs-CZ" dirty="0" err="1"/>
              <a:t>p.q</a:t>
            </a:r>
            <a:r>
              <a:rPr lang="cs-CZ" dirty="0"/>
              <a:t>. a čtvrtletním připisování úroků. Za zřízení účtu jsme z vkladu zaplatili poplatek 5000 Kč. Dále jsme platili půlroční poplatek ve výši 200 Kč (na konci). Kolik jsme na konci spoření měli na účtu prostředků?</a:t>
            </a:r>
            <a:endParaRPr lang="cs-CZ" dirty="0">
              <a:cs typeface="Arial"/>
            </a:endParaRPr>
          </a:p>
        </p:txBody>
      </p:sp>
    </p:spTree>
    <p:extLst>
      <p:ext uri="{BB962C8B-B14F-4D97-AF65-F5344CB8AC3E}">
        <p14:creationId xmlns:p14="http://schemas.microsoft.com/office/powerpoint/2010/main" val="230768862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CC6A9A-ED9F-4D8A-A885-3CF7DBAC90D5}"/>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EAD1F152-5FF5-4301-856E-DC37447C2EC0}"/>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a:p>
        </p:txBody>
      </p:sp>
      <p:sp>
        <p:nvSpPr>
          <p:cNvPr id="21" name="Zástupný text 20">
            <a:extLst>
              <a:ext uri="{FF2B5EF4-FFF2-40B4-BE49-F238E27FC236}">
                <a16:creationId xmlns:a16="http://schemas.microsoft.com/office/drawing/2014/main" id="{0A1B6445-F1D8-4F2A-A702-2C256BFFACDC}"/>
              </a:ext>
            </a:extLst>
          </p:cNvPr>
          <p:cNvSpPr>
            <a:spLocks noGrp="1"/>
          </p:cNvSpPr>
          <p:nvPr>
            <p:ph type="body" sz="quarter" idx="26"/>
          </p:nvPr>
        </p:nvSpPr>
        <p:spPr/>
        <p:txBody>
          <a:bodyPr/>
          <a:lstStyle/>
          <a:p>
            <a:endParaRPr lang="cs-CZ"/>
          </a:p>
        </p:txBody>
      </p:sp>
      <p:sp>
        <p:nvSpPr>
          <p:cNvPr id="4" name="Nadpis 3">
            <a:extLst>
              <a:ext uri="{FF2B5EF4-FFF2-40B4-BE49-F238E27FC236}">
                <a16:creationId xmlns:a16="http://schemas.microsoft.com/office/drawing/2014/main" id="{EE147750-8806-433F-BFCF-D3E5BFE90CA4}"/>
              </a:ext>
            </a:extLst>
          </p:cNvPr>
          <p:cNvSpPr>
            <a:spLocks noGrp="1"/>
          </p:cNvSpPr>
          <p:nvPr>
            <p:ph type="title"/>
          </p:nvPr>
        </p:nvSpPr>
        <p:spPr/>
        <p:txBody>
          <a:bodyPr/>
          <a:lstStyle/>
          <a:p>
            <a:r>
              <a:rPr lang="cs-CZ" dirty="0"/>
              <a:t>Příklad </a:t>
            </a:r>
            <a:r>
              <a:rPr lang="cs-CZ" dirty="0" err="1"/>
              <a:t>Socrative</a:t>
            </a:r>
            <a:r>
              <a:rPr lang="cs-CZ" dirty="0"/>
              <a:t> 11 – řešení</a:t>
            </a:r>
          </a:p>
        </p:txBody>
      </p:sp>
      <p:sp>
        <p:nvSpPr>
          <p:cNvPr id="22" name="Zástupný text 21">
            <a:extLst>
              <a:ext uri="{FF2B5EF4-FFF2-40B4-BE49-F238E27FC236}">
                <a16:creationId xmlns:a16="http://schemas.microsoft.com/office/drawing/2014/main" id="{5C350635-6F76-4FFD-B44E-48C4BC88277A}"/>
              </a:ext>
            </a:extLst>
          </p:cNvPr>
          <p:cNvSpPr>
            <a:spLocks noGrp="1"/>
          </p:cNvSpPr>
          <p:nvPr>
            <p:ph type="body" sz="quarter" idx="27"/>
          </p:nvPr>
        </p:nvSpPr>
        <p:spPr/>
        <p:txBody>
          <a:bodyPr/>
          <a:lstStyle/>
          <a:p>
            <a:endParaRPr lang="cs-CZ"/>
          </a:p>
        </p:txBody>
      </p:sp>
      <p:sp>
        <p:nvSpPr>
          <p:cNvPr id="20" name="Zástupný obsah 19">
            <a:extLst>
              <a:ext uri="{FF2B5EF4-FFF2-40B4-BE49-F238E27FC236}">
                <a16:creationId xmlns:a16="http://schemas.microsoft.com/office/drawing/2014/main" id="{06778E06-CFA7-4BBC-8866-D5627C8A4CF1}"/>
              </a:ext>
            </a:extLst>
          </p:cNvPr>
          <p:cNvSpPr>
            <a:spLocks noGrp="1"/>
          </p:cNvSpPr>
          <p:nvPr>
            <p:ph idx="1"/>
          </p:nvPr>
        </p:nvSpPr>
        <p:spPr>
          <a:xfrm>
            <a:off x="719999" y="1692000"/>
            <a:ext cx="3997775" cy="4541485"/>
          </a:xfrm>
        </p:spPr>
        <p:txBody>
          <a:bodyPr/>
          <a:lstStyle/>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lang="cs-CZ" sz="2000" dirty="0">
                <a:solidFill>
                  <a:srgbClr val="000000"/>
                </a:solidFill>
                <a:latin typeface="Arial"/>
              </a:rPr>
              <a:t>PV</a:t>
            </a:r>
            <a:r>
              <a:rPr kumimoji="0" lang="cs-CZ" sz="2000" b="0" i="0" u="none" strike="noStrike" kern="0" cap="none" spc="0" normalizeH="0" baseline="0" noProof="0" dirty="0">
                <a:ln>
                  <a:noFill/>
                </a:ln>
                <a:solidFill>
                  <a:srgbClr val="000000"/>
                </a:solidFill>
                <a:effectLst/>
                <a:uLnTx/>
                <a:uFillTx/>
                <a:latin typeface="Arial"/>
                <a:ea typeface="+mn-ea"/>
                <a:cs typeface="+mn-cs"/>
              </a:rPr>
              <a:t> = 2</a:t>
            </a:r>
            <a:r>
              <a:rPr kumimoji="0" lang="cs-CZ" sz="2000" b="0" i="0" u="none" strike="noStrike" kern="0" cap="none" spc="0" normalizeH="0" baseline="0" noProof="0" dirty="0">
                <a:ln>
                  <a:noFill/>
                </a:ln>
                <a:solidFill>
                  <a:srgbClr val="000000"/>
                </a:solidFill>
                <a:effectLst/>
                <a:uLnTx/>
                <a:uFillTx/>
                <a:latin typeface="Arial"/>
                <a:ea typeface="+mn-ea"/>
                <a:cs typeface="Arial"/>
              </a:rPr>
              <a:t>00 000 Kč jednorázově</a:t>
            </a:r>
            <a:endParaRPr kumimoji="0" lang="cs-CZ" sz="2000" b="0" i="0" u="none" strike="noStrike" kern="0" cap="none" spc="0" normalizeH="0" baseline="0" noProof="0" dirty="0">
              <a:ln>
                <a:noFill/>
              </a:ln>
              <a:solidFill>
                <a:srgbClr val="000000"/>
              </a:solidFill>
              <a:effectLst/>
              <a:uLnTx/>
              <a:uFillTx/>
              <a:latin typeface="Arial"/>
              <a:ea typeface="+mn-ea"/>
              <a:cs typeface="+mn-cs"/>
            </a:endParaRPr>
          </a:p>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kumimoji="0" lang="cs-CZ" sz="2000" b="0" i="0" u="none" strike="noStrike" kern="0" cap="none" spc="0" normalizeH="0" baseline="0" noProof="0" dirty="0">
                <a:ln>
                  <a:noFill/>
                </a:ln>
                <a:solidFill>
                  <a:srgbClr val="000000"/>
                </a:solidFill>
                <a:effectLst/>
                <a:uLnTx/>
                <a:uFillTx/>
                <a:latin typeface="Arial"/>
                <a:ea typeface="+mn-ea"/>
                <a:cs typeface="+mn-cs"/>
              </a:rPr>
              <a:t>r = 2 % p. q.</a:t>
            </a:r>
          </a:p>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kumimoji="0" lang="cs-CZ" sz="2000" b="0" i="0" u="none" strike="noStrike" kern="0" cap="none" spc="0" normalizeH="0" baseline="0" noProof="0" dirty="0">
                <a:ln>
                  <a:noFill/>
                </a:ln>
                <a:solidFill>
                  <a:srgbClr val="000000"/>
                </a:solidFill>
                <a:effectLst/>
                <a:uLnTx/>
                <a:uFillTx/>
                <a:latin typeface="Arial"/>
                <a:ea typeface="+mn-ea"/>
                <a:cs typeface="+mn-cs"/>
              </a:rPr>
              <a:t>n = 5 let</a:t>
            </a:r>
          </a:p>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kumimoji="0" lang="cs-CZ" sz="2000" b="0" i="0" u="none" strike="noStrike" kern="0" cap="none" spc="0" normalizeH="0" baseline="0" noProof="0" dirty="0">
                <a:ln>
                  <a:noFill/>
                </a:ln>
                <a:solidFill>
                  <a:srgbClr val="000000"/>
                </a:solidFill>
                <a:effectLst/>
                <a:uLnTx/>
                <a:uFillTx/>
                <a:latin typeface="Arial"/>
                <a:ea typeface="+mn-ea"/>
                <a:cs typeface="+mn-cs"/>
              </a:rPr>
              <a:t>m(r) = 4 (čtvrtletní ÚO)</a:t>
            </a:r>
          </a:p>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kumimoji="0" lang="cs-CZ" sz="2000" b="0" i="0" u="none" strike="noStrike" kern="0" cap="none" spc="0" normalizeH="0" baseline="0" noProof="0" dirty="0">
                <a:ln>
                  <a:noFill/>
                </a:ln>
                <a:solidFill>
                  <a:srgbClr val="000000"/>
                </a:solidFill>
                <a:effectLst/>
                <a:uLnTx/>
                <a:uFillTx/>
                <a:latin typeface="Arial"/>
                <a:ea typeface="+mn-ea"/>
                <a:cs typeface="+mn-cs"/>
              </a:rPr>
              <a:t>Poplatek = 200 Kč/půlrok/</a:t>
            </a:r>
            <a:r>
              <a:rPr kumimoji="0" lang="cs-CZ" sz="2000" b="0" i="0" u="none" strike="noStrike" kern="0" cap="none" spc="0" normalizeH="0" baseline="0" noProof="0" dirty="0">
                <a:ln>
                  <a:noFill/>
                </a:ln>
                <a:solidFill>
                  <a:srgbClr val="0000DC"/>
                </a:solidFill>
                <a:effectLst/>
                <a:uLnTx/>
                <a:uFillTx/>
                <a:latin typeface="Arial"/>
                <a:ea typeface="+mn-ea"/>
                <a:cs typeface="+mn-cs"/>
              </a:rPr>
              <a:t>polhůtní</a:t>
            </a:r>
          </a:p>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lang="cs-CZ" sz="2000" dirty="0">
                <a:solidFill>
                  <a:srgbClr val="0000DC"/>
                </a:solidFill>
                <a:latin typeface="Arial"/>
              </a:rPr>
              <a:t>m(poplatek) = 2</a:t>
            </a:r>
            <a:endParaRPr kumimoji="0" lang="cs-CZ" sz="2000" b="0" i="0" u="none" strike="noStrike" kern="0" cap="none" spc="0" normalizeH="0" baseline="0" noProof="0" dirty="0">
              <a:ln>
                <a:noFill/>
              </a:ln>
              <a:solidFill>
                <a:srgbClr val="0000DC"/>
              </a:solidFill>
              <a:effectLst/>
              <a:uLnTx/>
              <a:uFillTx/>
              <a:latin typeface="Arial"/>
              <a:ea typeface="+mn-ea"/>
              <a:cs typeface="+mn-cs"/>
            </a:endParaRPr>
          </a:p>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kumimoji="0" lang="cs-CZ" sz="2000" b="0" i="0" u="none" strike="noStrike" kern="0" cap="none" spc="0" normalizeH="0" baseline="0" noProof="0" dirty="0">
                <a:ln>
                  <a:noFill/>
                </a:ln>
                <a:solidFill>
                  <a:srgbClr val="000000"/>
                </a:solidFill>
                <a:effectLst/>
                <a:uLnTx/>
                <a:uFillTx/>
                <a:latin typeface="Arial"/>
                <a:ea typeface="+mn-ea"/>
                <a:cs typeface="+mn-cs"/>
              </a:rPr>
              <a:t>Zřizovací poplatek = 5 000 Kč</a:t>
            </a:r>
          </a:p>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lang="cs-CZ" sz="2000" b="1" dirty="0" err="1">
                <a:solidFill>
                  <a:srgbClr val="000000"/>
                </a:solidFill>
                <a:latin typeface="Arial"/>
              </a:rPr>
              <a:t>FV_netto</a:t>
            </a:r>
            <a:r>
              <a:rPr lang="cs-CZ" sz="2000" b="1" dirty="0">
                <a:solidFill>
                  <a:srgbClr val="000000"/>
                </a:solidFill>
                <a:latin typeface="Arial"/>
              </a:rPr>
              <a:t> = ?</a:t>
            </a:r>
            <a:endParaRPr kumimoji="0" lang="cs-CZ" sz="2000" b="1" i="0" u="none" strike="noStrike" kern="0" cap="none" spc="0" normalizeH="0" baseline="0" noProof="0" dirty="0">
              <a:ln>
                <a:noFill/>
              </a:ln>
              <a:solidFill>
                <a:srgbClr val="000000"/>
              </a:solidFill>
              <a:effectLst/>
              <a:uLnTx/>
              <a:uFillTx/>
              <a:latin typeface="Arial"/>
              <a:ea typeface="+mn-ea"/>
              <a:cs typeface="+mn-cs"/>
            </a:endParaRPr>
          </a:p>
          <a:p>
            <a:pPr marL="72000" indent="0">
              <a:buNone/>
            </a:pPr>
            <a:endParaRPr lang="cs-CZ" sz="1200" dirty="0">
              <a:solidFill>
                <a:srgbClr val="0000DC"/>
              </a:solidFill>
            </a:endParaRPr>
          </a:p>
          <a:p>
            <a:pPr marL="72000" indent="0">
              <a:buNone/>
            </a:pPr>
            <a:r>
              <a:rPr lang="cs-CZ" sz="2400" dirty="0">
                <a:solidFill>
                  <a:srgbClr val="0000DC"/>
                </a:solidFill>
              </a:rPr>
              <a:t> </a:t>
            </a:r>
          </a:p>
          <a:p>
            <a:endParaRPr lang="cs-CZ" dirty="0"/>
          </a:p>
        </p:txBody>
      </p:sp>
      <mc:AlternateContent xmlns:mc="http://schemas.openxmlformats.org/markup-compatibility/2006" xmlns:a14="http://schemas.microsoft.com/office/drawing/2010/main">
        <mc:Choice Requires="a14">
          <p:sp>
            <p:nvSpPr>
              <p:cNvPr id="23" name="Zástupný obsah 22">
                <a:extLst>
                  <a:ext uri="{FF2B5EF4-FFF2-40B4-BE49-F238E27FC236}">
                    <a16:creationId xmlns:a16="http://schemas.microsoft.com/office/drawing/2014/main" id="{BE7A95EB-C880-404B-B5FF-6CF35247C0DF}"/>
                  </a:ext>
                </a:extLst>
              </p:cNvPr>
              <p:cNvSpPr>
                <a:spLocks noGrp="1"/>
              </p:cNvSpPr>
              <p:nvPr>
                <p:ph idx="28"/>
              </p:nvPr>
            </p:nvSpPr>
            <p:spPr>
              <a:xfrm>
                <a:off x="5075583" y="1690270"/>
                <a:ext cx="6395695" cy="4789729"/>
              </a:xfrm>
            </p:spPr>
            <p:txBody>
              <a:bodyPr/>
              <a:lstStyle/>
              <a:p>
                <a:pPr marL="72000" indent="0" algn="ctr">
                  <a:buNone/>
                </a:pPr>
                <a:r>
                  <a:rPr lang="cs-CZ" sz="1800" b="1">
                    <a:solidFill>
                      <a:srgbClr val="0000DC"/>
                    </a:solidFill>
                  </a:rPr>
                  <a:t>Složené úročení:</a:t>
                </a:r>
              </a:p>
              <a:p>
                <a:pPr marL="72000" indent="0" algn="ctr">
                  <a:buNone/>
                </a:pPr>
                <a14:m>
                  <m:oMathPara xmlns:m="http://schemas.openxmlformats.org/officeDocument/2006/math">
                    <m:oMathParaPr>
                      <m:jc m:val="centerGroup"/>
                    </m:oMathParaPr>
                    <m:oMath xmlns:m="http://schemas.openxmlformats.org/officeDocument/2006/math">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𝑉</m:t>
                          </m:r>
                        </m:e>
                        <m:sub>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𝑛𝑒𝑡𝑡𝑜</m:t>
                          </m:r>
                        </m:sub>
                      </m:sSub>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𝑃𝑉</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𝑍</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ř</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𝑖𝑧𝑜𝑣𝑎𝑐</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í </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𝑝𝑜𝑝𝑙𝑎𝑡𝑒𝑘</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m:t>
                      </m:r>
                      <m:r>
                        <m:rPr>
                          <m:nor/>
                        </m:rPr>
                        <a:rPr lang="cs-CZ" sz="1800" b="1" i="1" dirty="0">
                          <a:latin typeface="Cambria Math" panose="02040503050406030204" pitchFamily="18" charset="0"/>
                          <a:ea typeface="Calibri" panose="020F0502020204030204" pitchFamily="34" charset="0"/>
                          <a:cs typeface="Times New Roman" panose="02020603050405020304" pitchFamily="18" charset="0"/>
                        </a:rPr>
                        <m:t>195 000 </m:t>
                      </m:r>
                      <m:r>
                        <m:rPr>
                          <m:nor/>
                        </m:rPr>
                        <a:rPr lang="cs-CZ" sz="1800" b="1" i="1" dirty="0">
                          <a:latin typeface="Cambria Math" panose="02040503050406030204" pitchFamily="18" charset="0"/>
                          <a:ea typeface="Calibri" panose="020F0502020204030204" pitchFamily="34" charset="0"/>
                          <a:cs typeface="Times New Roman" panose="02020603050405020304" pitchFamily="18" charset="0"/>
                        </a:rPr>
                        <m:t>K</m:t>
                      </m:r>
                      <m:r>
                        <m:rPr>
                          <m:nor/>
                        </m:rPr>
                        <a:rPr lang="cs-CZ" sz="1800" b="1" i="1" dirty="0">
                          <a:latin typeface="Cambria Math" panose="02040503050406030204" pitchFamily="18" charset="0"/>
                          <a:ea typeface="Calibri" panose="020F0502020204030204" pitchFamily="34" charset="0"/>
                          <a:cs typeface="Times New Roman" panose="02020603050405020304" pitchFamily="18" charset="0"/>
                        </a:rPr>
                        <m:t>č</m:t>
                      </m:r>
                    </m:oMath>
                  </m:oMathPara>
                </a14:m>
                <a:endParaRPr lang="cs-CZ" sz="1800" b="1" i="1">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𝐹</m:t>
                      </m:r>
                      <m:sSub>
                        <m:sSub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𝑉</m:t>
                          </m:r>
                        </m:e>
                        <m:sub>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𝑏𝑟𝑢𝑡𝑡𝑜</m:t>
                          </m:r>
                        </m:sub>
                      </m:sSub>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𝑃</m:t>
                      </m:r>
                      <m:sSub>
                        <m:sSub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𝑉</m:t>
                          </m:r>
                        </m:e>
                        <m:sub>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𝑛𝑒𝑡𝑡𝑜</m:t>
                          </m:r>
                        </m:sub>
                      </m:sSub>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cs-CZ" sz="1800" i="1">
                              <a:latin typeface="Cambria Math" panose="02040503050406030204" pitchFamily="18" charset="0"/>
                              <a:ea typeface="Cambria Math" panose="02040503050406030204" pitchFamily="18" charset="0"/>
                              <a:cs typeface="Times New Roman" panose="02020603050405020304" pitchFamily="18" charset="0"/>
                            </a:rPr>
                            <m:t>(1+</m:t>
                          </m:r>
                          <m:r>
                            <a:rPr lang="cs-CZ" sz="1800" i="1">
                              <a:latin typeface="Cambria Math" panose="02040503050406030204" pitchFamily="18" charset="0"/>
                              <a:ea typeface="Cambria Math" panose="02040503050406030204" pitchFamily="18" charset="0"/>
                              <a:cs typeface="Times New Roman" panose="02020603050405020304" pitchFamily="18" charset="0"/>
                            </a:rPr>
                            <m:t>𝑟</m:t>
                          </m:r>
                          <m:r>
                            <a:rPr lang="cs-CZ" sz="1800" i="1">
                              <a:latin typeface="Cambria Math" panose="02040503050406030204" pitchFamily="18" charset="0"/>
                              <a:ea typeface="Cambria Math" panose="02040503050406030204" pitchFamily="18" charset="0"/>
                              <a:cs typeface="Times New Roman" panose="02020603050405020304" pitchFamily="18" charset="0"/>
                            </a:rPr>
                            <m:t>)</m:t>
                          </m:r>
                          <m:r>
                            <m:rPr>
                              <m:nor/>
                            </m:rPr>
                            <a:rPr lang="cs-CZ" sz="1800" i="1" dirty="0">
                              <a:latin typeface="Cambria Math" panose="02040503050406030204" pitchFamily="18" charset="0"/>
                              <a:ea typeface="Calibri" panose="020F0502020204030204" pitchFamily="34" charset="0"/>
                              <a:cs typeface="Times New Roman" panose="02020603050405020304" pitchFamily="18" charset="0"/>
                            </a:rPr>
                            <m:t> </m:t>
                          </m:r>
                        </m:e>
                        <m:sup>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𝑚</m:t>
                          </m:r>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𝑛</m:t>
                          </m:r>
                        </m:sup>
                      </m:sSup>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=195 000</m:t>
                      </m:r>
                      <m:sSup>
                        <m:sSupPr>
                          <m:ctrlPr>
                            <a:rPr lang="cs-CZ" sz="1800" i="1">
                              <a:latin typeface="Cambria Math" panose="02040503050406030204" pitchFamily="18" charset="0"/>
                              <a:ea typeface="Cambria Math" panose="02040503050406030204" pitchFamily="18" charset="0"/>
                              <a:cs typeface="Times New Roman" panose="02020603050405020304" pitchFamily="18" charset="0"/>
                            </a:rPr>
                          </m:ctrlPr>
                        </m:sSupPr>
                        <m:e>
                          <m:r>
                            <a:rPr lang="cs-CZ" sz="1800" i="1" smtClean="0">
                              <a:latin typeface="Cambria Math" panose="02040503050406030204" pitchFamily="18" charset="0"/>
                              <a:ea typeface="Cambria Math" panose="02040503050406030204" pitchFamily="18" charset="0"/>
                              <a:cs typeface="Times New Roman" panose="02020603050405020304" pitchFamily="18" charset="0"/>
                            </a:rPr>
                            <m:t>×</m:t>
                          </m:r>
                          <m:r>
                            <a:rPr lang="cs-CZ" sz="1800" i="1">
                              <a:latin typeface="Cambria Math" panose="02040503050406030204" pitchFamily="18" charset="0"/>
                              <a:ea typeface="Cambria Math" panose="02040503050406030204" pitchFamily="18" charset="0"/>
                              <a:cs typeface="Times New Roman" panose="02020603050405020304" pitchFamily="18" charset="0"/>
                            </a:rPr>
                            <m:t>(1+</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0,02</m:t>
                          </m:r>
                          <m:r>
                            <a:rPr lang="cs-CZ" sz="1800" i="1">
                              <a:latin typeface="Cambria Math" panose="02040503050406030204" pitchFamily="18" charset="0"/>
                              <a:ea typeface="Cambria Math" panose="02040503050406030204" pitchFamily="18" charset="0"/>
                              <a:cs typeface="Times New Roman" panose="02020603050405020304" pitchFamily="18" charset="0"/>
                            </a:rPr>
                            <m:t>)</m:t>
                          </m:r>
                          <m:r>
                            <m:rPr>
                              <m:nor/>
                            </m:rPr>
                            <a:rPr lang="cs-CZ" sz="1800" i="1" dirty="0">
                              <a:latin typeface="Cambria Math" panose="02040503050406030204" pitchFamily="18" charset="0"/>
                              <a:ea typeface="Calibri" panose="020F0502020204030204" pitchFamily="34" charset="0"/>
                              <a:cs typeface="Times New Roman" panose="02020603050405020304" pitchFamily="18" charset="0"/>
                            </a:rPr>
                            <m:t> </m:t>
                          </m:r>
                        </m:e>
                        <m:sup>
                          <m:r>
                            <a:rPr lang="cs-CZ" sz="1800" b="0" i="1" dirty="0" smtClean="0">
                              <a:latin typeface="Cambria Math" panose="02040503050406030204" pitchFamily="18" charset="0"/>
                              <a:ea typeface="Calibri" panose="020F0502020204030204" pitchFamily="34" charset="0"/>
                              <a:cs typeface="Times New Roman" panose="02020603050405020304" pitchFamily="18" charset="0"/>
                            </a:rPr>
                            <m:t>4</m:t>
                          </m:r>
                          <m:r>
                            <a:rPr lang="cs-CZ" sz="1800" i="1">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latin typeface="Cambria Math" panose="02040503050406030204" pitchFamily="18" charset="0"/>
                              <a:ea typeface="Cambria Math" panose="02040503050406030204" pitchFamily="18" charset="0"/>
                              <a:cs typeface="Times New Roman" panose="02020603050405020304" pitchFamily="18" charset="0"/>
                            </a:rPr>
                            <m:t>5</m:t>
                          </m:r>
                        </m:sup>
                      </m:sSup>
                    </m:oMath>
                  </m:oMathPara>
                </a14:m>
                <a:endParaRPr lang="cs-CZ" sz="1800" i="1">
                  <a:latin typeface="Cambria Math" panose="02040503050406030204" pitchFamily="18" charset="0"/>
                  <a:ea typeface="Cambria Math" panose="02040503050406030204" pitchFamily="18"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𝐹</m:t>
                      </m:r>
                      <m:sSub>
                        <m:sSub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𝑉</m:t>
                          </m:r>
                        </m:e>
                        <m:sub>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𝑏𝑟𝑢𝑡𝑡𝑜</m:t>
                          </m:r>
                        </m:sub>
                      </m:sSub>
                      <m:r>
                        <a:rPr lang="cs-CZ" sz="1800" i="1">
                          <a:latin typeface="Cambria Math" panose="02040503050406030204" pitchFamily="18" charset="0"/>
                          <a:ea typeface="Calibri" panose="020F0502020204030204" pitchFamily="34" charset="0"/>
                          <a:cs typeface="Times New Roman" panose="02020603050405020304" pitchFamily="18" charset="0"/>
                        </a:rPr>
                        <m:t>=</m:t>
                      </m:r>
                      <m:r>
                        <a:rPr lang="cs-CZ" sz="1800" b="1" i="1">
                          <a:latin typeface="Cambria Math" panose="02040503050406030204" pitchFamily="18" charset="0"/>
                          <a:ea typeface="Calibri" panose="020F0502020204030204" pitchFamily="34" charset="0"/>
                          <a:cs typeface="Times New Roman" panose="02020603050405020304" pitchFamily="18" charset="0"/>
                        </a:rPr>
                        <m:t>𝟐𝟖𝟗𝟕𝟓𝟗</m:t>
                      </m:r>
                      <m:r>
                        <a:rPr lang="cs-CZ" sz="1800" b="1" i="1">
                          <a:latin typeface="Cambria Math" panose="02040503050406030204" pitchFamily="18" charset="0"/>
                          <a:ea typeface="Calibri" panose="020F0502020204030204" pitchFamily="34" charset="0"/>
                          <a:cs typeface="Times New Roman" panose="02020603050405020304" pitchFamily="18" charset="0"/>
                        </a:rPr>
                        <m:t>,</m:t>
                      </m:r>
                      <m:r>
                        <a:rPr lang="cs-CZ" sz="1800" b="1" i="1">
                          <a:latin typeface="Cambria Math" panose="02040503050406030204" pitchFamily="18" charset="0"/>
                          <a:ea typeface="Calibri" panose="020F0502020204030204" pitchFamily="34" charset="0"/>
                          <a:cs typeface="Times New Roman" panose="02020603050405020304" pitchFamily="18" charset="0"/>
                        </a:rPr>
                        <m:t>𝟕𝟒</m:t>
                      </m:r>
                      <m:r>
                        <a:rPr lang="cs-CZ" sz="1800" b="1" i="1" smtClean="0">
                          <a:latin typeface="Cambria Math" panose="02040503050406030204" pitchFamily="18" charset="0"/>
                          <a:ea typeface="Calibri" panose="020F0502020204030204" pitchFamily="34" charset="0"/>
                          <a:cs typeface="Times New Roman" panose="02020603050405020304" pitchFamily="18" charset="0"/>
                        </a:rPr>
                        <m:t> </m:t>
                      </m:r>
                      <m:r>
                        <a:rPr lang="cs-CZ" sz="1800" b="1" i="1" smtClean="0">
                          <a:latin typeface="Cambria Math" panose="02040503050406030204" pitchFamily="18" charset="0"/>
                          <a:ea typeface="Calibri" panose="020F0502020204030204" pitchFamily="34" charset="0"/>
                          <a:cs typeface="Times New Roman" panose="02020603050405020304" pitchFamily="18" charset="0"/>
                        </a:rPr>
                        <m:t>𝑲</m:t>
                      </m:r>
                      <m:r>
                        <a:rPr lang="cs-CZ" sz="1800" b="1" i="1" smtClean="0">
                          <a:latin typeface="Cambria Math" panose="02040503050406030204" pitchFamily="18" charset="0"/>
                          <a:ea typeface="Calibri" panose="020F0502020204030204" pitchFamily="34" charset="0"/>
                          <a:cs typeface="Times New Roman" panose="02020603050405020304" pitchFamily="18" charset="0"/>
                        </a:rPr>
                        <m:t>č</m:t>
                      </m:r>
                    </m:oMath>
                  </m:oMathPara>
                </a14:m>
                <a:endParaRPr lang="cs-CZ" sz="1800" i="1">
                  <a:latin typeface="Cambria Math" panose="02040503050406030204" pitchFamily="18" charset="0"/>
                  <a:ea typeface="Cambria Math" panose="02040503050406030204" pitchFamily="18" charset="0"/>
                  <a:cs typeface="Times New Roman" panose="02020603050405020304" pitchFamily="18" charset="0"/>
                </a:endParaRPr>
              </a:p>
              <a:p>
                <a:pPr marL="72000" indent="0" algn="ctr">
                  <a:buNone/>
                </a:pPr>
                <a:endParaRPr lang="cs-CZ" sz="1800" i="1">
                  <a:latin typeface="Cambria Math" panose="02040503050406030204" pitchFamily="18" charset="0"/>
                  <a:ea typeface="Cambria Math" panose="02040503050406030204" pitchFamily="18" charset="0"/>
                  <a:cs typeface="Times New Roman" panose="02020603050405020304" pitchFamily="18" charset="0"/>
                </a:endParaRPr>
              </a:p>
              <a:p>
                <a:pPr marL="72000" indent="0" algn="ctr">
                  <a:buNone/>
                </a:pPr>
                <a:r>
                  <a:rPr lang="cs-CZ" sz="1800" b="1">
                    <a:solidFill>
                      <a:srgbClr val="0000DC"/>
                    </a:solidFill>
                  </a:rPr>
                  <a:t>Polhůtní anuita = poplatek = nutné sladit čas!</a:t>
                </a:r>
                <a:endParaRPr lang="cs-CZ" sz="1800" b="1" i="1">
                  <a:solidFill>
                    <a:srgbClr val="0000DC"/>
                  </a:solidFill>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 xmlns:m="http://schemas.openxmlformats.org/officeDocument/2006/math">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𝐹𝑉</m:t>
                    </m:r>
                    <m:sSub>
                      <m:sSub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𝐴</m:t>
                        </m:r>
                      </m:e>
                      <m:sub>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𝑝𝑜𝑝𝑙𝑎𝑡𝑒𝑘</m:t>
                        </m:r>
                      </m:sub>
                    </m:sSub>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cs-CZ" sz="180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r>
                              <a:rPr lang="cs-CZ"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𝑝𝑜𝑝𝑙𝑎𝑡𝑒𝑘</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𝑚</m:t>
                                </m:r>
                              </m:e>
                              <m:sub>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𝑟</m:t>
                                </m:r>
                              </m:sub>
                            </m:sSub>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𝑚</m:t>
                            </m:r>
                            <m:d>
                              <m:dPr>
                                <m:ctrlP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dPr>
                              <m:e>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𝑝𝑜𝑝𝑙𝑎𝑡𝑒𝑘</m:t>
                                </m:r>
                              </m:e>
                            </m:d>
                            <m:r>
                              <a:rPr lang="cs-CZ" sz="1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cs-CZ" sz="18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cs-CZ" sz="18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1+</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𝑟</m:t>
                                </m:r>
                              </m:e>
                            </m:d>
                          </m:e>
                          <m:sup>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𝑝𝑜𝑝𝑙𝑎𝑡𝑒𝑘</m:t>
                            </m:r>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cs-CZ" sz="1800" b="0" i="1"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cs-CZ" sz="1800">
                    <a:effectLst/>
                    <a:latin typeface="Calibri" panose="020F0502020204030204" pitchFamily="34" charset="0"/>
                    <a:ea typeface="Times New Roman" panose="02020603050405020304" pitchFamily="18" charset="0"/>
                    <a:cs typeface="Times New Roman" panose="02020603050405020304" pitchFamily="18" charset="0"/>
                  </a:rPr>
                  <a:t>	</a:t>
                </a:r>
              </a:p>
              <a:p>
                <a:pPr marL="72000" indent="0">
                  <a:buNone/>
                </a:pPr>
                <a14:m>
                  <m:oMathPara xmlns:m="http://schemas.openxmlformats.org/officeDocument/2006/math">
                    <m:oMathParaPr>
                      <m:jc m:val="centerGroup"/>
                    </m:oMathParaPr>
                    <m:oMath xmlns:m="http://schemas.openxmlformats.org/officeDocument/2006/math">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𝐹𝑉</m:t>
                      </m:r>
                      <m:sSub>
                        <m:sSubPr>
                          <m:ctrlP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sub>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𝑝𝑜𝑝𝑙𝑎𝑡𝑒𝑘</m:t>
                          </m:r>
                        </m:sub>
                      </m:sSub>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=200</m:t>
                      </m:r>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cs-CZ"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sSup>
                            <m:sSupPr>
                              <m:ctrlPr>
                                <a:rPr kumimoji="0" lang="cs-CZ"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cs-CZ"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0,02</m:t>
                              </m:r>
                              <m:r>
                                <a:rPr kumimoji="0" lang="cs-CZ"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4/2×5</m:t>
                              </m:r>
                            </m:sup>
                          </m:sSup>
                          <m:r>
                            <a:rPr kumimoji="0" lang="cs-CZ"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sSup>
                            <m:sSupPr>
                              <m:ctrlP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1+0,02</m:t>
                                  </m:r>
                                </m:e>
                              </m:d>
                            </m:e>
                            <m:sup>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cs-CZ"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den>
                      </m:f>
                      <m:r>
                        <a:rPr lang="cs-CZ" sz="1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cs-CZ" sz="1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𝟐𝟒𝟎𝟓</m:t>
                      </m:r>
                      <m:r>
                        <a:rPr lang="cs-CZ" sz="1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cs-CZ" sz="1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𝟔𝟖</m:t>
                      </m:r>
                      <m:r>
                        <a:rPr lang="cs-CZ" sz="18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cs-CZ" sz="18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𝑲</m:t>
                      </m:r>
                      <m:r>
                        <a:rPr lang="cs-CZ" sz="18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č</m:t>
                      </m:r>
                    </m:oMath>
                  </m:oMathPara>
                </a14:m>
                <a:endParaRPr lang="cs-CZ" b="1"/>
              </a:p>
              <a:p>
                <a:pPr marL="72000" indent="0">
                  <a:buNone/>
                </a:pPr>
                <a14:m>
                  <m:oMathPara xmlns:m="http://schemas.openxmlformats.org/officeDocument/2006/math">
                    <m:oMathParaPr>
                      <m:jc m:val="centerGroup"/>
                    </m:oMathParaPr>
                    <m:oMath xmlns:m="http://schemas.openxmlformats.org/officeDocument/2006/math">
                      <m:r>
                        <a:rPr lang="cs-CZ" sz="2000" b="1" i="1" smtClean="0">
                          <a:effectLst/>
                          <a:latin typeface="Cambria Math" panose="02040503050406030204" pitchFamily="18" charset="0"/>
                          <a:ea typeface="Calibri" panose="020F0502020204030204" pitchFamily="34" charset="0"/>
                          <a:cs typeface="Times New Roman" panose="02020603050405020304" pitchFamily="18" charset="0"/>
                        </a:rPr>
                        <m:t>𝑭</m:t>
                      </m:r>
                      <m:sSub>
                        <m:sSubPr>
                          <m:ctrlPr>
                            <a:rPr lang="cs-CZ" sz="20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000" b="1" i="1" smtClean="0">
                              <a:effectLst/>
                              <a:latin typeface="Cambria Math" panose="02040503050406030204" pitchFamily="18" charset="0"/>
                              <a:ea typeface="Calibri" panose="020F0502020204030204" pitchFamily="34" charset="0"/>
                              <a:cs typeface="Times New Roman" panose="02020603050405020304" pitchFamily="18" charset="0"/>
                            </a:rPr>
                            <m:t>𝑽</m:t>
                          </m:r>
                        </m:e>
                        <m:sub>
                          <m:r>
                            <a:rPr lang="cs-CZ" sz="2000" b="1" i="1" smtClean="0">
                              <a:effectLst/>
                              <a:latin typeface="Cambria Math" panose="02040503050406030204" pitchFamily="18" charset="0"/>
                              <a:ea typeface="Calibri" panose="020F0502020204030204" pitchFamily="34" charset="0"/>
                              <a:cs typeface="Times New Roman" panose="02020603050405020304" pitchFamily="18" charset="0"/>
                            </a:rPr>
                            <m:t>𝒏𝒆𝒕𝒕𝒐</m:t>
                          </m:r>
                        </m:sub>
                      </m:sSub>
                      <m:r>
                        <a:rPr lang="cs-CZ" sz="20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20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𝑭</m:t>
                      </m:r>
                      <m:sSub>
                        <m:sSubPr>
                          <m:ctrlPr>
                            <a:rPr lang="cs-CZ" sz="20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cs-CZ" sz="20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𝑽</m:t>
                          </m:r>
                        </m:e>
                        <m:sub>
                          <m:r>
                            <a:rPr lang="cs-CZ" sz="20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𝒃𝒓𝒖𝒕𝒕𝒐</m:t>
                          </m:r>
                        </m:sub>
                      </m:sSub>
                      <m:r>
                        <a:rPr lang="cs-CZ" sz="20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cs-CZ" sz="20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𝑭𝑽</m:t>
                      </m:r>
                      <m:sSub>
                        <m:sSubPr>
                          <m:ctrlPr>
                            <a:rPr lang="cs-CZ" sz="20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cs-CZ" sz="20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𝑨</m:t>
                          </m:r>
                        </m:e>
                        <m:sub>
                          <m:r>
                            <a:rPr lang="cs-CZ" sz="20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𝒑𝒐𝒑𝒍𝒂𝒕𝒆𝒌</m:t>
                          </m:r>
                        </m:sub>
                      </m:sSub>
                      <m:r>
                        <a:rPr lang="cs-CZ" sz="20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cs-CZ" sz="2000" b="1"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𝟐𝟖𝟕𝟑𝟓𝟒</m:t>
                      </m:r>
                    </m:oMath>
                  </m:oMathPara>
                </a14:m>
                <a:endParaRPr lang="cs-CZ" b="1"/>
              </a:p>
              <a:p>
                <a:pPr marL="72000" indent="0">
                  <a:buNone/>
                </a:pPr>
                <a:endParaRPr lang="cs-CZ"/>
              </a:p>
            </p:txBody>
          </p:sp>
        </mc:Choice>
        <mc:Fallback xmlns="">
          <p:sp>
            <p:nvSpPr>
              <p:cNvPr id="23" name="Zástupný obsah 22">
                <a:extLst>
                  <a:ext uri="{FF2B5EF4-FFF2-40B4-BE49-F238E27FC236}">
                    <a16:creationId xmlns:a16="http://schemas.microsoft.com/office/drawing/2014/main" id="{BE7A95EB-C880-404B-B5FF-6CF35247C0DF}"/>
                  </a:ext>
                </a:extLst>
              </p:cNvPr>
              <p:cNvSpPr>
                <a:spLocks noGrp="1" noRot="1" noChangeAspect="1" noMove="1" noResize="1" noEditPoints="1" noAdjustHandles="1" noChangeArrowheads="1" noChangeShapeType="1" noTextEdit="1"/>
              </p:cNvSpPr>
              <p:nvPr>
                <p:ph idx="28"/>
              </p:nvPr>
            </p:nvSpPr>
            <p:spPr>
              <a:xfrm>
                <a:off x="5075583" y="1690270"/>
                <a:ext cx="6395695" cy="4789729"/>
              </a:xfrm>
              <a:blipFill>
                <a:blip r:embed="rId2"/>
                <a:stretch>
                  <a:fillRect/>
                </a:stretch>
              </a:blipFill>
            </p:spPr>
            <p:txBody>
              <a:bodyPr/>
              <a:lstStyle/>
              <a:p>
                <a:r>
                  <a:rPr lang="en-US">
                    <a:noFill/>
                  </a:rPr>
                  <a:t> </a:t>
                </a:r>
              </a:p>
            </p:txBody>
          </p:sp>
        </mc:Fallback>
      </mc:AlternateContent>
      <p:cxnSp>
        <p:nvCxnSpPr>
          <p:cNvPr id="6" name="Přímá spojnice 5">
            <a:extLst>
              <a:ext uri="{FF2B5EF4-FFF2-40B4-BE49-F238E27FC236}">
                <a16:creationId xmlns:a16="http://schemas.microsoft.com/office/drawing/2014/main" id="{D4514FBF-88F6-4F0A-ACA8-E0EDD975015C}"/>
              </a:ext>
            </a:extLst>
          </p:cNvPr>
          <p:cNvCxnSpPr/>
          <p:nvPr/>
        </p:nvCxnSpPr>
        <p:spPr bwMode="auto">
          <a:xfrm>
            <a:off x="5393635" y="3578087"/>
            <a:ext cx="5764695"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10">
            <a:extLst>
              <a:ext uri="{FF2B5EF4-FFF2-40B4-BE49-F238E27FC236}">
                <a16:creationId xmlns:a16="http://schemas.microsoft.com/office/drawing/2014/main" id="{A1174845-48AD-4617-A525-4859421314CF}"/>
              </a:ext>
            </a:extLst>
          </p:cNvPr>
          <p:cNvCxnSpPr>
            <a:cxnSpLocks/>
          </p:cNvCxnSpPr>
          <p:nvPr/>
        </p:nvCxnSpPr>
        <p:spPr bwMode="auto">
          <a:xfrm>
            <a:off x="4824782" y="1690270"/>
            <a:ext cx="13850" cy="4795533"/>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434641"/>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err="1"/>
              <a:t>Socrative</a:t>
            </a:r>
            <a:r>
              <a:rPr lang="cs-CZ"/>
              <a:t> </a:t>
            </a:r>
            <a:r>
              <a:rPr lang="cs-CZ" err="1"/>
              <a:t>room</a:t>
            </a:r>
            <a:r>
              <a:rPr lang="cs-CZ"/>
              <a:t> </a:t>
            </a:r>
            <a:r>
              <a:rPr lang="cs-CZ" err="1"/>
              <a:t>name</a:t>
            </a:r>
            <a:r>
              <a:rPr lang="cs-CZ"/>
              <a:t>: ABCDE</a:t>
            </a:r>
            <a:endParaRPr lang="en-GB"/>
          </a:p>
          <a:p>
            <a:endParaRPr lang="en-GB" noProof="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a:p>
        </p:txBody>
      </p:sp>
      <p:sp>
        <p:nvSpPr>
          <p:cNvPr id="4" name="Nadpis 3"/>
          <p:cNvSpPr>
            <a:spLocks noGrp="1"/>
          </p:cNvSpPr>
          <p:nvPr>
            <p:ph type="title"/>
          </p:nvPr>
        </p:nvSpPr>
        <p:spPr/>
        <p:txBody>
          <a:bodyPr/>
          <a:lstStyle/>
          <a:p>
            <a:r>
              <a:rPr lang="cs-CZ" dirty="0"/>
              <a:t>Příklad </a:t>
            </a:r>
            <a:r>
              <a:rPr lang="cs-CZ" dirty="0" err="1"/>
              <a:t>Socrative</a:t>
            </a:r>
            <a:r>
              <a:rPr lang="cs-CZ" dirty="0"/>
              <a:t> 12 - spoření  </a:t>
            </a:r>
          </a:p>
        </p:txBody>
      </p:sp>
      <p:sp>
        <p:nvSpPr>
          <p:cNvPr id="5" name="Zástupný symbol pro obsah 4"/>
          <p:cNvSpPr>
            <a:spLocks noGrp="1"/>
          </p:cNvSpPr>
          <p:nvPr>
            <p:ph idx="1"/>
          </p:nvPr>
        </p:nvSpPr>
        <p:spPr/>
        <p:txBody>
          <a:bodyPr vert="horz" lIns="0" tIns="0" rIns="0" bIns="0" rtlCol="0" anchor="t">
            <a:noAutofit/>
          </a:bodyPr>
          <a:lstStyle/>
          <a:p>
            <a:pPr marL="71755" indent="0">
              <a:buNone/>
            </a:pPr>
            <a:r>
              <a:rPr lang="cs-CZ"/>
              <a:t>Na účet jsme vložili 200 000 Kč na 5 let při sazbě 2 % </a:t>
            </a:r>
            <a:r>
              <a:rPr lang="cs-CZ" dirty="0" err="1"/>
              <a:t>p.q</a:t>
            </a:r>
            <a:r>
              <a:rPr lang="cs-CZ" dirty="0"/>
              <a:t>. a čtvrtletním připisování úroků. Za zřízení účtu jsme zaplatili poplatek 5000 Kč. Dále jsme platili půlroční poplatek ve výši 200 Kč (na konci). </a:t>
            </a:r>
            <a:r>
              <a:rPr lang="cs-CZ" dirty="0">
                <a:solidFill>
                  <a:srgbClr val="0000DC"/>
                </a:solidFill>
              </a:rPr>
              <a:t>Jaká byla průměrná roční výnosnost investice?</a:t>
            </a:r>
            <a:endParaRPr lang="cs-CZ" dirty="0">
              <a:solidFill>
                <a:srgbClr val="0000DC"/>
              </a:solidFill>
              <a:cs typeface="Arial"/>
            </a:endParaRPr>
          </a:p>
        </p:txBody>
      </p:sp>
    </p:spTree>
    <p:extLst>
      <p:ext uri="{BB962C8B-B14F-4D97-AF65-F5344CB8AC3E}">
        <p14:creationId xmlns:p14="http://schemas.microsoft.com/office/powerpoint/2010/main" val="27024902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CC6A9A-ED9F-4D8A-A885-3CF7DBAC90D5}"/>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EAD1F152-5FF5-4301-856E-DC37447C2EC0}"/>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a:p>
        </p:txBody>
      </p:sp>
      <p:sp>
        <p:nvSpPr>
          <p:cNvPr id="21" name="Zástupný text 20">
            <a:extLst>
              <a:ext uri="{FF2B5EF4-FFF2-40B4-BE49-F238E27FC236}">
                <a16:creationId xmlns:a16="http://schemas.microsoft.com/office/drawing/2014/main" id="{0A1B6445-F1D8-4F2A-A702-2C256BFFACDC}"/>
              </a:ext>
            </a:extLst>
          </p:cNvPr>
          <p:cNvSpPr>
            <a:spLocks noGrp="1"/>
          </p:cNvSpPr>
          <p:nvPr>
            <p:ph type="body" sz="quarter" idx="26"/>
          </p:nvPr>
        </p:nvSpPr>
        <p:spPr/>
        <p:txBody>
          <a:bodyPr/>
          <a:lstStyle/>
          <a:p>
            <a:endParaRPr lang="cs-CZ"/>
          </a:p>
        </p:txBody>
      </p:sp>
      <p:sp>
        <p:nvSpPr>
          <p:cNvPr id="4" name="Nadpis 3">
            <a:extLst>
              <a:ext uri="{FF2B5EF4-FFF2-40B4-BE49-F238E27FC236}">
                <a16:creationId xmlns:a16="http://schemas.microsoft.com/office/drawing/2014/main" id="{EE147750-8806-433F-BFCF-D3E5BFE90CA4}"/>
              </a:ext>
            </a:extLst>
          </p:cNvPr>
          <p:cNvSpPr>
            <a:spLocks noGrp="1"/>
          </p:cNvSpPr>
          <p:nvPr>
            <p:ph type="title"/>
          </p:nvPr>
        </p:nvSpPr>
        <p:spPr/>
        <p:txBody>
          <a:bodyPr/>
          <a:lstStyle/>
          <a:p>
            <a:r>
              <a:rPr lang="cs-CZ" dirty="0"/>
              <a:t>Příklad </a:t>
            </a:r>
            <a:r>
              <a:rPr lang="cs-CZ" dirty="0" err="1"/>
              <a:t>Socrative</a:t>
            </a:r>
            <a:r>
              <a:rPr lang="cs-CZ" dirty="0"/>
              <a:t> 12 – řešení</a:t>
            </a:r>
          </a:p>
        </p:txBody>
      </p:sp>
      <p:sp>
        <p:nvSpPr>
          <p:cNvPr id="22" name="Zástupný text 21">
            <a:extLst>
              <a:ext uri="{FF2B5EF4-FFF2-40B4-BE49-F238E27FC236}">
                <a16:creationId xmlns:a16="http://schemas.microsoft.com/office/drawing/2014/main" id="{5C350635-6F76-4FFD-B44E-48C4BC88277A}"/>
              </a:ext>
            </a:extLst>
          </p:cNvPr>
          <p:cNvSpPr>
            <a:spLocks noGrp="1"/>
          </p:cNvSpPr>
          <p:nvPr>
            <p:ph type="body" sz="quarter" idx="27"/>
          </p:nvPr>
        </p:nvSpPr>
        <p:spPr/>
        <p:txBody>
          <a:bodyPr/>
          <a:lstStyle/>
          <a:p>
            <a:endParaRPr lang="cs-CZ"/>
          </a:p>
        </p:txBody>
      </p:sp>
      <p:sp>
        <p:nvSpPr>
          <p:cNvPr id="20" name="Zástupný obsah 19">
            <a:extLst>
              <a:ext uri="{FF2B5EF4-FFF2-40B4-BE49-F238E27FC236}">
                <a16:creationId xmlns:a16="http://schemas.microsoft.com/office/drawing/2014/main" id="{06778E06-CFA7-4BBC-8866-D5627C8A4CF1}"/>
              </a:ext>
            </a:extLst>
          </p:cNvPr>
          <p:cNvSpPr>
            <a:spLocks noGrp="1"/>
          </p:cNvSpPr>
          <p:nvPr>
            <p:ph idx="1"/>
          </p:nvPr>
        </p:nvSpPr>
        <p:spPr>
          <a:xfrm>
            <a:off x="720000" y="2182330"/>
            <a:ext cx="4143549" cy="4541485"/>
          </a:xfrm>
        </p:spPr>
        <p:txBody>
          <a:bodyPr/>
          <a:lstStyle/>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kumimoji="0" lang="cs-CZ" sz="2000" b="0" i="0" u="none" strike="noStrike" kern="0" cap="none" spc="0" normalizeH="0" baseline="0" noProof="0">
                <a:ln>
                  <a:noFill/>
                </a:ln>
                <a:solidFill>
                  <a:srgbClr val="000000"/>
                </a:solidFill>
                <a:effectLst/>
                <a:uLnTx/>
                <a:uFillTx/>
                <a:latin typeface="Arial"/>
                <a:ea typeface="+mn-ea"/>
                <a:cs typeface="+mn-cs"/>
              </a:rPr>
              <a:t>PV = 2</a:t>
            </a:r>
            <a:r>
              <a:rPr kumimoji="0" lang="cs-CZ" sz="2000" b="0" i="0" u="none" strike="noStrike" kern="0" cap="none" spc="0" normalizeH="0" baseline="0" noProof="0">
                <a:ln>
                  <a:noFill/>
                </a:ln>
                <a:solidFill>
                  <a:srgbClr val="000000"/>
                </a:solidFill>
                <a:effectLst/>
                <a:uLnTx/>
                <a:uFillTx/>
                <a:latin typeface="Arial"/>
                <a:ea typeface="+mn-ea"/>
                <a:cs typeface="Arial"/>
              </a:rPr>
              <a:t>00 000 Kč jednorázově</a:t>
            </a:r>
          </a:p>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lang="cs-CZ" sz="2000">
                <a:solidFill>
                  <a:srgbClr val="000000"/>
                </a:solidFill>
                <a:latin typeface="Arial"/>
                <a:cs typeface="Arial"/>
              </a:rPr>
              <a:t>n = 5 let</a:t>
            </a:r>
            <a:endParaRPr kumimoji="0" lang="cs-CZ" sz="2000" b="0" i="0" u="none" strike="noStrike" kern="0" cap="none" spc="0" normalizeH="0" baseline="0" noProof="0">
              <a:ln>
                <a:noFill/>
              </a:ln>
              <a:solidFill>
                <a:srgbClr val="000000"/>
              </a:solidFill>
              <a:effectLst/>
              <a:uLnTx/>
              <a:uFillTx/>
              <a:latin typeface="Arial"/>
              <a:ea typeface="+mn-ea"/>
              <a:cs typeface="+mn-cs"/>
            </a:endParaRPr>
          </a:p>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kumimoji="0" lang="cs-CZ" sz="2000" b="1" i="0" u="none" strike="noStrike" kern="0" cap="none" spc="0" normalizeH="0" baseline="0" noProof="0">
                <a:ln>
                  <a:noFill/>
                </a:ln>
                <a:solidFill>
                  <a:srgbClr val="000000"/>
                </a:solidFill>
                <a:effectLst/>
                <a:uLnTx/>
                <a:uFillTx/>
                <a:latin typeface="Arial"/>
                <a:ea typeface="+mn-ea"/>
                <a:cs typeface="+mn-cs"/>
              </a:rPr>
              <a:t>FV = 287 354</a:t>
            </a:r>
            <a:r>
              <a:rPr lang="cs-CZ" sz="2000" b="1">
                <a:solidFill>
                  <a:srgbClr val="000000"/>
                </a:solidFill>
                <a:latin typeface="Arial"/>
              </a:rPr>
              <a:t> Kč</a:t>
            </a:r>
            <a:endParaRPr kumimoji="0" lang="cs-CZ" sz="2000" b="1" i="0" u="none" strike="noStrike" kern="0" cap="none" spc="0" normalizeH="0" baseline="0" noProof="0">
              <a:ln>
                <a:noFill/>
              </a:ln>
              <a:solidFill>
                <a:srgbClr val="000000"/>
              </a:solidFill>
              <a:effectLst/>
              <a:uLnTx/>
              <a:uFillTx/>
              <a:latin typeface="Arial"/>
              <a:ea typeface="+mn-ea"/>
              <a:cs typeface="+mn-cs"/>
            </a:endParaRPr>
          </a:p>
          <a:p>
            <a:pPr marL="72000" marR="0" lvl="0" indent="0" algn="l" defTabSz="914400" rtl="0" eaLnBrk="1" fontAlgn="base" latinLnBrk="0" hangingPunct="1">
              <a:lnSpc>
                <a:spcPct val="150000"/>
              </a:lnSpc>
              <a:spcBef>
                <a:spcPts val="0"/>
              </a:spcBef>
              <a:spcAft>
                <a:spcPct val="0"/>
              </a:spcAft>
              <a:buClr>
                <a:srgbClr val="0000DC"/>
              </a:buClr>
              <a:buSzPct val="100000"/>
              <a:buFont typeface="Arial" panose="020B0604020202020204" pitchFamily="34" charset="0"/>
              <a:buNone/>
              <a:tabLst/>
              <a:defRPr/>
            </a:pPr>
            <a:r>
              <a:rPr kumimoji="0" lang="cs-CZ" sz="2000" b="1" i="0" u="none" strike="noStrike" kern="0" cap="none" spc="0" normalizeH="0" baseline="0" noProof="0" err="1">
                <a:ln>
                  <a:noFill/>
                </a:ln>
                <a:solidFill>
                  <a:srgbClr val="000000"/>
                </a:solidFill>
                <a:effectLst/>
                <a:uLnTx/>
                <a:uFillTx/>
                <a:latin typeface="Arial"/>
                <a:ea typeface="+mn-ea"/>
                <a:cs typeface="+mn-cs"/>
              </a:rPr>
              <a:t>r_výnosnost</a:t>
            </a:r>
            <a:r>
              <a:rPr kumimoji="0" lang="cs-CZ" sz="2000" b="1" i="0" u="none" strike="noStrike" kern="0" cap="none" spc="0" normalizeH="0" baseline="0" noProof="0">
                <a:ln>
                  <a:noFill/>
                </a:ln>
                <a:solidFill>
                  <a:srgbClr val="000000"/>
                </a:solidFill>
                <a:effectLst/>
                <a:uLnTx/>
                <a:uFillTx/>
                <a:latin typeface="Arial"/>
                <a:ea typeface="+mn-ea"/>
                <a:cs typeface="+mn-cs"/>
              </a:rPr>
              <a:t> = ? p. a.</a:t>
            </a:r>
          </a:p>
          <a:p>
            <a:pPr marL="72000" indent="0">
              <a:buNone/>
            </a:pPr>
            <a:r>
              <a:rPr lang="cs-CZ" sz="2400">
                <a:solidFill>
                  <a:srgbClr val="0000DC"/>
                </a:solidFill>
              </a:rPr>
              <a:t> </a:t>
            </a:r>
          </a:p>
          <a:p>
            <a:endParaRPr lang="cs-CZ"/>
          </a:p>
        </p:txBody>
      </p:sp>
      <mc:AlternateContent xmlns:mc="http://schemas.openxmlformats.org/markup-compatibility/2006" xmlns:a14="http://schemas.microsoft.com/office/drawing/2010/main">
        <mc:Choice Requires="a14">
          <p:sp>
            <p:nvSpPr>
              <p:cNvPr id="23" name="Zástupný obsah 22">
                <a:extLst>
                  <a:ext uri="{FF2B5EF4-FFF2-40B4-BE49-F238E27FC236}">
                    <a16:creationId xmlns:a16="http://schemas.microsoft.com/office/drawing/2014/main" id="{BE7A95EB-C880-404B-B5FF-6CF35247C0DF}"/>
                  </a:ext>
                </a:extLst>
              </p:cNvPr>
              <p:cNvSpPr>
                <a:spLocks noGrp="1"/>
              </p:cNvSpPr>
              <p:nvPr>
                <p:ph idx="28"/>
              </p:nvPr>
            </p:nvSpPr>
            <p:spPr>
              <a:xfrm>
                <a:off x="6030001" y="1714226"/>
                <a:ext cx="5219998" cy="4140000"/>
              </a:xfrm>
            </p:spPr>
            <p:txBody>
              <a:bodyPr/>
              <a:lstStyle/>
              <a:p>
                <a:pPr marL="72000" indent="0" algn="ctr">
                  <a:buNone/>
                </a:pPr>
                <a14:m>
                  <m:oMath xmlns:m="http://schemas.openxmlformats.org/officeDocument/2006/math">
                    <m:sSub>
                      <m:sSubPr>
                        <m:ctrlP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t>𝑟</m:t>
                        </m:r>
                      </m:e>
                      <m:sub>
                        <m: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t>𝑣</m:t>
                        </m:r>
                        <m: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t>ý</m:t>
                        </m:r>
                        <m:r>
                          <a:rPr lang="cs-CZ" sz="2400" b="0" i="1" smtClean="0">
                            <a:effectLst/>
                            <a:latin typeface="Cambria Math" panose="02040503050406030204" pitchFamily="18" charset="0"/>
                            <a:ea typeface="Calibri" panose="020F0502020204030204" pitchFamily="34" charset="0"/>
                            <a:cs typeface="Times New Roman" panose="02020603050405020304" pitchFamily="18" charset="0"/>
                          </a:rPr>
                          <m:t>𝑛𝑜𝑠𝑛𝑜𝑠𝑡</m:t>
                        </m:r>
                      </m:sub>
                    </m:sSub>
                    <m:r>
                      <a:rPr lang="cs-CZ" sz="2400" i="1" smtClean="0">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cs-CZ" sz="2400" i="1" smtClean="0">
                            <a:effectLst/>
                            <a:latin typeface="Cambria Math" panose="02040503050406030204" pitchFamily="18" charset="0"/>
                            <a:cs typeface="Times New Roman" panose="02020603050405020304" pitchFamily="18" charset="0"/>
                          </a:rPr>
                        </m:ctrlPr>
                      </m:radPr>
                      <m:deg>
                        <m:r>
                          <m:rPr>
                            <m:brk m:alnAt="7"/>
                          </m:rPr>
                          <a:rPr lang="cs-CZ" sz="2400" b="0" i="1" smtClean="0">
                            <a:effectLst/>
                            <a:latin typeface="Cambria Math" panose="02040503050406030204" pitchFamily="18" charset="0"/>
                            <a:cs typeface="Times New Roman" panose="02020603050405020304" pitchFamily="18" charset="0"/>
                          </a:rPr>
                          <m:t>𝑛</m:t>
                        </m:r>
                      </m:deg>
                      <m:e>
                        <m:f>
                          <m:fPr>
                            <m:ctrlPr>
                              <a:rPr lang="cs-CZ" sz="2400" b="0" i="1" smtClean="0">
                                <a:effectLst/>
                                <a:latin typeface="Cambria Math" panose="02040503050406030204" pitchFamily="18" charset="0"/>
                                <a:cs typeface="Times New Roman" panose="02020603050405020304" pitchFamily="18" charset="0"/>
                              </a:rPr>
                            </m:ctrlPr>
                          </m:fPr>
                          <m:num>
                            <m:r>
                              <a:rPr lang="cs-CZ" sz="2400" b="0" i="1" smtClean="0">
                                <a:effectLst/>
                                <a:latin typeface="Cambria Math" panose="02040503050406030204" pitchFamily="18" charset="0"/>
                                <a:cs typeface="Times New Roman" panose="02020603050405020304" pitchFamily="18" charset="0"/>
                              </a:rPr>
                              <m:t>𝐹𝑉</m:t>
                            </m:r>
                          </m:num>
                          <m:den>
                            <m:r>
                              <a:rPr lang="cs-CZ" sz="2400" b="0" i="1" smtClean="0">
                                <a:effectLst/>
                                <a:latin typeface="Cambria Math" panose="02040503050406030204" pitchFamily="18" charset="0"/>
                                <a:cs typeface="Times New Roman" panose="02020603050405020304" pitchFamily="18" charset="0"/>
                              </a:rPr>
                              <m:t>𝑃𝑉</m:t>
                            </m:r>
                          </m:den>
                        </m:f>
                      </m:e>
                    </m:rad>
                    <m:r>
                      <a:rPr lang="cs-CZ" sz="2400" b="0" i="1" smtClean="0">
                        <a:effectLst/>
                        <a:latin typeface="Cambria Math" panose="02040503050406030204" pitchFamily="18" charset="0"/>
                        <a:cs typeface="Times New Roman" panose="02020603050405020304" pitchFamily="18" charset="0"/>
                      </a:rPr>
                      <m:t> −1</m:t>
                    </m:r>
                  </m:oMath>
                </a14:m>
                <a:r>
                  <a:rPr lang="cs-CZ" sz="2400">
                    <a:effectLst/>
                    <a:latin typeface="Calibri" panose="020F0502020204030204" pitchFamily="34" charset="0"/>
                    <a:ea typeface="Times New Roman" panose="02020603050405020304" pitchFamily="18" charset="0"/>
                    <a:cs typeface="Times New Roman" panose="02020603050405020304" pitchFamily="18" charset="0"/>
                  </a:rPr>
                  <a:t>	</a:t>
                </a:r>
              </a:p>
              <a:p>
                <a:pPr marL="72000" indent="0">
                  <a:buNone/>
                </a:pPr>
                <a14:m>
                  <m:oMathPara xmlns:m="http://schemas.openxmlformats.org/officeDocument/2006/math">
                    <m:oMathParaPr>
                      <m:jc m:val="centerGroup"/>
                    </m:oMathParaPr>
                    <m:oMath xmlns:m="http://schemas.openxmlformats.org/officeDocument/2006/math">
                      <m:sSub>
                        <m:sSubPr>
                          <m:ctrlPr>
                            <a:rPr lang="cs-CZ" sz="2400" i="1" smtClean="0">
                              <a:latin typeface="Cambria Math" panose="02040503050406030204" pitchFamily="18" charset="0"/>
                              <a:ea typeface="Calibri" panose="020F0502020204030204" pitchFamily="34" charset="0"/>
                              <a:cs typeface="Times New Roman" panose="02020603050405020304" pitchFamily="18" charset="0"/>
                            </a:rPr>
                          </m:ctrlPr>
                        </m:sSubPr>
                        <m:e>
                          <m:r>
                            <a:rPr lang="cs-CZ" sz="2400" i="1">
                              <a:latin typeface="Cambria Math" panose="02040503050406030204" pitchFamily="18" charset="0"/>
                              <a:ea typeface="Calibri" panose="020F0502020204030204" pitchFamily="34" charset="0"/>
                              <a:cs typeface="Times New Roman" panose="02020603050405020304" pitchFamily="18" charset="0"/>
                            </a:rPr>
                            <m:t>𝑟</m:t>
                          </m:r>
                        </m:e>
                        <m:sub>
                          <m:r>
                            <a:rPr lang="cs-CZ" sz="2400" i="1">
                              <a:latin typeface="Cambria Math" panose="02040503050406030204" pitchFamily="18" charset="0"/>
                              <a:ea typeface="Calibri" panose="020F0502020204030204" pitchFamily="34" charset="0"/>
                              <a:cs typeface="Times New Roman" panose="02020603050405020304" pitchFamily="18" charset="0"/>
                            </a:rPr>
                            <m:t>𝑣</m:t>
                          </m:r>
                          <m:r>
                            <a:rPr lang="cs-CZ" sz="2400" i="1">
                              <a:latin typeface="Cambria Math" panose="02040503050406030204" pitchFamily="18" charset="0"/>
                              <a:ea typeface="Calibri" panose="020F0502020204030204" pitchFamily="34" charset="0"/>
                              <a:cs typeface="Times New Roman" panose="02020603050405020304" pitchFamily="18" charset="0"/>
                            </a:rPr>
                            <m:t>ý</m:t>
                          </m:r>
                          <m:r>
                            <a:rPr lang="cs-CZ" sz="2400" i="1">
                              <a:latin typeface="Cambria Math" panose="02040503050406030204" pitchFamily="18" charset="0"/>
                              <a:ea typeface="Calibri" panose="020F0502020204030204" pitchFamily="34" charset="0"/>
                              <a:cs typeface="Times New Roman" panose="02020603050405020304" pitchFamily="18" charset="0"/>
                            </a:rPr>
                            <m:t>𝑛𝑜𝑠𝑛𝑜𝑠𝑡</m:t>
                          </m:r>
                        </m:sub>
                      </m:sSub>
                      <m:r>
                        <a:rPr lang="cs-CZ" sz="2400" i="1">
                          <a:latin typeface="Cambria Math" panose="02040503050406030204" pitchFamily="18" charset="0"/>
                          <a:ea typeface="Calibri" panose="020F0502020204030204" pitchFamily="34" charset="0"/>
                          <a:cs typeface="Times New Roman" panose="02020603050405020304" pitchFamily="18" charset="0"/>
                        </a:rPr>
                        <m:t>=</m:t>
                      </m:r>
                      <m:rad>
                        <m:radPr>
                          <m:ctrlPr>
                            <a:rPr lang="cs-CZ" sz="2400" i="1">
                              <a:latin typeface="Cambria Math" panose="02040503050406030204" pitchFamily="18" charset="0"/>
                              <a:cs typeface="Times New Roman" panose="02020603050405020304" pitchFamily="18" charset="0"/>
                            </a:rPr>
                          </m:ctrlPr>
                        </m:radPr>
                        <m:deg>
                          <m:r>
                            <a:rPr lang="cs-CZ" sz="2400" b="0" i="1" smtClean="0">
                              <a:latin typeface="Cambria Math" panose="02040503050406030204" pitchFamily="18" charset="0"/>
                              <a:cs typeface="Times New Roman" panose="02020603050405020304" pitchFamily="18" charset="0"/>
                            </a:rPr>
                            <m:t>5</m:t>
                          </m:r>
                        </m:deg>
                        <m:e>
                          <m:f>
                            <m:fPr>
                              <m:ctrlPr>
                                <a:rPr lang="cs-CZ" sz="2400" i="1">
                                  <a:latin typeface="Cambria Math" panose="02040503050406030204" pitchFamily="18" charset="0"/>
                                  <a:cs typeface="Times New Roman" panose="02020603050405020304" pitchFamily="18" charset="0"/>
                                </a:rPr>
                              </m:ctrlPr>
                            </m:fPr>
                            <m:num>
                              <m:r>
                                <a:rPr lang="cs-CZ" sz="2400" b="0" i="1" smtClean="0">
                                  <a:latin typeface="Cambria Math" panose="02040503050406030204" pitchFamily="18" charset="0"/>
                                  <a:cs typeface="Times New Roman" panose="02020603050405020304" pitchFamily="18" charset="0"/>
                                </a:rPr>
                                <m:t>287 354</m:t>
                              </m:r>
                            </m:num>
                            <m:den>
                              <m:r>
                                <a:rPr lang="cs-CZ" sz="2400" b="0" i="1" smtClean="0">
                                  <a:latin typeface="Cambria Math" panose="02040503050406030204" pitchFamily="18" charset="0"/>
                                  <a:cs typeface="Times New Roman" panose="02020603050405020304" pitchFamily="18" charset="0"/>
                                </a:rPr>
                                <m:t>200 000</m:t>
                              </m:r>
                            </m:den>
                          </m:f>
                        </m:e>
                      </m:rad>
                      <m:r>
                        <a:rPr lang="cs-CZ" sz="2400" i="1">
                          <a:latin typeface="Cambria Math" panose="02040503050406030204" pitchFamily="18" charset="0"/>
                          <a:cs typeface="Times New Roman" panose="02020603050405020304" pitchFamily="18" charset="0"/>
                        </a:rPr>
                        <m:t> −1</m:t>
                      </m:r>
                    </m:oMath>
                  </m:oMathPara>
                </a14:m>
                <a:endParaRPr lang="cs-CZ" sz="2400"/>
              </a:p>
              <a:p>
                <a:pPr marL="72000" indent="0">
                  <a:buNone/>
                </a:pPr>
                <a:endParaRPr lang="cs-CZ" sz="2400"/>
              </a:p>
              <a:p>
                <a:pPr marL="72000" indent="0" algn="ctr">
                  <a:buNone/>
                </a:pPr>
                <a14:m>
                  <m:oMath xmlns:m="http://schemas.openxmlformats.org/officeDocument/2006/math">
                    <m:sSub>
                      <m:sSubPr>
                        <m:ctrlPr>
                          <a:rPr lang="cs-CZ" sz="2400" i="1" smtClean="0">
                            <a:solidFill>
                              <a:srgbClr val="0000DC"/>
                            </a:solidFill>
                            <a:latin typeface="Cambria Math" panose="02040503050406030204" pitchFamily="18" charset="0"/>
                            <a:ea typeface="Calibri" panose="020F0502020204030204" pitchFamily="34" charset="0"/>
                            <a:cs typeface="Times New Roman" panose="02020603050405020304" pitchFamily="18" charset="0"/>
                          </a:rPr>
                        </m:ctrlPr>
                      </m:sSubPr>
                      <m:e>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𝒓</m:t>
                        </m:r>
                      </m:e>
                      <m:sub>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𝒗</m:t>
                        </m:r>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ý</m:t>
                        </m:r>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𝒏𝒐𝒔𝒏𝒐𝒔𝒕</m:t>
                        </m:r>
                      </m:sub>
                    </m:sSub>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m:t>
                    </m:r>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𝟕</m:t>
                    </m:r>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m:t>
                    </m:r>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𝟓</m:t>
                    </m:r>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 % </m:t>
                    </m:r>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𝒑</m:t>
                    </m:r>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 </m:t>
                    </m:r>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𝒂</m:t>
                    </m:r>
                    <m: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m:t>.</m:t>
                    </m:r>
                  </m:oMath>
                </a14:m>
                <a:r>
                  <a:rPr lang="cs-CZ" sz="2400" i="1">
                    <a:solidFill>
                      <a:srgbClr val="0000DC"/>
                    </a:solidFill>
                    <a:latin typeface="Cambria Math" panose="02040503050406030204" pitchFamily="18" charset="0"/>
                    <a:ea typeface="Calibri" panose="020F0502020204030204" pitchFamily="34" charset="0"/>
                    <a:cs typeface="Times New Roman" panose="02020603050405020304" pitchFamily="18" charset="0"/>
                  </a:rPr>
                  <a:t> </a:t>
                </a:r>
              </a:p>
              <a:p>
                <a:pPr marL="72000" indent="0">
                  <a:buNone/>
                </a:pPr>
                <a:endParaRPr lang="cs-CZ"/>
              </a:p>
            </p:txBody>
          </p:sp>
        </mc:Choice>
        <mc:Fallback xmlns="">
          <p:sp>
            <p:nvSpPr>
              <p:cNvPr id="23" name="Zástupný obsah 22">
                <a:extLst>
                  <a:ext uri="{FF2B5EF4-FFF2-40B4-BE49-F238E27FC236}">
                    <a16:creationId xmlns:a16="http://schemas.microsoft.com/office/drawing/2014/main" id="{BE7A95EB-C880-404B-B5FF-6CF35247C0DF}"/>
                  </a:ext>
                </a:extLst>
              </p:cNvPr>
              <p:cNvSpPr>
                <a:spLocks noGrp="1" noRot="1" noChangeAspect="1" noMove="1" noResize="1" noEditPoints="1" noAdjustHandles="1" noChangeArrowheads="1" noChangeShapeType="1" noTextEdit="1"/>
              </p:cNvSpPr>
              <p:nvPr>
                <p:ph idx="28"/>
              </p:nvPr>
            </p:nvSpPr>
            <p:spPr>
              <a:xfrm>
                <a:off x="6030001" y="1714226"/>
                <a:ext cx="5219998" cy="4140000"/>
              </a:xfrm>
              <a:blipFill>
                <a:blip r:embed="rId2"/>
                <a:stretch>
                  <a:fillRect/>
                </a:stretch>
              </a:blipFill>
            </p:spPr>
            <p:txBody>
              <a:bodyPr/>
              <a:lstStyle/>
              <a:p>
                <a:r>
                  <a:rPr lang="en-US">
                    <a:noFill/>
                  </a:rPr>
                  <a:t> </a:t>
                </a:r>
              </a:p>
            </p:txBody>
          </p:sp>
        </mc:Fallback>
      </mc:AlternateContent>
      <p:cxnSp>
        <p:nvCxnSpPr>
          <p:cNvPr id="9" name="Přímá spojnice 8">
            <a:extLst>
              <a:ext uri="{FF2B5EF4-FFF2-40B4-BE49-F238E27FC236}">
                <a16:creationId xmlns:a16="http://schemas.microsoft.com/office/drawing/2014/main" id="{3DED83AC-66F7-4A2C-9EC8-B3F01342BE6C}"/>
              </a:ext>
            </a:extLst>
          </p:cNvPr>
          <p:cNvCxnSpPr>
            <a:cxnSpLocks/>
          </p:cNvCxnSpPr>
          <p:nvPr/>
        </p:nvCxnSpPr>
        <p:spPr bwMode="auto">
          <a:xfrm>
            <a:off x="5940721" y="2096521"/>
            <a:ext cx="9506" cy="332750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74235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a:p>
        </p:txBody>
      </p:sp>
      <p:sp>
        <p:nvSpPr>
          <p:cNvPr id="4" name="Nadpis 3"/>
          <p:cNvSpPr>
            <a:spLocks noGrp="1"/>
          </p:cNvSpPr>
          <p:nvPr>
            <p:ph type="title"/>
          </p:nvPr>
        </p:nvSpPr>
        <p:spPr/>
        <p:txBody>
          <a:bodyPr/>
          <a:lstStyle/>
          <a:p>
            <a:r>
              <a:rPr lang="cs-CZ"/>
              <a:t>Vše, co potřebujete znát</a:t>
            </a:r>
          </a:p>
        </p:txBody>
      </p:sp>
      <mc:AlternateContent xmlns:mc="http://schemas.openxmlformats.org/markup-compatibility/2006" xmlns:a14="http://schemas.microsoft.com/office/drawing/2010/main">
        <mc:Choice Requires="a14">
          <p:sp>
            <p:nvSpPr>
              <p:cNvPr id="5" name="Zástupný symbol pro obsah 4"/>
              <p:cNvSpPr>
                <a:spLocks noGrp="1"/>
              </p:cNvSpPr>
              <p:nvPr>
                <p:ph idx="1"/>
              </p:nvPr>
            </p:nvSpPr>
            <p:spPr>
              <a:xfrm>
                <a:off x="719999" y="1595748"/>
                <a:ext cx="11220209" cy="4884251"/>
              </a:xfrm>
            </p:spPr>
            <p:txBody>
              <a:bodyPr/>
              <a:lstStyle/>
              <a:p>
                <a:pPr marL="414900" indent="-342900">
                  <a:lnSpc>
                    <a:spcPct val="107000"/>
                  </a:lnSpc>
                  <a:spcAft>
                    <a:spcPts val="800"/>
                  </a:spcAft>
                  <a:buFont typeface="+mj-lt"/>
                  <a:buAutoNum type="arabicPeriod"/>
                </a:pPr>
                <a:r>
                  <a:rPr lang="cs-CZ" sz="2400" b="1">
                    <a:latin typeface="Calibri" panose="020F0502020204030204" pitchFamily="34" charset="0"/>
                    <a:ea typeface="Calibri" panose="020F0502020204030204" pitchFamily="34" charset="0"/>
                    <a:cs typeface="Calibri" panose="020F0502020204030204" pitchFamily="34" charset="0"/>
                  </a:rPr>
                  <a:t>A</a:t>
                </a:r>
                <a:r>
                  <a:rPr lang="cs-CZ" sz="2400" b="1">
                    <a:effectLst/>
                    <a:latin typeface="Calibri" panose="020F0502020204030204" pitchFamily="34" charset="0"/>
                    <a:ea typeface="Calibri" panose="020F0502020204030204" pitchFamily="34" charset="0"/>
                    <a:cs typeface="Calibri" panose="020F0502020204030204" pitchFamily="34" charset="0"/>
                  </a:rPr>
                  <a:t>ritmetická posloupnost (tvoří ji jednoduché úročení)</a:t>
                </a:r>
              </a:p>
              <a:p>
                <a:pPr marL="324000" lvl="1"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cs-CZ" b="1" i="1" smtClean="0">
                              <a:solidFill>
                                <a:srgbClr val="836967"/>
                              </a:solidFill>
                              <a:latin typeface="Cambria Math" panose="02040503050406030204" pitchFamily="18" charset="0"/>
                            </a:rPr>
                          </m:ctrlPr>
                        </m:sSubPr>
                        <m:e>
                          <m:r>
                            <a:rPr lang="cs-CZ" b="1" i="1" smtClean="0">
                              <a:latin typeface="Cambria Math" panose="02040503050406030204" pitchFamily="18" charset="0"/>
                            </a:rPr>
                            <m:t>𝑎</m:t>
                          </m:r>
                        </m:e>
                        <m:sub>
                          <m:r>
                            <a:rPr lang="cs-CZ" b="1" i="1" smtClean="0">
                              <a:latin typeface="Cambria Math" panose="02040503050406030204" pitchFamily="18" charset="0"/>
                            </a:rPr>
                            <m:t>𝑛</m:t>
                          </m:r>
                          <m:r>
                            <a:rPr lang="cs-CZ" b="1" i="1" smtClean="0">
                              <a:latin typeface="Cambria Math" panose="02040503050406030204" pitchFamily="18" charset="0"/>
                            </a:rPr>
                            <m:t>+1</m:t>
                          </m:r>
                        </m:sub>
                      </m:sSub>
                      <m:r>
                        <a:rPr lang="cs-CZ" b="1" i="1" smtClean="0">
                          <a:latin typeface="Cambria Math" panose="02040503050406030204" pitchFamily="18" charset="0"/>
                        </a:rPr>
                        <m:t>=</m:t>
                      </m:r>
                      <m:sSub>
                        <m:sSubPr>
                          <m:ctrlPr>
                            <a:rPr lang="cs-CZ" b="1" i="1" smtClean="0">
                              <a:solidFill>
                                <a:srgbClr val="836967"/>
                              </a:solidFill>
                              <a:latin typeface="Cambria Math" panose="02040503050406030204" pitchFamily="18" charset="0"/>
                            </a:rPr>
                          </m:ctrlPr>
                        </m:sSubPr>
                        <m:e>
                          <m:r>
                            <a:rPr lang="cs-CZ" b="1" i="1" smtClean="0">
                              <a:latin typeface="Cambria Math" panose="02040503050406030204" pitchFamily="18" charset="0"/>
                            </a:rPr>
                            <m:t>𝑎</m:t>
                          </m:r>
                        </m:e>
                        <m:sub>
                          <m:r>
                            <a:rPr lang="cs-CZ" b="1" i="1" smtClean="0">
                              <a:latin typeface="Cambria Math" panose="02040503050406030204" pitchFamily="18" charset="0"/>
                            </a:rPr>
                            <m:t>𝑛</m:t>
                          </m:r>
                        </m:sub>
                      </m:sSub>
                      <m:r>
                        <a:rPr lang="cs-CZ" b="1" i="1" smtClean="0">
                          <a:latin typeface="Cambria Math" panose="02040503050406030204" pitchFamily="18" charset="0"/>
                        </a:rPr>
                        <m:t>+</m:t>
                      </m:r>
                      <m:r>
                        <a:rPr lang="cs-CZ" b="1" i="1" smtClean="0">
                          <a:solidFill>
                            <a:srgbClr val="FF0000"/>
                          </a:solidFill>
                          <a:latin typeface="Cambria Math" panose="02040503050406030204" pitchFamily="18" charset="0"/>
                        </a:rPr>
                        <m:t>𝒅</m:t>
                      </m:r>
                    </m:oMath>
                  </m:oMathPara>
                </a14:m>
                <a:endParaRPr lang="cs-CZ" sz="1600" b="1">
                  <a:effectLst/>
                  <a:latin typeface="Calibri" panose="020F0502020204030204" pitchFamily="34" charset="0"/>
                  <a:ea typeface="Calibri" panose="020F0502020204030204" pitchFamily="34" charset="0"/>
                  <a:cs typeface="Calibri" panose="020F0502020204030204" pitchFamily="34" charset="0"/>
                </a:endParaRPr>
              </a:p>
              <a:p>
                <a:pPr marL="324000" lvl="1" indent="0">
                  <a:lnSpc>
                    <a:spcPct val="107000"/>
                  </a:lnSpc>
                  <a:spcAft>
                    <a:spcPts val="1200"/>
                  </a:spcAft>
                  <a:buNone/>
                </a:pPr>
                <a:r>
                  <a:rPr lang="cs-CZ" sz="1600" b="1">
                    <a:latin typeface="Calibri" panose="020F0502020204030204" pitchFamily="34" charset="0"/>
                    <a:ea typeface="Calibri" panose="020F0502020204030204" pitchFamily="34" charset="0"/>
                    <a:cs typeface="Calibri" panose="020F0502020204030204" pitchFamily="34" charset="0"/>
                  </a:rPr>
                  <a:t>Součet aritmetické posloupnosti = aritmetická řada</a:t>
                </a:r>
              </a:p>
              <a:p>
                <a:pPr marL="324000" lvl="1"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cs-CZ" b="1" i="1" dirty="0" smtClean="0">
                              <a:solidFill>
                                <a:srgbClr val="836967"/>
                              </a:solidFill>
                              <a:effectLst/>
                              <a:latin typeface="Cambria Math" panose="02040503050406030204" pitchFamily="18" charset="0"/>
                            </a:rPr>
                          </m:ctrlPr>
                        </m:sSubPr>
                        <m:e>
                          <m:r>
                            <a:rPr lang="cs-CZ" b="1" i="1" dirty="0" smtClean="0">
                              <a:effectLst/>
                              <a:latin typeface="Cambria Math" panose="02040503050406030204" pitchFamily="18" charset="0"/>
                            </a:rPr>
                            <m:t>𝑆</m:t>
                          </m:r>
                        </m:e>
                        <m:sub>
                          <m:r>
                            <a:rPr lang="cs-CZ" b="1" i="1" dirty="0" smtClean="0">
                              <a:effectLst/>
                              <a:latin typeface="Cambria Math" panose="02040503050406030204" pitchFamily="18" charset="0"/>
                            </a:rPr>
                            <m:t>𝑛</m:t>
                          </m:r>
                        </m:sub>
                      </m:sSub>
                      <m:r>
                        <a:rPr lang="cs-CZ" b="1" i="0" dirty="0" smtClean="0">
                          <a:effectLst/>
                          <a:latin typeface="Cambria Math" panose="02040503050406030204" pitchFamily="18" charset="0"/>
                        </a:rPr>
                        <m:t>=</m:t>
                      </m:r>
                      <m:f>
                        <m:fPr>
                          <m:ctrlPr>
                            <a:rPr lang="cs-CZ" b="1" i="1" dirty="0" smtClean="0">
                              <a:solidFill>
                                <a:srgbClr val="836967"/>
                              </a:solidFill>
                              <a:effectLst/>
                              <a:latin typeface="Cambria Math" panose="02040503050406030204" pitchFamily="18" charset="0"/>
                            </a:rPr>
                          </m:ctrlPr>
                        </m:fPr>
                        <m:num>
                          <m:r>
                            <a:rPr lang="cs-CZ" b="1" i="1" dirty="0" smtClean="0">
                              <a:effectLst/>
                              <a:latin typeface="Cambria Math" panose="02040503050406030204" pitchFamily="18" charset="0"/>
                            </a:rPr>
                            <m:t>𝑛</m:t>
                          </m:r>
                        </m:num>
                        <m:den>
                          <m:r>
                            <a:rPr lang="cs-CZ" b="1" i="0" dirty="0" smtClean="0">
                              <a:effectLst/>
                              <a:latin typeface="Cambria Math" panose="02040503050406030204" pitchFamily="18" charset="0"/>
                            </a:rPr>
                            <m:t>2</m:t>
                          </m:r>
                        </m:den>
                      </m:f>
                      <m:r>
                        <a:rPr lang="cs-CZ" b="1" i="0" dirty="0" smtClean="0">
                          <a:effectLst/>
                          <a:latin typeface="Cambria Math" panose="02040503050406030204" pitchFamily="18" charset="0"/>
                        </a:rPr>
                        <m:t>⋅</m:t>
                      </m:r>
                      <m:d>
                        <m:dPr>
                          <m:ctrlPr>
                            <a:rPr lang="cs-CZ" b="1" i="1" dirty="0" smtClean="0">
                              <a:solidFill>
                                <a:srgbClr val="836967"/>
                              </a:solidFill>
                              <a:effectLst/>
                              <a:latin typeface="Cambria Math" panose="02040503050406030204" pitchFamily="18" charset="0"/>
                            </a:rPr>
                          </m:ctrlPr>
                        </m:dPr>
                        <m:e>
                          <m:sSub>
                            <m:sSubPr>
                              <m:ctrlPr>
                                <a:rPr lang="cs-CZ" b="1" i="1" dirty="0" smtClean="0">
                                  <a:solidFill>
                                    <a:srgbClr val="836967"/>
                                  </a:solidFill>
                                  <a:effectLst/>
                                  <a:latin typeface="Cambria Math" panose="02040503050406030204" pitchFamily="18" charset="0"/>
                                </a:rPr>
                              </m:ctrlPr>
                            </m:sSubPr>
                            <m:e>
                              <m:r>
                                <a:rPr lang="cs-CZ" b="1" i="1" dirty="0" smtClean="0">
                                  <a:effectLst/>
                                  <a:latin typeface="Cambria Math" panose="02040503050406030204" pitchFamily="18" charset="0"/>
                                </a:rPr>
                                <m:t>𝑎</m:t>
                              </m:r>
                            </m:e>
                            <m:sub>
                              <m:r>
                                <a:rPr lang="cs-CZ" b="1" i="0" dirty="0" smtClean="0">
                                  <a:effectLst/>
                                  <a:latin typeface="Cambria Math" panose="02040503050406030204" pitchFamily="18" charset="0"/>
                                </a:rPr>
                                <m:t>1</m:t>
                              </m:r>
                            </m:sub>
                          </m:sSub>
                          <m:r>
                            <a:rPr lang="cs-CZ" b="1" i="1" dirty="0" smtClean="0">
                              <a:effectLst/>
                              <a:latin typeface="Cambria Math" panose="02040503050406030204" pitchFamily="18" charset="0"/>
                            </a:rPr>
                            <m:t>+</m:t>
                          </m:r>
                          <m:sSub>
                            <m:sSubPr>
                              <m:ctrlPr>
                                <a:rPr lang="cs-CZ" b="1" i="1" dirty="0" smtClean="0">
                                  <a:solidFill>
                                    <a:srgbClr val="836967"/>
                                  </a:solidFill>
                                  <a:effectLst/>
                                  <a:latin typeface="Cambria Math" panose="02040503050406030204" pitchFamily="18" charset="0"/>
                                </a:rPr>
                              </m:ctrlPr>
                            </m:sSubPr>
                            <m:e>
                              <m:r>
                                <a:rPr lang="cs-CZ" b="1" i="1" dirty="0" smtClean="0">
                                  <a:effectLst/>
                                  <a:latin typeface="Cambria Math" panose="02040503050406030204" pitchFamily="18" charset="0"/>
                                </a:rPr>
                                <m:t>𝑎</m:t>
                              </m:r>
                            </m:e>
                            <m:sub>
                              <m:r>
                                <a:rPr lang="cs-CZ" b="1" i="1" dirty="0" smtClean="0">
                                  <a:effectLst/>
                                  <a:latin typeface="Cambria Math" panose="02040503050406030204" pitchFamily="18" charset="0"/>
                                </a:rPr>
                                <m:t>𝑛</m:t>
                              </m:r>
                            </m:sub>
                          </m:sSub>
                        </m:e>
                      </m:d>
                    </m:oMath>
                  </m:oMathPara>
                </a14:m>
                <a:endParaRPr lang="cs-CZ" sz="1600" b="1">
                  <a:effectLst/>
                  <a:latin typeface="Calibri" panose="020F0502020204030204" pitchFamily="34" charset="0"/>
                  <a:ea typeface="Calibri" panose="020F0502020204030204" pitchFamily="34" charset="0"/>
                  <a:cs typeface="Calibri" panose="020F0502020204030204" pitchFamily="34" charset="0"/>
                </a:endParaRPr>
              </a:p>
              <a:p>
                <a:pPr marL="414900" indent="-342900">
                  <a:lnSpc>
                    <a:spcPct val="107000"/>
                  </a:lnSpc>
                  <a:spcAft>
                    <a:spcPts val="800"/>
                  </a:spcAft>
                  <a:buFont typeface="+mj-lt"/>
                  <a:buAutoNum type="arabicPeriod"/>
                </a:pPr>
                <a:endParaRPr lang="cs-CZ" sz="1000">
                  <a:effectLst/>
                  <a:latin typeface="Calibri" panose="020F0502020204030204" pitchFamily="34" charset="0"/>
                  <a:ea typeface="Calibri" panose="020F0502020204030204" pitchFamily="34" charset="0"/>
                  <a:cs typeface="Times New Roman" panose="02020603050405020304" pitchFamily="18" charset="0"/>
                </a:endParaRPr>
              </a:p>
              <a:p>
                <a:pPr marL="414900" indent="-342900">
                  <a:lnSpc>
                    <a:spcPct val="107000"/>
                  </a:lnSpc>
                  <a:spcBef>
                    <a:spcPts val="600"/>
                  </a:spcBef>
                  <a:spcAft>
                    <a:spcPts val="800"/>
                  </a:spcAft>
                  <a:buFont typeface="+mj-lt"/>
                  <a:buAutoNum type="arabicPeriod" startAt="2"/>
                </a:pPr>
                <a:r>
                  <a:rPr lang="cs-CZ" sz="2400" b="1">
                    <a:effectLst/>
                    <a:latin typeface="Calibri" panose="020F0502020204030204" pitchFamily="34" charset="0"/>
                    <a:ea typeface="Calibri" panose="020F0502020204030204" pitchFamily="34" charset="0"/>
                    <a:cs typeface="Calibri" panose="020F0502020204030204" pitchFamily="34" charset="0"/>
                  </a:rPr>
                  <a:t>Geometrická posloupnost (tvoří ji složené úročení)</a:t>
                </a:r>
              </a:p>
              <a:p>
                <a:pPr marL="324000" lvl="1"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cs-CZ" i="1" dirty="0" smtClean="0">
                              <a:solidFill>
                                <a:srgbClr val="836967"/>
                              </a:solidFill>
                              <a:effectLst/>
                              <a:latin typeface="Cambria Math" panose="02040503050406030204" pitchFamily="18" charset="0"/>
                            </a:rPr>
                          </m:ctrlPr>
                        </m:sSubPr>
                        <m:e>
                          <m:r>
                            <a:rPr lang="cs-CZ" i="1" dirty="0">
                              <a:effectLst/>
                              <a:latin typeface="Cambria Math" panose="02040503050406030204" pitchFamily="18" charset="0"/>
                            </a:rPr>
                            <m:t>𝑎</m:t>
                          </m:r>
                        </m:e>
                        <m:sub>
                          <m:r>
                            <a:rPr lang="cs-CZ" i="1" dirty="0">
                              <a:effectLst/>
                              <a:latin typeface="Cambria Math" panose="02040503050406030204" pitchFamily="18" charset="0"/>
                            </a:rPr>
                            <m:t>𝑛</m:t>
                          </m:r>
                          <m:r>
                            <a:rPr lang="cs-CZ" i="0" dirty="0">
                              <a:effectLst/>
                              <a:latin typeface="Cambria Math" panose="02040503050406030204" pitchFamily="18" charset="0"/>
                            </a:rPr>
                            <m:t>+1</m:t>
                          </m:r>
                        </m:sub>
                      </m:sSub>
                      <m:r>
                        <a:rPr lang="cs-CZ" i="0" dirty="0">
                          <a:effectLst/>
                          <a:latin typeface="Cambria Math" panose="02040503050406030204" pitchFamily="18" charset="0"/>
                        </a:rPr>
                        <m:t>=</m:t>
                      </m:r>
                      <m:sSub>
                        <m:sSubPr>
                          <m:ctrlPr>
                            <a:rPr lang="cs-CZ" i="1" dirty="0">
                              <a:solidFill>
                                <a:srgbClr val="836967"/>
                              </a:solidFill>
                              <a:effectLst/>
                              <a:latin typeface="Cambria Math" panose="02040503050406030204" pitchFamily="18" charset="0"/>
                            </a:rPr>
                          </m:ctrlPr>
                        </m:sSubPr>
                        <m:e>
                          <m:r>
                            <a:rPr lang="cs-CZ" i="1" dirty="0">
                              <a:effectLst/>
                              <a:latin typeface="Cambria Math" panose="02040503050406030204" pitchFamily="18" charset="0"/>
                            </a:rPr>
                            <m:t>𝑎</m:t>
                          </m:r>
                        </m:e>
                        <m:sub>
                          <m:r>
                            <a:rPr lang="cs-CZ" i="1" dirty="0">
                              <a:effectLst/>
                              <a:latin typeface="Cambria Math" panose="02040503050406030204" pitchFamily="18" charset="0"/>
                            </a:rPr>
                            <m:t>𝑛</m:t>
                          </m:r>
                        </m:sub>
                      </m:sSub>
                      <m:r>
                        <a:rPr lang="cs-CZ" i="0" dirty="0">
                          <a:effectLst/>
                          <a:latin typeface="Cambria Math" panose="02040503050406030204" pitchFamily="18" charset="0"/>
                        </a:rPr>
                        <m:t>⋅</m:t>
                      </m:r>
                      <m:r>
                        <a:rPr lang="cs-CZ" b="1" i="1" dirty="0" smtClean="0">
                          <a:solidFill>
                            <a:schemeClr val="tx2"/>
                          </a:solidFill>
                          <a:effectLst/>
                          <a:latin typeface="Cambria Math" panose="02040503050406030204" pitchFamily="18" charset="0"/>
                        </a:rPr>
                        <m:t>𝒒</m:t>
                      </m:r>
                    </m:oMath>
                  </m:oMathPara>
                </a14:m>
                <a:endParaRPr lang="cs-CZ" b="1">
                  <a:effectLst/>
                  <a:latin typeface="Calibri" panose="020F0502020204030204" pitchFamily="34" charset="0"/>
                  <a:ea typeface="Calibri" panose="020F0502020204030204" pitchFamily="34" charset="0"/>
                  <a:cs typeface="Times New Roman" panose="02020603050405020304" pitchFamily="18" charset="0"/>
                </a:endParaRPr>
              </a:p>
              <a:p>
                <a:pPr marL="324000" lvl="1" indent="0">
                  <a:lnSpc>
                    <a:spcPct val="107000"/>
                  </a:lnSpc>
                  <a:spcAft>
                    <a:spcPts val="800"/>
                  </a:spcAft>
                  <a:buNone/>
                </a:pPr>
                <a:endParaRPr lang="cs-CZ" sz="1600" b="1">
                  <a:latin typeface="Calibri" panose="020F0502020204030204" pitchFamily="34" charset="0"/>
                  <a:ea typeface="Calibri" panose="020F0502020204030204" pitchFamily="34" charset="0"/>
                  <a:cs typeface="Calibri" panose="020F0502020204030204" pitchFamily="34" charset="0"/>
                </a:endParaRPr>
              </a:p>
              <a:p>
                <a:pPr marL="324000" lvl="1" indent="0">
                  <a:lnSpc>
                    <a:spcPct val="107000"/>
                  </a:lnSpc>
                  <a:spcAft>
                    <a:spcPts val="800"/>
                  </a:spcAft>
                  <a:buNone/>
                </a:pPr>
                <a:r>
                  <a:rPr lang="cs-CZ" sz="1600" b="1">
                    <a:latin typeface="Calibri" panose="020F0502020204030204" pitchFamily="34" charset="0"/>
                    <a:ea typeface="Calibri" panose="020F0502020204030204" pitchFamily="34" charset="0"/>
                    <a:cs typeface="Calibri" panose="020F0502020204030204" pitchFamily="34" charset="0"/>
                  </a:rPr>
                  <a:t>Součet geometrické posloupnosti = geometrická řada</a:t>
                </a:r>
                <a:endParaRPr lang="cs-CZ" sz="1600" b="1">
                  <a:effectLst/>
                  <a:latin typeface="Calibri" panose="020F0502020204030204" pitchFamily="34" charset="0"/>
                  <a:ea typeface="Calibri" panose="020F0502020204030204" pitchFamily="34" charset="0"/>
                  <a:cs typeface="Calibri" panose="020F0502020204030204" pitchFamily="34" charset="0"/>
                </a:endParaRPr>
              </a:p>
              <a:p>
                <a:pPr marL="7200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cs-CZ" sz="2000" b="1" i="1" dirty="0" smtClean="0">
                              <a:solidFill>
                                <a:srgbClr val="836967"/>
                              </a:solidFill>
                              <a:effectLst/>
                              <a:latin typeface="Cambria Math" panose="02040503050406030204" pitchFamily="18" charset="0"/>
                            </a:rPr>
                          </m:ctrlPr>
                        </m:sSubPr>
                        <m:e>
                          <m:r>
                            <a:rPr lang="cs-CZ" sz="2000" b="1" i="1" dirty="0" smtClean="0">
                              <a:effectLst/>
                              <a:latin typeface="Cambria Math" panose="02040503050406030204" pitchFamily="18" charset="0"/>
                            </a:rPr>
                            <m:t>𝑆</m:t>
                          </m:r>
                        </m:e>
                        <m:sub>
                          <m:r>
                            <a:rPr lang="cs-CZ" sz="2000" b="1" i="1" dirty="0" smtClean="0">
                              <a:effectLst/>
                              <a:latin typeface="Cambria Math" panose="02040503050406030204" pitchFamily="18" charset="0"/>
                            </a:rPr>
                            <m:t>𝑛</m:t>
                          </m:r>
                        </m:sub>
                      </m:sSub>
                      <m:r>
                        <a:rPr lang="cs-CZ" sz="2000" b="1" i="0" dirty="0" smtClean="0">
                          <a:effectLst/>
                          <a:latin typeface="Cambria Math" panose="02040503050406030204" pitchFamily="18" charset="0"/>
                        </a:rPr>
                        <m:t>=</m:t>
                      </m:r>
                      <m:sSub>
                        <m:sSubPr>
                          <m:ctrlPr>
                            <a:rPr lang="cs-CZ" sz="2000" b="1" i="1" dirty="0" smtClean="0">
                              <a:solidFill>
                                <a:srgbClr val="836967"/>
                              </a:solidFill>
                              <a:effectLst/>
                              <a:latin typeface="Cambria Math" panose="02040503050406030204" pitchFamily="18" charset="0"/>
                            </a:rPr>
                          </m:ctrlPr>
                        </m:sSubPr>
                        <m:e>
                          <m:r>
                            <a:rPr lang="cs-CZ" sz="2000" b="1" i="1" dirty="0" smtClean="0">
                              <a:effectLst/>
                              <a:latin typeface="Cambria Math" panose="02040503050406030204" pitchFamily="18" charset="0"/>
                            </a:rPr>
                            <m:t>𝑎</m:t>
                          </m:r>
                        </m:e>
                        <m:sub>
                          <m:r>
                            <a:rPr lang="cs-CZ" sz="2000" b="1" i="0" dirty="0" smtClean="0">
                              <a:effectLst/>
                              <a:latin typeface="Cambria Math" panose="02040503050406030204" pitchFamily="18" charset="0"/>
                            </a:rPr>
                            <m:t>1</m:t>
                          </m:r>
                        </m:sub>
                      </m:sSub>
                      <m:r>
                        <a:rPr lang="cs-CZ" sz="2000" b="1" i="0" dirty="0" smtClean="0">
                          <a:effectLst/>
                          <a:latin typeface="Cambria Math" panose="02040503050406030204" pitchFamily="18" charset="0"/>
                        </a:rPr>
                        <m:t>⋅</m:t>
                      </m:r>
                      <m:f>
                        <m:fPr>
                          <m:ctrlPr>
                            <a:rPr lang="cs-CZ" sz="2000" b="1" i="1" dirty="0" smtClean="0">
                              <a:solidFill>
                                <a:srgbClr val="836967"/>
                              </a:solidFill>
                              <a:effectLst/>
                              <a:latin typeface="Cambria Math" panose="02040503050406030204" pitchFamily="18" charset="0"/>
                            </a:rPr>
                          </m:ctrlPr>
                        </m:fPr>
                        <m:num>
                          <m:sSup>
                            <m:sSupPr>
                              <m:ctrlPr>
                                <a:rPr lang="cs-CZ" sz="2000" b="1" i="1" dirty="0" smtClean="0">
                                  <a:solidFill>
                                    <a:srgbClr val="836967"/>
                                  </a:solidFill>
                                  <a:effectLst/>
                                  <a:latin typeface="Cambria Math" panose="02040503050406030204" pitchFamily="18" charset="0"/>
                                </a:rPr>
                              </m:ctrlPr>
                            </m:sSupPr>
                            <m:e>
                              <m:r>
                                <a:rPr lang="cs-CZ" sz="2000" b="1" i="1" dirty="0" smtClean="0">
                                  <a:effectLst/>
                                  <a:latin typeface="Cambria Math" panose="02040503050406030204" pitchFamily="18" charset="0"/>
                                </a:rPr>
                                <m:t>𝑞</m:t>
                              </m:r>
                            </m:e>
                            <m:sup>
                              <m:r>
                                <a:rPr lang="cs-CZ" sz="2000" b="1" i="1" dirty="0" smtClean="0">
                                  <a:effectLst/>
                                  <a:latin typeface="Cambria Math" panose="02040503050406030204" pitchFamily="18" charset="0"/>
                                </a:rPr>
                                <m:t>𝑛</m:t>
                              </m:r>
                            </m:sup>
                          </m:sSup>
                          <m:r>
                            <a:rPr lang="cs-CZ" sz="2000" b="1" i="0" dirty="0" smtClean="0">
                              <a:effectLst/>
                              <a:latin typeface="Cambria Math" panose="02040503050406030204" pitchFamily="18" charset="0"/>
                            </a:rPr>
                            <m:t>−1</m:t>
                          </m:r>
                        </m:num>
                        <m:den>
                          <m:r>
                            <a:rPr lang="cs-CZ" sz="2000" b="1" i="1" dirty="0" smtClean="0">
                              <a:effectLst/>
                              <a:latin typeface="Cambria Math" panose="02040503050406030204" pitchFamily="18" charset="0"/>
                            </a:rPr>
                            <m:t>𝑞</m:t>
                          </m:r>
                          <m:r>
                            <a:rPr lang="cs-CZ" sz="2000" b="1" i="0" dirty="0" smtClean="0">
                              <a:effectLst/>
                              <a:latin typeface="Cambria Math" panose="02040503050406030204" pitchFamily="18" charset="0"/>
                            </a:rPr>
                            <m:t>−1</m:t>
                          </m:r>
                        </m:den>
                      </m:f>
                      <m:r>
                        <a:rPr lang="cs-CZ" sz="2000" b="1" i="0" dirty="0" smtClean="0">
                          <a:effectLst/>
                          <a:latin typeface="Cambria Math" panose="02040503050406030204" pitchFamily="18" charset="0"/>
                        </a:rPr>
                        <m:t>=</m:t>
                      </m:r>
                      <m:sSub>
                        <m:sSubPr>
                          <m:ctrlPr>
                            <a:rPr lang="cs-CZ" sz="2000" b="1" i="1" dirty="0" smtClean="0">
                              <a:solidFill>
                                <a:srgbClr val="836967"/>
                              </a:solidFill>
                              <a:effectLst/>
                              <a:latin typeface="Cambria Math" panose="02040503050406030204" pitchFamily="18" charset="0"/>
                            </a:rPr>
                          </m:ctrlPr>
                        </m:sSubPr>
                        <m:e>
                          <m:r>
                            <a:rPr lang="cs-CZ" sz="2000" b="1" i="1" dirty="0" smtClean="0">
                              <a:effectLst/>
                              <a:latin typeface="Cambria Math" panose="02040503050406030204" pitchFamily="18" charset="0"/>
                            </a:rPr>
                            <m:t>𝑎</m:t>
                          </m:r>
                        </m:e>
                        <m:sub>
                          <m:r>
                            <a:rPr lang="cs-CZ" sz="2000" b="1" i="0" dirty="0" smtClean="0">
                              <a:effectLst/>
                              <a:latin typeface="Cambria Math" panose="02040503050406030204" pitchFamily="18" charset="0"/>
                            </a:rPr>
                            <m:t>1</m:t>
                          </m:r>
                        </m:sub>
                      </m:sSub>
                      <m:r>
                        <a:rPr lang="cs-CZ" sz="2000" b="1" i="0" dirty="0" smtClean="0">
                          <a:effectLst/>
                          <a:latin typeface="Cambria Math" panose="02040503050406030204" pitchFamily="18" charset="0"/>
                        </a:rPr>
                        <m:t>⋅</m:t>
                      </m:r>
                      <m:f>
                        <m:fPr>
                          <m:ctrlPr>
                            <a:rPr lang="cs-CZ" sz="2000" b="1" i="1" dirty="0" smtClean="0">
                              <a:solidFill>
                                <a:srgbClr val="836967"/>
                              </a:solidFill>
                              <a:effectLst/>
                              <a:latin typeface="Cambria Math" panose="02040503050406030204" pitchFamily="18" charset="0"/>
                            </a:rPr>
                          </m:ctrlPr>
                        </m:fPr>
                        <m:num>
                          <m:r>
                            <a:rPr lang="cs-CZ" sz="2000" b="1" i="0" dirty="0" smtClean="0">
                              <a:effectLst/>
                              <a:latin typeface="Cambria Math" panose="02040503050406030204" pitchFamily="18" charset="0"/>
                            </a:rPr>
                            <m:t>1−</m:t>
                          </m:r>
                          <m:sSup>
                            <m:sSupPr>
                              <m:ctrlPr>
                                <a:rPr lang="cs-CZ" sz="2000" b="1" i="1" dirty="0" smtClean="0">
                                  <a:solidFill>
                                    <a:srgbClr val="836967"/>
                                  </a:solidFill>
                                  <a:effectLst/>
                                  <a:latin typeface="Cambria Math" panose="02040503050406030204" pitchFamily="18" charset="0"/>
                                </a:rPr>
                              </m:ctrlPr>
                            </m:sSupPr>
                            <m:e>
                              <m:r>
                                <a:rPr lang="cs-CZ" sz="2000" b="1" i="1" dirty="0" smtClean="0">
                                  <a:effectLst/>
                                  <a:latin typeface="Cambria Math" panose="02040503050406030204" pitchFamily="18" charset="0"/>
                                </a:rPr>
                                <m:t>𝑞</m:t>
                              </m:r>
                            </m:e>
                            <m:sup>
                              <m:r>
                                <a:rPr lang="cs-CZ" sz="2000" b="1" i="1" dirty="0" smtClean="0">
                                  <a:effectLst/>
                                  <a:latin typeface="Cambria Math" panose="02040503050406030204" pitchFamily="18" charset="0"/>
                                </a:rPr>
                                <m:t>𝑛</m:t>
                              </m:r>
                            </m:sup>
                          </m:sSup>
                        </m:num>
                        <m:den>
                          <m:r>
                            <a:rPr lang="cs-CZ" sz="2000" b="1" i="0" dirty="0" smtClean="0">
                              <a:effectLst/>
                              <a:latin typeface="Cambria Math" panose="02040503050406030204" pitchFamily="18" charset="0"/>
                            </a:rPr>
                            <m:t>1−</m:t>
                          </m:r>
                          <m:r>
                            <a:rPr lang="cs-CZ" sz="2000" b="1" i="1" dirty="0" smtClean="0">
                              <a:effectLst/>
                              <a:latin typeface="Cambria Math" panose="02040503050406030204" pitchFamily="18" charset="0"/>
                            </a:rPr>
                            <m:t>𝑞</m:t>
                          </m:r>
                        </m:den>
                      </m:f>
                    </m:oMath>
                  </m:oMathPara>
                </a14:m>
                <a:endParaRPr lang="cs-CZ" sz="2000" b="1">
                  <a:effectLst/>
                  <a:latin typeface="Calibri" panose="020F0502020204030204" pitchFamily="34" charset="0"/>
                  <a:ea typeface="Calibri" panose="020F0502020204030204" pitchFamily="34" charset="0"/>
                  <a:cs typeface="Times New Roman" panose="02020603050405020304" pitchFamily="18" charset="0"/>
                </a:endParaRPr>
              </a:p>
              <a:p>
                <a:pPr marL="72000" lvl="1" indent="0">
                  <a:lnSpc>
                    <a:spcPct val="150000"/>
                  </a:lnSpc>
                  <a:buNone/>
                </a:pPr>
                <a:endParaRPr lang="cs-CZ" altLang="cs-CZ" b="1"/>
              </a:p>
              <a:p>
                <a:pPr marL="72000" indent="0">
                  <a:buNone/>
                </a:pPr>
                <a:endParaRPr lang="cs-CZ" sz="2000"/>
              </a:p>
            </p:txBody>
          </p:sp>
        </mc:Choice>
        <mc:Fallback xmlns="">
          <p:sp>
            <p:nvSpPr>
              <p:cNvPr id="5" name="Zástupný symbol pro obsah 4"/>
              <p:cNvSpPr>
                <a:spLocks noGrp="1" noRot="1" noChangeAspect="1" noMove="1" noResize="1" noEditPoints="1" noAdjustHandles="1" noChangeArrowheads="1" noChangeShapeType="1" noTextEdit="1"/>
              </p:cNvSpPr>
              <p:nvPr>
                <p:ph idx="1"/>
              </p:nvPr>
            </p:nvSpPr>
            <p:spPr>
              <a:xfrm>
                <a:off x="719999" y="1595748"/>
                <a:ext cx="11220209" cy="4884251"/>
              </a:xfrm>
              <a:blipFill>
                <a:blip r:embed="rId2"/>
                <a:stretch>
                  <a:fillRect l="-1032" t="-1998"/>
                </a:stretch>
              </a:blipFill>
            </p:spPr>
            <p:txBody>
              <a:bodyPr/>
              <a:lstStyle/>
              <a:p>
                <a:r>
                  <a:rPr lang="en-US">
                    <a:noFill/>
                  </a:rPr>
                  <a:t> </a:t>
                </a:r>
              </a:p>
            </p:txBody>
          </p:sp>
        </mc:Fallback>
      </mc:AlternateContent>
      <p:pic>
        <p:nvPicPr>
          <p:cNvPr id="52" name="Obrázek 51">
            <a:extLst>
              <a:ext uri="{FF2B5EF4-FFF2-40B4-BE49-F238E27FC236}">
                <a16:creationId xmlns:a16="http://schemas.microsoft.com/office/drawing/2014/main" id="{3C43DA46-2503-4F78-B8BF-0C4A14C39FFD}"/>
              </a:ext>
            </a:extLst>
          </p:cNvPr>
          <p:cNvPicPr>
            <a:picLocks noChangeAspect="1"/>
          </p:cNvPicPr>
          <p:nvPr/>
        </p:nvPicPr>
        <p:blipFill>
          <a:blip r:embed="rId3"/>
          <a:stretch>
            <a:fillRect/>
          </a:stretch>
        </p:blipFill>
        <p:spPr>
          <a:xfrm>
            <a:off x="8511208" y="1466849"/>
            <a:ext cx="3429000" cy="219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Obdélník 20">
            <a:extLst>
              <a:ext uri="{FF2B5EF4-FFF2-40B4-BE49-F238E27FC236}">
                <a16:creationId xmlns:a16="http://schemas.microsoft.com/office/drawing/2014/main" id="{52095C57-1E0B-42AA-88D0-CE9388B44E98}"/>
              </a:ext>
            </a:extLst>
          </p:cNvPr>
          <p:cNvSpPr/>
          <p:nvPr/>
        </p:nvSpPr>
        <p:spPr>
          <a:xfrm>
            <a:off x="4998719" y="2880850"/>
            <a:ext cx="2513125" cy="776749"/>
          </a:xfrm>
          <a:prstGeom prst="rect">
            <a:avLst/>
          </a:prstGeom>
          <a:solidFill>
            <a:srgbClr val="E71224">
              <a:alpha val="5000"/>
            </a:srgbClr>
          </a:solidFill>
          <a:ln w="18000">
            <a:solidFill>
              <a:srgbClr val="E71224"/>
            </a:solidFill>
          </a:ln>
        </p:spPr>
        <p:txBody>
          <a:bodyPr wrap="none" rtlCol="0" anchor="ctr" anchorCtr="1"/>
          <a:lstStyle/>
          <a:p>
            <a:endParaRPr lang="de-DE">
              <a:solidFill>
                <a:srgbClr val="E71224"/>
              </a:solidFill>
            </a:endParaRPr>
          </a:p>
        </p:txBody>
      </p:sp>
      <p:sp>
        <p:nvSpPr>
          <p:cNvPr id="59" name="Obdélník 58">
            <a:extLst>
              <a:ext uri="{FF2B5EF4-FFF2-40B4-BE49-F238E27FC236}">
                <a16:creationId xmlns:a16="http://schemas.microsoft.com/office/drawing/2014/main" id="{65DCBD25-D1DD-419D-8D46-9C9824CE3271}"/>
              </a:ext>
            </a:extLst>
          </p:cNvPr>
          <p:cNvSpPr/>
          <p:nvPr/>
        </p:nvSpPr>
        <p:spPr>
          <a:xfrm>
            <a:off x="4492358" y="5524991"/>
            <a:ext cx="3678248" cy="776749"/>
          </a:xfrm>
          <a:prstGeom prst="rect">
            <a:avLst/>
          </a:prstGeom>
          <a:solidFill>
            <a:schemeClr val="tx2">
              <a:alpha val="5000"/>
            </a:schemeClr>
          </a:solidFill>
          <a:ln w="18000">
            <a:solidFill>
              <a:schemeClr val="tx2"/>
            </a:solidFill>
          </a:ln>
        </p:spPr>
        <p:txBody>
          <a:bodyPr wrap="none" rtlCol="0" anchor="ctr" anchorCtr="1"/>
          <a:lstStyle/>
          <a:p>
            <a:endParaRPr lang="de-DE">
              <a:solidFill>
                <a:srgbClr val="E71224"/>
              </a:solidFill>
            </a:endParaRPr>
          </a:p>
        </p:txBody>
      </p:sp>
      <p:pic>
        <p:nvPicPr>
          <p:cNvPr id="61" name="Obrázek 60">
            <a:extLst>
              <a:ext uri="{FF2B5EF4-FFF2-40B4-BE49-F238E27FC236}">
                <a16:creationId xmlns:a16="http://schemas.microsoft.com/office/drawing/2014/main" id="{D861C71F-80DD-4B87-878F-4A37E5E69317}"/>
              </a:ext>
            </a:extLst>
          </p:cNvPr>
          <p:cNvPicPr>
            <a:picLocks noChangeAspect="1"/>
          </p:cNvPicPr>
          <p:nvPr/>
        </p:nvPicPr>
        <p:blipFill>
          <a:blip r:embed="rId4"/>
          <a:stretch>
            <a:fillRect/>
          </a:stretch>
        </p:blipFill>
        <p:spPr>
          <a:xfrm>
            <a:off x="8715068" y="4412944"/>
            <a:ext cx="2070919" cy="2067055"/>
          </a:xfrm>
          <a:prstGeom prst="rect">
            <a:avLst/>
          </a:prstGeom>
        </p:spPr>
      </p:pic>
      <p:sp>
        <p:nvSpPr>
          <p:cNvPr id="62" name="TextovéPole 61">
            <a:extLst>
              <a:ext uri="{FF2B5EF4-FFF2-40B4-BE49-F238E27FC236}">
                <a16:creationId xmlns:a16="http://schemas.microsoft.com/office/drawing/2014/main" id="{6792FF01-BE74-4AD2-8E4C-58707036FE4E}"/>
              </a:ext>
            </a:extLst>
          </p:cNvPr>
          <p:cNvSpPr txBox="1"/>
          <p:nvPr/>
        </p:nvSpPr>
        <p:spPr>
          <a:xfrm>
            <a:off x="10894142" y="4503174"/>
            <a:ext cx="806245" cy="523220"/>
          </a:xfrm>
          <a:prstGeom prst="rect">
            <a:avLst/>
          </a:prstGeom>
          <a:noFill/>
        </p:spPr>
        <p:txBody>
          <a:bodyPr wrap="square" rtlCol="0">
            <a:spAutoFit/>
          </a:bodyPr>
          <a:lstStyle/>
          <a:p>
            <a:r>
              <a:rPr lang="cs-CZ" sz="1400"/>
              <a:t>a1 = 1</a:t>
            </a:r>
            <a:br>
              <a:rPr lang="cs-CZ" sz="1400"/>
            </a:br>
            <a:r>
              <a:rPr lang="cs-CZ" sz="1400"/>
              <a:t>q   = ?</a:t>
            </a:r>
          </a:p>
        </p:txBody>
      </p:sp>
    </p:spTree>
    <p:extLst>
      <p:ext uri="{BB962C8B-B14F-4D97-AF65-F5344CB8AC3E}">
        <p14:creationId xmlns:p14="http://schemas.microsoft.com/office/powerpoint/2010/main" val="74747750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13 - spoření</a:t>
            </a:r>
          </a:p>
        </p:txBody>
      </p:sp>
      <p:sp>
        <p:nvSpPr>
          <p:cNvPr id="5" name="Zástupný obsah 4">
            <a:extLst>
              <a:ext uri="{FF2B5EF4-FFF2-40B4-BE49-F238E27FC236}">
                <a16:creationId xmlns:a16="http://schemas.microsoft.com/office/drawing/2014/main" id="{AFE419B7-3AE1-4AB0-9258-3F4D9960C535}"/>
              </a:ext>
            </a:extLst>
          </p:cNvPr>
          <p:cNvSpPr>
            <a:spLocks noGrp="1"/>
          </p:cNvSpPr>
          <p:nvPr>
            <p:ph idx="1"/>
          </p:nvPr>
        </p:nvSpPr>
        <p:spPr/>
        <p:txBody>
          <a:bodyPr vert="horz" lIns="0" tIns="0" rIns="0" bIns="0" rtlCol="0" anchor="t">
            <a:noAutofit/>
          </a:bodyPr>
          <a:lstStyle/>
          <a:p>
            <a:pPr marL="71755" indent="0">
              <a:buNone/>
            </a:pPr>
            <a:r>
              <a:rPr lang="cs-CZ" dirty="0">
                <a:solidFill>
                  <a:srgbClr val="000000"/>
                </a:solidFill>
                <a:latin typeface="Calibri"/>
                <a:cs typeface="Calibri"/>
              </a:rPr>
              <a:t>Jak dlouho musíte spořit pravidelnou úložku ve výši 2 000 Kč vždy na konci pololetí, jestliže si chcete našetřit na dovolenou v hodnotě 82238,05 Kč? Úroková sazba nabízená bankou je 1,8 % p. s. a úrok je připisován v měsíčních intervalech.  Počítejte s </a:t>
            </a:r>
            <a:r>
              <a:rPr lang="cs-CZ">
                <a:solidFill>
                  <a:srgbClr val="000000"/>
                </a:solidFill>
                <a:latin typeface="Calibri"/>
                <a:cs typeface="Calibri"/>
              </a:rPr>
              <a:t>efektivní</a:t>
            </a:r>
            <a:r>
              <a:rPr lang="cs-CZ" dirty="0">
                <a:solidFill>
                  <a:srgbClr val="000000"/>
                </a:solidFill>
                <a:latin typeface="Calibri"/>
                <a:cs typeface="Calibri"/>
              </a:rPr>
              <a:t> úrokovou mírou.</a:t>
            </a:r>
            <a:endParaRPr lang="cs-CZ" dirty="0"/>
          </a:p>
          <a:p>
            <a:pPr marL="251460" indent="-179705"/>
            <a:endParaRPr lang="cs-CZ" dirty="0">
              <a:cs typeface="Arial"/>
            </a:endParaRPr>
          </a:p>
        </p:txBody>
      </p:sp>
    </p:spTree>
    <p:extLst>
      <p:ext uri="{BB962C8B-B14F-4D97-AF65-F5344CB8AC3E}">
        <p14:creationId xmlns:p14="http://schemas.microsoft.com/office/powerpoint/2010/main" val="70494811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CC6A9A-ED9F-4D8A-A885-3CF7DBAC90D5}"/>
              </a:ext>
            </a:extLst>
          </p:cNvPr>
          <p:cNvSpPr>
            <a:spLocks noGrp="1"/>
          </p:cNvSpPr>
          <p:nvPr>
            <p:ph type="ftr" sz="quarter" idx="10"/>
          </p:nvPr>
        </p:nvSpPr>
        <p:spPr/>
        <p:txBody>
          <a:bodyPr/>
          <a:lstStyle/>
          <a:p>
            <a:endParaRPr lang="en-GB" noProof="0"/>
          </a:p>
        </p:txBody>
      </p:sp>
      <p:sp>
        <p:nvSpPr>
          <p:cNvPr id="3" name="Zástupný symbol pro číslo snímku 2">
            <a:extLst>
              <a:ext uri="{FF2B5EF4-FFF2-40B4-BE49-F238E27FC236}">
                <a16:creationId xmlns:a16="http://schemas.microsoft.com/office/drawing/2014/main" id="{EAD1F152-5FF5-4301-856E-DC37447C2EC0}"/>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a:p>
        </p:txBody>
      </p:sp>
      <p:sp>
        <p:nvSpPr>
          <p:cNvPr id="21" name="Zástupný text 20">
            <a:extLst>
              <a:ext uri="{FF2B5EF4-FFF2-40B4-BE49-F238E27FC236}">
                <a16:creationId xmlns:a16="http://schemas.microsoft.com/office/drawing/2014/main" id="{0A1B6445-F1D8-4F2A-A702-2C256BFFACDC}"/>
              </a:ext>
            </a:extLst>
          </p:cNvPr>
          <p:cNvSpPr>
            <a:spLocks noGrp="1"/>
          </p:cNvSpPr>
          <p:nvPr>
            <p:ph type="body" sz="quarter" idx="26"/>
          </p:nvPr>
        </p:nvSpPr>
        <p:spPr/>
        <p:txBody>
          <a:bodyPr/>
          <a:lstStyle/>
          <a:p>
            <a:endParaRPr lang="cs-CZ"/>
          </a:p>
        </p:txBody>
      </p:sp>
      <p:sp>
        <p:nvSpPr>
          <p:cNvPr id="4" name="Nadpis 3">
            <a:extLst>
              <a:ext uri="{FF2B5EF4-FFF2-40B4-BE49-F238E27FC236}">
                <a16:creationId xmlns:a16="http://schemas.microsoft.com/office/drawing/2014/main" id="{EE147750-8806-433F-BFCF-D3E5BFE90CA4}"/>
              </a:ext>
            </a:extLst>
          </p:cNvPr>
          <p:cNvSpPr>
            <a:spLocks noGrp="1"/>
          </p:cNvSpPr>
          <p:nvPr>
            <p:ph type="title"/>
          </p:nvPr>
        </p:nvSpPr>
        <p:spPr/>
        <p:txBody>
          <a:bodyPr/>
          <a:lstStyle/>
          <a:p>
            <a:r>
              <a:rPr lang="cs-CZ" dirty="0"/>
              <a:t>Příklad </a:t>
            </a:r>
            <a:r>
              <a:rPr lang="cs-CZ" dirty="0" err="1"/>
              <a:t>Socrative</a:t>
            </a:r>
            <a:r>
              <a:rPr lang="cs-CZ" dirty="0"/>
              <a:t> 13 – řešení</a:t>
            </a:r>
          </a:p>
        </p:txBody>
      </p:sp>
      <p:sp>
        <p:nvSpPr>
          <p:cNvPr id="22" name="Zástupný text 21">
            <a:extLst>
              <a:ext uri="{FF2B5EF4-FFF2-40B4-BE49-F238E27FC236}">
                <a16:creationId xmlns:a16="http://schemas.microsoft.com/office/drawing/2014/main" id="{5C350635-6F76-4FFD-B44E-48C4BC88277A}"/>
              </a:ext>
            </a:extLst>
          </p:cNvPr>
          <p:cNvSpPr>
            <a:spLocks noGrp="1"/>
          </p:cNvSpPr>
          <p:nvPr>
            <p:ph type="body" sz="quarter" idx="27"/>
          </p:nvPr>
        </p:nvSpPr>
        <p:spPr/>
        <p:txBody>
          <a:bodyPr/>
          <a:lstStyle/>
          <a:p>
            <a:endParaRPr lang="cs-CZ"/>
          </a:p>
        </p:txBody>
      </p:sp>
      <p:sp>
        <p:nvSpPr>
          <p:cNvPr id="20" name="Zástupný obsah 19">
            <a:extLst>
              <a:ext uri="{FF2B5EF4-FFF2-40B4-BE49-F238E27FC236}">
                <a16:creationId xmlns:a16="http://schemas.microsoft.com/office/drawing/2014/main" id="{06778E06-CFA7-4BBC-8866-D5627C8A4CF1}"/>
              </a:ext>
            </a:extLst>
          </p:cNvPr>
          <p:cNvSpPr>
            <a:spLocks noGrp="1"/>
          </p:cNvSpPr>
          <p:nvPr>
            <p:ph idx="1"/>
          </p:nvPr>
        </p:nvSpPr>
        <p:spPr>
          <a:xfrm>
            <a:off x="720000" y="1544563"/>
            <a:ext cx="5219999" cy="4541485"/>
          </a:xfrm>
        </p:spPr>
        <p:txBody>
          <a:bodyPr/>
          <a:lstStyle/>
          <a:p>
            <a:pPr marL="72000" indent="0">
              <a:buNone/>
            </a:pPr>
            <a:r>
              <a:rPr lang="cs-CZ" sz="2400"/>
              <a:t>a = 2 000</a:t>
            </a:r>
          </a:p>
          <a:p>
            <a:pPr marL="72000" indent="0">
              <a:buNone/>
            </a:pPr>
            <a:r>
              <a:rPr lang="cs-CZ" sz="2400"/>
              <a:t>FVA = 82 238,05 Kč</a:t>
            </a:r>
          </a:p>
          <a:p>
            <a:pPr marL="72000" indent="0">
              <a:buNone/>
            </a:pPr>
            <a:r>
              <a:rPr lang="cs-CZ" sz="2400"/>
              <a:t>r = 1,8 % p. s.</a:t>
            </a:r>
          </a:p>
          <a:p>
            <a:pPr marL="72000" indent="0">
              <a:buNone/>
            </a:pPr>
            <a:r>
              <a:rPr lang="cs-CZ" sz="2400" b="1"/>
              <a:t>n = ?</a:t>
            </a:r>
          </a:p>
          <a:p>
            <a:pPr marL="72000" indent="0">
              <a:buNone/>
            </a:pPr>
            <a:r>
              <a:rPr lang="cs-CZ" sz="2400"/>
              <a:t>m(a) = 2 (pololetní spoření)</a:t>
            </a:r>
          </a:p>
          <a:p>
            <a:pPr marL="72000" indent="0">
              <a:buNone/>
            </a:pPr>
            <a:r>
              <a:rPr lang="cs-CZ" sz="2400"/>
              <a:t>m(r) = 6 (ÚO = 1 měsíc, 6x/půlrok)</a:t>
            </a:r>
          </a:p>
          <a:p>
            <a:pPr marL="72000" indent="0">
              <a:buNone/>
            </a:pPr>
            <a:r>
              <a:rPr lang="cs-CZ" sz="2400"/>
              <a:t>m(a)&lt;m(r), úročí se častěji</a:t>
            </a:r>
          </a:p>
          <a:p>
            <a:pPr marL="72000" indent="0">
              <a:buNone/>
            </a:pPr>
            <a:r>
              <a:rPr lang="cs-CZ" sz="2400">
                <a:solidFill>
                  <a:srgbClr val="0000DC"/>
                </a:solidFill>
              </a:rPr>
              <a:t>na konci pololetí</a:t>
            </a:r>
          </a:p>
        </p:txBody>
      </p:sp>
      <mc:AlternateContent xmlns:mc="http://schemas.openxmlformats.org/markup-compatibility/2006" xmlns:a14="http://schemas.microsoft.com/office/drawing/2010/main">
        <mc:Choice Requires="a14">
          <p:sp>
            <p:nvSpPr>
              <p:cNvPr id="23" name="Zástupný obsah 22">
                <a:extLst>
                  <a:ext uri="{FF2B5EF4-FFF2-40B4-BE49-F238E27FC236}">
                    <a16:creationId xmlns:a16="http://schemas.microsoft.com/office/drawing/2014/main" id="{BE7A95EB-C880-404B-B5FF-6CF35247C0DF}"/>
                  </a:ext>
                </a:extLst>
              </p:cNvPr>
              <p:cNvSpPr>
                <a:spLocks noGrp="1"/>
              </p:cNvSpPr>
              <p:nvPr>
                <p:ph idx="28"/>
              </p:nvPr>
            </p:nvSpPr>
            <p:spPr>
              <a:xfrm>
                <a:off x="6152755" y="1290515"/>
                <a:ext cx="5828821" cy="5567485"/>
              </a:xfrm>
            </p:spPr>
            <p:txBody>
              <a:bodyPr/>
              <a:lstStyle/>
              <a:p>
                <a:pPr marL="72000" indent="0" algn="ctr">
                  <a:buNone/>
                </a:pPr>
                <a:r>
                  <a:rPr lang="cs-CZ" sz="2000" b="1" dirty="0">
                    <a:solidFill>
                      <a:srgbClr val="0000DC"/>
                    </a:solidFill>
                  </a:rPr>
                  <a:t>Polhůtní spoření:</a:t>
                </a:r>
              </a:p>
              <a:p>
                <a:pPr marL="529200" indent="-457200">
                  <a:buAutoNum type="arabicParenR"/>
                </a:pPr>
                <a:r>
                  <a:rPr lang="cs-CZ" sz="2000" b="1" dirty="0">
                    <a:latin typeface="Cambria Math" panose="02040503050406030204" pitchFamily="18" charset="0"/>
                    <a:ea typeface="Calibri" panose="020F0502020204030204" pitchFamily="34" charset="0"/>
                    <a:cs typeface="Times New Roman" panose="02020603050405020304" pitchFamily="18" charset="0"/>
                  </a:rPr>
                  <a:t>Jak zohledníme častější úročení?</a:t>
                </a:r>
              </a:p>
              <a:p>
                <a:pPr marL="72000" indent="0">
                  <a:buNone/>
                </a:pPr>
                <a14:m>
                  <m:oMathPara xmlns:m="http://schemas.openxmlformats.org/officeDocument/2006/math">
                    <m:oMathParaPr>
                      <m:jc m:val="centerGroup"/>
                    </m:oMathParaPr>
                    <m:oMath xmlns:m="http://schemas.openxmlformats.org/officeDocument/2006/math">
                      <m:sSub>
                        <m:sSubPr>
                          <m:ctrlPr>
                            <a:rPr lang="cs-CZ" sz="1800" i="1" smtClean="0">
                              <a:effectLst/>
                              <a:latin typeface="Cambria Math" panose="02040503050406030204" pitchFamily="18" charset="0"/>
                              <a:cs typeface="Times New Roman" panose="02020603050405020304" pitchFamily="18" charset="0"/>
                            </a:rPr>
                          </m:ctrlPr>
                        </m:sSubPr>
                        <m:e>
                          <m:r>
                            <a:rPr lang="cs-CZ" sz="1800" b="0" i="1" smtClean="0">
                              <a:effectLst/>
                              <a:latin typeface="Cambria Math" panose="02040503050406030204" pitchFamily="18" charset="0"/>
                              <a:cs typeface="Times New Roman" panose="02020603050405020304" pitchFamily="18" charset="0"/>
                            </a:rPr>
                            <m:t>𝑟</m:t>
                          </m:r>
                        </m:e>
                        <m:sub>
                          <m:r>
                            <a:rPr lang="cs-CZ" sz="1800" b="0" i="1" smtClean="0">
                              <a:effectLst/>
                              <a:latin typeface="Cambria Math" panose="02040503050406030204" pitchFamily="18" charset="0"/>
                              <a:cs typeface="Times New Roman" panose="02020603050405020304" pitchFamily="18" charset="0"/>
                            </a:rPr>
                            <m:t>𝑒𝑓</m:t>
                          </m:r>
                          <m:r>
                            <a:rPr lang="cs-CZ" sz="1800" b="0" i="1" smtClean="0">
                              <a:effectLst/>
                              <a:latin typeface="Cambria Math" panose="02040503050406030204" pitchFamily="18" charset="0"/>
                              <a:cs typeface="Times New Roman" panose="02020603050405020304" pitchFamily="18" charset="0"/>
                            </a:rPr>
                            <m:t>(</m:t>
                          </m:r>
                          <m:sSub>
                            <m:sSubPr>
                              <m:ctrlPr>
                                <a:rPr lang="cs-CZ" sz="1800" b="0" i="1" smtClean="0">
                                  <a:effectLst/>
                                  <a:latin typeface="Cambria Math" panose="02040503050406030204" pitchFamily="18" charset="0"/>
                                  <a:cs typeface="Times New Roman" panose="02020603050405020304" pitchFamily="18" charset="0"/>
                                </a:rPr>
                              </m:ctrlPr>
                            </m:sSubPr>
                            <m:e>
                              <m:r>
                                <a:rPr lang="cs-CZ" sz="1800" b="0" i="1" smtClean="0">
                                  <a:effectLst/>
                                  <a:latin typeface="Cambria Math" panose="02040503050406030204" pitchFamily="18" charset="0"/>
                                  <a:cs typeface="Times New Roman" panose="02020603050405020304" pitchFamily="18" charset="0"/>
                                </a:rPr>
                                <m:t>𝑚</m:t>
                              </m:r>
                            </m:e>
                            <m:sub>
                              <m:r>
                                <a:rPr lang="cs-CZ" sz="1800" b="0" i="1" smtClean="0">
                                  <a:effectLst/>
                                  <a:latin typeface="Cambria Math" panose="02040503050406030204" pitchFamily="18" charset="0"/>
                                  <a:cs typeface="Times New Roman" panose="02020603050405020304" pitchFamily="18" charset="0"/>
                                </a:rPr>
                                <m:t>𝑎𝑛𝑢𝑖𝑡𝑎</m:t>
                              </m:r>
                            </m:sub>
                          </m:sSub>
                          <m:r>
                            <a:rPr lang="cs-CZ" sz="1800" b="0" i="1" smtClean="0">
                              <a:effectLst/>
                              <a:latin typeface="Cambria Math" panose="02040503050406030204" pitchFamily="18" charset="0"/>
                              <a:cs typeface="Times New Roman" panose="02020603050405020304" pitchFamily="18" charset="0"/>
                            </a:rPr>
                            <m:t>)</m:t>
                          </m:r>
                        </m:sub>
                      </m:sSub>
                      <m:r>
                        <a:rPr lang="cs-CZ" sz="180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cs-CZ" sz="1800" b="0" i="1" smtClean="0">
                              <a:effectLst/>
                              <a:latin typeface="Cambria Math" panose="02040503050406030204" pitchFamily="18" charset="0"/>
                              <a:cs typeface="Times New Roman" panose="02020603050405020304" pitchFamily="18" charset="0"/>
                            </a:rPr>
                          </m:ctrlPr>
                        </m:sSupPr>
                        <m:e>
                          <m:r>
                            <a:rPr lang="cs-CZ" sz="1800" b="0" i="1" smtClean="0">
                              <a:effectLst/>
                              <a:latin typeface="Cambria Math" panose="02040503050406030204" pitchFamily="18" charset="0"/>
                              <a:cs typeface="Times New Roman" panose="02020603050405020304" pitchFamily="18" charset="0"/>
                            </a:rPr>
                            <m:t>(</m:t>
                          </m:r>
                          <m:r>
                            <a:rPr lang="cs-CZ" sz="1800" i="1">
                              <a:latin typeface="Cambria Math" panose="02040503050406030204" pitchFamily="18" charset="0"/>
                              <a:ea typeface="Calibri" panose="020F0502020204030204" pitchFamily="34" charset="0"/>
                              <a:cs typeface="Times New Roman" panose="02020603050405020304" pitchFamily="18" charset="0"/>
                            </a:rPr>
                            <m:t>1+</m:t>
                          </m:r>
                          <m:f>
                            <m:fPr>
                              <m:ctrlPr>
                                <a:rPr lang="cs-CZ" sz="18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cs-CZ" sz="1800" i="1">
                                      <a:latin typeface="Cambria Math" panose="02040503050406030204" pitchFamily="18" charset="0"/>
                                      <a:ea typeface="Calibri" panose="020F0502020204030204" pitchFamily="34" charset="0"/>
                                      <a:cs typeface="Times New Roman" panose="02020603050405020304" pitchFamily="18" charset="0"/>
                                    </a:rPr>
                                    <m:t>𝑟</m:t>
                                  </m:r>
                                </m:e>
                                <m:sub>
                                  <m:r>
                                    <a:rPr lang="cs-CZ" sz="1800" b="0" i="1" smtClean="0">
                                      <a:latin typeface="Cambria Math" panose="02040503050406030204" pitchFamily="18" charset="0"/>
                                      <a:ea typeface="Calibri" panose="020F0502020204030204" pitchFamily="34" charset="0"/>
                                      <a:cs typeface="Times New Roman" panose="02020603050405020304" pitchFamily="18" charset="0"/>
                                    </a:rPr>
                                    <m:t>𝑝</m:t>
                                  </m:r>
                                  <m:r>
                                    <a:rPr lang="cs-CZ" sz="1800" b="0" i="1" smtClean="0">
                                      <a:latin typeface="Cambria Math" panose="02040503050406030204" pitchFamily="18" charset="0"/>
                                      <a:ea typeface="Calibri" panose="020F0502020204030204" pitchFamily="34" charset="0"/>
                                      <a:cs typeface="Times New Roman" panose="02020603050405020304" pitchFamily="18" charset="0"/>
                                    </a:rPr>
                                    <m:t>.</m:t>
                                  </m:r>
                                  <m:r>
                                    <a:rPr lang="cs-CZ" sz="1800" b="0" i="1" smtClean="0">
                                      <a:latin typeface="Cambria Math" panose="02040503050406030204" pitchFamily="18" charset="0"/>
                                      <a:ea typeface="Calibri" panose="020F0502020204030204" pitchFamily="34" charset="0"/>
                                      <a:cs typeface="Times New Roman" panose="02020603050405020304" pitchFamily="18" charset="0"/>
                                    </a:rPr>
                                    <m:t>𝑠</m:t>
                                  </m:r>
                                  <m:r>
                                    <a:rPr lang="cs-CZ" sz="1800" b="0" i="1" smtClean="0">
                                      <a:latin typeface="Cambria Math" panose="02040503050406030204" pitchFamily="18" charset="0"/>
                                      <a:ea typeface="Calibri" panose="020F0502020204030204" pitchFamily="34" charset="0"/>
                                      <a:cs typeface="Times New Roman" panose="02020603050405020304" pitchFamily="18" charset="0"/>
                                    </a:rPr>
                                    <m:t>.</m:t>
                                  </m:r>
                                </m:sub>
                              </m:sSub>
                            </m:num>
                            <m:den>
                              <m:sSub>
                                <m:sSubPr>
                                  <m:ctrlPr>
                                    <a:rPr lang="cs-CZ"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cs-CZ" sz="1800" i="1">
                                      <a:latin typeface="Cambria Math" panose="02040503050406030204" pitchFamily="18" charset="0"/>
                                      <a:ea typeface="Calibri" panose="020F0502020204030204" pitchFamily="34" charset="0"/>
                                      <a:cs typeface="Times New Roman" panose="02020603050405020304" pitchFamily="18" charset="0"/>
                                    </a:rPr>
                                    <m:t>𝑚</m:t>
                                  </m:r>
                                </m:e>
                                <m:sub>
                                  <m:r>
                                    <a:rPr lang="cs-CZ" sz="1800" b="0" i="1" smtClean="0">
                                      <a:latin typeface="Cambria Math" panose="02040503050406030204" pitchFamily="18" charset="0"/>
                                      <a:ea typeface="Calibri" panose="020F0502020204030204" pitchFamily="34" charset="0"/>
                                      <a:cs typeface="Times New Roman" panose="02020603050405020304" pitchFamily="18" charset="0"/>
                                    </a:rPr>
                                    <m:t>𝑟</m:t>
                                  </m:r>
                                </m:sub>
                              </m:sSub>
                            </m:den>
                          </m:f>
                          <m:r>
                            <a:rPr lang="cs-CZ" sz="1800" i="1">
                              <a:latin typeface="Cambria Math" panose="02040503050406030204" pitchFamily="18" charset="0"/>
                              <a:ea typeface="Calibri" panose="020F0502020204030204" pitchFamily="34" charset="0"/>
                              <a:cs typeface="Times New Roman" panose="02020603050405020304" pitchFamily="18" charset="0"/>
                            </a:rPr>
                            <m:t>)</m:t>
                          </m:r>
                        </m:e>
                        <m:sup>
                          <m:sSub>
                            <m:sSubPr>
                              <m:ctrlPr>
                                <a:rPr lang="cs-CZ" sz="1800" b="0" i="1" smtClean="0">
                                  <a:effectLst/>
                                  <a:latin typeface="Cambria Math" panose="02040503050406030204" pitchFamily="18" charset="0"/>
                                  <a:cs typeface="Times New Roman" panose="02020603050405020304" pitchFamily="18" charset="0"/>
                                </a:rPr>
                              </m:ctrlPr>
                            </m:sSubPr>
                            <m:e>
                              <m:r>
                                <a:rPr lang="cs-CZ" sz="1800" b="0" i="1" smtClean="0">
                                  <a:effectLst/>
                                  <a:latin typeface="Cambria Math" panose="02040503050406030204" pitchFamily="18" charset="0"/>
                                  <a:cs typeface="Times New Roman" panose="02020603050405020304" pitchFamily="18" charset="0"/>
                                </a:rPr>
                                <m:t>𝑚</m:t>
                              </m:r>
                            </m:e>
                            <m:sub>
                              <m:r>
                                <a:rPr lang="cs-CZ" sz="1800" b="0" i="1" smtClean="0">
                                  <a:effectLst/>
                                  <a:latin typeface="Cambria Math" panose="02040503050406030204" pitchFamily="18" charset="0"/>
                                  <a:cs typeface="Times New Roman" panose="02020603050405020304" pitchFamily="18" charset="0"/>
                                </a:rPr>
                                <m:t>𝑟</m:t>
                              </m:r>
                            </m:sub>
                          </m:sSub>
                        </m:sup>
                      </m:sSup>
                      <m:r>
                        <a:rPr lang="cs-CZ" sz="1800" b="0" i="1" smtClean="0">
                          <a:effectLst/>
                          <a:latin typeface="Cambria Math" panose="02040503050406030204" pitchFamily="18" charset="0"/>
                          <a:cs typeface="Times New Roman" panose="02020603050405020304" pitchFamily="18" charset="0"/>
                        </a:rPr>
                        <m:t> −1=(</m:t>
                      </m:r>
                      <m:sSup>
                        <m:sSupPr>
                          <m:ctrlPr>
                            <a:rPr lang="cs-CZ" sz="1800" i="1">
                              <a:latin typeface="Cambria Math" panose="02040503050406030204" pitchFamily="18" charset="0"/>
                              <a:cs typeface="Times New Roman" panose="02020603050405020304" pitchFamily="18" charset="0"/>
                            </a:rPr>
                          </m:ctrlPr>
                        </m:sSupPr>
                        <m:e>
                          <m:r>
                            <a:rPr lang="cs-CZ" sz="1800" i="1">
                              <a:latin typeface="Cambria Math" panose="02040503050406030204" pitchFamily="18" charset="0"/>
                              <a:ea typeface="Calibri" panose="020F0502020204030204" pitchFamily="34" charset="0"/>
                              <a:cs typeface="Times New Roman" panose="02020603050405020304" pitchFamily="18" charset="0"/>
                            </a:rPr>
                            <m:t>1+</m:t>
                          </m:r>
                          <m:f>
                            <m:fPr>
                              <m:ctrlPr>
                                <a:rPr lang="cs-CZ" sz="1800" i="1">
                                  <a:latin typeface="Cambria Math" panose="02040503050406030204" pitchFamily="18" charset="0"/>
                                  <a:ea typeface="Calibri" panose="020F0502020204030204" pitchFamily="34" charset="0"/>
                                  <a:cs typeface="Times New Roman" panose="02020603050405020304" pitchFamily="18" charset="0"/>
                                </a:rPr>
                              </m:ctrlPr>
                            </m:fPr>
                            <m:num>
                              <m:r>
                                <a:rPr lang="cs-CZ" sz="1800" b="0" i="1" smtClean="0">
                                  <a:latin typeface="Cambria Math" panose="02040503050406030204" pitchFamily="18" charset="0"/>
                                  <a:ea typeface="Calibri" panose="020F0502020204030204" pitchFamily="34" charset="0"/>
                                  <a:cs typeface="Times New Roman" panose="02020603050405020304" pitchFamily="18" charset="0"/>
                                </a:rPr>
                                <m:t>0,018</m:t>
                              </m:r>
                            </m:num>
                            <m:den>
                              <m:r>
                                <a:rPr lang="cs-CZ" sz="1800" b="0" i="1" smtClean="0">
                                  <a:latin typeface="Cambria Math" panose="02040503050406030204" pitchFamily="18" charset="0"/>
                                  <a:ea typeface="Calibri" panose="020F0502020204030204" pitchFamily="34" charset="0"/>
                                  <a:cs typeface="Times New Roman" panose="02020603050405020304" pitchFamily="18" charset="0"/>
                                </a:rPr>
                                <m:t>6</m:t>
                              </m:r>
                            </m:den>
                          </m:f>
                          <m:r>
                            <a:rPr lang="cs-CZ" sz="1800" i="1">
                              <a:latin typeface="Cambria Math" panose="02040503050406030204" pitchFamily="18" charset="0"/>
                              <a:ea typeface="Calibri" panose="020F0502020204030204" pitchFamily="34" charset="0"/>
                              <a:cs typeface="Times New Roman" panose="02020603050405020304" pitchFamily="18" charset="0"/>
                            </a:rPr>
                            <m:t>)</m:t>
                          </m:r>
                        </m:e>
                        <m:sup>
                          <m:r>
                            <a:rPr lang="cs-CZ" sz="1800" b="0" i="1" smtClean="0">
                              <a:latin typeface="Cambria Math" panose="02040503050406030204" pitchFamily="18" charset="0"/>
                              <a:ea typeface="Calibri" panose="020F0502020204030204" pitchFamily="34" charset="0"/>
                              <a:cs typeface="Times New Roman" panose="02020603050405020304" pitchFamily="18" charset="0"/>
                            </a:rPr>
                            <m:t>6</m:t>
                          </m:r>
                        </m:sup>
                      </m:sSup>
                      <m:r>
                        <a:rPr lang="cs-CZ" sz="1800" i="1">
                          <a:latin typeface="Cambria Math" panose="02040503050406030204" pitchFamily="18" charset="0"/>
                          <a:cs typeface="Times New Roman" panose="02020603050405020304" pitchFamily="18" charset="0"/>
                        </a:rPr>
                        <m:t> −1</m:t>
                      </m:r>
                    </m:oMath>
                  </m:oMathPara>
                </a14:m>
                <a:endParaRPr lang="cs-CZ" sz="1800" b="1" dirty="0">
                  <a:latin typeface="Cambria Math" panose="02040503050406030204" pitchFamily="18" charset="0"/>
                  <a:ea typeface="Calibri" panose="020F0502020204030204" pitchFamily="34" charset="0"/>
                  <a:cs typeface="Times New Roman" panose="02020603050405020304" pitchFamily="18" charset="0"/>
                </a:endParaRPr>
              </a:p>
              <a:p>
                <a:pPr marL="529200" indent="-457200">
                  <a:buFont typeface="+mj-lt"/>
                  <a:buAutoNum type="arabicParenR" startAt="2"/>
                </a:pPr>
                <a:r>
                  <a:rPr lang="cs-CZ" sz="2000" b="1" dirty="0">
                    <a:latin typeface="Cambria Math" panose="02040503050406030204" pitchFamily="18" charset="0"/>
                    <a:ea typeface="Calibri" panose="020F0502020204030204" pitchFamily="34" charset="0"/>
                    <a:cs typeface="Times New Roman" panose="02020603050405020304" pitchFamily="18" charset="0"/>
                  </a:rPr>
                  <a:t>Jak vypočítáme n?</a:t>
                </a:r>
                <a:endParaRPr lang="cs-CZ" sz="2000" b="1" dirty="0">
                  <a:effectLst/>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r>
                        <a:rPr lang="cs-CZ" sz="1600" i="1">
                          <a:latin typeface="Cambria Math" panose="02040503050406030204" pitchFamily="18" charset="0"/>
                          <a:ea typeface="Calibri" panose="020F0502020204030204" pitchFamily="34" charset="0"/>
                          <a:cs typeface="Times New Roman" panose="02020603050405020304" pitchFamily="18" charset="0"/>
                        </a:rPr>
                        <m:t>𝐹𝑉𝐴</m:t>
                      </m:r>
                      <m:r>
                        <a:rPr lang="cs-CZ" sz="1600" i="1">
                          <a:latin typeface="Cambria Math" panose="02040503050406030204" pitchFamily="18" charset="0"/>
                          <a:ea typeface="Calibri" panose="020F0502020204030204" pitchFamily="34" charset="0"/>
                          <a:cs typeface="Times New Roman" panose="02020603050405020304" pitchFamily="18" charset="0"/>
                        </a:rPr>
                        <m:t>=</m:t>
                      </m:r>
                      <m:r>
                        <a:rPr lang="cs-CZ" sz="1600" b="0" i="1" smtClean="0">
                          <a:latin typeface="Cambria Math" panose="02040503050406030204" pitchFamily="18" charset="0"/>
                          <a:ea typeface="Calibri" panose="020F0502020204030204" pitchFamily="34" charset="0"/>
                          <a:cs typeface="Times New Roman" panose="02020603050405020304" pitchFamily="18" charset="0"/>
                        </a:rPr>
                        <m:t>𝑎</m:t>
                      </m:r>
                      <m:r>
                        <a:rPr lang="cs-CZ" sz="1600" i="1">
                          <a:latin typeface="Cambria Math" panose="02040503050406030204" pitchFamily="18" charset="0"/>
                          <a:ea typeface="Calibri" panose="020F0502020204030204" pitchFamily="34" charset="0"/>
                          <a:cs typeface="Times New Roman" panose="02020603050405020304" pitchFamily="18" charset="0"/>
                        </a:rPr>
                        <m:t> ×</m:t>
                      </m:r>
                      <m:f>
                        <m:fPr>
                          <m:ctrlPr>
                            <a:rPr lang="cs-CZ" sz="1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600" i="1">
                                  <a:latin typeface="Cambria Math" panose="02040503050406030204" pitchFamily="18" charset="0"/>
                                  <a:ea typeface="Calibri" panose="020F0502020204030204" pitchFamily="34" charset="0"/>
                                  <a:cs typeface="Times New Roman" panose="02020603050405020304" pitchFamily="18" charset="0"/>
                                </a:rPr>
                              </m:ctrlPr>
                            </m:sSupPr>
                            <m:e>
                              <m:r>
                                <a:rPr lang="cs-CZ" sz="1600" i="1">
                                  <a:latin typeface="Cambria Math" panose="02040503050406030204" pitchFamily="18" charset="0"/>
                                  <a:ea typeface="Calibri" panose="020F0502020204030204" pitchFamily="34" charset="0"/>
                                  <a:cs typeface="Times New Roman" panose="02020603050405020304" pitchFamily="18" charset="0"/>
                                </a:rPr>
                                <m:t>(1+</m:t>
                              </m:r>
                              <m:sSub>
                                <m:sSubPr>
                                  <m:ctrlPr>
                                    <a:rPr lang="cs-CZ"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cs-CZ" sz="1600" b="0" i="1" smtClean="0">
                                      <a:latin typeface="Cambria Math" panose="02040503050406030204" pitchFamily="18" charset="0"/>
                                      <a:ea typeface="Calibri" panose="020F0502020204030204" pitchFamily="34" charset="0"/>
                                      <a:cs typeface="Times New Roman" panose="02020603050405020304" pitchFamily="18" charset="0"/>
                                    </a:rPr>
                                    <m:t>𝑟</m:t>
                                  </m:r>
                                </m:e>
                                <m:sub>
                                  <m:r>
                                    <a:rPr lang="cs-CZ" sz="1600" b="0" i="1" smtClean="0">
                                      <a:latin typeface="Cambria Math" panose="02040503050406030204" pitchFamily="18" charset="0"/>
                                      <a:ea typeface="Calibri" panose="020F0502020204030204" pitchFamily="34" charset="0"/>
                                      <a:cs typeface="Times New Roman" panose="02020603050405020304" pitchFamily="18" charset="0"/>
                                    </a:rPr>
                                    <m:t>𝑒𝑓</m:t>
                                  </m:r>
                                </m:sub>
                              </m:sSub>
                              <m:r>
                                <a:rPr lang="cs-CZ" sz="1600" i="1">
                                  <a:latin typeface="Cambria Math" panose="02040503050406030204" pitchFamily="18" charset="0"/>
                                  <a:ea typeface="Calibri" panose="020F0502020204030204" pitchFamily="34" charset="0"/>
                                  <a:cs typeface="Times New Roman" panose="02020603050405020304" pitchFamily="18" charset="0"/>
                                </a:rPr>
                                <m:t>)</m:t>
                              </m:r>
                            </m:e>
                            <m:sup>
                              <m:sSub>
                                <m:sSubPr>
                                  <m:ctrlPr>
                                    <a:rPr lang="cs-CZ"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cs-CZ" sz="1600" b="0" i="1" smtClean="0">
                                      <a:latin typeface="Cambria Math" panose="02040503050406030204" pitchFamily="18" charset="0"/>
                                      <a:ea typeface="Calibri" panose="020F0502020204030204" pitchFamily="34" charset="0"/>
                                      <a:cs typeface="Times New Roman" panose="02020603050405020304" pitchFamily="18" charset="0"/>
                                    </a:rPr>
                                    <m:t>𝑚</m:t>
                                  </m:r>
                                </m:e>
                                <m:sub>
                                  <m:r>
                                    <a:rPr lang="cs-CZ" sz="1600" b="0" i="1" smtClean="0">
                                      <a:latin typeface="Cambria Math" panose="02040503050406030204" pitchFamily="18" charset="0"/>
                                      <a:ea typeface="Calibri" panose="020F0502020204030204" pitchFamily="34" charset="0"/>
                                      <a:cs typeface="Times New Roman" panose="02020603050405020304" pitchFamily="18" charset="0"/>
                                    </a:rPr>
                                    <m:t>𝑎</m:t>
                                  </m:r>
                                </m:sub>
                              </m:sSub>
                              <m:r>
                                <a:rPr lang="cs-CZ" sz="1600" b="0" i="1" smtClean="0">
                                  <a:latin typeface="Cambria Math" panose="02040503050406030204" pitchFamily="18" charset="0"/>
                                  <a:ea typeface="Calibri" panose="020F0502020204030204" pitchFamily="34" charset="0"/>
                                  <a:cs typeface="Times New Roman" panose="02020603050405020304" pitchFamily="18" charset="0"/>
                                </a:rPr>
                                <m:t>∗</m:t>
                              </m:r>
                              <m:r>
                                <a:rPr lang="cs-CZ" sz="16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𝒏</m:t>
                              </m:r>
                            </m:sup>
                          </m:sSup>
                          <m:r>
                            <a:rPr lang="cs-CZ" sz="1600" i="1">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cs-CZ"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cs-CZ" sz="1600" b="0" i="1" smtClean="0">
                                  <a:latin typeface="Cambria Math" panose="02040503050406030204" pitchFamily="18" charset="0"/>
                                  <a:ea typeface="Calibri" panose="020F0502020204030204" pitchFamily="34" charset="0"/>
                                  <a:cs typeface="Times New Roman" panose="02020603050405020304" pitchFamily="18" charset="0"/>
                                </a:rPr>
                                <m:t>𝑟</m:t>
                              </m:r>
                            </m:e>
                            <m:sub>
                              <m:r>
                                <a:rPr lang="cs-CZ" sz="1600" b="0" i="1" smtClean="0">
                                  <a:latin typeface="Cambria Math" panose="02040503050406030204" pitchFamily="18" charset="0"/>
                                  <a:ea typeface="Calibri" panose="020F0502020204030204" pitchFamily="34" charset="0"/>
                                  <a:cs typeface="Times New Roman" panose="02020603050405020304" pitchFamily="18" charset="0"/>
                                </a:rPr>
                                <m:t>𝑒𝑓</m:t>
                              </m:r>
                            </m:sub>
                          </m:sSub>
                        </m:den>
                      </m:f>
                    </m:oMath>
                  </m:oMathPara>
                </a14:m>
                <a:endParaRPr lang="cs-CZ" sz="1600" dirty="0"/>
              </a:p>
              <a:p>
                <a:pPr marL="72000" indent="0" algn="ctr">
                  <a:buNone/>
                </a:pPr>
                <a14:m>
                  <m:oMathPara xmlns:m="http://schemas.openxmlformats.org/officeDocument/2006/math">
                    <m:oMathParaPr>
                      <m:jc m:val="centerGroup"/>
                    </m:oMathParaPr>
                    <m:oMath xmlns:m="http://schemas.openxmlformats.org/officeDocument/2006/math">
                      <m:r>
                        <a:rPr lang="cs-CZ" sz="1600" i="1">
                          <a:latin typeface="Cambria Math" panose="02040503050406030204" pitchFamily="18" charset="0"/>
                          <a:ea typeface="Calibri" panose="020F0502020204030204" pitchFamily="34" charset="0"/>
                          <a:cs typeface="Times New Roman" panose="02020603050405020304" pitchFamily="18" charset="0"/>
                        </a:rPr>
                        <m:t>𝑙𝑛</m:t>
                      </m:r>
                      <m:r>
                        <a:rPr lang="cs-CZ" sz="1600" i="1">
                          <a:latin typeface="Cambria Math" panose="02040503050406030204" pitchFamily="18" charset="0"/>
                          <a:ea typeface="Calibri" panose="020F0502020204030204" pitchFamily="34" charset="0"/>
                          <a:cs typeface="Times New Roman" panose="02020603050405020304" pitchFamily="18" charset="0"/>
                        </a:rPr>
                        <m:t>  </m:t>
                      </m:r>
                      <m:d>
                        <m:dPr>
                          <m:ctrlPr>
                            <a:rPr lang="cs-CZ"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cs-CZ" sz="1600" i="1">
                                  <a:latin typeface="Cambria Math" panose="02040503050406030204" pitchFamily="18" charset="0"/>
                                  <a:ea typeface="Calibri" panose="020F0502020204030204" pitchFamily="34" charset="0"/>
                                  <a:cs typeface="Times New Roman" panose="02020603050405020304" pitchFamily="18" charset="0"/>
                                </a:rPr>
                              </m:ctrlPr>
                            </m:fPr>
                            <m:num>
                              <m:r>
                                <a:rPr lang="cs-CZ" sz="1600" i="1">
                                  <a:latin typeface="Cambria Math" panose="02040503050406030204" pitchFamily="18" charset="0"/>
                                  <a:ea typeface="Calibri" panose="020F0502020204030204" pitchFamily="34" charset="0"/>
                                  <a:cs typeface="Times New Roman" panose="02020603050405020304" pitchFamily="18" charset="0"/>
                                </a:rPr>
                                <m:t>𝐹𝑉𝐴</m:t>
                              </m:r>
                            </m:num>
                            <m:den>
                              <m:r>
                                <a:rPr lang="cs-CZ" sz="1600" i="1">
                                  <a:latin typeface="Cambria Math" panose="02040503050406030204" pitchFamily="18" charset="0"/>
                                  <a:ea typeface="Calibri" panose="020F0502020204030204" pitchFamily="34" charset="0"/>
                                  <a:cs typeface="Times New Roman" panose="02020603050405020304" pitchFamily="18" charset="0"/>
                                </a:rPr>
                                <m:t>𝑎</m:t>
                              </m:r>
                            </m:den>
                          </m:f>
                          <m:r>
                            <a:rPr lang="cs-CZ"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cs-CZ" sz="1600" i="1">
                                  <a:latin typeface="Cambria Math" panose="02040503050406030204" pitchFamily="18" charset="0"/>
                                  <a:ea typeface="Calibri" panose="020F0502020204030204" pitchFamily="34" charset="0"/>
                                  <a:cs typeface="Times New Roman" panose="02020603050405020304" pitchFamily="18" charset="0"/>
                                </a:rPr>
                              </m:ctrlPr>
                            </m:sSubPr>
                            <m:e>
                              <m:r>
                                <a:rPr lang="cs-CZ" sz="1600" i="1">
                                  <a:latin typeface="Cambria Math" panose="02040503050406030204" pitchFamily="18" charset="0"/>
                                  <a:ea typeface="Calibri" panose="020F0502020204030204" pitchFamily="34" charset="0"/>
                                  <a:cs typeface="Times New Roman" panose="02020603050405020304" pitchFamily="18" charset="0"/>
                                </a:rPr>
                                <m:t>𝑟</m:t>
                              </m:r>
                            </m:e>
                            <m:sub>
                              <m:r>
                                <a:rPr lang="cs-CZ" sz="1600" i="1">
                                  <a:latin typeface="Cambria Math" panose="02040503050406030204" pitchFamily="18" charset="0"/>
                                  <a:ea typeface="Calibri" panose="020F0502020204030204" pitchFamily="34" charset="0"/>
                                  <a:cs typeface="Times New Roman" panose="02020603050405020304" pitchFamily="18" charset="0"/>
                                </a:rPr>
                                <m:t>𝑒𝑓</m:t>
                              </m:r>
                            </m:sub>
                          </m:sSub>
                          <m:r>
                            <a:rPr lang="cs-CZ" sz="1600" i="1">
                              <a:latin typeface="Cambria Math" panose="02040503050406030204" pitchFamily="18" charset="0"/>
                              <a:ea typeface="Calibri" panose="020F0502020204030204" pitchFamily="34" charset="0"/>
                              <a:cs typeface="Times New Roman" panose="02020603050405020304" pitchFamily="18" charset="0"/>
                            </a:rPr>
                            <m:t>+1</m:t>
                          </m:r>
                        </m:e>
                      </m:d>
                      <m:r>
                        <a:rPr lang="cs-CZ" sz="1600" i="1">
                          <a:latin typeface="Cambria Math" panose="02040503050406030204" pitchFamily="18" charset="0"/>
                          <a:ea typeface="Calibri" panose="020F0502020204030204" pitchFamily="34" charset="0"/>
                          <a:cs typeface="Times New Roman" panose="02020603050405020304" pitchFamily="18" charset="0"/>
                        </a:rPr>
                        <m:t>= </m:t>
                      </m:r>
                      <m:r>
                        <a:rPr lang="cs-CZ" sz="1600" i="1">
                          <a:latin typeface="Cambria Math" panose="02040503050406030204" pitchFamily="18" charset="0"/>
                          <a:ea typeface="Calibri" panose="020F0502020204030204" pitchFamily="34" charset="0"/>
                          <a:cs typeface="Times New Roman" panose="02020603050405020304" pitchFamily="18" charset="0"/>
                        </a:rPr>
                        <m:t>𝑙𝑛</m:t>
                      </m:r>
                      <m:sSup>
                        <m:sSupPr>
                          <m:ctrlPr>
                            <a:rPr lang="cs-CZ" sz="1600" i="1">
                              <a:latin typeface="Cambria Math" panose="02040503050406030204" pitchFamily="18" charset="0"/>
                              <a:ea typeface="Calibri" panose="020F0502020204030204" pitchFamily="34" charset="0"/>
                              <a:cs typeface="Times New Roman" panose="02020603050405020304" pitchFamily="18" charset="0"/>
                            </a:rPr>
                          </m:ctrlPr>
                        </m:sSupPr>
                        <m:e>
                          <m:r>
                            <a:rPr lang="cs-CZ" sz="1600" i="1">
                              <a:latin typeface="Cambria Math" panose="02040503050406030204" pitchFamily="18" charset="0"/>
                              <a:ea typeface="Calibri" panose="020F0502020204030204" pitchFamily="34" charset="0"/>
                              <a:cs typeface="Times New Roman" panose="02020603050405020304" pitchFamily="18" charset="0"/>
                            </a:rPr>
                            <m:t>(1+</m:t>
                          </m:r>
                          <m:sSub>
                            <m:sSubPr>
                              <m:ctrlPr>
                                <a:rPr lang="cs-CZ" sz="1600" i="1">
                                  <a:latin typeface="Cambria Math" panose="02040503050406030204" pitchFamily="18" charset="0"/>
                                  <a:ea typeface="Calibri" panose="020F0502020204030204" pitchFamily="34" charset="0"/>
                                  <a:cs typeface="Times New Roman" panose="02020603050405020304" pitchFamily="18" charset="0"/>
                                </a:rPr>
                              </m:ctrlPr>
                            </m:sSubPr>
                            <m:e>
                              <m:r>
                                <a:rPr lang="cs-CZ" sz="1600" i="1">
                                  <a:latin typeface="Cambria Math" panose="02040503050406030204" pitchFamily="18" charset="0"/>
                                  <a:ea typeface="Calibri" panose="020F0502020204030204" pitchFamily="34" charset="0"/>
                                  <a:cs typeface="Times New Roman" panose="02020603050405020304" pitchFamily="18" charset="0"/>
                                </a:rPr>
                                <m:t>𝑟</m:t>
                              </m:r>
                            </m:e>
                            <m:sub>
                              <m:r>
                                <a:rPr lang="cs-CZ" sz="1600" i="1">
                                  <a:latin typeface="Cambria Math" panose="02040503050406030204" pitchFamily="18" charset="0"/>
                                  <a:ea typeface="Calibri" panose="020F0502020204030204" pitchFamily="34" charset="0"/>
                                  <a:cs typeface="Times New Roman" panose="02020603050405020304" pitchFamily="18" charset="0"/>
                                </a:rPr>
                                <m:t>𝑒𝑓</m:t>
                              </m:r>
                            </m:sub>
                          </m:sSub>
                          <m:r>
                            <a:rPr lang="cs-CZ" sz="1600" i="1">
                              <a:latin typeface="Cambria Math" panose="02040503050406030204" pitchFamily="18" charset="0"/>
                              <a:ea typeface="Calibri" panose="020F0502020204030204" pitchFamily="34" charset="0"/>
                              <a:cs typeface="Times New Roman" panose="02020603050405020304" pitchFamily="18" charset="0"/>
                            </a:rPr>
                            <m:t>)</m:t>
                          </m:r>
                        </m:e>
                        <m:sup>
                          <m:sSub>
                            <m:sSubPr>
                              <m:ctrlPr>
                                <a:rPr lang="cs-CZ" sz="1600" i="1">
                                  <a:latin typeface="Cambria Math" panose="02040503050406030204" pitchFamily="18" charset="0"/>
                                  <a:ea typeface="Calibri" panose="020F0502020204030204" pitchFamily="34" charset="0"/>
                                  <a:cs typeface="Times New Roman" panose="02020603050405020304" pitchFamily="18" charset="0"/>
                                </a:rPr>
                              </m:ctrlPr>
                            </m:sSubPr>
                            <m:e>
                              <m:r>
                                <a:rPr lang="cs-CZ" sz="1600" i="1">
                                  <a:latin typeface="Cambria Math" panose="02040503050406030204" pitchFamily="18" charset="0"/>
                                  <a:ea typeface="Calibri" panose="020F0502020204030204" pitchFamily="34" charset="0"/>
                                  <a:cs typeface="Times New Roman" panose="02020603050405020304" pitchFamily="18" charset="0"/>
                                </a:rPr>
                                <m:t>𝑚</m:t>
                              </m:r>
                            </m:e>
                            <m:sub>
                              <m:r>
                                <a:rPr lang="cs-CZ" sz="1600" i="1">
                                  <a:latin typeface="Cambria Math" panose="02040503050406030204" pitchFamily="18" charset="0"/>
                                  <a:ea typeface="Calibri" panose="020F0502020204030204" pitchFamily="34" charset="0"/>
                                  <a:cs typeface="Times New Roman" panose="02020603050405020304" pitchFamily="18" charset="0"/>
                                </a:rPr>
                                <m:t>𝑎</m:t>
                              </m:r>
                            </m:sub>
                          </m:sSub>
                          <m:r>
                            <a:rPr lang="cs-CZ" sz="1600" i="1">
                              <a:latin typeface="Cambria Math" panose="02040503050406030204" pitchFamily="18" charset="0"/>
                              <a:ea typeface="Calibri" panose="020F0502020204030204" pitchFamily="34" charset="0"/>
                              <a:cs typeface="Times New Roman" panose="02020603050405020304" pitchFamily="18" charset="0"/>
                            </a:rPr>
                            <m:t>∗</m:t>
                          </m:r>
                          <m:r>
                            <a:rPr lang="cs-CZ" sz="16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𝒏</m:t>
                          </m:r>
                        </m:sup>
                      </m:sSup>
                    </m:oMath>
                  </m:oMathPara>
                </a14:m>
                <a:endParaRPr lang="cs-CZ" sz="1800" i="1" dirty="0">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14:m>
                  <m:oMathPara xmlns:m="http://schemas.openxmlformats.org/officeDocument/2006/math">
                    <m:oMathParaPr>
                      <m:jc m:val="centerGroup"/>
                    </m:oMathParaPr>
                    <m:oMath xmlns:m="http://schemas.openxmlformats.org/officeDocument/2006/math">
                      <m:f>
                        <m:fPr>
                          <m:ctrlPr>
                            <a:rPr lang="cs-CZ" sz="16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cs-CZ" sz="1600" i="1">
                              <a:latin typeface="Cambria Math" panose="02040503050406030204" pitchFamily="18" charset="0"/>
                              <a:ea typeface="Calibri" panose="020F0502020204030204" pitchFamily="34" charset="0"/>
                              <a:cs typeface="Times New Roman" panose="02020603050405020304" pitchFamily="18" charset="0"/>
                            </a:rPr>
                            <m:t>𝑙𝑛</m:t>
                          </m:r>
                          <m:d>
                            <m:dPr>
                              <m:ctrlPr>
                                <a:rPr lang="cs-CZ"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cs-CZ" sz="1600" i="1">
                                      <a:latin typeface="Cambria Math" panose="02040503050406030204" pitchFamily="18" charset="0"/>
                                      <a:ea typeface="Calibri" panose="020F0502020204030204" pitchFamily="34" charset="0"/>
                                      <a:cs typeface="Times New Roman" panose="02020603050405020304" pitchFamily="18" charset="0"/>
                                    </a:rPr>
                                  </m:ctrlPr>
                                </m:fPr>
                                <m:num>
                                  <m:r>
                                    <a:rPr lang="cs-CZ" sz="1600" i="1">
                                      <a:latin typeface="Cambria Math" panose="02040503050406030204" pitchFamily="18" charset="0"/>
                                      <a:ea typeface="Calibri" panose="020F0502020204030204" pitchFamily="34" charset="0"/>
                                      <a:cs typeface="Times New Roman" panose="02020603050405020304" pitchFamily="18" charset="0"/>
                                    </a:rPr>
                                    <m:t>𝐹𝑉𝐴</m:t>
                                  </m:r>
                                </m:num>
                                <m:den>
                                  <m:r>
                                    <a:rPr lang="cs-CZ" sz="1600" i="1">
                                      <a:latin typeface="Cambria Math" panose="02040503050406030204" pitchFamily="18" charset="0"/>
                                      <a:ea typeface="Calibri" panose="020F0502020204030204" pitchFamily="34" charset="0"/>
                                      <a:cs typeface="Times New Roman" panose="02020603050405020304" pitchFamily="18" charset="0"/>
                                    </a:rPr>
                                    <m:t>𝑎</m:t>
                                  </m:r>
                                </m:den>
                              </m:f>
                              <m:r>
                                <a:rPr lang="cs-CZ"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cs-CZ" sz="1600" i="1">
                                      <a:latin typeface="Cambria Math" panose="02040503050406030204" pitchFamily="18" charset="0"/>
                                      <a:ea typeface="Calibri" panose="020F0502020204030204" pitchFamily="34" charset="0"/>
                                      <a:cs typeface="Times New Roman" panose="02020603050405020304" pitchFamily="18" charset="0"/>
                                    </a:rPr>
                                  </m:ctrlPr>
                                </m:sSubPr>
                                <m:e>
                                  <m:r>
                                    <a:rPr lang="cs-CZ" sz="1600" i="1">
                                      <a:latin typeface="Cambria Math" panose="02040503050406030204" pitchFamily="18" charset="0"/>
                                      <a:ea typeface="Calibri" panose="020F0502020204030204" pitchFamily="34" charset="0"/>
                                      <a:cs typeface="Times New Roman" panose="02020603050405020304" pitchFamily="18" charset="0"/>
                                    </a:rPr>
                                    <m:t>𝑟</m:t>
                                  </m:r>
                                </m:e>
                                <m:sub>
                                  <m:r>
                                    <a:rPr lang="cs-CZ" sz="1600" i="1">
                                      <a:latin typeface="Cambria Math" panose="02040503050406030204" pitchFamily="18" charset="0"/>
                                      <a:ea typeface="Calibri" panose="020F0502020204030204" pitchFamily="34" charset="0"/>
                                      <a:cs typeface="Times New Roman" panose="02020603050405020304" pitchFamily="18" charset="0"/>
                                    </a:rPr>
                                    <m:t>𝑒𝑓</m:t>
                                  </m:r>
                                </m:sub>
                              </m:sSub>
                              <m:r>
                                <a:rPr lang="cs-CZ" sz="1600" i="1">
                                  <a:latin typeface="Cambria Math" panose="02040503050406030204" pitchFamily="18" charset="0"/>
                                  <a:ea typeface="Calibri" panose="020F0502020204030204" pitchFamily="34" charset="0"/>
                                  <a:cs typeface="Times New Roman" panose="02020603050405020304" pitchFamily="18" charset="0"/>
                                </a:rPr>
                                <m:t>+1</m:t>
                              </m:r>
                            </m:e>
                          </m:d>
                        </m:num>
                        <m:den>
                          <m:r>
                            <a:rPr lang="cs-CZ" sz="1600" b="0" i="1" smtClean="0">
                              <a:latin typeface="Cambria Math" panose="02040503050406030204" pitchFamily="18" charset="0"/>
                              <a:ea typeface="Calibri" panose="020F0502020204030204" pitchFamily="34" charset="0"/>
                              <a:cs typeface="Times New Roman" panose="02020603050405020304" pitchFamily="18" charset="0"/>
                            </a:rPr>
                            <m:t>𝑙𝑛</m:t>
                          </m:r>
                          <m:r>
                            <a:rPr lang="cs-CZ" sz="1600" i="1">
                              <a:latin typeface="Cambria Math" panose="02040503050406030204" pitchFamily="18" charset="0"/>
                              <a:ea typeface="Calibri" panose="020F0502020204030204" pitchFamily="34" charset="0"/>
                              <a:cs typeface="Times New Roman" panose="02020603050405020304" pitchFamily="18" charset="0"/>
                            </a:rPr>
                            <m:t>(1+</m:t>
                          </m:r>
                          <m:sSub>
                            <m:sSubPr>
                              <m:ctrlPr>
                                <a:rPr lang="cs-CZ" sz="1600" i="1">
                                  <a:latin typeface="Cambria Math" panose="02040503050406030204" pitchFamily="18" charset="0"/>
                                  <a:ea typeface="Calibri" panose="020F0502020204030204" pitchFamily="34" charset="0"/>
                                  <a:cs typeface="Times New Roman" panose="02020603050405020304" pitchFamily="18" charset="0"/>
                                </a:rPr>
                              </m:ctrlPr>
                            </m:sSubPr>
                            <m:e>
                              <m:r>
                                <a:rPr lang="cs-CZ" sz="1600" i="1">
                                  <a:latin typeface="Cambria Math" panose="02040503050406030204" pitchFamily="18" charset="0"/>
                                  <a:ea typeface="Calibri" panose="020F0502020204030204" pitchFamily="34" charset="0"/>
                                  <a:cs typeface="Times New Roman" panose="02020603050405020304" pitchFamily="18" charset="0"/>
                                </a:rPr>
                                <m:t>𝑟</m:t>
                              </m:r>
                            </m:e>
                            <m:sub>
                              <m:r>
                                <a:rPr lang="cs-CZ" sz="1600" i="1">
                                  <a:latin typeface="Cambria Math" panose="02040503050406030204" pitchFamily="18" charset="0"/>
                                  <a:ea typeface="Calibri" panose="020F0502020204030204" pitchFamily="34" charset="0"/>
                                  <a:cs typeface="Times New Roman" panose="02020603050405020304" pitchFamily="18" charset="0"/>
                                </a:rPr>
                                <m:t>𝑒𝑓</m:t>
                              </m:r>
                            </m:sub>
                          </m:sSub>
                          <m:r>
                            <a:rPr lang="cs-CZ" sz="1600" i="1">
                              <a:latin typeface="Cambria Math" panose="02040503050406030204" pitchFamily="18" charset="0"/>
                              <a:ea typeface="Calibri" panose="020F0502020204030204" pitchFamily="34" charset="0"/>
                              <a:cs typeface="Times New Roman" panose="02020603050405020304" pitchFamily="18" charset="0"/>
                            </a:rPr>
                            <m:t>)</m:t>
                          </m:r>
                          <m:r>
                            <a:rPr lang="cs-CZ" sz="160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cs-CZ" sz="16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cs-CZ" sz="1600" b="0" i="1" smtClean="0">
                                  <a:latin typeface="Cambria Math" panose="02040503050406030204" pitchFamily="18" charset="0"/>
                                  <a:ea typeface="Cambria Math" panose="02040503050406030204" pitchFamily="18" charset="0"/>
                                  <a:cs typeface="Times New Roman" panose="02020603050405020304" pitchFamily="18" charset="0"/>
                                </a:rPr>
                                <m:t>𝑚</m:t>
                              </m:r>
                            </m:e>
                            <m:sub>
                              <m:r>
                                <a:rPr lang="cs-CZ" sz="1600" b="0" i="1" smtClean="0">
                                  <a:latin typeface="Cambria Math" panose="02040503050406030204" pitchFamily="18" charset="0"/>
                                  <a:ea typeface="Cambria Math" panose="02040503050406030204" pitchFamily="18" charset="0"/>
                                  <a:cs typeface="Times New Roman" panose="02020603050405020304" pitchFamily="18" charset="0"/>
                                </a:rPr>
                                <m:t>𝑎</m:t>
                              </m:r>
                            </m:sub>
                          </m:sSub>
                        </m:den>
                      </m:f>
                      <m:r>
                        <a:rPr lang="cs-CZ" sz="1600" b="0" i="1" smtClean="0">
                          <a:latin typeface="Cambria Math" panose="02040503050406030204" pitchFamily="18" charset="0"/>
                          <a:ea typeface="Calibri" panose="020F0502020204030204" pitchFamily="34" charset="0"/>
                          <a:cs typeface="Times New Roman" panose="02020603050405020304" pitchFamily="18" charset="0"/>
                        </a:rPr>
                        <m:t>=</m:t>
                      </m:r>
                      <m:r>
                        <a:rPr lang="cs-CZ"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𝒏</m:t>
                      </m:r>
                      <m:r>
                        <a:rPr lang="cs-CZ"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cs-CZ"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𝟏𝟓</m:t>
                      </m:r>
                      <m:r>
                        <a:rPr lang="cs-CZ"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cs-CZ"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𝟒𝟗𝟗𝟗𝟗𝟗𝟔𝟐</m:t>
                      </m:r>
                      <m:r>
                        <a:rPr lang="cs-CZ" sz="1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cs-CZ" sz="1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𝟏𝟓</m:t>
                      </m:r>
                      <m:r>
                        <a:rPr lang="cs-CZ" sz="1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cs-CZ" sz="1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𝟓</m:t>
                      </m:r>
                      <m:r>
                        <a:rPr lang="cs-CZ" sz="1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r>
                        <a:rPr lang="cs-CZ" sz="1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𝒍𝒆𝒕</m:t>
                      </m:r>
                    </m:oMath>
                  </m:oMathPara>
                </a14:m>
                <a:endParaRPr lang="cs-CZ" sz="1800" i="1" dirty="0">
                  <a:latin typeface="Cambria Math" panose="02040503050406030204" pitchFamily="18" charset="0"/>
                  <a:ea typeface="Calibri" panose="020F0502020204030204" pitchFamily="34" charset="0"/>
                  <a:cs typeface="Times New Roman" panose="02020603050405020304" pitchFamily="18" charset="0"/>
                </a:endParaRPr>
              </a:p>
              <a:p>
                <a:pPr marL="72000" indent="0" algn="ctr">
                  <a:buNone/>
                </a:pPr>
                <a:br>
                  <a:rPr lang="cs-CZ" sz="1800" b="0" i="1" dirty="0">
                    <a:latin typeface="Cambria Math" panose="02040503050406030204" pitchFamily="18" charset="0"/>
                    <a:ea typeface="Calibri" panose="020F0502020204030204" pitchFamily="34" charset="0"/>
                    <a:cs typeface="Times New Roman" panose="02020603050405020304" pitchFamily="18" charset="0"/>
                  </a:rPr>
                </a:b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72000" indent="0">
                  <a:buNone/>
                </a:pPr>
                <a:endParaRPr lang="cs-CZ" dirty="0"/>
              </a:p>
              <a:p>
                <a:pPr marL="72000" indent="0">
                  <a:buNone/>
                </a:pPr>
                <a:endParaRPr lang="cs-CZ" dirty="0"/>
              </a:p>
            </p:txBody>
          </p:sp>
        </mc:Choice>
        <mc:Fallback xmlns="">
          <p:sp>
            <p:nvSpPr>
              <p:cNvPr id="23" name="Zástupný obsah 22">
                <a:extLst>
                  <a:ext uri="{FF2B5EF4-FFF2-40B4-BE49-F238E27FC236}">
                    <a16:creationId xmlns:a16="http://schemas.microsoft.com/office/drawing/2014/main" id="{BE7A95EB-C880-404B-B5FF-6CF35247C0DF}"/>
                  </a:ext>
                </a:extLst>
              </p:cNvPr>
              <p:cNvSpPr>
                <a:spLocks noGrp="1" noRot="1" noChangeAspect="1" noMove="1" noResize="1" noEditPoints="1" noAdjustHandles="1" noChangeArrowheads="1" noChangeShapeType="1" noTextEdit="1"/>
              </p:cNvSpPr>
              <p:nvPr>
                <p:ph idx="28"/>
              </p:nvPr>
            </p:nvSpPr>
            <p:spPr>
              <a:xfrm>
                <a:off x="6152755" y="1290515"/>
                <a:ext cx="5828821" cy="5567485"/>
              </a:xfrm>
              <a:blipFill>
                <a:blip r:embed="rId2"/>
                <a:stretch>
                  <a:fillRect l="-1360"/>
                </a:stretch>
              </a:blipFill>
            </p:spPr>
            <p:txBody>
              <a:bodyPr/>
              <a:lstStyle/>
              <a:p>
                <a:r>
                  <a:rPr lang="cs-CZ">
                    <a:noFill/>
                  </a:rPr>
                  <a:t> </a:t>
                </a:r>
              </a:p>
            </p:txBody>
          </p:sp>
        </mc:Fallback>
      </mc:AlternateContent>
      <p:cxnSp>
        <p:nvCxnSpPr>
          <p:cNvPr id="9" name="Přímá spojnice 8">
            <a:extLst>
              <a:ext uri="{FF2B5EF4-FFF2-40B4-BE49-F238E27FC236}">
                <a16:creationId xmlns:a16="http://schemas.microsoft.com/office/drawing/2014/main" id="{26A73042-3734-48A6-8E9E-1F3E7D098E2E}"/>
              </a:ext>
            </a:extLst>
          </p:cNvPr>
          <p:cNvCxnSpPr>
            <a:cxnSpLocks/>
          </p:cNvCxnSpPr>
          <p:nvPr/>
        </p:nvCxnSpPr>
        <p:spPr bwMode="auto">
          <a:xfrm>
            <a:off x="5921759" y="1709529"/>
            <a:ext cx="13850" cy="4795533"/>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816214"/>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14 – část ½, důchod</a:t>
            </a:r>
          </a:p>
        </p:txBody>
      </p:sp>
      <p:sp>
        <p:nvSpPr>
          <p:cNvPr id="5" name="Zástupný obsah 4">
            <a:extLst>
              <a:ext uri="{FF2B5EF4-FFF2-40B4-BE49-F238E27FC236}">
                <a16:creationId xmlns:a16="http://schemas.microsoft.com/office/drawing/2014/main" id="{AFE419B7-3AE1-4AB0-9258-3F4D9960C535}"/>
              </a:ext>
            </a:extLst>
          </p:cNvPr>
          <p:cNvSpPr>
            <a:spLocks noGrp="1"/>
          </p:cNvSpPr>
          <p:nvPr>
            <p:ph idx="1"/>
          </p:nvPr>
        </p:nvSpPr>
        <p:spPr/>
        <p:txBody>
          <a:bodyPr/>
          <a:lstStyle/>
          <a:p>
            <a:r>
              <a:rPr lang="cs-CZ" sz="2400" dirty="0">
                <a:effectLst/>
                <a:latin typeface="Calibri" panose="020F0502020204030204" pitchFamily="34" charset="0"/>
                <a:ea typeface="Calibri" panose="020F0502020204030204" pitchFamily="34" charset="0"/>
                <a:cs typeface="Times New Roman" panose="02020603050405020304" pitchFamily="18" charset="0"/>
              </a:rPr>
              <a:t>Kolik činí roční nominální diskontní sazba se dvěma konverzemi (odpovídá délce ÚO). Zvolená diskontní sazba vám zaručí pravidelný polhůtní měsíční důchod ve výši 4350 na půl roku. Dále víte, že suma současných hodnot výplat za úrokové období odpovídá částce 25491.</a:t>
            </a:r>
          </a:p>
          <a:p>
            <a:pPr marL="72000" indent="0">
              <a:buNone/>
            </a:pPr>
            <a:endParaRPr lang="cs-CZ" dirty="0"/>
          </a:p>
        </p:txBody>
      </p:sp>
    </p:spTree>
    <p:extLst>
      <p:ext uri="{BB962C8B-B14F-4D97-AF65-F5344CB8AC3E}">
        <p14:creationId xmlns:p14="http://schemas.microsoft.com/office/powerpoint/2010/main" val="370670459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CC6A9A-ED9F-4D8A-A885-3CF7DBAC90D5}"/>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EAD1F152-5FF5-4301-856E-DC37447C2EC0}"/>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EE147750-8806-433F-BFCF-D3E5BFE90CA4}"/>
              </a:ext>
            </a:extLst>
          </p:cNvPr>
          <p:cNvSpPr>
            <a:spLocks noGrp="1"/>
          </p:cNvSpPr>
          <p:nvPr>
            <p:ph type="title"/>
          </p:nvPr>
        </p:nvSpPr>
        <p:spPr/>
        <p:txBody>
          <a:bodyPr/>
          <a:lstStyle/>
          <a:p>
            <a:r>
              <a:rPr lang="cs-CZ" dirty="0"/>
              <a:t>Příklad </a:t>
            </a:r>
            <a:r>
              <a:rPr lang="cs-CZ" dirty="0" err="1"/>
              <a:t>Socrative</a:t>
            </a:r>
            <a:r>
              <a:rPr lang="cs-CZ" dirty="0"/>
              <a:t> 14 – řešení ½</a:t>
            </a:r>
          </a:p>
        </p:txBody>
      </p:sp>
      <p:sp>
        <p:nvSpPr>
          <p:cNvPr id="6" name="TextovéPole 5">
            <a:extLst>
              <a:ext uri="{FF2B5EF4-FFF2-40B4-BE49-F238E27FC236}">
                <a16:creationId xmlns:a16="http://schemas.microsoft.com/office/drawing/2014/main" id="{9CF01B35-AD76-404D-BCCB-DFD33FD85878}"/>
              </a:ext>
            </a:extLst>
          </p:cNvPr>
          <p:cNvSpPr txBox="1"/>
          <p:nvPr/>
        </p:nvSpPr>
        <p:spPr>
          <a:xfrm>
            <a:off x="720001" y="1442383"/>
            <a:ext cx="1629910" cy="1015663"/>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D</a:t>
            </a:r>
            <a:r>
              <a:rPr lang="cs-CZ" sz="900" dirty="0"/>
              <a:t>1</a:t>
            </a:r>
            <a:r>
              <a:rPr lang="cs-CZ" sz="1200" dirty="0"/>
              <a:t> = 25 491 Kč</a:t>
            </a:r>
          </a:p>
          <a:p>
            <a:r>
              <a:rPr lang="cs-CZ" sz="1200" dirty="0"/>
              <a:t>a = 4 350 Kč</a:t>
            </a:r>
          </a:p>
          <a:p>
            <a:r>
              <a:rPr lang="cs-CZ" sz="1200" dirty="0"/>
              <a:t>ÚO = 6 M</a:t>
            </a:r>
          </a:p>
          <a:p>
            <a:r>
              <a:rPr lang="cs-CZ" sz="1200" dirty="0"/>
              <a:t>PO = 1 M</a:t>
            </a:r>
          </a:p>
          <a:p>
            <a:r>
              <a:rPr lang="cs-CZ" sz="1200" dirty="0"/>
              <a:t>m = 6</a:t>
            </a:r>
          </a:p>
        </p:txBody>
      </p:sp>
      <mc:AlternateContent xmlns:mc="http://schemas.openxmlformats.org/markup-compatibility/2006" xmlns:a14="http://schemas.microsoft.com/office/drawing/2010/main">
        <mc:Choice Requires="a14">
          <p:sp>
            <p:nvSpPr>
              <p:cNvPr id="7" name="TextovéPole 6">
                <a:extLst>
                  <a:ext uri="{FF2B5EF4-FFF2-40B4-BE49-F238E27FC236}">
                    <a16:creationId xmlns:a16="http://schemas.microsoft.com/office/drawing/2014/main" id="{4D656E54-8500-4CCD-9759-C61EBE16ED00}"/>
                  </a:ext>
                </a:extLst>
              </p:cNvPr>
              <p:cNvSpPr txBox="1"/>
              <p:nvPr/>
            </p:nvSpPr>
            <p:spPr>
              <a:xfrm>
                <a:off x="666000" y="2733964"/>
                <a:ext cx="3815725"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1</m:t>
                          </m:r>
                        </m:sub>
                      </m:sSub>
                      <m:r>
                        <a:rPr lang="cs-CZ" i="0">
                          <a:latin typeface="Cambria Math" panose="02040503050406030204" pitchFamily="18" charset="0"/>
                        </a:rPr>
                        <m:t>=</m:t>
                      </m:r>
                      <m:r>
                        <a:rPr lang="cs-CZ" i="1">
                          <a:latin typeface="Cambria Math" panose="02040503050406030204" pitchFamily="18" charset="0"/>
                        </a:rPr>
                        <m:t>𝑎</m:t>
                      </m:r>
                      <m:r>
                        <a:rPr lang="cs-CZ" i="0">
                          <a:latin typeface="Cambria Math" panose="02040503050406030204" pitchFamily="18" charset="0"/>
                        </a:rPr>
                        <m:t>⋅</m:t>
                      </m:r>
                      <m:r>
                        <a:rPr lang="cs-CZ" i="1">
                          <a:latin typeface="Cambria Math" panose="02040503050406030204" pitchFamily="18" charset="0"/>
                        </a:rPr>
                        <m:t>𝑚</m:t>
                      </m:r>
                      <m:r>
                        <a:rPr lang="cs-CZ" i="0">
                          <a:latin typeface="Cambria Math" panose="02040503050406030204" pitchFamily="18" charset="0"/>
                        </a:rPr>
                        <m:t>⋅</m:t>
                      </m:r>
                      <m:d>
                        <m:dPr>
                          <m:ctrlPr>
                            <a:rPr lang="cs-CZ" i="1">
                              <a:solidFill>
                                <a:srgbClr val="836967"/>
                              </a:solidFill>
                              <a:latin typeface="Cambria Math" panose="02040503050406030204" pitchFamily="18" charset="0"/>
                            </a:rPr>
                          </m:ctrlPr>
                        </m:dPr>
                        <m:e>
                          <m:r>
                            <a:rPr lang="cs-CZ" i="0">
                              <a:latin typeface="Cambria Math" panose="02040503050406030204" pitchFamily="18" charset="0"/>
                            </a:rPr>
                            <m:t>1</m:t>
                          </m:r>
                          <m:r>
                            <a:rPr lang="cs-CZ" i="0" smtClean="0">
                              <a:solidFill>
                                <a:schemeClr val="accent6">
                                  <a:lumMod val="60000"/>
                                  <a:lumOff val="40000"/>
                                </a:schemeClr>
                              </a:solidFill>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1">
                                  <a:latin typeface="Cambria Math" panose="02040503050406030204" pitchFamily="18" charset="0"/>
                                </a:rPr>
                                <m:t>𝑚</m:t>
                              </m:r>
                              <m:r>
                                <a:rPr lang="cs-CZ" i="0" smtClean="0">
                                  <a:solidFill>
                                    <a:schemeClr val="tx2">
                                      <a:lumMod val="60000"/>
                                      <a:lumOff val="40000"/>
                                    </a:schemeClr>
                                  </a:solidFill>
                                  <a:latin typeface="Cambria Math" panose="02040503050406030204" pitchFamily="18" charset="0"/>
                                </a:rPr>
                                <m:t>+</m:t>
                              </m:r>
                              <m:r>
                                <a:rPr lang="cs-CZ" i="0">
                                  <a:latin typeface="Cambria Math" panose="02040503050406030204" pitchFamily="18" charset="0"/>
                                </a:rPr>
                                <m:t>1</m:t>
                              </m:r>
                            </m:num>
                            <m:den>
                              <m:r>
                                <a:rPr lang="cs-CZ" i="0">
                                  <a:latin typeface="Cambria Math" panose="02040503050406030204" pitchFamily="18" charset="0"/>
                                </a:rPr>
                                <m:t>2</m:t>
                              </m:r>
                              <m:r>
                                <a:rPr lang="cs-CZ" i="1">
                                  <a:latin typeface="Cambria Math" panose="02040503050406030204" pitchFamily="18" charset="0"/>
                                </a:rPr>
                                <m:t>𝑚</m:t>
                              </m:r>
                            </m:den>
                          </m:f>
                          <m:r>
                            <a:rPr lang="cs-CZ" i="0">
                              <a:latin typeface="Cambria Math" panose="02040503050406030204" pitchFamily="18" charset="0"/>
                            </a:rPr>
                            <m:t>⋅</m:t>
                          </m:r>
                          <m:r>
                            <a:rPr lang="cs-CZ" i="1">
                              <a:latin typeface="Cambria Math" panose="02040503050406030204" pitchFamily="18" charset="0"/>
                            </a:rPr>
                            <m:t>𝑑</m:t>
                          </m:r>
                        </m:e>
                      </m:d>
                    </m:oMath>
                  </m:oMathPara>
                </a14:m>
                <a:endParaRPr lang="cs-CZ" dirty="0"/>
              </a:p>
            </p:txBody>
          </p:sp>
        </mc:Choice>
        <mc:Fallback xmlns="">
          <p:sp>
            <p:nvSpPr>
              <p:cNvPr id="7" name="TextovéPole 6">
                <a:extLst>
                  <a:ext uri="{FF2B5EF4-FFF2-40B4-BE49-F238E27FC236}">
                    <a16:creationId xmlns:a16="http://schemas.microsoft.com/office/drawing/2014/main" id="{4D656E54-8500-4CCD-9759-C61EBE16ED00}"/>
                  </a:ext>
                </a:extLst>
              </p:cNvPr>
              <p:cNvSpPr txBox="1">
                <a:spLocks noRot="1" noChangeAspect="1" noMove="1" noResize="1" noEditPoints="1" noAdjustHandles="1" noChangeArrowheads="1" noChangeShapeType="1" noTextEdit="1"/>
              </p:cNvSpPr>
              <p:nvPr/>
            </p:nvSpPr>
            <p:spPr>
              <a:xfrm>
                <a:off x="666000" y="2733964"/>
                <a:ext cx="3815725" cy="82984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8C621D36-1B23-46AB-9CD3-A79CA2D2C5E9}"/>
                  </a:ext>
                </a:extLst>
              </p:cNvPr>
              <p:cNvSpPr txBox="1"/>
              <p:nvPr/>
            </p:nvSpPr>
            <p:spPr>
              <a:xfrm>
                <a:off x="6293684" y="2661590"/>
                <a:ext cx="4692631"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1</m:t>
                          </m:r>
                        </m:sub>
                      </m:sSub>
                      <m:r>
                        <a:rPr lang="cs-CZ" i="0">
                          <a:latin typeface="Cambria Math" panose="02040503050406030204" pitchFamily="18" charset="0"/>
                        </a:rPr>
                        <m:t>=</m:t>
                      </m:r>
                      <m:r>
                        <a:rPr lang="cs-CZ" i="1">
                          <a:latin typeface="Cambria Math" panose="02040503050406030204" pitchFamily="18" charset="0"/>
                        </a:rPr>
                        <m:t>𝑎</m:t>
                      </m:r>
                      <m:r>
                        <a:rPr lang="cs-CZ" i="0">
                          <a:latin typeface="Cambria Math" panose="02040503050406030204" pitchFamily="18" charset="0"/>
                        </a:rPr>
                        <m:t>⋅</m:t>
                      </m:r>
                      <m:r>
                        <a:rPr lang="cs-CZ" i="1">
                          <a:latin typeface="Cambria Math" panose="02040503050406030204" pitchFamily="18" charset="0"/>
                        </a:rPr>
                        <m:t>𝑚</m:t>
                      </m:r>
                      <m:r>
                        <a:rPr lang="cs-CZ" i="0">
                          <a:latin typeface="Cambria Math" panose="02040503050406030204" pitchFamily="18" charset="0"/>
                        </a:rPr>
                        <m:t>⋅</m:t>
                      </m:r>
                      <m:d>
                        <m:dPr>
                          <m:ctrlPr>
                            <a:rPr lang="cs-CZ" i="1">
                              <a:solidFill>
                                <a:srgbClr val="836967"/>
                              </a:solidFill>
                              <a:latin typeface="Cambria Math" panose="02040503050406030204" pitchFamily="18" charset="0"/>
                            </a:rPr>
                          </m:ctrlPr>
                        </m:dPr>
                        <m:e>
                          <m:r>
                            <a:rPr lang="cs-CZ" i="0">
                              <a:latin typeface="Cambria Math" panose="02040503050406030204" pitchFamily="18" charset="0"/>
                            </a:rPr>
                            <m:t>1</m:t>
                          </m:r>
                          <m:r>
                            <a:rPr lang="cs-CZ" i="0" smtClean="0">
                              <a:solidFill>
                                <a:schemeClr val="accent6">
                                  <a:lumMod val="60000"/>
                                  <a:lumOff val="40000"/>
                                </a:schemeClr>
                              </a:solidFill>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1">
                                  <a:latin typeface="Cambria Math" panose="02040503050406030204" pitchFamily="18" charset="0"/>
                                </a:rPr>
                                <m:t>𝑚</m:t>
                              </m:r>
                              <m:r>
                                <a:rPr lang="cs-CZ" i="0" smtClean="0">
                                  <a:solidFill>
                                    <a:schemeClr val="tx2">
                                      <a:lumMod val="60000"/>
                                      <a:lumOff val="40000"/>
                                    </a:schemeClr>
                                  </a:solidFill>
                                  <a:latin typeface="Cambria Math" panose="02040503050406030204" pitchFamily="18" charset="0"/>
                                </a:rPr>
                                <m:t>−</m:t>
                              </m:r>
                              <m:r>
                                <a:rPr lang="cs-CZ" i="0">
                                  <a:latin typeface="Cambria Math" panose="02040503050406030204" pitchFamily="18" charset="0"/>
                                </a:rPr>
                                <m:t>1</m:t>
                              </m:r>
                            </m:num>
                            <m:den>
                              <m:r>
                                <a:rPr lang="cs-CZ" i="0">
                                  <a:latin typeface="Cambria Math" panose="02040503050406030204" pitchFamily="18" charset="0"/>
                                </a:rPr>
                                <m:t>2</m:t>
                              </m:r>
                              <m:r>
                                <a:rPr lang="cs-CZ" i="1">
                                  <a:latin typeface="Cambria Math" panose="02040503050406030204" pitchFamily="18" charset="0"/>
                                </a:rPr>
                                <m:t>𝑚</m:t>
                              </m:r>
                            </m:den>
                          </m:f>
                          <m:r>
                            <a:rPr lang="cs-CZ" i="0">
                              <a:latin typeface="Cambria Math" panose="02040503050406030204" pitchFamily="18" charset="0"/>
                            </a:rPr>
                            <m:t>⋅</m:t>
                          </m:r>
                          <m:r>
                            <a:rPr lang="cs-CZ" i="1">
                              <a:latin typeface="Cambria Math" panose="02040503050406030204" pitchFamily="18" charset="0"/>
                            </a:rPr>
                            <m:t>𝑟</m:t>
                          </m:r>
                        </m:e>
                      </m:d>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0">
                              <a:latin typeface="Cambria Math" panose="02040503050406030204" pitchFamily="18" charset="0"/>
                            </a:rPr>
                            <m:t>1</m:t>
                          </m:r>
                        </m:num>
                        <m:den>
                          <m:r>
                            <a:rPr lang="cs-CZ" i="0">
                              <a:latin typeface="Cambria Math" panose="02040503050406030204" pitchFamily="18" charset="0"/>
                            </a:rPr>
                            <m:t>1+</m:t>
                          </m:r>
                          <m:r>
                            <a:rPr lang="cs-CZ" i="1">
                              <a:latin typeface="Cambria Math" panose="02040503050406030204" pitchFamily="18" charset="0"/>
                            </a:rPr>
                            <m:t>𝑟</m:t>
                          </m:r>
                        </m:den>
                      </m:f>
                    </m:oMath>
                  </m:oMathPara>
                </a14:m>
                <a:endParaRPr lang="cs-CZ" dirty="0"/>
              </a:p>
            </p:txBody>
          </p:sp>
        </mc:Choice>
        <mc:Fallback xmlns="">
          <p:sp>
            <p:nvSpPr>
              <p:cNvPr id="8" name="TextovéPole 7">
                <a:extLst>
                  <a:ext uri="{FF2B5EF4-FFF2-40B4-BE49-F238E27FC236}">
                    <a16:creationId xmlns:a16="http://schemas.microsoft.com/office/drawing/2014/main" id="{8C621D36-1B23-46AB-9CD3-A79CA2D2C5E9}"/>
                  </a:ext>
                </a:extLst>
              </p:cNvPr>
              <p:cNvSpPr txBox="1">
                <a:spLocks noRot="1" noChangeAspect="1" noMove="1" noResize="1" noEditPoints="1" noAdjustHandles="1" noChangeArrowheads="1" noChangeShapeType="1" noTextEdit="1"/>
              </p:cNvSpPr>
              <p:nvPr/>
            </p:nvSpPr>
            <p:spPr>
              <a:xfrm>
                <a:off x="6293684" y="2661590"/>
                <a:ext cx="4692631" cy="829843"/>
              </a:xfrm>
              <a:prstGeom prst="rect">
                <a:avLst/>
              </a:prstGeom>
              <a:blipFill>
                <a:blip r:embed="rId3"/>
                <a:stretch>
                  <a:fillRect/>
                </a:stretch>
              </a:blipFill>
            </p:spPr>
            <p:txBody>
              <a:bodyPr/>
              <a:lstStyle/>
              <a:p>
                <a:r>
                  <a:rPr lang="cs-CZ">
                    <a:noFill/>
                  </a:rPr>
                  <a:t> </a:t>
                </a:r>
              </a:p>
            </p:txBody>
          </p:sp>
        </mc:Fallback>
      </mc:AlternateContent>
      <p:sp>
        <p:nvSpPr>
          <p:cNvPr id="9" name="TextovéPole 8">
            <a:extLst>
              <a:ext uri="{FF2B5EF4-FFF2-40B4-BE49-F238E27FC236}">
                <a16:creationId xmlns:a16="http://schemas.microsoft.com/office/drawing/2014/main" id="{32E2A5AF-2DB1-409C-8B2C-E66579C10074}"/>
              </a:ext>
            </a:extLst>
          </p:cNvPr>
          <p:cNvSpPr txBox="1"/>
          <p:nvPr/>
        </p:nvSpPr>
        <p:spPr>
          <a:xfrm>
            <a:off x="4955083" y="2845678"/>
            <a:ext cx="1061884" cy="461665"/>
          </a:xfrm>
          <a:prstGeom prst="rect">
            <a:avLst/>
          </a:prstGeom>
          <a:noFill/>
        </p:spPr>
        <p:txBody>
          <a:bodyPr wrap="square" rtlCol="0">
            <a:spAutoFit/>
          </a:bodyPr>
          <a:lstStyle/>
          <a:p>
            <a:r>
              <a:rPr lang="cs-CZ" dirty="0"/>
              <a:t>nebo</a:t>
            </a:r>
          </a:p>
        </p:txBody>
      </p:sp>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28E0ACFD-2745-4161-B387-DD1A8C0444E0}"/>
                  </a:ext>
                </a:extLst>
              </p:cNvPr>
              <p:cNvSpPr txBox="1"/>
              <p:nvPr/>
            </p:nvSpPr>
            <p:spPr>
              <a:xfrm>
                <a:off x="720000" y="3835768"/>
                <a:ext cx="27160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𝑑</m:t>
                      </m:r>
                      <m:r>
                        <a:rPr lang="cs-CZ" i="0">
                          <a:latin typeface="Cambria Math" panose="02040503050406030204" pitchFamily="18" charset="0"/>
                        </a:rPr>
                        <m:t>=0,04</m:t>
                      </m:r>
                      <m:r>
                        <a:rPr lang="cs-CZ" b="0" i="0" smtClean="0">
                          <a:latin typeface="Cambria Math" panose="02040503050406030204" pitchFamily="18" charset="0"/>
                        </a:rPr>
                        <m:t>=4 % </m:t>
                      </m:r>
                      <m:r>
                        <m:rPr>
                          <m:sty m:val="p"/>
                        </m:rPr>
                        <a:rPr lang="cs-CZ" b="0" i="0" smtClean="0">
                          <a:latin typeface="Cambria Math" panose="02040503050406030204" pitchFamily="18" charset="0"/>
                        </a:rPr>
                        <m:t>p</m:t>
                      </m:r>
                      <m:r>
                        <a:rPr lang="cs-CZ" b="0" i="0" smtClean="0">
                          <a:latin typeface="Cambria Math" panose="02040503050406030204" pitchFamily="18" charset="0"/>
                        </a:rPr>
                        <m:t>.</m:t>
                      </m:r>
                      <m:r>
                        <m:rPr>
                          <m:sty m:val="p"/>
                        </m:rPr>
                        <a:rPr lang="cs-CZ" b="0" i="0" smtClean="0">
                          <a:latin typeface="Cambria Math" panose="02040503050406030204" pitchFamily="18" charset="0"/>
                        </a:rPr>
                        <m:t>s</m:t>
                      </m:r>
                      <m:r>
                        <a:rPr lang="cs-CZ" b="0" i="0" smtClean="0">
                          <a:latin typeface="Cambria Math" panose="02040503050406030204" pitchFamily="18" charset="0"/>
                        </a:rPr>
                        <m:t>.</m:t>
                      </m:r>
                    </m:oMath>
                  </m:oMathPara>
                </a14:m>
                <a:endParaRPr lang="cs-CZ" dirty="0"/>
              </a:p>
            </p:txBody>
          </p:sp>
        </mc:Choice>
        <mc:Fallback xmlns="">
          <p:sp>
            <p:nvSpPr>
              <p:cNvPr id="10" name="TextovéPole 9">
                <a:extLst>
                  <a:ext uri="{FF2B5EF4-FFF2-40B4-BE49-F238E27FC236}">
                    <a16:creationId xmlns:a16="http://schemas.microsoft.com/office/drawing/2014/main" id="{28E0ACFD-2745-4161-B387-DD1A8C0444E0}"/>
                  </a:ext>
                </a:extLst>
              </p:cNvPr>
              <p:cNvSpPr txBox="1">
                <a:spLocks noRot="1" noChangeAspect="1" noMove="1" noResize="1" noEditPoints="1" noAdjustHandles="1" noChangeArrowheads="1" noChangeShapeType="1" noTextEdit="1"/>
              </p:cNvSpPr>
              <p:nvPr/>
            </p:nvSpPr>
            <p:spPr>
              <a:xfrm>
                <a:off x="720000" y="3835768"/>
                <a:ext cx="2716065" cy="369332"/>
              </a:xfrm>
              <a:prstGeom prst="rect">
                <a:avLst/>
              </a:prstGeom>
              <a:blipFill>
                <a:blip r:embed="rId4"/>
                <a:stretch>
                  <a:fillRect l="-1794" b="-2786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E1467200-FB78-4EF9-9B6A-5892922C9C49}"/>
                  </a:ext>
                </a:extLst>
              </p:cNvPr>
              <p:cNvSpPr txBox="1"/>
              <p:nvPr/>
            </p:nvSpPr>
            <p:spPr>
              <a:xfrm>
                <a:off x="720000" y="4477061"/>
                <a:ext cx="3005631" cy="369332"/>
              </a:xfrm>
              <a:prstGeom prst="rect">
                <a:avLst/>
              </a:prstGeom>
              <a:solidFill>
                <a:srgbClr val="92D050"/>
              </a:solidFill>
              <a:effectLst>
                <a:softEdge rad="38100"/>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𝑑</m:t>
                          </m:r>
                        </m:e>
                        <m:sub>
                          <m:r>
                            <a:rPr lang="cs-CZ" b="0" i="1" smtClean="0">
                              <a:latin typeface="Cambria Math" panose="02040503050406030204" pitchFamily="18" charset="0"/>
                            </a:rPr>
                            <m:t>𝑚</m:t>
                          </m:r>
                        </m:sub>
                      </m:sSub>
                      <m:r>
                        <a:rPr lang="cs-CZ" b="0" i="0" smtClean="0">
                          <a:latin typeface="Cambria Math" panose="02040503050406030204" pitchFamily="18" charset="0"/>
                        </a:rPr>
                        <m:t>=2∗</m:t>
                      </m:r>
                      <m:r>
                        <a:rPr lang="cs-CZ" b="0" i="1" smtClean="0">
                          <a:latin typeface="Cambria Math" panose="02040503050406030204" pitchFamily="18" charset="0"/>
                        </a:rPr>
                        <m:t>𝑑</m:t>
                      </m:r>
                      <m:r>
                        <a:rPr lang="cs-CZ" b="0" i="0" smtClean="0">
                          <a:latin typeface="Cambria Math" panose="02040503050406030204" pitchFamily="18" charset="0"/>
                        </a:rPr>
                        <m:t>=8 % </m:t>
                      </m:r>
                      <m:r>
                        <m:rPr>
                          <m:sty m:val="p"/>
                        </m:rPr>
                        <a:rPr lang="cs-CZ" b="0" i="0" smtClean="0">
                          <a:latin typeface="Cambria Math" panose="02040503050406030204" pitchFamily="18" charset="0"/>
                        </a:rPr>
                        <m:t>p</m:t>
                      </m:r>
                      <m:r>
                        <a:rPr lang="cs-CZ" b="0" i="0" smtClean="0">
                          <a:latin typeface="Cambria Math" panose="02040503050406030204" pitchFamily="18" charset="0"/>
                        </a:rPr>
                        <m:t>.</m:t>
                      </m:r>
                      <m:r>
                        <m:rPr>
                          <m:sty m:val="p"/>
                        </m:rPr>
                        <a:rPr lang="cs-CZ" b="0" i="0" smtClean="0">
                          <a:latin typeface="Cambria Math" panose="02040503050406030204" pitchFamily="18" charset="0"/>
                        </a:rPr>
                        <m:t>a</m:t>
                      </m:r>
                      <m:r>
                        <a:rPr lang="cs-CZ" b="0" i="0" smtClean="0">
                          <a:latin typeface="Cambria Math" panose="02040503050406030204" pitchFamily="18" charset="0"/>
                        </a:rPr>
                        <m:t>.</m:t>
                      </m:r>
                    </m:oMath>
                  </m:oMathPara>
                </a14:m>
                <a:endParaRPr lang="cs-CZ" dirty="0"/>
              </a:p>
            </p:txBody>
          </p:sp>
        </mc:Choice>
        <mc:Fallback xmlns="">
          <p:sp>
            <p:nvSpPr>
              <p:cNvPr id="13" name="TextovéPole 12">
                <a:extLst>
                  <a:ext uri="{FF2B5EF4-FFF2-40B4-BE49-F238E27FC236}">
                    <a16:creationId xmlns:a16="http://schemas.microsoft.com/office/drawing/2014/main" id="{E1467200-FB78-4EF9-9B6A-5892922C9C49}"/>
                  </a:ext>
                </a:extLst>
              </p:cNvPr>
              <p:cNvSpPr txBox="1">
                <a:spLocks noRot="1" noChangeAspect="1" noMove="1" noResize="1" noEditPoints="1" noAdjustHandles="1" noChangeArrowheads="1" noChangeShapeType="1" noTextEdit="1"/>
              </p:cNvSpPr>
              <p:nvPr/>
            </p:nvSpPr>
            <p:spPr>
              <a:xfrm>
                <a:off x="720000" y="4477061"/>
                <a:ext cx="3005631" cy="369332"/>
              </a:xfrm>
              <a:prstGeom prst="rect">
                <a:avLst/>
              </a:prstGeom>
              <a:blipFill>
                <a:blip r:embed="rId5"/>
                <a:stretch>
                  <a:fillRect l="-1826" b="-27869"/>
                </a:stretch>
              </a:blipFill>
              <a:effectLst>
                <a:softEdge rad="38100"/>
              </a:effectLst>
            </p:spPr>
            <p:txBody>
              <a:bodyPr/>
              <a:lstStyle/>
              <a:p>
                <a:r>
                  <a:rPr lang="cs-CZ">
                    <a:noFill/>
                  </a:rPr>
                  <a:t> </a:t>
                </a:r>
              </a:p>
            </p:txBody>
          </p:sp>
        </mc:Fallback>
      </mc:AlternateContent>
      <p:sp>
        <p:nvSpPr>
          <p:cNvPr id="5" name="TextovéPole 4">
            <a:extLst>
              <a:ext uri="{FF2B5EF4-FFF2-40B4-BE49-F238E27FC236}">
                <a16:creationId xmlns:a16="http://schemas.microsoft.com/office/drawing/2014/main" id="{8623B547-B6D4-4B99-8CD9-D27144D7D0CB}"/>
              </a:ext>
            </a:extLst>
          </p:cNvPr>
          <p:cNvSpPr txBox="1"/>
          <p:nvPr/>
        </p:nvSpPr>
        <p:spPr>
          <a:xfrm>
            <a:off x="2920753" y="1562470"/>
            <a:ext cx="6347534" cy="830997"/>
          </a:xfrm>
          <a:prstGeom prst="rect">
            <a:avLst/>
          </a:prstGeom>
          <a:noFill/>
        </p:spPr>
        <p:txBody>
          <a:bodyPr wrap="square" rtlCol="0">
            <a:spAutoFit/>
          </a:bodyPr>
          <a:lstStyle/>
          <a:p>
            <a:r>
              <a:rPr lang="cs-CZ" sz="1600" dirty="0"/>
              <a:t>Jelikož PO &lt; ÚO, tak budeme využívat lineární počty. Můžeme se rozhodnout zdali počítat skrze předlhůtní (obchodní diskont) nebo polhůtní úročení (úroková sazba).</a:t>
            </a:r>
          </a:p>
        </p:txBody>
      </p:sp>
    </p:spTree>
    <p:extLst>
      <p:ext uri="{BB962C8B-B14F-4D97-AF65-F5344CB8AC3E}">
        <p14:creationId xmlns:p14="http://schemas.microsoft.com/office/powerpoint/2010/main" val="34756186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15 – část 2/2, důchod</a:t>
            </a:r>
          </a:p>
        </p:txBody>
      </p:sp>
      <p:sp>
        <p:nvSpPr>
          <p:cNvPr id="5" name="Zástupný obsah 4">
            <a:extLst>
              <a:ext uri="{FF2B5EF4-FFF2-40B4-BE49-F238E27FC236}">
                <a16:creationId xmlns:a16="http://schemas.microsoft.com/office/drawing/2014/main" id="{AFE419B7-3AE1-4AB0-9258-3F4D9960C535}"/>
              </a:ext>
            </a:extLst>
          </p:cNvPr>
          <p:cNvSpPr>
            <a:spLocks noGrp="1"/>
          </p:cNvSpPr>
          <p:nvPr>
            <p:ph idx="1"/>
          </p:nvPr>
        </p:nvSpPr>
        <p:spPr/>
        <p:txBody>
          <a:bodyPr/>
          <a:lstStyle/>
          <a:p>
            <a:r>
              <a:rPr lang="cs-CZ" sz="2400" dirty="0">
                <a:effectLst/>
                <a:latin typeface="Calibri" panose="020F0502020204030204" pitchFamily="34" charset="0"/>
                <a:ea typeface="Calibri" panose="020F0502020204030204" pitchFamily="34" charset="0"/>
                <a:cs typeface="Times New Roman" panose="02020603050405020304" pitchFamily="18" charset="0"/>
              </a:rPr>
              <a:t>Kolik činí roční nominální diskontní sazba s dvěma konverzemi (odpovídá délce ÚO). Zvolená diskontní sazba vám zaručí pravidelný polhůtní měsíční důchod ve výši 4350 na půl roku. Dále víte, že suma současných hodnot výplat za úrokové období odpovídá částce 25491.</a:t>
            </a:r>
          </a:p>
          <a:p>
            <a:pPr marL="72000" indent="0">
              <a:buNone/>
            </a:pPr>
            <a:r>
              <a:rPr lang="cs-CZ" b="1" dirty="0"/>
              <a:t>Určete roční efektivní úrokovou sazbu.</a:t>
            </a:r>
          </a:p>
        </p:txBody>
      </p:sp>
    </p:spTree>
    <p:extLst>
      <p:ext uri="{BB962C8B-B14F-4D97-AF65-F5344CB8AC3E}">
        <p14:creationId xmlns:p14="http://schemas.microsoft.com/office/powerpoint/2010/main" val="606361989"/>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CC6A9A-ED9F-4D8A-A885-3CF7DBAC90D5}"/>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EAD1F152-5FF5-4301-856E-DC37447C2EC0}"/>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EE147750-8806-433F-BFCF-D3E5BFE90CA4}"/>
              </a:ext>
            </a:extLst>
          </p:cNvPr>
          <p:cNvSpPr>
            <a:spLocks noGrp="1"/>
          </p:cNvSpPr>
          <p:nvPr>
            <p:ph type="title"/>
          </p:nvPr>
        </p:nvSpPr>
        <p:spPr/>
        <p:txBody>
          <a:bodyPr/>
          <a:lstStyle/>
          <a:p>
            <a:r>
              <a:rPr lang="cs-CZ" dirty="0"/>
              <a:t>Příklad </a:t>
            </a:r>
            <a:r>
              <a:rPr lang="cs-CZ" dirty="0" err="1"/>
              <a:t>Socrative</a:t>
            </a:r>
            <a:r>
              <a:rPr lang="cs-CZ" dirty="0"/>
              <a:t> 15 – řešení 2/2</a:t>
            </a:r>
          </a:p>
        </p:txBody>
      </p:sp>
      <p:sp>
        <p:nvSpPr>
          <p:cNvPr id="6" name="TextovéPole 5">
            <a:extLst>
              <a:ext uri="{FF2B5EF4-FFF2-40B4-BE49-F238E27FC236}">
                <a16:creationId xmlns:a16="http://schemas.microsoft.com/office/drawing/2014/main" id="{9CF01B35-AD76-404D-BCCB-DFD33FD85878}"/>
              </a:ext>
            </a:extLst>
          </p:cNvPr>
          <p:cNvSpPr txBox="1"/>
          <p:nvPr/>
        </p:nvSpPr>
        <p:spPr>
          <a:xfrm>
            <a:off x="720000" y="1442383"/>
            <a:ext cx="1620077" cy="1015663"/>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D</a:t>
            </a:r>
            <a:r>
              <a:rPr lang="cs-CZ" sz="900" dirty="0"/>
              <a:t>1</a:t>
            </a:r>
            <a:r>
              <a:rPr lang="cs-CZ" sz="1200" dirty="0"/>
              <a:t> = 25 491 Kč</a:t>
            </a:r>
          </a:p>
          <a:p>
            <a:r>
              <a:rPr lang="cs-CZ" sz="1200" dirty="0"/>
              <a:t>a = 4 350 Kč</a:t>
            </a:r>
          </a:p>
          <a:p>
            <a:r>
              <a:rPr lang="cs-CZ" sz="1200" dirty="0"/>
              <a:t>ÚO = 6 M</a:t>
            </a:r>
          </a:p>
          <a:p>
            <a:r>
              <a:rPr lang="cs-CZ" sz="1200" dirty="0"/>
              <a:t>PO = 1 M</a:t>
            </a:r>
          </a:p>
          <a:p>
            <a:r>
              <a:rPr lang="cs-CZ" sz="1200" dirty="0"/>
              <a:t>m = 6</a:t>
            </a:r>
          </a:p>
        </p:txBody>
      </p:sp>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28E0ACFD-2745-4161-B387-DD1A8C0444E0}"/>
                  </a:ext>
                </a:extLst>
              </p:cNvPr>
              <p:cNvSpPr txBox="1"/>
              <p:nvPr/>
            </p:nvSpPr>
            <p:spPr>
              <a:xfrm>
                <a:off x="666000" y="3244334"/>
                <a:ext cx="27160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𝑑</m:t>
                      </m:r>
                      <m:r>
                        <a:rPr lang="cs-CZ" i="0">
                          <a:latin typeface="Cambria Math" panose="02040503050406030204" pitchFamily="18" charset="0"/>
                        </a:rPr>
                        <m:t>=0,04</m:t>
                      </m:r>
                      <m:r>
                        <a:rPr lang="cs-CZ" b="0" i="0" smtClean="0">
                          <a:latin typeface="Cambria Math" panose="02040503050406030204" pitchFamily="18" charset="0"/>
                        </a:rPr>
                        <m:t>=4 % </m:t>
                      </m:r>
                      <m:r>
                        <m:rPr>
                          <m:sty m:val="p"/>
                        </m:rPr>
                        <a:rPr lang="cs-CZ" b="0" i="0" smtClean="0">
                          <a:latin typeface="Cambria Math" panose="02040503050406030204" pitchFamily="18" charset="0"/>
                        </a:rPr>
                        <m:t>p</m:t>
                      </m:r>
                      <m:r>
                        <a:rPr lang="cs-CZ" b="0" i="0" smtClean="0">
                          <a:latin typeface="Cambria Math" panose="02040503050406030204" pitchFamily="18" charset="0"/>
                        </a:rPr>
                        <m:t>.</m:t>
                      </m:r>
                      <m:r>
                        <m:rPr>
                          <m:sty m:val="p"/>
                        </m:rPr>
                        <a:rPr lang="cs-CZ" b="0" i="0" smtClean="0">
                          <a:latin typeface="Cambria Math" panose="02040503050406030204" pitchFamily="18" charset="0"/>
                        </a:rPr>
                        <m:t>s</m:t>
                      </m:r>
                      <m:r>
                        <a:rPr lang="cs-CZ" b="0" i="0" smtClean="0">
                          <a:latin typeface="Cambria Math" panose="02040503050406030204" pitchFamily="18" charset="0"/>
                        </a:rPr>
                        <m:t>.</m:t>
                      </m:r>
                    </m:oMath>
                  </m:oMathPara>
                </a14:m>
                <a:endParaRPr lang="cs-CZ" dirty="0"/>
              </a:p>
            </p:txBody>
          </p:sp>
        </mc:Choice>
        <mc:Fallback xmlns="">
          <p:sp>
            <p:nvSpPr>
              <p:cNvPr id="10" name="TextovéPole 9">
                <a:extLst>
                  <a:ext uri="{FF2B5EF4-FFF2-40B4-BE49-F238E27FC236}">
                    <a16:creationId xmlns:a16="http://schemas.microsoft.com/office/drawing/2014/main" id="{28E0ACFD-2745-4161-B387-DD1A8C0444E0}"/>
                  </a:ext>
                </a:extLst>
              </p:cNvPr>
              <p:cNvSpPr txBox="1">
                <a:spLocks noRot="1" noChangeAspect="1" noMove="1" noResize="1" noEditPoints="1" noAdjustHandles="1" noChangeArrowheads="1" noChangeShapeType="1" noTextEdit="1"/>
              </p:cNvSpPr>
              <p:nvPr/>
            </p:nvSpPr>
            <p:spPr>
              <a:xfrm>
                <a:off x="666000" y="3244334"/>
                <a:ext cx="2716065" cy="369332"/>
              </a:xfrm>
              <a:prstGeom prst="rect">
                <a:avLst/>
              </a:prstGeom>
              <a:blipFill>
                <a:blip r:embed="rId2"/>
                <a:stretch>
                  <a:fillRect l="-1794" b="-27869"/>
                </a:stretch>
              </a:blipFill>
            </p:spPr>
            <p:txBody>
              <a:bodyPr/>
              <a:lstStyle/>
              <a:p>
                <a:r>
                  <a:rPr lang="cs-CZ">
                    <a:noFill/>
                  </a:rPr>
                  <a:t> </a:t>
                </a:r>
              </a:p>
            </p:txBody>
          </p:sp>
        </mc:Fallback>
      </mc:AlternateContent>
      <p:sp>
        <p:nvSpPr>
          <p:cNvPr id="5" name="TextovéPole 4">
            <a:extLst>
              <a:ext uri="{FF2B5EF4-FFF2-40B4-BE49-F238E27FC236}">
                <a16:creationId xmlns:a16="http://schemas.microsoft.com/office/drawing/2014/main" id="{55200A9B-BB24-4922-AA1C-90EF2C4CE48E}"/>
              </a:ext>
            </a:extLst>
          </p:cNvPr>
          <p:cNvSpPr txBox="1"/>
          <p:nvPr/>
        </p:nvSpPr>
        <p:spPr>
          <a:xfrm>
            <a:off x="666000" y="2654711"/>
            <a:ext cx="10753200" cy="584775"/>
          </a:xfrm>
          <a:prstGeom prst="rect">
            <a:avLst/>
          </a:prstGeom>
          <a:noFill/>
        </p:spPr>
        <p:txBody>
          <a:bodyPr wrap="square" rtlCol="0">
            <a:spAutoFit/>
          </a:bodyPr>
          <a:lstStyle/>
          <a:p>
            <a:r>
              <a:rPr lang="cs-CZ" sz="1600" dirty="0"/>
              <a:t>Vyjdeme z dopočtené pololetní diskontní sazby. Nemůžeme vycházet z roční sazby se dvěma konverzemi, jelikož to není efektivní sazba.</a:t>
            </a:r>
          </a:p>
        </p:txBody>
      </p:sp>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D4719D31-1F31-4925-8D46-334A66F0861E}"/>
                  </a:ext>
                </a:extLst>
              </p:cNvPr>
              <p:cNvSpPr txBox="1"/>
              <p:nvPr/>
            </p:nvSpPr>
            <p:spPr>
              <a:xfrm>
                <a:off x="666000" y="3873922"/>
                <a:ext cx="2854820"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𝑟</m:t>
                      </m:r>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1">
                              <a:latin typeface="Cambria Math" panose="02040503050406030204" pitchFamily="18" charset="0"/>
                            </a:rPr>
                            <m:t>𝑑</m:t>
                          </m:r>
                        </m:num>
                        <m:den>
                          <m:r>
                            <a:rPr lang="cs-CZ" i="0">
                              <a:latin typeface="Cambria Math" panose="02040503050406030204" pitchFamily="18" charset="0"/>
                            </a:rPr>
                            <m:t>1−</m:t>
                          </m:r>
                          <m:r>
                            <a:rPr lang="cs-CZ" i="1">
                              <a:latin typeface="Cambria Math" panose="02040503050406030204" pitchFamily="18" charset="0"/>
                            </a:rPr>
                            <m:t>𝑑</m:t>
                          </m:r>
                        </m:den>
                      </m:f>
                      <m:r>
                        <a:rPr lang="cs-CZ" i="0">
                          <a:latin typeface="Cambria Math" panose="02040503050406030204" pitchFamily="18" charset="0"/>
                        </a:rPr>
                        <m:t>=0,041</m:t>
                      </m:r>
                      <m:acc>
                        <m:accPr>
                          <m:chr m:val="̅"/>
                          <m:ctrlPr>
                            <a:rPr lang="cs-CZ" i="1">
                              <a:solidFill>
                                <a:srgbClr val="836967"/>
                              </a:solidFill>
                              <a:latin typeface="Cambria Math" panose="02040503050406030204" pitchFamily="18" charset="0"/>
                            </a:rPr>
                          </m:ctrlPr>
                        </m:accPr>
                        <m:e>
                          <m:r>
                            <a:rPr lang="cs-CZ" i="0">
                              <a:latin typeface="Cambria Math" panose="02040503050406030204" pitchFamily="18" charset="0"/>
                            </a:rPr>
                            <m:t>6</m:t>
                          </m:r>
                          <m:r>
                            <a:rPr lang="cs-CZ" b="0" i="1" smtClean="0">
                              <a:latin typeface="Cambria Math" panose="02040503050406030204" pitchFamily="18" charset="0"/>
                            </a:rPr>
                            <m:t>6</m:t>
                          </m:r>
                        </m:e>
                      </m:acc>
                    </m:oMath>
                  </m:oMathPara>
                </a14:m>
                <a:endParaRPr lang="cs-CZ" dirty="0"/>
              </a:p>
            </p:txBody>
          </p:sp>
        </mc:Choice>
        <mc:Fallback xmlns="">
          <p:sp>
            <p:nvSpPr>
              <p:cNvPr id="11" name="TextovéPole 10">
                <a:extLst>
                  <a:ext uri="{FF2B5EF4-FFF2-40B4-BE49-F238E27FC236}">
                    <a16:creationId xmlns:a16="http://schemas.microsoft.com/office/drawing/2014/main" id="{D4719D31-1F31-4925-8D46-334A66F0861E}"/>
                  </a:ext>
                </a:extLst>
              </p:cNvPr>
              <p:cNvSpPr txBox="1">
                <a:spLocks noRot="1" noChangeAspect="1" noMove="1" noResize="1" noEditPoints="1" noAdjustHandles="1" noChangeArrowheads="1" noChangeShapeType="1" noTextEdit="1"/>
              </p:cNvSpPr>
              <p:nvPr/>
            </p:nvSpPr>
            <p:spPr>
              <a:xfrm>
                <a:off x="666000" y="3873922"/>
                <a:ext cx="2854820" cy="701218"/>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TextovéPole 14">
                <a:extLst>
                  <a:ext uri="{FF2B5EF4-FFF2-40B4-BE49-F238E27FC236}">
                    <a16:creationId xmlns:a16="http://schemas.microsoft.com/office/drawing/2014/main" id="{FEB15A2D-49D7-482A-8C2C-54494A456325}"/>
                  </a:ext>
                </a:extLst>
              </p:cNvPr>
              <p:cNvSpPr txBox="1"/>
              <p:nvPr/>
            </p:nvSpPr>
            <p:spPr>
              <a:xfrm>
                <a:off x="666000" y="4835396"/>
                <a:ext cx="2675925" cy="370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𝑟</m:t>
                          </m:r>
                        </m:e>
                        <m:sub>
                          <m:r>
                            <a:rPr lang="cs-CZ" i="1" smtClean="0">
                              <a:latin typeface="Cambria Math" panose="02040503050406030204" pitchFamily="18" charset="0"/>
                            </a:rPr>
                            <m:t>𝑚</m:t>
                          </m:r>
                        </m:sub>
                      </m:sSub>
                      <m:r>
                        <a:rPr lang="cs-CZ" i="0">
                          <a:latin typeface="Cambria Math" panose="02040503050406030204" pitchFamily="18" charset="0"/>
                        </a:rPr>
                        <m:t>=2⋅</m:t>
                      </m:r>
                      <m:r>
                        <a:rPr lang="cs-CZ" i="1">
                          <a:latin typeface="Cambria Math" panose="02040503050406030204" pitchFamily="18" charset="0"/>
                        </a:rPr>
                        <m:t>𝑟</m:t>
                      </m:r>
                      <m:r>
                        <a:rPr lang="cs-CZ" i="0">
                          <a:latin typeface="Cambria Math" panose="02040503050406030204" pitchFamily="18" charset="0"/>
                        </a:rPr>
                        <m:t>=0,08</m:t>
                      </m:r>
                      <m:acc>
                        <m:accPr>
                          <m:chr m:val="̅"/>
                          <m:ctrlPr>
                            <a:rPr lang="cs-CZ" i="1">
                              <a:solidFill>
                                <a:srgbClr val="836967"/>
                              </a:solidFill>
                              <a:latin typeface="Cambria Math" panose="02040503050406030204" pitchFamily="18" charset="0"/>
                            </a:rPr>
                          </m:ctrlPr>
                        </m:accPr>
                        <m:e>
                          <m:r>
                            <a:rPr lang="cs-CZ" b="0" i="0" smtClean="0">
                              <a:solidFill>
                                <a:schemeClr val="tx1"/>
                              </a:solidFill>
                              <a:latin typeface="Cambria Math" panose="02040503050406030204" pitchFamily="18" charset="0"/>
                            </a:rPr>
                            <m:t>33</m:t>
                          </m:r>
                        </m:e>
                      </m:acc>
                    </m:oMath>
                  </m:oMathPara>
                </a14:m>
                <a:endParaRPr lang="cs-CZ" dirty="0"/>
              </a:p>
            </p:txBody>
          </p:sp>
        </mc:Choice>
        <mc:Fallback xmlns="">
          <p:sp>
            <p:nvSpPr>
              <p:cNvPr id="15" name="TextovéPole 14">
                <a:extLst>
                  <a:ext uri="{FF2B5EF4-FFF2-40B4-BE49-F238E27FC236}">
                    <a16:creationId xmlns:a16="http://schemas.microsoft.com/office/drawing/2014/main" id="{FEB15A2D-49D7-482A-8C2C-54494A456325}"/>
                  </a:ext>
                </a:extLst>
              </p:cNvPr>
              <p:cNvSpPr txBox="1">
                <a:spLocks noRot="1" noChangeAspect="1" noMove="1" noResize="1" noEditPoints="1" noAdjustHandles="1" noChangeArrowheads="1" noChangeShapeType="1" noTextEdit="1"/>
              </p:cNvSpPr>
              <p:nvPr/>
            </p:nvSpPr>
            <p:spPr>
              <a:xfrm>
                <a:off x="666000" y="4835396"/>
                <a:ext cx="2675925" cy="370101"/>
              </a:xfrm>
              <a:prstGeom prst="rect">
                <a:avLst/>
              </a:prstGeom>
              <a:blipFill>
                <a:blip r:embed="rId4"/>
                <a:stretch>
                  <a:fillRect l="-456" r="-2050" b="-1311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a:extLst>
                  <a:ext uri="{FF2B5EF4-FFF2-40B4-BE49-F238E27FC236}">
                    <a16:creationId xmlns:a16="http://schemas.microsoft.com/office/drawing/2014/main" id="{9F62FA3B-180D-45C2-8E56-306CE62F7C52}"/>
                  </a:ext>
                </a:extLst>
              </p:cNvPr>
              <p:cNvSpPr txBox="1"/>
              <p:nvPr/>
            </p:nvSpPr>
            <p:spPr>
              <a:xfrm>
                <a:off x="5687962" y="3879116"/>
                <a:ext cx="2656625" cy="696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mtClean="0">
                          <a:latin typeface="Cambria Math" panose="02040503050406030204" pitchFamily="18" charset="0"/>
                        </a:rPr>
                        <m:t>1</m:t>
                      </m:r>
                      <m:r>
                        <a:rPr lang="cs-CZ" i="0">
                          <a:latin typeface="Cambria Math" panose="02040503050406030204" pitchFamily="18" charset="0"/>
                        </a:rPr>
                        <m:t>+</m:t>
                      </m:r>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𝑒</m:t>
                          </m:r>
                        </m:sub>
                      </m:sSub>
                      <m:r>
                        <a:rPr lang="cs-CZ" i="0">
                          <a:latin typeface="Cambria Math" panose="02040503050406030204" pitchFamily="18" charset="0"/>
                        </a:rPr>
                        <m:t>=</m:t>
                      </m:r>
                      <m:sSup>
                        <m:sSupPr>
                          <m:ctrlPr>
                            <a:rPr lang="cs-CZ" i="1">
                              <a:solidFill>
                                <a:srgbClr val="836967"/>
                              </a:solidFill>
                              <a:latin typeface="Cambria Math" panose="02040503050406030204" pitchFamily="18" charset="0"/>
                            </a:rPr>
                          </m:ctrlPr>
                        </m:sSupPr>
                        <m:e>
                          <m:d>
                            <m:dPr>
                              <m:ctrlPr>
                                <a:rPr lang="cs-CZ" i="1">
                                  <a:solidFill>
                                    <a:srgbClr val="836967"/>
                                  </a:solidFill>
                                  <a:latin typeface="Cambria Math" panose="02040503050406030204" pitchFamily="18" charset="0"/>
                                </a:rPr>
                              </m:ctrlPr>
                            </m:dPr>
                            <m:e>
                              <m:r>
                                <a:rPr lang="cs-CZ" i="0">
                                  <a:latin typeface="Cambria Math" panose="02040503050406030204" pitchFamily="18" charset="0"/>
                                </a:rPr>
                                <m:t>1+</m:t>
                              </m:r>
                              <m:f>
                                <m:fPr>
                                  <m:ctrlPr>
                                    <a:rPr lang="cs-CZ" i="1">
                                      <a:solidFill>
                                        <a:srgbClr val="836967"/>
                                      </a:solidFill>
                                      <a:latin typeface="Cambria Math" panose="02040503050406030204" pitchFamily="18" charset="0"/>
                                    </a:rPr>
                                  </m:ctrlPr>
                                </m:fPr>
                                <m:num>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𝑚</m:t>
                                      </m:r>
                                    </m:sub>
                                  </m:sSub>
                                </m:num>
                                <m:den>
                                  <m:r>
                                    <a:rPr lang="cs-CZ" i="1">
                                      <a:latin typeface="Cambria Math" panose="02040503050406030204" pitchFamily="18" charset="0"/>
                                    </a:rPr>
                                    <m:t>𝑚</m:t>
                                  </m:r>
                                </m:den>
                              </m:f>
                            </m:e>
                          </m:d>
                        </m:e>
                        <m:sup>
                          <m:r>
                            <a:rPr lang="cs-CZ" i="1">
                              <a:latin typeface="Cambria Math" panose="02040503050406030204" pitchFamily="18" charset="0"/>
                            </a:rPr>
                            <m:t>𝑚</m:t>
                          </m:r>
                        </m:sup>
                      </m:sSup>
                    </m:oMath>
                  </m:oMathPara>
                </a14:m>
                <a:endParaRPr lang="cs-CZ" dirty="0"/>
              </a:p>
            </p:txBody>
          </p:sp>
        </mc:Choice>
        <mc:Fallback xmlns="">
          <p:sp>
            <p:nvSpPr>
              <p:cNvPr id="16" name="TextovéPole 15">
                <a:extLst>
                  <a:ext uri="{FF2B5EF4-FFF2-40B4-BE49-F238E27FC236}">
                    <a16:creationId xmlns:a16="http://schemas.microsoft.com/office/drawing/2014/main" id="{9F62FA3B-180D-45C2-8E56-306CE62F7C52}"/>
                  </a:ext>
                </a:extLst>
              </p:cNvPr>
              <p:cNvSpPr txBox="1">
                <a:spLocks noRot="1" noChangeAspect="1" noMove="1" noResize="1" noEditPoints="1" noAdjustHandles="1" noChangeArrowheads="1" noChangeShapeType="1" noTextEdit="1"/>
              </p:cNvSpPr>
              <p:nvPr/>
            </p:nvSpPr>
            <p:spPr>
              <a:xfrm>
                <a:off x="5687962" y="3879116"/>
                <a:ext cx="2656625" cy="696024"/>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E9E58B5E-81E0-4C00-A598-EB5ECDE21661}"/>
                  </a:ext>
                </a:extLst>
              </p:cNvPr>
              <p:cNvSpPr txBox="1"/>
              <p:nvPr/>
            </p:nvSpPr>
            <p:spPr>
              <a:xfrm>
                <a:off x="5712980" y="4835396"/>
                <a:ext cx="2927020" cy="369332"/>
              </a:xfrm>
              <a:prstGeom prst="rect">
                <a:avLst/>
              </a:prstGeom>
              <a:solidFill>
                <a:srgbClr val="92D050"/>
              </a:solidFill>
              <a:effectLst>
                <a:softEdge rad="31750"/>
              </a:effectLst>
            </p:spPr>
            <p:txBody>
              <a:bodyPr wrap="none" lIns="0" tIns="0" rIns="0" bIns="0" rtlCol="0">
                <a:spAutoFit/>
              </a:bodyPr>
              <a:lstStyle/>
              <a:p>
                <a14:m>
                  <m:oMath xmlns:m="http://schemas.openxmlformats.org/officeDocument/2006/math">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𝑒</m:t>
                        </m:r>
                      </m:sub>
                    </m:sSub>
                    <m:r>
                      <a:rPr lang="cs-CZ" i="0">
                        <a:latin typeface="Cambria Math" panose="02040503050406030204" pitchFamily="18" charset="0"/>
                      </a:rPr>
                      <m:t>=</m:t>
                    </m:r>
                  </m:oMath>
                </a14:m>
                <a:r>
                  <a:rPr lang="cs-CZ" dirty="0"/>
                  <a:t> 8,506944 % </a:t>
                </a:r>
                <a:r>
                  <a:rPr lang="cs-CZ" dirty="0" err="1"/>
                  <a:t>p.a</a:t>
                </a:r>
                <a:r>
                  <a:rPr lang="cs-CZ" dirty="0"/>
                  <a:t>.</a:t>
                </a:r>
              </a:p>
            </p:txBody>
          </p:sp>
        </mc:Choice>
        <mc:Fallback xmlns="">
          <p:sp>
            <p:nvSpPr>
              <p:cNvPr id="17" name="TextovéPole 16">
                <a:extLst>
                  <a:ext uri="{FF2B5EF4-FFF2-40B4-BE49-F238E27FC236}">
                    <a16:creationId xmlns:a16="http://schemas.microsoft.com/office/drawing/2014/main" id="{E9E58B5E-81E0-4C00-A598-EB5ECDE21661}"/>
                  </a:ext>
                </a:extLst>
              </p:cNvPr>
              <p:cNvSpPr txBox="1">
                <a:spLocks noRot="1" noChangeAspect="1" noMove="1" noResize="1" noEditPoints="1" noAdjustHandles="1" noChangeArrowheads="1" noChangeShapeType="1" noTextEdit="1"/>
              </p:cNvSpPr>
              <p:nvPr/>
            </p:nvSpPr>
            <p:spPr>
              <a:xfrm>
                <a:off x="5712980" y="4835396"/>
                <a:ext cx="2927020" cy="369332"/>
              </a:xfrm>
              <a:prstGeom prst="rect">
                <a:avLst/>
              </a:prstGeom>
              <a:blipFill>
                <a:blip r:embed="rId6"/>
                <a:stretch>
                  <a:fillRect l="-2500" t="-26230" r="-5417" b="-47541"/>
                </a:stretch>
              </a:blipFill>
              <a:effectLst>
                <a:softEdge rad="31750"/>
              </a:effectLst>
            </p:spPr>
            <p:txBody>
              <a:bodyPr/>
              <a:lstStyle/>
              <a:p>
                <a:r>
                  <a:rPr lang="cs-CZ">
                    <a:noFill/>
                  </a:rPr>
                  <a:t> </a:t>
                </a:r>
              </a:p>
            </p:txBody>
          </p:sp>
        </mc:Fallback>
      </mc:AlternateContent>
      <p:sp>
        <p:nvSpPr>
          <p:cNvPr id="18" name="TextovéPole 17">
            <a:extLst>
              <a:ext uri="{FF2B5EF4-FFF2-40B4-BE49-F238E27FC236}">
                <a16:creationId xmlns:a16="http://schemas.microsoft.com/office/drawing/2014/main" id="{9B2D30F8-9591-4843-91F8-966E069D2EFC}"/>
              </a:ext>
            </a:extLst>
          </p:cNvPr>
          <p:cNvSpPr txBox="1"/>
          <p:nvPr/>
        </p:nvSpPr>
        <p:spPr>
          <a:xfrm>
            <a:off x="9086361" y="4051920"/>
            <a:ext cx="2332839" cy="523220"/>
          </a:xfrm>
          <a:prstGeom prst="rect">
            <a:avLst/>
          </a:prstGeom>
          <a:noFill/>
        </p:spPr>
        <p:txBody>
          <a:bodyPr wrap="square" rtlCol="0">
            <a:spAutoFit/>
          </a:bodyPr>
          <a:lstStyle/>
          <a:p>
            <a:r>
              <a:rPr lang="cs-CZ" sz="1400" dirty="0"/>
              <a:t>kde m se v tomto případě rovná 2</a:t>
            </a:r>
          </a:p>
        </p:txBody>
      </p:sp>
      <p:pic>
        <p:nvPicPr>
          <p:cNvPr id="8" name="Obrázek 7">
            <a:extLst>
              <a:ext uri="{FF2B5EF4-FFF2-40B4-BE49-F238E27FC236}">
                <a16:creationId xmlns:a16="http://schemas.microsoft.com/office/drawing/2014/main" id="{4F1BCADE-22FA-41D9-80B4-1FBED5280E2A}"/>
              </a:ext>
            </a:extLst>
          </p:cNvPr>
          <p:cNvPicPr>
            <a:picLocks noChangeAspect="1"/>
          </p:cNvPicPr>
          <p:nvPr/>
        </p:nvPicPr>
        <p:blipFill>
          <a:blip r:embed="rId7"/>
          <a:stretch>
            <a:fillRect/>
          </a:stretch>
        </p:blipFill>
        <p:spPr>
          <a:xfrm>
            <a:off x="10147021" y="451959"/>
            <a:ext cx="2081846" cy="2006087"/>
          </a:xfrm>
          <a:prstGeom prst="rect">
            <a:avLst/>
          </a:prstGeom>
        </p:spPr>
      </p:pic>
    </p:spTree>
    <p:extLst>
      <p:ext uri="{BB962C8B-B14F-4D97-AF65-F5344CB8AC3E}">
        <p14:creationId xmlns:p14="http://schemas.microsoft.com/office/powerpoint/2010/main" val="35977805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dirty="0" smtClean="0"/>
              <a:pPr/>
              <a:t>46</a:t>
            </a:fld>
            <a:endParaRPr lang="cs-CZ" altLang="cs-CZ"/>
          </a:p>
        </p:txBody>
      </p:sp>
      <p:sp>
        <p:nvSpPr>
          <p:cNvPr id="7" name="Zástupný symbol pro obsah 4"/>
          <p:cNvSpPr>
            <a:spLocks noGrp="1"/>
          </p:cNvSpPr>
          <p:nvPr>
            <p:ph type="title"/>
          </p:nvPr>
        </p:nvSpPr>
        <p:spPr>
          <a:xfrm>
            <a:off x="720000" y="1969994"/>
            <a:ext cx="10752138" cy="450850"/>
          </a:xfrm>
        </p:spPr>
        <p:txBody>
          <a:bodyPr/>
          <a:lstStyle/>
          <a:p>
            <a:r>
              <a:rPr lang="cs-CZ"/>
              <a:t>Děkuji za aktivní účast </a:t>
            </a:r>
            <a:br>
              <a:rPr lang="cs-CZ"/>
            </a:br>
            <a:br>
              <a:rPr lang="cs-CZ"/>
            </a:br>
            <a:r>
              <a:rPr lang="cs-CZ"/>
              <a:t>v případě dotazů piště </a:t>
            </a:r>
            <a:r>
              <a:rPr lang="cs-CZ">
                <a:sym typeface="Wingdings" panose="05000000000000000000" pitchFamily="2" charset="2"/>
              </a:rPr>
              <a:t></a:t>
            </a:r>
            <a:endParaRPr lang="cs-CZ"/>
          </a:p>
        </p:txBody>
      </p:sp>
    </p:spTree>
    <p:extLst>
      <p:ext uri="{BB962C8B-B14F-4D97-AF65-F5344CB8AC3E}">
        <p14:creationId xmlns:p14="http://schemas.microsoft.com/office/powerpoint/2010/main" val="24841403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DFD6111-07FC-44EE-8E53-D3A983556ECF}"/>
              </a:ext>
            </a:extLst>
          </p:cNvPr>
          <p:cNvSpPr>
            <a:spLocks noGrp="1"/>
          </p:cNvSpPr>
          <p:nvPr>
            <p:ph type="ftr" sz="quarter" idx="10"/>
          </p:nvPr>
        </p:nvSpPr>
        <p:spPr/>
        <p:txBody>
          <a:bodyPr/>
          <a:lstStyle/>
          <a:p>
            <a:r>
              <a:rPr lang="cs-CZ"/>
              <a:t>Definujte zápatí - název prezentace / pracoviště</a:t>
            </a:r>
          </a:p>
        </p:txBody>
      </p:sp>
      <p:sp>
        <p:nvSpPr>
          <p:cNvPr id="3" name="Zástupný symbol pro číslo snímku 2">
            <a:extLst>
              <a:ext uri="{FF2B5EF4-FFF2-40B4-BE49-F238E27FC236}">
                <a16:creationId xmlns:a16="http://schemas.microsoft.com/office/drawing/2014/main" id="{BEE32C55-DDAA-4316-B436-0C390D2D657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a:p>
        </p:txBody>
      </p:sp>
      <p:sp>
        <p:nvSpPr>
          <p:cNvPr id="4" name="Nadpis 3">
            <a:extLst>
              <a:ext uri="{FF2B5EF4-FFF2-40B4-BE49-F238E27FC236}">
                <a16:creationId xmlns:a16="http://schemas.microsoft.com/office/drawing/2014/main" id="{ED92F55E-2974-4D56-BDF6-FDDB9DD70EDE}"/>
              </a:ext>
            </a:extLst>
          </p:cNvPr>
          <p:cNvSpPr>
            <a:spLocks noGrp="1"/>
          </p:cNvSpPr>
          <p:nvPr>
            <p:ph type="title"/>
          </p:nvPr>
        </p:nvSpPr>
        <p:spPr/>
        <p:txBody>
          <a:bodyPr/>
          <a:lstStyle/>
          <a:p>
            <a:r>
              <a:rPr lang="cs-CZ" dirty="0"/>
              <a:t>Jak to funguje - FVA?</a:t>
            </a:r>
          </a:p>
        </p:txBody>
      </p:sp>
      <p:sp>
        <p:nvSpPr>
          <p:cNvPr id="5" name="Zástupný obsah 4">
            <a:extLst>
              <a:ext uri="{FF2B5EF4-FFF2-40B4-BE49-F238E27FC236}">
                <a16:creationId xmlns:a16="http://schemas.microsoft.com/office/drawing/2014/main" id="{44DAB587-4630-4BBB-A560-AFAEB7F69538}"/>
              </a:ext>
            </a:extLst>
          </p:cNvPr>
          <p:cNvSpPr>
            <a:spLocks noGrp="1"/>
          </p:cNvSpPr>
          <p:nvPr>
            <p:ph idx="1"/>
          </p:nvPr>
        </p:nvSpPr>
        <p:spPr>
          <a:xfrm>
            <a:off x="6228524" y="5319872"/>
            <a:ext cx="3018313" cy="742123"/>
          </a:xfrm>
        </p:spPr>
        <p:txBody>
          <a:bodyPr/>
          <a:lstStyle/>
          <a:p>
            <a:pPr marL="72000" indent="0">
              <a:buNone/>
            </a:pPr>
            <a:r>
              <a:rPr lang="cs-CZ"/>
              <a:t>Začít v 1:40 </a:t>
            </a:r>
          </a:p>
        </p:txBody>
      </p:sp>
      <p:pic>
        <p:nvPicPr>
          <p:cNvPr id="7" name="Obrázek 6">
            <a:extLst>
              <a:ext uri="{FF2B5EF4-FFF2-40B4-BE49-F238E27FC236}">
                <a16:creationId xmlns:a16="http://schemas.microsoft.com/office/drawing/2014/main" id="{7EE4E00C-80F1-4D14-93A1-D45A53268851}"/>
              </a:ext>
            </a:extLst>
          </p:cNvPr>
          <p:cNvPicPr>
            <a:picLocks noChangeAspect="1"/>
          </p:cNvPicPr>
          <p:nvPr/>
        </p:nvPicPr>
        <p:blipFill>
          <a:blip r:embed="rId3"/>
          <a:stretch>
            <a:fillRect/>
          </a:stretch>
        </p:blipFill>
        <p:spPr>
          <a:xfrm>
            <a:off x="6096000" y="2119537"/>
            <a:ext cx="6053797" cy="2618925"/>
          </a:xfrm>
          <a:prstGeom prst="rect">
            <a:avLst/>
          </a:prstGeom>
        </p:spPr>
      </p:pic>
      <p:pic>
        <p:nvPicPr>
          <p:cNvPr id="8" name="Online médium 7" title="Deriving the formula for the Future value of an Annuity">
            <a:hlinkClick r:id="" action="ppaction://media"/>
            <a:extLst>
              <a:ext uri="{FF2B5EF4-FFF2-40B4-BE49-F238E27FC236}">
                <a16:creationId xmlns:a16="http://schemas.microsoft.com/office/drawing/2014/main" id="{6DCDBD0A-EC79-4F60-9849-F33DC138D35A}"/>
              </a:ext>
            </a:extLst>
          </p:cNvPr>
          <p:cNvPicPr>
            <a:picLocks noRot="1" noChangeAspect="1"/>
          </p:cNvPicPr>
          <p:nvPr>
            <a:videoFile r:link="rId1"/>
          </p:nvPr>
        </p:nvPicPr>
        <p:blipFill>
          <a:blip r:embed="rId4"/>
          <a:stretch>
            <a:fillRect/>
          </a:stretch>
        </p:blipFill>
        <p:spPr>
          <a:xfrm>
            <a:off x="102679" y="1503584"/>
            <a:ext cx="5860799" cy="4392407"/>
          </a:xfrm>
          <a:prstGeom prst="rect">
            <a:avLst/>
          </a:prstGeom>
        </p:spPr>
      </p:pic>
    </p:spTree>
    <p:extLst>
      <p:ext uri="{BB962C8B-B14F-4D97-AF65-F5344CB8AC3E}">
        <p14:creationId xmlns:p14="http://schemas.microsoft.com/office/powerpoint/2010/main" val="3098260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a:p>
        </p:txBody>
      </p:sp>
      <p:sp>
        <p:nvSpPr>
          <p:cNvPr id="4" name="Nadpis 3"/>
          <p:cNvSpPr>
            <a:spLocks noGrp="1"/>
          </p:cNvSpPr>
          <p:nvPr>
            <p:ph type="title"/>
          </p:nvPr>
        </p:nvSpPr>
        <p:spPr/>
        <p:txBody>
          <a:bodyPr/>
          <a:lstStyle/>
          <a:p>
            <a:r>
              <a:rPr lang="cs-CZ" altLang="cs-CZ"/>
              <a:t>Budoucí hodnota anuity (= spoření)</a:t>
            </a:r>
            <a:endParaRPr lang="cs-CZ"/>
          </a:p>
        </p:txBody>
      </p:sp>
      <mc:AlternateContent xmlns:mc="http://schemas.openxmlformats.org/markup-compatibility/2006" xmlns:a14="http://schemas.microsoft.com/office/drawing/2010/main">
        <mc:Choice Requires="a14">
          <p:sp>
            <p:nvSpPr>
              <p:cNvPr id="5" name="Zástupný symbol pro obsah 4"/>
              <p:cNvSpPr>
                <a:spLocks noGrp="1"/>
              </p:cNvSpPr>
              <p:nvPr>
                <p:ph idx="1"/>
              </p:nvPr>
            </p:nvSpPr>
            <p:spPr>
              <a:xfrm>
                <a:off x="719999" y="1595749"/>
                <a:ext cx="11220209" cy="4139998"/>
              </a:xfrm>
            </p:spPr>
            <p:txBody>
              <a:bodyPr/>
              <a:lstStyle/>
              <a:p>
                <a:pPr marL="72000" indent="0">
                  <a:buNone/>
                </a:pPr>
                <a:r>
                  <a:rPr lang="cs-CZ" altLang="cs-CZ" sz="2000" dirty="0"/>
                  <a:t>= Pravidelné úložky (spoření) v pravidelných intervalech po určitou dobu za daných podmínek</a:t>
                </a:r>
              </a:p>
              <a:p>
                <a:endParaRPr lang="cs-CZ" altLang="cs-CZ" sz="2000" dirty="0"/>
              </a:p>
              <a:p>
                <a:pPr marL="414900" indent="-342900">
                  <a:lnSpc>
                    <a:spcPct val="107000"/>
                  </a:lnSpc>
                  <a:spcAft>
                    <a:spcPts val="800"/>
                  </a:spcAft>
                  <a:buFont typeface="+mj-lt"/>
                  <a:buAutoNum type="arabicPeriod"/>
                </a:pPr>
                <a:r>
                  <a:rPr lang="cs-CZ" sz="2400" b="1" dirty="0">
                    <a:effectLst/>
                    <a:latin typeface="Calibri" panose="020F0502020204030204" pitchFamily="34" charset="0"/>
                    <a:ea typeface="Calibri" panose="020F0502020204030204" pitchFamily="34" charset="0"/>
                    <a:cs typeface="Calibri" panose="020F0502020204030204" pitchFamily="34" charset="0"/>
                  </a:rPr>
                  <a:t>Polhůtní spoření</a:t>
                </a:r>
                <a:r>
                  <a:rPr lang="cs-CZ" sz="2400"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Calibri" panose="020F0502020204030204" pitchFamily="34" charset="0"/>
                    <a:cs typeface="Calibri" panose="020F0502020204030204" pitchFamily="34" charset="0"/>
                  </a:rPr>
                  <a:t>vklad proveden na konci každého období, tzn. tento vklad není po toto období úročen: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7200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cs-CZ" sz="1800" i="1" dirty="0" smtClean="0">
                          <a:effectLst/>
                          <a:latin typeface="Cambria Math" panose="02040503050406030204" pitchFamily="18" charset="0"/>
                        </a:rPr>
                        <m:t>𝐹</m:t>
                      </m:r>
                      <m:r>
                        <a:rPr lang="cs-CZ" sz="1800" b="0" i="1" dirty="0" smtClean="0">
                          <a:effectLst/>
                          <a:latin typeface="Cambria Math" panose="02040503050406030204" pitchFamily="18" charset="0"/>
                        </a:rPr>
                        <m:t>𝑉</m:t>
                      </m:r>
                      <m:r>
                        <a:rPr lang="cs-CZ" sz="1800" i="1" dirty="0" smtClean="0">
                          <a:effectLst/>
                          <a:latin typeface="Cambria Math" panose="02040503050406030204" pitchFamily="18" charset="0"/>
                        </a:rPr>
                        <m:t>𝐴</m:t>
                      </m:r>
                      <m:r>
                        <a:rPr lang="cs-CZ" sz="1800" i="0" dirty="0">
                          <a:effectLst/>
                          <a:latin typeface="Cambria Math" panose="02040503050406030204" pitchFamily="18" charset="0"/>
                        </a:rPr>
                        <m:t>=</m:t>
                      </m:r>
                      <m:sSub>
                        <m:sSubPr>
                          <m:ctrlPr>
                            <a:rPr lang="cs-CZ" sz="1800" i="1" dirty="0">
                              <a:solidFill>
                                <a:srgbClr val="836967"/>
                              </a:solidFill>
                              <a:effectLst/>
                              <a:latin typeface="Cambria Math" panose="02040503050406030204" pitchFamily="18" charset="0"/>
                            </a:rPr>
                          </m:ctrlPr>
                        </m:sSubPr>
                        <m:e>
                          <m:r>
                            <a:rPr lang="cs-CZ" sz="1800" i="1" dirty="0">
                              <a:effectLst/>
                              <a:latin typeface="Cambria Math" panose="02040503050406030204" pitchFamily="18" charset="0"/>
                            </a:rPr>
                            <m:t>𝑎</m:t>
                          </m:r>
                        </m:e>
                        <m:sub>
                          <m:r>
                            <a:rPr lang="cs-CZ" sz="1800" i="0" dirty="0">
                              <a:effectLst/>
                              <a:latin typeface="Cambria Math" panose="02040503050406030204" pitchFamily="18" charset="0"/>
                            </a:rPr>
                            <m:t>1</m:t>
                          </m:r>
                        </m:sub>
                      </m:sSub>
                      <m:r>
                        <a:rPr lang="cs-CZ" sz="1800" i="0" dirty="0">
                          <a:effectLst/>
                          <a:latin typeface="Cambria Math" panose="02040503050406030204" pitchFamily="18" charset="0"/>
                        </a:rPr>
                        <m:t>⋅</m:t>
                      </m:r>
                      <m:f>
                        <m:fPr>
                          <m:ctrlPr>
                            <a:rPr lang="cs-CZ" sz="1800" i="1" dirty="0">
                              <a:solidFill>
                                <a:srgbClr val="836967"/>
                              </a:solidFill>
                              <a:effectLst/>
                              <a:latin typeface="Cambria Math" panose="02040503050406030204" pitchFamily="18" charset="0"/>
                            </a:rPr>
                          </m:ctrlPr>
                        </m:fPr>
                        <m:num>
                          <m:sSup>
                            <m:sSupPr>
                              <m:ctrlPr>
                                <a:rPr lang="cs-CZ" sz="1800" i="1" dirty="0">
                                  <a:solidFill>
                                    <a:srgbClr val="836967"/>
                                  </a:solidFill>
                                  <a:effectLst/>
                                  <a:latin typeface="Cambria Math" panose="02040503050406030204" pitchFamily="18" charset="0"/>
                                </a:rPr>
                              </m:ctrlPr>
                            </m:sSupPr>
                            <m:e>
                              <m:d>
                                <m:dPr>
                                  <m:ctrlPr>
                                    <a:rPr lang="cs-CZ" sz="1800" i="1" dirty="0">
                                      <a:solidFill>
                                        <a:srgbClr val="836967"/>
                                      </a:solidFill>
                                      <a:effectLst/>
                                      <a:latin typeface="Cambria Math" panose="02040503050406030204" pitchFamily="18" charset="0"/>
                                    </a:rPr>
                                  </m:ctrlPr>
                                </m:dPr>
                                <m:e>
                                  <m:r>
                                    <a:rPr lang="cs-CZ" sz="1800" i="0" dirty="0">
                                      <a:effectLst/>
                                      <a:latin typeface="Cambria Math" panose="02040503050406030204" pitchFamily="18" charset="0"/>
                                    </a:rPr>
                                    <m:t>1+</m:t>
                                  </m:r>
                                  <m:r>
                                    <a:rPr lang="cs-CZ" sz="1800" i="1" dirty="0">
                                      <a:effectLst/>
                                      <a:latin typeface="Cambria Math" panose="02040503050406030204" pitchFamily="18" charset="0"/>
                                    </a:rPr>
                                    <m:t>𝑟</m:t>
                                  </m:r>
                                </m:e>
                              </m:d>
                            </m:e>
                            <m:sup>
                              <m:r>
                                <a:rPr lang="cs-CZ" sz="1800" i="1" dirty="0">
                                  <a:effectLst/>
                                  <a:latin typeface="Cambria Math" panose="02040503050406030204" pitchFamily="18" charset="0"/>
                                </a:rPr>
                                <m:t>𝑛</m:t>
                              </m:r>
                            </m:sup>
                          </m:sSup>
                          <m:r>
                            <a:rPr lang="cs-CZ" sz="1800" i="0" dirty="0">
                              <a:effectLst/>
                              <a:latin typeface="Cambria Math" panose="02040503050406030204" pitchFamily="18" charset="0"/>
                            </a:rPr>
                            <m:t>−1</m:t>
                          </m:r>
                        </m:num>
                        <m:den>
                          <m:d>
                            <m:dPr>
                              <m:ctrlPr>
                                <a:rPr lang="cs-CZ" sz="1800" i="1" dirty="0">
                                  <a:solidFill>
                                    <a:srgbClr val="836967"/>
                                  </a:solidFill>
                                  <a:effectLst/>
                                  <a:latin typeface="Cambria Math" panose="02040503050406030204" pitchFamily="18" charset="0"/>
                                </a:rPr>
                              </m:ctrlPr>
                            </m:dPr>
                            <m:e>
                              <m:r>
                                <a:rPr lang="cs-CZ" sz="1800" i="0" dirty="0">
                                  <a:effectLst/>
                                  <a:latin typeface="Cambria Math" panose="02040503050406030204" pitchFamily="18" charset="0"/>
                                </a:rPr>
                                <m:t>1+</m:t>
                              </m:r>
                              <m:r>
                                <a:rPr lang="cs-CZ" sz="1800" i="1" dirty="0">
                                  <a:effectLst/>
                                  <a:latin typeface="Cambria Math" panose="02040503050406030204" pitchFamily="18" charset="0"/>
                                </a:rPr>
                                <m:t>𝑟</m:t>
                              </m:r>
                            </m:e>
                          </m:d>
                          <m:r>
                            <a:rPr lang="cs-CZ" sz="1800" i="0" dirty="0">
                              <a:effectLst/>
                              <a:latin typeface="Cambria Math" panose="02040503050406030204" pitchFamily="18" charset="0"/>
                            </a:rPr>
                            <m:t>−1</m:t>
                          </m:r>
                        </m:den>
                      </m:f>
                      <m:r>
                        <a:rPr lang="cs-CZ" sz="1800" i="0" dirty="0">
                          <a:effectLst/>
                          <a:latin typeface="Cambria Math" panose="02040503050406030204" pitchFamily="18" charset="0"/>
                        </a:rPr>
                        <m:t>=</m:t>
                      </m:r>
                      <m:r>
                        <a:rPr lang="cs-CZ" sz="1800" i="1" dirty="0">
                          <a:effectLst/>
                          <a:latin typeface="Cambria Math" panose="02040503050406030204" pitchFamily="18" charset="0"/>
                        </a:rPr>
                        <m:t>𝑎</m:t>
                      </m:r>
                      <m:r>
                        <a:rPr lang="cs-CZ" sz="1800" i="0" dirty="0">
                          <a:effectLst/>
                          <a:latin typeface="Cambria Math" panose="02040503050406030204" pitchFamily="18" charset="0"/>
                        </a:rPr>
                        <m:t>⋅</m:t>
                      </m:r>
                      <m:f>
                        <m:fPr>
                          <m:ctrlPr>
                            <a:rPr lang="cs-CZ" sz="1800" i="1" dirty="0">
                              <a:solidFill>
                                <a:srgbClr val="836967"/>
                              </a:solidFill>
                              <a:effectLst/>
                              <a:latin typeface="Cambria Math" panose="02040503050406030204" pitchFamily="18" charset="0"/>
                            </a:rPr>
                          </m:ctrlPr>
                        </m:fPr>
                        <m:num>
                          <m:sSup>
                            <m:sSupPr>
                              <m:ctrlPr>
                                <a:rPr lang="cs-CZ" sz="1800" i="1" dirty="0">
                                  <a:solidFill>
                                    <a:srgbClr val="836967"/>
                                  </a:solidFill>
                                  <a:effectLst/>
                                  <a:latin typeface="Cambria Math" panose="02040503050406030204" pitchFamily="18" charset="0"/>
                                </a:rPr>
                              </m:ctrlPr>
                            </m:sSupPr>
                            <m:e>
                              <m:d>
                                <m:dPr>
                                  <m:ctrlPr>
                                    <a:rPr lang="cs-CZ" sz="1800" i="1" dirty="0">
                                      <a:solidFill>
                                        <a:srgbClr val="836967"/>
                                      </a:solidFill>
                                      <a:effectLst/>
                                      <a:latin typeface="Cambria Math" panose="02040503050406030204" pitchFamily="18" charset="0"/>
                                    </a:rPr>
                                  </m:ctrlPr>
                                </m:dPr>
                                <m:e>
                                  <m:r>
                                    <a:rPr lang="cs-CZ" sz="1800" i="0" dirty="0">
                                      <a:effectLst/>
                                      <a:latin typeface="Cambria Math" panose="02040503050406030204" pitchFamily="18" charset="0"/>
                                    </a:rPr>
                                    <m:t>1+</m:t>
                                  </m:r>
                                  <m:r>
                                    <a:rPr lang="cs-CZ" sz="1800" i="1" dirty="0">
                                      <a:effectLst/>
                                      <a:latin typeface="Cambria Math" panose="02040503050406030204" pitchFamily="18" charset="0"/>
                                    </a:rPr>
                                    <m:t>𝑟</m:t>
                                  </m:r>
                                </m:e>
                              </m:d>
                            </m:e>
                            <m:sup>
                              <m:r>
                                <a:rPr lang="cs-CZ" sz="1800" i="1" dirty="0">
                                  <a:effectLst/>
                                  <a:latin typeface="Cambria Math" panose="02040503050406030204" pitchFamily="18" charset="0"/>
                                </a:rPr>
                                <m:t>𝑛</m:t>
                              </m:r>
                            </m:sup>
                          </m:sSup>
                          <m:r>
                            <a:rPr lang="cs-CZ" sz="1800" i="0" dirty="0">
                              <a:effectLst/>
                              <a:latin typeface="Cambria Math" panose="02040503050406030204" pitchFamily="18" charset="0"/>
                            </a:rPr>
                            <m:t>−1</m:t>
                          </m:r>
                        </m:num>
                        <m:den>
                          <m:r>
                            <a:rPr lang="cs-CZ" sz="1800" i="1" dirty="0">
                              <a:effectLst/>
                              <a:latin typeface="Cambria Math" panose="02040503050406030204" pitchFamily="18" charset="0"/>
                            </a:rPr>
                            <m:t>𝑟</m:t>
                          </m:r>
                        </m:den>
                      </m:f>
                    </m:oMath>
                  </m:oMathPara>
                </a14:m>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7200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14900" indent="-342900">
                  <a:lnSpc>
                    <a:spcPct val="107000"/>
                  </a:lnSpc>
                  <a:spcAft>
                    <a:spcPts val="800"/>
                  </a:spcAft>
                  <a:buFont typeface="+mj-lt"/>
                  <a:buAutoNum type="arabicPeriod" startAt="2"/>
                </a:pPr>
                <a:r>
                  <a:rPr lang="cs-CZ" sz="2400" b="1" dirty="0">
                    <a:effectLst/>
                    <a:latin typeface="Calibri" panose="020F0502020204030204" pitchFamily="34" charset="0"/>
                    <a:ea typeface="Calibri" panose="020F0502020204030204" pitchFamily="34" charset="0"/>
                    <a:cs typeface="Calibri" panose="020F0502020204030204" pitchFamily="34" charset="0"/>
                  </a:rPr>
                  <a:t>Předlhůtní spoření</a:t>
                </a:r>
                <a:r>
                  <a:rPr lang="cs-CZ" sz="2400"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Calibri" panose="020F0502020204030204" pitchFamily="34" charset="0"/>
                    <a:cs typeface="Calibri" panose="020F0502020204030204" pitchFamily="34" charset="0"/>
                  </a:rPr>
                  <a:t>vklad proveden na začátku každého období, tzn. je nutno o celé první období déle úročit: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7200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cs-CZ" sz="1800" i="1" dirty="0">
                          <a:latin typeface="Cambria Math" panose="02040503050406030204" pitchFamily="18" charset="0"/>
                        </a:rPr>
                        <m:t>𝐹𝑉𝐴</m:t>
                      </m:r>
                      <m:r>
                        <a:rPr lang="cs-CZ" sz="1800" dirty="0">
                          <a:latin typeface="Cambria Math" panose="02040503050406030204" pitchFamily="18" charset="0"/>
                        </a:rPr>
                        <m:t>=</m:t>
                      </m:r>
                      <m:sSub>
                        <m:sSubPr>
                          <m:ctrlPr>
                            <a:rPr lang="cs-CZ" sz="1800" i="1" dirty="0">
                              <a:solidFill>
                                <a:srgbClr val="836967"/>
                              </a:solidFill>
                              <a:latin typeface="Cambria Math" panose="02040503050406030204" pitchFamily="18" charset="0"/>
                            </a:rPr>
                          </m:ctrlPr>
                        </m:sSubPr>
                        <m:e>
                          <m:r>
                            <a:rPr lang="cs-CZ" sz="1800" i="1" dirty="0">
                              <a:latin typeface="Cambria Math" panose="02040503050406030204" pitchFamily="18" charset="0"/>
                            </a:rPr>
                            <m:t>𝑎</m:t>
                          </m:r>
                        </m:e>
                        <m:sub>
                          <m:r>
                            <a:rPr lang="cs-CZ" sz="1800" dirty="0">
                              <a:latin typeface="Cambria Math" panose="02040503050406030204" pitchFamily="18" charset="0"/>
                            </a:rPr>
                            <m:t>1</m:t>
                          </m:r>
                        </m:sub>
                      </m:sSub>
                      <m:r>
                        <a:rPr lang="cs-CZ" sz="1800" dirty="0">
                          <a:latin typeface="Cambria Math" panose="02040503050406030204" pitchFamily="18" charset="0"/>
                        </a:rPr>
                        <m:t>⋅</m:t>
                      </m:r>
                      <m:f>
                        <m:fPr>
                          <m:ctrlPr>
                            <a:rPr lang="cs-CZ" sz="1800" i="1" dirty="0">
                              <a:solidFill>
                                <a:srgbClr val="836967"/>
                              </a:solidFill>
                              <a:latin typeface="Cambria Math" panose="02040503050406030204" pitchFamily="18" charset="0"/>
                            </a:rPr>
                          </m:ctrlPr>
                        </m:fPr>
                        <m:num>
                          <m:sSup>
                            <m:sSupPr>
                              <m:ctrlPr>
                                <a:rPr lang="cs-CZ" sz="1800" i="1" dirty="0">
                                  <a:solidFill>
                                    <a:srgbClr val="836967"/>
                                  </a:solidFill>
                                  <a:latin typeface="Cambria Math" panose="02040503050406030204" pitchFamily="18" charset="0"/>
                                </a:rPr>
                              </m:ctrlPr>
                            </m:sSupPr>
                            <m:e>
                              <m:d>
                                <m:dPr>
                                  <m:ctrlPr>
                                    <a:rPr lang="cs-CZ" sz="1800" i="1" dirty="0">
                                      <a:solidFill>
                                        <a:srgbClr val="836967"/>
                                      </a:solidFill>
                                      <a:latin typeface="Cambria Math" panose="02040503050406030204" pitchFamily="18" charset="0"/>
                                    </a:rPr>
                                  </m:ctrlPr>
                                </m:dPr>
                                <m:e>
                                  <m:r>
                                    <a:rPr lang="cs-CZ" sz="1800" dirty="0">
                                      <a:latin typeface="Cambria Math" panose="02040503050406030204" pitchFamily="18" charset="0"/>
                                    </a:rPr>
                                    <m:t>1+</m:t>
                                  </m:r>
                                  <m:r>
                                    <a:rPr lang="cs-CZ" sz="1800" i="1" dirty="0">
                                      <a:latin typeface="Cambria Math" panose="02040503050406030204" pitchFamily="18" charset="0"/>
                                    </a:rPr>
                                    <m:t>𝑟</m:t>
                                  </m:r>
                                </m:e>
                              </m:d>
                            </m:e>
                            <m:sup>
                              <m:r>
                                <a:rPr lang="cs-CZ" sz="1800" i="1" dirty="0">
                                  <a:latin typeface="Cambria Math" panose="02040503050406030204" pitchFamily="18" charset="0"/>
                                </a:rPr>
                                <m:t>𝑛</m:t>
                              </m:r>
                            </m:sup>
                          </m:sSup>
                          <m:r>
                            <a:rPr lang="cs-CZ" sz="1800" dirty="0">
                              <a:latin typeface="Cambria Math" panose="02040503050406030204" pitchFamily="18" charset="0"/>
                            </a:rPr>
                            <m:t>−1</m:t>
                          </m:r>
                        </m:num>
                        <m:den>
                          <m:d>
                            <m:dPr>
                              <m:ctrlPr>
                                <a:rPr lang="cs-CZ" sz="1800" i="1" dirty="0">
                                  <a:solidFill>
                                    <a:srgbClr val="836967"/>
                                  </a:solidFill>
                                  <a:latin typeface="Cambria Math" panose="02040503050406030204" pitchFamily="18" charset="0"/>
                                </a:rPr>
                              </m:ctrlPr>
                            </m:dPr>
                            <m:e>
                              <m:r>
                                <a:rPr lang="cs-CZ" sz="1800" dirty="0">
                                  <a:latin typeface="Cambria Math" panose="02040503050406030204" pitchFamily="18" charset="0"/>
                                </a:rPr>
                                <m:t>1+</m:t>
                              </m:r>
                              <m:r>
                                <a:rPr lang="cs-CZ" sz="1800" i="1" dirty="0">
                                  <a:latin typeface="Cambria Math" panose="02040503050406030204" pitchFamily="18" charset="0"/>
                                </a:rPr>
                                <m:t>𝑟</m:t>
                              </m:r>
                            </m:e>
                          </m:d>
                          <m:r>
                            <a:rPr lang="cs-CZ" sz="1800" dirty="0">
                              <a:latin typeface="Cambria Math" panose="02040503050406030204" pitchFamily="18" charset="0"/>
                            </a:rPr>
                            <m:t>−1</m:t>
                          </m:r>
                        </m:den>
                      </m:f>
                      <m:r>
                        <a:rPr lang="cs-CZ" sz="1800" dirty="0">
                          <a:latin typeface="Cambria Math" panose="02040503050406030204" pitchFamily="18" charset="0"/>
                        </a:rPr>
                        <m:t>=</m:t>
                      </m:r>
                      <m:r>
                        <a:rPr lang="cs-CZ" sz="1800" i="1" dirty="0">
                          <a:latin typeface="Cambria Math" panose="02040503050406030204" pitchFamily="18" charset="0"/>
                        </a:rPr>
                        <m:t>𝑎</m:t>
                      </m:r>
                      <m:r>
                        <a:rPr lang="cs-CZ" sz="1800" dirty="0">
                          <a:latin typeface="Cambria Math" panose="02040503050406030204" pitchFamily="18" charset="0"/>
                        </a:rPr>
                        <m:t>⋅</m:t>
                      </m:r>
                      <m:d>
                        <m:dPr>
                          <m:ctrlPr>
                            <a:rPr lang="cs-CZ" sz="1800" i="1" dirty="0">
                              <a:solidFill>
                                <a:srgbClr val="836967"/>
                              </a:solidFill>
                              <a:latin typeface="Cambria Math" panose="02040503050406030204" pitchFamily="18" charset="0"/>
                            </a:rPr>
                          </m:ctrlPr>
                        </m:dPr>
                        <m:e>
                          <m:r>
                            <a:rPr lang="cs-CZ" sz="1800" dirty="0">
                              <a:latin typeface="Cambria Math" panose="02040503050406030204" pitchFamily="18" charset="0"/>
                            </a:rPr>
                            <m:t>1+</m:t>
                          </m:r>
                          <m:r>
                            <a:rPr lang="cs-CZ" sz="1800" i="1" dirty="0">
                              <a:latin typeface="Cambria Math" panose="02040503050406030204" pitchFamily="18" charset="0"/>
                            </a:rPr>
                            <m:t>𝑟</m:t>
                          </m:r>
                        </m:e>
                      </m:d>
                      <m:r>
                        <a:rPr lang="cs-CZ" sz="1800" dirty="0">
                          <a:latin typeface="Cambria Math" panose="02040503050406030204" pitchFamily="18" charset="0"/>
                        </a:rPr>
                        <m:t>⋅</m:t>
                      </m:r>
                      <m:f>
                        <m:fPr>
                          <m:ctrlPr>
                            <a:rPr lang="cs-CZ" sz="1800" i="1" dirty="0">
                              <a:solidFill>
                                <a:srgbClr val="836967"/>
                              </a:solidFill>
                              <a:latin typeface="Cambria Math" panose="02040503050406030204" pitchFamily="18" charset="0"/>
                            </a:rPr>
                          </m:ctrlPr>
                        </m:fPr>
                        <m:num>
                          <m:sSup>
                            <m:sSupPr>
                              <m:ctrlPr>
                                <a:rPr lang="cs-CZ" sz="1800" i="1" dirty="0">
                                  <a:solidFill>
                                    <a:srgbClr val="836967"/>
                                  </a:solidFill>
                                  <a:latin typeface="Cambria Math" panose="02040503050406030204" pitchFamily="18" charset="0"/>
                                </a:rPr>
                              </m:ctrlPr>
                            </m:sSupPr>
                            <m:e>
                              <m:d>
                                <m:dPr>
                                  <m:ctrlPr>
                                    <a:rPr lang="cs-CZ" sz="1800" i="1" dirty="0">
                                      <a:solidFill>
                                        <a:srgbClr val="836967"/>
                                      </a:solidFill>
                                      <a:latin typeface="Cambria Math" panose="02040503050406030204" pitchFamily="18" charset="0"/>
                                    </a:rPr>
                                  </m:ctrlPr>
                                </m:dPr>
                                <m:e>
                                  <m:r>
                                    <a:rPr lang="cs-CZ" sz="1800" dirty="0">
                                      <a:latin typeface="Cambria Math" panose="02040503050406030204" pitchFamily="18" charset="0"/>
                                    </a:rPr>
                                    <m:t>1+</m:t>
                                  </m:r>
                                  <m:r>
                                    <a:rPr lang="cs-CZ" sz="1800" i="1" dirty="0">
                                      <a:latin typeface="Cambria Math" panose="02040503050406030204" pitchFamily="18" charset="0"/>
                                    </a:rPr>
                                    <m:t>𝑟</m:t>
                                  </m:r>
                                </m:e>
                              </m:d>
                            </m:e>
                            <m:sup>
                              <m:r>
                                <a:rPr lang="cs-CZ" sz="1800" i="1" dirty="0">
                                  <a:latin typeface="Cambria Math" panose="02040503050406030204" pitchFamily="18" charset="0"/>
                                </a:rPr>
                                <m:t>𝑛</m:t>
                              </m:r>
                            </m:sup>
                          </m:sSup>
                          <m:r>
                            <a:rPr lang="cs-CZ" sz="1800" dirty="0">
                              <a:latin typeface="Cambria Math" panose="02040503050406030204" pitchFamily="18" charset="0"/>
                            </a:rPr>
                            <m:t>−1</m:t>
                          </m:r>
                        </m:num>
                        <m:den>
                          <m:r>
                            <a:rPr lang="cs-CZ" sz="1800" i="1" dirty="0">
                              <a:latin typeface="Cambria Math" panose="02040503050406030204" pitchFamily="18" charset="0"/>
                            </a:rPr>
                            <m:t>𝑟</m:t>
                          </m:r>
                        </m:den>
                      </m:f>
                    </m:oMath>
                  </m:oMathPara>
                </a14:m>
                <a:endParaRPr lang="cs-CZ" altLang="cs-CZ" b="1" dirty="0"/>
              </a:p>
              <a:p>
                <a:pPr marL="72000" indent="0">
                  <a:buNone/>
                </a:pPr>
                <a:endParaRPr lang="cs-CZ" sz="2000" dirty="0"/>
              </a:p>
            </p:txBody>
          </p:sp>
        </mc:Choice>
        <mc:Fallback xmlns="">
          <p:sp>
            <p:nvSpPr>
              <p:cNvPr id="5" name="Zástupný symbol pro obsah 4"/>
              <p:cNvSpPr>
                <a:spLocks noGrp="1" noRot="1" noChangeAspect="1" noMove="1" noResize="1" noEditPoints="1" noAdjustHandles="1" noChangeArrowheads="1" noChangeShapeType="1" noTextEdit="1"/>
              </p:cNvSpPr>
              <p:nvPr>
                <p:ph idx="1"/>
              </p:nvPr>
            </p:nvSpPr>
            <p:spPr>
              <a:xfrm>
                <a:off x="719999" y="1595749"/>
                <a:ext cx="11220209" cy="4139998"/>
              </a:xfrm>
              <a:blipFill>
                <a:blip r:embed="rId2"/>
                <a:stretch>
                  <a:fillRect l="-1032" r="-869"/>
                </a:stretch>
              </a:blipFill>
            </p:spPr>
            <p:txBody>
              <a:bodyPr/>
              <a:lstStyle/>
              <a:p>
                <a:r>
                  <a:rPr lang="en-US">
                    <a:noFill/>
                  </a:rPr>
                  <a:t> </a:t>
                </a:r>
              </a:p>
            </p:txBody>
          </p:sp>
        </mc:Fallback>
      </mc:AlternateContent>
      <p:sp>
        <p:nvSpPr>
          <p:cNvPr id="14" name="TextovéPole 13"/>
          <p:cNvSpPr txBox="1"/>
          <p:nvPr/>
        </p:nvSpPr>
        <p:spPr>
          <a:xfrm>
            <a:off x="719999" y="5689900"/>
            <a:ext cx="9404661" cy="338554"/>
          </a:xfrm>
          <a:prstGeom prst="rect">
            <a:avLst/>
          </a:prstGeom>
          <a:noFill/>
        </p:spPr>
        <p:txBody>
          <a:bodyPr wrap="square" rtlCol="0">
            <a:spAutoFit/>
          </a:bodyPr>
          <a:lstStyle/>
          <a:p>
            <a:pPr algn="just"/>
            <a:r>
              <a:rPr lang="cs-CZ" sz="1600">
                <a:solidFill>
                  <a:srgbClr val="000000"/>
                </a:solidFill>
                <a:latin typeface="Arial"/>
              </a:rPr>
              <a:t>Kde </a:t>
            </a:r>
            <a:r>
              <a:rPr lang="cs-CZ" sz="1600" b="1" i="1">
                <a:solidFill>
                  <a:srgbClr val="000000"/>
                </a:solidFill>
                <a:latin typeface="Arial"/>
              </a:rPr>
              <a:t>FVA </a:t>
            </a:r>
            <a:r>
              <a:rPr lang="cs-CZ" sz="1600">
                <a:solidFill>
                  <a:srgbClr val="000000"/>
                </a:solidFill>
                <a:latin typeface="Arial"/>
              </a:rPr>
              <a:t>je budoucí hodnota anuity, </a:t>
            </a:r>
            <a:r>
              <a:rPr lang="cs-CZ" sz="1600" b="1" i="1">
                <a:solidFill>
                  <a:srgbClr val="000000"/>
                </a:solidFill>
                <a:latin typeface="Arial"/>
              </a:rPr>
              <a:t>a</a:t>
            </a:r>
            <a:r>
              <a:rPr lang="cs-CZ" sz="1600">
                <a:solidFill>
                  <a:srgbClr val="000000"/>
                </a:solidFill>
                <a:latin typeface="Arial"/>
              </a:rPr>
              <a:t> je výše anuitní platby, </a:t>
            </a:r>
            <a:r>
              <a:rPr lang="cs-CZ" sz="1600" b="1" i="1">
                <a:solidFill>
                  <a:srgbClr val="000000"/>
                </a:solidFill>
                <a:latin typeface="Arial"/>
              </a:rPr>
              <a:t>r</a:t>
            </a:r>
            <a:r>
              <a:rPr lang="cs-CZ" sz="1600">
                <a:solidFill>
                  <a:srgbClr val="000000"/>
                </a:solidFill>
                <a:latin typeface="Arial"/>
              </a:rPr>
              <a:t> je úroková míra, </a:t>
            </a:r>
            <a:r>
              <a:rPr lang="cs-CZ" sz="1600" b="1" i="1">
                <a:solidFill>
                  <a:srgbClr val="000000"/>
                </a:solidFill>
                <a:latin typeface="Arial"/>
              </a:rPr>
              <a:t>n</a:t>
            </a:r>
            <a:r>
              <a:rPr lang="cs-CZ" sz="1600">
                <a:solidFill>
                  <a:srgbClr val="000000"/>
                </a:solidFill>
                <a:latin typeface="Arial"/>
              </a:rPr>
              <a:t> je počet období.</a:t>
            </a:r>
          </a:p>
        </p:txBody>
      </p:sp>
    </p:spTree>
    <p:extLst>
      <p:ext uri="{BB962C8B-B14F-4D97-AF65-F5344CB8AC3E}">
        <p14:creationId xmlns:p14="http://schemas.microsoft.com/office/powerpoint/2010/main" val="289230532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1560EBA-B109-45EE-9DB0-4843AAA4E652}"/>
              </a:ext>
            </a:extLst>
          </p:cNvPr>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dirty="0"/>
          </a:p>
        </p:txBody>
      </p:sp>
      <p:sp>
        <p:nvSpPr>
          <p:cNvPr id="3" name="Zástupný symbol pro číslo snímku 2">
            <a:extLst>
              <a:ext uri="{FF2B5EF4-FFF2-40B4-BE49-F238E27FC236}">
                <a16:creationId xmlns:a16="http://schemas.microsoft.com/office/drawing/2014/main" id="{1DF9AF56-4A9C-40DD-9236-1F4A9FB94C88}"/>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FDFA5087-910D-432D-8E76-D483729E4714}"/>
              </a:ext>
            </a:extLst>
          </p:cNvPr>
          <p:cNvSpPr>
            <a:spLocks noGrp="1"/>
          </p:cNvSpPr>
          <p:nvPr>
            <p:ph type="title"/>
          </p:nvPr>
        </p:nvSpPr>
        <p:spPr/>
        <p:txBody>
          <a:bodyPr/>
          <a:lstStyle/>
          <a:p>
            <a:r>
              <a:rPr lang="cs-CZ" dirty="0"/>
              <a:t>Jak to funguje - PVA?</a:t>
            </a:r>
          </a:p>
        </p:txBody>
      </p:sp>
      <p:pic>
        <p:nvPicPr>
          <p:cNvPr id="6" name="Zástupný obsah 5">
            <a:extLst>
              <a:ext uri="{FF2B5EF4-FFF2-40B4-BE49-F238E27FC236}">
                <a16:creationId xmlns:a16="http://schemas.microsoft.com/office/drawing/2014/main" id="{EE030269-B7E3-4F44-B73D-4C531B94084F}"/>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8747"/>
          <a:stretch/>
        </p:blipFill>
        <p:spPr bwMode="auto">
          <a:xfrm>
            <a:off x="6715090" y="2519626"/>
            <a:ext cx="4756909" cy="2304165"/>
          </a:xfrm>
          <a:prstGeom prst="rect">
            <a:avLst/>
          </a:prstGeom>
          <a:noFill/>
          <a:ln>
            <a:noFill/>
          </a:ln>
          <a:extLst>
            <a:ext uri="{53640926-AAD7-44D8-BBD7-CCE9431645EC}">
              <a14:shadowObscured xmlns:a14="http://schemas.microsoft.com/office/drawing/2010/main"/>
            </a:ext>
          </a:extLst>
        </p:spPr>
      </p:pic>
      <p:pic>
        <p:nvPicPr>
          <p:cNvPr id="7" name="Online médium 6" title="Present Value of an annuity: Deriving the formula">
            <a:hlinkClick r:id="" action="ppaction://media"/>
            <a:extLst>
              <a:ext uri="{FF2B5EF4-FFF2-40B4-BE49-F238E27FC236}">
                <a16:creationId xmlns:a16="http://schemas.microsoft.com/office/drawing/2014/main" id="{6F669CCA-3A69-495F-B6A8-774062E40685}"/>
              </a:ext>
            </a:extLst>
          </p:cNvPr>
          <p:cNvPicPr>
            <a:picLocks noRot="1" noChangeAspect="1"/>
          </p:cNvPicPr>
          <p:nvPr>
            <a:videoFile r:link="rId1"/>
          </p:nvPr>
        </p:nvPicPr>
        <p:blipFill>
          <a:blip r:embed="rId4"/>
          <a:stretch>
            <a:fillRect/>
          </a:stretch>
        </p:blipFill>
        <p:spPr>
          <a:xfrm>
            <a:off x="720000" y="1515388"/>
            <a:ext cx="5829300" cy="4368800"/>
          </a:xfrm>
          <a:prstGeom prst="rect">
            <a:avLst/>
          </a:prstGeom>
        </p:spPr>
      </p:pic>
    </p:spTree>
    <p:extLst>
      <p:ext uri="{BB962C8B-B14F-4D97-AF65-F5344CB8AC3E}">
        <p14:creationId xmlns:p14="http://schemas.microsoft.com/office/powerpoint/2010/main" val="840429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DA8AC28-F3FA-48BB-9087-5D2E55D7CF36}"/>
              </a:ext>
            </a:extLst>
          </p:cNvPr>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dirty="0"/>
          </a:p>
        </p:txBody>
      </p:sp>
      <p:sp>
        <p:nvSpPr>
          <p:cNvPr id="3" name="Zástupný symbol pro číslo snímku 2">
            <a:extLst>
              <a:ext uri="{FF2B5EF4-FFF2-40B4-BE49-F238E27FC236}">
                <a16:creationId xmlns:a16="http://schemas.microsoft.com/office/drawing/2014/main" id="{FE31A616-0331-4817-821E-FE1926C06690}"/>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4A9BBF6F-2202-4557-82CE-C9BC31AEF3B9}"/>
              </a:ext>
            </a:extLst>
          </p:cNvPr>
          <p:cNvSpPr>
            <a:spLocks noGrp="1"/>
          </p:cNvSpPr>
          <p:nvPr>
            <p:ph type="title"/>
          </p:nvPr>
        </p:nvSpPr>
        <p:spPr>
          <a:xfrm>
            <a:off x="720000" y="533567"/>
            <a:ext cx="10753200" cy="451576"/>
          </a:xfrm>
        </p:spPr>
        <p:txBody>
          <a:bodyPr/>
          <a:lstStyle/>
          <a:p>
            <a:r>
              <a:rPr lang="cs-CZ" dirty="0"/>
              <a:t>Hraní si s časovými hodnotami</a:t>
            </a:r>
          </a:p>
        </p:txBody>
      </p:sp>
      <p:cxnSp>
        <p:nvCxnSpPr>
          <p:cNvPr id="8" name="Přímá spojnice 7">
            <a:extLst>
              <a:ext uri="{FF2B5EF4-FFF2-40B4-BE49-F238E27FC236}">
                <a16:creationId xmlns:a16="http://schemas.microsoft.com/office/drawing/2014/main" id="{2374BFD1-76FF-4209-92C9-793A92B87643}"/>
              </a:ext>
            </a:extLst>
          </p:cNvPr>
          <p:cNvCxnSpPr>
            <a:cxnSpLocks/>
          </p:cNvCxnSpPr>
          <p:nvPr/>
        </p:nvCxnSpPr>
        <p:spPr bwMode="auto">
          <a:xfrm>
            <a:off x="2213527" y="2853958"/>
            <a:ext cx="6108134"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8">
            <a:extLst>
              <a:ext uri="{FF2B5EF4-FFF2-40B4-BE49-F238E27FC236}">
                <a16:creationId xmlns:a16="http://schemas.microsoft.com/office/drawing/2014/main" id="{5986E243-88E7-4F57-85C8-B9B3B2F754A8}"/>
              </a:ext>
            </a:extLst>
          </p:cNvPr>
          <p:cNvCxnSpPr>
            <a:cxnSpLocks/>
          </p:cNvCxnSpPr>
          <p:nvPr/>
        </p:nvCxnSpPr>
        <p:spPr bwMode="auto">
          <a:xfrm>
            <a:off x="3412012" y="2765181"/>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a:extLst>
              <a:ext uri="{FF2B5EF4-FFF2-40B4-BE49-F238E27FC236}">
                <a16:creationId xmlns:a16="http://schemas.microsoft.com/office/drawing/2014/main" id="{8484E641-F2FC-49D8-AF2C-B4647296123B}"/>
              </a:ext>
            </a:extLst>
          </p:cNvPr>
          <p:cNvCxnSpPr>
            <a:cxnSpLocks/>
          </p:cNvCxnSpPr>
          <p:nvPr/>
        </p:nvCxnSpPr>
        <p:spPr bwMode="auto">
          <a:xfrm>
            <a:off x="4629734" y="2766659"/>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10">
            <a:extLst>
              <a:ext uri="{FF2B5EF4-FFF2-40B4-BE49-F238E27FC236}">
                <a16:creationId xmlns:a16="http://schemas.microsoft.com/office/drawing/2014/main" id="{7D6CD131-9ADF-4E7E-99B5-D570F538AB73}"/>
              </a:ext>
            </a:extLst>
          </p:cNvPr>
          <p:cNvCxnSpPr>
            <a:cxnSpLocks/>
          </p:cNvCxnSpPr>
          <p:nvPr/>
        </p:nvCxnSpPr>
        <p:spPr bwMode="auto">
          <a:xfrm>
            <a:off x="5838698" y="2762222"/>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11">
            <a:extLst>
              <a:ext uri="{FF2B5EF4-FFF2-40B4-BE49-F238E27FC236}">
                <a16:creationId xmlns:a16="http://schemas.microsoft.com/office/drawing/2014/main" id="{20F6693B-30E7-454D-B755-3D770734C4EE}"/>
              </a:ext>
            </a:extLst>
          </p:cNvPr>
          <p:cNvCxnSpPr>
            <a:cxnSpLocks/>
          </p:cNvCxnSpPr>
          <p:nvPr/>
        </p:nvCxnSpPr>
        <p:spPr bwMode="auto">
          <a:xfrm>
            <a:off x="7049220" y="2765181"/>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12">
            <a:extLst>
              <a:ext uri="{FF2B5EF4-FFF2-40B4-BE49-F238E27FC236}">
                <a16:creationId xmlns:a16="http://schemas.microsoft.com/office/drawing/2014/main" id="{5767E2EA-F68E-4921-98A6-59B2854F0C54}"/>
              </a:ext>
            </a:extLst>
          </p:cNvPr>
          <p:cNvCxnSpPr>
            <a:cxnSpLocks/>
          </p:cNvCxnSpPr>
          <p:nvPr/>
        </p:nvCxnSpPr>
        <p:spPr bwMode="auto">
          <a:xfrm>
            <a:off x="2213527" y="2753344"/>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Přímá spojnice 13">
            <a:extLst>
              <a:ext uri="{FF2B5EF4-FFF2-40B4-BE49-F238E27FC236}">
                <a16:creationId xmlns:a16="http://schemas.microsoft.com/office/drawing/2014/main" id="{93D6E00F-5FAC-44D8-8AF2-C8CA4B9D0B99}"/>
              </a:ext>
            </a:extLst>
          </p:cNvPr>
          <p:cNvCxnSpPr>
            <a:cxnSpLocks/>
          </p:cNvCxnSpPr>
          <p:nvPr/>
        </p:nvCxnSpPr>
        <p:spPr bwMode="auto">
          <a:xfrm>
            <a:off x="8303402" y="2753344"/>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Skupina 14">
            <a:extLst>
              <a:ext uri="{FF2B5EF4-FFF2-40B4-BE49-F238E27FC236}">
                <a16:creationId xmlns:a16="http://schemas.microsoft.com/office/drawing/2014/main" id="{024B8A57-F0E1-4585-B31E-9DFBFB3CB52E}"/>
              </a:ext>
            </a:extLst>
          </p:cNvPr>
          <p:cNvGrpSpPr/>
          <p:nvPr/>
        </p:nvGrpSpPr>
        <p:grpSpPr>
          <a:xfrm flipH="1">
            <a:off x="2210249" y="1945916"/>
            <a:ext cx="1212440" cy="820234"/>
            <a:chOff x="2859405" y="3830923"/>
            <a:chExt cx="1174922" cy="820234"/>
          </a:xfrm>
        </p:grpSpPr>
        <p:cxnSp>
          <p:nvCxnSpPr>
            <p:cNvPr id="16" name="Přímá spojnice se šipkou 15">
              <a:extLst>
                <a:ext uri="{FF2B5EF4-FFF2-40B4-BE49-F238E27FC236}">
                  <a16:creationId xmlns:a16="http://schemas.microsoft.com/office/drawing/2014/main" id="{53F88542-91F6-407A-B2B4-590D0666B602}"/>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Volný tvar: obrazec 16">
              <a:extLst>
                <a:ext uri="{FF2B5EF4-FFF2-40B4-BE49-F238E27FC236}">
                  <a16:creationId xmlns:a16="http://schemas.microsoft.com/office/drawing/2014/main" id="{481464A8-4735-49EF-9CEA-F6479EF9B5BA}"/>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8" name="Skupina 17">
            <a:extLst>
              <a:ext uri="{FF2B5EF4-FFF2-40B4-BE49-F238E27FC236}">
                <a16:creationId xmlns:a16="http://schemas.microsoft.com/office/drawing/2014/main" id="{234F0548-4ABF-47B0-BB7D-D9DEDF51518D}"/>
              </a:ext>
            </a:extLst>
          </p:cNvPr>
          <p:cNvGrpSpPr/>
          <p:nvPr/>
        </p:nvGrpSpPr>
        <p:grpSpPr>
          <a:xfrm flipH="1">
            <a:off x="2269598" y="1896117"/>
            <a:ext cx="2360135" cy="829117"/>
            <a:chOff x="2859405" y="3830923"/>
            <a:chExt cx="1174922" cy="820234"/>
          </a:xfrm>
        </p:grpSpPr>
        <p:cxnSp>
          <p:nvCxnSpPr>
            <p:cNvPr id="19" name="Přímá spojnice se šipkou 18">
              <a:extLst>
                <a:ext uri="{FF2B5EF4-FFF2-40B4-BE49-F238E27FC236}">
                  <a16:creationId xmlns:a16="http://schemas.microsoft.com/office/drawing/2014/main" id="{2666F846-8AC2-486B-85CE-A799B9CE4C6C}"/>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Volný tvar: obrazec 19">
              <a:extLst>
                <a:ext uri="{FF2B5EF4-FFF2-40B4-BE49-F238E27FC236}">
                  <a16:creationId xmlns:a16="http://schemas.microsoft.com/office/drawing/2014/main" id="{6A006BEB-8B47-4536-9BED-1AB8D39A04D9}"/>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21" name="Skupina 20">
            <a:extLst>
              <a:ext uri="{FF2B5EF4-FFF2-40B4-BE49-F238E27FC236}">
                <a16:creationId xmlns:a16="http://schemas.microsoft.com/office/drawing/2014/main" id="{0BB42538-601B-473D-8BE3-3464514BAC01}"/>
              </a:ext>
            </a:extLst>
          </p:cNvPr>
          <p:cNvGrpSpPr/>
          <p:nvPr/>
        </p:nvGrpSpPr>
        <p:grpSpPr>
          <a:xfrm flipH="1">
            <a:off x="2357727" y="1933110"/>
            <a:ext cx="4694829" cy="790601"/>
            <a:chOff x="2859405" y="3830923"/>
            <a:chExt cx="1174922" cy="820234"/>
          </a:xfrm>
        </p:grpSpPr>
        <p:cxnSp>
          <p:nvCxnSpPr>
            <p:cNvPr id="22" name="Přímá spojnice se šipkou 21">
              <a:extLst>
                <a:ext uri="{FF2B5EF4-FFF2-40B4-BE49-F238E27FC236}">
                  <a16:creationId xmlns:a16="http://schemas.microsoft.com/office/drawing/2014/main" id="{B2B0533D-D67A-4C8A-8272-6D632A486E5C}"/>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Volný tvar: obrazec 22">
              <a:extLst>
                <a:ext uri="{FF2B5EF4-FFF2-40B4-BE49-F238E27FC236}">
                  <a16:creationId xmlns:a16="http://schemas.microsoft.com/office/drawing/2014/main" id="{0F0D0065-EABC-4E7C-87B9-3164917B41D8}"/>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24" name="Skupina 23">
            <a:extLst>
              <a:ext uri="{FF2B5EF4-FFF2-40B4-BE49-F238E27FC236}">
                <a16:creationId xmlns:a16="http://schemas.microsoft.com/office/drawing/2014/main" id="{6882DF63-8562-42AB-86BE-096D2C21CCB4}"/>
              </a:ext>
            </a:extLst>
          </p:cNvPr>
          <p:cNvGrpSpPr/>
          <p:nvPr/>
        </p:nvGrpSpPr>
        <p:grpSpPr>
          <a:xfrm flipH="1">
            <a:off x="2408148" y="1933110"/>
            <a:ext cx="5876995" cy="820234"/>
            <a:chOff x="2859405" y="3830923"/>
            <a:chExt cx="1174922" cy="820234"/>
          </a:xfrm>
        </p:grpSpPr>
        <p:cxnSp>
          <p:nvCxnSpPr>
            <p:cNvPr id="25" name="Přímá spojnice se šipkou 24">
              <a:extLst>
                <a:ext uri="{FF2B5EF4-FFF2-40B4-BE49-F238E27FC236}">
                  <a16:creationId xmlns:a16="http://schemas.microsoft.com/office/drawing/2014/main" id="{90011C91-C995-4184-A108-A22F9AE8AFE5}"/>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Volný tvar: obrazec 25">
              <a:extLst>
                <a:ext uri="{FF2B5EF4-FFF2-40B4-BE49-F238E27FC236}">
                  <a16:creationId xmlns:a16="http://schemas.microsoft.com/office/drawing/2014/main" id="{89B168D5-7582-4292-8F8D-5CCA077BCA2C}"/>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27" name="Skupina 26">
            <a:extLst>
              <a:ext uri="{FF2B5EF4-FFF2-40B4-BE49-F238E27FC236}">
                <a16:creationId xmlns:a16="http://schemas.microsoft.com/office/drawing/2014/main" id="{36E11BB0-F52E-4C67-8858-4154EA172AC9}"/>
              </a:ext>
            </a:extLst>
          </p:cNvPr>
          <p:cNvGrpSpPr/>
          <p:nvPr/>
        </p:nvGrpSpPr>
        <p:grpSpPr>
          <a:xfrm flipH="1">
            <a:off x="2269597" y="1942901"/>
            <a:ext cx="3558620" cy="820234"/>
            <a:chOff x="2859405" y="3830923"/>
            <a:chExt cx="1174922" cy="820234"/>
          </a:xfrm>
        </p:grpSpPr>
        <p:cxnSp>
          <p:nvCxnSpPr>
            <p:cNvPr id="28" name="Přímá spojnice se šipkou 27">
              <a:extLst>
                <a:ext uri="{FF2B5EF4-FFF2-40B4-BE49-F238E27FC236}">
                  <a16:creationId xmlns:a16="http://schemas.microsoft.com/office/drawing/2014/main" id="{F92262BE-9B43-4D51-B2F1-3C329C9E1350}"/>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Volný tvar: obrazec 28">
              <a:extLst>
                <a:ext uri="{FF2B5EF4-FFF2-40B4-BE49-F238E27FC236}">
                  <a16:creationId xmlns:a16="http://schemas.microsoft.com/office/drawing/2014/main" id="{215F1B38-F9DD-46D3-99DE-7DB38153C28D}"/>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sp>
        <p:nvSpPr>
          <p:cNvPr id="30" name="TextovéPole 29">
            <a:extLst>
              <a:ext uri="{FF2B5EF4-FFF2-40B4-BE49-F238E27FC236}">
                <a16:creationId xmlns:a16="http://schemas.microsoft.com/office/drawing/2014/main" id="{8A86DEBB-5EC2-44E2-829B-5B79A1F98EC6}"/>
              </a:ext>
            </a:extLst>
          </p:cNvPr>
          <p:cNvSpPr txBox="1"/>
          <p:nvPr/>
        </p:nvSpPr>
        <p:spPr>
          <a:xfrm>
            <a:off x="720000" y="1192116"/>
            <a:ext cx="10217289" cy="461665"/>
          </a:xfrm>
          <a:prstGeom prst="rect">
            <a:avLst/>
          </a:prstGeom>
          <a:noFill/>
        </p:spPr>
        <p:txBody>
          <a:bodyPr wrap="square" rtlCol="0">
            <a:spAutoFit/>
          </a:bodyPr>
          <a:lstStyle/>
          <a:p>
            <a:r>
              <a:rPr lang="cs-CZ" sz="1200" b="1" u="sng" dirty="0"/>
              <a:t>Skripta:</a:t>
            </a:r>
            <a:r>
              <a:rPr lang="cs-CZ" sz="1200" dirty="0"/>
              <a:t> „Princip důchodového počtu je založen na kalkulaci částky, ze které následně budou vypláceny anuity v průběhu daného časového intervalu. Tato částka musí být rovna součtu současných hodnot budoucích anuit.“</a:t>
            </a:r>
          </a:p>
        </p:txBody>
      </p:sp>
      <p:sp>
        <p:nvSpPr>
          <p:cNvPr id="31" name="TextovéPole 30">
            <a:extLst>
              <a:ext uri="{FF2B5EF4-FFF2-40B4-BE49-F238E27FC236}">
                <a16:creationId xmlns:a16="http://schemas.microsoft.com/office/drawing/2014/main" id="{33D66D03-3453-4127-A392-B44E09D354D6}"/>
              </a:ext>
            </a:extLst>
          </p:cNvPr>
          <p:cNvSpPr txBox="1"/>
          <p:nvPr/>
        </p:nvSpPr>
        <p:spPr>
          <a:xfrm>
            <a:off x="3295897" y="3036487"/>
            <a:ext cx="624665" cy="461665"/>
          </a:xfrm>
          <a:prstGeom prst="rect">
            <a:avLst/>
          </a:prstGeom>
          <a:noFill/>
        </p:spPr>
        <p:txBody>
          <a:bodyPr wrap="square" rtlCol="0">
            <a:spAutoFit/>
          </a:bodyPr>
          <a:lstStyle/>
          <a:p>
            <a:r>
              <a:rPr lang="cs-CZ" dirty="0"/>
              <a:t>a</a:t>
            </a:r>
          </a:p>
        </p:txBody>
      </p:sp>
      <p:sp>
        <p:nvSpPr>
          <p:cNvPr id="54" name="TextovéPole 53">
            <a:extLst>
              <a:ext uri="{FF2B5EF4-FFF2-40B4-BE49-F238E27FC236}">
                <a16:creationId xmlns:a16="http://schemas.microsoft.com/office/drawing/2014/main" id="{F767E7FA-30EB-4D89-A867-32C5AFD80D70}"/>
              </a:ext>
            </a:extLst>
          </p:cNvPr>
          <p:cNvSpPr txBox="1"/>
          <p:nvPr/>
        </p:nvSpPr>
        <p:spPr>
          <a:xfrm>
            <a:off x="2004488" y="3064011"/>
            <a:ext cx="624665" cy="461665"/>
          </a:xfrm>
          <a:prstGeom prst="rect">
            <a:avLst/>
          </a:prstGeom>
          <a:noFill/>
        </p:spPr>
        <p:txBody>
          <a:bodyPr wrap="square" rtlCol="0">
            <a:spAutoFit/>
          </a:bodyPr>
          <a:lstStyle/>
          <a:p>
            <a:r>
              <a:rPr lang="cs-CZ" dirty="0"/>
              <a:t>PV</a:t>
            </a:r>
          </a:p>
        </p:txBody>
      </p:sp>
      <p:sp>
        <p:nvSpPr>
          <p:cNvPr id="55" name="TextovéPole 54">
            <a:extLst>
              <a:ext uri="{FF2B5EF4-FFF2-40B4-BE49-F238E27FC236}">
                <a16:creationId xmlns:a16="http://schemas.microsoft.com/office/drawing/2014/main" id="{57726CAA-B661-4E61-91AD-D683FB620F65}"/>
              </a:ext>
            </a:extLst>
          </p:cNvPr>
          <p:cNvSpPr txBox="1"/>
          <p:nvPr/>
        </p:nvSpPr>
        <p:spPr>
          <a:xfrm>
            <a:off x="4530161" y="3064011"/>
            <a:ext cx="624665" cy="461665"/>
          </a:xfrm>
          <a:prstGeom prst="rect">
            <a:avLst/>
          </a:prstGeom>
          <a:noFill/>
        </p:spPr>
        <p:txBody>
          <a:bodyPr wrap="square" rtlCol="0">
            <a:spAutoFit/>
          </a:bodyPr>
          <a:lstStyle/>
          <a:p>
            <a:r>
              <a:rPr lang="cs-CZ" dirty="0"/>
              <a:t>a</a:t>
            </a:r>
          </a:p>
        </p:txBody>
      </p:sp>
      <p:sp>
        <p:nvSpPr>
          <p:cNvPr id="56" name="TextovéPole 55">
            <a:extLst>
              <a:ext uri="{FF2B5EF4-FFF2-40B4-BE49-F238E27FC236}">
                <a16:creationId xmlns:a16="http://schemas.microsoft.com/office/drawing/2014/main" id="{15DF81AC-B828-4AFD-AC54-E795DC9AF727}"/>
              </a:ext>
            </a:extLst>
          </p:cNvPr>
          <p:cNvSpPr txBox="1"/>
          <p:nvPr/>
        </p:nvSpPr>
        <p:spPr>
          <a:xfrm>
            <a:off x="6963440" y="3047251"/>
            <a:ext cx="624665" cy="461665"/>
          </a:xfrm>
          <a:prstGeom prst="rect">
            <a:avLst/>
          </a:prstGeom>
          <a:noFill/>
        </p:spPr>
        <p:txBody>
          <a:bodyPr wrap="square" rtlCol="0">
            <a:spAutoFit/>
          </a:bodyPr>
          <a:lstStyle/>
          <a:p>
            <a:r>
              <a:rPr lang="cs-CZ" dirty="0"/>
              <a:t>a</a:t>
            </a:r>
          </a:p>
        </p:txBody>
      </p:sp>
      <p:sp>
        <p:nvSpPr>
          <p:cNvPr id="57" name="TextovéPole 56">
            <a:extLst>
              <a:ext uri="{FF2B5EF4-FFF2-40B4-BE49-F238E27FC236}">
                <a16:creationId xmlns:a16="http://schemas.microsoft.com/office/drawing/2014/main" id="{5D94A471-46FE-4614-AAF2-88C2E9A9F41A}"/>
              </a:ext>
            </a:extLst>
          </p:cNvPr>
          <p:cNvSpPr txBox="1"/>
          <p:nvPr/>
        </p:nvSpPr>
        <p:spPr>
          <a:xfrm>
            <a:off x="5747606" y="3047251"/>
            <a:ext cx="624665" cy="461665"/>
          </a:xfrm>
          <a:prstGeom prst="rect">
            <a:avLst/>
          </a:prstGeom>
          <a:noFill/>
        </p:spPr>
        <p:txBody>
          <a:bodyPr wrap="square" rtlCol="0">
            <a:spAutoFit/>
          </a:bodyPr>
          <a:lstStyle/>
          <a:p>
            <a:r>
              <a:rPr lang="cs-CZ" dirty="0"/>
              <a:t>a</a:t>
            </a:r>
          </a:p>
        </p:txBody>
      </p:sp>
      <p:sp>
        <p:nvSpPr>
          <p:cNvPr id="58" name="TextovéPole 57">
            <a:extLst>
              <a:ext uri="{FF2B5EF4-FFF2-40B4-BE49-F238E27FC236}">
                <a16:creationId xmlns:a16="http://schemas.microsoft.com/office/drawing/2014/main" id="{E6295FF0-7827-4892-82C6-A656826BF83F}"/>
              </a:ext>
            </a:extLst>
          </p:cNvPr>
          <p:cNvSpPr txBox="1"/>
          <p:nvPr/>
        </p:nvSpPr>
        <p:spPr>
          <a:xfrm>
            <a:off x="8199315" y="3041826"/>
            <a:ext cx="624665" cy="461665"/>
          </a:xfrm>
          <a:prstGeom prst="rect">
            <a:avLst/>
          </a:prstGeom>
          <a:noFill/>
        </p:spPr>
        <p:txBody>
          <a:bodyPr wrap="square" rtlCol="0">
            <a:spAutoFit/>
          </a:bodyPr>
          <a:lstStyle/>
          <a:p>
            <a:r>
              <a:rPr lang="cs-CZ" dirty="0"/>
              <a:t>a</a:t>
            </a:r>
          </a:p>
        </p:txBody>
      </p:sp>
      <p:sp>
        <p:nvSpPr>
          <p:cNvPr id="59" name="TextovéPole 58">
            <a:extLst>
              <a:ext uri="{FF2B5EF4-FFF2-40B4-BE49-F238E27FC236}">
                <a16:creationId xmlns:a16="http://schemas.microsoft.com/office/drawing/2014/main" id="{C54C1C29-A4DA-4EA8-8F7A-2EA89AC27814}"/>
              </a:ext>
            </a:extLst>
          </p:cNvPr>
          <p:cNvSpPr txBox="1"/>
          <p:nvPr/>
        </p:nvSpPr>
        <p:spPr>
          <a:xfrm>
            <a:off x="719572" y="3590865"/>
            <a:ext cx="10217289" cy="646331"/>
          </a:xfrm>
          <a:prstGeom prst="rect">
            <a:avLst/>
          </a:prstGeom>
          <a:noFill/>
        </p:spPr>
        <p:txBody>
          <a:bodyPr wrap="square" rtlCol="0">
            <a:spAutoFit/>
          </a:bodyPr>
          <a:lstStyle/>
          <a:p>
            <a:r>
              <a:rPr lang="cs-CZ" sz="1200" b="1" u="sng" dirty="0"/>
              <a:t>Alternativně:</a:t>
            </a:r>
            <a:r>
              <a:rPr lang="cs-CZ" sz="1200" dirty="0"/>
              <a:t> Cílem je vyjádřit PV všech budoucích anuit. Toho lze však dosáhnout i tak, že využijeme nejprve dopočítání FV všech anuit, což již umíme ze spořícího počtu. Teprve následně budeme vypočtenou souhrnnou FV diskontovat do času 0, abychom spočítali PV. Tohoto typicky lze využít pro snadnější výpočet aritmetické řady v rámci PO &lt; ÚO.</a:t>
            </a:r>
          </a:p>
        </p:txBody>
      </p:sp>
      <p:cxnSp>
        <p:nvCxnSpPr>
          <p:cNvPr id="97" name="Přímá spojnice 96">
            <a:extLst>
              <a:ext uri="{FF2B5EF4-FFF2-40B4-BE49-F238E27FC236}">
                <a16:creationId xmlns:a16="http://schemas.microsoft.com/office/drawing/2014/main" id="{F7A05B5A-FD28-4E13-8B29-0AD71B7CEC81}"/>
              </a:ext>
            </a:extLst>
          </p:cNvPr>
          <p:cNvCxnSpPr>
            <a:cxnSpLocks/>
          </p:cNvCxnSpPr>
          <p:nvPr/>
        </p:nvCxnSpPr>
        <p:spPr bwMode="auto">
          <a:xfrm>
            <a:off x="2231786" y="5030697"/>
            <a:ext cx="6089875"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Přímá spojnice 97">
            <a:extLst>
              <a:ext uri="{FF2B5EF4-FFF2-40B4-BE49-F238E27FC236}">
                <a16:creationId xmlns:a16="http://schemas.microsoft.com/office/drawing/2014/main" id="{FFB65F9A-B47C-4BDC-A106-A35A25643FA0}"/>
              </a:ext>
            </a:extLst>
          </p:cNvPr>
          <p:cNvCxnSpPr>
            <a:cxnSpLocks/>
          </p:cNvCxnSpPr>
          <p:nvPr/>
        </p:nvCxnSpPr>
        <p:spPr bwMode="auto">
          <a:xfrm>
            <a:off x="3430271" y="4941920"/>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Přímá spojnice 98">
            <a:extLst>
              <a:ext uri="{FF2B5EF4-FFF2-40B4-BE49-F238E27FC236}">
                <a16:creationId xmlns:a16="http://schemas.microsoft.com/office/drawing/2014/main" id="{8EFBF476-137B-46D0-AED9-23AE179F292E}"/>
              </a:ext>
            </a:extLst>
          </p:cNvPr>
          <p:cNvCxnSpPr>
            <a:cxnSpLocks/>
          </p:cNvCxnSpPr>
          <p:nvPr/>
        </p:nvCxnSpPr>
        <p:spPr bwMode="auto">
          <a:xfrm>
            <a:off x="4647993" y="4943398"/>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Přímá spojnice 99">
            <a:extLst>
              <a:ext uri="{FF2B5EF4-FFF2-40B4-BE49-F238E27FC236}">
                <a16:creationId xmlns:a16="http://schemas.microsoft.com/office/drawing/2014/main" id="{6B6317D4-AFCF-44FD-964C-8A4453D30E5D}"/>
              </a:ext>
            </a:extLst>
          </p:cNvPr>
          <p:cNvCxnSpPr>
            <a:cxnSpLocks/>
          </p:cNvCxnSpPr>
          <p:nvPr/>
        </p:nvCxnSpPr>
        <p:spPr bwMode="auto">
          <a:xfrm>
            <a:off x="5856957" y="4938961"/>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Přímá spojnice 100">
            <a:extLst>
              <a:ext uri="{FF2B5EF4-FFF2-40B4-BE49-F238E27FC236}">
                <a16:creationId xmlns:a16="http://schemas.microsoft.com/office/drawing/2014/main" id="{D1DE16B7-E8B3-4D82-8E41-7BD27AEF2E17}"/>
              </a:ext>
            </a:extLst>
          </p:cNvPr>
          <p:cNvCxnSpPr>
            <a:cxnSpLocks/>
          </p:cNvCxnSpPr>
          <p:nvPr/>
        </p:nvCxnSpPr>
        <p:spPr bwMode="auto">
          <a:xfrm>
            <a:off x="7067479" y="4941920"/>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Přímá spojnice 101">
            <a:extLst>
              <a:ext uri="{FF2B5EF4-FFF2-40B4-BE49-F238E27FC236}">
                <a16:creationId xmlns:a16="http://schemas.microsoft.com/office/drawing/2014/main" id="{89A7C974-D232-40C5-A598-C555B7F92D01}"/>
              </a:ext>
            </a:extLst>
          </p:cNvPr>
          <p:cNvCxnSpPr>
            <a:cxnSpLocks/>
          </p:cNvCxnSpPr>
          <p:nvPr/>
        </p:nvCxnSpPr>
        <p:spPr bwMode="auto">
          <a:xfrm>
            <a:off x="2231786" y="4930083"/>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Přímá spojnice 102">
            <a:extLst>
              <a:ext uri="{FF2B5EF4-FFF2-40B4-BE49-F238E27FC236}">
                <a16:creationId xmlns:a16="http://schemas.microsoft.com/office/drawing/2014/main" id="{5F76C9EC-DA80-4625-AE16-BE40CC2E5819}"/>
              </a:ext>
            </a:extLst>
          </p:cNvPr>
          <p:cNvCxnSpPr>
            <a:cxnSpLocks/>
          </p:cNvCxnSpPr>
          <p:nvPr/>
        </p:nvCxnSpPr>
        <p:spPr bwMode="auto">
          <a:xfrm>
            <a:off x="8321661" y="4930083"/>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4" name="Skupina 103">
            <a:extLst>
              <a:ext uri="{FF2B5EF4-FFF2-40B4-BE49-F238E27FC236}">
                <a16:creationId xmlns:a16="http://schemas.microsoft.com/office/drawing/2014/main" id="{FD01982D-840C-45AD-85CD-552AC076DAC5}"/>
              </a:ext>
            </a:extLst>
          </p:cNvPr>
          <p:cNvGrpSpPr/>
          <p:nvPr/>
        </p:nvGrpSpPr>
        <p:grpSpPr>
          <a:xfrm>
            <a:off x="3440947" y="4307239"/>
            <a:ext cx="4898972" cy="591260"/>
            <a:chOff x="2859405" y="3830923"/>
            <a:chExt cx="1174922" cy="820234"/>
          </a:xfrm>
        </p:grpSpPr>
        <p:cxnSp>
          <p:nvCxnSpPr>
            <p:cNvPr id="105" name="Přímá spojnice se šipkou 104">
              <a:extLst>
                <a:ext uri="{FF2B5EF4-FFF2-40B4-BE49-F238E27FC236}">
                  <a16:creationId xmlns:a16="http://schemas.microsoft.com/office/drawing/2014/main" id="{74113EE9-F6A5-4974-A87F-3B86E001362D}"/>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Volný tvar: obrazec 105">
              <a:extLst>
                <a:ext uri="{FF2B5EF4-FFF2-40B4-BE49-F238E27FC236}">
                  <a16:creationId xmlns:a16="http://schemas.microsoft.com/office/drawing/2014/main" id="{D792C4AE-1C14-4D55-83CA-F248E4548477}"/>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07" name="Skupina 106">
            <a:extLst>
              <a:ext uri="{FF2B5EF4-FFF2-40B4-BE49-F238E27FC236}">
                <a16:creationId xmlns:a16="http://schemas.microsoft.com/office/drawing/2014/main" id="{53A6F66D-61D3-4B40-B875-60BA310662AC}"/>
              </a:ext>
            </a:extLst>
          </p:cNvPr>
          <p:cNvGrpSpPr/>
          <p:nvPr/>
        </p:nvGrpSpPr>
        <p:grpSpPr>
          <a:xfrm>
            <a:off x="4647991" y="4547302"/>
            <a:ext cx="3673669" cy="354671"/>
            <a:chOff x="2859405" y="3830923"/>
            <a:chExt cx="1174922" cy="820234"/>
          </a:xfrm>
        </p:grpSpPr>
        <p:cxnSp>
          <p:nvCxnSpPr>
            <p:cNvPr id="108" name="Přímá spojnice se šipkou 107">
              <a:extLst>
                <a:ext uri="{FF2B5EF4-FFF2-40B4-BE49-F238E27FC236}">
                  <a16:creationId xmlns:a16="http://schemas.microsoft.com/office/drawing/2014/main" id="{2976A576-2CC5-413A-8B8D-64550DFCF311}"/>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Volný tvar: obrazec 108">
              <a:extLst>
                <a:ext uri="{FF2B5EF4-FFF2-40B4-BE49-F238E27FC236}">
                  <a16:creationId xmlns:a16="http://schemas.microsoft.com/office/drawing/2014/main" id="{C4D6CEFD-F2AB-4EAF-9F86-97E63DB355C4}"/>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10" name="Skupina 109">
            <a:extLst>
              <a:ext uri="{FF2B5EF4-FFF2-40B4-BE49-F238E27FC236}">
                <a16:creationId xmlns:a16="http://schemas.microsoft.com/office/drawing/2014/main" id="{3783417D-C9BF-4C30-969C-A71236044286}"/>
              </a:ext>
            </a:extLst>
          </p:cNvPr>
          <p:cNvGrpSpPr/>
          <p:nvPr/>
        </p:nvGrpSpPr>
        <p:grpSpPr>
          <a:xfrm>
            <a:off x="7070814" y="4820645"/>
            <a:ext cx="1240082" cy="79805"/>
            <a:chOff x="2859405" y="3830923"/>
            <a:chExt cx="1174922" cy="820234"/>
          </a:xfrm>
        </p:grpSpPr>
        <p:cxnSp>
          <p:nvCxnSpPr>
            <p:cNvPr id="111" name="Přímá spojnice se šipkou 110">
              <a:extLst>
                <a:ext uri="{FF2B5EF4-FFF2-40B4-BE49-F238E27FC236}">
                  <a16:creationId xmlns:a16="http://schemas.microsoft.com/office/drawing/2014/main" id="{0661F252-4944-43BE-8444-1B1099AF1B86}"/>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Volný tvar: obrazec 111">
              <a:extLst>
                <a:ext uri="{FF2B5EF4-FFF2-40B4-BE49-F238E27FC236}">
                  <a16:creationId xmlns:a16="http://schemas.microsoft.com/office/drawing/2014/main" id="{D7086727-D191-4B8A-84BC-194E0628891F}"/>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16" name="Skupina 115">
            <a:extLst>
              <a:ext uri="{FF2B5EF4-FFF2-40B4-BE49-F238E27FC236}">
                <a16:creationId xmlns:a16="http://schemas.microsoft.com/office/drawing/2014/main" id="{B231D377-6F85-4C13-9354-850FBF4A0AED}"/>
              </a:ext>
            </a:extLst>
          </p:cNvPr>
          <p:cNvGrpSpPr/>
          <p:nvPr/>
        </p:nvGrpSpPr>
        <p:grpSpPr>
          <a:xfrm>
            <a:off x="5846475" y="4685582"/>
            <a:ext cx="2456925" cy="254292"/>
            <a:chOff x="2859405" y="3830923"/>
            <a:chExt cx="1174922" cy="820234"/>
          </a:xfrm>
        </p:grpSpPr>
        <p:cxnSp>
          <p:nvCxnSpPr>
            <p:cNvPr id="117" name="Přímá spojnice se šipkou 116">
              <a:extLst>
                <a:ext uri="{FF2B5EF4-FFF2-40B4-BE49-F238E27FC236}">
                  <a16:creationId xmlns:a16="http://schemas.microsoft.com/office/drawing/2014/main" id="{123E79A7-8A85-4C64-8A53-C09662B16E9E}"/>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Volný tvar: obrazec 117">
              <a:extLst>
                <a:ext uri="{FF2B5EF4-FFF2-40B4-BE49-F238E27FC236}">
                  <a16:creationId xmlns:a16="http://schemas.microsoft.com/office/drawing/2014/main" id="{E20E1076-373A-4ADA-9B03-457AC5F7D310}"/>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sp>
        <p:nvSpPr>
          <p:cNvPr id="119" name="TextovéPole 118">
            <a:extLst>
              <a:ext uri="{FF2B5EF4-FFF2-40B4-BE49-F238E27FC236}">
                <a16:creationId xmlns:a16="http://schemas.microsoft.com/office/drawing/2014/main" id="{832D645D-17B9-44C9-9613-FF06592F5AAD}"/>
              </a:ext>
            </a:extLst>
          </p:cNvPr>
          <p:cNvSpPr txBox="1"/>
          <p:nvPr/>
        </p:nvSpPr>
        <p:spPr>
          <a:xfrm>
            <a:off x="3314156" y="5213226"/>
            <a:ext cx="624665" cy="461665"/>
          </a:xfrm>
          <a:prstGeom prst="rect">
            <a:avLst/>
          </a:prstGeom>
          <a:noFill/>
        </p:spPr>
        <p:txBody>
          <a:bodyPr wrap="square" rtlCol="0">
            <a:spAutoFit/>
          </a:bodyPr>
          <a:lstStyle/>
          <a:p>
            <a:r>
              <a:rPr lang="cs-CZ" dirty="0"/>
              <a:t>a</a:t>
            </a:r>
          </a:p>
        </p:txBody>
      </p:sp>
      <p:sp>
        <p:nvSpPr>
          <p:cNvPr id="120" name="TextovéPole 119">
            <a:extLst>
              <a:ext uri="{FF2B5EF4-FFF2-40B4-BE49-F238E27FC236}">
                <a16:creationId xmlns:a16="http://schemas.microsoft.com/office/drawing/2014/main" id="{78A88C5A-5674-4F29-9D3F-80A53643E517}"/>
              </a:ext>
            </a:extLst>
          </p:cNvPr>
          <p:cNvSpPr txBox="1"/>
          <p:nvPr/>
        </p:nvSpPr>
        <p:spPr>
          <a:xfrm>
            <a:off x="1990481" y="5707511"/>
            <a:ext cx="624665" cy="461665"/>
          </a:xfrm>
          <a:prstGeom prst="rect">
            <a:avLst/>
          </a:prstGeom>
          <a:noFill/>
        </p:spPr>
        <p:txBody>
          <a:bodyPr wrap="square" rtlCol="0">
            <a:spAutoFit/>
          </a:bodyPr>
          <a:lstStyle/>
          <a:p>
            <a:r>
              <a:rPr lang="cs-CZ" dirty="0"/>
              <a:t>PV</a:t>
            </a:r>
          </a:p>
        </p:txBody>
      </p:sp>
      <p:sp>
        <p:nvSpPr>
          <p:cNvPr id="121" name="TextovéPole 120">
            <a:extLst>
              <a:ext uri="{FF2B5EF4-FFF2-40B4-BE49-F238E27FC236}">
                <a16:creationId xmlns:a16="http://schemas.microsoft.com/office/drawing/2014/main" id="{34118B6D-0A98-42D6-958B-6C0EC822C8EE}"/>
              </a:ext>
            </a:extLst>
          </p:cNvPr>
          <p:cNvSpPr txBox="1"/>
          <p:nvPr/>
        </p:nvSpPr>
        <p:spPr>
          <a:xfrm>
            <a:off x="4548420" y="5240750"/>
            <a:ext cx="624665" cy="461665"/>
          </a:xfrm>
          <a:prstGeom prst="rect">
            <a:avLst/>
          </a:prstGeom>
          <a:noFill/>
        </p:spPr>
        <p:txBody>
          <a:bodyPr wrap="square" rtlCol="0">
            <a:spAutoFit/>
          </a:bodyPr>
          <a:lstStyle/>
          <a:p>
            <a:r>
              <a:rPr lang="cs-CZ" dirty="0"/>
              <a:t>a</a:t>
            </a:r>
          </a:p>
        </p:txBody>
      </p:sp>
      <p:sp>
        <p:nvSpPr>
          <p:cNvPr id="122" name="TextovéPole 121">
            <a:extLst>
              <a:ext uri="{FF2B5EF4-FFF2-40B4-BE49-F238E27FC236}">
                <a16:creationId xmlns:a16="http://schemas.microsoft.com/office/drawing/2014/main" id="{0659BE34-158F-4749-8902-E6383E9D09D4}"/>
              </a:ext>
            </a:extLst>
          </p:cNvPr>
          <p:cNvSpPr txBox="1"/>
          <p:nvPr/>
        </p:nvSpPr>
        <p:spPr>
          <a:xfrm>
            <a:off x="6981699" y="5223990"/>
            <a:ext cx="624665" cy="461665"/>
          </a:xfrm>
          <a:prstGeom prst="rect">
            <a:avLst/>
          </a:prstGeom>
          <a:noFill/>
        </p:spPr>
        <p:txBody>
          <a:bodyPr wrap="square" rtlCol="0">
            <a:spAutoFit/>
          </a:bodyPr>
          <a:lstStyle/>
          <a:p>
            <a:r>
              <a:rPr lang="cs-CZ" dirty="0"/>
              <a:t>a</a:t>
            </a:r>
          </a:p>
        </p:txBody>
      </p:sp>
      <p:sp>
        <p:nvSpPr>
          <p:cNvPr id="123" name="TextovéPole 122">
            <a:extLst>
              <a:ext uri="{FF2B5EF4-FFF2-40B4-BE49-F238E27FC236}">
                <a16:creationId xmlns:a16="http://schemas.microsoft.com/office/drawing/2014/main" id="{D835ADDF-F853-435D-A768-4A8E0A5037AC}"/>
              </a:ext>
            </a:extLst>
          </p:cNvPr>
          <p:cNvSpPr txBox="1"/>
          <p:nvPr/>
        </p:nvSpPr>
        <p:spPr>
          <a:xfrm>
            <a:off x="5765865" y="5223990"/>
            <a:ext cx="624665" cy="461665"/>
          </a:xfrm>
          <a:prstGeom prst="rect">
            <a:avLst/>
          </a:prstGeom>
          <a:noFill/>
        </p:spPr>
        <p:txBody>
          <a:bodyPr wrap="square" rtlCol="0">
            <a:spAutoFit/>
          </a:bodyPr>
          <a:lstStyle/>
          <a:p>
            <a:r>
              <a:rPr lang="cs-CZ" dirty="0"/>
              <a:t>a</a:t>
            </a:r>
          </a:p>
        </p:txBody>
      </p:sp>
      <p:sp>
        <p:nvSpPr>
          <p:cNvPr id="124" name="TextovéPole 123">
            <a:extLst>
              <a:ext uri="{FF2B5EF4-FFF2-40B4-BE49-F238E27FC236}">
                <a16:creationId xmlns:a16="http://schemas.microsoft.com/office/drawing/2014/main" id="{B1BEAA75-75DE-420D-96C7-EA94E4BEBAD9}"/>
              </a:ext>
            </a:extLst>
          </p:cNvPr>
          <p:cNvSpPr txBox="1"/>
          <p:nvPr/>
        </p:nvSpPr>
        <p:spPr>
          <a:xfrm>
            <a:off x="8217574" y="5218565"/>
            <a:ext cx="624665" cy="461665"/>
          </a:xfrm>
          <a:prstGeom prst="rect">
            <a:avLst/>
          </a:prstGeom>
          <a:noFill/>
        </p:spPr>
        <p:txBody>
          <a:bodyPr wrap="square" rtlCol="0">
            <a:spAutoFit/>
          </a:bodyPr>
          <a:lstStyle/>
          <a:p>
            <a:r>
              <a:rPr lang="cs-CZ" dirty="0"/>
              <a:t>a</a:t>
            </a:r>
          </a:p>
        </p:txBody>
      </p:sp>
      <p:sp>
        <p:nvSpPr>
          <p:cNvPr id="128" name="TextovéPole 127">
            <a:extLst>
              <a:ext uri="{FF2B5EF4-FFF2-40B4-BE49-F238E27FC236}">
                <a16:creationId xmlns:a16="http://schemas.microsoft.com/office/drawing/2014/main" id="{14D2C021-DBB2-4668-9750-83DCEA523830}"/>
              </a:ext>
            </a:extLst>
          </p:cNvPr>
          <p:cNvSpPr txBox="1"/>
          <p:nvPr/>
        </p:nvSpPr>
        <p:spPr>
          <a:xfrm>
            <a:off x="8174650" y="5702415"/>
            <a:ext cx="560977" cy="471859"/>
          </a:xfrm>
          <a:prstGeom prst="rect">
            <a:avLst/>
          </a:prstGeom>
          <a:noFill/>
        </p:spPr>
        <p:txBody>
          <a:bodyPr wrap="square" rtlCol="0">
            <a:spAutoFit/>
          </a:bodyPr>
          <a:lstStyle/>
          <a:p>
            <a:r>
              <a:rPr lang="cs-CZ" dirty="0">
                <a:solidFill>
                  <a:srgbClr val="92D050"/>
                </a:solidFill>
              </a:rPr>
              <a:t>FV</a:t>
            </a:r>
          </a:p>
        </p:txBody>
      </p:sp>
      <p:sp>
        <p:nvSpPr>
          <p:cNvPr id="129" name="Šipka: doleva 128">
            <a:extLst>
              <a:ext uri="{FF2B5EF4-FFF2-40B4-BE49-F238E27FC236}">
                <a16:creationId xmlns:a16="http://schemas.microsoft.com/office/drawing/2014/main" id="{FB7A1A2E-B4A5-47C8-B948-919245E96083}"/>
              </a:ext>
            </a:extLst>
          </p:cNvPr>
          <p:cNvSpPr/>
          <p:nvPr/>
        </p:nvSpPr>
        <p:spPr bwMode="auto">
          <a:xfrm>
            <a:off x="2823099" y="5853707"/>
            <a:ext cx="5033639" cy="149909"/>
          </a:xfrm>
          <a:prstGeom prst="leftArrow">
            <a:avLst/>
          </a:prstGeom>
          <a:solidFill>
            <a:srgbClr val="92D050"/>
          </a:solidFill>
          <a:ln w="952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014644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19" grpId="0"/>
      <p:bldP spid="120" grpId="0"/>
      <p:bldP spid="121" grpId="0"/>
      <p:bldP spid="122" grpId="0"/>
      <p:bldP spid="123" grpId="0"/>
      <p:bldP spid="124" grpId="0"/>
      <p:bldP spid="128" grpId="0"/>
      <p:bldP spid="1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altLang="cs-CZ" sz="3600" dirty="0"/>
              <a:t>Současná hodnota anuity (= důchod)</a:t>
            </a:r>
            <a:endParaRPr lang="cs-CZ" sz="3600" dirty="0"/>
          </a:p>
        </p:txBody>
      </p:sp>
      <mc:AlternateContent xmlns:mc="http://schemas.openxmlformats.org/markup-compatibility/2006" xmlns:a14="http://schemas.microsoft.com/office/drawing/2010/main">
        <mc:Choice Requires="a14">
          <p:sp>
            <p:nvSpPr>
              <p:cNvPr id="5" name="Zástupný symbol pro obsah 4"/>
              <p:cNvSpPr>
                <a:spLocks noGrp="1"/>
              </p:cNvSpPr>
              <p:nvPr>
                <p:ph idx="1"/>
              </p:nvPr>
            </p:nvSpPr>
            <p:spPr>
              <a:xfrm>
                <a:off x="666000" y="1301684"/>
                <a:ext cx="11087687" cy="3066130"/>
              </a:xfrm>
            </p:spPr>
            <p:txBody>
              <a:bodyPr/>
              <a:lstStyle/>
              <a:p>
                <a:pPr marL="72000" indent="0">
                  <a:buNone/>
                </a:pPr>
                <a:r>
                  <a:rPr lang="cs-CZ" altLang="cs-CZ" sz="1800" dirty="0"/>
                  <a:t>= pravidelné výplaty (anuity) v pravidelných intervalech po určitou dobu za daných podmínek</a:t>
                </a:r>
              </a:p>
              <a:p>
                <a:pPr marL="72000" indent="0">
                  <a:spcAft>
                    <a:spcPts val="1200"/>
                  </a:spcAft>
                  <a:buNone/>
                </a:pPr>
                <a:r>
                  <a:rPr lang="cs-CZ" altLang="cs-CZ" sz="1800" dirty="0"/>
                  <a:t>= analogické k úvěru (důchod pro věřitele)</a:t>
                </a:r>
                <a:endParaRPr lang="cs-CZ" sz="1600" b="1" dirty="0">
                  <a:effectLst/>
                  <a:latin typeface="Calibri" panose="020F0502020204030204" pitchFamily="34" charset="0"/>
                  <a:ea typeface="Calibri" panose="020F0502020204030204" pitchFamily="34" charset="0"/>
                  <a:cs typeface="Calibri" panose="020F0502020204030204" pitchFamily="34" charset="0"/>
                </a:endParaRPr>
              </a:p>
              <a:p>
                <a:pPr marL="414900" indent="-342900">
                  <a:lnSpc>
                    <a:spcPct val="107000"/>
                  </a:lnSpc>
                  <a:spcAft>
                    <a:spcPts val="800"/>
                  </a:spcAft>
                  <a:buFont typeface="+mj-lt"/>
                  <a:buAutoNum type="arabicPeriod"/>
                </a:pPr>
                <a:r>
                  <a:rPr lang="cs-CZ" sz="1800" b="1" dirty="0">
                    <a:effectLst/>
                    <a:latin typeface="Calibri" panose="020F0502020204030204" pitchFamily="34" charset="0"/>
                    <a:ea typeface="Calibri" panose="020F0502020204030204" pitchFamily="34" charset="0"/>
                    <a:cs typeface="Calibri" panose="020F0502020204030204" pitchFamily="34" charset="0"/>
                  </a:rPr>
                  <a:t>Polhůtní důchod</a:t>
                </a:r>
                <a:r>
                  <a:rPr lang="cs-CZ" sz="1600" b="1" dirty="0">
                    <a:effectLst/>
                    <a:latin typeface="Calibri" panose="020F0502020204030204" pitchFamily="34" charset="0"/>
                    <a:ea typeface="Calibri" panose="020F0502020204030204" pitchFamily="34" charset="0"/>
                    <a:cs typeface="Calibri" panose="020F0502020204030204" pitchFamily="34" charset="0"/>
                  </a:rPr>
                  <a:t>, </a:t>
                </a:r>
                <a:r>
                  <a:rPr lang="cs-CZ" sz="1600" dirty="0">
                    <a:effectLst/>
                    <a:latin typeface="Calibri" panose="020F0502020204030204" pitchFamily="34" charset="0"/>
                    <a:ea typeface="Calibri" panose="020F0502020204030204" pitchFamily="34" charset="0"/>
                    <a:cs typeface="Calibri" panose="020F0502020204030204" pitchFamily="34" charset="0"/>
                  </a:rPr>
                  <a:t>nechávám si vyplácet důchod na konci každého období, tzn. úročí se o období víc, a tedy pokud chci stanovit, kolik prostředků musím mít na účtu v čase 0, abych mohl vyplácet po počet období n důchod ve výši a, je současná hodnota nižší, než u předlhůtního důchodu (potřebuji méně)</a:t>
                </a:r>
                <a:r>
                  <a:rPr lang="cs-CZ" sz="1600" b="1" dirty="0">
                    <a:effectLst/>
                    <a:latin typeface="Calibri" panose="020F0502020204030204" pitchFamily="34" charset="0"/>
                    <a:ea typeface="Calibri" panose="020F0502020204030204" pitchFamily="34" charset="0"/>
                    <a:cs typeface="Calibri" panose="020F0502020204030204" pitchFamily="34" charset="0"/>
                  </a:rPr>
                  <a:t>:</a:t>
                </a:r>
                <a:r>
                  <a:rPr lang="cs-CZ" sz="16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cs-CZ" sz="1600" dirty="0">
                  <a:effectLst/>
                  <a:latin typeface="Times New Roman" panose="02020603050405020304" pitchFamily="18" charset="0"/>
                  <a:ea typeface="Times New Roman" panose="02020603050405020304" pitchFamily="18" charset="0"/>
                </a:endParaRPr>
              </a:p>
              <a:p>
                <a:pPr marL="277200" indent="0">
                  <a:buNone/>
                </a:pPr>
                <a14:m>
                  <m:oMath xmlns:m="http://schemas.openxmlformats.org/officeDocument/2006/math">
                    <m:r>
                      <a:rPr lang="cs-CZ" sz="1800" b="1" i="1" smtClean="0">
                        <a:effectLst/>
                        <a:latin typeface="Cambria Math" panose="02040503050406030204" pitchFamily="18" charset="0"/>
                        <a:ea typeface="Times New Roman" panose="02020603050405020304" pitchFamily="18" charset="0"/>
                      </a:rPr>
                      <m:t>𝑷</m:t>
                    </m:r>
                    <m:r>
                      <a:rPr lang="cs-CZ" sz="1800" b="1" i="1" dirty="0" smtClean="0">
                        <a:effectLst/>
                        <a:latin typeface="Cambria Math" panose="02040503050406030204" pitchFamily="18" charset="0"/>
                      </a:rPr>
                      <m:t>𝑽𝑨</m:t>
                    </m:r>
                    <m:r>
                      <a:rPr lang="cs-CZ" sz="1800" b="1" i="0" dirty="0">
                        <a:effectLst/>
                        <a:latin typeface="Cambria Math" panose="02040503050406030204" pitchFamily="18" charset="0"/>
                      </a:rPr>
                      <m:t>=</m:t>
                    </m:r>
                    <m:r>
                      <a:rPr lang="cs-CZ" sz="1800" b="1" i="1" dirty="0" smtClean="0">
                        <a:solidFill>
                          <a:schemeClr val="accent6"/>
                        </a:solidFill>
                        <a:effectLst/>
                        <a:latin typeface="Cambria Math" panose="02040503050406030204" pitchFamily="18" charset="0"/>
                      </a:rPr>
                      <m:t>𝒂</m:t>
                    </m:r>
                    <m:r>
                      <a:rPr lang="cs-CZ" sz="1800" b="1" i="0" dirty="0">
                        <a:solidFill>
                          <a:schemeClr val="accent6"/>
                        </a:solidFill>
                        <a:effectLst/>
                        <a:latin typeface="Cambria Math" panose="02040503050406030204" pitchFamily="18" charset="0"/>
                      </a:rPr>
                      <m:t>⋅</m:t>
                    </m:r>
                    <m:f>
                      <m:fPr>
                        <m:ctrlPr>
                          <a:rPr lang="cs-CZ" sz="1800" b="1" i="1" dirty="0">
                            <a:solidFill>
                              <a:schemeClr val="accent6"/>
                            </a:solidFill>
                            <a:effectLst/>
                            <a:latin typeface="Cambria Math" panose="02040503050406030204" pitchFamily="18" charset="0"/>
                          </a:rPr>
                        </m:ctrlPr>
                      </m:fPr>
                      <m:num>
                        <m:r>
                          <a:rPr lang="cs-CZ" sz="1800" b="1" i="0" dirty="0">
                            <a:solidFill>
                              <a:schemeClr val="accent6"/>
                            </a:solidFill>
                            <a:effectLst/>
                            <a:latin typeface="Cambria Math" panose="02040503050406030204" pitchFamily="18" charset="0"/>
                          </a:rPr>
                          <m:t>𝟏</m:t>
                        </m:r>
                      </m:num>
                      <m:den>
                        <m:r>
                          <a:rPr lang="cs-CZ" sz="1800" b="1" i="0" dirty="0">
                            <a:solidFill>
                              <a:schemeClr val="accent6"/>
                            </a:solidFill>
                            <a:effectLst/>
                            <a:latin typeface="Cambria Math" panose="02040503050406030204" pitchFamily="18" charset="0"/>
                          </a:rPr>
                          <m:t>𝟏</m:t>
                        </m:r>
                        <m:r>
                          <a:rPr lang="cs-CZ" sz="1800" b="1" i="0" dirty="0">
                            <a:solidFill>
                              <a:schemeClr val="accent6"/>
                            </a:solidFill>
                            <a:effectLst/>
                            <a:latin typeface="Cambria Math" panose="02040503050406030204" pitchFamily="18" charset="0"/>
                          </a:rPr>
                          <m:t>+</m:t>
                        </m:r>
                        <m:r>
                          <a:rPr lang="cs-CZ" sz="1800" b="1" i="1" dirty="0">
                            <a:solidFill>
                              <a:schemeClr val="accent6"/>
                            </a:solidFill>
                            <a:effectLst/>
                            <a:latin typeface="Cambria Math" panose="02040503050406030204" pitchFamily="18" charset="0"/>
                          </a:rPr>
                          <m:t>𝒓</m:t>
                        </m:r>
                      </m:den>
                    </m:f>
                    <m:r>
                      <a:rPr lang="cs-CZ" sz="1800" b="1" i="0" dirty="0">
                        <a:effectLst/>
                        <a:latin typeface="Cambria Math" panose="02040503050406030204" pitchFamily="18" charset="0"/>
                      </a:rPr>
                      <m:t>⋅</m:t>
                    </m:r>
                    <m:f>
                      <m:fPr>
                        <m:ctrlPr>
                          <a:rPr lang="cs-CZ" sz="1800" b="1" i="1" dirty="0">
                            <a:solidFill>
                              <a:srgbClr val="836967"/>
                            </a:solidFill>
                            <a:effectLst/>
                            <a:latin typeface="Cambria Math" panose="02040503050406030204" pitchFamily="18" charset="0"/>
                          </a:rPr>
                        </m:ctrlPr>
                      </m:fPr>
                      <m:num>
                        <m:r>
                          <a:rPr lang="cs-CZ" sz="1800" b="1" i="0" dirty="0">
                            <a:effectLst/>
                            <a:latin typeface="Cambria Math" panose="02040503050406030204" pitchFamily="18" charset="0"/>
                          </a:rPr>
                          <m:t>𝟏</m:t>
                        </m:r>
                        <m:r>
                          <a:rPr lang="cs-CZ" sz="1800" b="1" i="0" dirty="0">
                            <a:effectLst/>
                            <a:latin typeface="Cambria Math" panose="02040503050406030204" pitchFamily="18" charset="0"/>
                          </a:rPr>
                          <m:t>−</m:t>
                        </m:r>
                        <m:sSup>
                          <m:sSupPr>
                            <m:ctrlPr>
                              <a:rPr lang="cs-CZ" sz="1800" b="1" i="1" dirty="0">
                                <a:solidFill>
                                  <a:srgbClr val="836967"/>
                                </a:solidFill>
                                <a:effectLst/>
                                <a:latin typeface="Cambria Math" panose="02040503050406030204" pitchFamily="18" charset="0"/>
                              </a:rPr>
                            </m:ctrlPr>
                          </m:sSupPr>
                          <m:e>
                            <m:d>
                              <m:dPr>
                                <m:ctrlPr>
                                  <a:rPr lang="cs-CZ" sz="1800" b="1" i="1" dirty="0" smtClean="0">
                                    <a:solidFill>
                                      <a:srgbClr val="00B050"/>
                                    </a:solidFill>
                                    <a:effectLst/>
                                    <a:latin typeface="Cambria Math" panose="02040503050406030204" pitchFamily="18" charset="0"/>
                                  </a:rPr>
                                </m:ctrlPr>
                              </m:dPr>
                              <m:e>
                                <m:f>
                                  <m:fPr>
                                    <m:ctrlPr>
                                      <a:rPr lang="cs-CZ" sz="1800" b="1" i="1" dirty="0">
                                        <a:solidFill>
                                          <a:srgbClr val="00B050"/>
                                        </a:solidFill>
                                        <a:effectLst/>
                                        <a:latin typeface="Cambria Math" panose="02040503050406030204" pitchFamily="18" charset="0"/>
                                      </a:rPr>
                                    </m:ctrlPr>
                                  </m:fPr>
                                  <m:num>
                                    <m:r>
                                      <a:rPr lang="cs-CZ" sz="1800" b="1" i="0" dirty="0">
                                        <a:solidFill>
                                          <a:srgbClr val="00B050"/>
                                        </a:solidFill>
                                        <a:effectLst/>
                                        <a:latin typeface="Cambria Math" panose="02040503050406030204" pitchFamily="18" charset="0"/>
                                      </a:rPr>
                                      <m:t>𝟏</m:t>
                                    </m:r>
                                  </m:num>
                                  <m:den>
                                    <m:r>
                                      <a:rPr lang="cs-CZ" sz="1800" b="1" i="0" dirty="0">
                                        <a:solidFill>
                                          <a:srgbClr val="00B050"/>
                                        </a:solidFill>
                                        <a:effectLst/>
                                        <a:latin typeface="Cambria Math" panose="02040503050406030204" pitchFamily="18" charset="0"/>
                                      </a:rPr>
                                      <m:t>𝟏</m:t>
                                    </m:r>
                                    <m:r>
                                      <a:rPr lang="cs-CZ" sz="1800" b="1" i="1" dirty="0" smtClean="0">
                                        <a:solidFill>
                                          <a:srgbClr val="00B050"/>
                                        </a:solidFill>
                                        <a:effectLst/>
                                        <a:latin typeface="Cambria Math" panose="02040503050406030204" pitchFamily="18" charset="0"/>
                                      </a:rPr>
                                      <m:t>+</m:t>
                                    </m:r>
                                    <m:r>
                                      <a:rPr lang="cs-CZ" sz="1800" b="1" i="1" dirty="0" smtClean="0">
                                        <a:solidFill>
                                          <a:srgbClr val="00B050"/>
                                        </a:solidFill>
                                        <a:effectLst/>
                                        <a:latin typeface="Cambria Math" panose="02040503050406030204" pitchFamily="18" charset="0"/>
                                      </a:rPr>
                                      <m:t>𝒓</m:t>
                                    </m:r>
                                  </m:den>
                                </m:f>
                              </m:e>
                            </m:d>
                          </m:e>
                          <m:sup>
                            <m:r>
                              <a:rPr lang="cs-CZ" sz="1800" b="1" i="1" dirty="0">
                                <a:effectLst/>
                                <a:latin typeface="Cambria Math" panose="02040503050406030204" pitchFamily="18" charset="0"/>
                              </a:rPr>
                              <m:t>𝒏</m:t>
                            </m:r>
                          </m:sup>
                        </m:sSup>
                      </m:num>
                      <m:den>
                        <m:r>
                          <a:rPr lang="cs-CZ" sz="1800" b="1" i="0" dirty="0">
                            <a:effectLst/>
                            <a:latin typeface="Cambria Math" panose="02040503050406030204" pitchFamily="18" charset="0"/>
                          </a:rPr>
                          <m:t>𝟏</m:t>
                        </m:r>
                        <m:r>
                          <a:rPr lang="cs-CZ" sz="1800" b="1" i="0" dirty="0">
                            <a:effectLst/>
                            <a:latin typeface="Cambria Math" panose="02040503050406030204" pitchFamily="18" charset="0"/>
                          </a:rPr>
                          <m:t>−</m:t>
                        </m:r>
                        <m:d>
                          <m:dPr>
                            <m:ctrlPr>
                              <a:rPr lang="cs-CZ" sz="1800" b="1" i="1" dirty="0" smtClean="0">
                                <a:solidFill>
                                  <a:srgbClr val="00B050"/>
                                </a:solidFill>
                                <a:effectLst/>
                                <a:latin typeface="Cambria Math" panose="02040503050406030204" pitchFamily="18" charset="0"/>
                              </a:rPr>
                            </m:ctrlPr>
                          </m:dPr>
                          <m:e>
                            <m:f>
                              <m:fPr>
                                <m:ctrlPr>
                                  <a:rPr lang="cs-CZ" sz="1800" b="1" i="1" dirty="0">
                                    <a:solidFill>
                                      <a:srgbClr val="00B050"/>
                                    </a:solidFill>
                                    <a:effectLst/>
                                    <a:latin typeface="Cambria Math" panose="02040503050406030204" pitchFamily="18" charset="0"/>
                                  </a:rPr>
                                </m:ctrlPr>
                              </m:fPr>
                              <m:num>
                                <m:r>
                                  <a:rPr lang="cs-CZ" sz="1800" b="1" i="0" dirty="0">
                                    <a:solidFill>
                                      <a:srgbClr val="00B050"/>
                                    </a:solidFill>
                                    <a:effectLst/>
                                    <a:latin typeface="Cambria Math" panose="02040503050406030204" pitchFamily="18" charset="0"/>
                                  </a:rPr>
                                  <m:t>𝟏</m:t>
                                </m:r>
                              </m:num>
                              <m:den>
                                <m:r>
                                  <a:rPr lang="cs-CZ" sz="1800" b="1" i="0" dirty="0">
                                    <a:solidFill>
                                      <a:srgbClr val="00B050"/>
                                    </a:solidFill>
                                    <a:effectLst/>
                                    <a:latin typeface="Cambria Math" panose="02040503050406030204" pitchFamily="18" charset="0"/>
                                  </a:rPr>
                                  <m:t>.</m:t>
                                </m:r>
                                <m:r>
                                  <a:rPr lang="cs-CZ" sz="1800" b="1" i="0" dirty="0">
                                    <a:solidFill>
                                      <a:srgbClr val="00B050"/>
                                    </a:solidFill>
                                    <a:effectLst/>
                                    <a:latin typeface="Cambria Math" panose="02040503050406030204" pitchFamily="18" charset="0"/>
                                  </a:rPr>
                                  <m:t>𝟏</m:t>
                                </m:r>
                                <m:r>
                                  <a:rPr lang="cs-CZ" sz="1800" b="1" i="0" dirty="0">
                                    <a:solidFill>
                                      <a:srgbClr val="00B050"/>
                                    </a:solidFill>
                                    <a:effectLst/>
                                    <a:latin typeface="Cambria Math" panose="02040503050406030204" pitchFamily="18" charset="0"/>
                                  </a:rPr>
                                  <m:t>+</m:t>
                                </m:r>
                                <m:r>
                                  <a:rPr lang="cs-CZ" sz="1800" b="1" i="1" dirty="0">
                                    <a:solidFill>
                                      <a:srgbClr val="00B050"/>
                                    </a:solidFill>
                                    <a:effectLst/>
                                    <a:latin typeface="Cambria Math" panose="02040503050406030204" pitchFamily="18" charset="0"/>
                                  </a:rPr>
                                  <m:t>𝒓</m:t>
                                </m:r>
                              </m:den>
                            </m:f>
                          </m:e>
                        </m:d>
                      </m:den>
                    </m:f>
                  </m:oMath>
                </a14:m>
                <a:r>
                  <a:rPr lang="cs-CZ" sz="1800" b="1" dirty="0">
                    <a:effectLst/>
                    <a:latin typeface="Times New Roman" panose="02020603050405020304" pitchFamily="18" charset="0"/>
                    <a:ea typeface="Times New Roman" panose="02020603050405020304" pitchFamily="18" charset="0"/>
                  </a:rPr>
                  <a:t>  = </a:t>
                </a:r>
                <a14:m>
                  <m:oMath xmlns:m="http://schemas.openxmlformats.org/officeDocument/2006/math">
                    <m:r>
                      <a:rPr lang="cs-CZ" sz="1800" b="1" i="1">
                        <a:latin typeface="Cambria Math" panose="02040503050406030204" pitchFamily="18" charset="0"/>
                        <a:ea typeface="Times New Roman" panose="02020603050405020304" pitchFamily="18" charset="0"/>
                      </a:rPr>
                      <m:t>𝒂</m:t>
                    </m:r>
                    <m:r>
                      <a:rPr lang="cs-CZ" sz="1800" b="1" i="1">
                        <a:latin typeface="Cambria Math" panose="02040503050406030204" pitchFamily="18" charset="0"/>
                        <a:ea typeface="Times New Roman" panose="02020603050405020304" pitchFamily="18" charset="0"/>
                      </a:rPr>
                      <m:t> ×</m:t>
                    </m:r>
                    <m:f>
                      <m:fPr>
                        <m:ctrlPr>
                          <a:rPr lang="cs-CZ" sz="1800" b="1"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a:latin typeface="Cambria Math" panose="02040503050406030204" pitchFamily="18" charset="0"/>
                                <a:ea typeface="Times New Roman" panose="02020603050405020304" pitchFamily="18" charset="0"/>
                              </a:rPr>
                              <m:t>𝟏</m:t>
                            </m:r>
                            <m:r>
                              <a:rPr lang="cs-CZ" sz="1800" b="1" i="1">
                                <a:latin typeface="Cambria Math" panose="02040503050406030204" pitchFamily="18" charset="0"/>
                                <a:ea typeface="Times New Roman" panose="02020603050405020304" pitchFamily="18" charset="0"/>
                              </a:rPr>
                              <m:t>−(</m:t>
                            </m:r>
                            <m:r>
                              <a:rPr lang="cs-CZ" sz="1800" b="1" i="1">
                                <a:latin typeface="Cambria Math" panose="02040503050406030204" pitchFamily="18" charset="0"/>
                                <a:ea typeface="Times New Roman" panose="02020603050405020304" pitchFamily="18" charset="0"/>
                              </a:rPr>
                              <m:t>𝟏</m:t>
                            </m:r>
                            <m:r>
                              <a:rPr lang="cs-CZ" sz="1800" b="1" i="1">
                                <a:latin typeface="Cambria Math" panose="02040503050406030204" pitchFamily="18" charset="0"/>
                                <a:ea typeface="Times New Roman" panose="02020603050405020304" pitchFamily="18" charset="0"/>
                              </a:rPr>
                              <m:t>+</m:t>
                            </m:r>
                            <m:r>
                              <a:rPr lang="cs-CZ" sz="1800" b="1" i="1">
                                <a:latin typeface="Cambria Math" panose="02040503050406030204" pitchFamily="18" charset="0"/>
                                <a:ea typeface="Times New Roman" panose="02020603050405020304" pitchFamily="18" charset="0"/>
                              </a:rPr>
                              <m:t>𝒓</m:t>
                            </m:r>
                            <m:r>
                              <a:rPr lang="cs-CZ" sz="1800" b="1" i="1">
                                <a:latin typeface="Cambria Math" panose="02040503050406030204" pitchFamily="18" charset="0"/>
                                <a:ea typeface="Times New Roman" panose="02020603050405020304" pitchFamily="18" charset="0"/>
                              </a:rPr>
                              <m:t>)</m:t>
                            </m:r>
                          </m:e>
                          <m:sup>
                            <m:r>
                              <a:rPr lang="cs-CZ" sz="1800" b="1" i="1">
                                <a:latin typeface="Cambria Math" panose="02040503050406030204" pitchFamily="18" charset="0"/>
                                <a:ea typeface="Times New Roman" panose="02020603050405020304" pitchFamily="18" charset="0"/>
                              </a:rPr>
                              <m:t>−</m:t>
                            </m:r>
                            <m:r>
                              <a:rPr lang="cs-CZ" sz="1800" b="1" i="1">
                                <a:latin typeface="Cambria Math" panose="02040503050406030204" pitchFamily="18" charset="0"/>
                                <a:ea typeface="Times New Roman" panose="02020603050405020304" pitchFamily="18" charset="0"/>
                              </a:rPr>
                              <m:t>𝒏</m:t>
                            </m:r>
                          </m:sup>
                        </m:sSup>
                      </m:num>
                      <m:den>
                        <m:r>
                          <a:rPr lang="cs-CZ" sz="1800" b="1" i="1">
                            <a:latin typeface="Cambria Math" panose="02040503050406030204" pitchFamily="18" charset="0"/>
                            <a:ea typeface="Times New Roman" panose="02020603050405020304" pitchFamily="18" charset="0"/>
                          </a:rPr>
                          <m:t>𝒓</m:t>
                        </m:r>
                      </m:den>
                    </m:f>
                    <m:r>
                      <a:rPr lang="cs-CZ" sz="1800" b="1" i="1">
                        <a:latin typeface="Cambria Math" panose="02040503050406030204" pitchFamily="18" charset="0"/>
                        <a:ea typeface="Times New Roman" panose="02020603050405020304" pitchFamily="18" charset="0"/>
                      </a:rPr>
                      <m:t> </m:t>
                    </m:r>
                  </m:oMath>
                </a14:m>
                <a:r>
                  <a:rPr lang="cs-CZ" sz="1800" b="1" dirty="0">
                    <a:latin typeface="Times New Roman" panose="02020603050405020304" pitchFamily="18" charset="0"/>
                    <a:ea typeface="Times New Roman" panose="02020603050405020304" pitchFamily="18" charset="0"/>
                  </a:rPr>
                  <a:t> =  </a:t>
                </a:r>
                <a14:m>
                  <m:oMath xmlns:m="http://schemas.openxmlformats.org/officeDocument/2006/math">
                    <m:r>
                      <a:rPr lang="cs-CZ" sz="1800" b="1" i="1">
                        <a:latin typeface="Cambria Math" panose="02040503050406030204" pitchFamily="18" charset="0"/>
                        <a:ea typeface="Times New Roman" panose="02020603050405020304" pitchFamily="18" charset="0"/>
                      </a:rPr>
                      <m:t>𝒂</m:t>
                    </m:r>
                    <m:r>
                      <a:rPr lang="cs-CZ" sz="1800" b="1" i="1">
                        <a:latin typeface="Cambria Math" panose="02040503050406030204" pitchFamily="18" charset="0"/>
                        <a:ea typeface="Times New Roman" panose="02020603050405020304" pitchFamily="18" charset="0"/>
                      </a:rPr>
                      <m:t> ×</m:t>
                    </m:r>
                    <m:f>
                      <m:fPr>
                        <m:ctrlPr>
                          <a:rPr lang="cs-CZ" sz="1800" b="1"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a:latin typeface="Cambria Math" panose="02040503050406030204" pitchFamily="18" charset="0"/>
                                <a:ea typeface="Times New Roman" panose="02020603050405020304" pitchFamily="18" charset="0"/>
                              </a:rPr>
                              <m:t>𝟏</m:t>
                            </m:r>
                            <m:r>
                              <a:rPr lang="cs-CZ" sz="1800" b="1" i="1">
                                <a:latin typeface="Cambria Math" panose="02040503050406030204" pitchFamily="18" charset="0"/>
                                <a:ea typeface="Times New Roman" panose="02020603050405020304" pitchFamily="18" charset="0"/>
                              </a:rPr>
                              <m:t>−</m:t>
                            </m:r>
                            <m:r>
                              <a:rPr lang="cs-CZ" sz="1800" b="1" i="1" smtClean="0">
                                <a:latin typeface="Cambria Math" panose="02040503050406030204" pitchFamily="18" charset="0"/>
                                <a:ea typeface="Times New Roman" panose="02020603050405020304" pitchFamily="18" charset="0"/>
                              </a:rPr>
                              <m:t>𝒗</m:t>
                            </m:r>
                          </m:e>
                          <m:sup>
                            <m:r>
                              <a:rPr lang="cs-CZ" sz="1800" b="1" i="1">
                                <a:latin typeface="Cambria Math" panose="02040503050406030204" pitchFamily="18" charset="0"/>
                                <a:ea typeface="Times New Roman" panose="02020603050405020304" pitchFamily="18" charset="0"/>
                              </a:rPr>
                              <m:t>𝒏</m:t>
                            </m:r>
                          </m:sup>
                        </m:sSup>
                      </m:num>
                      <m:den>
                        <m:r>
                          <a:rPr lang="cs-CZ" sz="1800" b="1" i="1">
                            <a:latin typeface="Cambria Math" panose="02040503050406030204" pitchFamily="18" charset="0"/>
                            <a:ea typeface="Times New Roman" panose="02020603050405020304" pitchFamily="18" charset="0"/>
                          </a:rPr>
                          <m:t>𝒓</m:t>
                        </m:r>
                      </m:den>
                    </m:f>
                  </m:oMath>
                </a14:m>
                <a:r>
                  <a:rPr lang="cs-CZ" sz="1800" b="1" dirty="0">
                    <a:effectLst/>
                    <a:latin typeface="Times New Roman" panose="02020603050405020304" pitchFamily="18" charset="0"/>
                    <a:ea typeface="Times New Roman" panose="02020603050405020304" pitchFamily="18" charset="0"/>
                  </a:rPr>
                  <a:t> </a:t>
                </a:r>
                <a:r>
                  <a:rPr lang="cs-CZ" sz="1800" dirty="0">
                    <a:effectLst/>
                    <a:latin typeface="Times New Roman" panose="02020603050405020304" pitchFamily="18" charset="0"/>
                    <a:ea typeface="Times New Roman" panose="02020603050405020304" pitchFamily="18" charset="0"/>
                  </a:rPr>
                  <a:t>, kde </a:t>
                </a:r>
                <a14:m>
                  <m:oMath xmlns:m="http://schemas.openxmlformats.org/officeDocument/2006/math">
                    <m:r>
                      <a:rPr lang="cs-CZ" sz="1800" b="1" i="1" smtClean="0">
                        <a:effectLst/>
                        <a:latin typeface="Cambria Math" panose="02040503050406030204" pitchFamily="18" charset="0"/>
                      </a:rPr>
                      <m:t>𝒗</m:t>
                    </m:r>
                    <m:r>
                      <a:rPr lang="cs-CZ" sz="1800" b="1" i="1" smtClean="0">
                        <a:effectLst/>
                        <a:latin typeface="Cambria Math" panose="02040503050406030204" pitchFamily="18" charset="0"/>
                      </a:rPr>
                      <m:t>=</m:t>
                    </m:r>
                    <m:f>
                      <m:fPr>
                        <m:ctrlPr>
                          <a:rPr lang="cs-CZ" sz="1800" b="1" i="1" smtClean="0">
                            <a:solidFill>
                              <a:srgbClr val="836967"/>
                            </a:solidFill>
                            <a:effectLst/>
                            <a:latin typeface="Cambria Math" panose="02040503050406030204" pitchFamily="18" charset="0"/>
                          </a:rPr>
                        </m:ctrlPr>
                      </m:fPr>
                      <m:num>
                        <m:r>
                          <a:rPr lang="cs-CZ" sz="1800" b="1" i="1" smtClean="0">
                            <a:effectLst/>
                            <a:latin typeface="Cambria Math" panose="02040503050406030204" pitchFamily="18" charset="0"/>
                          </a:rPr>
                          <m:t>𝟏</m:t>
                        </m:r>
                      </m:num>
                      <m:den>
                        <m:r>
                          <a:rPr lang="cs-CZ" sz="1800" b="1" i="1" smtClean="0">
                            <a:effectLst/>
                            <a:latin typeface="Cambria Math" panose="02040503050406030204" pitchFamily="18" charset="0"/>
                          </a:rPr>
                          <m:t>𝟏</m:t>
                        </m:r>
                        <m:r>
                          <a:rPr lang="cs-CZ" sz="1800" b="1" i="1" smtClean="0">
                            <a:effectLst/>
                            <a:latin typeface="Cambria Math" panose="02040503050406030204" pitchFamily="18" charset="0"/>
                          </a:rPr>
                          <m:t>+</m:t>
                        </m:r>
                        <m:r>
                          <a:rPr lang="cs-CZ" sz="1800" b="1" i="1" smtClean="0">
                            <a:effectLst/>
                            <a:latin typeface="Cambria Math" panose="02040503050406030204" pitchFamily="18" charset="0"/>
                          </a:rPr>
                          <m:t>𝒓</m:t>
                        </m:r>
                      </m:den>
                    </m:f>
                  </m:oMath>
                </a14:m>
                <a:r>
                  <a:rPr lang="cs-CZ" sz="1800" dirty="0">
                    <a:effectLst/>
                    <a:latin typeface="Times New Roman" panose="02020603050405020304" pitchFamily="18" charset="0"/>
                    <a:ea typeface="Times New Roman" panose="02020603050405020304" pitchFamily="18" charset="0"/>
                  </a:rPr>
                  <a:t>  , přičemž  </a:t>
                </a:r>
                <a14:m>
                  <m:oMath xmlns:m="http://schemas.openxmlformats.org/officeDocument/2006/math">
                    <m:f>
                      <m:fPr>
                        <m:ctrlPr>
                          <a:rPr lang="cs-CZ" sz="1800" b="1"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a:latin typeface="Cambria Math" panose="02040503050406030204" pitchFamily="18" charset="0"/>
                                <a:ea typeface="Times New Roman" panose="02020603050405020304" pitchFamily="18" charset="0"/>
                              </a:rPr>
                              <m:t>𝟏</m:t>
                            </m:r>
                            <m:r>
                              <a:rPr lang="cs-CZ" sz="1800" b="1" i="1">
                                <a:latin typeface="Cambria Math" panose="02040503050406030204" pitchFamily="18" charset="0"/>
                                <a:ea typeface="Times New Roman" panose="02020603050405020304" pitchFamily="18" charset="0"/>
                              </a:rPr>
                              <m:t>−</m:t>
                            </m:r>
                            <m:r>
                              <a:rPr lang="cs-CZ" sz="1800" b="1" i="1">
                                <a:latin typeface="Cambria Math" panose="02040503050406030204" pitchFamily="18" charset="0"/>
                                <a:ea typeface="Times New Roman" panose="02020603050405020304" pitchFamily="18" charset="0"/>
                              </a:rPr>
                              <m:t>𝒗</m:t>
                            </m:r>
                          </m:e>
                          <m:sup>
                            <m:r>
                              <a:rPr lang="cs-CZ" sz="1800" b="1" i="1">
                                <a:latin typeface="Cambria Math" panose="02040503050406030204" pitchFamily="18" charset="0"/>
                                <a:ea typeface="Times New Roman" panose="02020603050405020304" pitchFamily="18" charset="0"/>
                              </a:rPr>
                              <m:t>𝒏</m:t>
                            </m:r>
                          </m:sup>
                        </m:sSup>
                      </m:num>
                      <m:den>
                        <m:r>
                          <a:rPr lang="cs-CZ" sz="1800" b="1" i="1">
                            <a:latin typeface="Cambria Math" panose="02040503050406030204" pitchFamily="18" charset="0"/>
                            <a:ea typeface="Times New Roman" panose="02020603050405020304" pitchFamily="18" charset="0"/>
                          </a:rPr>
                          <m:t>𝒓</m:t>
                        </m:r>
                      </m:den>
                    </m:f>
                  </m:oMath>
                </a14:m>
                <a:r>
                  <a:rPr lang="cs-CZ" sz="1800" dirty="0">
                    <a:effectLst/>
                    <a:latin typeface="Times New Roman" panose="02020603050405020304" pitchFamily="18" charset="0"/>
                    <a:ea typeface="Times New Roman" panose="02020603050405020304" pitchFamily="18" charset="0"/>
                  </a:rPr>
                  <a:t> nazýváme zásobitel polhůtní.</a:t>
                </a:r>
              </a:p>
              <a:p>
                <a:pPr marL="277200" indent="0">
                  <a:buNone/>
                </a:pPr>
                <a:r>
                  <a:rPr lang="cs-CZ" sz="1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cs-CZ" sz="1600" dirty="0"/>
              </a:p>
              <a:p>
                <a:pPr algn="just">
                  <a:spcAft>
                    <a:spcPts val="1200"/>
                  </a:spcAft>
                  <a:buAutoNum type="arabicPeriod"/>
                  <a:defRPr/>
                </a:pPr>
                <a:endParaRPr lang="cs-CZ" sz="1600" dirty="0"/>
              </a:p>
            </p:txBody>
          </p:sp>
        </mc:Choice>
        <mc:Fallback xmlns="">
          <p:sp>
            <p:nvSpPr>
              <p:cNvPr id="5" name="Zástupný symbol pro obsah 4"/>
              <p:cNvSpPr>
                <a:spLocks noGrp="1" noRot="1" noChangeAspect="1" noMove="1" noResize="1" noEditPoints="1" noAdjustHandles="1" noChangeArrowheads="1" noChangeShapeType="1" noTextEdit="1"/>
              </p:cNvSpPr>
              <p:nvPr>
                <p:ph idx="1"/>
              </p:nvPr>
            </p:nvSpPr>
            <p:spPr>
              <a:xfrm>
                <a:off x="666000" y="1301684"/>
                <a:ext cx="11087687" cy="3066130"/>
              </a:xfrm>
              <a:blipFill>
                <a:blip r:embed="rId2"/>
                <a:stretch>
                  <a:fillRect l="-605" r="-1154"/>
                </a:stretch>
              </a:blipFill>
            </p:spPr>
            <p:txBody>
              <a:bodyPr/>
              <a:lstStyle/>
              <a:p>
                <a:r>
                  <a:rPr lang="cs-CZ">
                    <a:noFill/>
                  </a:rPr>
                  <a:t> </a:t>
                </a:r>
              </a:p>
            </p:txBody>
          </p:sp>
        </mc:Fallback>
      </mc:AlternateContent>
      <p:sp>
        <p:nvSpPr>
          <p:cNvPr id="18" name="TextovéPole 17"/>
          <p:cNvSpPr txBox="1"/>
          <p:nvPr/>
        </p:nvSpPr>
        <p:spPr>
          <a:xfrm>
            <a:off x="720000" y="6480000"/>
            <a:ext cx="10040765" cy="276999"/>
          </a:xfrm>
          <a:prstGeom prst="rect">
            <a:avLst/>
          </a:prstGeom>
          <a:noFill/>
        </p:spPr>
        <p:txBody>
          <a:bodyPr wrap="square" rtlCol="0">
            <a:spAutoFit/>
          </a:bodyPr>
          <a:lstStyle/>
          <a:p>
            <a:pPr algn="just"/>
            <a:r>
              <a:rPr lang="cs-CZ" sz="1200" dirty="0">
                <a:latin typeface="+mj-lt"/>
              </a:rPr>
              <a:t>Kde </a:t>
            </a:r>
            <a:r>
              <a:rPr lang="cs-CZ" sz="1200" b="1" i="1" dirty="0">
                <a:latin typeface="+mj-lt"/>
              </a:rPr>
              <a:t>PVA </a:t>
            </a:r>
            <a:r>
              <a:rPr lang="cs-CZ" sz="1200" dirty="0">
                <a:latin typeface="+mj-lt"/>
              </a:rPr>
              <a:t>je současná hodnota anuity, </a:t>
            </a:r>
            <a:r>
              <a:rPr lang="cs-CZ" sz="1200" b="1" i="1" dirty="0">
                <a:latin typeface="+mj-lt"/>
              </a:rPr>
              <a:t>a</a:t>
            </a:r>
            <a:r>
              <a:rPr lang="cs-CZ" sz="1200" dirty="0">
                <a:latin typeface="+mj-lt"/>
              </a:rPr>
              <a:t> je výše anuitní platby, </a:t>
            </a:r>
            <a:r>
              <a:rPr lang="cs-CZ" sz="1200" b="1" i="1" dirty="0">
                <a:latin typeface="+mj-lt"/>
              </a:rPr>
              <a:t>r</a:t>
            </a:r>
            <a:r>
              <a:rPr lang="cs-CZ" sz="1200" dirty="0">
                <a:latin typeface="+mj-lt"/>
              </a:rPr>
              <a:t> je úroková míra, </a:t>
            </a:r>
            <a:r>
              <a:rPr lang="cs-CZ" sz="1200" b="1" i="1" dirty="0">
                <a:latin typeface="+mj-lt"/>
              </a:rPr>
              <a:t>n</a:t>
            </a:r>
            <a:r>
              <a:rPr lang="cs-CZ" sz="1200" dirty="0">
                <a:latin typeface="+mj-lt"/>
              </a:rPr>
              <a:t> je počet období.</a:t>
            </a:r>
          </a:p>
        </p:txBody>
      </p:sp>
      <p:sp>
        <p:nvSpPr>
          <p:cNvPr id="2" name="Obdélník 1">
            <a:extLst>
              <a:ext uri="{FF2B5EF4-FFF2-40B4-BE49-F238E27FC236}">
                <a16:creationId xmlns:a16="http://schemas.microsoft.com/office/drawing/2014/main" id="{1FC26803-7B50-4154-A52B-5EDA7CC3660C}"/>
              </a:ext>
            </a:extLst>
          </p:cNvPr>
          <p:cNvSpPr/>
          <p:nvPr/>
        </p:nvSpPr>
        <p:spPr bwMode="auto">
          <a:xfrm>
            <a:off x="1651247" y="3435642"/>
            <a:ext cx="1642368"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7" name="Obdélník 6">
            <a:extLst>
              <a:ext uri="{FF2B5EF4-FFF2-40B4-BE49-F238E27FC236}">
                <a16:creationId xmlns:a16="http://schemas.microsoft.com/office/drawing/2014/main" id="{C199401B-1BC6-4ACF-94EF-F6A034DF5048}"/>
              </a:ext>
            </a:extLst>
          </p:cNvPr>
          <p:cNvSpPr/>
          <p:nvPr/>
        </p:nvSpPr>
        <p:spPr bwMode="auto">
          <a:xfrm>
            <a:off x="3506675" y="3435642"/>
            <a:ext cx="1393795"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8" name="Obdélník 7">
            <a:extLst>
              <a:ext uri="{FF2B5EF4-FFF2-40B4-BE49-F238E27FC236}">
                <a16:creationId xmlns:a16="http://schemas.microsoft.com/office/drawing/2014/main" id="{950E96B7-608A-4170-A0F1-0C8EA502972B}"/>
              </a:ext>
            </a:extLst>
          </p:cNvPr>
          <p:cNvSpPr/>
          <p:nvPr/>
        </p:nvSpPr>
        <p:spPr bwMode="auto">
          <a:xfrm>
            <a:off x="5150525" y="3435642"/>
            <a:ext cx="957308"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9" name="Obdélník 8">
            <a:extLst>
              <a:ext uri="{FF2B5EF4-FFF2-40B4-BE49-F238E27FC236}">
                <a16:creationId xmlns:a16="http://schemas.microsoft.com/office/drawing/2014/main" id="{EE06EEC4-21FA-4F00-8E52-FA349D5E6CFE}"/>
              </a:ext>
            </a:extLst>
          </p:cNvPr>
          <p:cNvSpPr/>
          <p:nvPr/>
        </p:nvSpPr>
        <p:spPr bwMode="auto">
          <a:xfrm>
            <a:off x="1642369" y="5123881"/>
            <a:ext cx="1154097"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Obdélník 9">
            <a:extLst>
              <a:ext uri="{FF2B5EF4-FFF2-40B4-BE49-F238E27FC236}">
                <a16:creationId xmlns:a16="http://schemas.microsoft.com/office/drawing/2014/main" id="{AD240C1A-A881-4267-BD9C-94FB119A9AFD}"/>
              </a:ext>
            </a:extLst>
          </p:cNvPr>
          <p:cNvSpPr/>
          <p:nvPr/>
        </p:nvSpPr>
        <p:spPr bwMode="auto">
          <a:xfrm>
            <a:off x="2991775" y="5123881"/>
            <a:ext cx="2450235"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1" name="Obdélník 10">
            <a:extLst>
              <a:ext uri="{FF2B5EF4-FFF2-40B4-BE49-F238E27FC236}">
                <a16:creationId xmlns:a16="http://schemas.microsoft.com/office/drawing/2014/main" id="{0BCA8830-1AB1-4822-8B29-712A369A4574}"/>
              </a:ext>
            </a:extLst>
          </p:cNvPr>
          <p:cNvSpPr/>
          <p:nvPr/>
        </p:nvSpPr>
        <p:spPr bwMode="auto">
          <a:xfrm>
            <a:off x="5623724" y="5120166"/>
            <a:ext cx="957308"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mc:AlternateContent xmlns:mc="http://schemas.openxmlformats.org/markup-compatibility/2006" xmlns:a14="http://schemas.microsoft.com/office/drawing/2010/main">
        <mc:Choice Requires="a14">
          <p:sp>
            <p:nvSpPr>
              <p:cNvPr id="13" name="Zástupný symbol pro obsah 4">
                <a:extLst>
                  <a:ext uri="{FF2B5EF4-FFF2-40B4-BE49-F238E27FC236}">
                    <a16:creationId xmlns:a16="http://schemas.microsoft.com/office/drawing/2014/main" id="{0ED51046-B9EC-41AC-808E-EC950DFF47A0}"/>
                  </a:ext>
                </a:extLst>
              </p:cNvPr>
              <p:cNvSpPr txBox="1">
                <a:spLocks/>
              </p:cNvSpPr>
              <p:nvPr/>
            </p:nvSpPr>
            <p:spPr>
              <a:xfrm>
                <a:off x="665999" y="4623200"/>
                <a:ext cx="11087687" cy="1604799"/>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414900" indent="-342900">
                  <a:lnSpc>
                    <a:spcPct val="107000"/>
                  </a:lnSpc>
                  <a:spcAft>
                    <a:spcPts val="0"/>
                  </a:spcAft>
                  <a:buFont typeface="+mj-lt"/>
                  <a:buAutoNum type="arabicPeriod" startAt="2"/>
                </a:pPr>
                <a:r>
                  <a:rPr lang="cs-CZ" sz="1800" b="1" kern="0" dirty="0">
                    <a:latin typeface="Calibri" panose="020F0502020204030204" pitchFamily="34" charset="0"/>
                    <a:ea typeface="Calibri" panose="020F0502020204030204" pitchFamily="34" charset="0"/>
                    <a:cs typeface="Calibri" panose="020F0502020204030204" pitchFamily="34" charset="0"/>
                  </a:rPr>
                  <a:t>Předlhůtní důchod</a:t>
                </a:r>
                <a:r>
                  <a:rPr lang="cs-CZ" sz="1600" kern="0" dirty="0">
                    <a:latin typeface="Calibri" panose="020F0502020204030204" pitchFamily="34" charset="0"/>
                    <a:ea typeface="Calibri" panose="020F0502020204030204" pitchFamily="34" charset="0"/>
                    <a:cs typeface="Calibri" panose="020F0502020204030204" pitchFamily="34" charset="0"/>
                  </a:rPr>
                  <a:t>, nechávám si vyplácet důchod na začátku každého období, o to vyšší je PVA (potřebuji více)</a:t>
                </a:r>
                <a:r>
                  <a:rPr lang="cs-CZ" sz="1600" b="1" kern="0" dirty="0">
                    <a:latin typeface="Calibri" panose="020F0502020204030204" pitchFamily="34" charset="0"/>
                    <a:ea typeface="Calibri" panose="020F0502020204030204" pitchFamily="34" charset="0"/>
                    <a:cs typeface="Calibri" panose="020F0502020204030204" pitchFamily="34" charset="0"/>
                  </a:rPr>
                  <a:t>:</a:t>
                </a:r>
                <a:endParaRPr lang="cs-CZ" sz="1600" kern="0" dirty="0">
                  <a:latin typeface="Calibri" panose="020F0502020204030204" pitchFamily="34" charset="0"/>
                  <a:ea typeface="Calibri" panose="020F0502020204030204" pitchFamily="34" charset="0"/>
                  <a:cs typeface="Times New Roman" panose="02020603050405020304" pitchFamily="18" charset="0"/>
                </a:endParaRPr>
              </a:p>
              <a:p>
                <a:pPr marL="277200" indent="0">
                  <a:buFont typeface="Arial" panose="020B0604020202020204" pitchFamily="34" charset="0"/>
                  <a:buNone/>
                </a:pPr>
                <a14:m>
                  <m:oMath xmlns:m="http://schemas.openxmlformats.org/officeDocument/2006/math">
                    <m:r>
                      <a:rPr lang="cs-CZ" sz="1800" b="1" i="1" kern="0">
                        <a:latin typeface="Cambria Math" panose="02040503050406030204" pitchFamily="18" charset="0"/>
                        <a:ea typeface="Times New Roman" panose="02020603050405020304" pitchFamily="18" charset="0"/>
                      </a:rPr>
                      <m:t>𝑷𝑽𝑨</m:t>
                    </m:r>
                    <m:r>
                      <a:rPr lang="cs-CZ" sz="1800" b="1" i="1" kern="0">
                        <a:latin typeface="Cambria Math" panose="02040503050406030204" pitchFamily="18" charset="0"/>
                        <a:ea typeface="Times New Roman" panose="02020603050405020304" pitchFamily="18" charset="0"/>
                      </a:rPr>
                      <m:t>=</m:t>
                    </m:r>
                    <m:r>
                      <a:rPr lang="cs-CZ" sz="1800" b="1" i="1" kern="0" dirty="0">
                        <a:solidFill>
                          <a:schemeClr val="accent6"/>
                        </a:solidFill>
                        <a:latin typeface="Cambria Math" panose="02040503050406030204" pitchFamily="18" charset="0"/>
                      </a:rPr>
                      <m:t>𝒂</m:t>
                    </m:r>
                    <m:r>
                      <a:rPr lang="cs-CZ" sz="1800" b="1" kern="0" dirty="0">
                        <a:latin typeface="Cambria Math" panose="02040503050406030204" pitchFamily="18" charset="0"/>
                      </a:rPr>
                      <m:t>⋅</m:t>
                    </m:r>
                    <m:f>
                      <m:fPr>
                        <m:ctrlPr>
                          <a:rPr lang="cs-CZ" sz="1800" b="1" i="1" kern="0" dirty="0">
                            <a:solidFill>
                              <a:srgbClr val="836967"/>
                            </a:solidFill>
                            <a:latin typeface="Cambria Math" panose="02040503050406030204" pitchFamily="18" charset="0"/>
                          </a:rPr>
                        </m:ctrlPr>
                      </m:fPr>
                      <m:num>
                        <m:r>
                          <a:rPr lang="cs-CZ" sz="1800" b="1" kern="0" dirty="0">
                            <a:latin typeface="Cambria Math" panose="02040503050406030204" pitchFamily="18" charset="0"/>
                          </a:rPr>
                          <m:t>𝟏</m:t>
                        </m:r>
                        <m:r>
                          <a:rPr lang="cs-CZ" sz="1800" b="1" kern="0" dirty="0">
                            <a:latin typeface="Cambria Math" panose="02040503050406030204" pitchFamily="18" charset="0"/>
                          </a:rPr>
                          <m:t>−</m:t>
                        </m:r>
                        <m:sSup>
                          <m:sSupPr>
                            <m:ctrlPr>
                              <a:rPr lang="cs-CZ" sz="1800" b="1" i="1" kern="0" dirty="0">
                                <a:solidFill>
                                  <a:srgbClr val="836967"/>
                                </a:solidFill>
                                <a:latin typeface="Cambria Math" panose="02040503050406030204" pitchFamily="18" charset="0"/>
                              </a:rPr>
                            </m:ctrlPr>
                          </m:sSupPr>
                          <m:e>
                            <m:d>
                              <m:dPr>
                                <m:ctrlPr>
                                  <a:rPr lang="cs-CZ" sz="1800" b="1" i="1" kern="0" dirty="0" smtClean="0">
                                    <a:solidFill>
                                      <a:srgbClr val="00B050"/>
                                    </a:solidFill>
                                    <a:latin typeface="Cambria Math" panose="02040503050406030204" pitchFamily="18" charset="0"/>
                                  </a:rPr>
                                </m:ctrlPr>
                              </m:dPr>
                              <m:e>
                                <m:f>
                                  <m:fPr>
                                    <m:ctrlPr>
                                      <a:rPr lang="cs-CZ" sz="1800" b="1" i="1" kern="0" dirty="0">
                                        <a:solidFill>
                                          <a:srgbClr val="00B050"/>
                                        </a:solidFill>
                                        <a:latin typeface="Cambria Math" panose="02040503050406030204" pitchFamily="18" charset="0"/>
                                      </a:rPr>
                                    </m:ctrlPr>
                                  </m:fPr>
                                  <m:num>
                                    <m:r>
                                      <a:rPr lang="cs-CZ" sz="1800" b="1" kern="0" dirty="0">
                                        <a:solidFill>
                                          <a:srgbClr val="00B050"/>
                                        </a:solidFill>
                                        <a:latin typeface="Cambria Math" panose="02040503050406030204" pitchFamily="18" charset="0"/>
                                      </a:rPr>
                                      <m:t>𝟏</m:t>
                                    </m:r>
                                  </m:num>
                                  <m:den>
                                    <m:r>
                                      <a:rPr lang="cs-CZ" sz="1800" b="1" kern="0" dirty="0">
                                        <a:solidFill>
                                          <a:srgbClr val="00B050"/>
                                        </a:solidFill>
                                        <a:latin typeface="Cambria Math" panose="02040503050406030204" pitchFamily="18" charset="0"/>
                                      </a:rPr>
                                      <m:t>𝟏</m:t>
                                    </m:r>
                                    <m:r>
                                      <a:rPr lang="cs-CZ" sz="1800" b="1" i="1" kern="0" dirty="0" smtClean="0">
                                        <a:solidFill>
                                          <a:srgbClr val="00B050"/>
                                        </a:solidFill>
                                        <a:latin typeface="Cambria Math" panose="02040503050406030204" pitchFamily="18" charset="0"/>
                                      </a:rPr>
                                      <m:t>+</m:t>
                                    </m:r>
                                    <m:r>
                                      <a:rPr lang="cs-CZ" sz="1800" b="1" i="1" kern="0" dirty="0" smtClean="0">
                                        <a:solidFill>
                                          <a:srgbClr val="00B050"/>
                                        </a:solidFill>
                                        <a:latin typeface="Cambria Math" panose="02040503050406030204" pitchFamily="18" charset="0"/>
                                      </a:rPr>
                                      <m:t>𝒓</m:t>
                                    </m:r>
                                  </m:den>
                                </m:f>
                              </m:e>
                            </m:d>
                          </m:e>
                          <m:sup>
                            <m:r>
                              <a:rPr lang="cs-CZ" sz="1800" b="1" i="1" kern="0" dirty="0">
                                <a:latin typeface="Cambria Math" panose="02040503050406030204" pitchFamily="18" charset="0"/>
                              </a:rPr>
                              <m:t>𝒏</m:t>
                            </m:r>
                          </m:sup>
                        </m:sSup>
                      </m:num>
                      <m:den>
                        <m:r>
                          <a:rPr lang="cs-CZ" sz="1800" b="1" kern="0" dirty="0">
                            <a:latin typeface="Cambria Math" panose="02040503050406030204" pitchFamily="18" charset="0"/>
                          </a:rPr>
                          <m:t>𝟏</m:t>
                        </m:r>
                        <m:r>
                          <a:rPr lang="cs-CZ" sz="1800" b="1" kern="0" dirty="0">
                            <a:latin typeface="Cambria Math" panose="02040503050406030204" pitchFamily="18" charset="0"/>
                          </a:rPr>
                          <m:t>−</m:t>
                        </m:r>
                        <m:d>
                          <m:dPr>
                            <m:ctrlPr>
                              <a:rPr lang="cs-CZ" sz="1800" b="1" i="1" kern="0" dirty="0">
                                <a:solidFill>
                                  <a:srgbClr val="00B050"/>
                                </a:solidFill>
                                <a:latin typeface="Cambria Math" panose="02040503050406030204" pitchFamily="18" charset="0"/>
                              </a:rPr>
                            </m:ctrlPr>
                          </m:dPr>
                          <m:e>
                            <m:f>
                              <m:fPr>
                                <m:ctrlPr>
                                  <a:rPr lang="cs-CZ" sz="1800" b="1" i="1" kern="0" dirty="0">
                                    <a:solidFill>
                                      <a:srgbClr val="00B050"/>
                                    </a:solidFill>
                                    <a:latin typeface="Cambria Math" panose="02040503050406030204" pitchFamily="18" charset="0"/>
                                  </a:rPr>
                                </m:ctrlPr>
                              </m:fPr>
                              <m:num>
                                <m:r>
                                  <a:rPr lang="cs-CZ" sz="1800" b="1" kern="0" dirty="0">
                                    <a:solidFill>
                                      <a:srgbClr val="00B050"/>
                                    </a:solidFill>
                                    <a:latin typeface="Cambria Math" panose="02040503050406030204" pitchFamily="18" charset="0"/>
                                  </a:rPr>
                                  <m:t>𝟏</m:t>
                                </m:r>
                              </m:num>
                              <m:den>
                                <m:r>
                                  <a:rPr lang="cs-CZ" sz="1800" b="1" kern="0" dirty="0">
                                    <a:solidFill>
                                      <a:srgbClr val="00B050"/>
                                    </a:solidFill>
                                    <a:latin typeface="Cambria Math" panose="02040503050406030204" pitchFamily="18" charset="0"/>
                                  </a:rPr>
                                  <m:t>.</m:t>
                                </m:r>
                                <m:r>
                                  <a:rPr lang="cs-CZ" sz="1800" b="1" kern="0" dirty="0">
                                    <a:solidFill>
                                      <a:srgbClr val="00B050"/>
                                    </a:solidFill>
                                    <a:latin typeface="Cambria Math" panose="02040503050406030204" pitchFamily="18" charset="0"/>
                                  </a:rPr>
                                  <m:t>𝟏</m:t>
                                </m:r>
                                <m:r>
                                  <a:rPr lang="cs-CZ" sz="1800" b="1" kern="0" dirty="0">
                                    <a:solidFill>
                                      <a:srgbClr val="00B050"/>
                                    </a:solidFill>
                                    <a:latin typeface="Cambria Math" panose="02040503050406030204" pitchFamily="18" charset="0"/>
                                  </a:rPr>
                                  <m:t>+</m:t>
                                </m:r>
                                <m:r>
                                  <a:rPr lang="cs-CZ" sz="1800" b="1" i="1" kern="0" dirty="0">
                                    <a:solidFill>
                                      <a:srgbClr val="00B050"/>
                                    </a:solidFill>
                                    <a:latin typeface="Cambria Math" panose="02040503050406030204" pitchFamily="18" charset="0"/>
                                  </a:rPr>
                                  <m:t>𝒓</m:t>
                                </m:r>
                              </m:den>
                            </m:f>
                          </m:e>
                        </m:d>
                      </m:den>
                    </m:f>
                    <m:r>
                      <a:rPr lang="cs-CZ" sz="1800" b="1" i="1" kern="0" dirty="0" smtClean="0">
                        <a:latin typeface="Cambria Math" panose="02040503050406030204" pitchFamily="18" charset="0"/>
                      </a:rPr>
                      <m:t>=</m:t>
                    </m:r>
                    <m:r>
                      <a:rPr lang="cs-CZ" sz="1800" b="1" i="1" kern="0" smtClean="0">
                        <a:solidFill>
                          <a:schemeClr val="accent6"/>
                        </a:solidFill>
                        <a:latin typeface="Cambria Math" panose="02040503050406030204" pitchFamily="18" charset="0"/>
                        <a:ea typeface="Times New Roman" panose="02020603050405020304" pitchFamily="18" charset="0"/>
                      </a:rPr>
                      <m:t>𝒂</m:t>
                    </m:r>
                    <m:r>
                      <a:rPr lang="cs-CZ" sz="1800" b="1" i="1" kern="0">
                        <a:latin typeface="Cambria Math" panose="02040503050406030204" pitchFamily="18" charset="0"/>
                        <a:ea typeface="Times New Roman" panose="02020603050405020304" pitchFamily="18" charset="0"/>
                      </a:rPr>
                      <m:t> ×</m:t>
                    </m:r>
                    <m:f>
                      <m:f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d>
                              <m:dPr>
                                <m:ctrlPr>
                                  <a:rPr lang="cs-CZ" sz="1800" b="1" i="1" kern="0">
                                    <a:latin typeface="Cambria Math" panose="02040503050406030204" pitchFamily="18" charset="0"/>
                                    <a:ea typeface="Times New Roman" panose="02020603050405020304" pitchFamily="18" charset="0"/>
                                  </a:rPr>
                                </m:ctrlPr>
                              </m:dPr>
                              <m:e>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r>
                                  <a:rPr lang="cs-CZ" sz="1800" b="1" i="1" kern="0" smtClean="0">
                                    <a:latin typeface="Cambria Math" panose="02040503050406030204" pitchFamily="18" charset="0"/>
                                    <a:ea typeface="Times New Roman" panose="02020603050405020304" pitchFamily="18" charset="0"/>
                                  </a:rPr>
                                  <m:t>𝒓</m:t>
                                </m:r>
                              </m:e>
                            </m:d>
                          </m:e>
                          <m:sup>
                            <m:r>
                              <a:rPr lang="cs-CZ" sz="1800" b="1" i="1" kern="0">
                                <a:latin typeface="Cambria Math" panose="02040503050406030204" pitchFamily="18" charset="0"/>
                                <a:ea typeface="Times New Roman" panose="02020603050405020304" pitchFamily="18" charset="0"/>
                              </a:rPr>
                              <m:t>−</m:t>
                            </m:r>
                            <m:r>
                              <a:rPr lang="cs-CZ" sz="1800" b="1" i="1" kern="0">
                                <a:latin typeface="Cambria Math" panose="02040503050406030204" pitchFamily="18" charset="0"/>
                                <a:ea typeface="Times New Roman" panose="02020603050405020304" pitchFamily="18" charset="0"/>
                              </a:rPr>
                              <m:t>𝒏</m:t>
                            </m:r>
                          </m:sup>
                        </m:sSup>
                      </m:num>
                      <m:den>
                        <m:r>
                          <a:rPr lang="cs-CZ" sz="1800" b="1" i="1" kern="0" smtClean="0">
                            <a:latin typeface="Cambria Math" panose="02040503050406030204" pitchFamily="18" charset="0"/>
                            <a:ea typeface="Times New Roman" panose="02020603050405020304" pitchFamily="18" charset="0"/>
                          </a:rPr>
                          <m:t>𝒓</m:t>
                        </m:r>
                      </m:den>
                    </m:f>
                    <m:r>
                      <a:rPr lang="cs-CZ" sz="1800" b="1" i="1" kern="0">
                        <a:latin typeface="Cambria Math" panose="02040503050406030204" pitchFamily="18" charset="0"/>
                        <a:ea typeface="Times New Roman" panose="02020603050405020304" pitchFamily="18" charset="0"/>
                      </a:rPr>
                      <m:t> ×(</m:t>
                    </m:r>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r>
                      <a:rPr lang="cs-CZ" sz="1800" b="1" i="1" kern="0" smtClean="0">
                        <a:latin typeface="Cambria Math" panose="02040503050406030204" pitchFamily="18" charset="0"/>
                        <a:ea typeface="Times New Roman" panose="02020603050405020304" pitchFamily="18" charset="0"/>
                      </a:rPr>
                      <m:t>𝒓</m:t>
                    </m:r>
                    <m:r>
                      <a:rPr lang="cs-CZ" sz="1800" b="1" i="1" kern="0">
                        <a:latin typeface="Cambria Math" panose="02040503050406030204" pitchFamily="18" charset="0"/>
                        <a:ea typeface="Times New Roman" panose="02020603050405020304" pitchFamily="18" charset="0"/>
                      </a:rPr>
                      <m:t>)</m:t>
                    </m:r>
                  </m:oMath>
                </a14:m>
                <a:r>
                  <a:rPr lang="cs-CZ" sz="1800" kern="0" dirty="0">
                    <a:latin typeface="Times New Roman" panose="02020603050405020304" pitchFamily="18" charset="0"/>
                    <a:ea typeface="Times New Roman" panose="02020603050405020304" pitchFamily="18" charset="0"/>
                  </a:rPr>
                  <a:t> </a:t>
                </a:r>
                <a:r>
                  <a:rPr lang="cs-CZ" sz="1800" b="1" kern="0" dirty="0">
                    <a:latin typeface="Times New Roman" panose="02020603050405020304" pitchFamily="18" charset="0"/>
                    <a:ea typeface="Times New Roman" panose="02020603050405020304" pitchFamily="18" charset="0"/>
                  </a:rPr>
                  <a:t>=</a:t>
                </a:r>
                <a:r>
                  <a:rPr lang="cs-CZ" sz="1800" kern="0" dirty="0">
                    <a:latin typeface="Times New Roman" panose="02020603050405020304" pitchFamily="18" charset="0"/>
                    <a:ea typeface="Times New Roman" panose="02020603050405020304" pitchFamily="18" charset="0"/>
                  </a:rPr>
                  <a:t> </a:t>
                </a:r>
                <a14:m>
                  <m:oMath xmlns:m="http://schemas.openxmlformats.org/officeDocument/2006/math">
                    <m:r>
                      <a:rPr lang="cs-CZ" sz="1800" b="1" i="1" kern="0" smtClean="0">
                        <a:solidFill>
                          <a:schemeClr val="accent6"/>
                        </a:solidFill>
                        <a:latin typeface="Cambria Math" panose="02040503050406030204" pitchFamily="18" charset="0"/>
                        <a:ea typeface="Times New Roman" panose="02020603050405020304" pitchFamily="18" charset="0"/>
                      </a:rPr>
                      <m:t>𝒂</m:t>
                    </m:r>
                    <m:r>
                      <a:rPr lang="cs-CZ" sz="1800" b="1" i="1" kern="0">
                        <a:latin typeface="Cambria Math" panose="02040503050406030204" pitchFamily="18" charset="0"/>
                        <a:ea typeface="Times New Roman" panose="02020603050405020304" pitchFamily="18" charset="0"/>
                      </a:rPr>
                      <m:t> ×</m:t>
                    </m:r>
                    <m:f>
                      <m:f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r>
                              <a:rPr lang="cs-CZ" sz="1800" b="1" i="1" kern="0">
                                <a:latin typeface="Cambria Math" panose="02040503050406030204" pitchFamily="18" charset="0"/>
                                <a:ea typeface="Times New Roman" panose="02020603050405020304" pitchFamily="18" charset="0"/>
                              </a:rPr>
                              <m:t>𝒗</m:t>
                            </m:r>
                          </m:e>
                          <m:sup>
                            <m:r>
                              <a:rPr lang="cs-CZ" sz="1800" b="1" i="1" kern="0">
                                <a:latin typeface="Cambria Math" panose="02040503050406030204" pitchFamily="18" charset="0"/>
                                <a:ea typeface="Times New Roman" panose="02020603050405020304" pitchFamily="18" charset="0"/>
                              </a:rPr>
                              <m:t>𝒏</m:t>
                            </m:r>
                          </m:sup>
                        </m:sSup>
                      </m:num>
                      <m:den>
                        <m:r>
                          <a:rPr lang="cs-CZ" sz="1800" b="1" i="1" kern="0" smtClean="0">
                            <a:latin typeface="Cambria Math" panose="02040503050406030204" pitchFamily="18" charset="0"/>
                            <a:ea typeface="Times New Roman" panose="02020603050405020304" pitchFamily="18" charset="0"/>
                          </a:rPr>
                          <m:t>𝟏</m:t>
                        </m:r>
                        <m:r>
                          <a:rPr lang="cs-CZ" sz="1800" b="1" i="1" kern="0" smtClean="0">
                            <a:latin typeface="Cambria Math" panose="02040503050406030204" pitchFamily="18" charset="0"/>
                            <a:ea typeface="Times New Roman" panose="02020603050405020304" pitchFamily="18" charset="0"/>
                          </a:rPr>
                          <m:t>−</m:t>
                        </m:r>
                        <m:r>
                          <a:rPr lang="cs-CZ" sz="1800" b="1" i="1" kern="0" smtClean="0">
                            <a:latin typeface="Cambria Math" panose="02040503050406030204" pitchFamily="18" charset="0"/>
                            <a:ea typeface="Times New Roman" panose="02020603050405020304" pitchFamily="18" charset="0"/>
                          </a:rPr>
                          <m:t>𝒗</m:t>
                        </m:r>
                      </m:den>
                    </m:f>
                  </m:oMath>
                </a14:m>
                <a:r>
                  <a:rPr lang="cs-CZ" sz="1800" kern="0" dirty="0">
                    <a:latin typeface="Times New Roman" panose="02020603050405020304" pitchFamily="18" charset="0"/>
                    <a:ea typeface="Times New Roman" panose="02020603050405020304" pitchFamily="18" charset="0"/>
                  </a:rPr>
                  <a:t> , přičemž </a:t>
                </a:r>
                <a14:m>
                  <m:oMath xmlns:m="http://schemas.openxmlformats.org/officeDocument/2006/math">
                    <m:f>
                      <m:f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r>
                              <a:rPr lang="cs-CZ" sz="1800" b="1" i="1" kern="0">
                                <a:latin typeface="Cambria Math" panose="02040503050406030204" pitchFamily="18" charset="0"/>
                                <a:ea typeface="Times New Roman" panose="02020603050405020304" pitchFamily="18" charset="0"/>
                              </a:rPr>
                              <m:t>𝒗</m:t>
                            </m:r>
                          </m:e>
                          <m:sup>
                            <m:r>
                              <a:rPr lang="cs-CZ" sz="1800" b="1" i="1" kern="0">
                                <a:latin typeface="Cambria Math" panose="02040503050406030204" pitchFamily="18" charset="0"/>
                                <a:ea typeface="Times New Roman" panose="02020603050405020304" pitchFamily="18" charset="0"/>
                              </a:rPr>
                              <m:t>𝒏</m:t>
                            </m:r>
                          </m:sup>
                        </m:sSup>
                      </m:num>
                      <m:den>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r>
                          <a:rPr lang="cs-CZ" sz="1800" b="1" i="1" kern="0">
                            <a:latin typeface="Cambria Math" panose="02040503050406030204" pitchFamily="18" charset="0"/>
                            <a:ea typeface="Times New Roman" panose="02020603050405020304" pitchFamily="18" charset="0"/>
                          </a:rPr>
                          <m:t>𝒗</m:t>
                        </m:r>
                      </m:den>
                    </m:f>
                  </m:oMath>
                </a14:m>
                <a:r>
                  <a:rPr lang="cs-CZ" sz="1800" kern="0" dirty="0">
                    <a:latin typeface="Times New Roman" panose="02020603050405020304" pitchFamily="18" charset="0"/>
                    <a:ea typeface="Times New Roman" panose="02020603050405020304" pitchFamily="18" charset="0"/>
                  </a:rPr>
                  <a:t> nazýváme zásobitel předlhůtní</a:t>
                </a:r>
              </a:p>
              <a:p>
                <a:pPr marL="0" indent="0">
                  <a:buFont typeface="Arial" panose="020B0604020202020204" pitchFamily="34" charset="0"/>
                  <a:buNone/>
                </a:pPr>
                <a:endParaRPr lang="cs-CZ" sz="1600" kern="0" dirty="0"/>
              </a:p>
              <a:p>
                <a:pPr algn="just">
                  <a:spcAft>
                    <a:spcPts val="1200"/>
                  </a:spcAft>
                  <a:buFont typeface="Arial" panose="020B0604020202020204" pitchFamily="34" charset="0"/>
                  <a:buAutoNum type="arabicPeriod"/>
                  <a:defRPr/>
                </a:pPr>
                <a:endParaRPr lang="cs-CZ" sz="1600" kern="0" dirty="0"/>
              </a:p>
            </p:txBody>
          </p:sp>
        </mc:Choice>
        <mc:Fallback xmlns="">
          <p:sp>
            <p:nvSpPr>
              <p:cNvPr id="13" name="Zástupný symbol pro obsah 4">
                <a:extLst>
                  <a:ext uri="{FF2B5EF4-FFF2-40B4-BE49-F238E27FC236}">
                    <a16:creationId xmlns:a16="http://schemas.microsoft.com/office/drawing/2014/main" id="{0ED51046-B9EC-41AC-808E-EC950DFF47A0}"/>
                  </a:ext>
                </a:extLst>
              </p:cNvPr>
              <p:cNvSpPr txBox="1">
                <a:spLocks noRot="1" noChangeAspect="1" noMove="1" noResize="1" noEditPoints="1" noAdjustHandles="1" noChangeArrowheads="1" noChangeShapeType="1" noTextEdit="1"/>
              </p:cNvSpPr>
              <p:nvPr/>
            </p:nvSpPr>
            <p:spPr>
              <a:xfrm>
                <a:off x="665999" y="4623200"/>
                <a:ext cx="11087687" cy="1604799"/>
              </a:xfrm>
              <a:prstGeom prst="rect">
                <a:avLst/>
              </a:prstGeom>
              <a:blipFill>
                <a:blip r:embed="rId4"/>
                <a:stretch>
                  <a:fillRect l="-605" t="-4545"/>
                </a:stretch>
              </a:blipFill>
            </p:spPr>
            <p:txBody>
              <a:bodyPr/>
              <a:lstStyle/>
              <a:p>
                <a:r>
                  <a:rPr lang="cs-CZ">
                    <a:noFill/>
                  </a:rPr>
                  <a:t> </a:t>
                </a:r>
              </a:p>
            </p:txBody>
          </p:sp>
        </mc:Fallback>
      </mc:AlternateContent>
    </p:spTree>
    <p:extLst>
      <p:ext uri="{BB962C8B-B14F-4D97-AF65-F5344CB8AC3E}">
        <p14:creationId xmlns:p14="http://schemas.microsoft.com/office/powerpoint/2010/main" val="4270822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822CDD262779F4C8A243605C98B3D6B" ma:contentTypeVersion="2" ma:contentTypeDescription="Vytvoří nový dokument" ma:contentTypeScope="" ma:versionID="dad63895392c43049a9238c09fe65b8b">
  <xsd:schema xmlns:xsd="http://www.w3.org/2001/XMLSchema" xmlns:xs="http://www.w3.org/2001/XMLSchema" xmlns:p="http://schemas.microsoft.com/office/2006/metadata/properties" xmlns:ns2="cc1cf008-a30f-4977-b954-94b46cff7c22" targetNamespace="http://schemas.microsoft.com/office/2006/metadata/properties" ma:root="true" ma:fieldsID="f0bc817c8727c8f667ac32d77954998f" ns2:_="">
    <xsd:import namespace="cc1cf008-a30f-4977-b954-94b46cff7c2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cf008-a30f-4977-b954-94b46cff7c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351C0F-234A-400C-8961-05AD3D13BF54}">
  <ds:schemaRefs>
    <ds:schemaRef ds:uri="http://schemas.microsoft.com/sharepoint/v3/contenttype/forms"/>
  </ds:schemaRefs>
</ds:datastoreItem>
</file>

<file path=customXml/itemProps2.xml><?xml version="1.0" encoding="utf-8"?>
<ds:datastoreItem xmlns:ds="http://schemas.openxmlformats.org/officeDocument/2006/customXml" ds:itemID="{EAE2EA8E-5274-4FF5-96CF-566D06C799F8}">
  <ds:schemaRefs>
    <ds:schemaRef ds:uri="cc1cf008-a30f-4977-b954-94b46cff7c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E6D488-4097-46AC-BE9E-53A1D248C01B}">
  <ds:schemaRefs>
    <ds:schemaRef ds:uri="cc1cf008-a30f-4977-b954-94b46cff7c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prezentace-econ-en (1)</Template>
  <TotalTime>410</TotalTime>
  <Words>4037</Words>
  <Application>Microsoft Office PowerPoint</Application>
  <PresentationFormat>Širokoúhlá obrazovka</PresentationFormat>
  <Paragraphs>536</Paragraphs>
  <Slides>46</Slides>
  <Notes>1</Notes>
  <HiddenSlides>0</HiddenSlides>
  <MMClips>2</MMClips>
  <ScaleCrop>false</ScaleCrop>
  <HeadingPairs>
    <vt:vector size="4" baseType="variant">
      <vt:variant>
        <vt:lpstr>Motiv</vt:lpstr>
      </vt:variant>
      <vt:variant>
        <vt:i4>1</vt:i4>
      </vt:variant>
      <vt:variant>
        <vt:lpstr>Nadpisy snímků</vt:lpstr>
      </vt:variant>
      <vt:variant>
        <vt:i4>46</vt:i4>
      </vt:variant>
    </vt:vector>
  </HeadingPairs>
  <TitlesOfParts>
    <vt:vector size="47" baseType="lpstr">
      <vt:lpstr>Presentation_MU_EN</vt:lpstr>
      <vt:lpstr>Anuitní počty - spoření a důchod</vt:lpstr>
      <vt:lpstr>Prezentace příkladů</vt:lpstr>
      <vt:lpstr>Základní pojmy</vt:lpstr>
      <vt:lpstr>Vše, co potřebujete znát</vt:lpstr>
      <vt:lpstr>Jak to funguje - FVA?</vt:lpstr>
      <vt:lpstr>Budoucí hodnota anuity (= spoření)</vt:lpstr>
      <vt:lpstr>Jak to funguje - PVA?</vt:lpstr>
      <vt:lpstr>Hraní si s časovými hodnotami</vt:lpstr>
      <vt:lpstr>Současná hodnota anuity (= důchod)</vt:lpstr>
      <vt:lpstr>Nekonečný důchod</vt:lpstr>
      <vt:lpstr>Jaké příklady budeme řešit?</vt:lpstr>
      <vt:lpstr>Než začneme počítat</vt:lpstr>
      <vt:lpstr>Vzorový příklad - spoření</vt:lpstr>
      <vt:lpstr>Vzorový příklad – řešení 1a</vt:lpstr>
      <vt:lpstr>Vzorový příklad – řešení 1a</vt:lpstr>
      <vt:lpstr>Vzorový příklad – řešení 1b - tabule</vt:lpstr>
      <vt:lpstr>Vzorový příklad – řešení 1b</vt:lpstr>
      <vt:lpstr>Vzorový příklad – řešení 1b</vt:lpstr>
      <vt:lpstr>Příklady Socrative 1 - 3 na zamyšlení</vt:lpstr>
      <vt:lpstr>Příklad Socrative 4 - spoření </vt:lpstr>
      <vt:lpstr>Příklad Socrative 4 – řešení</vt:lpstr>
      <vt:lpstr>Příklad Socrative 5 - spoření  </vt:lpstr>
      <vt:lpstr>Příklad Socrative 5 – řešení</vt:lpstr>
      <vt:lpstr>Vzorový příklad - důchod</vt:lpstr>
      <vt:lpstr>Vzorový příklad - řešení</vt:lpstr>
      <vt:lpstr>Příklady Socrative 6 – 7 na zamyšlení</vt:lpstr>
      <vt:lpstr>Příklad Socrative 8 - důchod</vt:lpstr>
      <vt:lpstr>Příklad Socrative 8 – řešení</vt:lpstr>
      <vt:lpstr>Příklad Socrative 8 – řešení</vt:lpstr>
      <vt:lpstr>Příklad Socrative 9 - důchod  </vt:lpstr>
      <vt:lpstr>Příklad Socrative 9 – řešení 1/2</vt:lpstr>
      <vt:lpstr>Příklad Socrative 9 – řešení 2/2</vt:lpstr>
      <vt:lpstr>Zamyšlení:</vt:lpstr>
      <vt:lpstr>Příklad Socrative 10 - spoření </vt:lpstr>
      <vt:lpstr>Příklad Socrative 10 – řešení</vt:lpstr>
      <vt:lpstr>Příklad Socrative 11 - spoření </vt:lpstr>
      <vt:lpstr>Příklad Socrative 11 – řešení</vt:lpstr>
      <vt:lpstr>Příklad Socrative 12 - spoření  </vt:lpstr>
      <vt:lpstr>Příklad Socrative 12 – řešení</vt:lpstr>
      <vt:lpstr>Příklad Socrative 13 - spoření</vt:lpstr>
      <vt:lpstr>Příklad Socrative 13 – řešení</vt:lpstr>
      <vt:lpstr>Příklad Socrative 14 – část ½, důchod</vt:lpstr>
      <vt:lpstr>Příklad Socrative 14 – řešení ½</vt:lpstr>
      <vt:lpstr>Příklad Socrative 15 – část 2/2, důchod</vt:lpstr>
      <vt:lpstr>Příklad Socrative 15 – řešení 2/2</vt:lpstr>
      <vt:lpstr>Děkuji za aktivní účast   v případě dotazů piště </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Gyönyörová Lucie</dc:creator>
  <cp:lastModifiedBy>Lukáš Marek</cp:lastModifiedBy>
  <cp:revision>33</cp:revision>
  <cp:lastPrinted>1601-01-01T00:00:00Z</cp:lastPrinted>
  <dcterms:created xsi:type="dcterms:W3CDTF">2020-09-24T08:51:58Z</dcterms:created>
  <dcterms:modified xsi:type="dcterms:W3CDTF">2021-10-26T08:26:50Z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0x0101006822CDD262779F4C8A243605C98B3D6B</vt:lpwstr>
  </property>
</Properties>
</file>