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6"/>
  </p:notesMasterIdLst>
  <p:handoutMasterIdLst>
    <p:handoutMasterId r:id="rId27"/>
  </p:handoutMasterIdLst>
  <p:sldIdLst>
    <p:sldId id="256" r:id="rId5"/>
    <p:sldId id="257" r:id="rId6"/>
    <p:sldId id="264" r:id="rId7"/>
    <p:sldId id="258" r:id="rId8"/>
    <p:sldId id="277" r:id="rId9"/>
    <p:sldId id="303" r:id="rId10"/>
    <p:sldId id="315" r:id="rId11"/>
    <p:sldId id="301" r:id="rId12"/>
    <p:sldId id="260" r:id="rId13"/>
    <p:sldId id="262" r:id="rId14"/>
    <p:sldId id="266" r:id="rId15"/>
    <p:sldId id="299" r:id="rId16"/>
    <p:sldId id="273" r:id="rId17"/>
    <p:sldId id="272" r:id="rId18"/>
    <p:sldId id="308" r:id="rId19"/>
    <p:sldId id="310" r:id="rId20"/>
    <p:sldId id="309" r:id="rId21"/>
    <p:sldId id="311" r:id="rId22"/>
    <p:sldId id="312" r:id="rId23"/>
    <p:sldId id="307" r:id="rId24"/>
    <p:sldId id="276" r:id="rId2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káš Marek" initials="LM" lastIdx="1" clrIdx="0">
    <p:extLst>
      <p:ext uri="{19B8F6BF-5375-455C-9EA6-DF929625EA0E}">
        <p15:presenceInfo xmlns:p15="http://schemas.microsoft.com/office/powerpoint/2012/main" userId="Lukáš Mare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D076"/>
    <a:srgbClr val="94ADE0"/>
    <a:srgbClr val="F08E52"/>
    <a:srgbClr val="CAEAC1"/>
    <a:srgbClr val="F4B084"/>
    <a:srgbClr val="B4C6E9"/>
    <a:srgbClr val="0000DC"/>
    <a:srgbClr val="B9006E"/>
    <a:srgbClr val="46C8FF"/>
    <a:srgbClr val="F019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62" autoAdjust="0"/>
    <p:restoredTop sz="96754" autoAdjust="0"/>
  </p:normalViewPr>
  <p:slideViewPr>
    <p:cSldViewPr snapToGrid="0">
      <p:cViewPr varScale="1">
        <p:scale>
          <a:sx n="114" d="100"/>
          <a:sy n="114" d="100"/>
        </p:scale>
        <p:origin x="57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1FF7BBC3-4942-4748-BDEB-393A88A26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7F7BCE-DD2D-4B15-B525-A4DDC38CF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62243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E4ED1EA-6D6D-4751-96EE-A54F4980D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E8EB499-B5B8-4411-8A5F-E98450293E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AAC756-AFD3-4AD9-9CB6-A2C9F5EEB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06ABEBC-1414-4D9D-9456-64352E0AEA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1511ED70-4159-4340-8610-715880E63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8642D8-D658-40BB-B4D2-E29CAE385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72743CB-F148-49FE-83DC-5E159625F4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0.png"/><Relationship Id="rId7" Type="http://schemas.openxmlformats.org/officeDocument/2006/relationships/image" Target="../media/image19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80.png"/><Relationship Id="rId5" Type="http://schemas.openxmlformats.org/officeDocument/2006/relationships/image" Target="../media/image10.png"/><Relationship Id="rId10" Type="http://schemas.openxmlformats.org/officeDocument/2006/relationships/image" Target="../media/image22.png"/><Relationship Id="rId4" Type="http://schemas.openxmlformats.org/officeDocument/2006/relationships/image" Target="../media/image160.png"/><Relationship Id="rId9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0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narbitr.cz/cs/informace-pro-verejnost/kalkulator-rpsn.html" TargetMode="External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0.png"/><Relationship Id="rId2" Type="http://schemas.openxmlformats.org/officeDocument/2006/relationships/image" Target="../media/image4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4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1.png"/><Relationship Id="rId2" Type="http://schemas.openxmlformats.org/officeDocument/2006/relationships/image" Target="../media/image141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Problematika úvěrů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10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80298"/>
            <a:ext cx="10753200" cy="451576"/>
          </a:xfrm>
        </p:spPr>
        <p:txBody>
          <a:bodyPr/>
          <a:lstStyle/>
          <a:p>
            <a:r>
              <a:rPr lang="cs-CZ" altLang="cs-CZ" sz="2800" dirty="0"/>
              <a:t>Umořování dluhu stejnými splátkami - příklad</a:t>
            </a:r>
            <a:endParaRPr lang="cs-CZ" sz="28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66000" y="1108028"/>
            <a:ext cx="10753200" cy="2218214"/>
          </a:xfrm>
        </p:spPr>
        <p:txBody>
          <a:bodyPr/>
          <a:lstStyle/>
          <a:p>
            <a:pPr algn="just"/>
            <a:r>
              <a:rPr lang="cs-CZ" sz="1600" dirty="0"/>
              <a:t>Úvěr 40 000 Kč má být umořen polhůtními ročními anuitami za šest let při fixní úrokové sazbě 5 % p. a. Určete výši anuity a sestavte umořovací plán.</a:t>
            </a:r>
          </a:p>
          <a:p>
            <a:pPr algn="just"/>
            <a:endParaRPr lang="cs-CZ" sz="1600" dirty="0"/>
          </a:p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6DF6961D-8BCA-4D49-98DD-E919BF67A8A9}"/>
                  </a:ext>
                </a:extLst>
              </p:cNvPr>
              <p:cNvSpPr txBox="1"/>
              <p:nvPr/>
            </p:nvSpPr>
            <p:spPr>
              <a:xfrm>
                <a:off x="887764" y="2058685"/>
                <a:ext cx="2103204" cy="7732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cs-CZ" i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i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cs-CZ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6DF6961D-8BCA-4D49-98DD-E919BF67A8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764" y="2058685"/>
                <a:ext cx="2103204" cy="77328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DCE98397-3DB9-4D2D-85E4-7CD061265BC5}"/>
                  </a:ext>
                </a:extLst>
              </p:cNvPr>
              <p:cNvSpPr txBox="1"/>
              <p:nvPr/>
            </p:nvSpPr>
            <p:spPr>
              <a:xfrm>
                <a:off x="4449186" y="2097958"/>
                <a:ext cx="2197204" cy="6947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cs-CZ" i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r</m:t>
                          </m:r>
                        </m:num>
                        <m:den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DCE98397-3DB9-4D2D-85E4-7CD061265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9186" y="2097958"/>
                <a:ext cx="2197204" cy="69474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CCD38DEE-B245-4E90-A117-0EF513D41296}"/>
                  </a:ext>
                </a:extLst>
              </p:cNvPr>
              <p:cNvSpPr txBox="1"/>
              <p:nvPr/>
            </p:nvSpPr>
            <p:spPr>
              <a:xfrm>
                <a:off x="7784917" y="2058685"/>
                <a:ext cx="3983655" cy="11679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40000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0,05</m:t>
                          </m:r>
                        </m:num>
                        <m:den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cs-CZ" b="0" i="1" smtClean="0">
                                          <a:latin typeface="Cambria Math" panose="02040503050406030204" pitchFamily="18" charset="0"/>
                                        </a:rPr>
                                        <m:t>1+0,05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CCD38DEE-B245-4E90-A117-0EF513D412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4917" y="2058685"/>
                <a:ext cx="3983655" cy="11679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Obrázek 8">
            <a:extLst>
              <a:ext uri="{FF2B5EF4-FFF2-40B4-BE49-F238E27FC236}">
                <a16:creationId xmlns:a16="http://schemas.microsoft.com/office/drawing/2014/main" id="{81807F2E-655E-47CD-BDB3-4B2F789574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000" y="3261714"/>
            <a:ext cx="6894692" cy="303081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30A078CA-6287-4FE3-B945-761B9CB675FA}"/>
                  </a:ext>
                </a:extLst>
              </p:cNvPr>
              <p:cNvSpPr txBox="1"/>
              <p:nvPr/>
            </p:nvSpPr>
            <p:spPr>
              <a:xfrm>
                <a:off x="7889508" y="3504351"/>
                <a:ext cx="184736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30A078CA-6287-4FE3-B945-761B9CB675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9508" y="3504351"/>
                <a:ext cx="1847365" cy="369332"/>
              </a:xfrm>
              <a:prstGeom prst="rect">
                <a:avLst/>
              </a:prstGeom>
              <a:blipFill>
                <a:blip r:embed="rId6"/>
                <a:stretch>
                  <a:fillRect l="-2640" r="-990" b="-18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A73A59B6-FC3E-412C-BE89-C41CDA3522D0}"/>
                  </a:ext>
                </a:extLst>
              </p:cNvPr>
              <p:cNvSpPr txBox="1"/>
              <p:nvPr/>
            </p:nvSpPr>
            <p:spPr>
              <a:xfrm>
                <a:off x="7812692" y="4761720"/>
                <a:ext cx="170867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A73A59B6-FC3E-412C-BE89-C41CDA352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692" y="4761720"/>
                <a:ext cx="1708673" cy="369332"/>
              </a:xfrm>
              <a:prstGeom prst="rect">
                <a:avLst/>
              </a:prstGeom>
              <a:blipFill>
                <a:blip r:embed="rId7"/>
                <a:stretch>
                  <a:fillRect l="-3214"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E95A3485-08F9-4EAA-B748-48C0C2CE7C74}"/>
                  </a:ext>
                </a:extLst>
              </p:cNvPr>
              <p:cNvSpPr txBox="1"/>
              <p:nvPr/>
            </p:nvSpPr>
            <p:spPr>
              <a:xfrm>
                <a:off x="7889508" y="4002990"/>
                <a:ext cx="243861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=40000∗0,05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E95A3485-08F9-4EAA-B748-48C0C2CE7C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9508" y="4002990"/>
                <a:ext cx="2438616" cy="369332"/>
              </a:xfrm>
              <a:prstGeom prst="rect">
                <a:avLst/>
              </a:prstGeom>
              <a:blipFill>
                <a:blip r:embed="rId8"/>
                <a:stretch>
                  <a:fillRect l="-1750" r="-2500" b="-18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2EF0651B-A30D-4B02-9B3E-42B541D89C84}"/>
                  </a:ext>
                </a:extLst>
              </p:cNvPr>
              <p:cNvSpPr txBox="1"/>
              <p:nvPr/>
            </p:nvSpPr>
            <p:spPr>
              <a:xfrm>
                <a:off x="7812692" y="5260359"/>
                <a:ext cx="283295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=7880,7−2000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2EF0651B-A30D-4B02-9B3E-42B541D89C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692" y="5260359"/>
                <a:ext cx="2832955" cy="369332"/>
              </a:xfrm>
              <a:prstGeom prst="rect">
                <a:avLst/>
              </a:prstGeom>
              <a:blipFill>
                <a:blip r:embed="rId9"/>
                <a:stretch>
                  <a:fillRect l="-1724" r="-1940" b="-163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C6A31568-2873-455F-A3E6-EE00284AAD78}"/>
              </a:ext>
            </a:extLst>
          </p:cNvPr>
          <p:cNvCxnSpPr>
            <a:stCxn id="8" idx="1"/>
          </p:cNvCxnSpPr>
          <p:nvPr/>
        </p:nvCxnSpPr>
        <p:spPr bwMode="auto">
          <a:xfrm flipH="1">
            <a:off x="3212732" y="2642659"/>
            <a:ext cx="4572185" cy="156432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C9A9E470-B694-40ED-A242-897D9CAAE817}"/>
              </a:ext>
            </a:extLst>
          </p:cNvPr>
          <p:cNvCxnSpPr>
            <a:cxnSpLocks/>
          </p:cNvCxnSpPr>
          <p:nvPr/>
        </p:nvCxnSpPr>
        <p:spPr bwMode="auto">
          <a:xfrm flipH="1">
            <a:off x="4456591" y="4177290"/>
            <a:ext cx="3325865" cy="9960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B2A424F1-C6A1-436E-830D-1F47C87593B5}"/>
              </a:ext>
            </a:extLst>
          </p:cNvPr>
          <p:cNvCxnSpPr>
            <a:cxnSpLocks/>
            <a:stCxn id="13" idx="1"/>
          </p:cNvCxnSpPr>
          <p:nvPr/>
        </p:nvCxnSpPr>
        <p:spPr bwMode="auto">
          <a:xfrm flipH="1" flipV="1">
            <a:off x="5894773" y="4474779"/>
            <a:ext cx="1917919" cy="97024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>
                <a:extLst>
                  <a:ext uri="{FF2B5EF4-FFF2-40B4-BE49-F238E27FC236}">
                    <a16:creationId xmlns:a16="http://schemas.microsoft.com/office/drawing/2014/main" id="{6ADF540F-793B-44EA-B676-C6A1EE773A86}"/>
                  </a:ext>
                </a:extLst>
              </p:cNvPr>
              <p:cNvSpPr txBox="1"/>
              <p:nvPr/>
            </p:nvSpPr>
            <p:spPr>
              <a:xfrm>
                <a:off x="7889508" y="6024931"/>
                <a:ext cx="19534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cs-CZ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???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9" name="TextovéPole 28">
                <a:extLst>
                  <a:ext uri="{FF2B5EF4-FFF2-40B4-BE49-F238E27FC236}">
                    <a16:creationId xmlns:a16="http://schemas.microsoft.com/office/drawing/2014/main" id="{6ADF540F-793B-44EA-B676-C6A1EE773A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9508" y="6024931"/>
                <a:ext cx="1953483" cy="369332"/>
              </a:xfrm>
              <a:prstGeom prst="rect">
                <a:avLst/>
              </a:prstGeom>
              <a:blipFill>
                <a:blip r:embed="rId10"/>
                <a:stretch>
                  <a:fillRect l="-2492" r="-2492" b="-163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Šipka: doprava 31">
            <a:extLst>
              <a:ext uri="{FF2B5EF4-FFF2-40B4-BE49-F238E27FC236}">
                <a16:creationId xmlns:a16="http://schemas.microsoft.com/office/drawing/2014/main" id="{1B0BC9D9-B0CA-43F2-9CDB-439CA8C1C53F}"/>
              </a:ext>
            </a:extLst>
          </p:cNvPr>
          <p:cNvSpPr/>
          <p:nvPr/>
        </p:nvSpPr>
        <p:spPr bwMode="auto">
          <a:xfrm>
            <a:off x="3508288" y="2386860"/>
            <a:ext cx="578424" cy="136653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3" name="Šipka: doprava 32">
            <a:extLst>
              <a:ext uri="{FF2B5EF4-FFF2-40B4-BE49-F238E27FC236}">
                <a16:creationId xmlns:a16="http://schemas.microsoft.com/office/drawing/2014/main" id="{9661E959-CEB8-46F8-BC1D-BFE99B16C277}"/>
              </a:ext>
            </a:extLst>
          </p:cNvPr>
          <p:cNvSpPr/>
          <p:nvPr/>
        </p:nvSpPr>
        <p:spPr bwMode="auto">
          <a:xfrm>
            <a:off x="6961953" y="2386860"/>
            <a:ext cx="578424" cy="136653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7053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/>
      <p:bldP spid="12" grpId="0"/>
      <p:bldP spid="13" grpId="0"/>
      <p:bldP spid="29" grpId="0"/>
      <p:bldP spid="32" grpId="0" animBg="1"/>
      <p:bldP spid="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r>
              <a:rPr lang="cs-CZ" dirty="0"/>
              <a:t>Vzorový příklad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>
              <a:xfrm>
                <a:off x="720000" y="1091954"/>
                <a:ext cx="10753200" cy="612560"/>
              </a:xfrm>
              <a:prstGeom prst="rect">
                <a:avLst/>
              </a:prstGeom>
            </p:spPr>
            <p:txBody>
              <a:bodyPr vert="horz" lIns="0" tIns="0" rIns="0" bIns="0" rtlCol="0" anchor="t">
                <a:noAutofit/>
              </a:bodyPr>
              <a:lstStyle/>
              <a:p>
                <a:pPr marL="71755" indent="0">
                  <a:buNone/>
                </a:pPr>
                <a:r>
                  <a:rPr lang="cs-CZ" sz="2400" b="1" dirty="0">
                    <a:cs typeface="Arial"/>
                  </a:rPr>
                  <a:t>Co kdybychom chtěli vypočítat třeba 4. řádek umořovacího plánu?</a:t>
                </a:r>
                <a14:m>
                  <m:oMath xmlns:m="http://schemas.openxmlformats.org/officeDocument/2006/math">
                    <m:r>
                      <a:rPr lang="cs-CZ" sz="24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sz="2400" b="1" dirty="0">
                    <a:cs typeface="Arial"/>
                  </a:rPr>
                  <a:t> </a:t>
                </a:r>
              </a:p>
              <a:p>
                <a:pPr marL="71755" indent="0">
                  <a:buNone/>
                </a:pPr>
                <a:endParaRPr lang="cs-CZ" sz="2400" b="1" dirty="0">
                  <a:cs typeface="Arial"/>
                </a:endParaRPr>
              </a:p>
              <a:p>
                <a:pPr marL="71755" indent="0">
                  <a:buNone/>
                </a:pPr>
                <a:endParaRPr lang="cs-CZ" sz="2400" b="1" dirty="0">
                  <a:cs typeface="Arial"/>
                </a:endParaRPr>
              </a:p>
              <a:p>
                <a:pPr marL="71755" indent="0">
                  <a:buNone/>
                </a:pPr>
                <a:endParaRPr lang="cs-CZ" sz="2400" b="1" dirty="0">
                  <a:cs typeface="Arial"/>
                </a:endParaRPr>
              </a:p>
              <a:p>
                <a:pPr marL="71755" indent="0">
                  <a:buNone/>
                </a:pPr>
                <a:endParaRPr lang="cs-CZ" sz="2400" b="1" dirty="0">
                  <a:cs typeface="Arial"/>
                </a:endParaRPr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1091954"/>
                <a:ext cx="10753200" cy="612560"/>
              </a:xfrm>
              <a:prstGeom prst="rect">
                <a:avLst/>
              </a:prstGeom>
              <a:blipFill>
                <a:blip r:embed="rId2"/>
                <a:stretch>
                  <a:fillRect l="-1020" b="-990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Obrázek 7">
            <a:extLst>
              <a:ext uri="{FF2B5EF4-FFF2-40B4-BE49-F238E27FC236}">
                <a16:creationId xmlns:a16="http://schemas.microsoft.com/office/drawing/2014/main" id="{D651C0EE-60C2-433F-928B-3A314B50A8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0482" y="1724072"/>
            <a:ext cx="3980374" cy="20136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EB3C2B21-60BA-4731-8215-043821D8208A}"/>
                  </a:ext>
                </a:extLst>
              </p:cNvPr>
              <p:cNvSpPr txBox="1"/>
              <p:nvPr/>
            </p:nvSpPr>
            <p:spPr>
              <a:xfrm>
                <a:off x="816745" y="1966892"/>
                <a:ext cx="6249878" cy="12121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cs-CZ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cs-CZ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cs-CZ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=7880,7⋅</m:t>
                      </m:r>
                      <m:f>
                        <m:fPr>
                          <m:ctrlPr>
                            <a:rPr lang="cs-CZ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2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sz="2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sz="2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cs-CZ" sz="2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1+0,05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6−</m:t>
                              </m:r>
                              <m:r>
                                <a:rPr lang="cs-CZ" sz="2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num>
                        <m:den>
                          <m:r>
                            <a:rPr lang="cs-CZ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0,05</m:t>
                          </m:r>
                        </m:den>
                      </m:f>
                      <m:r>
                        <a:rPr lang="cs-CZ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EB3C2B21-60BA-4731-8215-043821D820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745" y="1966892"/>
                <a:ext cx="6249878" cy="12121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077CDF9B-2687-4686-96A0-10ECDD7DA511}"/>
                  </a:ext>
                </a:extLst>
              </p:cNvPr>
              <p:cNvSpPr txBox="1"/>
              <p:nvPr/>
            </p:nvSpPr>
            <p:spPr>
              <a:xfrm>
                <a:off x="905522" y="3451579"/>
                <a:ext cx="6249878" cy="10668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cs-CZ" sz="2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cs-CZ" sz="24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=7880,7⋅</m:t>
                      </m:r>
                      <m:d>
                        <m:dPr>
                          <m:ctrlP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cs-CZ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1+0,05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6−</m:t>
                              </m:r>
                              <m:r>
                                <a:rPr lang="cs-CZ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077CDF9B-2687-4686-96A0-10ECDD7DA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522" y="3451579"/>
                <a:ext cx="6249878" cy="106689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B57D010E-4BAD-4102-8444-D1ADFA2410A8}"/>
                  </a:ext>
                </a:extLst>
              </p:cNvPr>
              <p:cNvSpPr txBox="1"/>
              <p:nvPr/>
            </p:nvSpPr>
            <p:spPr>
              <a:xfrm>
                <a:off x="905522" y="4888609"/>
                <a:ext cx="6249878" cy="9951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cs-CZ" sz="2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cs-CZ" sz="24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=7880,7⋅</m:t>
                      </m:r>
                      <m:sSup>
                        <m:sSup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1+0,05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6−</m:t>
                          </m:r>
                          <m:r>
                            <a:rPr lang="cs-CZ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B57D010E-4BAD-4102-8444-D1ADFA2410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522" y="4888609"/>
                <a:ext cx="6249878" cy="99514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Obrázek 13">
            <a:extLst>
              <a:ext uri="{FF2B5EF4-FFF2-40B4-BE49-F238E27FC236}">
                <a16:creationId xmlns:a16="http://schemas.microsoft.com/office/drawing/2014/main" id="{5CC95972-9351-423F-AA31-F3F24CBEDAF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61490" y="4141035"/>
            <a:ext cx="4196705" cy="18448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Obdélník 14">
            <a:extLst>
              <a:ext uri="{FF2B5EF4-FFF2-40B4-BE49-F238E27FC236}">
                <a16:creationId xmlns:a16="http://schemas.microsoft.com/office/drawing/2014/main" id="{79794A1B-4010-4829-8CCE-DCC8802F1D06}"/>
              </a:ext>
            </a:extLst>
          </p:cNvPr>
          <p:cNvSpPr/>
          <p:nvPr/>
        </p:nvSpPr>
        <p:spPr bwMode="auto">
          <a:xfrm>
            <a:off x="7649073" y="5341791"/>
            <a:ext cx="4196705" cy="162363"/>
          </a:xfrm>
          <a:prstGeom prst="rect">
            <a:avLst/>
          </a:prstGeom>
          <a:solidFill>
            <a:schemeClr val="bg2">
              <a:lumMod val="40000"/>
              <a:lumOff val="60000"/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52659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5E3887-7074-49A2-9196-DA59FC7690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688238-39BB-42CA-A05C-BA8AFAC64C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989DC0-F519-474D-A002-4B920A4A3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/>
              <a:t>Socrative 5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FE419B7-3AE1-4AB0-9258-3F4D9960C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Rozhodli jste se ke koupi staršího bytu v Brně s dispozicí 3+1 o obytné ploše 70m2. Vyjednali jste cenu 5 500 000 Kč. Banka nabízí úvěr s LTV 80 %, úrokovou sazbou 1,99 % </a:t>
            </a:r>
            <a:r>
              <a:rPr lang="cs-CZ" dirty="0" err="1"/>
              <a:t>p.a</a:t>
            </a:r>
            <a:r>
              <a:rPr lang="cs-CZ" dirty="0"/>
              <a:t>., dobou splácení 30 let a dobou fixace 10 let. Jaká bude výše úvěru? Jaká bude výše konstantní měsíční splátky? Kolik jste zaplatili na úrocích ke konci fixace a kolik bude stávající dluh?</a:t>
            </a:r>
          </a:p>
        </p:txBody>
      </p:sp>
    </p:spTree>
    <p:extLst>
      <p:ext uri="{BB962C8B-B14F-4D97-AF65-F5344CB8AC3E}">
        <p14:creationId xmlns:p14="http://schemas.microsoft.com/office/powerpoint/2010/main" val="2819804608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RPSN – Roční procentní sazba nákladů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/>
              <a:t>Na rozdíl od úroku zahrnuje RPSN všechny náklady úvěru včetně všech dodatečných plateb a je vyjádřena jako roční procento z celkové výše úvěru. Je to tedy nejjednodušší pomůcka pro porovnání výhodnosti úvěru. Čím nižší RPSN, tím je úvěr „levnější”.</a:t>
            </a:r>
          </a:p>
          <a:p>
            <a:pPr algn="just"/>
            <a:r>
              <a:rPr lang="cs-CZ" altLang="cs-CZ" sz="1800" dirty="0"/>
              <a:t>jedná se tedy o takové r, pro které platí následující rovnice:</a:t>
            </a:r>
          </a:p>
          <a:p>
            <a:pPr algn="just"/>
            <a:endParaRPr lang="cs-CZ" altLang="cs-CZ" sz="2000" dirty="0"/>
          </a:p>
          <a:p>
            <a:pPr algn="just"/>
            <a:endParaRPr lang="cs-CZ" altLang="cs-CZ" sz="2000" dirty="0"/>
          </a:p>
          <a:p>
            <a:endParaRPr lang="cs-CZ" altLang="cs-CZ" sz="1400" i="1" dirty="0"/>
          </a:p>
          <a:p>
            <a:r>
              <a:rPr lang="cs-CZ" altLang="cs-CZ" sz="1400" i="1" dirty="0"/>
              <a:t>m</a:t>
            </a:r>
            <a:r>
              <a:rPr lang="cs-CZ" altLang="cs-CZ" sz="1400" dirty="0"/>
              <a:t> je počet poskytnutých půjček,</a:t>
            </a:r>
          </a:p>
          <a:p>
            <a:r>
              <a:rPr lang="cs-CZ" altLang="cs-CZ" sz="1400" i="1" dirty="0" err="1"/>
              <a:t>A</a:t>
            </a:r>
            <a:r>
              <a:rPr lang="cs-CZ" altLang="cs-CZ" sz="1400" i="1" baseline="-25000" dirty="0" err="1"/>
              <a:t>i</a:t>
            </a:r>
            <a:r>
              <a:rPr lang="cs-CZ" altLang="cs-CZ" sz="1400" dirty="0"/>
              <a:t> je výše </a:t>
            </a:r>
            <a:r>
              <a:rPr lang="cs-CZ" altLang="cs-CZ" sz="1400" i="1" dirty="0"/>
              <a:t>i</a:t>
            </a:r>
            <a:r>
              <a:rPr lang="cs-CZ" altLang="cs-CZ" sz="1400" dirty="0"/>
              <a:t>-té poskytnuté půjčky,</a:t>
            </a:r>
          </a:p>
          <a:p>
            <a:r>
              <a:rPr lang="cs-CZ" altLang="cs-CZ" sz="1400" i="1" dirty="0"/>
              <a:t>t</a:t>
            </a:r>
            <a:r>
              <a:rPr lang="cs-CZ" altLang="cs-CZ" sz="1400" i="1" baseline="-25000" dirty="0"/>
              <a:t>i</a:t>
            </a:r>
            <a:r>
              <a:rPr lang="cs-CZ" altLang="cs-CZ" sz="1400" dirty="0"/>
              <a:t> je doba (v letech a zlomcích roku ode dne 1. půjčky), kdy byla </a:t>
            </a:r>
            <a:r>
              <a:rPr lang="cs-CZ" altLang="cs-CZ" sz="1400" i="1" dirty="0"/>
              <a:t>i</a:t>
            </a:r>
            <a:r>
              <a:rPr lang="cs-CZ" altLang="cs-CZ" sz="1400" dirty="0"/>
              <a:t>-</a:t>
            </a:r>
            <a:r>
              <a:rPr lang="cs-CZ" altLang="cs-CZ" sz="1400" dirty="0" err="1"/>
              <a:t>tá</a:t>
            </a:r>
            <a:r>
              <a:rPr lang="cs-CZ" altLang="cs-CZ" sz="1400" dirty="0"/>
              <a:t> půjčka poskytnuta,</a:t>
            </a:r>
          </a:p>
          <a:p>
            <a:r>
              <a:rPr lang="cs-CZ" altLang="cs-CZ" sz="1400" i="1" dirty="0"/>
              <a:t>n</a:t>
            </a:r>
            <a:r>
              <a:rPr lang="cs-CZ" altLang="cs-CZ" sz="1400" dirty="0"/>
              <a:t> je počet plateb,</a:t>
            </a:r>
          </a:p>
          <a:p>
            <a:r>
              <a:rPr lang="cs-CZ" altLang="cs-CZ" sz="1400" i="1" dirty="0" err="1"/>
              <a:t>B</a:t>
            </a:r>
            <a:r>
              <a:rPr lang="cs-CZ" altLang="cs-CZ" sz="1400" i="1" baseline="-25000" dirty="0" err="1"/>
              <a:t>j</a:t>
            </a:r>
            <a:r>
              <a:rPr lang="cs-CZ" altLang="cs-CZ" sz="1400" dirty="0"/>
              <a:t> je výše </a:t>
            </a:r>
            <a:r>
              <a:rPr lang="cs-CZ" altLang="cs-CZ" sz="1400" i="1" dirty="0"/>
              <a:t>j</a:t>
            </a:r>
            <a:r>
              <a:rPr lang="cs-CZ" altLang="cs-CZ" sz="1400" dirty="0"/>
              <a:t>-té platby (splátky, poplatku atd.),</a:t>
            </a:r>
          </a:p>
          <a:p>
            <a:r>
              <a:rPr lang="cs-CZ" altLang="cs-CZ" sz="1400" i="1" dirty="0" err="1"/>
              <a:t>s</a:t>
            </a:r>
            <a:r>
              <a:rPr lang="cs-CZ" altLang="cs-CZ" sz="1400" i="1" baseline="-25000" dirty="0" err="1"/>
              <a:t>j</a:t>
            </a:r>
            <a:r>
              <a:rPr lang="cs-CZ" altLang="cs-CZ" sz="1400" dirty="0"/>
              <a:t> doba (v letech a zlomcích roku ode dne 1. půjčky), kdy byl </a:t>
            </a:r>
            <a:r>
              <a:rPr lang="cs-CZ" altLang="cs-CZ" sz="1400" i="1" dirty="0"/>
              <a:t>j</a:t>
            </a:r>
            <a:r>
              <a:rPr lang="cs-CZ" altLang="cs-CZ" sz="1400" dirty="0"/>
              <a:t>-</a:t>
            </a:r>
            <a:r>
              <a:rPr lang="cs-CZ" altLang="cs-CZ" sz="1400" dirty="0" err="1"/>
              <a:t>tý</a:t>
            </a:r>
            <a:r>
              <a:rPr lang="cs-CZ" altLang="cs-CZ" sz="1400" dirty="0"/>
              <a:t> poplatek zaplacen.</a:t>
            </a:r>
          </a:p>
          <a:p>
            <a:pPr algn="just"/>
            <a:endParaRPr lang="cs-CZ" altLang="cs-CZ" sz="2000" dirty="0"/>
          </a:p>
          <a:p>
            <a:pPr algn="just"/>
            <a:endParaRPr lang="cs-CZ" altLang="cs-CZ" sz="2000" dirty="0"/>
          </a:p>
        </p:txBody>
      </p:sp>
      <p:pic>
        <p:nvPicPr>
          <p:cNvPr id="6" name="Picture 4" descr="\sum_{i=1}^{m}{ \frac{A_i}{ (1+r)^{t_i} } } = \sum_{j=1}^{n}{ \frac{B_j}{ (1+r)^{s_j} } 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3473079"/>
            <a:ext cx="3968656" cy="90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FFA2B304-4065-4CBD-BBF6-AF9C850462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0234" y="2758377"/>
            <a:ext cx="4138079" cy="213836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55616800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069" y="1264163"/>
            <a:ext cx="11215862" cy="3621789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RPSN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64163"/>
            <a:ext cx="10753200" cy="4139998"/>
          </a:xfrm>
        </p:spPr>
        <p:txBody>
          <a:bodyPr/>
          <a:lstStyle/>
          <a:p>
            <a:pPr marL="72000" indent="0">
              <a:buNone/>
            </a:pPr>
            <a:endParaRPr lang="cs-CZ" sz="1800" dirty="0"/>
          </a:p>
          <a:p>
            <a:pPr marL="72000" indent="0">
              <a:buNone/>
            </a:pPr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r>
              <a:rPr lang="cs-CZ" sz="1600" dirty="0"/>
              <a:t>Kalkulátor RPSN je k dispozici např. na webových stránkách finančního arbitra. </a:t>
            </a:r>
          </a:p>
          <a:p>
            <a:pPr marL="72000" indent="0">
              <a:buNone/>
            </a:pPr>
            <a:r>
              <a:rPr lang="cs-CZ" sz="1600" dirty="0">
                <a:hlinkClick r:id="rId3"/>
              </a:rPr>
              <a:t>http://www.finarbitr.cz/cs/informace-pro-verejnost/kalkulator-rpsn.html</a:t>
            </a:r>
            <a:endParaRPr lang="cs-CZ" sz="1600" dirty="0"/>
          </a:p>
          <a:p>
            <a:r>
              <a:rPr lang="cs-CZ" sz="1600" dirty="0"/>
              <a:t>Doporučujeme však používat plnohodnotný kalkulátor Evropské komise, dostupný ke stažení ze stejné stránky.</a:t>
            </a:r>
          </a:p>
        </p:txBody>
      </p:sp>
    </p:spTree>
    <p:extLst>
      <p:ext uri="{BB962C8B-B14F-4D97-AF65-F5344CB8AC3E}">
        <p14:creationId xmlns:p14="http://schemas.microsoft.com/office/powerpoint/2010/main" val="2864787747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1CC6A9A-ED9F-4D8A-A885-3CF7DBAC90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D1F152-5FF5-4301-856E-DC37447C2E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15" name="Nadpis 3">
            <a:extLst>
              <a:ext uri="{FF2B5EF4-FFF2-40B4-BE49-F238E27FC236}">
                <a16:creationId xmlns:a16="http://schemas.microsoft.com/office/drawing/2014/main" id="{CC2F6678-589E-4EE9-BBA9-3D3ED0800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24439"/>
            <a:ext cx="10753200" cy="451576"/>
          </a:xfrm>
        </p:spPr>
        <p:txBody>
          <a:bodyPr/>
          <a:lstStyle/>
          <a:p>
            <a:r>
              <a:rPr lang="cs-CZ" dirty="0"/>
              <a:t>Vzorový příklad - RPSN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923CB0A-E7B3-457E-8E33-988A781CB295}"/>
              </a:ext>
            </a:extLst>
          </p:cNvPr>
          <p:cNvSpPr txBox="1"/>
          <p:nvPr/>
        </p:nvSpPr>
        <p:spPr>
          <a:xfrm>
            <a:off x="720000" y="1340528"/>
            <a:ext cx="110606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Půjčili jste si 20 000 Kč na 2 roky na koupi nového mobilního telefonu při měsíčním úročení a úrokové sazbě 12 % </a:t>
            </a:r>
            <a:r>
              <a:rPr lang="cs-CZ" dirty="0" err="1"/>
              <a:t>p.a</a:t>
            </a:r>
            <a:r>
              <a:rPr lang="cs-CZ" dirty="0"/>
              <a:t>. Úvěr je splatný měsíčními splátkami. Za zřízení úvěru jste zaplatili poplatek za poskytnutí úvěru 5 % z jeho výše a navíc je Vám účtován poplatek 500 Kč ročně za vedení úvěrového účtu. Jedná se o přímé poplatky (tzn. nepřičítají se k dluhu, ale platíte je nad rámec splátek). Vypočítejte RPSN tohoto úvěru.</a:t>
            </a:r>
          </a:p>
        </p:txBody>
      </p:sp>
    </p:spTree>
    <p:extLst>
      <p:ext uri="{BB962C8B-B14F-4D97-AF65-F5344CB8AC3E}">
        <p14:creationId xmlns:p14="http://schemas.microsoft.com/office/powerpoint/2010/main" val="2985123142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1CC6A9A-ED9F-4D8A-A885-3CF7DBAC90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D1F152-5FF5-4301-856E-DC37447C2E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15" name="Nadpis 3">
            <a:extLst>
              <a:ext uri="{FF2B5EF4-FFF2-40B4-BE49-F238E27FC236}">
                <a16:creationId xmlns:a16="http://schemas.microsoft.com/office/drawing/2014/main" id="{CC2F6678-589E-4EE9-BBA9-3D3ED0800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24439"/>
            <a:ext cx="10753200" cy="451576"/>
          </a:xfrm>
        </p:spPr>
        <p:txBody>
          <a:bodyPr/>
          <a:lstStyle/>
          <a:p>
            <a:r>
              <a:rPr lang="cs-CZ" dirty="0"/>
              <a:t>Vzorový příklad RPSN - řešení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A04D9102-3347-4235-9E0F-E26BBD20C0F1}"/>
              </a:ext>
            </a:extLst>
          </p:cNvPr>
          <p:cNvSpPr txBox="1"/>
          <p:nvPr/>
        </p:nvSpPr>
        <p:spPr>
          <a:xfrm>
            <a:off x="5227824" y="1133374"/>
            <a:ext cx="70866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Nejprve si vypočítáme výši pravidelných splátek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>
                <a:extLst>
                  <a:ext uri="{FF2B5EF4-FFF2-40B4-BE49-F238E27FC236}">
                    <a16:creationId xmlns:a16="http://schemas.microsoft.com/office/drawing/2014/main" id="{D4FDB439-5AE4-401B-9595-93F63B12445F}"/>
                  </a:ext>
                </a:extLst>
              </p:cNvPr>
              <p:cNvSpPr txBox="1"/>
              <p:nvPr/>
            </p:nvSpPr>
            <p:spPr>
              <a:xfrm>
                <a:off x="5333472" y="1905502"/>
                <a:ext cx="6094476" cy="14162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i="1">
                          <a:latin typeface="Cambria Math" panose="02040503050406030204" pitchFamily="18" charset="0"/>
                        </a:rPr>
                        <m:t>D</m:t>
                      </m:r>
                      <m:r>
                        <a:rPr lang="cs-CZ" sz="24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den>
                          </m:f>
                        </m:e>
                      </m:d>
                      <m:r>
                        <a:rPr lang="cs-CZ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cs-CZ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cs-CZ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24</m:t>
                              </m:r>
                            </m:sup>
                          </m:sSup>
                        </m:num>
                        <m:den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d>
                            <m:dPr>
                              <m:ctrlPr>
                                <a:rPr lang="cs-CZ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cs-CZ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ovéPole 19">
                <a:extLst>
                  <a:ext uri="{FF2B5EF4-FFF2-40B4-BE49-F238E27FC236}">
                    <a16:creationId xmlns:a16="http://schemas.microsoft.com/office/drawing/2014/main" id="{D4FDB439-5AE4-401B-9595-93F63B1244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3472" y="1905502"/>
                <a:ext cx="6094476" cy="141622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>
                <a:extLst>
                  <a:ext uri="{FF2B5EF4-FFF2-40B4-BE49-F238E27FC236}">
                    <a16:creationId xmlns:a16="http://schemas.microsoft.com/office/drawing/2014/main" id="{78168B8E-A8C8-4925-9541-B86FED394BA2}"/>
                  </a:ext>
                </a:extLst>
              </p:cNvPr>
              <p:cNvSpPr txBox="1"/>
              <p:nvPr/>
            </p:nvSpPr>
            <p:spPr>
              <a:xfrm>
                <a:off x="4762098" y="3348553"/>
                <a:ext cx="6094476" cy="17825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sz="240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20000</m:t>
                          </m:r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cs-CZ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0,12</m:t>
                              </m:r>
                            </m:num>
                            <m:den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</m:num>
                        <m:den>
                          <m: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cs-CZ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1+</m:t>
                                      </m:r>
                                      <m:f>
                                        <m:fPr>
                                          <m:ctrlPr>
                                            <a:rPr lang="cs-CZ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cs-CZ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0,12</m:t>
                                          </m:r>
                                        </m:num>
                                        <m:den>
                                          <m:r>
                                            <a:rPr lang="cs-CZ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12</m:t>
                                          </m:r>
                                        </m:den>
                                      </m:f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ovéPole 21">
                <a:extLst>
                  <a:ext uri="{FF2B5EF4-FFF2-40B4-BE49-F238E27FC236}">
                    <a16:creationId xmlns:a16="http://schemas.microsoft.com/office/drawing/2014/main" id="{78168B8E-A8C8-4925-9541-B86FED394B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098" y="3348553"/>
                <a:ext cx="6094476" cy="178253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>
                <a:extLst>
                  <a:ext uri="{FF2B5EF4-FFF2-40B4-BE49-F238E27FC236}">
                    <a16:creationId xmlns:a16="http://schemas.microsoft.com/office/drawing/2014/main" id="{4749A900-8E9D-4A96-A92B-1A0D800598B4}"/>
                  </a:ext>
                </a:extLst>
              </p:cNvPr>
              <p:cNvSpPr txBox="1"/>
              <p:nvPr/>
            </p:nvSpPr>
            <p:spPr>
              <a:xfrm>
                <a:off x="6976872" y="5564130"/>
                <a:ext cx="2116476" cy="461665"/>
              </a:xfrm>
              <a:prstGeom prst="rect">
                <a:avLst/>
              </a:prstGeom>
              <a:solidFill>
                <a:srgbClr val="89D076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941,47 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cs-CZ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ovéPole 26">
                <a:extLst>
                  <a:ext uri="{FF2B5EF4-FFF2-40B4-BE49-F238E27FC236}">
                    <a16:creationId xmlns:a16="http://schemas.microsoft.com/office/drawing/2014/main" id="{4749A900-8E9D-4A96-A92B-1A0D800598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6872" y="5564130"/>
                <a:ext cx="2116476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ovéPole 27">
            <a:extLst>
              <a:ext uri="{FF2B5EF4-FFF2-40B4-BE49-F238E27FC236}">
                <a16:creationId xmlns:a16="http://schemas.microsoft.com/office/drawing/2014/main" id="{73FB0169-175C-46B6-923E-BE1E77900C7C}"/>
              </a:ext>
            </a:extLst>
          </p:cNvPr>
          <p:cNvSpPr txBox="1"/>
          <p:nvPr/>
        </p:nvSpPr>
        <p:spPr>
          <a:xfrm>
            <a:off x="554118" y="1674674"/>
            <a:ext cx="3036370" cy="1404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/>
              <a:t>D – 20000 Kč</a:t>
            </a:r>
          </a:p>
          <a:p>
            <a:r>
              <a:rPr lang="cs-CZ" sz="1400" dirty="0"/>
              <a:t>r – 12 % </a:t>
            </a:r>
            <a:r>
              <a:rPr lang="cs-CZ" sz="1400" dirty="0" err="1"/>
              <a:t>p.a</a:t>
            </a:r>
            <a:r>
              <a:rPr lang="cs-CZ" sz="1400" dirty="0"/>
              <a:t>.</a:t>
            </a:r>
          </a:p>
          <a:p>
            <a:r>
              <a:rPr lang="cs-CZ" sz="1400" dirty="0"/>
              <a:t>t – 2 roky</a:t>
            </a:r>
          </a:p>
          <a:p>
            <a:r>
              <a:rPr lang="cs-CZ" sz="1400" dirty="0"/>
              <a:t>UO – 1M</a:t>
            </a:r>
          </a:p>
          <a:p>
            <a:r>
              <a:rPr lang="cs-CZ" sz="1400" dirty="0"/>
              <a:t>PO – 1M</a:t>
            </a:r>
          </a:p>
          <a:p>
            <a:endParaRPr lang="cs-CZ" sz="1400" dirty="0"/>
          </a:p>
          <a:p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9CA0F007-6726-4CA9-BCA8-E5E1D0F99980}"/>
              </a:ext>
            </a:extLst>
          </p:cNvPr>
          <p:cNvSpPr txBox="1"/>
          <p:nvPr/>
        </p:nvSpPr>
        <p:spPr>
          <a:xfrm>
            <a:off x="338328" y="3792264"/>
            <a:ext cx="3602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Poplatky se nepřičítají k dluhu, takže netřeba řešit ve výpočtu pravidelných splátek</a:t>
            </a:r>
          </a:p>
        </p:txBody>
      </p: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88D9EC56-3FAC-4E0A-A7FA-1B21B6725AC9}"/>
              </a:ext>
            </a:extLst>
          </p:cNvPr>
          <p:cNvCxnSpPr>
            <a:cxnSpLocks/>
          </p:cNvCxnSpPr>
          <p:nvPr/>
        </p:nvCxnSpPr>
        <p:spPr bwMode="auto">
          <a:xfrm>
            <a:off x="3941064" y="1298627"/>
            <a:ext cx="0" cy="4116099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227458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1CC6A9A-ED9F-4D8A-A885-3CF7DBAC90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D1F152-5FF5-4301-856E-DC37447C2E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15" name="Nadpis 3">
            <a:extLst>
              <a:ext uri="{FF2B5EF4-FFF2-40B4-BE49-F238E27FC236}">
                <a16:creationId xmlns:a16="http://schemas.microsoft.com/office/drawing/2014/main" id="{CC2F6678-589E-4EE9-BBA9-3D3ED0800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24439"/>
            <a:ext cx="10753200" cy="451576"/>
          </a:xfrm>
        </p:spPr>
        <p:txBody>
          <a:bodyPr/>
          <a:lstStyle/>
          <a:p>
            <a:r>
              <a:rPr lang="cs-CZ" dirty="0"/>
              <a:t>Vzorový příklad RPSN - řešení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609108D6-8850-4D80-80DE-C7192EA3BA16}"/>
                  </a:ext>
                </a:extLst>
              </p:cNvPr>
              <p:cNvSpPr txBox="1"/>
              <p:nvPr/>
            </p:nvSpPr>
            <p:spPr>
              <a:xfrm>
                <a:off x="110953" y="2157523"/>
                <a:ext cx="11682301" cy="619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195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95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sSup>
                            <m:sSupPr>
                              <m:ctrlPr>
                                <a:rPr lang="cs-CZ" sz="195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9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95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195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cs-CZ" sz="195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𝑝𝑠𝑛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195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</m:den>
                      </m:f>
                      <m:r>
                        <a:rPr lang="cs-CZ" sz="195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95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95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sSup>
                            <m:sSupPr>
                              <m:ctrlPr>
                                <a:rPr lang="cs-CZ" sz="195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95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950" i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1950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𝑟𝑝𝑠𝑛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1950" i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den>
                      </m:f>
                      <m:r>
                        <a:rPr lang="cs-CZ" sz="1950" i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195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95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sSup>
                            <m:sSupPr>
                              <m:ctrlPr>
                                <a:rPr lang="cs-CZ" sz="195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95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95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1950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𝑟𝑝𝑠𝑛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1950" i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1950" i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+…+</m:t>
                      </m:r>
                      <m:f>
                        <m:fPr>
                          <m:ctrlPr>
                            <a:rPr lang="cs-CZ" sz="195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95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sSup>
                            <m:sSupPr>
                              <m:ctrlPr>
                                <a:rPr lang="cs-CZ" sz="195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95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95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1950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𝑟𝑝𝑠𝑛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1950" i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sup>
                          </m:sSup>
                        </m:den>
                      </m:f>
                      <m:r>
                        <a:rPr lang="cs-CZ" sz="1950" i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195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95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95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95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sz="195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95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95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1950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𝑟𝑝𝑠𝑛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1950" b="0" i="0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sup>
                          </m:sSup>
                        </m:den>
                      </m:f>
                      <m:r>
                        <a:rPr lang="cs-CZ" sz="1950" i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195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95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95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95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sz="195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95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95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1950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𝑟𝑝𝑠𝑛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1950" i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sup>
                          </m:sSup>
                        </m:den>
                      </m:f>
                      <m:r>
                        <a:rPr lang="cs-CZ" sz="1950" i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195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95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95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95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sz="195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95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95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1950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𝑟𝑝𝑠𝑛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1950" i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1950" dirty="0"/>
              </a:p>
            </p:txBody>
          </p:sp>
        </mc:Choice>
        <mc:Fallback xmlns="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609108D6-8850-4D80-80DE-C7192EA3BA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953" y="2157523"/>
                <a:ext cx="11682301" cy="6199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42B8F20B-3AC4-468B-A74C-2B6CFCD094E0}"/>
                  </a:ext>
                </a:extLst>
              </p:cNvPr>
              <p:cNvSpPr txBox="1"/>
              <p:nvPr/>
            </p:nvSpPr>
            <p:spPr>
              <a:xfrm>
                <a:off x="9404058" y="424439"/>
                <a:ext cx="2578217" cy="98732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cs-CZ" sz="1400" dirty="0"/>
                  <a:t>kde: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cs-CZ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cs-CZ" sz="1400" b="0" i="1" smtClean="0">
                          <a:latin typeface="Cambria Math" panose="02040503050406030204" pitchFamily="18" charset="0"/>
                        </a:rPr>
                        <m:t>ýš</m:t>
                      </m:r>
                      <m:r>
                        <a:rPr lang="cs-CZ" sz="1400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cs-CZ" sz="1400" b="0" i="1" smtClean="0">
                          <a:latin typeface="Cambria Math" panose="02040503050406030204" pitchFamily="18" charset="0"/>
                        </a:rPr>
                        <m:t> ú</m:t>
                      </m:r>
                      <m:r>
                        <a:rPr lang="cs-CZ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cs-CZ" sz="1400" b="0" i="1" smtClean="0">
                          <a:latin typeface="Cambria Math" panose="02040503050406030204" pitchFamily="18" charset="0"/>
                        </a:rPr>
                        <m:t>ě</m:t>
                      </m:r>
                      <m:r>
                        <a:rPr lang="cs-CZ" sz="1400" b="0" i="1" smtClean="0">
                          <a:latin typeface="Cambria Math" panose="02040503050406030204" pitchFamily="18" charset="0"/>
                        </a:rPr>
                        <m:t>𝑟𝑢</m:t>
                      </m:r>
                    </m:oMath>
                  </m:oMathPara>
                </a14:m>
                <a:endParaRPr lang="cs-CZ" sz="1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cs-CZ" sz="1400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cs-CZ" sz="1400" i="1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cs-CZ" sz="1400" i="1">
                          <a:latin typeface="Cambria Math" panose="02040503050406030204" pitchFamily="18" charset="0"/>
                        </a:rPr>
                        <m:t>𝑝𝑟𝑎𝑣𝑖𝑑𝑒𝑙𝑛</m:t>
                      </m:r>
                      <m:r>
                        <a:rPr lang="cs-CZ" sz="1400" i="1">
                          <a:latin typeface="Cambria Math" panose="02040503050406030204" pitchFamily="18" charset="0"/>
                        </a:rPr>
                        <m:t>ý </m:t>
                      </m:r>
                      <m:r>
                        <a:rPr lang="cs-CZ" sz="1400" i="1">
                          <a:latin typeface="Cambria Math" panose="02040503050406030204" pitchFamily="18" charset="0"/>
                        </a:rPr>
                        <m:t>𝑝𝑜𝑝𝑙𝑎𝑡𝑒𝑘</m:t>
                      </m:r>
                    </m:oMath>
                  </m:oMathPara>
                </a14:m>
                <a:endParaRPr lang="cs-CZ" sz="1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4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cs-CZ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</m:sSub>
                      <m:r>
                        <a:rPr lang="cs-CZ" sz="1400" i="1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cs-CZ" sz="1400" b="0" i="1" smtClean="0">
                          <a:latin typeface="Cambria Math" panose="02040503050406030204" pitchFamily="18" charset="0"/>
                        </a:rPr>
                        <m:t>𝑗𝑒𝑑𝑛𝑜𝑟</m:t>
                      </m:r>
                      <m:r>
                        <a:rPr lang="cs-CZ" sz="1400" b="0" i="1" smtClean="0"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1400" b="0" i="1" smtClean="0">
                          <a:latin typeface="Cambria Math" panose="02040503050406030204" pitchFamily="18" charset="0"/>
                        </a:rPr>
                        <m:t>𝑧𝑜𝑣</m:t>
                      </m:r>
                      <m:r>
                        <a:rPr lang="cs-CZ" sz="1400" b="0" i="1" smtClean="0">
                          <a:latin typeface="Cambria Math" panose="02040503050406030204" pitchFamily="18" charset="0"/>
                        </a:rPr>
                        <m:t>ý </m:t>
                      </m:r>
                      <m:r>
                        <a:rPr lang="cs-CZ" sz="1400" b="0" i="1" smtClean="0">
                          <a:latin typeface="Cambria Math" panose="02040503050406030204" pitchFamily="18" charset="0"/>
                        </a:rPr>
                        <m:t>𝑝𝑜𝑝𝑙𝑎𝑡𝑒𝑘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42B8F20B-3AC4-468B-A74C-2B6CFCD094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4058" y="424439"/>
                <a:ext cx="2578217" cy="98732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>
            <a:extLst>
              <a:ext uri="{FF2B5EF4-FFF2-40B4-BE49-F238E27FC236}">
                <a16:creationId xmlns:a16="http://schemas.microsoft.com/office/drawing/2014/main" id="{8E90E3B9-3E9D-4056-8269-BB182574DC45}"/>
              </a:ext>
            </a:extLst>
          </p:cNvPr>
          <p:cNvSpPr txBox="1"/>
          <p:nvPr/>
        </p:nvSpPr>
        <p:spPr>
          <a:xfrm>
            <a:off x="666000" y="1111038"/>
            <a:ext cx="4518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Dále hledáme RPSN, které nám zajistí:</a:t>
            </a:r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A9E05C4C-9123-4843-8BE4-AE2E1D9A588E}"/>
              </a:ext>
            </a:extLst>
          </p:cNvPr>
          <p:cNvCxnSpPr>
            <a:cxnSpLocks/>
          </p:cNvCxnSpPr>
          <p:nvPr/>
        </p:nvCxnSpPr>
        <p:spPr bwMode="auto">
          <a:xfrm>
            <a:off x="1867138" y="3035808"/>
            <a:ext cx="4989938" cy="0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A3D085A5-E56B-4393-B1F6-DA0B426595E9}"/>
              </a:ext>
            </a:extLst>
          </p:cNvPr>
          <p:cNvCxnSpPr>
            <a:cxnSpLocks/>
          </p:cNvCxnSpPr>
          <p:nvPr/>
        </p:nvCxnSpPr>
        <p:spPr bwMode="auto">
          <a:xfrm>
            <a:off x="7077456" y="3026163"/>
            <a:ext cx="3081528" cy="0"/>
          </a:xfrm>
          <a:prstGeom prst="straightConnector1">
            <a:avLst/>
          </a:prstGeom>
          <a:ln w="50800">
            <a:solidFill>
              <a:schemeClr val="accent6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7D207E73-F94A-4DD5-9B0A-2F41B510FDF9}"/>
              </a:ext>
            </a:extLst>
          </p:cNvPr>
          <p:cNvCxnSpPr>
            <a:cxnSpLocks/>
          </p:cNvCxnSpPr>
          <p:nvPr/>
        </p:nvCxnSpPr>
        <p:spPr bwMode="auto">
          <a:xfrm flipV="1">
            <a:off x="10415016" y="3026163"/>
            <a:ext cx="1378238" cy="9645"/>
          </a:xfrm>
          <a:prstGeom prst="straightConnector1">
            <a:avLst/>
          </a:prstGeom>
          <a:ln w="50800"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5BB623C9-9C68-4247-9055-5BA65F8F5C4A}"/>
              </a:ext>
            </a:extLst>
          </p:cNvPr>
          <p:cNvSpPr txBox="1"/>
          <p:nvPr/>
        </p:nvSpPr>
        <p:spPr>
          <a:xfrm>
            <a:off x="3968681" y="3026163"/>
            <a:ext cx="8178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splátky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8DA93F9E-0684-47DF-9161-17D64E8E4948}"/>
              </a:ext>
            </a:extLst>
          </p:cNvPr>
          <p:cNvSpPr txBox="1"/>
          <p:nvPr/>
        </p:nvSpPr>
        <p:spPr>
          <a:xfrm>
            <a:off x="7778540" y="3035808"/>
            <a:ext cx="19446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pravidelné poplatky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CA284E83-58D2-4AD2-84D1-3FE8CF7FE78A}"/>
              </a:ext>
            </a:extLst>
          </p:cNvPr>
          <p:cNvSpPr txBox="1"/>
          <p:nvPr/>
        </p:nvSpPr>
        <p:spPr>
          <a:xfrm>
            <a:off x="10415016" y="3026163"/>
            <a:ext cx="14061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1ráz poplatek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>
                <a:extLst>
                  <a:ext uri="{FF2B5EF4-FFF2-40B4-BE49-F238E27FC236}">
                    <a16:creationId xmlns:a16="http://schemas.microsoft.com/office/drawing/2014/main" id="{F404835B-A702-41C1-8A64-3A2D5C5061DE}"/>
                  </a:ext>
                </a:extLst>
              </p:cNvPr>
              <p:cNvSpPr txBox="1"/>
              <p:nvPr/>
            </p:nvSpPr>
            <p:spPr>
              <a:xfrm>
                <a:off x="110952" y="4742542"/>
                <a:ext cx="11107976" cy="12281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195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95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sSup>
                            <m:sSupPr>
                              <m:ctrlPr>
                                <a:rPr lang="cs-CZ" sz="195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9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95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195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𝑟𝑝𝑠𝑛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195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</m:den>
                      </m:f>
                      <m:r>
                        <a:rPr lang="cs-CZ" sz="195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95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sz="1950" i="1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sz="195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195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95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sz="195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sz="195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𝑟𝑝𝑠𝑛</m:t>
                              </m:r>
                            </m:den>
                          </m:f>
                        </m:e>
                      </m:d>
                      <m:r>
                        <a:rPr lang="cs-CZ" sz="1950" i="1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cs-CZ" sz="195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95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sz="195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95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sz="1950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sz="1950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cs-CZ" sz="1950" b="0" i="1" smtClean="0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cs-CZ" sz="1950" b="0" i="1" smtClean="0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𝑟𝑝𝑠𝑛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sz="195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24</m:t>
                              </m:r>
                            </m:sup>
                          </m:sSup>
                        </m:num>
                        <m:den>
                          <m:r>
                            <a:rPr lang="cs-CZ" sz="195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d>
                            <m:dPr>
                              <m:ctrlPr>
                                <a:rPr lang="cs-CZ" sz="195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195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95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cs-CZ" sz="195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195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𝑟𝑝𝑠𝑛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cs-CZ" sz="1950" i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sz="195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95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cs-CZ" sz="195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cs-CZ" sz="1950" i="1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cs-CZ" sz="195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95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195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95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cs-CZ" sz="195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195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𝑟𝑝𝑠𝑛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195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sup>
                      </m:sSup>
                      <m:r>
                        <a:rPr lang="cs-CZ" sz="1950" i="1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cs-CZ" sz="195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95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sz="195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95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sz="1950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sz="1950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cs-CZ" sz="1950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cs-CZ" sz="1950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𝑟𝑝𝑠𝑛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sz="195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24</m:t>
                              </m:r>
                            </m:sup>
                          </m:sSup>
                        </m:num>
                        <m:den>
                          <m:r>
                            <a:rPr lang="cs-CZ" sz="195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sz="195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95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sz="1950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sz="1950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cs-CZ" sz="1950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cs-CZ" sz="1950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𝑟𝑝𝑠𝑛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sz="195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sup>
                          </m:sSup>
                        </m:den>
                      </m:f>
                      <m:r>
                        <a:rPr lang="cs-CZ" sz="1950" i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195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95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95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195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sz="195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95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95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1950" b="0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𝑟𝑝𝑠𝑛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1950" i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1950" dirty="0"/>
              </a:p>
            </p:txBody>
          </p:sp>
        </mc:Choice>
        <mc:Fallback xmlns="">
          <p:sp>
            <p:nvSpPr>
              <p:cNvPr id="25" name="TextovéPole 24">
                <a:extLst>
                  <a:ext uri="{FF2B5EF4-FFF2-40B4-BE49-F238E27FC236}">
                    <a16:creationId xmlns:a16="http://schemas.microsoft.com/office/drawing/2014/main" id="{F404835B-A702-41C1-8A64-3A2D5C5061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952" y="4742542"/>
                <a:ext cx="11107976" cy="12281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ovéPole 25">
            <a:extLst>
              <a:ext uri="{FF2B5EF4-FFF2-40B4-BE49-F238E27FC236}">
                <a16:creationId xmlns:a16="http://schemas.microsoft.com/office/drawing/2014/main" id="{F73010A7-1543-4A1A-88E9-9C0DF82DE2E9}"/>
              </a:ext>
            </a:extLst>
          </p:cNvPr>
          <p:cNvSpPr txBox="1"/>
          <p:nvPr/>
        </p:nvSpPr>
        <p:spPr>
          <a:xfrm>
            <a:off x="1995183" y="3860495"/>
            <a:ext cx="8576567" cy="46166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cs-CZ" dirty="0"/>
              <a:t>Splátky a pravidelné poplatky tvoří geometrickou posloupnost</a:t>
            </a:r>
          </a:p>
        </p:txBody>
      </p:sp>
      <p:cxnSp>
        <p:nvCxnSpPr>
          <p:cNvPr id="32" name="Přímá spojnice se šipkou 31">
            <a:extLst>
              <a:ext uri="{FF2B5EF4-FFF2-40B4-BE49-F238E27FC236}">
                <a16:creationId xmlns:a16="http://schemas.microsoft.com/office/drawing/2014/main" id="{063D68A6-6430-4D99-B71D-852AF48519A3}"/>
              </a:ext>
            </a:extLst>
          </p:cNvPr>
          <p:cNvCxnSpPr>
            <a:cxnSpLocks/>
          </p:cNvCxnSpPr>
          <p:nvPr/>
        </p:nvCxnSpPr>
        <p:spPr bwMode="auto">
          <a:xfrm flipV="1">
            <a:off x="165066" y="3026163"/>
            <a:ext cx="1243110" cy="9645"/>
          </a:xfrm>
          <a:prstGeom prst="straightConnector1">
            <a:avLst/>
          </a:prstGeom>
          <a:ln w="508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ovéPole 34">
            <a:extLst>
              <a:ext uri="{FF2B5EF4-FFF2-40B4-BE49-F238E27FC236}">
                <a16:creationId xmlns:a16="http://schemas.microsoft.com/office/drawing/2014/main" id="{17A736D0-0133-472A-8D4D-6BFEA251C749}"/>
              </a:ext>
            </a:extLst>
          </p:cNvPr>
          <p:cNvSpPr txBox="1"/>
          <p:nvPr/>
        </p:nvSpPr>
        <p:spPr>
          <a:xfrm>
            <a:off x="136533" y="3035808"/>
            <a:ext cx="13596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čerpaný úvěr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D8DAC327-7465-477A-94B3-BFE8FD430F88}"/>
                  </a:ext>
                </a:extLst>
              </p:cNvPr>
              <p:cNvSpPr txBox="1"/>
              <p:nvPr/>
            </p:nvSpPr>
            <p:spPr>
              <a:xfrm>
                <a:off x="165066" y="1476865"/>
                <a:ext cx="5562888" cy="67076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cs-CZ" sz="1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cs-CZ" sz="180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8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𝑃𝑉</m:t>
                              </m:r>
                            </m:e>
                            <m:sub>
                              <m:r>
                                <a:rPr lang="cs-CZ" sz="18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𝑝𝑜𝑧𝑖𝑡𝑖𝑣𝑛</m:t>
                              </m:r>
                              <m:r>
                                <a:rPr lang="cs-CZ" sz="18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í </m:t>
                              </m:r>
                              <m:r>
                                <a:rPr lang="cs-CZ" sz="18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𝐶𝐹</m:t>
                              </m:r>
                            </m:sub>
                          </m:sSub>
                        </m:e>
                      </m:nary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cs-CZ" sz="180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cs-CZ" sz="180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80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𝑃𝑉</m:t>
                              </m:r>
                            </m:e>
                            <m:sub>
                              <m:r>
                                <a:rPr lang="cs-CZ" sz="180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𝑛𝑒𝑔𝑎𝑡𝑖𝑣𝑛</m:t>
                              </m:r>
                              <m:r>
                                <a:rPr lang="cs-CZ" sz="180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í </m:t>
                              </m:r>
                              <m:r>
                                <a:rPr lang="cs-CZ" sz="180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</a:rPr>
                                <m:t>𝐶𝐹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cs-CZ" sz="1800" dirty="0"/>
              </a:p>
            </p:txBody>
          </p:sp>
        </mc:Choice>
        <mc:Fallback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D8DAC327-7465-477A-94B3-BFE8FD430F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066" y="1476865"/>
                <a:ext cx="5562888" cy="6707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844814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1" grpId="0"/>
      <p:bldP spid="23" grpId="0"/>
      <p:bldP spid="24" grpId="0"/>
      <p:bldP spid="25" grpId="0"/>
      <p:bldP spid="26" grpId="0" animBg="1"/>
      <p:bldP spid="3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1CC6A9A-ED9F-4D8A-A885-3CF7DBAC90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D1F152-5FF5-4301-856E-DC37447C2E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15" name="Nadpis 3">
            <a:extLst>
              <a:ext uri="{FF2B5EF4-FFF2-40B4-BE49-F238E27FC236}">
                <a16:creationId xmlns:a16="http://schemas.microsoft.com/office/drawing/2014/main" id="{CC2F6678-589E-4EE9-BBA9-3D3ED0800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24439"/>
            <a:ext cx="10753200" cy="451576"/>
          </a:xfrm>
        </p:spPr>
        <p:txBody>
          <a:bodyPr/>
          <a:lstStyle/>
          <a:p>
            <a:r>
              <a:rPr lang="cs-CZ" dirty="0"/>
              <a:t>Vzorový příklad RPSN - řešení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>
                <a:extLst>
                  <a:ext uri="{FF2B5EF4-FFF2-40B4-BE49-F238E27FC236}">
                    <a16:creationId xmlns:a16="http://schemas.microsoft.com/office/drawing/2014/main" id="{F404835B-A702-41C1-8A64-3A2D5C5061DE}"/>
                  </a:ext>
                </a:extLst>
              </p:cNvPr>
              <p:cNvSpPr txBox="1"/>
              <p:nvPr/>
            </p:nvSpPr>
            <p:spPr>
              <a:xfrm>
                <a:off x="423325" y="2577411"/>
                <a:ext cx="11345350" cy="12281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95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cs-CZ" sz="195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0000</m:t>
                      </m:r>
                      <m:r>
                        <a:rPr lang="cs-CZ" sz="195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9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941,47</m:t>
                      </m:r>
                      <m:r>
                        <a:rPr lang="cs-CZ" sz="1950" i="1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sz="195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195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95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sz="195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sz="195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𝑟𝑝𝑠𝑛</m:t>
                              </m:r>
                            </m:den>
                          </m:f>
                        </m:e>
                      </m:d>
                      <m:r>
                        <a:rPr lang="cs-CZ" sz="1950" i="1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cs-CZ" sz="195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95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sz="195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95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sz="1950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sz="1950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cs-CZ" sz="1950" b="0" i="1" smtClean="0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cs-CZ" sz="1950" b="0" i="1" smtClean="0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𝑟𝑝𝑠𝑛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sz="195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24</m:t>
                              </m:r>
                            </m:sup>
                          </m:sSup>
                        </m:num>
                        <m:den>
                          <m:r>
                            <a:rPr lang="cs-CZ" sz="1950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d>
                            <m:dPr>
                              <m:ctrlPr>
                                <a:rPr lang="cs-CZ" sz="195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195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95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cs-CZ" sz="195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195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𝑟𝑝𝑠𝑛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lang="cs-CZ" sz="1950" i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195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500</m:t>
                      </m:r>
                      <m:r>
                        <a:rPr lang="cs-CZ" sz="1950" i="1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cs-CZ" sz="195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95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195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95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cs-CZ" sz="195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195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𝑟𝑝𝑠𝑛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195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sup>
                      </m:sSup>
                      <m:r>
                        <a:rPr lang="cs-CZ" sz="1950" i="1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cs-CZ" sz="195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95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sz="195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95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sz="1950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sz="1950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cs-CZ" sz="1950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cs-CZ" sz="1950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𝑟𝑝𝑠𝑛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sz="1950" i="1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24</m:t>
                              </m:r>
                            </m:sup>
                          </m:sSup>
                        </m:num>
                        <m:den>
                          <m:r>
                            <a:rPr lang="cs-CZ" sz="1950" i="1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sz="195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950" i="1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sz="1950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sz="1950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cs-CZ" sz="1950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cs-CZ" sz="1950" i="1">
                                          <a:solidFill>
                                            <a:schemeClr val="accent2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𝑟𝑝𝑠𝑛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sz="1950" b="0" i="1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sup>
                          </m:sSup>
                        </m:den>
                      </m:f>
                      <m:r>
                        <a:rPr lang="cs-CZ" sz="1950" i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1950" i="1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20000</m:t>
                      </m:r>
                      <m:r>
                        <a:rPr lang="cs-CZ" sz="1950" i="1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sz="1950" i="1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0,05</m:t>
                      </m:r>
                    </m:oMath>
                  </m:oMathPara>
                </a14:m>
                <a:endParaRPr lang="cs-CZ" sz="1950" dirty="0"/>
              </a:p>
            </p:txBody>
          </p:sp>
        </mc:Choice>
        <mc:Fallback xmlns="">
          <p:sp>
            <p:nvSpPr>
              <p:cNvPr id="25" name="TextovéPole 24">
                <a:extLst>
                  <a:ext uri="{FF2B5EF4-FFF2-40B4-BE49-F238E27FC236}">
                    <a16:creationId xmlns:a16="http://schemas.microsoft.com/office/drawing/2014/main" id="{F404835B-A702-41C1-8A64-3A2D5C5061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325" y="2577411"/>
                <a:ext cx="11345350" cy="122815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ovéPole 7">
            <a:extLst>
              <a:ext uri="{FF2B5EF4-FFF2-40B4-BE49-F238E27FC236}">
                <a16:creationId xmlns:a16="http://schemas.microsoft.com/office/drawing/2014/main" id="{AD3A14B7-142E-4225-82D8-A404B4752E3A}"/>
              </a:ext>
            </a:extLst>
          </p:cNvPr>
          <p:cNvSpPr txBox="1"/>
          <p:nvPr/>
        </p:nvSpPr>
        <p:spPr>
          <a:xfrm>
            <a:off x="720000" y="4494285"/>
            <a:ext cx="10424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Pro určení RPSN můžeme postupovat metodou pokus-omyl, využít matematický aparát nebo využít funkci </a:t>
            </a:r>
            <a:r>
              <a:rPr lang="cs-CZ" dirty="0" err="1"/>
              <a:t>Solver</a:t>
            </a:r>
            <a:r>
              <a:rPr lang="cs-CZ" dirty="0"/>
              <a:t> (řešitel) v excelu.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72F66197-1E1A-4BAB-8137-7F019F747AAA}"/>
              </a:ext>
            </a:extLst>
          </p:cNvPr>
          <p:cNvSpPr txBox="1"/>
          <p:nvPr/>
        </p:nvSpPr>
        <p:spPr>
          <a:xfrm>
            <a:off x="720000" y="1495880"/>
            <a:ext cx="9912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 dosazení dostáváme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DB2BA55-9245-4A24-BF0C-8F10D2C8D872}"/>
              </a:ext>
            </a:extLst>
          </p:cNvPr>
          <p:cNvSpPr txBox="1"/>
          <p:nvPr/>
        </p:nvSpPr>
        <p:spPr>
          <a:xfrm>
            <a:off x="8806019" y="747888"/>
            <a:ext cx="2962656" cy="156966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cs-CZ" sz="1600" dirty="0"/>
              <a:t>Tento konkrétní pravidelný poplatek (2x500kč) bychom samozřejmě nemuseli řešit geometrickou řadou, ale při delších úvěrech už by to bylo vhodné.</a:t>
            </a:r>
          </a:p>
        </p:txBody>
      </p:sp>
    </p:spTree>
    <p:extLst>
      <p:ext uri="{BB962C8B-B14F-4D97-AF65-F5344CB8AC3E}">
        <p14:creationId xmlns:p14="http://schemas.microsoft.com/office/powerpoint/2010/main" val="1883567125"/>
      </p:ext>
    </p:extLst>
  </p:cSld>
  <p:clrMapOvr>
    <a:masterClrMapping/>
  </p:clrMapOvr>
  <p:transition spd="slow">
    <p:pu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1CC6A9A-ED9F-4D8A-A885-3CF7DBAC90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D1F152-5FF5-4301-856E-DC37447C2E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15" name="Nadpis 3">
            <a:extLst>
              <a:ext uri="{FF2B5EF4-FFF2-40B4-BE49-F238E27FC236}">
                <a16:creationId xmlns:a16="http://schemas.microsoft.com/office/drawing/2014/main" id="{CC2F6678-589E-4EE9-BBA9-3D3ED0800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24439"/>
            <a:ext cx="10753200" cy="451576"/>
          </a:xfrm>
        </p:spPr>
        <p:txBody>
          <a:bodyPr/>
          <a:lstStyle/>
          <a:p>
            <a:r>
              <a:rPr lang="cs-CZ" dirty="0"/>
              <a:t>Vzorový příklad RPSN - řešení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DDDD4D2-2F76-41FA-B2FC-827C1074F3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000" y="1257911"/>
            <a:ext cx="6389979" cy="4588193"/>
          </a:xfrm>
          <a:prstGeom prst="rect">
            <a:avLst/>
          </a:prstGeom>
        </p:spPr>
      </p:pic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5477ECB2-428A-4F5D-9F10-8C98F1925CA4}"/>
              </a:ext>
            </a:extLst>
          </p:cNvPr>
          <p:cNvCxnSpPr>
            <a:cxnSpLocks/>
          </p:cNvCxnSpPr>
          <p:nvPr/>
        </p:nvCxnSpPr>
        <p:spPr bwMode="auto">
          <a:xfrm>
            <a:off x="6995160" y="2606040"/>
            <a:ext cx="566928" cy="0"/>
          </a:xfrm>
          <a:prstGeom prst="straightConnector1">
            <a:avLst/>
          </a:prstGeom>
          <a:ln w="41275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Obrázek 12">
            <a:extLst>
              <a:ext uri="{FF2B5EF4-FFF2-40B4-BE49-F238E27FC236}">
                <a16:creationId xmlns:a16="http://schemas.microsoft.com/office/drawing/2014/main" id="{E18CF572-E1F3-4752-B3F3-E3FFDE14EC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3269" y="1977390"/>
            <a:ext cx="3638550" cy="1257300"/>
          </a:xfrm>
          <a:prstGeom prst="rect">
            <a:avLst/>
          </a:prstGeom>
        </p:spPr>
      </p:pic>
      <p:sp>
        <p:nvSpPr>
          <p:cNvPr id="16" name="TextovéPole 15">
            <a:extLst>
              <a:ext uri="{FF2B5EF4-FFF2-40B4-BE49-F238E27FC236}">
                <a16:creationId xmlns:a16="http://schemas.microsoft.com/office/drawing/2014/main" id="{E9AE6334-0FDC-4E91-8247-A578F4BC63AF}"/>
              </a:ext>
            </a:extLst>
          </p:cNvPr>
          <p:cNvSpPr txBox="1"/>
          <p:nvPr/>
        </p:nvSpPr>
        <p:spPr>
          <a:xfrm>
            <a:off x="7753269" y="3493691"/>
            <a:ext cx="3456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Tímto jsme vypočítali měsíční sazbu. RPSN však představuje efektivní úrokovou sazbu, proto: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>
                <a:extLst>
                  <a:ext uri="{FF2B5EF4-FFF2-40B4-BE49-F238E27FC236}">
                    <a16:creationId xmlns:a16="http://schemas.microsoft.com/office/drawing/2014/main" id="{B224D473-5F2F-497D-997A-BE2DC5EE0BBF}"/>
                  </a:ext>
                </a:extLst>
              </p:cNvPr>
              <p:cNvSpPr txBox="1"/>
              <p:nvPr/>
            </p:nvSpPr>
            <p:spPr>
              <a:xfrm>
                <a:off x="7753269" y="4614251"/>
                <a:ext cx="378507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𝑅𝑃𝑆𝑁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1+0,0178</m:t>
                              </m:r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</m:sSup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9" name="TextovéPole 18">
                <a:extLst>
                  <a:ext uri="{FF2B5EF4-FFF2-40B4-BE49-F238E27FC236}">
                    <a16:creationId xmlns:a16="http://schemas.microsoft.com/office/drawing/2014/main" id="{B224D473-5F2F-497D-997A-BE2DC5EE0B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3269" y="4614251"/>
                <a:ext cx="3785075" cy="369332"/>
              </a:xfrm>
              <a:prstGeom prst="rect">
                <a:avLst/>
              </a:prstGeom>
              <a:blipFill>
                <a:blip r:embed="rId4"/>
                <a:stretch>
                  <a:fillRect l="-1127" r="-966" b="-81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>
                <a:extLst>
                  <a:ext uri="{FF2B5EF4-FFF2-40B4-BE49-F238E27FC236}">
                    <a16:creationId xmlns:a16="http://schemas.microsoft.com/office/drawing/2014/main" id="{E9D48EEE-F42D-47DB-AF64-F1D90843BDE3}"/>
                  </a:ext>
                </a:extLst>
              </p:cNvPr>
              <p:cNvSpPr txBox="1"/>
              <p:nvPr/>
            </p:nvSpPr>
            <p:spPr>
              <a:xfrm>
                <a:off x="7753269" y="5648459"/>
                <a:ext cx="2430665" cy="369332"/>
              </a:xfrm>
              <a:prstGeom prst="rect">
                <a:avLst/>
              </a:prstGeom>
              <a:solidFill>
                <a:srgbClr val="89D076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𝑅𝑃𝑆𝑁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=23,52 %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1" name="TextovéPole 20">
                <a:extLst>
                  <a:ext uri="{FF2B5EF4-FFF2-40B4-BE49-F238E27FC236}">
                    <a16:creationId xmlns:a16="http://schemas.microsoft.com/office/drawing/2014/main" id="{E9D48EEE-F42D-47DB-AF64-F1D90843BD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3269" y="5648459"/>
                <a:ext cx="2430665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594057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/>
              <a:t>Úvěr</a:t>
            </a:r>
          </a:p>
          <a:p>
            <a:pPr lvl="1"/>
            <a:r>
              <a:rPr lang="cs-CZ" dirty="0"/>
              <a:t>Úvěrující (věřitel) se zavazuje, že úvěrovanému (</a:t>
            </a:r>
            <a:r>
              <a:rPr lang="cs-CZ" dirty="0" err="1"/>
              <a:t>dlužiteli</a:t>
            </a:r>
            <a:r>
              <a:rPr lang="cs-CZ" dirty="0"/>
              <a:t>) poskytne na jeho požádání a v jeho prospěch peněžité prostředky v určité částce. Naopak úvěrovaný se zavazuje, že tyto prostředky vrátí v předem stanovené lhůtě a zaplatí za ně úrok.</a:t>
            </a:r>
          </a:p>
          <a:p>
            <a:r>
              <a:rPr lang="cs-CZ" sz="2400" b="1" dirty="0"/>
              <a:t>Úrok</a:t>
            </a:r>
          </a:p>
          <a:p>
            <a:pPr lvl="1"/>
            <a:r>
              <a:rPr lang="cs-CZ" dirty="0"/>
              <a:t>Úrok představuje odměnu za poskytnutí úvěru. Je vyjádřen v procentech na určité období - zpravidla jednoho roku (</a:t>
            </a:r>
            <a:r>
              <a:rPr lang="cs-CZ" dirty="0" err="1"/>
              <a:t>p.a</a:t>
            </a:r>
            <a:r>
              <a:rPr lang="cs-CZ" dirty="0"/>
              <a:t>. - per </a:t>
            </a:r>
            <a:r>
              <a:rPr lang="cs-CZ" dirty="0" err="1"/>
              <a:t>annum</a:t>
            </a:r>
            <a:r>
              <a:rPr lang="cs-CZ" dirty="0"/>
              <a:t>) z celkové částky úvěru.</a:t>
            </a:r>
          </a:p>
          <a:p>
            <a:r>
              <a:rPr lang="cs-CZ" sz="2400" b="1" dirty="0"/>
              <a:t>Úmor</a:t>
            </a:r>
          </a:p>
          <a:p>
            <a:pPr lvl="1"/>
            <a:r>
              <a:rPr lang="cs-CZ" dirty="0"/>
              <a:t>Úmor je splátka jistiny dluhu, tedy část splátky, o kterou se snižuje výše dlužné částky.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1614611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1CC6A9A-ED9F-4D8A-A885-3CF7DBAC90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D1F152-5FF5-4301-856E-DC37447C2E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15" name="Nadpis 3">
            <a:extLst>
              <a:ext uri="{FF2B5EF4-FFF2-40B4-BE49-F238E27FC236}">
                <a16:creationId xmlns:a16="http://schemas.microsoft.com/office/drawing/2014/main" id="{CC2F6678-589E-4EE9-BBA9-3D3ED0800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24439"/>
            <a:ext cx="10753200" cy="451576"/>
          </a:xfrm>
        </p:spPr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 8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76CA007-E5FE-4DCB-9846-191103CE9811}"/>
              </a:ext>
            </a:extLst>
          </p:cNvPr>
          <p:cNvSpPr txBox="1"/>
          <p:nvPr/>
        </p:nvSpPr>
        <p:spPr>
          <a:xfrm>
            <a:off x="666000" y="1171922"/>
            <a:ext cx="852655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Přes všechna doporučení nebrat si spotřebitelský úvěr na zbytné předměty, jste se přeci jen rozhodli zakoupit nejmodernější televizi a využili lákavé nabídky čtyřletého úvěru se sazbou 7 % </a:t>
            </a:r>
            <a:r>
              <a:rPr lang="cs-CZ" dirty="0" err="1"/>
              <a:t>p.a</a:t>
            </a:r>
            <a:r>
              <a:rPr lang="cs-CZ" dirty="0"/>
              <a:t>. s měsíční splátkou 5 986,56 Kč a měsíčním úrokovacím obdobím. Financující subjekt však navíc účtuje poplatek za sjednání úvěru ve výši 5 000 Kč a dále pojištění povinnosti splácet ve výši 600 Kč, které je splatné vždy po 3 měsících. Jedná se o přímé náklady (tzn. nepřičítají se k dluhu, ale platíte je nad rámec splátek).</a:t>
            </a:r>
            <a:br>
              <a:rPr lang="cs-CZ" dirty="0"/>
            </a:br>
            <a:br>
              <a:rPr lang="cs-CZ" dirty="0"/>
            </a:br>
            <a:r>
              <a:rPr lang="cs-CZ" dirty="0"/>
              <a:t>Jaké je RPSN tohoto úvěru?</a:t>
            </a:r>
          </a:p>
        </p:txBody>
      </p:sp>
    </p:spTree>
    <p:extLst>
      <p:ext uri="{BB962C8B-B14F-4D97-AF65-F5344CB8AC3E}">
        <p14:creationId xmlns:p14="http://schemas.microsoft.com/office/powerpoint/2010/main" val="3786255506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7" name="Zástupný symbol pro obsah 4"/>
          <p:cNvSpPr>
            <a:spLocks noGrp="1"/>
          </p:cNvSpPr>
          <p:nvPr>
            <p:ph type="title"/>
          </p:nvPr>
        </p:nvSpPr>
        <p:spPr>
          <a:xfrm>
            <a:off x="720000" y="1969994"/>
            <a:ext cx="10752138" cy="450850"/>
          </a:xfrm>
        </p:spPr>
        <p:txBody>
          <a:bodyPr/>
          <a:lstStyle/>
          <a:p>
            <a:r>
              <a:rPr lang="cs-CZ" dirty="0"/>
              <a:t>Děkuji za aktivní účast </a:t>
            </a:r>
            <a:br>
              <a:rPr lang="cs-CZ" dirty="0"/>
            </a:br>
            <a:br>
              <a:rPr lang="cs-CZ" dirty="0"/>
            </a:br>
            <a:r>
              <a:rPr lang="cs-CZ" dirty="0"/>
              <a:t>v případě dotazů piště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41403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573943"/>
            <a:ext cx="10753200" cy="1411124"/>
          </a:xfrm>
        </p:spPr>
        <p:txBody>
          <a:bodyPr/>
          <a:lstStyle/>
          <a:p>
            <a:pPr marL="72000" indent="0">
              <a:buNone/>
            </a:pPr>
            <a:r>
              <a:rPr lang="cs-CZ" sz="2000" dirty="0"/>
              <a:t>Úvěrem obecně je právo použít cizí peněžní prostředky pro vlastní potřebu s povinností je v určité lhůtě vrátit a zaplatit za toto právo odměnu (úrok).</a:t>
            </a:r>
          </a:p>
          <a:p>
            <a:pPr marL="72000" indent="0">
              <a:buNone/>
            </a:pPr>
            <a:r>
              <a:rPr lang="cs-CZ" sz="2000" b="1" dirty="0">
                <a:solidFill>
                  <a:srgbClr val="0000DC"/>
                </a:solidFill>
              </a:rPr>
              <a:t>Dělení úvěrů (výběr):</a:t>
            </a:r>
          </a:p>
          <a:p>
            <a:pPr marL="72000" indent="0">
              <a:buNone/>
            </a:pPr>
            <a:endParaRPr lang="cs-CZ" sz="1600" dirty="0"/>
          </a:p>
          <a:p>
            <a:pPr marL="72000" indent="0">
              <a:buNone/>
            </a:pPr>
            <a:endParaRPr lang="cs-CZ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AD8B88DF-328A-415B-822C-5F3B86214C7A}"/>
              </a:ext>
            </a:extLst>
          </p:cNvPr>
          <p:cNvSpPr txBox="1"/>
          <p:nvPr/>
        </p:nvSpPr>
        <p:spPr>
          <a:xfrm>
            <a:off x="6929686" y="4180481"/>
            <a:ext cx="361784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000" indent="0">
              <a:buNone/>
            </a:pPr>
            <a:r>
              <a:rPr lang="cs-CZ" sz="1600" b="1" dirty="0"/>
              <a:t>Podle osoby věřitele: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bankovní úvěry (věřitelem je banka nebo družstevní záložna)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nebankovní úvěry</a:t>
            </a:r>
          </a:p>
          <a:p>
            <a:endParaRPr lang="cs-CZ" sz="1600" b="1" dirty="0"/>
          </a:p>
          <a:p>
            <a:pPr marL="72000" indent="0">
              <a:buNone/>
            </a:pPr>
            <a:r>
              <a:rPr lang="cs-CZ" sz="1600" b="1" dirty="0"/>
              <a:t>Podle osoby dlužníka: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spotřebitelské úvěry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úvěry poskytované osobám, které nejsou spotřebiteli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690DC9A-413B-4128-BA8C-A318E722472F}"/>
              </a:ext>
            </a:extLst>
          </p:cNvPr>
          <p:cNvSpPr txBox="1"/>
          <p:nvPr/>
        </p:nvSpPr>
        <p:spPr>
          <a:xfrm>
            <a:off x="6929686" y="2985067"/>
            <a:ext cx="379012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000" indent="0">
              <a:buNone/>
            </a:pPr>
            <a:r>
              <a:rPr lang="cs-CZ" sz="1600" b="1" dirty="0"/>
              <a:t>Podle délky trvání: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krátkodobé (splatné do 1 roku)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střednědobé (1 - 5 let)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dlouhodobé (nad 5 let)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00A31C5F-28CB-46E9-BF89-8D6B3E8FA100}"/>
              </a:ext>
            </a:extLst>
          </p:cNvPr>
          <p:cNvSpPr txBox="1"/>
          <p:nvPr/>
        </p:nvSpPr>
        <p:spPr>
          <a:xfrm>
            <a:off x="666000" y="3103126"/>
            <a:ext cx="6096000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000" indent="0">
              <a:buNone/>
            </a:pPr>
            <a:r>
              <a:rPr lang="cs-CZ" sz="1600" b="1" dirty="0"/>
              <a:t>Podle zajištění: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úvěry nezajištěné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úvěry zajištěné – např. ručením (závazkem jiného člověka, že dluh zaplatí, pokud jej nezaplatí dlužník), zástavním právem k nemovitosti (tzv. hypotékou) či k jiné věci, zajišťovacím převodem práva či dohodou o srážkách ze mzdy či jiných příjmů. </a:t>
            </a:r>
          </a:p>
          <a:p>
            <a:pPr marL="72000" indent="0">
              <a:buNone/>
            </a:pPr>
            <a:r>
              <a:rPr lang="cs-CZ" sz="1600" b="1" dirty="0"/>
              <a:t>Podle účelu použití úvěru: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na spotřebu (určené pro koupi spotřebního zboží, např. auta, televize, lednice, na dovolenou) – tzv. spotřebitelské úvěry regulované zákonem,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na bydlení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ostatní.</a:t>
            </a:r>
            <a:endParaRPr lang="cs-CZ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17304351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Umořování dluhu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dirty="0"/>
              <a:t>Proces splácení úvěru dlužníkem věřiteli podle předem sjednaného umořovacího plánu.</a:t>
            </a:r>
          </a:p>
          <a:p>
            <a:r>
              <a:rPr lang="cs-CZ" altLang="cs-CZ" sz="2000" dirty="0"/>
              <a:t>Pojmy:</a:t>
            </a:r>
          </a:p>
          <a:p>
            <a:pPr marL="324000" lvl="1" indent="0">
              <a:lnSpc>
                <a:spcPct val="150000"/>
              </a:lnSpc>
              <a:buNone/>
            </a:pPr>
            <a:r>
              <a:rPr lang="cs-CZ" altLang="cs-CZ" b="1" dirty="0"/>
              <a:t>Úmor</a:t>
            </a:r>
          </a:p>
          <a:p>
            <a:pPr marL="324000" lvl="1" indent="0">
              <a:lnSpc>
                <a:spcPct val="150000"/>
              </a:lnSpc>
              <a:buNone/>
            </a:pPr>
            <a:r>
              <a:rPr lang="cs-CZ" altLang="cs-CZ" b="1" dirty="0"/>
              <a:t>Úrok</a:t>
            </a:r>
          </a:p>
          <a:p>
            <a:pPr marL="324000" lvl="1" indent="0">
              <a:lnSpc>
                <a:spcPct val="150000"/>
              </a:lnSpc>
              <a:buNone/>
            </a:pPr>
            <a:r>
              <a:rPr lang="cs-CZ" altLang="cs-CZ" b="1" dirty="0"/>
              <a:t>Anuita (splátka)</a:t>
            </a:r>
          </a:p>
          <a:p>
            <a:r>
              <a:rPr lang="cs-CZ" altLang="cs-CZ" sz="2000" dirty="0"/>
              <a:t>Formy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Umořování dluhu nestejnými splátkami</a:t>
            </a:r>
          </a:p>
          <a:p>
            <a:pPr lvl="2">
              <a:lnSpc>
                <a:spcPct val="150000"/>
              </a:lnSpc>
            </a:pPr>
            <a:r>
              <a:rPr lang="cs-CZ" altLang="cs-CZ" dirty="0"/>
              <a:t>-	většinou odvozeno od splácení úmoru – konstantní, rostoucí, klesající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Umořování dluhu stejnými splátkami (typické)</a:t>
            </a:r>
          </a:p>
          <a:p>
            <a:pPr marL="72000" indent="0" algn="just">
              <a:spcAft>
                <a:spcPts val="1200"/>
              </a:spcAft>
              <a:buNone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4295991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524688"/>
            <a:ext cx="10753200" cy="451576"/>
          </a:xfrm>
        </p:spPr>
        <p:txBody>
          <a:bodyPr/>
          <a:lstStyle/>
          <a:p>
            <a:r>
              <a:rPr lang="cs-CZ" altLang="cs-CZ" sz="3200" dirty="0"/>
              <a:t>Umořování dluhu nestejnými splátkami - příklad</a:t>
            </a:r>
            <a:endParaRPr lang="cs-CZ" sz="3200" dirty="0"/>
          </a:p>
        </p:txBody>
      </p:sp>
      <p:sp>
        <p:nvSpPr>
          <p:cNvPr id="9" name="Zástupný symbol pro obsah 4"/>
          <p:cNvSpPr>
            <a:spLocks noGrp="1"/>
          </p:cNvSpPr>
          <p:nvPr>
            <p:ph idx="1"/>
          </p:nvPr>
        </p:nvSpPr>
        <p:spPr>
          <a:xfrm>
            <a:off x="719400" y="1177098"/>
            <a:ext cx="10753200" cy="838134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1200"/>
              </a:spcAft>
              <a:defRPr/>
            </a:pPr>
            <a:r>
              <a:rPr lang="cs-CZ" sz="2000"/>
              <a:t>Spotřebitelský úvěr ve výši 200 000,- Kč na novou kuchyň. Délka trvání 3 roky, konstantní měsíční splátky úmoru, měsíční splátky úroku, úroková sazba 11% p.a.</a:t>
            </a:r>
            <a:endParaRPr lang="cs-CZ" sz="20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DBA44F2-C702-4A72-889F-30792C511AC4}"/>
              </a:ext>
            </a:extLst>
          </p:cNvPr>
          <p:cNvSpPr txBox="1"/>
          <p:nvPr/>
        </p:nvSpPr>
        <p:spPr>
          <a:xfrm>
            <a:off x="870012" y="2272683"/>
            <a:ext cx="602793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1800" dirty="0"/>
              <a:t>Nejprve si spočteme úmor.</a:t>
            </a:r>
          </a:p>
          <a:p>
            <a:pPr marL="457200" indent="-457200">
              <a:buFont typeface="+mj-lt"/>
              <a:buAutoNum type="arabicPeriod"/>
            </a:pPr>
            <a:endParaRPr lang="cs-CZ" sz="1800" dirty="0"/>
          </a:p>
          <a:p>
            <a:pPr marL="457200" indent="-457200">
              <a:buFont typeface="+mj-lt"/>
              <a:buAutoNum type="arabicPeriod"/>
            </a:pPr>
            <a:endParaRPr lang="cs-CZ" sz="1800" dirty="0"/>
          </a:p>
          <a:p>
            <a:pPr marL="457200" indent="-457200">
              <a:buFont typeface="+mj-lt"/>
              <a:buAutoNum type="arabicPeriod"/>
            </a:pPr>
            <a:endParaRPr lang="cs-CZ" sz="1800" dirty="0"/>
          </a:p>
          <a:p>
            <a:pPr marL="457200" indent="-457200">
              <a:buFont typeface="+mj-lt"/>
              <a:buAutoNum type="arabicPeriod"/>
            </a:pPr>
            <a:endParaRPr lang="cs-CZ" sz="1800" dirty="0"/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Dopočítáme úrok z předchozí hodnoty dluhu.</a:t>
            </a:r>
          </a:p>
          <a:p>
            <a:pPr marL="457200" indent="-457200">
              <a:buFont typeface="+mj-lt"/>
              <a:buAutoNum type="arabicPeriod"/>
            </a:pPr>
            <a:endParaRPr lang="cs-CZ" sz="1800" dirty="0"/>
          </a:p>
          <a:p>
            <a:pPr marL="457200" indent="-457200">
              <a:buFont typeface="+mj-lt"/>
              <a:buAutoNum type="arabicPeriod"/>
            </a:pPr>
            <a:endParaRPr lang="cs-CZ" sz="1800" dirty="0"/>
          </a:p>
          <a:p>
            <a:pPr marL="457200" indent="-457200">
              <a:buFont typeface="+mj-lt"/>
              <a:buAutoNum type="arabicPeriod"/>
            </a:pPr>
            <a:endParaRPr lang="cs-CZ" sz="1800" dirty="0"/>
          </a:p>
          <a:p>
            <a:pPr marL="457200" indent="-457200">
              <a:buFont typeface="+mj-lt"/>
              <a:buAutoNum type="arabicPeriod"/>
            </a:pPr>
            <a:endParaRPr lang="cs-CZ" sz="1800" dirty="0"/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Vypočítáme anuitu součtem úmoru a úroku.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BF5F5990-E690-4FB8-8DFE-187F14F3CDD3}"/>
                  </a:ext>
                </a:extLst>
              </p:cNvPr>
              <p:cNvSpPr txBox="1"/>
              <p:nvPr/>
            </p:nvSpPr>
            <p:spPr>
              <a:xfrm>
                <a:off x="870012" y="2814221"/>
                <a:ext cx="5680914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89D076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cs-CZ" i="1" smtClean="0">
                          <a:solidFill>
                            <a:srgbClr val="89D07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 smtClean="0">
                              <a:solidFill>
                                <a:srgbClr val="89D07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 smtClean="0">
                              <a:solidFill>
                                <a:srgbClr val="89D076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r>
                            <a:rPr lang="cs-CZ" i="1" smtClean="0">
                              <a:solidFill>
                                <a:srgbClr val="89D076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cs-CZ" b="0" i="1" smtClean="0">
                          <a:solidFill>
                            <a:srgbClr val="89D076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rgbClr val="89D07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rgbClr val="89D076"/>
                              </a:solidFill>
                              <a:latin typeface="Cambria Math" panose="02040503050406030204" pitchFamily="18" charset="0"/>
                            </a:rPr>
                            <m:t>200000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rgbClr val="89D076"/>
                              </a:solidFill>
                              <a:latin typeface="Cambria Math" panose="02040503050406030204" pitchFamily="18" charset="0"/>
                            </a:rPr>
                            <m:t>36</m:t>
                          </m:r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𝑘𝑑𝑒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𝑗𝑒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𝑝𝑜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𝑒𝑡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𝑠𝑝𝑙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𝑡𝑒𝑘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BF5F5990-E690-4FB8-8DFE-187F14F3CD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012" y="2814221"/>
                <a:ext cx="5680914" cy="6939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560EDC25-9AB3-4694-94CF-29902505FCF6}"/>
                  </a:ext>
                </a:extLst>
              </p:cNvPr>
              <p:cNvSpPr txBox="1"/>
              <p:nvPr/>
            </p:nvSpPr>
            <p:spPr>
              <a:xfrm>
                <a:off x="870012" y="4383881"/>
                <a:ext cx="427552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rgbClr val="F08E5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rgbClr val="F08E52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rgbClr val="F08E5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solidFill>
                            <a:srgbClr val="F08E5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solidFill>
                                <a:srgbClr val="F08E5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rgbClr val="F08E52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rgbClr val="F08E52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b="0" i="1" smtClean="0">
                          <a:solidFill>
                            <a:srgbClr val="F08E5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b="0" i="1" smtClean="0">
                          <a:solidFill>
                            <a:srgbClr val="F08E52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 b="0" i="1" smtClean="0">
                          <a:solidFill>
                            <a:srgbClr val="F08E52"/>
                          </a:solidFill>
                          <a:latin typeface="Cambria Math" panose="02040503050406030204" pitchFamily="18" charset="0"/>
                        </a:rPr>
                        <m:t>=200000∗0,11/12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560EDC25-9AB3-4694-94CF-29902505FC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012" y="4383881"/>
                <a:ext cx="4275529" cy="369332"/>
              </a:xfrm>
              <a:prstGeom prst="rect">
                <a:avLst/>
              </a:prstGeom>
              <a:blipFill>
                <a:blip r:embed="rId3"/>
                <a:stretch>
                  <a:fillRect l="-999" r="-999" b="-377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64B25763-A4BE-457F-998E-93164D75A5AE}"/>
                  </a:ext>
                </a:extLst>
              </p:cNvPr>
              <p:cNvSpPr txBox="1"/>
              <p:nvPr/>
            </p:nvSpPr>
            <p:spPr>
              <a:xfrm>
                <a:off x="870012" y="5665214"/>
                <a:ext cx="420063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rgbClr val="94ADE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rgbClr val="94ADE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rgbClr val="94ADE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solidFill>
                            <a:srgbClr val="94ADE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srgbClr val="94ADE0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cs-CZ" b="0" i="1" smtClean="0">
                          <a:solidFill>
                            <a:srgbClr val="94ADE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b="0" i="1" smtClean="0">
                              <a:solidFill>
                                <a:srgbClr val="94ADE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rgbClr val="94ADE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rgbClr val="94ADE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solidFill>
                            <a:srgbClr val="94ADE0"/>
                          </a:solidFill>
                          <a:latin typeface="Cambria Math" panose="02040503050406030204" pitchFamily="18" charset="0"/>
                        </a:rPr>
                        <m:t>=5556+1833,33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64B25763-A4BE-457F-998E-93164D75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012" y="5665214"/>
                <a:ext cx="4200637" cy="369332"/>
              </a:xfrm>
              <a:prstGeom prst="rect">
                <a:avLst/>
              </a:prstGeom>
              <a:blipFill>
                <a:blip r:embed="rId4"/>
                <a:stretch>
                  <a:fillRect l="-290" r="-1016" b="-163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Obrázek 20">
            <a:extLst>
              <a:ext uri="{FF2B5EF4-FFF2-40B4-BE49-F238E27FC236}">
                <a16:creationId xmlns:a16="http://schemas.microsoft.com/office/drawing/2014/main" id="{106B9B3B-7102-449E-8435-64E5B718B7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91125" y="2454335"/>
            <a:ext cx="4181475" cy="277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4935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524688"/>
            <a:ext cx="10753200" cy="451576"/>
          </a:xfrm>
        </p:spPr>
        <p:txBody>
          <a:bodyPr/>
          <a:lstStyle/>
          <a:p>
            <a:r>
              <a:rPr lang="cs-CZ" altLang="cs-CZ" sz="3200" dirty="0"/>
              <a:t>Umořování dluhu nestejnými splátkami - příklad</a:t>
            </a:r>
            <a:endParaRPr lang="cs-CZ" sz="3200" dirty="0"/>
          </a:p>
        </p:txBody>
      </p:sp>
      <p:sp>
        <p:nvSpPr>
          <p:cNvPr id="9" name="Zástupný symbol pro obsah 4"/>
          <p:cNvSpPr>
            <a:spLocks noGrp="1"/>
          </p:cNvSpPr>
          <p:nvPr>
            <p:ph idx="1"/>
          </p:nvPr>
        </p:nvSpPr>
        <p:spPr>
          <a:xfrm>
            <a:off x="719400" y="1177098"/>
            <a:ext cx="10753200" cy="838134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1200"/>
              </a:spcAft>
              <a:defRPr/>
            </a:pPr>
            <a:r>
              <a:rPr lang="cs-CZ" sz="2000"/>
              <a:t>Spotřebitelský úvěr ve výši 200 000,- Kč na novou kuchyň. Délka trvání 3 roky, konstantní měsíční splátky úmoru, měsíční splátky úroku, úroková sazba 11% p.a.</a:t>
            </a:r>
            <a:endParaRPr lang="cs-CZ" sz="2000" dirty="0"/>
          </a:p>
        </p:txBody>
      </p:sp>
      <p:pic>
        <p:nvPicPr>
          <p:cNvPr id="21" name="Obrázek 20">
            <a:extLst>
              <a:ext uri="{FF2B5EF4-FFF2-40B4-BE49-F238E27FC236}">
                <a16:creationId xmlns:a16="http://schemas.microsoft.com/office/drawing/2014/main" id="{106B9B3B-7102-449E-8435-64E5B718B7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6535" y="2603206"/>
            <a:ext cx="4181475" cy="2771775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61096B3E-3C29-4DCF-977A-D92BC52B45B9}"/>
              </a:ext>
            </a:extLst>
          </p:cNvPr>
          <p:cNvSpPr txBox="1"/>
          <p:nvPr/>
        </p:nvSpPr>
        <p:spPr>
          <a:xfrm>
            <a:off x="719400" y="2454335"/>
            <a:ext cx="61252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Když bychom chtěli spočítat kolik zaplatíme celkem na úrocích:</a:t>
            </a:r>
            <a:br>
              <a:rPr lang="cs-CZ" sz="1400" b="1" dirty="0"/>
            </a:br>
            <a:endParaRPr lang="cs-CZ" sz="1400" b="1" dirty="0"/>
          </a:p>
          <a:p>
            <a:r>
              <a:rPr lang="cs-CZ" sz="1400" dirty="0"/>
              <a:t>Úrok tvoří v případě konstantního úmoru aritmetickou posloupnost, takže ji stačí sečíst. </a:t>
            </a:r>
            <a:endParaRPr lang="cs-CZ" sz="2000" b="1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0BFA864-0AA8-4304-A2C4-559462FCDF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5408" y="3242605"/>
            <a:ext cx="4372946" cy="11952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3B380B75-312D-4901-9F55-497770C557AA}"/>
              </a:ext>
            </a:extLst>
          </p:cNvPr>
          <p:cNvSpPr txBox="1"/>
          <p:nvPr/>
        </p:nvSpPr>
        <p:spPr>
          <a:xfrm>
            <a:off x="719400" y="4598633"/>
            <a:ext cx="58589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Snadno dopočítáme </a:t>
            </a:r>
            <a:r>
              <a:rPr lang="cs-CZ" sz="1400" i="1" dirty="0"/>
              <a:t>d = -50,926.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A68AF171-C833-49B5-A349-313286D530E9}"/>
                  </a:ext>
                </a:extLst>
              </p:cNvPr>
              <p:cNvSpPr txBox="1"/>
              <p:nvPr/>
            </p:nvSpPr>
            <p:spPr>
              <a:xfrm>
                <a:off x="719400" y="5067204"/>
                <a:ext cx="632072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/>
                  <a:t>Také dopočítáme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cs-CZ" sz="1400" b="0" i="1" smtClean="0">
                            <a:latin typeface="Cambria Math" panose="02040503050406030204" pitchFamily="18" charset="0"/>
                          </a:rPr>
                          <m:t>36</m:t>
                        </m:r>
                      </m:sub>
                    </m:sSub>
                    <m:r>
                      <a:rPr lang="cs-CZ" sz="1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4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cs-CZ" sz="1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  <m:r>
                      <a:rPr lang="cs-CZ" sz="1400" b="0" i="1" smtClean="0">
                        <a:latin typeface="Cambria Math" panose="02040503050406030204" pitchFamily="18" charset="0"/>
                      </a:rPr>
                      <m:t>+35∗</m:t>
                    </m:r>
                    <m:r>
                      <a:rPr lang="cs-CZ" sz="14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cs-CZ" sz="1400" b="0" i="1" smtClean="0">
                        <a:latin typeface="Cambria Math" panose="02040503050406030204" pitchFamily="18" charset="0"/>
                      </a:rPr>
                      <m:t>=1833,33+35∗</m:t>
                    </m:r>
                    <m:d>
                      <m:dPr>
                        <m:ctrlPr>
                          <a:rPr lang="cs-CZ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1400" b="0" i="1" smtClean="0">
                            <a:latin typeface="Cambria Math" panose="02040503050406030204" pitchFamily="18" charset="0"/>
                          </a:rPr>
                          <m:t>−50,926</m:t>
                        </m:r>
                      </m:e>
                    </m:d>
                    <m:r>
                      <a:rPr lang="cs-CZ" sz="1400" b="0" i="1" smtClean="0">
                        <a:latin typeface="Cambria Math" panose="02040503050406030204" pitchFamily="18" charset="0"/>
                      </a:rPr>
                      <m:t>=50,926.</m:t>
                    </m:r>
                  </m:oMath>
                </a14:m>
                <a:endParaRPr lang="cs-CZ" sz="1400" i="1" dirty="0"/>
              </a:p>
            </p:txBody>
          </p:sp>
        </mc:Choice>
        <mc:Fallback xmlns="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A68AF171-C833-49B5-A349-313286D530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400" y="5067204"/>
                <a:ext cx="6320726" cy="307777"/>
              </a:xfrm>
              <a:prstGeom prst="rect">
                <a:avLst/>
              </a:prstGeom>
              <a:blipFill>
                <a:blip r:embed="rId4"/>
                <a:stretch>
                  <a:fillRect l="-289" t="-3922" b="-1960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48897B4B-64D0-4BA2-819A-75C5C4E4FB39}"/>
                  </a:ext>
                </a:extLst>
              </p:cNvPr>
              <p:cNvSpPr txBox="1"/>
              <p:nvPr/>
            </p:nvSpPr>
            <p:spPr>
              <a:xfrm>
                <a:off x="719400" y="5535775"/>
                <a:ext cx="6320726" cy="4065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/>
                  <a:t>Nakonec sečteme celou posloupnost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cs-CZ" sz="1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cs-CZ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400" b="0" i="1" smtClean="0">
                            <a:latin typeface="Cambria Math" panose="02040503050406030204" pitchFamily="18" charset="0"/>
                          </a:rPr>
                          <m:t>36∗(1833,33+50,926)</m:t>
                        </m:r>
                      </m:num>
                      <m:den>
                        <m:r>
                          <a:rPr lang="cs-CZ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cs-CZ" sz="1400" b="0" i="1" smtClean="0">
                        <a:latin typeface="Cambria Math" panose="02040503050406030204" pitchFamily="18" charset="0"/>
                      </a:rPr>
                      <m:t>=33 916,67 </m:t>
                    </m:r>
                    <m:r>
                      <a:rPr lang="cs-CZ" sz="14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cs-CZ" sz="1400" b="0" i="1" smtClean="0">
                        <a:latin typeface="Cambria Math" panose="02040503050406030204" pitchFamily="18" charset="0"/>
                      </a:rPr>
                      <m:t>č.</m:t>
                    </m:r>
                  </m:oMath>
                </a14:m>
                <a:endParaRPr lang="cs-CZ" sz="1400" i="1" dirty="0"/>
              </a:p>
            </p:txBody>
          </p:sp>
        </mc:Choice>
        <mc:Fallback xmlns=""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48897B4B-64D0-4BA2-819A-75C5C4E4FB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400" y="5535775"/>
                <a:ext cx="6320726" cy="406586"/>
              </a:xfrm>
              <a:prstGeom prst="rect">
                <a:avLst/>
              </a:prstGeom>
              <a:blipFill>
                <a:blip r:embed="rId5"/>
                <a:stretch>
                  <a:fillRect l="-289" b="-14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pojnice: zakřivená 16">
            <a:extLst>
              <a:ext uri="{FF2B5EF4-FFF2-40B4-BE49-F238E27FC236}">
                <a16:creationId xmlns:a16="http://schemas.microsoft.com/office/drawing/2014/main" id="{1A24B03A-737C-4447-9585-C33E5634BA8B}"/>
              </a:ext>
            </a:extLst>
          </p:cNvPr>
          <p:cNvCxnSpPr/>
          <p:nvPr/>
        </p:nvCxnSpPr>
        <p:spPr bwMode="auto">
          <a:xfrm rot="10800000" flipV="1">
            <a:off x="3879765" y="3408442"/>
            <a:ext cx="2325726" cy="1344078"/>
          </a:xfrm>
          <a:prstGeom prst="curvedConnector3">
            <a:avLst>
              <a:gd name="adj1" fmla="val -2519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pojnice: zakřivená 22">
            <a:extLst>
              <a:ext uri="{FF2B5EF4-FFF2-40B4-BE49-F238E27FC236}">
                <a16:creationId xmlns:a16="http://schemas.microsoft.com/office/drawing/2014/main" id="{5B63FC6C-90B9-48D4-9C3B-44357337ED3F}"/>
              </a:ext>
            </a:extLst>
          </p:cNvPr>
          <p:cNvCxnSpPr/>
          <p:nvPr/>
        </p:nvCxnSpPr>
        <p:spPr bwMode="auto">
          <a:xfrm rot="10800000" flipV="1">
            <a:off x="3453415" y="3408441"/>
            <a:ext cx="2752077" cy="1740607"/>
          </a:xfrm>
          <a:prstGeom prst="curvedConnector3">
            <a:avLst>
              <a:gd name="adj1" fmla="val -2548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9907754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5E3887-7074-49A2-9196-DA59FC7690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688238-39BB-42CA-A05C-BA8AFAC64C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989DC0-F519-474D-A002-4B920A4A3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 4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FE419B7-3AE1-4AB0-9258-3F4D9960C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Sestavte umořovací plán dvouletého spotřebitelského úvěru, spláceného pomocí konstantního umořování dluhu, ve výši 45 000 Kč a úrokovou intenzitou 9 % </a:t>
            </a:r>
            <a:r>
              <a:rPr lang="cs-CZ" dirty="0" err="1"/>
              <a:t>p.a</a:t>
            </a:r>
            <a:r>
              <a:rPr lang="cs-CZ" dirty="0"/>
              <a:t>. Jaká bude výše 12. polhůtní měsíční splátky?</a:t>
            </a:r>
          </a:p>
        </p:txBody>
      </p:sp>
    </p:spTree>
    <p:extLst>
      <p:ext uri="{BB962C8B-B14F-4D97-AF65-F5344CB8AC3E}">
        <p14:creationId xmlns:p14="http://schemas.microsoft.com/office/powerpoint/2010/main" val="1968484354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Umořování dluhu stejnými splátkami = PVA</a:t>
            </a:r>
            <a:endParaRPr lang="cs-CZ" sz="3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9999" y="1595749"/>
            <a:ext cx="11087687" cy="4299476"/>
          </a:xfrm>
        </p:spPr>
        <p:txBody>
          <a:bodyPr/>
          <a:lstStyle/>
          <a:p>
            <a:pPr marL="72000" indent="0">
              <a:buNone/>
            </a:pPr>
            <a:r>
              <a:rPr lang="cs-CZ" altLang="cs-CZ" sz="2000" dirty="0"/>
              <a:t>= pravidelné výplaty (anuity) v pravidelných intervalech po určitou dobu za daných podmínek</a:t>
            </a:r>
          </a:p>
          <a:p>
            <a:pPr marL="72000" indent="0">
              <a:buNone/>
            </a:pPr>
            <a:r>
              <a:rPr lang="cs-CZ" altLang="cs-CZ" sz="2000" dirty="0"/>
              <a:t>= </a:t>
            </a:r>
            <a:r>
              <a:rPr lang="cs-CZ" altLang="cs-CZ" sz="2000" b="1" dirty="0">
                <a:solidFill>
                  <a:srgbClr val="0000DC"/>
                </a:solidFill>
              </a:rPr>
              <a:t>analogické k úvěru (důchod pro věřitele)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14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Polhůtní důchod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nechávám si vyplácet důchod na konci každého období, tzn. úročí se o období víc, a tedy pokud chci stanovit, kolik prostředků musím mít na účtu v čase 0, abych mohl vyplácet po počet období n důchod ve výši a, je současná hodnota nižší, než u předlhůtního důchodu (potřebuji méně)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720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</a:p>
          <a:p>
            <a:pPr marL="277200" indent="0"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14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Předlhůtní důchod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nechávám si vyplácet důchod na začátku každého období, o to vyšší je PVA (potřebuji více)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7200" indent="0"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dirty="0"/>
          </a:p>
          <a:p>
            <a:pPr algn="just">
              <a:spcAft>
                <a:spcPts val="1200"/>
              </a:spcAft>
              <a:buAutoNum type="arabicPeriod"/>
              <a:defRPr/>
            </a:pPr>
            <a:endParaRPr lang="cs-CZ" sz="16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719999" y="6310723"/>
            <a:ext cx="100407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>
                <a:latin typeface="+mj-lt"/>
              </a:rPr>
              <a:t>Kde </a:t>
            </a:r>
            <a:r>
              <a:rPr lang="cs-CZ" sz="1600" b="1" i="1" dirty="0">
                <a:latin typeface="+mj-lt"/>
              </a:rPr>
              <a:t>PVA </a:t>
            </a:r>
            <a:r>
              <a:rPr lang="cs-CZ" sz="1600" dirty="0">
                <a:latin typeface="+mj-lt"/>
              </a:rPr>
              <a:t>je současná hodnota anuity, </a:t>
            </a:r>
            <a:r>
              <a:rPr lang="cs-CZ" sz="1600" b="1" i="1" dirty="0">
                <a:latin typeface="+mj-lt"/>
              </a:rPr>
              <a:t>P</a:t>
            </a:r>
            <a:r>
              <a:rPr lang="cs-CZ" sz="1600" dirty="0">
                <a:latin typeface="+mj-lt"/>
              </a:rPr>
              <a:t> je výše anuitní platby, </a:t>
            </a:r>
            <a:r>
              <a:rPr lang="cs-CZ" sz="1600" b="1" i="1" dirty="0">
                <a:latin typeface="+mj-lt"/>
              </a:rPr>
              <a:t>r</a:t>
            </a:r>
            <a:r>
              <a:rPr lang="cs-CZ" sz="1600" dirty="0">
                <a:latin typeface="+mj-lt"/>
              </a:rPr>
              <a:t> je úroková míra, </a:t>
            </a:r>
            <a:r>
              <a:rPr lang="cs-CZ" sz="1600" b="1" i="1" dirty="0">
                <a:latin typeface="+mj-lt"/>
              </a:rPr>
              <a:t>n</a:t>
            </a:r>
            <a:r>
              <a:rPr lang="cs-CZ" sz="1600" dirty="0">
                <a:latin typeface="+mj-lt"/>
              </a:rPr>
              <a:t> je počet období.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DB9A5BAD-745E-48CC-BFB3-B9DD1F535F22}"/>
                  </a:ext>
                </a:extLst>
              </p:cNvPr>
              <p:cNvSpPr txBox="1"/>
              <p:nvPr/>
            </p:nvSpPr>
            <p:spPr>
              <a:xfrm>
                <a:off x="1111928" y="3899545"/>
                <a:ext cx="7713504" cy="7673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18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𝑷</m:t>
                    </m:r>
                    <m:r>
                      <a:rPr lang="cs-CZ" sz="1800" b="1" i="1" dirty="0">
                        <a:latin typeface="Cambria Math" panose="02040503050406030204" pitchFamily="18" charset="0"/>
                      </a:rPr>
                      <m:t>𝑽𝑨</m:t>
                    </m:r>
                    <m:r>
                      <a:rPr lang="cs-CZ" sz="1800" b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800" b="1" i="1" dirty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cs-CZ" sz="1800" b="1" dirty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cs-CZ" sz="1800" b="1" i="1" dirty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800" b="1" dirty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sz="1800" b="1" dirty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1800" b="1" dirty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sz="1800" b="1" i="1" dirty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den>
                    </m:f>
                    <m:r>
                      <a:rPr lang="cs-CZ" sz="1800" b="1" dirty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cs-CZ" sz="1800" b="1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800" b="1" dirty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1800" b="1" dirty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cs-CZ" sz="1800" b="1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sz="1800" b="1" i="1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cs-CZ" sz="1800" b="1" i="1" dirty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1800" b="1" dirty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cs-CZ" sz="1800" b="1" dirty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lang="cs-CZ" sz="1800" b="1" i="1" dirty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cs-CZ" sz="1800" b="1" i="1" dirty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cs-CZ" sz="1800" b="1" i="1" dirty="0"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p>
                        </m:sSup>
                      </m:num>
                      <m:den>
                        <m:r>
                          <a:rPr lang="cs-CZ" sz="1800" b="1" dirty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1800" b="1" dirty="0">
                            <a:latin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cs-CZ" sz="1800" b="1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sz="1800" b="1" i="1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1800" b="1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cs-CZ" sz="1800" b="1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cs-CZ" sz="1800" b="1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cs-CZ" sz="1800" b="1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cs-CZ" sz="1800" b="1" i="1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den>
                            </m:f>
                          </m:e>
                        </m:d>
                      </m:den>
                    </m:f>
                    <m:r>
                      <m:rPr>
                        <m:nor/>
                      </m:rPr>
                      <a:rPr lang="cs-CZ" sz="18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rPr>
                      <m:t>  = </m:t>
                    </m:r>
                    <m:r>
                      <a:rPr lang="cs-CZ" sz="1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𝒂</m:t>
                    </m:r>
                    <m:r>
                      <a:rPr lang="cs-CZ" sz="1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×</m:t>
                    </m:r>
                    <m:f>
                      <m:fPr>
                        <m:ctrlPr>
                          <a:rPr lang="cs-CZ" sz="18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sz="18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cs-CZ" sz="1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𝟏</m:t>
                            </m:r>
                            <m:r>
                              <a:rPr lang="cs-CZ" sz="1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−(</m:t>
                            </m:r>
                            <m:r>
                              <a:rPr lang="cs-CZ" sz="1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𝟏</m:t>
                            </m:r>
                            <m:r>
                              <a:rPr lang="cs-CZ" sz="1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cs-CZ" sz="1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𝒓</m:t>
                            </m:r>
                            <m:r>
                              <a:rPr lang="cs-CZ" sz="1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cs-CZ" sz="1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cs-CZ" sz="1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𝒏</m:t>
                            </m:r>
                          </m:sup>
                        </m:sSup>
                      </m:num>
                      <m:den>
                        <m:r>
                          <a:rPr lang="cs-CZ" sz="1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𝒓</m:t>
                        </m:r>
                      </m:den>
                    </m:f>
                  </m:oMath>
                </a14:m>
                <a:r>
                  <a:rPr lang="cs-CZ" sz="1800" dirty="0"/>
                  <a:t> </a:t>
                </a:r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DB9A5BAD-745E-48CC-BFB3-B9DD1F535F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1928" y="3899545"/>
                <a:ext cx="7713504" cy="76739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916DD930-C09E-486B-AAB0-13111B08E3AC}"/>
                  </a:ext>
                </a:extLst>
              </p:cNvPr>
              <p:cNvSpPr txBox="1"/>
              <p:nvPr/>
            </p:nvSpPr>
            <p:spPr>
              <a:xfrm>
                <a:off x="1111928" y="5145612"/>
                <a:ext cx="7064406" cy="7673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1800" b="1" i="1" kern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𝑷𝑽𝑨</m:t>
                    </m:r>
                    <m:r>
                      <a:rPr lang="cs-CZ" sz="1800" b="1" i="1" kern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cs-CZ" sz="1800" b="1" i="1" kern="0" dirty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cs-CZ" sz="1800" b="1" kern="0" dirty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cs-CZ" sz="1800" b="1" i="1" kern="0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800" b="1" kern="0" dirty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1800" b="1" kern="0" dirty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cs-CZ" sz="1800" b="1" i="1" kern="0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sz="1800" b="1" i="1" kern="0" dirty="0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cs-CZ" sz="1800" b="1" i="1" kern="0" dirty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1800" b="1" kern="0" dirty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cs-CZ" sz="1800" b="1" kern="0" dirty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lang="cs-CZ" sz="1800" b="1" i="1" kern="0" dirty="0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cs-CZ" sz="1800" b="1" i="1" kern="0" dirty="0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cs-CZ" sz="1800" b="1" i="1" kern="0" dirty="0"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p>
                        </m:sSup>
                      </m:num>
                      <m:den>
                        <m:r>
                          <a:rPr lang="cs-CZ" sz="1800" b="1" kern="0" dirty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1800" b="1" kern="0" dirty="0">
                            <a:latin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cs-CZ" sz="1800" b="1" i="1" kern="0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sz="1800" b="1" i="1" kern="0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1800" b="1" kern="0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cs-CZ" sz="1800" b="1" kern="0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cs-CZ" sz="1800" b="1" kern="0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cs-CZ" sz="1800" b="1" kern="0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cs-CZ" sz="1800" b="1" i="1" kern="0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den>
                            </m:f>
                          </m:e>
                        </m:d>
                      </m:den>
                    </m:f>
                    <m:r>
                      <a:rPr lang="cs-CZ" sz="1800" b="1" i="1" kern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800" b="1" i="1" kern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𝒂</m:t>
                    </m:r>
                    <m:r>
                      <a:rPr lang="cs-CZ" sz="1800" b="1" i="1" ker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×</m:t>
                    </m:r>
                    <m:f>
                      <m:fPr>
                        <m:ctrlPr>
                          <a:rPr lang="cs-CZ" sz="1800" b="1" i="1" ker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sz="1800" b="1" i="1" ker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cs-CZ" sz="1800" b="1" i="1" kern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𝟏</m:t>
                            </m:r>
                            <m:r>
                              <a:rPr lang="cs-CZ" sz="1800" b="1" i="1" kern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−</m:t>
                            </m:r>
                            <m:d>
                              <m:dPr>
                                <m:ctrlPr>
                                  <a:rPr lang="cs-CZ" sz="1800" b="1" i="1" kern="0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sz="1800" b="1" i="1" kern="0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𝟏</m:t>
                                </m:r>
                                <m:r>
                                  <a:rPr lang="cs-CZ" sz="1800" b="1" i="1" kern="0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cs-CZ" sz="1800" b="1" i="1" kern="0" smtClean="0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𝒓</m:t>
                                </m:r>
                              </m:e>
                            </m:d>
                          </m:e>
                          <m:sup>
                            <m:r>
                              <a:rPr lang="cs-CZ" sz="1800" b="1" i="1" kern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cs-CZ" sz="1800" b="1" i="1" kern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𝒏</m:t>
                            </m:r>
                          </m:sup>
                        </m:sSup>
                      </m:num>
                      <m:den>
                        <m:r>
                          <a:rPr lang="cs-CZ" sz="1800" b="1" i="1" kern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𝒓</m:t>
                        </m:r>
                      </m:den>
                    </m:f>
                    <m:r>
                      <a:rPr lang="cs-CZ" sz="1800" b="1" i="1" ker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×</m:t>
                    </m:r>
                    <m:d>
                      <m:dPr>
                        <m:ctrlPr>
                          <a:rPr lang="cs-CZ" sz="1800" b="1" i="1" kern="0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cs-CZ" sz="1800" b="1" i="1" kern="0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𝟏</m:t>
                        </m:r>
                        <m:r>
                          <a:rPr lang="cs-CZ" sz="1800" b="1" i="1" kern="0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</m:t>
                        </m:r>
                        <m:r>
                          <a:rPr lang="cs-CZ" sz="1800" b="1" i="1" kern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𝒓</m:t>
                        </m:r>
                      </m:e>
                    </m:d>
                    <m:r>
                      <a:rPr lang="cs-CZ" sz="1800" b="1" i="1" kern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cs-CZ" sz="1800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</a:t>
                </a:r>
                <a:endParaRPr lang="cs-CZ" sz="1800" dirty="0"/>
              </a:p>
            </p:txBody>
          </p:sp>
        </mc:Choice>
        <mc:Fallback xmlns="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916DD930-C09E-486B-AAB0-13111B08E3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1928" y="5145612"/>
                <a:ext cx="7064406" cy="76739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3870606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Umořování dluhu stejnými splátkami - příklad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altLang="cs-CZ" sz="2000" dirty="0"/>
              <a:t>Jak určit výši splátky?</a:t>
            </a:r>
          </a:p>
          <a:p>
            <a:pPr lvl="1"/>
            <a:r>
              <a:rPr lang="cs-CZ" altLang="cs-CZ" dirty="0"/>
              <a:t>Vzorec pro výpočet polhůtního důchodu – to již známe </a:t>
            </a:r>
            <a:r>
              <a:rPr lang="cs-CZ" altLang="cs-CZ" dirty="0">
                <a:sym typeface="Wingdings" pitchFamily="2" charset="2"/>
              </a:rPr>
              <a:t></a:t>
            </a:r>
          </a:p>
          <a:p>
            <a:pPr lvl="1"/>
            <a:endParaRPr lang="cs-CZ" altLang="cs-CZ" dirty="0"/>
          </a:p>
          <a:p>
            <a:pPr lvl="1"/>
            <a:endParaRPr lang="cs-CZ" altLang="cs-CZ" dirty="0"/>
          </a:p>
          <a:p>
            <a:pPr lvl="1"/>
            <a:endParaRPr lang="cs-CZ" altLang="cs-CZ" dirty="0"/>
          </a:p>
          <a:p>
            <a:pPr lvl="1"/>
            <a:endParaRPr lang="cs-CZ" altLang="cs-CZ" dirty="0"/>
          </a:p>
          <a:p>
            <a:pPr lvl="1"/>
            <a:endParaRPr lang="cs-CZ" altLang="cs-CZ" dirty="0"/>
          </a:p>
          <a:p>
            <a:pPr lvl="1">
              <a:lnSpc>
                <a:spcPct val="150000"/>
              </a:lnSpc>
            </a:pPr>
            <a:r>
              <a:rPr lang="cs-CZ" altLang="cs-CZ" sz="1600" dirty="0"/>
              <a:t>Další postup obdobně jako v minulém příkladu.</a:t>
            </a:r>
          </a:p>
          <a:p>
            <a:pPr marL="1371600" lvl="2" indent="-457200">
              <a:lnSpc>
                <a:spcPct val="150000"/>
              </a:lnSpc>
              <a:buClr>
                <a:schemeClr val="tx2"/>
              </a:buClr>
              <a:buFont typeface="+mj-lt"/>
              <a:buAutoNum type="arabicPeriod"/>
            </a:pPr>
            <a:r>
              <a:rPr lang="cs-CZ" altLang="cs-CZ" sz="1600" dirty="0"/>
              <a:t>Nejprve vyplníme splátky (jsou stejné).</a:t>
            </a:r>
          </a:p>
          <a:p>
            <a:pPr marL="1371600" lvl="2" indent="-457200">
              <a:lnSpc>
                <a:spcPct val="150000"/>
              </a:lnSpc>
              <a:buClr>
                <a:schemeClr val="tx2"/>
              </a:buClr>
              <a:buFont typeface="+mj-lt"/>
              <a:buAutoNum type="arabicPeriod"/>
            </a:pPr>
            <a:r>
              <a:rPr lang="cs-CZ" altLang="cs-CZ" sz="1600" dirty="0"/>
              <a:t>Potom pro každé období spočítáme výši úroku ze stávající hodnoty dluhu.</a:t>
            </a:r>
          </a:p>
          <a:p>
            <a:pPr marL="1371600" lvl="2" indent="-457200">
              <a:lnSpc>
                <a:spcPct val="150000"/>
              </a:lnSpc>
              <a:buClr>
                <a:schemeClr val="tx2"/>
              </a:buClr>
              <a:buFont typeface="+mj-lt"/>
              <a:buAutoNum type="arabicPeriod"/>
            </a:pPr>
            <a:r>
              <a:rPr lang="cs-CZ" altLang="cs-CZ" sz="1600" dirty="0"/>
              <a:t>Úmor potom získáme odečtením úroku od anuity.</a:t>
            </a:r>
          </a:p>
          <a:p>
            <a:pPr marL="1371600" lvl="2" indent="-457200">
              <a:lnSpc>
                <a:spcPct val="150000"/>
              </a:lnSpc>
              <a:buClr>
                <a:schemeClr val="tx2"/>
              </a:buClr>
              <a:buFont typeface="+mj-lt"/>
              <a:buAutoNum type="arabicPeriod"/>
            </a:pPr>
            <a:r>
              <a:rPr lang="cs-CZ" altLang="cs-CZ" sz="1600" dirty="0"/>
              <a:t>„Novou“ výši stávajícího dluhu získáme odečtením úmoru od předchozího stavu dluhu.</a:t>
            </a:r>
          </a:p>
          <a:p>
            <a:pPr marL="72000" indent="0" algn="just">
              <a:spcAft>
                <a:spcPts val="1200"/>
              </a:spcAft>
              <a:buNone/>
              <a:defRPr/>
            </a:pPr>
            <a:endParaRPr lang="cs-CZ" sz="2000" dirty="0"/>
          </a:p>
        </p:txBody>
      </p:sp>
      <p:grpSp>
        <p:nvGrpSpPr>
          <p:cNvPr id="9" name="Skupina 8"/>
          <p:cNvGrpSpPr/>
          <p:nvPr/>
        </p:nvGrpSpPr>
        <p:grpSpPr>
          <a:xfrm>
            <a:off x="1008063" y="2719388"/>
            <a:ext cx="7620422" cy="943348"/>
            <a:chOff x="1008063" y="2389775"/>
            <a:chExt cx="7620422" cy="94334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Objekt 6"/>
                <p:cNvSpPr txBox="1"/>
                <p:nvPr/>
              </p:nvSpPr>
              <p:spPr bwMode="auto">
                <a:xfrm>
                  <a:off x="1008063" y="2389775"/>
                  <a:ext cx="3511550" cy="839787"/>
                </a:xfrm>
                <a:prstGeom prst="rect">
                  <a:avLst/>
                </a:prstGeom>
                <a:noFill/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cs-CZ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𝑃𝑉𝐴</m:t>
                        </m:r>
                        <m:r>
                          <a:rPr lang="cs-CZ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cs-CZ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cs-CZ" sz="18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⋅</m:t>
                        </m:r>
                        <m:f>
                          <m:fPr>
                            <m:ctrlPr>
                              <a:rPr lang="cs-CZ" sz="18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1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sz="1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cs-CZ" sz="1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den>
                        </m:f>
                        <m:r>
                          <a:rPr lang="cs-CZ" sz="18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⋅</m:t>
                        </m:r>
                        <m:f>
                          <m:fPr>
                            <m:ctrlPr>
                              <a:rPr lang="cs-CZ" sz="1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18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cs-CZ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cs-CZ" sz="180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cs-CZ" sz="180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cs-CZ" sz="1800" b="0" i="1" smtClean="0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cs-CZ" sz="1800" b="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1+</m:t>
                                        </m:r>
                                        <m:r>
                                          <a:rPr lang="cs-CZ" sz="1800" b="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  <m:sup>
                                <m:r>
                                  <a:rPr lang="cs-CZ" sz="1800" b="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</m:sSup>
                          </m:num>
                          <m:den>
                            <m:r>
                              <a:rPr lang="cs-CZ" sz="1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d>
                              <m:dPr>
                                <m:ctrlPr>
                                  <a:rPr lang="cs-CZ" sz="18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cs-CZ" sz="18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1800" b="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cs-CZ" sz="1800" b="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1+</m:t>
                                    </m:r>
                                    <m:r>
                                      <a:rPr lang="cs-CZ" sz="1800" b="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den>
                                </m:f>
                              </m:e>
                            </m:d>
                          </m:den>
                        </m:f>
                      </m:oMath>
                    </m:oMathPara>
                  </a14:m>
                  <a:endParaRPr lang="cs-CZ" sz="1800" dirty="0"/>
                </a:p>
              </p:txBody>
            </p:sp>
          </mc:Choice>
          <mc:Fallback xmlns="">
            <p:sp>
              <p:nvSpPr>
                <p:cNvPr id="10" name="Objekt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08063" y="2389775"/>
                  <a:ext cx="3511550" cy="839787"/>
                </a:xfrm>
                <a:prstGeom prst="rect">
                  <a:avLst/>
                </a:prstGeom>
                <a:blipFill>
                  <a:blip r:embed="rId2"/>
                  <a:stretch>
                    <a:fillRect b="-20290"/>
                  </a:stretch>
                </a:blipFill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Objekt 7"/>
                <p:cNvSpPr txBox="1"/>
                <p:nvPr/>
              </p:nvSpPr>
              <p:spPr bwMode="auto">
                <a:xfrm>
                  <a:off x="5751935" y="2616787"/>
                  <a:ext cx="2876550" cy="716336"/>
                </a:xfrm>
                <a:prstGeom prst="rect">
                  <a:avLst/>
                </a:prstGeom>
                <a:noFill/>
                <a:ln w="63500">
                  <a:solidFill>
                    <a:srgbClr val="000080"/>
                  </a:solidFill>
                  <a:miter lim="800000"/>
                  <a:headEnd/>
                  <a:tailEnd/>
                </a:ln>
              </p:spPr>
              <p:txBody>
                <a:bodyPr>
                  <a:normAutofit fontScale="85000" lnSpcReduction="10000"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cs-CZ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cs-CZ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cs-CZ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𝑃𝑉𝐴</m:t>
                        </m:r>
                        <m:r>
                          <a:rPr lang="cs-CZ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⋅</m:t>
                        </m:r>
                        <m:f>
                          <m:fPr>
                            <m:ctrlPr>
                              <a:rPr lang="cs-CZ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num>
                          <m:den>
                            <m:r>
                              <a:rPr lang="cs-CZ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cs-C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cs-CZ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cs-CZ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cs-CZ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cs-CZ" b="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cs-C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cs-CZ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cs-CZ" dirty="0"/>
                </a:p>
              </p:txBody>
            </p:sp>
          </mc:Choice>
          <mc:Fallback xmlns="">
            <p:sp>
              <p:nvSpPr>
                <p:cNvPr id="11" name="Objekt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751935" y="2616787"/>
                  <a:ext cx="2876550" cy="716336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63500">
                  <a:solidFill>
                    <a:srgbClr val="00008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cs-C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TextovéPole 11"/>
            <p:cNvSpPr txBox="1"/>
            <p:nvPr/>
          </p:nvSpPr>
          <p:spPr>
            <a:xfrm>
              <a:off x="4458892" y="2583231"/>
              <a:ext cx="9354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Times New Roman"/>
                </a:rPr>
                <a:t>→</a:t>
              </a:r>
              <a:endPara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2174766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F7C11DC7-1B8A-49B4-9AAA-52303DEDAF7D}" vid="{B13F5AAB-AC0E-4CB5-95CC-537D369F30D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822CDD262779F4C8A243605C98B3D6B" ma:contentTypeVersion="2" ma:contentTypeDescription="Vytvoří nový dokument" ma:contentTypeScope="" ma:versionID="dad63895392c43049a9238c09fe65b8b">
  <xsd:schema xmlns:xsd="http://www.w3.org/2001/XMLSchema" xmlns:xs="http://www.w3.org/2001/XMLSchema" xmlns:p="http://schemas.microsoft.com/office/2006/metadata/properties" xmlns:ns2="cc1cf008-a30f-4977-b954-94b46cff7c22" targetNamespace="http://schemas.microsoft.com/office/2006/metadata/properties" ma:root="true" ma:fieldsID="f0bc817c8727c8f667ac32d77954998f" ns2:_="">
    <xsd:import namespace="cc1cf008-a30f-4977-b954-94b46cff7c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1cf008-a30f-4977-b954-94b46cff7c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351C0F-234A-400C-8961-05AD3D13BF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AE2EA8E-5274-4FF5-96CF-566D06C799F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0E6D488-4097-46AC-BE9E-53A1D248C0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1cf008-a30f-4977-b954-94b46cff7c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prezentace-econ-en (1)</Template>
  <TotalTime>5238</TotalTime>
  <Words>1622</Words>
  <Application>Microsoft Office PowerPoint</Application>
  <PresentationFormat>Širokoúhlá obrazovka</PresentationFormat>
  <Paragraphs>196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Arial</vt:lpstr>
      <vt:lpstr>Calibri</vt:lpstr>
      <vt:lpstr>Cambria Math</vt:lpstr>
      <vt:lpstr>Tahoma</vt:lpstr>
      <vt:lpstr>Times New Roman</vt:lpstr>
      <vt:lpstr>Wingdings</vt:lpstr>
      <vt:lpstr>Presentation_MU_EN</vt:lpstr>
      <vt:lpstr>Problematika úvěrů</vt:lpstr>
      <vt:lpstr>Základní pojmy</vt:lpstr>
      <vt:lpstr>Úvěr</vt:lpstr>
      <vt:lpstr>Umořování dluhu</vt:lpstr>
      <vt:lpstr>Umořování dluhu nestejnými splátkami - příklad</vt:lpstr>
      <vt:lpstr>Umořování dluhu nestejnými splátkami - příklad</vt:lpstr>
      <vt:lpstr>Příklad Socrative 4</vt:lpstr>
      <vt:lpstr>Umořování dluhu stejnými splátkami = PVA</vt:lpstr>
      <vt:lpstr>Umořování dluhu stejnými splátkami - příklad</vt:lpstr>
      <vt:lpstr>Umořování dluhu stejnými splátkami - příklad</vt:lpstr>
      <vt:lpstr>Vzorový příklad</vt:lpstr>
      <vt:lpstr>Příklad Socrative 5</vt:lpstr>
      <vt:lpstr>RPSN – Roční procentní sazba nákladů</vt:lpstr>
      <vt:lpstr>RPSN</vt:lpstr>
      <vt:lpstr>Vzorový příklad - RPSN</vt:lpstr>
      <vt:lpstr>Vzorový příklad RPSN - řešení</vt:lpstr>
      <vt:lpstr>Vzorový příklad RPSN - řešení</vt:lpstr>
      <vt:lpstr>Vzorový příklad RPSN - řešení</vt:lpstr>
      <vt:lpstr>Vzorový příklad RPSN - řešení</vt:lpstr>
      <vt:lpstr>Příklad Socrative 8</vt:lpstr>
      <vt:lpstr>Děkuji za aktivní účast   v případě dotazů piště 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Gyönyörová Lucie</dc:creator>
  <cp:lastModifiedBy>Lukáš Marek</cp:lastModifiedBy>
  <cp:revision>184</cp:revision>
  <cp:lastPrinted>1601-01-01T00:00:00Z</cp:lastPrinted>
  <dcterms:created xsi:type="dcterms:W3CDTF">2020-09-24T08:51:58Z</dcterms:created>
  <dcterms:modified xsi:type="dcterms:W3CDTF">2021-11-09T22:42:46Z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0x0101006822CDD262779F4C8A243605C98B3D6B</vt:lpwstr>
  </property>
</Properties>
</file>