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8"/>
  </p:notesMasterIdLst>
  <p:handoutMasterIdLst>
    <p:handoutMasterId r:id="rId19"/>
  </p:handoutMasterIdLst>
  <p:sldIdLst>
    <p:sldId id="256" r:id="rId5"/>
    <p:sldId id="315" r:id="rId6"/>
    <p:sldId id="316" r:id="rId7"/>
    <p:sldId id="317" r:id="rId8"/>
    <p:sldId id="299" r:id="rId9"/>
    <p:sldId id="318" r:id="rId10"/>
    <p:sldId id="319" r:id="rId11"/>
    <p:sldId id="320" r:id="rId12"/>
    <p:sldId id="321" r:id="rId13"/>
    <p:sldId id="322" r:id="rId14"/>
    <p:sldId id="308" r:id="rId15"/>
    <p:sldId id="323" r:id="rId16"/>
    <p:sldId id="276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 Marek" initials="LM" lastIdx="1" clrIdx="0">
    <p:extLst>
      <p:ext uri="{19B8F6BF-5375-455C-9EA6-DF929625EA0E}">
        <p15:presenceInfo xmlns:p15="http://schemas.microsoft.com/office/powerpoint/2012/main" userId="Lukáš M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89D076"/>
    <a:srgbClr val="94ADE0"/>
    <a:srgbClr val="F08E52"/>
    <a:srgbClr val="CAEAC1"/>
    <a:srgbClr val="F4B084"/>
    <a:srgbClr val="B4C6E9"/>
    <a:srgbClr val="B9006E"/>
    <a:srgbClr val="46C8FF"/>
    <a:srgbClr val="F01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49647-C2FB-4040-8F0D-374E408023F0}" v="20" dt="2021-11-08T23:49:03.605"/>
    <p1510:client id="{FA067007-FDE2-4F44-9017-51E566FA45C6}" v="25" dt="2020-12-09T17:21:45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87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522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Gyönyörová" userId="S::433854@muni.cz::b653aab2-afbe-4252-b8ca-b0456ccae5d8" providerId="AD" clId="Web-{FA067007-FDE2-4F44-9017-51E566FA45C6}"/>
    <pc:docChg chg="modSld">
      <pc:chgData name="Lucie Gyönyörová" userId="S::433854@muni.cz::b653aab2-afbe-4252-b8ca-b0456ccae5d8" providerId="AD" clId="Web-{FA067007-FDE2-4F44-9017-51E566FA45C6}" dt="2020-12-09T17:21:41.193" v="23" actId="20577"/>
      <pc:docMkLst>
        <pc:docMk/>
      </pc:docMkLst>
      <pc:sldChg chg="modSp">
        <pc:chgData name="Lucie Gyönyörová" userId="S::433854@muni.cz::b653aab2-afbe-4252-b8ca-b0456ccae5d8" providerId="AD" clId="Web-{FA067007-FDE2-4F44-9017-51E566FA45C6}" dt="2020-12-09T17:21:41.193" v="23" actId="20577"/>
        <pc:sldMkLst>
          <pc:docMk/>
          <pc:sldMk cId="2343526595" sldId="266"/>
        </pc:sldMkLst>
        <pc:spChg chg="mod">
          <ac:chgData name="Lucie Gyönyörová" userId="S::433854@muni.cz::b653aab2-afbe-4252-b8ca-b0456ccae5d8" providerId="AD" clId="Web-{FA067007-FDE2-4F44-9017-51E566FA45C6}" dt="2020-12-09T17:21:41.193" v="23" actId="20577"/>
          <ac:spMkLst>
            <pc:docMk/>
            <pc:sldMk cId="2343526595" sldId="266"/>
            <ac:spMk id="5" creationId="{00000000-0000-0000-0000-000000000000}"/>
          </ac:spMkLst>
        </pc:spChg>
      </pc:sldChg>
    </pc:docChg>
  </pc:docChgLst>
  <pc:docChgLst>
    <pc:chgData name="Lukáš Marek" userId="S::405677@muni.cz::1bada3d9-94b4-4f6b-8edc-ad61d29ac51d" providerId="AD" clId="Web-{32749647-C2FB-4040-8F0D-374E408023F0}"/>
    <pc:docChg chg="modSld">
      <pc:chgData name="Lukáš Marek" userId="S::405677@muni.cz::1bada3d9-94b4-4f6b-8edc-ad61d29ac51d" providerId="AD" clId="Web-{32749647-C2FB-4040-8F0D-374E408023F0}" dt="2021-11-08T23:49:03.605" v="13" actId="20577"/>
      <pc:docMkLst>
        <pc:docMk/>
      </pc:docMkLst>
      <pc:sldChg chg="modSp">
        <pc:chgData name="Lukáš Marek" userId="S::405677@muni.cz::1bada3d9-94b4-4f6b-8edc-ad61d29ac51d" providerId="AD" clId="Web-{32749647-C2FB-4040-8F0D-374E408023F0}" dt="2021-11-08T23:47:58.010" v="4" actId="20577"/>
        <pc:sldMkLst>
          <pc:docMk/>
          <pc:sldMk cId="3545000606" sldId="296"/>
        </pc:sldMkLst>
        <pc:spChg chg="mod">
          <ac:chgData name="Lukáš Marek" userId="S::405677@muni.cz::1bada3d9-94b4-4f6b-8edc-ad61d29ac51d" providerId="AD" clId="Web-{32749647-C2FB-4040-8F0D-374E408023F0}" dt="2021-11-08T23:47:58.010" v="4" actId="20577"/>
          <ac:spMkLst>
            <pc:docMk/>
            <pc:sldMk cId="3545000606" sldId="296"/>
            <ac:spMk id="4" creationId="{EE147750-8806-433F-BFCF-D3E5BFE90CA4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7:44.165" v="2" actId="20577"/>
        <pc:sldMkLst>
          <pc:docMk/>
          <pc:sldMk cId="2819804608" sldId="299"/>
        </pc:sldMkLst>
        <pc:spChg chg="mod">
          <ac:chgData name="Lukáš Marek" userId="S::405677@muni.cz::1bada3d9-94b4-4f6b-8edc-ad61d29ac51d" providerId="AD" clId="Web-{32749647-C2FB-4040-8F0D-374E408023F0}" dt="2021-11-08T23:47:44.165" v="2" actId="20577"/>
          <ac:spMkLst>
            <pc:docMk/>
            <pc:sldMk cId="2819804608" sldId="299"/>
            <ac:spMk id="4" creationId="{96989DC0-F519-474D-A002-4B920A4A3E37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7:49.400" v="3" actId="20577"/>
        <pc:sldMkLst>
          <pc:docMk/>
          <pc:sldMk cId="4053372999" sldId="304"/>
        </pc:sldMkLst>
        <pc:spChg chg="mod">
          <ac:chgData name="Lukáš Marek" userId="S::405677@muni.cz::1bada3d9-94b4-4f6b-8edc-ad61d29ac51d" providerId="AD" clId="Web-{32749647-C2FB-4040-8F0D-374E408023F0}" dt="2021-11-08T23:47:49.400" v="3" actId="20577"/>
          <ac:spMkLst>
            <pc:docMk/>
            <pc:sldMk cId="4053372999" sldId="304"/>
            <ac:spMk id="4" creationId="{EE147750-8806-433F-BFCF-D3E5BFE90CA4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8:03.072" v="6" actId="20577"/>
        <pc:sldMkLst>
          <pc:docMk/>
          <pc:sldMk cId="987040918" sldId="305"/>
        </pc:sldMkLst>
        <pc:spChg chg="mod">
          <ac:chgData name="Lukáš Marek" userId="S::405677@muni.cz::1bada3d9-94b4-4f6b-8edc-ad61d29ac51d" providerId="AD" clId="Web-{32749647-C2FB-4040-8F0D-374E408023F0}" dt="2021-11-08T23:48:03.072" v="6" actId="20577"/>
          <ac:spMkLst>
            <pc:docMk/>
            <pc:sldMk cId="987040918" sldId="305"/>
            <ac:spMk id="4" creationId="{EE147750-8806-433F-BFCF-D3E5BFE90CA4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8:12.260" v="8" actId="20577"/>
        <pc:sldMkLst>
          <pc:docMk/>
          <pc:sldMk cId="903726937" sldId="306"/>
        </pc:sldMkLst>
        <pc:spChg chg="mod">
          <ac:chgData name="Lukáš Marek" userId="S::405677@muni.cz::1bada3d9-94b4-4f6b-8edc-ad61d29ac51d" providerId="AD" clId="Web-{32749647-C2FB-4040-8F0D-374E408023F0}" dt="2021-11-08T23:48:12.260" v="8" actId="20577"/>
          <ac:spMkLst>
            <pc:docMk/>
            <pc:sldMk cId="903726937" sldId="306"/>
            <ac:spMk id="15" creationId="{CC2F6678-589E-4EE9-BBA9-3D3ED0800F3D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8:24.760" v="10" actId="20577"/>
        <pc:sldMkLst>
          <pc:docMk/>
          <pc:sldMk cId="3786255506" sldId="307"/>
        </pc:sldMkLst>
        <pc:spChg chg="mod">
          <ac:chgData name="Lukáš Marek" userId="S::405677@muni.cz::1bada3d9-94b4-4f6b-8edc-ad61d29ac51d" providerId="AD" clId="Web-{32749647-C2FB-4040-8F0D-374E408023F0}" dt="2021-11-08T23:48:24.760" v="10" actId="20577"/>
          <ac:spMkLst>
            <pc:docMk/>
            <pc:sldMk cId="3786255506" sldId="307"/>
            <ac:spMk id="15" creationId="{CC2F6678-589E-4EE9-BBA9-3D3ED0800F3D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8:30.135" v="11" actId="20577"/>
        <pc:sldMkLst>
          <pc:docMk/>
          <pc:sldMk cId="3723018216" sldId="313"/>
        </pc:sldMkLst>
        <pc:spChg chg="mod">
          <ac:chgData name="Lukáš Marek" userId="S::405677@muni.cz::1bada3d9-94b4-4f6b-8edc-ad61d29ac51d" providerId="AD" clId="Web-{32749647-C2FB-4040-8F0D-374E408023F0}" dt="2021-11-08T23:48:30.135" v="11" actId="20577"/>
          <ac:spMkLst>
            <pc:docMk/>
            <pc:sldMk cId="3723018216" sldId="313"/>
            <ac:spMk id="15" creationId="{CC2F6678-589E-4EE9-BBA9-3D3ED0800F3D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9:03.605" v="13" actId="20577"/>
        <pc:sldMkLst>
          <pc:docMk/>
          <pc:sldMk cId="3948701417" sldId="314"/>
        </pc:sldMkLst>
        <pc:spChg chg="mod">
          <ac:chgData name="Lukáš Marek" userId="S::405677@muni.cz::1bada3d9-94b4-4f6b-8edc-ad61d29ac51d" providerId="AD" clId="Web-{32749647-C2FB-4040-8F0D-374E408023F0}" dt="2021-11-08T23:49:03.605" v="13" actId="20577"/>
          <ac:spMkLst>
            <pc:docMk/>
            <pc:sldMk cId="3948701417" sldId="314"/>
            <ac:spMk id="15" creationId="{CC2F6678-589E-4EE9-BBA9-3D3ED0800F3D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7:20.977" v="0" actId="20577"/>
        <pc:sldMkLst>
          <pc:docMk/>
          <pc:sldMk cId="1968484354" sldId="315"/>
        </pc:sldMkLst>
        <pc:spChg chg="mod">
          <ac:chgData name="Lukáš Marek" userId="S::405677@muni.cz::1bada3d9-94b4-4f6b-8edc-ad61d29ac51d" providerId="AD" clId="Web-{32749647-C2FB-4040-8F0D-374E408023F0}" dt="2021-11-08T23:47:20.977" v="0" actId="20577"/>
          <ac:spMkLst>
            <pc:docMk/>
            <pc:sldMk cId="1968484354" sldId="315"/>
            <ac:spMk id="4" creationId="{96989DC0-F519-474D-A002-4B920A4A3E37}"/>
          </ac:spMkLst>
        </pc:spChg>
      </pc:sldChg>
      <pc:sldChg chg="modSp">
        <pc:chgData name="Lukáš Marek" userId="S::405677@muni.cz::1bada3d9-94b4-4f6b-8edc-ad61d29ac51d" providerId="AD" clId="Web-{32749647-C2FB-4040-8F0D-374E408023F0}" dt="2021-11-08T23:47:44.072" v="1" actId="20577"/>
        <pc:sldMkLst>
          <pc:docMk/>
          <pc:sldMk cId="1000116154" sldId="316"/>
        </pc:sldMkLst>
        <pc:spChg chg="mod">
          <ac:chgData name="Lukáš Marek" userId="S::405677@muni.cz::1bada3d9-94b4-4f6b-8edc-ad61d29ac51d" providerId="AD" clId="Web-{32749647-C2FB-4040-8F0D-374E408023F0}" dt="2021-11-08T23:47:44.072" v="1" actId="20577"/>
          <ac:spMkLst>
            <pc:docMk/>
            <pc:sldMk cId="1000116154" sldId="316"/>
            <ac:spMk id="4" creationId="{96989DC0-F519-474D-A002-4B920A4A3E3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příklady anuitních počtů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30345"/>
            <a:ext cx="10753200" cy="451576"/>
          </a:xfrm>
        </p:spPr>
        <p:txBody>
          <a:bodyPr/>
          <a:lstStyle/>
          <a:p>
            <a:r>
              <a:rPr lang="cs-CZ" dirty="0"/>
              <a:t>Příklad – spoření a důchod DO = 1 rok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2374BFD1-76FF-4209-92C9-793A92B87643}"/>
              </a:ext>
            </a:extLst>
          </p:cNvPr>
          <p:cNvCxnSpPr>
            <a:cxnSpLocks/>
          </p:cNvCxnSpPr>
          <p:nvPr/>
        </p:nvCxnSpPr>
        <p:spPr bwMode="auto">
          <a:xfrm>
            <a:off x="1267829" y="2148739"/>
            <a:ext cx="872345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986E243-88E7-4F57-85C8-B9B3B2F754A8}"/>
              </a:ext>
            </a:extLst>
          </p:cNvPr>
          <p:cNvCxnSpPr>
            <a:cxnSpLocks/>
          </p:cNvCxnSpPr>
          <p:nvPr/>
        </p:nvCxnSpPr>
        <p:spPr bwMode="auto">
          <a:xfrm>
            <a:off x="1599865" y="2056514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484E641-F2FC-49D8-AF2C-B4647296123B}"/>
              </a:ext>
            </a:extLst>
          </p:cNvPr>
          <p:cNvCxnSpPr>
            <a:cxnSpLocks/>
          </p:cNvCxnSpPr>
          <p:nvPr/>
        </p:nvCxnSpPr>
        <p:spPr bwMode="auto">
          <a:xfrm>
            <a:off x="1939126" y="205157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024B8A57-F0E1-4585-B31E-9DFBFB3CB52E}"/>
              </a:ext>
            </a:extLst>
          </p:cNvPr>
          <p:cNvGrpSpPr/>
          <p:nvPr/>
        </p:nvGrpSpPr>
        <p:grpSpPr>
          <a:xfrm>
            <a:off x="2242350" y="867955"/>
            <a:ext cx="2845444" cy="1025808"/>
            <a:chOff x="2859405" y="3830923"/>
            <a:chExt cx="1174922" cy="820234"/>
          </a:xfrm>
        </p:grpSpPr>
        <p:cxnSp>
          <p:nvCxnSpPr>
            <p:cNvPr id="33" name="Přímá spojnice se šipkou 32">
              <a:extLst>
                <a:ext uri="{FF2B5EF4-FFF2-40B4-BE49-F238E27FC236}">
                  <a16:creationId xmlns:a16="http://schemas.microsoft.com/office/drawing/2014/main" id="{53F88542-91F6-407A-B2B4-590D0666B60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Volný tvar: obrazec 33">
              <a:extLst>
                <a:ext uri="{FF2B5EF4-FFF2-40B4-BE49-F238E27FC236}">
                  <a16:creationId xmlns:a16="http://schemas.microsoft.com/office/drawing/2014/main" id="{481464A8-4735-49EF-9CEA-F6479EF9B5BA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DD3E85BE-46A8-481E-93FF-8A8C35331FC6}"/>
              </a:ext>
            </a:extLst>
          </p:cNvPr>
          <p:cNvCxnSpPr>
            <a:cxnSpLocks/>
          </p:cNvCxnSpPr>
          <p:nvPr/>
        </p:nvCxnSpPr>
        <p:spPr bwMode="auto">
          <a:xfrm>
            <a:off x="2574386" y="205923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>
            <a:extLst>
              <a:ext uri="{FF2B5EF4-FFF2-40B4-BE49-F238E27FC236}">
                <a16:creationId xmlns:a16="http://schemas.microsoft.com/office/drawing/2014/main" id="{88EB45F9-1107-4A36-9681-BE6ADDE2A97C}"/>
              </a:ext>
            </a:extLst>
          </p:cNvPr>
          <p:cNvCxnSpPr>
            <a:cxnSpLocks/>
          </p:cNvCxnSpPr>
          <p:nvPr/>
        </p:nvCxnSpPr>
        <p:spPr bwMode="auto">
          <a:xfrm>
            <a:off x="2880091" y="2054296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F378EB50-C949-4806-A950-808770E9C2B9}"/>
              </a:ext>
            </a:extLst>
          </p:cNvPr>
          <p:cNvCxnSpPr>
            <a:cxnSpLocks/>
          </p:cNvCxnSpPr>
          <p:nvPr/>
        </p:nvCxnSpPr>
        <p:spPr bwMode="auto">
          <a:xfrm>
            <a:off x="2242350" y="1989496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Přímá spojnice 53">
            <a:extLst>
              <a:ext uri="{FF2B5EF4-FFF2-40B4-BE49-F238E27FC236}">
                <a16:creationId xmlns:a16="http://schemas.microsoft.com/office/drawing/2014/main" id="{E70C4689-C92F-4CE7-A751-57CEF17B3321}"/>
              </a:ext>
            </a:extLst>
          </p:cNvPr>
          <p:cNvCxnSpPr>
            <a:cxnSpLocks/>
          </p:cNvCxnSpPr>
          <p:nvPr/>
        </p:nvCxnSpPr>
        <p:spPr bwMode="auto">
          <a:xfrm>
            <a:off x="3790790" y="2065628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Přímá spojnice 55">
            <a:extLst>
              <a:ext uri="{FF2B5EF4-FFF2-40B4-BE49-F238E27FC236}">
                <a16:creationId xmlns:a16="http://schemas.microsoft.com/office/drawing/2014/main" id="{EA7B72C6-74F4-4182-B51A-FB767224E3C3}"/>
              </a:ext>
            </a:extLst>
          </p:cNvPr>
          <p:cNvCxnSpPr>
            <a:cxnSpLocks/>
          </p:cNvCxnSpPr>
          <p:nvPr/>
        </p:nvCxnSpPr>
        <p:spPr bwMode="auto">
          <a:xfrm>
            <a:off x="3475532" y="205723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>
            <a:extLst>
              <a:ext uri="{FF2B5EF4-FFF2-40B4-BE49-F238E27FC236}">
                <a16:creationId xmlns:a16="http://schemas.microsoft.com/office/drawing/2014/main" id="{3652D671-200E-42CF-9AEE-8B12A07A19E6}"/>
              </a:ext>
            </a:extLst>
          </p:cNvPr>
          <p:cNvCxnSpPr>
            <a:cxnSpLocks/>
          </p:cNvCxnSpPr>
          <p:nvPr/>
        </p:nvCxnSpPr>
        <p:spPr bwMode="auto">
          <a:xfrm>
            <a:off x="4765311" y="2063410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B6C8AA23-F897-4610-A065-540B24661AFA}"/>
              </a:ext>
            </a:extLst>
          </p:cNvPr>
          <p:cNvCxnSpPr>
            <a:cxnSpLocks/>
          </p:cNvCxnSpPr>
          <p:nvPr/>
        </p:nvCxnSpPr>
        <p:spPr bwMode="auto">
          <a:xfrm>
            <a:off x="5087794" y="1938631"/>
            <a:ext cx="0" cy="41011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Přímá spojnice 58">
            <a:extLst>
              <a:ext uri="{FF2B5EF4-FFF2-40B4-BE49-F238E27FC236}">
                <a16:creationId xmlns:a16="http://schemas.microsoft.com/office/drawing/2014/main" id="{387C11B2-0A33-4B56-85F3-6E3B370491DA}"/>
              </a:ext>
            </a:extLst>
          </p:cNvPr>
          <p:cNvCxnSpPr>
            <a:cxnSpLocks/>
          </p:cNvCxnSpPr>
          <p:nvPr/>
        </p:nvCxnSpPr>
        <p:spPr bwMode="auto">
          <a:xfrm>
            <a:off x="4441664" y="2059962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E4FDEF2E-8A77-463F-B187-D763DEFB8303}"/>
              </a:ext>
            </a:extLst>
          </p:cNvPr>
          <p:cNvCxnSpPr>
            <a:cxnSpLocks/>
          </p:cNvCxnSpPr>
          <p:nvPr/>
        </p:nvCxnSpPr>
        <p:spPr bwMode="auto">
          <a:xfrm>
            <a:off x="5366029" y="206068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9D53CCC7-5C66-4244-B72C-AA45EB0A9CFB}"/>
              </a:ext>
            </a:extLst>
          </p:cNvPr>
          <p:cNvCxnSpPr>
            <a:cxnSpLocks/>
          </p:cNvCxnSpPr>
          <p:nvPr/>
        </p:nvCxnSpPr>
        <p:spPr bwMode="auto">
          <a:xfrm>
            <a:off x="5997094" y="2062685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Přímá spojnice 61">
            <a:extLst>
              <a:ext uri="{FF2B5EF4-FFF2-40B4-BE49-F238E27FC236}">
                <a16:creationId xmlns:a16="http://schemas.microsoft.com/office/drawing/2014/main" id="{D0B4BD9F-EE47-4E98-A66D-588679ABBD86}"/>
              </a:ext>
            </a:extLst>
          </p:cNvPr>
          <p:cNvCxnSpPr>
            <a:cxnSpLocks/>
          </p:cNvCxnSpPr>
          <p:nvPr/>
        </p:nvCxnSpPr>
        <p:spPr bwMode="auto">
          <a:xfrm>
            <a:off x="6336355" y="2057744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E808EFB3-126D-4633-AC64-B4477570E5D4}"/>
              </a:ext>
            </a:extLst>
          </p:cNvPr>
          <p:cNvCxnSpPr>
            <a:cxnSpLocks/>
          </p:cNvCxnSpPr>
          <p:nvPr/>
        </p:nvCxnSpPr>
        <p:spPr bwMode="auto">
          <a:xfrm>
            <a:off x="5665058" y="2054296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Přímá spojnice 64">
            <a:extLst>
              <a:ext uri="{FF2B5EF4-FFF2-40B4-BE49-F238E27FC236}">
                <a16:creationId xmlns:a16="http://schemas.microsoft.com/office/drawing/2014/main" id="{4BCC4ACE-91B1-48C0-8D1D-46F8866FA544}"/>
              </a:ext>
            </a:extLst>
          </p:cNvPr>
          <p:cNvCxnSpPr>
            <a:cxnSpLocks/>
          </p:cNvCxnSpPr>
          <p:nvPr/>
        </p:nvCxnSpPr>
        <p:spPr bwMode="auto">
          <a:xfrm>
            <a:off x="7277320" y="206046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Přímá spojnice 65">
            <a:extLst>
              <a:ext uri="{FF2B5EF4-FFF2-40B4-BE49-F238E27FC236}">
                <a16:creationId xmlns:a16="http://schemas.microsoft.com/office/drawing/2014/main" id="{CE063E91-30F3-4B6B-A38A-64998DD2C5AF}"/>
              </a:ext>
            </a:extLst>
          </p:cNvPr>
          <p:cNvCxnSpPr>
            <a:cxnSpLocks/>
          </p:cNvCxnSpPr>
          <p:nvPr/>
        </p:nvCxnSpPr>
        <p:spPr bwMode="auto">
          <a:xfrm>
            <a:off x="6639579" y="205701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Přímá spojnice 66">
            <a:extLst>
              <a:ext uri="{FF2B5EF4-FFF2-40B4-BE49-F238E27FC236}">
                <a16:creationId xmlns:a16="http://schemas.microsoft.com/office/drawing/2014/main" id="{523DDDB4-D268-4FAB-951E-DEB91ED47610}"/>
              </a:ext>
            </a:extLst>
          </p:cNvPr>
          <p:cNvCxnSpPr>
            <a:cxnSpLocks/>
          </p:cNvCxnSpPr>
          <p:nvPr/>
        </p:nvCxnSpPr>
        <p:spPr bwMode="auto">
          <a:xfrm>
            <a:off x="7555555" y="206613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Přímá spojnice 67">
            <a:extLst>
              <a:ext uri="{FF2B5EF4-FFF2-40B4-BE49-F238E27FC236}">
                <a16:creationId xmlns:a16="http://schemas.microsoft.com/office/drawing/2014/main" id="{43EE7770-69ED-4A11-B2B0-44BF3E56AD9E}"/>
              </a:ext>
            </a:extLst>
          </p:cNvPr>
          <p:cNvCxnSpPr>
            <a:cxnSpLocks/>
          </p:cNvCxnSpPr>
          <p:nvPr/>
        </p:nvCxnSpPr>
        <p:spPr bwMode="auto">
          <a:xfrm>
            <a:off x="8188019" y="207179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Přímá spojnice 68">
            <a:extLst>
              <a:ext uri="{FF2B5EF4-FFF2-40B4-BE49-F238E27FC236}">
                <a16:creationId xmlns:a16="http://schemas.microsoft.com/office/drawing/2014/main" id="{7746F713-3F94-45AA-B666-64F7A5101204}"/>
              </a:ext>
            </a:extLst>
          </p:cNvPr>
          <p:cNvCxnSpPr>
            <a:cxnSpLocks/>
          </p:cNvCxnSpPr>
          <p:nvPr/>
        </p:nvCxnSpPr>
        <p:spPr bwMode="auto">
          <a:xfrm>
            <a:off x="8527280" y="2066858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Přímá spojnice 70">
            <a:extLst>
              <a:ext uri="{FF2B5EF4-FFF2-40B4-BE49-F238E27FC236}">
                <a16:creationId xmlns:a16="http://schemas.microsoft.com/office/drawing/2014/main" id="{3425B2BC-9802-464B-B7B8-50860D6787CF}"/>
              </a:ext>
            </a:extLst>
          </p:cNvPr>
          <p:cNvCxnSpPr>
            <a:cxnSpLocks/>
          </p:cNvCxnSpPr>
          <p:nvPr/>
        </p:nvCxnSpPr>
        <p:spPr bwMode="auto">
          <a:xfrm>
            <a:off x="9162540" y="2069581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Přímá spojnice 71">
            <a:extLst>
              <a:ext uri="{FF2B5EF4-FFF2-40B4-BE49-F238E27FC236}">
                <a16:creationId xmlns:a16="http://schemas.microsoft.com/office/drawing/2014/main" id="{E532A485-4E46-4B45-9C8B-EDB3C9F42C59}"/>
              </a:ext>
            </a:extLst>
          </p:cNvPr>
          <p:cNvCxnSpPr>
            <a:cxnSpLocks/>
          </p:cNvCxnSpPr>
          <p:nvPr/>
        </p:nvCxnSpPr>
        <p:spPr bwMode="auto">
          <a:xfrm>
            <a:off x="9485023" y="2069581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Přímá spojnice 72">
            <a:extLst>
              <a:ext uri="{FF2B5EF4-FFF2-40B4-BE49-F238E27FC236}">
                <a16:creationId xmlns:a16="http://schemas.microsoft.com/office/drawing/2014/main" id="{C0D2E23C-C3E7-48D6-9CFA-2322ABAAB36E}"/>
              </a:ext>
            </a:extLst>
          </p:cNvPr>
          <p:cNvCxnSpPr>
            <a:cxnSpLocks/>
          </p:cNvCxnSpPr>
          <p:nvPr/>
        </p:nvCxnSpPr>
        <p:spPr bwMode="auto">
          <a:xfrm>
            <a:off x="8838893" y="1940033"/>
            <a:ext cx="0" cy="4003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Přímá spojnice 73">
            <a:extLst>
              <a:ext uri="{FF2B5EF4-FFF2-40B4-BE49-F238E27FC236}">
                <a16:creationId xmlns:a16="http://schemas.microsoft.com/office/drawing/2014/main" id="{A55A4F35-B76E-4EE7-90BA-CCA1C335D46E}"/>
              </a:ext>
            </a:extLst>
          </p:cNvPr>
          <p:cNvCxnSpPr>
            <a:cxnSpLocks/>
          </p:cNvCxnSpPr>
          <p:nvPr/>
        </p:nvCxnSpPr>
        <p:spPr bwMode="auto">
          <a:xfrm>
            <a:off x="9763258" y="207524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Přímá spojnice 80">
            <a:extLst>
              <a:ext uri="{FF2B5EF4-FFF2-40B4-BE49-F238E27FC236}">
                <a16:creationId xmlns:a16="http://schemas.microsoft.com/office/drawing/2014/main" id="{1EA9B19C-2D37-467F-8AB4-880CE915C832}"/>
              </a:ext>
            </a:extLst>
          </p:cNvPr>
          <p:cNvCxnSpPr>
            <a:cxnSpLocks/>
          </p:cNvCxnSpPr>
          <p:nvPr/>
        </p:nvCxnSpPr>
        <p:spPr bwMode="auto">
          <a:xfrm>
            <a:off x="10142161" y="2143757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Přímá spojnice 83">
            <a:extLst>
              <a:ext uri="{FF2B5EF4-FFF2-40B4-BE49-F238E27FC236}">
                <a16:creationId xmlns:a16="http://schemas.microsoft.com/office/drawing/2014/main" id="{15DE5F8A-B3E1-4FD1-AC91-60F11EED6208}"/>
              </a:ext>
            </a:extLst>
          </p:cNvPr>
          <p:cNvCxnSpPr>
            <a:cxnSpLocks/>
          </p:cNvCxnSpPr>
          <p:nvPr/>
        </p:nvCxnSpPr>
        <p:spPr bwMode="auto">
          <a:xfrm>
            <a:off x="10361673" y="2145155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Přímá spojnice 85">
            <a:extLst>
              <a:ext uri="{FF2B5EF4-FFF2-40B4-BE49-F238E27FC236}">
                <a16:creationId xmlns:a16="http://schemas.microsoft.com/office/drawing/2014/main" id="{DA2EF3C7-383F-4025-86D7-B362617EB1BB}"/>
              </a:ext>
            </a:extLst>
          </p:cNvPr>
          <p:cNvCxnSpPr>
            <a:cxnSpLocks/>
          </p:cNvCxnSpPr>
          <p:nvPr/>
        </p:nvCxnSpPr>
        <p:spPr bwMode="auto">
          <a:xfrm>
            <a:off x="10571398" y="2145155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Přímá spojnice 86">
            <a:extLst>
              <a:ext uri="{FF2B5EF4-FFF2-40B4-BE49-F238E27FC236}">
                <a16:creationId xmlns:a16="http://schemas.microsoft.com/office/drawing/2014/main" id="{A5956845-1159-4392-AED3-47C5A42840B2}"/>
              </a:ext>
            </a:extLst>
          </p:cNvPr>
          <p:cNvCxnSpPr>
            <a:cxnSpLocks/>
          </p:cNvCxnSpPr>
          <p:nvPr/>
        </p:nvCxnSpPr>
        <p:spPr bwMode="auto">
          <a:xfrm>
            <a:off x="10790910" y="2146553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Přímá spojnice 91">
            <a:extLst>
              <a:ext uri="{FF2B5EF4-FFF2-40B4-BE49-F238E27FC236}">
                <a16:creationId xmlns:a16="http://schemas.microsoft.com/office/drawing/2014/main" id="{81D6DF6D-15D6-467A-953D-669348AB25BA}"/>
              </a:ext>
            </a:extLst>
          </p:cNvPr>
          <p:cNvCxnSpPr>
            <a:cxnSpLocks/>
          </p:cNvCxnSpPr>
          <p:nvPr/>
        </p:nvCxnSpPr>
        <p:spPr bwMode="auto">
          <a:xfrm>
            <a:off x="3174927" y="1976880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Přímá spojnice 92">
            <a:extLst>
              <a:ext uri="{FF2B5EF4-FFF2-40B4-BE49-F238E27FC236}">
                <a16:creationId xmlns:a16="http://schemas.microsoft.com/office/drawing/2014/main" id="{E260C9A4-604C-40C7-AC22-CBB08500B3D5}"/>
              </a:ext>
            </a:extLst>
          </p:cNvPr>
          <p:cNvCxnSpPr>
            <a:cxnSpLocks/>
          </p:cNvCxnSpPr>
          <p:nvPr/>
        </p:nvCxnSpPr>
        <p:spPr bwMode="auto">
          <a:xfrm>
            <a:off x="4124281" y="1976880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Přímá spojnice 93">
            <a:extLst>
              <a:ext uri="{FF2B5EF4-FFF2-40B4-BE49-F238E27FC236}">
                <a16:creationId xmlns:a16="http://schemas.microsoft.com/office/drawing/2014/main" id="{22964642-8877-45C4-BC14-677E7CC5B19C}"/>
              </a:ext>
            </a:extLst>
          </p:cNvPr>
          <p:cNvCxnSpPr>
            <a:cxnSpLocks/>
          </p:cNvCxnSpPr>
          <p:nvPr/>
        </p:nvCxnSpPr>
        <p:spPr bwMode="auto">
          <a:xfrm>
            <a:off x="1267829" y="1968324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5" name="Skupina 94">
            <a:extLst>
              <a:ext uri="{FF2B5EF4-FFF2-40B4-BE49-F238E27FC236}">
                <a16:creationId xmlns:a16="http://schemas.microsoft.com/office/drawing/2014/main" id="{E290C25A-5CF9-4AA4-A0F2-9332739E8E38}"/>
              </a:ext>
            </a:extLst>
          </p:cNvPr>
          <p:cNvGrpSpPr/>
          <p:nvPr/>
        </p:nvGrpSpPr>
        <p:grpSpPr>
          <a:xfrm>
            <a:off x="3174926" y="1250611"/>
            <a:ext cx="1880765" cy="647506"/>
            <a:chOff x="2859405" y="3830923"/>
            <a:chExt cx="1174922" cy="820234"/>
          </a:xfrm>
        </p:grpSpPr>
        <p:cxnSp>
          <p:nvCxnSpPr>
            <p:cNvPr id="96" name="Přímá spojnice se šipkou 95">
              <a:extLst>
                <a:ext uri="{FF2B5EF4-FFF2-40B4-BE49-F238E27FC236}">
                  <a16:creationId xmlns:a16="http://schemas.microsoft.com/office/drawing/2014/main" id="{87A299B9-3830-49CA-B7DB-BF288A683A56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7" name="Volný tvar: obrazec 96">
              <a:extLst>
                <a:ext uri="{FF2B5EF4-FFF2-40B4-BE49-F238E27FC236}">
                  <a16:creationId xmlns:a16="http://schemas.microsoft.com/office/drawing/2014/main" id="{45C1109D-C5C1-45B6-8B26-62949A8F7541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98" name="Skupina 97">
            <a:extLst>
              <a:ext uri="{FF2B5EF4-FFF2-40B4-BE49-F238E27FC236}">
                <a16:creationId xmlns:a16="http://schemas.microsoft.com/office/drawing/2014/main" id="{AA6CA080-C1C4-47B6-A3C7-E42EB310DCEB}"/>
              </a:ext>
            </a:extLst>
          </p:cNvPr>
          <p:cNvGrpSpPr/>
          <p:nvPr/>
        </p:nvGrpSpPr>
        <p:grpSpPr>
          <a:xfrm>
            <a:off x="4124281" y="1626996"/>
            <a:ext cx="931412" cy="321307"/>
            <a:chOff x="2859405" y="3830923"/>
            <a:chExt cx="1174922" cy="820234"/>
          </a:xfrm>
        </p:grpSpPr>
        <p:cxnSp>
          <p:nvCxnSpPr>
            <p:cNvPr id="99" name="Přímá spojnice se šipkou 98">
              <a:extLst>
                <a:ext uri="{FF2B5EF4-FFF2-40B4-BE49-F238E27FC236}">
                  <a16:creationId xmlns:a16="http://schemas.microsoft.com/office/drawing/2014/main" id="{73B10D0F-C7BE-451B-913C-D3D4C1660424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Volný tvar: obrazec 99">
              <a:extLst>
                <a:ext uri="{FF2B5EF4-FFF2-40B4-BE49-F238E27FC236}">
                  <a16:creationId xmlns:a16="http://schemas.microsoft.com/office/drawing/2014/main" id="{C9271B17-9721-4989-82F8-BFC9E88891E1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01" name="TextovéPole 100">
            <a:extLst>
              <a:ext uri="{FF2B5EF4-FFF2-40B4-BE49-F238E27FC236}">
                <a16:creationId xmlns:a16="http://schemas.microsoft.com/office/drawing/2014/main" id="{E11F5535-524F-4DBD-A94C-D45882E26E91}"/>
              </a:ext>
            </a:extLst>
          </p:cNvPr>
          <p:cNvSpPr txBox="1"/>
          <p:nvPr/>
        </p:nvSpPr>
        <p:spPr>
          <a:xfrm>
            <a:off x="2145301" y="227479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2" name="TextovéPole 101">
            <a:extLst>
              <a:ext uri="{FF2B5EF4-FFF2-40B4-BE49-F238E27FC236}">
                <a16:creationId xmlns:a16="http://schemas.microsoft.com/office/drawing/2014/main" id="{7212E4AD-ABF3-43CA-A8B5-4CC206A9CA0E}"/>
              </a:ext>
            </a:extLst>
          </p:cNvPr>
          <p:cNvSpPr txBox="1"/>
          <p:nvPr/>
        </p:nvSpPr>
        <p:spPr>
          <a:xfrm>
            <a:off x="3096630" y="225610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3" name="TextovéPole 102">
            <a:extLst>
              <a:ext uri="{FF2B5EF4-FFF2-40B4-BE49-F238E27FC236}">
                <a16:creationId xmlns:a16="http://schemas.microsoft.com/office/drawing/2014/main" id="{3B6BAF37-9577-43DA-B0A6-6ADA7D5436FE}"/>
              </a:ext>
            </a:extLst>
          </p:cNvPr>
          <p:cNvSpPr txBox="1"/>
          <p:nvPr/>
        </p:nvSpPr>
        <p:spPr>
          <a:xfrm>
            <a:off x="4046571" y="224590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4" name="TextovéPole 103">
            <a:extLst>
              <a:ext uri="{FF2B5EF4-FFF2-40B4-BE49-F238E27FC236}">
                <a16:creationId xmlns:a16="http://schemas.microsoft.com/office/drawing/2014/main" id="{FB4D3B52-E06D-4912-A9CF-4D95D79F0EC9}"/>
              </a:ext>
            </a:extLst>
          </p:cNvPr>
          <p:cNvSpPr txBox="1"/>
          <p:nvPr/>
        </p:nvSpPr>
        <p:spPr>
          <a:xfrm>
            <a:off x="5014197" y="224935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8" name="Šipka: ohnutá nahoru 107">
            <a:extLst>
              <a:ext uri="{FF2B5EF4-FFF2-40B4-BE49-F238E27FC236}">
                <a16:creationId xmlns:a16="http://schemas.microsoft.com/office/drawing/2014/main" id="{7D95DE72-56B0-4C07-AA10-0E8C9AE45E0A}"/>
              </a:ext>
            </a:extLst>
          </p:cNvPr>
          <p:cNvSpPr/>
          <p:nvPr/>
        </p:nvSpPr>
        <p:spPr bwMode="auto">
          <a:xfrm rot="16200000" flipH="1">
            <a:off x="3122473" y="826239"/>
            <a:ext cx="239804" cy="3768259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TextovéPole 109">
            <a:extLst>
              <a:ext uri="{FF2B5EF4-FFF2-40B4-BE49-F238E27FC236}">
                <a16:creationId xmlns:a16="http://schemas.microsoft.com/office/drawing/2014/main" id="{CE30F110-3AD7-4230-B699-845C07515ECF}"/>
              </a:ext>
            </a:extLst>
          </p:cNvPr>
          <p:cNvSpPr txBox="1"/>
          <p:nvPr/>
        </p:nvSpPr>
        <p:spPr>
          <a:xfrm>
            <a:off x="1155269" y="2553409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</a:t>
            </a:r>
          </a:p>
        </p:txBody>
      </p:sp>
      <p:sp>
        <p:nvSpPr>
          <p:cNvPr id="112" name="TextovéPole 111">
            <a:extLst>
              <a:ext uri="{FF2B5EF4-FFF2-40B4-BE49-F238E27FC236}">
                <a16:creationId xmlns:a16="http://schemas.microsoft.com/office/drawing/2014/main" id="{9C80D274-9901-46A0-BFCB-28B396124219}"/>
              </a:ext>
            </a:extLst>
          </p:cNvPr>
          <p:cNvSpPr txBox="1"/>
          <p:nvPr/>
        </p:nvSpPr>
        <p:spPr>
          <a:xfrm>
            <a:off x="5009972" y="2985889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</a:t>
            </a:r>
          </a:p>
        </p:txBody>
      </p:sp>
      <p:sp>
        <p:nvSpPr>
          <p:cNvPr id="113" name="TextovéPole 112">
            <a:extLst>
              <a:ext uri="{FF2B5EF4-FFF2-40B4-BE49-F238E27FC236}">
                <a16:creationId xmlns:a16="http://schemas.microsoft.com/office/drawing/2014/main" id="{86A18EF6-B19C-4FF8-AC3A-01147563F353}"/>
              </a:ext>
            </a:extLst>
          </p:cNvPr>
          <p:cNvSpPr txBox="1"/>
          <p:nvPr/>
        </p:nvSpPr>
        <p:spPr>
          <a:xfrm>
            <a:off x="8710915" y="3263632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</a:t>
            </a:r>
          </a:p>
        </p:txBody>
      </p:sp>
      <p:cxnSp>
        <p:nvCxnSpPr>
          <p:cNvPr id="115" name="Přímá spojnice se šipkou 114">
            <a:extLst>
              <a:ext uri="{FF2B5EF4-FFF2-40B4-BE49-F238E27FC236}">
                <a16:creationId xmlns:a16="http://schemas.microsoft.com/office/drawing/2014/main" id="{F2603945-4F6E-4BB6-B0AC-7C0CD2772F7A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7830" y="3266633"/>
            <a:ext cx="3629725" cy="119366"/>
          </a:xfrm>
          <a:prstGeom prst="straightConnector1">
            <a:avLst/>
          </a:prstGeom>
          <a:ln w="5080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8" name="Přímá spojnice se šipkou 117">
            <a:extLst>
              <a:ext uri="{FF2B5EF4-FFF2-40B4-BE49-F238E27FC236}">
                <a16:creationId xmlns:a16="http://schemas.microsoft.com/office/drawing/2014/main" id="{73E4DF6C-04F0-4CE1-8284-3E571A7C0754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7829" y="3514399"/>
            <a:ext cx="7259452" cy="54000"/>
          </a:xfrm>
          <a:prstGeom prst="straightConnector1">
            <a:avLst/>
          </a:prstGeom>
          <a:ln w="5080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1" name="Přímá spojnice se šipkou 120">
            <a:extLst>
              <a:ext uri="{FF2B5EF4-FFF2-40B4-BE49-F238E27FC236}">
                <a16:creationId xmlns:a16="http://schemas.microsoft.com/office/drawing/2014/main" id="{D17FBD81-C442-47B9-95D1-678E48E723E5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7830" y="3663742"/>
            <a:ext cx="10747386" cy="94947"/>
          </a:xfrm>
          <a:prstGeom prst="straightConnector1">
            <a:avLst/>
          </a:prstGeom>
          <a:ln w="5080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7" name="TextovéPole 126">
            <a:extLst>
              <a:ext uri="{FF2B5EF4-FFF2-40B4-BE49-F238E27FC236}">
                <a16:creationId xmlns:a16="http://schemas.microsoft.com/office/drawing/2014/main" id="{C653BCAF-957D-4D2E-8C26-3C46EB92819A}"/>
              </a:ext>
            </a:extLst>
          </p:cNvPr>
          <p:cNvSpPr txBox="1"/>
          <p:nvPr/>
        </p:nvSpPr>
        <p:spPr>
          <a:xfrm>
            <a:off x="539999" y="3463687"/>
            <a:ext cx="727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PV</a:t>
            </a:r>
            <a:r>
              <a:rPr lang="cs-CZ" sz="2000" baseline="-25000" dirty="0"/>
              <a:t>∑A</a:t>
            </a:r>
          </a:p>
        </p:txBody>
      </p:sp>
      <p:sp>
        <p:nvSpPr>
          <p:cNvPr id="128" name="TextovéPole 127">
            <a:extLst>
              <a:ext uri="{FF2B5EF4-FFF2-40B4-BE49-F238E27FC236}">
                <a16:creationId xmlns:a16="http://schemas.microsoft.com/office/drawing/2014/main" id="{FB0E32A8-15B6-4FCD-AEB8-BCEAACF57C2B}"/>
              </a:ext>
            </a:extLst>
          </p:cNvPr>
          <p:cNvSpPr txBox="1"/>
          <p:nvPr/>
        </p:nvSpPr>
        <p:spPr>
          <a:xfrm>
            <a:off x="4857675" y="1195539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tax</a:t>
            </a:r>
          </a:p>
        </p:txBody>
      </p:sp>
      <p:sp>
        <p:nvSpPr>
          <p:cNvPr id="129" name="TextovéPole 128">
            <a:extLst>
              <a:ext uri="{FF2B5EF4-FFF2-40B4-BE49-F238E27FC236}">
                <a16:creationId xmlns:a16="http://schemas.microsoft.com/office/drawing/2014/main" id="{A529F8CC-775A-498E-8D81-669ED3899A73}"/>
              </a:ext>
            </a:extLst>
          </p:cNvPr>
          <p:cNvSpPr txBox="1"/>
          <p:nvPr/>
        </p:nvSpPr>
        <p:spPr>
          <a:xfrm>
            <a:off x="8607900" y="1192282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tax</a:t>
            </a:r>
          </a:p>
        </p:txBody>
      </p:sp>
      <p:cxnSp>
        <p:nvCxnSpPr>
          <p:cNvPr id="130" name="Přímá spojnice 129">
            <a:extLst>
              <a:ext uri="{FF2B5EF4-FFF2-40B4-BE49-F238E27FC236}">
                <a16:creationId xmlns:a16="http://schemas.microsoft.com/office/drawing/2014/main" id="{2D783DB0-CF07-4387-8952-06EED2114392}"/>
              </a:ext>
            </a:extLst>
          </p:cNvPr>
          <p:cNvCxnSpPr>
            <a:cxnSpLocks/>
          </p:cNvCxnSpPr>
          <p:nvPr/>
        </p:nvCxnSpPr>
        <p:spPr bwMode="auto">
          <a:xfrm>
            <a:off x="2242350" y="1991368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Přímá spojnice 130">
            <a:extLst>
              <a:ext uri="{FF2B5EF4-FFF2-40B4-BE49-F238E27FC236}">
                <a16:creationId xmlns:a16="http://schemas.microsoft.com/office/drawing/2014/main" id="{FFDCEEDB-7C39-4052-86DB-EC7C391D1A78}"/>
              </a:ext>
            </a:extLst>
          </p:cNvPr>
          <p:cNvCxnSpPr>
            <a:cxnSpLocks/>
          </p:cNvCxnSpPr>
          <p:nvPr/>
        </p:nvCxnSpPr>
        <p:spPr bwMode="auto">
          <a:xfrm>
            <a:off x="3174927" y="1978752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id="{E6A226F3-4D6A-4FEE-904B-B762370DCEF2}"/>
              </a:ext>
            </a:extLst>
          </p:cNvPr>
          <p:cNvCxnSpPr>
            <a:cxnSpLocks/>
          </p:cNvCxnSpPr>
          <p:nvPr/>
        </p:nvCxnSpPr>
        <p:spPr bwMode="auto">
          <a:xfrm>
            <a:off x="4124281" y="1978752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id="{12363D83-56EC-40E6-9F11-CDA153BBD509}"/>
              </a:ext>
            </a:extLst>
          </p:cNvPr>
          <p:cNvCxnSpPr>
            <a:cxnSpLocks/>
          </p:cNvCxnSpPr>
          <p:nvPr/>
        </p:nvCxnSpPr>
        <p:spPr bwMode="auto">
          <a:xfrm>
            <a:off x="5999974" y="1980940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id="{B355C963-C5E9-480C-ABDF-EAC20A113C1F}"/>
              </a:ext>
            </a:extLst>
          </p:cNvPr>
          <p:cNvCxnSpPr>
            <a:cxnSpLocks/>
          </p:cNvCxnSpPr>
          <p:nvPr/>
        </p:nvCxnSpPr>
        <p:spPr bwMode="auto">
          <a:xfrm>
            <a:off x="6932551" y="1968324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Přímá spojnice 134">
            <a:extLst>
              <a:ext uri="{FF2B5EF4-FFF2-40B4-BE49-F238E27FC236}">
                <a16:creationId xmlns:a16="http://schemas.microsoft.com/office/drawing/2014/main" id="{1496B5C0-EC1D-4D3B-844B-99BABC312510}"/>
              </a:ext>
            </a:extLst>
          </p:cNvPr>
          <p:cNvCxnSpPr>
            <a:cxnSpLocks/>
          </p:cNvCxnSpPr>
          <p:nvPr/>
        </p:nvCxnSpPr>
        <p:spPr bwMode="auto">
          <a:xfrm>
            <a:off x="7872761" y="1968324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78A00696-5542-427A-BA39-9BB14AE6BCE0}"/>
              </a:ext>
            </a:extLst>
          </p:cNvPr>
          <p:cNvSpPr txBox="1"/>
          <p:nvPr/>
        </p:nvSpPr>
        <p:spPr>
          <a:xfrm>
            <a:off x="10089503" y="141435"/>
            <a:ext cx="1512000" cy="104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sz="1400" dirty="0"/>
          </a:p>
          <a:p>
            <a:r>
              <a:rPr lang="cs-CZ" sz="1400" dirty="0">
                <a:solidFill>
                  <a:schemeClr val="tx1"/>
                </a:solidFill>
              </a:rPr>
              <a:t>65+ věčná renta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 – 1Q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polhůtní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35B44F0E-4BA6-4AB9-A8F5-82EAD7634014}"/>
                  </a:ext>
                </a:extLst>
              </p:cNvPr>
              <p:cNvSpPr txBox="1"/>
              <p:nvPr/>
            </p:nvSpPr>
            <p:spPr>
              <a:xfrm>
                <a:off x="931934" y="4617496"/>
                <a:ext cx="23104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=9 351,25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35B44F0E-4BA6-4AB9-A8F5-82EAD76340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934" y="4617496"/>
                <a:ext cx="2310441" cy="369332"/>
              </a:xfrm>
              <a:prstGeom prst="rect">
                <a:avLst/>
              </a:prstGeom>
              <a:blipFill>
                <a:blip r:embed="rId2"/>
                <a:stretch>
                  <a:fillRect l="-792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>
            <a:extLst>
              <a:ext uri="{FF2B5EF4-FFF2-40B4-BE49-F238E27FC236}">
                <a16:creationId xmlns:a16="http://schemas.microsoft.com/office/drawing/2014/main" id="{DF063B2D-9459-42FC-8B8A-4D8403FB333E}"/>
              </a:ext>
            </a:extLst>
          </p:cNvPr>
          <p:cNvSpPr txBox="1"/>
          <p:nvPr/>
        </p:nvSpPr>
        <p:spPr>
          <a:xfrm>
            <a:off x="900861" y="5485029"/>
            <a:ext cx="3508204" cy="4616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Zkuste si udělat zkoušku</a:t>
            </a:r>
          </a:p>
        </p:txBody>
      </p:sp>
    </p:spTree>
    <p:extLst>
      <p:ext uri="{BB962C8B-B14F-4D97-AF65-F5344CB8AC3E}">
        <p14:creationId xmlns:p14="http://schemas.microsoft.com/office/powerpoint/2010/main" val="3156010304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Příklad – finanční plán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23CB0A-E7B3-457E-8E33-988A781CB295}"/>
              </a:ext>
            </a:extLst>
          </p:cNvPr>
          <p:cNvSpPr txBox="1"/>
          <p:nvPr/>
        </p:nvSpPr>
        <p:spPr>
          <a:xfrm>
            <a:off x="720000" y="1111928"/>
            <a:ext cx="110606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Před 8 lety jste si vytvořili lehký finanční plán, tvořeného akumulací kapitálu a následného pobírání pravidelného důchodu. Prvních 20 let jste si hodlali vždy na konci měsíce investovat přebytečné finanční prostředky ve výši 10 000 Kč s průměrným zhodnocením 8 % </a:t>
            </a:r>
            <a:r>
              <a:rPr lang="cs-CZ" sz="2000" dirty="0" err="1"/>
              <a:t>p.a</a:t>
            </a:r>
            <a:r>
              <a:rPr lang="cs-CZ" sz="2000" dirty="0"/>
              <a:t>., připisovaným měsíčně, přičemž zisk daníte 15% srážkovou daní. Aktuálně však došlo k poklesu očekávaného zhodnocení na finančních trzích a svůj odhad do dalších let jste ponížili na 6 % </a:t>
            </a:r>
            <a:r>
              <a:rPr lang="cs-CZ" sz="2000" dirty="0" err="1"/>
              <a:t>p.a</a:t>
            </a:r>
            <a:r>
              <a:rPr lang="cs-CZ" sz="2000" dirty="0"/>
              <a:t>. Kolik činí výše pravidelné investice po poklesu očekávaného zhodnocení, která vám zajistí stejnou hodnotu majetku na konci období akumulace finančních prostředků?</a:t>
            </a:r>
          </a:p>
          <a:p>
            <a:r>
              <a:rPr lang="cs-CZ" sz="2000" dirty="0"/>
              <a:t>Všechny finanční prostředky si následně uložíte na prémiové konto s roční efektivní sazbou</a:t>
            </a:r>
          </a:p>
          <a:p>
            <a:r>
              <a:rPr lang="cs-CZ" sz="2000" dirty="0"/>
              <a:t>3,4 % </a:t>
            </a:r>
            <a:r>
              <a:rPr lang="cs-CZ" sz="2000" dirty="0" err="1"/>
              <a:t>p.a</a:t>
            </a:r>
            <a:r>
              <a:rPr lang="cs-CZ" sz="2000" dirty="0"/>
              <a:t>. Banka vám připisuje úroky spojitě a rovněž je uplatňována srážková 15% daň. Z tohoto účtu si následně po dobu 10 let hodláte čerpat věčný měsíční polhůtní důchod. Jaká je výše pravidelného výběru?</a:t>
            </a:r>
          </a:p>
          <a:p>
            <a:r>
              <a:rPr lang="cs-CZ" sz="2000" dirty="0"/>
              <a:t>V poslední etapě finančního plánu si hodláte zvýšit měsíční výplatu o 200 % z její původní výše. Kolik měsíců budete moci tuto navýšenou rentu čerpat a jaká bude výše poslední necelé renty?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CE4BD3-E379-42B1-9765-608F9B3009DA}"/>
              </a:ext>
            </a:extLst>
          </p:cNvPr>
          <p:cNvSpPr txBox="1"/>
          <p:nvPr/>
        </p:nvSpPr>
        <p:spPr>
          <a:xfrm>
            <a:off x="3776472" y="5515239"/>
            <a:ext cx="5498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Pracujte v týmech např. po řadách</a:t>
            </a:r>
          </a:p>
        </p:txBody>
      </p:sp>
    </p:spTree>
    <p:extLst>
      <p:ext uri="{BB962C8B-B14F-4D97-AF65-F5344CB8AC3E}">
        <p14:creationId xmlns:p14="http://schemas.microsoft.com/office/powerpoint/2010/main" val="298512314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Příklad – finanční plán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D1F0605-62FE-40EB-97A8-907E41B68337}"/>
                  </a:ext>
                </a:extLst>
              </p:cNvPr>
              <p:cNvSpPr txBox="1"/>
              <p:nvPr/>
            </p:nvSpPr>
            <p:spPr>
              <a:xfrm>
                <a:off x="1650492" y="1429805"/>
                <a:ext cx="4101957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𝑣𝑜𝑑𝑛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í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=5 084 585,50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D1F0605-62FE-40EB-97A8-907E41B68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92" y="1429805"/>
                <a:ext cx="4101957" cy="397866"/>
              </a:xfrm>
              <a:prstGeom prst="rect">
                <a:avLst/>
              </a:prstGeom>
              <a:blipFill>
                <a:blip r:embed="rId2"/>
                <a:stretch>
                  <a:fillRect l="-1040" r="-1189" b="-261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85B074FA-428B-4EC1-9A1B-4659A2571E2C}"/>
                  </a:ext>
                </a:extLst>
              </p:cNvPr>
              <p:cNvSpPr txBox="1"/>
              <p:nvPr/>
            </p:nvSpPr>
            <p:spPr>
              <a:xfrm>
                <a:off x="5463539" y="2154936"/>
                <a:ext cx="3303725" cy="3817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1_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=2 340 859,04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85B074FA-428B-4EC1-9A1B-4659A2571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539" y="2154936"/>
                <a:ext cx="3303725" cy="381708"/>
              </a:xfrm>
              <a:prstGeom prst="rect">
                <a:avLst/>
              </a:prstGeom>
              <a:blipFill>
                <a:blip r:embed="rId3"/>
                <a:stretch>
                  <a:fillRect l="-1292" r="-1476" b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D9C6268-506B-4EF1-91C1-1D3AC18ACF56}"/>
                  </a:ext>
                </a:extLst>
              </p:cNvPr>
              <p:cNvSpPr txBox="1"/>
              <p:nvPr/>
            </p:nvSpPr>
            <p:spPr>
              <a:xfrm>
                <a:off x="1650492" y="2192117"/>
                <a:ext cx="29266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=1 271 013,73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D9C6268-506B-4EF1-91C1-1D3AC18AC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92" y="2192117"/>
                <a:ext cx="2926635" cy="369332"/>
              </a:xfrm>
              <a:prstGeom prst="rect">
                <a:avLst/>
              </a:prstGeom>
              <a:blipFill>
                <a:blip r:embed="rId4"/>
                <a:stretch>
                  <a:fillRect l="-1667" r="-1875"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2A104411-7619-4079-A71F-1D0951AA7570}"/>
                  </a:ext>
                </a:extLst>
              </p:cNvPr>
              <p:cNvSpPr txBox="1"/>
              <p:nvPr/>
            </p:nvSpPr>
            <p:spPr>
              <a:xfrm>
                <a:off x="1650492" y="2814460"/>
                <a:ext cx="2714076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=13 853, 48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2A104411-7619-4079-A71F-1D0951AA7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92" y="2814460"/>
                <a:ext cx="271407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14A36E0B-80E4-4836-8B7D-C7ED03533051}"/>
                  </a:ext>
                </a:extLst>
              </p:cNvPr>
              <p:cNvSpPr txBox="1"/>
              <p:nvPr/>
            </p:nvSpPr>
            <p:spPr>
              <a:xfrm>
                <a:off x="1650492" y="3512762"/>
                <a:ext cx="3174907" cy="403380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ěč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ý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=12 056, 08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14A36E0B-80E4-4836-8B7D-C7ED03533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92" y="3512762"/>
                <a:ext cx="3174907" cy="403380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F3D6CBE7-6F35-46F6-98C7-2AD91A5134DB}"/>
                  </a:ext>
                </a:extLst>
              </p:cNvPr>
              <p:cNvSpPr txBox="1"/>
              <p:nvPr/>
            </p:nvSpPr>
            <p:spPr>
              <a:xfrm>
                <a:off x="1650492" y="4245112"/>
                <a:ext cx="2202398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=171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ě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ů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F3D6CBE7-6F35-46F6-98C7-2AD91A513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92" y="4245112"/>
                <a:ext cx="220239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7E446C74-FA05-48C4-821A-F86CA4BF2452}"/>
                  </a:ext>
                </a:extLst>
              </p:cNvPr>
              <p:cNvSpPr txBox="1"/>
              <p:nvPr/>
            </p:nvSpPr>
            <p:spPr>
              <a:xfrm>
                <a:off x="1650492" y="4872964"/>
                <a:ext cx="3346429" cy="397866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𝑝𝑜𝑠𝑙𝑒𝑑𝑛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í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=7 434, 95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7E446C74-FA05-48C4-821A-F86CA4BF2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92" y="4872964"/>
                <a:ext cx="3346429" cy="397866"/>
              </a:xfrm>
              <a:prstGeom prst="rect">
                <a:avLst/>
              </a:prstGeom>
              <a:blipFill>
                <a:blip r:embed="rId8"/>
                <a:stretch>
                  <a:fillRect b="-555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335425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 – spoření DO = 1 rok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dirty="0"/>
              <a:t>Pan Herbert plánuje za 3 roky nákup nového auta se současnou nákupní cenou 320 000 Kč. Na nákup nového vozu chce pan Herbert na začátku každého měsíce ukládat stejnou částku na svůj prémiový účet v bance, při úrokové sazbě 12 % </a:t>
            </a:r>
            <a:r>
              <a:rPr lang="cs-CZ" sz="2000" dirty="0" err="1"/>
              <a:t>p.a</a:t>
            </a:r>
            <a:r>
              <a:rPr lang="cs-CZ" sz="2000" dirty="0"/>
              <a:t>. a pololetním úročení. Svoje staré auto navíc hodlá za dva roky prodat a odhaduje jeho cenu v době prodeje na 80 000 Kč. Jaká bude výše pravidelného vkladu do banky, pokud pan Herbert využije efektivně všechny dostupné prostředky? Uvažujte průměrnou roční inflaci ve výši 3 %. Z připsaného úroku odvádíte jednou ročně 15% daň.</a:t>
            </a:r>
          </a:p>
        </p:txBody>
      </p:sp>
    </p:spTree>
    <p:extLst>
      <p:ext uri="{BB962C8B-B14F-4D97-AF65-F5344CB8AC3E}">
        <p14:creationId xmlns:p14="http://schemas.microsoft.com/office/powerpoint/2010/main" val="196848435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ovéPole 22">
            <a:extLst>
              <a:ext uri="{FF2B5EF4-FFF2-40B4-BE49-F238E27FC236}">
                <a16:creationId xmlns:a16="http://schemas.microsoft.com/office/drawing/2014/main" id="{9EA48586-C7B9-4B93-8F1A-367746D47DDE}"/>
              </a:ext>
            </a:extLst>
          </p:cNvPr>
          <p:cNvSpPr txBox="1"/>
          <p:nvPr/>
        </p:nvSpPr>
        <p:spPr>
          <a:xfrm>
            <a:off x="3798522" y="2783526"/>
            <a:ext cx="6721267" cy="176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sz="1400" dirty="0"/>
          </a:p>
          <a:p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3F7FA8EE-C03A-4BE3-A11D-83B9DFAA8179}"/>
              </a:ext>
            </a:extLst>
          </p:cNvPr>
          <p:cNvSpPr txBox="1"/>
          <p:nvPr/>
        </p:nvSpPr>
        <p:spPr>
          <a:xfrm>
            <a:off x="3798522" y="1354808"/>
            <a:ext cx="4464000" cy="12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sz="1400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9093"/>
            <a:ext cx="10753200" cy="451576"/>
          </a:xfrm>
        </p:spPr>
        <p:txBody>
          <a:bodyPr/>
          <a:lstStyle/>
          <a:p>
            <a:r>
              <a:rPr lang="cs-CZ"/>
              <a:t>Příklad 1 – spoření DO = 1 rok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33C2AB9-3D94-4F61-997B-757611CC7D53}"/>
              </a:ext>
            </a:extLst>
          </p:cNvPr>
          <p:cNvSpPr txBox="1"/>
          <p:nvPr/>
        </p:nvSpPr>
        <p:spPr>
          <a:xfrm>
            <a:off x="540000" y="1592378"/>
            <a:ext cx="1911116" cy="32624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err="1"/>
              <a:t>PVauto</a:t>
            </a:r>
            <a:r>
              <a:rPr lang="cs-CZ" sz="1400" dirty="0"/>
              <a:t> – 320 000</a:t>
            </a:r>
          </a:p>
          <a:p>
            <a:r>
              <a:rPr lang="cs-CZ" sz="1400" dirty="0"/>
              <a:t>PO – 1M</a:t>
            </a:r>
          </a:p>
          <a:p>
            <a:r>
              <a:rPr lang="cs-CZ" sz="1400" dirty="0"/>
              <a:t>UO – 6M</a:t>
            </a:r>
          </a:p>
          <a:p>
            <a:r>
              <a:rPr lang="cs-CZ" sz="1400" dirty="0"/>
              <a:t>r – 12 % </a:t>
            </a:r>
            <a:r>
              <a:rPr lang="cs-CZ" sz="1400" dirty="0" err="1"/>
              <a:t>p.a</a:t>
            </a:r>
            <a:r>
              <a:rPr lang="cs-CZ" sz="1400" dirty="0"/>
              <a:t>.</a:t>
            </a:r>
          </a:p>
          <a:p>
            <a:r>
              <a:rPr lang="cs-CZ" sz="1400" dirty="0"/>
              <a:t>t – 3 roky</a:t>
            </a:r>
          </a:p>
          <a:p>
            <a:endParaRPr lang="cs-CZ" sz="1400" dirty="0"/>
          </a:p>
          <a:p>
            <a:r>
              <a:rPr lang="cs-CZ" sz="1400" dirty="0"/>
              <a:t>auto2roky – 80000</a:t>
            </a:r>
          </a:p>
          <a:p>
            <a:r>
              <a:rPr lang="cs-CZ" sz="1400" dirty="0"/>
              <a:t>t – 1 rok</a:t>
            </a:r>
          </a:p>
          <a:p>
            <a:endParaRPr lang="cs-CZ" sz="1400" dirty="0"/>
          </a:p>
          <a:p>
            <a:r>
              <a:rPr lang="cs-CZ" sz="1400" dirty="0"/>
              <a:t>tax – 15 %</a:t>
            </a:r>
          </a:p>
          <a:p>
            <a:r>
              <a:rPr lang="cs-CZ" sz="1400" dirty="0"/>
              <a:t>DO – 1 rok</a:t>
            </a:r>
          </a:p>
          <a:p>
            <a:r>
              <a:rPr lang="cs-CZ" sz="1400" dirty="0"/>
              <a:t>π – 3 % </a:t>
            </a:r>
            <a:r>
              <a:rPr lang="cs-CZ" sz="1400" dirty="0" err="1"/>
              <a:t>p.a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endParaRPr lang="cs-CZ" dirty="0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23345B2C-2199-4FA3-A9CF-7FC1C5686664}"/>
              </a:ext>
            </a:extLst>
          </p:cNvPr>
          <p:cNvCxnSpPr>
            <a:cxnSpLocks/>
          </p:cNvCxnSpPr>
          <p:nvPr/>
        </p:nvCxnSpPr>
        <p:spPr bwMode="auto">
          <a:xfrm>
            <a:off x="2986484" y="1377903"/>
            <a:ext cx="0" cy="476780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5C5A8447-E404-4430-9C33-E932B511C2B5}"/>
                  </a:ext>
                </a:extLst>
              </p:cNvPr>
              <p:cNvSpPr txBox="1"/>
              <p:nvPr/>
            </p:nvSpPr>
            <p:spPr>
              <a:xfrm>
                <a:off x="4061027" y="1507417"/>
                <a:ext cx="35986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𝑎𝑢𝑡𝑜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𝑢𝑡𝑜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5C5A8447-E404-4430-9C33-E932B511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027" y="1507417"/>
                <a:ext cx="3598614" cy="369332"/>
              </a:xfrm>
              <a:prstGeom prst="rect">
                <a:avLst/>
              </a:prstGeom>
              <a:blipFill>
                <a:blip r:embed="rId2"/>
                <a:stretch>
                  <a:fillRect l="-1015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FE255D07-4B3F-4538-BCDA-9FDB70DED6CA}"/>
                  </a:ext>
                </a:extLst>
              </p:cNvPr>
              <p:cNvSpPr txBox="1"/>
              <p:nvPr/>
            </p:nvSpPr>
            <p:spPr>
              <a:xfrm>
                <a:off x="4051883" y="2010842"/>
                <a:ext cx="32592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𝑎𝑢𝑡𝑜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349 672,64 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FE255D07-4B3F-4538-BCDA-9FDB70DED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883" y="2010842"/>
                <a:ext cx="3259226" cy="369332"/>
              </a:xfrm>
              <a:prstGeom prst="rect">
                <a:avLst/>
              </a:prstGeom>
              <a:blipFill>
                <a:blip r:embed="rId3"/>
                <a:stretch>
                  <a:fillRect l="-1498" r="-1685"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C57B0670-8CFC-4160-851B-72FCBD74129E}"/>
                  </a:ext>
                </a:extLst>
              </p:cNvPr>
              <p:cNvSpPr txBox="1"/>
              <p:nvPr/>
            </p:nvSpPr>
            <p:spPr>
              <a:xfrm>
                <a:off x="4051883" y="2795617"/>
                <a:ext cx="5955348" cy="957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𝑠𝑒𝑙𝑙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80000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["/>
                          <m:endChr m:val="]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cs-CZ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0,85+1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C57B0670-8CFC-4160-851B-72FCBD741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883" y="2795617"/>
                <a:ext cx="5955348" cy="9578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27D3331C-0041-46BC-9E4B-16F5F8AD4A46}"/>
                  </a:ext>
                </a:extLst>
              </p:cNvPr>
              <p:cNvSpPr txBox="1"/>
              <p:nvPr/>
            </p:nvSpPr>
            <p:spPr>
              <a:xfrm>
                <a:off x="4051883" y="3987595"/>
                <a:ext cx="30279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𝑠𝑒𝑙𝑙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88 404,80 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27D3331C-0041-46BC-9E4B-16F5F8AD4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883" y="3987595"/>
                <a:ext cx="3027945" cy="369332"/>
              </a:xfrm>
              <a:prstGeom prst="rect">
                <a:avLst/>
              </a:prstGeom>
              <a:blipFill>
                <a:blip r:embed="rId5"/>
                <a:stretch>
                  <a:fillRect l="-403" r="-605" b="-180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2FD0C3B-A240-40CD-A5B4-DAB5CFB3B171}"/>
                  </a:ext>
                </a:extLst>
              </p:cNvPr>
              <p:cNvSpPr txBox="1"/>
              <p:nvPr/>
            </p:nvSpPr>
            <p:spPr>
              <a:xfrm>
                <a:off x="4051882" y="5001325"/>
                <a:ext cx="5951886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𝐹𝑉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𝑠𝑝𝑜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ř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sub>
                    </m:sSub>
                    <m:r>
                      <a:rPr lang="cs-CZ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𝐹𝑉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𝑎𝑢𝑡𝑜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𝐹𝑉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𝑠𝑒𝑙𝑙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=261 267,84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2FD0C3B-A240-40CD-A5B4-DAB5CFB3B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882" y="5001325"/>
                <a:ext cx="5951886" cy="397866"/>
              </a:xfrm>
              <a:prstGeom prst="rect">
                <a:avLst/>
              </a:prstGeom>
              <a:blipFill>
                <a:blip r:embed="rId6"/>
                <a:stretch>
                  <a:fillRect l="-1844" b="-25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1161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5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64117"/>
            <a:ext cx="10753200" cy="451576"/>
          </a:xfrm>
        </p:spPr>
        <p:txBody>
          <a:bodyPr/>
          <a:lstStyle/>
          <a:p>
            <a:r>
              <a:rPr lang="cs-CZ" dirty="0"/>
              <a:t>Příklad 1 – spoření DO = 1 rok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B05FC93B-3183-4740-9CC1-67494DC8757F}"/>
                  </a:ext>
                </a:extLst>
              </p:cNvPr>
              <p:cNvSpPr txBox="1"/>
              <p:nvPr/>
            </p:nvSpPr>
            <p:spPr>
              <a:xfrm>
                <a:off x="868254" y="1128830"/>
                <a:ext cx="10301666" cy="17895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cs-CZ" sz="1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1800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cs-CZ" sz="1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cs-CZ" sz="1800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num>
                                    <m:den>
                                      <m:r>
                                        <a:rPr lang="cs-CZ" sz="18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  <m:r>
                                    <a:rPr lang="cs-CZ" sz="1800" i="0"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f>
                                    <m:fPr>
                                      <m:ctrlPr>
                                        <a:rPr lang="cs-CZ" sz="1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cs-CZ" sz="18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cs-CZ" sz="1800" i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f>
                                <m:fPr>
                                  <m:ctrlPr>
                                    <a:rPr lang="cs-CZ" sz="18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1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8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1800" i="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sz="1800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18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1800" i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8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18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cs-CZ" sz="1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800" i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sz="18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8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num>
                                        <m:den>
                                          <m:r>
                                            <a:rPr lang="cs-CZ" sz="18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cs-CZ" sz="18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cs-CZ" sz="1800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0" smtClean="0">
                              <a:latin typeface="Cambria Math" panose="02040503050406030204" pitchFamily="18" charset="0"/>
                            </a:rPr>
                            <m:t>0,85+2</m:t>
                          </m:r>
                        </m:e>
                      </m:d>
                      <m:r>
                        <a:rPr lang="cs-CZ" sz="2000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cs-CZ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cs-CZ" sz="20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sz="2000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 sz="2000">
                                                  <a:latin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cs-CZ" sz="2000" i="1">
                                                      <a:solidFill>
                                                        <a:srgbClr val="836967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cs-CZ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𝑟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cs-CZ" sz="200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sz="20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cs-CZ" sz="200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cs-CZ" sz="2000">
                                      <a:latin typeface="Cambria Math" panose="02040503050406030204" pitchFamily="18" charset="0"/>
                                    </a:rPr>
                                    <m:t>⋅0,85+1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d>
                            <m:dPr>
                              <m:ctrlPr>
                                <a:rPr lang="cs-CZ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20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200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sz="2000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20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20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20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cs-CZ" sz="200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⋅0,85+1</m:t>
                              </m:r>
                            </m:e>
                          </m:d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B05FC93B-3183-4740-9CC1-67494DC87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54" y="1128830"/>
                <a:ext cx="10301666" cy="17895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D4BB77C5-A058-4BBF-A6A3-F5DB75B229E3}"/>
              </a:ext>
            </a:extLst>
          </p:cNvPr>
          <p:cNvCxnSpPr>
            <a:cxnSpLocks/>
          </p:cNvCxnSpPr>
          <p:nvPr/>
        </p:nvCxnSpPr>
        <p:spPr bwMode="auto">
          <a:xfrm flipV="1">
            <a:off x="1669409" y="3153265"/>
            <a:ext cx="5517775" cy="28847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0DB004FE-747A-46DC-A7C4-06DA9CC72027}"/>
              </a:ext>
            </a:extLst>
          </p:cNvPr>
          <p:cNvCxnSpPr>
            <a:cxnSpLocks/>
          </p:cNvCxnSpPr>
          <p:nvPr/>
        </p:nvCxnSpPr>
        <p:spPr bwMode="auto">
          <a:xfrm flipV="1">
            <a:off x="1669409" y="3675889"/>
            <a:ext cx="9239383" cy="81103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FEFDE4DD-ED31-4EDA-8FD5-773141CF7861}"/>
              </a:ext>
            </a:extLst>
          </p:cNvPr>
          <p:cNvSpPr txBox="1"/>
          <p:nvPr/>
        </p:nvSpPr>
        <p:spPr>
          <a:xfrm>
            <a:off x="4075203" y="3153265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1xDO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10515B68-4B91-41AA-9667-B433D9B5A160}"/>
              </a:ext>
            </a:extLst>
          </p:cNvPr>
          <p:cNvSpPr txBox="1"/>
          <p:nvPr/>
        </p:nvSpPr>
        <p:spPr>
          <a:xfrm>
            <a:off x="5941754" y="3691137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3xDO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19C76729-DCC8-4CA1-932C-B1575B7EE7B4}"/>
              </a:ext>
            </a:extLst>
          </p:cNvPr>
          <p:cNvCxnSpPr>
            <a:cxnSpLocks/>
          </p:cNvCxnSpPr>
          <p:nvPr/>
        </p:nvCxnSpPr>
        <p:spPr bwMode="auto">
          <a:xfrm>
            <a:off x="1669409" y="2630132"/>
            <a:ext cx="2307661" cy="0"/>
          </a:xfrm>
          <a:prstGeom prst="straightConnector1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1256FC31-FCAB-4E28-9F7C-54C6576833C4}"/>
              </a:ext>
            </a:extLst>
          </p:cNvPr>
          <p:cNvSpPr txBox="1"/>
          <p:nvPr/>
        </p:nvSpPr>
        <p:spPr>
          <a:xfrm>
            <a:off x="2484043" y="2671170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1xUO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9E9C4E6C-63EF-4050-9B98-43078AAC1AA4}"/>
                  </a:ext>
                </a:extLst>
              </p:cNvPr>
              <p:cNvSpPr txBox="1"/>
              <p:nvPr/>
            </p:nvSpPr>
            <p:spPr>
              <a:xfrm>
                <a:off x="1129284" y="4689693"/>
                <a:ext cx="2243115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=6 197,71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9E9C4E6C-63EF-4050-9B98-43078AAC1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284" y="4689693"/>
                <a:ext cx="224311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>
            <a:extLst>
              <a:ext uri="{FF2B5EF4-FFF2-40B4-BE49-F238E27FC236}">
                <a16:creationId xmlns:a16="http://schemas.microsoft.com/office/drawing/2014/main" id="{A807F1DB-FA94-4EB8-99FD-3264AA27CB1C}"/>
              </a:ext>
            </a:extLst>
          </p:cNvPr>
          <p:cNvSpPr txBox="1"/>
          <p:nvPr/>
        </p:nvSpPr>
        <p:spPr>
          <a:xfrm>
            <a:off x="10145158" y="250980"/>
            <a:ext cx="1024762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r: 0,12</a:t>
            </a:r>
          </a:p>
          <a:p>
            <a:r>
              <a:rPr lang="cs-CZ" sz="1400" dirty="0"/>
              <a:t>m: 6</a:t>
            </a:r>
          </a:p>
        </p:txBody>
      </p:sp>
    </p:spTree>
    <p:extLst>
      <p:ext uri="{BB962C8B-B14F-4D97-AF65-F5344CB8AC3E}">
        <p14:creationId xmlns:p14="http://schemas.microsoft.com/office/powerpoint/2010/main" val="2683991688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spoření a důchod DO = 1 rok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dirty="0"/>
              <a:t>Ve svých 18 letech si založíte spořící knížku, kam budete do svých 55 let pravidelně přispívat v měsíčních periodách částku 1 800 Kč. Spoření se realizuje vždy na konci měsíce. Spořící knížka Vám garantuje po celou dobu 2,1 % p. a. a úrok připisuje v měsíčních intervalech. Po ukončení spoření převedete své prostředky do penzijního fondu, který Vám bude garantovat měsíční připisování úroků při nominální úrokové sazbě 3 % </a:t>
            </a:r>
            <a:r>
              <a:rPr lang="cs-CZ" sz="2000" dirty="0" err="1"/>
              <a:t>p.a</a:t>
            </a:r>
            <a:r>
              <a:rPr lang="cs-CZ" sz="2000" dirty="0"/>
              <a:t>. Od svých 65 narozenin začnete pobírat věčnou čtvrtletní polhůtní rentu. Kolik bude činit výše renty? Z úroků se platí daň 15% na konci roku po celou dobu spoření, i odloženého (karenčního) důchodu.</a:t>
            </a:r>
          </a:p>
        </p:txBody>
      </p:sp>
    </p:spTree>
    <p:extLst>
      <p:ext uri="{BB962C8B-B14F-4D97-AF65-F5344CB8AC3E}">
        <p14:creationId xmlns:p14="http://schemas.microsoft.com/office/powerpoint/2010/main" val="281980460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30345"/>
            <a:ext cx="10753200" cy="451576"/>
          </a:xfrm>
        </p:spPr>
        <p:txBody>
          <a:bodyPr/>
          <a:lstStyle/>
          <a:p>
            <a:r>
              <a:rPr lang="cs-CZ" dirty="0"/>
              <a:t>Příklad – spoření a důchod DO = 1 rok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33C2AB9-3D94-4F61-997B-757611CC7D53}"/>
              </a:ext>
            </a:extLst>
          </p:cNvPr>
          <p:cNvSpPr txBox="1"/>
          <p:nvPr/>
        </p:nvSpPr>
        <p:spPr>
          <a:xfrm>
            <a:off x="197020" y="1176036"/>
            <a:ext cx="1911116" cy="43396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18-55 let spoření</a:t>
            </a:r>
          </a:p>
          <a:p>
            <a:r>
              <a:rPr lang="cs-CZ" sz="1400" dirty="0"/>
              <a:t>1800 Kč polhůtně</a:t>
            </a:r>
          </a:p>
          <a:p>
            <a:r>
              <a:rPr lang="cs-CZ" sz="1400" dirty="0"/>
              <a:t>PO – 1M</a:t>
            </a:r>
          </a:p>
          <a:p>
            <a:r>
              <a:rPr lang="cs-CZ" sz="1400" dirty="0"/>
              <a:t>UO – 1M</a:t>
            </a:r>
          </a:p>
          <a:p>
            <a:r>
              <a:rPr lang="cs-CZ" sz="1400" dirty="0"/>
              <a:t>r – 2,1 % </a:t>
            </a:r>
            <a:r>
              <a:rPr lang="cs-CZ" sz="1400" dirty="0" err="1"/>
              <a:t>p.a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55-65 úročení fond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UO – 1M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r – 3 % </a:t>
            </a:r>
            <a:r>
              <a:rPr lang="cs-CZ" sz="1400" dirty="0" err="1">
                <a:solidFill>
                  <a:schemeClr val="bg1">
                    <a:lumMod val="75000"/>
                  </a:schemeClr>
                </a:solidFill>
              </a:rPr>
              <a:t>p.a</a:t>
            </a:r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endParaRPr lang="cs-CZ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65+ věčná renta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PO – 1Q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polhůtní</a:t>
            </a:r>
          </a:p>
          <a:p>
            <a:endParaRPr lang="cs-CZ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cs-CZ" sz="1400" dirty="0">
                <a:solidFill>
                  <a:schemeClr val="tx1"/>
                </a:solidFill>
              </a:rPr>
              <a:t>tax – 15 %</a:t>
            </a:r>
          </a:p>
          <a:p>
            <a:r>
              <a:rPr lang="cs-CZ" sz="1400" dirty="0">
                <a:solidFill>
                  <a:schemeClr val="tx1"/>
                </a:solidFill>
              </a:rPr>
              <a:t>DO – 1 rok</a:t>
            </a:r>
          </a:p>
          <a:p>
            <a:r>
              <a:rPr lang="cs-CZ" sz="1400" dirty="0">
                <a:solidFill>
                  <a:schemeClr val="tx1"/>
                </a:solidFill>
              </a:rPr>
              <a:t>spoření i důchod</a:t>
            </a:r>
          </a:p>
          <a:p>
            <a:endParaRPr lang="cs-CZ" sz="1400" dirty="0"/>
          </a:p>
          <a:p>
            <a:endParaRPr lang="cs-CZ" dirty="0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23345B2C-2199-4FA3-A9CF-7FC1C5686664}"/>
              </a:ext>
            </a:extLst>
          </p:cNvPr>
          <p:cNvCxnSpPr>
            <a:cxnSpLocks/>
          </p:cNvCxnSpPr>
          <p:nvPr/>
        </p:nvCxnSpPr>
        <p:spPr bwMode="auto">
          <a:xfrm>
            <a:off x="2328116" y="1045099"/>
            <a:ext cx="0" cy="476780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6FFD8494-2820-4AF3-94F7-E93B718961DC}"/>
                  </a:ext>
                </a:extLst>
              </p:cNvPr>
              <p:cNvSpPr txBox="1"/>
              <p:nvPr/>
            </p:nvSpPr>
            <p:spPr>
              <a:xfrm>
                <a:off x="2894076" y="1176036"/>
                <a:ext cx="8459175" cy="1312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i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cs-CZ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cs-CZ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f>
                                          <m:fPr>
                                            <m:ctrlPr>
                                              <a:rPr lang="cs-CZ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num>
                                          <m:den>
                                            <m:r>
                                              <a:rPr lang="cs-CZ" i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cs-CZ" i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  <m:r>
                                  <a:rPr lang="cs-CZ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cs-CZ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i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f>
                                      <m:fPr>
                                        <m:ctrlPr>
                                          <a:rPr lang="cs-CZ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num>
                                      <m:den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cs-CZ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den>
                            </m:f>
                            <m:r>
                              <a:rPr lang="cs-CZ" i="0">
                                <a:latin typeface="Cambria Math" panose="02040503050406030204" pitchFamily="18" charset="0"/>
                              </a:rPr>
                              <m:t>−12</m:t>
                            </m:r>
                          </m:e>
                        </m:d>
                        <m:r>
                          <a:rPr lang="cs-CZ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cs-CZ" i="0">
                            <a:latin typeface="Cambria Math" panose="02040503050406030204" pitchFamily="18" charset="0"/>
                          </a:rPr>
                          <m:t>0,85+12</m:t>
                        </m:r>
                      </m:e>
                    </m:d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cs-CZ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cs-CZ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cs-CZ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cs-CZ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cs-CZ">
                                                <a:latin typeface="Cambria Math" panose="02040503050406030204" pitchFamily="18" charset="0"/>
                                              </a:rPr>
                                              <m:t>1+</m:t>
                                            </m:r>
                                            <m:f>
                                              <m:fPr>
                                                <m:ctrlPr>
                                                  <a:rPr lang="cs-CZ" i="1">
                                                    <a:solidFill>
                                                      <a:srgbClr val="836967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cs-CZ" i="1">
                                                    <a:latin typeface="Cambria Math" panose="02040503050406030204" pitchFamily="18" charset="0"/>
                                                  </a:rPr>
                                                  <m:t>𝑟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cs-CZ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den>
                                            </m:f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cs-CZ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  <m:r>
                                      <a:rPr lang="cs-CZ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cs-CZ">
                                    <a:latin typeface="Cambria Math" panose="02040503050406030204" pitchFamily="18" charset="0"/>
                                  </a:rPr>
                                  <m:t>⋅0,85+1</m:t>
                                </m:r>
                              </m:e>
                            </m:d>
                          </m:e>
                          <m:sup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37</m:t>
                            </m:r>
                          </m:sup>
                        </m:sSup>
                        <m:r>
                          <a:rPr lang="cs-CZ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cs-CZ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cs-CZ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cs-CZ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cs-CZ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cs-CZ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f>
                                          <m:fPr>
                                            <m:ctrlPr>
                                              <a:rPr lang="cs-CZ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num>
                                          <m:den>
                                            <m:r>
                                              <a:rPr lang="cs-CZ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cs-CZ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  <m:r>
                                  <a:rPr lang="cs-CZ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⋅0,85+1</m:t>
                            </m:r>
                          </m:e>
                        </m:d>
                        <m:r>
                          <a:rPr lang="cs-CZ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6FFD8494-2820-4AF3-94F7-E93B71896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076" y="1176036"/>
                <a:ext cx="8459175" cy="13121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E7598B3B-AA93-4BD4-82CB-3C4283B9BD09}"/>
              </a:ext>
            </a:extLst>
          </p:cNvPr>
          <p:cNvCxnSpPr>
            <a:cxnSpLocks/>
          </p:cNvCxnSpPr>
          <p:nvPr/>
        </p:nvCxnSpPr>
        <p:spPr bwMode="auto">
          <a:xfrm flipV="1">
            <a:off x="3348605" y="3148066"/>
            <a:ext cx="4506091" cy="2884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A4906487-01BD-4E0B-92B8-C35F3F8E67A1}"/>
              </a:ext>
            </a:extLst>
          </p:cNvPr>
          <p:cNvCxnSpPr>
            <a:cxnSpLocks/>
          </p:cNvCxnSpPr>
          <p:nvPr/>
        </p:nvCxnSpPr>
        <p:spPr bwMode="auto">
          <a:xfrm flipV="1">
            <a:off x="3348605" y="3662377"/>
            <a:ext cx="7871083" cy="89417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50F3B609-71EB-47AA-A5A7-40EE5882119C}"/>
              </a:ext>
            </a:extLst>
          </p:cNvPr>
          <p:cNvSpPr txBox="1"/>
          <p:nvPr/>
        </p:nvSpPr>
        <p:spPr>
          <a:xfrm>
            <a:off x="5162725" y="3148066"/>
            <a:ext cx="1866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1xDO zdaněné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0729715-4040-4858-AFD3-24AC9041E909}"/>
              </a:ext>
            </a:extLst>
          </p:cNvPr>
          <p:cNvSpPr txBox="1"/>
          <p:nvPr/>
        </p:nvSpPr>
        <p:spPr>
          <a:xfrm>
            <a:off x="7620950" y="3685938"/>
            <a:ext cx="1019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37xDO</a:t>
            </a: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13F0B67F-BB55-41F8-8655-B46E75F2D192}"/>
              </a:ext>
            </a:extLst>
          </p:cNvPr>
          <p:cNvCxnSpPr>
            <a:cxnSpLocks/>
          </p:cNvCxnSpPr>
          <p:nvPr/>
        </p:nvCxnSpPr>
        <p:spPr bwMode="auto">
          <a:xfrm>
            <a:off x="3348605" y="2624933"/>
            <a:ext cx="2119507" cy="0"/>
          </a:xfrm>
          <a:prstGeom prst="straightConnector1">
            <a:avLst/>
          </a:prstGeom>
          <a:ln w="50800">
            <a:solidFill>
              <a:schemeClr val="bg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7A2EB52A-8128-4BAA-9698-40AF2E633510}"/>
              </a:ext>
            </a:extLst>
          </p:cNvPr>
          <p:cNvSpPr txBox="1"/>
          <p:nvPr/>
        </p:nvSpPr>
        <p:spPr>
          <a:xfrm>
            <a:off x="3666375" y="2638381"/>
            <a:ext cx="2027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1xDO bez daně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B9B83DB2-4EEE-4669-B538-48EA4B2F83B5}"/>
              </a:ext>
            </a:extLst>
          </p:cNvPr>
          <p:cNvSpPr txBox="1"/>
          <p:nvPr/>
        </p:nvSpPr>
        <p:spPr>
          <a:xfrm>
            <a:off x="10194926" y="330345"/>
            <a:ext cx="1024762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r: 0,021</a:t>
            </a:r>
          </a:p>
          <a:p>
            <a:r>
              <a:rPr lang="cs-CZ" sz="1400" dirty="0"/>
              <a:t>a: 1800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DCE890EE-DC97-40CA-8A28-9BCDA7CBEC4B}"/>
                  </a:ext>
                </a:extLst>
              </p:cNvPr>
              <p:cNvSpPr txBox="1"/>
              <p:nvPr/>
            </p:nvSpPr>
            <p:spPr>
              <a:xfrm>
                <a:off x="2894076" y="4556649"/>
                <a:ext cx="28107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=1 131 669,65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DCE890EE-DC97-40CA-8A28-9BCDA7CBE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076" y="4556649"/>
                <a:ext cx="2810706" cy="369332"/>
              </a:xfrm>
              <a:prstGeom prst="rect">
                <a:avLst/>
              </a:prstGeom>
              <a:blipFill>
                <a:blip r:embed="rId3"/>
                <a:stretch>
                  <a:fillRect l="-1735" r="-1952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978798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30345"/>
            <a:ext cx="10753200" cy="451576"/>
          </a:xfrm>
        </p:spPr>
        <p:txBody>
          <a:bodyPr/>
          <a:lstStyle/>
          <a:p>
            <a:r>
              <a:rPr lang="cs-CZ" dirty="0"/>
              <a:t>Příklad – spoření a důchod DO = 1 rok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33C2AB9-3D94-4F61-997B-757611CC7D53}"/>
              </a:ext>
            </a:extLst>
          </p:cNvPr>
          <p:cNvSpPr txBox="1"/>
          <p:nvPr/>
        </p:nvSpPr>
        <p:spPr>
          <a:xfrm>
            <a:off x="229104" y="1259175"/>
            <a:ext cx="1911116" cy="43396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18-55 let spoření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1800 Kč polhůtně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PO – 1M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UO – 1M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r – 2,1 % </a:t>
            </a:r>
            <a:r>
              <a:rPr lang="cs-CZ" sz="1400" dirty="0" err="1">
                <a:solidFill>
                  <a:schemeClr val="bg1">
                    <a:lumMod val="75000"/>
                  </a:schemeClr>
                </a:solidFill>
              </a:rPr>
              <a:t>p.a</a:t>
            </a:r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endParaRPr lang="cs-CZ" sz="1400" dirty="0"/>
          </a:p>
          <a:p>
            <a:r>
              <a:rPr lang="cs-CZ" sz="1400" dirty="0"/>
              <a:t>55-65 úročení fond</a:t>
            </a:r>
          </a:p>
          <a:p>
            <a:r>
              <a:rPr lang="cs-CZ" sz="1400" dirty="0"/>
              <a:t>UO – 1M</a:t>
            </a:r>
          </a:p>
          <a:p>
            <a:r>
              <a:rPr lang="cs-CZ" sz="1400" dirty="0"/>
              <a:t>r – 3 % </a:t>
            </a:r>
            <a:r>
              <a:rPr lang="cs-CZ" sz="1400" dirty="0" err="1"/>
              <a:t>p.a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65+ věčná renta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PO – 1Q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polhůtní</a:t>
            </a:r>
          </a:p>
          <a:p>
            <a:endParaRPr lang="cs-CZ" sz="1400" dirty="0"/>
          </a:p>
          <a:p>
            <a:r>
              <a:rPr lang="cs-CZ" sz="1400" dirty="0"/>
              <a:t>tax – 15 %</a:t>
            </a:r>
          </a:p>
          <a:p>
            <a:r>
              <a:rPr lang="cs-CZ" sz="1400" dirty="0"/>
              <a:t>DO – 1 rok</a:t>
            </a:r>
          </a:p>
          <a:p>
            <a:r>
              <a:rPr lang="cs-CZ" sz="1400" dirty="0"/>
              <a:t>spoření i důchod</a:t>
            </a:r>
          </a:p>
          <a:p>
            <a:endParaRPr lang="cs-CZ" sz="1400" dirty="0"/>
          </a:p>
          <a:p>
            <a:endParaRPr lang="cs-CZ" dirty="0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23345B2C-2199-4FA3-A9CF-7FC1C5686664}"/>
              </a:ext>
            </a:extLst>
          </p:cNvPr>
          <p:cNvCxnSpPr>
            <a:cxnSpLocks/>
          </p:cNvCxnSpPr>
          <p:nvPr/>
        </p:nvCxnSpPr>
        <p:spPr bwMode="auto">
          <a:xfrm>
            <a:off x="2328116" y="1045099"/>
            <a:ext cx="0" cy="476780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8D8B48E7-6F0B-4D04-BA4F-BB5ECE94D168}"/>
                  </a:ext>
                </a:extLst>
              </p:cNvPr>
              <p:cNvSpPr txBox="1"/>
              <p:nvPr/>
            </p:nvSpPr>
            <p:spPr>
              <a:xfrm>
                <a:off x="3109960" y="2178955"/>
                <a:ext cx="5530040" cy="1030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i="0">
                                                  <a:latin typeface="Cambria Math" panose="02040503050406030204" pitchFamily="18" charset="0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p>
                                  </m:sSup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⋅0,85+1</m:t>
                              </m:r>
                            </m:e>
                          </m:d>
                        </m:e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8D8B48E7-6F0B-4D04-BA4F-BB5ECE94D1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960" y="2178955"/>
                <a:ext cx="5530040" cy="10308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89B8FF5A-7C51-4ADA-B3AE-101F89B91002}"/>
                  </a:ext>
                </a:extLst>
              </p:cNvPr>
              <p:cNvSpPr txBox="1"/>
              <p:nvPr/>
            </p:nvSpPr>
            <p:spPr>
              <a:xfrm>
                <a:off x="3109960" y="5223946"/>
                <a:ext cx="30635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1 460 741,54 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89B8FF5A-7C51-4ADA-B3AE-101F89B91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960" y="5223946"/>
                <a:ext cx="3063531" cy="369332"/>
              </a:xfrm>
              <a:prstGeom prst="rect">
                <a:avLst/>
              </a:prstGeom>
              <a:blipFill>
                <a:blip r:embed="rId3"/>
                <a:stretch>
                  <a:fillRect l="-1392" r="-1590"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C383C9E1-6506-4CA2-BBAD-4C1F5837A4C2}"/>
              </a:ext>
            </a:extLst>
          </p:cNvPr>
          <p:cNvSpPr txBox="1"/>
          <p:nvPr/>
        </p:nvSpPr>
        <p:spPr>
          <a:xfrm>
            <a:off x="3100710" y="1380271"/>
            <a:ext cx="623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Naspořené prostředky se 10 let budou úročit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BD17116E-B686-4D27-B56C-10526578FCB2}"/>
                  </a:ext>
                </a:extLst>
              </p:cNvPr>
              <p:cNvSpPr txBox="1"/>
              <p:nvPr/>
            </p:nvSpPr>
            <p:spPr>
              <a:xfrm>
                <a:off x="3109960" y="3546834"/>
                <a:ext cx="7286290" cy="12620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1131669,65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0,03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i="0">
                                                  <a:latin typeface="Cambria Math" panose="02040503050406030204" pitchFamily="18" charset="0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p>
                                  </m:sSup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⋅0,85+1</m:t>
                              </m:r>
                            </m:e>
                          </m:d>
                        </m:e>
                        <m:sup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BD17116E-B686-4D27-B56C-10526578FC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960" y="3546834"/>
                <a:ext cx="7286290" cy="12620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137011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30345"/>
            <a:ext cx="10753200" cy="451576"/>
          </a:xfrm>
        </p:spPr>
        <p:txBody>
          <a:bodyPr/>
          <a:lstStyle/>
          <a:p>
            <a:r>
              <a:rPr lang="cs-CZ" dirty="0"/>
              <a:t>Příklad – spoření a důchod DO = 1 rok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9751CC1-2E1E-45E2-B7EC-620BF50A64AA}"/>
                  </a:ext>
                </a:extLst>
              </p:cNvPr>
              <p:cNvSpPr txBox="1"/>
              <p:nvPr/>
            </p:nvSpPr>
            <p:spPr>
              <a:xfrm>
                <a:off x="182921" y="4460979"/>
                <a:ext cx="11565858" cy="1563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0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sz="20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0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20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20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2000" i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sz="20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20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2000" i="0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2000" i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p>
                                  </m:sSup>
                                  <m:r>
                                    <a:rPr lang="cs-CZ" sz="2000" i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20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20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2000" i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sz="20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20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2000" i="0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2000" i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cs-CZ" sz="2000" i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cs-CZ" sz="2000" i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cs-CZ" sz="2000" i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⋅0,85+4</m:t>
                          </m:r>
                        </m:e>
                      </m:d>
                      <m:r>
                        <a:rPr lang="cs-CZ" sz="200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2000" i="1" smtClean="0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cs-CZ" sz="2000" i="1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2000" i="1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2000" i="1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>
                                          <a:solidFill>
                                            <a:srgbClr val="0000D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sz="20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2000" i="1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num>
                                        <m:den>
                                          <m:r>
                                            <a:rPr lang="cs-CZ" sz="2000">
                                              <a:solidFill>
                                                <a:srgbClr val="0000D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sz="2000">
                                      <a:solidFill>
                                        <a:srgbClr val="0000DC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cs-CZ" sz="2000">
                                  <a:solidFill>
                                    <a:srgbClr val="0000DC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cs-CZ" sz="2000">
                              <a:solidFill>
                                <a:srgbClr val="0000DC"/>
                              </a:solidFill>
                              <a:latin typeface="Cambria Math" panose="02040503050406030204" pitchFamily="18" charset="0"/>
                            </a:rPr>
                            <m:t>⋅0,85+1</m:t>
                          </m:r>
                        </m:den>
                      </m:f>
                      <m:r>
                        <a:rPr lang="cs-CZ" sz="200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cs-CZ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2000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200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sz="2000" i="1">
                                                  <a:solidFill>
                                                    <a:srgbClr val="00B05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2000" i="1">
                                                  <a:solidFill>
                                                    <a:srgbClr val="00B05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2000">
                                                  <a:solidFill>
                                                    <a:srgbClr val="00B05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200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p>
                                  </m:sSup>
                                  <m:r>
                                    <a:rPr lang="cs-CZ" sz="200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cs-CZ" sz="20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⋅0,85+1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9751CC1-2E1E-45E2-B7EC-620BF50A6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21" y="4460979"/>
                <a:ext cx="11565858" cy="1563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2374BFD1-76FF-4209-92C9-793A92B87643}"/>
              </a:ext>
            </a:extLst>
          </p:cNvPr>
          <p:cNvCxnSpPr>
            <a:cxnSpLocks/>
          </p:cNvCxnSpPr>
          <p:nvPr/>
        </p:nvCxnSpPr>
        <p:spPr bwMode="auto">
          <a:xfrm>
            <a:off x="1267829" y="2093875"/>
            <a:ext cx="872345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986E243-88E7-4F57-85C8-B9B3B2F754A8}"/>
              </a:ext>
            </a:extLst>
          </p:cNvPr>
          <p:cNvCxnSpPr>
            <a:cxnSpLocks/>
          </p:cNvCxnSpPr>
          <p:nvPr/>
        </p:nvCxnSpPr>
        <p:spPr bwMode="auto">
          <a:xfrm>
            <a:off x="1599865" y="2001650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484E641-F2FC-49D8-AF2C-B4647296123B}"/>
              </a:ext>
            </a:extLst>
          </p:cNvPr>
          <p:cNvCxnSpPr>
            <a:cxnSpLocks/>
          </p:cNvCxnSpPr>
          <p:nvPr/>
        </p:nvCxnSpPr>
        <p:spPr bwMode="auto">
          <a:xfrm>
            <a:off x="1939126" y="199670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024B8A57-F0E1-4585-B31E-9DFBFB3CB52E}"/>
              </a:ext>
            </a:extLst>
          </p:cNvPr>
          <p:cNvGrpSpPr/>
          <p:nvPr/>
        </p:nvGrpSpPr>
        <p:grpSpPr>
          <a:xfrm>
            <a:off x="2242350" y="813091"/>
            <a:ext cx="2845444" cy="1025808"/>
            <a:chOff x="2859405" y="3830923"/>
            <a:chExt cx="1174922" cy="820234"/>
          </a:xfrm>
        </p:grpSpPr>
        <p:cxnSp>
          <p:nvCxnSpPr>
            <p:cNvPr id="33" name="Přímá spojnice se šipkou 32">
              <a:extLst>
                <a:ext uri="{FF2B5EF4-FFF2-40B4-BE49-F238E27FC236}">
                  <a16:creationId xmlns:a16="http://schemas.microsoft.com/office/drawing/2014/main" id="{53F88542-91F6-407A-B2B4-590D0666B60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Volný tvar: obrazec 33">
              <a:extLst>
                <a:ext uri="{FF2B5EF4-FFF2-40B4-BE49-F238E27FC236}">
                  <a16:creationId xmlns:a16="http://schemas.microsoft.com/office/drawing/2014/main" id="{481464A8-4735-49EF-9CEA-F6479EF9B5BA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DD3E85BE-46A8-481E-93FF-8A8C35331FC6}"/>
              </a:ext>
            </a:extLst>
          </p:cNvPr>
          <p:cNvCxnSpPr>
            <a:cxnSpLocks/>
          </p:cNvCxnSpPr>
          <p:nvPr/>
        </p:nvCxnSpPr>
        <p:spPr bwMode="auto">
          <a:xfrm>
            <a:off x="2574386" y="200437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>
            <a:extLst>
              <a:ext uri="{FF2B5EF4-FFF2-40B4-BE49-F238E27FC236}">
                <a16:creationId xmlns:a16="http://schemas.microsoft.com/office/drawing/2014/main" id="{88EB45F9-1107-4A36-9681-BE6ADDE2A97C}"/>
              </a:ext>
            </a:extLst>
          </p:cNvPr>
          <p:cNvCxnSpPr>
            <a:cxnSpLocks/>
          </p:cNvCxnSpPr>
          <p:nvPr/>
        </p:nvCxnSpPr>
        <p:spPr bwMode="auto">
          <a:xfrm>
            <a:off x="2880091" y="1999432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F378EB50-C949-4806-A950-808770E9C2B9}"/>
              </a:ext>
            </a:extLst>
          </p:cNvPr>
          <p:cNvCxnSpPr>
            <a:cxnSpLocks/>
          </p:cNvCxnSpPr>
          <p:nvPr/>
        </p:nvCxnSpPr>
        <p:spPr bwMode="auto">
          <a:xfrm>
            <a:off x="2242350" y="1934632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Přímá spojnice 53">
            <a:extLst>
              <a:ext uri="{FF2B5EF4-FFF2-40B4-BE49-F238E27FC236}">
                <a16:creationId xmlns:a16="http://schemas.microsoft.com/office/drawing/2014/main" id="{E70C4689-C92F-4CE7-A751-57CEF17B3321}"/>
              </a:ext>
            </a:extLst>
          </p:cNvPr>
          <p:cNvCxnSpPr>
            <a:cxnSpLocks/>
          </p:cNvCxnSpPr>
          <p:nvPr/>
        </p:nvCxnSpPr>
        <p:spPr bwMode="auto">
          <a:xfrm>
            <a:off x="3790790" y="2010764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Přímá spojnice 55">
            <a:extLst>
              <a:ext uri="{FF2B5EF4-FFF2-40B4-BE49-F238E27FC236}">
                <a16:creationId xmlns:a16="http://schemas.microsoft.com/office/drawing/2014/main" id="{EA7B72C6-74F4-4182-B51A-FB767224E3C3}"/>
              </a:ext>
            </a:extLst>
          </p:cNvPr>
          <p:cNvCxnSpPr>
            <a:cxnSpLocks/>
          </p:cNvCxnSpPr>
          <p:nvPr/>
        </p:nvCxnSpPr>
        <p:spPr bwMode="auto">
          <a:xfrm>
            <a:off x="3475532" y="2002375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>
            <a:extLst>
              <a:ext uri="{FF2B5EF4-FFF2-40B4-BE49-F238E27FC236}">
                <a16:creationId xmlns:a16="http://schemas.microsoft.com/office/drawing/2014/main" id="{3652D671-200E-42CF-9AEE-8B12A07A19E6}"/>
              </a:ext>
            </a:extLst>
          </p:cNvPr>
          <p:cNvCxnSpPr>
            <a:cxnSpLocks/>
          </p:cNvCxnSpPr>
          <p:nvPr/>
        </p:nvCxnSpPr>
        <p:spPr bwMode="auto">
          <a:xfrm>
            <a:off x="4765311" y="2008546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B6C8AA23-F897-4610-A065-540B24661AFA}"/>
              </a:ext>
            </a:extLst>
          </p:cNvPr>
          <p:cNvCxnSpPr>
            <a:cxnSpLocks/>
          </p:cNvCxnSpPr>
          <p:nvPr/>
        </p:nvCxnSpPr>
        <p:spPr bwMode="auto">
          <a:xfrm>
            <a:off x="5087794" y="1883767"/>
            <a:ext cx="0" cy="41011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Přímá spojnice 58">
            <a:extLst>
              <a:ext uri="{FF2B5EF4-FFF2-40B4-BE49-F238E27FC236}">
                <a16:creationId xmlns:a16="http://schemas.microsoft.com/office/drawing/2014/main" id="{387C11B2-0A33-4B56-85F3-6E3B370491DA}"/>
              </a:ext>
            </a:extLst>
          </p:cNvPr>
          <p:cNvCxnSpPr>
            <a:cxnSpLocks/>
          </p:cNvCxnSpPr>
          <p:nvPr/>
        </p:nvCxnSpPr>
        <p:spPr bwMode="auto">
          <a:xfrm>
            <a:off x="4441664" y="2005098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E4FDEF2E-8A77-463F-B187-D763DEFB8303}"/>
              </a:ext>
            </a:extLst>
          </p:cNvPr>
          <p:cNvCxnSpPr>
            <a:cxnSpLocks/>
          </p:cNvCxnSpPr>
          <p:nvPr/>
        </p:nvCxnSpPr>
        <p:spPr bwMode="auto">
          <a:xfrm>
            <a:off x="5366029" y="200582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9D53CCC7-5C66-4244-B72C-AA45EB0A9CFB}"/>
              </a:ext>
            </a:extLst>
          </p:cNvPr>
          <p:cNvCxnSpPr>
            <a:cxnSpLocks/>
          </p:cNvCxnSpPr>
          <p:nvPr/>
        </p:nvCxnSpPr>
        <p:spPr bwMode="auto">
          <a:xfrm>
            <a:off x="5997094" y="2007821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Přímá spojnice 61">
            <a:extLst>
              <a:ext uri="{FF2B5EF4-FFF2-40B4-BE49-F238E27FC236}">
                <a16:creationId xmlns:a16="http://schemas.microsoft.com/office/drawing/2014/main" id="{D0B4BD9F-EE47-4E98-A66D-588679ABBD86}"/>
              </a:ext>
            </a:extLst>
          </p:cNvPr>
          <p:cNvCxnSpPr>
            <a:cxnSpLocks/>
          </p:cNvCxnSpPr>
          <p:nvPr/>
        </p:nvCxnSpPr>
        <p:spPr bwMode="auto">
          <a:xfrm>
            <a:off x="6336355" y="2002880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E808EFB3-126D-4633-AC64-B4477570E5D4}"/>
              </a:ext>
            </a:extLst>
          </p:cNvPr>
          <p:cNvCxnSpPr>
            <a:cxnSpLocks/>
          </p:cNvCxnSpPr>
          <p:nvPr/>
        </p:nvCxnSpPr>
        <p:spPr bwMode="auto">
          <a:xfrm>
            <a:off x="5665058" y="1999432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Přímá spojnice 64">
            <a:extLst>
              <a:ext uri="{FF2B5EF4-FFF2-40B4-BE49-F238E27FC236}">
                <a16:creationId xmlns:a16="http://schemas.microsoft.com/office/drawing/2014/main" id="{4BCC4ACE-91B1-48C0-8D1D-46F8866FA544}"/>
              </a:ext>
            </a:extLst>
          </p:cNvPr>
          <p:cNvCxnSpPr>
            <a:cxnSpLocks/>
          </p:cNvCxnSpPr>
          <p:nvPr/>
        </p:nvCxnSpPr>
        <p:spPr bwMode="auto">
          <a:xfrm>
            <a:off x="7277320" y="200560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Přímá spojnice 65">
            <a:extLst>
              <a:ext uri="{FF2B5EF4-FFF2-40B4-BE49-F238E27FC236}">
                <a16:creationId xmlns:a16="http://schemas.microsoft.com/office/drawing/2014/main" id="{CE063E91-30F3-4B6B-A38A-64998DD2C5AF}"/>
              </a:ext>
            </a:extLst>
          </p:cNvPr>
          <p:cNvCxnSpPr>
            <a:cxnSpLocks/>
          </p:cNvCxnSpPr>
          <p:nvPr/>
        </p:nvCxnSpPr>
        <p:spPr bwMode="auto">
          <a:xfrm>
            <a:off x="6639579" y="2002155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Přímá spojnice 66">
            <a:extLst>
              <a:ext uri="{FF2B5EF4-FFF2-40B4-BE49-F238E27FC236}">
                <a16:creationId xmlns:a16="http://schemas.microsoft.com/office/drawing/2014/main" id="{523DDDB4-D268-4FAB-951E-DEB91ED47610}"/>
              </a:ext>
            </a:extLst>
          </p:cNvPr>
          <p:cNvCxnSpPr>
            <a:cxnSpLocks/>
          </p:cNvCxnSpPr>
          <p:nvPr/>
        </p:nvCxnSpPr>
        <p:spPr bwMode="auto">
          <a:xfrm>
            <a:off x="7555555" y="201126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Přímá spojnice 67">
            <a:extLst>
              <a:ext uri="{FF2B5EF4-FFF2-40B4-BE49-F238E27FC236}">
                <a16:creationId xmlns:a16="http://schemas.microsoft.com/office/drawing/2014/main" id="{43EE7770-69ED-4A11-B2B0-44BF3E56AD9E}"/>
              </a:ext>
            </a:extLst>
          </p:cNvPr>
          <p:cNvCxnSpPr>
            <a:cxnSpLocks/>
          </p:cNvCxnSpPr>
          <p:nvPr/>
        </p:nvCxnSpPr>
        <p:spPr bwMode="auto">
          <a:xfrm>
            <a:off x="8188019" y="2016935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Přímá spojnice 68">
            <a:extLst>
              <a:ext uri="{FF2B5EF4-FFF2-40B4-BE49-F238E27FC236}">
                <a16:creationId xmlns:a16="http://schemas.microsoft.com/office/drawing/2014/main" id="{7746F713-3F94-45AA-B666-64F7A5101204}"/>
              </a:ext>
            </a:extLst>
          </p:cNvPr>
          <p:cNvCxnSpPr>
            <a:cxnSpLocks/>
          </p:cNvCxnSpPr>
          <p:nvPr/>
        </p:nvCxnSpPr>
        <p:spPr bwMode="auto">
          <a:xfrm>
            <a:off x="8527280" y="2011994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Přímá spojnice 70">
            <a:extLst>
              <a:ext uri="{FF2B5EF4-FFF2-40B4-BE49-F238E27FC236}">
                <a16:creationId xmlns:a16="http://schemas.microsoft.com/office/drawing/2014/main" id="{3425B2BC-9802-464B-B7B8-50860D6787CF}"/>
              </a:ext>
            </a:extLst>
          </p:cNvPr>
          <p:cNvCxnSpPr>
            <a:cxnSpLocks/>
          </p:cNvCxnSpPr>
          <p:nvPr/>
        </p:nvCxnSpPr>
        <p:spPr bwMode="auto">
          <a:xfrm>
            <a:off x="9162540" y="201471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Přímá spojnice 71">
            <a:extLst>
              <a:ext uri="{FF2B5EF4-FFF2-40B4-BE49-F238E27FC236}">
                <a16:creationId xmlns:a16="http://schemas.microsoft.com/office/drawing/2014/main" id="{E532A485-4E46-4B45-9C8B-EDB3C9F42C59}"/>
              </a:ext>
            </a:extLst>
          </p:cNvPr>
          <p:cNvCxnSpPr>
            <a:cxnSpLocks/>
          </p:cNvCxnSpPr>
          <p:nvPr/>
        </p:nvCxnSpPr>
        <p:spPr bwMode="auto">
          <a:xfrm>
            <a:off x="9485023" y="201471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Přímá spojnice 72">
            <a:extLst>
              <a:ext uri="{FF2B5EF4-FFF2-40B4-BE49-F238E27FC236}">
                <a16:creationId xmlns:a16="http://schemas.microsoft.com/office/drawing/2014/main" id="{C0D2E23C-C3E7-48D6-9CFA-2322ABAAB36E}"/>
              </a:ext>
            </a:extLst>
          </p:cNvPr>
          <p:cNvCxnSpPr>
            <a:cxnSpLocks/>
          </p:cNvCxnSpPr>
          <p:nvPr/>
        </p:nvCxnSpPr>
        <p:spPr bwMode="auto">
          <a:xfrm>
            <a:off x="8838893" y="1885169"/>
            <a:ext cx="0" cy="4003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Přímá spojnice 73">
            <a:extLst>
              <a:ext uri="{FF2B5EF4-FFF2-40B4-BE49-F238E27FC236}">
                <a16:creationId xmlns:a16="http://schemas.microsoft.com/office/drawing/2014/main" id="{A55A4F35-B76E-4EE7-90BA-CCA1C335D46E}"/>
              </a:ext>
            </a:extLst>
          </p:cNvPr>
          <p:cNvCxnSpPr>
            <a:cxnSpLocks/>
          </p:cNvCxnSpPr>
          <p:nvPr/>
        </p:nvCxnSpPr>
        <p:spPr bwMode="auto">
          <a:xfrm>
            <a:off x="9763258" y="202038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Přímá spojnice 80">
            <a:extLst>
              <a:ext uri="{FF2B5EF4-FFF2-40B4-BE49-F238E27FC236}">
                <a16:creationId xmlns:a16="http://schemas.microsoft.com/office/drawing/2014/main" id="{1EA9B19C-2D37-467F-8AB4-880CE915C832}"/>
              </a:ext>
            </a:extLst>
          </p:cNvPr>
          <p:cNvCxnSpPr>
            <a:cxnSpLocks/>
          </p:cNvCxnSpPr>
          <p:nvPr/>
        </p:nvCxnSpPr>
        <p:spPr bwMode="auto">
          <a:xfrm>
            <a:off x="10142161" y="2088893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Přímá spojnice 83">
            <a:extLst>
              <a:ext uri="{FF2B5EF4-FFF2-40B4-BE49-F238E27FC236}">
                <a16:creationId xmlns:a16="http://schemas.microsoft.com/office/drawing/2014/main" id="{15DE5F8A-B3E1-4FD1-AC91-60F11EED6208}"/>
              </a:ext>
            </a:extLst>
          </p:cNvPr>
          <p:cNvCxnSpPr>
            <a:cxnSpLocks/>
          </p:cNvCxnSpPr>
          <p:nvPr/>
        </p:nvCxnSpPr>
        <p:spPr bwMode="auto">
          <a:xfrm>
            <a:off x="10361673" y="2090291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Přímá spojnice 85">
            <a:extLst>
              <a:ext uri="{FF2B5EF4-FFF2-40B4-BE49-F238E27FC236}">
                <a16:creationId xmlns:a16="http://schemas.microsoft.com/office/drawing/2014/main" id="{DA2EF3C7-383F-4025-86D7-B362617EB1BB}"/>
              </a:ext>
            </a:extLst>
          </p:cNvPr>
          <p:cNvCxnSpPr>
            <a:cxnSpLocks/>
          </p:cNvCxnSpPr>
          <p:nvPr/>
        </p:nvCxnSpPr>
        <p:spPr bwMode="auto">
          <a:xfrm>
            <a:off x="10571398" y="2090291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Přímá spojnice 86">
            <a:extLst>
              <a:ext uri="{FF2B5EF4-FFF2-40B4-BE49-F238E27FC236}">
                <a16:creationId xmlns:a16="http://schemas.microsoft.com/office/drawing/2014/main" id="{A5956845-1159-4392-AED3-47C5A42840B2}"/>
              </a:ext>
            </a:extLst>
          </p:cNvPr>
          <p:cNvCxnSpPr>
            <a:cxnSpLocks/>
          </p:cNvCxnSpPr>
          <p:nvPr/>
        </p:nvCxnSpPr>
        <p:spPr bwMode="auto">
          <a:xfrm>
            <a:off x="10790910" y="2091689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Přímá spojnice 91">
            <a:extLst>
              <a:ext uri="{FF2B5EF4-FFF2-40B4-BE49-F238E27FC236}">
                <a16:creationId xmlns:a16="http://schemas.microsoft.com/office/drawing/2014/main" id="{81D6DF6D-15D6-467A-953D-669348AB25BA}"/>
              </a:ext>
            </a:extLst>
          </p:cNvPr>
          <p:cNvCxnSpPr>
            <a:cxnSpLocks/>
          </p:cNvCxnSpPr>
          <p:nvPr/>
        </p:nvCxnSpPr>
        <p:spPr bwMode="auto">
          <a:xfrm>
            <a:off x="3174927" y="1922016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Přímá spojnice 92">
            <a:extLst>
              <a:ext uri="{FF2B5EF4-FFF2-40B4-BE49-F238E27FC236}">
                <a16:creationId xmlns:a16="http://schemas.microsoft.com/office/drawing/2014/main" id="{E260C9A4-604C-40C7-AC22-CBB08500B3D5}"/>
              </a:ext>
            </a:extLst>
          </p:cNvPr>
          <p:cNvCxnSpPr>
            <a:cxnSpLocks/>
          </p:cNvCxnSpPr>
          <p:nvPr/>
        </p:nvCxnSpPr>
        <p:spPr bwMode="auto">
          <a:xfrm>
            <a:off x="4124281" y="1922016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Přímá spojnice 93">
            <a:extLst>
              <a:ext uri="{FF2B5EF4-FFF2-40B4-BE49-F238E27FC236}">
                <a16:creationId xmlns:a16="http://schemas.microsoft.com/office/drawing/2014/main" id="{22964642-8877-45C4-BC14-677E7CC5B19C}"/>
              </a:ext>
            </a:extLst>
          </p:cNvPr>
          <p:cNvCxnSpPr>
            <a:cxnSpLocks/>
          </p:cNvCxnSpPr>
          <p:nvPr/>
        </p:nvCxnSpPr>
        <p:spPr bwMode="auto">
          <a:xfrm>
            <a:off x="1267829" y="1913460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5" name="Skupina 94">
            <a:extLst>
              <a:ext uri="{FF2B5EF4-FFF2-40B4-BE49-F238E27FC236}">
                <a16:creationId xmlns:a16="http://schemas.microsoft.com/office/drawing/2014/main" id="{E290C25A-5CF9-4AA4-A0F2-9332739E8E38}"/>
              </a:ext>
            </a:extLst>
          </p:cNvPr>
          <p:cNvGrpSpPr/>
          <p:nvPr/>
        </p:nvGrpSpPr>
        <p:grpSpPr>
          <a:xfrm>
            <a:off x="3174926" y="1195747"/>
            <a:ext cx="1880765" cy="647506"/>
            <a:chOff x="2859405" y="3830923"/>
            <a:chExt cx="1174922" cy="820234"/>
          </a:xfrm>
        </p:grpSpPr>
        <p:cxnSp>
          <p:nvCxnSpPr>
            <p:cNvPr id="96" name="Přímá spojnice se šipkou 95">
              <a:extLst>
                <a:ext uri="{FF2B5EF4-FFF2-40B4-BE49-F238E27FC236}">
                  <a16:creationId xmlns:a16="http://schemas.microsoft.com/office/drawing/2014/main" id="{87A299B9-3830-49CA-B7DB-BF288A683A56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7" name="Volný tvar: obrazec 96">
              <a:extLst>
                <a:ext uri="{FF2B5EF4-FFF2-40B4-BE49-F238E27FC236}">
                  <a16:creationId xmlns:a16="http://schemas.microsoft.com/office/drawing/2014/main" id="{45C1109D-C5C1-45B6-8B26-62949A8F7541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98" name="Skupina 97">
            <a:extLst>
              <a:ext uri="{FF2B5EF4-FFF2-40B4-BE49-F238E27FC236}">
                <a16:creationId xmlns:a16="http://schemas.microsoft.com/office/drawing/2014/main" id="{AA6CA080-C1C4-47B6-A3C7-E42EB310DCEB}"/>
              </a:ext>
            </a:extLst>
          </p:cNvPr>
          <p:cNvGrpSpPr/>
          <p:nvPr/>
        </p:nvGrpSpPr>
        <p:grpSpPr>
          <a:xfrm>
            <a:off x="4124281" y="1572132"/>
            <a:ext cx="931412" cy="321307"/>
            <a:chOff x="2859405" y="3830923"/>
            <a:chExt cx="1174922" cy="820234"/>
          </a:xfrm>
        </p:grpSpPr>
        <p:cxnSp>
          <p:nvCxnSpPr>
            <p:cNvPr id="99" name="Přímá spojnice se šipkou 98">
              <a:extLst>
                <a:ext uri="{FF2B5EF4-FFF2-40B4-BE49-F238E27FC236}">
                  <a16:creationId xmlns:a16="http://schemas.microsoft.com/office/drawing/2014/main" id="{73B10D0F-C7BE-451B-913C-D3D4C1660424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Volný tvar: obrazec 99">
              <a:extLst>
                <a:ext uri="{FF2B5EF4-FFF2-40B4-BE49-F238E27FC236}">
                  <a16:creationId xmlns:a16="http://schemas.microsoft.com/office/drawing/2014/main" id="{C9271B17-9721-4989-82F8-BFC9E88891E1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01" name="TextovéPole 100">
            <a:extLst>
              <a:ext uri="{FF2B5EF4-FFF2-40B4-BE49-F238E27FC236}">
                <a16:creationId xmlns:a16="http://schemas.microsoft.com/office/drawing/2014/main" id="{E11F5535-524F-4DBD-A94C-D45882E26E91}"/>
              </a:ext>
            </a:extLst>
          </p:cNvPr>
          <p:cNvSpPr txBox="1"/>
          <p:nvPr/>
        </p:nvSpPr>
        <p:spPr>
          <a:xfrm>
            <a:off x="2145301" y="221993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2" name="TextovéPole 101">
            <a:extLst>
              <a:ext uri="{FF2B5EF4-FFF2-40B4-BE49-F238E27FC236}">
                <a16:creationId xmlns:a16="http://schemas.microsoft.com/office/drawing/2014/main" id="{7212E4AD-ABF3-43CA-A8B5-4CC206A9CA0E}"/>
              </a:ext>
            </a:extLst>
          </p:cNvPr>
          <p:cNvSpPr txBox="1"/>
          <p:nvPr/>
        </p:nvSpPr>
        <p:spPr>
          <a:xfrm>
            <a:off x="3096630" y="220123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3" name="TextovéPole 102">
            <a:extLst>
              <a:ext uri="{FF2B5EF4-FFF2-40B4-BE49-F238E27FC236}">
                <a16:creationId xmlns:a16="http://schemas.microsoft.com/office/drawing/2014/main" id="{3B6BAF37-9577-43DA-B0A6-6ADA7D5436FE}"/>
              </a:ext>
            </a:extLst>
          </p:cNvPr>
          <p:cNvSpPr txBox="1"/>
          <p:nvPr/>
        </p:nvSpPr>
        <p:spPr>
          <a:xfrm>
            <a:off x="4046571" y="219104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4" name="TextovéPole 103">
            <a:extLst>
              <a:ext uri="{FF2B5EF4-FFF2-40B4-BE49-F238E27FC236}">
                <a16:creationId xmlns:a16="http://schemas.microsoft.com/office/drawing/2014/main" id="{FB4D3B52-E06D-4912-A9CF-4D95D79F0EC9}"/>
              </a:ext>
            </a:extLst>
          </p:cNvPr>
          <p:cNvSpPr txBox="1"/>
          <p:nvPr/>
        </p:nvSpPr>
        <p:spPr>
          <a:xfrm>
            <a:off x="5014197" y="219448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8" name="Šipka: ohnutá nahoru 107">
            <a:extLst>
              <a:ext uri="{FF2B5EF4-FFF2-40B4-BE49-F238E27FC236}">
                <a16:creationId xmlns:a16="http://schemas.microsoft.com/office/drawing/2014/main" id="{7D95DE72-56B0-4C07-AA10-0E8C9AE45E0A}"/>
              </a:ext>
            </a:extLst>
          </p:cNvPr>
          <p:cNvSpPr/>
          <p:nvPr/>
        </p:nvSpPr>
        <p:spPr bwMode="auto">
          <a:xfrm rot="16200000" flipH="1">
            <a:off x="3122473" y="771375"/>
            <a:ext cx="239804" cy="3768259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TextovéPole 109">
            <a:extLst>
              <a:ext uri="{FF2B5EF4-FFF2-40B4-BE49-F238E27FC236}">
                <a16:creationId xmlns:a16="http://schemas.microsoft.com/office/drawing/2014/main" id="{CE30F110-3AD7-4230-B699-845C07515ECF}"/>
              </a:ext>
            </a:extLst>
          </p:cNvPr>
          <p:cNvSpPr txBox="1"/>
          <p:nvPr/>
        </p:nvSpPr>
        <p:spPr>
          <a:xfrm>
            <a:off x="1155269" y="2498545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</a:t>
            </a:r>
          </a:p>
        </p:txBody>
      </p:sp>
      <p:sp>
        <p:nvSpPr>
          <p:cNvPr id="112" name="TextovéPole 111">
            <a:extLst>
              <a:ext uri="{FF2B5EF4-FFF2-40B4-BE49-F238E27FC236}">
                <a16:creationId xmlns:a16="http://schemas.microsoft.com/office/drawing/2014/main" id="{9C80D274-9901-46A0-BFCB-28B396124219}"/>
              </a:ext>
            </a:extLst>
          </p:cNvPr>
          <p:cNvSpPr txBox="1"/>
          <p:nvPr/>
        </p:nvSpPr>
        <p:spPr>
          <a:xfrm>
            <a:off x="5009972" y="2931025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</a:t>
            </a:r>
          </a:p>
        </p:txBody>
      </p:sp>
      <p:sp>
        <p:nvSpPr>
          <p:cNvPr id="113" name="TextovéPole 112">
            <a:extLst>
              <a:ext uri="{FF2B5EF4-FFF2-40B4-BE49-F238E27FC236}">
                <a16:creationId xmlns:a16="http://schemas.microsoft.com/office/drawing/2014/main" id="{86A18EF6-B19C-4FF8-AC3A-01147563F353}"/>
              </a:ext>
            </a:extLst>
          </p:cNvPr>
          <p:cNvSpPr txBox="1"/>
          <p:nvPr/>
        </p:nvSpPr>
        <p:spPr>
          <a:xfrm>
            <a:off x="8710915" y="3208768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</a:t>
            </a:r>
          </a:p>
        </p:txBody>
      </p:sp>
      <p:cxnSp>
        <p:nvCxnSpPr>
          <p:cNvPr id="115" name="Přímá spojnice se šipkou 114">
            <a:extLst>
              <a:ext uri="{FF2B5EF4-FFF2-40B4-BE49-F238E27FC236}">
                <a16:creationId xmlns:a16="http://schemas.microsoft.com/office/drawing/2014/main" id="{F2603945-4F6E-4BB6-B0AC-7C0CD2772F7A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7830" y="3211769"/>
            <a:ext cx="3629725" cy="119366"/>
          </a:xfrm>
          <a:prstGeom prst="straightConnector1">
            <a:avLst/>
          </a:prstGeom>
          <a:ln w="5080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8" name="Přímá spojnice se šipkou 117">
            <a:extLst>
              <a:ext uri="{FF2B5EF4-FFF2-40B4-BE49-F238E27FC236}">
                <a16:creationId xmlns:a16="http://schemas.microsoft.com/office/drawing/2014/main" id="{73E4DF6C-04F0-4CE1-8284-3E571A7C0754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7829" y="3459535"/>
            <a:ext cx="7259452" cy="54000"/>
          </a:xfrm>
          <a:prstGeom prst="straightConnector1">
            <a:avLst/>
          </a:prstGeom>
          <a:ln w="5080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1" name="Přímá spojnice se šipkou 120">
            <a:extLst>
              <a:ext uri="{FF2B5EF4-FFF2-40B4-BE49-F238E27FC236}">
                <a16:creationId xmlns:a16="http://schemas.microsoft.com/office/drawing/2014/main" id="{D17FBD81-C442-47B9-95D1-678E48E723E5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7830" y="3608878"/>
            <a:ext cx="10747386" cy="94947"/>
          </a:xfrm>
          <a:prstGeom prst="straightConnector1">
            <a:avLst/>
          </a:prstGeom>
          <a:ln w="5080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7" name="TextovéPole 126">
            <a:extLst>
              <a:ext uri="{FF2B5EF4-FFF2-40B4-BE49-F238E27FC236}">
                <a16:creationId xmlns:a16="http://schemas.microsoft.com/office/drawing/2014/main" id="{C653BCAF-957D-4D2E-8C26-3C46EB92819A}"/>
              </a:ext>
            </a:extLst>
          </p:cNvPr>
          <p:cNvSpPr txBox="1"/>
          <p:nvPr/>
        </p:nvSpPr>
        <p:spPr>
          <a:xfrm>
            <a:off x="539999" y="3408823"/>
            <a:ext cx="727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PV</a:t>
            </a:r>
            <a:r>
              <a:rPr lang="cs-CZ" sz="2000" baseline="-25000" dirty="0"/>
              <a:t>∑A</a:t>
            </a:r>
          </a:p>
        </p:txBody>
      </p:sp>
      <p:sp>
        <p:nvSpPr>
          <p:cNvPr id="128" name="TextovéPole 127">
            <a:extLst>
              <a:ext uri="{FF2B5EF4-FFF2-40B4-BE49-F238E27FC236}">
                <a16:creationId xmlns:a16="http://schemas.microsoft.com/office/drawing/2014/main" id="{FB0E32A8-15B6-4FCD-AEB8-BCEAACF57C2B}"/>
              </a:ext>
            </a:extLst>
          </p:cNvPr>
          <p:cNvSpPr txBox="1"/>
          <p:nvPr/>
        </p:nvSpPr>
        <p:spPr>
          <a:xfrm>
            <a:off x="4857675" y="1140675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tax</a:t>
            </a:r>
          </a:p>
        </p:txBody>
      </p:sp>
      <p:sp>
        <p:nvSpPr>
          <p:cNvPr id="129" name="TextovéPole 128">
            <a:extLst>
              <a:ext uri="{FF2B5EF4-FFF2-40B4-BE49-F238E27FC236}">
                <a16:creationId xmlns:a16="http://schemas.microsoft.com/office/drawing/2014/main" id="{A529F8CC-775A-498E-8D81-669ED3899A73}"/>
              </a:ext>
            </a:extLst>
          </p:cNvPr>
          <p:cNvSpPr txBox="1"/>
          <p:nvPr/>
        </p:nvSpPr>
        <p:spPr>
          <a:xfrm>
            <a:off x="8607900" y="1137418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tax</a:t>
            </a:r>
          </a:p>
        </p:txBody>
      </p:sp>
      <p:cxnSp>
        <p:nvCxnSpPr>
          <p:cNvPr id="130" name="Přímá spojnice 129">
            <a:extLst>
              <a:ext uri="{FF2B5EF4-FFF2-40B4-BE49-F238E27FC236}">
                <a16:creationId xmlns:a16="http://schemas.microsoft.com/office/drawing/2014/main" id="{2D783DB0-CF07-4387-8952-06EED2114392}"/>
              </a:ext>
            </a:extLst>
          </p:cNvPr>
          <p:cNvCxnSpPr>
            <a:cxnSpLocks/>
          </p:cNvCxnSpPr>
          <p:nvPr/>
        </p:nvCxnSpPr>
        <p:spPr bwMode="auto">
          <a:xfrm>
            <a:off x="2242350" y="1936504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Přímá spojnice 130">
            <a:extLst>
              <a:ext uri="{FF2B5EF4-FFF2-40B4-BE49-F238E27FC236}">
                <a16:creationId xmlns:a16="http://schemas.microsoft.com/office/drawing/2014/main" id="{FFDCEEDB-7C39-4052-86DB-EC7C391D1A78}"/>
              </a:ext>
            </a:extLst>
          </p:cNvPr>
          <p:cNvCxnSpPr>
            <a:cxnSpLocks/>
          </p:cNvCxnSpPr>
          <p:nvPr/>
        </p:nvCxnSpPr>
        <p:spPr bwMode="auto">
          <a:xfrm>
            <a:off x="3174927" y="1923888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id="{E6A226F3-4D6A-4FEE-904B-B762370DCEF2}"/>
              </a:ext>
            </a:extLst>
          </p:cNvPr>
          <p:cNvCxnSpPr>
            <a:cxnSpLocks/>
          </p:cNvCxnSpPr>
          <p:nvPr/>
        </p:nvCxnSpPr>
        <p:spPr bwMode="auto">
          <a:xfrm>
            <a:off x="4124281" y="1923888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id="{12363D83-56EC-40E6-9F11-CDA153BBD509}"/>
              </a:ext>
            </a:extLst>
          </p:cNvPr>
          <p:cNvCxnSpPr>
            <a:cxnSpLocks/>
          </p:cNvCxnSpPr>
          <p:nvPr/>
        </p:nvCxnSpPr>
        <p:spPr bwMode="auto">
          <a:xfrm>
            <a:off x="5999974" y="1926076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id="{B355C963-C5E9-480C-ABDF-EAC20A113C1F}"/>
              </a:ext>
            </a:extLst>
          </p:cNvPr>
          <p:cNvCxnSpPr>
            <a:cxnSpLocks/>
          </p:cNvCxnSpPr>
          <p:nvPr/>
        </p:nvCxnSpPr>
        <p:spPr bwMode="auto">
          <a:xfrm>
            <a:off x="6932551" y="1913460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Přímá spojnice 134">
            <a:extLst>
              <a:ext uri="{FF2B5EF4-FFF2-40B4-BE49-F238E27FC236}">
                <a16:creationId xmlns:a16="http://schemas.microsoft.com/office/drawing/2014/main" id="{1496B5C0-EC1D-4D3B-844B-99BABC312510}"/>
              </a:ext>
            </a:extLst>
          </p:cNvPr>
          <p:cNvCxnSpPr>
            <a:cxnSpLocks/>
          </p:cNvCxnSpPr>
          <p:nvPr/>
        </p:nvCxnSpPr>
        <p:spPr bwMode="auto">
          <a:xfrm>
            <a:off x="7872761" y="1913460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TextovéPole 135">
            <a:extLst>
              <a:ext uri="{FF2B5EF4-FFF2-40B4-BE49-F238E27FC236}">
                <a16:creationId xmlns:a16="http://schemas.microsoft.com/office/drawing/2014/main" id="{A28A8F38-7765-4AB3-BC84-6BEDE9C18383}"/>
              </a:ext>
            </a:extLst>
          </p:cNvPr>
          <p:cNvSpPr txBox="1"/>
          <p:nvPr/>
        </p:nvSpPr>
        <p:spPr>
          <a:xfrm>
            <a:off x="10544358" y="116391"/>
            <a:ext cx="1512000" cy="104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sz="1400" dirty="0"/>
          </a:p>
          <a:p>
            <a:r>
              <a:rPr lang="cs-CZ" sz="1400" dirty="0">
                <a:solidFill>
                  <a:schemeClr val="tx1"/>
                </a:solidFill>
              </a:rPr>
              <a:t>65+ věčná renta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 – 1Q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polhůtní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079198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30345"/>
            <a:ext cx="10753200" cy="451576"/>
          </a:xfrm>
        </p:spPr>
        <p:txBody>
          <a:bodyPr/>
          <a:lstStyle/>
          <a:p>
            <a:r>
              <a:rPr lang="cs-CZ" dirty="0"/>
              <a:t>Příklad – spoření a důchod DO = 1 rok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9751CC1-2E1E-45E2-B7EC-620BF50A64AA}"/>
                  </a:ext>
                </a:extLst>
              </p:cNvPr>
              <p:cNvSpPr txBox="1"/>
              <p:nvPr/>
            </p:nvSpPr>
            <p:spPr>
              <a:xfrm>
                <a:off x="182921" y="4543275"/>
                <a:ext cx="7413247" cy="12884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0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cs-CZ" sz="20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0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cs-CZ" sz="20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20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2000" i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sz="20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20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2000" i="0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2000" i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p>
                                  </m:sSup>
                                  <m:r>
                                    <a:rPr lang="cs-CZ" sz="2000" i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20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2000" i="1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2000" i="0">
                                              <a:solidFill>
                                                <a:schemeClr val="accent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sz="20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2000" i="1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2000" i="0">
                                                  <a:solidFill>
                                                    <a:schemeClr val="accent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2000" i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cs-CZ" sz="2000" i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cs-CZ" sz="2000" i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cs-CZ" sz="2000" i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⋅0,85+4</m:t>
                          </m:r>
                        </m:e>
                      </m:d>
                      <m:r>
                        <a:rPr lang="cs-CZ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cs-CZ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20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cs-CZ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num>
                                        <m:den>
                                          <m:r>
                                            <a:rPr lang="cs-CZ" sz="20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sz="20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cs-CZ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cs-CZ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⋅0,85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9751CC1-2E1E-45E2-B7EC-620BF50A6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21" y="4543275"/>
                <a:ext cx="7413247" cy="12884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2374BFD1-76FF-4209-92C9-793A92B87643}"/>
              </a:ext>
            </a:extLst>
          </p:cNvPr>
          <p:cNvCxnSpPr>
            <a:cxnSpLocks/>
          </p:cNvCxnSpPr>
          <p:nvPr/>
        </p:nvCxnSpPr>
        <p:spPr bwMode="auto">
          <a:xfrm>
            <a:off x="1267829" y="2176171"/>
            <a:ext cx="872345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986E243-88E7-4F57-85C8-B9B3B2F754A8}"/>
              </a:ext>
            </a:extLst>
          </p:cNvPr>
          <p:cNvCxnSpPr>
            <a:cxnSpLocks/>
          </p:cNvCxnSpPr>
          <p:nvPr/>
        </p:nvCxnSpPr>
        <p:spPr bwMode="auto">
          <a:xfrm>
            <a:off x="1599865" y="2083946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484E641-F2FC-49D8-AF2C-B4647296123B}"/>
              </a:ext>
            </a:extLst>
          </p:cNvPr>
          <p:cNvCxnSpPr>
            <a:cxnSpLocks/>
          </p:cNvCxnSpPr>
          <p:nvPr/>
        </p:nvCxnSpPr>
        <p:spPr bwMode="auto">
          <a:xfrm>
            <a:off x="1939126" y="2079005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024B8A57-F0E1-4585-B31E-9DFBFB3CB52E}"/>
              </a:ext>
            </a:extLst>
          </p:cNvPr>
          <p:cNvGrpSpPr/>
          <p:nvPr/>
        </p:nvGrpSpPr>
        <p:grpSpPr>
          <a:xfrm>
            <a:off x="2242350" y="895387"/>
            <a:ext cx="2845444" cy="1025808"/>
            <a:chOff x="2859405" y="3830923"/>
            <a:chExt cx="1174922" cy="820234"/>
          </a:xfrm>
        </p:grpSpPr>
        <p:cxnSp>
          <p:nvCxnSpPr>
            <p:cNvPr id="33" name="Přímá spojnice se šipkou 32">
              <a:extLst>
                <a:ext uri="{FF2B5EF4-FFF2-40B4-BE49-F238E27FC236}">
                  <a16:creationId xmlns:a16="http://schemas.microsoft.com/office/drawing/2014/main" id="{53F88542-91F6-407A-B2B4-590D0666B60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Volný tvar: obrazec 33">
              <a:extLst>
                <a:ext uri="{FF2B5EF4-FFF2-40B4-BE49-F238E27FC236}">
                  <a16:creationId xmlns:a16="http://schemas.microsoft.com/office/drawing/2014/main" id="{481464A8-4735-49EF-9CEA-F6479EF9B5BA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DD3E85BE-46A8-481E-93FF-8A8C35331FC6}"/>
              </a:ext>
            </a:extLst>
          </p:cNvPr>
          <p:cNvCxnSpPr>
            <a:cxnSpLocks/>
          </p:cNvCxnSpPr>
          <p:nvPr/>
        </p:nvCxnSpPr>
        <p:spPr bwMode="auto">
          <a:xfrm>
            <a:off x="2574386" y="208666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>
            <a:extLst>
              <a:ext uri="{FF2B5EF4-FFF2-40B4-BE49-F238E27FC236}">
                <a16:creationId xmlns:a16="http://schemas.microsoft.com/office/drawing/2014/main" id="{88EB45F9-1107-4A36-9681-BE6ADDE2A97C}"/>
              </a:ext>
            </a:extLst>
          </p:cNvPr>
          <p:cNvCxnSpPr>
            <a:cxnSpLocks/>
          </p:cNvCxnSpPr>
          <p:nvPr/>
        </p:nvCxnSpPr>
        <p:spPr bwMode="auto">
          <a:xfrm>
            <a:off x="2880091" y="2081728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F378EB50-C949-4806-A950-808770E9C2B9}"/>
              </a:ext>
            </a:extLst>
          </p:cNvPr>
          <p:cNvCxnSpPr>
            <a:cxnSpLocks/>
          </p:cNvCxnSpPr>
          <p:nvPr/>
        </p:nvCxnSpPr>
        <p:spPr bwMode="auto">
          <a:xfrm>
            <a:off x="2242350" y="2016928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Přímá spojnice 53">
            <a:extLst>
              <a:ext uri="{FF2B5EF4-FFF2-40B4-BE49-F238E27FC236}">
                <a16:creationId xmlns:a16="http://schemas.microsoft.com/office/drawing/2014/main" id="{E70C4689-C92F-4CE7-A751-57CEF17B3321}"/>
              </a:ext>
            </a:extLst>
          </p:cNvPr>
          <p:cNvCxnSpPr>
            <a:cxnSpLocks/>
          </p:cNvCxnSpPr>
          <p:nvPr/>
        </p:nvCxnSpPr>
        <p:spPr bwMode="auto">
          <a:xfrm>
            <a:off x="3790790" y="2093060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Přímá spojnice 55">
            <a:extLst>
              <a:ext uri="{FF2B5EF4-FFF2-40B4-BE49-F238E27FC236}">
                <a16:creationId xmlns:a16="http://schemas.microsoft.com/office/drawing/2014/main" id="{EA7B72C6-74F4-4182-B51A-FB767224E3C3}"/>
              </a:ext>
            </a:extLst>
          </p:cNvPr>
          <p:cNvCxnSpPr>
            <a:cxnSpLocks/>
          </p:cNvCxnSpPr>
          <p:nvPr/>
        </p:nvCxnSpPr>
        <p:spPr bwMode="auto">
          <a:xfrm>
            <a:off x="3475532" y="2084671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56">
            <a:extLst>
              <a:ext uri="{FF2B5EF4-FFF2-40B4-BE49-F238E27FC236}">
                <a16:creationId xmlns:a16="http://schemas.microsoft.com/office/drawing/2014/main" id="{3652D671-200E-42CF-9AEE-8B12A07A19E6}"/>
              </a:ext>
            </a:extLst>
          </p:cNvPr>
          <p:cNvCxnSpPr>
            <a:cxnSpLocks/>
          </p:cNvCxnSpPr>
          <p:nvPr/>
        </p:nvCxnSpPr>
        <p:spPr bwMode="auto">
          <a:xfrm>
            <a:off x="4765311" y="2090842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B6C8AA23-F897-4610-A065-540B24661AFA}"/>
              </a:ext>
            </a:extLst>
          </p:cNvPr>
          <p:cNvCxnSpPr>
            <a:cxnSpLocks/>
          </p:cNvCxnSpPr>
          <p:nvPr/>
        </p:nvCxnSpPr>
        <p:spPr bwMode="auto">
          <a:xfrm>
            <a:off x="5087794" y="1966063"/>
            <a:ext cx="0" cy="41011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Přímá spojnice 58">
            <a:extLst>
              <a:ext uri="{FF2B5EF4-FFF2-40B4-BE49-F238E27FC236}">
                <a16:creationId xmlns:a16="http://schemas.microsoft.com/office/drawing/2014/main" id="{387C11B2-0A33-4B56-85F3-6E3B370491DA}"/>
              </a:ext>
            </a:extLst>
          </p:cNvPr>
          <p:cNvCxnSpPr>
            <a:cxnSpLocks/>
          </p:cNvCxnSpPr>
          <p:nvPr/>
        </p:nvCxnSpPr>
        <p:spPr bwMode="auto">
          <a:xfrm>
            <a:off x="4441664" y="2087394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E4FDEF2E-8A77-463F-B187-D763DEFB8303}"/>
              </a:ext>
            </a:extLst>
          </p:cNvPr>
          <p:cNvCxnSpPr>
            <a:cxnSpLocks/>
          </p:cNvCxnSpPr>
          <p:nvPr/>
        </p:nvCxnSpPr>
        <p:spPr bwMode="auto">
          <a:xfrm>
            <a:off x="5366029" y="208811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9D53CCC7-5C66-4244-B72C-AA45EB0A9CFB}"/>
              </a:ext>
            </a:extLst>
          </p:cNvPr>
          <p:cNvCxnSpPr>
            <a:cxnSpLocks/>
          </p:cNvCxnSpPr>
          <p:nvPr/>
        </p:nvCxnSpPr>
        <p:spPr bwMode="auto">
          <a:xfrm>
            <a:off x="5997094" y="209011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Přímá spojnice 61">
            <a:extLst>
              <a:ext uri="{FF2B5EF4-FFF2-40B4-BE49-F238E27FC236}">
                <a16:creationId xmlns:a16="http://schemas.microsoft.com/office/drawing/2014/main" id="{D0B4BD9F-EE47-4E98-A66D-588679ABBD86}"/>
              </a:ext>
            </a:extLst>
          </p:cNvPr>
          <p:cNvCxnSpPr>
            <a:cxnSpLocks/>
          </p:cNvCxnSpPr>
          <p:nvPr/>
        </p:nvCxnSpPr>
        <p:spPr bwMode="auto">
          <a:xfrm>
            <a:off x="6336355" y="2085176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E808EFB3-126D-4633-AC64-B4477570E5D4}"/>
              </a:ext>
            </a:extLst>
          </p:cNvPr>
          <p:cNvCxnSpPr>
            <a:cxnSpLocks/>
          </p:cNvCxnSpPr>
          <p:nvPr/>
        </p:nvCxnSpPr>
        <p:spPr bwMode="auto">
          <a:xfrm>
            <a:off x="5665058" y="2081728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Přímá spojnice 64">
            <a:extLst>
              <a:ext uri="{FF2B5EF4-FFF2-40B4-BE49-F238E27FC236}">
                <a16:creationId xmlns:a16="http://schemas.microsoft.com/office/drawing/2014/main" id="{4BCC4ACE-91B1-48C0-8D1D-46F8866FA544}"/>
              </a:ext>
            </a:extLst>
          </p:cNvPr>
          <p:cNvCxnSpPr>
            <a:cxnSpLocks/>
          </p:cNvCxnSpPr>
          <p:nvPr/>
        </p:nvCxnSpPr>
        <p:spPr bwMode="auto">
          <a:xfrm>
            <a:off x="7277320" y="208789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Přímá spojnice 65">
            <a:extLst>
              <a:ext uri="{FF2B5EF4-FFF2-40B4-BE49-F238E27FC236}">
                <a16:creationId xmlns:a16="http://schemas.microsoft.com/office/drawing/2014/main" id="{CE063E91-30F3-4B6B-A38A-64998DD2C5AF}"/>
              </a:ext>
            </a:extLst>
          </p:cNvPr>
          <p:cNvCxnSpPr>
            <a:cxnSpLocks/>
          </p:cNvCxnSpPr>
          <p:nvPr/>
        </p:nvCxnSpPr>
        <p:spPr bwMode="auto">
          <a:xfrm>
            <a:off x="6639579" y="2084451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Přímá spojnice 66">
            <a:extLst>
              <a:ext uri="{FF2B5EF4-FFF2-40B4-BE49-F238E27FC236}">
                <a16:creationId xmlns:a16="http://schemas.microsoft.com/office/drawing/2014/main" id="{523DDDB4-D268-4FAB-951E-DEB91ED47610}"/>
              </a:ext>
            </a:extLst>
          </p:cNvPr>
          <p:cNvCxnSpPr>
            <a:cxnSpLocks/>
          </p:cNvCxnSpPr>
          <p:nvPr/>
        </p:nvCxnSpPr>
        <p:spPr bwMode="auto">
          <a:xfrm>
            <a:off x="7555555" y="2093565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Přímá spojnice 67">
            <a:extLst>
              <a:ext uri="{FF2B5EF4-FFF2-40B4-BE49-F238E27FC236}">
                <a16:creationId xmlns:a16="http://schemas.microsoft.com/office/drawing/2014/main" id="{43EE7770-69ED-4A11-B2B0-44BF3E56AD9E}"/>
              </a:ext>
            </a:extLst>
          </p:cNvPr>
          <p:cNvCxnSpPr>
            <a:cxnSpLocks/>
          </p:cNvCxnSpPr>
          <p:nvPr/>
        </p:nvCxnSpPr>
        <p:spPr bwMode="auto">
          <a:xfrm>
            <a:off x="8188019" y="2099231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Přímá spojnice 68">
            <a:extLst>
              <a:ext uri="{FF2B5EF4-FFF2-40B4-BE49-F238E27FC236}">
                <a16:creationId xmlns:a16="http://schemas.microsoft.com/office/drawing/2014/main" id="{7746F713-3F94-45AA-B666-64F7A5101204}"/>
              </a:ext>
            </a:extLst>
          </p:cNvPr>
          <p:cNvCxnSpPr>
            <a:cxnSpLocks/>
          </p:cNvCxnSpPr>
          <p:nvPr/>
        </p:nvCxnSpPr>
        <p:spPr bwMode="auto">
          <a:xfrm>
            <a:off x="8527280" y="2094290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Přímá spojnice 70">
            <a:extLst>
              <a:ext uri="{FF2B5EF4-FFF2-40B4-BE49-F238E27FC236}">
                <a16:creationId xmlns:a16="http://schemas.microsoft.com/office/drawing/2014/main" id="{3425B2BC-9802-464B-B7B8-50860D6787CF}"/>
              </a:ext>
            </a:extLst>
          </p:cNvPr>
          <p:cNvCxnSpPr>
            <a:cxnSpLocks/>
          </p:cNvCxnSpPr>
          <p:nvPr/>
        </p:nvCxnSpPr>
        <p:spPr bwMode="auto">
          <a:xfrm>
            <a:off x="9162540" y="209701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Přímá spojnice 71">
            <a:extLst>
              <a:ext uri="{FF2B5EF4-FFF2-40B4-BE49-F238E27FC236}">
                <a16:creationId xmlns:a16="http://schemas.microsoft.com/office/drawing/2014/main" id="{E532A485-4E46-4B45-9C8B-EDB3C9F42C59}"/>
              </a:ext>
            </a:extLst>
          </p:cNvPr>
          <p:cNvCxnSpPr>
            <a:cxnSpLocks/>
          </p:cNvCxnSpPr>
          <p:nvPr/>
        </p:nvCxnSpPr>
        <p:spPr bwMode="auto">
          <a:xfrm>
            <a:off x="9485023" y="2097013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Přímá spojnice 72">
            <a:extLst>
              <a:ext uri="{FF2B5EF4-FFF2-40B4-BE49-F238E27FC236}">
                <a16:creationId xmlns:a16="http://schemas.microsoft.com/office/drawing/2014/main" id="{C0D2E23C-C3E7-48D6-9CFA-2322ABAAB36E}"/>
              </a:ext>
            </a:extLst>
          </p:cNvPr>
          <p:cNvCxnSpPr>
            <a:cxnSpLocks/>
          </p:cNvCxnSpPr>
          <p:nvPr/>
        </p:nvCxnSpPr>
        <p:spPr bwMode="auto">
          <a:xfrm>
            <a:off x="8838893" y="1967465"/>
            <a:ext cx="0" cy="4003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Přímá spojnice 73">
            <a:extLst>
              <a:ext uri="{FF2B5EF4-FFF2-40B4-BE49-F238E27FC236}">
                <a16:creationId xmlns:a16="http://schemas.microsoft.com/office/drawing/2014/main" id="{A55A4F35-B76E-4EE7-90BA-CCA1C335D46E}"/>
              </a:ext>
            </a:extLst>
          </p:cNvPr>
          <p:cNvCxnSpPr>
            <a:cxnSpLocks/>
          </p:cNvCxnSpPr>
          <p:nvPr/>
        </p:nvCxnSpPr>
        <p:spPr bwMode="auto">
          <a:xfrm>
            <a:off x="9763258" y="210267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Přímá spojnice 80">
            <a:extLst>
              <a:ext uri="{FF2B5EF4-FFF2-40B4-BE49-F238E27FC236}">
                <a16:creationId xmlns:a16="http://schemas.microsoft.com/office/drawing/2014/main" id="{1EA9B19C-2D37-467F-8AB4-880CE915C832}"/>
              </a:ext>
            </a:extLst>
          </p:cNvPr>
          <p:cNvCxnSpPr>
            <a:cxnSpLocks/>
          </p:cNvCxnSpPr>
          <p:nvPr/>
        </p:nvCxnSpPr>
        <p:spPr bwMode="auto">
          <a:xfrm>
            <a:off x="10142161" y="2171189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Přímá spojnice 83">
            <a:extLst>
              <a:ext uri="{FF2B5EF4-FFF2-40B4-BE49-F238E27FC236}">
                <a16:creationId xmlns:a16="http://schemas.microsoft.com/office/drawing/2014/main" id="{15DE5F8A-B3E1-4FD1-AC91-60F11EED6208}"/>
              </a:ext>
            </a:extLst>
          </p:cNvPr>
          <p:cNvCxnSpPr>
            <a:cxnSpLocks/>
          </p:cNvCxnSpPr>
          <p:nvPr/>
        </p:nvCxnSpPr>
        <p:spPr bwMode="auto">
          <a:xfrm>
            <a:off x="10361673" y="2172587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Přímá spojnice 85">
            <a:extLst>
              <a:ext uri="{FF2B5EF4-FFF2-40B4-BE49-F238E27FC236}">
                <a16:creationId xmlns:a16="http://schemas.microsoft.com/office/drawing/2014/main" id="{DA2EF3C7-383F-4025-86D7-B362617EB1BB}"/>
              </a:ext>
            </a:extLst>
          </p:cNvPr>
          <p:cNvCxnSpPr>
            <a:cxnSpLocks/>
          </p:cNvCxnSpPr>
          <p:nvPr/>
        </p:nvCxnSpPr>
        <p:spPr bwMode="auto">
          <a:xfrm>
            <a:off x="10571398" y="2172587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Přímá spojnice 86">
            <a:extLst>
              <a:ext uri="{FF2B5EF4-FFF2-40B4-BE49-F238E27FC236}">
                <a16:creationId xmlns:a16="http://schemas.microsoft.com/office/drawing/2014/main" id="{A5956845-1159-4392-AED3-47C5A42840B2}"/>
              </a:ext>
            </a:extLst>
          </p:cNvPr>
          <p:cNvCxnSpPr>
            <a:cxnSpLocks/>
          </p:cNvCxnSpPr>
          <p:nvPr/>
        </p:nvCxnSpPr>
        <p:spPr bwMode="auto">
          <a:xfrm>
            <a:off x="10790910" y="2173985"/>
            <a:ext cx="1091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Přímá spojnice 91">
            <a:extLst>
              <a:ext uri="{FF2B5EF4-FFF2-40B4-BE49-F238E27FC236}">
                <a16:creationId xmlns:a16="http://schemas.microsoft.com/office/drawing/2014/main" id="{81D6DF6D-15D6-467A-953D-669348AB25BA}"/>
              </a:ext>
            </a:extLst>
          </p:cNvPr>
          <p:cNvCxnSpPr>
            <a:cxnSpLocks/>
          </p:cNvCxnSpPr>
          <p:nvPr/>
        </p:nvCxnSpPr>
        <p:spPr bwMode="auto">
          <a:xfrm>
            <a:off x="3174927" y="2004312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Přímá spojnice 92">
            <a:extLst>
              <a:ext uri="{FF2B5EF4-FFF2-40B4-BE49-F238E27FC236}">
                <a16:creationId xmlns:a16="http://schemas.microsoft.com/office/drawing/2014/main" id="{E260C9A4-604C-40C7-AC22-CBB08500B3D5}"/>
              </a:ext>
            </a:extLst>
          </p:cNvPr>
          <p:cNvCxnSpPr>
            <a:cxnSpLocks/>
          </p:cNvCxnSpPr>
          <p:nvPr/>
        </p:nvCxnSpPr>
        <p:spPr bwMode="auto">
          <a:xfrm>
            <a:off x="4124281" y="2004312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Přímá spojnice 93">
            <a:extLst>
              <a:ext uri="{FF2B5EF4-FFF2-40B4-BE49-F238E27FC236}">
                <a16:creationId xmlns:a16="http://schemas.microsoft.com/office/drawing/2014/main" id="{22964642-8877-45C4-BC14-677E7CC5B19C}"/>
              </a:ext>
            </a:extLst>
          </p:cNvPr>
          <p:cNvCxnSpPr>
            <a:cxnSpLocks/>
          </p:cNvCxnSpPr>
          <p:nvPr/>
        </p:nvCxnSpPr>
        <p:spPr bwMode="auto">
          <a:xfrm>
            <a:off x="1267829" y="1995756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5" name="Skupina 94">
            <a:extLst>
              <a:ext uri="{FF2B5EF4-FFF2-40B4-BE49-F238E27FC236}">
                <a16:creationId xmlns:a16="http://schemas.microsoft.com/office/drawing/2014/main" id="{E290C25A-5CF9-4AA4-A0F2-9332739E8E38}"/>
              </a:ext>
            </a:extLst>
          </p:cNvPr>
          <p:cNvGrpSpPr/>
          <p:nvPr/>
        </p:nvGrpSpPr>
        <p:grpSpPr>
          <a:xfrm>
            <a:off x="3174926" y="1278043"/>
            <a:ext cx="1880765" cy="647506"/>
            <a:chOff x="2859405" y="3830923"/>
            <a:chExt cx="1174922" cy="820234"/>
          </a:xfrm>
        </p:grpSpPr>
        <p:cxnSp>
          <p:nvCxnSpPr>
            <p:cNvPr id="96" name="Přímá spojnice se šipkou 95">
              <a:extLst>
                <a:ext uri="{FF2B5EF4-FFF2-40B4-BE49-F238E27FC236}">
                  <a16:creationId xmlns:a16="http://schemas.microsoft.com/office/drawing/2014/main" id="{87A299B9-3830-49CA-B7DB-BF288A683A56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7" name="Volný tvar: obrazec 96">
              <a:extLst>
                <a:ext uri="{FF2B5EF4-FFF2-40B4-BE49-F238E27FC236}">
                  <a16:creationId xmlns:a16="http://schemas.microsoft.com/office/drawing/2014/main" id="{45C1109D-C5C1-45B6-8B26-62949A8F7541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98" name="Skupina 97">
            <a:extLst>
              <a:ext uri="{FF2B5EF4-FFF2-40B4-BE49-F238E27FC236}">
                <a16:creationId xmlns:a16="http://schemas.microsoft.com/office/drawing/2014/main" id="{AA6CA080-C1C4-47B6-A3C7-E42EB310DCEB}"/>
              </a:ext>
            </a:extLst>
          </p:cNvPr>
          <p:cNvGrpSpPr/>
          <p:nvPr/>
        </p:nvGrpSpPr>
        <p:grpSpPr>
          <a:xfrm>
            <a:off x="4124281" y="1654428"/>
            <a:ext cx="931412" cy="321307"/>
            <a:chOff x="2859405" y="3830923"/>
            <a:chExt cx="1174922" cy="820234"/>
          </a:xfrm>
        </p:grpSpPr>
        <p:cxnSp>
          <p:nvCxnSpPr>
            <p:cNvPr id="99" name="Přímá spojnice se šipkou 98">
              <a:extLst>
                <a:ext uri="{FF2B5EF4-FFF2-40B4-BE49-F238E27FC236}">
                  <a16:creationId xmlns:a16="http://schemas.microsoft.com/office/drawing/2014/main" id="{73B10D0F-C7BE-451B-913C-D3D4C1660424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Volný tvar: obrazec 99">
              <a:extLst>
                <a:ext uri="{FF2B5EF4-FFF2-40B4-BE49-F238E27FC236}">
                  <a16:creationId xmlns:a16="http://schemas.microsoft.com/office/drawing/2014/main" id="{C9271B17-9721-4989-82F8-BFC9E88891E1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01" name="TextovéPole 100">
            <a:extLst>
              <a:ext uri="{FF2B5EF4-FFF2-40B4-BE49-F238E27FC236}">
                <a16:creationId xmlns:a16="http://schemas.microsoft.com/office/drawing/2014/main" id="{E11F5535-524F-4DBD-A94C-D45882E26E91}"/>
              </a:ext>
            </a:extLst>
          </p:cNvPr>
          <p:cNvSpPr txBox="1"/>
          <p:nvPr/>
        </p:nvSpPr>
        <p:spPr>
          <a:xfrm>
            <a:off x="2145301" y="230222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2" name="TextovéPole 101">
            <a:extLst>
              <a:ext uri="{FF2B5EF4-FFF2-40B4-BE49-F238E27FC236}">
                <a16:creationId xmlns:a16="http://schemas.microsoft.com/office/drawing/2014/main" id="{7212E4AD-ABF3-43CA-A8B5-4CC206A9CA0E}"/>
              </a:ext>
            </a:extLst>
          </p:cNvPr>
          <p:cNvSpPr txBox="1"/>
          <p:nvPr/>
        </p:nvSpPr>
        <p:spPr>
          <a:xfrm>
            <a:off x="3096630" y="228353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3" name="TextovéPole 102">
            <a:extLst>
              <a:ext uri="{FF2B5EF4-FFF2-40B4-BE49-F238E27FC236}">
                <a16:creationId xmlns:a16="http://schemas.microsoft.com/office/drawing/2014/main" id="{3B6BAF37-9577-43DA-B0A6-6ADA7D5436FE}"/>
              </a:ext>
            </a:extLst>
          </p:cNvPr>
          <p:cNvSpPr txBox="1"/>
          <p:nvPr/>
        </p:nvSpPr>
        <p:spPr>
          <a:xfrm>
            <a:off x="4046571" y="227333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4" name="TextovéPole 103">
            <a:extLst>
              <a:ext uri="{FF2B5EF4-FFF2-40B4-BE49-F238E27FC236}">
                <a16:creationId xmlns:a16="http://schemas.microsoft.com/office/drawing/2014/main" id="{FB4D3B52-E06D-4912-A9CF-4D95D79F0EC9}"/>
              </a:ext>
            </a:extLst>
          </p:cNvPr>
          <p:cNvSpPr txBox="1"/>
          <p:nvPr/>
        </p:nvSpPr>
        <p:spPr>
          <a:xfrm>
            <a:off x="5014197" y="227678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a</a:t>
            </a:r>
          </a:p>
        </p:txBody>
      </p:sp>
      <p:sp>
        <p:nvSpPr>
          <p:cNvPr id="108" name="Šipka: ohnutá nahoru 107">
            <a:extLst>
              <a:ext uri="{FF2B5EF4-FFF2-40B4-BE49-F238E27FC236}">
                <a16:creationId xmlns:a16="http://schemas.microsoft.com/office/drawing/2014/main" id="{7D95DE72-56B0-4C07-AA10-0E8C9AE45E0A}"/>
              </a:ext>
            </a:extLst>
          </p:cNvPr>
          <p:cNvSpPr/>
          <p:nvPr/>
        </p:nvSpPr>
        <p:spPr bwMode="auto">
          <a:xfrm rot="16200000" flipH="1">
            <a:off x="3122473" y="853671"/>
            <a:ext cx="239804" cy="3768259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TextovéPole 109">
            <a:extLst>
              <a:ext uri="{FF2B5EF4-FFF2-40B4-BE49-F238E27FC236}">
                <a16:creationId xmlns:a16="http://schemas.microsoft.com/office/drawing/2014/main" id="{CE30F110-3AD7-4230-B699-845C07515ECF}"/>
              </a:ext>
            </a:extLst>
          </p:cNvPr>
          <p:cNvSpPr txBox="1"/>
          <p:nvPr/>
        </p:nvSpPr>
        <p:spPr>
          <a:xfrm>
            <a:off x="1155269" y="2580841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</a:t>
            </a:r>
          </a:p>
        </p:txBody>
      </p:sp>
      <p:sp>
        <p:nvSpPr>
          <p:cNvPr id="112" name="TextovéPole 111">
            <a:extLst>
              <a:ext uri="{FF2B5EF4-FFF2-40B4-BE49-F238E27FC236}">
                <a16:creationId xmlns:a16="http://schemas.microsoft.com/office/drawing/2014/main" id="{9C80D274-9901-46A0-BFCB-28B396124219}"/>
              </a:ext>
            </a:extLst>
          </p:cNvPr>
          <p:cNvSpPr txBox="1"/>
          <p:nvPr/>
        </p:nvSpPr>
        <p:spPr>
          <a:xfrm>
            <a:off x="5009972" y="3013321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</a:t>
            </a:r>
          </a:p>
        </p:txBody>
      </p:sp>
      <p:sp>
        <p:nvSpPr>
          <p:cNvPr id="113" name="TextovéPole 112">
            <a:extLst>
              <a:ext uri="{FF2B5EF4-FFF2-40B4-BE49-F238E27FC236}">
                <a16:creationId xmlns:a16="http://schemas.microsoft.com/office/drawing/2014/main" id="{86A18EF6-B19C-4FF8-AC3A-01147563F353}"/>
              </a:ext>
            </a:extLst>
          </p:cNvPr>
          <p:cNvSpPr txBox="1"/>
          <p:nvPr/>
        </p:nvSpPr>
        <p:spPr>
          <a:xfrm>
            <a:off x="8710915" y="3291064"/>
            <a:ext cx="4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</a:t>
            </a:r>
          </a:p>
        </p:txBody>
      </p:sp>
      <p:cxnSp>
        <p:nvCxnSpPr>
          <p:cNvPr id="115" name="Přímá spojnice se šipkou 114">
            <a:extLst>
              <a:ext uri="{FF2B5EF4-FFF2-40B4-BE49-F238E27FC236}">
                <a16:creationId xmlns:a16="http://schemas.microsoft.com/office/drawing/2014/main" id="{F2603945-4F6E-4BB6-B0AC-7C0CD2772F7A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7830" y="3294065"/>
            <a:ext cx="3629725" cy="119366"/>
          </a:xfrm>
          <a:prstGeom prst="straightConnector1">
            <a:avLst/>
          </a:prstGeom>
          <a:ln w="5080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8" name="Přímá spojnice se šipkou 117">
            <a:extLst>
              <a:ext uri="{FF2B5EF4-FFF2-40B4-BE49-F238E27FC236}">
                <a16:creationId xmlns:a16="http://schemas.microsoft.com/office/drawing/2014/main" id="{73E4DF6C-04F0-4CE1-8284-3E571A7C0754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7829" y="3541831"/>
            <a:ext cx="7259452" cy="54000"/>
          </a:xfrm>
          <a:prstGeom prst="straightConnector1">
            <a:avLst/>
          </a:prstGeom>
          <a:ln w="5080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1" name="Přímá spojnice se šipkou 120">
            <a:extLst>
              <a:ext uri="{FF2B5EF4-FFF2-40B4-BE49-F238E27FC236}">
                <a16:creationId xmlns:a16="http://schemas.microsoft.com/office/drawing/2014/main" id="{D17FBD81-C442-47B9-95D1-678E48E723E5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7830" y="3691174"/>
            <a:ext cx="10747386" cy="94947"/>
          </a:xfrm>
          <a:prstGeom prst="straightConnector1">
            <a:avLst/>
          </a:prstGeom>
          <a:ln w="50800">
            <a:headEnd type="none" w="med" len="med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7" name="TextovéPole 126">
            <a:extLst>
              <a:ext uri="{FF2B5EF4-FFF2-40B4-BE49-F238E27FC236}">
                <a16:creationId xmlns:a16="http://schemas.microsoft.com/office/drawing/2014/main" id="{C653BCAF-957D-4D2E-8C26-3C46EB92819A}"/>
              </a:ext>
            </a:extLst>
          </p:cNvPr>
          <p:cNvSpPr txBox="1"/>
          <p:nvPr/>
        </p:nvSpPr>
        <p:spPr>
          <a:xfrm>
            <a:off x="539999" y="3491119"/>
            <a:ext cx="727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PV</a:t>
            </a:r>
            <a:r>
              <a:rPr lang="cs-CZ" sz="2000" baseline="-25000" dirty="0"/>
              <a:t>∑A</a:t>
            </a:r>
          </a:p>
        </p:txBody>
      </p:sp>
      <p:sp>
        <p:nvSpPr>
          <p:cNvPr id="128" name="TextovéPole 127">
            <a:extLst>
              <a:ext uri="{FF2B5EF4-FFF2-40B4-BE49-F238E27FC236}">
                <a16:creationId xmlns:a16="http://schemas.microsoft.com/office/drawing/2014/main" id="{FB0E32A8-15B6-4FCD-AEB8-BCEAACF57C2B}"/>
              </a:ext>
            </a:extLst>
          </p:cNvPr>
          <p:cNvSpPr txBox="1"/>
          <p:nvPr/>
        </p:nvSpPr>
        <p:spPr>
          <a:xfrm>
            <a:off x="4857675" y="1222971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tax</a:t>
            </a:r>
          </a:p>
        </p:txBody>
      </p:sp>
      <p:sp>
        <p:nvSpPr>
          <p:cNvPr id="129" name="TextovéPole 128">
            <a:extLst>
              <a:ext uri="{FF2B5EF4-FFF2-40B4-BE49-F238E27FC236}">
                <a16:creationId xmlns:a16="http://schemas.microsoft.com/office/drawing/2014/main" id="{A529F8CC-775A-498E-8D81-669ED3899A73}"/>
              </a:ext>
            </a:extLst>
          </p:cNvPr>
          <p:cNvSpPr txBox="1"/>
          <p:nvPr/>
        </p:nvSpPr>
        <p:spPr>
          <a:xfrm>
            <a:off x="8607900" y="1219714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tax</a:t>
            </a:r>
          </a:p>
        </p:txBody>
      </p:sp>
      <p:cxnSp>
        <p:nvCxnSpPr>
          <p:cNvPr id="130" name="Přímá spojnice 129">
            <a:extLst>
              <a:ext uri="{FF2B5EF4-FFF2-40B4-BE49-F238E27FC236}">
                <a16:creationId xmlns:a16="http://schemas.microsoft.com/office/drawing/2014/main" id="{2D783DB0-CF07-4387-8952-06EED2114392}"/>
              </a:ext>
            </a:extLst>
          </p:cNvPr>
          <p:cNvCxnSpPr>
            <a:cxnSpLocks/>
          </p:cNvCxnSpPr>
          <p:nvPr/>
        </p:nvCxnSpPr>
        <p:spPr bwMode="auto">
          <a:xfrm>
            <a:off x="2242350" y="2018800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Přímá spojnice 130">
            <a:extLst>
              <a:ext uri="{FF2B5EF4-FFF2-40B4-BE49-F238E27FC236}">
                <a16:creationId xmlns:a16="http://schemas.microsoft.com/office/drawing/2014/main" id="{FFDCEEDB-7C39-4052-86DB-EC7C391D1A78}"/>
              </a:ext>
            </a:extLst>
          </p:cNvPr>
          <p:cNvCxnSpPr>
            <a:cxnSpLocks/>
          </p:cNvCxnSpPr>
          <p:nvPr/>
        </p:nvCxnSpPr>
        <p:spPr bwMode="auto">
          <a:xfrm>
            <a:off x="3174927" y="2006184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Přímá spojnice 131">
            <a:extLst>
              <a:ext uri="{FF2B5EF4-FFF2-40B4-BE49-F238E27FC236}">
                <a16:creationId xmlns:a16="http://schemas.microsoft.com/office/drawing/2014/main" id="{E6A226F3-4D6A-4FEE-904B-B762370DCEF2}"/>
              </a:ext>
            </a:extLst>
          </p:cNvPr>
          <p:cNvCxnSpPr>
            <a:cxnSpLocks/>
          </p:cNvCxnSpPr>
          <p:nvPr/>
        </p:nvCxnSpPr>
        <p:spPr bwMode="auto">
          <a:xfrm>
            <a:off x="4124281" y="2006184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Přímá spojnice 132">
            <a:extLst>
              <a:ext uri="{FF2B5EF4-FFF2-40B4-BE49-F238E27FC236}">
                <a16:creationId xmlns:a16="http://schemas.microsoft.com/office/drawing/2014/main" id="{12363D83-56EC-40E6-9F11-CDA153BBD509}"/>
              </a:ext>
            </a:extLst>
          </p:cNvPr>
          <p:cNvCxnSpPr>
            <a:cxnSpLocks/>
          </p:cNvCxnSpPr>
          <p:nvPr/>
        </p:nvCxnSpPr>
        <p:spPr bwMode="auto">
          <a:xfrm>
            <a:off x="5999974" y="2008372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Přímá spojnice 133">
            <a:extLst>
              <a:ext uri="{FF2B5EF4-FFF2-40B4-BE49-F238E27FC236}">
                <a16:creationId xmlns:a16="http://schemas.microsoft.com/office/drawing/2014/main" id="{B355C963-C5E9-480C-ABDF-EAC20A113C1F}"/>
              </a:ext>
            </a:extLst>
          </p:cNvPr>
          <p:cNvCxnSpPr>
            <a:cxnSpLocks/>
          </p:cNvCxnSpPr>
          <p:nvPr/>
        </p:nvCxnSpPr>
        <p:spPr bwMode="auto">
          <a:xfrm>
            <a:off x="6932551" y="1995756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Přímá spojnice 134">
            <a:extLst>
              <a:ext uri="{FF2B5EF4-FFF2-40B4-BE49-F238E27FC236}">
                <a16:creationId xmlns:a16="http://schemas.microsoft.com/office/drawing/2014/main" id="{1496B5C0-EC1D-4D3B-844B-99BABC312510}"/>
              </a:ext>
            </a:extLst>
          </p:cNvPr>
          <p:cNvCxnSpPr>
            <a:cxnSpLocks/>
          </p:cNvCxnSpPr>
          <p:nvPr/>
        </p:nvCxnSpPr>
        <p:spPr bwMode="auto">
          <a:xfrm>
            <a:off x="7872761" y="1995756"/>
            <a:ext cx="0" cy="35086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>
                <a:extLst>
                  <a:ext uri="{FF2B5EF4-FFF2-40B4-BE49-F238E27FC236}">
                    <a16:creationId xmlns:a16="http://schemas.microsoft.com/office/drawing/2014/main" id="{0D6B4485-531F-4280-B812-4DCC9D034A07}"/>
                  </a:ext>
                </a:extLst>
              </p:cNvPr>
              <p:cNvSpPr txBox="1"/>
              <p:nvPr/>
            </p:nvSpPr>
            <p:spPr>
              <a:xfrm>
                <a:off x="9546636" y="4847892"/>
                <a:ext cx="1526748" cy="523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D: </a:t>
                </a:r>
                <a14:m>
                  <m:oMath xmlns:m="http://schemas.openxmlformats.org/officeDocument/2006/math">
                    <m:r>
                      <a:rPr lang="cs-CZ" sz="1400">
                        <a:latin typeface="Cambria Math" panose="02040503050406030204" pitchFamily="18" charset="0"/>
                      </a:rPr>
                      <m:t>1460741,54</m:t>
                    </m:r>
                  </m:oMath>
                </a14:m>
                <a:endParaRPr lang="cs-CZ" sz="1400" dirty="0"/>
              </a:p>
              <a:p>
                <a:r>
                  <a:rPr lang="cs-CZ" sz="1400" dirty="0"/>
                  <a:t>r: 0,03</a:t>
                </a:r>
              </a:p>
            </p:txBody>
          </p:sp>
        </mc:Choice>
        <mc:Fallback xmlns="">
          <p:sp>
            <p:nvSpPr>
              <p:cNvPr id="70" name="TextovéPole 69">
                <a:extLst>
                  <a:ext uri="{FF2B5EF4-FFF2-40B4-BE49-F238E27FC236}">
                    <a16:creationId xmlns:a16="http://schemas.microsoft.com/office/drawing/2014/main" id="{0D6B4485-531F-4280-B812-4DCC9D034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636" y="4847892"/>
                <a:ext cx="152674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ovéPole 74">
            <a:extLst>
              <a:ext uri="{FF2B5EF4-FFF2-40B4-BE49-F238E27FC236}">
                <a16:creationId xmlns:a16="http://schemas.microsoft.com/office/drawing/2014/main" id="{78A00696-5542-427A-BA39-9BB14AE6BCE0}"/>
              </a:ext>
            </a:extLst>
          </p:cNvPr>
          <p:cNvSpPr txBox="1"/>
          <p:nvPr/>
        </p:nvSpPr>
        <p:spPr>
          <a:xfrm>
            <a:off x="10089503" y="141435"/>
            <a:ext cx="1512000" cy="104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sz="1400" dirty="0"/>
          </a:p>
          <a:p>
            <a:r>
              <a:rPr lang="cs-CZ" sz="1400" dirty="0">
                <a:solidFill>
                  <a:schemeClr val="tx1"/>
                </a:solidFill>
              </a:rPr>
              <a:t>65+ věčná renta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 – 1Q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polhůtní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441011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E6D488-4097-46AC-BE9E-53A1D248C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E2EA8E-5274-4FF5-96CF-566D06C799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B351C0F-234A-400C-8961-05AD3D13BF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5780</TotalTime>
  <Words>940</Words>
  <Application>Microsoft Office PowerPoint</Application>
  <PresentationFormat>Širokoúhlá obrazovka</PresentationFormat>
  <Paragraphs>157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Tahoma</vt:lpstr>
      <vt:lpstr>Wingdings</vt:lpstr>
      <vt:lpstr>Presentation_MU_EN</vt:lpstr>
      <vt:lpstr>Komplexní příklady anuitních počtů</vt:lpstr>
      <vt:lpstr>Příklad 1 – spoření DO = 1 rok</vt:lpstr>
      <vt:lpstr>Příklad 1 – spoření DO = 1 rok</vt:lpstr>
      <vt:lpstr>Příklad 1 – spoření DO = 1 rok</vt:lpstr>
      <vt:lpstr>Příklad – spoření a důchod DO = 1 rok</vt:lpstr>
      <vt:lpstr>Příklad – spoření a důchod DO = 1 rok</vt:lpstr>
      <vt:lpstr>Příklad – spoření a důchod DO = 1 rok</vt:lpstr>
      <vt:lpstr>Příklad – spoření a důchod DO = 1 rok</vt:lpstr>
      <vt:lpstr>Příklad – spoření a důchod DO = 1 rok</vt:lpstr>
      <vt:lpstr>Příklad – spoření a důchod DO = 1 rok</vt:lpstr>
      <vt:lpstr>Příklad – finanční plán</vt:lpstr>
      <vt:lpstr>Příklad – finanční plán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Lukáš Marek</cp:lastModifiedBy>
  <cp:revision>188</cp:revision>
  <cp:lastPrinted>1601-01-01T00:00:00Z</cp:lastPrinted>
  <dcterms:created xsi:type="dcterms:W3CDTF">2020-09-24T08:51:58Z</dcterms:created>
  <dcterms:modified xsi:type="dcterms:W3CDTF">2021-11-16T09:04:36Z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