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19"/>
  </p:notesMasterIdLst>
  <p:handoutMasterIdLst>
    <p:handoutMasterId r:id="rId20"/>
  </p:handoutMasterIdLst>
  <p:sldIdLst>
    <p:sldId id="256" r:id="rId5"/>
    <p:sldId id="315" r:id="rId6"/>
    <p:sldId id="308" r:id="rId7"/>
    <p:sldId id="316" r:id="rId8"/>
    <p:sldId id="324" r:id="rId9"/>
    <p:sldId id="299" r:id="rId10"/>
    <p:sldId id="325" r:id="rId11"/>
    <p:sldId id="326" r:id="rId12"/>
    <p:sldId id="327" r:id="rId13"/>
    <p:sldId id="328" r:id="rId14"/>
    <p:sldId id="329" r:id="rId15"/>
    <p:sldId id="330" r:id="rId16"/>
    <p:sldId id="331" r:id="rId17"/>
    <p:sldId id="276" r:id="rId18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ukáš Marek" initials="LM" lastIdx="1" clrIdx="0">
    <p:extLst>
      <p:ext uri="{19B8F6BF-5375-455C-9EA6-DF929625EA0E}">
        <p15:presenceInfo xmlns:p15="http://schemas.microsoft.com/office/powerpoint/2012/main" userId="Lukáš Marek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9D076"/>
    <a:srgbClr val="0000DC"/>
    <a:srgbClr val="94ADE0"/>
    <a:srgbClr val="F08E52"/>
    <a:srgbClr val="CAEAC1"/>
    <a:srgbClr val="F4B084"/>
    <a:srgbClr val="B4C6E9"/>
    <a:srgbClr val="B9006E"/>
    <a:srgbClr val="46C8FF"/>
    <a:srgbClr val="F0192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2749647-C2FB-4040-8F0D-374E408023F0}" v="20" dt="2021-11-08T23:49:03.605"/>
    <p1510:client id="{D4F98E6B-8A3E-4E87-9497-0F9645F33C32}" v="3" dt="2021-11-23T09:57:05.422"/>
    <p1510:client id="{FA067007-FDE2-4F44-9017-51E566FA45C6}" v="25" dt="2020-12-09T17:21:45.77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Světlý styl 3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Střední styl 1 – zvýraznění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3C2FFA5D-87B4-456A-9821-1D502468CF0F}" styleName="Styl s motivem 1 – zvýraznění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087" autoAdjust="0"/>
    <p:restoredTop sz="96754" autoAdjust="0"/>
  </p:normalViewPr>
  <p:slideViewPr>
    <p:cSldViewPr snapToGrid="0">
      <p:cViewPr varScale="1">
        <p:scale>
          <a:sx n="86" d="100"/>
          <a:sy n="86" d="100"/>
        </p:scale>
        <p:origin x="600" y="5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21" Type="http://schemas.openxmlformats.org/officeDocument/2006/relationships/commentAuthors" Target="commentAuthor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ucie Gyönyörová" userId="S::433854@muni.cz::b653aab2-afbe-4252-b8ca-b0456ccae5d8" providerId="AD" clId="Web-{FA067007-FDE2-4F44-9017-51E566FA45C6}"/>
    <pc:docChg chg="modSld">
      <pc:chgData name="Lucie Gyönyörová" userId="S::433854@muni.cz::b653aab2-afbe-4252-b8ca-b0456ccae5d8" providerId="AD" clId="Web-{FA067007-FDE2-4F44-9017-51E566FA45C6}" dt="2020-12-09T17:21:41.193" v="23" actId="20577"/>
      <pc:docMkLst>
        <pc:docMk/>
      </pc:docMkLst>
      <pc:sldChg chg="modSp">
        <pc:chgData name="Lucie Gyönyörová" userId="S::433854@muni.cz::b653aab2-afbe-4252-b8ca-b0456ccae5d8" providerId="AD" clId="Web-{FA067007-FDE2-4F44-9017-51E566FA45C6}" dt="2020-12-09T17:21:41.193" v="23" actId="20577"/>
        <pc:sldMkLst>
          <pc:docMk/>
          <pc:sldMk cId="2343526595" sldId="266"/>
        </pc:sldMkLst>
        <pc:spChg chg="mod">
          <ac:chgData name="Lucie Gyönyörová" userId="S::433854@muni.cz::b653aab2-afbe-4252-b8ca-b0456ccae5d8" providerId="AD" clId="Web-{FA067007-FDE2-4F44-9017-51E566FA45C6}" dt="2020-12-09T17:21:41.193" v="23" actId="20577"/>
          <ac:spMkLst>
            <pc:docMk/>
            <pc:sldMk cId="2343526595" sldId="266"/>
            <ac:spMk id="5" creationId="{00000000-0000-0000-0000-000000000000}"/>
          </ac:spMkLst>
        </pc:spChg>
      </pc:sldChg>
    </pc:docChg>
  </pc:docChgLst>
  <pc:docChgLst>
    <pc:chgData name="Matúš Horváth" userId="S::423537@muni.cz::ff6ecbe5-7b0d-476a-93ee-0709fe654b9d" providerId="AD" clId="Web-{D4F98E6B-8A3E-4E87-9497-0F9645F33C32}"/>
    <pc:docChg chg="modSld">
      <pc:chgData name="Matúš Horváth" userId="S::423537@muni.cz::ff6ecbe5-7b0d-476a-93ee-0709fe654b9d" providerId="AD" clId="Web-{D4F98E6B-8A3E-4E87-9497-0F9645F33C32}" dt="2021-11-23T09:57:05.422" v="4" actId="20577"/>
      <pc:docMkLst>
        <pc:docMk/>
      </pc:docMkLst>
      <pc:sldChg chg="modSp">
        <pc:chgData name="Matúš Horváth" userId="S::423537@muni.cz::ff6ecbe5-7b0d-476a-93ee-0709fe654b9d" providerId="AD" clId="Web-{D4F98E6B-8A3E-4E87-9497-0F9645F33C32}" dt="2021-11-23T09:57:05.422" v="4" actId="20577"/>
        <pc:sldMkLst>
          <pc:docMk/>
          <pc:sldMk cId="2376070763" sldId="331"/>
        </pc:sldMkLst>
        <pc:spChg chg="mod">
          <ac:chgData name="Matúš Horváth" userId="S::423537@muni.cz::ff6ecbe5-7b0d-476a-93ee-0709fe654b9d" providerId="AD" clId="Web-{D4F98E6B-8A3E-4E87-9497-0F9645F33C32}" dt="2021-11-23T09:57:05.422" v="4" actId="20577"/>
          <ac:spMkLst>
            <pc:docMk/>
            <pc:sldMk cId="2376070763" sldId="331"/>
            <ac:spMk id="6" creationId="{583A397C-1117-44C4-84D3-74D56B048DF3}"/>
          </ac:spMkLst>
        </pc:spChg>
      </pc:sldChg>
    </pc:docChg>
  </pc:docChgLst>
  <pc:docChgLst>
    <pc:chgData name="Lukáš Marek" userId="S::405677@muni.cz::1bada3d9-94b4-4f6b-8edc-ad61d29ac51d" providerId="AD" clId="Web-{32749647-C2FB-4040-8F0D-374E408023F0}"/>
    <pc:docChg chg="modSld">
      <pc:chgData name="Lukáš Marek" userId="S::405677@muni.cz::1bada3d9-94b4-4f6b-8edc-ad61d29ac51d" providerId="AD" clId="Web-{32749647-C2FB-4040-8F0D-374E408023F0}" dt="2021-11-08T23:49:03.605" v="13" actId="20577"/>
      <pc:docMkLst>
        <pc:docMk/>
      </pc:docMkLst>
      <pc:sldChg chg="modSp">
        <pc:chgData name="Lukáš Marek" userId="S::405677@muni.cz::1bada3d9-94b4-4f6b-8edc-ad61d29ac51d" providerId="AD" clId="Web-{32749647-C2FB-4040-8F0D-374E408023F0}" dt="2021-11-08T23:47:58.010" v="4" actId="20577"/>
        <pc:sldMkLst>
          <pc:docMk/>
          <pc:sldMk cId="3545000606" sldId="296"/>
        </pc:sldMkLst>
        <pc:spChg chg="mod">
          <ac:chgData name="Lukáš Marek" userId="S::405677@muni.cz::1bada3d9-94b4-4f6b-8edc-ad61d29ac51d" providerId="AD" clId="Web-{32749647-C2FB-4040-8F0D-374E408023F0}" dt="2021-11-08T23:47:58.010" v="4" actId="20577"/>
          <ac:spMkLst>
            <pc:docMk/>
            <pc:sldMk cId="3545000606" sldId="296"/>
            <ac:spMk id="4" creationId="{EE147750-8806-433F-BFCF-D3E5BFE90CA4}"/>
          </ac:spMkLst>
        </pc:spChg>
      </pc:sldChg>
      <pc:sldChg chg="modSp">
        <pc:chgData name="Lukáš Marek" userId="S::405677@muni.cz::1bada3d9-94b4-4f6b-8edc-ad61d29ac51d" providerId="AD" clId="Web-{32749647-C2FB-4040-8F0D-374E408023F0}" dt="2021-11-08T23:47:44.165" v="2" actId="20577"/>
        <pc:sldMkLst>
          <pc:docMk/>
          <pc:sldMk cId="2819804608" sldId="299"/>
        </pc:sldMkLst>
        <pc:spChg chg="mod">
          <ac:chgData name="Lukáš Marek" userId="S::405677@muni.cz::1bada3d9-94b4-4f6b-8edc-ad61d29ac51d" providerId="AD" clId="Web-{32749647-C2FB-4040-8F0D-374E408023F0}" dt="2021-11-08T23:47:44.165" v="2" actId="20577"/>
          <ac:spMkLst>
            <pc:docMk/>
            <pc:sldMk cId="2819804608" sldId="299"/>
            <ac:spMk id="4" creationId="{96989DC0-F519-474D-A002-4B920A4A3E37}"/>
          </ac:spMkLst>
        </pc:spChg>
      </pc:sldChg>
      <pc:sldChg chg="modSp">
        <pc:chgData name="Lukáš Marek" userId="S::405677@muni.cz::1bada3d9-94b4-4f6b-8edc-ad61d29ac51d" providerId="AD" clId="Web-{32749647-C2FB-4040-8F0D-374E408023F0}" dt="2021-11-08T23:47:49.400" v="3" actId="20577"/>
        <pc:sldMkLst>
          <pc:docMk/>
          <pc:sldMk cId="4053372999" sldId="304"/>
        </pc:sldMkLst>
        <pc:spChg chg="mod">
          <ac:chgData name="Lukáš Marek" userId="S::405677@muni.cz::1bada3d9-94b4-4f6b-8edc-ad61d29ac51d" providerId="AD" clId="Web-{32749647-C2FB-4040-8F0D-374E408023F0}" dt="2021-11-08T23:47:49.400" v="3" actId="20577"/>
          <ac:spMkLst>
            <pc:docMk/>
            <pc:sldMk cId="4053372999" sldId="304"/>
            <ac:spMk id="4" creationId="{EE147750-8806-433F-BFCF-D3E5BFE90CA4}"/>
          </ac:spMkLst>
        </pc:spChg>
      </pc:sldChg>
      <pc:sldChg chg="modSp">
        <pc:chgData name="Lukáš Marek" userId="S::405677@muni.cz::1bada3d9-94b4-4f6b-8edc-ad61d29ac51d" providerId="AD" clId="Web-{32749647-C2FB-4040-8F0D-374E408023F0}" dt="2021-11-08T23:48:03.072" v="6" actId="20577"/>
        <pc:sldMkLst>
          <pc:docMk/>
          <pc:sldMk cId="987040918" sldId="305"/>
        </pc:sldMkLst>
        <pc:spChg chg="mod">
          <ac:chgData name="Lukáš Marek" userId="S::405677@muni.cz::1bada3d9-94b4-4f6b-8edc-ad61d29ac51d" providerId="AD" clId="Web-{32749647-C2FB-4040-8F0D-374E408023F0}" dt="2021-11-08T23:48:03.072" v="6" actId="20577"/>
          <ac:spMkLst>
            <pc:docMk/>
            <pc:sldMk cId="987040918" sldId="305"/>
            <ac:spMk id="4" creationId="{EE147750-8806-433F-BFCF-D3E5BFE90CA4}"/>
          </ac:spMkLst>
        </pc:spChg>
      </pc:sldChg>
      <pc:sldChg chg="modSp">
        <pc:chgData name="Lukáš Marek" userId="S::405677@muni.cz::1bada3d9-94b4-4f6b-8edc-ad61d29ac51d" providerId="AD" clId="Web-{32749647-C2FB-4040-8F0D-374E408023F0}" dt="2021-11-08T23:48:12.260" v="8" actId="20577"/>
        <pc:sldMkLst>
          <pc:docMk/>
          <pc:sldMk cId="903726937" sldId="306"/>
        </pc:sldMkLst>
        <pc:spChg chg="mod">
          <ac:chgData name="Lukáš Marek" userId="S::405677@muni.cz::1bada3d9-94b4-4f6b-8edc-ad61d29ac51d" providerId="AD" clId="Web-{32749647-C2FB-4040-8F0D-374E408023F0}" dt="2021-11-08T23:48:12.260" v="8" actId="20577"/>
          <ac:spMkLst>
            <pc:docMk/>
            <pc:sldMk cId="903726937" sldId="306"/>
            <ac:spMk id="15" creationId="{CC2F6678-589E-4EE9-BBA9-3D3ED0800F3D}"/>
          </ac:spMkLst>
        </pc:spChg>
      </pc:sldChg>
      <pc:sldChg chg="modSp">
        <pc:chgData name="Lukáš Marek" userId="S::405677@muni.cz::1bada3d9-94b4-4f6b-8edc-ad61d29ac51d" providerId="AD" clId="Web-{32749647-C2FB-4040-8F0D-374E408023F0}" dt="2021-11-08T23:48:24.760" v="10" actId="20577"/>
        <pc:sldMkLst>
          <pc:docMk/>
          <pc:sldMk cId="3786255506" sldId="307"/>
        </pc:sldMkLst>
        <pc:spChg chg="mod">
          <ac:chgData name="Lukáš Marek" userId="S::405677@muni.cz::1bada3d9-94b4-4f6b-8edc-ad61d29ac51d" providerId="AD" clId="Web-{32749647-C2FB-4040-8F0D-374E408023F0}" dt="2021-11-08T23:48:24.760" v="10" actId="20577"/>
          <ac:spMkLst>
            <pc:docMk/>
            <pc:sldMk cId="3786255506" sldId="307"/>
            <ac:spMk id="15" creationId="{CC2F6678-589E-4EE9-BBA9-3D3ED0800F3D}"/>
          </ac:spMkLst>
        </pc:spChg>
      </pc:sldChg>
      <pc:sldChg chg="modSp">
        <pc:chgData name="Lukáš Marek" userId="S::405677@muni.cz::1bada3d9-94b4-4f6b-8edc-ad61d29ac51d" providerId="AD" clId="Web-{32749647-C2FB-4040-8F0D-374E408023F0}" dt="2021-11-08T23:48:30.135" v="11" actId="20577"/>
        <pc:sldMkLst>
          <pc:docMk/>
          <pc:sldMk cId="3723018216" sldId="313"/>
        </pc:sldMkLst>
        <pc:spChg chg="mod">
          <ac:chgData name="Lukáš Marek" userId="S::405677@muni.cz::1bada3d9-94b4-4f6b-8edc-ad61d29ac51d" providerId="AD" clId="Web-{32749647-C2FB-4040-8F0D-374E408023F0}" dt="2021-11-08T23:48:30.135" v="11" actId="20577"/>
          <ac:spMkLst>
            <pc:docMk/>
            <pc:sldMk cId="3723018216" sldId="313"/>
            <ac:spMk id="15" creationId="{CC2F6678-589E-4EE9-BBA9-3D3ED0800F3D}"/>
          </ac:spMkLst>
        </pc:spChg>
      </pc:sldChg>
      <pc:sldChg chg="modSp">
        <pc:chgData name="Lukáš Marek" userId="S::405677@muni.cz::1bada3d9-94b4-4f6b-8edc-ad61d29ac51d" providerId="AD" clId="Web-{32749647-C2FB-4040-8F0D-374E408023F0}" dt="2021-11-08T23:49:03.605" v="13" actId="20577"/>
        <pc:sldMkLst>
          <pc:docMk/>
          <pc:sldMk cId="3948701417" sldId="314"/>
        </pc:sldMkLst>
        <pc:spChg chg="mod">
          <ac:chgData name="Lukáš Marek" userId="S::405677@muni.cz::1bada3d9-94b4-4f6b-8edc-ad61d29ac51d" providerId="AD" clId="Web-{32749647-C2FB-4040-8F0D-374E408023F0}" dt="2021-11-08T23:49:03.605" v="13" actId="20577"/>
          <ac:spMkLst>
            <pc:docMk/>
            <pc:sldMk cId="3948701417" sldId="314"/>
            <ac:spMk id="15" creationId="{CC2F6678-589E-4EE9-BBA9-3D3ED0800F3D}"/>
          </ac:spMkLst>
        </pc:spChg>
      </pc:sldChg>
      <pc:sldChg chg="modSp">
        <pc:chgData name="Lukáš Marek" userId="S::405677@muni.cz::1bada3d9-94b4-4f6b-8edc-ad61d29ac51d" providerId="AD" clId="Web-{32749647-C2FB-4040-8F0D-374E408023F0}" dt="2021-11-08T23:47:20.977" v="0" actId="20577"/>
        <pc:sldMkLst>
          <pc:docMk/>
          <pc:sldMk cId="1968484354" sldId="315"/>
        </pc:sldMkLst>
        <pc:spChg chg="mod">
          <ac:chgData name="Lukáš Marek" userId="S::405677@muni.cz::1bada3d9-94b4-4f6b-8edc-ad61d29ac51d" providerId="AD" clId="Web-{32749647-C2FB-4040-8F0D-374E408023F0}" dt="2021-11-08T23:47:20.977" v="0" actId="20577"/>
          <ac:spMkLst>
            <pc:docMk/>
            <pc:sldMk cId="1968484354" sldId="315"/>
            <ac:spMk id="4" creationId="{96989DC0-F519-474D-A002-4B920A4A3E37}"/>
          </ac:spMkLst>
        </pc:spChg>
      </pc:sldChg>
      <pc:sldChg chg="modSp">
        <pc:chgData name="Lukáš Marek" userId="S::405677@muni.cz::1bada3d9-94b4-4f6b-8edc-ad61d29ac51d" providerId="AD" clId="Web-{32749647-C2FB-4040-8F0D-374E408023F0}" dt="2021-11-08T23:47:44.072" v="1" actId="20577"/>
        <pc:sldMkLst>
          <pc:docMk/>
          <pc:sldMk cId="1000116154" sldId="316"/>
        </pc:sldMkLst>
        <pc:spChg chg="mod">
          <ac:chgData name="Lukáš Marek" userId="S::405677@muni.cz::1bada3d9-94b4-4f6b-8edc-ad61d29ac51d" providerId="AD" clId="Web-{32749647-C2FB-4040-8F0D-374E408023F0}" dt="2021-11-08T23:47:44.072" v="1" actId="20577"/>
          <ac:spMkLst>
            <pc:docMk/>
            <pc:sldMk cId="1000116154" sldId="316"/>
            <ac:spMk id="4" creationId="{96989DC0-F519-474D-A002-4B920A4A3E37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en-GB" noProof="0" dirty="0"/>
              <a:t>Click here to insert title.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noProof="0" dirty="0"/>
              <a:t>Click here to insert subtitle.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C36484A1-5FE2-4AC7-B186-C1E15EE774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1624" cy="1036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s, text –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1FF7BBC3-4942-4748-BDEB-393A88A26C1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A17F7BCE-DD2D-4B15-B525-A4DDC38CFB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se slide with image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 err="1"/>
              <a:t>Click</a:t>
            </a:r>
            <a:r>
              <a:rPr lang="cs-CZ" dirty="0"/>
              <a:t> on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icon</a:t>
            </a:r>
            <a:r>
              <a:rPr lang="cs-CZ" dirty="0"/>
              <a:t> to insert image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92E47129-CD29-4FAB-AAFF-2F8F08274DE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7426" y="6050485"/>
            <a:ext cx="883410" cy="597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ECON slide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5CF0005C-D689-4DD6-A5D8-EA202314607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3135" y="2019299"/>
            <a:ext cx="4199887" cy="2841099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4028" y="2285079"/>
            <a:ext cx="8890088" cy="2304838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C44CE881-5C32-4D94-BD5B-1353FF61C8A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Zástupný symbol pro číslo snímku 2">
            <a:extLst>
              <a:ext uri="{FF2B5EF4-FFF2-40B4-BE49-F238E27FC236}">
                <a16:creationId xmlns:a16="http://schemas.microsoft.com/office/drawing/2014/main" id="{AE4DA97F-66A7-4782-958D-53BB7E421A1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EE00E847-80B3-4CCA-A625-6785A7EF085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8622434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997">
          <p15:clr>
            <a:srgbClr val="FBAE40"/>
          </p15:clr>
        </p15:guide>
        <p15:guide id="2" pos="438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endParaRPr lang="en-GB" noProof="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E4ED1EA-6D6D-4751-96EE-A54F4980D16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– inverse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here to insert title.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here to insert subtitle.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7D02BBC8-BA18-446A-A9BA-BD711450F1A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20782" cy="1028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endParaRPr lang="en-GB" noProof="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7E8EB499-B5B8-4411-8A5F-E98450293E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 hasCustomPrompt="1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98AAC756-AFD3-4AD9-9CB6-A2C9F5EEBCA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137" y="1695074"/>
            <a:ext cx="5218413" cy="3896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 hasCustomPrompt="1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 baseline="0"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D06ABEBC-1414-4D9D-9456-64352E0AEAC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hree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1511ED70-4159-4340-8610-715880E63A2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text without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dirty="0"/>
              <a:t>Second level</a:t>
            </a:r>
            <a:endParaRPr lang="cs-CZ" dirty="0"/>
          </a:p>
          <a:p>
            <a:pPr lvl="2"/>
            <a:r>
              <a:rPr lang="en-GB" dirty="0"/>
              <a:t>Third level</a:t>
            </a:r>
            <a:endParaRPr lang="cs-CZ" dirty="0"/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1B8642D8-D658-40BB-B4D2-E29CAE3850C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out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772743CB-F148-49FE-83DC-5E159625F4A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endParaRPr lang="en-GB" noProof="0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 noProof="0" dirty="0"/>
              <a:t>Click here insert text.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4" r:id="rId12"/>
    <p:sldLayoutId id="2147483692" r:id="rId13"/>
    <p:sldLayoutId id="2147483693" r:id="rId14"/>
    <p:sldLayoutId id="2147483695" r:id="rId15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7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0.png"/><Relationship Id="rId4" Type="http://schemas.openxmlformats.org/officeDocument/2006/relationships/image" Target="../media/image29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4.png"/><Relationship Id="rId4" Type="http://schemas.openxmlformats.org/officeDocument/2006/relationships/image" Target="../media/image33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image" Target="../media/image10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cs-CZ" sz="4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Úvod do výnosnosti a oceňování akcií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281084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1CC6A9A-ED9F-4D8A-A885-3CF7DBAC90D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AD1F152-5FF5-4301-856E-DC37447C2EC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15" name="Nadpis 3">
            <a:extLst>
              <a:ext uri="{FF2B5EF4-FFF2-40B4-BE49-F238E27FC236}">
                <a16:creationId xmlns:a16="http://schemas.microsoft.com/office/drawing/2014/main" id="{CC2F6678-589E-4EE9-BBA9-3D3ED0800F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424439"/>
            <a:ext cx="10753200" cy="451576"/>
          </a:xfrm>
        </p:spPr>
        <p:txBody>
          <a:bodyPr/>
          <a:lstStyle/>
          <a:p>
            <a:r>
              <a:rPr lang="cs-CZ" dirty="0" err="1"/>
              <a:t>Socrative</a:t>
            </a:r>
            <a:r>
              <a:rPr lang="cs-CZ" dirty="0"/>
              <a:t> 2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9923CB0A-E7B3-457E-8E33-988A781CB295}"/>
              </a:ext>
            </a:extLst>
          </p:cNvPr>
          <p:cNvSpPr txBox="1"/>
          <p:nvPr/>
        </p:nvSpPr>
        <p:spPr>
          <a:xfrm>
            <a:off x="720000" y="1225139"/>
            <a:ext cx="1106066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Akcie potravinářské firmy se na burze prodávají za $200. Společnost vloni vyplatila dividendu $10, přičemž jejich výše stabilně roste tempem 2 % </a:t>
            </a:r>
            <a:r>
              <a:rPr lang="cs-CZ" sz="2000" dirty="0" err="1"/>
              <a:t>p.a</a:t>
            </a:r>
            <a:r>
              <a:rPr lang="cs-CZ" sz="2000" dirty="0"/>
              <a:t>. Jaká je vnitřní hodnota akcie a nakoupíte tuto akcii do svého portfolia, pokud od takové akcie požadujete výnosnost 6 % </a:t>
            </a:r>
            <a:r>
              <a:rPr lang="cs-CZ" sz="2000" dirty="0" err="1"/>
              <a:t>p.a</a:t>
            </a:r>
            <a:r>
              <a:rPr lang="cs-CZ" sz="2000" dirty="0"/>
              <a:t>.?</a:t>
            </a:r>
          </a:p>
        </p:txBody>
      </p:sp>
    </p:spTree>
    <p:extLst>
      <p:ext uri="{BB962C8B-B14F-4D97-AF65-F5344CB8AC3E}">
        <p14:creationId xmlns:p14="http://schemas.microsoft.com/office/powerpoint/2010/main" val="954901718"/>
      </p:ext>
    </p:extLst>
  </p:cSld>
  <p:clrMapOvr>
    <a:masterClrMapping/>
  </p:clrMapOvr>
  <p:transition spd="slow">
    <p:push dir="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65E3887-7074-49A2-9196-DA59FC76904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E688238-39BB-42CA-A05C-BA8AFAC64C3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6989DC0-F519-474D-A002-4B920A4A3E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539093"/>
            <a:ext cx="10753200" cy="451576"/>
          </a:xfrm>
        </p:spPr>
        <p:txBody>
          <a:bodyPr/>
          <a:lstStyle/>
          <a:p>
            <a:r>
              <a:rPr lang="cs-CZ" dirty="0" err="1"/>
              <a:t>Socrative</a:t>
            </a:r>
            <a:r>
              <a:rPr lang="cs-CZ" dirty="0"/>
              <a:t> 2</a:t>
            </a:r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733C2AB9-3D94-4F61-997B-757611CC7D53}"/>
              </a:ext>
            </a:extLst>
          </p:cNvPr>
          <p:cNvSpPr txBox="1"/>
          <p:nvPr/>
        </p:nvSpPr>
        <p:spPr>
          <a:xfrm>
            <a:off x="540000" y="1576589"/>
            <a:ext cx="1911116" cy="2185214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400" dirty="0"/>
              <a:t>P0 = V = ?</a:t>
            </a:r>
          </a:p>
          <a:p>
            <a:r>
              <a:rPr lang="cs-CZ" sz="1400" dirty="0"/>
              <a:t>r = 6 % </a:t>
            </a:r>
            <a:r>
              <a:rPr lang="cs-CZ" sz="1400" dirty="0" err="1"/>
              <a:t>p.a</a:t>
            </a:r>
            <a:r>
              <a:rPr lang="cs-CZ" sz="1400" dirty="0"/>
              <a:t>.</a:t>
            </a:r>
          </a:p>
          <a:p>
            <a:endParaRPr lang="cs-CZ" sz="1400" dirty="0"/>
          </a:p>
          <a:p>
            <a:r>
              <a:rPr lang="cs-CZ" sz="1400" dirty="0"/>
              <a:t>Dividendy</a:t>
            </a:r>
            <a:br>
              <a:rPr lang="cs-CZ" sz="1400" dirty="0"/>
            </a:br>
            <a:r>
              <a:rPr lang="cs-CZ" sz="1400" dirty="0"/>
              <a:t>D0 = $10 / ks / rok</a:t>
            </a:r>
          </a:p>
          <a:p>
            <a:r>
              <a:rPr lang="cs-CZ" sz="1400" dirty="0"/>
              <a:t>g = 2 %</a:t>
            </a:r>
          </a:p>
          <a:p>
            <a:endParaRPr lang="cs-CZ" sz="1400" dirty="0"/>
          </a:p>
          <a:p>
            <a:endParaRPr lang="cs-CZ" sz="1400" dirty="0"/>
          </a:p>
          <a:p>
            <a:endParaRPr lang="cs-CZ" dirty="0"/>
          </a:p>
        </p:txBody>
      </p:sp>
      <p:cxnSp>
        <p:nvCxnSpPr>
          <p:cNvPr id="14" name="Přímá spojnice 13">
            <a:extLst>
              <a:ext uri="{FF2B5EF4-FFF2-40B4-BE49-F238E27FC236}">
                <a16:creationId xmlns:a16="http://schemas.microsoft.com/office/drawing/2014/main" id="{23345B2C-2199-4FA3-A9CF-7FC1C5686664}"/>
              </a:ext>
            </a:extLst>
          </p:cNvPr>
          <p:cNvCxnSpPr>
            <a:cxnSpLocks/>
          </p:cNvCxnSpPr>
          <p:nvPr/>
        </p:nvCxnSpPr>
        <p:spPr bwMode="auto">
          <a:xfrm>
            <a:off x="2986484" y="1377903"/>
            <a:ext cx="0" cy="4767801"/>
          </a:xfrm>
          <a:prstGeom prst="line">
            <a:avLst/>
          </a:prstGeom>
          <a:ln w="41275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ovéPole 17">
            <a:extLst>
              <a:ext uri="{FF2B5EF4-FFF2-40B4-BE49-F238E27FC236}">
                <a16:creationId xmlns:a16="http://schemas.microsoft.com/office/drawing/2014/main" id="{6202344A-5800-460F-9278-ACB06E4E580E}"/>
              </a:ext>
            </a:extLst>
          </p:cNvPr>
          <p:cNvSpPr txBox="1"/>
          <p:nvPr/>
        </p:nvSpPr>
        <p:spPr>
          <a:xfrm>
            <a:off x="3613293" y="1387743"/>
            <a:ext cx="70285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Jedná se o </a:t>
            </a:r>
            <a:r>
              <a:rPr lang="cs-CZ" sz="2000" dirty="0" err="1"/>
              <a:t>Gordonův</a:t>
            </a:r>
            <a:r>
              <a:rPr lang="cs-CZ" sz="2000" dirty="0"/>
              <a:t> model: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ovéPole 4">
                <a:extLst>
                  <a:ext uri="{FF2B5EF4-FFF2-40B4-BE49-F238E27FC236}">
                    <a16:creationId xmlns:a16="http://schemas.microsoft.com/office/drawing/2014/main" id="{A5FD12CE-0799-471F-A301-49E820DE8E57}"/>
                  </a:ext>
                </a:extLst>
              </p:cNvPr>
              <p:cNvSpPr txBox="1"/>
              <p:nvPr/>
            </p:nvSpPr>
            <p:spPr>
              <a:xfrm>
                <a:off x="3705497" y="1968631"/>
                <a:ext cx="1393779" cy="75623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cs-CZ" b="0" i="0" smtClean="0">
                          <a:latin typeface="Cambria Math" panose="02040503050406030204" pitchFamily="18" charset="0"/>
                        </a:rPr>
                        <m:t>V</m:t>
                      </m:r>
                      <m:r>
                        <a:rPr lang="cs-CZ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latin typeface="Cambria Math" panose="02040503050406030204" pitchFamily="18" charset="0"/>
                                </a:rPr>
                                <m:t>𝐷</m:t>
                              </m:r>
                            </m:e>
                            <m:sub>
                              <m:r>
                                <a:rPr lang="cs-CZ" i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cs-CZ" i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𝑔</m:t>
                          </m:r>
                        </m:den>
                      </m:f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5" name="TextovéPole 4">
                <a:extLst>
                  <a:ext uri="{FF2B5EF4-FFF2-40B4-BE49-F238E27FC236}">
                    <a16:creationId xmlns:a16="http://schemas.microsoft.com/office/drawing/2014/main" id="{A5FD12CE-0799-471F-A301-49E820DE8E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05497" y="1968631"/>
                <a:ext cx="1393779" cy="75623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ovéPole 18">
                <a:extLst>
                  <a:ext uri="{FF2B5EF4-FFF2-40B4-BE49-F238E27FC236}">
                    <a16:creationId xmlns:a16="http://schemas.microsoft.com/office/drawing/2014/main" id="{FA604974-9808-4944-9912-1505067386F2}"/>
                  </a:ext>
                </a:extLst>
              </p:cNvPr>
              <p:cNvSpPr txBox="1"/>
              <p:nvPr/>
            </p:nvSpPr>
            <p:spPr>
              <a:xfrm>
                <a:off x="6701245" y="2052078"/>
                <a:ext cx="2228752" cy="7682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cs-CZ" b="0" i="0" smtClean="0">
                          <a:latin typeface="Cambria Math" panose="02040503050406030204" pitchFamily="18" charset="0"/>
                        </a:rPr>
                        <m:t>V</m:t>
                      </m:r>
                      <m:r>
                        <a:rPr lang="cs-CZ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latin typeface="Cambria Math" panose="02040503050406030204" pitchFamily="18" charset="0"/>
                                </a:rPr>
                                <m:t>𝐷</m:t>
                              </m:r>
                            </m:e>
                            <m:sub>
                              <m:r>
                                <a:rPr lang="cs-CZ" b="0" i="0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cs-CZ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cs-C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(1+</m:t>
                          </m:r>
                          <m:r>
                            <a:rPr lang="cs-C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𝑔</m:t>
                          </m:r>
                          <m:r>
                            <a:rPr lang="cs-C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cs-CZ" i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𝑔</m:t>
                          </m:r>
                        </m:den>
                      </m:f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9" name="TextovéPole 18">
                <a:extLst>
                  <a:ext uri="{FF2B5EF4-FFF2-40B4-BE49-F238E27FC236}">
                    <a16:creationId xmlns:a16="http://schemas.microsoft.com/office/drawing/2014/main" id="{FA604974-9808-4944-9912-1505067386F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1245" y="2052078"/>
                <a:ext cx="2228752" cy="76828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ovéPole 19">
                <a:extLst>
                  <a:ext uri="{FF2B5EF4-FFF2-40B4-BE49-F238E27FC236}">
                    <a16:creationId xmlns:a16="http://schemas.microsoft.com/office/drawing/2014/main" id="{E206994A-2248-4275-BB9A-CEA2E247B9FB}"/>
                  </a:ext>
                </a:extLst>
              </p:cNvPr>
              <p:cNvSpPr txBox="1"/>
              <p:nvPr/>
            </p:nvSpPr>
            <p:spPr>
              <a:xfrm>
                <a:off x="3700286" y="3342264"/>
                <a:ext cx="2610266" cy="74257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cs-CZ" b="0" i="0" smtClean="0">
                          <a:latin typeface="Cambria Math" panose="02040503050406030204" pitchFamily="18" charset="0"/>
                        </a:rPr>
                        <m:t>V</m:t>
                      </m:r>
                      <m:r>
                        <a:rPr lang="cs-CZ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10</m:t>
                          </m:r>
                          <m:r>
                            <a:rPr lang="cs-CZ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cs-C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(1+0,02)</m:t>
                          </m:r>
                        </m:num>
                        <m:den>
                          <m:r>
                            <a:rPr lang="cs-CZ" b="0" i="0" smtClean="0">
                              <a:latin typeface="Cambria Math" panose="02040503050406030204" pitchFamily="18" charset="0"/>
                            </a:rPr>
                            <m:t>0,06</m:t>
                          </m:r>
                          <m:r>
                            <a:rPr lang="cs-CZ" i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0,02</m:t>
                          </m:r>
                        </m:den>
                      </m:f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20" name="TextovéPole 19">
                <a:extLst>
                  <a:ext uri="{FF2B5EF4-FFF2-40B4-BE49-F238E27FC236}">
                    <a16:creationId xmlns:a16="http://schemas.microsoft.com/office/drawing/2014/main" id="{E206994A-2248-4275-BB9A-CEA2E247B9F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00286" y="3342264"/>
                <a:ext cx="2610266" cy="74257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ovéPole 20">
                <a:extLst>
                  <a:ext uri="{FF2B5EF4-FFF2-40B4-BE49-F238E27FC236}">
                    <a16:creationId xmlns:a16="http://schemas.microsoft.com/office/drawing/2014/main" id="{7211AF8D-3B27-4C44-814C-E3A4B31F488A}"/>
                  </a:ext>
                </a:extLst>
              </p:cNvPr>
              <p:cNvSpPr txBox="1"/>
              <p:nvPr/>
            </p:nvSpPr>
            <p:spPr>
              <a:xfrm>
                <a:off x="3700286" y="4756607"/>
                <a:ext cx="3918765" cy="369332"/>
              </a:xfrm>
              <a:prstGeom prst="rect">
                <a:avLst/>
              </a:prstGeom>
              <a:solidFill>
                <a:srgbClr val="89D076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cs-CZ" b="0" i="0" smtClean="0">
                          <a:latin typeface="Cambria Math" panose="02040503050406030204" pitchFamily="18" charset="0"/>
                        </a:rPr>
                        <m:t>V</m:t>
                      </m:r>
                      <m:r>
                        <a:rPr lang="cs-CZ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b="0" i="0" smtClean="0">
                          <a:latin typeface="Cambria Math" panose="02040503050406030204" pitchFamily="18" charset="0"/>
                        </a:rPr>
                        <m:t>255 </m:t>
                      </m:r>
                      <m:r>
                        <m:rPr>
                          <m:sty m:val="p"/>
                        </m:rPr>
                        <a:rPr lang="cs-CZ" b="0" i="0" smtClean="0">
                          <a:latin typeface="Cambria Math" panose="02040503050406030204" pitchFamily="18" charset="0"/>
                        </a:rPr>
                        <m:t>K</m:t>
                      </m:r>
                      <m:r>
                        <a:rPr lang="cs-CZ" b="0" i="0" smtClean="0">
                          <a:latin typeface="Cambria Math" panose="02040503050406030204" pitchFamily="18" charset="0"/>
                        </a:rPr>
                        <m:t>č      </m:t>
                      </m:r>
                      <m:r>
                        <m:rPr>
                          <m:sty m:val="p"/>
                        </m:rPr>
                        <a:rPr lang="cs-CZ" b="0" i="0" smtClean="0">
                          <a:latin typeface="Cambria Math" panose="02040503050406030204" pitchFamily="18" charset="0"/>
                        </a:rPr>
                        <m:t>Ano</m:t>
                      </m:r>
                      <m:r>
                        <a:rPr lang="cs-CZ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cs-CZ" b="0" i="0" smtClean="0">
                          <a:latin typeface="Cambria Math" panose="02040503050406030204" pitchFamily="18" charset="0"/>
                        </a:rPr>
                        <m:t>nakoup</m:t>
                      </m:r>
                      <m:r>
                        <a:rPr lang="cs-CZ" b="0" i="0" smtClean="0">
                          <a:latin typeface="Cambria Math" panose="02040503050406030204" pitchFamily="18" charset="0"/>
                        </a:rPr>
                        <m:t>í</m:t>
                      </m:r>
                      <m:r>
                        <m:rPr>
                          <m:sty m:val="p"/>
                        </m:rPr>
                        <a:rPr lang="cs-CZ" b="0" i="0" smtClean="0">
                          <a:latin typeface="Cambria Math" panose="02040503050406030204" pitchFamily="18" charset="0"/>
                        </a:rPr>
                        <m:t>m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21" name="TextovéPole 20">
                <a:extLst>
                  <a:ext uri="{FF2B5EF4-FFF2-40B4-BE49-F238E27FC236}">
                    <a16:creationId xmlns:a16="http://schemas.microsoft.com/office/drawing/2014/main" id="{7211AF8D-3B27-4C44-814C-E3A4B31F488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00286" y="4756607"/>
                <a:ext cx="3918765" cy="369332"/>
              </a:xfrm>
              <a:prstGeom prst="rect">
                <a:avLst/>
              </a:prstGeom>
              <a:blipFill>
                <a:blip r:embed="rId5"/>
                <a:stretch>
                  <a:fillRect b="-12941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64719890"/>
      </p:ext>
    </p:extLst>
  </p:cSld>
  <p:clrMapOvr>
    <a:masterClrMapping/>
  </p:clrMapOvr>
  <p:transition spd="slow">
    <p:push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65E3887-7074-49A2-9196-DA59FC76904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E688238-39BB-42CA-A05C-BA8AFAC64C3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6989DC0-F519-474D-A002-4B920A4A3E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Předkupní právo a jeho cena</a:t>
            </a:r>
          </a:p>
        </p:txBody>
      </p:sp>
      <p:sp>
        <p:nvSpPr>
          <p:cNvPr id="9" name="Zástupný obsah 8">
            <a:extLst>
              <a:ext uri="{FF2B5EF4-FFF2-40B4-BE49-F238E27FC236}">
                <a16:creationId xmlns:a16="http://schemas.microsoft.com/office/drawing/2014/main" id="{CEC7DC57-C861-414D-B8BD-4E2304061D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/>
              <a:t>Zabezpečuje stávajícím akcionářům nezmenšený podíl na základním kapitálu společnosti při jeho navyšování dodatečnou emisí akcií. Nové akcie typicky emitované s nižší cenou.</a:t>
            </a:r>
          </a:p>
          <a:p>
            <a:endParaRPr lang="cs-CZ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ovéPole 11">
                <a:extLst>
                  <a:ext uri="{FF2B5EF4-FFF2-40B4-BE49-F238E27FC236}">
                    <a16:creationId xmlns:a16="http://schemas.microsoft.com/office/drawing/2014/main" id="{D85D9A90-5075-4B46-9015-829D5304EB0B}"/>
                  </a:ext>
                </a:extLst>
              </p:cNvPr>
              <p:cNvSpPr txBox="1"/>
              <p:nvPr/>
            </p:nvSpPr>
            <p:spPr>
              <a:xfrm>
                <a:off x="910046" y="2860765"/>
                <a:ext cx="1461041" cy="6890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cs-CZ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OP</m:t>
                      </m:r>
                      <m:r>
                        <a:rPr lang="cs-CZ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cs-CZ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ZK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cs-CZ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Δ</m:t>
                          </m:r>
                          <m: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𝑍𝐾</m:t>
                          </m:r>
                        </m:den>
                      </m:f>
                    </m:oMath>
                  </m:oMathPara>
                </a14:m>
                <a:endParaRPr lang="cs-CZ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" name="TextovéPole 11">
                <a:extLst>
                  <a:ext uri="{FF2B5EF4-FFF2-40B4-BE49-F238E27FC236}">
                    <a16:creationId xmlns:a16="http://schemas.microsoft.com/office/drawing/2014/main" id="{D85D9A90-5075-4B46-9015-829D5304EB0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0046" y="2860765"/>
                <a:ext cx="1461041" cy="68903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ovéPole 17">
            <a:extLst>
              <a:ext uri="{FF2B5EF4-FFF2-40B4-BE49-F238E27FC236}">
                <a16:creationId xmlns:a16="http://schemas.microsoft.com/office/drawing/2014/main" id="{EECDAFD0-5A17-4CA3-A27F-81F2DF32B645}"/>
              </a:ext>
            </a:extLst>
          </p:cNvPr>
          <p:cNvSpPr txBox="1"/>
          <p:nvPr/>
        </p:nvSpPr>
        <p:spPr>
          <a:xfrm>
            <a:off x="3161212" y="3036004"/>
            <a:ext cx="709748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/>
              <a:t>Odběrní poměr: Počet předkupních práv k nákupu jedné nové akcie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ovéPole 18">
                <a:extLst>
                  <a:ext uri="{FF2B5EF4-FFF2-40B4-BE49-F238E27FC236}">
                    <a16:creationId xmlns:a16="http://schemas.microsoft.com/office/drawing/2014/main" id="{B644A7B6-1E8B-46FF-99D1-0BE679F4326F}"/>
                  </a:ext>
                </a:extLst>
              </p:cNvPr>
              <p:cNvSpPr txBox="1"/>
              <p:nvPr/>
            </p:nvSpPr>
            <p:spPr>
              <a:xfrm>
                <a:off x="906690" y="2860764"/>
                <a:ext cx="1461041" cy="6890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cs-CZ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OP</m:t>
                      </m:r>
                      <m:r>
                        <a:rPr lang="cs-CZ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cs-CZ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ZK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cs-CZ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Δ</m:t>
                          </m:r>
                          <m: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𝑍𝐾</m:t>
                          </m:r>
                        </m:den>
                      </m:f>
                    </m:oMath>
                  </m:oMathPara>
                </a14:m>
                <a:endParaRPr lang="cs-CZ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9" name="TextovéPole 18">
                <a:extLst>
                  <a:ext uri="{FF2B5EF4-FFF2-40B4-BE49-F238E27FC236}">
                    <a16:creationId xmlns:a16="http://schemas.microsoft.com/office/drawing/2014/main" id="{B644A7B6-1E8B-46FF-99D1-0BE679F4326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6690" y="2860764"/>
                <a:ext cx="1461041" cy="68903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ovéPole 19">
                <a:extLst>
                  <a:ext uri="{FF2B5EF4-FFF2-40B4-BE49-F238E27FC236}">
                    <a16:creationId xmlns:a16="http://schemas.microsoft.com/office/drawing/2014/main" id="{1A7787D7-FF93-426E-985D-BDD11C3101DE}"/>
                  </a:ext>
                </a:extLst>
              </p:cNvPr>
              <p:cNvSpPr txBox="1"/>
              <p:nvPr/>
            </p:nvSpPr>
            <p:spPr>
              <a:xfrm>
                <a:off x="906690" y="3964271"/>
                <a:ext cx="3357714" cy="70949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cs-CZ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HOP</m:t>
                      </m:r>
                      <m:r>
                        <a:rPr lang="cs-CZ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𝑃𝑆</m:t>
                              </m:r>
                            </m:e>
                            <m:sub>
                              <m:r>
                                <a:rPr lang="cs-CZ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  <m:r>
                                <a:rPr lang="cs-CZ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ř</m:t>
                              </m:r>
                              <m:r>
                                <a:rPr lang="cs-CZ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𝑒𝑑</m:t>
                              </m:r>
                            </m:sub>
                          </m:sSub>
                          <m: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𝐷</m:t>
                          </m:r>
                          <m: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𝑃𝑀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cs-CZ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OP</m:t>
                          </m:r>
                          <m:r>
                            <a:rPr lang="cs-CZ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+1</m:t>
                          </m:r>
                        </m:den>
                      </m:f>
                    </m:oMath>
                  </m:oMathPara>
                </a14:m>
                <a:endParaRPr lang="cs-CZ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0" name="TextovéPole 19">
                <a:extLst>
                  <a:ext uri="{FF2B5EF4-FFF2-40B4-BE49-F238E27FC236}">
                    <a16:creationId xmlns:a16="http://schemas.microsoft.com/office/drawing/2014/main" id="{1A7787D7-FF93-426E-985D-BDD11C3101D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6690" y="3964271"/>
                <a:ext cx="3357714" cy="70949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ovéPole 21">
                <a:extLst>
                  <a:ext uri="{FF2B5EF4-FFF2-40B4-BE49-F238E27FC236}">
                    <a16:creationId xmlns:a16="http://schemas.microsoft.com/office/drawing/2014/main" id="{CBEEB074-A147-4779-A294-6F67A0A4CA46}"/>
                  </a:ext>
                </a:extLst>
              </p:cNvPr>
              <p:cNvSpPr txBox="1"/>
              <p:nvPr/>
            </p:nvSpPr>
            <p:spPr>
              <a:xfrm>
                <a:off x="809897" y="5263474"/>
                <a:ext cx="3454507" cy="80182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cs-CZ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HOP</m:t>
                      </m:r>
                      <m:r>
                        <a:rPr lang="cs-CZ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𝑃𝑆</m:t>
                              </m:r>
                            </m:e>
                            <m:sub>
                              <m:r>
                                <a:rPr lang="cs-CZ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𝑝𝑜</m:t>
                              </m:r>
                            </m:sub>
                          </m:sSub>
                          <m: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𝐷</m:t>
                          </m:r>
                          <m: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𝑃𝑀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cs-CZ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OP</m:t>
                          </m:r>
                        </m:den>
                      </m:f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22" name="TextovéPole 21">
                <a:extLst>
                  <a:ext uri="{FF2B5EF4-FFF2-40B4-BE49-F238E27FC236}">
                    <a16:creationId xmlns:a16="http://schemas.microsoft.com/office/drawing/2014/main" id="{CBEEB074-A147-4779-A294-6F67A0A4CA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9897" y="5263474"/>
                <a:ext cx="3454507" cy="80182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TextovéPole 22">
            <a:extLst>
              <a:ext uri="{FF2B5EF4-FFF2-40B4-BE49-F238E27FC236}">
                <a16:creationId xmlns:a16="http://schemas.microsoft.com/office/drawing/2014/main" id="{46E5EA92-FA13-48D4-B39C-F9ED03A830C5}"/>
              </a:ext>
            </a:extLst>
          </p:cNvPr>
          <p:cNvSpPr txBox="1"/>
          <p:nvPr/>
        </p:nvSpPr>
        <p:spPr>
          <a:xfrm>
            <a:off x="10093265" y="3036004"/>
            <a:ext cx="1911116" cy="2431435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200" dirty="0"/>
              <a:t>Kde:</a:t>
            </a:r>
            <a:br>
              <a:rPr lang="cs-CZ" sz="1200" dirty="0"/>
            </a:br>
            <a:r>
              <a:rPr lang="cs-CZ" sz="1200" dirty="0"/>
              <a:t>OP – odběrní poměr</a:t>
            </a:r>
          </a:p>
          <a:p>
            <a:r>
              <a:rPr lang="cs-CZ" sz="1200" dirty="0"/>
              <a:t>ZK – základní kapitál společnosti</a:t>
            </a:r>
          </a:p>
          <a:p>
            <a:r>
              <a:rPr lang="cs-CZ" sz="1200" dirty="0"/>
              <a:t>HOP – hodnota odběrního práva</a:t>
            </a:r>
          </a:p>
          <a:p>
            <a:r>
              <a:rPr lang="cs-CZ" sz="1200" dirty="0" err="1"/>
              <a:t>PSpřed</a:t>
            </a:r>
            <a:r>
              <a:rPr lang="cs-CZ" sz="1200" dirty="0"/>
              <a:t> – cena staré akcie před oddělením</a:t>
            </a:r>
          </a:p>
          <a:p>
            <a:r>
              <a:rPr lang="cs-CZ" sz="1200" dirty="0" err="1"/>
              <a:t>PSpo</a:t>
            </a:r>
            <a:r>
              <a:rPr lang="cs-CZ" sz="1200" dirty="0"/>
              <a:t> – cena staré akcie po oddělení</a:t>
            </a:r>
          </a:p>
          <a:p>
            <a:r>
              <a:rPr lang="cs-CZ" sz="1200" dirty="0"/>
              <a:t>PM – cena nové akcie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093052278"/>
      </p:ext>
    </p:extLst>
  </p:cSld>
  <p:clrMapOvr>
    <a:masterClrMapping/>
  </p:clrMapOvr>
  <p:transition spd="slow">
    <p:push dir="u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65E3887-7074-49A2-9196-DA59FC76904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E688238-39BB-42CA-A05C-BA8AFAC64C3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6989DC0-F519-474D-A002-4B920A4A3E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Vzorový příklad – předkupní právo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583A397C-1117-44C4-84D3-74D56B048D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251460" indent="-179705"/>
            <a:r>
              <a:rPr lang="cs-CZ" sz="2400" dirty="0">
                <a:cs typeface="Arial"/>
              </a:rPr>
              <a:t>Akciová společnost ABC je rozdělena na 1 mil. akcií a má základní kapitál 200 mil. Kč. Společnost plánuje navýšení kapitálu emisí nových akcií o 50 mil. Kč při stejné nominální hodnotě. Nové akcie jsou upisovány za 210 Kč. Stará akcie se před ex-</a:t>
            </a:r>
            <a:r>
              <a:rPr lang="cs-CZ" sz="2400" dirty="0" err="1">
                <a:cs typeface="Arial"/>
              </a:rPr>
              <a:t>date</a:t>
            </a:r>
            <a:r>
              <a:rPr lang="cs-CZ" sz="2400" dirty="0">
                <a:cs typeface="Arial"/>
              </a:rPr>
              <a:t> prodávala za 250 Kč a po ex-</a:t>
            </a:r>
            <a:r>
              <a:rPr lang="cs-CZ" sz="2400" dirty="0" err="1">
                <a:cs typeface="Arial"/>
              </a:rPr>
              <a:t>date</a:t>
            </a:r>
            <a:r>
              <a:rPr lang="cs-CZ" sz="2400" dirty="0">
                <a:cs typeface="Arial"/>
              </a:rPr>
              <a:t> klesla na 242 Kč. Navíc mají staré akcie nárok na dividendu 10 Kč.</a:t>
            </a:r>
            <a:endParaRPr lang="cs-CZ" dirty="0"/>
          </a:p>
          <a:p>
            <a:pPr marL="251460" indent="-179705"/>
            <a:r>
              <a:rPr lang="cs-CZ" sz="2400" dirty="0"/>
              <a:t>Stanovte odběrní poměr, cenu předkupního práva před a po ex-</a:t>
            </a:r>
            <a:r>
              <a:rPr lang="cs-CZ" sz="2400" dirty="0" err="1"/>
              <a:t>date</a:t>
            </a:r>
            <a:r>
              <a:rPr lang="cs-CZ" sz="2400" dirty="0"/>
              <a:t>.</a:t>
            </a:r>
            <a:endParaRPr lang="cs-CZ" sz="2400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76070763"/>
      </p:ext>
    </p:extLst>
  </p:cSld>
  <p:clrMapOvr>
    <a:masterClrMapping/>
  </p:clrMapOvr>
  <p:transition spd="slow">
    <p:push dir="u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7" name="Zástupný symbol pro obsah 4"/>
          <p:cNvSpPr>
            <a:spLocks noGrp="1"/>
          </p:cNvSpPr>
          <p:nvPr>
            <p:ph type="title"/>
          </p:nvPr>
        </p:nvSpPr>
        <p:spPr>
          <a:xfrm>
            <a:off x="720000" y="1969994"/>
            <a:ext cx="10752138" cy="450850"/>
          </a:xfrm>
        </p:spPr>
        <p:txBody>
          <a:bodyPr/>
          <a:lstStyle/>
          <a:p>
            <a:r>
              <a:rPr lang="cs-CZ" dirty="0"/>
              <a:t>Děkuji za aktivní účast </a:t>
            </a:r>
            <a:br>
              <a:rPr lang="cs-CZ" dirty="0"/>
            </a:br>
            <a:br>
              <a:rPr lang="cs-CZ" dirty="0"/>
            </a:br>
            <a:r>
              <a:rPr lang="cs-CZ" dirty="0"/>
              <a:t>v případě dotazů piště </a:t>
            </a:r>
            <a:r>
              <a:rPr lang="cs-CZ" dirty="0">
                <a:sym typeface="Wingdings" panose="05000000000000000000" pitchFamily="2" charset="2"/>
              </a:rPr>
              <a:t>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8414038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65E3887-7074-49A2-9196-DA59FC76904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E688238-39BB-42CA-A05C-BA8AFAC64C3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6989DC0-F519-474D-A002-4B920A4A3E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Výnos akcií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FE419B7-3AE1-4AB0-9258-3F4D9960C5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/>
              <a:t>Kapitálový výnos</a:t>
            </a:r>
          </a:p>
          <a:p>
            <a:pPr lvl="1"/>
            <a:r>
              <a:rPr lang="cs-CZ" sz="1600" dirty="0"/>
              <a:t>klasický výnos</a:t>
            </a:r>
            <a:br>
              <a:rPr lang="cs-CZ" sz="1600" dirty="0"/>
            </a:br>
            <a:br>
              <a:rPr lang="cs-CZ" sz="1600" dirty="0"/>
            </a:br>
            <a:endParaRPr lang="cs-CZ" sz="1600" dirty="0"/>
          </a:p>
          <a:p>
            <a:pPr lvl="1"/>
            <a:r>
              <a:rPr lang="cs-CZ" sz="1600" dirty="0"/>
              <a:t>logaritmický výnos</a:t>
            </a:r>
          </a:p>
          <a:p>
            <a:pPr lvl="2"/>
            <a:r>
              <a:rPr lang="cs-CZ" sz="1000" dirty="0"/>
              <a:t>hodí se pro kratší období, nejlépe spojité</a:t>
            </a:r>
          </a:p>
          <a:p>
            <a:pPr lvl="2"/>
            <a:endParaRPr lang="cs-CZ" sz="900" dirty="0"/>
          </a:p>
          <a:p>
            <a:r>
              <a:rPr lang="cs-CZ" sz="2000" dirty="0"/>
              <a:t>Důchodový výnos </a:t>
            </a:r>
          </a:p>
          <a:p>
            <a:pPr lvl="1"/>
            <a:r>
              <a:rPr lang="cs-CZ" sz="1600" dirty="0"/>
              <a:t>dividendy</a:t>
            </a:r>
          </a:p>
          <a:p>
            <a:pPr lvl="1"/>
            <a:endParaRPr lang="cs-CZ" sz="1600" dirty="0"/>
          </a:p>
          <a:p>
            <a:r>
              <a:rPr lang="cs-CZ" sz="2000" dirty="0"/>
              <a:t>Jak vypočítat průměrnou výnosnost?</a:t>
            </a:r>
          </a:p>
          <a:p>
            <a:pPr lvl="1"/>
            <a:r>
              <a:rPr lang="cs-CZ" sz="1600" dirty="0"/>
              <a:t>Akcie zhodnotila první rok o 100 % a druhý rok -50 %. Jaké je průměrné zhodnocení?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ovéPole 7">
                <a:extLst>
                  <a:ext uri="{FF2B5EF4-FFF2-40B4-BE49-F238E27FC236}">
                    <a16:creationId xmlns:a16="http://schemas.microsoft.com/office/drawing/2014/main" id="{457C3163-F8E8-44B2-BDCC-4163A29D2C7D}"/>
                  </a:ext>
                </a:extLst>
              </p:cNvPr>
              <p:cNvSpPr txBox="1"/>
              <p:nvPr/>
            </p:nvSpPr>
            <p:spPr>
              <a:xfrm>
                <a:off x="3751604" y="1931285"/>
                <a:ext cx="2970750" cy="75418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𝑐</m:t>
                          </m:r>
                        </m:sub>
                      </m:sSub>
                      <m:r>
                        <a:rPr lang="cs-CZ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cs-CZ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b>
                          </m:sSub>
                          <m:r>
                            <a:rPr lang="cs-CZ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cs-CZ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cs-CZ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cs-CZ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cs-CZ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r>
                        <a:rPr lang="cs-CZ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cs-CZ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cs-CZ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cs-CZ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r>
                        <a:rPr lang="cs-CZ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cs-CZ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" name="TextovéPole 7">
                <a:extLst>
                  <a:ext uri="{FF2B5EF4-FFF2-40B4-BE49-F238E27FC236}">
                    <a16:creationId xmlns:a16="http://schemas.microsoft.com/office/drawing/2014/main" id="{457C3163-F8E8-44B2-BDCC-4163A29D2C7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51604" y="1931285"/>
                <a:ext cx="2970750" cy="75418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" name="Obrázek 9">
            <a:extLst>
              <a:ext uri="{FF2B5EF4-FFF2-40B4-BE49-F238E27FC236}">
                <a16:creationId xmlns:a16="http://schemas.microsoft.com/office/drawing/2014/main" id="{6EA5DD20-71EA-4644-BEAD-31B60049C15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89501" y="5290971"/>
            <a:ext cx="1376077" cy="1389634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ovéPole 10">
                <a:extLst>
                  <a:ext uri="{FF2B5EF4-FFF2-40B4-BE49-F238E27FC236}">
                    <a16:creationId xmlns:a16="http://schemas.microsoft.com/office/drawing/2014/main" id="{C74DBE18-4C63-4944-A694-EC18CE3272A1}"/>
                  </a:ext>
                </a:extLst>
              </p:cNvPr>
              <p:cNvSpPr txBox="1"/>
              <p:nvPr/>
            </p:nvSpPr>
            <p:spPr>
              <a:xfrm>
                <a:off x="3690359" y="3630474"/>
                <a:ext cx="1072858" cy="75418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</m:sub>
                      </m:sSub>
                      <m:r>
                        <a:rPr lang="cs-CZ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𝐷</m:t>
                          </m:r>
                        </m:num>
                        <m:den>
                          <m:sSub>
                            <m:sSubPr>
                              <m:ctrlPr>
                                <a:rPr lang="cs-CZ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cs-CZ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cs-CZ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1" name="TextovéPole 10">
                <a:extLst>
                  <a:ext uri="{FF2B5EF4-FFF2-40B4-BE49-F238E27FC236}">
                    <a16:creationId xmlns:a16="http://schemas.microsoft.com/office/drawing/2014/main" id="{C74DBE18-4C63-4944-A694-EC18CE3272A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90359" y="3630474"/>
                <a:ext cx="1072858" cy="75418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3" name="Obrázek 12">
            <a:extLst>
              <a:ext uri="{FF2B5EF4-FFF2-40B4-BE49-F238E27FC236}">
                <a16:creationId xmlns:a16="http://schemas.microsoft.com/office/drawing/2014/main" id="{501FDAC1-E869-43F7-989D-E77D93B31A6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642342" y="5376430"/>
            <a:ext cx="1352550" cy="1057275"/>
          </a:xfrm>
          <a:prstGeom prst="rect">
            <a:avLst/>
          </a:prstGeom>
        </p:spPr>
      </p:pic>
      <p:sp>
        <p:nvSpPr>
          <p:cNvPr id="14" name="TextovéPole 13">
            <a:extLst>
              <a:ext uri="{FF2B5EF4-FFF2-40B4-BE49-F238E27FC236}">
                <a16:creationId xmlns:a16="http://schemas.microsoft.com/office/drawing/2014/main" id="{4F0CDF75-8B0F-4756-BA13-36B149BD24F3}"/>
              </a:ext>
            </a:extLst>
          </p:cNvPr>
          <p:cNvSpPr txBox="1"/>
          <p:nvPr/>
        </p:nvSpPr>
        <p:spPr>
          <a:xfrm>
            <a:off x="4968974" y="5693400"/>
            <a:ext cx="6922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>
                <a:solidFill>
                  <a:srgbClr val="FF0000"/>
                </a:solidFill>
              </a:rPr>
              <a:t>X</a:t>
            </a:r>
            <a:endParaRPr lang="cs-CZ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ovéPole 14">
                <a:extLst>
                  <a:ext uri="{FF2B5EF4-FFF2-40B4-BE49-F238E27FC236}">
                    <a16:creationId xmlns:a16="http://schemas.microsoft.com/office/drawing/2014/main" id="{7C62939D-78B6-40F3-B50C-B5A84A2E4AD7}"/>
                  </a:ext>
                </a:extLst>
              </p:cNvPr>
              <p:cNvSpPr txBox="1"/>
              <p:nvPr/>
            </p:nvSpPr>
            <p:spPr>
              <a:xfrm>
                <a:off x="8783652" y="3762001"/>
                <a:ext cx="2609176" cy="7662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𝑡𝑜𝑡</m:t>
                          </m:r>
                        </m:sub>
                      </m:sSub>
                      <m:r>
                        <a:rPr lang="cs-CZ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cs-CZ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cs-CZ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b>
                          </m:sSub>
                          <m:r>
                            <a:rPr lang="cs-CZ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cs-CZ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cs-CZ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)+</m:t>
                          </m:r>
                          <m: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𝐷</m:t>
                          </m:r>
                        </m:num>
                        <m:den>
                          <m:sSub>
                            <m:sSubPr>
                              <m:ctrlPr>
                                <a:rPr lang="cs-CZ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cs-CZ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cs-CZ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5" name="TextovéPole 14">
                <a:extLst>
                  <a:ext uri="{FF2B5EF4-FFF2-40B4-BE49-F238E27FC236}">
                    <a16:creationId xmlns:a16="http://schemas.microsoft.com/office/drawing/2014/main" id="{7C62939D-78B6-40F3-B50C-B5A84A2E4AD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83652" y="3762001"/>
                <a:ext cx="2609176" cy="76623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ovéPole 15">
            <a:extLst>
              <a:ext uri="{FF2B5EF4-FFF2-40B4-BE49-F238E27FC236}">
                <a16:creationId xmlns:a16="http://schemas.microsoft.com/office/drawing/2014/main" id="{6C406C45-587C-4918-9352-5583B7F8A8E0}"/>
              </a:ext>
            </a:extLst>
          </p:cNvPr>
          <p:cNvSpPr txBox="1"/>
          <p:nvPr/>
        </p:nvSpPr>
        <p:spPr>
          <a:xfrm>
            <a:off x="8950690" y="3010742"/>
            <a:ext cx="31729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Lze zkombinovat</a:t>
            </a:r>
            <a:endParaRPr lang="cs-CZ" sz="1800" dirty="0"/>
          </a:p>
        </p:txBody>
      </p:sp>
      <p:sp>
        <p:nvSpPr>
          <p:cNvPr id="17" name="Obdélník 16">
            <a:extLst>
              <a:ext uri="{FF2B5EF4-FFF2-40B4-BE49-F238E27FC236}">
                <a16:creationId xmlns:a16="http://schemas.microsoft.com/office/drawing/2014/main" id="{2716AA2A-E33B-4376-AFDC-9DE8CE689270}"/>
              </a:ext>
            </a:extLst>
          </p:cNvPr>
          <p:cNvSpPr/>
          <p:nvPr/>
        </p:nvSpPr>
        <p:spPr bwMode="auto">
          <a:xfrm>
            <a:off x="8520157" y="2623559"/>
            <a:ext cx="3503776" cy="2179177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ovéPole 5">
                <a:extLst>
                  <a:ext uri="{FF2B5EF4-FFF2-40B4-BE49-F238E27FC236}">
                    <a16:creationId xmlns:a16="http://schemas.microsoft.com/office/drawing/2014/main" id="{CB8BEAB0-90F8-4F30-91F5-E22E931422CE}"/>
                  </a:ext>
                </a:extLst>
              </p:cNvPr>
              <p:cNvSpPr txBox="1"/>
              <p:nvPr/>
            </p:nvSpPr>
            <p:spPr>
              <a:xfrm>
                <a:off x="4200592" y="2850435"/>
                <a:ext cx="1608581" cy="8298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k-SK" b="0" i="1" smtClean="0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sk-SK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sk-SK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sk-SK" b="0" i="0" smtClean="0"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d>
                            <m:dPr>
                              <m:ctrlPr>
                                <a:rPr lang="sk-SK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sk-SK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sk-SK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sk-SK" i="1">
                                          <a:latin typeface="Cambria Math" panose="02040503050406030204" pitchFamily="18" charset="0"/>
                                        </a:rPr>
                                        <m:t>𝑃</m:t>
                                      </m:r>
                                    </m:e>
                                    <m:sub>
                                      <m:r>
                                        <a:rPr lang="sk-SK" i="1"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sk-SK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sk-SK" i="1">
                                          <a:latin typeface="Cambria Math" panose="02040503050406030204" pitchFamily="18" charset="0"/>
                                        </a:rPr>
                                        <m:t>𝑃</m:t>
                                      </m:r>
                                    </m:e>
                                    <m:sub>
                                      <m:r>
                                        <a:rPr lang="sk-SK" i="1"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d>
                        </m:e>
                      </m:func>
                    </m:oMath>
                  </m:oMathPara>
                </a14:m>
                <a:endParaRPr lang="sk-SK" b="0" dirty="0"/>
              </a:p>
            </p:txBody>
          </p:sp>
        </mc:Choice>
        <mc:Fallback xmlns="">
          <p:sp>
            <p:nvSpPr>
              <p:cNvPr id="6" name="TextovéPole 5">
                <a:extLst>
                  <a:ext uri="{FF2B5EF4-FFF2-40B4-BE49-F238E27FC236}">
                    <a16:creationId xmlns:a16="http://schemas.microsoft.com/office/drawing/2014/main" id="{CB8BEAB0-90F8-4F30-91F5-E22E931422C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0592" y="2850435"/>
                <a:ext cx="1608581" cy="82984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68484354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1CC6A9A-ED9F-4D8A-A885-3CF7DBAC90D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AD1F152-5FF5-4301-856E-DC37447C2EC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15" name="Nadpis 3">
            <a:extLst>
              <a:ext uri="{FF2B5EF4-FFF2-40B4-BE49-F238E27FC236}">
                <a16:creationId xmlns:a16="http://schemas.microsoft.com/office/drawing/2014/main" id="{CC2F6678-589E-4EE9-BBA9-3D3ED0800F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424439"/>
            <a:ext cx="10753200" cy="451576"/>
          </a:xfrm>
        </p:spPr>
        <p:txBody>
          <a:bodyPr/>
          <a:lstStyle/>
          <a:p>
            <a:r>
              <a:rPr lang="cs-CZ" dirty="0" err="1"/>
              <a:t>Socrative</a:t>
            </a:r>
            <a:r>
              <a:rPr lang="cs-CZ" dirty="0"/>
              <a:t> 1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9923CB0A-E7B3-457E-8E33-988A781CB295}"/>
              </a:ext>
            </a:extLst>
          </p:cNvPr>
          <p:cNvSpPr txBox="1"/>
          <p:nvPr/>
        </p:nvSpPr>
        <p:spPr>
          <a:xfrm>
            <a:off x="720000" y="1111928"/>
            <a:ext cx="11060668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Před 4 roky, jste nakoupili 10 akcií Microsoftu. Průměrná nákupní cena byla $79 a cena při prodeji je $343,11. Každé čtvrtletí vám byly také vypláceny dividendy, které jste již dále neinvestovali. Jejich výčet je uveden níže. Dividendy podléhají srážkové dani 15 %. Jaké je vaše průměrné čisté roční zhodnocení?</a:t>
            </a:r>
          </a:p>
          <a:p>
            <a:endParaRPr lang="cs-CZ" sz="2000" dirty="0"/>
          </a:p>
          <a:p>
            <a:r>
              <a:rPr lang="cs-CZ" sz="2000" dirty="0"/>
              <a:t>Dividendy uvedeny vždy na 1 kus akcie:</a:t>
            </a:r>
          </a:p>
          <a:p>
            <a:r>
              <a:rPr lang="cs-CZ" sz="2000" dirty="0"/>
              <a:t>2018: 4 x $0,42</a:t>
            </a:r>
          </a:p>
          <a:p>
            <a:r>
              <a:rPr lang="cs-CZ" sz="2000" dirty="0"/>
              <a:t>2019: 4 x $0,46</a:t>
            </a:r>
          </a:p>
          <a:p>
            <a:r>
              <a:rPr lang="cs-CZ" sz="2000" dirty="0"/>
              <a:t>2020: 4 x $0,51</a:t>
            </a:r>
          </a:p>
          <a:p>
            <a:r>
              <a:rPr lang="cs-CZ" sz="2000" dirty="0"/>
              <a:t>2021: 4 x $0,56</a:t>
            </a:r>
          </a:p>
        </p:txBody>
      </p:sp>
    </p:spTree>
    <p:extLst>
      <p:ext uri="{BB962C8B-B14F-4D97-AF65-F5344CB8AC3E}">
        <p14:creationId xmlns:p14="http://schemas.microsoft.com/office/powerpoint/2010/main" val="2985123142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65E3887-7074-49A2-9196-DA59FC76904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E688238-39BB-42CA-A05C-BA8AFAC64C3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6989DC0-F519-474D-A002-4B920A4A3E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539093"/>
            <a:ext cx="10753200" cy="451576"/>
          </a:xfrm>
        </p:spPr>
        <p:txBody>
          <a:bodyPr/>
          <a:lstStyle/>
          <a:p>
            <a:r>
              <a:rPr lang="cs-CZ" dirty="0" err="1"/>
              <a:t>Socrative</a:t>
            </a:r>
            <a:r>
              <a:rPr lang="cs-CZ" dirty="0"/>
              <a:t> 1</a:t>
            </a:r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733C2AB9-3D94-4F61-997B-757611CC7D53}"/>
              </a:ext>
            </a:extLst>
          </p:cNvPr>
          <p:cNvSpPr txBox="1"/>
          <p:nvPr/>
        </p:nvSpPr>
        <p:spPr>
          <a:xfrm>
            <a:off x="540000" y="1592378"/>
            <a:ext cx="1911116" cy="2185214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400" dirty="0"/>
              <a:t>P0 = $79</a:t>
            </a:r>
          </a:p>
          <a:p>
            <a:r>
              <a:rPr lang="cs-CZ" sz="1400" dirty="0" err="1"/>
              <a:t>Pt</a:t>
            </a:r>
            <a:r>
              <a:rPr lang="cs-CZ" sz="1400" dirty="0"/>
              <a:t> = $343,11</a:t>
            </a:r>
          </a:p>
          <a:p>
            <a:r>
              <a:rPr lang="cs-CZ" sz="1400" dirty="0"/>
              <a:t>t = 4 roky</a:t>
            </a:r>
          </a:p>
          <a:p>
            <a:endParaRPr lang="cs-CZ" sz="1400" dirty="0"/>
          </a:p>
          <a:p>
            <a:r>
              <a:rPr lang="cs-CZ" sz="1400" dirty="0"/>
              <a:t>Dividendy</a:t>
            </a:r>
            <a:br>
              <a:rPr lang="cs-CZ" sz="1400" dirty="0"/>
            </a:br>
            <a:r>
              <a:rPr lang="cs-CZ" sz="1400" dirty="0"/>
              <a:t>$7,8 / kus</a:t>
            </a:r>
          </a:p>
          <a:p>
            <a:r>
              <a:rPr lang="cs-CZ" sz="1400" dirty="0"/>
              <a:t>tax = 15 %</a:t>
            </a:r>
          </a:p>
          <a:p>
            <a:endParaRPr lang="cs-CZ" sz="1400" dirty="0"/>
          </a:p>
          <a:p>
            <a:endParaRPr lang="cs-CZ" dirty="0"/>
          </a:p>
        </p:txBody>
      </p:sp>
      <p:cxnSp>
        <p:nvCxnSpPr>
          <p:cNvPr id="14" name="Přímá spojnice 13">
            <a:extLst>
              <a:ext uri="{FF2B5EF4-FFF2-40B4-BE49-F238E27FC236}">
                <a16:creationId xmlns:a16="http://schemas.microsoft.com/office/drawing/2014/main" id="{23345B2C-2199-4FA3-A9CF-7FC1C5686664}"/>
              </a:ext>
            </a:extLst>
          </p:cNvPr>
          <p:cNvCxnSpPr>
            <a:cxnSpLocks/>
          </p:cNvCxnSpPr>
          <p:nvPr/>
        </p:nvCxnSpPr>
        <p:spPr bwMode="auto">
          <a:xfrm>
            <a:off x="2986484" y="1377903"/>
            <a:ext cx="0" cy="4767801"/>
          </a:xfrm>
          <a:prstGeom prst="line">
            <a:avLst/>
          </a:prstGeom>
          <a:ln w="41275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ovéPole 14">
                <a:extLst>
                  <a:ext uri="{FF2B5EF4-FFF2-40B4-BE49-F238E27FC236}">
                    <a16:creationId xmlns:a16="http://schemas.microsoft.com/office/drawing/2014/main" id="{51550B5D-7DB3-45C1-9EDA-7F4476EC83BD}"/>
                  </a:ext>
                </a:extLst>
              </p:cNvPr>
              <p:cNvSpPr txBox="1"/>
              <p:nvPr/>
            </p:nvSpPr>
            <p:spPr>
              <a:xfrm>
                <a:off x="3896601" y="990669"/>
                <a:ext cx="3697231" cy="78848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𝑐𝑙𝑒𝑎𝑛</m:t>
                          </m:r>
                        </m:sub>
                      </m:sSub>
                      <m:r>
                        <a:rPr lang="cs-CZ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cs-CZ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b>
                          </m:sSub>
                          <m:r>
                            <a:rPr lang="cs-CZ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cs-CZ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cs-CZ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cs-CZ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cs-CZ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𝛴</m:t>
                          </m:r>
                          <m:r>
                            <a:rPr lang="cs-CZ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𝐷</m:t>
                          </m:r>
                          <m:r>
                            <a:rPr lang="cs-CZ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0,85</m:t>
                          </m:r>
                        </m:num>
                        <m:den>
                          <m:sSub>
                            <m:sSubPr>
                              <m:ctrlPr>
                                <a:rPr lang="cs-CZ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cs-CZ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cs-CZ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5" name="TextovéPole 14">
                <a:extLst>
                  <a:ext uri="{FF2B5EF4-FFF2-40B4-BE49-F238E27FC236}">
                    <a16:creationId xmlns:a16="http://schemas.microsoft.com/office/drawing/2014/main" id="{51550B5D-7DB3-45C1-9EDA-7F4476EC83B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96601" y="990669"/>
                <a:ext cx="3697231" cy="78848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ovéPole 15">
                <a:extLst>
                  <a:ext uri="{FF2B5EF4-FFF2-40B4-BE49-F238E27FC236}">
                    <a16:creationId xmlns:a16="http://schemas.microsoft.com/office/drawing/2014/main" id="{1E876769-548C-44B9-84AF-4DE6AA289CDC}"/>
                  </a:ext>
                </a:extLst>
              </p:cNvPr>
              <p:cNvSpPr txBox="1"/>
              <p:nvPr/>
            </p:nvSpPr>
            <p:spPr>
              <a:xfrm>
                <a:off x="3896601" y="2054606"/>
                <a:ext cx="4408258" cy="70134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𝑐𝑙𝑒𝑎𝑛</m:t>
                          </m:r>
                        </m:sub>
                      </m:sSub>
                      <m:r>
                        <a:rPr lang="cs-CZ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343,11</m:t>
                          </m:r>
                          <m:r>
                            <a:rPr lang="cs-CZ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cs-CZ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79</m:t>
                          </m:r>
                          <m:r>
                            <a:rPr lang="cs-CZ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7,8</m:t>
                          </m:r>
                          <m:r>
                            <a:rPr lang="cs-CZ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0,85</m:t>
                          </m:r>
                        </m:num>
                        <m:den>
                          <m: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79</m:t>
                          </m:r>
                        </m:den>
                      </m:f>
                    </m:oMath>
                  </m:oMathPara>
                </a14:m>
                <a:endParaRPr lang="cs-CZ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6" name="TextovéPole 15">
                <a:extLst>
                  <a:ext uri="{FF2B5EF4-FFF2-40B4-BE49-F238E27FC236}">
                    <a16:creationId xmlns:a16="http://schemas.microsoft.com/office/drawing/2014/main" id="{1E876769-548C-44B9-84AF-4DE6AA289CD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96601" y="2054606"/>
                <a:ext cx="4408258" cy="70134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ovéPole 16">
                <a:extLst>
                  <a:ext uri="{FF2B5EF4-FFF2-40B4-BE49-F238E27FC236}">
                    <a16:creationId xmlns:a16="http://schemas.microsoft.com/office/drawing/2014/main" id="{D3263B83-3AE3-4BA0-B707-7374FD57F62D}"/>
                  </a:ext>
                </a:extLst>
              </p:cNvPr>
              <p:cNvSpPr txBox="1"/>
              <p:nvPr/>
            </p:nvSpPr>
            <p:spPr>
              <a:xfrm>
                <a:off x="3896601" y="3240002"/>
                <a:ext cx="2479718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𝑐𝑙𝑒𝑎𝑛</m:t>
                          </m:r>
                        </m:sub>
                      </m:sSub>
                      <m:r>
                        <a:rPr lang="cs-CZ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342,71 %</m:t>
                      </m:r>
                    </m:oMath>
                  </m:oMathPara>
                </a14:m>
                <a:endParaRPr lang="cs-CZ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7" name="TextovéPole 16">
                <a:extLst>
                  <a:ext uri="{FF2B5EF4-FFF2-40B4-BE49-F238E27FC236}">
                    <a16:creationId xmlns:a16="http://schemas.microsoft.com/office/drawing/2014/main" id="{D3263B83-3AE3-4BA0-B707-7374FD57F62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96601" y="3240002"/>
                <a:ext cx="2479718" cy="369332"/>
              </a:xfrm>
              <a:prstGeom prst="rect">
                <a:avLst/>
              </a:prstGeom>
              <a:blipFill>
                <a:blip r:embed="rId4"/>
                <a:stretch>
                  <a:fillRect l="-491" r="-2211" b="-1803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ovéPole 5">
                <a:extLst>
                  <a:ext uri="{FF2B5EF4-FFF2-40B4-BE49-F238E27FC236}">
                    <a16:creationId xmlns:a16="http://schemas.microsoft.com/office/drawing/2014/main" id="{02E1E14D-DA8E-4BF3-B157-4AF4411F4B9C}"/>
                  </a:ext>
                </a:extLst>
              </p:cNvPr>
              <p:cNvSpPr txBox="1"/>
              <p:nvPr/>
            </p:nvSpPr>
            <p:spPr>
              <a:xfrm>
                <a:off x="3871401" y="4174202"/>
                <a:ext cx="3595087" cy="44723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cs-CZ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𝐴𝐺𝑅</m:t>
                      </m:r>
                      <m:r>
                        <a:rPr lang="cs-CZ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ctrlPr>
                            <a:rPr lang="cs-CZ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a:rPr lang="cs-CZ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g>
                        <m:e>
                          <m:d>
                            <m:dPr>
                              <m:ctrlPr>
                                <a:rPr lang="cs-CZ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sSub>
                                <m:sSubPr>
                                  <m:ctrlPr>
                                    <a:rPr lang="cs-CZ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  <m:sub>
                                  <m:r>
                                    <a:rPr lang="cs-CZ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𝑐𝑙𝑒𝑎𝑛</m:t>
                                  </m:r>
                                </m:sub>
                              </m:sSub>
                            </m:e>
                          </m:d>
                        </m:e>
                      </m:rad>
                      <m:r>
                        <a:rPr lang="cs-CZ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cs-CZ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" name="TextovéPole 5">
                <a:extLst>
                  <a:ext uri="{FF2B5EF4-FFF2-40B4-BE49-F238E27FC236}">
                    <a16:creationId xmlns:a16="http://schemas.microsoft.com/office/drawing/2014/main" id="{02E1E14D-DA8E-4BF3-B157-4AF4411F4B9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71401" y="4174202"/>
                <a:ext cx="3595087" cy="447238"/>
              </a:xfrm>
              <a:prstGeom prst="rect">
                <a:avLst/>
              </a:prstGeom>
              <a:blipFill>
                <a:blip r:embed="rId5"/>
                <a:stretch>
                  <a:fillRect b="-137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ovéPole 23">
                <a:extLst>
                  <a:ext uri="{FF2B5EF4-FFF2-40B4-BE49-F238E27FC236}">
                    <a16:creationId xmlns:a16="http://schemas.microsoft.com/office/drawing/2014/main" id="{C72335C2-444F-45B6-8837-E108EC9E7A85}"/>
                  </a:ext>
                </a:extLst>
              </p:cNvPr>
              <p:cNvSpPr txBox="1"/>
              <p:nvPr/>
            </p:nvSpPr>
            <p:spPr>
              <a:xfrm>
                <a:off x="3871400" y="4992275"/>
                <a:ext cx="3777381" cy="44723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cs-CZ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𝐴𝐺𝑅</m:t>
                      </m:r>
                      <m:r>
                        <a:rPr lang="cs-CZ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ctrlPr>
                            <a:rPr lang="cs-CZ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a:rPr lang="cs-CZ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g>
                        <m:e>
                          <m:d>
                            <m:dPr>
                              <m:ctrlPr>
                                <a:rPr lang="cs-CZ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r>
                                <a:rPr lang="cs-CZ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3,4271</m:t>
                              </m:r>
                            </m:e>
                          </m:d>
                        </m:e>
                      </m:rad>
                      <m:r>
                        <a:rPr lang="cs-CZ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cs-CZ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4" name="TextovéPole 23">
                <a:extLst>
                  <a:ext uri="{FF2B5EF4-FFF2-40B4-BE49-F238E27FC236}">
                    <a16:creationId xmlns:a16="http://schemas.microsoft.com/office/drawing/2014/main" id="{C72335C2-444F-45B6-8837-E108EC9E7A8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71400" y="4992275"/>
                <a:ext cx="3777381" cy="447238"/>
              </a:xfrm>
              <a:prstGeom prst="rect">
                <a:avLst/>
              </a:prstGeom>
              <a:blipFill>
                <a:blip r:embed="rId6"/>
                <a:stretch>
                  <a:fillRect b="-137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ovéPole 24">
                <a:extLst>
                  <a:ext uri="{FF2B5EF4-FFF2-40B4-BE49-F238E27FC236}">
                    <a16:creationId xmlns:a16="http://schemas.microsoft.com/office/drawing/2014/main" id="{75D92867-2695-42A6-80F9-A59314D95E26}"/>
                  </a:ext>
                </a:extLst>
              </p:cNvPr>
              <p:cNvSpPr txBox="1"/>
              <p:nvPr/>
            </p:nvSpPr>
            <p:spPr>
              <a:xfrm>
                <a:off x="3896601" y="5810348"/>
                <a:ext cx="2924326" cy="369332"/>
              </a:xfrm>
              <a:prstGeom prst="rect">
                <a:avLst/>
              </a:prstGeom>
              <a:solidFill>
                <a:srgbClr val="89D076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cs-CZ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𝐴𝐺𝑅</m:t>
                      </m:r>
                      <m:r>
                        <a:rPr lang="cs-CZ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=45,05 % </m:t>
                      </m:r>
                      <m:r>
                        <m:rPr>
                          <m:sty m:val="p"/>
                        </m:rPr>
                        <a:rPr lang="cs-CZ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p</m:t>
                      </m:r>
                      <m:r>
                        <a:rPr lang="cs-CZ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m:rPr>
                          <m:sty m:val="p"/>
                        </m:rPr>
                        <a:rPr lang="cs-CZ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a</m:t>
                      </m:r>
                      <m:r>
                        <a:rPr lang="cs-CZ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lang="cs-CZ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5" name="TextovéPole 24">
                <a:extLst>
                  <a:ext uri="{FF2B5EF4-FFF2-40B4-BE49-F238E27FC236}">
                    <a16:creationId xmlns:a16="http://schemas.microsoft.com/office/drawing/2014/main" id="{75D92867-2695-42A6-80F9-A59314D95E2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96601" y="5810348"/>
                <a:ext cx="2924326" cy="369332"/>
              </a:xfrm>
              <a:prstGeom prst="rect">
                <a:avLst/>
              </a:prstGeom>
              <a:blipFill>
                <a:blip r:embed="rId7"/>
                <a:stretch>
                  <a:fillRect b="-5882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00116154"/>
      </p:ext>
    </p:extLst>
  </p:cSld>
  <p:clrMapOvr>
    <a:masterClrMapping/>
  </p:clrMapOvr>
  <p:transition spd="slow">
    <p:push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65E3887-7074-49A2-9196-DA59FC76904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E688238-39BB-42CA-A05C-BA8AFAC64C3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6989DC0-F519-474D-A002-4B920A4A3E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Cena akcií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FE419B7-3AE1-4AB0-9258-3F4D9960C5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400" y="1495449"/>
            <a:ext cx="10753200" cy="4139998"/>
          </a:xfrm>
        </p:spPr>
        <p:txBody>
          <a:bodyPr/>
          <a:lstStyle/>
          <a:p>
            <a:r>
              <a:rPr lang="cs-CZ" sz="2000" dirty="0"/>
              <a:t>Základní princip</a:t>
            </a:r>
          </a:p>
          <a:p>
            <a:pPr lvl="1"/>
            <a:r>
              <a:rPr lang="cs-CZ" sz="1600" dirty="0"/>
              <a:t>vnitřní hodnota odpovídá diskontovaným CF investice do současnosti</a:t>
            </a:r>
            <a:endParaRPr lang="cs-CZ" sz="2000" dirty="0"/>
          </a:p>
          <a:p>
            <a:endParaRPr lang="cs-CZ" sz="2000" dirty="0"/>
          </a:p>
          <a:p>
            <a:endParaRPr lang="cs-CZ" sz="2000" dirty="0"/>
          </a:p>
          <a:p>
            <a:r>
              <a:rPr lang="cs-CZ" sz="2000" dirty="0"/>
              <a:t>Dividendově diskontní modely (DDM)</a:t>
            </a:r>
          </a:p>
          <a:p>
            <a:pPr lvl="1"/>
            <a:r>
              <a:rPr lang="cs-CZ" sz="1600" dirty="0"/>
              <a:t>triviální, základní modely pro oceňování akcií, které vyplácejí dividendy</a:t>
            </a:r>
          </a:p>
          <a:p>
            <a:pPr lvl="1"/>
            <a:r>
              <a:rPr lang="cs-CZ" sz="1600" dirty="0"/>
              <a:t>nejrozšířenější a nejpoužívanější modely i přes své četné nedostatky</a:t>
            </a:r>
          </a:p>
          <a:p>
            <a:endParaRPr lang="cs-CZ" sz="1700" dirty="0"/>
          </a:p>
          <a:p>
            <a:r>
              <a:rPr lang="cs-CZ" sz="2000" dirty="0"/>
              <a:t>Různé typy DDM</a:t>
            </a:r>
          </a:p>
          <a:p>
            <a:pPr lvl="1"/>
            <a:r>
              <a:rPr lang="cs-CZ" sz="1600" b="1" dirty="0"/>
              <a:t>s nulovým růstem dividend</a:t>
            </a:r>
          </a:p>
          <a:p>
            <a:pPr lvl="1"/>
            <a:r>
              <a:rPr lang="cs-CZ" sz="1600" b="1" dirty="0"/>
              <a:t>jednostupňové DDM (stabilně rostoucí dividendy) – </a:t>
            </a:r>
            <a:r>
              <a:rPr lang="cs-CZ" sz="1600" b="1" dirty="0" err="1"/>
              <a:t>Gordonův</a:t>
            </a:r>
            <a:r>
              <a:rPr lang="cs-CZ" sz="1600" b="1" dirty="0"/>
              <a:t> model</a:t>
            </a:r>
          </a:p>
          <a:p>
            <a:pPr lvl="1"/>
            <a:r>
              <a:rPr lang="cs-CZ" sz="1600" dirty="0"/>
              <a:t>vícestupňové DDM (dividendová politika se strukturálními změnami)</a:t>
            </a:r>
          </a:p>
          <a:p>
            <a:endParaRPr lang="cs-CZ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ovéPole 17">
                <a:extLst>
                  <a:ext uri="{FF2B5EF4-FFF2-40B4-BE49-F238E27FC236}">
                    <a16:creationId xmlns:a16="http://schemas.microsoft.com/office/drawing/2014/main" id="{8C5691F6-11A7-4A2E-A6BC-0EAA45443CE6}"/>
                  </a:ext>
                </a:extLst>
              </p:cNvPr>
              <p:cNvSpPr txBox="1"/>
              <p:nvPr/>
            </p:nvSpPr>
            <p:spPr>
              <a:xfrm>
                <a:off x="7507092" y="1397539"/>
                <a:ext cx="4501295" cy="120827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cs-CZ" sz="2000" b="0" i="0" dirty="0" smtClean="0">
                          <a:latin typeface="Cambria Math" panose="02040503050406030204" pitchFamily="18" charset="0"/>
                        </a:rPr>
                        <m:t>V</m:t>
                      </m:r>
                      <m:r>
                        <a:rPr lang="cs-CZ" sz="2000" i="0" dirty="0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limLoc m:val="undOvr"/>
                          <m:grow m:val="on"/>
                          <m:ctrlPr>
                            <a:rPr lang="cs-CZ" sz="2000" i="1" dirty="0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cs-CZ" sz="2000" i="1" dirty="0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cs-CZ" sz="2000" i="0" dirty="0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cs-CZ" sz="2000" i="1" dirty="0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sup>
                        <m:e>
                          <m:f>
                            <m:fPr>
                              <m:ctrlPr>
                                <a:rPr lang="cs-CZ" sz="2000" i="1" dirty="0" smtClean="0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cs-CZ" sz="2000" i="1" dirty="0" smtClean="0">
                                  <a:latin typeface="Cambria Math" panose="02040503050406030204" pitchFamily="18" charset="0"/>
                                </a:rPr>
                                <m:t>𝐷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cs-CZ" sz="2000" i="1" dirty="0" smtClean="0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cs-CZ" sz="2000" i="1" dirty="0" smtClean="0">
                                          <a:solidFill>
                                            <a:srgbClr val="836967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cs-CZ" sz="2000" i="0" dirty="0" smtClean="0">
                                          <a:latin typeface="Cambria Math" panose="02040503050406030204" pitchFamily="18" charset="0"/>
                                        </a:rPr>
                                        <m:t>1+</m:t>
                                      </m:r>
                                      <m:r>
                                        <a:rPr lang="cs-CZ" sz="2000" i="1" dirty="0" smtClean="0">
                                          <a:latin typeface="Cambria Math" panose="02040503050406030204" pitchFamily="18" charset="0"/>
                                        </a:rPr>
                                        <m:t>𝑟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cs-CZ" sz="2000" i="1" dirty="0" smtClea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sup>
                              </m:sSup>
                            </m:den>
                          </m:f>
                        </m:e>
                      </m:nary>
                      <m:r>
                        <a:rPr lang="cs-CZ" sz="2000" i="0" dirty="0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cs-CZ" sz="2000" i="1" dirty="0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sz="2000" i="1" dirty="0" smtClean="0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000" i="1" dirty="0" smtClean="0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cs-CZ" sz="2000" i="1" dirty="0" smtClean="0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sub>
                          </m:sSub>
                        </m:num>
                        <m:den>
                          <m:sSup>
                            <m:sSupPr>
                              <m:ctrlPr>
                                <a:rPr lang="cs-CZ" sz="2000" i="1" dirty="0" smtClean="0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cs-CZ" sz="2000" i="1" dirty="0" smtClean="0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cs-CZ" sz="2000" i="0" dirty="0" smtClean="0">
                                      <a:latin typeface="Cambria Math" panose="02040503050406030204" pitchFamily="18" charset="0"/>
                                    </a:rPr>
                                    <m:t>1+</m:t>
                                  </m:r>
                                  <m:r>
                                    <a:rPr lang="cs-CZ" sz="2000" i="1" dirty="0" smtClean="0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</m:d>
                            </m:e>
                            <m:sup>
                              <m:r>
                                <a:rPr lang="cs-CZ" sz="2000" i="1" dirty="0" smtClean="0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cs-CZ" sz="2000" dirty="0"/>
              </a:p>
            </p:txBody>
          </p:sp>
        </mc:Choice>
        <mc:Fallback xmlns="">
          <p:sp>
            <p:nvSpPr>
              <p:cNvPr id="18" name="TextovéPole 17">
                <a:extLst>
                  <a:ext uri="{FF2B5EF4-FFF2-40B4-BE49-F238E27FC236}">
                    <a16:creationId xmlns:a16="http://schemas.microsoft.com/office/drawing/2014/main" id="{8C5691F6-11A7-4A2E-A6BC-0EAA45443CE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07092" y="1397539"/>
                <a:ext cx="4501295" cy="120827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03056888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65E3887-7074-49A2-9196-DA59FC76904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E688238-39BB-42CA-A05C-BA8AFAC64C3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6989DC0-F519-474D-A002-4B920A4A3E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Vzorový příklad – cena akcie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FE419B7-3AE1-4AB0-9258-3F4D9960C5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1"/>
            <a:ext cx="10753200" cy="1521217"/>
          </a:xfrm>
        </p:spPr>
        <p:txBody>
          <a:bodyPr/>
          <a:lstStyle/>
          <a:p>
            <a:pPr marL="72000" indent="0">
              <a:buNone/>
            </a:pPr>
            <a:r>
              <a:rPr lang="cs-CZ" sz="2000" dirty="0"/>
              <a:t>Jaká je podle vás vnitřní hodnota akcie, u které se domníváte, že jí prodáte za 4 roky za</a:t>
            </a:r>
          </a:p>
          <a:p>
            <a:pPr marL="72000" indent="0">
              <a:buNone/>
            </a:pPr>
            <a:r>
              <a:rPr lang="cs-CZ" sz="2000" dirty="0"/>
              <a:t>455 Kč? Společnost na konci roku vyplácí stálou dividendu ve výši 25 Kč za akcii. Vaše diskontní úroková míra činí 8 % </a:t>
            </a:r>
            <a:r>
              <a:rPr lang="cs-CZ" sz="2000" dirty="0" err="1"/>
              <a:t>p.a</a:t>
            </a:r>
            <a:r>
              <a:rPr lang="cs-CZ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19804608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65E3887-7074-49A2-9196-DA59FC76904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E688238-39BB-42CA-A05C-BA8AFAC64C3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6989DC0-F519-474D-A002-4B920A4A3E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400" y="480037"/>
            <a:ext cx="10753200" cy="451576"/>
          </a:xfrm>
        </p:spPr>
        <p:txBody>
          <a:bodyPr/>
          <a:lstStyle/>
          <a:p>
            <a:r>
              <a:rPr lang="cs-CZ" dirty="0"/>
              <a:t>Vzorový příklad – cena akcie 1/3 </a:t>
            </a:r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733C2AB9-3D94-4F61-997B-757611CC7D53}"/>
              </a:ext>
            </a:extLst>
          </p:cNvPr>
          <p:cNvSpPr txBox="1"/>
          <p:nvPr/>
        </p:nvSpPr>
        <p:spPr>
          <a:xfrm>
            <a:off x="540000" y="1576589"/>
            <a:ext cx="1911116" cy="2185214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400" dirty="0"/>
              <a:t>P0 = V = ?</a:t>
            </a:r>
          </a:p>
          <a:p>
            <a:r>
              <a:rPr lang="cs-CZ" sz="1400" dirty="0"/>
              <a:t>P4 = 455 Kč</a:t>
            </a:r>
          </a:p>
          <a:p>
            <a:r>
              <a:rPr lang="cs-CZ" sz="1400" dirty="0"/>
              <a:t>t = 4 roky</a:t>
            </a:r>
          </a:p>
          <a:p>
            <a:r>
              <a:rPr lang="cs-CZ" sz="1400" dirty="0"/>
              <a:t>r = 8 % </a:t>
            </a:r>
            <a:r>
              <a:rPr lang="cs-CZ" sz="1400" dirty="0" err="1"/>
              <a:t>p.a</a:t>
            </a:r>
            <a:r>
              <a:rPr lang="cs-CZ" sz="1400" dirty="0"/>
              <a:t>.</a:t>
            </a:r>
          </a:p>
          <a:p>
            <a:endParaRPr lang="cs-CZ" sz="1400" dirty="0"/>
          </a:p>
          <a:p>
            <a:r>
              <a:rPr lang="cs-CZ" sz="1400" dirty="0"/>
              <a:t>Dividendy</a:t>
            </a:r>
            <a:br>
              <a:rPr lang="cs-CZ" sz="1400" dirty="0"/>
            </a:br>
            <a:r>
              <a:rPr lang="cs-CZ" sz="1400" dirty="0"/>
              <a:t>25 Kč / ks / rok</a:t>
            </a:r>
          </a:p>
          <a:p>
            <a:endParaRPr lang="cs-CZ" sz="1400" dirty="0"/>
          </a:p>
          <a:p>
            <a:endParaRPr lang="cs-CZ" dirty="0"/>
          </a:p>
        </p:txBody>
      </p:sp>
      <p:cxnSp>
        <p:nvCxnSpPr>
          <p:cNvPr id="14" name="Přímá spojnice 13">
            <a:extLst>
              <a:ext uri="{FF2B5EF4-FFF2-40B4-BE49-F238E27FC236}">
                <a16:creationId xmlns:a16="http://schemas.microsoft.com/office/drawing/2014/main" id="{23345B2C-2199-4FA3-A9CF-7FC1C5686664}"/>
              </a:ext>
            </a:extLst>
          </p:cNvPr>
          <p:cNvCxnSpPr>
            <a:cxnSpLocks/>
          </p:cNvCxnSpPr>
          <p:nvPr/>
        </p:nvCxnSpPr>
        <p:spPr bwMode="auto">
          <a:xfrm>
            <a:off x="2986484" y="1377903"/>
            <a:ext cx="0" cy="4767801"/>
          </a:xfrm>
          <a:prstGeom prst="line">
            <a:avLst/>
          </a:prstGeom>
          <a:ln w="41275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ovéPole 17">
                <a:extLst>
                  <a:ext uri="{FF2B5EF4-FFF2-40B4-BE49-F238E27FC236}">
                    <a16:creationId xmlns:a16="http://schemas.microsoft.com/office/drawing/2014/main" id="{5F039276-4D15-4276-BFBC-588B93D5BB6E}"/>
                  </a:ext>
                </a:extLst>
              </p:cNvPr>
              <p:cNvSpPr txBox="1"/>
              <p:nvPr/>
            </p:nvSpPr>
            <p:spPr>
              <a:xfrm>
                <a:off x="4384741" y="1751540"/>
                <a:ext cx="4794648" cy="115249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cs-CZ" sz="2400" b="0" i="0" dirty="0" smtClean="0">
                          <a:latin typeface="Cambria Math" panose="02040503050406030204" pitchFamily="18" charset="0"/>
                        </a:rPr>
                        <m:t>V</m:t>
                      </m:r>
                      <m:r>
                        <a:rPr lang="cs-CZ" sz="2400" i="0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i="1">
                          <a:latin typeface="Cambria Math" panose="02040503050406030204" pitchFamily="18" charset="0"/>
                        </a:rPr>
                        <m:t>𝐷</m:t>
                      </m:r>
                      <m:r>
                        <a:rPr lang="cs-CZ">
                          <a:latin typeface="Cambria Math" panose="02040503050406030204" pitchFamily="18" charset="0"/>
                        </a:rPr>
                        <m:t>⋅</m:t>
                      </m:r>
                      <m:f>
                        <m:fPr>
                          <m:ctrlPr>
                            <a:rPr lang="cs-CZ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>
                              <a:latin typeface="Cambria Math" panose="02040503050406030204" pitchFamily="18" charset="0"/>
                            </a:rPr>
                            <m:t>1−</m:t>
                          </m:r>
                          <m:f>
                            <m:fPr>
                              <m:ctrlPr>
                                <a:rPr lang="cs-CZ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cs-CZ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cs-CZ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cs-CZ" i="1">
                                          <a:solidFill>
                                            <a:srgbClr val="836967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cs-CZ">
                                          <a:latin typeface="Cambria Math" panose="02040503050406030204" pitchFamily="18" charset="0"/>
                                        </a:rPr>
                                        <m:t>1+</m:t>
                                      </m:r>
                                      <m:r>
                                        <a:rPr lang="cs-CZ" b="0" i="1" smtClean="0">
                                          <a:latin typeface="Cambria Math" panose="02040503050406030204" pitchFamily="18" charset="0"/>
                                        </a:rPr>
                                        <m:t>𝑟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cs-CZ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p>
                              </m:sSup>
                            </m:den>
                          </m:f>
                        </m:num>
                        <m:den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den>
                      </m:f>
                      <m:r>
                        <a:rPr lang="cs-CZ" sz="2400" i="0" dirty="0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cs-CZ" sz="2400" i="1" dirty="0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sz="2400" i="1" dirty="0" smtClean="0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400" i="1" dirty="0" smtClean="0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cs-CZ" sz="2400" b="0" i="1" dirty="0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b>
                          </m:sSub>
                        </m:num>
                        <m:den>
                          <m:sSup>
                            <m:sSupPr>
                              <m:ctrlPr>
                                <a:rPr lang="cs-CZ" sz="2400" i="1" dirty="0" smtClean="0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cs-CZ" sz="2400" i="1" dirty="0" smtClean="0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cs-CZ" sz="2400" i="0" dirty="0" smtClean="0">
                                      <a:latin typeface="Cambria Math" panose="02040503050406030204" pitchFamily="18" charset="0"/>
                                    </a:rPr>
                                    <m:t>1+</m:t>
                                  </m:r>
                                  <m:r>
                                    <a:rPr lang="cs-CZ" sz="2400" i="1" dirty="0" smtClean="0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</m:d>
                            </m:e>
                            <m:sup>
                              <m:r>
                                <a:rPr lang="cs-CZ" sz="2400" b="0" i="1" dirty="0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18" name="TextovéPole 17">
                <a:extLst>
                  <a:ext uri="{FF2B5EF4-FFF2-40B4-BE49-F238E27FC236}">
                    <a16:creationId xmlns:a16="http://schemas.microsoft.com/office/drawing/2014/main" id="{5F039276-4D15-4276-BFBC-588B93D5BB6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84741" y="1751540"/>
                <a:ext cx="4794648" cy="115249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ovéPole 4">
            <a:extLst>
              <a:ext uri="{FF2B5EF4-FFF2-40B4-BE49-F238E27FC236}">
                <a16:creationId xmlns:a16="http://schemas.microsoft.com/office/drawing/2014/main" id="{058F1D97-F471-4EA9-A401-62B9E68FE8EF}"/>
              </a:ext>
            </a:extLst>
          </p:cNvPr>
          <p:cNvSpPr txBox="1"/>
          <p:nvPr/>
        </p:nvSpPr>
        <p:spPr>
          <a:xfrm>
            <a:off x="4641675" y="1222177"/>
            <a:ext cx="40780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Dividendy tvoří geometrickou řadu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ovéPole 18">
                <a:extLst>
                  <a:ext uri="{FF2B5EF4-FFF2-40B4-BE49-F238E27FC236}">
                    <a16:creationId xmlns:a16="http://schemas.microsoft.com/office/drawing/2014/main" id="{42864EFE-CB4E-46B8-B7F0-756849F503A0}"/>
                  </a:ext>
                </a:extLst>
              </p:cNvPr>
              <p:cNvSpPr txBox="1"/>
              <p:nvPr/>
            </p:nvSpPr>
            <p:spPr>
              <a:xfrm>
                <a:off x="4138784" y="3162542"/>
                <a:ext cx="6221758" cy="118673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cs-CZ" sz="2400" b="0" i="0" dirty="0" smtClean="0">
                          <a:latin typeface="Cambria Math" panose="02040503050406030204" pitchFamily="18" charset="0"/>
                        </a:rPr>
                        <m:t>V</m:t>
                      </m:r>
                      <m:r>
                        <a:rPr lang="cs-CZ" sz="2400" i="0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sz="2400" b="0" i="0" dirty="0" smtClean="0">
                          <a:latin typeface="Cambria Math" panose="02040503050406030204" pitchFamily="18" charset="0"/>
                        </a:rPr>
                        <m:t>25</m:t>
                      </m:r>
                      <m:r>
                        <a:rPr lang="cs-CZ">
                          <a:latin typeface="Cambria Math" panose="02040503050406030204" pitchFamily="18" charset="0"/>
                        </a:rPr>
                        <m:t>⋅</m:t>
                      </m:r>
                      <m:f>
                        <m:fPr>
                          <m:ctrlPr>
                            <a:rPr lang="cs-CZ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>
                              <a:latin typeface="Cambria Math" panose="02040503050406030204" pitchFamily="18" charset="0"/>
                            </a:rPr>
                            <m:t>1−</m:t>
                          </m:r>
                          <m:f>
                            <m:fPr>
                              <m:ctrlPr>
                                <a:rPr lang="cs-CZ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cs-CZ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cs-CZ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cs-CZ" i="1">
                                          <a:solidFill>
                                            <a:srgbClr val="836967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cs-CZ">
                                          <a:latin typeface="Cambria Math" panose="02040503050406030204" pitchFamily="18" charset="0"/>
                                        </a:rPr>
                                        <m:t>1+</m:t>
                                      </m:r>
                                      <m:r>
                                        <a:rPr lang="cs-CZ" b="0" i="1" smtClean="0">
                                          <a:latin typeface="Cambria Math" panose="02040503050406030204" pitchFamily="18" charset="0"/>
                                        </a:rPr>
                                        <m:t>0,08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cs-CZ" b="0" i="0" smtClean="0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p>
                              </m:sSup>
                            </m:den>
                          </m:f>
                        </m:num>
                        <m:den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0,08</m:t>
                          </m:r>
                        </m:den>
                      </m:f>
                      <m:r>
                        <a:rPr lang="cs-CZ" sz="2400" i="0" dirty="0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cs-CZ" sz="2400" i="1" dirty="0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40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455</m:t>
                          </m:r>
                        </m:num>
                        <m:den>
                          <m:sSup>
                            <m:sSupPr>
                              <m:ctrlPr>
                                <a:rPr lang="cs-CZ" sz="2400" i="1" dirty="0" smtClean="0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cs-CZ" sz="2400" i="1" dirty="0" smtClean="0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cs-CZ" sz="2400" i="0" dirty="0" smtClean="0">
                                      <a:latin typeface="Cambria Math" panose="02040503050406030204" pitchFamily="18" charset="0"/>
                                    </a:rPr>
                                    <m:t>1+</m:t>
                                  </m:r>
                                  <m:r>
                                    <a:rPr lang="cs-CZ" sz="2400" b="0" i="1" dirty="0" smtClean="0">
                                      <a:latin typeface="Cambria Math" panose="02040503050406030204" pitchFamily="18" charset="0"/>
                                    </a:rPr>
                                    <m:t>0,08</m:t>
                                  </m:r>
                                </m:e>
                              </m:d>
                            </m:e>
                            <m:sup>
                              <m:r>
                                <a:rPr lang="cs-CZ" sz="2400" b="0" i="1" dirty="0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19" name="TextovéPole 18">
                <a:extLst>
                  <a:ext uri="{FF2B5EF4-FFF2-40B4-BE49-F238E27FC236}">
                    <a16:creationId xmlns:a16="http://schemas.microsoft.com/office/drawing/2014/main" id="{42864EFE-CB4E-46B8-B7F0-756849F503A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8784" y="3162542"/>
                <a:ext cx="6221758" cy="118673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ovéPole 19">
                <a:extLst>
                  <a:ext uri="{FF2B5EF4-FFF2-40B4-BE49-F238E27FC236}">
                    <a16:creationId xmlns:a16="http://schemas.microsoft.com/office/drawing/2014/main" id="{1F95E0A2-8B18-4B83-BA00-5244E178D58B}"/>
                  </a:ext>
                </a:extLst>
              </p:cNvPr>
              <p:cNvSpPr txBox="1"/>
              <p:nvPr/>
            </p:nvSpPr>
            <p:spPr>
              <a:xfrm>
                <a:off x="4641675" y="4808945"/>
                <a:ext cx="2177143" cy="461665"/>
              </a:xfrm>
              <a:prstGeom prst="rect">
                <a:avLst/>
              </a:prstGeom>
              <a:solidFill>
                <a:srgbClr val="89D076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cs-CZ" sz="2400" b="0" i="0" dirty="0" smtClean="0">
                          <a:latin typeface="Cambria Math" panose="02040503050406030204" pitchFamily="18" charset="0"/>
                        </a:rPr>
                        <m:t>V</m:t>
                      </m:r>
                      <m:r>
                        <a:rPr lang="cs-CZ" sz="2400" i="0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sz="2400" b="0" i="0" dirty="0" smtClean="0">
                          <a:latin typeface="Cambria Math" panose="02040503050406030204" pitchFamily="18" charset="0"/>
                        </a:rPr>
                        <m:t>417,24 </m:t>
                      </m:r>
                      <m:r>
                        <m:rPr>
                          <m:sty m:val="p"/>
                        </m:rPr>
                        <a:rPr lang="cs-CZ" sz="2400" b="0" i="0" dirty="0" smtClean="0">
                          <a:latin typeface="Cambria Math" panose="02040503050406030204" pitchFamily="18" charset="0"/>
                        </a:rPr>
                        <m:t>K</m:t>
                      </m:r>
                      <m:r>
                        <a:rPr lang="cs-CZ" sz="2400" b="0" i="0" dirty="0" smtClean="0">
                          <a:latin typeface="Cambria Math" panose="02040503050406030204" pitchFamily="18" charset="0"/>
                        </a:rPr>
                        <m:t>č</m:t>
                      </m:r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20" name="TextovéPole 19">
                <a:extLst>
                  <a:ext uri="{FF2B5EF4-FFF2-40B4-BE49-F238E27FC236}">
                    <a16:creationId xmlns:a16="http://schemas.microsoft.com/office/drawing/2014/main" id="{1F95E0A2-8B18-4B83-BA00-5244E178D5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1675" y="4808945"/>
                <a:ext cx="2177143" cy="46166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ovéPole 7">
            <a:extLst>
              <a:ext uri="{FF2B5EF4-FFF2-40B4-BE49-F238E27FC236}">
                <a16:creationId xmlns:a16="http://schemas.microsoft.com/office/drawing/2014/main" id="{791B0626-AF54-4B0C-B8AF-F2FB94A041FF}"/>
              </a:ext>
            </a:extLst>
          </p:cNvPr>
          <p:cNvSpPr txBox="1"/>
          <p:nvPr/>
        </p:nvSpPr>
        <p:spPr>
          <a:xfrm>
            <a:off x="3082834" y="5507828"/>
            <a:ext cx="86108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Jak by se změnil výsledek, pokud nebudeme uvažovat prodej?</a:t>
            </a:r>
          </a:p>
        </p:txBody>
      </p:sp>
    </p:spTree>
    <p:extLst>
      <p:ext uri="{BB962C8B-B14F-4D97-AF65-F5344CB8AC3E}">
        <p14:creationId xmlns:p14="http://schemas.microsoft.com/office/powerpoint/2010/main" val="1192595988"/>
      </p:ext>
    </p:extLst>
  </p:cSld>
  <p:clrMapOvr>
    <a:masterClrMapping/>
  </p:clrMapOvr>
  <p:transition spd="slow">
    <p:push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65E3887-7074-49A2-9196-DA59FC76904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E688238-39BB-42CA-A05C-BA8AFAC64C3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6989DC0-F519-474D-A002-4B920A4A3E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539093"/>
            <a:ext cx="10753200" cy="451576"/>
          </a:xfrm>
        </p:spPr>
        <p:txBody>
          <a:bodyPr/>
          <a:lstStyle/>
          <a:p>
            <a:r>
              <a:rPr lang="cs-CZ" dirty="0"/>
              <a:t>Vzorový příklad – cena akcie 2/3 </a:t>
            </a:r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733C2AB9-3D94-4F61-997B-757611CC7D53}"/>
              </a:ext>
            </a:extLst>
          </p:cNvPr>
          <p:cNvSpPr txBox="1"/>
          <p:nvPr/>
        </p:nvSpPr>
        <p:spPr>
          <a:xfrm>
            <a:off x="540000" y="1576589"/>
            <a:ext cx="1911116" cy="1969770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400" dirty="0"/>
              <a:t>P0 = V = ?</a:t>
            </a:r>
          </a:p>
          <a:p>
            <a:r>
              <a:rPr lang="cs-CZ" sz="1400" dirty="0"/>
              <a:t>r = 8 % </a:t>
            </a:r>
            <a:r>
              <a:rPr lang="cs-CZ" sz="1400" dirty="0" err="1"/>
              <a:t>p.a</a:t>
            </a:r>
            <a:r>
              <a:rPr lang="cs-CZ" sz="1400" dirty="0"/>
              <a:t>.</a:t>
            </a:r>
          </a:p>
          <a:p>
            <a:endParaRPr lang="cs-CZ" sz="1400" dirty="0"/>
          </a:p>
          <a:p>
            <a:r>
              <a:rPr lang="cs-CZ" sz="1400" dirty="0"/>
              <a:t>Dividendy</a:t>
            </a:r>
            <a:br>
              <a:rPr lang="cs-CZ" sz="1400" dirty="0"/>
            </a:br>
            <a:r>
              <a:rPr lang="cs-CZ" sz="1400" dirty="0"/>
              <a:t>25 Kč / ks / rok</a:t>
            </a:r>
          </a:p>
          <a:p>
            <a:endParaRPr lang="cs-CZ" sz="1400" dirty="0"/>
          </a:p>
          <a:p>
            <a:endParaRPr lang="cs-CZ" sz="1400" dirty="0"/>
          </a:p>
          <a:p>
            <a:endParaRPr lang="cs-CZ" dirty="0"/>
          </a:p>
        </p:txBody>
      </p:sp>
      <p:cxnSp>
        <p:nvCxnSpPr>
          <p:cNvPr id="14" name="Přímá spojnice 13">
            <a:extLst>
              <a:ext uri="{FF2B5EF4-FFF2-40B4-BE49-F238E27FC236}">
                <a16:creationId xmlns:a16="http://schemas.microsoft.com/office/drawing/2014/main" id="{23345B2C-2199-4FA3-A9CF-7FC1C5686664}"/>
              </a:ext>
            </a:extLst>
          </p:cNvPr>
          <p:cNvCxnSpPr>
            <a:cxnSpLocks/>
          </p:cNvCxnSpPr>
          <p:nvPr/>
        </p:nvCxnSpPr>
        <p:spPr bwMode="auto">
          <a:xfrm>
            <a:off x="2986484" y="1377903"/>
            <a:ext cx="0" cy="4767801"/>
          </a:xfrm>
          <a:prstGeom prst="line">
            <a:avLst/>
          </a:prstGeom>
          <a:ln w="41275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ovéPole 7">
            <a:extLst>
              <a:ext uri="{FF2B5EF4-FFF2-40B4-BE49-F238E27FC236}">
                <a16:creationId xmlns:a16="http://schemas.microsoft.com/office/drawing/2014/main" id="{791B0626-AF54-4B0C-B8AF-F2FB94A041FF}"/>
              </a:ext>
            </a:extLst>
          </p:cNvPr>
          <p:cNvSpPr txBox="1"/>
          <p:nvPr/>
        </p:nvSpPr>
        <p:spPr>
          <a:xfrm>
            <a:off x="3521853" y="1328338"/>
            <a:ext cx="86108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Jak by se změnil výsledek, pokud nebudeme uvažovat prodej?</a:t>
            </a: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982D2310-C234-48E7-8D80-5A25563DA7AC}"/>
              </a:ext>
            </a:extLst>
          </p:cNvPr>
          <p:cNvSpPr txBox="1"/>
          <p:nvPr/>
        </p:nvSpPr>
        <p:spPr>
          <a:xfrm>
            <a:off x="3581117" y="1896839"/>
            <a:ext cx="75400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Bude se jednat o DDM s nulovým růstem dividendy (nekonečné)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ovéPole 5">
                <a:extLst>
                  <a:ext uri="{FF2B5EF4-FFF2-40B4-BE49-F238E27FC236}">
                    <a16:creationId xmlns:a16="http://schemas.microsoft.com/office/drawing/2014/main" id="{5C562930-00FE-41A7-8D84-1BBD1C56E478}"/>
                  </a:ext>
                </a:extLst>
              </p:cNvPr>
              <p:cNvSpPr txBox="1"/>
              <p:nvPr/>
            </p:nvSpPr>
            <p:spPr>
              <a:xfrm>
                <a:off x="4045131" y="2644281"/>
                <a:ext cx="3886898" cy="99803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cs-CZ" b="0" i="0" smtClean="0">
                          <a:latin typeface="Cambria Math" panose="02040503050406030204" pitchFamily="18" charset="0"/>
                        </a:rPr>
                        <m:t>V</m:t>
                      </m:r>
                      <m:r>
                        <a:rPr lang="cs-CZ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i="1">
                          <a:latin typeface="Cambria Math" panose="02040503050406030204" pitchFamily="18" charset="0"/>
                        </a:rPr>
                        <m:t>𝐷</m:t>
                      </m:r>
                      <m:r>
                        <a:rPr lang="cs-CZ" i="0">
                          <a:latin typeface="Cambria Math" panose="02040503050406030204" pitchFamily="18" charset="0"/>
                        </a:rPr>
                        <m:t>⋅</m:t>
                      </m:r>
                      <m:f>
                        <m:fPr>
                          <m:ctrlPr>
                            <a:rPr lang="cs-CZ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i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cs-CZ" i="0">
                              <a:latin typeface="Cambria Math" panose="02040503050406030204" pitchFamily="18" charset="0"/>
                            </a:rPr>
                            <m:t>1+</m:t>
                          </m:r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𝑟</m:t>
                          </m:r>
                        </m:den>
                      </m:f>
                      <m:r>
                        <a:rPr lang="cs-CZ" i="0">
                          <a:latin typeface="Cambria Math" panose="02040503050406030204" pitchFamily="18" charset="0"/>
                        </a:rPr>
                        <m:t>⋅</m:t>
                      </m:r>
                      <m:f>
                        <m:fPr>
                          <m:ctrlPr>
                            <a:rPr lang="cs-CZ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i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cs-CZ" i="0">
                              <a:latin typeface="Cambria Math" panose="02040503050406030204" pitchFamily="18" charset="0"/>
                            </a:rPr>
                            <m:t>1−</m:t>
                          </m:r>
                          <m:f>
                            <m:fPr>
                              <m:ctrlPr>
                                <a:rPr lang="cs-CZ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cs-CZ" i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cs-CZ" i="0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r>
                                <a:rPr lang="cs-CZ" i="1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den>
                          </m:f>
                        </m:den>
                      </m:f>
                      <m:r>
                        <a:rPr lang="cs-CZ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𝐷</m:t>
                          </m:r>
                        </m:num>
                        <m:den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𝑟</m:t>
                          </m:r>
                        </m:den>
                      </m:f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6" name="TextovéPole 5">
                <a:extLst>
                  <a:ext uri="{FF2B5EF4-FFF2-40B4-BE49-F238E27FC236}">
                    <a16:creationId xmlns:a16="http://schemas.microsoft.com/office/drawing/2014/main" id="{5C562930-00FE-41A7-8D84-1BBD1C56E47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45131" y="2644281"/>
                <a:ext cx="3886898" cy="99803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ovéPole 14">
                <a:extLst>
                  <a:ext uri="{FF2B5EF4-FFF2-40B4-BE49-F238E27FC236}">
                    <a16:creationId xmlns:a16="http://schemas.microsoft.com/office/drawing/2014/main" id="{06F6A6C4-A94B-44C2-84BC-EDCD629C7438}"/>
                  </a:ext>
                </a:extLst>
              </p:cNvPr>
              <p:cNvSpPr txBox="1"/>
              <p:nvPr/>
            </p:nvSpPr>
            <p:spPr>
              <a:xfrm>
                <a:off x="4045131" y="3929215"/>
                <a:ext cx="1254574" cy="74045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cs-CZ" b="0" i="0" smtClean="0">
                          <a:latin typeface="Cambria Math" panose="02040503050406030204" pitchFamily="18" charset="0"/>
                        </a:rPr>
                        <m:t>V</m:t>
                      </m:r>
                      <m:r>
                        <a:rPr lang="cs-CZ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25</m:t>
                          </m:r>
                        </m:num>
                        <m:den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0,08</m:t>
                          </m:r>
                        </m:den>
                      </m:f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5" name="TextovéPole 14">
                <a:extLst>
                  <a:ext uri="{FF2B5EF4-FFF2-40B4-BE49-F238E27FC236}">
                    <a16:creationId xmlns:a16="http://schemas.microsoft.com/office/drawing/2014/main" id="{06F6A6C4-A94B-44C2-84BC-EDCD629C74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45131" y="3929215"/>
                <a:ext cx="1254574" cy="74045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ovéPole 15">
                <a:extLst>
                  <a:ext uri="{FF2B5EF4-FFF2-40B4-BE49-F238E27FC236}">
                    <a16:creationId xmlns:a16="http://schemas.microsoft.com/office/drawing/2014/main" id="{1AF0D261-69FF-4559-8D27-833DCE39D560}"/>
                  </a:ext>
                </a:extLst>
              </p:cNvPr>
              <p:cNvSpPr txBox="1"/>
              <p:nvPr/>
            </p:nvSpPr>
            <p:spPr>
              <a:xfrm>
                <a:off x="4052713" y="4968817"/>
                <a:ext cx="1822037" cy="369332"/>
              </a:xfrm>
              <a:prstGeom prst="rect">
                <a:avLst/>
              </a:prstGeom>
              <a:solidFill>
                <a:srgbClr val="89D076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cs-CZ" b="0" i="0" smtClean="0">
                          <a:latin typeface="Cambria Math" panose="02040503050406030204" pitchFamily="18" charset="0"/>
                        </a:rPr>
                        <m:t>V</m:t>
                      </m:r>
                      <m:r>
                        <a:rPr lang="cs-CZ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b="0" i="0" smtClean="0">
                          <a:latin typeface="Cambria Math" panose="02040503050406030204" pitchFamily="18" charset="0"/>
                        </a:rPr>
                        <m:t>312,5 </m:t>
                      </m:r>
                      <m:r>
                        <m:rPr>
                          <m:sty m:val="p"/>
                        </m:rPr>
                        <a:rPr lang="cs-CZ" b="0" i="0" smtClean="0">
                          <a:latin typeface="Cambria Math" panose="02040503050406030204" pitchFamily="18" charset="0"/>
                        </a:rPr>
                        <m:t>K</m:t>
                      </m:r>
                      <m:r>
                        <a:rPr lang="cs-CZ" b="0" i="0" smtClean="0">
                          <a:latin typeface="Cambria Math" panose="02040503050406030204" pitchFamily="18" charset="0"/>
                        </a:rPr>
                        <m:t>č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6" name="TextovéPole 15">
                <a:extLst>
                  <a:ext uri="{FF2B5EF4-FFF2-40B4-BE49-F238E27FC236}">
                    <a16:creationId xmlns:a16="http://schemas.microsoft.com/office/drawing/2014/main" id="{1AF0D261-69FF-4559-8D27-833DCE39D5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52713" y="4968817"/>
                <a:ext cx="1822037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TextovéPole 16">
            <a:extLst>
              <a:ext uri="{FF2B5EF4-FFF2-40B4-BE49-F238E27FC236}">
                <a16:creationId xmlns:a16="http://schemas.microsoft.com/office/drawing/2014/main" id="{F819475B-720E-4991-AF76-8462505E9B41}"/>
              </a:ext>
            </a:extLst>
          </p:cNvPr>
          <p:cNvSpPr txBox="1"/>
          <p:nvPr/>
        </p:nvSpPr>
        <p:spPr>
          <a:xfrm>
            <a:off x="3247533" y="5533766"/>
            <a:ext cx="702858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Jak by se změnil výsledek, pokud budeme uvažovat o rostoucí výši dividend o 3 %?</a:t>
            </a:r>
          </a:p>
        </p:txBody>
      </p:sp>
    </p:spTree>
    <p:extLst>
      <p:ext uri="{BB962C8B-B14F-4D97-AF65-F5344CB8AC3E}">
        <p14:creationId xmlns:p14="http://schemas.microsoft.com/office/powerpoint/2010/main" val="2575862334"/>
      </p:ext>
    </p:extLst>
  </p:cSld>
  <p:clrMapOvr>
    <a:masterClrMapping/>
  </p:clrMapOvr>
  <p:transition spd="slow">
    <p:push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65E3887-7074-49A2-9196-DA59FC76904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E688238-39BB-42CA-A05C-BA8AFAC64C3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6989DC0-F519-474D-A002-4B920A4A3E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539093"/>
            <a:ext cx="10753200" cy="451576"/>
          </a:xfrm>
        </p:spPr>
        <p:txBody>
          <a:bodyPr/>
          <a:lstStyle/>
          <a:p>
            <a:r>
              <a:rPr lang="cs-CZ" dirty="0"/>
              <a:t>Vzorový příklad – cena akcie 3/3 </a:t>
            </a:r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733C2AB9-3D94-4F61-997B-757611CC7D53}"/>
              </a:ext>
            </a:extLst>
          </p:cNvPr>
          <p:cNvSpPr txBox="1"/>
          <p:nvPr/>
        </p:nvSpPr>
        <p:spPr>
          <a:xfrm>
            <a:off x="540000" y="1576589"/>
            <a:ext cx="1911116" cy="2185214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400" dirty="0"/>
              <a:t>P0 = V = ?</a:t>
            </a:r>
          </a:p>
          <a:p>
            <a:r>
              <a:rPr lang="cs-CZ" sz="1400" dirty="0"/>
              <a:t>r = 8 % </a:t>
            </a:r>
            <a:r>
              <a:rPr lang="cs-CZ" sz="1400" dirty="0" err="1"/>
              <a:t>p.a</a:t>
            </a:r>
            <a:r>
              <a:rPr lang="cs-CZ" sz="1400" dirty="0"/>
              <a:t>.</a:t>
            </a:r>
          </a:p>
          <a:p>
            <a:endParaRPr lang="cs-CZ" sz="1400" dirty="0"/>
          </a:p>
          <a:p>
            <a:r>
              <a:rPr lang="cs-CZ" sz="1400" dirty="0"/>
              <a:t>Dividendy</a:t>
            </a:r>
            <a:br>
              <a:rPr lang="cs-CZ" sz="1400" dirty="0"/>
            </a:br>
            <a:r>
              <a:rPr lang="cs-CZ" sz="1400" dirty="0"/>
              <a:t>D0 = 25 Kč / ks / rok</a:t>
            </a:r>
          </a:p>
          <a:p>
            <a:r>
              <a:rPr lang="cs-CZ" sz="1400" dirty="0"/>
              <a:t>g = 3 %</a:t>
            </a:r>
          </a:p>
          <a:p>
            <a:endParaRPr lang="cs-CZ" sz="1400" dirty="0"/>
          </a:p>
          <a:p>
            <a:endParaRPr lang="cs-CZ" sz="1400" dirty="0"/>
          </a:p>
          <a:p>
            <a:endParaRPr lang="cs-CZ" dirty="0"/>
          </a:p>
        </p:txBody>
      </p:sp>
      <p:cxnSp>
        <p:nvCxnSpPr>
          <p:cNvPr id="14" name="Přímá spojnice 13">
            <a:extLst>
              <a:ext uri="{FF2B5EF4-FFF2-40B4-BE49-F238E27FC236}">
                <a16:creationId xmlns:a16="http://schemas.microsoft.com/office/drawing/2014/main" id="{23345B2C-2199-4FA3-A9CF-7FC1C5686664}"/>
              </a:ext>
            </a:extLst>
          </p:cNvPr>
          <p:cNvCxnSpPr>
            <a:cxnSpLocks/>
          </p:cNvCxnSpPr>
          <p:nvPr/>
        </p:nvCxnSpPr>
        <p:spPr bwMode="auto">
          <a:xfrm>
            <a:off x="2986484" y="1377903"/>
            <a:ext cx="0" cy="4767801"/>
          </a:xfrm>
          <a:prstGeom prst="line">
            <a:avLst/>
          </a:prstGeom>
          <a:ln w="41275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ovéPole 16">
            <a:extLst>
              <a:ext uri="{FF2B5EF4-FFF2-40B4-BE49-F238E27FC236}">
                <a16:creationId xmlns:a16="http://schemas.microsoft.com/office/drawing/2014/main" id="{F819475B-720E-4991-AF76-8462505E9B41}"/>
              </a:ext>
            </a:extLst>
          </p:cNvPr>
          <p:cNvSpPr txBox="1"/>
          <p:nvPr/>
        </p:nvSpPr>
        <p:spPr>
          <a:xfrm>
            <a:off x="3613293" y="1377903"/>
            <a:ext cx="702858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Jak by se změnil výsledek, pokud budeme uvažovat o rostoucí výši dividend o 3 %? Vycházejme z předpokladu, že 25 Kč byla dividenda za minulý rok.</a:t>
            </a:r>
          </a:p>
        </p:txBody>
      </p:sp>
      <p:sp>
        <p:nvSpPr>
          <p:cNvPr id="18" name="TextovéPole 17">
            <a:extLst>
              <a:ext uri="{FF2B5EF4-FFF2-40B4-BE49-F238E27FC236}">
                <a16:creationId xmlns:a16="http://schemas.microsoft.com/office/drawing/2014/main" id="{6202344A-5800-460F-9278-ACB06E4E580E}"/>
              </a:ext>
            </a:extLst>
          </p:cNvPr>
          <p:cNvSpPr txBox="1"/>
          <p:nvPr/>
        </p:nvSpPr>
        <p:spPr>
          <a:xfrm>
            <a:off x="3613293" y="2415356"/>
            <a:ext cx="70285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Jedná se o </a:t>
            </a:r>
            <a:r>
              <a:rPr lang="cs-CZ" sz="2000" dirty="0" err="1"/>
              <a:t>Gordonův</a:t>
            </a:r>
            <a:r>
              <a:rPr lang="cs-CZ" sz="2000" dirty="0"/>
              <a:t> model: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ovéPole 4">
                <a:extLst>
                  <a:ext uri="{FF2B5EF4-FFF2-40B4-BE49-F238E27FC236}">
                    <a16:creationId xmlns:a16="http://schemas.microsoft.com/office/drawing/2014/main" id="{A5FD12CE-0799-471F-A301-49E820DE8E57}"/>
                  </a:ext>
                </a:extLst>
              </p:cNvPr>
              <p:cNvSpPr txBox="1"/>
              <p:nvPr/>
            </p:nvSpPr>
            <p:spPr>
              <a:xfrm>
                <a:off x="3705497" y="2961409"/>
                <a:ext cx="1393779" cy="75623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cs-CZ" b="0" i="0" smtClean="0">
                          <a:latin typeface="Cambria Math" panose="02040503050406030204" pitchFamily="18" charset="0"/>
                        </a:rPr>
                        <m:t>V</m:t>
                      </m:r>
                      <m:r>
                        <a:rPr lang="cs-CZ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latin typeface="Cambria Math" panose="02040503050406030204" pitchFamily="18" charset="0"/>
                                </a:rPr>
                                <m:t>𝐷</m:t>
                              </m:r>
                            </m:e>
                            <m:sub>
                              <m:r>
                                <a:rPr lang="cs-CZ" i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cs-CZ" i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𝑔</m:t>
                          </m:r>
                        </m:den>
                      </m:f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5" name="TextovéPole 4">
                <a:extLst>
                  <a:ext uri="{FF2B5EF4-FFF2-40B4-BE49-F238E27FC236}">
                    <a16:creationId xmlns:a16="http://schemas.microsoft.com/office/drawing/2014/main" id="{A5FD12CE-0799-471F-A301-49E820DE8E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05497" y="2961409"/>
                <a:ext cx="1393779" cy="75623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ovéPole 18">
                <a:extLst>
                  <a:ext uri="{FF2B5EF4-FFF2-40B4-BE49-F238E27FC236}">
                    <a16:creationId xmlns:a16="http://schemas.microsoft.com/office/drawing/2014/main" id="{FA604974-9808-4944-9912-1505067386F2}"/>
                  </a:ext>
                </a:extLst>
              </p:cNvPr>
              <p:cNvSpPr txBox="1"/>
              <p:nvPr/>
            </p:nvSpPr>
            <p:spPr>
              <a:xfrm>
                <a:off x="6701245" y="3044856"/>
                <a:ext cx="2228752" cy="7682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cs-CZ" b="0" i="0" smtClean="0">
                          <a:latin typeface="Cambria Math" panose="02040503050406030204" pitchFamily="18" charset="0"/>
                        </a:rPr>
                        <m:t>V</m:t>
                      </m:r>
                      <m:r>
                        <a:rPr lang="cs-CZ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latin typeface="Cambria Math" panose="02040503050406030204" pitchFamily="18" charset="0"/>
                                </a:rPr>
                                <m:t>𝐷</m:t>
                              </m:r>
                            </m:e>
                            <m:sub>
                              <m:r>
                                <a:rPr lang="cs-CZ" b="0" i="0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cs-CZ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cs-C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(1+</m:t>
                          </m:r>
                          <m:r>
                            <a:rPr lang="cs-C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𝑔</m:t>
                          </m:r>
                          <m:r>
                            <a:rPr lang="cs-C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cs-CZ" i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𝑔</m:t>
                          </m:r>
                        </m:den>
                      </m:f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9" name="TextovéPole 18">
                <a:extLst>
                  <a:ext uri="{FF2B5EF4-FFF2-40B4-BE49-F238E27FC236}">
                    <a16:creationId xmlns:a16="http://schemas.microsoft.com/office/drawing/2014/main" id="{FA604974-9808-4944-9912-1505067386F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1245" y="3044856"/>
                <a:ext cx="2228752" cy="76828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ovéPole 19">
                <a:extLst>
                  <a:ext uri="{FF2B5EF4-FFF2-40B4-BE49-F238E27FC236}">
                    <a16:creationId xmlns:a16="http://schemas.microsoft.com/office/drawing/2014/main" id="{E206994A-2248-4275-BB9A-CEA2E247B9FB}"/>
                  </a:ext>
                </a:extLst>
              </p:cNvPr>
              <p:cNvSpPr txBox="1"/>
              <p:nvPr/>
            </p:nvSpPr>
            <p:spPr>
              <a:xfrm>
                <a:off x="3700286" y="4137589"/>
                <a:ext cx="2610266" cy="74257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cs-CZ" b="0" i="0" smtClean="0">
                          <a:latin typeface="Cambria Math" panose="02040503050406030204" pitchFamily="18" charset="0"/>
                        </a:rPr>
                        <m:t>V</m:t>
                      </m:r>
                      <m:r>
                        <a:rPr lang="cs-CZ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25</m:t>
                          </m:r>
                          <m:r>
                            <a:rPr lang="cs-CZ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cs-C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(1+0,03)</m:t>
                          </m:r>
                        </m:num>
                        <m:den>
                          <m:r>
                            <a:rPr lang="cs-CZ" b="0" i="0" smtClean="0">
                              <a:latin typeface="Cambria Math" panose="02040503050406030204" pitchFamily="18" charset="0"/>
                            </a:rPr>
                            <m:t>0,08</m:t>
                          </m:r>
                          <m:r>
                            <a:rPr lang="cs-CZ" i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0,03</m:t>
                          </m:r>
                        </m:den>
                      </m:f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20" name="TextovéPole 19">
                <a:extLst>
                  <a:ext uri="{FF2B5EF4-FFF2-40B4-BE49-F238E27FC236}">
                    <a16:creationId xmlns:a16="http://schemas.microsoft.com/office/drawing/2014/main" id="{E206994A-2248-4275-BB9A-CEA2E247B9F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00286" y="4137589"/>
                <a:ext cx="2610266" cy="74257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ovéPole 20">
                <a:extLst>
                  <a:ext uri="{FF2B5EF4-FFF2-40B4-BE49-F238E27FC236}">
                    <a16:creationId xmlns:a16="http://schemas.microsoft.com/office/drawing/2014/main" id="{7211AF8D-3B27-4C44-814C-E3A4B31F488A}"/>
                  </a:ext>
                </a:extLst>
              </p:cNvPr>
              <p:cNvSpPr txBox="1"/>
              <p:nvPr/>
            </p:nvSpPr>
            <p:spPr>
              <a:xfrm>
                <a:off x="3700286" y="5325823"/>
                <a:ext cx="1589602" cy="369332"/>
              </a:xfrm>
              <a:prstGeom prst="rect">
                <a:avLst/>
              </a:prstGeom>
              <a:solidFill>
                <a:srgbClr val="89D076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cs-CZ" b="0" i="0" smtClean="0">
                          <a:latin typeface="Cambria Math" panose="02040503050406030204" pitchFamily="18" charset="0"/>
                        </a:rPr>
                        <m:t>V</m:t>
                      </m:r>
                      <m:r>
                        <a:rPr lang="cs-CZ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b="0" i="0" smtClean="0">
                          <a:latin typeface="Cambria Math" panose="02040503050406030204" pitchFamily="18" charset="0"/>
                        </a:rPr>
                        <m:t>515 </m:t>
                      </m:r>
                      <m:r>
                        <m:rPr>
                          <m:sty m:val="p"/>
                        </m:rPr>
                        <a:rPr lang="cs-CZ" b="0" i="0" smtClean="0">
                          <a:latin typeface="Cambria Math" panose="02040503050406030204" pitchFamily="18" charset="0"/>
                        </a:rPr>
                        <m:t>K</m:t>
                      </m:r>
                      <m:r>
                        <a:rPr lang="cs-CZ" b="0" i="0" smtClean="0">
                          <a:latin typeface="Cambria Math" panose="02040503050406030204" pitchFamily="18" charset="0"/>
                        </a:rPr>
                        <m:t>č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21" name="TextovéPole 20">
                <a:extLst>
                  <a:ext uri="{FF2B5EF4-FFF2-40B4-BE49-F238E27FC236}">
                    <a16:creationId xmlns:a16="http://schemas.microsoft.com/office/drawing/2014/main" id="{7211AF8D-3B27-4C44-814C-E3A4B31F488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00286" y="5325823"/>
                <a:ext cx="1589602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ovéPole 6">
            <a:extLst>
              <a:ext uri="{FF2B5EF4-FFF2-40B4-BE49-F238E27FC236}">
                <a16:creationId xmlns:a16="http://schemas.microsoft.com/office/drawing/2014/main" id="{181DA174-A187-4B70-AB6D-99EF8C2085D5}"/>
              </a:ext>
            </a:extLst>
          </p:cNvPr>
          <p:cNvSpPr txBox="1"/>
          <p:nvPr/>
        </p:nvSpPr>
        <p:spPr>
          <a:xfrm>
            <a:off x="6853646" y="5277394"/>
            <a:ext cx="492435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/>
              <a:t>Gordonův</a:t>
            </a:r>
            <a:r>
              <a:rPr lang="cs-CZ" dirty="0"/>
              <a:t> model je nesmírně sensitivní na g. </a:t>
            </a:r>
          </a:p>
        </p:txBody>
      </p:sp>
    </p:spTree>
    <p:extLst>
      <p:ext uri="{BB962C8B-B14F-4D97-AF65-F5344CB8AC3E}">
        <p14:creationId xmlns:p14="http://schemas.microsoft.com/office/powerpoint/2010/main" val="3495050630"/>
      </p:ext>
    </p:extLst>
  </p:cSld>
  <p:clrMapOvr>
    <a:masterClrMapping/>
  </p:clrMapOvr>
  <p:transition spd="slow">
    <p:push/>
  </p:transition>
</p:sld>
</file>

<file path=ppt/theme/theme1.xml><?xml version="1.0" encoding="utf-8"?>
<a:theme xmlns:a="http://schemas.openxmlformats.org/drawingml/2006/main" name="Presentation_MU_EN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ECON-EN.potx" id="{F7C11DC7-1B8A-49B4-9AAA-52303DEDAF7D}" vid="{B13F5AAB-AC0E-4CB5-95CC-537D369F30D3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6822CDD262779F4C8A243605C98B3D6B" ma:contentTypeVersion="2" ma:contentTypeDescription="Vytvoří nový dokument" ma:contentTypeScope="" ma:versionID="dad63895392c43049a9238c09fe65b8b">
  <xsd:schema xmlns:xsd="http://www.w3.org/2001/XMLSchema" xmlns:xs="http://www.w3.org/2001/XMLSchema" xmlns:p="http://schemas.microsoft.com/office/2006/metadata/properties" xmlns:ns2="cc1cf008-a30f-4977-b954-94b46cff7c22" targetNamespace="http://schemas.microsoft.com/office/2006/metadata/properties" ma:root="true" ma:fieldsID="f0bc817c8727c8f667ac32d77954998f" ns2:_="">
    <xsd:import namespace="cc1cf008-a30f-4977-b954-94b46cff7c2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1cf008-a30f-4977-b954-94b46cff7c2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B351C0F-234A-400C-8961-05AD3D13BF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AE2EA8E-5274-4FF5-96CF-566D06C799F8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90E6D488-4097-46AC-BE9E-53A1D248C01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1cf008-a30f-4977-b954-94b46cff7c2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prezentace-econ-en (1)</Template>
  <TotalTime>7669</TotalTime>
  <Words>882</Words>
  <Application>Microsoft Office PowerPoint</Application>
  <PresentationFormat>Širokoúhlá obrazovka</PresentationFormat>
  <Paragraphs>139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20" baseType="lpstr">
      <vt:lpstr>Arial</vt:lpstr>
      <vt:lpstr>Calibri</vt:lpstr>
      <vt:lpstr>Cambria Math</vt:lpstr>
      <vt:lpstr>Tahoma</vt:lpstr>
      <vt:lpstr>Wingdings</vt:lpstr>
      <vt:lpstr>Presentation_MU_EN</vt:lpstr>
      <vt:lpstr>Úvod do výnosnosti a oceňování akcií</vt:lpstr>
      <vt:lpstr>Výnos akcií</vt:lpstr>
      <vt:lpstr>Socrative 1</vt:lpstr>
      <vt:lpstr>Socrative 1</vt:lpstr>
      <vt:lpstr>Cena akcií</vt:lpstr>
      <vt:lpstr>Vzorový příklad – cena akcie</vt:lpstr>
      <vt:lpstr>Vzorový příklad – cena akcie 1/3 </vt:lpstr>
      <vt:lpstr>Vzorový příklad – cena akcie 2/3 </vt:lpstr>
      <vt:lpstr>Vzorový příklad – cena akcie 3/3 </vt:lpstr>
      <vt:lpstr>Socrative 2</vt:lpstr>
      <vt:lpstr>Socrative 2</vt:lpstr>
      <vt:lpstr>Předkupní právo a jeho cena</vt:lpstr>
      <vt:lpstr>Vzorový příklad – předkupní právo</vt:lpstr>
      <vt:lpstr>Děkuji za aktivní účast   v případě dotazů piště </vt:lpstr>
    </vt:vector>
  </TitlesOfParts>
  <Company>Ekonomicko-správní fakulta Masarykovy univerzity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Gyönyörová Lucie</dc:creator>
  <cp:lastModifiedBy>Matúš Horváth</cp:lastModifiedBy>
  <cp:revision>197</cp:revision>
  <cp:lastPrinted>1601-01-01T00:00:00Z</cp:lastPrinted>
  <dcterms:created xsi:type="dcterms:W3CDTF">2020-09-24T08:51:58Z</dcterms:created>
  <dcterms:modified xsi:type="dcterms:W3CDTF">2021-11-24T22:24:30Z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0x0101006822CDD262779F4C8A243605C98B3D6B</vt:lpwstr>
  </property>
</Properties>
</file>