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315" r:id="rId6"/>
    <p:sldId id="308" r:id="rId7"/>
    <p:sldId id="316" r:id="rId8"/>
    <p:sldId id="324" r:id="rId9"/>
    <p:sldId id="299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276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D076"/>
    <a:srgbClr val="0000DC"/>
    <a:srgbClr val="94ADE0"/>
    <a:srgbClr val="F08E52"/>
    <a:srgbClr val="CAEAC1"/>
    <a:srgbClr val="F4B084"/>
    <a:srgbClr val="B4C6E9"/>
    <a:srgbClr val="B9006E"/>
    <a:srgbClr val="46C8FF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49647-C2FB-4040-8F0D-374E408023F0}" v="20" dt="2021-11-08T23:49:03.605"/>
    <p1510:client id="{D4F98E6B-8A3E-4E87-9497-0F9645F33C32}" v="3" dt="2021-11-23T09:57:05.422"/>
    <p1510:client id="{FA067007-FDE2-4F44-9017-51E566FA45C6}" v="25" dt="2020-12-09T17:21:45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00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Gyönyörová" userId="S::433854@muni.cz::b653aab2-afbe-4252-b8ca-b0456ccae5d8" providerId="AD" clId="Web-{FA067007-FDE2-4F44-9017-51E566FA45C6}"/>
    <pc:docChg chg="modSld">
      <pc:chgData name="Lucie Gyönyörová" userId="S::433854@muni.cz::b653aab2-afbe-4252-b8ca-b0456ccae5d8" providerId="AD" clId="Web-{FA067007-FDE2-4F44-9017-51E566FA45C6}" dt="2020-12-09T17:21:41.193" v="23" actId="20577"/>
      <pc:docMkLst>
        <pc:docMk/>
      </pc:docMkLst>
      <pc:sldChg chg="modSp">
        <pc:chgData name="Lucie Gyönyörová" userId="S::433854@muni.cz::b653aab2-afbe-4252-b8ca-b0456ccae5d8" providerId="AD" clId="Web-{FA067007-FDE2-4F44-9017-51E566FA45C6}" dt="2020-12-09T17:21:41.193" v="23" actId="20577"/>
        <pc:sldMkLst>
          <pc:docMk/>
          <pc:sldMk cId="2343526595" sldId="266"/>
        </pc:sldMkLst>
        <pc:spChg chg="mod">
          <ac:chgData name="Lucie Gyönyörová" userId="S::433854@muni.cz::b653aab2-afbe-4252-b8ca-b0456ccae5d8" providerId="AD" clId="Web-{FA067007-FDE2-4F44-9017-51E566FA45C6}" dt="2020-12-09T17:21:41.193" v="23" actId="20577"/>
          <ac:spMkLst>
            <pc:docMk/>
            <pc:sldMk cId="2343526595" sldId="266"/>
            <ac:spMk id="5" creationId="{00000000-0000-0000-0000-000000000000}"/>
          </ac:spMkLst>
        </pc:spChg>
      </pc:sldChg>
    </pc:docChg>
  </pc:docChgLst>
  <pc:docChgLst>
    <pc:chgData name="Matúš Horváth" userId="S::423537@muni.cz::ff6ecbe5-7b0d-476a-93ee-0709fe654b9d" providerId="AD" clId="Web-{D4F98E6B-8A3E-4E87-9497-0F9645F33C32}"/>
    <pc:docChg chg="modSld">
      <pc:chgData name="Matúš Horváth" userId="S::423537@muni.cz::ff6ecbe5-7b0d-476a-93ee-0709fe654b9d" providerId="AD" clId="Web-{D4F98E6B-8A3E-4E87-9497-0F9645F33C32}" dt="2021-11-23T09:57:05.422" v="4" actId="20577"/>
      <pc:docMkLst>
        <pc:docMk/>
      </pc:docMkLst>
      <pc:sldChg chg="modSp">
        <pc:chgData name="Matúš Horváth" userId="S::423537@muni.cz::ff6ecbe5-7b0d-476a-93ee-0709fe654b9d" providerId="AD" clId="Web-{D4F98E6B-8A3E-4E87-9497-0F9645F33C32}" dt="2021-11-23T09:57:05.422" v="4" actId="20577"/>
        <pc:sldMkLst>
          <pc:docMk/>
          <pc:sldMk cId="2376070763" sldId="331"/>
        </pc:sldMkLst>
        <pc:spChg chg="mod">
          <ac:chgData name="Matúš Horváth" userId="S::423537@muni.cz::ff6ecbe5-7b0d-476a-93ee-0709fe654b9d" providerId="AD" clId="Web-{D4F98E6B-8A3E-4E87-9497-0F9645F33C32}" dt="2021-11-23T09:57:05.422" v="4" actId="20577"/>
          <ac:spMkLst>
            <pc:docMk/>
            <pc:sldMk cId="2376070763" sldId="331"/>
            <ac:spMk id="6" creationId="{583A397C-1117-44C4-84D3-74D56B048DF3}"/>
          </ac:spMkLst>
        </pc:spChg>
      </pc:sldChg>
    </pc:docChg>
  </pc:docChgLst>
  <pc:docChgLst>
    <pc:chgData name="Lukáš Marek" userId="S::405677@muni.cz::1bada3d9-94b4-4f6b-8edc-ad61d29ac51d" providerId="AD" clId="Web-{32749647-C2FB-4040-8F0D-374E408023F0}"/>
    <pc:docChg chg="modSld">
      <pc:chgData name="Lukáš Marek" userId="S::405677@muni.cz::1bada3d9-94b4-4f6b-8edc-ad61d29ac51d" providerId="AD" clId="Web-{32749647-C2FB-4040-8F0D-374E408023F0}" dt="2021-11-08T23:49:03.605" v="13" actId="20577"/>
      <pc:docMkLst>
        <pc:docMk/>
      </pc:docMkLst>
      <pc:sldChg chg="modSp">
        <pc:chgData name="Lukáš Marek" userId="S::405677@muni.cz::1bada3d9-94b4-4f6b-8edc-ad61d29ac51d" providerId="AD" clId="Web-{32749647-C2FB-4040-8F0D-374E408023F0}" dt="2021-11-08T23:47:58.010" v="4" actId="20577"/>
        <pc:sldMkLst>
          <pc:docMk/>
          <pc:sldMk cId="3545000606" sldId="296"/>
        </pc:sldMkLst>
        <pc:spChg chg="mod">
          <ac:chgData name="Lukáš Marek" userId="S::405677@muni.cz::1bada3d9-94b4-4f6b-8edc-ad61d29ac51d" providerId="AD" clId="Web-{32749647-C2FB-4040-8F0D-374E408023F0}" dt="2021-11-08T23:47:58.010" v="4" actId="20577"/>
          <ac:spMkLst>
            <pc:docMk/>
            <pc:sldMk cId="3545000606" sldId="296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4.165" v="2" actId="20577"/>
        <pc:sldMkLst>
          <pc:docMk/>
          <pc:sldMk cId="2819804608" sldId="299"/>
        </pc:sldMkLst>
        <pc:spChg chg="mod">
          <ac:chgData name="Lukáš Marek" userId="S::405677@muni.cz::1bada3d9-94b4-4f6b-8edc-ad61d29ac51d" providerId="AD" clId="Web-{32749647-C2FB-4040-8F0D-374E408023F0}" dt="2021-11-08T23:47:44.165" v="2" actId="20577"/>
          <ac:spMkLst>
            <pc:docMk/>
            <pc:sldMk cId="2819804608" sldId="299"/>
            <ac:spMk id="4" creationId="{96989DC0-F519-474D-A002-4B920A4A3E37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9.400" v="3" actId="20577"/>
        <pc:sldMkLst>
          <pc:docMk/>
          <pc:sldMk cId="4053372999" sldId="304"/>
        </pc:sldMkLst>
        <pc:spChg chg="mod">
          <ac:chgData name="Lukáš Marek" userId="S::405677@muni.cz::1bada3d9-94b4-4f6b-8edc-ad61d29ac51d" providerId="AD" clId="Web-{32749647-C2FB-4040-8F0D-374E408023F0}" dt="2021-11-08T23:47:49.400" v="3" actId="20577"/>
          <ac:spMkLst>
            <pc:docMk/>
            <pc:sldMk cId="4053372999" sldId="304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03.072" v="6" actId="20577"/>
        <pc:sldMkLst>
          <pc:docMk/>
          <pc:sldMk cId="987040918" sldId="305"/>
        </pc:sldMkLst>
        <pc:spChg chg="mod">
          <ac:chgData name="Lukáš Marek" userId="S::405677@muni.cz::1bada3d9-94b4-4f6b-8edc-ad61d29ac51d" providerId="AD" clId="Web-{32749647-C2FB-4040-8F0D-374E408023F0}" dt="2021-11-08T23:48:03.072" v="6" actId="20577"/>
          <ac:spMkLst>
            <pc:docMk/>
            <pc:sldMk cId="987040918" sldId="305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12.260" v="8" actId="20577"/>
        <pc:sldMkLst>
          <pc:docMk/>
          <pc:sldMk cId="903726937" sldId="306"/>
        </pc:sldMkLst>
        <pc:spChg chg="mod">
          <ac:chgData name="Lukáš Marek" userId="S::405677@muni.cz::1bada3d9-94b4-4f6b-8edc-ad61d29ac51d" providerId="AD" clId="Web-{32749647-C2FB-4040-8F0D-374E408023F0}" dt="2021-11-08T23:48:12.260" v="8" actId="20577"/>
          <ac:spMkLst>
            <pc:docMk/>
            <pc:sldMk cId="903726937" sldId="306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24.760" v="10" actId="20577"/>
        <pc:sldMkLst>
          <pc:docMk/>
          <pc:sldMk cId="3786255506" sldId="307"/>
        </pc:sldMkLst>
        <pc:spChg chg="mod">
          <ac:chgData name="Lukáš Marek" userId="S::405677@muni.cz::1bada3d9-94b4-4f6b-8edc-ad61d29ac51d" providerId="AD" clId="Web-{32749647-C2FB-4040-8F0D-374E408023F0}" dt="2021-11-08T23:48:24.760" v="10" actId="20577"/>
          <ac:spMkLst>
            <pc:docMk/>
            <pc:sldMk cId="3786255506" sldId="307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30.135" v="11" actId="20577"/>
        <pc:sldMkLst>
          <pc:docMk/>
          <pc:sldMk cId="3723018216" sldId="313"/>
        </pc:sldMkLst>
        <pc:spChg chg="mod">
          <ac:chgData name="Lukáš Marek" userId="S::405677@muni.cz::1bada3d9-94b4-4f6b-8edc-ad61d29ac51d" providerId="AD" clId="Web-{32749647-C2FB-4040-8F0D-374E408023F0}" dt="2021-11-08T23:48:30.135" v="11" actId="20577"/>
          <ac:spMkLst>
            <pc:docMk/>
            <pc:sldMk cId="3723018216" sldId="313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9:03.605" v="13" actId="20577"/>
        <pc:sldMkLst>
          <pc:docMk/>
          <pc:sldMk cId="3948701417" sldId="314"/>
        </pc:sldMkLst>
        <pc:spChg chg="mod">
          <ac:chgData name="Lukáš Marek" userId="S::405677@muni.cz::1bada3d9-94b4-4f6b-8edc-ad61d29ac51d" providerId="AD" clId="Web-{32749647-C2FB-4040-8F0D-374E408023F0}" dt="2021-11-08T23:49:03.605" v="13" actId="20577"/>
          <ac:spMkLst>
            <pc:docMk/>
            <pc:sldMk cId="3948701417" sldId="314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20.977" v="0" actId="20577"/>
        <pc:sldMkLst>
          <pc:docMk/>
          <pc:sldMk cId="1968484354" sldId="315"/>
        </pc:sldMkLst>
        <pc:spChg chg="mod">
          <ac:chgData name="Lukáš Marek" userId="S::405677@muni.cz::1bada3d9-94b4-4f6b-8edc-ad61d29ac51d" providerId="AD" clId="Web-{32749647-C2FB-4040-8F0D-374E408023F0}" dt="2021-11-08T23:47:20.977" v="0" actId="20577"/>
          <ac:spMkLst>
            <pc:docMk/>
            <pc:sldMk cId="1968484354" sldId="315"/>
            <ac:spMk id="4" creationId="{96989DC0-F519-474D-A002-4B920A4A3E37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4.072" v="1" actId="20577"/>
        <pc:sldMkLst>
          <pc:docMk/>
          <pc:sldMk cId="1000116154" sldId="316"/>
        </pc:sldMkLst>
        <pc:spChg chg="mod">
          <ac:chgData name="Lukáš Marek" userId="S::405677@muni.cz::1bada3d9-94b4-4f6b-8edc-ad61d29ac51d" providerId="AD" clId="Web-{32749647-C2FB-4040-8F0D-374E408023F0}" dt="2021-11-08T23:47:44.072" v="1" actId="20577"/>
          <ac:spMkLst>
            <pc:docMk/>
            <pc:sldMk cId="1000116154" sldId="316"/>
            <ac:spMk id="4" creationId="{96989DC0-F519-474D-A002-4B920A4A3E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 do výnosnosti a oceňování akcií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23CB0A-E7B3-457E-8E33-988A781CB295}"/>
              </a:ext>
            </a:extLst>
          </p:cNvPr>
          <p:cNvSpPr txBox="1"/>
          <p:nvPr/>
        </p:nvSpPr>
        <p:spPr>
          <a:xfrm>
            <a:off x="720000" y="1225139"/>
            <a:ext cx="11060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Akcie potravinářské firmy se na burze prodávají za $200. Společnost vloni vyplatila dividendu $10, přičemž jejich výše stabilně roste tempem 2 % </a:t>
            </a:r>
            <a:r>
              <a:rPr lang="cs-CZ" sz="2000" dirty="0" err="1"/>
              <a:t>p.a</a:t>
            </a:r>
            <a:r>
              <a:rPr lang="cs-CZ" sz="2000" dirty="0"/>
              <a:t>. Jaká je vnitřní hodnota akcie a nakoupíte tuto akcii do svého portfolia, pokud od takové akcie požadujete výnosnost 6 % </a:t>
            </a:r>
            <a:r>
              <a:rPr lang="cs-CZ" sz="2000" dirty="0" err="1"/>
              <a:t>p.a</a:t>
            </a:r>
            <a:r>
              <a:rPr lang="cs-CZ" sz="2000" dirty="0"/>
              <a:t>.?</a:t>
            </a:r>
          </a:p>
        </p:txBody>
      </p:sp>
    </p:spTree>
    <p:extLst>
      <p:ext uri="{BB962C8B-B14F-4D97-AF65-F5344CB8AC3E}">
        <p14:creationId xmlns:p14="http://schemas.microsoft.com/office/powerpoint/2010/main" val="95490171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093"/>
            <a:ext cx="10753200" cy="451576"/>
          </a:xfrm>
        </p:spPr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76589"/>
            <a:ext cx="1911116" cy="2185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P0 = V = ?</a:t>
            </a:r>
          </a:p>
          <a:p>
            <a:r>
              <a:rPr lang="cs-CZ" sz="1400" dirty="0"/>
              <a:t>r = 6 %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Dividendy</a:t>
            </a:r>
            <a:br>
              <a:rPr lang="cs-CZ" sz="1400" dirty="0"/>
            </a:br>
            <a:r>
              <a:rPr lang="cs-CZ" sz="1400" dirty="0"/>
              <a:t>D0 = $10 / ks / rok</a:t>
            </a:r>
          </a:p>
          <a:p>
            <a:r>
              <a:rPr lang="cs-CZ" sz="1400" dirty="0"/>
              <a:t>g = 2 %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202344A-5800-460F-9278-ACB06E4E580E}"/>
              </a:ext>
            </a:extLst>
          </p:cNvPr>
          <p:cNvSpPr txBox="1"/>
          <p:nvPr/>
        </p:nvSpPr>
        <p:spPr>
          <a:xfrm>
            <a:off x="3613293" y="1387743"/>
            <a:ext cx="702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Jedná se o </a:t>
            </a:r>
            <a:r>
              <a:rPr lang="cs-CZ" sz="2000" dirty="0" err="1"/>
              <a:t>Gordonův</a:t>
            </a:r>
            <a:r>
              <a:rPr lang="cs-CZ" sz="2000" dirty="0"/>
              <a:t>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5FD12CE-0799-471F-A301-49E820DE8E57}"/>
                  </a:ext>
                </a:extLst>
              </p:cNvPr>
              <p:cNvSpPr txBox="1"/>
              <p:nvPr/>
            </p:nvSpPr>
            <p:spPr>
              <a:xfrm>
                <a:off x="3705497" y="1968631"/>
                <a:ext cx="1393779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5FD12CE-0799-471F-A301-49E820DE8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97" y="1968631"/>
                <a:ext cx="1393779" cy="75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A604974-9808-4944-9912-1505067386F2}"/>
                  </a:ext>
                </a:extLst>
              </p:cNvPr>
              <p:cNvSpPr txBox="1"/>
              <p:nvPr/>
            </p:nvSpPr>
            <p:spPr>
              <a:xfrm>
                <a:off x="6701245" y="2052078"/>
                <a:ext cx="2228752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A604974-9808-4944-9912-150506738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245" y="2052078"/>
                <a:ext cx="2228752" cy="7682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206994A-2248-4275-BB9A-CEA2E247B9FB}"/>
                  </a:ext>
                </a:extLst>
              </p:cNvPr>
              <p:cNvSpPr txBox="1"/>
              <p:nvPr/>
            </p:nvSpPr>
            <p:spPr>
              <a:xfrm>
                <a:off x="3700286" y="3342264"/>
                <a:ext cx="2610266" cy="742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(1+0,02)</m:t>
                          </m:r>
                        </m:num>
                        <m:den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0,06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206994A-2248-4275-BB9A-CEA2E247B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86" y="3342264"/>
                <a:ext cx="2610266" cy="7425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7211AF8D-3B27-4C44-814C-E3A4B31F488A}"/>
                  </a:ext>
                </a:extLst>
              </p:cNvPr>
              <p:cNvSpPr txBox="1"/>
              <p:nvPr/>
            </p:nvSpPr>
            <p:spPr>
              <a:xfrm>
                <a:off x="3700286" y="4756607"/>
                <a:ext cx="3918765" cy="369332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255 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     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Ano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nakoup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7211AF8D-3B27-4C44-814C-E3A4B31F4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86" y="4756607"/>
                <a:ext cx="3918765" cy="369332"/>
              </a:xfrm>
              <a:prstGeom prst="rect">
                <a:avLst/>
              </a:prstGeom>
              <a:blipFill>
                <a:blip r:embed="rId5"/>
                <a:stretch>
                  <a:fillRect b="-1294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719890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Předkupní právo a jeho cena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CEC7DC57-C861-414D-B8BD-4E230406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Zabezpečuje stávajícím akcionářům nezmenšený podíl na základním kapitálu společnosti při jeho navyšování dodatečnou emisí akcií. Nové akcie typicky emitované s nižší cenou.</a:t>
            </a:r>
          </a:p>
          <a:p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D85D9A90-5075-4B46-9015-829D5304EB0B}"/>
                  </a:ext>
                </a:extLst>
              </p:cNvPr>
              <p:cNvSpPr txBox="1"/>
              <p:nvPr/>
            </p:nvSpPr>
            <p:spPr>
              <a:xfrm>
                <a:off x="910046" y="2860765"/>
                <a:ext cx="1461041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ZK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𝑍𝐾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D85D9A90-5075-4B46-9015-829D5304E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46" y="2860765"/>
                <a:ext cx="1461041" cy="6890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>
            <a:extLst>
              <a:ext uri="{FF2B5EF4-FFF2-40B4-BE49-F238E27FC236}">
                <a16:creationId xmlns:a16="http://schemas.microsoft.com/office/drawing/2014/main" id="{EECDAFD0-5A17-4CA3-A27F-81F2DF32B645}"/>
              </a:ext>
            </a:extLst>
          </p:cNvPr>
          <p:cNvSpPr txBox="1"/>
          <p:nvPr/>
        </p:nvSpPr>
        <p:spPr>
          <a:xfrm>
            <a:off x="3161212" y="3036004"/>
            <a:ext cx="7097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Odběrní poměr: Počet předkupních práv k nákupu jedné nové akcie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B644A7B6-1E8B-46FF-99D1-0BE679F4326F}"/>
                  </a:ext>
                </a:extLst>
              </p:cNvPr>
              <p:cNvSpPr txBox="1"/>
              <p:nvPr/>
            </p:nvSpPr>
            <p:spPr>
              <a:xfrm>
                <a:off x="906690" y="2860764"/>
                <a:ext cx="1461041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ZK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𝑍𝐾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B644A7B6-1E8B-46FF-99D1-0BE679F43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690" y="2860764"/>
                <a:ext cx="1461041" cy="6890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A7787D7-FF93-426E-985D-BDD11C3101DE}"/>
                  </a:ext>
                </a:extLst>
              </p:cNvPr>
              <p:cNvSpPr txBox="1"/>
              <p:nvPr/>
            </p:nvSpPr>
            <p:spPr>
              <a:xfrm>
                <a:off x="906690" y="3964271"/>
                <a:ext cx="3357714" cy="7094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HOP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𝑃𝑆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ř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𝑒𝑑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OP</m:t>
                          </m:r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A7787D7-FF93-426E-985D-BDD11C310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690" y="3964271"/>
                <a:ext cx="3357714" cy="7094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CBEEB074-A147-4779-A294-6F67A0A4CA46}"/>
                  </a:ext>
                </a:extLst>
              </p:cNvPr>
              <p:cNvSpPr txBox="1"/>
              <p:nvPr/>
            </p:nvSpPr>
            <p:spPr>
              <a:xfrm>
                <a:off x="809897" y="5263474"/>
                <a:ext cx="3454507" cy="8018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HOP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𝑃𝑆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𝑝𝑜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𝑃𝑀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OP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CBEEB074-A147-4779-A294-6F67A0A4C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97" y="5263474"/>
                <a:ext cx="3454507" cy="801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46E5EA92-FA13-48D4-B39C-F9ED03A830C5}"/>
              </a:ext>
            </a:extLst>
          </p:cNvPr>
          <p:cNvSpPr txBox="1"/>
          <p:nvPr/>
        </p:nvSpPr>
        <p:spPr>
          <a:xfrm>
            <a:off x="10093265" y="3036004"/>
            <a:ext cx="1911116" cy="243143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/>
              <a:t>Kde:</a:t>
            </a:r>
            <a:br>
              <a:rPr lang="cs-CZ" sz="1200" dirty="0"/>
            </a:br>
            <a:r>
              <a:rPr lang="cs-CZ" sz="1200" dirty="0"/>
              <a:t>OP – odběrní poměr</a:t>
            </a:r>
          </a:p>
          <a:p>
            <a:r>
              <a:rPr lang="cs-CZ" sz="1200" dirty="0"/>
              <a:t>ZK – základní kapitál společnosti</a:t>
            </a:r>
          </a:p>
          <a:p>
            <a:r>
              <a:rPr lang="cs-CZ" sz="1200" dirty="0"/>
              <a:t>HOP – hodnota odběrního práva</a:t>
            </a:r>
          </a:p>
          <a:p>
            <a:r>
              <a:rPr lang="cs-CZ" sz="1200" dirty="0" err="1"/>
              <a:t>PSpřed</a:t>
            </a:r>
            <a:r>
              <a:rPr lang="cs-CZ" sz="1200" dirty="0"/>
              <a:t> – cena staré akcie před oddělením</a:t>
            </a:r>
          </a:p>
          <a:p>
            <a:r>
              <a:rPr lang="cs-CZ" sz="1200" dirty="0" err="1"/>
              <a:t>PSpo</a:t>
            </a:r>
            <a:r>
              <a:rPr lang="cs-CZ" sz="1200" dirty="0"/>
              <a:t> – cena staré akcie po oddělení</a:t>
            </a:r>
          </a:p>
          <a:p>
            <a:r>
              <a:rPr lang="cs-CZ" sz="1200" dirty="0"/>
              <a:t>PM – cena nové akcie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305227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předkupní právo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83A397C-1117-44C4-84D3-74D56B048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>
                <a:cs typeface="Arial"/>
              </a:rPr>
              <a:t>Akciová společnost ABC je rozdělena na 1 mil. akcií a má základní kapitál 200 mil. Kč. Společnost plánuje navýšení kapitálu emisí nových akcií o 50 mil. Kč při stejné nominální hodnotě. Nové akcie jsou upisovány za 210 Kč. Stará akcie se před ex-</a:t>
            </a:r>
            <a:r>
              <a:rPr lang="cs-CZ" sz="2400" dirty="0" err="1">
                <a:cs typeface="Arial"/>
              </a:rPr>
              <a:t>date</a:t>
            </a:r>
            <a:r>
              <a:rPr lang="cs-CZ" sz="2400" dirty="0">
                <a:cs typeface="Arial"/>
              </a:rPr>
              <a:t> prodávala za 250 Kč a po ex-</a:t>
            </a:r>
            <a:r>
              <a:rPr lang="cs-CZ" sz="2400" dirty="0" err="1">
                <a:cs typeface="Arial"/>
              </a:rPr>
              <a:t>date</a:t>
            </a:r>
            <a:r>
              <a:rPr lang="cs-CZ" sz="2400" dirty="0">
                <a:cs typeface="Arial"/>
              </a:rPr>
              <a:t> klesla na 242 Kč. Navíc mají staré akcie nárok na dividendu 10 Kč.</a:t>
            </a:r>
            <a:endParaRPr lang="cs-CZ" dirty="0"/>
          </a:p>
          <a:p>
            <a:pPr marL="251460" indent="-179705"/>
            <a:r>
              <a:rPr lang="cs-CZ" sz="2400" dirty="0"/>
              <a:t>Stanovte odběrní poměr, cenu předkupního práva před a po ex-</a:t>
            </a:r>
            <a:r>
              <a:rPr lang="cs-CZ" sz="2400" dirty="0" err="1"/>
              <a:t>date</a:t>
            </a:r>
            <a:r>
              <a:rPr lang="cs-CZ" sz="2400" dirty="0"/>
              <a:t>.</a:t>
            </a: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607076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 akcií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Kapitálový výnos</a:t>
            </a:r>
          </a:p>
          <a:p>
            <a:pPr lvl="1"/>
            <a:r>
              <a:rPr lang="cs-CZ" sz="1600" dirty="0"/>
              <a:t>klasický výnos</a:t>
            </a:r>
            <a:br>
              <a:rPr lang="cs-CZ" sz="1600" dirty="0"/>
            </a:br>
            <a:br>
              <a:rPr lang="cs-CZ" sz="1600" dirty="0"/>
            </a:br>
            <a:endParaRPr lang="cs-CZ" sz="1600" dirty="0"/>
          </a:p>
          <a:p>
            <a:pPr lvl="1"/>
            <a:r>
              <a:rPr lang="cs-CZ" sz="1600" dirty="0"/>
              <a:t>logaritmický výnos</a:t>
            </a:r>
          </a:p>
          <a:p>
            <a:pPr lvl="2"/>
            <a:r>
              <a:rPr lang="cs-CZ" sz="1000" dirty="0"/>
              <a:t>hodí se pro kratší období, nejlépe spojité</a:t>
            </a:r>
          </a:p>
          <a:p>
            <a:pPr lvl="2"/>
            <a:endParaRPr lang="cs-CZ" sz="900" dirty="0"/>
          </a:p>
          <a:p>
            <a:r>
              <a:rPr lang="cs-CZ" sz="2000" dirty="0"/>
              <a:t>Důchodový výnos </a:t>
            </a:r>
          </a:p>
          <a:p>
            <a:pPr lvl="1"/>
            <a:r>
              <a:rPr lang="cs-CZ" sz="1600" dirty="0"/>
              <a:t>dividendy</a:t>
            </a:r>
          </a:p>
          <a:p>
            <a:pPr lvl="1"/>
            <a:endParaRPr lang="cs-CZ" sz="1600" dirty="0"/>
          </a:p>
          <a:p>
            <a:r>
              <a:rPr lang="cs-CZ" sz="2000" dirty="0"/>
              <a:t>Jak vypočítat průměrnou výnosnost?</a:t>
            </a:r>
          </a:p>
          <a:p>
            <a:pPr lvl="1"/>
            <a:r>
              <a:rPr lang="cs-CZ" sz="1600" dirty="0"/>
              <a:t>Akcie zhodnotila první rok o 100 % a druhý rok -50 %. Jaké je průměrné zhodnocení?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57C3163-F8E8-44B2-BDCC-4163A29D2C7D}"/>
                  </a:ext>
                </a:extLst>
              </p:cNvPr>
              <p:cNvSpPr txBox="1"/>
              <p:nvPr/>
            </p:nvSpPr>
            <p:spPr>
              <a:xfrm>
                <a:off x="3751604" y="1931285"/>
                <a:ext cx="2970750" cy="754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57C3163-F8E8-44B2-BDCC-4163A29D2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604" y="1931285"/>
                <a:ext cx="2970750" cy="7541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>
            <a:extLst>
              <a:ext uri="{FF2B5EF4-FFF2-40B4-BE49-F238E27FC236}">
                <a16:creationId xmlns:a16="http://schemas.microsoft.com/office/drawing/2014/main" id="{6EA5DD20-71EA-4644-BEAD-31B60049C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501" y="5290971"/>
            <a:ext cx="1376077" cy="13896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74DBE18-4C63-4944-A694-EC18CE3272A1}"/>
                  </a:ext>
                </a:extLst>
              </p:cNvPr>
              <p:cNvSpPr txBox="1"/>
              <p:nvPr/>
            </p:nvSpPr>
            <p:spPr>
              <a:xfrm>
                <a:off x="3690359" y="3630474"/>
                <a:ext cx="1072858" cy="754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74DBE18-4C63-4944-A694-EC18CE327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359" y="3630474"/>
                <a:ext cx="1072858" cy="7541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Obrázek 12">
            <a:extLst>
              <a:ext uri="{FF2B5EF4-FFF2-40B4-BE49-F238E27FC236}">
                <a16:creationId xmlns:a16="http://schemas.microsoft.com/office/drawing/2014/main" id="{501FDAC1-E869-43F7-989D-E77D93B31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2342" y="5376430"/>
            <a:ext cx="1352550" cy="1057275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4F0CDF75-8B0F-4756-BA13-36B149BD24F3}"/>
              </a:ext>
            </a:extLst>
          </p:cNvPr>
          <p:cNvSpPr txBox="1"/>
          <p:nvPr/>
        </p:nvSpPr>
        <p:spPr>
          <a:xfrm>
            <a:off x="4968974" y="5693400"/>
            <a:ext cx="692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C62939D-78B6-40F3-B50C-B5A84A2E4AD7}"/>
                  </a:ext>
                </a:extLst>
              </p:cNvPr>
              <p:cNvSpPr txBox="1"/>
              <p:nvPr/>
            </p:nvSpPr>
            <p:spPr>
              <a:xfrm>
                <a:off x="8783652" y="3762001"/>
                <a:ext cx="2609176" cy="766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C62939D-78B6-40F3-B50C-B5A84A2E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3652" y="3762001"/>
                <a:ext cx="2609176" cy="766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>
            <a:extLst>
              <a:ext uri="{FF2B5EF4-FFF2-40B4-BE49-F238E27FC236}">
                <a16:creationId xmlns:a16="http://schemas.microsoft.com/office/drawing/2014/main" id="{6C406C45-587C-4918-9352-5583B7F8A8E0}"/>
              </a:ext>
            </a:extLst>
          </p:cNvPr>
          <p:cNvSpPr txBox="1"/>
          <p:nvPr/>
        </p:nvSpPr>
        <p:spPr>
          <a:xfrm>
            <a:off x="8950690" y="3010742"/>
            <a:ext cx="317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Lze zkombinovat</a:t>
            </a:r>
            <a:endParaRPr lang="cs-CZ" sz="1800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2716AA2A-E33B-4376-AFDC-9DE8CE689270}"/>
              </a:ext>
            </a:extLst>
          </p:cNvPr>
          <p:cNvSpPr/>
          <p:nvPr/>
        </p:nvSpPr>
        <p:spPr bwMode="auto">
          <a:xfrm>
            <a:off x="8520157" y="2623559"/>
            <a:ext cx="3503776" cy="21791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B8BEAB0-90F8-4F30-91F5-E22E931422CE}"/>
                  </a:ext>
                </a:extLst>
              </p:cNvPr>
              <p:cNvSpPr txBox="1"/>
              <p:nvPr/>
            </p:nvSpPr>
            <p:spPr>
              <a:xfrm>
                <a:off x="4200592" y="2850435"/>
                <a:ext cx="1608581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k-SK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sk-SK" b="0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B8BEAB0-90F8-4F30-91F5-E22E93142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592" y="2850435"/>
                <a:ext cx="1608581" cy="8298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4843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23CB0A-E7B3-457E-8E33-988A781CB295}"/>
              </a:ext>
            </a:extLst>
          </p:cNvPr>
          <p:cNvSpPr txBox="1"/>
          <p:nvPr/>
        </p:nvSpPr>
        <p:spPr>
          <a:xfrm>
            <a:off x="720000" y="1111928"/>
            <a:ext cx="110606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Před 4 roky, jste nakoupili 10 akcií Microsoftu. Průměrná nákupní cena byla $79 a cena při prodeji je $343,11. Každé čtvrtletí vám byly také vypláceny dividendy, které jste již dále neinvestovali. Jejich výčet je uveden níže. Dividendy podléhají srážkové dani 15 %. Jaké je vaše průměrné čisté roční zhodnocení?</a:t>
            </a:r>
          </a:p>
          <a:p>
            <a:endParaRPr lang="cs-CZ" sz="2000" dirty="0"/>
          </a:p>
          <a:p>
            <a:r>
              <a:rPr lang="cs-CZ" sz="2000" dirty="0"/>
              <a:t>Dividendy uvedeny vždy na 1 kus akcie:</a:t>
            </a:r>
          </a:p>
          <a:p>
            <a:r>
              <a:rPr lang="cs-CZ" sz="2000" dirty="0"/>
              <a:t>2018: 4 x $0,42</a:t>
            </a:r>
          </a:p>
          <a:p>
            <a:r>
              <a:rPr lang="cs-CZ" sz="2000" dirty="0"/>
              <a:t>2019: 4 x $0,46</a:t>
            </a:r>
          </a:p>
          <a:p>
            <a:r>
              <a:rPr lang="cs-CZ" sz="2000" dirty="0"/>
              <a:t>2020: 4 x $0,51</a:t>
            </a:r>
          </a:p>
          <a:p>
            <a:r>
              <a:rPr lang="cs-CZ" sz="2000" dirty="0"/>
              <a:t>2021: 4 x $0,56</a:t>
            </a:r>
          </a:p>
        </p:txBody>
      </p:sp>
    </p:spTree>
    <p:extLst>
      <p:ext uri="{BB962C8B-B14F-4D97-AF65-F5344CB8AC3E}">
        <p14:creationId xmlns:p14="http://schemas.microsoft.com/office/powerpoint/2010/main" val="29851231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093"/>
            <a:ext cx="10753200" cy="451576"/>
          </a:xfrm>
        </p:spPr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92378"/>
            <a:ext cx="1911116" cy="2185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P0 = $79</a:t>
            </a:r>
          </a:p>
          <a:p>
            <a:r>
              <a:rPr lang="cs-CZ" sz="1400" dirty="0" err="1"/>
              <a:t>Pt</a:t>
            </a:r>
            <a:r>
              <a:rPr lang="cs-CZ" sz="1400" dirty="0"/>
              <a:t> = $343,11</a:t>
            </a:r>
          </a:p>
          <a:p>
            <a:r>
              <a:rPr lang="cs-CZ" sz="1400" dirty="0"/>
              <a:t>t = 4 roky</a:t>
            </a:r>
          </a:p>
          <a:p>
            <a:endParaRPr lang="cs-CZ" sz="1400" dirty="0"/>
          </a:p>
          <a:p>
            <a:r>
              <a:rPr lang="cs-CZ" sz="1400" dirty="0"/>
              <a:t>Dividendy</a:t>
            </a:r>
            <a:br>
              <a:rPr lang="cs-CZ" sz="1400" dirty="0"/>
            </a:br>
            <a:r>
              <a:rPr lang="cs-CZ" sz="1400" dirty="0"/>
              <a:t>$7,8 / kus</a:t>
            </a:r>
          </a:p>
          <a:p>
            <a:r>
              <a:rPr lang="cs-CZ" sz="1400" dirty="0"/>
              <a:t>tax = 15 %</a:t>
            </a:r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1550B5D-7DB3-45C1-9EDA-7F4476EC83BD}"/>
                  </a:ext>
                </a:extLst>
              </p:cNvPr>
              <p:cNvSpPr txBox="1"/>
              <p:nvPr/>
            </p:nvSpPr>
            <p:spPr>
              <a:xfrm>
                <a:off x="3896601" y="990669"/>
                <a:ext cx="3697231" cy="7884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𝑐𝑙𝑒𝑎𝑛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𝛴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1550B5D-7DB3-45C1-9EDA-7F4476EC8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01" y="990669"/>
                <a:ext cx="3697231" cy="7884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E876769-548C-44B9-84AF-4DE6AA289CDC}"/>
                  </a:ext>
                </a:extLst>
              </p:cNvPr>
              <p:cNvSpPr txBox="1"/>
              <p:nvPr/>
            </p:nvSpPr>
            <p:spPr>
              <a:xfrm>
                <a:off x="3896601" y="2054606"/>
                <a:ext cx="4408258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𝑐𝑙𝑒𝑎𝑛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343,11</m:t>
                          </m:r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79</m:t>
                          </m:r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7,8</m:t>
                          </m:r>
                          <m: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79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E876769-548C-44B9-84AF-4DE6AA289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01" y="2054606"/>
                <a:ext cx="4408258" cy="701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D3263B83-3AE3-4BA0-B707-7374FD57F62D}"/>
                  </a:ext>
                </a:extLst>
              </p:cNvPr>
              <p:cNvSpPr txBox="1"/>
              <p:nvPr/>
            </p:nvSpPr>
            <p:spPr>
              <a:xfrm>
                <a:off x="3896601" y="3240002"/>
                <a:ext cx="24797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𝑐𝑙𝑒𝑎𝑛</m:t>
                          </m:r>
                        </m:sub>
                      </m:sSub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342,71 %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D3263B83-3AE3-4BA0-B707-7374FD57F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01" y="3240002"/>
                <a:ext cx="2479718" cy="369332"/>
              </a:xfrm>
              <a:prstGeom prst="rect">
                <a:avLst/>
              </a:prstGeom>
              <a:blipFill>
                <a:blip r:embed="rId4"/>
                <a:stretch>
                  <a:fillRect l="-491" r="-2211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2E1E14D-DA8E-4BF3-B157-4AF4411F4B9C}"/>
                  </a:ext>
                </a:extLst>
              </p:cNvPr>
              <p:cNvSpPr txBox="1"/>
              <p:nvPr/>
            </p:nvSpPr>
            <p:spPr>
              <a:xfrm>
                <a:off x="3871401" y="4174202"/>
                <a:ext cx="3595087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𝐴𝐺𝑅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𝑐𝑙𝑒𝑎𝑛</m:t>
                                  </m:r>
                                </m:sub>
                              </m:sSub>
                            </m:e>
                          </m:d>
                        </m:e>
                      </m:rad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2E1E14D-DA8E-4BF3-B157-4AF4411F4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401" y="4174202"/>
                <a:ext cx="3595087" cy="447238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C72335C2-444F-45B6-8837-E108EC9E7A85}"/>
                  </a:ext>
                </a:extLst>
              </p:cNvPr>
              <p:cNvSpPr txBox="1"/>
              <p:nvPr/>
            </p:nvSpPr>
            <p:spPr>
              <a:xfrm>
                <a:off x="3871400" y="4992275"/>
                <a:ext cx="3777381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𝐴𝐺𝑅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cs-CZ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3,4271</m:t>
                              </m:r>
                            </m:e>
                          </m:d>
                        </m:e>
                      </m:rad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C72335C2-444F-45B6-8837-E108EC9E7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400" y="4992275"/>
                <a:ext cx="3777381" cy="447238"/>
              </a:xfrm>
              <a:prstGeom prst="rect">
                <a:avLst/>
              </a:prstGeom>
              <a:blipFill>
                <a:blip r:embed="rId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75D92867-2695-42A6-80F9-A59314D95E26}"/>
                  </a:ext>
                </a:extLst>
              </p:cNvPr>
              <p:cNvSpPr txBox="1"/>
              <p:nvPr/>
            </p:nvSpPr>
            <p:spPr>
              <a:xfrm>
                <a:off x="3896601" y="5810348"/>
                <a:ext cx="2924326" cy="369332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𝐴𝐺𝑅</m:t>
                      </m:r>
                      <m: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=45,05 % 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75D92867-2695-42A6-80F9-A59314D95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601" y="5810348"/>
                <a:ext cx="2924326" cy="369332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11615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akcií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95449"/>
            <a:ext cx="10753200" cy="4139998"/>
          </a:xfrm>
        </p:spPr>
        <p:txBody>
          <a:bodyPr/>
          <a:lstStyle/>
          <a:p>
            <a:r>
              <a:rPr lang="cs-CZ" sz="2000" dirty="0"/>
              <a:t>Základní princip</a:t>
            </a:r>
          </a:p>
          <a:p>
            <a:pPr lvl="1"/>
            <a:r>
              <a:rPr lang="cs-CZ" sz="1600" dirty="0"/>
              <a:t>vnitřní hodnota odpovídá diskontovaným CF investice do současnosti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Dividendově diskontní modely (DDM)</a:t>
            </a:r>
          </a:p>
          <a:p>
            <a:pPr lvl="1"/>
            <a:r>
              <a:rPr lang="cs-CZ" sz="1600" dirty="0"/>
              <a:t>triviální, základní modely pro oceňování akcií, které vyplácejí dividendy</a:t>
            </a:r>
          </a:p>
          <a:p>
            <a:pPr lvl="1"/>
            <a:r>
              <a:rPr lang="cs-CZ" sz="1600" dirty="0"/>
              <a:t>nejrozšířenější a nejpoužívanější modely i přes své četné nedostatky</a:t>
            </a:r>
          </a:p>
          <a:p>
            <a:endParaRPr lang="cs-CZ" sz="1700" dirty="0"/>
          </a:p>
          <a:p>
            <a:r>
              <a:rPr lang="cs-CZ" sz="2000" dirty="0"/>
              <a:t>Různé typy DDM</a:t>
            </a:r>
          </a:p>
          <a:p>
            <a:pPr lvl="1"/>
            <a:r>
              <a:rPr lang="cs-CZ" sz="1600" b="1" dirty="0"/>
              <a:t>s nulovým růstem dividend</a:t>
            </a:r>
          </a:p>
          <a:p>
            <a:pPr lvl="1"/>
            <a:r>
              <a:rPr lang="cs-CZ" sz="1600" b="1" dirty="0"/>
              <a:t>jednostupňové DDM (stabilně rostoucí dividendy) – </a:t>
            </a:r>
            <a:r>
              <a:rPr lang="cs-CZ" sz="1600" b="1" dirty="0" err="1"/>
              <a:t>Gordonův</a:t>
            </a:r>
            <a:r>
              <a:rPr lang="cs-CZ" sz="1600" b="1" dirty="0"/>
              <a:t> model</a:t>
            </a:r>
          </a:p>
          <a:p>
            <a:pPr lvl="1"/>
            <a:r>
              <a:rPr lang="cs-CZ" sz="1600" dirty="0"/>
              <a:t>vícestupňové DDM (dividendová politika se strukturálními změnami)</a:t>
            </a:r>
          </a:p>
          <a:p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C5691F6-11A7-4A2E-A6BC-0EAA45443CE6}"/>
                  </a:ext>
                </a:extLst>
              </p:cNvPr>
              <p:cNvSpPr txBox="1"/>
              <p:nvPr/>
            </p:nvSpPr>
            <p:spPr>
              <a:xfrm>
                <a:off x="7507092" y="1397539"/>
                <a:ext cx="4501295" cy="12082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2000" i="0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0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20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 dirty="0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000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 dirty="0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i="0" dirty="0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2000" i="1" dirty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000" i="1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2000" i="0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00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00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0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0" dirty="0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 dirty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C5691F6-11A7-4A2E-A6BC-0EAA45443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092" y="1397539"/>
                <a:ext cx="4501295" cy="12082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0568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cena akcie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521217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Jaká je podle vás vnitřní hodnota akcie, u které se domníváte, že jí prodáte za 4 roky za</a:t>
            </a:r>
          </a:p>
          <a:p>
            <a:pPr marL="72000" indent="0">
              <a:buNone/>
            </a:pPr>
            <a:r>
              <a:rPr lang="cs-CZ" sz="2000" dirty="0"/>
              <a:t>455 Kč? Společnost na konci roku vyplácí stálou dividendu ve výši 25 Kč za akcii. Vaše diskontní úroková míra činí 8 % </a:t>
            </a:r>
            <a:r>
              <a:rPr lang="cs-CZ" sz="2000" dirty="0" err="1"/>
              <a:t>p.a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80037"/>
            <a:ext cx="10753200" cy="451576"/>
          </a:xfrm>
        </p:spPr>
        <p:txBody>
          <a:bodyPr/>
          <a:lstStyle/>
          <a:p>
            <a:r>
              <a:rPr lang="cs-CZ" dirty="0"/>
              <a:t>Vzorový příklad – cena akcie 1/3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76589"/>
            <a:ext cx="1911116" cy="2185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P0 = V = ?</a:t>
            </a:r>
          </a:p>
          <a:p>
            <a:r>
              <a:rPr lang="cs-CZ" sz="1400" dirty="0"/>
              <a:t>P4 = 455 Kč</a:t>
            </a:r>
          </a:p>
          <a:p>
            <a:r>
              <a:rPr lang="cs-CZ" sz="1400" dirty="0"/>
              <a:t>t = 4 roky</a:t>
            </a:r>
          </a:p>
          <a:p>
            <a:r>
              <a:rPr lang="cs-CZ" sz="1400" dirty="0"/>
              <a:t>r = 8 %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Dividendy</a:t>
            </a:r>
            <a:br>
              <a:rPr lang="cs-CZ" sz="1400" dirty="0"/>
            </a:br>
            <a:r>
              <a:rPr lang="cs-CZ" sz="1400" dirty="0"/>
              <a:t>25 Kč / ks / rok</a:t>
            </a:r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5F039276-4D15-4276-BFBC-588B93D5BB6E}"/>
                  </a:ext>
                </a:extLst>
              </p:cNvPr>
              <p:cNvSpPr txBox="1"/>
              <p:nvPr/>
            </p:nvSpPr>
            <p:spPr>
              <a:xfrm>
                <a:off x="4384741" y="1751540"/>
                <a:ext cx="4794648" cy="1152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2400" i="0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0" dirty="0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i="1" dirty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5F039276-4D15-4276-BFBC-588B93D5B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41" y="1751540"/>
                <a:ext cx="4794648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058F1D97-F471-4EA9-A401-62B9E68FE8EF}"/>
              </a:ext>
            </a:extLst>
          </p:cNvPr>
          <p:cNvSpPr txBox="1"/>
          <p:nvPr/>
        </p:nvSpPr>
        <p:spPr>
          <a:xfrm>
            <a:off x="4641675" y="1222177"/>
            <a:ext cx="4078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Dividendy tvoří geometrickou řadu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42864EFE-CB4E-46B8-B7F0-756849F503A0}"/>
                  </a:ext>
                </a:extLst>
              </p:cNvPr>
              <p:cNvSpPr txBox="1"/>
              <p:nvPr/>
            </p:nvSpPr>
            <p:spPr>
              <a:xfrm>
                <a:off x="4138784" y="3162542"/>
                <a:ext cx="6221758" cy="1186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0,08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0,08</m:t>
                          </m:r>
                        </m:den>
                      </m:f>
                      <m:r>
                        <a:rPr lang="cs-CZ" sz="2400" i="0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455</m:t>
                          </m:r>
                        </m:num>
                        <m:den>
                          <m:sSup>
                            <m:sSupPr>
                              <m:ctrlPr>
                                <a:rPr lang="cs-CZ" sz="2400" i="1" dirty="0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0" dirty="0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b="0" i="1" dirty="0" smtClean="0">
                                      <a:latin typeface="Cambria Math" panose="02040503050406030204" pitchFamily="18" charset="0"/>
                                    </a:rPr>
                                    <m:t>0,08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42864EFE-CB4E-46B8-B7F0-756849F50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784" y="3162542"/>
                <a:ext cx="6221758" cy="1186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F95E0A2-8B18-4B83-BA00-5244E178D58B}"/>
                  </a:ext>
                </a:extLst>
              </p:cNvPr>
              <p:cNvSpPr txBox="1"/>
              <p:nvPr/>
            </p:nvSpPr>
            <p:spPr>
              <a:xfrm>
                <a:off x="4641675" y="4808945"/>
                <a:ext cx="2177143" cy="461665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417,24 </m:t>
                      </m:r>
                      <m:r>
                        <m:rPr>
                          <m:sty m:val="p"/>
                        </m:rPr>
                        <a:rPr lang="cs-CZ" sz="24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1F95E0A2-8B18-4B83-BA00-5244E178D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75" y="4808945"/>
                <a:ext cx="217714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791B0626-AF54-4B0C-B8AF-F2FB94A041FF}"/>
              </a:ext>
            </a:extLst>
          </p:cNvPr>
          <p:cNvSpPr txBox="1"/>
          <p:nvPr/>
        </p:nvSpPr>
        <p:spPr>
          <a:xfrm>
            <a:off x="3082834" y="5507828"/>
            <a:ext cx="8610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Jak by se změnil výsledek, pokud nebudeme uvažovat prodej?</a:t>
            </a:r>
          </a:p>
        </p:txBody>
      </p:sp>
    </p:spTree>
    <p:extLst>
      <p:ext uri="{BB962C8B-B14F-4D97-AF65-F5344CB8AC3E}">
        <p14:creationId xmlns:p14="http://schemas.microsoft.com/office/powerpoint/2010/main" val="1192595988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093"/>
            <a:ext cx="10753200" cy="451576"/>
          </a:xfrm>
        </p:spPr>
        <p:txBody>
          <a:bodyPr/>
          <a:lstStyle/>
          <a:p>
            <a:r>
              <a:rPr lang="cs-CZ" dirty="0"/>
              <a:t>Vzorový příklad – cena akcie 2/3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76589"/>
            <a:ext cx="1911116" cy="19697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P0 = V = ?</a:t>
            </a:r>
          </a:p>
          <a:p>
            <a:r>
              <a:rPr lang="cs-CZ" sz="1400" dirty="0"/>
              <a:t>r = 8 %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Dividendy</a:t>
            </a:r>
            <a:br>
              <a:rPr lang="cs-CZ" sz="1400" dirty="0"/>
            </a:br>
            <a:r>
              <a:rPr lang="cs-CZ" sz="1400" dirty="0"/>
              <a:t>25 Kč / ks / rok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1B0626-AF54-4B0C-B8AF-F2FB94A041FF}"/>
              </a:ext>
            </a:extLst>
          </p:cNvPr>
          <p:cNvSpPr txBox="1"/>
          <p:nvPr/>
        </p:nvSpPr>
        <p:spPr>
          <a:xfrm>
            <a:off x="3521853" y="1328338"/>
            <a:ext cx="8610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Jak by se změnil výsledek, pokud nebudeme uvažovat prodej?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82D2310-C234-48E7-8D80-5A25563DA7AC}"/>
              </a:ext>
            </a:extLst>
          </p:cNvPr>
          <p:cNvSpPr txBox="1"/>
          <p:nvPr/>
        </p:nvSpPr>
        <p:spPr>
          <a:xfrm>
            <a:off x="3581117" y="1896839"/>
            <a:ext cx="7540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Bude se jednat o DDM s nulovým růstem dividendy (nekonečné)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C562930-00FE-41A7-8D84-1BBD1C56E478}"/>
                  </a:ext>
                </a:extLst>
              </p:cNvPr>
              <p:cNvSpPr txBox="1"/>
              <p:nvPr/>
            </p:nvSpPr>
            <p:spPr>
              <a:xfrm>
                <a:off x="4045131" y="2644281"/>
                <a:ext cx="3886898" cy="998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C562930-00FE-41A7-8D84-1BBD1C56E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1" y="2644281"/>
                <a:ext cx="3886898" cy="9980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06F6A6C4-A94B-44C2-84BC-EDCD629C7438}"/>
                  </a:ext>
                </a:extLst>
              </p:cNvPr>
              <p:cNvSpPr txBox="1"/>
              <p:nvPr/>
            </p:nvSpPr>
            <p:spPr>
              <a:xfrm>
                <a:off x="4045131" y="3929215"/>
                <a:ext cx="1254574" cy="740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0,08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06F6A6C4-A94B-44C2-84BC-EDCD629C7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1" y="3929215"/>
                <a:ext cx="1254574" cy="740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AF0D261-69FF-4559-8D27-833DCE39D560}"/>
                  </a:ext>
                </a:extLst>
              </p:cNvPr>
              <p:cNvSpPr txBox="1"/>
              <p:nvPr/>
            </p:nvSpPr>
            <p:spPr>
              <a:xfrm>
                <a:off x="4052713" y="4968817"/>
                <a:ext cx="1822037" cy="369332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312,5 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AF0D261-69FF-4559-8D27-833DCE39D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713" y="4968817"/>
                <a:ext cx="18220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>
            <a:extLst>
              <a:ext uri="{FF2B5EF4-FFF2-40B4-BE49-F238E27FC236}">
                <a16:creationId xmlns:a16="http://schemas.microsoft.com/office/drawing/2014/main" id="{F819475B-720E-4991-AF76-8462505E9B41}"/>
              </a:ext>
            </a:extLst>
          </p:cNvPr>
          <p:cNvSpPr txBox="1"/>
          <p:nvPr/>
        </p:nvSpPr>
        <p:spPr>
          <a:xfrm>
            <a:off x="3247533" y="5533766"/>
            <a:ext cx="7028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by se změnil výsledek, pokud budeme uvažovat o rostoucí výši dividend o 3 %?</a:t>
            </a:r>
          </a:p>
        </p:txBody>
      </p:sp>
    </p:spTree>
    <p:extLst>
      <p:ext uri="{BB962C8B-B14F-4D97-AF65-F5344CB8AC3E}">
        <p14:creationId xmlns:p14="http://schemas.microsoft.com/office/powerpoint/2010/main" val="2575862334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093"/>
            <a:ext cx="10753200" cy="451576"/>
          </a:xfrm>
        </p:spPr>
        <p:txBody>
          <a:bodyPr/>
          <a:lstStyle/>
          <a:p>
            <a:r>
              <a:rPr lang="cs-CZ" dirty="0"/>
              <a:t>Vzorový příklad – cena akcie 3/3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76589"/>
            <a:ext cx="1911116" cy="218521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P0 = V = ?</a:t>
            </a:r>
          </a:p>
          <a:p>
            <a:r>
              <a:rPr lang="cs-CZ" sz="1400" dirty="0"/>
              <a:t>r = 8 %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Dividendy</a:t>
            </a:r>
            <a:br>
              <a:rPr lang="cs-CZ" sz="1400" dirty="0"/>
            </a:br>
            <a:r>
              <a:rPr lang="cs-CZ" sz="1400" dirty="0"/>
              <a:t>D0 = 25 Kč / ks / rok</a:t>
            </a:r>
          </a:p>
          <a:p>
            <a:r>
              <a:rPr lang="cs-CZ" sz="1400" dirty="0"/>
              <a:t>g = 3 %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819475B-720E-4991-AF76-8462505E9B41}"/>
              </a:ext>
            </a:extLst>
          </p:cNvPr>
          <p:cNvSpPr txBox="1"/>
          <p:nvPr/>
        </p:nvSpPr>
        <p:spPr>
          <a:xfrm>
            <a:off x="3613293" y="1377903"/>
            <a:ext cx="7028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 by se změnil výsledek, pokud budeme uvažovat o rostoucí výši dividend o 3 %? Vycházejme z předpokladu, že 25 Kč byla dividenda za minulý rok.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202344A-5800-460F-9278-ACB06E4E580E}"/>
              </a:ext>
            </a:extLst>
          </p:cNvPr>
          <p:cNvSpPr txBox="1"/>
          <p:nvPr/>
        </p:nvSpPr>
        <p:spPr>
          <a:xfrm>
            <a:off x="3613293" y="2415356"/>
            <a:ext cx="702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Jedná se o </a:t>
            </a:r>
            <a:r>
              <a:rPr lang="cs-CZ" sz="2000" dirty="0" err="1"/>
              <a:t>Gordonův</a:t>
            </a:r>
            <a:r>
              <a:rPr lang="cs-CZ" sz="2000" dirty="0"/>
              <a:t>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5FD12CE-0799-471F-A301-49E820DE8E57}"/>
                  </a:ext>
                </a:extLst>
              </p:cNvPr>
              <p:cNvSpPr txBox="1"/>
              <p:nvPr/>
            </p:nvSpPr>
            <p:spPr>
              <a:xfrm>
                <a:off x="3705497" y="2961409"/>
                <a:ext cx="1393779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5FD12CE-0799-471F-A301-49E820DE8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97" y="2961409"/>
                <a:ext cx="1393779" cy="75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A604974-9808-4944-9912-1505067386F2}"/>
                  </a:ext>
                </a:extLst>
              </p:cNvPr>
              <p:cNvSpPr txBox="1"/>
              <p:nvPr/>
            </p:nvSpPr>
            <p:spPr>
              <a:xfrm>
                <a:off x="6701245" y="3044856"/>
                <a:ext cx="2228752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FA604974-9808-4944-9912-150506738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245" y="3044856"/>
                <a:ext cx="2228752" cy="7682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206994A-2248-4275-BB9A-CEA2E247B9FB}"/>
                  </a:ext>
                </a:extLst>
              </p:cNvPr>
              <p:cNvSpPr txBox="1"/>
              <p:nvPr/>
            </p:nvSpPr>
            <p:spPr>
              <a:xfrm>
                <a:off x="3700286" y="4137589"/>
                <a:ext cx="2610266" cy="742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(1+0,03)</m:t>
                          </m:r>
                        </m:num>
                        <m:den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0,08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0,03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206994A-2248-4275-BB9A-CEA2E247B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86" y="4137589"/>
                <a:ext cx="2610266" cy="7425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7211AF8D-3B27-4C44-814C-E3A4B31F488A}"/>
                  </a:ext>
                </a:extLst>
              </p:cNvPr>
              <p:cNvSpPr txBox="1"/>
              <p:nvPr/>
            </p:nvSpPr>
            <p:spPr>
              <a:xfrm>
                <a:off x="3700286" y="5325823"/>
                <a:ext cx="1589602" cy="369332"/>
              </a:xfrm>
              <a:prstGeom prst="rect">
                <a:avLst/>
              </a:prstGeom>
              <a:solidFill>
                <a:srgbClr val="89D076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515 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7211AF8D-3B27-4C44-814C-E3A4B31F4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86" y="5325823"/>
                <a:ext cx="158960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181DA174-A187-4B70-AB6D-99EF8C2085D5}"/>
              </a:ext>
            </a:extLst>
          </p:cNvPr>
          <p:cNvSpPr txBox="1"/>
          <p:nvPr/>
        </p:nvSpPr>
        <p:spPr>
          <a:xfrm>
            <a:off x="6853646" y="5277394"/>
            <a:ext cx="4924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Gordonův</a:t>
            </a:r>
            <a:r>
              <a:rPr lang="cs-CZ" dirty="0"/>
              <a:t> model je nesmírně sensitivní na g. </a:t>
            </a:r>
          </a:p>
        </p:txBody>
      </p:sp>
    </p:spTree>
    <p:extLst>
      <p:ext uri="{BB962C8B-B14F-4D97-AF65-F5344CB8AC3E}">
        <p14:creationId xmlns:p14="http://schemas.microsoft.com/office/powerpoint/2010/main" val="3495050630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7669</TotalTime>
  <Words>882</Words>
  <Application>Microsoft Office PowerPoint</Application>
  <PresentationFormat>Širokoúhlá obrazovka</PresentationFormat>
  <Paragraphs>139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Tahoma</vt:lpstr>
      <vt:lpstr>Wingdings</vt:lpstr>
      <vt:lpstr>Presentation_MU_EN</vt:lpstr>
      <vt:lpstr>Úvod do výnosnosti a oceňování akcií</vt:lpstr>
      <vt:lpstr>Výnos akcií</vt:lpstr>
      <vt:lpstr>Socrative 1</vt:lpstr>
      <vt:lpstr>Socrative 1</vt:lpstr>
      <vt:lpstr>Cena akcií</vt:lpstr>
      <vt:lpstr>Vzorový příklad – cena akcie</vt:lpstr>
      <vt:lpstr>Vzorový příklad – cena akcie 1/3 </vt:lpstr>
      <vt:lpstr>Vzorový příklad – cena akcie 2/3 </vt:lpstr>
      <vt:lpstr>Vzorový příklad – cena akcie 3/3 </vt:lpstr>
      <vt:lpstr>Socrative 2</vt:lpstr>
      <vt:lpstr>Socrative 2</vt:lpstr>
      <vt:lpstr>Předkupní právo a jeho cena</vt:lpstr>
      <vt:lpstr>Vzorový příklad – předkupní právo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Matúš Horváth</cp:lastModifiedBy>
  <cp:revision>197</cp:revision>
  <cp:lastPrinted>1601-01-01T00:00:00Z</cp:lastPrinted>
  <dcterms:created xsi:type="dcterms:W3CDTF">2020-09-24T08:51:58Z</dcterms:created>
  <dcterms:modified xsi:type="dcterms:W3CDTF">2021-11-24T22:24:30Z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