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2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2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5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1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317B-2E85-4D6C-AE3C-C9655DD6A64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58F2-DB48-479A-917B-D98114F0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30793"/>
            <a:ext cx="9144000" cy="23876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Hromadné objednávky-doplnění </a:t>
            </a:r>
            <a:br>
              <a:rPr lang="cs-CZ" sz="3600" dirty="0">
                <a:solidFill>
                  <a:srgbClr val="0070C0"/>
                </a:solidFill>
              </a:rPr>
            </a:br>
            <a:r>
              <a:rPr lang="cs-CZ" sz="3600" dirty="0">
                <a:solidFill>
                  <a:srgbClr val="0070C0"/>
                </a:solidFill>
              </a:rPr>
              <a:t>(aplikace MRP-Sešit požadavků)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33182" y="3233548"/>
            <a:ext cx="9144000" cy="1655762"/>
          </a:xfrm>
        </p:spPr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Ing.J.Skorkovský,CSc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r>
              <a:rPr lang="cs-CZ" dirty="0">
                <a:solidFill>
                  <a:srgbClr val="0070C0"/>
                </a:solidFill>
              </a:rPr>
              <a:t>KPH_ESF-MU Brno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9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Hromadná objednávka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37" y="1506071"/>
            <a:ext cx="10398963" cy="334881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0873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Sešit požadavků- návrh doplnění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622816" cy="11141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6315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Částečné plnění z hromadné objednávky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161896" cy="14949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5036"/>
            <a:ext cx="1543667" cy="8467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381" y="3481273"/>
            <a:ext cx="3247619" cy="7904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Přímá spojnice se šipkou 7"/>
          <p:cNvCxnSpPr>
            <a:stCxn id="5" idx="3"/>
          </p:cNvCxnSpPr>
          <p:nvPr/>
        </p:nvCxnSpPr>
        <p:spPr>
          <a:xfrm flipV="1">
            <a:off x="2381867" y="3848392"/>
            <a:ext cx="4432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3812" y="3452701"/>
            <a:ext cx="3780952" cy="8190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0" name="Přímá spojnice se šipkou 9"/>
          <p:cNvCxnSpPr/>
          <p:nvPr/>
        </p:nvCxnSpPr>
        <p:spPr>
          <a:xfrm flipV="1">
            <a:off x="6123296" y="3848391"/>
            <a:ext cx="4432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99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Řádky vytvořené prodejní objednávky a sešit požadavků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41" y="1690688"/>
            <a:ext cx="11099484" cy="10599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41" y="3389885"/>
            <a:ext cx="11099484" cy="13293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838200" y="5377218"/>
            <a:ext cx="10113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dirty="0"/>
              <a:t>Před zaúčtováním </a:t>
            </a:r>
            <a:r>
              <a:rPr lang="cs-CZ" b="1" dirty="0"/>
              <a:t>PO</a:t>
            </a:r>
            <a:r>
              <a:rPr lang="cs-CZ" dirty="0"/>
              <a:t> bude potřeba pokrýt z </a:t>
            </a:r>
            <a:r>
              <a:rPr lang="cs-CZ" b="1" dirty="0"/>
              <a:t>HO</a:t>
            </a:r>
            <a:r>
              <a:rPr lang="cs-CZ" dirty="0"/>
              <a:t> ještě (</a:t>
            </a:r>
            <a:r>
              <a:rPr lang="cs-CZ" dirty="0">
                <a:solidFill>
                  <a:srgbClr val="C00000"/>
                </a:solidFill>
              </a:rPr>
              <a:t>3</a:t>
            </a:r>
            <a:r>
              <a:rPr lang="cs-CZ" dirty="0"/>
              <a:t>-2) + (</a:t>
            </a:r>
            <a:r>
              <a:rPr lang="cs-CZ" dirty="0">
                <a:solidFill>
                  <a:srgbClr val="C00000"/>
                </a:solidFill>
              </a:rPr>
              <a:t>4</a:t>
            </a:r>
            <a:r>
              <a:rPr lang="cs-CZ" dirty="0"/>
              <a:t>-3) +(</a:t>
            </a:r>
            <a:r>
              <a:rPr lang="cs-CZ" dirty="0">
                <a:solidFill>
                  <a:srgbClr val="C00000"/>
                </a:solidFill>
              </a:rPr>
              <a:t>5</a:t>
            </a:r>
            <a:r>
              <a:rPr lang="cs-CZ" dirty="0"/>
              <a:t>-4) =</a:t>
            </a:r>
            <a:r>
              <a:rPr lang="cs-CZ" b="1" dirty="0">
                <a:solidFill>
                  <a:srgbClr val="00B050"/>
                </a:solidFill>
              </a:rPr>
              <a:t>3</a:t>
            </a:r>
            <a:r>
              <a:rPr lang="cs-CZ" dirty="0"/>
              <a:t> a ještě třetí řádek PO což je </a:t>
            </a:r>
            <a:r>
              <a:rPr lang="cs-CZ" b="1" dirty="0">
                <a:solidFill>
                  <a:srgbClr val="FF0000"/>
                </a:solidFill>
              </a:rPr>
              <a:t>4</a:t>
            </a:r>
            <a:r>
              <a:rPr lang="cs-CZ" dirty="0"/>
              <a:t>. </a:t>
            </a:r>
          </a:p>
          <a:p>
            <a:r>
              <a:rPr lang="cs-CZ" dirty="0"/>
              <a:t>Takže </a:t>
            </a:r>
            <a:r>
              <a:rPr lang="cs-CZ" b="1" dirty="0">
                <a:solidFill>
                  <a:srgbClr val="FF0000"/>
                </a:solidFill>
              </a:rPr>
              <a:t>4</a:t>
            </a:r>
            <a:r>
              <a:rPr lang="cs-CZ" dirty="0"/>
              <a:t>+</a:t>
            </a:r>
            <a:r>
              <a:rPr lang="cs-CZ" b="1" dirty="0">
                <a:solidFill>
                  <a:srgbClr val="00B050"/>
                </a:solidFill>
              </a:rPr>
              <a:t>3</a:t>
            </a:r>
            <a:r>
              <a:rPr lang="cs-CZ" dirty="0"/>
              <a:t> = </a:t>
            </a:r>
            <a:r>
              <a:rPr lang="cs-CZ" b="1" dirty="0">
                <a:solidFill>
                  <a:srgbClr val="0070C0"/>
                </a:solidFill>
              </a:rPr>
              <a:t>7</a:t>
            </a:r>
            <a:r>
              <a:rPr lang="cs-CZ" dirty="0"/>
              <a:t>   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6728347" y="2622748"/>
            <a:ext cx="409433" cy="2183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7522191" y="4484389"/>
            <a:ext cx="409433" cy="2183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A14892F-9E50-422A-B307-AAC3080EB3BE}"/>
              </a:ext>
            </a:extLst>
          </p:cNvPr>
          <p:cNvSpPr txBox="1"/>
          <p:nvPr/>
        </p:nvSpPr>
        <p:spPr>
          <a:xfrm>
            <a:off x="5581802" y="1600251"/>
            <a:ext cx="1581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Prodejní řádek=PO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EABFCF8-BB9F-421F-9B00-D64DE70561F6}"/>
              </a:ext>
            </a:extLst>
          </p:cNvPr>
          <p:cNvSpPr txBox="1"/>
          <p:nvPr/>
        </p:nvSpPr>
        <p:spPr>
          <a:xfrm>
            <a:off x="5537525" y="3374958"/>
            <a:ext cx="2002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Řádek sešitu požadavků </a:t>
            </a:r>
            <a:endParaRPr lang="en-US" sz="1400" b="1" dirty="0">
              <a:solidFill>
                <a:srgbClr val="0070C0"/>
              </a:solidFill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C217513-A7FC-47CD-8217-52A515ACCC8F}"/>
              </a:ext>
            </a:extLst>
          </p:cNvPr>
          <p:cNvCxnSpPr>
            <a:cxnSpLocks/>
          </p:cNvCxnSpPr>
          <p:nvPr/>
        </p:nvCxnSpPr>
        <p:spPr>
          <a:xfrm flipV="1">
            <a:off x="7726907" y="4719263"/>
            <a:ext cx="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EF2D67F-C9CB-4D5D-94FF-CF31CB8B107E}"/>
              </a:ext>
            </a:extLst>
          </p:cNvPr>
          <p:cNvSpPr txBox="1"/>
          <p:nvPr/>
        </p:nvSpPr>
        <p:spPr>
          <a:xfrm>
            <a:off x="7046752" y="4916166"/>
            <a:ext cx="2841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Množství v původním návrhu bylo 5</a:t>
            </a:r>
            <a:endParaRPr lang="en-US" sz="1400" b="1" dirty="0">
              <a:solidFill>
                <a:srgbClr val="0070C0"/>
              </a:solidFill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6DB420D7-C186-4A87-A9AA-F39D054C35C4}"/>
              </a:ext>
            </a:extLst>
          </p:cNvPr>
          <p:cNvCxnSpPr>
            <a:cxnSpLocks/>
          </p:cNvCxnSpPr>
          <p:nvPr/>
        </p:nvCxnSpPr>
        <p:spPr>
          <a:xfrm flipV="1">
            <a:off x="6081267" y="5962231"/>
            <a:ext cx="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D46F8E9-EF86-461F-B883-0005A35D9ED1}"/>
              </a:ext>
            </a:extLst>
          </p:cNvPr>
          <p:cNvCxnSpPr>
            <a:cxnSpLocks/>
          </p:cNvCxnSpPr>
          <p:nvPr/>
        </p:nvCxnSpPr>
        <p:spPr>
          <a:xfrm flipV="1">
            <a:off x="6728347" y="5962231"/>
            <a:ext cx="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B843869B-3B9D-4692-9FB2-8296A4A11EDF}"/>
              </a:ext>
            </a:extLst>
          </p:cNvPr>
          <p:cNvCxnSpPr>
            <a:cxnSpLocks/>
          </p:cNvCxnSpPr>
          <p:nvPr/>
        </p:nvCxnSpPr>
        <p:spPr>
          <a:xfrm flipV="1">
            <a:off x="7341014" y="5962231"/>
            <a:ext cx="0" cy="260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C3FB4C5-D5EC-4270-8FCA-9E3BC5222622}"/>
              </a:ext>
            </a:extLst>
          </p:cNvPr>
          <p:cNvCxnSpPr/>
          <p:nvPr/>
        </p:nvCxnSpPr>
        <p:spPr>
          <a:xfrm>
            <a:off x="6081267" y="6222289"/>
            <a:ext cx="1233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62E7177-BEB5-4F86-BEB4-EA0620A6F752}"/>
              </a:ext>
            </a:extLst>
          </p:cNvPr>
          <p:cNvSpPr txBox="1"/>
          <p:nvPr/>
        </p:nvSpPr>
        <p:spPr>
          <a:xfrm>
            <a:off x="6045676" y="6222289"/>
            <a:ext cx="3851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Původní množství v HO (dílčí plnění HO je 2,3 a 4)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3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HO a sešit požadavků po zaúčtování PO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2020"/>
            <a:ext cx="9666493" cy="1195928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77583"/>
            <a:ext cx="2410052" cy="190512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814555"/>
            <a:ext cx="9666493" cy="1270225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4053385" y="3248167"/>
            <a:ext cx="6944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V příkladu jsem měli povoleno prodávat do záporných hodnot. </a:t>
            </a:r>
          </a:p>
          <a:p>
            <a:r>
              <a:rPr lang="cs-CZ" dirty="0">
                <a:solidFill>
                  <a:srgbClr val="0070C0"/>
                </a:solidFill>
              </a:rPr>
              <a:t>Takže i když jsem prodali 2+3+4=9 a v řádcích HO zbyly ještě 3 ks,  takže </a:t>
            </a:r>
          </a:p>
          <a:p>
            <a:r>
              <a:rPr lang="cs-CZ" dirty="0">
                <a:solidFill>
                  <a:srgbClr val="0070C0"/>
                </a:solidFill>
              </a:rPr>
              <a:t>3=1+1+1 a 9 je do celkových 12 ks, které bude potřeba doplnit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86C2648-F246-4EEF-A9CC-CB5B3C45ACDF}"/>
              </a:ext>
            </a:extLst>
          </p:cNvPr>
          <p:cNvSpPr txBox="1"/>
          <p:nvPr/>
        </p:nvSpPr>
        <p:spPr>
          <a:xfrm>
            <a:off x="5596248" y="4814555"/>
            <a:ext cx="2002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Řádek sešitu požadavků 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9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Film Sokolov - Jak vypadá konec filmu ve filmu? O tom bud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Film Sokolov - Jak vypadá konec filmu ve filmu? O tom bude...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381" y="2133762"/>
            <a:ext cx="6095238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7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147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Hromadné objednávky-doplnění  (aplikace MRP-Sešit požadavků)</vt:lpstr>
      <vt:lpstr>Hromadná objednávka</vt:lpstr>
      <vt:lpstr>Sešit požadavků- návrh doplnění</vt:lpstr>
      <vt:lpstr>Částečné plnění z hromadné objednávky</vt:lpstr>
      <vt:lpstr>Řádky vytvořené prodejní objednávky a sešit požadavků</vt:lpstr>
      <vt:lpstr>HO a sešit požadavků po zaúčtování PO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Hromadné objednávky-doplnění</dc:title>
  <dc:creator>Jaromír Skorkovský</dc:creator>
  <cp:lastModifiedBy>Miki Skorkovský</cp:lastModifiedBy>
  <cp:revision>5</cp:revision>
  <dcterms:created xsi:type="dcterms:W3CDTF">2020-10-12T11:03:53Z</dcterms:created>
  <dcterms:modified xsi:type="dcterms:W3CDTF">2021-09-23T12:31:48Z</dcterms:modified>
</cp:coreProperties>
</file>