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93" r:id="rId3"/>
    <p:sldId id="364" r:id="rId4"/>
    <p:sldId id="365" r:id="rId5"/>
    <p:sldId id="333" r:id="rId6"/>
    <p:sldId id="367" r:id="rId7"/>
    <p:sldId id="353" r:id="rId8"/>
    <p:sldId id="344" r:id="rId9"/>
    <p:sldId id="354" r:id="rId10"/>
    <p:sldId id="355" r:id="rId11"/>
    <p:sldId id="329" r:id="rId12"/>
    <p:sldId id="366" r:id="rId13"/>
    <p:sldId id="343" r:id="rId14"/>
    <p:sldId id="390" r:id="rId15"/>
    <p:sldId id="391" r:id="rId16"/>
    <p:sldId id="392" r:id="rId17"/>
    <p:sldId id="393" r:id="rId18"/>
    <p:sldId id="395" r:id="rId19"/>
    <p:sldId id="356" r:id="rId20"/>
    <p:sldId id="357" r:id="rId21"/>
    <p:sldId id="358" r:id="rId22"/>
    <p:sldId id="359" r:id="rId23"/>
    <p:sldId id="360" r:id="rId24"/>
    <p:sldId id="361" r:id="rId25"/>
    <p:sldId id="362" r:id="rId26"/>
    <p:sldId id="363" r:id="rId27"/>
    <p:sldId id="352" r:id="rId28"/>
    <p:sldId id="368" r:id="rId29"/>
    <p:sldId id="371" r:id="rId30"/>
    <p:sldId id="373" r:id="rId31"/>
    <p:sldId id="370" r:id="rId32"/>
    <p:sldId id="372" r:id="rId33"/>
    <p:sldId id="375" r:id="rId34"/>
    <p:sldId id="374" r:id="rId35"/>
    <p:sldId id="376" r:id="rId36"/>
    <p:sldId id="377" r:id="rId37"/>
    <p:sldId id="378" r:id="rId38"/>
    <p:sldId id="369" r:id="rId39"/>
    <p:sldId id="380" r:id="rId40"/>
    <p:sldId id="379" r:id="rId41"/>
    <p:sldId id="381" r:id="rId42"/>
    <p:sldId id="382" r:id="rId43"/>
    <p:sldId id="383" r:id="rId44"/>
    <p:sldId id="384" r:id="rId45"/>
    <p:sldId id="385" r:id="rId46"/>
    <p:sldId id="386" r:id="rId47"/>
    <p:sldId id="387" r:id="rId48"/>
    <p:sldId id="388" r:id="rId49"/>
    <p:sldId id="389" r:id="rId50"/>
    <p:sldId id="292" r:id="rId5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23" autoAdjust="0"/>
    <p:restoredTop sz="86386" autoAdjust="0"/>
  </p:normalViewPr>
  <p:slideViewPr>
    <p:cSldViewPr>
      <p:cViewPr varScale="1">
        <p:scale>
          <a:sx n="98" d="100"/>
          <a:sy n="98" d="100"/>
        </p:scale>
        <p:origin x="99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E92007-5756-40BE-A319-FC73D6D39E74}" type="datetimeFigureOut">
              <a:rPr lang="cs-CZ" smtClean="0"/>
              <a:t>11.10.2021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CF965-D2DE-4C4C-AD1D-A421956778C9}" type="slidenum">
              <a:rPr lang="cs-CZ" smtClean="0"/>
              <a:t>‹#›</a:t>
            </a:fld>
            <a:endParaRPr lang="cs-CZ"/>
          </a:p>
        </p:txBody>
      </p:sp>
    </p:spTree>
    <p:extLst>
      <p:ext uri="{BB962C8B-B14F-4D97-AF65-F5344CB8AC3E}">
        <p14:creationId xmlns:p14="http://schemas.microsoft.com/office/powerpoint/2010/main" val="1975740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FCCF965-D2DE-4C4C-AD1D-A421956778C9}" type="slidenum">
              <a:rPr lang="cs-CZ" smtClean="0"/>
              <a:t>1</a:t>
            </a:fld>
            <a:endParaRPr lang="cs-CZ"/>
          </a:p>
        </p:txBody>
      </p:sp>
    </p:spTree>
    <p:extLst>
      <p:ext uri="{BB962C8B-B14F-4D97-AF65-F5344CB8AC3E}">
        <p14:creationId xmlns:p14="http://schemas.microsoft.com/office/powerpoint/2010/main" val="1426325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FCCF965-D2DE-4C4C-AD1D-A421956778C9}" type="slidenum">
              <a:rPr lang="cs-CZ" smtClean="0"/>
              <a:t>8</a:t>
            </a:fld>
            <a:endParaRPr lang="cs-CZ"/>
          </a:p>
        </p:txBody>
      </p:sp>
    </p:spTree>
    <p:extLst>
      <p:ext uri="{BB962C8B-B14F-4D97-AF65-F5344CB8AC3E}">
        <p14:creationId xmlns:p14="http://schemas.microsoft.com/office/powerpoint/2010/main" val="2752894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B9C74A0C-3999-4A34-B7B3-0F835A0A5B6E}" type="datetimeFigureOut">
              <a:rPr lang="cs-CZ" smtClean="0"/>
              <a:t>11.10.2021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288279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9C74A0C-3999-4A34-B7B3-0F835A0A5B6E}" type="datetimeFigureOut">
              <a:rPr lang="cs-CZ" smtClean="0"/>
              <a:t>11.10.2021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420046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9C74A0C-3999-4A34-B7B3-0F835A0A5B6E}" type="datetimeFigureOut">
              <a:rPr lang="cs-CZ" smtClean="0"/>
              <a:t>11.10.2021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406615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9C74A0C-3999-4A34-B7B3-0F835A0A5B6E}" type="datetimeFigureOut">
              <a:rPr lang="cs-CZ" smtClean="0"/>
              <a:t>11.10.2021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456561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B9C74A0C-3999-4A34-B7B3-0F835A0A5B6E}" type="datetimeFigureOut">
              <a:rPr lang="cs-CZ" smtClean="0"/>
              <a:t>11.10.2021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32111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B9C74A0C-3999-4A34-B7B3-0F835A0A5B6E}" type="datetimeFigureOut">
              <a:rPr lang="cs-CZ" smtClean="0"/>
              <a:t>11.10.2021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780087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B9C74A0C-3999-4A34-B7B3-0F835A0A5B6E}" type="datetimeFigureOut">
              <a:rPr lang="cs-CZ" smtClean="0"/>
              <a:t>11.10.2021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1083971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B9C74A0C-3999-4A34-B7B3-0F835A0A5B6E}" type="datetimeFigureOut">
              <a:rPr lang="cs-CZ" smtClean="0"/>
              <a:t>11.10.2021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355183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9C74A0C-3999-4A34-B7B3-0F835A0A5B6E}" type="datetimeFigureOut">
              <a:rPr lang="cs-CZ" smtClean="0"/>
              <a:t>11.10.2021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987069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9C74A0C-3999-4A34-B7B3-0F835A0A5B6E}" type="datetimeFigureOut">
              <a:rPr lang="cs-CZ" smtClean="0"/>
              <a:t>11.10.2021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1268218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9C74A0C-3999-4A34-B7B3-0F835A0A5B6E}" type="datetimeFigureOut">
              <a:rPr lang="cs-CZ" smtClean="0"/>
              <a:t>11.10.2021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4137538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74A0C-3999-4A34-B7B3-0F835A0A5B6E}" type="datetimeFigureOut">
              <a:rPr lang="cs-CZ" smtClean="0"/>
              <a:t>11.10.2021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489B6-1413-439B-ADE2-DC9AD674B524}" type="slidenum">
              <a:rPr lang="cs-CZ" smtClean="0"/>
              <a:t>‹#›</a:t>
            </a:fld>
            <a:endParaRPr lang="cs-CZ"/>
          </a:p>
        </p:txBody>
      </p:sp>
    </p:spTree>
    <p:extLst>
      <p:ext uri="{BB962C8B-B14F-4D97-AF65-F5344CB8AC3E}">
        <p14:creationId xmlns:p14="http://schemas.microsoft.com/office/powerpoint/2010/main" val="2797008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localhost:49000/main.aspx?lang=en&amp;content=B_795.htm"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localhost:49000/main.aspx?lang=en&amp;content=B_1002.htm" TargetMode="External"/><Relationship Id="rId4" Type="http://schemas.openxmlformats.org/officeDocument/2006/relationships/hyperlink" Target="http://localhost:49000/main.aspx?lang=en&amp;content=T_313_30.ht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localhost:49000/main.aspx?lang=cs-CZ&amp;content=B_1002.htm" TargetMode="External"/><Relationship Id="rId5" Type="http://schemas.openxmlformats.org/officeDocument/2006/relationships/hyperlink" Target="http://localhost:49000/main.aspx?lang=cs-CZ&amp;content=T_313_30.htm" TargetMode="External"/><Relationship Id="rId4" Type="http://schemas.openxmlformats.org/officeDocument/2006/relationships/hyperlink" Target="http://localhost:49000/main.aspx?lang=cs-CZ&amp;content=B_795.htm"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39552" y="2130425"/>
            <a:ext cx="8208912" cy="1470025"/>
          </a:xfrm>
        </p:spPr>
        <p:txBody>
          <a:bodyPr/>
          <a:lstStyle/>
          <a:p>
            <a:r>
              <a:rPr lang="cs-CZ" sz="3600" dirty="0">
                <a:solidFill>
                  <a:srgbClr val="0070C0"/>
                </a:solidFill>
              </a:rPr>
              <a:t>Úvod do MS Dynamics NAV   </a:t>
            </a:r>
            <a:br>
              <a:rPr lang="cs-CZ" dirty="0"/>
            </a:br>
            <a:r>
              <a:rPr lang="cs-CZ" sz="1600" b="1" dirty="0">
                <a:solidFill>
                  <a:srgbClr val="0070C0"/>
                </a:solidFill>
              </a:rPr>
              <a:t>(</a:t>
            </a:r>
            <a:r>
              <a:rPr lang="cs-CZ" sz="1600" b="1" dirty="0" err="1">
                <a:solidFill>
                  <a:srgbClr val="0070C0"/>
                </a:solidFill>
              </a:rPr>
              <a:t>Item</a:t>
            </a:r>
            <a:r>
              <a:rPr lang="cs-CZ" sz="1600" b="1" dirty="0">
                <a:solidFill>
                  <a:srgbClr val="0070C0"/>
                </a:solidFill>
              </a:rPr>
              <a:t> </a:t>
            </a:r>
            <a:r>
              <a:rPr lang="cs-CZ" sz="1600" b="1" dirty="0" err="1">
                <a:solidFill>
                  <a:srgbClr val="0070C0"/>
                </a:solidFill>
              </a:rPr>
              <a:t>Charges</a:t>
            </a:r>
            <a:r>
              <a:rPr lang="cs-CZ" sz="1600" b="1" dirty="0">
                <a:solidFill>
                  <a:srgbClr val="0070C0"/>
                </a:solidFill>
              </a:rPr>
              <a:t>- Vedlejší náklady)</a:t>
            </a:r>
            <a:br>
              <a:rPr lang="cs-CZ" sz="1600" b="1" dirty="0">
                <a:solidFill>
                  <a:srgbClr val="0070C0"/>
                </a:solidFill>
              </a:rPr>
            </a:br>
            <a:r>
              <a:rPr lang="cs-CZ" sz="1600" b="1" dirty="0">
                <a:solidFill>
                  <a:srgbClr val="FF0000"/>
                </a:solidFill>
              </a:rPr>
              <a:t>Částečně dvojjazyčná verze</a:t>
            </a:r>
          </a:p>
        </p:txBody>
      </p:sp>
      <p:sp>
        <p:nvSpPr>
          <p:cNvPr id="3" name="Podnadpis 2"/>
          <p:cNvSpPr>
            <a:spLocks noGrp="1"/>
          </p:cNvSpPr>
          <p:nvPr>
            <p:ph type="subTitle" idx="1"/>
          </p:nvPr>
        </p:nvSpPr>
        <p:spPr/>
        <p:txBody>
          <a:bodyPr/>
          <a:lstStyle/>
          <a:p>
            <a:r>
              <a:rPr lang="cs-CZ" sz="1800" dirty="0" err="1">
                <a:solidFill>
                  <a:srgbClr val="0070C0"/>
                </a:solidFill>
              </a:rPr>
              <a:t>Ing.J.Skorkovský,CSc</a:t>
            </a:r>
            <a:r>
              <a:rPr lang="cs-CZ" sz="1800" dirty="0">
                <a:solidFill>
                  <a:srgbClr val="0070C0"/>
                </a:solidFill>
              </a:rPr>
              <a:t>.</a:t>
            </a:r>
            <a:r>
              <a:rPr lang="cs-CZ" dirty="0">
                <a:solidFill>
                  <a:srgbClr val="0070C0"/>
                </a:solidFill>
              </a:rPr>
              <a:t> </a:t>
            </a:r>
          </a:p>
          <a:p>
            <a:r>
              <a:rPr lang="en-US" sz="1800" dirty="0">
                <a:solidFill>
                  <a:srgbClr val="0070C0"/>
                </a:solidFill>
              </a:rPr>
              <a:t>MASARYK UNIVERSITY BRNO,</a:t>
            </a:r>
            <a:r>
              <a:rPr lang="cs-CZ" sz="1800" dirty="0">
                <a:solidFill>
                  <a:srgbClr val="0070C0"/>
                </a:solidFill>
              </a:rPr>
              <a:t> </a:t>
            </a:r>
            <a:r>
              <a:rPr lang="en-US" sz="1800" dirty="0">
                <a:solidFill>
                  <a:srgbClr val="0070C0"/>
                </a:solidFill>
              </a:rPr>
              <a:t>Czech Republic </a:t>
            </a:r>
          </a:p>
          <a:p>
            <a:r>
              <a:rPr lang="en-US" sz="1800" dirty="0">
                <a:solidFill>
                  <a:srgbClr val="0070C0"/>
                </a:solidFill>
              </a:rPr>
              <a:t>Faculty of economics and business administration </a:t>
            </a:r>
          </a:p>
          <a:p>
            <a:r>
              <a:rPr lang="en-US" sz="1800" dirty="0">
                <a:solidFill>
                  <a:srgbClr val="0070C0"/>
                </a:solidFill>
              </a:rPr>
              <a:t>Department of corporate economy</a:t>
            </a:r>
          </a:p>
        </p:txBody>
      </p:sp>
    </p:spTree>
    <p:extLst>
      <p:ext uri="{BB962C8B-B14F-4D97-AF65-F5344CB8AC3E}">
        <p14:creationId xmlns:p14="http://schemas.microsoft.com/office/powerpoint/2010/main" val="117208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cs-CZ" sz="3600" dirty="0">
                <a:solidFill>
                  <a:srgbClr val="0070C0"/>
                </a:solidFill>
              </a:rPr>
              <a:t>Položky skladu a položky ocenění (</a:t>
            </a:r>
            <a:r>
              <a:rPr lang="cs-CZ" sz="3600" dirty="0" err="1">
                <a:solidFill>
                  <a:srgbClr val="0070C0"/>
                </a:solidFill>
              </a:rPr>
              <a:t>value</a:t>
            </a:r>
            <a:r>
              <a:rPr lang="cs-CZ" sz="3600" dirty="0">
                <a:solidFill>
                  <a:srgbClr val="0070C0"/>
                </a:solidFill>
              </a:rPr>
              <a:t> </a:t>
            </a:r>
            <a:r>
              <a:rPr lang="cs-CZ" sz="3600" dirty="0" err="1">
                <a:solidFill>
                  <a:srgbClr val="0070C0"/>
                </a:solidFill>
              </a:rPr>
              <a:t>entries</a:t>
            </a:r>
            <a:r>
              <a:rPr lang="cs-CZ" sz="3600" dirty="0">
                <a:solidFill>
                  <a:srgbClr val="0070C0"/>
                </a:solidFill>
              </a:rPr>
              <a: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628800"/>
            <a:ext cx="8280920" cy="7905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Obdélník 3"/>
          <p:cNvSpPr/>
          <p:nvPr/>
        </p:nvSpPr>
        <p:spPr>
          <a:xfrm>
            <a:off x="3527485" y="2967335"/>
            <a:ext cx="208903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Ctrl-F7</a:t>
            </a:r>
          </a:p>
        </p:txBody>
      </p:sp>
      <p:cxnSp>
        <p:nvCxnSpPr>
          <p:cNvPr id="6" name="Přímá spojnice se šipkou 5"/>
          <p:cNvCxnSpPr/>
          <p:nvPr/>
        </p:nvCxnSpPr>
        <p:spPr>
          <a:xfrm>
            <a:off x="4572001" y="2276872"/>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a:off x="4572001" y="3789040"/>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4526090"/>
            <a:ext cx="8352927" cy="14376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12492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cs-CZ" sz="4000" dirty="0">
                <a:solidFill>
                  <a:srgbClr val="0070C0"/>
                </a:solidFill>
              </a:rPr>
              <a:t>Položky ocenění I.</a:t>
            </a:r>
            <a:br>
              <a:rPr lang="cs-CZ" dirty="0"/>
            </a:br>
            <a:r>
              <a:rPr lang="cs-CZ" sz="2700" dirty="0">
                <a:solidFill>
                  <a:srgbClr val="FF0000"/>
                </a:solidFill>
              </a:rPr>
              <a:t>(toto vysvětlení je i součástí příkladu (Word) na Vedlejší náklady)</a:t>
            </a:r>
            <a:br>
              <a:rPr lang="cs-CZ" sz="2700" dirty="0">
                <a:solidFill>
                  <a:srgbClr val="FF0000"/>
                </a:solidFill>
              </a:rPr>
            </a:br>
            <a:endParaRPr lang="cs-CZ" sz="2700" dirty="0">
              <a:solidFill>
                <a:srgbClr val="FF0000"/>
              </a:solidFill>
            </a:endParaRPr>
          </a:p>
        </p:txBody>
      </p:sp>
      <p:sp>
        <p:nvSpPr>
          <p:cNvPr id="5" name="Rectangle 2"/>
          <p:cNvSpPr>
            <a:spLocks noChangeArrowheads="1"/>
          </p:cNvSpPr>
          <p:nvPr/>
        </p:nvSpPr>
        <p:spPr bwMode="auto">
          <a:xfrm>
            <a:off x="593725" y="1700808"/>
            <a:ext cx="8510215"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a:ln>
                  <a:noFill/>
                </a:ln>
                <a:solidFill>
                  <a:srgbClr val="0070C0"/>
                </a:solidFill>
                <a:effectLst/>
                <a:ea typeface="Times New Roman" panose="02020603050405020304" pitchFamily="18" charset="0"/>
                <a:cs typeface="Calibri" panose="020F0502020204030204" pitchFamily="34" charset="0"/>
              </a:rPr>
              <a:t>Do těchto položek se dostanete z položek zboží kombinací kláves </a:t>
            </a:r>
            <a:r>
              <a:rPr kumimoji="0" lang="cs-CZ" altLang="cs-CZ" b="1" i="0" u="none" strike="noStrike" cap="none" normalizeH="0" baseline="0" dirty="0">
                <a:ln>
                  <a:noFill/>
                </a:ln>
                <a:solidFill>
                  <a:srgbClr val="0070C0"/>
                </a:solidFill>
                <a:effectLst/>
                <a:ea typeface="Times New Roman" panose="02020603050405020304" pitchFamily="18" charset="0"/>
                <a:cs typeface="Calibri" panose="020F0502020204030204" pitchFamily="34" charset="0"/>
              </a:rPr>
              <a:t>Ctrl-F7</a:t>
            </a:r>
            <a:r>
              <a:rPr kumimoji="0" lang="cs-CZ" altLang="cs-CZ" b="0" i="0" u="none" strike="noStrike" cap="none" normalizeH="0" baseline="0" dirty="0">
                <a:ln>
                  <a:noFill/>
                </a:ln>
                <a:solidFill>
                  <a:srgbClr val="0070C0"/>
                </a:solidFill>
                <a:effectLst/>
                <a:ea typeface="Times New Roman" panose="02020603050405020304" pitchFamily="18"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a:ln>
                  <a:noFill/>
                </a:ln>
                <a:solidFill>
                  <a:srgbClr val="0070C0"/>
                </a:solidFill>
                <a:effectLst/>
                <a:ea typeface="Times New Roman" panose="02020603050405020304" pitchFamily="18" charset="0"/>
                <a:cs typeface="Calibri" panose="020F0502020204030204" pitchFamily="34" charset="0"/>
              </a:rPr>
              <a:t>nebo s pomocí příslušné ikony. Zde se zobrazují všechny částky týkající se pohybů zboží.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a:ln>
                  <a:noFill/>
                </a:ln>
                <a:solidFill>
                  <a:srgbClr val="0070C0"/>
                </a:solidFill>
                <a:effectLst/>
                <a:ea typeface="Times New Roman" panose="02020603050405020304" pitchFamily="18" charset="0"/>
                <a:cs typeface="Calibri" panose="020F0502020204030204" pitchFamily="34" charset="0"/>
              </a:rPr>
              <a:t>Každá položka zboží má jednu </a:t>
            </a:r>
            <a:r>
              <a:rPr kumimoji="0" lang="cs-CZ" altLang="cs-CZ" b="0" i="0" u="none" strike="noStrike" cap="none" normalizeH="0" baseline="0" dirty="0">
                <a:ln>
                  <a:noFill/>
                </a:ln>
                <a:solidFill>
                  <a:srgbClr val="FF0000"/>
                </a:solidFill>
                <a:effectLst/>
                <a:ea typeface="Times New Roman" panose="02020603050405020304" pitchFamily="18" charset="0"/>
                <a:cs typeface="Calibri" panose="020F0502020204030204" pitchFamily="34" charset="0"/>
              </a:rPr>
              <a:t>nebo i více </a:t>
            </a:r>
            <a:r>
              <a:rPr kumimoji="0" lang="cs-CZ" altLang="cs-CZ" b="0" i="0" u="none" strike="noStrike" cap="none" normalizeH="0" baseline="0" dirty="0">
                <a:ln>
                  <a:noFill/>
                </a:ln>
                <a:solidFill>
                  <a:srgbClr val="0070C0"/>
                </a:solidFill>
                <a:effectLst/>
                <a:ea typeface="Times New Roman" panose="02020603050405020304" pitchFamily="18" charset="0"/>
                <a:cs typeface="Calibri" panose="020F0502020204030204" pitchFamily="34" charset="0"/>
              </a:rPr>
              <a:t>položek ocenění.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b="0" i="0" u="none" strike="noStrike" cap="none" normalizeH="0" baseline="0" dirty="0">
              <a:ln>
                <a:noFill/>
              </a:ln>
              <a:solidFill>
                <a:srgbClr val="0070C0"/>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Při zaúčtování transakcí v zásobách, například zaúčtování prodejních dodávek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nebo přijatých nákupů, program zaznamená změny </a:t>
            </a:r>
            <a:r>
              <a:rPr kumimoji="0" lang="cs-CZ" altLang="cs-CZ" b="1" i="0" u="none" strike="noStrike" cap="none" normalizeH="0" baseline="0" dirty="0">
                <a:ln>
                  <a:noFill/>
                </a:ln>
                <a:solidFill>
                  <a:srgbClr val="FF0000"/>
                </a:solidFill>
                <a:effectLst/>
                <a:ea typeface="Times New Roman" panose="02020603050405020304" pitchFamily="18" charset="0"/>
                <a:cs typeface="Calibri" panose="020F0502020204030204" pitchFamily="34" charset="0"/>
              </a:rPr>
              <a:t>množství</a:t>
            </a:r>
            <a:r>
              <a:rPr kumimoji="0" lang="cs-CZ" altLang="cs-CZ"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 zásob do </a:t>
            </a:r>
            <a:r>
              <a:rPr kumimoji="0" lang="cs-CZ" altLang="cs-CZ" b="1" i="0" u="none" strike="noStrike" cap="none" normalizeH="0" baseline="0" dirty="0">
                <a:ln>
                  <a:noFill/>
                </a:ln>
                <a:solidFill>
                  <a:srgbClr val="FF0000"/>
                </a:solidFill>
                <a:effectLst/>
                <a:ea typeface="Times New Roman" panose="02020603050405020304" pitchFamily="18" charset="0"/>
                <a:cs typeface="Calibri" panose="020F0502020204030204" pitchFamily="34" charset="0"/>
              </a:rPr>
              <a:t>položek zboží</a:t>
            </a:r>
            <a:r>
              <a:rPr kumimoji="0" lang="cs-CZ" altLang="cs-CZ"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a </a:t>
            </a:r>
            <a:r>
              <a:rPr kumimoji="0" lang="cs-CZ" altLang="cs-CZ" b="1" i="0" u="none" strike="noStrike" cap="none" normalizeH="0" baseline="0" dirty="0">
                <a:ln>
                  <a:noFill/>
                </a:ln>
                <a:solidFill>
                  <a:srgbClr val="0070C0"/>
                </a:solidFill>
                <a:effectLst/>
                <a:ea typeface="Times New Roman" panose="02020603050405020304" pitchFamily="18" charset="0"/>
                <a:cs typeface="Calibri" panose="020F0502020204030204" pitchFamily="34" charset="0"/>
              </a:rPr>
              <a:t>změny hodnoty</a:t>
            </a:r>
            <a:r>
              <a:rPr kumimoji="0" lang="cs-CZ" altLang="cs-CZ"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 zásob do </a:t>
            </a:r>
            <a:r>
              <a:rPr kumimoji="0" lang="cs-CZ" altLang="cs-CZ" b="1" i="0" u="none" strike="noStrike" cap="none" normalizeH="0" baseline="0" dirty="0">
                <a:ln>
                  <a:noFill/>
                </a:ln>
                <a:solidFill>
                  <a:srgbClr val="0070C0"/>
                </a:solidFill>
                <a:effectLst/>
                <a:ea typeface="Times New Roman" panose="02020603050405020304" pitchFamily="18" charset="0"/>
                <a:cs typeface="Calibri" panose="020F0502020204030204" pitchFamily="34" charset="0"/>
              </a:rPr>
              <a:t>položek ocenění</a:t>
            </a:r>
            <a:r>
              <a:rPr kumimoji="0" lang="cs-CZ" altLang="cs-CZ" b="1"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a:t>
            </a:r>
            <a:r>
              <a:rPr kumimoji="0" lang="cs-CZ" altLang="cs-CZ"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Pokud však v </a:t>
            </a:r>
            <a:r>
              <a:rPr kumimoji="0" lang="cs-CZ" altLang="cs-CZ" b="1" i="0" u="none" strike="noStrike" cap="none" normalizeH="0" baseline="0" dirty="0">
                <a:ln>
                  <a:noFill/>
                </a:ln>
                <a:solidFill>
                  <a:srgbClr val="00B050"/>
                </a:solidFill>
                <a:effectLst/>
                <a:ea typeface="Times New Roman" panose="02020603050405020304" pitchFamily="18" charset="0"/>
                <a:cs typeface="Calibri" panose="020F0502020204030204" pitchFamily="34" charset="0"/>
              </a:rPr>
              <a:t>Nastavení zásob</a:t>
            </a:r>
            <a:r>
              <a:rPr kumimoji="0" lang="cs-CZ" altLang="cs-CZ"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 nenastavíte možnost </a:t>
            </a:r>
            <a:r>
              <a:rPr kumimoji="0" lang="cs-CZ" altLang="cs-CZ" b="1"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Automatické účtování nákladů</a:t>
            </a:r>
            <a:r>
              <a:rPr kumimoji="0" lang="cs-CZ" altLang="cs-CZ"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program nezaznamená automaticky hodnotu zásob na skladové účty v hlavní knize.</a:t>
            </a:r>
            <a:endParaRPr kumimoji="0" lang="cs-CZ" altLang="cs-CZ"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Ani náklady na prodané zboží (NNPZ neboli COGS=</a:t>
            </a:r>
            <a:r>
              <a:rPr kumimoji="0" lang="cs-CZ" altLang="cs-CZ" b="0" i="0" u="none" strike="noStrike" cap="none" normalizeH="0" baseline="0" dirty="0" err="1">
                <a:ln>
                  <a:noFill/>
                </a:ln>
                <a:solidFill>
                  <a:schemeClr val="tx1"/>
                </a:solidFill>
                <a:effectLst/>
                <a:ea typeface="Times New Roman" panose="02020603050405020304" pitchFamily="18" charset="0"/>
                <a:cs typeface="Calibri" panose="020F0502020204030204" pitchFamily="34" charset="0"/>
              </a:rPr>
              <a:t>Cost</a:t>
            </a:r>
            <a:r>
              <a:rPr kumimoji="0" lang="cs-CZ" altLang="cs-CZ"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 </a:t>
            </a:r>
            <a:r>
              <a:rPr kumimoji="0" lang="cs-CZ" altLang="cs-CZ" b="0" i="0" u="none" strike="noStrike" cap="none" normalizeH="0" baseline="0" dirty="0" err="1">
                <a:ln>
                  <a:noFill/>
                </a:ln>
                <a:solidFill>
                  <a:schemeClr val="tx1"/>
                </a:solidFill>
                <a:effectLst/>
                <a:ea typeface="Times New Roman" panose="02020603050405020304" pitchFamily="18" charset="0"/>
                <a:cs typeface="Calibri" panose="020F0502020204030204" pitchFamily="34" charset="0"/>
              </a:rPr>
              <a:t>of</a:t>
            </a:r>
            <a:r>
              <a:rPr kumimoji="0" lang="cs-CZ" altLang="cs-CZ"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 </a:t>
            </a:r>
            <a:r>
              <a:rPr kumimoji="0" lang="cs-CZ" altLang="cs-CZ" b="0" i="0" u="none" strike="noStrike" cap="none" normalizeH="0" baseline="0" dirty="0" err="1">
                <a:ln>
                  <a:noFill/>
                </a:ln>
                <a:solidFill>
                  <a:schemeClr val="tx1"/>
                </a:solidFill>
                <a:effectLst/>
                <a:ea typeface="Times New Roman" panose="02020603050405020304" pitchFamily="18" charset="0"/>
                <a:cs typeface="Calibri" panose="020F0502020204030204" pitchFamily="34" charset="0"/>
              </a:rPr>
              <a:t>Good</a:t>
            </a:r>
            <a:r>
              <a:rPr kumimoji="0" lang="cs-CZ" altLang="cs-CZ"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 Sold) se nepočítají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ve spojitosti s prodejem, pokud nezvolíte </a:t>
            </a:r>
            <a:r>
              <a:rPr kumimoji="0" lang="cs-CZ" altLang="cs-CZ" b="1" i="0" u="none" strike="noStrike" cap="none" normalizeH="0" baseline="0" dirty="0">
                <a:ln>
                  <a:noFill/>
                </a:ln>
                <a:effectLst/>
                <a:ea typeface="Times New Roman" panose="02020603050405020304" pitchFamily="18" charset="0"/>
                <a:cs typeface="Calibri" panose="020F0502020204030204" pitchFamily="34" charset="0"/>
              </a:rPr>
              <a:t>Automatické účtování nákladů</a:t>
            </a:r>
            <a:r>
              <a:rPr kumimoji="0" lang="cs-CZ" altLang="cs-CZ"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Zaúčtování do financí musíte provést samostatně (ručně) pomocí dávkové úlohy </a:t>
            </a:r>
            <a:endParaRPr kumimoji="0" lang="cs-CZ" altLang="cs-CZ" b="0" i="0" u="none" strike="noStrike" cap="none" normalizeH="0" baseline="0" dirty="0">
              <a:ln>
                <a:noFill/>
              </a:ln>
              <a:solidFill>
                <a:schemeClr val="tx1"/>
              </a:solidFill>
              <a:effectLst/>
            </a:endParaRPr>
          </a:p>
        </p:txBody>
      </p:sp>
      <p:sp>
        <p:nvSpPr>
          <p:cNvPr id="6" name="AutoShape 1"/>
          <p:cNvSpPr>
            <a:spLocks noChangeAspect="1" noChangeArrowheads="1"/>
          </p:cNvSpPr>
          <p:nvPr/>
        </p:nvSpPr>
        <p:spPr bwMode="auto">
          <a:xfrm>
            <a:off x="508000" y="2623195"/>
            <a:ext cx="85725" cy="85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1588017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7717"/>
            <a:ext cx="8229600" cy="1143000"/>
          </a:xfrm>
        </p:spPr>
        <p:txBody>
          <a:bodyPr>
            <a:normAutofit/>
          </a:bodyPr>
          <a:lstStyle/>
          <a:p>
            <a:pPr algn="l"/>
            <a:r>
              <a:rPr lang="cs-CZ" sz="3600" dirty="0">
                <a:solidFill>
                  <a:srgbClr val="0070C0"/>
                </a:solidFill>
              </a:rPr>
              <a:t>Položky ocenění II.</a:t>
            </a:r>
          </a:p>
        </p:txBody>
      </p:sp>
      <p:sp>
        <p:nvSpPr>
          <p:cNvPr id="4" name="Rectangle 3"/>
          <p:cNvSpPr>
            <a:spLocks noGrp="1" noChangeArrowheads="1"/>
          </p:cNvSpPr>
          <p:nvPr>
            <p:ph idx="1"/>
          </p:nvPr>
        </p:nvSpPr>
        <p:spPr bwMode="auto">
          <a:xfrm>
            <a:off x="457200" y="908532"/>
            <a:ext cx="8324779"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1"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Účtování nákladů na zboží</a:t>
            </a:r>
            <a:r>
              <a:rPr kumimoji="0" lang="cs-CZ" altLang="cs-CZ" sz="18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 která aktualizuje skutečné náklady a vytiskne sestavu</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zaúčtovaných hodnot.</a:t>
            </a:r>
            <a:endParaRPr kumimoji="0" lang="cs-CZ" altLang="cs-CZ" sz="18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Tato dávková úloha vychází z </a:t>
            </a:r>
            <a:r>
              <a:rPr kumimoji="0" lang="cs-CZ" altLang="cs-CZ" sz="1800" b="1" i="0" u="none" strike="noStrike" cap="none" normalizeH="0" baseline="0" dirty="0">
                <a:ln>
                  <a:noFill/>
                </a:ln>
                <a:solidFill>
                  <a:srgbClr val="0070C0"/>
                </a:solidFill>
                <a:effectLst/>
                <a:ea typeface="Times New Roman" panose="02020603050405020304" pitchFamily="18" charset="0"/>
                <a:cs typeface="Calibri" panose="020F0502020204030204" pitchFamily="34" charset="0"/>
              </a:rPr>
              <a:t>položek ocenění</a:t>
            </a:r>
            <a:r>
              <a:rPr kumimoji="0" lang="cs-CZ" altLang="cs-CZ" sz="18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 K výpočtu zaúčtované hodnoty</a:t>
            </a:r>
          </a:p>
          <a:p>
            <a:pPr marL="0" marR="0" lvl="0" indent="0" algn="l" defTabSz="914400" rtl="0" eaLnBrk="0" fontAlgn="base" latinLnBrk="0" hangingPunct="0">
              <a:lnSpc>
                <a:spcPct val="100000"/>
              </a:lnSpc>
              <a:spcBef>
                <a:spcPct val="0"/>
              </a:spcBef>
              <a:spcAft>
                <a:spcPct val="0"/>
              </a:spcAft>
              <a:buClrTx/>
              <a:buSzTx/>
              <a:buFontTx/>
              <a:buNone/>
              <a:tabLst/>
            </a:pPr>
            <a:r>
              <a:rPr lang="cs-CZ" altLang="cs-CZ" sz="1800" dirty="0">
                <a:ea typeface="Times New Roman" panose="02020603050405020304" pitchFamily="18" charset="0"/>
                <a:cs typeface="Calibri" panose="020F0502020204030204" pitchFamily="34" charset="0"/>
              </a:rPr>
              <a:t>se </a:t>
            </a:r>
            <a:r>
              <a:rPr kumimoji="0" lang="cs-CZ" altLang="cs-CZ" sz="18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 používá rozdíl mezi polem </a:t>
            </a:r>
            <a:r>
              <a:rPr kumimoji="0" lang="cs-CZ" altLang="cs-CZ" sz="1800" b="1"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Částka nákladů (skutečná)</a:t>
            </a:r>
            <a:r>
              <a:rPr kumimoji="0" lang="cs-CZ" altLang="cs-CZ" sz="18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 a polem </a:t>
            </a:r>
            <a:r>
              <a:rPr kumimoji="0" lang="cs-CZ" altLang="cs-CZ" sz="1800" b="1"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Zaúčtované náklady</a:t>
            </a:r>
            <a:r>
              <a:rPr kumimoji="0" lang="cs-CZ" altLang="cs-CZ" sz="18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v </a:t>
            </a:r>
            <a:r>
              <a:rPr kumimoji="0" lang="cs-CZ" altLang="cs-CZ" sz="1800" b="1" i="0" u="none" strike="noStrike" cap="none" normalizeH="0" baseline="0" dirty="0">
                <a:ln>
                  <a:noFill/>
                </a:ln>
                <a:solidFill>
                  <a:srgbClr val="0070C0"/>
                </a:solidFill>
                <a:effectLst/>
                <a:ea typeface="Times New Roman" panose="02020603050405020304" pitchFamily="18" charset="0"/>
                <a:cs typeface="Calibri" panose="020F0502020204030204" pitchFamily="34" charset="0"/>
              </a:rPr>
              <a:t>položkách ocenění</a:t>
            </a:r>
            <a:r>
              <a:rPr kumimoji="0" lang="cs-CZ" altLang="cs-CZ" sz="18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 Pokud jste v nastavení zásob vybrali možnost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1"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Účtování očekávaných nákladů </a:t>
            </a:r>
            <a:r>
              <a:rPr kumimoji="0" lang="cs-CZ" altLang="cs-CZ" sz="18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do financí (probíráno v minulých částech kurzu PIS1),</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zaúčtuje dávková úloha na pomocné finanční účty také rozdíl mezi polem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1"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Částka nákladů (očekávaná)</a:t>
            </a:r>
            <a:r>
              <a:rPr kumimoji="0" lang="cs-CZ" altLang="cs-CZ" sz="18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 a polem </a:t>
            </a:r>
            <a:r>
              <a:rPr kumimoji="0" lang="cs-CZ" altLang="cs-CZ" sz="1800" b="1"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Očekávané zaúčtované náklady</a:t>
            </a:r>
            <a:r>
              <a:rPr kumimoji="0" lang="cs-CZ" altLang="cs-CZ" sz="18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a:ln>
                  <a:noFill/>
                </a:ln>
                <a:solidFill>
                  <a:srgbClr val="222222"/>
                </a:solidFill>
                <a:effectLst/>
                <a:ea typeface="Times New Roman" panose="02020603050405020304" pitchFamily="18" charset="0"/>
                <a:cs typeface="Calibri" panose="020F0502020204030204" pitchFamily="34" charset="0"/>
              </a:rPr>
              <a:t>Pokaždé, když zaúčtujete objednávku, fakturu nebo dobropis,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a:ln>
                  <a:noFill/>
                </a:ln>
                <a:solidFill>
                  <a:srgbClr val="222222"/>
                </a:solidFill>
                <a:effectLst/>
                <a:ea typeface="Times New Roman" panose="02020603050405020304" pitchFamily="18" charset="0"/>
                <a:cs typeface="Calibri" panose="020F0502020204030204" pitchFamily="34" charset="0"/>
              </a:rPr>
              <a:t>přecení se zboží na vybrané kartě  Zboží.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a:ln>
                  <a:noFill/>
                </a:ln>
                <a:solidFill>
                  <a:srgbClr val="222222"/>
                </a:solidFill>
                <a:effectLst/>
                <a:ea typeface="Times New Roman" panose="02020603050405020304" pitchFamily="18" charset="0"/>
                <a:cs typeface="Calibri" panose="020F0502020204030204" pitchFamily="34" charset="0"/>
              </a:rPr>
              <a:t>Toto přecenění se provádí tehdy, pokud děláte cokoliv, co by mohlo mít za následek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a:ln>
                  <a:noFill/>
                </a:ln>
                <a:solidFill>
                  <a:srgbClr val="222222"/>
                </a:solidFill>
                <a:effectLst/>
                <a:ea typeface="Times New Roman" panose="02020603050405020304" pitchFamily="18" charset="0"/>
                <a:cs typeface="Calibri" panose="020F0502020204030204" pitchFamily="34" charset="0"/>
              </a:rPr>
              <a:t>změnu hodnoty položek ve vašem skladu, program vytvoří jednu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a:ln>
                  <a:noFill/>
                </a:ln>
                <a:solidFill>
                  <a:srgbClr val="222222"/>
                </a:solidFill>
                <a:effectLst/>
                <a:ea typeface="Times New Roman" panose="02020603050405020304" pitchFamily="18" charset="0"/>
                <a:cs typeface="Calibri" panose="020F0502020204030204" pitchFamily="34" charset="0"/>
              </a:rPr>
              <a:t>nebo více </a:t>
            </a:r>
            <a:r>
              <a:rPr kumimoji="0" lang="cs-CZ" altLang="cs-CZ" sz="1800" b="1" i="0" u="none" strike="noStrike" cap="none" normalizeH="0" baseline="0" dirty="0">
                <a:ln>
                  <a:noFill/>
                </a:ln>
                <a:solidFill>
                  <a:srgbClr val="0070C0"/>
                </a:solidFill>
                <a:effectLst/>
                <a:ea typeface="Times New Roman" panose="02020603050405020304" pitchFamily="18" charset="0"/>
                <a:cs typeface="Calibri" panose="020F0502020204030204" pitchFamily="34" charset="0"/>
              </a:rPr>
              <a:t>položek ocenění</a:t>
            </a:r>
            <a:r>
              <a:rPr kumimoji="0" lang="cs-CZ" altLang="cs-CZ" sz="1800" b="0" i="0" u="none" strike="noStrike" cap="none" normalizeH="0" baseline="0" dirty="0">
                <a:ln>
                  <a:noFill/>
                </a:ln>
                <a:solidFill>
                  <a:srgbClr val="222222"/>
                </a:solidFill>
                <a:effectLst/>
                <a:ea typeface="Times New Roman" panose="02020603050405020304" pitchFamily="18" charset="0"/>
                <a:cs typeface="Calibri" panose="020F0502020204030204" pitchFamily="34" charset="0"/>
              </a:rPr>
              <a:t> ke každé </a:t>
            </a:r>
            <a:r>
              <a:rPr kumimoji="0" lang="cs-CZ" altLang="cs-CZ" sz="1800" b="1" i="0" u="none" strike="noStrike" cap="none" normalizeH="0" baseline="0" dirty="0">
                <a:ln>
                  <a:noFill/>
                </a:ln>
                <a:solidFill>
                  <a:srgbClr val="0070C0"/>
                </a:solidFill>
                <a:effectLst/>
                <a:ea typeface="Times New Roman" panose="02020603050405020304" pitchFamily="18" charset="0"/>
                <a:cs typeface="Calibri" panose="020F0502020204030204" pitchFamily="34" charset="0"/>
              </a:rPr>
              <a:t>položce zboží</a:t>
            </a:r>
            <a:r>
              <a:rPr kumimoji="0" lang="cs-CZ" altLang="cs-CZ" sz="1800" b="0" i="0" u="none" strike="noStrike" cap="none" normalizeH="0" baseline="0" dirty="0">
                <a:ln>
                  <a:noFill/>
                </a:ln>
                <a:solidFill>
                  <a:srgbClr val="222222"/>
                </a:solidFill>
                <a:effectLst/>
                <a:ea typeface="Times New Roman" panose="02020603050405020304" pitchFamily="18" charset="0"/>
                <a:cs typeface="Calibri" panose="020F0502020204030204" pitchFamily="34" charset="0"/>
              </a:rPr>
              <a:t>.</a:t>
            </a:r>
            <a:br>
              <a:rPr kumimoji="0" lang="cs-CZ" altLang="cs-CZ" sz="1800" b="0" i="0" u="none" strike="noStrike" cap="none" normalizeH="0" baseline="0" dirty="0">
                <a:ln>
                  <a:noFill/>
                </a:ln>
                <a:solidFill>
                  <a:srgbClr val="222222"/>
                </a:solidFill>
                <a:effectLst/>
                <a:ea typeface="Times New Roman" panose="02020603050405020304" pitchFamily="18" charset="0"/>
                <a:cs typeface="Calibri" panose="020F0502020204030204" pitchFamily="34" charset="0"/>
              </a:rPr>
            </a:br>
            <a:br>
              <a:rPr kumimoji="0" lang="cs-CZ" altLang="cs-CZ" sz="1800" b="0" i="0" u="none" strike="noStrike" cap="none" normalizeH="0" baseline="0" dirty="0">
                <a:ln>
                  <a:noFill/>
                </a:ln>
                <a:solidFill>
                  <a:srgbClr val="222222"/>
                </a:solidFill>
                <a:effectLst/>
                <a:ea typeface="Times New Roman" panose="02020603050405020304" pitchFamily="18" charset="0"/>
                <a:cs typeface="Calibri" panose="020F0502020204030204" pitchFamily="34" charset="0"/>
              </a:rPr>
            </a:br>
            <a:r>
              <a:rPr kumimoji="0" lang="cs-CZ" altLang="cs-CZ" sz="1800" b="0" i="0" u="none" strike="noStrike" cap="none" normalizeH="0" baseline="0" dirty="0">
                <a:ln>
                  <a:noFill/>
                </a:ln>
                <a:solidFill>
                  <a:srgbClr val="222222"/>
                </a:solidFill>
                <a:effectLst/>
                <a:ea typeface="Times New Roman" panose="02020603050405020304" pitchFamily="18" charset="0"/>
                <a:cs typeface="Calibri" panose="020F0502020204030204" pitchFamily="34" charset="0"/>
              </a:rPr>
              <a:t> Změny množství ve skladu se ukládají jako zaúčtovaná množství v položkách zboží.  </a:t>
            </a:r>
            <a:endParaRPr kumimoji="0" lang="cs-CZ" altLang="cs-CZ" sz="18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a:ln>
                  <a:noFill/>
                </a:ln>
                <a:solidFill>
                  <a:srgbClr val="222222"/>
                </a:solidFill>
                <a:effectLst/>
                <a:ea typeface="Times New Roman" panose="02020603050405020304" pitchFamily="18" charset="0"/>
                <a:cs typeface="Calibri" panose="020F0502020204030204" pitchFamily="34" charset="0"/>
              </a:rPr>
              <a:t>Když se pohyby skladu (jeho hodnota) zaúčtují do hlavní knihy,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a:ln>
                  <a:noFill/>
                </a:ln>
                <a:solidFill>
                  <a:srgbClr val="222222"/>
                </a:solidFill>
                <a:effectLst/>
                <a:ea typeface="Times New Roman" panose="02020603050405020304" pitchFamily="18" charset="0"/>
                <a:cs typeface="Calibri" panose="020F0502020204030204" pitchFamily="34" charset="0"/>
              </a:rPr>
              <a:t>pak věcné položky (transakce na účtech hlavní knihy) čerpají částky reprezentující</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a:ln>
                  <a:noFill/>
                </a:ln>
                <a:solidFill>
                  <a:srgbClr val="222222"/>
                </a:solidFill>
                <a:effectLst/>
                <a:ea typeface="Times New Roman" panose="02020603050405020304" pitchFamily="18" charset="0"/>
                <a:cs typeface="Calibri" panose="020F0502020204030204" pitchFamily="34" charset="0"/>
              </a:rPr>
              <a:t>hodnotu skladu z </a:t>
            </a:r>
            <a:r>
              <a:rPr kumimoji="0" lang="cs-CZ" altLang="cs-CZ" sz="1800" b="1" i="0" u="none" strike="noStrike" cap="none" normalizeH="0" baseline="0" dirty="0">
                <a:ln>
                  <a:noFill/>
                </a:ln>
                <a:solidFill>
                  <a:srgbClr val="0070C0"/>
                </a:solidFill>
                <a:effectLst/>
                <a:ea typeface="Times New Roman" panose="02020603050405020304" pitchFamily="18" charset="0"/>
                <a:cs typeface="Calibri" panose="020F0502020204030204" pitchFamily="34" charset="0"/>
              </a:rPr>
              <a:t>položek ocenění</a:t>
            </a:r>
            <a:r>
              <a:rPr kumimoji="0" lang="cs-CZ" altLang="cs-CZ" sz="1800" b="0" i="0" u="none" strike="noStrike" cap="none" normalizeH="0" baseline="0" dirty="0">
                <a:ln>
                  <a:noFill/>
                </a:ln>
                <a:solidFill>
                  <a:srgbClr val="222222"/>
                </a:solidFill>
                <a:effectLst/>
                <a:ea typeface="Times New Roman" panose="02020603050405020304" pitchFamily="18" charset="0"/>
                <a:cs typeface="Calibri" panose="020F0502020204030204" pitchFamily="34" charset="0"/>
              </a:rPr>
              <a:t>.  Částka, která má být zaúčtována do hlavní knihy,</a:t>
            </a:r>
          </a:p>
          <a:p>
            <a:pPr marL="0" lvl="0" indent="0" eaLnBrk="0" fontAlgn="base" hangingPunct="0">
              <a:spcBef>
                <a:spcPct val="0"/>
              </a:spcBef>
              <a:spcAft>
                <a:spcPct val="0"/>
              </a:spcAft>
              <a:buNone/>
            </a:pPr>
            <a:r>
              <a:rPr kumimoji="0" lang="cs-CZ" altLang="cs-CZ" sz="1800" b="0" i="0" u="none" strike="noStrike" cap="none" normalizeH="0" baseline="0" dirty="0">
                <a:ln>
                  <a:noFill/>
                </a:ln>
                <a:solidFill>
                  <a:srgbClr val="222222"/>
                </a:solidFill>
                <a:effectLst/>
                <a:ea typeface="Times New Roman" panose="02020603050405020304" pitchFamily="18" charset="0"/>
                <a:cs typeface="Calibri" panose="020F0502020204030204" pitchFamily="34" charset="0"/>
              </a:rPr>
              <a:t>se vypočítává z položek ocenění jako: </a:t>
            </a:r>
            <a:r>
              <a:rPr lang="cs-CZ" altLang="cs-CZ" sz="1800" b="1" dirty="0">
                <a:ea typeface="Times New Roman" panose="02020603050405020304" pitchFamily="18" charset="0"/>
                <a:cs typeface="Calibri" panose="020F0502020204030204" pitchFamily="34" charset="0"/>
              </a:rPr>
              <a:t>Částka nákladů (skutečná)</a:t>
            </a:r>
            <a:r>
              <a:rPr lang="cs-CZ" altLang="cs-CZ" sz="1800" dirty="0">
                <a:ea typeface="Times New Roman" panose="02020603050405020304" pitchFamily="18" charset="0"/>
                <a:cs typeface="Calibri" panose="020F0502020204030204" pitchFamily="34" charset="0"/>
              </a:rPr>
              <a:t> –</a:t>
            </a:r>
            <a:r>
              <a:rPr lang="cs-CZ" altLang="cs-CZ" sz="1800" b="1" dirty="0">
                <a:ea typeface="Times New Roman" panose="02020603050405020304" pitchFamily="18" charset="0"/>
                <a:cs typeface="Calibri" panose="020F0502020204030204" pitchFamily="34" charset="0"/>
              </a:rPr>
              <a:t>Zaúčtované náklady</a:t>
            </a:r>
            <a:endParaRPr kumimoji="0" lang="cs-CZ" altLang="cs-CZ" sz="1800" b="1"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58761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3600" dirty="0">
                <a:solidFill>
                  <a:srgbClr val="0070C0"/>
                </a:solidFill>
              </a:rPr>
              <a:t>Parametry poplatků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37" y="1412776"/>
            <a:ext cx="3006403" cy="43222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9" name="Přímá spojnice se šipkou 8"/>
          <p:cNvCxnSpPr/>
          <p:nvPr/>
        </p:nvCxnSpPr>
        <p:spPr>
          <a:xfrm flipV="1">
            <a:off x="2414320" y="4293096"/>
            <a:ext cx="1797640" cy="129614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700808"/>
            <a:ext cx="5153025" cy="2533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510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 calcmode="lin" valueType="num">
                                      <p:cBhvr additive="base">
                                        <p:cTn id="17" dur="500" fill="hold"/>
                                        <p:tgtEl>
                                          <p:spTgt spid="2051"/>
                                        </p:tgtEl>
                                        <p:attrNameLst>
                                          <p:attrName>ppt_x</p:attrName>
                                        </p:attrNameLst>
                                      </p:cBhvr>
                                      <p:tavLst>
                                        <p:tav tm="0">
                                          <p:val>
                                            <p:strVal val="#ppt_x"/>
                                          </p:val>
                                        </p:tav>
                                        <p:tav tm="100000">
                                          <p:val>
                                            <p:strVal val="#ppt_x"/>
                                          </p:val>
                                        </p:tav>
                                      </p:tavLst>
                                    </p:anim>
                                    <p:anim calcmode="lin" valueType="num">
                                      <p:cBhvr additive="base">
                                        <p:cTn id="1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4C47E3-887B-4C8E-86D4-E071409A3457}"/>
              </a:ext>
            </a:extLst>
          </p:cNvPr>
          <p:cNvSpPr>
            <a:spLocks noGrp="1"/>
          </p:cNvSpPr>
          <p:nvPr>
            <p:ph type="title"/>
          </p:nvPr>
        </p:nvSpPr>
        <p:spPr/>
        <p:txBody>
          <a:bodyPr>
            <a:normAutofit/>
          </a:bodyPr>
          <a:lstStyle/>
          <a:p>
            <a:pPr algn="l"/>
            <a:r>
              <a:rPr lang="cs-CZ" sz="3600" dirty="0">
                <a:solidFill>
                  <a:srgbClr val="0070C0"/>
                </a:solidFill>
              </a:rPr>
              <a:t>Nastavení účtů : varianta 1</a:t>
            </a:r>
            <a:endParaRPr lang="en-US" sz="3600" dirty="0">
              <a:solidFill>
                <a:srgbClr val="0070C0"/>
              </a:solidFill>
            </a:endParaRPr>
          </a:p>
        </p:txBody>
      </p:sp>
      <p:sp>
        <p:nvSpPr>
          <p:cNvPr id="3" name="Zástupný obsah 2">
            <a:extLst>
              <a:ext uri="{FF2B5EF4-FFF2-40B4-BE49-F238E27FC236}">
                <a16:creationId xmlns:a16="http://schemas.microsoft.com/office/drawing/2014/main" id="{E0B8F04A-E835-4A4B-9B55-D7C29D3AAC98}"/>
              </a:ext>
            </a:extLst>
          </p:cNvPr>
          <p:cNvSpPr>
            <a:spLocks noGrp="1"/>
          </p:cNvSpPr>
          <p:nvPr>
            <p:ph idx="1"/>
          </p:nvPr>
        </p:nvSpPr>
        <p:spPr/>
        <p:txBody>
          <a:bodyPr/>
          <a:lstStyle/>
          <a:p>
            <a:r>
              <a:rPr lang="cs-CZ" dirty="0"/>
              <a:t>Důvod: kombinace skupin </a:t>
            </a:r>
          </a:p>
          <a:p>
            <a:pPr lvl="1"/>
            <a:r>
              <a:rPr lang="cs-CZ" dirty="0">
                <a:solidFill>
                  <a:srgbClr val="7030A0"/>
                </a:solidFill>
              </a:rPr>
              <a:t>Obecná obchodní </a:t>
            </a:r>
            <a:r>
              <a:rPr lang="cs-CZ" dirty="0" err="1">
                <a:solidFill>
                  <a:srgbClr val="7030A0"/>
                </a:solidFill>
              </a:rPr>
              <a:t>skupina</a:t>
            </a:r>
            <a:r>
              <a:rPr lang="cs-CZ" dirty="0" err="1"/>
              <a:t>|</a:t>
            </a:r>
            <a:r>
              <a:rPr lang="cs-CZ" dirty="0" err="1">
                <a:solidFill>
                  <a:srgbClr val="00B050"/>
                </a:solidFill>
              </a:rPr>
              <a:t>Účto</a:t>
            </a:r>
            <a:r>
              <a:rPr lang="cs-CZ" dirty="0">
                <a:solidFill>
                  <a:srgbClr val="00B050"/>
                </a:solidFill>
              </a:rPr>
              <a:t> skupiny zboží  </a:t>
            </a:r>
            <a:r>
              <a:rPr lang="cs-CZ" dirty="0">
                <a:solidFill>
                  <a:srgbClr val="7030A0"/>
                </a:solidFill>
              </a:rPr>
              <a:t>Domácí </a:t>
            </a:r>
            <a:r>
              <a:rPr lang="cs-CZ" dirty="0"/>
              <a:t>| </a:t>
            </a:r>
            <a:r>
              <a:rPr lang="cs-CZ" dirty="0">
                <a:solidFill>
                  <a:srgbClr val="00B050"/>
                </a:solidFill>
              </a:rPr>
              <a:t>Služby </a:t>
            </a:r>
          </a:p>
          <a:p>
            <a:pPr marL="457200" lvl="1" indent="0">
              <a:buNone/>
            </a:pPr>
            <a:r>
              <a:rPr lang="cs-CZ" dirty="0"/>
              <a:t>     </a:t>
            </a:r>
            <a:r>
              <a:rPr lang="cs-CZ" sz="2400" dirty="0"/>
              <a:t>může generovat  podle nastavení databáze tuto chybovou</a:t>
            </a:r>
          </a:p>
          <a:p>
            <a:pPr marL="457200" lvl="1" indent="0">
              <a:buNone/>
            </a:pPr>
            <a:r>
              <a:rPr lang="cs-CZ" dirty="0"/>
              <a:t>     </a:t>
            </a:r>
            <a:r>
              <a:rPr lang="cs-CZ" sz="2400" dirty="0"/>
              <a:t>hlášku:</a:t>
            </a:r>
            <a:r>
              <a:rPr lang="cs-CZ" dirty="0"/>
              <a:t>    </a:t>
            </a:r>
          </a:p>
          <a:p>
            <a:pPr lvl="1"/>
            <a:endParaRPr lang="cs-CZ" dirty="0"/>
          </a:p>
          <a:p>
            <a:pPr lvl="1"/>
            <a:endParaRPr lang="en-US" dirty="0"/>
          </a:p>
        </p:txBody>
      </p:sp>
      <p:pic>
        <p:nvPicPr>
          <p:cNvPr id="5" name="Obrázek 4">
            <a:extLst>
              <a:ext uri="{FF2B5EF4-FFF2-40B4-BE49-F238E27FC236}">
                <a16:creationId xmlns:a16="http://schemas.microsoft.com/office/drawing/2014/main" id="{E41E7DDB-92A5-4A26-9CD6-6234A10DD501}"/>
              </a:ext>
            </a:extLst>
          </p:cNvPr>
          <p:cNvPicPr>
            <a:picLocks noChangeAspect="1"/>
          </p:cNvPicPr>
          <p:nvPr/>
        </p:nvPicPr>
        <p:blipFill>
          <a:blip r:embed="rId2"/>
          <a:stretch>
            <a:fillRect/>
          </a:stretch>
        </p:blipFill>
        <p:spPr>
          <a:xfrm>
            <a:off x="1331640" y="4221088"/>
            <a:ext cx="5885714" cy="1647619"/>
          </a:xfrm>
          <a:prstGeom prst="rect">
            <a:avLst/>
          </a:prstGeom>
        </p:spPr>
      </p:pic>
    </p:spTree>
    <p:extLst>
      <p:ext uri="{BB962C8B-B14F-4D97-AF65-F5344CB8AC3E}">
        <p14:creationId xmlns:p14="http://schemas.microsoft.com/office/powerpoint/2010/main" val="739277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F34E55-5A1A-4A47-BC96-F73FFCAD942F}"/>
              </a:ext>
            </a:extLst>
          </p:cNvPr>
          <p:cNvSpPr>
            <a:spLocks noGrp="1"/>
          </p:cNvSpPr>
          <p:nvPr>
            <p:ph type="title"/>
          </p:nvPr>
        </p:nvSpPr>
        <p:spPr/>
        <p:txBody>
          <a:bodyPr/>
          <a:lstStyle/>
          <a:p>
            <a:pPr algn="l"/>
            <a:r>
              <a:rPr lang="cs-CZ" sz="4400" dirty="0">
                <a:solidFill>
                  <a:srgbClr val="0070C0"/>
                </a:solidFill>
              </a:rPr>
              <a:t>Nastavení účtů: varianta 1</a:t>
            </a:r>
            <a:endParaRPr lang="en-US" dirty="0"/>
          </a:p>
        </p:txBody>
      </p:sp>
      <p:sp>
        <p:nvSpPr>
          <p:cNvPr id="7" name="Šipka: dolů 6">
            <a:extLst>
              <a:ext uri="{FF2B5EF4-FFF2-40B4-BE49-F238E27FC236}">
                <a16:creationId xmlns:a16="http://schemas.microsoft.com/office/drawing/2014/main" id="{670C0348-5376-4BE7-BBB8-99F6DDCBF42E}"/>
              </a:ext>
            </a:extLst>
          </p:cNvPr>
          <p:cNvSpPr/>
          <p:nvPr/>
        </p:nvSpPr>
        <p:spPr>
          <a:xfrm>
            <a:off x="7740352" y="1024589"/>
            <a:ext cx="288032" cy="4369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Obrázek 8">
            <a:extLst>
              <a:ext uri="{FF2B5EF4-FFF2-40B4-BE49-F238E27FC236}">
                <a16:creationId xmlns:a16="http://schemas.microsoft.com/office/drawing/2014/main" id="{856EBA2B-1EB2-4878-B4AF-EE294B423571}"/>
              </a:ext>
            </a:extLst>
          </p:cNvPr>
          <p:cNvPicPr>
            <a:picLocks noChangeAspect="1"/>
          </p:cNvPicPr>
          <p:nvPr/>
        </p:nvPicPr>
        <p:blipFill>
          <a:blip r:embed="rId2"/>
          <a:stretch>
            <a:fillRect/>
          </a:stretch>
        </p:blipFill>
        <p:spPr>
          <a:xfrm>
            <a:off x="477238" y="1505360"/>
            <a:ext cx="8229600" cy="618368"/>
          </a:xfrm>
          <a:prstGeom prst="rect">
            <a:avLst/>
          </a:prstGeom>
          <a:ln>
            <a:solidFill>
              <a:schemeClr val="accent1"/>
            </a:solidFill>
          </a:ln>
        </p:spPr>
      </p:pic>
      <p:pic>
        <p:nvPicPr>
          <p:cNvPr id="11" name="Obrázek 10">
            <a:extLst>
              <a:ext uri="{FF2B5EF4-FFF2-40B4-BE49-F238E27FC236}">
                <a16:creationId xmlns:a16="http://schemas.microsoft.com/office/drawing/2014/main" id="{377701B4-2A34-416A-9DC8-529EE65DD0E3}"/>
              </a:ext>
            </a:extLst>
          </p:cNvPr>
          <p:cNvPicPr>
            <a:picLocks noChangeAspect="1"/>
          </p:cNvPicPr>
          <p:nvPr/>
        </p:nvPicPr>
        <p:blipFill>
          <a:blip r:embed="rId3"/>
          <a:stretch>
            <a:fillRect/>
          </a:stretch>
        </p:blipFill>
        <p:spPr>
          <a:xfrm>
            <a:off x="477238" y="2420888"/>
            <a:ext cx="4814842" cy="1762811"/>
          </a:xfrm>
          <a:prstGeom prst="rect">
            <a:avLst/>
          </a:prstGeom>
          <a:ln>
            <a:solidFill>
              <a:schemeClr val="accent1">
                <a:shade val="50000"/>
              </a:schemeClr>
            </a:solidFill>
          </a:ln>
        </p:spPr>
      </p:pic>
      <p:sp>
        <p:nvSpPr>
          <p:cNvPr id="12" name="Šipka: dolů 11">
            <a:extLst>
              <a:ext uri="{FF2B5EF4-FFF2-40B4-BE49-F238E27FC236}">
                <a16:creationId xmlns:a16="http://schemas.microsoft.com/office/drawing/2014/main" id="{69BB11AF-9472-435D-8731-8AFC8BE00A45}"/>
              </a:ext>
            </a:extLst>
          </p:cNvPr>
          <p:cNvSpPr/>
          <p:nvPr/>
        </p:nvSpPr>
        <p:spPr>
          <a:xfrm>
            <a:off x="3203848" y="2053853"/>
            <a:ext cx="288032" cy="4369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Obrázek 13">
            <a:extLst>
              <a:ext uri="{FF2B5EF4-FFF2-40B4-BE49-F238E27FC236}">
                <a16:creationId xmlns:a16="http://schemas.microsoft.com/office/drawing/2014/main" id="{2FAA7E03-A6BB-45DC-9281-7894F9AA4840}"/>
              </a:ext>
            </a:extLst>
          </p:cNvPr>
          <p:cNvPicPr>
            <a:picLocks noChangeAspect="1"/>
          </p:cNvPicPr>
          <p:nvPr/>
        </p:nvPicPr>
        <p:blipFill>
          <a:blip r:embed="rId4"/>
          <a:stretch>
            <a:fillRect/>
          </a:stretch>
        </p:blipFill>
        <p:spPr>
          <a:xfrm>
            <a:off x="477238" y="4329158"/>
            <a:ext cx="2607343" cy="2254204"/>
          </a:xfrm>
          <a:prstGeom prst="rect">
            <a:avLst/>
          </a:prstGeom>
          <a:ln>
            <a:solidFill>
              <a:schemeClr val="accent1">
                <a:shade val="50000"/>
              </a:schemeClr>
            </a:solidFill>
          </a:ln>
        </p:spPr>
      </p:pic>
      <p:cxnSp>
        <p:nvCxnSpPr>
          <p:cNvPr id="16" name="Přímá spojnice se šipkou 15">
            <a:extLst>
              <a:ext uri="{FF2B5EF4-FFF2-40B4-BE49-F238E27FC236}">
                <a16:creationId xmlns:a16="http://schemas.microsoft.com/office/drawing/2014/main" id="{22C4E9E3-B68D-4AFC-AB39-BB23FE60ED96}"/>
              </a:ext>
            </a:extLst>
          </p:cNvPr>
          <p:cNvCxnSpPr/>
          <p:nvPr/>
        </p:nvCxnSpPr>
        <p:spPr>
          <a:xfrm>
            <a:off x="2411760" y="4183699"/>
            <a:ext cx="0" cy="297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ovéPole 16">
            <a:extLst>
              <a:ext uri="{FF2B5EF4-FFF2-40B4-BE49-F238E27FC236}">
                <a16:creationId xmlns:a16="http://schemas.microsoft.com/office/drawing/2014/main" id="{C8DAEAAB-48DA-4FAB-8A4E-DA8F374423C7}"/>
              </a:ext>
            </a:extLst>
          </p:cNvPr>
          <p:cNvSpPr txBox="1"/>
          <p:nvPr/>
        </p:nvSpPr>
        <p:spPr>
          <a:xfrm>
            <a:off x="3203848" y="4183699"/>
            <a:ext cx="2425600" cy="338554"/>
          </a:xfrm>
          <a:prstGeom prst="rect">
            <a:avLst/>
          </a:prstGeom>
          <a:noFill/>
        </p:spPr>
        <p:txBody>
          <a:bodyPr wrap="none" rtlCol="0">
            <a:spAutoFit/>
          </a:bodyPr>
          <a:lstStyle/>
          <a:p>
            <a:r>
              <a:rPr lang="cs-CZ" sz="1600" dirty="0">
                <a:solidFill>
                  <a:srgbClr val="0070C0"/>
                </a:solidFill>
              </a:rPr>
              <a:t>Odskok z Parametru Služby</a:t>
            </a:r>
            <a:endParaRPr lang="en-US" sz="1600" dirty="0">
              <a:solidFill>
                <a:srgbClr val="0070C0"/>
              </a:solidFill>
            </a:endParaRPr>
          </a:p>
        </p:txBody>
      </p:sp>
      <p:sp>
        <p:nvSpPr>
          <p:cNvPr id="18" name="Šipka: doprava 17">
            <a:extLst>
              <a:ext uri="{FF2B5EF4-FFF2-40B4-BE49-F238E27FC236}">
                <a16:creationId xmlns:a16="http://schemas.microsoft.com/office/drawing/2014/main" id="{F459E53A-3BAE-4B1B-A465-68A4318DAD12}"/>
              </a:ext>
            </a:extLst>
          </p:cNvPr>
          <p:cNvSpPr/>
          <p:nvPr/>
        </p:nvSpPr>
        <p:spPr>
          <a:xfrm>
            <a:off x="3635896" y="4581128"/>
            <a:ext cx="3960440" cy="1224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Viz další snímek </a:t>
            </a:r>
            <a:endParaRPr lang="en-US" dirty="0"/>
          </a:p>
        </p:txBody>
      </p:sp>
    </p:spTree>
    <p:extLst>
      <p:ext uri="{BB962C8B-B14F-4D97-AF65-F5344CB8AC3E}">
        <p14:creationId xmlns:p14="http://schemas.microsoft.com/office/powerpoint/2010/main" val="3344742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B9D824-B79D-4F07-874B-8568005E698D}"/>
              </a:ext>
            </a:extLst>
          </p:cNvPr>
          <p:cNvSpPr>
            <a:spLocks noGrp="1"/>
          </p:cNvSpPr>
          <p:nvPr>
            <p:ph type="title"/>
          </p:nvPr>
        </p:nvSpPr>
        <p:spPr/>
        <p:txBody>
          <a:bodyPr/>
          <a:lstStyle/>
          <a:p>
            <a:pPr algn="l"/>
            <a:r>
              <a:rPr lang="cs-CZ" sz="4400" dirty="0">
                <a:solidFill>
                  <a:srgbClr val="0070C0"/>
                </a:solidFill>
              </a:rPr>
              <a:t>Nastavení účtů: varianta 1</a:t>
            </a:r>
            <a:endParaRPr lang="en-US" dirty="0"/>
          </a:p>
        </p:txBody>
      </p:sp>
      <p:pic>
        <p:nvPicPr>
          <p:cNvPr id="5" name="Obrázek 4">
            <a:extLst>
              <a:ext uri="{FF2B5EF4-FFF2-40B4-BE49-F238E27FC236}">
                <a16:creationId xmlns:a16="http://schemas.microsoft.com/office/drawing/2014/main" id="{CEEE20FE-06B0-40F6-89CD-A201807F34FD}"/>
              </a:ext>
            </a:extLst>
          </p:cNvPr>
          <p:cNvPicPr>
            <a:picLocks noChangeAspect="1"/>
          </p:cNvPicPr>
          <p:nvPr/>
        </p:nvPicPr>
        <p:blipFill>
          <a:blip r:embed="rId2"/>
          <a:stretch>
            <a:fillRect/>
          </a:stretch>
        </p:blipFill>
        <p:spPr>
          <a:xfrm>
            <a:off x="481769" y="1844824"/>
            <a:ext cx="7813572" cy="1735700"/>
          </a:xfrm>
          <a:prstGeom prst="rect">
            <a:avLst/>
          </a:prstGeom>
          <a:ln>
            <a:solidFill>
              <a:schemeClr val="accent1">
                <a:shade val="50000"/>
              </a:schemeClr>
            </a:solidFill>
          </a:ln>
        </p:spPr>
      </p:pic>
      <p:sp>
        <p:nvSpPr>
          <p:cNvPr id="6" name="TextovéPole 5">
            <a:extLst>
              <a:ext uri="{FF2B5EF4-FFF2-40B4-BE49-F238E27FC236}">
                <a16:creationId xmlns:a16="http://schemas.microsoft.com/office/drawing/2014/main" id="{628DA737-AA6C-4372-A616-F57EC203D8BC}"/>
              </a:ext>
            </a:extLst>
          </p:cNvPr>
          <p:cNvSpPr txBox="1"/>
          <p:nvPr/>
        </p:nvSpPr>
        <p:spPr>
          <a:xfrm>
            <a:off x="448089" y="3861048"/>
            <a:ext cx="5965416" cy="646331"/>
          </a:xfrm>
          <a:prstGeom prst="rect">
            <a:avLst/>
          </a:prstGeom>
          <a:noFill/>
        </p:spPr>
        <p:txBody>
          <a:bodyPr wrap="none" rtlCol="0">
            <a:spAutoFit/>
          </a:bodyPr>
          <a:lstStyle/>
          <a:p>
            <a:r>
              <a:rPr lang="cs-CZ" b="1" dirty="0">
                <a:solidFill>
                  <a:srgbClr val="0070C0"/>
                </a:solidFill>
              </a:rPr>
              <a:t>Pokud nastavený účet v poli Účet použitých přímých nákladů </a:t>
            </a:r>
          </a:p>
          <a:p>
            <a:r>
              <a:rPr lang="cs-CZ" b="1" dirty="0">
                <a:solidFill>
                  <a:srgbClr val="0070C0"/>
                </a:solidFill>
              </a:rPr>
              <a:t>Ve Vaší databázi není, pak je hop potřeba doplnit (511100)  </a:t>
            </a:r>
            <a:endParaRPr lang="en-US" b="1" dirty="0">
              <a:solidFill>
                <a:srgbClr val="0070C0"/>
              </a:solidFill>
            </a:endParaRPr>
          </a:p>
        </p:txBody>
      </p:sp>
    </p:spTree>
    <p:extLst>
      <p:ext uri="{BB962C8B-B14F-4D97-AF65-F5344CB8AC3E}">
        <p14:creationId xmlns:p14="http://schemas.microsoft.com/office/powerpoint/2010/main" val="2950325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77473C-F725-449D-B41E-1A47803B8062}"/>
              </a:ext>
            </a:extLst>
          </p:cNvPr>
          <p:cNvSpPr>
            <a:spLocks noGrp="1"/>
          </p:cNvSpPr>
          <p:nvPr>
            <p:ph type="title"/>
          </p:nvPr>
        </p:nvSpPr>
        <p:spPr/>
        <p:txBody>
          <a:bodyPr>
            <a:normAutofit/>
          </a:bodyPr>
          <a:lstStyle/>
          <a:p>
            <a:pPr algn="l"/>
            <a:r>
              <a:rPr lang="cs-CZ" sz="3600" dirty="0">
                <a:solidFill>
                  <a:srgbClr val="0070C0"/>
                </a:solidFill>
              </a:rPr>
              <a:t>Nastavení účtů: varianta 2</a:t>
            </a:r>
            <a:endParaRPr lang="en-US" sz="3600" dirty="0">
              <a:solidFill>
                <a:srgbClr val="0070C0"/>
              </a:solidFill>
            </a:endParaRPr>
          </a:p>
        </p:txBody>
      </p:sp>
      <p:pic>
        <p:nvPicPr>
          <p:cNvPr id="6" name="Obrázek 5">
            <a:extLst>
              <a:ext uri="{FF2B5EF4-FFF2-40B4-BE49-F238E27FC236}">
                <a16:creationId xmlns:a16="http://schemas.microsoft.com/office/drawing/2014/main" id="{2B8409B5-FD40-423B-BDDE-485C691D3DEB}"/>
              </a:ext>
            </a:extLst>
          </p:cNvPr>
          <p:cNvPicPr>
            <a:picLocks noChangeAspect="1"/>
          </p:cNvPicPr>
          <p:nvPr/>
        </p:nvPicPr>
        <p:blipFill>
          <a:blip r:embed="rId2"/>
          <a:stretch>
            <a:fillRect/>
          </a:stretch>
        </p:blipFill>
        <p:spPr>
          <a:xfrm>
            <a:off x="477238" y="1505360"/>
            <a:ext cx="8229600" cy="618368"/>
          </a:xfrm>
          <a:prstGeom prst="rect">
            <a:avLst/>
          </a:prstGeom>
          <a:ln>
            <a:solidFill>
              <a:schemeClr val="accent1"/>
            </a:solidFill>
          </a:ln>
        </p:spPr>
      </p:pic>
      <p:pic>
        <p:nvPicPr>
          <p:cNvPr id="7" name="Obrázek 6">
            <a:extLst>
              <a:ext uri="{FF2B5EF4-FFF2-40B4-BE49-F238E27FC236}">
                <a16:creationId xmlns:a16="http://schemas.microsoft.com/office/drawing/2014/main" id="{7F54DA86-A185-4E03-A809-CB020459F76A}"/>
              </a:ext>
            </a:extLst>
          </p:cNvPr>
          <p:cNvPicPr>
            <a:picLocks noChangeAspect="1"/>
          </p:cNvPicPr>
          <p:nvPr/>
        </p:nvPicPr>
        <p:blipFill>
          <a:blip r:embed="rId3"/>
          <a:stretch>
            <a:fillRect/>
          </a:stretch>
        </p:blipFill>
        <p:spPr>
          <a:xfrm>
            <a:off x="477238" y="2420888"/>
            <a:ext cx="4814842" cy="1762811"/>
          </a:xfrm>
          <a:prstGeom prst="rect">
            <a:avLst/>
          </a:prstGeom>
          <a:ln>
            <a:solidFill>
              <a:schemeClr val="accent1">
                <a:shade val="50000"/>
              </a:schemeClr>
            </a:solidFill>
          </a:ln>
        </p:spPr>
      </p:pic>
      <p:sp>
        <p:nvSpPr>
          <p:cNvPr id="8" name="Šipka: dolů 7">
            <a:extLst>
              <a:ext uri="{FF2B5EF4-FFF2-40B4-BE49-F238E27FC236}">
                <a16:creationId xmlns:a16="http://schemas.microsoft.com/office/drawing/2014/main" id="{31CAB18B-6611-4A8A-BCA6-B1A8CD46FAD3}"/>
              </a:ext>
            </a:extLst>
          </p:cNvPr>
          <p:cNvSpPr/>
          <p:nvPr/>
        </p:nvSpPr>
        <p:spPr>
          <a:xfrm>
            <a:off x="3203848" y="2053853"/>
            <a:ext cx="288032" cy="4369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ovéPole 8">
            <a:extLst>
              <a:ext uri="{FF2B5EF4-FFF2-40B4-BE49-F238E27FC236}">
                <a16:creationId xmlns:a16="http://schemas.microsoft.com/office/drawing/2014/main" id="{EA889378-71A6-45F1-A3C6-90CC19CAAF75}"/>
              </a:ext>
            </a:extLst>
          </p:cNvPr>
          <p:cNvSpPr txBox="1"/>
          <p:nvPr/>
        </p:nvSpPr>
        <p:spPr>
          <a:xfrm>
            <a:off x="457200" y="4474563"/>
            <a:ext cx="6330323" cy="923330"/>
          </a:xfrm>
          <a:prstGeom prst="rect">
            <a:avLst/>
          </a:prstGeom>
          <a:noFill/>
        </p:spPr>
        <p:txBody>
          <a:bodyPr wrap="none" rtlCol="0">
            <a:spAutoFit/>
          </a:bodyPr>
          <a:lstStyle/>
          <a:p>
            <a:r>
              <a:rPr lang="cs-CZ" b="1" dirty="0">
                <a:solidFill>
                  <a:srgbClr val="0070C0"/>
                </a:solidFill>
              </a:rPr>
              <a:t>Zde vyměníme  kód Služby na kód Obchod a to pro typ poplatku,</a:t>
            </a:r>
          </a:p>
          <a:p>
            <a:r>
              <a:rPr lang="cs-CZ" b="1" dirty="0">
                <a:solidFill>
                  <a:srgbClr val="0070C0"/>
                </a:solidFill>
              </a:rPr>
              <a:t>který pro kód poplatku v  modelu využíváme (JB-PŘEPRAVA) </a:t>
            </a:r>
          </a:p>
          <a:p>
            <a:endParaRPr lang="en-US" b="1" dirty="0">
              <a:solidFill>
                <a:srgbClr val="0070C0"/>
              </a:solidFill>
            </a:endParaRPr>
          </a:p>
        </p:txBody>
      </p:sp>
      <p:sp>
        <p:nvSpPr>
          <p:cNvPr id="10" name="Zástupný obsah 2">
            <a:extLst>
              <a:ext uri="{FF2B5EF4-FFF2-40B4-BE49-F238E27FC236}">
                <a16:creationId xmlns:a16="http://schemas.microsoft.com/office/drawing/2014/main" id="{9BF904AC-AA5E-40F4-AA42-4B4C2CA70CA7}"/>
              </a:ext>
            </a:extLst>
          </p:cNvPr>
          <p:cNvSpPr>
            <a:spLocks noGrp="1"/>
          </p:cNvSpPr>
          <p:nvPr>
            <p:ph idx="1"/>
          </p:nvPr>
        </p:nvSpPr>
        <p:spPr>
          <a:xfrm>
            <a:off x="457200" y="1600200"/>
            <a:ext cx="8229600" cy="4525963"/>
          </a:xfrm>
        </p:spPr>
        <p:txBody>
          <a:bodyPr/>
          <a:lstStyle/>
          <a:p>
            <a:endParaRPr lang="en-US" dirty="0"/>
          </a:p>
        </p:txBody>
      </p:sp>
    </p:spTree>
    <p:extLst>
      <p:ext uri="{BB962C8B-B14F-4D97-AF65-F5344CB8AC3E}">
        <p14:creationId xmlns:p14="http://schemas.microsoft.com/office/powerpoint/2010/main" val="3637229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21EC1A-1F6A-47C7-971D-37750093FC21}"/>
              </a:ext>
            </a:extLst>
          </p:cNvPr>
          <p:cNvSpPr>
            <a:spLocks noGrp="1"/>
          </p:cNvSpPr>
          <p:nvPr>
            <p:ph type="title"/>
          </p:nvPr>
        </p:nvSpPr>
        <p:spPr/>
        <p:txBody>
          <a:bodyPr/>
          <a:lstStyle/>
          <a:p>
            <a:pPr algn="l"/>
            <a:r>
              <a:rPr lang="cs-CZ" sz="4400" dirty="0">
                <a:solidFill>
                  <a:srgbClr val="0070C0"/>
                </a:solidFill>
              </a:rPr>
              <a:t>Nastavení účtů: varianta 2</a:t>
            </a:r>
            <a:endParaRPr lang="en-US" dirty="0"/>
          </a:p>
        </p:txBody>
      </p:sp>
      <p:pic>
        <p:nvPicPr>
          <p:cNvPr id="5" name="Obrázek 4">
            <a:extLst>
              <a:ext uri="{FF2B5EF4-FFF2-40B4-BE49-F238E27FC236}">
                <a16:creationId xmlns:a16="http://schemas.microsoft.com/office/drawing/2014/main" id="{A85676F4-CFFD-40B2-B39A-F750C6EB7C46}"/>
              </a:ext>
            </a:extLst>
          </p:cNvPr>
          <p:cNvPicPr>
            <a:picLocks noChangeAspect="1"/>
          </p:cNvPicPr>
          <p:nvPr/>
        </p:nvPicPr>
        <p:blipFill>
          <a:blip r:embed="rId2"/>
          <a:stretch>
            <a:fillRect/>
          </a:stretch>
        </p:blipFill>
        <p:spPr>
          <a:xfrm>
            <a:off x="611560" y="1556792"/>
            <a:ext cx="6933333" cy="2676190"/>
          </a:xfrm>
          <a:prstGeom prst="rect">
            <a:avLst/>
          </a:prstGeom>
          <a:ln>
            <a:solidFill>
              <a:schemeClr val="accent1">
                <a:shade val="50000"/>
              </a:schemeClr>
            </a:solidFill>
          </a:ln>
        </p:spPr>
      </p:pic>
    </p:spTree>
    <p:extLst>
      <p:ext uri="{BB962C8B-B14F-4D97-AF65-F5344CB8AC3E}">
        <p14:creationId xmlns:p14="http://schemas.microsoft.com/office/powerpoint/2010/main" val="1672898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3600" dirty="0">
                <a:solidFill>
                  <a:srgbClr val="0070C0"/>
                </a:solidFill>
              </a:rPr>
              <a:t>Nákupní řádek dopravce zboží ADJ_001</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41075"/>
            <a:ext cx="8064896" cy="1085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ovéPole 3"/>
          <p:cNvSpPr txBox="1"/>
          <p:nvPr/>
        </p:nvSpPr>
        <p:spPr>
          <a:xfrm>
            <a:off x="2915816" y="3068960"/>
            <a:ext cx="3867597" cy="369332"/>
          </a:xfrm>
          <a:prstGeom prst="rect">
            <a:avLst/>
          </a:prstGeom>
          <a:noFill/>
        </p:spPr>
        <p:txBody>
          <a:bodyPr wrap="none" rtlCol="0">
            <a:spAutoFit/>
          </a:bodyPr>
          <a:lstStyle/>
          <a:p>
            <a:r>
              <a:rPr lang="cs-CZ" b="1" dirty="0"/>
              <a:t>Ikona Řádek-&gt;Přiřazení poplatku zboží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016142"/>
            <a:ext cx="5257800" cy="11239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7" name="Přímá spojnice se šipkou 6"/>
          <p:cNvCxnSpPr/>
          <p:nvPr/>
        </p:nvCxnSpPr>
        <p:spPr>
          <a:xfrm>
            <a:off x="611560" y="2084000"/>
            <a:ext cx="0" cy="84094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898" y="2780928"/>
            <a:ext cx="1447800" cy="1066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5" name="Přímá spojnice se šipkou 14"/>
          <p:cNvCxnSpPr/>
          <p:nvPr/>
        </p:nvCxnSpPr>
        <p:spPr>
          <a:xfrm>
            <a:off x="2051720" y="3624540"/>
            <a:ext cx="1309968" cy="4463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Obdélník 15"/>
          <p:cNvSpPr/>
          <p:nvPr/>
        </p:nvSpPr>
        <p:spPr>
          <a:xfrm>
            <a:off x="755576" y="4293096"/>
            <a:ext cx="669386"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256099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3600" dirty="0" err="1">
                <a:solidFill>
                  <a:srgbClr val="0070C0"/>
                </a:solidFill>
              </a:rPr>
              <a:t>Item</a:t>
            </a:r>
            <a:r>
              <a:rPr lang="cs-CZ" sz="3600" dirty="0">
                <a:solidFill>
                  <a:srgbClr val="0070C0"/>
                </a:solidFill>
              </a:rPr>
              <a:t> </a:t>
            </a:r>
            <a:r>
              <a:rPr lang="cs-CZ" sz="3600" dirty="0" err="1">
                <a:solidFill>
                  <a:srgbClr val="0070C0"/>
                </a:solidFill>
              </a:rPr>
              <a:t>Charges</a:t>
            </a:r>
            <a:r>
              <a:rPr lang="cs-CZ" sz="3600" dirty="0">
                <a:solidFill>
                  <a:srgbClr val="0070C0"/>
                </a:solidFill>
              </a:rPr>
              <a:t>-Vedlejší náklady</a:t>
            </a:r>
          </a:p>
        </p:txBody>
      </p:sp>
      <p:sp>
        <p:nvSpPr>
          <p:cNvPr id="3" name="Zástupný symbol pro obsah 2"/>
          <p:cNvSpPr>
            <a:spLocks noGrp="1"/>
          </p:cNvSpPr>
          <p:nvPr>
            <p:ph idx="1"/>
          </p:nvPr>
        </p:nvSpPr>
        <p:spPr/>
        <p:txBody>
          <a:bodyPr>
            <a:normAutofit/>
          </a:bodyPr>
          <a:lstStyle/>
          <a:p>
            <a:r>
              <a:rPr lang="en-GB" dirty="0"/>
              <a:t>It enables to post and apply </a:t>
            </a:r>
            <a:r>
              <a:rPr lang="en-GB" b="1" dirty="0"/>
              <a:t>additional costs </a:t>
            </a:r>
            <a:r>
              <a:rPr lang="en-GB" dirty="0"/>
              <a:t>of various types to :</a:t>
            </a:r>
          </a:p>
          <a:p>
            <a:pPr lvl="1"/>
            <a:r>
              <a:rPr lang="en-GB" dirty="0"/>
              <a:t>stored away items</a:t>
            </a:r>
          </a:p>
          <a:p>
            <a:pPr lvl="1"/>
            <a:r>
              <a:rPr lang="en-GB" dirty="0"/>
              <a:t>items which were already sold </a:t>
            </a:r>
          </a:p>
          <a:p>
            <a:pPr lvl="1"/>
            <a:r>
              <a:rPr lang="cs-CZ" dirty="0"/>
              <a:t>i</a:t>
            </a:r>
            <a:r>
              <a:rPr lang="en-GB" dirty="0" err="1"/>
              <a:t>tem</a:t>
            </a:r>
            <a:r>
              <a:rPr lang="cs-CZ" dirty="0"/>
              <a:t>s,</a:t>
            </a:r>
            <a:r>
              <a:rPr lang="en-GB" dirty="0"/>
              <a:t> which were used as a components (part of BOM</a:t>
            </a:r>
            <a:r>
              <a:rPr lang="cs-CZ" dirty="0"/>
              <a:t>-&gt;Bill </a:t>
            </a:r>
            <a:r>
              <a:rPr lang="cs-CZ" dirty="0" err="1"/>
              <a:t>of</a:t>
            </a:r>
            <a:r>
              <a:rPr lang="cs-CZ" dirty="0"/>
              <a:t> </a:t>
            </a:r>
            <a:r>
              <a:rPr lang="cs-CZ" dirty="0" err="1"/>
              <a:t>Material</a:t>
            </a:r>
            <a:r>
              <a:rPr lang="en-GB" dirty="0"/>
              <a:t>) of produced products </a:t>
            </a:r>
          </a:p>
          <a:p>
            <a:pPr marL="0" indent="0">
              <a:buNone/>
            </a:pPr>
            <a:r>
              <a:rPr lang="en-GB" dirty="0"/>
              <a:t> </a:t>
            </a:r>
          </a:p>
        </p:txBody>
      </p:sp>
      <p:sp>
        <p:nvSpPr>
          <p:cNvPr id="4" name="Obdélník 3"/>
          <p:cNvSpPr/>
          <p:nvPr/>
        </p:nvSpPr>
        <p:spPr>
          <a:xfrm>
            <a:off x="971600" y="5157192"/>
            <a:ext cx="6840760" cy="646331"/>
          </a:xfrm>
          <a:prstGeom prst="rect">
            <a:avLst/>
          </a:prstGeom>
        </p:spPr>
        <p:txBody>
          <a:bodyPr wrap="square">
            <a:spAutoFit/>
          </a:bodyPr>
          <a:lstStyle/>
          <a:p>
            <a:r>
              <a:rPr lang="en-US" dirty="0">
                <a:solidFill>
                  <a:srgbClr val="0070C0"/>
                </a:solidFill>
              </a:rPr>
              <a:t>Manage item charges. Include the value of additional cost components such as freight or insurance into the unit cost or unit price of an item</a:t>
            </a:r>
            <a:r>
              <a:rPr lang="en-US" dirty="0"/>
              <a:t>.</a:t>
            </a:r>
          </a:p>
        </p:txBody>
      </p:sp>
      <p:sp>
        <p:nvSpPr>
          <p:cNvPr id="5" name="TextovéPole 4"/>
          <p:cNvSpPr txBox="1"/>
          <p:nvPr/>
        </p:nvSpPr>
        <p:spPr>
          <a:xfrm>
            <a:off x="1011144" y="4787860"/>
            <a:ext cx="3639266" cy="369332"/>
          </a:xfrm>
          <a:prstGeom prst="rect">
            <a:avLst/>
          </a:prstGeom>
          <a:noFill/>
        </p:spPr>
        <p:txBody>
          <a:bodyPr wrap="none" rtlCol="0">
            <a:spAutoFit/>
          </a:bodyPr>
          <a:lstStyle/>
          <a:p>
            <a:r>
              <a:rPr lang="en-US" b="1" dirty="0">
                <a:solidFill>
                  <a:srgbClr val="0070C0"/>
                </a:solidFill>
              </a:rPr>
              <a:t>TEXT taken from Microsoft material </a:t>
            </a:r>
          </a:p>
        </p:txBody>
      </p:sp>
    </p:spTree>
    <p:extLst>
      <p:ext uri="{BB962C8B-B14F-4D97-AF65-F5344CB8AC3E}">
        <p14:creationId xmlns:p14="http://schemas.microsoft.com/office/powerpoint/2010/main" val="489432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l"/>
            <a:r>
              <a:rPr lang="cs-CZ" sz="3600" dirty="0">
                <a:solidFill>
                  <a:srgbClr val="0070C0"/>
                </a:solidFill>
              </a:rPr>
              <a:t>Přiřazení vedlejšího nákladu (poplatku)- výběr dokumentu</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56792"/>
            <a:ext cx="6754281" cy="43617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20198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3600" dirty="0">
                <a:solidFill>
                  <a:srgbClr val="0070C0"/>
                </a:solidFill>
              </a:rPr>
              <a:t>Přiřazení vedlejšího nákladu (poplatku)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956" y="1556792"/>
            <a:ext cx="7989143" cy="20669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ovéPole 2"/>
          <p:cNvSpPr txBox="1"/>
          <p:nvPr/>
        </p:nvSpPr>
        <p:spPr>
          <a:xfrm>
            <a:off x="971600" y="1124744"/>
            <a:ext cx="4752528" cy="369332"/>
          </a:xfrm>
          <a:prstGeom prst="rect">
            <a:avLst/>
          </a:prstGeom>
          <a:noFill/>
        </p:spPr>
        <p:txBody>
          <a:bodyPr wrap="square" rtlCol="0">
            <a:spAutoFit/>
          </a:bodyPr>
          <a:lstStyle/>
          <a:p>
            <a:r>
              <a:rPr lang="cs-CZ" b="1" dirty="0">
                <a:solidFill>
                  <a:srgbClr val="00B050"/>
                </a:solidFill>
              </a:rPr>
              <a:t>1 akce </a:t>
            </a:r>
            <a:r>
              <a:rPr lang="cs-CZ" dirty="0"/>
              <a:t>-&gt; ruční doplnění Množství k přiřazení = 1   </a:t>
            </a:r>
          </a:p>
        </p:txBody>
      </p:sp>
      <p:sp>
        <p:nvSpPr>
          <p:cNvPr id="6" name="TextovéPole 5"/>
          <p:cNvSpPr txBox="1"/>
          <p:nvPr/>
        </p:nvSpPr>
        <p:spPr>
          <a:xfrm>
            <a:off x="944988" y="3789040"/>
            <a:ext cx="6651348" cy="646331"/>
          </a:xfrm>
          <a:prstGeom prst="rect">
            <a:avLst/>
          </a:prstGeom>
          <a:noFill/>
        </p:spPr>
        <p:txBody>
          <a:bodyPr wrap="square" rtlCol="0">
            <a:spAutoFit/>
          </a:bodyPr>
          <a:lstStyle/>
          <a:p>
            <a:r>
              <a:rPr lang="cs-CZ" b="1" dirty="0">
                <a:solidFill>
                  <a:srgbClr val="00B050"/>
                </a:solidFill>
              </a:rPr>
              <a:t>2 akce </a:t>
            </a:r>
            <a:r>
              <a:rPr lang="cs-CZ" dirty="0"/>
              <a:t>-&gt; Návrh  přiřazení poplatku  za zboží. Ve verzi NAV 2018  se objevuje více voleb a to pouze u více řádků určených k přiřazení.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1352" y="4877693"/>
            <a:ext cx="2038350" cy="1333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Šipka doprava 7"/>
          <p:cNvSpPr/>
          <p:nvPr/>
        </p:nvSpPr>
        <p:spPr>
          <a:xfrm>
            <a:off x="5940152" y="5013176"/>
            <a:ext cx="890904"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99013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3600" dirty="0">
                <a:solidFill>
                  <a:srgbClr val="0070C0"/>
                </a:solidFill>
              </a:rPr>
              <a:t>Přiřazení vedlejšího nákladu (poplatku)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44824"/>
            <a:ext cx="7016081" cy="16882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Šipka dolů 6"/>
          <p:cNvSpPr/>
          <p:nvPr/>
        </p:nvSpPr>
        <p:spPr>
          <a:xfrm>
            <a:off x="3706169" y="3861048"/>
            <a:ext cx="576064"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1127565" y="4941168"/>
            <a:ext cx="5696046"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F9= zaúčtování nákupní objednávky</a:t>
            </a:r>
          </a:p>
        </p:txBody>
      </p:sp>
    </p:spTree>
    <p:extLst>
      <p:ext uri="{BB962C8B-B14F-4D97-AF65-F5344CB8AC3E}">
        <p14:creationId xmlns:p14="http://schemas.microsoft.com/office/powerpoint/2010/main" val="84531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3600" dirty="0">
                <a:solidFill>
                  <a:srgbClr val="0070C0"/>
                </a:solidFill>
              </a:rPr>
              <a:t>Karta zboží po přiřazení poplatku</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556792"/>
            <a:ext cx="5034260" cy="44084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Obdélník 4"/>
          <p:cNvSpPr/>
          <p:nvPr/>
        </p:nvSpPr>
        <p:spPr>
          <a:xfrm>
            <a:off x="2627784" y="4869160"/>
            <a:ext cx="669386"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825374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3600" dirty="0">
                <a:solidFill>
                  <a:srgbClr val="0070C0"/>
                </a:solidFill>
              </a:rPr>
              <a:t>Položky zboží a ocenění</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12020"/>
            <a:ext cx="7567027" cy="1924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079294"/>
            <a:ext cx="7632848" cy="9334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ovéPole 3"/>
          <p:cNvSpPr txBox="1"/>
          <p:nvPr/>
        </p:nvSpPr>
        <p:spPr>
          <a:xfrm>
            <a:off x="683568" y="3607329"/>
            <a:ext cx="1775166" cy="369332"/>
          </a:xfrm>
          <a:prstGeom prst="rect">
            <a:avLst/>
          </a:prstGeom>
          <a:noFill/>
        </p:spPr>
        <p:txBody>
          <a:bodyPr wrap="none" rtlCol="0">
            <a:spAutoFit/>
          </a:bodyPr>
          <a:lstStyle/>
          <a:p>
            <a:r>
              <a:rPr lang="cs-CZ" b="1" dirty="0"/>
              <a:t>Položky ocenění </a:t>
            </a:r>
          </a:p>
        </p:txBody>
      </p:sp>
      <p:sp>
        <p:nvSpPr>
          <p:cNvPr id="3" name="TextovéPole 2"/>
          <p:cNvSpPr txBox="1"/>
          <p:nvPr/>
        </p:nvSpPr>
        <p:spPr>
          <a:xfrm>
            <a:off x="706072" y="5332802"/>
            <a:ext cx="7636962" cy="923330"/>
          </a:xfrm>
          <a:prstGeom prst="rect">
            <a:avLst/>
          </a:prstGeom>
          <a:noFill/>
        </p:spPr>
        <p:txBody>
          <a:bodyPr wrap="none" rtlCol="0">
            <a:spAutoFit/>
          </a:bodyPr>
          <a:lstStyle/>
          <a:p>
            <a:r>
              <a:rPr lang="cs-CZ" dirty="0">
                <a:solidFill>
                  <a:srgbClr val="FF0000"/>
                </a:solidFill>
              </a:rPr>
              <a:t>Pokud nenajdete ikonu pro Položku ocenění, pak je potřeba upravit pás karet</a:t>
            </a:r>
          </a:p>
          <a:p>
            <a:r>
              <a:rPr lang="cs-CZ" dirty="0">
                <a:solidFill>
                  <a:srgbClr val="FF0000"/>
                </a:solidFill>
              </a:rPr>
              <a:t>a ikonu do pásu karet přidat. Teprve potom funguje zobrazení položek ocenění</a:t>
            </a:r>
          </a:p>
          <a:p>
            <a:r>
              <a:rPr lang="cs-CZ" dirty="0">
                <a:solidFill>
                  <a:srgbClr val="FF0000"/>
                </a:solidFill>
              </a:rPr>
              <a:t>a to buď s pomocí ikony nebo kombinací kláves </a:t>
            </a:r>
            <a:r>
              <a:rPr lang="cs-CZ" b="1" dirty="0">
                <a:solidFill>
                  <a:srgbClr val="FF0000"/>
                </a:solidFill>
              </a:rPr>
              <a:t>Ctrl-F7. </a:t>
            </a:r>
          </a:p>
        </p:txBody>
      </p:sp>
    </p:spTree>
    <p:extLst>
      <p:ext uri="{BB962C8B-B14F-4D97-AF65-F5344CB8AC3E}">
        <p14:creationId xmlns:p14="http://schemas.microsoft.com/office/powerpoint/2010/main" val="4079882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3600" dirty="0">
                <a:solidFill>
                  <a:srgbClr val="0070C0"/>
                </a:solidFill>
              </a:rPr>
              <a:t>Hodnota skladu</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7664227" cy="25301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33464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3600" dirty="0">
                <a:solidFill>
                  <a:srgbClr val="0070C0"/>
                </a:solidFill>
              </a:rPr>
              <a:t>Věcné položky</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00808"/>
            <a:ext cx="7090693" cy="2914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26180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3600" dirty="0">
                <a:solidFill>
                  <a:srgbClr val="0070C0"/>
                </a:solidFill>
              </a:rPr>
              <a:t>Věcné položky</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28800"/>
            <a:ext cx="8363272" cy="14901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73016"/>
            <a:ext cx="8363272" cy="13753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40762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E76CE0-3E4C-44DA-918F-3A72C19172B4}"/>
              </a:ext>
            </a:extLst>
          </p:cNvPr>
          <p:cNvSpPr>
            <a:spLocks noGrp="1"/>
          </p:cNvSpPr>
          <p:nvPr>
            <p:ph type="title"/>
          </p:nvPr>
        </p:nvSpPr>
        <p:spPr>
          <a:xfrm>
            <a:off x="457200" y="-6221"/>
            <a:ext cx="8229600" cy="1143000"/>
          </a:xfrm>
        </p:spPr>
        <p:txBody>
          <a:bodyPr>
            <a:normAutofit/>
          </a:bodyPr>
          <a:lstStyle/>
          <a:p>
            <a:pPr algn="l"/>
            <a:r>
              <a:rPr lang="cs-CZ" sz="3600" dirty="0">
                <a:solidFill>
                  <a:srgbClr val="0070C0"/>
                </a:solidFill>
              </a:rPr>
              <a:t>Rozšíření na transfery (náklady na dopravu)</a:t>
            </a:r>
            <a:endParaRPr lang="en-US" sz="3600" dirty="0">
              <a:solidFill>
                <a:srgbClr val="0070C0"/>
              </a:solidFill>
            </a:endParaRPr>
          </a:p>
        </p:txBody>
      </p:sp>
      <p:sp>
        <p:nvSpPr>
          <p:cNvPr id="3" name="Obdélník 2">
            <a:extLst>
              <a:ext uri="{FF2B5EF4-FFF2-40B4-BE49-F238E27FC236}">
                <a16:creationId xmlns:a16="http://schemas.microsoft.com/office/drawing/2014/main" id="{90102ECD-0A92-4D94-971F-53AE0F764C0E}"/>
              </a:ext>
            </a:extLst>
          </p:cNvPr>
          <p:cNvSpPr/>
          <p:nvPr/>
        </p:nvSpPr>
        <p:spPr>
          <a:xfrm>
            <a:off x="683568" y="1772816"/>
            <a:ext cx="158417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NO-hlavička</a:t>
            </a:r>
            <a:endParaRPr lang="en-US" dirty="0"/>
          </a:p>
        </p:txBody>
      </p:sp>
      <p:sp>
        <p:nvSpPr>
          <p:cNvPr id="4" name="Obdélník 3">
            <a:extLst>
              <a:ext uri="{FF2B5EF4-FFF2-40B4-BE49-F238E27FC236}">
                <a16:creationId xmlns:a16="http://schemas.microsoft.com/office/drawing/2014/main" id="{E4A1FBC2-C35D-4159-90A6-5E85A7A7BAB6}"/>
              </a:ext>
            </a:extLst>
          </p:cNvPr>
          <p:cNvSpPr/>
          <p:nvPr/>
        </p:nvSpPr>
        <p:spPr>
          <a:xfrm>
            <a:off x="683568" y="2326665"/>
            <a:ext cx="1584176" cy="233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délník 4">
            <a:extLst>
              <a:ext uri="{FF2B5EF4-FFF2-40B4-BE49-F238E27FC236}">
                <a16:creationId xmlns:a16="http://schemas.microsoft.com/office/drawing/2014/main" id="{197C2FFA-EA6F-407B-9141-078E91AA35CB}"/>
              </a:ext>
            </a:extLst>
          </p:cNvPr>
          <p:cNvSpPr/>
          <p:nvPr/>
        </p:nvSpPr>
        <p:spPr>
          <a:xfrm>
            <a:off x="635697" y="2849973"/>
            <a:ext cx="920013"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Zboží X</a:t>
            </a:r>
            <a:endParaRPr lang="en-US" dirty="0"/>
          </a:p>
        </p:txBody>
      </p:sp>
      <p:sp>
        <p:nvSpPr>
          <p:cNvPr id="6" name="Obdélník 5">
            <a:extLst>
              <a:ext uri="{FF2B5EF4-FFF2-40B4-BE49-F238E27FC236}">
                <a16:creationId xmlns:a16="http://schemas.microsoft.com/office/drawing/2014/main" id="{4E66E13C-01A6-474B-929C-153677E2E2B4}"/>
              </a:ext>
            </a:extLst>
          </p:cNvPr>
          <p:cNvSpPr/>
          <p:nvPr/>
        </p:nvSpPr>
        <p:spPr>
          <a:xfrm>
            <a:off x="1187624" y="2326664"/>
            <a:ext cx="720080" cy="23337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ovéPole 6">
            <a:extLst>
              <a:ext uri="{FF2B5EF4-FFF2-40B4-BE49-F238E27FC236}">
                <a16:creationId xmlns:a16="http://schemas.microsoft.com/office/drawing/2014/main" id="{0791C17F-2525-423A-B04B-09E3164D84ED}"/>
              </a:ext>
            </a:extLst>
          </p:cNvPr>
          <p:cNvSpPr txBox="1"/>
          <p:nvPr/>
        </p:nvSpPr>
        <p:spPr>
          <a:xfrm>
            <a:off x="1603581" y="2624658"/>
            <a:ext cx="1641411" cy="369332"/>
          </a:xfrm>
          <a:prstGeom prst="rect">
            <a:avLst/>
          </a:prstGeom>
          <a:noFill/>
        </p:spPr>
        <p:txBody>
          <a:bodyPr wrap="none" rtlCol="0">
            <a:spAutoFit/>
          </a:bodyPr>
          <a:lstStyle/>
          <a:p>
            <a:r>
              <a:rPr lang="cs-CZ" dirty="0">
                <a:solidFill>
                  <a:srgbClr val="FF0000"/>
                </a:solidFill>
              </a:rPr>
              <a:t>Lokace Červený</a:t>
            </a:r>
            <a:endParaRPr lang="en-US" dirty="0">
              <a:solidFill>
                <a:srgbClr val="FF0000"/>
              </a:solidFill>
            </a:endParaRPr>
          </a:p>
        </p:txBody>
      </p:sp>
      <p:cxnSp>
        <p:nvCxnSpPr>
          <p:cNvPr id="9" name="Přímá spojnice se šipkou 8">
            <a:extLst>
              <a:ext uri="{FF2B5EF4-FFF2-40B4-BE49-F238E27FC236}">
                <a16:creationId xmlns:a16="http://schemas.microsoft.com/office/drawing/2014/main" id="{BC446F64-4D3F-4038-A0BA-F7B96860A0F3}"/>
              </a:ext>
            </a:extLst>
          </p:cNvPr>
          <p:cNvCxnSpPr>
            <a:cxnSpLocks/>
            <a:stCxn id="5" idx="0"/>
          </p:cNvCxnSpPr>
          <p:nvPr/>
        </p:nvCxnSpPr>
        <p:spPr>
          <a:xfrm flipH="1" flipV="1">
            <a:off x="1074994" y="2560041"/>
            <a:ext cx="20710" cy="2899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Šipka: doprava 9">
            <a:extLst>
              <a:ext uri="{FF2B5EF4-FFF2-40B4-BE49-F238E27FC236}">
                <a16:creationId xmlns:a16="http://schemas.microsoft.com/office/drawing/2014/main" id="{0B7586F1-1E46-4EEE-B805-76FA2ECC7AC9}"/>
              </a:ext>
            </a:extLst>
          </p:cNvPr>
          <p:cNvSpPr/>
          <p:nvPr/>
        </p:nvSpPr>
        <p:spPr>
          <a:xfrm>
            <a:off x="2483768" y="1844824"/>
            <a:ext cx="792088" cy="7152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F9</a:t>
            </a:r>
            <a:endParaRPr lang="en-US" dirty="0"/>
          </a:p>
        </p:txBody>
      </p:sp>
      <p:sp>
        <p:nvSpPr>
          <p:cNvPr id="16" name="Obdélník 15">
            <a:extLst>
              <a:ext uri="{FF2B5EF4-FFF2-40B4-BE49-F238E27FC236}">
                <a16:creationId xmlns:a16="http://schemas.microsoft.com/office/drawing/2014/main" id="{0D022DF5-84BD-462A-8872-23E89CECE755}"/>
              </a:ext>
            </a:extLst>
          </p:cNvPr>
          <p:cNvSpPr/>
          <p:nvPr/>
        </p:nvSpPr>
        <p:spPr>
          <a:xfrm>
            <a:off x="683568" y="1136780"/>
            <a:ext cx="158417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Dodavatel</a:t>
            </a:r>
            <a:endParaRPr lang="en-US" dirty="0"/>
          </a:p>
        </p:txBody>
      </p:sp>
      <p:cxnSp>
        <p:nvCxnSpPr>
          <p:cNvPr id="18" name="Přímá spojnice se šipkou 17">
            <a:extLst>
              <a:ext uri="{FF2B5EF4-FFF2-40B4-BE49-F238E27FC236}">
                <a16:creationId xmlns:a16="http://schemas.microsoft.com/office/drawing/2014/main" id="{9FE7D794-0851-4738-88DE-0BFC7EC3B812}"/>
              </a:ext>
            </a:extLst>
          </p:cNvPr>
          <p:cNvCxnSpPr>
            <a:stCxn id="16" idx="2"/>
            <a:endCxn id="3" idx="0"/>
          </p:cNvCxnSpPr>
          <p:nvPr/>
        </p:nvCxnSpPr>
        <p:spPr>
          <a:xfrm>
            <a:off x="1475656" y="1568828"/>
            <a:ext cx="0" cy="203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Obdélník 18">
            <a:extLst>
              <a:ext uri="{FF2B5EF4-FFF2-40B4-BE49-F238E27FC236}">
                <a16:creationId xmlns:a16="http://schemas.microsoft.com/office/drawing/2014/main" id="{6F46E76B-9305-4F29-9129-336FDD757CA4}"/>
              </a:ext>
            </a:extLst>
          </p:cNvPr>
          <p:cNvSpPr/>
          <p:nvPr/>
        </p:nvSpPr>
        <p:spPr>
          <a:xfrm>
            <a:off x="4159864" y="1797135"/>
            <a:ext cx="158417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NO-hlavička</a:t>
            </a:r>
            <a:endParaRPr lang="en-US" dirty="0"/>
          </a:p>
        </p:txBody>
      </p:sp>
      <p:sp>
        <p:nvSpPr>
          <p:cNvPr id="20" name="Obdélník 19">
            <a:extLst>
              <a:ext uri="{FF2B5EF4-FFF2-40B4-BE49-F238E27FC236}">
                <a16:creationId xmlns:a16="http://schemas.microsoft.com/office/drawing/2014/main" id="{4DB20129-7F70-460C-8F34-BB405D334575}"/>
              </a:ext>
            </a:extLst>
          </p:cNvPr>
          <p:cNvSpPr/>
          <p:nvPr/>
        </p:nvSpPr>
        <p:spPr>
          <a:xfrm>
            <a:off x="4159864" y="2350984"/>
            <a:ext cx="1584176" cy="233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bdélník 20">
            <a:extLst>
              <a:ext uri="{FF2B5EF4-FFF2-40B4-BE49-F238E27FC236}">
                <a16:creationId xmlns:a16="http://schemas.microsoft.com/office/drawing/2014/main" id="{20FFC457-DA90-4395-A1E2-A5DA4D7B6C47}"/>
              </a:ext>
            </a:extLst>
          </p:cNvPr>
          <p:cNvSpPr/>
          <p:nvPr/>
        </p:nvSpPr>
        <p:spPr>
          <a:xfrm>
            <a:off x="4111993" y="2874292"/>
            <a:ext cx="1468119"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t>Typ poplatku za dopravu</a:t>
            </a:r>
            <a:endParaRPr lang="en-US" sz="1200" dirty="0"/>
          </a:p>
        </p:txBody>
      </p:sp>
      <p:cxnSp>
        <p:nvCxnSpPr>
          <p:cNvPr id="23" name="Přímá spojnice se šipkou 22">
            <a:extLst>
              <a:ext uri="{FF2B5EF4-FFF2-40B4-BE49-F238E27FC236}">
                <a16:creationId xmlns:a16="http://schemas.microsoft.com/office/drawing/2014/main" id="{1BA3AEFC-4670-43DF-A714-3F59D972FF71}"/>
              </a:ext>
            </a:extLst>
          </p:cNvPr>
          <p:cNvCxnSpPr>
            <a:cxnSpLocks/>
            <a:stCxn id="21" idx="0"/>
          </p:cNvCxnSpPr>
          <p:nvPr/>
        </p:nvCxnSpPr>
        <p:spPr>
          <a:xfrm flipH="1" flipV="1">
            <a:off x="4843120" y="2584360"/>
            <a:ext cx="2933" cy="2899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Šipka: doprava 23">
            <a:extLst>
              <a:ext uri="{FF2B5EF4-FFF2-40B4-BE49-F238E27FC236}">
                <a16:creationId xmlns:a16="http://schemas.microsoft.com/office/drawing/2014/main" id="{1D59E5DC-5518-453A-B483-7916024FF3D9}"/>
              </a:ext>
            </a:extLst>
          </p:cNvPr>
          <p:cNvSpPr/>
          <p:nvPr/>
        </p:nvSpPr>
        <p:spPr>
          <a:xfrm>
            <a:off x="5929200" y="1747789"/>
            <a:ext cx="1395370" cy="909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t>Přiřazení poplatku</a:t>
            </a:r>
            <a:endParaRPr lang="en-US" sz="1200" dirty="0"/>
          </a:p>
        </p:txBody>
      </p:sp>
      <p:sp>
        <p:nvSpPr>
          <p:cNvPr id="25" name="Obdélník 24">
            <a:extLst>
              <a:ext uri="{FF2B5EF4-FFF2-40B4-BE49-F238E27FC236}">
                <a16:creationId xmlns:a16="http://schemas.microsoft.com/office/drawing/2014/main" id="{75957DBA-95B3-43ED-98CA-FEF500C5CA3A}"/>
              </a:ext>
            </a:extLst>
          </p:cNvPr>
          <p:cNvSpPr/>
          <p:nvPr/>
        </p:nvSpPr>
        <p:spPr>
          <a:xfrm>
            <a:off x="4159864" y="1161099"/>
            <a:ext cx="158417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Dopravce</a:t>
            </a:r>
            <a:endParaRPr lang="en-US" dirty="0"/>
          </a:p>
        </p:txBody>
      </p:sp>
      <p:cxnSp>
        <p:nvCxnSpPr>
          <p:cNvPr id="26" name="Přímá spojnice se šipkou 25">
            <a:extLst>
              <a:ext uri="{FF2B5EF4-FFF2-40B4-BE49-F238E27FC236}">
                <a16:creationId xmlns:a16="http://schemas.microsoft.com/office/drawing/2014/main" id="{5B2E94C1-274D-42B0-BC78-6083A31C8FDA}"/>
              </a:ext>
            </a:extLst>
          </p:cNvPr>
          <p:cNvCxnSpPr>
            <a:stCxn id="25" idx="2"/>
            <a:endCxn id="19" idx="0"/>
          </p:cNvCxnSpPr>
          <p:nvPr/>
        </p:nvCxnSpPr>
        <p:spPr>
          <a:xfrm>
            <a:off x="4951952" y="1593147"/>
            <a:ext cx="0" cy="203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Šipka: doprava 30">
            <a:extLst>
              <a:ext uri="{FF2B5EF4-FFF2-40B4-BE49-F238E27FC236}">
                <a16:creationId xmlns:a16="http://schemas.microsoft.com/office/drawing/2014/main" id="{869672B7-28C4-40E3-A6F8-34B11565305A}"/>
              </a:ext>
            </a:extLst>
          </p:cNvPr>
          <p:cNvSpPr/>
          <p:nvPr/>
        </p:nvSpPr>
        <p:spPr>
          <a:xfrm>
            <a:off x="7560332" y="1898137"/>
            <a:ext cx="792088" cy="7152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F9</a:t>
            </a:r>
            <a:endParaRPr lang="en-US" dirty="0"/>
          </a:p>
        </p:txBody>
      </p:sp>
      <p:sp>
        <p:nvSpPr>
          <p:cNvPr id="33" name="Obdélník 32">
            <a:extLst>
              <a:ext uri="{FF2B5EF4-FFF2-40B4-BE49-F238E27FC236}">
                <a16:creationId xmlns:a16="http://schemas.microsoft.com/office/drawing/2014/main" id="{E182E40B-811D-4EA1-BE9C-94A3496A2DC1}"/>
              </a:ext>
            </a:extLst>
          </p:cNvPr>
          <p:cNvSpPr/>
          <p:nvPr/>
        </p:nvSpPr>
        <p:spPr>
          <a:xfrm>
            <a:off x="683568" y="4346503"/>
            <a:ext cx="1584176" cy="23337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bdélník 33">
            <a:extLst>
              <a:ext uri="{FF2B5EF4-FFF2-40B4-BE49-F238E27FC236}">
                <a16:creationId xmlns:a16="http://schemas.microsoft.com/office/drawing/2014/main" id="{5B4E4D1D-74E3-4CBF-9697-D3016AB6666E}"/>
              </a:ext>
            </a:extLst>
          </p:cNvPr>
          <p:cNvSpPr/>
          <p:nvPr/>
        </p:nvSpPr>
        <p:spPr>
          <a:xfrm>
            <a:off x="683568" y="3481553"/>
            <a:ext cx="1584176" cy="793581"/>
          </a:xfrm>
          <a:prstGeom prst="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t>Objednávka transferu</a:t>
            </a:r>
            <a:endParaRPr lang="en-US" sz="1200" dirty="0"/>
          </a:p>
        </p:txBody>
      </p:sp>
      <p:sp>
        <p:nvSpPr>
          <p:cNvPr id="36" name="Obdélník 35">
            <a:extLst>
              <a:ext uri="{FF2B5EF4-FFF2-40B4-BE49-F238E27FC236}">
                <a16:creationId xmlns:a16="http://schemas.microsoft.com/office/drawing/2014/main" id="{300BC9FF-DEE9-4BBA-983A-4195433232E3}"/>
              </a:ext>
            </a:extLst>
          </p:cNvPr>
          <p:cNvSpPr/>
          <p:nvPr/>
        </p:nvSpPr>
        <p:spPr>
          <a:xfrm>
            <a:off x="614987" y="4876930"/>
            <a:ext cx="920013"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Zboží X</a:t>
            </a:r>
            <a:endParaRPr lang="en-US" dirty="0"/>
          </a:p>
        </p:txBody>
      </p:sp>
      <p:cxnSp>
        <p:nvCxnSpPr>
          <p:cNvPr id="37" name="Přímá spojnice se šipkou 36">
            <a:extLst>
              <a:ext uri="{FF2B5EF4-FFF2-40B4-BE49-F238E27FC236}">
                <a16:creationId xmlns:a16="http://schemas.microsoft.com/office/drawing/2014/main" id="{E63C9237-A5CC-4042-BEFA-33B73F23F022}"/>
              </a:ext>
            </a:extLst>
          </p:cNvPr>
          <p:cNvCxnSpPr>
            <a:cxnSpLocks/>
            <a:stCxn id="36" idx="0"/>
          </p:cNvCxnSpPr>
          <p:nvPr/>
        </p:nvCxnSpPr>
        <p:spPr>
          <a:xfrm flipH="1" flipV="1">
            <a:off x="1054284" y="4586998"/>
            <a:ext cx="20710" cy="2899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Obdélník 37">
            <a:extLst>
              <a:ext uri="{FF2B5EF4-FFF2-40B4-BE49-F238E27FC236}">
                <a16:creationId xmlns:a16="http://schemas.microsoft.com/office/drawing/2014/main" id="{8EBB1DA2-5A1F-4479-A63F-C57372C1F8A1}"/>
              </a:ext>
            </a:extLst>
          </p:cNvPr>
          <p:cNvSpPr/>
          <p:nvPr/>
        </p:nvSpPr>
        <p:spPr>
          <a:xfrm>
            <a:off x="876134" y="3989774"/>
            <a:ext cx="377010" cy="21203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bdélník 38">
            <a:extLst>
              <a:ext uri="{FF2B5EF4-FFF2-40B4-BE49-F238E27FC236}">
                <a16:creationId xmlns:a16="http://schemas.microsoft.com/office/drawing/2014/main" id="{4B115724-E5F7-4528-84D4-7F5EAA8269A6}"/>
              </a:ext>
            </a:extLst>
          </p:cNvPr>
          <p:cNvSpPr/>
          <p:nvPr/>
        </p:nvSpPr>
        <p:spPr>
          <a:xfrm>
            <a:off x="1535000" y="3991013"/>
            <a:ext cx="377010" cy="21203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Přímá spojnice se šipkou 40">
            <a:extLst>
              <a:ext uri="{FF2B5EF4-FFF2-40B4-BE49-F238E27FC236}">
                <a16:creationId xmlns:a16="http://schemas.microsoft.com/office/drawing/2014/main" id="{662C06F5-6B11-4DEE-9430-FEA9F4B5AC06}"/>
              </a:ext>
            </a:extLst>
          </p:cNvPr>
          <p:cNvCxnSpPr>
            <a:stCxn id="38" idx="3"/>
            <a:endCxn id="39" idx="1"/>
          </p:cNvCxnSpPr>
          <p:nvPr/>
        </p:nvCxnSpPr>
        <p:spPr>
          <a:xfrm>
            <a:off x="1253144" y="4095793"/>
            <a:ext cx="281856" cy="1239"/>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2" name="Šipka: doprava 41">
            <a:extLst>
              <a:ext uri="{FF2B5EF4-FFF2-40B4-BE49-F238E27FC236}">
                <a16:creationId xmlns:a16="http://schemas.microsoft.com/office/drawing/2014/main" id="{1C739441-F476-4E58-ABCC-29AE9A1FECAB}"/>
              </a:ext>
            </a:extLst>
          </p:cNvPr>
          <p:cNvSpPr/>
          <p:nvPr/>
        </p:nvSpPr>
        <p:spPr>
          <a:xfrm>
            <a:off x="2547455" y="3593188"/>
            <a:ext cx="792088" cy="7152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F9</a:t>
            </a:r>
            <a:endParaRPr lang="en-US" dirty="0"/>
          </a:p>
        </p:txBody>
      </p:sp>
      <p:sp>
        <p:nvSpPr>
          <p:cNvPr id="43" name="Obdélník 42">
            <a:extLst>
              <a:ext uri="{FF2B5EF4-FFF2-40B4-BE49-F238E27FC236}">
                <a16:creationId xmlns:a16="http://schemas.microsoft.com/office/drawing/2014/main" id="{148F8CF3-D803-4C07-BA37-34DD37BA1CE6}"/>
              </a:ext>
            </a:extLst>
          </p:cNvPr>
          <p:cNvSpPr/>
          <p:nvPr/>
        </p:nvSpPr>
        <p:spPr>
          <a:xfrm>
            <a:off x="4187823" y="4231821"/>
            <a:ext cx="158417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NO-hlavička</a:t>
            </a:r>
            <a:endParaRPr lang="en-US" dirty="0"/>
          </a:p>
        </p:txBody>
      </p:sp>
      <p:sp>
        <p:nvSpPr>
          <p:cNvPr id="44" name="Obdélník 43">
            <a:extLst>
              <a:ext uri="{FF2B5EF4-FFF2-40B4-BE49-F238E27FC236}">
                <a16:creationId xmlns:a16="http://schemas.microsoft.com/office/drawing/2014/main" id="{D9E729D6-E2EE-4C4F-AB42-1830DF36C063}"/>
              </a:ext>
            </a:extLst>
          </p:cNvPr>
          <p:cNvSpPr/>
          <p:nvPr/>
        </p:nvSpPr>
        <p:spPr>
          <a:xfrm>
            <a:off x="4187823" y="4785670"/>
            <a:ext cx="1584176" cy="233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bdélník 44">
            <a:extLst>
              <a:ext uri="{FF2B5EF4-FFF2-40B4-BE49-F238E27FC236}">
                <a16:creationId xmlns:a16="http://schemas.microsoft.com/office/drawing/2014/main" id="{DE959AAF-932E-4D3B-A08E-8CB831ACBCBA}"/>
              </a:ext>
            </a:extLst>
          </p:cNvPr>
          <p:cNvSpPr/>
          <p:nvPr/>
        </p:nvSpPr>
        <p:spPr>
          <a:xfrm>
            <a:off x="4139952" y="5308978"/>
            <a:ext cx="1468119"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t>Typ poplatku za dopravu</a:t>
            </a:r>
            <a:endParaRPr lang="en-US" sz="1200" dirty="0"/>
          </a:p>
        </p:txBody>
      </p:sp>
      <p:sp>
        <p:nvSpPr>
          <p:cNvPr id="46" name="Obdélník 45">
            <a:extLst>
              <a:ext uri="{FF2B5EF4-FFF2-40B4-BE49-F238E27FC236}">
                <a16:creationId xmlns:a16="http://schemas.microsoft.com/office/drawing/2014/main" id="{A86A0687-6CB2-4197-8855-5A2488A0AB36}"/>
              </a:ext>
            </a:extLst>
          </p:cNvPr>
          <p:cNvSpPr/>
          <p:nvPr/>
        </p:nvSpPr>
        <p:spPr>
          <a:xfrm>
            <a:off x="4187823" y="3595785"/>
            <a:ext cx="158417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Dopravce</a:t>
            </a:r>
            <a:endParaRPr lang="en-US" dirty="0"/>
          </a:p>
        </p:txBody>
      </p:sp>
      <p:sp>
        <p:nvSpPr>
          <p:cNvPr id="48" name="Šipka: doprava 47">
            <a:extLst>
              <a:ext uri="{FF2B5EF4-FFF2-40B4-BE49-F238E27FC236}">
                <a16:creationId xmlns:a16="http://schemas.microsoft.com/office/drawing/2014/main" id="{4EA9ACF1-255E-443D-80D0-177B88DD2C31}"/>
              </a:ext>
            </a:extLst>
          </p:cNvPr>
          <p:cNvSpPr/>
          <p:nvPr/>
        </p:nvSpPr>
        <p:spPr>
          <a:xfrm>
            <a:off x="7648422" y="3732611"/>
            <a:ext cx="792088" cy="7152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F9</a:t>
            </a:r>
            <a:endParaRPr lang="en-US" dirty="0"/>
          </a:p>
        </p:txBody>
      </p:sp>
      <p:sp>
        <p:nvSpPr>
          <p:cNvPr id="49" name="Šipka: doprava 48">
            <a:extLst>
              <a:ext uri="{FF2B5EF4-FFF2-40B4-BE49-F238E27FC236}">
                <a16:creationId xmlns:a16="http://schemas.microsoft.com/office/drawing/2014/main" id="{F31AA9A8-1C27-4E62-9277-E4CD3CFDF3BD}"/>
              </a:ext>
            </a:extLst>
          </p:cNvPr>
          <p:cNvSpPr/>
          <p:nvPr/>
        </p:nvSpPr>
        <p:spPr>
          <a:xfrm>
            <a:off x="5992366" y="3429000"/>
            <a:ext cx="1395370" cy="14479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t>Přiřazení poplatku za transfer</a:t>
            </a:r>
            <a:endParaRPr lang="en-US" sz="1200" dirty="0"/>
          </a:p>
        </p:txBody>
      </p:sp>
    </p:spTree>
    <p:extLst>
      <p:ext uri="{BB962C8B-B14F-4D97-AF65-F5344CB8AC3E}">
        <p14:creationId xmlns:p14="http://schemas.microsoft.com/office/powerpoint/2010/main" val="2903792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E76CE0-3E4C-44DA-918F-3A72C19172B4}"/>
              </a:ext>
            </a:extLst>
          </p:cNvPr>
          <p:cNvSpPr>
            <a:spLocks noGrp="1"/>
          </p:cNvSpPr>
          <p:nvPr>
            <p:ph type="title"/>
          </p:nvPr>
        </p:nvSpPr>
        <p:spPr>
          <a:xfrm>
            <a:off x="457200" y="-6221"/>
            <a:ext cx="8229600" cy="1143000"/>
          </a:xfrm>
        </p:spPr>
        <p:txBody>
          <a:bodyPr>
            <a:normAutofit fontScale="90000"/>
          </a:bodyPr>
          <a:lstStyle/>
          <a:p>
            <a:pPr algn="l"/>
            <a:r>
              <a:rPr lang="cs-CZ" sz="3600" dirty="0">
                <a:solidFill>
                  <a:srgbClr val="0070C0"/>
                </a:solidFill>
              </a:rPr>
              <a:t>Rozšíření na transfery (náklady na dopravu) II</a:t>
            </a:r>
            <a:endParaRPr lang="en-US" sz="3600" dirty="0">
              <a:solidFill>
                <a:srgbClr val="0070C0"/>
              </a:solidFill>
            </a:endParaRPr>
          </a:p>
        </p:txBody>
      </p:sp>
      <p:sp>
        <p:nvSpPr>
          <p:cNvPr id="3" name="Obdélník 2">
            <a:extLst>
              <a:ext uri="{FF2B5EF4-FFF2-40B4-BE49-F238E27FC236}">
                <a16:creationId xmlns:a16="http://schemas.microsoft.com/office/drawing/2014/main" id="{90102ECD-0A92-4D94-971F-53AE0F764C0E}"/>
              </a:ext>
            </a:extLst>
          </p:cNvPr>
          <p:cNvSpPr/>
          <p:nvPr/>
        </p:nvSpPr>
        <p:spPr>
          <a:xfrm>
            <a:off x="683568" y="1772816"/>
            <a:ext cx="158417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PO-hlavička</a:t>
            </a:r>
            <a:endParaRPr lang="en-US" dirty="0"/>
          </a:p>
        </p:txBody>
      </p:sp>
      <p:sp>
        <p:nvSpPr>
          <p:cNvPr id="4" name="Obdélník 3">
            <a:extLst>
              <a:ext uri="{FF2B5EF4-FFF2-40B4-BE49-F238E27FC236}">
                <a16:creationId xmlns:a16="http://schemas.microsoft.com/office/drawing/2014/main" id="{E4A1FBC2-C35D-4159-90A6-5E85A7A7BAB6}"/>
              </a:ext>
            </a:extLst>
          </p:cNvPr>
          <p:cNvSpPr/>
          <p:nvPr/>
        </p:nvSpPr>
        <p:spPr>
          <a:xfrm>
            <a:off x="683568" y="2326665"/>
            <a:ext cx="1584176" cy="23337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délník 4">
            <a:extLst>
              <a:ext uri="{FF2B5EF4-FFF2-40B4-BE49-F238E27FC236}">
                <a16:creationId xmlns:a16="http://schemas.microsoft.com/office/drawing/2014/main" id="{197C2FFA-EA6F-407B-9141-078E91AA35CB}"/>
              </a:ext>
            </a:extLst>
          </p:cNvPr>
          <p:cNvSpPr/>
          <p:nvPr/>
        </p:nvSpPr>
        <p:spPr>
          <a:xfrm>
            <a:off x="635697" y="2849973"/>
            <a:ext cx="920013"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Zboží X</a:t>
            </a:r>
            <a:endParaRPr lang="en-US" dirty="0"/>
          </a:p>
        </p:txBody>
      </p:sp>
      <p:sp>
        <p:nvSpPr>
          <p:cNvPr id="6" name="Obdélník 5">
            <a:extLst>
              <a:ext uri="{FF2B5EF4-FFF2-40B4-BE49-F238E27FC236}">
                <a16:creationId xmlns:a16="http://schemas.microsoft.com/office/drawing/2014/main" id="{4E66E13C-01A6-474B-929C-153677E2E2B4}"/>
              </a:ext>
            </a:extLst>
          </p:cNvPr>
          <p:cNvSpPr/>
          <p:nvPr/>
        </p:nvSpPr>
        <p:spPr>
          <a:xfrm>
            <a:off x="1187624" y="2326664"/>
            <a:ext cx="720080" cy="23337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ovéPole 6">
            <a:extLst>
              <a:ext uri="{FF2B5EF4-FFF2-40B4-BE49-F238E27FC236}">
                <a16:creationId xmlns:a16="http://schemas.microsoft.com/office/drawing/2014/main" id="{0791C17F-2525-423A-B04B-09E3164D84ED}"/>
              </a:ext>
            </a:extLst>
          </p:cNvPr>
          <p:cNvSpPr txBox="1"/>
          <p:nvPr/>
        </p:nvSpPr>
        <p:spPr>
          <a:xfrm>
            <a:off x="1710100" y="2522131"/>
            <a:ext cx="1507529" cy="369332"/>
          </a:xfrm>
          <a:prstGeom prst="rect">
            <a:avLst/>
          </a:prstGeom>
          <a:noFill/>
        </p:spPr>
        <p:txBody>
          <a:bodyPr wrap="none" rtlCol="0">
            <a:spAutoFit/>
          </a:bodyPr>
          <a:lstStyle/>
          <a:p>
            <a:r>
              <a:rPr lang="cs-CZ" dirty="0">
                <a:solidFill>
                  <a:srgbClr val="0070C0"/>
                </a:solidFill>
              </a:rPr>
              <a:t>Lokace Modrý</a:t>
            </a:r>
            <a:endParaRPr lang="en-US" dirty="0">
              <a:solidFill>
                <a:srgbClr val="0070C0"/>
              </a:solidFill>
            </a:endParaRPr>
          </a:p>
        </p:txBody>
      </p:sp>
      <p:cxnSp>
        <p:nvCxnSpPr>
          <p:cNvPr id="9" name="Přímá spojnice se šipkou 8">
            <a:extLst>
              <a:ext uri="{FF2B5EF4-FFF2-40B4-BE49-F238E27FC236}">
                <a16:creationId xmlns:a16="http://schemas.microsoft.com/office/drawing/2014/main" id="{BC446F64-4D3F-4038-A0BA-F7B96860A0F3}"/>
              </a:ext>
            </a:extLst>
          </p:cNvPr>
          <p:cNvCxnSpPr>
            <a:cxnSpLocks/>
            <a:stCxn id="5" idx="0"/>
          </p:cNvCxnSpPr>
          <p:nvPr/>
        </p:nvCxnSpPr>
        <p:spPr>
          <a:xfrm flipH="1" flipV="1">
            <a:off x="1074994" y="2560041"/>
            <a:ext cx="20710" cy="2899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Šipka: doprava 9">
            <a:extLst>
              <a:ext uri="{FF2B5EF4-FFF2-40B4-BE49-F238E27FC236}">
                <a16:creationId xmlns:a16="http://schemas.microsoft.com/office/drawing/2014/main" id="{0B7586F1-1E46-4EEE-B805-76FA2ECC7AC9}"/>
              </a:ext>
            </a:extLst>
          </p:cNvPr>
          <p:cNvSpPr/>
          <p:nvPr/>
        </p:nvSpPr>
        <p:spPr>
          <a:xfrm>
            <a:off x="2483768" y="1844824"/>
            <a:ext cx="792088" cy="7152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F9</a:t>
            </a:r>
            <a:endParaRPr lang="en-US" dirty="0"/>
          </a:p>
        </p:txBody>
      </p:sp>
      <p:sp>
        <p:nvSpPr>
          <p:cNvPr id="16" name="Obdélník 15">
            <a:extLst>
              <a:ext uri="{FF2B5EF4-FFF2-40B4-BE49-F238E27FC236}">
                <a16:creationId xmlns:a16="http://schemas.microsoft.com/office/drawing/2014/main" id="{0D022DF5-84BD-462A-8872-23E89CECE755}"/>
              </a:ext>
            </a:extLst>
          </p:cNvPr>
          <p:cNvSpPr/>
          <p:nvPr/>
        </p:nvSpPr>
        <p:spPr>
          <a:xfrm>
            <a:off x="683568" y="1136780"/>
            <a:ext cx="158417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Zákazník</a:t>
            </a:r>
            <a:endParaRPr lang="en-US" dirty="0"/>
          </a:p>
        </p:txBody>
      </p:sp>
      <p:cxnSp>
        <p:nvCxnSpPr>
          <p:cNvPr id="18" name="Přímá spojnice se šipkou 17">
            <a:extLst>
              <a:ext uri="{FF2B5EF4-FFF2-40B4-BE49-F238E27FC236}">
                <a16:creationId xmlns:a16="http://schemas.microsoft.com/office/drawing/2014/main" id="{9FE7D794-0851-4738-88DE-0BFC7EC3B812}"/>
              </a:ext>
            </a:extLst>
          </p:cNvPr>
          <p:cNvCxnSpPr>
            <a:stCxn id="16" idx="2"/>
            <a:endCxn id="3" idx="0"/>
          </p:cNvCxnSpPr>
          <p:nvPr/>
        </p:nvCxnSpPr>
        <p:spPr>
          <a:xfrm>
            <a:off x="1475656" y="1568828"/>
            <a:ext cx="0" cy="203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Obdélník 39">
            <a:extLst>
              <a:ext uri="{FF2B5EF4-FFF2-40B4-BE49-F238E27FC236}">
                <a16:creationId xmlns:a16="http://schemas.microsoft.com/office/drawing/2014/main" id="{63EBD375-2195-4C8E-B85D-26B3502B8412}"/>
              </a:ext>
            </a:extLst>
          </p:cNvPr>
          <p:cNvSpPr/>
          <p:nvPr/>
        </p:nvSpPr>
        <p:spPr>
          <a:xfrm>
            <a:off x="712051" y="4245900"/>
            <a:ext cx="158417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PO-hlavička</a:t>
            </a:r>
            <a:endParaRPr lang="en-US" dirty="0"/>
          </a:p>
        </p:txBody>
      </p:sp>
      <p:sp>
        <p:nvSpPr>
          <p:cNvPr id="47" name="Obdélník 46">
            <a:extLst>
              <a:ext uri="{FF2B5EF4-FFF2-40B4-BE49-F238E27FC236}">
                <a16:creationId xmlns:a16="http://schemas.microsoft.com/office/drawing/2014/main" id="{19D290B4-C668-4CD7-95F9-F9CC0B9C9BA7}"/>
              </a:ext>
            </a:extLst>
          </p:cNvPr>
          <p:cNvSpPr/>
          <p:nvPr/>
        </p:nvSpPr>
        <p:spPr>
          <a:xfrm>
            <a:off x="712051" y="4799749"/>
            <a:ext cx="1584176" cy="23337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bdélník 49">
            <a:extLst>
              <a:ext uri="{FF2B5EF4-FFF2-40B4-BE49-F238E27FC236}">
                <a16:creationId xmlns:a16="http://schemas.microsoft.com/office/drawing/2014/main" id="{7F34E876-5BD6-430A-B314-133CB0B05F95}"/>
              </a:ext>
            </a:extLst>
          </p:cNvPr>
          <p:cNvSpPr/>
          <p:nvPr/>
        </p:nvSpPr>
        <p:spPr>
          <a:xfrm>
            <a:off x="664180" y="5323057"/>
            <a:ext cx="920013"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Zboží X</a:t>
            </a:r>
            <a:endParaRPr lang="en-US" dirty="0"/>
          </a:p>
        </p:txBody>
      </p:sp>
      <p:sp>
        <p:nvSpPr>
          <p:cNvPr id="51" name="Obdélník 50">
            <a:extLst>
              <a:ext uri="{FF2B5EF4-FFF2-40B4-BE49-F238E27FC236}">
                <a16:creationId xmlns:a16="http://schemas.microsoft.com/office/drawing/2014/main" id="{52FF48DE-A070-41B4-8108-A9DDBBDE87E0}"/>
              </a:ext>
            </a:extLst>
          </p:cNvPr>
          <p:cNvSpPr/>
          <p:nvPr/>
        </p:nvSpPr>
        <p:spPr>
          <a:xfrm>
            <a:off x="1216107" y="4799748"/>
            <a:ext cx="720080" cy="23337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ovéPole 51">
            <a:extLst>
              <a:ext uri="{FF2B5EF4-FFF2-40B4-BE49-F238E27FC236}">
                <a16:creationId xmlns:a16="http://schemas.microsoft.com/office/drawing/2014/main" id="{630F227B-E601-4220-B5B9-C6B2168D85FB}"/>
              </a:ext>
            </a:extLst>
          </p:cNvPr>
          <p:cNvSpPr txBox="1"/>
          <p:nvPr/>
        </p:nvSpPr>
        <p:spPr>
          <a:xfrm>
            <a:off x="1768327" y="5169749"/>
            <a:ext cx="1641411" cy="369332"/>
          </a:xfrm>
          <a:prstGeom prst="rect">
            <a:avLst/>
          </a:prstGeom>
          <a:noFill/>
        </p:spPr>
        <p:txBody>
          <a:bodyPr wrap="none" rtlCol="0">
            <a:spAutoFit/>
          </a:bodyPr>
          <a:lstStyle/>
          <a:p>
            <a:r>
              <a:rPr lang="cs-CZ" dirty="0">
                <a:solidFill>
                  <a:srgbClr val="FF0000"/>
                </a:solidFill>
              </a:rPr>
              <a:t>Lokace Červený</a:t>
            </a:r>
            <a:endParaRPr lang="en-US" dirty="0">
              <a:solidFill>
                <a:srgbClr val="FF0000"/>
              </a:solidFill>
            </a:endParaRPr>
          </a:p>
        </p:txBody>
      </p:sp>
      <p:sp>
        <p:nvSpPr>
          <p:cNvPr id="53" name="Obdélník 52">
            <a:extLst>
              <a:ext uri="{FF2B5EF4-FFF2-40B4-BE49-F238E27FC236}">
                <a16:creationId xmlns:a16="http://schemas.microsoft.com/office/drawing/2014/main" id="{CB0DAC2E-3CA1-4D18-82F3-D1780229F92F}"/>
              </a:ext>
            </a:extLst>
          </p:cNvPr>
          <p:cNvSpPr/>
          <p:nvPr/>
        </p:nvSpPr>
        <p:spPr>
          <a:xfrm>
            <a:off x="712051" y="3609864"/>
            <a:ext cx="158417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Zákazník</a:t>
            </a:r>
            <a:endParaRPr lang="en-US" dirty="0"/>
          </a:p>
        </p:txBody>
      </p:sp>
      <p:sp>
        <p:nvSpPr>
          <p:cNvPr id="54" name="Šipka: doprava 53">
            <a:extLst>
              <a:ext uri="{FF2B5EF4-FFF2-40B4-BE49-F238E27FC236}">
                <a16:creationId xmlns:a16="http://schemas.microsoft.com/office/drawing/2014/main" id="{6E2B985F-EB49-492F-9114-9F3CE782F434}"/>
              </a:ext>
            </a:extLst>
          </p:cNvPr>
          <p:cNvSpPr/>
          <p:nvPr/>
        </p:nvSpPr>
        <p:spPr>
          <a:xfrm>
            <a:off x="2522091" y="3888291"/>
            <a:ext cx="792088" cy="7152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F9</a:t>
            </a:r>
            <a:endParaRPr lang="en-US" dirty="0"/>
          </a:p>
        </p:txBody>
      </p:sp>
      <p:sp>
        <p:nvSpPr>
          <p:cNvPr id="12" name="Obdélník 11">
            <a:extLst>
              <a:ext uri="{FF2B5EF4-FFF2-40B4-BE49-F238E27FC236}">
                <a16:creationId xmlns:a16="http://schemas.microsoft.com/office/drawing/2014/main" id="{E6762C05-5891-45D3-ADBB-B9C8C00A5F10}"/>
              </a:ext>
            </a:extLst>
          </p:cNvPr>
          <p:cNvSpPr/>
          <p:nvPr/>
        </p:nvSpPr>
        <p:spPr>
          <a:xfrm>
            <a:off x="3965770" y="1792989"/>
            <a:ext cx="2431628"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profit</a:t>
            </a:r>
            <a:endParaRPr lang="cs-CZ"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5" name="Obdélník 54">
            <a:extLst>
              <a:ext uri="{FF2B5EF4-FFF2-40B4-BE49-F238E27FC236}">
                <a16:creationId xmlns:a16="http://schemas.microsoft.com/office/drawing/2014/main" id="{919DD1E5-6F9F-4851-BBB8-EF59845A81AB}"/>
              </a:ext>
            </a:extLst>
          </p:cNvPr>
          <p:cNvSpPr/>
          <p:nvPr/>
        </p:nvSpPr>
        <p:spPr>
          <a:xfrm>
            <a:off x="3965770" y="3754618"/>
            <a:ext cx="2431628"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profit</a:t>
            </a:r>
            <a:endParaRPr lang="cs-CZ"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816176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3600" dirty="0">
                <a:solidFill>
                  <a:srgbClr val="0070C0"/>
                </a:solidFill>
              </a:rPr>
              <a:t>Vedlejší náklady </a:t>
            </a:r>
          </a:p>
        </p:txBody>
      </p:sp>
      <p:sp>
        <p:nvSpPr>
          <p:cNvPr id="3" name="Zástupný symbol pro obsah 2"/>
          <p:cNvSpPr>
            <a:spLocks noGrp="1"/>
          </p:cNvSpPr>
          <p:nvPr>
            <p:ph idx="1"/>
          </p:nvPr>
        </p:nvSpPr>
        <p:spPr/>
        <p:txBody>
          <a:bodyPr>
            <a:normAutofit/>
          </a:bodyPr>
          <a:lstStyle/>
          <a:p>
            <a:r>
              <a:rPr lang="cs-CZ" dirty="0"/>
              <a:t>Umožnuje to přiřadit a zaúčtovat vedlejší náklady různých typů jako např. :</a:t>
            </a:r>
            <a:endParaRPr lang="en-GB" dirty="0"/>
          </a:p>
          <a:p>
            <a:pPr lvl="1"/>
            <a:r>
              <a:rPr lang="cs-CZ" dirty="0"/>
              <a:t>náklady spojené s ukládáním zásob do skladu </a:t>
            </a:r>
            <a:endParaRPr lang="en-GB" dirty="0"/>
          </a:p>
          <a:p>
            <a:pPr lvl="1"/>
            <a:r>
              <a:rPr lang="cs-CZ" dirty="0"/>
              <a:t>přiřazení vedlejších nákladu ke zboží, které již bylo prodáno  </a:t>
            </a:r>
            <a:endParaRPr lang="en-GB" dirty="0"/>
          </a:p>
          <a:p>
            <a:pPr lvl="1"/>
            <a:r>
              <a:rPr lang="cs-CZ" dirty="0"/>
              <a:t>náklady spojené s komponenty kusovníku, které již byly v průběhu výroby dány do spotřeby    </a:t>
            </a:r>
            <a:endParaRPr lang="en-GB" dirty="0"/>
          </a:p>
          <a:p>
            <a:pPr marL="0" indent="0">
              <a:buNone/>
            </a:pPr>
            <a:r>
              <a:rPr lang="en-GB" dirty="0"/>
              <a:t> </a:t>
            </a:r>
          </a:p>
        </p:txBody>
      </p:sp>
      <p:sp>
        <p:nvSpPr>
          <p:cNvPr id="4" name="Obdélník 3"/>
          <p:cNvSpPr/>
          <p:nvPr/>
        </p:nvSpPr>
        <p:spPr>
          <a:xfrm>
            <a:off x="1011144" y="5479832"/>
            <a:ext cx="6840760" cy="1200329"/>
          </a:xfrm>
          <a:prstGeom prst="rect">
            <a:avLst/>
          </a:prstGeom>
        </p:spPr>
        <p:txBody>
          <a:bodyPr wrap="square">
            <a:spAutoFit/>
          </a:bodyPr>
          <a:lstStyle/>
          <a:p>
            <a:r>
              <a:rPr lang="cs-CZ" dirty="0"/>
              <a:t>MS Dynamics spravuje poplatky spojené s položkami zboží. Aplikace zahrnuje hodnotu dodatečných nákladových položek, jako je na příklad přepravné nebo pojištění do pořizovací ceny nebo i prodejní ceny  skladové položky (karty).   </a:t>
            </a:r>
          </a:p>
        </p:txBody>
      </p:sp>
      <p:sp>
        <p:nvSpPr>
          <p:cNvPr id="5" name="TextovéPole 4"/>
          <p:cNvSpPr txBox="1"/>
          <p:nvPr/>
        </p:nvSpPr>
        <p:spPr>
          <a:xfrm>
            <a:off x="1026300" y="5073134"/>
            <a:ext cx="3412409" cy="369332"/>
          </a:xfrm>
          <a:prstGeom prst="rect">
            <a:avLst/>
          </a:prstGeom>
          <a:noFill/>
        </p:spPr>
        <p:txBody>
          <a:bodyPr wrap="none" rtlCol="0">
            <a:spAutoFit/>
          </a:bodyPr>
          <a:lstStyle/>
          <a:p>
            <a:r>
              <a:rPr lang="cs-CZ" b="1" dirty="0"/>
              <a:t>TEXT z materiálů firmy Microsoft  </a:t>
            </a:r>
          </a:p>
        </p:txBody>
      </p:sp>
    </p:spTree>
    <p:extLst>
      <p:ext uri="{BB962C8B-B14F-4D97-AF65-F5344CB8AC3E}">
        <p14:creationId xmlns:p14="http://schemas.microsoft.com/office/powerpoint/2010/main" val="7446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9C1E30-4974-4908-A0C9-1CDE83B96AB4}"/>
              </a:ext>
            </a:extLst>
          </p:cNvPr>
          <p:cNvSpPr>
            <a:spLocks noGrp="1"/>
          </p:cNvSpPr>
          <p:nvPr>
            <p:ph type="title"/>
          </p:nvPr>
        </p:nvSpPr>
        <p:spPr/>
        <p:txBody>
          <a:bodyPr>
            <a:normAutofit/>
          </a:bodyPr>
          <a:lstStyle/>
          <a:p>
            <a:pPr algn="l"/>
            <a:r>
              <a:rPr lang="cs-CZ" sz="3600" dirty="0">
                <a:solidFill>
                  <a:srgbClr val="0070C0"/>
                </a:solidFill>
              </a:rPr>
              <a:t>Nastavení zásob</a:t>
            </a:r>
            <a:endParaRPr lang="en-US" sz="3600" dirty="0">
              <a:solidFill>
                <a:srgbClr val="0070C0"/>
              </a:solidFill>
            </a:endParaRPr>
          </a:p>
        </p:txBody>
      </p:sp>
      <p:pic>
        <p:nvPicPr>
          <p:cNvPr id="5" name="Obrázek 4">
            <a:extLst>
              <a:ext uri="{FF2B5EF4-FFF2-40B4-BE49-F238E27FC236}">
                <a16:creationId xmlns:a16="http://schemas.microsoft.com/office/drawing/2014/main" id="{BAA798B3-3113-4613-BE63-66DB3EFD23E8}"/>
              </a:ext>
            </a:extLst>
          </p:cNvPr>
          <p:cNvPicPr>
            <a:picLocks noChangeAspect="1"/>
          </p:cNvPicPr>
          <p:nvPr/>
        </p:nvPicPr>
        <p:blipFill>
          <a:blip r:embed="rId2"/>
          <a:stretch>
            <a:fillRect/>
          </a:stretch>
        </p:blipFill>
        <p:spPr>
          <a:xfrm>
            <a:off x="514857" y="1676619"/>
            <a:ext cx="8114286" cy="3504762"/>
          </a:xfrm>
          <a:prstGeom prst="rect">
            <a:avLst/>
          </a:prstGeom>
          <a:ln>
            <a:solidFill>
              <a:schemeClr val="accent1"/>
            </a:solidFill>
          </a:ln>
        </p:spPr>
      </p:pic>
    </p:spTree>
    <p:extLst>
      <p:ext uri="{BB962C8B-B14F-4D97-AF65-F5344CB8AC3E}">
        <p14:creationId xmlns:p14="http://schemas.microsoft.com/office/powerpoint/2010/main" val="368195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A0C7A4-0414-425A-99B5-28BBDBD67C75}"/>
              </a:ext>
            </a:extLst>
          </p:cNvPr>
          <p:cNvSpPr>
            <a:spLocks noGrp="1"/>
          </p:cNvSpPr>
          <p:nvPr>
            <p:ph type="title"/>
          </p:nvPr>
        </p:nvSpPr>
        <p:spPr/>
        <p:txBody>
          <a:bodyPr>
            <a:normAutofit/>
          </a:bodyPr>
          <a:lstStyle/>
          <a:p>
            <a:pPr algn="l"/>
            <a:r>
              <a:rPr lang="cs-CZ" sz="3600" dirty="0">
                <a:solidFill>
                  <a:schemeClr val="tx2">
                    <a:lumMod val="60000"/>
                    <a:lumOff val="40000"/>
                  </a:schemeClr>
                </a:solidFill>
              </a:rPr>
              <a:t>Nákup zboží</a:t>
            </a:r>
            <a:r>
              <a:rPr lang="en-US" sz="3600" dirty="0">
                <a:solidFill>
                  <a:schemeClr val="tx2">
                    <a:lumMod val="60000"/>
                    <a:lumOff val="40000"/>
                  </a:schemeClr>
                </a:solidFill>
              </a:rPr>
              <a:t> </a:t>
            </a:r>
            <a:r>
              <a:rPr lang="cs-CZ" sz="3600" dirty="0">
                <a:solidFill>
                  <a:schemeClr val="tx2">
                    <a:lumMod val="60000"/>
                    <a:lumOff val="40000"/>
                  </a:schemeClr>
                </a:solidFill>
              </a:rPr>
              <a:t>(použijeme nové zboží)</a:t>
            </a:r>
            <a:endParaRPr lang="en-US" sz="3600" dirty="0">
              <a:solidFill>
                <a:schemeClr val="tx2">
                  <a:lumMod val="60000"/>
                  <a:lumOff val="40000"/>
                </a:schemeClr>
              </a:solidFill>
            </a:endParaRPr>
          </a:p>
        </p:txBody>
      </p:sp>
      <p:pic>
        <p:nvPicPr>
          <p:cNvPr id="6" name="Obrázek 5">
            <a:extLst>
              <a:ext uri="{FF2B5EF4-FFF2-40B4-BE49-F238E27FC236}">
                <a16:creationId xmlns:a16="http://schemas.microsoft.com/office/drawing/2014/main" id="{ABDF36F2-1664-4B2E-A39A-1FAB6ED9269A}"/>
              </a:ext>
            </a:extLst>
          </p:cNvPr>
          <p:cNvPicPr>
            <a:picLocks noChangeAspect="1"/>
          </p:cNvPicPr>
          <p:nvPr/>
        </p:nvPicPr>
        <p:blipFill>
          <a:blip r:embed="rId2"/>
          <a:stretch>
            <a:fillRect/>
          </a:stretch>
        </p:blipFill>
        <p:spPr>
          <a:xfrm>
            <a:off x="457200" y="1340768"/>
            <a:ext cx="6623720" cy="1374630"/>
          </a:xfrm>
          <a:prstGeom prst="rect">
            <a:avLst/>
          </a:prstGeom>
          <a:ln>
            <a:solidFill>
              <a:schemeClr val="accent1"/>
            </a:solidFill>
          </a:ln>
        </p:spPr>
      </p:pic>
      <p:pic>
        <p:nvPicPr>
          <p:cNvPr id="8" name="Obrázek 7">
            <a:extLst>
              <a:ext uri="{FF2B5EF4-FFF2-40B4-BE49-F238E27FC236}">
                <a16:creationId xmlns:a16="http://schemas.microsoft.com/office/drawing/2014/main" id="{622F9867-E126-45FB-93F0-C4C490596FFD}"/>
              </a:ext>
            </a:extLst>
          </p:cNvPr>
          <p:cNvPicPr>
            <a:picLocks noChangeAspect="1"/>
          </p:cNvPicPr>
          <p:nvPr/>
        </p:nvPicPr>
        <p:blipFill>
          <a:blip r:embed="rId3"/>
          <a:stretch>
            <a:fillRect/>
          </a:stretch>
        </p:blipFill>
        <p:spPr>
          <a:xfrm>
            <a:off x="539552" y="2929134"/>
            <a:ext cx="6606219" cy="3020146"/>
          </a:xfrm>
          <a:prstGeom prst="rect">
            <a:avLst/>
          </a:prstGeom>
          <a:ln>
            <a:solidFill>
              <a:schemeClr val="accent1"/>
            </a:solidFill>
          </a:ln>
        </p:spPr>
      </p:pic>
    </p:spTree>
    <p:extLst>
      <p:ext uri="{BB962C8B-B14F-4D97-AF65-F5344CB8AC3E}">
        <p14:creationId xmlns:p14="http://schemas.microsoft.com/office/powerpoint/2010/main" val="1455685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1D6448-14CC-477A-B9A0-464B0FD41BFB}"/>
              </a:ext>
            </a:extLst>
          </p:cNvPr>
          <p:cNvSpPr>
            <a:spLocks noGrp="1"/>
          </p:cNvSpPr>
          <p:nvPr>
            <p:ph type="title"/>
          </p:nvPr>
        </p:nvSpPr>
        <p:spPr/>
        <p:txBody>
          <a:bodyPr>
            <a:normAutofit/>
          </a:bodyPr>
          <a:lstStyle/>
          <a:p>
            <a:r>
              <a:rPr lang="cs-CZ" sz="4400" dirty="0">
                <a:solidFill>
                  <a:schemeClr val="tx2">
                    <a:lumMod val="60000"/>
                    <a:lumOff val="40000"/>
                  </a:schemeClr>
                </a:solidFill>
              </a:rPr>
              <a:t>Nákupní objednávka </a:t>
            </a:r>
            <a:endParaRPr lang="en-US" dirty="0"/>
          </a:p>
        </p:txBody>
      </p:sp>
      <p:pic>
        <p:nvPicPr>
          <p:cNvPr id="5" name="Obrázek 4">
            <a:extLst>
              <a:ext uri="{FF2B5EF4-FFF2-40B4-BE49-F238E27FC236}">
                <a16:creationId xmlns:a16="http://schemas.microsoft.com/office/drawing/2014/main" id="{46E4FFF0-77D5-4A3A-A409-4C3D9454529D}"/>
              </a:ext>
            </a:extLst>
          </p:cNvPr>
          <p:cNvPicPr>
            <a:picLocks noChangeAspect="1"/>
          </p:cNvPicPr>
          <p:nvPr/>
        </p:nvPicPr>
        <p:blipFill>
          <a:blip r:embed="rId2"/>
          <a:stretch>
            <a:fillRect/>
          </a:stretch>
        </p:blipFill>
        <p:spPr>
          <a:xfrm>
            <a:off x="395536" y="1556792"/>
            <a:ext cx="7380312" cy="3286671"/>
          </a:xfrm>
          <a:prstGeom prst="rect">
            <a:avLst/>
          </a:prstGeom>
          <a:ln>
            <a:solidFill>
              <a:schemeClr val="accent1"/>
            </a:solidFill>
          </a:ln>
        </p:spPr>
      </p:pic>
      <p:sp>
        <p:nvSpPr>
          <p:cNvPr id="6" name="TextovéPole 5">
            <a:extLst>
              <a:ext uri="{FF2B5EF4-FFF2-40B4-BE49-F238E27FC236}">
                <a16:creationId xmlns:a16="http://schemas.microsoft.com/office/drawing/2014/main" id="{8153D439-08F5-4551-9382-E7256E4CFC2E}"/>
              </a:ext>
            </a:extLst>
          </p:cNvPr>
          <p:cNvSpPr txBox="1"/>
          <p:nvPr/>
        </p:nvSpPr>
        <p:spPr>
          <a:xfrm>
            <a:off x="395536" y="4982617"/>
            <a:ext cx="4677563" cy="369332"/>
          </a:xfrm>
          <a:prstGeom prst="rect">
            <a:avLst/>
          </a:prstGeom>
          <a:noFill/>
          <a:ln>
            <a:solidFill>
              <a:schemeClr val="accent1"/>
            </a:solidFill>
          </a:ln>
        </p:spPr>
        <p:txBody>
          <a:bodyPr wrap="none" rtlCol="0">
            <a:spAutoFit/>
          </a:bodyPr>
          <a:lstStyle/>
          <a:p>
            <a:r>
              <a:rPr lang="cs-CZ" dirty="0"/>
              <a:t>Nakupujeme na lokaci </a:t>
            </a:r>
            <a:r>
              <a:rPr lang="cs-CZ" b="1" dirty="0">
                <a:solidFill>
                  <a:srgbClr val="C00000"/>
                </a:solidFill>
              </a:rPr>
              <a:t>Červený</a:t>
            </a:r>
            <a:r>
              <a:rPr lang="cs-CZ" dirty="0"/>
              <a:t> 2 ks po 2000 Kč. </a:t>
            </a:r>
            <a:endParaRPr lang="en-US" dirty="0"/>
          </a:p>
        </p:txBody>
      </p:sp>
      <p:sp>
        <p:nvSpPr>
          <p:cNvPr id="7" name="Šipka: doprava 6">
            <a:extLst>
              <a:ext uri="{FF2B5EF4-FFF2-40B4-BE49-F238E27FC236}">
                <a16:creationId xmlns:a16="http://schemas.microsoft.com/office/drawing/2014/main" id="{5C316975-5B80-4BEB-A105-E1AE985E0504}"/>
              </a:ext>
            </a:extLst>
          </p:cNvPr>
          <p:cNvSpPr/>
          <p:nvPr/>
        </p:nvSpPr>
        <p:spPr>
          <a:xfrm>
            <a:off x="5508104" y="5085184"/>
            <a:ext cx="2088232"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F9</a:t>
            </a:r>
            <a:endParaRPr lang="en-US" dirty="0"/>
          </a:p>
        </p:txBody>
      </p:sp>
    </p:spTree>
    <p:extLst>
      <p:ext uri="{BB962C8B-B14F-4D97-AF65-F5344CB8AC3E}">
        <p14:creationId xmlns:p14="http://schemas.microsoft.com/office/powerpoint/2010/main" val="3322785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822948-CF36-4A67-BEE5-B271BCAE049D}"/>
              </a:ext>
            </a:extLst>
          </p:cNvPr>
          <p:cNvSpPr>
            <a:spLocks noGrp="1"/>
          </p:cNvSpPr>
          <p:nvPr>
            <p:ph type="title"/>
          </p:nvPr>
        </p:nvSpPr>
        <p:spPr/>
        <p:txBody>
          <a:bodyPr>
            <a:normAutofit fontScale="90000"/>
          </a:bodyPr>
          <a:lstStyle/>
          <a:p>
            <a:pPr algn="l"/>
            <a:r>
              <a:rPr lang="cs-CZ" sz="3600" dirty="0">
                <a:solidFill>
                  <a:srgbClr val="0070C0"/>
                </a:solidFill>
              </a:rPr>
              <a:t>Vybrané záložky karta zboží po zaúčtování NO</a:t>
            </a:r>
            <a:endParaRPr lang="en-US" sz="3600" dirty="0">
              <a:solidFill>
                <a:srgbClr val="0070C0"/>
              </a:solidFill>
            </a:endParaRPr>
          </a:p>
        </p:txBody>
      </p:sp>
      <p:pic>
        <p:nvPicPr>
          <p:cNvPr id="5" name="Obrázek 4">
            <a:extLst>
              <a:ext uri="{FF2B5EF4-FFF2-40B4-BE49-F238E27FC236}">
                <a16:creationId xmlns:a16="http://schemas.microsoft.com/office/drawing/2014/main" id="{1697F661-0B47-4519-A8D6-7AB070433716}"/>
              </a:ext>
            </a:extLst>
          </p:cNvPr>
          <p:cNvPicPr>
            <a:picLocks noChangeAspect="1"/>
          </p:cNvPicPr>
          <p:nvPr/>
        </p:nvPicPr>
        <p:blipFill>
          <a:blip r:embed="rId2"/>
          <a:stretch>
            <a:fillRect/>
          </a:stretch>
        </p:blipFill>
        <p:spPr>
          <a:xfrm>
            <a:off x="431232" y="1417638"/>
            <a:ext cx="4678444" cy="2083370"/>
          </a:xfrm>
          <a:prstGeom prst="rect">
            <a:avLst/>
          </a:prstGeom>
          <a:ln>
            <a:solidFill>
              <a:schemeClr val="accent1">
                <a:shade val="50000"/>
              </a:schemeClr>
            </a:solidFill>
          </a:ln>
        </p:spPr>
      </p:pic>
      <p:pic>
        <p:nvPicPr>
          <p:cNvPr id="7" name="Obrázek 6">
            <a:extLst>
              <a:ext uri="{FF2B5EF4-FFF2-40B4-BE49-F238E27FC236}">
                <a16:creationId xmlns:a16="http://schemas.microsoft.com/office/drawing/2014/main" id="{CBB71964-D49B-4314-B823-22216199C575}"/>
              </a:ext>
            </a:extLst>
          </p:cNvPr>
          <p:cNvPicPr>
            <a:picLocks noChangeAspect="1"/>
          </p:cNvPicPr>
          <p:nvPr/>
        </p:nvPicPr>
        <p:blipFill>
          <a:blip r:embed="rId3"/>
          <a:stretch>
            <a:fillRect/>
          </a:stretch>
        </p:blipFill>
        <p:spPr>
          <a:xfrm>
            <a:off x="412476" y="3645024"/>
            <a:ext cx="3139016" cy="3033207"/>
          </a:xfrm>
          <a:prstGeom prst="rect">
            <a:avLst/>
          </a:prstGeom>
          <a:ln>
            <a:solidFill>
              <a:schemeClr val="accent1">
                <a:shade val="50000"/>
              </a:schemeClr>
            </a:solidFill>
          </a:ln>
        </p:spPr>
      </p:pic>
      <p:pic>
        <p:nvPicPr>
          <p:cNvPr id="9" name="Obrázek 8">
            <a:extLst>
              <a:ext uri="{FF2B5EF4-FFF2-40B4-BE49-F238E27FC236}">
                <a16:creationId xmlns:a16="http://schemas.microsoft.com/office/drawing/2014/main" id="{0C9D01E9-C581-49B7-AEC6-7A62857EB8BF}"/>
              </a:ext>
            </a:extLst>
          </p:cNvPr>
          <p:cNvPicPr>
            <a:picLocks noChangeAspect="1"/>
          </p:cNvPicPr>
          <p:nvPr/>
        </p:nvPicPr>
        <p:blipFill>
          <a:blip r:embed="rId4"/>
          <a:stretch>
            <a:fillRect/>
          </a:stretch>
        </p:blipFill>
        <p:spPr>
          <a:xfrm>
            <a:off x="1551793" y="3075019"/>
            <a:ext cx="7160392" cy="995994"/>
          </a:xfrm>
          <a:prstGeom prst="rect">
            <a:avLst/>
          </a:prstGeom>
          <a:ln>
            <a:solidFill>
              <a:schemeClr val="accent1">
                <a:shade val="50000"/>
              </a:schemeClr>
            </a:solidFill>
          </a:ln>
        </p:spPr>
      </p:pic>
      <p:cxnSp>
        <p:nvCxnSpPr>
          <p:cNvPr id="11" name="Přímá spojnice se šipkou 10">
            <a:extLst>
              <a:ext uri="{FF2B5EF4-FFF2-40B4-BE49-F238E27FC236}">
                <a16:creationId xmlns:a16="http://schemas.microsoft.com/office/drawing/2014/main" id="{1C8741D7-AC9B-47E6-88F9-DA80E1EF9878}"/>
              </a:ext>
            </a:extLst>
          </p:cNvPr>
          <p:cNvCxnSpPr/>
          <p:nvPr/>
        </p:nvCxnSpPr>
        <p:spPr>
          <a:xfrm flipV="1">
            <a:off x="2770454" y="4071013"/>
            <a:ext cx="0" cy="1590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21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6A842A-34FC-4284-A1CA-6AF5E9B1241F}"/>
              </a:ext>
            </a:extLst>
          </p:cNvPr>
          <p:cNvSpPr>
            <a:spLocks noGrp="1"/>
          </p:cNvSpPr>
          <p:nvPr>
            <p:ph type="title"/>
          </p:nvPr>
        </p:nvSpPr>
        <p:spPr/>
        <p:txBody>
          <a:bodyPr>
            <a:normAutofit/>
          </a:bodyPr>
          <a:lstStyle/>
          <a:p>
            <a:pPr algn="l"/>
            <a:r>
              <a:rPr lang="cs-CZ" sz="3600" dirty="0">
                <a:solidFill>
                  <a:srgbClr val="0070C0"/>
                </a:solidFill>
              </a:rPr>
              <a:t>Položky zboží a ocenění</a:t>
            </a:r>
            <a:endParaRPr lang="en-US" sz="3600" dirty="0">
              <a:solidFill>
                <a:srgbClr val="0070C0"/>
              </a:solidFill>
            </a:endParaRPr>
          </a:p>
        </p:txBody>
      </p:sp>
      <p:pic>
        <p:nvPicPr>
          <p:cNvPr id="5" name="Obrázek 4">
            <a:extLst>
              <a:ext uri="{FF2B5EF4-FFF2-40B4-BE49-F238E27FC236}">
                <a16:creationId xmlns:a16="http://schemas.microsoft.com/office/drawing/2014/main" id="{9938C723-1BEA-4056-BA1F-7EE55F81E2A2}"/>
              </a:ext>
            </a:extLst>
          </p:cNvPr>
          <p:cNvPicPr>
            <a:picLocks noChangeAspect="1"/>
          </p:cNvPicPr>
          <p:nvPr/>
        </p:nvPicPr>
        <p:blipFill>
          <a:blip r:embed="rId2"/>
          <a:stretch>
            <a:fillRect/>
          </a:stretch>
        </p:blipFill>
        <p:spPr>
          <a:xfrm>
            <a:off x="272175" y="1654304"/>
            <a:ext cx="8414625" cy="694576"/>
          </a:xfrm>
          <a:prstGeom prst="rect">
            <a:avLst/>
          </a:prstGeom>
          <a:ln>
            <a:solidFill>
              <a:schemeClr val="accent1">
                <a:shade val="95000"/>
                <a:satMod val="105000"/>
              </a:schemeClr>
            </a:solidFill>
          </a:ln>
        </p:spPr>
      </p:pic>
      <p:cxnSp>
        <p:nvCxnSpPr>
          <p:cNvPr id="7" name="Přímá spojnice se šipkou 6">
            <a:extLst>
              <a:ext uri="{FF2B5EF4-FFF2-40B4-BE49-F238E27FC236}">
                <a16:creationId xmlns:a16="http://schemas.microsoft.com/office/drawing/2014/main" id="{B55B849B-5C81-40E1-9C54-A42B304DE3AA}"/>
              </a:ext>
            </a:extLst>
          </p:cNvPr>
          <p:cNvCxnSpPr>
            <a:stCxn id="5" idx="2"/>
          </p:cNvCxnSpPr>
          <p:nvPr/>
        </p:nvCxnSpPr>
        <p:spPr>
          <a:xfrm>
            <a:off x="4479488" y="2348880"/>
            <a:ext cx="20504" cy="936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Obrázek 8">
            <a:extLst>
              <a:ext uri="{FF2B5EF4-FFF2-40B4-BE49-F238E27FC236}">
                <a16:creationId xmlns:a16="http://schemas.microsoft.com/office/drawing/2014/main" id="{931999DB-7CF7-49F9-94B0-03EDF5707E6B}"/>
              </a:ext>
            </a:extLst>
          </p:cNvPr>
          <p:cNvPicPr>
            <a:picLocks noChangeAspect="1"/>
          </p:cNvPicPr>
          <p:nvPr/>
        </p:nvPicPr>
        <p:blipFill>
          <a:blip r:embed="rId3"/>
          <a:stretch>
            <a:fillRect/>
          </a:stretch>
        </p:blipFill>
        <p:spPr>
          <a:xfrm>
            <a:off x="310353" y="3273753"/>
            <a:ext cx="8368851" cy="1008112"/>
          </a:xfrm>
          <a:prstGeom prst="rect">
            <a:avLst/>
          </a:prstGeom>
          <a:ln>
            <a:solidFill>
              <a:schemeClr val="accent1">
                <a:shade val="95000"/>
                <a:satMod val="105000"/>
              </a:schemeClr>
            </a:solidFill>
          </a:ln>
        </p:spPr>
      </p:pic>
      <p:sp>
        <p:nvSpPr>
          <p:cNvPr id="12" name="TextovéPole 11">
            <a:extLst>
              <a:ext uri="{FF2B5EF4-FFF2-40B4-BE49-F238E27FC236}">
                <a16:creationId xmlns:a16="http://schemas.microsoft.com/office/drawing/2014/main" id="{DE2E4C60-B2A4-4867-A39C-B123EC569509}"/>
              </a:ext>
            </a:extLst>
          </p:cNvPr>
          <p:cNvSpPr txBox="1"/>
          <p:nvPr/>
        </p:nvSpPr>
        <p:spPr>
          <a:xfrm>
            <a:off x="3059832" y="2642053"/>
            <a:ext cx="4572000" cy="369332"/>
          </a:xfrm>
          <a:prstGeom prst="rect">
            <a:avLst/>
          </a:prstGeom>
          <a:noFill/>
        </p:spPr>
        <p:txBody>
          <a:bodyPr wrap="square">
            <a:spAutoFit/>
          </a:bodyPr>
          <a:lstStyle/>
          <a:p>
            <a:pPr algn="ctr"/>
            <a:r>
              <a:rPr lang="cs-CZ" sz="1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Ctrl-F7</a:t>
            </a:r>
          </a:p>
        </p:txBody>
      </p:sp>
    </p:spTree>
    <p:extLst>
      <p:ext uri="{BB962C8B-B14F-4D97-AF65-F5344CB8AC3E}">
        <p14:creationId xmlns:p14="http://schemas.microsoft.com/office/powerpoint/2010/main" val="361826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FCC755-7778-467D-B4B1-3B07E081FCE3}"/>
              </a:ext>
            </a:extLst>
          </p:cNvPr>
          <p:cNvSpPr>
            <a:spLocks noGrp="1"/>
          </p:cNvSpPr>
          <p:nvPr>
            <p:ph type="title"/>
          </p:nvPr>
        </p:nvSpPr>
        <p:spPr>
          <a:ln>
            <a:solidFill>
              <a:schemeClr val="bg1"/>
            </a:solidFill>
          </a:ln>
        </p:spPr>
        <p:txBody>
          <a:bodyPr>
            <a:normAutofit/>
          </a:bodyPr>
          <a:lstStyle/>
          <a:p>
            <a:pPr algn="l"/>
            <a:r>
              <a:rPr lang="cs-CZ" sz="3600" dirty="0">
                <a:solidFill>
                  <a:srgbClr val="0070C0"/>
                </a:solidFill>
              </a:rPr>
              <a:t>Nákup dopravy</a:t>
            </a:r>
            <a:endParaRPr lang="en-US" sz="3600" dirty="0">
              <a:solidFill>
                <a:srgbClr val="0070C0"/>
              </a:solidFill>
            </a:endParaRPr>
          </a:p>
        </p:txBody>
      </p:sp>
      <p:pic>
        <p:nvPicPr>
          <p:cNvPr id="5" name="Obrázek 4">
            <a:extLst>
              <a:ext uri="{FF2B5EF4-FFF2-40B4-BE49-F238E27FC236}">
                <a16:creationId xmlns:a16="http://schemas.microsoft.com/office/drawing/2014/main" id="{2CDEEFBF-0E10-47D7-B193-FEA7A8662EF5}"/>
              </a:ext>
            </a:extLst>
          </p:cNvPr>
          <p:cNvPicPr>
            <a:picLocks noChangeAspect="1"/>
          </p:cNvPicPr>
          <p:nvPr/>
        </p:nvPicPr>
        <p:blipFill>
          <a:blip r:embed="rId2"/>
          <a:stretch>
            <a:fillRect/>
          </a:stretch>
        </p:blipFill>
        <p:spPr>
          <a:xfrm>
            <a:off x="462197" y="1700808"/>
            <a:ext cx="8250777" cy="3990865"/>
          </a:xfrm>
          <a:prstGeom prst="rect">
            <a:avLst/>
          </a:prstGeom>
          <a:ln>
            <a:solidFill>
              <a:schemeClr val="tx1"/>
            </a:solidFill>
          </a:ln>
        </p:spPr>
      </p:pic>
    </p:spTree>
    <p:extLst>
      <p:ext uri="{BB962C8B-B14F-4D97-AF65-F5344CB8AC3E}">
        <p14:creationId xmlns:p14="http://schemas.microsoft.com/office/powerpoint/2010/main" val="3302833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815D87-F389-4EAB-B2CD-A8207017B7D9}"/>
              </a:ext>
            </a:extLst>
          </p:cNvPr>
          <p:cNvSpPr>
            <a:spLocks noGrp="1"/>
          </p:cNvSpPr>
          <p:nvPr>
            <p:ph type="title"/>
          </p:nvPr>
        </p:nvSpPr>
        <p:spPr/>
        <p:txBody>
          <a:bodyPr>
            <a:normAutofit/>
          </a:bodyPr>
          <a:lstStyle/>
          <a:p>
            <a:pPr algn="l"/>
            <a:r>
              <a:rPr lang="cs-CZ" sz="3600" dirty="0">
                <a:solidFill>
                  <a:srgbClr val="0070C0"/>
                </a:solidFill>
              </a:rPr>
              <a:t>Přiřazení poplatku za dopravu</a:t>
            </a:r>
            <a:endParaRPr lang="en-US" sz="3600" dirty="0">
              <a:solidFill>
                <a:srgbClr val="0070C0"/>
              </a:solidFill>
            </a:endParaRPr>
          </a:p>
        </p:txBody>
      </p:sp>
      <p:sp>
        <p:nvSpPr>
          <p:cNvPr id="4" name="TextovéPole 3">
            <a:extLst>
              <a:ext uri="{FF2B5EF4-FFF2-40B4-BE49-F238E27FC236}">
                <a16:creationId xmlns:a16="http://schemas.microsoft.com/office/drawing/2014/main" id="{EFA1ECE3-6EB5-41FF-AA18-7029FF45DE70}"/>
              </a:ext>
            </a:extLst>
          </p:cNvPr>
          <p:cNvSpPr txBox="1"/>
          <p:nvPr/>
        </p:nvSpPr>
        <p:spPr>
          <a:xfrm>
            <a:off x="457200" y="1297385"/>
            <a:ext cx="3474606" cy="369332"/>
          </a:xfrm>
          <a:prstGeom prst="rect">
            <a:avLst/>
          </a:prstGeom>
          <a:noFill/>
        </p:spPr>
        <p:txBody>
          <a:bodyPr wrap="none" rtlCol="0">
            <a:spAutoFit/>
          </a:bodyPr>
          <a:lstStyle/>
          <a:p>
            <a:r>
              <a:rPr lang="cs-CZ" dirty="0">
                <a:solidFill>
                  <a:srgbClr val="0070C0"/>
                </a:solidFill>
              </a:rPr>
              <a:t>Řádek-&gt;Přiřazení poplatku za zboží </a:t>
            </a:r>
            <a:endParaRPr lang="en-US" dirty="0">
              <a:solidFill>
                <a:srgbClr val="0070C0"/>
              </a:solidFill>
            </a:endParaRPr>
          </a:p>
        </p:txBody>
      </p:sp>
      <p:pic>
        <p:nvPicPr>
          <p:cNvPr id="6" name="Obrázek 5">
            <a:extLst>
              <a:ext uri="{FF2B5EF4-FFF2-40B4-BE49-F238E27FC236}">
                <a16:creationId xmlns:a16="http://schemas.microsoft.com/office/drawing/2014/main" id="{B894CB21-36F9-4B07-99F5-3A5ECDD32133}"/>
              </a:ext>
            </a:extLst>
          </p:cNvPr>
          <p:cNvPicPr>
            <a:picLocks noChangeAspect="1"/>
          </p:cNvPicPr>
          <p:nvPr/>
        </p:nvPicPr>
        <p:blipFill>
          <a:blip r:embed="rId2"/>
          <a:stretch>
            <a:fillRect/>
          </a:stretch>
        </p:blipFill>
        <p:spPr>
          <a:xfrm>
            <a:off x="457200" y="1715736"/>
            <a:ext cx="7056484" cy="1143000"/>
          </a:xfrm>
          <a:prstGeom prst="rect">
            <a:avLst/>
          </a:prstGeom>
          <a:ln>
            <a:solidFill>
              <a:schemeClr val="tx1"/>
            </a:solidFill>
          </a:ln>
        </p:spPr>
      </p:pic>
      <p:pic>
        <p:nvPicPr>
          <p:cNvPr id="8" name="Obrázek 7">
            <a:extLst>
              <a:ext uri="{FF2B5EF4-FFF2-40B4-BE49-F238E27FC236}">
                <a16:creationId xmlns:a16="http://schemas.microsoft.com/office/drawing/2014/main" id="{BBFD4751-A4A4-4F03-A029-E361DD3DD44C}"/>
              </a:ext>
            </a:extLst>
          </p:cNvPr>
          <p:cNvPicPr>
            <a:picLocks noChangeAspect="1"/>
          </p:cNvPicPr>
          <p:nvPr/>
        </p:nvPicPr>
        <p:blipFill>
          <a:blip r:embed="rId3"/>
          <a:stretch>
            <a:fillRect/>
          </a:stretch>
        </p:blipFill>
        <p:spPr>
          <a:xfrm>
            <a:off x="505426" y="3068960"/>
            <a:ext cx="5913906" cy="3646573"/>
          </a:xfrm>
          <a:prstGeom prst="rect">
            <a:avLst/>
          </a:prstGeom>
          <a:ln>
            <a:solidFill>
              <a:schemeClr val="tx1"/>
            </a:solidFill>
          </a:ln>
        </p:spPr>
      </p:pic>
      <p:pic>
        <p:nvPicPr>
          <p:cNvPr id="10" name="Obrázek 9">
            <a:extLst>
              <a:ext uri="{FF2B5EF4-FFF2-40B4-BE49-F238E27FC236}">
                <a16:creationId xmlns:a16="http://schemas.microsoft.com/office/drawing/2014/main" id="{90E8D5C3-AC46-4FCC-8BBE-3F00EFE04ADB}"/>
              </a:ext>
            </a:extLst>
          </p:cNvPr>
          <p:cNvPicPr>
            <a:picLocks noChangeAspect="1"/>
          </p:cNvPicPr>
          <p:nvPr/>
        </p:nvPicPr>
        <p:blipFill>
          <a:blip r:embed="rId4"/>
          <a:stretch>
            <a:fillRect/>
          </a:stretch>
        </p:blipFill>
        <p:spPr>
          <a:xfrm>
            <a:off x="6804248" y="6373876"/>
            <a:ext cx="1809524" cy="466667"/>
          </a:xfrm>
          <a:prstGeom prst="rect">
            <a:avLst/>
          </a:prstGeom>
        </p:spPr>
      </p:pic>
    </p:spTree>
    <p:extLst>
      <p:ext uri="{BB962C8B-B14F-4D97-AF65-F5344CB8AC3E}">
        <p14:creationId xmlns:p14="http://schemas.microsoft.com/office/powerpoint/2010/main" val="2521297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060CDB-8179-4F7D-A20B-8C053836665C}"/>
              </a:ext>
            </a:extLst>
          </p:cNvPr>
          <p:cNvSpPr>
            <a:spLocks noGrp="1"/>
          </p:cNvSpPr>
          <p:nvPr>
            <p:ph type="title"/>
          </p:nvPr>
        </p:nvSpPr>
        <p:spPr/>
        <p:txBody>
          <a:bodyPr/>
          <a:lstStyle/>
          <a:p>
            <a:pPr algn="l"/>
            <a:r>
              <a:rPr lang="cs-CZ" sz="4400" dirty="0">
                <a:solidFill>
                  <a:srgbClr val="0070C0"/>
                </a:solidFill>
              </a:rPr>
              <a:t>Přiřazení poplatku za dopravu</a:t>
            </a:r>
            <a:endParaRPr lang="en-US" dirty="0"/>
          </a:p>
        </p:txBody>
      </p:sp>
      <p:pic>
        <p:nvPicPr>
          <p:cNvPr id="5" name="Obrázek 4">
            <a:extLst>
              <a:ext uri="{FF2B5EF4-FFF2-40B4-BE49-F238E27FC236}">
                <a16:creationId xmlns:a16="http://schemas.microsoft.com/office/drawing/2014/main" id="{7FACA45A-800B-43F4-8900-062DE9BDFF8F}"/>
              </a:ext>
            </a:extLst>
          </p:cNvPr>
          <p:cNvPicPr>
            <a:picLocks noChangeAspect="1"/>
          </p:cNvPicPr>
          <p:nvPr/>
        </p:nvPicPr>
        <p:blipFill>
          <a:blip r:embed="rId2"/>
          <a:stretch>
            <a:fillRect/>
          </a:stretch>
        </p:blipFill>
        <p:spPr>
          <a:xfrm>
            <a:off x="377788" y="1628800"/>
            <a:ext cx="7306011" cy="1143000"/>
          </a:xfrm>
          <a:prstGeom prst="rect">
            <a:avLst/>
          </a:prstGeom>
          <a:ln>
            <a:solidFill>
              <a:schemeClr val="tx1"/>
            </a:solidFill>
          </a:ln>
        </p:spPr>
      </p:pic>
      <p:pic>
        <p:nvPicPr>
          <p:cNvPr id="7" name="Obrázek 6">
            <a:extLst>
              <a:ext uri="{FF2B5EF4-FFF2-40B4-BE49-F238E27FC236}">
                <a16:creationId xmlns:a16="http://schemas.microsoft.com/office/drawing/2014/main" id="{EEE0111B-997F-466A-9CC7-28040D7F04C4}"/>
              </a:ext>
            </a:extLst>
          </p:cNvPr>
          <p:cNvPicPr>
            <a:picLocks noChangeAspect="1"/>
          </p:cNvPicPr>
          <p:nvPr/>
        </p:nvPicPr>
        <p:blipFill>
          <a:blip r:embed="rId3"/>
          <a:stretch>
            <a:fillRect/>
          </a:stretch>
        </p:blipFill>
        <p:spPr>
          <a:xfrm>
            <a:off x="377788" y="3189489"/>
            <a:ext cx="8388424" cy="743567"/>
          </a:xfrm>
          <a:prstGeom prst="rect">
            <a:avLst/>
          </a:prstGeom>
          <a:ln>
            <a:solidFill>
              <a:schemeClr val="tx1"/>
            </a:solidFill>
          </a:ln>
        </p:spPr>
      </p:pic>
      <p:pic>
        <p:nvPicPr>
          <p:cNvPr id="9" name="Obrázek 8">
            <a:extLst>
              <a:ext uri="{FF2B5EF4-FFF2-40B4-BE49-F238E27FC236}">
                <a16:creationId xmlns:a16="http://schemas.microsoft.com/office/drawing/2014/main" id="{C4EBB7AD-54FF-49D1-8125-01C9D616FFD7}"/>
              </a:ext>
            </a:extLst>
          </p:cNvPr>
          <p:cNvPicPr>
            <a:picLocks noChangeAspect="1"/>
          </p:cNvPicPr>
          <p:nvPr/>
        </p:nvPicPr>
        <p:blipFill>
          <a:blip r:embed="rId4"/>
          <a:stretch>
            <a:fillRect/>
          </a:stretch>
        </p:blipFill>
        <p:spPr>
          <a:xfrm>
            <a:off x="377788" y="4583485"/>
            <a:ext cx="8388424" cy="743567"/>
          </a:xfrm>
          <a:prstGeom prst="rect">
            <a:avLst/>
          </a:prstGeom>
          <a:ln>
            <a:solidFill>
              <a:schemeClr val="tx1"/>
            </a:solidFill>
          </a:ln>
        </p:spPr>
      </p:pic>
      <p:sp>
        <p:nvSpPr>
          <p:cNvPr id="10" name="Šipka: doprava 9">
            <a:extLst>
              <a:ext uri="{FF2B5EF4-FFF2-40B4-BE49-F238E27FC236}">
                <a16:creationId xmlns:a16="http://schemas.microsoft.com/office/drawing/2014/main" id="{83854B0C-72CA-4829-8E36-BBF9AF55D0AA}"/>
              </a:ext>
            </a:extLst>
          </p:cNvPr>
          <p:cNvSpPr/>
          <p:nvPr/>
        </p:nvSpPr>
        <p:spPr>
          <a:xfrm>
            <a:off x="2843808" y="5589240"/>
            <a:ext cx="4536504" cy="9941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Zaúčtování NO za dopravu</a:t>
            </a:r>
            <a:endParaRPr lang="en-US" dirty="0"/>
          </a:p>
        </p:txBody>
      </p:sp>
    </p:spTree>
    <p:extLst>
      <p:ext uri="{BB962C8B-B14F-4D97-AF65-F5344CB8AC3E}">
        <p14:creationId xmlns:p14="http://schemas.microsoft.com/office/powerpoint/2010/main" val="30127818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5A36EB-C86D-4C68-9FB3-AED0ED06DAB5}"/>
              </a:ext>
            </a:extLst>
          </p:cNvPr>
          <p:cNvSpPr>
            <a:spLocks noGrp="1"/>
          </p:cNvSpPr>
          <p:nvPr>
            <p:ph type="title"/>
          </p:nvPr>
        </p:nvSpPr>
        <p:spPr/>
        <p:txBody>
          <a:bodyPr>
            <a:normAutofit/>
          </a:bodyPr>
          <a:lstStyle/>
          <a:p>
            <a:pPr algn="l"/>
            <a:r>
              <a:rPr lang="cs-CZ" sz="3600" dirty="0">
                <a:solidFill>
                  <a:schemeClr val="tx2">
                    <a:lumMod val="60000"/>
                    <a:lumOff val="40000"/>
                  </a:schemeClr>
                </a:solidFill>
              </a:rPr>
              <a:t>Vytvořené položky zboží a ocenění</a:t>
            </a:r>
            <a:endParaRPr lang="en-US" sz="3600" dirty="0">
              <a:solidFill>
                <a:schemeClr val="tx2">
                  <a:lumMod val="60000"/>
                  <a:lumOff val="40000"/>
                </a:schemeClr>
              </a:solidFill>
            </a:endParaRPr>
          </a:p>
        </p:txBody>
      </p:sp>
      <p:pic>
        <p:nvPicPr>
          <p:cNvPr id="4" name="Obrázek 3">
            <a:extLst>
              <a:ext uri="{FF2B5EF4-FFF2-40B4-BE49-F238E27FC236}">
                <a16:creationId xmlns:a16="http://schemas.microsoft.com/office/drawing/2014/main" id="{7B6686C1-62A5-424B-945D-28078D953FC0}"/>
              </a:ext>
            </a:extLst>
          </p:cNvPr>
          <p:cNvPicPr>
            <a:picLocks noChangeAspect="1"/>
          </p:cNvPicPr>
          <p:nvPr/>
        </p:nvPicPr>
        <p:blipFill>
          <a:blip r:embed="rId2"/>
          <a:stretch>
            <a:fillRect/>
          </a:stretch>
        </p:blipFill>
        <p:spPr>
          <a:xfrm>
            <a:off x="457200" y="1700808"/>
            <a:ext cx="7308304" cy="990875"/>
          </a:xfrm>
          <a:prstGeom prst="rect">
            <a:avLst/>
          </a:prstGeom>
          <a:ln>
            <a:solidFill>
              <a:schemeClr val="accent1">
                <a:shade val="50000"/>
              </a:schemeClr>
            </a:solidFill>
          </a:ln>
        </p:spPr>
      </p:pic>
      <p:cxnSp>
        <p:nvCxnSpPr>
          <p:cNvPr id="5" name="Přímá spojnice se šipkou 4">
            <a:extLst>
              <a:ext uri="{FF2B5EF4-FFF2-40B4-BE49-F238E27FC236}">
                <a16:creationId xmlns:a16="http://schemas.microsoft.com/office/drawing/2014/main" id="{9435256C-FC5D-42D7-9F50-837EB3DDBE1E}"/>
              </a:ext>
            </a:extLst>
          </p:cNvPr>
          <p:cNvCxnSpPr>
            <a:cxnSpLocks/>
          </p:cNvCxnSpPr>
          <p:nvPr/>
        </p:nvCxnSpPr>
        <p:spPr>
          <a:xfrm>
            <a:off x="4355976" y="2691683"/>
            <a:ext cx="0" cy="953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ovéPole 5">
            <a:extLst>
              <a:ext uri="{FF2B5EF4-FFF2-40B4-BE49-F238E27FC236}">
                <a16:creationId xmlns:a16="http://schemas.microsoft.com/office/drawing/2014/main" id="{F1AEFA3D-BF0A-4392-A264-E568E302EB27}"/>
              </a:ext>
            </a:extLst>
          </p:cNvPr>
          <p:cNvSpPr txBox="1"/>
          <p:nvPr/>
        </p:nvSpPr>
        <p:spPr>
          <a:xfrm>
            <a:off x="2699792" y="2983687"/>
            <a:ext cx="4572000" cy="369332"/>
          </a:xfrm>
          <a:prstGeom prst="rect">
            <a:avLst/>
          </a:prstGeom>
          <a:noFill/>
        </p:spPr>
        <p:txBody>
          <a:bodyPr wrap="square">
            <a:spAutoFit/>
          </a:bodyPr>
          <a:lstStyle/>
          <a:p>
            <a:pPr algn="ctr"/>
            <a:r>
              <a:rPr lang="cs-CZ" sz="1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Ctrl-F7</a:t>
            </a:r>
          </a:p>
        </p:txBody>
      </p:sp>
      <p:pic>
        <p:nvPicPr>
          <p:cNvPr id="9" name="Obrázek 8">
            <a:extLst>
              <a:ext uri="{FF2B5EF4-FFF2-40B4-BE49-F238E27FC236}">
                <a16:creationId xmlns:a16="http://schemas.microsoft.com/office/drawing/2014/main" id="{B1BE3C86-6517-493F-B218-F3DD5049E8CE}"/>
              </a:ext>
            </a:extLst>
          </p:cNvPr>
          <p:cNvPicPr>
            <a:picLocks noChangeAspect="1"/>
          </p:cNvPicPr>
          <p:nvPr/>
        </p:nvPicPr>
        <p:blipFill>
          <a:blip r:embed="rId3"/>
          <a:stretch>
            <a:fillRect/>
          </a:stretch>
        </p:blipFill>
        <p:spPr>
          <a:xfrm>
            <a:off x="350912" y="3645023"/>
            <a:ext cx="8442175" cy="1276595"/>
          </a:xfrm>
          <a:prstGeom prst="rect">
            <a:avLst/>
          </a:prstGeom>
          <a:ln>
            <a:solidFill>
              <a:schemeClr val="accent1">
                <a:shade val="95000"/>
                <a:satMod val="105000"/>
              </a:schemeClr>
            </a:solidFill>
          </a:ln>
        </p:spPr>
      </p:pic>
    </p:spTree>
    <p:extLst>
      <p:ext uri="{BB962C8B-B14F-4D97-AF65-F5344CB8AC3E}">
        <p14:creationId xmlns:p14="http://schemas.microsoft.com/office/powerpoint/2010/main" val="154755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55A1B0-DC4B-4057-B43F-B5142EFA7CC2}"/>
              </a:ext>
            </a:extLst>
          </p:cNvPr>
          <p:cNvSpPr>
            <a:spLocks noGrp="1"/>
          </p:cNvSpPr>
          <p:nvPr>
            <p:ph type="title"/>
          </p:nvPr>
        </p:nvSpPr>
        <p:spPr/>
        <p:txBody>
          <a:bodyPr>
            <a:normAutofit/>
          </a:bodyPr>
          <a:lstStyle/>
          <a:p>
            <a:pPr algn="l"/>
            <a:r>
              <a:rPr lang="cs-CZ" sz="3600" dirty="0">
                <a:solidFill>
                  <a:srgbClr val="0070C0"/>
                </a:solidFill>
              </a:rPr>
              <a:t>Přehled výpočtu průměrné ceny</a:t>
            </a:r>
            <a:endParaRPr lang="en-US" sz="3600" dirty="0">
              <a:solidFill>
                <a:srgbClr val="0070C0"/>
              </a:solidFill>
            </a:endParaRPr>
          </a:p>
        </p:txBody>
      </p:sp>
      <p:pic>
        <p:nvPicPr>
          <p:cNvPr id="5" name="Obrázek 4">
            <a:extLst>
              <a:ext uri="{FF2B5EF4-FFF2-40B4-BE49-F238E27FC236}">
                <a16:creationId xmlns:a16="http://schemas.microsoft.com/office/drawing/2014/main" id="{5C7F420C-EC7C-4513-B6C4-EF7F640EC879}"/>
              </a:ext>
            </a:extLst>
          </p:cNvPr>
          <p:cNvPicPr>
            <a:picLocks noChangeAspect="1"/>
          </p:cNvPicPr>
          <p:nvPr/>
        </p:nvPicPr>
        <p:blipFill>
          <a:blip r:embed="rId2"/>
          <a:stretch>
            <a:fillRect/>
          </a:stretch>
        </p:blipFill>
        <p:spPr>
          <a:xfrm>
            <a:off x="395536" y="1628800"/>
            <a:ext cx="8100392" cy="1175740"/>
          </a:xfrm>
          <a:prstGeom prst="rect">
            <a:avLst/>
          </a:prstGeom>
          <a:ln>
            <a:solidFill>
              <a:schemeClr val="accent1">
                <a:shade val="95000"/>
                <a:satMod val="105000"/>
              </a:schemeClr>
            </a:solidFill>
          </a:ln>
        </p:spPr>
      </p:pic>
    </p:spTree>
    <p:extLst>
      <p:ext uri="{BB962C8B-B14F-4D97-AF65-F5344CB8AC3E}">
        <p14:creationId xmlns:p14="http://schemas.microsoft.com/office/powerpoint/2010/main" val="3060497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l"/>
            <a:r>
              <a:rPr lang="en-GB" sz="3600" dirty="0">
                <a:solidFill>
                  <a:srgbClr val="0070C0"/>
                </a:solidFill>
                <a:latin typeface="+mn-lt"/>
              </a:rPr>
              <a:t>Inventory setup</a:t>
            </a:r>
            <a:r>
              <a:rPr lang="cs-CZ" sz="3600" dirty="0">
                <a:solidFill>
                  <a:srgbClr val="0070C0"/>
                </a:solidFill>
                <a:latin typeface="+mn-lt"/>
              </a:rPr>
              <a:t> (česká verze obrazovky na dalším snímku)</a:t>
            </a:r>
            <a:r>
              <a:rPr lang="en-GB" sz="3600" dirty="0">
                <a:solidFill>
                  <a:srgbClr val="0070C0"/>
                </a:solidFill>
                <a:latin typeface="+mn-lt"/>
              </a:rPr>
              <a:t> </a:t>
            </a:r>
            <a:r>
              <a:rPr lang="cs-CZ" sz="3600" dirty="0">
                <a:solidFill>
                  <a:srgbClr val="0070C0"/>
                </a:solidFill>
                <a:latin typeface="+mn-lt"/>
              </a:rPr>
              <a:t> </a:t>
            </a:r>
          </a:p>
        </p:txBody>
      </p:sp>
      <p:pic>
        <p:nvPicPr>
          <p:cNvPr id="3" name="Obrázek 2"/>
          <p:cNvPicPr>
            <a:picLocks noChangeAspect="1"/>
          </p:cNvPicPr>
          <p:nvPr/>
        </p:nvPicPr>
        <p:blipFill>
          <a:blip r:embed="rId2"/>
          <a:stretch>
            <a:fillRect/>
          </a:stretch>
        </p:blipFill>
        <p:spPr>
          <a:xfrm>
            <a:off x="409899" y="1417638"/>
            <a:ext cx="8276190" cy="2923809"/>
          </a:xfrm>
          <a:prstGeom prst="rect">
            <a:avLst/>
          </a:prstGeom>
        </p:spPr>
      </p:pic>
      <p:sp>
        <p:nvSpPr>
          <p:cNvPr id="6" name="Obdélník 5"/>
          <p:cNvSpPr/>
          <p:nvPr/>
        </p:nvSpPr>
        <p:spPr>
          <a:xfrm>
            <a:off x="251520" y="4509120"/>
            <a:ext cx="8640960" cy="1815882"/>
          </a:xfrm>
          <a:prstGeom prst="rect">
            <a:avLst/>
          </a:prstGeom>
        </p:spPr>
        <p:txBody>
          <a:bodyPr wrap="square">
            <a:spAutoFit/>
          </a:bodyPr>
          <a:lstStyle/>
          <a:p>
            <a:r>
              <a:rPr lang="cs-CZ" sz="1600" b="1" dirty="0" err="1">
                <a:solidFill>
                  <a:srgbClr val="0070C0"/>
                </a:solidFill>
              </a:rPr>
              <a:t>Automatic</a:t>
            </a:r>
            <a:r>
              <a:rPr lang="cs-CZ" sz="1600" b="1" dirty="0">
                <a:solidFill>
                  <a:srgbClr val="0070C0"/>
                </a:solidFill>
              </a:rPr>
              <a:t> </a:t>
            </a:r>
            <a:r>
              <a:rPr lang="cs-CZ" sz="1600" b="1" dirty="0" err="1">
                <a:solidFill>
                  <a:srgbClr val="0070C0"/>
                </a:solidFill>
              </a:rPr>
              <a:t>Cost</a:t>
            </a:r>
            <a:r>
              <a:rPr lang="cs-CZ" sz="1600" b="1" dirty="0">
                <a:solidFill>
                  <a:srgbClr val="0070C0"/>
                </a:solidFill>
              </a:rPr>
              <a:t> </a:t>
            </a:r>
            <a:r>
              <a:rPr lang="cs-CZ" sz="1600" b="1" dirty="0" err="1">
                <a:solidFill>
                  <a:srgbClr val="0070C0"/>
                </a:solidFill>
              </a:rPr>
              <a:t>Posting</a:t>
            </a:r>
            <a:r>
              <a:rPr lang="cs-CZ" sz="1600" b="1" dirty="0">
                <a:solidFill>
                  <a:srgbClr val="0070C0"/>
                </a:solidFill>
              </a:rPr>
              <a:t> : </a:t>
            </a:r>
            <a:r>
              <a:rPr lang="en-US" sz="1600" dirty="0"/>
              <a:t>Specifies that the Automatic Cost Posting function is used.</a:t>
            </a:r>
          </a:p>
          <a:p>
            <a:r>
              <a:rPr lang="en-US" sz="1600" dirty="0"/>
              <a:t>If you use this function when posting items to an item account, the program will automatically post to the inventory account, adjustment account and COGS account in the general ledger.</a:t>
            </a:r>
          </a:p>
          <a:p>
            <a:r>
              <a:rPr lang="en-US" sz="1600" dirty="0"/>
              <a:t>If you use this function, however, it is still necessary to run the </a:t>
            </a:r>
            <a:r>
              <a:rPr lang="en-US" sz="1600" dirty="0">
                <a:hlinkClick r:id="rId3"/>
              </a:rPr>
              <a:t>Adjust Cost - Item Entries</a:t>
            </a:r>
            <a:r>
              <a:rPr lang="en-US" sz="1600" dirty="0"/>
              <a:t> (or use </a:t>
            </a:r>
            <a:r>
              <a:rPr lang="en-US" sz="1600" dirty="0">
                <a:hlinkClick r:id="rId4"/>
              </a:rPr>
              <a:t>Automatic Cost Adjustment</a:t>
            </a:r>
            <a:r>
              <a:rPr lang="en-US" sz="1600" dirty="0"/>
              <a:t>) </a:t>
            </a:r>
            <a:r>
              <a:rPr lang="cs-CZ" sz="1600" dirty="0"/>
              <a:t>– </a:t>
            </a:r>
            <a:r>
              <a:rPr lang="cs-CZ" sz="1600" b="1" dirty="0" err="1">
                <a:solidFill>
                  <a:srgbClr val="FF0000"/>
                </a:solidFill>
              </a:rPr>
              <a:t>we</a:t>
            </a:r>
            <a:r>
              <a:rPr lang="cs-CZ" sz="1600" b="1" dirty="0">
                <a:solidFill>
                  <a:srgbClr val="FF0000"/>
                </a:solidFill>
              </a:rPr>
              <a:t> do </a:t>
            </a:r>
            <a:r>
              <a:rPr lang="cs-CZ" sz="1600" b="1" dirty="0" err="1">
                <a:solidFill>
                  <a:srgbClr val="FF0000"/>
                </a:solidFill>
              </a:rPr>
              <a:t>have</a:t>
            </a:r>
            <a:r>
              <a:rPr lang="cs-CZ" sz="1600" b="1" dirty="0">
                <a:solidFill>
                  <a:srgbClr val="FF0000"/>
                </a:solidFill>
              </a:rPr>
              <a:t> </a:t>
            </a:r>
            <a:r>
              <a:rPr lang="cs-CZ" sz="1600" b="1" dirty="0" err="1">
                <a:solidFill>
                  <a:srgbClr val="FF0000"/>
                </a:solidFill>
              </a:rPr>
              <a:t>it</a:t>
            </a:r>
            <a:r>
              <a:rPr lang="cs-CZ" sz="1600" b="1" dirty="0">
                <a:solidFill>
                  <a:srgbClr val="FF0000"/>
                </a:solidFill>
              </a:rPr>
              <a:t> </a:t>
            </a:r>
            <a:r>
              <a:rPr lang="cs-CZ" sz="1600" dirty="0"/>
              <a:t>- </a:t>
            </a:r>
            <a:r>
              <a:rPr lang="en-US" sz="1600" dirty="0"/>
              <a:t>and </a:t>
            </a:r>
            <a:r>
              <a:rPr lang="en-US" sz="1600" dirty="0">
                <a:hlinkClick r:id="rId5"/>
              </a:rPr>
              <a:t>Post Inventory Cost to G/L</a:t>
            </a:r>
            <a:r>
              <a:rPr lang="en-US" sz="1600" dirty="0"/>
              <a:t> batch jobs periodically. If you only use Automatic Cost Posting, your inventory account will not be accurate in cases where you do not know the cost of items at the time of sale. For example, if you sometimes sell before buying.</a:t>
            </a:r>
            <a:endParaRPr lang="en-US" sz="1600" dirty="0">
              <a:effectLst/>
            </a:endParaRPr>
          </a:p>
        </p:txBody>
      </p:sp>
    </p:spTree>
    <p:extLst>
      <p:ext uri="{BB962C8B-B14F-4D97-AF65-F5344CB8AC3E}">
        <p14:creationId xmlns:p14="http://schemas.microsoft.com/office/powerpoint/2010/main" val="70429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F0870C-73A3-4E8A-82CF-782B27A9C11F}"/>
              </a:ext>
            </a:extLst>
          </p:cNvPr>
          <p:cNvSpPr>
            <a:spLocks noGrp="1"/>
          </p:cNvSpPr>
          <p:nvPr>
            <p:ph type="title"/>
          </p:nvPr>
        </p:nvSpPr>
        <p:spPr/>
        <p:txBody>
          <a:bodyPr>
            <a:normAutofit/>
          </a:bodyPr>
          <a:lstStyle/>
          <a:p>
            <a:pPr algn="l"/>
            <a:r>
              <a:rPr lang="cs-CZ" sz="3600" dirty="0">
                <a:solidFill>
                  <a:srgbClr val="0070C0"/>
                </a:solidFill>
              </a:rPr>
              <a:t>Hodnota skladu pro vybrané zboží </a:t>
            </a:r>
            <a:endParaRPr lang="en-US" sz="3600" dirty="0">
              <a:solidFill>
                <a:srgbClr val="0070C0"/>
              </a:solidFill>
            </a:endParaRPr>
          </a:p>
        </p:txBody>
      </p:sp>
      <p:pic>
        <p:nvPicPr>
          <p:cNvPr id="5" name="Obrázek 4">
            <a:extLst>
              <a:ext uri="{FF2B5EF4-FFF2-40B4-BE49-F238E27FC236}">
                <a16:creationId xmlns:a16="http://schemas.microsoft.com/office/drawing/2014/main" id="{913D8129-01A5-4CC8-BDE6-661D00245528}"/>
              </a:ext>
            </a:extLst>
          </p:cNvPr>
          <p:cNvPicPr>
            <a:picLocks noChangeAspect="1"/>
          </p:cNvPicPr>
          <p:nvPr/>
        </p:nvPicPr>
        <p:blipFill>
          <a:blip r:embed="rId2"/>
          <a:stretch>
            <a:fillRect/>
          </a:stretch>
        </p:blipFill>
        <p:spPr>
          <a:xfrm>
            <a:off x="457200" y="1268760"/>
            <a:ext cx="3908457" cy="4418256"/>
          </a:xfrm>
          <a:prstGeom prst="rect">
            <a:avLst/>
          </a:prstGeom>
          <a:ln>
            <a:solidFill>
              <a:schemeClr val="accent1">
                <a:shade val="95000"/>
                <a:satMod val="105000"/>
              </a:schemeClr>
            </a:solidFill>
          </a:ln>
        </p:spPr>
      </p:pic>
      <p:pic>
        <p:nvPicPr>
          <p:cNvPr id="7" name="Obrázek 6">
            <a:extLst>
              <a:ext uri="{FF2B5EF4-FFF2-40B4-BE49-F238E27FC236}">
                <a16:creationId xmlns:a16="http://schemas.microsoft.com/office/drawing/2014/main" id="{7B11AD60-3C7D-4A12-B66B-39CE4D452E51}"/>
              </a:ext>
            </a:extLst>
          </p:cNvPr>
          <p:cNvPicPr>
            <a:picLocks noChangeAspect="1"/>
          </p:cNvPicPr>
          <p:nvPr/>
        </p:nvPicPr>
        <p:blipFill>
          <a:blip r:embed="rId3"/>
          <a:stretch>
            <a:fillRect/>
          </a:stretch>
        </p:blipFill>
        <p:spPr>
          <a:xfrm>
            <a:off x="1835696" y="2214849"/>
            <a:ext cx="6660232" cy="2526077"/>
          </a:xfrm>
          <a:prstGeom prst="rect">
            <a:avLst/>
          </a:prstGeom>
          <a:ln>
            <a:solidFill>
              <a:schemeClr val="accent1">
                <a:shade val="95000"/>
                <a:satMod val="105000"/>
              </a:schemeClr>
            </a:solidFill>
          </a:ln>
        </p:spPr>
      </p:pic>
      <p:sp>
        <p:nvSpPr>
          <p:cNvPr id="8" name="TextovéPole 7">
            <a:extLst>
              <a:ext uri="{FF2B5EF4-FFF2-40B4-BE49-F238E27FC236}">
                <a16:creationId xmlns:a16="http://schemas.microsoft.com/office/drawing/2014/main" id="{FE3DA8DF-EDCA-4F70-AC27-D09A9EFCCA33}"/>
              </a:ext>
            </a:extLst>
          </p:cNvPr>
          <p:cNvSpPr txBox="1"/>
          <p:nvPr/>
        </p:nvSpPr>
        <p:spPr>
          <a:xfrm flipH="1">
            <a:off x="4784625" y="4941168"/>
            <a:ext cx="2978618" cy="369332"/>
          </a:xfrm>
          <a:prstGeom prst="rect">
            <a:avLst/>
          </a:prstGeom>
          <a:noFill/>
        </p:spPr>
        <p:txBody>
          <a:bodyPr wrap="square" rtlCol="0">
            <a:spAutoFit/>
          </a:bodyPr>
          <a:lstStyle/>
          <a:p>
            <a:r>
              <a:rPr lang="cs-CZ" dirty="0"/>
              <a:t>(</a:t>
            </a:r>
            <a:r>
              <a:rPr lang="cs-CZ" dirty="0">
                <a:solidFill>
                  <a:srgbClr val="00B050"/>
                </a:solidFill>
              </a:rPr>
              <a:t>2000</a:t>
            </a:r>
            <a:r>
              <a:rPr lang="cs-CZ" dirty="0"/>
              <a:t> + </a:t>
            </a:r>
            <a:r>
              <a:rPr lang="cs-CZ" dirty="0">
                <a:solidFill>
                  <a:srgbClr val="0070C0"/>
                </a:solidFill>
              </a:rPr>
              <a:t>500)</a:t>
            </a:r>
            <a:r>
              <a:rPr lang="cs-CZ" dirty="0"/>
              <a:t> x 2=5000</a:t>
            </a:r>
            <a:endParaRPr lang="en-US" dirty="0"/>
          </a:p>
        </p:txBody>
      </p:sp>
      <p:cxnSp>
        <p:nvCxnSpPr>
          <p:cNvPr id="10" name="Přímá spojnice se šipkou 9">
            <a:extLst>
              <a:ext uri="{FF2B5EF4-FFF2-40B4-BE49-F238E27FC236}">
                <a16:creationId xmlns:a16="http://schemas.microsoft.com/office/drawing/2014/main" id="{112A51C8-16ED-4FB9-BA14-04A4A3C09AFA}"/>
              </a:ext>
            </a:extLst>
          </p:cNvPr>
          <p:cNvCxnSpPr/>
          <p:nvPr/>
        </p:nvCxnSpPr>
        <p:spPr>
          <a:xfrm flipV="1">
            <a:off x="5220072" y="5373216"/>
            <a:ext cx="0" cy="313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Přímá spojnice se šipkou 10">
            <a:extLst>
              <a:ext uri="{FF2B5EF4-FFF2-40B4-BE49-F238E27FC236}">
                <a16:creationId xmlns:a16="http://schemas.microsoft.com/office/drawing/2014/main" id="{C18CC43C-E76D-4C55-AC73-01290EA4EF3C}"/>
              </a:ext>
            </a:extLst>
          </p:cNvPr>
          <p:cNvCxnSpPr/>
          <p:nvPr/>
        </p:nvCxnSpPr>
        <p:spPr>
          <a:xfrm flipV="1">
            <a:off x="5796136" y="5373216"/>
            <a:ext cx="0" cy="313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ovéPole 11">
            <a:extLst>
              <a:ext uri="{FF2B5EF4-FFF2-40B4-BE49-F238E27FC236}">
                <a16:creationId xmlns:a16="http://schemas.microsoft.com/office/drawing/2014/main" id="{0738AEE9-23B5-4439-9790-CA8318AC8BAC}"/>
              </a:ext>
            </a:extLst>
          </p:cNvPr>
          <p:cNvSpPr txBox="1"/>
          <p:nvPr/>
        </p:nvSpPr>
        <p:spPr>
          <a:xfrm>
            <a:off x="4825444" y="5749732"/>
            <a:ext cx="789255" cy="369332"/>
          </a:xfrm>
          <a:prstGeom prst="rect">
            <a:avLst/>
          </a:prstGeom>
          <a:noFill/>
        </p:spPr>
        <p:txBody>
          <a:bodyPr wrap="none" rtlCol="0">
            <a:spAutoFit/>
          </a:bodyPr>
          <a:lstStyle/>
          <a:p>
            <a:r>
              <a:rPr lang="cs-CZ" dirty="0">
                <a:solidFill>
                  <a:srgbClr val="00B050"/>
                </a:solidFill>
              </a:rPr>
              <a:t>Nákup</a:t>
            </a:r>
            <a:endParaRPr lang="en-US" dirty="0">
              <a:solidFill>
                <a:srgbClr val="00B050"/>
              </a:solidFill>
            </a:endParaRPr>
          </a:p>
        </p:txBody>
      </p:sp>
      <p:sp>
        <p:nvSpPr>
          <p:cNvPr id="13" name="TextovéPole 12">
            <a:extLst>
              <a:ext uri="{FF2B5EF4-FFF2-40B4-BE49-F238E27FC236}">
                <a16:creationId xmlns:a16="http://schemas.microsoft.com/office/drawing/2014/main" id="{43FA56A6-A071-4DEB-B523-6EECD7EDE8F3}"/>
              </a:ext>
            </a:extLst>
          </p:cNvPr>
          <p:cNvSpPr txBox="1"/>
          <p:nvPr/>
        </p:nvSpPr>
        <p:spPr>
          <a:xfrm>
            <a:off x="5655236" y="5771360"/>
            <a:ext cx="2075376" cy="369332"/>
          </a:xfrm>
          <a:prstGeom prst="rect">
            <a:avLst/>
          </a:prstGeom>
          <a:noFill/>
        </p:spPr>
        <p:txBody>
          <a:bodyPr wrap="none" rtlCol="0">
            <a:spAutoFit/>
          </a:bodyPr>
          <a:lstStyle/>
          <a:p>
            <a:r>
              <a:rPr lang="cs-CZ" dirty="0">
                <a:solidFill>
                  <a:srgbClr val="0070C0"/>
                </a:solidFill>
              </a:rPr>
              <a:t>Poplatek za dopravu</a:t>
            </a:r>
            <a:endParaRPr lang="en-US" dirty="0">
              <a:solidFill>
                <a:srgbClr val="0070C0"/>
              </a:solidFill>
            </a:endParaRPr>
          </a:p>
        </p:txBody>
      </p:sp>
    </p:spTree>
    <p:extLst>
      <p:ext uri="{BB962C8B-B14F-4D97-AF65-F5344CB8AC3E}">
        <p14:creationId xmlns:p14="http://schemas.microsoft.com/office/powerpoint/2010/main" val="428408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DAF940-90CE-4911-928D-531BBA3AD5CA}"/>
              </a:ext>
            </a:extLst>
          </p:cNvPr>
          <p:cNvSpPr>
            <a:spLocks noGrp="1"/>
          </p:cNvSpPr>
          <p:nvPr>
            <p:ph type="title"/>
          </p:nvPr>
        </p:nvSpPr>
        <p:spPr/>
        <p:txBody>
          <a:bodyPr>
            <a:normAutofit/>
          </a:bodyPr>
          <a:lstStyle/>
          <a:p>
            <a:pPr algn="l"/>
            <a:r>
              <a:rPr lang="cs-CZ" sz="3600" dirty="0">
                <a:solidFill>
                  <a:srgbClr val="0070C0"/>
                </a:solidFill>
              </a:rPr>
              <a:t>Objednávka transferu</a:t>
            </a:r>
            <a:endParaRPr lang="en-US" sz="3600" dirty="0">
              <a:solidFill>
                <a:srgbClr val="0070C0"/>
              </a:solidFill>
            </a:endParaRPr>
          </a:p>
        </p:txBody>
      </p:sp>
      <p:pic>
        <p:nvPicPr>
          <p:cNvPr id="5" name="Obrázek 4">
            <a:extLst>
              <a:ext uri="{FF2B5EF4-FFF2-40B4-BE49-F238E27FC236}">
                <a16:creationId xmlns:a16="http://schemas.microsoft.com/office/drawing/2014/main" id="{ECEE5509-A38E-4C6D-8DDA-2B7B0F8C1DA7}"/>
              </a:ext>
            </a:extLst>
          </p:cNvPr>
          <p:cNvPicPr>
            <a:picLocks noChangeAspect="1"/>
          </p:cNvPicPr>
          <p:nvPr/>
        </p:nvPicPr>
        <p:blipFill>
          <a:blip r:embed="rId2"/>
          <a:stretch>
            <a:fillRect/>
          </a:stretch>
        </p:blipFill>
        <p:spPr>
          <a:xfrm>
            <a:off x="457200" y="1556792"/>
            <a:ext cx="7009568" cy="3106036"/>
          </a:xfrm>
          <a:prstGeom prst="rect">
            <a:avLst/>
          </a:prstGeom>
          <a:ln>
            <a:solidFill>
              <a:schemeClr val="accent1">
                <a:shade val="95000"/>
                <a:satMod val="105000"/>
              </a:schemeClr>
            </a:solidFill>
          </a:ln>
        </p:spPr>
      </p:pic>
      <p:sp>
        <p:nvSpPr>
          <p:cNvPr id="6" name="Šipka: doprava 5">
            <a:extLst>
              <a:ext uri="{FF2B5EF4-FFF2-40B4-BE49-F238E27FC236}">
                <a16:creationId xmlns:a16="http://schemas.microsoft.com/office/drawing/2014/main" id="{2902D67F-1C7D-4D6A-8383-8F499E1E8605}"/>
              </a:ext>
            </a:extLst>
          </p:cNvPr>
          <p:cNvSpPr/>
          <p:nvPr/>
        </p:nvSpPr>
        <p:spPr>
          <a:xfrm>
            <a:off x="3059832" y="5085184"/>
            <a:ext cx="3600400"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2 x F9</a:t>
            </a:r>
            <a:endParaRPr lang="en-US" dirty="0"/>
          </a:p>
        </p:txBody>
      </p:sp>
    </p:spTree>
    <p:extLst>
      <p:ext uri="{BB962C8B-B14F-4D97-AF65-F5344CB8AC3E}">
        <p14:creationId xmlns:p14="http://schemas.microsoft.com/office/powerpoint/2010/main" val="36013645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C25DBF-FF2C-4276-9C13-79555BC5A069}"/>
              </a:ext>
            </a:extLst>
          </p:cNvPr>
          <p:cNvSpPr>
            <a:spLocks noGrp="1"/>
          </p:cNvSpPr>
          <p:nvPr>
            <p:ph type="title"/>
          </p:nvPr>
        </p:nvSpPr>
        <p:spPr/>
        <p:txBody>
          <a:bodyPr>
            <a:normAutofit fontScale="90000"/>
          </a:bodyPr>
          <a:lstStyle/>
          <a:p>
            <a:pPr algn="l"/>
            <a:r>
              <a:rPr lang="cs-CZ" sz="3600" dirty="0">
                <a:solidFill>
                  <a:srgbClr val="0070C0"/>
                </a:solidFill>
              </a:rPr>
              <a:t>Položky zboží a ocenění po zaúčtování transferu</a:t>
            </a:r>
            <a:endParaRPr lang="en-US" sz="3600" dirty="0">
              <a:solidFill>
                <a:srgbClr val="0070C0"/>
              </a:solidFill>
            </a:endParaRPr>
          </a:p>
        </p:txBody>
      </p:sp>
      <p:pic>
        <p:nvPicPr>
          <p:cNvPr id="5" name="Obrázek 4">
            <a:extLst>
              <a:ext uri="{FF2B5EF4-FFF2-40B4-BE49-F238E27FC236}">
                <a16:creationId xmlns:a16="http://schemas.microsoft.com/office/drawing/2014/main" id="{9BCA9870-1030-4C1B-AD90-40D4173FE75A}"/>
              </a:ext>
            </a:extLst>
          </p:cNvPr>
          <p:cNvPicPr>
            <a:picLocks noChangeAspect="1"/>
          </p:cNvPicPr>
          <p:nvPr/>
        </p:nvPicPr>
        <p:blipFill>
          <a:blip r:embed="rId2"/>
          <a:stretch>
            <a:fillRect/>
          </a:stretch>
        </p:blipFill>
        <p:spPr>
          <a:xfrm>
            <a:off x="425651" y="1484784"/>
            <a:ext cx="7862233" cy="1512168"/>
          </a:xfrm>
          <a:prstGeom prst="rect">
            <a:avLst/>
          </a:prstGeom>
          <a:ln>
            <a:solidFill>
              <a:schemeClr val="accent1">
                <a:shade val="50000"/>
              </a:schemeClr>
            </a:solidFill>
          </a:ln>
        </p:spPr>
      </p:pic>
      <p:pic>
        <p:nvPicPr>
          <p:cNvPr id="7" name="Obrázek 6">
            <a:extLst>
              <a:ext uri="{FF2B5EF4-FFF2-40B4-BE49-F238E27FC236}">
                <a16:creationId xmlns:a16="http://schemas.microsoft.com/office/drawing/2014/main" id="{564A517E-D9A8-457C-9372-2223C1E0BFCA}"/>
              </a:ext>
            </a:extLst>
          </p:cNvPr>
          <p:cNvPicPr>
            <a:picLocks noChangeAspect="1"/>
          </p:cNvPicPr>
          <p:nvPr/>
        </p:nvPicPr>
        <p:blipFill>
          <a:blip r:embed="rId3"/>
          <a:stretch>
            <a:fillRect/>
          </a:stretch>
        </p:blipFill>
        <p:spPr>
          <a:xfrm>
            <a:off x="425651" y="4149080"/>
            <a:ext cx="8028384" cy="1619588"/>
          </a:xfrm>
          <a:prstGeom prst="rect">
            <a:avLst/>
          </a:prstGeom>
          <a:ln>
            <a:solidFill>
              <a:schemeClr val="accent1">
                <a:shade val="95000"/>
                <a:satMod val="105000"/>
              </a:schemeClr>
            </a:solidFill>
          </a:ln>
        </p:spPr>
      </p:pic>
      <p:cxnSp>
        <p:nvCxnSpPr>
          <p:cNvPr id="8" name="Přímá spojnice se šipkou 7">
            <a:extLst>
              <a:ext uri="{FF2B5EF4-FFF2-40B4-BE49-F238E27FC236}">
                <a16:creationId xmlns:a16="http://schemas.microsoft.com/office/drawing/2014/main" id="{81964E03-316E-467C-A23D-B12B79147C25}"/>
              </a:ext>
            </a:extLst>
          </p:cNvPr>
          <p:cNvCxnSpPr>
            <a:cxnSpLocks/>
          </p:cNvCxnSpPr>
          <p:nvPr/>
        </p:nvCxnSpPr>
        <p:spPr>
          <a:xfrm>
            <a:off x="4356767" y="2996952"/>
            <a:ext cx="0" cy="1152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ovéPole 8">
            <a:extLst>
              <a:ext uri="{FF2B5EF4-FFF2-40B4-BE49-F238E27FC236}">
                <a16:creationId xmlns:a16="http://schemas.microsoft.com/office/drawing/2014/main" id="{4ED3A24F-7549-47D6-AEE1-4F895D56BE23}"/>
              </a:ext>
            </a:extLst>
          </p:cNvPr>
          <p:cNvSpPr txBox="1"/>
          <p:nvPr/>
        </p:nvSpPr>
        <p:spPr>
          <a:xfrm>
            <a:off x="2699792" y="3294783"/>
            <a:ext cx="4572000" cy="369332"/>
          </a:xfrm>
          <a:prstGeom prst="rect">
            <a:avLst/>
          </a:prstGeom>
          <a:noFill/>
        </p:spPr>
        <p:txBody>
          <a:bodyPr wrap="square">
            <a:spAutoFit/>
          </a:bodyPr>
          <a:lstStyle/>
          <a:p>
            <a:pPr algn="ctr"/>
            <a:r>
              <a:rPr lang="cs-CZ" sz="1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Ctrl-F7</a:t>
            </a:r>
          </a:p>
        </p:txBody>
      </p:sp>
    </p:spTree>
    <p:extLst>
      <p:ext uri="{BB962C8B-B14F-4D97-AF65-F5344CB8AC3E}">
        <p14:creationId xmlns:p14="http://schemas.microsoft.com/office/powerpoint/2010/main" val="395321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8D8575-C7F5-4A40-A1F7-FF264233E1F5}"/>
              </a:ext>
            </a:extLst>
          </p:cNvPr>
          <p:cNvSpPr>
            <a:spLocks noGrp="1"/>
          </p:cNvSpPr>
          <p:nvPr>
            <p:ph type="title"/>
          </p:nvPr>
        </p:nvSpPr>
        <p:spPr/>
        <p:txBody>
          <a:bodyPr>
            <a:normAutofit/>
          </a:bodyPr>
          <a:lstStyle/>
          <a:p>
            <a:pPr algn="l"/>
            <a:r>
              <a:rPr lang="cs-CZ" sz="3600" dirty="0">
                <a:solidFill>
                  <a:srgbClr val="0070C0"/>
                </a:solidFill>
              </a:rPr>
              <a:t>Nákup služeb dopravce Červený-&gt;Modrý</a:t>
            </a:r>
            <a:endParaRPr lang="en-US" sz="3600" dirty="0">
              <a:solidFill>
                <a:srgbClr val="0070C0"/>
              </a:solidFill>
            </a:endParaRPr>
          </a:p>
        </p:txBody>
      </p:sp>
      <p:pic>
        <p:nvPicPr>
          <p:cNvPr id="5" name="Obrázek 4">
            <a:extLst>
              <a:ext uri="{FF2B5EF4-FFF2-40B4-BE49-F238E27FC236}">
                <a16:creationId xmlns:a16="http://schemas.microsoft.com/office/drawing/2014/main" id="{166F5529-9E8A-414B-93A4-158808662518}"/>
              </a:ext>
            </a:extLst>
          </p:cNvPr>
          <p:cNvPicPr>
            <a:picLocks noChangeAspect="1"/>
          </p:cNvPicPr>
          <p:nvPr/>
        </p:nvPicPr>
        <p:blipFill>
          <a:blip r:embed="rId2"/>
          <a:stretch>
            <a:fillRect/>
          </a:stretch>
        </p:blipFill>
        <p:spPr>
          <a:xfrm>
            <a:off x="539552" y="1924445"/>
            <a:ext cx="7740352" cy="636193"/>
          </a:xfrm>
          <a:prstGeom prst="rect">
            <a:avLst/>
          </a:prstGeom>
          <a:ln>
            <a:solidFill>
              <a:schemeClr val="accent1">
                <a:shade val="95000"/>
                <a:satMod val="105000"/>
              </a:schemeClr>
            </a:solidFill>
          </a:ln>
        </p:spPr>
      </p:pic>
      <p:sp>
        <p:nvSpPr>
          <p:cNvPr id="6" name="TextovéPole 5">
            <a:extLst>
              <a:ext uri="{FF2B5EF4-FFF2-40B4-BE49-F238E27FC236}">
                <a16:creationId xmlns:a16="http://schemas.microsoft.com/office/drawing/2014/main" id="{F91C84EE-2FB4-4C9E-9C4E-C8980F17F9C1}"/>
              </a:ext>
            </a:extLst>
          </p:cNvPr>
          <p:cNvSpPr txBox="1"/>
          <p:nvPr/>
        </p:nvSpPr>
        <p:spPr>
          <a:xfrm>
            <a:off x="460182" y="2698113"/>
            <a:ext cx="3474606" cy="369332"/>
          </a:xfrm>
          <a:prstGeom prst="rect">
            <a:avLst/>
          </a:prstGeom>
          <a:noFill/>
        </p:spPr>
        <p:txBody>
          <a:bodyPr wrap="none" rtlCol="0">
            <a:spAutoFit/>
          </a:bodyPr>
          <a:lstStyle/>
          <a:p>
            <a:r>
              <a:rPr lang="cs-CZ" dirty="0">
                <a:solidFill>
                  <a:srgbClr val="0070C0"/>
                </a:solidFill>
              </a:rPr>
              <a:t>Řádek-&gt;Přiřazení poplatku za zboží </a:t>
            </a:r>
            <a:endParaRPr lang="en-US" dirty="0">
              <a:solidFill>
                <a:srgbClr val="0070C0"/>
              </a:solidFill>
            </a:endParaRPr>
          </a:p>
        </p:txBody>
      </p:sp>
      <p:sp>
        <p:nvSpPr>
          <p:cNvPr id="7" name="TextovéPole 6">
            <a:extLst>
              <a:ext uri="{FF2B5EF4-FFF2-40B4-BE49-F238E27FC236}">
                <a16:creationId xmlns:a16="http://schemas.microsoft.com/office/drawing/2014/main" id="{E45188CD-FA16-4CA5-A330-4067314FC206}"/>
              </a:ext>
            </a:extLst>
          </p:cNvPr>
          <p:cNvSpPr txBox="1"/>
          <p:nvPr/>
        </p:nvSpPr>
        <p:spPr>
          <a:xfrm>
            <a:off x="539552" y="1417638"/>
            <a:ext cx="1544334" cy="369332"/>
          </a:xfrm>
          <a:prstGeom prst="rect">
            <a:avLst/>
          </a:prstGeom>
          <a:noFill/>
        </p:spPr>
        <p:txBody>
          <a:bodyPr wrap="none" rtlCol="0">
            <a:spAutoFit/>
          </a:bodyPr>
          <a:lstStyle/>
          <a:p>
            <a:r>
              <a:rPr lang="cs-CZ" dirty="0">
                <a:solidFill>
                  <a:srgbClr val="0070C0"/>
                </a:solidFill>
              </a:rPr>
              <a:t>Nákupní řádek</a:t>
            </a:r>
            <a:endParaRPr lang="en-US" dirty="0">
              <a:solidFill>
                <a:srgbClr val="0070C0"/>
              </a:solidFill>
            </a:endParaRPr>
          </a:p>
        </p:txBody>
      </p:sp>
      <p:pic>
        <p:nvPicPr>
          <p:cNvPr id="9" name="Obrázek 8">
            <a:extLst>
              <a:ext uri="{FF2B5EF4-FFF2-40B4-BE49-F238E27FC236}">
                <a16:creationId xmlns:a16="http://schemas.microsoft.com/office/drawing/2014/main" id="{1CFA5138-4515-4AD1-84EE-E50A6E9A356E}"/>
              </a:ext>
            </a:extLst>
          </p:cNvPr>
          <p:cNvPicPr>
            <a:picLocks noChangeAspect="1"/>
          </p:cNvPicPr>
          <p:nvPr/>
        </p:nvPicPr>
        <p:blipFill>
          <a:blip r:embed="rId3"/>
          <a:stretch>
            <a:fillRect/>
          </a:stretch>
        </p:blipFill>
        <p:spPr>
          <a:xfrm>
            <a:off x="457200" y="3072542"/>
            <a:ext cx="7822704" cy="1928076"/>
          </a:xfrm>
          <a:prstGeom prst="rect">
            <a:avLst/>
          </a:prstGeom>
          <a:ln>
            <a:solidFill>
              <a:schemeClr val="accent1">
                <a:shade val="95000"/>
                <a:satMod val="105000"/>
              </a:schemeClr>
            </a:solidFill>
          </a:ln>
        </p:spPr>
      </p:pic>
    </p:spTree>
    <p:extLst>
      <p:ext uri="{BB962C8B-B14F-4D97-AF65-F5344CB8AC3E}">
        <p14:creationId xmlns:p14="http://schemas.microsoft.com/office/powerpoint/2010/main" val="25535969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09118E-87E5-498D-86F3-4C1C7F4EBB28}"/>
              </a:ext>
            </a:extLst>
          </p:cNvPr>
          <p:cNvSpPr>
            <a:spLocks noGrp="1"/>
          </p:cNvSpPr>
          <p:nvPr>
            <p:ph type="title"/>
          </p:nvPr>
        </p:nvSpPr>
        <p:spPr/>
        <p:txBody>
          <a:bodyPr>
            <a:normAutofit/>
          </a:bodyPr>
          <a:lstStyle/>
          <a:p>
            <a:pPr algn="l"/>
            <a:r>
              <a:rPr lang="cs-CZ" sz="4400" dirty="0">
                <a:solidFill>
                  <a:srgbClr val="0070C0"/>
                </a:solidFill>
              </a:rPr>
              <a:t>Přiřazení poplatku za transfer zboží</a:t>
            </a:r>
            <a:endParaRPr lang="en-US" dirty="0"/>
          </a:p>
        </p:txBody>
      </p:sp>
      <p:pic>
        <p:nvPicPr>
          <p:cNvPr id="5" name="Obrázek 4">
            <a:extLst>
              <a:ext uri="{FF2B5EF4-FFF2-40B4-BE49-F238E27FC236}">
                <a16:creationId xmlns:a16="http://schemas.microsoft.com/office/drawing/2014/main" id="{4F1D5AE0-D083-44E7-ADA0-5A83C9F0E7EA}"/>
              </a:ext>
            </a:extLst>
          </p:cNvPr>
          <p:cNvPicPr>
            <a:picLocks noChangeAspect="1"/>
          </p:cNvPicPr>
          <p:nvPr/>
        </p:nvPicPr>
        <p:blipFill>
          <a:blip r:embed="rId2"/>
          <a:stretch>
            <a:fillRect/>
          </a:stretch>
        </p:blipFill>
        <p:spPr>
          <a:xfrm>
            <a:off x="457200" y="1484784"/>
            <a:ext cx="5554960" cy="4859530"/>
          </a:xfrm>
          <a:prstGeom prst="rect">
            <a:avLst/>
          </a:prstGeom>
          <a:ln>
            <a:solidFill>
              <a:schemeClr val="accent1">
                <a:shade val="95000"/>
                <a:satMod val="105000"/>
              </a:schemeClr>
            </a:solidFill>
          </a:ln>
        </p:spPr>
      </p:pic>
    </p:spTree>
    <p:extLst>
      <p:ext uri="{BB962C8B-B14F-4D97-AF65-F5344CB8AC3E}">
        <p14:creationId xmlns:p14="http://schemas.microsoft.com/office/powerpoint/2010/main" val="839795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3AEB84-EE02-4504-B966-EB2E22D78531}"/>
              </a:ext>
            </a:extLst>
          </p:cNvPr>
          <p:cNvSpPr>
            <a:spLocks noGrp="1"/>
          </p:cNvSpPr>
          <p:nvPr>
            <p:ph type="title"/>
          </p:nvPr>
        </p:nvSpPr>
        <p:spPr/>
        <p:txBody>
          <a:bodyPr/>
          <a:lstStyle/>
          <a:p>
            <a:pPr algn="l"/>
            <a:r>
              <a:rPr lang="cs-CZ" sz="4400" dirty="0">
                <a:solidFill>
                  <a:srgbClr val="0070C0"/>
                </a:solidFill>
              </a:rPr>
              <a:t>Přiřazení poplatku za transfer zboží</a:t>
            </a:r>
            <a:endParaRPr lang="en-US" dirty="0"/>
          </a:p>
        </p:txBody>
      </p:sp>
      <p:pic>
        <p:nvPicPr>
          <p:cNvPr id="5" name="Obrázek 4">
            <a:extLst>
              <a:ext uri="{FF2B5EF4-FFF2-40B4-BE49-F238E27FC236}">
                <a16:creationId xmlns:a16="http://schemas.microsoft.com/office/drawing/2014/main" id="{71C03465-9BA2-4D4D-AE62-23FF49992EED}"/>
              </a:ext>
            </a:extLst>
          </p:cNvPr>
          <p:cNvPicPr>
            <a:picLocks noChangeAspect="1"/>
          </p:cNvPicPr>
          <p:nvPr/>
        </p:nvPicPr>
        <p:blipFill>
          <a:blip r:embed="rId2"/>
          <a:stretch>
            <a:fillRect/>
          </a:stretch>
        </p:blipFill>
        <p:spPr>
          <a:xfrm>
            <a:off x="652459" y="1484784"/>
            <a:ext cx="7839081" cy="1036661"/>
          </a:xfrm>
          <a:prstGeom prst="rect">
            <a:avLst/>
          </a:prstGeom>
          <a:ln>
            <a:solidFill>
              <a:schemeClr val="accent1">
                <a:shade val="95000"/>
                <a:satMod val="105000"/>
              </a:schemeClr>
            </a:solidFill>
          </a:ln>
        </p:spPr>
      </p:pic>
      <p:pic>
        <p:nvPicPr>
          <p:cNvPr id="7" name="Obrázek 6">
            <a:extLst>
              <a:ext uri="{FF2B5EF4-FFF2-40B4-BE49-F238E27FC236}">
                <a16:creationId xmlns:a16="http://schemas.microsoft.com/office/drawing/2014/main" id="{27F2964A-0A6E-4ACA-BA4B-DBA1B87FBED7}"/>
              </a:ext>
            </a:extLst>
          </p:cNvPr>
          <p:cNvPicPr>
            <a:picLocks noChangeAspect="1"/>
          </p:cNvPicPr>
          <p:nvPr/>
        </p:nvPicPr>
        <p:blipFill>
          <a:blip r:embed="rId3"/>
          <a:stretch>
            <a:fillRect/>
          </a:stretch>
        </p:blipFill>
        <p:spPr>
          <a:xfrm>
            <a:off x="652459" y="3271073"/>
            <a:ext cx="7839081" cy="1002549"/>
          </a:xfrm>
          <a:prstGeom prst="rect">
            <a:avLst/>
          </a:prstGeom>
          <a:ln>
            <a:solidFill>
              <a:schemeClr val="accent1">
                <a:shade val="50000"/>
              </a:schemeClr>
            </a:solidFill>
          </a:ln>
        </p:spPr>
      </p:pic>
      <p:sp>
        <p:nvSpPr>
          <p:cNvPr id="8" name="Šipka: doprava 7">
            <a:extLst>
              <a:ext uri="{FF2B5EF4-FFF2-40B4-BE49-F238E27FC236}">
                <a16:creationId xmlns:a16="http://schemas.microsoft.com/office/drawing/2014/main" id="{94723F71-AF4C-4C41-9BBE-D0B648365EED}"/>
              </a:ext>
            </a:extLst>
          </p:cNvPr>
          <p:cNvSpPr/>
          <p:nvPr/>
        </p:nvSpPr>
        <p:spPr>
          <a:xfrm>
            <a:off x="2051720" y="4876155"/>
            <a:ext cx="4536504" cy="9941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Zaúčtování NO za transfer </a:t>
            </a:r>
            <a:endParaRPr lang="en-US" dirty="0"/>
          </a:p>
        </p:txBody>
      </p:sp>
    </p:spTree>
    <p:extLst>
      <p:ext uri="{BB962C8B-B14F-4D97-AF65-F5344CB8AC3E}">
        <p14:creationId xmlns:p14="http://schemas.microsoft.com/office/powerpoint/2010/main" val="12051424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C56602-1876-427B-93F9-E8FB47F7C67F}"/>
              </a:ext>
            </a:extLst>
          </p:cNvPr>
          <p:cNvSpPr>
            <a:spLocks noGrp="1"/>
          </p:cNvSpPr>
          <p:nvPr>
            <p:ph type="title"/>
          </p:nvPr>
        </p:nvSpPr>
        <p:spPr/>
        <p:txBody>
          <a:bodyPr>
            <a:normAutofit/>
          </a:bodyPr>
          <a:lstStyle/>
          <a:p>
            <a:pPr algn="l"/>
            <a:r>
              <a:rPr lang="cs-CZ" sz="3600" dirty="0">
                <a:solidFill>
                  <a:schemeClr val="tx2">
                    <a:lumMod val="60000"/>
                    <a:lumOff val="40000"/>
                  </a:schemeClr>
                </a:solidFill>
              </a:rPr>
              <a:t>Vytvořené položky zboží a ocenění</a:t>
            </a:r>
            <a:endParaRPr lang="en-US" sz="3600" dirty="0"/>
          </a:p>
        </p:txBody>
      </p:sp>
      <p:pic>
        <p:nvPicPr>
          <p:cNvPr id="5" name="Obrázek 4">
            <a:extLst>
              <a:ext uri="{FF2B5EF4-FFF2-40B4-BE49-F238E27FC236}">
                <a16:creationId xmlns:a16="http://schemas.microsoft.com/office/drawing/2014/main" id="{F9A757B5-CB2E-42EB-9375-B4F220B94C7C}"/>
              </a:ext>
            </a:extLst>
          </p:cNvPr>
          <p:cNvPicPr>
            <a:picLocks noChangeAspect="1"/>
          </p:cNvPicPr>
          <p:nvPr/>
        </p:nvPicPr>
        <p:blipFill>
          <a:blip r:embed="rId2"/>
          <a:stretch>
            <a:fillRect/>
          </a:stretch>
        </p:blipFill>
        <p:spPr>
          <a:xfrm>
            <a:off x="485799" y="1325305"/>
            <a:ext cx="8090025" cy="1440160"/>
          </a:xfrm>
          <a:prstGeom prst="rect">
            <a:avLst/>
          </a:prstGeom>
          <a:ln>
            <a:solidFill>
              <a:schemeClr val="accent1">
                <a:shade val="50000"/>
              </a:schemeClr>
            </a:solidFill>
          </a:ln>
        </p:spPr>
      </p:pic>
      <p:sp>
        <p:nvSpPr>
          <p:cNvPr id="6" name="TextovéPole 5">
            <a:extLst>
              <a:ext uri="{FF2B5EF4-FFF2-40B4-BE49-F238E27FC236}">
                <a16:creationId xmlns:a16="http://schemas.microsoft.com/office/drawing/2014/main" id="{E3CC12A0-4388-4C08-B87C-F6C5781E5C30}"/>
              </a:ext>
            </a:extLst>
          </p:cNvPr>
          <p:cNvSpPr txBox="1"/>
          <p:nvPr/>
        </p:nvSpPr>
        <p:spPr>
          <a:xfrm>
            <a:off x="463362" y="3568154"/>
            <a:ext cx="6774419" cy="369332"/>
          </a:xfrm>
          <a:prstGeom prst="rect">
            <a:avLst/>
          </a:prstGeom>
          <a:noFill/>
        </p:spPr>
        <p:txBody>
          <a:bodyPr wrap="none" rtlCol="0">
            <a:spAutoFit/>
          </a:bodyPr>
          <a:lstStyle/>
          <a:p>
            <a:r>
              <a:rPr lang="cs-CZ" dirty="0"/>
              <a:t>Náklad na položku zboží na lokaci </a:t>
            </a:r>
            <a:r>
              <a:rPr lang="cs-CZ" b="1" dirty="0">
                <a:solidFill>
                  <a:srgbClr val="0070C0"/>
                </a:solidFill>
              </a:rPr>
              <a:t>Modrý</a:t>
            </a:r>
            <a:r>
              <a:rPr lang="cs-CZ" dirty="0"/>
              <a:t> se zvýšil o 1000 -&gt;2500+1000</a:t>
            </a:r>
            <a:endParaRPr lang="en-US" dirty="0"/>
          </a:p>
        </p:txBody>
      </p:sp>
      <p:pic>
        <p:nvPicPr>
          <p:cNvPr id="10" name="Obrázek 9">
            <a:extLst>
              <a:ext uri="{FF2B5EF4-FFF2-40B4-BE49-F238E27FC236}">
                <a16:creationId xmlns:a16="http://schemas.microsoft.com/office/drawing/2014/main" id="{EA01F6B5-F33D-4A6A-85EB-08AD8FC7D482}"/>
              </a:ext>
            </a:extLst>
          </p:cNvPr>
          <p:cNvPicPr>
            <a:picLocks noChangeAspect="1"/>
          </p:cNvPicPr>
          <p:nvPr/>
        </p:nvPicPr>
        <p:blipFill>
          <a:blip r:embed="rId3"/>
          <a:stretch>
            <a:fillRect/>
          </a:stretch>
        </p:blipFill>
        <p:spPr>
          <a:xfrm>
            <a:off x="485799" y="4289043"/>
            <a:ext cx="7830617" cy="1100003"/>
          </a:xfrm>
          <a:prstGeom prst="rect">
            <a:avLst/>
          </a:prstGeom>
          <a:ln>
            <a:solidFill>
              <a:schemeClr val="accent1">
                <a:shade val="50000"/>
              </a:schemeClr>
            </a:solidFill>
          </a:ln>
        </p:spPr>
      </p:pic>
      <p:cxnSp>
        <p:nvCxnSpPr>
          <p:cNvPr id="12" name="Přímá spojnice se šipkou 11">
            <a:extLst>
              <a:ext uri="{FF2B5EF4-FFF2-40B4-BE49-F238E27FC236}">
                <a16:creationId xmlns:a16="http://schemas.microsoft.com/office/drawing/2014/main" id="{20637E1A-ECF9-42C9-B43F-AD88FFF01AF8}"/>
              </a:ext>
            </a:extLst>
          </p:cNvPr>
          <p:cNvCxnSpPr>
            <a:cxnSpLocks/>
          </p:cNvCxnSpPr>
          <p:nvPr/>
        </p:nvCxnSpPr>
        <p:spPr>
          <a:xfrm>
            <a:off x="7956376" y="2276872"/>
            <a:ext cx="0" cy="26642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Obdélník 12">
            <a:extLst>
              <a:ext uri="{FF2B5EF4-FFF2-40B4-BE49-F238E27FC236}">
                <a16:creationId xmlns:a16="http://schemas.microsoft.com/office/drawing/2014/main" id="{165CA9B4-D63F-4758-9AF3-56ED301E3FA2}"/>
              </a:ext>
            </a:extLst>
          </p:cNvPr>
          <p:cNvSpPr/>
          <p:nvPr/>
        </p:nvSpPr>
        <p:spPr>
          <a:xfrm>
            <a:off x="7408913" y="2636912"/>
            <a:ext cx="432048"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Přímá spojnice 15">
            <a:extLst>
              <a:ext uri="{FF2B5EF4-FFF2-40B4-BE49-F238E27FC236}">
                <a16:creationId xmlns:a16="http://schemas.microsoft.com/office/drawing/2014/main" id="{67C7E268-53C4-4D63-B60F-19D8071607C9}"/>
              </a:ext>
            </a:extLst>
          </p:cNvPr>
          <p:cNvCxnSpPr>
            <a:cxnSpLocks/>
          </p:cNvCxnSpPr>
          <p:nvPr/>
        </p:nvCxnSpPr>
        <p:spPr>
          <a:xfrm>
            <a:off x="7804459" y="2818406"/>
            <a:ext cx="0" cy="7906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Přímá spojnice 16">
            <a:extLst>
              <a:ext uri="{FF2B5EF4-FFF2-40B4-BE49-F238E27FC236}">
                <a16:creationId xmlns:a16="http://schemas.microsoft.com/office/drawing/2014/main" id="{DCD86E61-706E-4B9F-8E14-A99028790112}"/>
              </a:ext>
            </a:extLst>
          </p:cNvPr>
          <p:cNvCxnSpPr>
            <a:cxnSpLocks/>
          </p:cNvCxnSpPr>
          <p:nvPr/>
        </p:nvCxnSpPr>
        <p:spPr>
          <a:xfrm>
            <a:off x="7804459" y="3609021"/>
            <a:ext cx="882341"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Obdélník 27">
            <a:extLst>
              <a:ext uri="{FF2B5EF4-FFF2-40B4-BE49-F238E27FC236}">
                <a16:creationId xmlns:a16="http://schemas.microsoft.com/office/drawing/2014/main" id="{194D87E6-19DA-4038-A772-D955460B8AAB}"/>
              </a:ext>
            </a:extLst>
          </p:cNvPr>
          <p:cNvSpPr/>
          <p:nvPr/>
        </p:nvSpPr>
        <p:spPr>
          <a:xfrm>
            <a:off x="7901646" y="4941171"/>
            <a:ext cx="432048" cy="4772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Obrázek 34">
            <a:extLst>
              <a:ext uri="{FF2B5EF4-FFF2-40B4-BE49-F238E27FC236}">
                <a16:creationId xmlns:a16="http://schemas.microsoft.com/office/drawing/2014/main" id="{9653E941-1EF8-4EA2-912B-CE34D336FFFC}"/>
              </a:ext>
            </a:extLst>
          </p:cNvPr>
          <p:cNvPicPr>
            <a:picLocks noChangeAspect="1"/>
          </p:cNvPicPr>
          <p:nvPr/>
        </p:nvPicPr>
        <p:blipFill>
          <a:blip r:embed="rId4"/>
          <a:stretch>
            <a:fillRect/>
          </a:stretch>
        </p:blipFill>
        <p:spPr>
          <a:xfrm>
            <a:off x="1907704" y="5612738"/>
            <a:ext cx="7055767" cy="1059937"/>
          </a:xfrm>
          <a:prstGeom prst="rect">
            <a:avLst/>
          </a:prstGeom>
          <a:ln>
            <a:solidFill>
              <a:schemeClr val="accent1">
                <a:shade val="95000"/>
                <a:satMod val="105000"/>
              </a:schemeClr>
            </a:solidFill>
          </a:ln>
        </p:spPr>
      </p:pic>
      <p:cxnSp>
        <p:nvCxnSpPr>
          <p:cNvPr id="36" name="Přímá spojnice se šipkou 35">
            <a:extLst>
              <a:ext uri="{FF2B5EF4-FFF2-40B4-BE49-F238E27FC236}">
                <a16:creationId xmlns:a16="http://schemas.microsoft.com/office/drawing/2014/main" id="{18FF44CE-1AEE-4570-B281-0996C0754BA9}"/>
              </a:ext>
            </a:extLst>
          </p:cNvPr>
          <p:cNvCxnSpPr>
            <a:cxnSpLocks/>
          </p:cNvCxnSpPr>
          <p:nvPr/>
        </p:nvCxnSpPr>
        <p:spPr>
          <a:xfrm>
            <a:off x="8686800" y="3609021"/>
            <a:ext cx="0" cy="2556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Obdélník 36">
            <a:extLst>
              <a:ext uri="{FF2B5EF4-FFF2-40B4-BE49-F238E27FC236}">
                <a16:creationId xmlns:a16="http://schemas.microsoft.com/office/drawing/2014/main" id="{3B07541D-762E-405B-81B5-C66AD8C1594F}"/>
              </a:ext>
            </a:extLst>
          </p:cNvPr>
          <p:cNvSpPr/>
          <p:nvPr/>
        </p:nvSpPr>
        <p:spPr>
          <a:xfrm>
            <a:off x="8547224" y="6165521"/>
            <a:ext cx="416247" cy="4178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48052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0245A7-F5EA-4953-9924-7E35B9714D6F}"/>
              </a:ext>
            </a:extLst>
          </p:cNvPr>
          <p:cNvSpPr>
            <a:spLocks noGrp="1"/>
          </p:cNvSpPr>
          <p:nvPr>
            <p:ph type="title"/>
          </p:nvPr>
        </p:nvSpPr>
        <p:spPr/>
        <p:txBody>
          <a:bodyPr/>
          <a:lstStyle/>
          <a:p>
            <a:pPr algn="l"/>
            <a:r>
              <a:rPr lang="cs-CZ" sz="4400" dirty="0">
                <a:solidFill>
                  <a:srgbClr val="0070C0"/>
                </a:solidFill>
              </a:rPr>
              <a:t>Hodnota skladu pro vybrané zboží </a:t>
            </a:r>
            <a:endParaRPr lang="en-US" dirty="0"/>
          </a:p>
        </p:txBody>
      </p:sp>
      <p:pic>
        <p:nvPicPr>
          <p:cNvPr id="5" name="Obrázek 4">
            <a:extLst>
              <a:ext uri="{FF2B5EF4-FFF2-40B4-BE49-F238E27FC236}">
                <a16:creationId xmlns:a16="http://schemas.microsoft.com/office/drawing/2014/main" id="{CA624655-1817-4C03-8A54-2BC2AAD20EE7}"/>
              </a:ext>
            </a:extLst>
          </p:cNvPr>
          <p:cNvPicPr>
            <a:picLocks noChangeAspect="1"/>
          </p:cNvPicPr>
          <p:nvPr/>
        </p:nvPicPr>
        <p:blipFill>
          <a:blip r:embed="rId2"/>
          <a:stretch>
            <a:fillRect/>
          </a:stretch>
        </p:blipFill>
        <p:spPr>
          <a:xfrm>
            <a:off x="539552" y="1556792"/>
            <a:ext cx="7596336" cy="2512521"/>
          </a:xfrm>
          <a:prstGeom prst="rect">
            <a:avLst/>
          </a:prstGeom>
          <a:ln>
            <a:solidFill>
              <a:schemeClr val="accent1">
                <a:shade val="50000"/>
              </a:schemeClr>
            </a:solidFill>
          </a:ln>
        </p:spPr>
      </p:pic>
      <p:sp>
        <p:nvSpPr>
          <p:cNvPr id="6" name="TextovéPole 5">
            <a:extLst>
              <a:ext uri="{FF2B5EF4-FFF2-40B4-BE49-F238E27FC236}">
                <a16:creationId xmlns:a16="http://schemas.microsoft.com/office/drawing/2014/main" id="{23F603EE-9CBB-4AEE-BD9E-6D79F6C603CE}"/>
              </a:ext>
            </a:extLst>
          </p:cNvPr>
          <p:cNvSpPr txBox="1"/>
          <p:nvPr/>
        </p:nvSpPr>
        <p:spPr>
          <a:xfrm flipH="1">
            <a:off x="421271" y="4221626"/>
            <a:ext cx="6939058" cy="646331"/>
          </a:xfrm>
          <a:prstGeom prst="rect">
            <a:avLst/>
          </a:prstGeom>
          <a:noFill/>
        </p:spPr>
        <p:txBody>
          <a:bodyPr wrap="square" rtlCol="0">
            <a:spAutoFit/>
          </a:bodyPr>
          <a:lstStyle/>
          <a:p>
            <a:r>
              <a:rPr lang="cs-CZ" dirty="0"/>
              <a:t>Celková hodnota skladu se zvýšila o 1000 =5000+1000. Náklad  na lokaci </a:t>
            </a:r>
            <a:r>
              <a:rPr lang="cs-CZ" dirty="0">
                <a:solidFill>
                  <a:srgbClr val="FF0000"/>
                </a:solidFill>
              </a:rPr>
              <a:t>Červený</a:t>
            </a:r>
            <a:r>
              <a:rPr lang="cs-CZ" dirty="0"/>
              <a:t>=2500 a na lokaci </a:t>
            </a:r>
            <a:r>
              <a:rPr lang="cs-CZ" dirty="0">
                <a:solidFill>
                  <a:srgbClr val="0070C0"/>
                </a:solidFill>
              </a:rPr>
              <a:t>Modrý</a:t>
            </a:r>
            <a:r>
              <a:rPr lang="cs-CZ" dirty="0"/>
              <a:t> 3500-&gt;2500+3500=6000</a:t>
            </a:r>
            <a:endParaRPr lang="en-US" dirty="0"/>
          </a:p>
        </p:txBody>
      </p:sp>
      <p:pic>
        <p:nvPicPr>
          <p:cNvPr id="8" name="Obrázek 7">
            <a:extLst>
              <a:ext uri="{FF2B5EF4-FFF2-40B4-BE49-F238E27FC236}">
                <a16:creationId xmlns:a16="http://schemas.microsoft.com/office/drawing/2014/main" id="{FDA2000A-7303-4563-A27E-C15A80694B39}"/>
              </a:ext>
            </a:extLst>
          </p:cNvPr>
          <p:cNvPicPr>
            <a:picLocks noChangeAspect="1"/>
          </p:cNvPicPr>
          <p:nvPr/>
        </p:nvPicPr>
        <p:blipFill>
          <a:blip r:embed="rId3"/>
          <a:stretch>
            <a:fillRect/>
          </a:stretch>
        </p:blipFill>
        <p:spPr>
          <a:xfrm>
            <a:off x="539552" y="5020270"/>
            <a:ext cx="7214159" cy="1631205"/>
          </a:xfrm>
          <a:prstGeom prst="rect">
            <a:avLst/>
          </a:prstGeom>
          <a:ln>
            <a:solidFill>
              <a:schemeClr val="accent1">
                <a:shade val="50000"/>
              </a:schemeClr>
            </a:solidFill>
          </a:ln>
        </p:spPr>
      </p:pic>
    </p:spTree>
    <p:extLst>
      <p:ext uri="{BB962C8B-B14F-4D97-AF65-F5344CB8AC3E}">
        <p14:creationId xmlns:p14="http://schemas.microsoft.com/office/powerpoint/2010/main" val="3082383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C4D84F-CAE3-4A39-A789-9EF371290914}"/>
              </a:ext>
            </a:extLst>
          </p:cNvPr>
          <p:cNvSpPr>
            <a:spLocks noGrp="1"/>
          </p:cNvSpPr>
          <p:nvPr>
            <p:ph type="title"/>
          </p:nvPr>
        </p:nvSpPr>
        <p:spPr/>
        <p:txBody>
          <a:bodyPr>
            <a:normAutofit/>
          </a:bodyPr>
          <a:lstStyle/>
          <a:p>
            <a:pPr algn="l"/>
            <a:r>
              <a:rPr lang="cs-CZ" sz="3600" dirty="0">
                <a:solidFill>
                  <a:srgbClr val="0070C0"/>
                </a:solidFill>
              </a:rPr>
              <a:t>Prodejní objednávka z lokace </a:t>
            </a:r>
            <a:r>
              <a:rPr lang="cs-CZ" sz="3600" dirty="0">
                <a:solidFill>
                  <a:srgbClr val="FF0000"/>
                </a:solidFill>
              </a:rPr>
              <a:t>Červený</a:t>
            </a:r>
            <a:endParaRPr lang="en-US" sz="3600" dirty="0">
              <a:solidFill>
                <a:srgbClr val="FF0000"/>
              </a:solidFill>
            </a:endParaRPr>
          </a:p>
        </p:txBody>
      </p:sp>
      <p:pic>
        <p:nvPicPr>
          <p:cNvPr id="5" name="Obrázek 4">
            <a:extLst>
              <a:ext uri="{FF2B5EF4-FFF2-40B4-BE49-F238E27FC236}">
                <a16:creationId xmlns:a16="http://schemas.microsoft.com/office/drawing/2014/main" id="{647D05FE-E799-45DA-825F-75FF5103F9F0}"/>
              </a:ext>
            </a:extLst>
          </p:cNvPr>
          <p:cNvPicPr>
            <a:picLocks noChangeAspect="1"/>
          </p:cNvPicPr>
          <p:nvPr/>
        </p:nvPicPr>
        <p:blipFill>
          <a:blip r:embed="rId2"/>
          <a:stretch>
            <a:fillRect/>
          </a:stretch>
        </p:blipFill>
        <p:spPr>
          <a:xfrm>
            <a:off x="323528" y="1844824"/>
            <a:ext cx="8104923" cy="792088"/>
          </a:xfrm>
          <a:prstGeom prst="rect">
            <a:avLst/>
          </a:prstGeom>
          <a:ln>
            <a:solidFill>
              <a:schemeClr val="accent1">
                <a:shade val="95000"/>
                <a:satMod val="105000"/>
              </a:schemeClr>
            </a:solidFill>
          </a:ln>
        </p:spPr>
      </p:pic>
      <p:pic>
        <p:nvPicPr>
          <p:cNvPr id="7" name="Obrázek 6">
            <a:extLst>
              <a:ext uri="{FF2B5EF4-FFF2-40B4-BE49-F238E27FC236}">
                <a16:creationId xmlns:a16="http://schemas.microsoft.com/office/drawing/2014/main" id="{440416B8-A5CF-4BC3-9751-208CDE761924}"/>
              </a:ext>
            </a:extLst>
          </p:cNvPr>
          <p:cNvPicPr>
            <a:picLocks noChangeAspect="1"/>
          </p:cNvPicPr>
          <p:nvPr/>
        </p:nvPicPr>
        <p:blipFill>
          <a:blip r:embed="rId3"/>
          <a:stretch>
            <a:fillRect/>
          </a:stretch>
        </p:blipFill>
        <p:spPr>
          <a:xfrm>
            <a:off x="337053" y="2852935"/>
            <a:ext cx="6380952" cy="3066667"/>
          </a:xfrm>
          <a:prstGeom prst="rect">
            <a:avLst/>
          </a:prstGeom>
        </p:spPr>
      </p:pic>
      <p:sp>
        <p:nvSpPr>
          <p:cNvPr id="9" name="Pravá složená závorka 8">
            <a:extLst>
              <a:ext uri="{FF2B5EF4-FFF2-40B4-BE49-F238E27FC236}">
                <a16:creationId xmlns:a16="http://schemas.microsoft.com/office/drawing/2014/main" id="{0573B51A-0594-4C9E-B20A-13844DEC730A}"/>
              </a:ext>
            </a:extLst>
          </p:cNvPr>
          <p:cNvSpPr/>
          <p:nvPr/>
        </p:nvSpPr>
        <p:spPr>
          <a:xfrm>
            <a:off x="7092280" y="2852936"/>
            <a:ext cx="288032" cy="306666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Obdélník 9">
            <a:extLst>
              <a:ext uri="{FF2B5EF4-FFF2-40B4-BE49-F238E27FC236}">
                <a16:creationId xmlns:a16="http://schemas.microsoft.com/office/drawing/2014/main" id="{D46CB0EC-85A1-48E4-8061-57846C3764FD}"/>
              </a:ext>
            </a:extLst>
          </p:cNvPr>
          <p:cNvSpPr/>
          <p:nvPr/>
        </p:nvSpPr>
        <p:spPr>
          <a:xfrm>
            <a:off x="7317117" y="3914151"/>
            <a:ext cx="1489830" cy="707886"/>
          </a:xfrm>
          <a:prstGeom prst="rect">
            <a:avLst/>
          </a:prstGeom>
          <a:noFill/>
        </p:spPr>
        <p:txBody>
          <a:bodyPr wrap="none" lIns="91440" tIns="45720" rIns="91440" bIns="45720">
            <a:spAutoFit/>
          </a:bodyPr>
          <a:lstStyle/>
          <a:p>
            <a:pPr algn="ctr"/>
            <a:r>
              <a:rPr lang="cs-CZ" sz="2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F7-Statistika</a:t>
            </a:r>
          </a:p>
          <a:p>
            <a:pPr algn="ctr"/>
            <a:r>
              <a:rPr lang="cs-CZ" sz="2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endParaRPr lang="cs-CZ" sz="2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cxnSp>
        <p:nvCxnSpPr>
          <p:cNvPr id="12" name="Přímá spojnice se šipkou 11">
            <a:extLst>
              <a:ext uri="{FF2B5EF4-FFF2-40B4-BE49-F238E27FC236}">
                <a16:creationId xmlns:a16="http://schemas.microsoft.com/office/drawing/2014/main" id="{12EAC18E-31DC-4E60-B5BB-DD216A2DA77C}"/>
              </a:ext>
            </a:extLst>
          </p:cNvPr>
          <p:cNvCxnSpPr>
            <a:cxnSpLocks/>
          </p:cNvCxnSpPr>
          <p:nvPr/>
        </p:nvCxnSpPr>
        <p:spPr>
          <a:xfrm>
            <a:off x="4551986" y="2636912"/>
            <a:ext cx="0" cy="623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Obdélník 12">
            <a:extLst>
              <a:ext uri="{FF2B5EF4-FFF2-40B4-BE49-F238E27FC236}">
                <a16:creationId xmlns:a16="http://schemas.microsoft.com/office/drawing/2014/main" id="{B603B245-1271-4B30-BE4A-FFEC3D14DFF5}"/>
              </a:ext>
            </a:extLst>
          </p:cNvPr>
          <p:cNvSpPr/>
          <p:nvPr/>
        </p:nvSpPr>
        <p:spPr>
          <a:xfrm>
            <a:off x="4576066" y="2843093"/>
            <a:ext cx="563782" cy="369332"/>
          </a:xfrm>
          <a:prstGeom prst="rect">
            <a:avLst/>
          </a:prstGeom>
          <a:noFill/>
        </p:spPr>
        <p:txBody>
          <a:bodyPr wrap="square" lIns="91440" tIns="45720" rIns="91440" bIns="45720">
            <a:spAutoFit/>
          </a:bodyPr>
          <a:lstStyle/>
          <a:p>
            <a:pPr algn="ctr"/>
            <a:r>
              <a:rPr lang="cs-CZ"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F9</a:t>
            </a:r>
          </a:p>
        </p:txBody>
      </p:sp>
      <p:sp>
        <p:nvSpPr>
          <p:cNvPr id="15" name="TextovéPole 14">
            <a:extLst>
              <a:ext uri="{FF2B5EF4-FFF2-40B4-BE49-F238E27FC236}">
                <a16:creationId xmlns:a16="http://schemas.microsoft.com/office/drawing/2014/main" id="{995F0AAE-2E31-483D-9A65-3EDF1C4BCED3}"/>
              </a:ext>
            </a:extLst>
          </p:cNvPr>
          <p:cNvSpPr txBox="1"/>
          <p:nvPr/>
        </p:nvSpPr>
        <p:spPr>
          <a:xfrm>
            <a:off x="4551986" y="6093296"/>
            <a:ext cx="1043876" cy="369332"/>
          </a:xfrm>
          <a:prstGeom prst="rect">
            <a:avLst/>
          </a:prstGeom>
          <a:noFill/>
        </p:spPr>
        <p:txBody>
          <a:bodyPr wrap="none" rtlCol="0">
            <a:spAutoFit/>
          </a:bodyPr>
          <a:lstStyle/>
          <a:p>
            <a:r>
              <a:rPr lang="cs-CZ" dirty="0"/>
              <a:t>Zisk 50 %</a:t>
            </a:r>
            <a:endParaRPr lang="en-US" dirty="0"/>
          </a:p>
        </p:txBody>
      </p:sp>
    </p:spTree>
    <p:extLst>
      <p:ext uri="{BB962C8B-B14F-4D97-AF65-F5344CB8AC3E}">
        <p14:creationId xmlns:p14="http://schemas.microsoft.com/office/powerpoint/2010/main" val="2228605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C6B9D6-305E-4C85-851E-3AF728033A8A}"/>
              </a:ext>
            </a:extLst>
          </p:cNvPr>
          <p:cNvSpPr>
            <a:spLocks noGrp="1"/>
          </p:cNvSpPr>
          <p:nvPr>
            <p:ph type="title"/>
          </p:nvPr>
        </p:nvSpPr>
        <p:spPr/>
        <p:txBody>
          <a:bodyPr>
            <a:normAutofit fontScale="90000"/>
          </a:bodyPr>
          <a:lstStyle/>
          <a:p>
            <a:pPr algn="l"/>
            <a:r>
              <a:rPr lang="cs-CZ" sz="4400" dirty="0">
                <a:solidFill>
                  <a:srgbClr val="0070C0"/>
                </a:solidFill>
              </a:rPr>
              <a:t>Prodejní objednávka z lokace </a:t>
            </a:r>
            <a:r>
              <a:rPr lang="cs-CZ" sz="4400" b="1" dirty="0">
                <a:solidFill>
                  <a:srgbClr val="00B0F0"/>
                </a:solidFill>
              </a:rPr>
              <a:t>Modrý</a:t>
            </a:r>
            <a:endParaRPr lang="en-US" b="1" dirty="0">
              <a:solidFill>
                <a:srgbClr val="00B0F0"/>
              </a:solidFill>
            </a:endParaRPr>
          </a:p>
        </p:txBody>
      </p:sp>
      <p:pic>
        <p:nvPicPr>
          <p:cNvPr id="5" name="Obrázek 4">
            <a:extLst>
              <a:ext uri="{FF2B5EF4-FFF2-40B4-BE49-F238E27FC236}">
                <a16:creationId xmlns:a16="http://schemas.microsoft.com/office/drawing/2014/main" id="{342AF2A5-7876-46C3-8385-CC4DBEFD7BDD}"/>
              </a:ext>
            </a:extLst>
          </p:cNvPr>
          <p:cNvPicPr>
            <a:picLocks noChangeAspect="1"/>
          </p:cNvPicPr>
          <p:nvPr/>
        </p:nvPicPr>
        <p:blipFill>
          <a:blip r:embed="rId2"/>
          <a:stretch>
            <a:fillRect/>
          </a:stretch>
        </p:blipFill>
        <p:spPr>
          <a:xfrm>
            <a:off x="421504" y="1530718"/>
            <a:ext cx="8229600" cy="790161"/>
          </a:xfrm>
          <a:prstGeom prst="rect">
            <a:avLst/>
          </a:prstGeom>
          <a:ln>
            <a:solidFill>
              <a:schemeClr val="accent1">
                <a:shade val="95000"/>
                <a:satMod val="105000"/>
              </a:schemeClr>
            </a:solidFill>
          </a:ln>
        </p:spPr>
      </p:pic>
      <p:cxnSp>
        <p:nvCxnSpPr>
          <p:cNvPr id="6" name="Přímá spojnice se šipkou 5">
            <a:extLst>
              <a:ext uri="{FF2B5EF4-FFF2-40B4-BE49-F238E27FC236}">
                <a16:creationId xmlns:a16="http://schemas.microsoft.com/office/drawing/2014/main" id="{E28C4E24-2A57-4491-9134-338284B9B068}"/>
              </a:ext>
            </a:extLst>
          </p:cNvPr>
          <p:cNvCxnSpPr>
            <a:cxnSpLocks/>
          </p:cNvCxnSpPr>
          <p:nvPr/>
        </p:nvCxnSpPr>
        <p:spPr>
          <a:xfrm>
            <a:off x="4572000" y="2320879"/>
            <a:ext cx="0" cy="623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Obdélník 6">
            <a:extLst>
              <a:ext uri="{FF2B5EF4-FFF2-40B4-BE49-F238E27FC236}">
                <a16:creationId xmlns:a16="http://schemas.microsoft.com/office/drawing/2014/main" id="{7493D8A2-32B6-498B-B09E-41DEA4460E4E}"/>
              </a:ext>
            </a:extLst>
          </p:cNvPr>
          <p:cNvSpPr/>
          <p:nvPr/>
        </p:nvSpPr>
        <p:spPr>
          <a:xfrm>
            <a:off x="4572000" y="2447988"/>
            <a:ext cx="563782" cy="369332"/>
          </a:xfrm>
          <a:prstGeom prst="rect">
            <a:avLst/>
          </a:prstGeom>
          <a:noFill/>
        </p:spPr>
        <p:txBody>
          <a:bodyPr wrap="square" lIns="91440" tIns="45720" rIns="91440" bIns="45720">
            <a:spAutoFit/>
          </a:bodyPr>
          <a:lstStyle/>
          <a:p>
            <a:pPr algn="ctr"/>
            <a:r>
              <a:rPr lang="cs-CZ"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F9</a:t>
            </a:r>
          </a:p>
        </p:txBody>
      </p:sp>
      <p:pic>
        <p:nvPicPr>
          <p:cNvPr id="9" name="Obrázek 8">
            <a:extLst>
              <a:ext uri="{FF2B5EF4-FFF2-40B4-BE49-F238E27FC236}">
                <a16:creationId xmlns:a16="http://schemas.microsoft.com/office/drawing/2014/main" id="{C2D57F4A-447A-4730-8B1F-C9F22B10F3D3}"/>
              </a:ext>
            </a:extLst>
          </p:cNvPr>
          <p:cNvPicPr>
            <a:picLocks noChangeAspect="1"/>
          </p:cNvPicPr>
          <p:nvPr/>
        </p:nvPicPr>
        <p:blipFill>
          <a:blip r:embed="rId3"/>
          <a:stretch>
            <a:fillRect/>
          </a:stretch>
        </p:blipFill>
        <p:spPr>
          <a:xfrm>
            <a:off x="397551" y="2957588"/>
            <a:ext cx="6428571" cy="3409524"/>
          </a:xfrm>
          <a:prstGeom prst="rect">
            <a:avLst/>
          </a:prstGeom>
          <a:ln>
            <a:solidFill>
              <a:schemeClr val="accent1">
                <a:shade val="95000"/>
                <a:satMod val="105000"/>
              </a:schemeClr>
            </a:solidFill>
          </a:ln>
        </p:spPr>
      </p:pic>
      <p:sp>
        <p:nvSpPr>
          <p:cNvPr id="10" name="TextovéPole 9">
            <a:extLst>
              <a:ext uri="{FF2B5EF4-FFF2-40B4-BE49-F238E27FC236}">
                <a16:creationId xmlns:a16="http://schemas.microsoft.com/office/drawing/2014/main" id="{954EF0B9-B9BF-42B1-AE99-CDD7AF24552B}"/>
              </a:ext>
            </a:extLst>
          </p:cNvPr>
          <p:cNvSpPr txBox="1"/>
          <p:nvPr/>
        </p:nvSpPr>
        <p:spPr>
          <a:xfrm>
            <a:off x="4605214" y="6322714"/>
            <a:ext cx="1043876" cy="369332"/>
          </a:xfrm>
          <a:prstGeom prst="rect">
            <a:avLst/>
          </a:prstGeom>
          <a:noFill/>
        </p:spPr>
        <p:txBody>
          <a:bodyPr wrap="none" rtlCol="0">
            <a:spAutoFit/>
          </a:bodyPr>
          <a:lstStyle/>
          <a:p>
            <a:r>
              <a:rPr lang="cs-CZ" dirty="0"/>
              <a:t>Zisk 30 %</a:t>
            </a:r>
            <a:endParaRPr lang="en-US" dirty="0"/>
          </a:p>
        </p:txBody>
      </p:sp>
      <p:sp>
        <p:nvSpPr>
          <p:cNvPr id="11" name="Pravá složená závorka 10">
            <a:extLst>
              <a:ext uri="{FF2B5EF4-FFF2-40B4-BE49-F238E27FC236}">
                <a16:creationId xmlns:a16="http://schemas.microsoft.com/office/drawing/2014/main" id="{992277C6-2F40-4565-A1AC-F3822C9A170A}"/>
              </a:ext>
            </a:extLst>
          </p:cNvPr>
          <p:cNvSpPr/>
          <p:nvPr/>
        </p:nvSpPr>
        <p:spPr>
          <a:xfrm>
            <a:off x="7092280" y="2852936"/>
            <a:ext cx="288032" cy="306666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bdélník 11">
            <a:extLst>
              <a:ext uri="{FF2B5EF4-FFF2-40B4-BE49-F238E27FC236}">
                <a16:creationId xmlns:a16="http://schemas.microsoft.com/office/drawing/2014/main" id="{53C50A7A-82FD-4702-878E-A3E1D626145D}"/>
              </a:ext>
            </a:extLst>
          </p:cNvPr>
          <p:cNvSpPr/>
          <p:nvPr/>
        </p:nvSpPr>
        <p:spPr>
          <a:xfrm>
            <a:off x="7317117" y="3914151"/>
            <a:ext cx="1489830" cy="707886"/>
          </a:xfrm>
          <a:prstGeom prst="rect">
            <a:avLst/>
          </a:prstGeom>
          <a:noFill/>
        </p:spPr>
        <p:txBody>
          <a:bodyPr wrap="none" lIns="91440" tIns="45720" rIns="91440" bIns="45720">
            <a:spAutoFit/>
          </a:bodyPr>
          <a:lstStyle/>
          <a:p>
            <a:pPr algn="ctr"/>
            <a:r>
              <a:rPr lang="cs-CZ" sz="2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F7-Statistika</a:t>
            </a:r>
          </a:p>
          <a:p>
            <a:pPr algn="ctr"/>
            <a:r>
              <a:rPr lang="cs-CZ" sz="2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endParaRPr lang="cs-CZ" sz="2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719668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cs-CZ" sz="4000" dirty="0">
                <a:solidFill>
                  <a:srgbClr val="0070C0"/>
                </a:solidFill>
                <a:latin typeface="+mn-lt"/>
              </a:rPr>
              <a:t>Nastavení zásob </a:t>
            </a:r>
            <a:br>
              <a:rPr lang="cs-CZ" dirty="0"/>
            </a:br>
            <a:r>
              <a:rPr lang="cs-CZ" sz="1600" dirty="0">
                <a:solidFill>
                  <a:srgbClr val="0070C0"/>
                </a:solidFill>
              </a:rPr>
              <a:t>V našem příkladu (viz WORD) budeme po každé akci upravovat náklady a tyto převádět  do hlavní knihy. V tomto dokumentu je výhodnější nechat </a:t>
            </a:r>
            <a:r>
              <a:rPr lang="cs-CZ" sz="1600" b="1" dirty="0">
                <a:solidFill>
                  <a:srgbClr val="0070C0"/>
                </a:solidFill>
              </a:rPr>
              <a:t>Automatické účtování aktivní. </a:t>
            </a:r>
            <a:endParaRPr lang="cs-CZ" sz="2800" b="1" dirty="0">
              <a:solidFill>
                <a:srgbClr val="0070C0"/>
              </a:solidFill>
            </a:endParaRPr>
          </a:p>
        </p:txBody>
      </p:sp>
      <p:pic>
        <p:nvPicPr>
          <p:cNvPr id="4" name="Obrázek 3"/>
          <p:cNvPicPr>
            <a:picLocks noChangeAspect="1"/>
          </p:cNvPicPr>
          <p:nvPr/>
        </p:nvPicPr>
        <p:blipFill>
          <a:blip r:embed="rId2"/>
          <a:stretch>
            <a:fillRect/>
          </a:stretch>
        </p:blipFill>
        <p:spPr>
          <a:xfrm>
            <a:off x="489215" y="1591307"/>
            <a:ext cx="3297148" cy="2260646"/>
          </a:xfrm>
          <a:prstGeom prst="rect">
            <a:avLst/>
          </a:prstGeom>
          <a:ln>
            <a:solidFill>
              <a:schemeClr val="tx1"/>
            </a:solidFill>
          </a:ln>
        </p:spPr>
      </p:pic>
      <p:pic>
        <p:nvPicPr>
          <p:cNvPr id="5" name="Obrázek 4"/>
          <p:cNvPicPr>
            <a:picLocks noChangeAspect="1"/>
          </p:cNvPicPr>
          <p:nvPr/>
        </p:nvPicPr>
        <p:blipFill>
          <a:blip r:embed="rId3"/>
          <a:stretch>
            <a:fillRect/>
          </a:stretch>
        </p:blipFill>
        <p:spPr>
          <a:xfrm>
            <a:off x="4139952" y="2004783"/>
            <a:ext cx="4833513" cy="1822201"/>
          </a:xfrm>
          <a:prstGeom prst="rect">
            <a:avLst/>
          </a:prstGeom>
          <a:ln>
            <a:solidFill>
              <a:schemeClr val="tx1"/>
            </a:solidFill>
          </a:ln>
        </p:spPr>
      </p:pic>
      <p:cxnSp>
        <p:nvCxnSpPr>
          <p:cNvPr id="7" name="Přímá spojnice se šipkou 6"/>
          <p:cNvCxnSpPr/>
          <p:nvPr/>
        </p:nvCxnSpPr>
        <p:spPr>
          <a:xfrm>
            <a:off x="2771800" y="2996952"/>
            <a:ext cx="1368152" cy="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8" name="Obdélník 7"/>
          <p:cNvSpPr/>
          <p:nvPr/>
        </p:nvSpPr>
        <p:spPr>
          <a:xfrm>
            <a:off x="459201" y="3861048"/>
            <a:ext cx="7920880" cy="2554545"/>
          </a:xfrm>
          <a:prstGeom prst="rect">
            <a:avLst/>
          </a:prstGeom>
        </p:spPr>
        <p:txBody>
          <a:bodyPr wrap="square">
            <a:spAutoFit/>
          </a:bodyPr>
          <a:lstStyle/>
          <a:p>
            <a:r>
              <a:rPr lang="cs-CZ" sz="1600" b="1" dirty="0">
                <a:solidFill>
                  <a:srgbClr val="0070C0"/>
                </a:solidFill>
              </a:rPr>
              <a:t>Automatické účtování nákladů  </a:t>
            </a:r>
            <a:r>
              <a:rPr lang="cs-CZ" sz="1600" dirty="0"/>
              <a:t>:  zatržení v tomto poli znamená, že program bude používat funkci </a:t>
            </a:r>
            <a:r>
              <a:rPr lang="cs-CZ" sz="1600" b="1" dirty="0"/>
              <a:t>Automatického účtování spotřeby. </a:t>
            </a:r>
          </a:p>
          <a:p>
            <a:r>
              <a:rPr lang="cs-CZ" sz="1600" dirty="0"/>
              <a:t>Používáte-li tuto funkci ve chvíli, kdy účtujete zboží na účet zboží, bude program automaticky účtovat na skladový účet, na účet adjustace a na účet spotřeby zboží (NNPZ=náklady na prodané zboží) v hlavní knize. </a:t>
            </a:r>
          </a:p>
          <a:p>
            <a:r>
              <a:rPr lang="cs-CZ" sz="1600" dirty="0"/>
              <a:t>I v případě použití této funkce však bude třeba pravidelně spouštět dávkové úlohy </a:t>
            </a:r>
            <a:r>
              <a:rPr lang="cs-CZ" sz="1600" dirty="0">
                <a:hlinkClick r:id="rId4"/>
              </a:rPr>
              <a:t>Adjustace nákl.-položky zboží</a:t>
            </a:r>
            <a:r>
              <a:rPr lang="cs-CZ" sz="1600" dirty="0"/>
              <a:t> nebo použít funkci </a:t>
            </a:r>
            <a:r>
              <a:rPr lang="cs-CZ" sz="1600" dirty="0">
                <a:hlinkClick r:id="rId5"/>
              </a:rPr>
              <a:t>Automatická adjustace nákladů</a:t>
            </a:r>
            <a:r>
              <a:rPr lang="cs-CZ" sz="1600" dirty="0"/>
              <a:t> – </a:t>
            </a:r>
            <a:r>
              <a:rPr lang="cs-CZ" sz="1600" b="1" dirty="0">
                <a:solidFill>
                  <a:srgbClr val="FF0000"/>
                </a:solidFill>
              </a:rPr>
              <a:t>což je zde  nastaveno na Vždy</a:t>
            </a:r>
            <a:r>
              <a:rPr lang="cs-CZ" sz="1600" dirty="0"/>
              <a:t>  -  a </a:t>
            </a:r>
            <a:r>
              <a:rPr lang="cs-CZ" sz="1600" dirty="0">
                <a:hlinkClick r:id="rId6"/>
              </a:rPr>
              <a:t>Účtování nákladů na zboží</a:t>
            </a:r>
            <a:r>
              <a:rPr lang="cs-CZ" sz="1600" dirty="0"/>
              <a:t>. Používáte-li pouze funkci Automatické účtování nákladů, nebude v případech, kdy neznáte cenu zboží v okamžiku jeho prodeje, váš skladový účet přesný. Jedná se například o případ, kdy prodáváte ještě před nákupem.</a:t>
            </a:r>
          </a:p>
        </p:txBody>
      </p:sp>
    </p:spTree>
    <p:extLst>
      <p:ext uri="{BB962C8B-B14F-4D97-AF65-F5344CB8AC3E}">
        <p14:creationId xmlns:p14="http://schemas.microsoft.com/office/powerpoint/2010/main" val="221824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841276"/>
            <a:ext cx="8229600" cy="1143000"/>
          </a:xfrm>
        </p:spPr>
        <p:txBody>
          <a:bodyPr>
            <a:normAutofit fontScale="90000"/>
          </a:bodyPr>
          <a:lstStyle/>
          <a:p>
            <a:r>
              <a:rPr lang="cs-CZ" sz="4000" dirty="0">
                <a:solidFill>
                  <a:srgbClr val="0070C0"/>
                </a:solidFill>
              </a:rPr>
              <a:t>Vedlejší náklady</a:t>
            </a:r>
            <a:br>
              <a:rPr lang="cs-CZ" dirty="0"/>
            </a:br>
            <a:r>
              <a:rPr lang="cs-CZ" sz="2700" b="1" dirty="0">
                <a:solidFill>
                  <a:srgbClr val="00B050"/>
                </a:solidFill>
              </a:rPr>
              <a:t>(konec lekce)  </a:t>
            </a:r>
            <a:br>
              <a:rPr lang="cs-CZ" sz="2700" b="1" dirty="0">
                <a:solidFill>
                  <a:srgbClr val="00B050"/>
                </a:solidFill>
              </a:rPr>
            </a:br>
            <a:endParaRPr lang="cs-CZ" sz="2700" b="1" dirty="0">
              <a:solidFill>
                <a:srgbClr val="00B05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984276"/>
            <a:ext cx="3564396" cy="3564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4971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3600" dirty="0">
                <a:solidFill>
                  <a:srgbClr val="0070C0"/>
                </a:solidFill>
              </a:rPr>
              <a:t>Nastavení zásob </a:t>
            </a:r>
            <a:r>
              <a:rPr lang="cs-CZ" sz="1200" dirty="0">
                <a:solidFill>
                  <a:srgbClr val="0070C0"/>
                </a:solidFill>
              </a:rPr>
              <a:t>(pokud bychom dělali ruční adjustaci nákladů, což není v tomto modelu použito)</a:t>
            </a:r>
          </a:p>
        </p:txBody>
      </p:sp>
      <p:pic>
        <p:nvPicPr>
          <p:cNvPr id="4" name="Obrázek 3"/>
          <p:cNvPicPr>
            <a:picLocks noChangeAspect="1"/>
          </p:cNvPicPr>
          <p:nvPr/>
        </p:nvPicPr>
        <p:blipFill>
          <a:blip r:embed="rId2"/>
          <a:stretch>
            <a:fillRect/>
          </a:stretch>
        </p:blipFill>
        <p:spPr>
          <a:xfrm>
            <a:off x="611560" y="2518039"/>
            <a:ext cx="8161905" cy="3533333"/>
          </a:xfrm>
          <a:prstGeom prst="rect">
            <a:avLst/>
          </a:prstGeom>
          <a:ln>
            <a:solidFill>
              <a:schemeClr val="accent1"/>
            </a:solidFill>
          </a:ln>
        </p:spPr>
      </p:pic>
      <p:sp>
        <p:nvSpPr>
          <p:cNvPr id="3" name="TextovéPole 2">
            <a:extLst>
              <a:ext uri="{FF2B5EF4-FFF2-40B4-BE49-F238E27FC236}">
                <a16:creationId xmlns:a16="http://schemas.microsoft.com/office/drawing/2014/main" id="{4B4A5B73-F877-41F0-B811-9527E4357853}"/>
              </a:ext>
            </a:extLst>
          </p:cNvPr>
          <p:cNvSpPr txBox="1"/>
          <p:nvPr/>
        </p:nvSpPr>
        <p:spPr>
          <a:xfrm>
            <a:off x="2051720" y="1700808"/>
            <a:ext cx="4641079" cy="646331"/>
          </a:xfrm>
          <a:prstGeom prst="rect">
            <a:avLst/>
          </a:prstGeom>
          <a:noFill/>
        </p:spPr>
        <p:txBody>
          <a:bodyPr wrap="none" rtlCol="0">
            <a:spAutoFit/>
          </a:bodyPr>
          <a:lstStyle/>
          <a:p>
            <a:r>
              <a:rPr lang="cs-CZ" b="1" dirty="0">
                <a:solidFill>
                  <a:srgbClr val="FF0000"/>
                </a:solidFill>
              </a:rPr>
              <a:t>Tato verze nastavení nebude v našem modelu, </a:t>
            </a:r>
          </a:p>
          <a:p>
            <a:r>
              <a:rPr lang="cs-CZ" b="1" dirty="0">
                <a:solidFill>
                  <a:srgbClr val="FF0000"/>
                </a:solidFill>
              </a:rPr>
              <a:t>který se týká Vedlejších nákladů použita  </a:t>
            </a:r>
            <a:endParaRPr lang="en-US" b="1" dirty="0">
              <a:solidFill>
                <a:srgbClr val="FF0000"/>
              </a:solidFill>
            </a:endParaRPr>
          </a:p>
        </p:txBody>
      </p:sp>
    </p:spTree>
    <p:extLst>
      <p:ext uri="{BB962C8B-B14F-4D97-AF65-F5344CB8AC3E}">
        <p14:creationId xmlns:p14="http://schemas.microsoft.com/office/powerpoint/2010/main" val="1198619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a:t> </a:t>
            </a:r>
            <a:r>
              <a:rPr lang="cs-CZ" sz="3600" dirty="0">
                <a:solidFill>
                  <a:srgbClr val="0070C0"/>
                </a:solidFill>
              </a:rPr>
              <a:t>Vytvoření nové karty </a:t>
            </a:r>
            <a:endParaRPr lang="en-GB" sz="3600" dirty="0">
              <a:solidFill>
                <a:srgbClr val="0070C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17638"/>
            <a:ext cx="5472608" cy="48105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92175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9658" y="620688"/>
            <a:ext cx="8229600" cy="1143000"/>
          </a:xfrm>
        </p:spPr>
        <p:txBody>
          <a:bodyPr>
            <a:normAutofit fontScale="90000"/>
          </a:bodyPr>
          <a:lstStyle/>
          <a:p>
            <a:pPr algn="l"/>
            <a:r>
              <a:rPr lang="cs-CZ" sz="3600" dirty="0">
                <a:solidFill>
                  <a:srgbClr val="0070C0"/>
                </a:solidFill>
              </a:rPr>
              <a:t>Věcné položky po provedení nákupu 1 ks našeho zboží za 3000 Kč </a:t>
            </a:r>
            <a:r>
              <a:rPr lang="cs-CZ" sz="2000" dirty="0">
                <a:solidFill>
                  <a:srgbClr val="FF0000"/>
                </a:solidFill>
              </a:rPr>
              <a:t>(použijte nákupní objednávku) </a:t>
            </a:r>
            <a:br>
              <a:rPr lang="cs-CZ" sz="2700" dirty="0"/>
            </a:br>
            <a:r>
              <a:rPr lang="cs-CZ" sz="2700" dirty="0"/>
              <a:t> </a:t>
            </a:r>
            <a:endParaRPr lang="cs-CZ" sz="2000" dirty="0">
              <a:solidFill>
                <a:srgbClr val="0070C0"/>
              </a:solidFill>
            </a:endParaRPr>
          </a:p>
        </p:txBody>
      </p:sp>
      <p:sp>
        <p:nvSpPr>
          <p:cNvPr id="5" name="TextovéPole 4"/>
          <p:cNvSpPr txBox="1"/>
          <p:nvPr/>
        </p:nvSpPr>
        <p:spPr>
          <a:xfrm>
            <a:off x="508322" y="1970005"/>
            <a:ext cx="8152040" cy="369332"/>
          </a:xfrm>
          <a:prstGeom prst="rect">
            <a:avLst/>
          </a:prstGeom>
          <a:noFill/>
        </p:spPr>
        <p:txBody>
          <a:bodyPr wrap="none" rtlCol="0">
            <a:spAutoFit/>
          </a:bodyPr>
          <a:lstStyle/>
          <a:p>
            <a:r>
              <a:rPr lang="cs-CZ" dirty="0"/>
              <a:t> </a:t>
            </a:r>
            <a:r>
              <a:rPr lang="cs-CZ" dirty="0">
                <a:solidFill>
                  <a:srgbClr val="0070C0"/>
                </a:solidFill>
              </a:rPr>
              <a:t>Nákup zboží s nákladem 3000 (131500|321100)= (Nákupní </a:t>
            </a:r>
            <a:r>
              <a:rPr lang="cs-CZ" dirty="0" err="1">
                <a:solidFill>
                  <a:srgbClr val="0070C0"/>
                </a:solidFill>
              </a:rPr>
              <a:t>účet|Dodavatel</a:t>
            </a:r>
            <a:r>
              <a:rPr lang="cs-CZ" dirty="0">
                <a:solidFill>
                  <a:srgbClr val="0070C0"/>
                </a:solidFill>
              </a:rPr>
              <a:t>-&gt;321xxx)</a:t>
            </a:r>
          </a:p>
        </p:txBody>
      </p:sp>
      <p:sp>
        <p:nvSpPr>
          <p:cNvPr id="7" name="TextovéPole 6"/>
          <p:cNvSpPr txBox="1"/>
          <p:nvPr/>
        </p:nvSpPr>
        <p:spPr>
          <a:xfrm>
            <a:off x="1547664" y="3287063"/>
            <a:ext cx="237566" cy="369332"/>
          </a:xfrm>
          <a:prstGeom prst="rect">
            <a:avLst/>
          </a:prstGeom>
          <a:noFill/>
        </p:spPr>
        <p:txBody>
          <a:bodyPr wrap="none" rtlCol="0">
            <a:spAutoFit/>
          </a:bodyPr>
          <a:lstStyle/>
          <a:p>
            <a:r>
              <a:rPr lang="cs-CZ" dirty="0"/>
              <a:t> </a:t>
            </a:r>
          </a:p>
        </p:txBody>
      </p:sp>
      <p:sp>
        <p:nvSpPr>
          <p:cNvPr id="8" name="Obdélník 7"/>
          <p:cNvSpPr/>
          <p:nvPr/>
        </p:nvSpPr>
        <p:spPr>
          <a:xfrm>
            <a:off x="744970" y="5214648"/>
            <a:ext cx="7228720" cy="830997"/>
          </a:xfrm>
          <a:prstGeom prst="rect">
            <a:avLst/>
          </a:prstGeom>
        </p:spPr>
        <p:txBody>
          <a:bodyPr wrap="square">
            <a:spAutoFit/>
          </a:bodyPr>
          <a:lstStyle/>
          <a:p>
            <a:r>
              <a:rPr lang="cs-CZ" sz="1200" dirty="0"/>
              <a:t> </a:t>
            </a:r>
            <a:r>
              <a:rPr lang="cs-CZ" sz="1600" dirty="0">
                <a:solidFill>
                  <a:srgbClr val="0070C0"/>
                </a:solidFill>
              </a:rPr>
              <a:t>Adjustace nákladů (bude probírána v samostatné lekci) přenáší jakoukoliv změnu nákladů ze vstupních položek (nákup, výroba) k navazujícím (vyrovnávajícím) výstupním položkám (prodeje, transfery)</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457" y="2510774"/>
            <a:ext cx="7951787" cy="15525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Obdélník 8"/>
          <p:cNvSpPr/>
          <p:nvPr/>
        </p:nvSpPr>
        <p:spPr>
          <a:xfrm>
            <a:off x="3431676" y="3410341"/>
            <a:ext cx="576064" cy="1846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695455" y="4149080"/>
            <a:ext cx="2441694" cy="923330"/>
          </a:xfrm>
          <a:prstGeom prst="rect">
            <a:avLst/>
          </a:prstGeom>
          <a:noFill/>
        </p:spPr>
        <p:txBody>
          <a:bodyPr wrap="none" rtlCol="0">
            <a:spAutoFit/>
          </a:bodyPr>
          <a:lstStyle/>
          <a:p>
            <a:r>
              <a:rPr lang="cs-CZ" dirty="0"/>
              <a:t>131500= nákupní účet </a:t>
            </a:r>
          </a:p>
          <a:p>
            <a:r>
              <a:rPr lang="cs-CZ" dirty="0"/>
              <a:t>131350 = přímé náklady</a:t>
            </a:r>
          </a:p>
          <a:p>
            <a:r>
              <a:rPr lang="cs-CZ" dirty="0"/>
              <a:t>132100= účet zásob </a:t>
            </a:r>
          </a:p>
        </p:txBody>
      </p:sp>
      <p:sp>
        <p:nvSpPr>
          <p:cNvPr id="11" name="Šipka doprava 10"/>
          <p:cNvSpPr/>
          <p:nvPr/>
        </p:nvSpPr>
        <p:spPr>
          <a:xfrm>
            <a:off x="3275856" y="4365104"/>
            <a:ext cx="890904"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TextovéPole 12"/>
          <p:cNvSpPr txBox="1"/>
          <p:nvPr/>
        </p:nvSpPr>
        <p:spPr>
          <a:xfrm>
            <a:off x="1449300" y="1552544"/>
            <a:ext cx="237566" cy="369332"/>
          </a:xfrm>
          <a:prstGeom prst="rect">
            <a:avLst/>
          </a:prstGeom>
          <a:noFill/>
        </p:spPr>
        <p:txBody>
          <a:bodyPr wrap="none" rtlCol="0">
            <a:spAutoFit/>
          </a:bodyPr>
          <a:lstStyle/>
          <a:p>
            <a:r>
              <a:rPr lang="cs-CZ" dirty="0"/>
              <a:t> </a:t>
            </a:r>
          </a:p>
        </p:txBody>
      </p:sp>
    </p:spTree>
    <p:extLst>
      <p:ext uri="{BB962C8B-B14F-4D97-AF65-F5344CB8AC3E}">
        <p14:creationId xmlns:p14="http://schemas.microsoft.com/office/powerpoint/2010/main" val="3162489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3600" dirty="0">
                <a:solidFill>
                  <a:srgbClr val="0070C0"/>
                </a:solidFill>
              </a:rPr>
              <a:t>Hodnota skladu</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2711565" cy="22322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3645023"/>
            <a:ext cx="7710711" cy="23226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descr="Kliková hřídel 7101-0399-5 | monsta.cz">
            <a:extLst>
              <a:ext uri="{FF2B5EF4-FFF2-40B4-BE49-F238E27FC236}">
                <a16:creationId xmlns:a16="http://schemas.microsoft.com/office/drawing/2014/main" id="{3B765093-34EC-489C-AE91-7E06118883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2090255"/>
            <a:ext cx="2125613" cy="988507"/>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a:extLst>
              <a:ext uri="{FF2B5EF4-FFF2-40B4-BE49-F238E27FC236}">
                <a16:creationId xmlns:a16="http://schemas.microsoft.com/office/drawing/2014/main" id="{265B0CF2-0E4D-44B3-B2B7-3073DF1C9728}"/>
              </a:ext>
            </a:extLst>
          </p:cNvPr>
          <p:cNvPicPr>
            <a:picLocks noChangeAspect="1"/>
          </p:cNvPicPr>
          <p:nvPr/>
        </p:nvPicPr>
        <p:blipFill>
          <a:blip r:embed="rId5"/>
          <a:stretch>
            <a:fillRect/>
          </a:stretch>
        </p:blipFill>
        <p:spPr>
          <a:xfrm>
            <a:off x="6535560" y="2090255"/>
            <a:ext cx="1276800" cy="988507"/>
          </a:xfrm>
          <a:prstGeom prst="rect">
            <a:avLst/>
          </a:prstGeom>
        </p:spPr>
      </p:pic>
      <p:cxnSp>
        <p:nvCxnSpPr>
          <p:cNvPr id="5" name="Přímá spojnice se šipkou 4">
            <a:extLst>
              <a:ext uri="{FF2B5EF4-FFF2-40B4-BE49-F238E27FC236}">
                <a16:creationId xmlns:a16="http://schemas.microsoft.com/office/drawing/2014/main" id="{C6A1D11E-DBD4-430F-896F-AC42996CF37E}"/>
              </a:ext>
            </a:extLst>
          </p:cNvPr>
          <p:cNvCxnSpPr>
            <a:stCxn id="1026" idx="3"/>
            <a:endCxn id="3" idx="1"/>
          </p:cNvCxnSpPr>
          <p:nvPr/>
        </p:nvCxnSpPr>
        <p:spPr>
          <a:xfrm>
            <a:off x="6193557" y="2584509"/>
            <a:ext cx="34200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80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gtEl>
                                        <p:attrNameLst>
                                          <p:attrName>style.visibility</p:attrName>
                                        </p:attrNameLst>
                                      </p:cBhvr>
                                      <p:to>
                                        <p:strVal val="visible"/>
                                      </p:to>
                                    </p:set>
                                    <p:anim calcmode="lin" valueType="num">
                                      <p:cBhvr additive="base">
                                        <p:cTn id="13" dur="500" fill="hold"/>
                                        <p:tgtEl>
                                          <p:spTgt spid="4099"/>
                                        </p:tgtEl>
                                        <p:attrNameLst>
                                          <p:attrName>ppt_x</p:attrName>
                                        </p:attrNameLst>
                                      </p:cBhvr>
                                      <p:tavLst>
                                        <p:tav tm="0">
                                          <p:val>
                                            <p:strVal val="#ppt_x"/>
                                          </p:val>
                                        </p:tav>
                                        <p:tav tm="100000">
                                          <p:val>
                                            <p:strVal val="#ppt_x"/>
                                          </p:val>
                                        </p:tav>
                                      </p:tavLst>
                                    </p:anim>
                                    <p:anim calcmode="lin" valueType="num">
                                      <p:cBhvr additive="base">
                                        <p:cTn id="14"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1102</TotalTime>
  <Words>1518</Words>
  <Application>Microsoft Office PowerPoint</Application>
  <PresentationFormat>Předvádění na obrazovce (4:3)</PresentationFormat>
  <Paragraphs>189</Paragraphs>
  <Slides>50</Slides>
  <Notes>2</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50</vt:i4>
      </vt:variant>
    </vt:vector>
  </HeadingPairs>
  <TitlesOfParts>
    <vt:vector size="53" baseType="lpstr">
      <vt:lpstr>Arial</vt:lpstr>
      <vt:lpstr>Calibri</vt:lpstr>
      <vt:lpstr>Motiv systému Office</vt:lpstr>
      <vt:lpstr>Úvod do MS Dynamics NAV    (Item Charges- Vedlejší náklady) Částečně dvojjazyčná verze</vt:lpstr>
      <vt:lpstr>Item Charges-Vedlejší náklady</vt:lpstr>
      <vt:lpstr>Vedlejší náklady </vt:lpstr>
      <vt:lpstr>Inventory setup (česká verze obrazovky na dalším snímku)  </vt:lpstr>
      <vt:lpstr>Nastavení zásob  V našem příkladu (viz WORD) budeme po každé akci upravovat náklady a tyto převádět  do hlavní knihy. V tomto dokumentu je výhodnější nechat Automatické účtování aktivní. </vt:lpstr>
      <vt:lpstr>Nastavení zásob (pokud bychom dělali ruční adjustaci nákladů, což není v tomto modelu použito)</vt:lpstr>
      <vt:lpstr> Vytvoření nové karty </vt:lpstr>
      <vt:lpstr>Věcné položky po provedení nákupu 1 ks našeho zboží za 3000 Kč (použijte nákupní objednávku)   </vt:lpstr>
      <vt:lpstr>Hodnota skladu</vt:lpstr>
      <vt:lpstr>Položky skladu a položky ocenění (value entries)</vt:lpstr>
      <vt:lpstr>Položky ocenění I. (toto vysvětlení je i součástí příkladu (Word) na Vedlejší náklady) </vt:lpstr>
      <vt:lpstr>Položky ocenění II.</vt:lpstr>
      <vt:lpstr>Parametry poplatků </vt:lpstr>
      <vt:lpstr>Nastavení účtů : varianta 1</vt:lpstr>
      <vt:lpstr>Nastavení účtů: varianta 1</vt:lpstr>
      <vt:lpstr>Nastavení účtů: varianta 1</vt:lpstr>
      <vt:lpstr>Nastavení účtů: varianta 2</vt:lpstr>
      <vt:lpstr>Nastavení účtů: varianta 2</vt:lpstr>
      <vt:lpstr>Nákupní řádek dopravce zboží ADJ_001</vt:lpstr>
      <vt:lpstr>Přiřazení vedlejšího nákladu (poplatku)- výběr dokumentu</vt:lpstr>
      <vt:lpstr>Přiřazení vedlejšího nákladu (poplatku) </vt:lpstr>
      <vt:lpstr>Přiřazení vedlejšího nákladu (poplatku) </vt:lpstr>
      <vt:lpstr>Karta zboží po přiřazení poplatku</vt:lpstr>
      <vt:lpstr>Položky zboží a ocenění</vt:lpstr>
      <vt:lpstr>Hodnota skladu</vt:lpstr>
      <vt:lpstr>Věcné položky</vt:lpstr>
      <vt:lpstr>Věcné položky</vt:lpstr>
      <vt:lpstr>Rozšíření na transfery (náklady na dopravu)</vt:lpstr>
      <vt:lpstr>Rozšíření na transfery (náklady na dopravu) II</vt:lpstr>
      <vt:lpstr>Nastavení zásob</vt:lpstr>
      <vt:lpstr>Nákup zboží (použijeme nové zboží)</vt:lpstr>
      <vt:lpstr>Nákupní objednávka </vt:lpstr>
      <vt:lpstr>Vybrané záložky karta zboží po zaúčtování NO</vt:lpstr>
      <vt:lpstr>Položky zboží a ocenění</vt:lpstr>
      <vt:lpstr>Nákup dopravy</vt:lpstr>
      <vt:lpstr>Přiřazení poplatku za dopravu</vt:lpstr>
      <vt:lpstr>Přiřazení poplatku za dopravu</vt:lpstr>
      <vt:lpstr>Vytvořené položky zboží a ocenění</vt:lpstr>
      <vt:lpstr>Přehled výpočtu průměrné ceny</vt:lpstr>
      <vt:lpstr>Hodnota skladu pro vybrané zboží </vt:lpstr>
      <vt:lpstr>Objednávka transferu</vt:lpstr>
      <vt:lpstr>Položky zboží a ocenění po zaúčtování transferu</vt:lpstr>
      <vt:lpstr>Nákup služeb dopravce Červený-&gt;Modrý</vt:lpstr>
      <vt:lpstr>Přiřazení poplatku za transfer zboží</vt:lpstr>
      <vt:lpstr>Přiřazení poplatku za transfer zboží</vt:lpstr>
      <vt:lpstr>Vytvořené položky zboží a ocenění</vt:lpstr>
      <vt:lpstr>Hodnota skladu pro vybrané zboží </vt:lpstr>
      <vt:lpstr>Prodejní objednávka z lokace Červený</vt:lpstr>
      <vt:lpstr>Prodejní objednávka z lokace Modrý</vt:lpstr>
      <vt:lpstr>Vedlejší náklady (konec lekce)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Inroduction MS Dynamics NAV</dc:title>
  <dc:creator>Skorkovsky Jaromir</dc:creator>
  <cp:lastModifiedBy>Jaromír Skorkovský</cp:lastModifiedBy>
  <cp:revision>190</cp:revision>
  <dcterms:created xsi:type="dcterms:W3CDTF">2014-09-15T11:04:04Z</dcterms:created>
  <dcterms:modified xsi:type="dcterms:W3CDTF">2021-10-11T06:50:08Z</dcterms:modified>
</cp:coreProperties>
</file>