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63"/>
  </p:notesMasterIdLst>
  <p:sldIdLst>
    <p:sldId id="256" r:id="rId5"/>
    <p:sldId id="267" r:id="rId6"/>
    <p:sldId id="268" r:id="rId7"/>
    <p:sldId id="269" r:id="rId8"/>
    <p:sldId id="288" r:id="rId9"/>
    <p:sldId id="277" r:id="rId10"/>
    <p:sldId id="278" r:id="rId11"/>
    <p:sldId id="279" r:id="rId12"/>
    <p:sldId id="280" r:id="rId13"/>
    <p:sldId id="281" r:id="rId14"/>
    <p:sldId id="282" r:id="rId15"/>
    <p:sldId id="283" r:id="rId16"/>
    <p:sldId id="271" r:id="rId17"/>
    <p:sldId id="284" r:id="rId18"/>
    <p:sldId id="285" r:id="rId19"/>
    <p:sldId id="286" r:id="rId20"/>
    <p:sldId id="293" r:id="rId21"/>
    <p:sldId id="273" r:id="rId22"/>
    <p:sldId id="316" r:id="rId23"/>
    <p:sldId id="317" r:id="rId24"/>
    <p:sldId id="318" r:id="rId25"/>
    <p:sldId id="319" r:id="rId26"/>
    <p:sldId id="320" r:id="rId27"/>
    <p:sldId id="323" r:id="rId28"/>
    <p:sldId id="322" r:id="rId29"/>
    <p:sldId id="274" r:id="rId30"/>
    <p:sldId id="275" r:id="rId31"/>
    <p:sldId id="324" r:id="rId32"/>
    <p:sldId id="325" r:id="rId33"/>
    <p:sldId id="276" r:id="rId34"/>
    <p:sldId id="291" r:id="rId35"/>
    <p:sldId id="289" r:id="rId36"/>
    <p:sldId id="290" r:id="rId37"/>
    <p:sldId id="292" r:id="rId38"/>
    <p:sldId id="265" r:id="rId39"/>
    <p:sldId id="266" r:id="rId40"/>
    <p:sldId id="294" r:id="rId41"/>
    <p:sldId id="295" r:id="rId42"/>
    <p:sldId id="296" r:id="rId43"/>
    <p:sldId id="297" r:id="rId44"/>
    <p:sldId id="298" r:id="rId45"/>
    <p:sldId id="300" r:id="rId46"/>
    <p:sldId id="299"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D1D03-928F-4BAE-B574-0781BEED033D}" type="datetimeFigureOut">
              <a:rPr lang="cs-CZ" smtClean="0"/>
              <a:t>29.11.2021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F6625-9C44-48B0-AA2F-D22B518C6DCE}" type="slidenum">
              <a:rPr lang="cs-CZ" smtClean="0"/>
              <a:t>‹#›</a:t>
            </a:fld>
            <a:endParaRPr lang="cs-CZ"/>
          </a:p>
        </p:txBody>
      </p:sp>
    </p:spTree>
    <p:extLst>
      <p:ext uri="{BB962C8B-B14F-4D97-AF65-F5344CB8AC3E}">
        <p14:creationId xmlns:p14="http://schemas.microsoft.com/office/powerpoint/2010/main" val="126662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8F09D0-51BC-415B-8AE2-D59BB41E099C}" type="slidenum">
              <a:rPr lang="cs-CZ">
                <a:solidFill>
                  <a:prstClr val="black"/>
                </a:solidFill>
              </a:rPr>
              <a:pPr/>
              <a:t>11</a:t>
            </a:fld>
            <a:endParaRPr lang="cs-CZ">
              <a:solidFill>
                <a:prstClr val="black"/>
              </a:solidFill>
            </a:endParaRPr>
          </a:p>
        </p:txBody>
      </p:sp>
    </p:spTree>
    <p:extLst>
      <p:ext uri="{BB962C8B-B14F-4D97-AF65-F5344CB8AC3E}">
        <p14:creationId xmlns:p14="http://schemas.microsoft.com/office/powerpoint/2010/main" val="370118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58A4BD5-DC10-4841-B37C-5B427DCB3E85}"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6645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8A4BD5-DC10-4841-B37C-5B427DCB3E85}"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92538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8A4BD5-DC10-4841-B37C-5B427DCB3E85}"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3958899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86F7E6-0C1D-4EAF-B1C8-FCF9D144F604}"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1051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CA8CDB9-91F6-4996-95E2-EE216FCAA42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72053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9FB8A6-BC56-471B-8B71-E5F6627F989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64382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B17D1F-ECB0-4F12-8992-764DFBB5F99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73632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7747D3F-5CD1-489B-856F-CF42DB1C2D59}"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75980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92E4D5B-9382-40DF-8214-8939B01B870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3075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985B73C-D792-4359-B407-FCF046988AD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4547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243B544-D401-4468-92AC-DA0BA0A14B8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96009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8A4BD5-DC10-4841-B37C-5B427DCB3E85}"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38208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75B873-9F92-4B53-B396-F1633CFEEAD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68196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1108FD-02CC-43D5-B3FC-F546339492C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05648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098D3-F0E9-4D7D-A495-CF8906642FA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232687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8FC3A6-4DAA-4BF9-B301-FBD84A95935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1008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0DC1E163-A124-42F8-B00E-A5BBE92F9AED}" type="datetime1">
              <a:rPr lang="cs-CZ">
                <a:solidFill>
                  <a:srgbClr val="000000"/>
                </a:solidFill>
              </a:rPr>
              <a:pPr>
                <a:defRPr/>
              </a:pPr>
              <a:t>29.11.2021</a:t>
            </a:fld>
            <a:endParaRPr lang="en-US">
              <a:solidFill>
                <a:srgbClr val="000000"/>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6"/>
          </p:nvPr>
        </p:nvSpPr>
        <p:spPr/>
        <p:txBody>
          <a:bodyPr/>
          <a:lstStyle>
            <a:lvl1pPr>
              <a:defRPr>
                <a:solidFill>
                  <a:srgbClr val="FFFFFF"/>
                </a:solidFill>
              </a:defRPr>
            </a:lvl1pPr>
          </a:lstStyle>
          <a:p>
            <a:fld id="{A394DC32-F804-4C7A-B1D9-45D1FF260393}" type="slidenum">
              <a:rPr lang="en-US" altLang="cs-CZ"/>
              <a:pPr/>
              <a:t>‹#›</a:t>
            </a:fld>
            <a:endParaRPr lang="en-US" altLang="cs-CZ"/>
          </a:p>
        </p:txBody>
      </p:sp>
    </p:spTree>
    <p:extLst>
      <p:ext uri="{BB962C8B-B14F-4D97-AF65-F5344CB8AC3E}">
        <p14:creationId xmlns:p14="http://schemas.microsoft.com/office/powerpoint/2010/main" val="79374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9351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4715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87576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5896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444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58A4BD5-DC10-4841-B37C-5B427DCB3E85}"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4582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307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242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4964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1636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6215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980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9865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21964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392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0489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58A4BD5-DC10-4841-B37C-5B427DCB3E85}" type="datetimeFigureOut">
              <a:rPr lang="cs-CZ" smtClean="0"/>
              <a:t>29.11.2021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324427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7463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798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26620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8536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6837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6849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2857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58A4BD5-DC10-4841-B37C-5B427DCB3E85}" type="datetimeFigureOut">
              <a:rPr lang="cs-CZ" smtClean="0"/>
              <a:t>29.11.2021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05272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58A4BD5-DC10-4841-B37C-5B427DCB3E85}" type="datetimeFigureOut">
              <a:rPr lang="cs-CZ" smtClean="0"/>
              <a:t>29.11.2021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06127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8A4BD5-DC10-4841-B37C-5B427DCB3E85}" type="datetimeFigureOut">
              <a:rPr lang="cs-CZ" smtClean="0"/>
              <a:t>29.11.2021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93837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29.11.2021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9764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29.11.2021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27772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A4BD5-DC10-4841-B37C-5B427DCB3E85}" type="datetimeFigureOut">
              <a:rPr lang="cs-CZ" smtClean="0"/>
              <a:t>29.11.2021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04D2-A66C-4B0D-AF9E-AD7D1D8421CB}" type="slidenum">
              <a:rPr lang="cs-CZ" smtClean="0"/>
              <a:t>‹#›</a:t>
            </a:fld>
            <a:endParaRPr lang="cs-CZ"/>
          </a:p>
        </p:txBody>
      </p:sp>
    </p:spTree>
    <p:extLst>
      <p:ext uri="{BB962C8B-B14F-4D97-AF65-F5344CB8AC3E}">
        <p14:creationId xmlns:p14="http://schemas.microsoft.com/office/powerpoint/2010/main" val="46079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a:t>Klepnutím lze upravit styly předlohy textu.</a:t>
            </a:r>
          </a:p>
          <a:p>
            <a:pPr lvl="1"/>
            <a:r>
              <a:rPr lang="en-GB" altLang="cs-CZ"/>
              <a:t>Druhá úroveň</a:t>
            </a:r>
          </a:p>
          <a:p>
            <a:pPr lvl="2"/>
            <a:r>
              <a:rPr lang="en-GB" altLang="cs-CZ"/>
              <a:t>Třetí úroveň</a:t>
            </a:r>
          </a:p>
          <a:p>
            <a:pPr lvl="3"/>
            <a:r>
              <a:rPr lang="en-GB" altLang="cs-CZ"/>
              <a:t>Čtvrtá úroveň</a:t>
            </a:r>
          </a:p>
          <a:p>
            <a:pPr lvl="4"/>
            <a:r>
              <a:rPr lang="en-GB" alt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4671EA7-35AC-4CAA-99F4-BE4D4EDD879B}" type="slidenum">
              <a:rPr lang="en-GB" altLang="cs-CZ" smtClean="0">
                <a:solidFill>
                  <a:srgbClr val="000000"/>
                </a:solidFill>
              </a:rPr>
              <a:pPr fontAlgn="base">
                <a:spcBef>
                  <a:spcPct val="0"/>
                </a:spcBef>
                <a:spcAft>
                  <a:spcPct val="0"/>
                </a:spcAft>
              </a:pPr>
              <a:t>‹#›</a:t>
            </a:fld>
            <a:endParaRPr lang="en-GB" altLang="cs-CZ">
              <a:solidFill>
                <a:srgbClr val="000000"/>
              </a:solidFill>
            </a:endParaRPr>
          </a:p>
        </p:txBody>
      </p:sp>
    </p:spTree>
    <p:extLst>
      <p:ext uri="{BB962C8B-B14F-4D97-AF65-F5344CB8AC3E}">
        <p14:creationId xmlns:p14="http://schemas.microsoft.com/office/powerpoint/2010/main" val="363355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a:t>Klepnutím lze upravit styly předlohy textu.</a:t>
            </a:r>
          </a:p>
          <a:p>
            <a:pPr lvl="1"/>
            <a:r>
              <a:rPr lang="en-GB" altLang="cs-CZ"/>
              <a:t>Druhá úroveň</a:t>
            </a:r>
          </a:p>
          <a:p>
            <a:pPr lvl="2"/>
            <a:r>
              <a:rPr lang="en-GB" altLang="cs-CZ"/>
              <a:t>Třetí úroveň</a:t>
            </a:r>
          </a:p>
          <a:p>
            <a:pPr lvl="3"/>
            <a:r>
              <a:rPr lang="en-GB" altLang="cs-CZ"/>
              <a:t>Čtvrtá úroveň</a:t>
            </a:r>
          </a:p>
          <a:p>
            <a:pPr lvl="4"/>
            <a:r>
              <a:rPr lang="en-GB" alt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469962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a:t>Klepnutím lze upravit styly předlohy textu.</a:t>
            </a:r>
          </a:p>
          <a:p>
            <a:pPr lvl="1"/>
            <a:r>
              <a:rPr lang="en-GB" altLang="cs-CZ"/>
              <a:t>Druhá úroveň</a:t>
            </a:r>
          </a:p>
          <a:p>
            <a:pPr lvl="2"/>
            <a:r>
              <a:rPr lang="en-GB" altLang="cs-CZ"/>
              <a:t>Třetí úroveň</a:t>
            </a:r>
          </a:p>
          <a:p>
            <a:pPr lvl="3"/>
            <a:r>
              <a:rPr lang="en-GB" altLang="cs-CZ"/>
              <a:t>Čtvrtá úroveň</a:t>
            </a:r>
          </a:p>
          <a:p>
            <a:pPr lvl="4"/>
            <a:r>
              <a:rPr lang="en-GB" alt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708625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79775" y="1124744"/>
            <a:ext cx="7772400" cy="1728192"/>
          </a:xfrm>
        </p:spPr>
        <p:txBody>
          <a:bodyPr>
            <a:normAutofit fontScale="90000"/>
          </a:bodyPr>
          <a:lstStyle/>
          <a:p>
            <a:br>
              <a:rPr lang="cs-CZ" dirty="0"/>
            </a:br>
            <a:r>
              <a:rPr lang="cs-CZ" sz="4000" dirty="0">
                <a:solidFill>
                  <a:srgbClr val="0070C0"/>
                </a:solidFill>
              </a:rPr>
              <a:t>Basic </a:t>
            </a:r>
            <a:r>
              <a:rPr lang="cs-CZ" sz="4000" dirty="0" err="1">
                <a:solidFill>
                  <a:srgbClr val="0070C0"/>
                </a:solidFill>
              </a:rPr>
              <a:t>production</a:t>
            </a:r>
            <a:r>
              <a:rPr lang="cs-CZ" sz="4000" dirty="0">
                <a:solidFill>
                  <a:srgbClr val="0070C0"/>
                </a:solidFill>
              </a:rPr>
              <a:t> </a:t>
            </a:r>
            <a:r>
              <a:rPr lang="cs-CZ" sz="4000" dirty="0" err="1">
                <a:solidFill>
                  <a:srgbClr val="0070C0"/>
                </a:solidFill>
              </a:rPr>
              <a:t>algorithms</a:t>
            </a:r>
            <a:r>
              <a:rPr lang="cs-CZ" sz="4000" dirty="0">
                <a:solidFill>
                  <a:srgbClr val="0070C0"/>
                </a:solidFill>
              </a:rPr>
              <a:t> and </a:t>
            </a:r>
            <a:r>
              <a:rPr lang="cs-CZ" sz="4000" dirty="0" err="1">
                <a:solidFill>
                  <a:srgbClr val="0070C0"/>
                </a:solidFill>
              </a:rPr>
              <a:t>its</a:t>
            </a:r>
            <a:r>
              <a:rPr lang="cs-CZ" sz="4000" dirty="0">
                <a:solidFill>
                  <a:srgbClr val="0070C0"/>
                </a:solidFill>
              </a:rPr>
              <a:t> </a:t>
            </a:r>
            <a:r>
              <a:rPr lang="cs-CZ" sz="4000" dirty="0" err="1">
                <a:solidFill>
                  <a:srgbClr val="0070C0"/>
                </a:solidFill>
              </a:rPr>
              <a:t>main</a:t>
            </a:r>
            <a:r>
              <a:rPr lang="cs-CZ" sz="4000" dirty="0">
                <a:solidFill>
                  <a:srgbClr val="0070C0"/>
                </a:solidFill>
              </a:rPr>
              <a:t> </a:t>
            </a:r>
            <a:r>
              <a:rPr lang="cs-CZ" sz="4000" dirty="0" err="1">
                <a:solidFill>
                  <a:srgbClr val="0070C0"/>
                </a:solidFill>
              </a:rPr>
              <a:t>concepts</a:t>
            </a:r>
            <a:r>
              <a:rPr lang="cs-CZ" sz="4000" dirty="0">
                <a:solidFill>
                  <a:srgbClr val="0070C0"/>
                </a:solidFill>
              </a:rPr>
              <a:t>- </a:t>
            </a:r>
            <a:r>
              <a:rPr lang="cs-CZ" sz="4000" dirty="0" err="1">
                <a:solidFill>
                  <a:srgbClr val="0070C0"/>
                </a:solidFill>
              </a:rPr>
              <a:t>first</a:t>
            </a:r>
            <a:r>
              <a:rPr lang="cs-CZ" sz="4000" dirty="0">
                <a:solidFill>
                  <a:srgbClr val="0070C0"/>
                </a:solidFill>
              </a:rPr>
              <a:t> part</a:t>
            </a:r>
            <a:br>
              <a:rPr lang="cs-CZ" sz="4000" dirty="0">
                <a:solidFill>
                  <a:srgbClr val="0070C0"/>
                </a:solidFill>
              </a:rPr>
            </a:br>
            <a:r>
              <a:rPr lang="cs-CZ" sz="4000" dirty="0">
                <a:solidFill>
                  <a:srgbClr val="0070C0"/>
                </a:solidFill>
              </a:rPr>
              <a:t>Příklad na výrobu – druhá část</a:t>
            </a:r>
          </a:p>
        </p:txBody>
      </p:sp>
      <p:sp>
        <p:nvSpPr>
          <p:cNvPr id="3" name="Podnadpis 2"/>
          <p:cNvSpPr>
            <a:spLocks noGrp="1"/>
          </p:cNvSpPr>
          <p:nvPr>
            <p:ph type="subTitle" idx="1"/>
          </p:nvPr>
        </p:nvSpPr>
        <p:spPr>
          <a:xfrm>
            <a:off x="1371600" y="3365389"/>
            <a:ext cx="6400800" cy="1752600"/>
          </a:xfrm>
        </p:spPr>
        <p:txBody>
          <a:bodyPr>
            <a:normAutofit/>
          </a:bodyPr>
          <a:lstStyle/>
          <a:p>
            <a:r>
              <a:rPr lang="cs-CZ" sz="2000" dirty="0" err="1">
                <a:solidFill>
                  <a:srgbClr val="C00000"/>
                </a:solidFill>
              </a:rPr>
              <a:t>Ing.J.Skorkovský,CSc</a:t>
            </a:r>
            <a:r>
              <a:rPr lang="cs-CZ" sz="2000" dirty="0">
                <a:solidFill>
                  <a:srgbClr val="C00000"/>
                </a:solidFill>
              </a:rPr>
              <a:t>. </a:t>
            </a:r>
          </a:p>
          <a:p>
            <a:r>
              <a:rPr lang="cs-CZ" sz="1100" dirty="0">
                <a:solidFill>
                  <a:srgbClr val="C00000"/>
                </a:solidFill>
              </a:rPr>
              <a:t> </a:t>
            </a:r>
            <a:endParaRPr lang="en-ZA" sz="1100" dirty="0">
              <a:solidFill>
                <a:srgbClr val="C00000"/>
              </a:solidFill>
            </a:endParaRPr>
          </a:p>
          <a:p>
            <a:r>
              <a:rPr lang="en-US" sz="2000" b="1" dirty="0">
                <a:solidFill>
                  <a:srgbClr val="0070C0"/>
                </a:solidFill>
              </a:rPr>
              <a:t>Department of Corporate  Economy</a:t>
            </a:r>
          </a:p>
        </p:txBody>
      </p:sp>
      <p:sp>
        <p:nvSpPr>
          <p:cNvPr id="4" name="TextovéPole 3"/>
          <p:cNvSpPr txBox="1"/>
          <p:nvPr/>
        </p:nvSpPr>
        <p:spPr>
          <a:xfrm>
            <a:off x="251519" y="4509120"/>
            <a:ext cx="8428911" cy="1477328"/>
          </a:xfrm>
          <a:prstGeom prst="rect">
            <a:avLst/>
          </a:prstGeom>
          <a:noFill/>
        </p:spPr>
        <p:txBody>
          <a:bodyPr wrap="none" rtlCol="0">
            <a:spAutoFit/>
          </a:bodyPr>
          <a:lstStyle/>
          <a:p>
            <a:r>
              <a:rPr lang="en-US" dirty="0"/>
              <a:t>Slides 2-</a:t>
            </a:r>
            <a:r>
              <a:rPr lang="cs-CZ" dirty="0"/>
              <a:t>2</a:t>
            </a:r>
            <a:r>
              <a:rPr lang="en-US" dirty="0"/>
              <a:t>8 –basic production theory </a:t>
            </a:r>
            <a:r>
              <a:rPr lang="cs-CZ" dirty="0"/>
              <a:t>in </a:t>
            </a:r>
            <a:r>
              <a:rPr lang="cs-CZ" dirty="0" err="1"/>
              <a:t>English</a:t>
            </a:r>
            <a:r>
              <a:rPr lang="cs-CZ" dirty="0"/>
              <a:t> </a:t>
            </a:r>
            <a:r>
              <a:rPr lang="en-US" dirty="0"/>
              <a:t>and 29-48 practical NAV example</a:t>
            </a:r>
            <a:r>
              <a:rPr lang="cs-CZ" dirty="0"/>
              <a:t> (Czech)</a:t>
            </a:r>
            <a:endParaRPr lang="en-US" dirty="0"/>
          </a:p>
          <a:p>
            <a:r>
              <a:rPr lang="en-US" b="1" dirty="0"/>
              <a:t>Comment :</a:t>
            </a:r>
            <a:r>
              <a:rPr lang="en-US" dirty="0"/>
              <a:t> without basic production theory it is useless to model production in ERP</a:t>
            </a:r>
            <a:endParaRPr lang="cs-CZ" dirty="0"/>
          </a:p>
          <a:p>
            <a:endParaRPr lang="cs-CZ" dirty="0"/>
          </a:p>
          <a:p>
            <a:r>
              <a:rPr lang="cs-CZ"/>
              <a:t> První </a:t>
            </a:r>
            <a:r>
              <a:rPr lang="cs-CZ" dirty="0"/>
              <a:t>sekce slouží k teoretické přípravě. Druhá je klasický výrobní příklad,</a:t>
            </a:r>
          </a:p>
          <a:p>
            <a:r>
              <a:rPr lang="cs-CZ" dirty="0"/>
              <a:t> který navazuje na materiál ve Wordu  : 22_Příklad na výrobu_20201024 </a:t>
            </a:r>
            <a:endParaRPr lang="en-US" dirty="0"/>
          </a:p>
        </p:txBody>
      </p:sp>
    </p:spTree>
    <p:extLst>
      <p:ext uri="{BB962C8B-B14F-4D97-AF65-F5344CB8AC3E}">
        <p14:creationId xmlns:p14="http://schemas.microsoft.com/office/powerpoint/2010/main" val="350299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a:t>Example-solution</a:t>
            </a:r>
            <a:br>
              <a:rPr lang="cs-CZ" altLang="cs-CZ"/>
            </a:br>
            <a:r>
              <a:rPr lang="cs-CZ" altLang="cs-CZ" sz="1600">
                <a:solidFill>
                  <a:srgbClr val="FF0000"/>
                </a:solidFill>
              </a:rPr>
              <a:t>(home study)</a:t>
            </a:r>
          </a:p>
        </p:txBody>
      </p:sp>
      <p:sp>
        <p:nvSpPr>
          <p:cNvPr id="4" name="Zástupný symbol pro obsah 2"/>
          <p:cNvSpPr txBox="1">
            <a:spLocks/>
          </p:cNvSpPr>
          <p:nvPr/>
        </p:nvSpPr>
        <p:spPr bwMode="auto">
          <a:xfrm>
            <a:off x="684213"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a:solidFill>
                  <a:srgbClr val="000000"/>
                </a:solidFill>
              </a:rPr>
              <a:t>Service level =</a:t>
            </a:r>
            <a:r>
              <a:rPr lang="en-ZA" sz="2800" kern="0" dirty="0">
                <a:solidFill>
                  <a:srgbClr val="000000"/>
                </a:solidFill>
              </a:rPr>
              <a:t>1,00-</a:t>
            </a:r>
            <a:r>
              <a:rPr lang="en-ZA" sz="2800" kern="0" dirty="0">
                <a:solidFill>
                  <a:srgbClr val="C00000"/>
                </a:solidFill>
              </a:rPr>
              <a:t>0,03</a:t>
            </a:r>
            <a:r>
              <a:rPr lang="cs-CZ" sz="2800" kern="0" dirty="0">
                <a:solidFill>
                  <a:srgbClr val="C00000"/>
                </a:solidFill>
              </a:rPr>
              <a:t> (risk)</a:t>
            </a:r>
            <a:r>
              <a:rPr lang="en-ZA" sz="2800" kern="0" dirty="0">
                <a:solidFill>
                  <a:srgbClr val="C00000"/>
                </a:solidFill>
              </a:rPr>
              <a:t> </a:t>
            </a:r>
            <a:r>
              <a:rPr lang="en-ZA" sz="2800" kern="0" dirty="0">
                <a:solidFill>
                  <a:srgbClr val="000000"/>
                </a:solidFill>
              </a:rPr>
              <a:t>=0,97 and from probability tables you will get   z= +1,88</a:t>
            </a:r>
            <a:r>
              <a:rPr lang="en-ZA" kern="0" dirty="0">
                <a:solidFill>
                  <a:srgbClr val="000000"/>
                </a:solidFill>
              </a:rPr>
              <a:t> </a:t>
            </a:r>
          </a:p>
          <a:p>
            <a:pPr marL="0" indent="0">
              <a:buFontTx/>
              <a:buNone/>
              <a:defRPr/>
            </a:pPr>
            <a:r>
              <a:rPr lang="cs-CZ" sz="2800" b="1" dirty="0">
                <a:solidFill>
                  <a:srgbClr val="000000"/>
                </a:solidFill>
              </a:rPr>
              <a:t> </a:t>
            </a:r>
            <a:endParaRPr lang="en-ZA" sz="2000" kern="0" dirty="0">
              <a:solidFill>
                <a:srgbClr val="000000"/>
              </a:solidFill>
            </a:endParaRPr>
          </a:p>
          <a:p>
            <a:pPr lvl="1">
              <a:defRPr/>
            </a:pPr>
            <a:endParaRPr lang="cs-CZ" sz="2000" kern="0" dirty="0">
              <a:solidFill>
                <a:srgbClr val="000000"/>
              </a:solidFill>
            </a:endParaRPr>
          </a:p>
          <a:p>
            <a:pPr lvl="1">
              <a:defRPr/>
            </a:pPr>
            <a:endParaRPr lang="cs-CZ" sz="2000" kern="0" dirty="0">
              <a:solidFill>
                <a:srgbClr val="000000"/>
              </a:solidFill>
            </a:endParaRPr>
          </a:p>
          <a:p>
            <a:pPr marL="457200" lvl="1" indent="0">
              <a:buFontTx/>
              <a:buNone/>
              <a:defRPr/>
            </a:pPr>
            <a:r>
              <a:rPr lang="cs-CZ" sz="2000" kern="0" dirty="0">
                <a:solidFill>
                  <a:srgbClr val="000000"/>
                </a:solidFill>
              </a:rPr>
              <a:t> </a:t>
            </a:r>
            <a:endParaRPr lang="en-ZA" sz="2000" kern="0" dirty="0">
              <a:solidFill>
                <a:srgbClr val="000000"/>
              </a:solidFill>
            </a:endParaRPr>
          </a:p>
        </p:txBody>
      </p:sp>
      <p:sp>
        <p:nvSpPr>
          <p:cNvPr id="5" name="Šipka doprava 4"/>
          <p:cNvSpPr/>
          <p:nvPr/>
        </p:nvSpPr>
        <p:spPr>
          <a:xfrm>
            <a:off x="1835150" y="3074988"/>
            <a:ext cx="5329238" cy="2016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cs-CZ" dirty="0" err="1">
                <a:solidFill>
                  <a:srgbClr val="FF0000"/>
                </a:solidFill>
              </a:rPr>
              <a:t>See</a:t>
            </a:r>
            <a:r>
              <a:rPr lang="cs-CZ" dirty="0">
                <a:solidFill>
                  <a:srgbClr val="FF0000"/>
                </a:solidFill>
              </a:rPr>
              <a:t> </a:t>
            </a:r>
            <a:r>
              <a:rPr lang="cs-CZ" dirty="0" err="1">
                <a:solidFill>
                  <a:srgbClr val="FF0000"/>
                </a:solidFill>
              </a:rPr>
              <a:t>next</a:t>
            </a:r>
            <a:r>
              <a:rPr lang="cs-CZ" dirty="0">
                <a:solidFill>
                  <a:srgbClr val="FF0000"/>
                </a:solidFill>
              </a:rPr>
              <a:t> </a:t>
            </a:r>
            <a:r>
              <a:rPr lang="cs-CZ" dirty="0" err="1">
                <a:solidFill>
                  <a:srgbClr val="FF0000"/>
                </a:solidFill>
              </a:rPr>
              <a:t>slide</a:t>
            </a:r>
            <a:r>
              <a:rPr lang="cs-CZ" dirty="0">
                <a:solidFill>
                  <a:srgbClr val="FF0000"/>
                </a:solidFill>
              </a:rPr>
              <a:t> </a:t>
            </a:r>
            <a:r>
              <a:rPr lang="cs-CZ" dirty="0" err="1">
                <a:solidFill>
                  <a:srgbClr val="FF0000"/>
                </a:solidFill>
              </a:rPr>
              <a:t>with</a:t>
            </a:r>
            <a:r>
              <a:rPr lang="cs-CZ" dirty="0">
                <a:solidFill>
                  <a:srgbClr val="FF0000"/>
                </a:solidFill>
              </a:rPr>
              <a:t> probability table</a:t>
            </a:r>
          </a:p>
        </p:txBody>
      </p:sp>
    </p:spTree>
    <p:extLst>
      <p:ext uri="{BB962C8B-B14F-4D97-AF65-F5344CB8AC3E}">
        <p14:creationId xmlns:p14="http://schemas.microsoft.com/office/powerpoint/2010/main" val="208650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ltLang="cs-CZ"/>
              <a:t>Probability table</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085137"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a:extLst>
              <a:ext uri="{FF2B5EF4-FFF2-40B4-BE49-F238E27FC236}">
                <a16:creationId xmlns:a16="http://schemas.microsoft.com/office/drawing/2014/main" id="{2DC10467-9F31-4185-8B4B-03CD1096FE02}"/>
              </a:ext>
            </a:extLst>
          </p:cNvPr>
          <p:cNvSpPr txBox="1"/>
          <p:nvPr/>
        </p:nvSpPr>
        <p:spPr>
          <a:xfrm>
            <a:off x="6742584" y="692696"/>
            <a:ext cx="1944216" cy="369332"/>
          </a:xfrm>
          <a:prstGeom prst="rect">
            <a:avLst/>
          </a:prstGeom>
          <a:noFill/>
        </p:spPr>
        <p:txBody>
          <a:bodyPr wrap="square">
            <a:spAutoFit/>
          </a:bodyPr>
          <a:lstStyle/>
          <a:p>
            <a:r>
              <a:rPr lang="cs-CZ" altLang="cs-CZ" sz="1800" dirty="0">
                <a:solidFill>
                  <a:srgbClr val="FF0000"/>
                </a:solidFill>
              </a:rPr>
              <a:t>(</a:t>
            </a:r>
            <a:r>
              <a:rPr lang="cs-CZ" altLang="cs-CZ" sz="1800" dirty="0" err="1">
                <a:solidFill>
                  <a:srgbClr val="FF0000"/>
                </a:solidFill>
              </a:rPr>
              <a:t>home</a:t>
            </a:r>
            <a:r>
              <a:rPr lang="cs-CZ" altLang="cs-CZ" sz="1800" dirty="0">
                <a:solidFill>
                  <a:srgbClr val="FF0000"/>
                </a:solidFill>
              </a:rPr>
              <a:t> study)</a:t>
            </a:r>
            <a:endParaRPr lang="en-US" dirty="0"/>
          </a:p>
        </p:txBody>
      </p:sp>
    </p:spTree>
    <p:extLst>
      <p:ext uri="{BB962C8B-B14F-4D97-AF65-F5344CB8AC3E}">
        <p14:creationId xmlns:p14="http://schemas.microsoft.com/office/powerpoint/2010/main" val="269434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en-ZA" altLang="cs-CZ" dirty="0"/>
              <a:t>Example-solution</a:t>
            </a:r>
            <a:br>
              <a:rPr lang="cs-CZ" altLang="cs-CZ" dirty="0"/>
            </a:br>
            <a:r>
              <a:rPr lang="cs-CZ" altLang="cs-CZ" sz="1600" dirty="0">
                <a:solidFill>
                  <a:srgbClr val="FF0000"/>
                </a:solidFill>
              </a:rPr>
              <a:t>(</a:t>
            </a:r>
            <a:r>
              <a:rPr lang="cs-CZ" altLang="cs-CZ" sz="1600" dirty="0" err="1">
                <a:solidFill>
                  <a:srgbClr val="FF0000"/>
                </a:solidFill>
              </a:rPr>
              <a:t>home</a:t>
            </a:r>
            <a:r>
              <a:rPr lang="cs-CZ" altLang="cs-CZ" sz="1600" dirty="0">
                <a:solidFill>
                  <a:srgbClr val="FF0000"/>
                </a:solidFill>
              </a:rPr>
              <a:t> study)</a:t>
            </a:r>
            <a:endParaRPr lang="en-ZA" altLang="cs-CZ" sz="1600" dirty="0">
              <a:solidFill>
                <a:srgbClr val="FF0000"/>
              </a:solidFill>
            </a:endParaRP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a:solidFill>
                  <a:srgbClr val="000000"/>
                </a:solidFill>
              </a:rPr>
              <a:t>Service level =</a:t>
            </a:r>
            <a:r>
              <a:rPr lang="en-ZA" sz="2800" kern="0" dirty="0">
                <a:solidFill>
                  <a:srgbClr val="000000"/>
                </a:solidFill>
              </a:rPr>
              <a:t>1,00-0,03 =0,97 and from probability tables we have got : z= +1,88</a:t>
            </a:r>
            <a:r>
              <a:rPr lang="en-ZA" kern="0" dirty="0">
                <a:solidFill>
                  <a:srgbClr val="000000"/>
                </a:solidFill>
              </a:rPr>
              <a:t> </a:t>
            </a:r>
          </a:p>
          <a:p>
            <a:pPr>
              <a:defRPr/>
            </a:pPr>
            <a:r>
              <a:rPr lang="en-ZA" sz="2800" b="1" dirty="0">
                <a:solidFill>
                  <a:srgbClr val="FF0000"/>
                </a:solidFill>
              </a:rPr>
              <a:t>Safety stock </a:t>
            </a:r>
            <a:r>
              <a:rPr lang="en-ZA" sz="2800" b="1" dirty="0">
                <a:solidFill>
                  <a:srgbClr val="000000"/>
                </a:solidFill>
              </a:rPr>
              <a:t>= z * </a:t>
            </a:r>
            <a:r>
              <a:rPr lang="en-ZA" sz="2800" b="1" dirty="0" err="1">
                <a:solidFill>
                  <a:srgbClr val="000000"/>
                </a:solidFill>
              </a:rPr>
              <a:t>σ</a:t>
            </a:r>
            <a:r>
              <a:rPr lang="en-ZA" sz="2800" b="1" baseline="-25000" dirty="0" err="1">
                <a:solidFill>
                  <a:srgbClr val="000000"/>
                </a:solidFill>
              </a:rPr>
              <a:t>dLT</a:t>
            </a:r>
            <a:r>
              <a:rPr lang="en-ZA" sz="2800" b="1" baseline="-25000" dirty="0">
                <a:solidFill>
                  <a:srgbClr val="000000"/>
                </a:solidFill>
              </a:rPr>
              <a:t>  </a:t>
            </a:r>
            <a:r>
              <a:rPr lang="en-ZA" sz="2800" dirty="0">
                <a:solidFill>
                  <a:srgbClr val="000000"/>
                </a:solidFill>
              </a:rPr>
              <a:t>= 1,88 * 5 =</a:t>
            </a:r>
            <a:r>
              <a:rPr lang="en-ZA" sz="2800" dirty="0">
                <a:solidFill>
                  <a:srgbClr val="FF0000"/>
                </a:solidFill>
              </a:rPr>
              <a:t>9,40</a:t>
            </a:r>
            <a:r>
              <a:rPr lang="en-ZA" sz="2800" dirty="0">
                <a:solidFill>
                  <a:srgbClr val="000000"/>
                </a:solidFill>
              </a:rPr>
              <a:t>  tons</a:t>
            </a:r>
            <a:endParaRPr lang="en-ZA" kern="0" dirty="0">
              <a:solidFill>
                <a:srgbClr val="000000"/>
              </a:solidFill>
            </a:endParaRPr>
          </a:p>
          <a:p>
            <a:pPr>
              <a:defRPr/>
            </a:pPr>
            <a:r>
              <a:rPr lang="en-ZA" sz="2800" b="1" dirty="0">
                <a:solidFill>
                  <a:srgbClr val="0070C0"/>
                </a:solidFill>
              </a:rPr>
              <a:t>ROP</a:t>
            </a:r>
            <a:r>
              <a:rPr lang="en-ZA" sz="2800" dirty="0">
                <a:solidFill>
                  <a:srgbClr val="000000"/>
                </a:solidFill>
              </a:rPr>
              <a:t> = </a:t>
            </a:r>
            <a:r>
              <a:rPr lang="en-ZA" sz="2800" dirty="0">
                <a:solidFill>
                  <a:srgbClr val="00B050"/>
                </a:solidFill>
              </a:rPr>
              <a:t>expected lead time demand</a:t>
            </a:r>
            <a:r>
              <a:rPr lang="en-ZA" sz="2800" dirty="0">
                <a:solidFill>
                  <a:srgbClr val="000000"/>
                </a:solidFill>
              </a:rPr>
              <a:t> + </a:t>
            </a:r>
            <a:r>
              <a:rPr lang="en-ZA" sz="2800" dirty="0">
                <a:solidFill>
                  <a:srgbClr val="FF0000"/>
                </a:solidFill>
              </a:rPr>
              <a:t>safety stock</a:t>
            </a:r>
            <a:r>
              <a:rPr lang="en-ZA" sz="2800" dirty="0">
                <a:solidFill>
                  <a:srgbClr val="000000"/>
                </a:solidFill>
              </a:rPr>
              <a:t> = </a:t>
            </a:r>
            <a:r>
              <a:rPr lang="en-ZA" sz="2800" dirty="0">
                <a:solidFill>
                  <a:srgbClr val="00B050"/>
                </a:solidFill>
              </a:rPr>
              <a:t>50</a:t>
            </a:r>
            <a:r>
              <a:rPr lang="en-ZA" sz="2800" dirty="0">
                <a:solidFill>
                  <a:srgbClr val="000000"/>
                </a:solidFill>
              </a:rPr>
              <a:t> + </a:t>
            </a:r>
            <a:r>
              <a:rPr lang="en-ZA" sz="2800" dirty="0">
                <a:solidFill>
                  <a:srgbClr val="FF0000"/>
                </a:solidFill>
              </a:rPr>
              <a:t>9.40</a:t>
            </a:r>
            <a:r>
              <a:rPr lang="en-ZA" sz="2800" dirty="0">
                <a:solidFill>
                  <a:srgbClr val="000000"/>
                </a:solidFill>
              </a:rPr>
              <a:t> = </a:t>
            </a:r>
            <a:r>
              <a:rPr lang="en-ZA" sz="2800" b="1" dirty="0">
                <a:solidFill>
                  <a:srgbClr val="0070C0"/>
                </a:solidFill>
              </a:rPr>
              <a:t>59.40 tons </a:t>
            </a:r>
            <a:r>
              <a:rPr lang="en-ZA" sz="2800" b="1" kern="0" dirty="0">
                <a:solidFill>
                  <a:srgbClr val="0070C0"/>
                </a:solidFill>
              </a:rPr>
              <a:t> </a:t>
            </a:r>
          </a:p>
          <a:p>
            <a:pPr>
              <a:defRPr/>
            </a:pPr>
            <a:r>
              <a:rPr lang="en-ZA" sz="1600" b="1" i="1" kern="0" dirty="0">
                <a:solidFill>
                  <a:srgbClr val="000000"/>
                </a:solidFill>
              </a:rPr>
              <a:t>For z=1 service level =84,13 %</a:t>
            </a:r>
          </a:p>
          <a:p>
            <a:pPr>
              <a:defRPr/>
            </a:pPr>
            <a:r>
              <a:rPr lang="en-ZA" sz="1600" b="1" i="1" kern="0" dirty="0">
                <a:solidFill>
                  <a:srgbClr val="000000"/>
                </a:solidFill>
              </a:rPr>
              <a:t>For z=2 service level= 97,72 %</a:t>
            </a:r>
          </a:p>
          <a:p>
            <a:pPr>
              <a:defRPr/>
            </a:pPr>
            <a:r>
              <a:rPr lang="en-ZA" sz="1600" b="1" i="1" kern="0" dirty="0">
                <a:solidFill>
                  <a:srgbClr val="000000"/>
                </a:solidFill>
              </a:rPr>
              <a:t>For z=3 service level = 99,87%</a:t>
            </a:r>
            <a:r>
              <a:rPr lang="cs-CZ" sz="1600" b="1" i="1" kern="0" dirty="0">
                <a:solidFill>
                  <a:srgbClr val="000000"/>
                </a:solidFill>
              </a:rPr>
              <a:t> (</a:t>
            </a:r>
            <a:r>
              <a:rPr lang="cs-CZ" sz="1600" b="1" i="1" kern="0" dirty="0" err="1">
                <a:solidFill>
                  <a:srgbClr val="000000"/>
                </a:solidFill>
              </a:rPr>
              <a:t>see</a:t>
            </a:r>
            <a:r>
              <a:rPr lang="cs-CZ" sz="1600" b="1" i="1" kern="0" dirty="0">
                <a:solidFill>
                  <a:srgbClr val="000000"/>
                </a:solidFill>
              </a:rPr>
              <a:t> </a:t>
            </a:r>
            <a:r>
              <a:rPr lang="cs-CZ" sz="1600" b="1" i="1" kern="0" dirty="0" err="1">
                <a:solidFill>
                  <a:srgbClr val="000000"/>
                </a:solidFill>
              </a:rPr>
              <a:t>six</a:t>
            </a:r>
            <a:r>
              <a:rPr lang="cs-CZ" sz="1600" b="1" i="1" kern="0" dirty="0">
                <a:solidFill>
                  <a:srgbClr val="000000"/>
                </a:solidFill>
              </a:rPr>
              <a:t> sigma) </a:t>
            </a:r>
            <a:endParaRPr lang="en-ZA" sz="1600" i="1" dirty="0">
              <a:solidFill>
                <a:srgbClr val="000000"/>
              </a:solidFill>
            </a:endParaRPr>
          </a:p>
          <a:p>
            <a:pPr marL="457200" lvl="1" indent="0">
              <a:buFontTx/>
              <a:buNone/>
              <a:defRPr/>
            </a:pPr>
            <a:r>
              <a:rPr lang="cs-CZ" sz="2000" kern="0" dirty="0">
                <a:solidFill>
                  <a:srgbClr val="000000"/>
                </a:solidFill>
              </a:rPr>
              <a:t> </a:t>
            </a:r>
          </a:p>
          <a:p>
            <a:pPr lvl="1">
              <a:defRPr/>
            </a:pPr>
            <a:endParaRPr lang="en-ZA" sz="2000" kern="0" dirty="0">
              <a:solidFill>
                <a:srgbClr val="000000"/>
              </a:solidFill>
            </a:endParaRPr>
          </a:p>
        </p:txBody>
      </p:sp>
    </p:spTree>
    <p:extLst>
      <p:ext uri="{BB962C8B-B14F-4D97-AF65-F5344CB8AC3E}">
        <p14:creationId xmlns:p14="http://schemas.microsoft.com/office/powerpoint/2010/main" val="129627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Schematic</a:t>
            </a:r>
            <a:r>
              <a:rPr lang="cs-CZ" dirty="0"/>
              <a:t> </a:t>
            </a:r>
            <a:r>
              <a:rPr lang="cs-CZ" dirty="0" err="1"/>
              <a:t>of</a:t>
            </a:r>
            <a:r>
              <a:rPr lang="cs-CZ" dirty="0"/>
              <a:t> MRP</a:t>
            </a:r>
          </a:p>
        </p:txBody>
      </p:sp>
      <p:sp>
        <p:nvSpPr>
          <p:cNvPr id="5" name="Vývojový diagram: magnetický disk 4"/>
          <p:cNvSpPr/>
          <p:nvPr/>
        </p:nvSpPr>
        <p:spPr>
          <a:xfrm>
            <a:off x="1580802" y="1484784"/>
            <a:ext cx="830957"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BOM</a:t>
            </a:r>
          </a:p>
        </p:txBody>
      </p:sp>
      <p:sp>
        <p:nvSpPr>
          <p:cNvPr id="6" name="Vývojový diagram: magnetický disk 5"/>
          <p:cNvSpPr/>
          <p:nvPr/>
        </p:nvSpPr>
        <p:spPr>
          <a:xfrm>
            <a:off x="2771800"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a:t>On-hand </a:t>
            </a:r>
            <a:r>
              <a:rPr lang="cs-CZ" sz="1050" b="1" dirty="0" err="1"/>
              <a:t>inventory</a:t>
            </a:r>
            <a:endParaRPr lang="cs-CZ" sz="1050" b="1" dirty="0"/>
          </a:p>
        </p:txBody>
      </p:sp>
      <p:sp>
        <p:nvSpPr>
          <p:cNvPr id="7" name="Vývojový diagram: magnetický disk 6"/>
          <p:cNvSpPr/>
          <p:nvPr/>
        </p:nvSpPr>
        <p:spPr>
          <a:xfrm>
            <a:off x="3923928" y="1473387"/>
            <a:ext cx="82586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a:t>Scheduled</a:t>
            </a:r>
            <a:r>
              <a:rPr lang="cs-CZ" sz="1050" b="1" dirty="0"/>
              <a:t> </a:t>
            </a:r>
            <a:r>
              <a:rPr lang="cs-CZ" sz="1050" b="1" dirty="0" err="1"/>
              <a:t>receipts</a:t>
            </a:r>
            <a:endParaRPr lang="cs-CZ" sz="1050" b="1" dirty="0"/>
          </a:p>
        </p:txBody>
      </p:sp>
      <p:sp>
        <p:nvSpPr>
          <p:cNvPr id="8" name="Vývojový diagram: magnetický disk 7"/>
          <p:cNvSpPr/>
          <p:nvPr/>
        </p:nvSpPr>
        <p:spPr>
          <a:xfrm>
            <a:off x="5076056"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MPS</a:t>
            </a:r>
          </a:p>
        </p:txBody>
      </p:sp>
      <p:sp>
        <p:nvSpPr>
          <p:cNvPr id="9" name="TextovéPole 8"/>
          <p:cNvSpPr txBox="1"/>
          <p:nvPr/>
        </p:nvSpPr>
        <p:spPr>
          <a:xfrm>
            <a:off x="6084168" y="1696162"/>
            <a:ext cx="2310761" cy="276999"/>
          </a:xfrm>
          <a:prstGeom prst="rect">
            <a:avLst/>
          </a:prstGeom>
          <a:noFill/>
        </p:spPr>
        <p:txBody>
          <a:bodyPr wrap="none" rtlCol="0">
            <a:spAutoFit/>
          </a:bodyPr>
          <a:lstStyle/>
          <a:p>
            <a:r>
              <a:rPr lang="cs-CZ" sz="1200" dirty="0"/>
              <a:t>MPS=Master </a:t>
            </a:r>
            <a:r>
              <a:rPr lang="cs-CZ" sz="1200" dirty="0" err="1"/>
              <a:t>Production</a:t>
            </a:r>
            <a:r>
              <a:rPr lang="cs-CZ" sz="1200" dirty="0"/>
              <a:t> Schedule</a:t>
            </a:r>
          </a:p>
        </p:txBody>
      </p:sp>
      <p:sp>
        <p:nvSpPr>
          <p:cNvPr id="10" name="Obdélník 9"/>
          <p:cNvSpPr/>
          <p:nvPr/>
        </p:nvSpPr>
        <p:spPr>
          <a:xfrm>
            <a:off x="1580802" y="2708920"/>
            <a:ext cx="4359350"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a:solidFill>
                  <a:srgbClr val="FF0000"/>
                </a:solidFill>
              </a:rPr>
              <a:t>Netting</a:t>
            </a:r>
            <a:r>
              <a:rPr lang="cs-CZ" sz="1400" b="1" dirty="0"/>
              <a:t> – </a:t>
            </a:r>
            <a:r>
              <a:rPr lang="cs-CZ" sz="1400" b="1" dirty="0">
                <a:solidFill>
                  <a:srgbClr val="00B050"/>
                </a:solidFill>
              </a:rPr>
              <a:t>Lot </a:t>
            </a:r>
            <a:r>
              <a:rPr lang="cs-CZ" sz="1400" b="1" dirty="0" err="1">
                <a:solidFill>
                  <a:srgbClr val="00B050"/>
                </a:solidFill>
              </a:rPr>
              <a:t>Sizing</a:t>
            </a:r>
            <a:r>
              <a:rPr lang="cs-CZ" sz="1400" b="1" dirty="0">
                <a:solidFill>
                  <a:srgbClr val="00B050"/>
                </a:solidFill>
              </a:rPr>
              <a:t> </a:t>
            </a:r>
            <a:r>
              <a:rPr lang="cs-CZ" sz="1400" b="1" dirty="0"/>
              <a:t>–</a:t>
            </a:r>
            <a:r>
              <a:rPr lang="cs-CZ" sz="1400" b="1" dirty="0" err="1">
                <a:solidFill>
                  <a:srgbClr val="0070C0"/>
                </a:solidFill>
              </a:rPr>
              <a:t>Time</a:t>
            </a:r>
            <a:r>
              <a:rPr lang="cs-CZ" sz="1400" b="1" dirty="0">
                <a:solidFill>
                  <a:srgbClr val="0070C0"/>
                </a:solidFill>
              </a:rPr>
              <a:t> </a:t>
            </a:r>
            <a:r>
              <a:rPr lang="cs-CZ" sz="1400" b="1" dirty="0" err="1">
                <a:solidFill>
                  <a:srgbClr val="0070C0"/>
                </a:solidFill>
              </a:rPr>
              <a:t>Phasing</a:t>
            </a:r>
            <a:r>
              <a:rPr lang="cs-CZ" sz="1400" b="1" dirty="0">
                <a:solidFill>
                  <a:srgbClr val="0070C0"/>
                </a:solidFill>
              </a:rPr>
              <a:t> </a:t>
            </a:r>
            <a:r>
              <a:rPr lang="cs-CZ" sz="1400" b="1" dirty="0"/>
              <a:t>–BOM </a:t>
            </a:r>
            <a:r>
              <a:rPr lang="cs-CZ" sz="1400" b="1" dirty="0" err="1"/>
              <a:t>Exploding</a:t>
            </a:r>
            <a:endParaRPr lang="cs-CZ" sz="1400" b="1" dirty="0"/>
          </a:p>
          <a:p>
            <a:pPr algn="ctr"/>
            <a:endParaRPr lang="cs-CZ" sz="1400" b="1" dirty="0"/>
          </a:p>
        </p:txBody>
      </p:sp>
      <p:cxnSp>
        <p:nvCxnSpPr>
          <p:cNvPr id="12" name="Přímá spojnice se šipkou 11"/>
          <p:cNvCxnSpPr>
            <a:stCxn id="5" idx="3"/>
          </p:cNvCxnSpPr>
          <p:nvPr/>
        </p:nvCxnSpPr>
        <p:spPr>
          <a:xfrm flipH="1">
            <a:off x="1996280"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3203847"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4336860"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5543311"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Vývojový diagram: postup 16"/>
          <p:cNvSpPr/>
          <p:nvPr/>
        </p:nvSpPr>
        <p:spPr>
          <a:xfrm>
            <a:off x="1608951"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t>Production</a:t>
            </a:r>
            <a:r>
              <a:rPr lang="cs-CZ" sz="1600" b="1" dirty="0"/>
              <a:t> </a:t>
            </a:r>
          </a:p>
          <a:p>
            <a:pPr algn="ctr"/>
            <a:r>
              <a:rPr lang="cs-CZ" sz="1600" b="1" dirty="0" err="1"/>
              <a:t>Orders</a:t>
            </a:r>
            <a:r>
              <a:rPr lang="cs-CZ" sz="1600" b="1" dirty="0"/>
              <a:t> (</a:t>
            </a:r>
            <a:r>
              <a:rPr lang="cs-CZ" sz="1600" b="1" dirty="0" err="1"/>
              <a:t>jobs</a:t>
            </a:r>
            <a:r>
              <a:rPr lang="cs-CZ" sz="1600" b="1" dirty="0"/>
              <a:t>)</a:t>
            </a:r>
          </a:p>
        </p:txBody>
      </p:sp>
      <p:sp>
        <p:nvSpPr>
          <p:cNvPr id="18" name="Vývojový diagram: postup 17"/>
          <p:cNvSpPr/>
          <p:nvPr/>
        </p:nvSpPr>
        <p:spPr>
          <a:xfrm>
            <a:off x="3121119"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t>Purchase</a:t>
            </a:r>
            <a:endParaRPr lang="cs-CZ" sz="1600" b="1" dirty="0"/>
          </a:p>
          <a:p>
            <a:pPr algn="ctr"/>
            <a:r>
              <a:rPr lang="cs-CZ" sz="1600" b="1" dirty="0" err="1"/>
              <a:t>orders</a:t>
            </a:r>
            <a:endParaRPr lang="cs-CZ" sz="1600" b="1" dirty="0"/>
          </a:p>
        </p:txBody>
      </p:sp>
      <p:sp>
        <p:nvSpPr>
          <p:cNvPr id="19" name="Vývojový diagram: postup 18"/>
          <p:cNvSpPr/>
          <p:nvPr/>
        </p:nvSpPr>
        <p:spPr>
          <a:xfrm>
            <a:off x="4608533"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a:t>Exception</a:t>
            </a:r>
            <a:r>
              <a:rPr lang="cs-CZ" sz="1400" b="1" dirty="0"/>
              <a:t> and </a:t>
            </a:r>
            <a:r>
              <a:rPr lang="cs-CZ" sz="1400" b="1" dirty="0" err="1"/>
              <a:t>change</a:t>
            </a:r>
            <a:r>
              <a:rPr lang="cs-CZ" sz="1400" b="1" dirty="0"/>
              <a:t> </a:t>
            </a:r>
            <a:r>
              <a:rPr lang="cs-CZ" sz="1400" b="1" dirty="0" err="1"/>
              <a:t>notices</a:t>
            </a:r>
            <a:endParaRPr lang="cs-CZ" sz="1400" b="1" dirty="0"/>
          </a:p>
        </p:txBody>
      </p:sp>
      <p:cxnSp>
        <p:nvCxnSpPr>
          <p:cNvPr id="20" name="Přímá spojnice se šipkou 19"/>
          <p:cNvCxnSpPr/>
          <p:nvPr/>
        </p:nvCxnSpPr>
        <p:spPr>
          <a:xfrm flipH="1">
            <a:off x="1996279"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a:off x="3491880" y="370539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5076056"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448067" y="5075892"/>
            <a:ext cx="7349833" cy="523220"/>
          </a:xfrm>
          <a:prstGeom prst="rect">
            <a:avLst/>
          </a:prstGeom>
          <a:noFill/>
        </p:spPr>
        <p:txBody>
          <a:bodyPr wrap="none" rtlCol="0">
            <a:spAutoFit/>
          </a:bodyPr>
          <a:lstStyle/>
          <a:p>
            <a:r>
              <a:rPr lang="en-US" sz="1400" b="1" dirty="0">
                <a:solidFill>
                  <a:srgbClr val="FF0000"/>
                </a:solidFill>
              </a:rPr>
              <a:t>Net requirement </a:t>
            </a:r>
            <a:r>
              <a:rPr lang="en-US" sz="1400" dirty="0"/>
              <a:t>=Gross requirement – Stock in hand – Purchases + Sales + Safety Stock</a:t>
            </a:r>
            <a:endParaRPr lang="cs-CZ" sz="1400" dirty="0"/>
          </a:p>
          <a:p>
            <a:r>
              <a:rPr lang="cs-CZ" sz="1400" dirty="0"/>
              <a:t>Čistý požadavek= Hrubý požadavek- Množství na skladě – Nákupy + Prodeje + Bezpečnostní zásoba</a:t>
            </a:r>
            <a:endParaRPr lang="en-US" sz="1400" dirty="0"/>
          </a:p>
        </p:txBody>
      </p:sp>
      <p:sp>
        <p:nvSpPr>
          <p:cNvPr id="24" name="TextovéPole 23"/>
          <p:cNvSpPr txBox="1"/>
          <p:nvPr/>
        </p:nvSpPr>
        <p:spPr>
          <a:xfrm>
            <a:off x="323528" y="5413038"/>
            <a:ext cx="8090997" cy="584775"/>
          </a:xfrm>
          <a:prstGeom prst="rect">
            <a:avLst/>
          </a:prstGeom>
          <a:noFill/>
        </p:spPr>
        <p:txBody>
          <a:bodyPr wrap="none" rtlCol="0">
            <a:spAutoFit/>
          </a:bodyPr>
          <a:lstStyle/>
          <a:p>
            <a:r>
              <a:rPr lang="cs-CZ" dirty="0">
                <a:solidFill>
                  <a:srgbClr val="00B050"/>
                </a:solidFill>
              </a:rPr>
              <a:t>   </a:t>
            </a:r>
          </a:p>
          <a:p>
            <a:r>
              <a:rPr lang="en-ZA" sz="1400" b="1" dirty="0">
                <a:solidFill>
                  <a:srgbClr val="00B050"/>
                </a:solidFill>
              </a:rPr>
              <a:t>Lot sizing</a:t>
            </a:r>
            <a:r>
              <a:rPr lang="en-ZA" sz="1400" dirty="0"/>
              <a:t>= divide netted demand into appropriate lot sizes to form jobs</a:t>
            </a:r>
            <a:r>
              <a:rPr lang="cs-CZ" sz="1400" dirty="0"/>
              <a:t> (</a:t>
            </a:r>
            <a:r>
              <a:rPr lang="cs-CZ" sz="1400" dirty="0" err="1"/>
              <a:t>see</a:t>
            </a:r>
            <a:r>
              <a:rPr lang="cs-CZ" sz="1400" dirty="0"/>
              <a:t> LLC) and </a:t>
            </a:r>
            <a:r>
              <a:rPr lang="cs-CZ" sz="1400" b="1" dirty="0"/>
              <a:t>EOQ PWP show (</a:t>
            </a:r>
            <a:r>
              <a:rPr lang="cs-CZ" sz="1400" b="1" dirty="0" err="1"/>
              <a:t>later</a:t>
            </a:r>
            <a:r>
              <a:rPr lang="cs-CZ" sz="1400" b="1" dirty="0"/>
              <a:t>)</a:t>
            </a:r>
            <a:endParaRPr lang="en-ZA" sz="1400" b="1" dirty="0"/>
          </a:p>
        </p:txBody>
      </p:sp>
      <p:sp>
        <p:nvSpPr>
          <p:cNvPr id="25" name="TextovéPole 24"/>
          <p:cNvSpPr txBox="1"/>
          <p:nvPr/>
        </p:nvSpPr>
        <p:spPr>
          <a:xfrm>
            <a:off x="448067" y="5925254"/>
            <a:ext cx="6586355" cy="523220"/>
          </a:xfrm>
          <a:prstGeom prst="rect">
            <a:avLst/>
          </a:prstGeom>
          <a:noFill/>
        </p:spPr>
        <p:txBody>
          <a:bodyPr wrap="none" rtlCol="0">
            <a:spAutoFit/>
          </a:bodyPr>
          <a:lstStyle/>
          <a:p>
            <a:r>
              <a:rPr lang="en-US" sz="1400" b="1" dirty="0">
                <a:solidFill>
                  <a:srgbClr val="0070C0"/>
                </a:solidFill>
              </a:rPr>
              <a:t>Time Phasing </a:t>
            </a:r>
            <a:r>
              <a:rPr lang="en-US" sz="1400" dirty="0"/>
              <a:t>= offset the due dates of the jobs with lead times to determine start times</a:t>
            </a:r>
            <a:endParaRPr lang="cs-CZ" sz="1400" dirty="0"/>
          </a:p>
          <a:p>
            <a:r>
              <a:rPr lang="cs-CZ" sz="1400" b="1" i="1" dirty="0">
                <a:solidFill>
                  <a:srgbClr val="0070C0"/>
                </a:solidFill>
              </a:rPr>
              <a:t>(</a:t>
            </a:r>
            <a:r>
              <a:rPr lang="cs-CZ" sz="1400" b="1" i="1" dirty="0" err="1">
                <a:solidFill>
                  <a:srgbClr val="0070C0"/>
                </a:solidFill>
              </a:rPr>
              <a:t>Due</a:t>
            </a:r>
            <a:r>
              <a:rPr lang="cs-CZ" sz="1400" b="1" i="1" dirty="0">
                <a:solidFill>
                  <a:srgbClr val="0070C0"/>
                </a:solidFill>
              </a:rPr>
              <a:t> </a:t>
            </a:r>
            <a:r>
              <a:rPr lang="cs-CZ" sz="1400" b="1" i="1" dirty="0" err="1">
                <a:solidFill>
                  <a:srgbClr val="0070C0"/>
                </a:solidFill>
              </a:rPr>
              <a:t>Date-Lead</a:t>
            </a:r>
            <a:r>
              <a:rPr lang="cs-CZ" sz="1400" b="1" i="1" dirty="0">
                <a:solidFill>
                  <a:srgbClr val="0070C0"/>
                </a:solidFill>
              </a:rPr>
              <a:t> </a:t>
            </a:r>
            <a:r>
              <a:rPr lang="cs-CZ" sz="1400" b="1" i="1" dirty="0" err="1">
                <a:solidFill>
                  <a:srgbClr val="0070C0"/>
                </a:solidFill>
              </a:rPr>
              <a:t>time</a:t>
            </a:r>
            <a:r>
              <a:rPr lang="en-US" sz="1400" b="1" i="1" dirty="0">
                <a:solidFill>
                  <a:srgbClr val="0070C0"/>
                </a:solidFill>
              </a:rPr>
              <a:t>  </a:t>
            </a:r>
            <a:r>
              <a:rPr lang="cs-CZ" sz="1400" b="1" i="1" dirty="0">
                <a:solidFill>
                  <a:srgbClr val="0070C0"/>
                </a:solidFill>
              </a:rPr>
              <a:t>= Start </a:t>
            </a:r>
            <a:r>
              <a:rPr lang="cs-CZ" sz="1400" b="1" i="1" dirty="0" err="1">
                <a:solidFill>
                  <a:srgbClr val="0070C0"/>
                </a:solidFill>
              </a:rPr>
              <a:t>of</a:t>
            </a:r>
            <a:r>
              <a:rPr lang="cs-CZ" sz="1400" b="1" i="1" dirty="0">
                <a:solidFill>
                  <a:srgbClr val="0070C0"/>
                </a:solidFill>
              </a:rPr>
              <a:t> </a:t>
            </a:r>
            <a:r>
              <a:rPr lang="cs-CZ" sz="1400" b="1" i="1" dirty="0" err="1">
                <a:solidFill>
                  <a:srgbClr val="0070C0"/>
                </a:solidFill>
              </a:rPr>
              <a:t>the</a:t>
            </a:r>
            <a:r>
              <a:rPr lang="cs-CZ" sz="1400" b="1" i="1" dirty="0">
                <a:solidFill>
                  <a:srgbClr val="0070C0"/>
                </a:solidFill>
              </a:rPr>
              <a:t> </a:t>
            </a:r>
            <a:r>
              <a:rPr lang="cs-CZ" sz="1400" b="1" i="1" dirty="0" err="1">
                <a:solidFill>
                  <a:srgbClr val="0070C0"/>
                </a:solidFill>
              </a:rPr>
              <a:t>job</a:t>
            </a:r>
            <a:r>
              <a:rPr lang="cs-CZ" sz="1400" b="1" i="1" dirty="0">
                <a:solidFill>
                  <a:srgbClr val="0070C0"/>
                </a:solidFill>
              </a:rPr>
              <a:t>)</a:t>
            </a:r>
            <a:endParaRPr lang="en-US" sz="1400" b="1" i="1" dirty="0">
              <a:solidFill>
                <a:srgbClr val="0070C0"/>
              </a:solidFill>
            </a:endParaRPr>
          </a:p>
        </p:txBody>
      </p:sp>
    </p:spTree>
    <p:extLst>
      <p:ext uri="{BB962C8B-B14F-4D97-AF65-F5344CB8AC3E}">
        <p14:creationId xmlns:p14="http://schemas.microsoft.com/office/powerpoint/2010/main" val="2952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dirty="0"/>
              <a:t>MRP matrix calculation (see related </a:t>
            </a:r>
            <a:r>
              <a:rPr lang="en-US" sz="2400" dirty="0" err="1"/>
              <a:t>xls</a:t>
            </a:r>
            <a:r>
              <a:rPr lang="en-US" sz="2400" dirty="0"/>
              <a:t> file in study material) </a:t>
            </a:r>
          </a:p>
        </p:txBody>
      </p:sp>
      <p:sp>
        <p:nvSpPr>
          <p:cNvPr id="3" name="Zástupný symbol pro obsah 2"/>
          <p:cNvSpPr>
            <a:spLocks noGrp="1"/>
          </p:cNvSpPr>
          <p:nvPr>
            <p:ph idx="1"/>
          </p:nvPr>
        </p:nvSpPr>
        <p:spPr/>
        <p:txBody>
          <a:bodyPr>
            <a:normAutofit fontScale="70000" lnSpcReduction="20000"/>
          </a:bodyPr>
          <a:lstStyle/>
          <a:p>
            <a:r>
              <a:rPr lang="en-ZA" b="1" dirty="0"/>
              <a:t>Parameters</a:t>
            </a:r>
          </a:p>
          <a:p>
            <a:pPr lvl="1"/>
            <a:r>
              <a:rPr lang="en-ZA" b="1" dirty="0">
                <a:solidFill>
                  <a:srgbClr val="0070C0"/>
                </a:solidFill>
              </a:rPr>
              <a:t>Gross requirements</a:t>
            </a:r>
            <a:r>
              <a:rPr lang="cs-CZ" b="1" dirty="0">
                <a:solidFill>
                  <a:srgbClr val="0070C0"/>
                </a:solidFill>
              </a:rPr>
              <a:t> (hrubý požadavek)</a:t>
            </a:r>
            <a:endParaRPr lang="en-ZA" b="1" dirty="0">
              <a:solidFill>
                <a:srgbClr val="0070C0"/>
              </a:solidFill>
            </a:endParaRPr>
          </a:p>
          <a:p>
            <a:pPr lvl="2"/>
            <a:r>
              <a:rPr lang="en-ZA" dirty="0"/>
              <a:t>Der</a:t>
            </a:r>
            <a:r>
              <a:rPr lang="cs-CZ" dirty="0"/>
              <a:t>i</a:t>
            </a:r>
            <a:r>
              <a:rPr lang="en-ZA" dirty="0"/>
              <a:t>vied from Master Production </a:t>
            </a:r>
            <a:r>
              <a:rPr lang="en-ZA" dirty="0" err="1"/>
              <a:t>Schedul</a:t>
            </a:r>
            <a:r>
              <a:rPr lang="cs-CZ" dirty="0" err="1"/>
              <a:t>ed</a:t>
            </a:r>
            <a:r>
              <a:rPr lang="en-ZA" dirty="0"/>
              <a:t> or Planned order releases of the parent BO</a:t>
            </a:r>
            <a:r>
              <a:rPr lang="cs-CZ" dirty="0"/>
              <a:t>M</a:t>
            </a:r>
            <a:r>
              <a:rPr lang="en-ZA" dirty="0"/>
              <a:t> (finished good)</a:t>
            </a:r>
          </a:p>
          <a:p>
            <a:pPr lvl="1"/>
            <a:r>
              <a:rPr lang="en-ZA" b="1" dirty="0">
                <a:solidFill>
                  <a:srgbClr val="00B050"/>
                </a:solidFill>
              </a:rPr>
              <a:t>Scheduled receipts</a:t>
            </a:r>
            <a:r>
              <a:rPr lang="cs-CZ" b="1" dirty="0">
                <a:solidFill>
                  <a:srgbClr val="00B050"/>
                </a:solidFill>
              </a:rPr>
              <a:t> (vytvořené a dodavatelům zaslané objednávky)</a:t>
            </a:r>
            <a:endParaRPr lang="en-ZA" b="1" dirty="0">
              <a:solidFill>
                <a:srgbClr val="00B050"/>
              </a:solidFill>
            </a:endParaRPr>
          </a:p>
          <a:p>
            <a:pPr lvl="2"/>
            <a:r>
              <a:rPr lang="en-ZA" dirty="0"/>
              <a:t>On order (issued) and scheduled to be received</a:t>
            </a:r>
          </a:p>
          <a:p>
            <a:pPr lvl="1"/>
            <a:r>
              <a:rPr lang="en-ZA" b="1" dirty="0">
                <a:solidFill>
                  <a:srgbClr val="C00000"/>
                </a:solidFill>
              </a:rPr>
              <a:t>Projected on hand</a:t>
            </a:r>
            <a:r>
              <a:rPr lang="cs-CZ" b="1" dirty="0">
                <a:solidFill>
                  <a:srgbClr val="C00000"/>
                </a:solidFill>
              </a:rPr>
              <a:t> = </a:t>
            </a:r>
            <a:r>
              <a:rPr lang="cs-CZ" b="1" dirty="0" err="1">
                <a:solidFill>
                  <a:srgbClr val="C00000"/>
                </a:solidFill>
              </a:rPr>
              <a:t>Stock</a:t>
            </a:r>
            <a:r>
              <a:rPr lang="cs-CZ" b="1" dirty="0">
                <a:solidFill>
                  <a:srgbClr val="C00000"/>
                </a:solidFill>
              </a:rPr>
              <a:t> in Hand (stav na skladě) </a:t>
            </a:r>
            <a:endParaRPr lang="en-ZA" b="1" dirty="0">
              <a:solidFill>
                <a:srgbClr val="C00000"/>
              </a:solidFill>
            </a:endParaRPr>
          </a:p>
          <a:p>
            <a:pPr lvl="2"/>
            <a:r>
              <a:rPr lang="en-ZA" dirty="0"/>
              <a:t>Antic</a:t>
            </a:r>
            <a:r>
              <a:rPr lang="cs-CZ" dirty="0"/>
              <a:t>i</a:t>
            </a:r>
            <a:r>
              <a:rPr lang="en-ZA" dirty="0"/>
              <a:t>pated  quantity </a:t>
            </a:r>
            <a:r>
              <a:rPr lang="cs-CZ" dirty="0"/>
              <a:t>on hand a</a:t>
            </a:r>
            <a:r>
              <a:rPr lang="en-ZA" dirty="0"/>
              <a:t>t the end of the period</a:t>
            </a:r>
          </a:p>
          <a:p>
            <a:pPr lvl="1"/>
            <a:r>
              <a:rPr lang="en-ZA" b="1" dirty="0">
                <a:solidFill>
                  <a:srgbClr val="FF0000"/>
                </a:solidFill>
              </a:rPr>
              <a:t>Net requirement </a:t>
            </a:r>
            <a:r>
              <a:rPr lang="cs-CZ" b="1" dirty="0">
                <a:solidFill>
                  <a:srgbClr val="FF0000"/>
                </a:solidFill>
              </a:rPr>
              <a:t>(čistý požadavek)</a:t>
            </a:r>
            <a:endParaRPr lang="en-ZA" b="1" dirty="0">
              <a:solidFill>
                <a:srgbClr val="FF0000"/>
              </a:solidFill>
            </a:endParaRPr>
          </a:p>
          <a:p>
            <a:pPr lvl="2"/>
            <a:r>
              <a:rPr lang="en-ZA" sz="2000" b="1" dirty="0">
                <a:solidFill>
                  <a:srgbClr val="FF0000"/>
                </a:solidFill>
              </a:rPr>
              <a:t>Net requirement </a:t>
            </a:r>
            <a:r>
              <a:rPr lang="en-ZA" sz="2000" dirty="0"/>
              <a:t>=Gross requirement – Stock in hand – Purchases + Sales + Safety Stock</a:t>
            </a:r>
          </a:p>
          <a:p>
            <a:pPr lvl="1"/>
            <a:r>
              <a:rPr lang="en-ZA" b="1" dirty="0">
                <a:solidFill>
                  <a:schemeClr val="accent2">
                    <a:lumMod val="75000"/>
                  </a:schemeClr>
                </a:solidFill>
              </a:rPr>
              <a:t>Planned order receipts</a:t>
            </a:r>
            <a:r>
              <a:rPr lang="cs-CZ" b="1" dirty="0">
                <a:solidFill>
                  <a:schemeClr val="accent2">
                    <a:lumMod val="75000"/>
                  </a:schemeClr>
                </a:solidFill>
              </a:rPr>
              <a:t> (naplánované příjmy – např. ty v sešitu požadavků) </a:t>
            </a:r>
          </a:p>
          <a:p>
            <a:pPr marL="457200" lvl="1" indent="0">
              <a:buNone/>
            </a:pPr>
            <a:r>
              <a:rPr lang="cs-CZ" b="1" dirty="0">
                <a:solidFill>
                  <a:schemeClr val="accent2">
                    <a:lumMod val="75000"/>
                  </a:schemeClr>
                </a:solidFill>
              </a:rPr>
              <a:t>     </a:t>
            </a:r>
            <a:r>
              <a:rPr lang="en-ZA" dirty="0"/>
              <a:t>When order need to be received (documents are not issued)</a:t>
            </a:r>
          </a:p>
          <a:p>
            <a:pPr lvl="1"/>
            <a:r>
              <a:rPr lang="en-ZA" b="1" dirty="0">
                <a:solidFill>
                  <a:srgbClr val="7030A0"/>
                </a:solidFill>
              </a:rPr>
              <a:t>Planned order releases </a:t>
            </a:r>
          </a:p>
          <a:p>
            <a:pPr lvl="2"/>
            <a:r>
              <a:rPr lang="en-ZA" dirty="0"/>
              <a:t>When order need to be placed to be received on time</a:t>
            </a:r>
          </a:p>
          <a:p>
            <a:pPr lvl="2"/>
            <a:endParaRPr lang="en-ZA" dirty="0"/>
          </a:p>
          <a:p>
            <a:pPr lvl="2"/>
            <a:endParaRPr lang="cs-CZ" dirty="0"/>
          </a:p>
        </p:txBody>
      </p:sp>
      <p:sp>
        <p:nvSpPr>
          <p:cNvPr id="4" name="Obdélník 3"/>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9866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MRP matrix </a:t>
            </a:r>
            <a:r>
              <a:rPr lang="cs-CZ" dirty="0" err="1"/>
              <a:t>example</a:t>
            </a:r>
            <a:r>
              <a:rPr lang="cs-CZ" dirty="0"/>
              <a:t> 1</a:t>
            </a:r>
          </a:p>
        </p:txBody>
      </p:sp>
      <p:graphicFrame>
        <p:nvGraphicFramePr>
          <p:cNvPr id="4" name="Tabulka 3"/>
          <p:cNvGraphicFramePr>
            <a:graphicFrameLocks noGrp="1"/>
          </p:cNvGraphicFramePr>
          <p:nvPr>
            <p:extLst>
              <p:ext uri="{D42A27DB-BD31-4B8C-83A1-F6EECF244321}">
                <p14:modId xmlns:p14="http://schemas.microsoft.com/office/powerpoint/2010/main" val="3040813269"/>
              </p:ext>
            </p:extLst>
          </p:nvPr>
        </p:nvGraphicFramePr>
        <p:xfrm>
          <a:off x="457200" y="1543050"/>
          <a:ext cx="8229596" cy="3771906"/>
        </p:xfrm>
        <a:graphic>
          <a:graphicData uri="http://schemas.openxmlformats.org/drawingml/2006/table">
            <a:tbl>
              <a:tblPr>
                <a:tableStyleId>{5C22544A-7EE6-4342-B048-85BDC9FD1C3A}</a:tableStyleId>
              </a:tblPr>
              <a:tblGrid>
                <a:gridCol w="1229680">
                  <a:extLst>
                    <a:ext uri="{9D8B030D-6E8A-4147-A177-3AD203B41FA5}">
                      <a16:colId xmlns:a16="http://schemas.microsoft.com/office/drawing/2014/main" val="20000"/>
                    </a:ext>
                  </a:extLst>
                </a:gridCol>
                <a:gridCol w="1033801">
                  <a:extLst>
                    <a:ext uri="{9D8B030D-6E8A-4147-A177-3AD203B41FA5}">
                      <a16:colId xmlns:a16="http://schemas.microsoft.com/office/drawing/2014/main" val="20001"/>
                    </a:ext>
                  </a:extLst>
                </a:gridCol>
                <a:gridCol w="587634">
                  <a:extLst>
                    <a:ext uri="{9D8B030D-6E8A-4147-A177-3AD203B41FA5}">
                      <a16:colId xmlns:a16="http://schemas.microsoft.com/office/drawing/2014/main" val="20002"/>
                    </a:ext>
                  </a:extLst>
                </a:gridCol>
                <a:gridCol w="522341">
                  <a:extLst>
                    <a:ext uri="{9D8B030D-6E8A-4147-A177-3AD203B41FA5}">
                      <a16:colId xmlns:a16="http://schemas.microsoft.com/office/drawing/2014/main" val="20003"/>
                    </a:ext>
                  </a:extLst>
                </a:gridCol>
                <a:gridCol w="677412">
                  <a:extLst>
                    <a:ext uri="{9D8B030D-6E8A-4147-A177-3AD203B41FA5}">
                      <a16:colId xmlns:a16="http://schemas.microsoft.com/office/drawing/2014/main" val="20004"/>
                    </a:ext>
                  </a:extLst>
                </a:gridCol>
                <a:gridCol w="522341">
                  <a:extLst>
                    <a:ext uri="{9D8B030D-6E8A-4147-A177-3AD203B41FA5}">
                      <a16:colId xmlns:a16="http://schemas.microsoft.com/office/drawing/2014/main" val="20005"/>
                    </a:ext>
                  </a:extLst>
                </a:gridCol>
                <a:gridCol w="522341">
                  <a:extLst>
                    <a:ext uri="{9D8B030D-6E8A-4147-A177-3AD203B41FA5}">
                      <a16:colId xmlns:a16="http://schemas.microsoft.com/office/drawing/2014/main" val="20006"/>
                    </a:ext>
                  </a:extLst>
                </a:gridCol>
                <a:gridCol w="522341">
                  <a:extLst>
                    <a:ext uri="{9D8B030D-6E8A-4147-A177-3AD203B41FA5}">
                      <a16:colId xmlns:a16="http://schemas.microsoft.com/office/drawing/2014/main" val="20007"/>
                    </a:ext>
                  </a:extLst>
                </a:gridCol>
                <a:gridCol w="522341">
                  <a:extLst>
                    <a:ext uri="{9D8B030D-6E8A-4147-A177-3AD203B41FA5}">
                      <a16:colId xmlns:a16="http://schemas.microsoft.com/office/drawing/2014/main" val="20008"/>
                    </a:ext>
                  </a:extLst>
                </a:gridCol>
                <a:gridCol w="522341">
                  <a:extLst>
                    <a:ext uri="{9D8B030D-6E8A-4147-A177-3AD203B41FA5}">
                      <a16:colId xmlns:a16="http://schemas.microsoft.com/office/drawing/2014/main" val="20009"/>
                    </a:ext>
                  </a:extLst>
                </a:gridCol>
                <a:gridCol w="522341">
                  <a:extLst>
                    <a:ext uri="{9D8B030D-6E8A-4147-A177-3AD203B41FA5}">
                      <a16:colId xmlns:a16="http://schemas.microsoft.com/office/drawing/2014/main" val="20010"/>
                    </a:ext>
                  </a:extLst>
                </a:gridCol>
                <a:gridCol w="522341">
                  <a:extLst>
                    <a:ext uri="{9D8B030D-6E8A-4147-A177-3AD203B41FA5}">
                      <a16:colId xmlns:a16="http://schemas.microsoft.com/office/drawing/2014/main" val="20011"/>
                    </a:ext>
                  </a:extLst>
                </a:gridCol>
                <a:gridCol w="522341">
                  <a:extLst>
                    <a:ext uri="{9D8B030D-6E8A-4147-A177-3AD203B41FA5}">
                      <a16:colId xmlns:a16="http://schemas.microsoft.com/office/drawing/2014/main" val="20012"/>
                    </a:ext>
                  </a:extLst>
                </a:gridCol>
              </a:tblGrid>
              <a:tr h="171450">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0"/>
                  </a:ext>
                </a:extLst>
              </a:tr>
              <a:tr h="171450">
                <a:tc>
                  <a:txBody>
                    <a:bodyPr/>
                    <a:lstStyle/>
                    <a:p>
                      <a:pPr algn="l" fontAlgn="b"/>
                      <a:r>
                        <a:rPr lang="cs-CZ" sz="900" u="none" strike="noStrike">
                          <a:effectLst/>
                        </a:rPr>
                        <a:t>MRP basic calculations</a:t>
                      </a:r>
                      <a:endParaRPr lang="cs-CZ" sz="900" b="1"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4">
                  <a:txBody>
                    <a:bodyPr/>
                    <a:lstStyle/>
                    <a:p>
                      <a:pPr algn="l" fontAlgn="b"/>
                      <a:r>
                        <a:rPr lang="en-US" sz="900" u="none" strike="noStrike">
                          <a:effectLst/>
                        </a:rPr>
                        <a:t>Lot-for lot - ordering exact quntity needed</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1"/>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9">
                  <a:txBody>
                    <a:bodyPr/>
                    <a:lstStyle/>
                    <a:p>
                      <a:pPr algn="l" fontAlgn="b"/>
                      <a:r>
                        <a:rPr lang="en-US" sz="900" u="none" strike="noStrike">
                          <a:effectLst/>
                        </a:rPr>
                        <a:t>Lead Time =1 - time to get item from the moment the purchase order is issued or to make it    </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2"/>
                  </a:ext>
                </a:extLst>
              </a:tr>
              <a:tr h="163286">
                <a:tc gridSpan="2">
                  <a:txBody>
                    <a:bodyPr/>
                    <a:lstStyle/>
                    <a:p>
                      <a:pPr algn="l" fontAlgn="b"/>
                      <a:r>
                        <a:rPr lang="cs-CZ" sz="900" u="none" strike="noStrike">
                          <a:effectLst/>
                        </a:rPr>
                        <a:t>Master Production Schedule</a:t>
                      </a:r>
                      <a:endParaRPr lang="cs-CZ" sz="900" b="1"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3"/>
                  </a:ext>
                </a:extLst>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l" fontAlgn="b"/>
                      <a:r>
                        <a:rPr lang="cs-CZ" sz="900" u="none" strike="noStrike">
                          <a:effectLst/>
                        </a:rPr>
                        <a:t>Projected on hand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4"/>
                  </a:ext>
                </a:extLst>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5"/>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6"/>
                  </a:ext>
                </a:extLst>
              </a:tr>
              <a:tr h="163286">
                <a:tc>
                  <a:txBody>
                    <a:bodyPr/>
                    <a:lstStyle/>
                    <a:p>
                      <a:pPr algn="l" fontAlgn="b"/>
                      <a:r>
                        <a:rPr lang="cs-CZ" sz="900" u="none" strike="noStrike">
                          <a:effectLst/>
                        </a:rPr>
                        <a:t>MRP</a:t>
                      </a:r>
                      <a:endParaRPr lang="cs-CZ" sz="900" b="1" i="0" u="none" strike="noStrike">
                        <a:solidFill>
                          <a:srgbClr val="000000"/>
                        </a:solidFill>
                        <a:effectLst/>
                        <a:latin typeface="Calibri"/>
                      </a:endParaRPr>
                    </a:p>
                  </a:txBody>
                  <a:tcPr marL="8164" marR="8164" marT="8164" marB="0" anchor="b"/>
                </a:tc>
                <a:tc>
                  <a:txBody>
                    <a:bodyPr/>
                    <a:lstStyle/>
                    <a:p>
                      <a:pPr algn="ctr"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7"/>
                  </a:ext>
                </a:extLst>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3</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4</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5</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8"/>
                  </a:ext>
                </a:extLst>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9"/>
                  </a:ext>
                </a:extLst>
              </a:tr>
              <a:tr h="163286">
                <a:tc>
                  <a:txBody>
                    <a:bodyPr/>
                    <a:lstStyle/>
                    <a:p>
                      <a:pPr algn="l" fontAlgn="b"/>
                      <a:r>
                        <a:rPr lang="cs-CZ" sz="900" u="none" strike="noStrike">
                          <a:effectLst/>
                        </a:rPr>
                        <a:t>Scheduled Receipts</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800" u="none" strike="noStrike" dirty="0" err="1">
                          <a:effectLst/>
                        </a:rPr>
                        <a:t>Is</a:t>
                      </a:r>
                      <a:r>
                        <a:rPr lang="cs-CZ" sz="800" u="none" strike="noStrike" dirty="0">
                          <a:effectLst/>
                        </a:rPr>
                        <a:t> </a:t>
                      </a:r>
                      <a:r>
                        <a:rPr lang="cs-CZ" sz="800" u="none" strike="noStrike" dirty="0" err="1">
                          <a:effectLst/>
                        </a:rPr>
                        <a:t>already</a:t>
                      </a:r>
                      <a:r>
                        <a:rPr lang="cs-CZ" sz="800" u="none" strike="noStrike" dirty="0">
                          <a:effectLst/>
                        </a:rPr>
                        <a:t> </a:t>
                      </a:r>
                      <a:r>
                        <a:rPr lang="cs-CZ" sz="800" u="none" strike="noStrike" dirty="0" err="1">
                          <a:effectLst/>
                        </a:rPr>
                        <a:t>issued</a:t>
                      </a:r>
                      <a:endParaRPr lang="cs-CZ" sz="8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dirty="0">
                          <a:effectLst/>
                        </a:rPr>
                        <a:t>175</a:t>
                      </a:r>
                      <a:endParaRPr lang="cs-CZ" sz="9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0"/>
                  </a:ext>
                </a:extLst>
              </a:tr>
              <a:tr h="163286">
                <a:tc>
                  <a:txBody>
                    <a:bodyPr/>
                    <a:lstStyle/>
                    <a:p>
                      <a:pPr algn="ctr" fontAlgn="b"/>
                      <a:r>
                        <a:rPr lang="cs-CZ" sz="900" u="none" strike="noStrike">
                          <a:effectLst/>
                        </a:rPr>
                        <a:t>Projected on hand (POH)</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25</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dirty="0">
                          <a:solidFill>
                            <a:srgbClr val="FF0000"/>
                          </a:solidFill>
                          <a:effectLst/>
                        </a:rPr>
                        <a:t>115</a:t>
                      </a:r>
                      <a:endParaRPr lang="cs-CZ" sz="900" b="0" i="0" u="none" strike="noStrike" dirty="0">
                        <a:solidFill>
                          <a:srgbClr val="FF0000"/>
                        </a:solidFill>
                        <a:effectLst/>
                        <a:latin typeface="Calibri"/>
                      </a:endParaRPr>
                    </a:p>
                  </a:txBody>
                  <a:tcPr marL="8164" marR="8164" marT="8164" marB="0" anchor="b"/>
                </a:tc>
                <a:tc>
                  <a:txBody>
                    <a:bodyPr/>
                    <a:lstStyle/>
                    <a:p>
                      <a:pPr algn="ctr" fontAlgn="b"/>
                      <a:r>
                        <a:rPr lang="cs-CZ" sz="900" u="none" strike="noStrike">
                          <a:effectLst/>
                        </a:rPr>
                        <a:t>20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1"/>
                  </a:ext>
                </a:extLst>
              </a:tr>
              <a:tr h="163286">
                <a:tc>
                  <a:txBody>
                    <a:bodyPr/>
                    <a:lstStyle/>
                    <a:p>
                      <a:pPr algn="ctr" fontAlgn="b"/>
                      <a:r>
                        <a:rPr lang="cs-CZ" sz="900" u="none" strike="noStrike">
                          <a:effectLst/>
                        </a:rPr>
                        <a:t>Net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2"/>
                  </a:ext>
                </a:extLst>
              </a:tr>
              <a:tr h="163286">
                <a:tc>
                  <a:txBody>
                    <a:bodyPr/>
                    <a:lstStyle/>
                    <a:p>
                      <a:pPr algn="ctr" fontAlgn="b"/>
                      <a:r>
                        <a:rPr lang="cs-CZ" sz="900" u="none" strike="noStrike">
                          <a:effectLst/>
                        </a:rPr>
                        <a:t>Planned order receipts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3"/>
                  </a:ext>
                </a:extLst>
              </a:tr>
              <a:tr h="163286">
                <a:tc>
                  <a:txBody>
                    <a:bodyPr/>
                    <a:lstStyle/>
                    <a:p>
                      <a:pPr algn="ctr" fontAlgn="b"/>
                      <a:r>
                        <a:rPr lang="cs-CZ" sz="900" u="none" strike="noStrike">
                          <a:effectLst/>
                        </a:rPr>
                        <a:t>Planned order releases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b="1" u="none" strike="noStrike" dirty="0">
                          <a:solidFill>
                            <a:srgbClr val="0070C0"/>
                          </a:solidFill>
                          <a:effectLst/>
                        </a:rPr>
                        <a:t>100</a:t>
                      </a:r>
                      <a:endParaRPr lang="cs-CZ" sz="900" b="1"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E26B0A"/>
                        </a:solidFill>
                        <a:effectLst/>
                        <a:latin typeface="Calibri"/>
                      </a:endParaRPr>
                    </a:p>
                  </a:txBody>
                  <a:tcPr marL="8164" marR="8164" marT="8164" marB="0" anchor="b"/>
                </a:tc>
                <a:tc>
                  <a:txBody>
                    <a:bodyPr/>
                    <a:lstStyle/>
                    <a:p>
                      <a:pPr algn="ctr" fontAlgn="b"/>
                      <a:r>
                        <a:rPr lang="cs-CZ" sz="900" u="none" strike="noStrike" dirty="0">
                          <a:effectLst/>
                        </a:rPr>
                        <a:t> </a:t>
                      </a:r>
                      <a:endParaRPr lang="cs-CZ" sz="900" b="0" i="0" u="none" strike="noStrike" dirty="0">
                        <a:solidFill>
                          <a:srgbClr val="E26B0A"/>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4"/>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5"/>
                  </a:ext>
                </a:extLst>
              </a:tr>
              <a:tr h="163286">
                <a:tc>
                  <a:txBody>
                    <a:bodyPr/>
                    <a:lstStyle/>
                    <a:p>
                      <a:pPr algn="l"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Period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Action</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6"/>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a:effectLst/>
                        </a:rPr>
                        <a:t>25+175-85=</a:t>
                      </a:r>
                      <a:r>
                        <a:rPr lang="cs-CZ" sz="800" b="1" u="none" strike="noStrike" dirty="0">
                          <a:solidFill>
                            <a:srgbClr val="FF0000"/>
                          </a:solidFill>
                          <a:effectLst/>
                        </a:rPr>
                        <a:t>115</a:t>
                      </a:r>
                      <a:r>
                        <a:rPr lang="cs-CZ" sz="800" u="none" strike="noStrike" dirty="0">
                          <a:effectLst/>
                        </a:rPr>
                        <a:t>=POH</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7"/>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a:effectLst/>
                        </a:rPr>
                        <a:t>POH=115-95=20</a:t>
                      </a:r>
                      <a:endParaRPr lang="cs-CZ" sz="800" b="0"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8"/>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9">
                  <a:txBody>
                    <a:bodyPr/>
                    <a:lstStyle/>
                    <a:p>
                      <a:pPr algn="l" fontAlgn="b"/>
                      <a:r>
                        <a:rPr lang="en-US" sz="800" u="none" strike="noStrike" dirty="0">
                          <a:effectLst/>
                        </a:rPr>
                        <a:t>Cannot co</a:t>
                      </a:r>
                      <a:r>
                        <a:rPr lang="cs-CZ" sz="800" u="none" strike="noStrike" dirty="0">
                          <a:effectLst/>
                        </a:rPr>
                        <a:t>v</a:t>
                      </a:r>
                      <a:r>
                        <a:rPr lang="en-US" sz="800" u="none" strike="noStrike" dirty="0" err="1">
                          <a:effectLst/>
                        </a:rPr>
                        <a:t>er</a:t>
                      </a:r>
                      <a:r>
                        <a:rPr lang="en-US" sz="800" u="none" strike="noStrike" dirty="0">
                          <a:effectLst/>
                        </a:rPr>
                        <a:t> GR, so </a:t>
                      </a:r>
                      <a:r>
                        <a:rPr lang="cs-CZ" sz="800" u="none" strike="noStrike" dirty="0">
                          <a:effectLst/>
                        </a:rPr>
                        <a:t> </a:t>
                      </a:r>
                      <a:r>
                        <a:rPr lang="en-US" sz="800" u="none" strike="noStrike" dirty="0">
                          <a:effectLst/>
                        </a:rPr>
                        <a:t>we have to release one PO for </a:t>
                      </a:r>
                      <a:r>
                        <a:rPr lang="en-US" sz="800" b="1" u="none" strike="noStrike" dirty="0">
                          <a:solidFill>
                            <a:srgbClr val="0070C0"/>
                          </a:solidFill>
                          <a:effectLst/>
                        </a:rPr>
                        <a:t>100 </a:t>
                      </a:r>
                      <a:r>
                        <a:rPr lang="en-US" sz="800" u="none" strike="noStrike" dirty="0">
                          <a:effectLst/>
                        </a:rPr>
                        <a:t>one period earlier in order to get it in period 3 </a:t>
                      </a:r>
                      <a:endParaRPr lang="en-US" sz="800" b="0" i="0" u="none" strike="noStrike" dirty="0">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9"/>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5">
                  <a:txBody>
                    <a:bodyPr/>
                    <a:lstStyle/>
                    <a:p>
                      <a:pPr algn="l" fontAlgn="b"/>
                      <a:r>
                        <a:rPr lang="nl-NL" sz="800" u="none" strike="noStrike">
                          <a:effectLst/>
                        </a:rPr>
                        <a:t>Net req=120-20 =100, POH in period 3=120-20-100=0</a:t>
                      </a:r>
                      <a:endParaRPr lang="nl-NL"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20"/>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gridSpan="10">
                  <a:txBody>
                    <a:bodyPr/>
                    <a:lstStyle/>
                    <a:p>
                      <a:pPr algn="l" fontAlgn="b"/>
                      <a:r>
                        <a:rPr lang="en-US" sz="800" u="none" strike="noStrike">
                          <a:effectLst/>
                        </a:rPr>
                        <a:t>Net req =100-0=100-POH=100, so we heave to release one PO one period earlier in order to cover demand in period 4</a:t>
                      </a:r>
                      <a:endParaRPr lang="en-US"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21"/>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err="1">
                          <a:effectLst/>
                        </a:rPr>
                        <a:t>Similar</a:t>
                      </a:r>
                      <a:r>
                        <a:rPr lang="cs-CZ" sz="800" u="none" strike="noStrike" dirty="0">
                          <a:effectLst/>
                        </a:rPr>
                        <a:t> to period 4</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extLst>
                  <a:ext uri="{0D108BD9-81ED-4DB2-BD59-A6C34878D82A}">
                    <a16:rowId xmlns:a16="http://schemas.microsoft.com/office/drawing/2014/main" val="10022"/>
                  </a:ext>
                </a:extLst>
              </a:tr>
            </a:tbl>
          </a:graphicData>
        </a:graphic>
      </p:graphicFrame>
      <p:sp>
        <p:nvSpPr>
          <p:cNvPr id="3" name="Obdélník 2"/>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
        <p:nvSpPr>
          <p:cNvPr id="5" name="Šipka doleva 4"/>
          <p:cNvSpPr/>
          <p:nvPr/>
        </p:nvSpPr>
        <p:spPr>
          <a:xfrm>
            <a:off x="5796136" y="2132856"/>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accent2">
                    <a:lumMod val="75000"/>
                  </a:schemeClr>
                </a:solidFill>
              </a:rPr>
              <a:t>period</a:t>
            </a:r>
          </a:p>
        </p:txBody>
      </p:sp>
      <p:sp>
        <p:nvSpPr>
          <p:cNvPr id="6" name="Šipka doleva 5"/>
          <p:cNvSpPr/>
          <p:nvPr/>
        </p:nvSpPr>
        <p:spPr>
          <a:xfrm>
            <a:off x="5836547" y="2780928"/>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accent2">
                    <a:lumMod val="75000"/>
                  </a:schemeClr>
                </a:solidFill>
              </a:rPr>
              <a:t>period</a:t>
            </a:r>
          </a:p>
        </p:txBody>
      </p:sp>
    </p:spTree>
    <p:extLst>
      <p:ext uri="{BB962C8B-B14F-4D97-AF65-F5344CB8AC3E}">
        <p14:creationId xmlns:p14="http://schemas.microsoft.com/office/powerpoint/2010/main" val="295200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MRP matrix example 2</a:t>
            </a:r>
          </a:p>
        </p:txBody>
      </p:sp>
      <p:graphicFrame>
        <p:nvGraphicFramePr>
          <p:cNvPr id="5" name="Tabulka 4"/>
          <p:cNvGraphicFramePr>
            <a:graphicFrameLocks noGrp="1"/>
          </p:cNvGraphicFramePr>
          <p:nvPr>
            <p:extLst>
              <p:ext uri="{D42A27DB-BD31-4B8C-83A1-F6EECF244321}">
                <p14:modId xmlns:p14="http://schemas.microsoft.com/office/powerpoint/2010/main" val="3551881594"/>
              </p:ext>
            </p:extLst>
          </p:nvPr>
        </p:nvGraphicFramePr>
        <p:xfrm>
          <a:off x="395536" y="1700802"/>
          <a:ext cx="8229596" cy="3781062"/>
        </p:xfrm>
        <a:graphic>
          <a:graphicData uri="http://schemas.openxmlformats.org/drawingml/2006/table">
            <a:tbl>
              <a:tblPr>
                <a:tableStyleId>{5C22544A-7EE6-4342-B048-85BDC9FD1C3A}</a:tableStyleId>
              </a:tblPr>
              <a:tblGrid>
                <a:gridCol w="1091164">
                  <a:extLst>
                    <a:ext uri="{9D8B030D-6E8A-4147-A177-3AD203B41FA5}">
                      <a16:colId xmlns:a16="http://schemas.microsoft.com/office/drawing/2014/main" val="20000"/>
                    </a:ext>
                  </a:extLst>
                </a:gridCol>
                <a:gridCol w="917351">
                  <a:extLst>
                    <a:ext uri="{9D8B030D-6E8A-4147-A177-3AD203B41FA5}">
                      <a16:colId xmlns:a16="http://schemas.microsoft.com/office/drawing/2014/main" val="20001"/>
                    </a:ext>
                  </a:extLst>
                </a:gridCol>
                <a:gridCol w="521442">
                  <a:extLst>
                    <a:ext uri="{9D8B030D-6E8A-4147-A177-3AD203B41FA5}">
                      <a16:colId xmlns:a16="http://schemas.microsoft.com/office/drawing/2014/main" val="20002"/>
                    </a:ext>
                  </a:extLst>
                </a:gridCol>
                <a:gridCol w="463503">
                  <a:extLst>
                    <a:ext uri="{9D8B030D-6E8A-4147-A177-3AD203B41FA5}">
                      <a16:colId xmlns:a16="http://schemas.microsoft.com/office/drawing/2014/main" val="20003"/>
                    </a:ext>
                  </a:extLst>
                </a:gridCol>
                <a:gridCol w="601106">
                  <a:extLst>
                    <a:ext uri="{9D8B030D-6E8A-4147-A177-3AD203B41FA5}">
                      <a16:colId xmlns:a16="http://schemas.microsoft.com/office/drawing/2014/main" val="20004"/>
                    </a:ext>
                  </a:extLst>
                </a:gridCol>
                <a:gridCol w="463503">
                  <a:extLst>
                    <a:ext uri="{9D8B030D-6E8A-4147-A177-3AD203B41FA5}">
                      <a16:colId xmlns:a16="http://schemas.microsoft.com/office/drawing/2014/main" val="20005"/>
                    </a:ext>
                  </a:extLst>
                </a:gridCol>
                <a:gridCol w="463503">
                  <a:extLst>
                    <a:ext uri="{9D8B030D-6E8A-4147-A177-3AD203B41FA5}">
                      <a16:colId xmlns:a16="http://schemas.microsoft.com/office/drawing/2014/main" val="20006"/>
                    </a:ext>
                  </a:extLst>
                </a:gridCol>
                <a:gridCol w="463503">
                  <a:extLst>
                    <a:ext uri="{9D8B030D-6E8A-4147-A177-3AD203B41FA5}">
                      <a16:colId xmlns:a16="http://schemas.microsoft.com/office/drawing/2014/main" val="20007"/>
                    </a:ext>
                  </a:extLst>
                </a:gridCol>
                <a:gridCol w="463503">
                  <a:extLst>
                    <a:ext uri="{9D8B030D-6E8A-4147-A177-3AD203B41FA5}">
                      <a16:colId xmlns:a16="http://schemas.microsoft.com/office/drawing/2014/main" val="20008"/>
                    </a:ext>
                  </a:extLst>
                </a:gridCol>
                <a:gridCol w="463503">
                  <a:extLst>
                    <a:ext uri="{9D8B030D-6E8A-4147-A177-3AD203B41FA5}">
                      <a16:colId xmlns:a16="http://schemas.microsoft.com/office/drawing/2014/main" val="20009"/>
                    </a:ext>
                  </a:extLst>
                </a:gridCol>
                <a:gridCol w="463503">
                  <a:extLst>
                    <a:ext uri="{9D8B030D-6E8A-4147-A177-3AD203B41FA5}">
                      <a16:colId xmlns:a16="http://schemas.microsoft.com/office/drawing/2014/main" val="20010"/>
                    </a:ext>
                  </a:extLst>
                </a:gridCol>
                <a:gridCol w="463503">
                  <a:extLst>
                    <a:ext uri="{9D8B030D-6E8A-4147-A177-3AD203B41FA5}">
                      <a16:colId xmlns:a16="http://schemas.microsoft.com/office/drawing/2014/main" val="20011"/>
                    </a:ext>
                  </a:extLst>
                </a:gridCol>
                <a:gridCol w="463503">
                  <a:extLst>
                    <a:ext uri="{9D8B030D-6E8A-4147-A177-3AD203B41FA5}">
                      <a16:colId xmlns:a16="http://schemas.microsoft.com/office/drawing/2014/main" val="20012"/>
                    </a:ext>
                  </a:extLst>
                </a:gridCol>
                <a:gridCol w="463503">
                  <a:extLst>
                    <a:ext uri="{9D8B030D-6E8A-4147-A177-3AD203B41FA5}">
                      <a16:colId xmlns:a16="http://schemas.microsoft.com/office/drawing/2014/main" val="20013"/>
                    </a:ext>
                  </a:extLst>
                </a:gridCol>
                <a:gridCol w="463503">
                  <a:extLst>
                    <a:ext uri="{9D8B030D-6E8A-4147-A177-3AD203B41FA5}">
                      <a16:colId xmlns:a16="http://schemas.microsoft.com/office/drawing/2014/main" val="20014"/>
                    </a:ext>
                  </a:extLst>
                </a:gridCol>
              </a:tblGrid>
              <a:tr h="171072">
                <a:tc>
                  <a:txBody>
                    <a:bodyPr/>
                    <a:lstStyle/>
                    <a:p>
                      <a:pPr algn="l" fontAlgn="b"/>
                      <a:r>
                        <a:rPr lang="cs-CZ" sz="800" u="none" strike="noStrike" dirty="0">
                          <a:effectLst/>
                        </a:rPr>
                        <a:t>MRP</a:t>
                      </a:r>
                      <a:endParaRPr lang="cs-CZ" sz="800" b="1" i="0" u="none" strike="noStrike" dirty="0">
                        <a:solidFill>
                          <a:srgbClr val="000000"/>
                        </a:solidFill>
                        <a:effectLst/>
                        <a:latin typeface="Calibri"/>
                      </a:endParaRPr>
                    </a:p>
                  </a:txBody>
                  <a:tcPr marL="7244" marR="7244" marT="7244" marB="0" anchor="b"/>
                </a:tc>
                <a:tc>
                  <a:txBody>
                    <a:bodyPr/>
                    <a:lstStyle/>
                    <a:p>
                      <a:pPr algn="ctr"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0"/>
                  </a:ext>
                </a:extLst>
              </a:tr>
              <a:tr h="171072">
                <a:tc>
                  <a:txBody>
                    <a:bodyPr/>
                    <a:lstStyle/>
                    <a:p>
                      <a:pPr algn="l" fontAlgn="b"/>
                      <a:r>
                        <a:rPr lang="cs-CZ" sz="800" u="none" strike="noStrike">
                          <a:effectLst/>
                        </a:rPr>
                        <a:t>Part A</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1"/>
                  </a:ext>
                </a:extLst>
              </a:tr>
              <a:tr h="171072">
                <a:tc>
                  <a:txBody>
                    <a:bodyPr/>
                    <a:lstStyle/>
                    <a:p>
                      <a:pPr algn="l" fontAlgn="b"/>
                      <a:r>
                        <a:rPr lang="cs-CZ" sz="800" u="none" strike="noStrike">
                          <a:effectLst/>
                        </a:rPr>
                        <a:t>Gross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90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2"/>
                  </a:ext>
                </a:extLst>
              </a:tr>
              <a:tr h="171072">
                <a:tc>
                  <a:txBody>
                    <a:bodyPr/>
                    <a:lstStyle/>
                    <a:p>
                      <a:pPr algn="l" fontAlgn="b"/>
                      <a:r>
                        <a:rPr lang="cs-CZ" sz="800" u="none" strike="noStrike">
                          <a:effectLst/>
                        </a:rPr>
                        <a:t>Scheduled Receipts</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700" u="none" strike="noStrike">
                          <a:effectLst/>
                        </a:rPr>
                        <a:t>Is already issued</a:t>
                      </a:r>
                      <a:endParaRPr lang="cs-CZ" sz="7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3"/>
                  </a:ext>
                </a:extLst>
              </a:tr>
              <a:tr h="171072">
                <a:tc>
                  <a:txBody>
                    <a:bodyPr/>
                    <a:lstStyle/>
                    <a:p>
                      <a:pPr algn="ctr" fontAlgn="b"/>
                      <a:r>
                        <a:rPr lang="cs-CZ" sz="800" u="none" strike="noStrike">
                          <a:effectLst/>
                        </a:rPr>
                        <a:t>Projected on hand (POH)</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4"/>
                  </a:ext>
                </a:extLst>
              </a:tr>
              <a:tr h="171072">
                <a:tc>
                  <a:txBody>
                    <a:bodyPr/>
                    <a:lstStyle/>
                    <a:p>
                      <a:pPr algn="ctr" fontAlgn="b"/>
                      <a:r>
                        <a:rPr lang="cs-CZ" sz="800" u="none" strike="noStrike">
                          <a:effectLst/>
                        </a:rPr>
                        <a:t>Net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5"/>
                  </a:ext>
                </a:extLst>
              </a:tr>
              <a:tr h="171072">
                <a:tc>
                  <a:txBody>
                    <a:bodyPr/>
                    <a:lstStyle/>
                    <a:p>
                      <a:pPr algn="ctr" fontAlgn="b"/>
                      <a:r>
                        <a:rPr lang="cs-CZ" sz="800" u="none" strike="noStrike">
                          <a:effectLst/>
                        </a:rPr>
                        <a:t>Planned order receipts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60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6"/>
                  </a:ext>
                </a:extLst>
              </a:tr>
              <a:tr h="171072">
                <a:tc>
                  <a:txBody>
                    <a:bodyPr/>
                    <a:lstStyle/>
                    <a:p>
                      <a:pPr algn="ctr" fontAlgn="b"/>
                      <a:r>
                        <a:rPr lang="cs-CZ" sz="800" u="none" strike="noStrike">
                          <a:effectLst/>
                        </a:rPr>
                        <a:t>Planned order releases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50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7"/>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8"/>
                  </a:ext>
                </a:extLst>
              </a:tr>
              <a:tr h="188550">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Period</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Action</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9"/>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gridSpan="5">
                  <a:txBody>
                    <a:bodyPr/>
                    <a:lstStyle/>
                    <a:p>
                      <a:pPr algn="l" fontAlgn="b"/>
                      <a:r>
                        <a:rPr lang="en-US" sz="700" u="none" strike="noStrike">
                          <a:effectLst/>
                        </a:rPr>
                        <a:t>Can be covered from POH and new POH=40-20=POH-GR=20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0"/>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gridSpan="12">
                  <a:txBody>
                    <a:bodyPr/>
                    <a:lstStyle/>
                    <a:p>
                      <a:pPr algn="l" fontAlgn="b"/>
                      <a:r>
                        <a:rPr lang="en-US" sz="700" u="none" strike="noStrike">
                          <a:effectLst/>
                        </a:rPr>
                        <a:t> In period 2  GR can be covered by POH and SR, but next period where GR=50 will be not covered, so POR must be released in per 1 (LT=2)</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1"/>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We have got 50, POH=40, so altogether we have 90 nad after demand is covered only 90-50=40=POH</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2"/>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req=50-40=10 in order to cover demand in period 4, but we can released only 50 or more, so in period 2 another 50 is released</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3"/>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Demand is covered by receipt 50 and POH =10 but for the next period net req=60-40=20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4"/>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 60-40=20, so demand in period 5 can be covered by POH=40+ quantity X, which have to be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5"/>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7">
                  <a:txBody>
                    <a:bodyPr/>
                    <a:lstStyle/>
                    <a:p>
                      <a:pPr algn="l" fontAlgn="b"/>
                      <a:r>
                        <a:rPr lang="en-US" sz="700" u="none" strike="noStrike">
                          <a:effectLst/>
                        </a:rPr>
                        <a:t> Quantity X can 50 or more. So take it 50 as sufficient quantity, and POH =30=40+50-60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6"/>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To cover demand in  period 6 we need at least 90 and we have only 30 in POH, so 90-POH=90-30=60 have to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7"/>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POH-90-60-30=0;  Ner req=90-30=GR-POH=60 , which is reason why we have  ordered 60 two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8"/>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Net req= 40 because 40-0=GR-POH=40. To cover it we have to order two period earlier 50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9"/>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r>
                        <a:rPr lang="cs-CZ" sz="700" u="none" strike="noStrike">
                          <a:effectLst/>
                        </a:rPr>
                        <a:t>and so on </a:t>
                      </a:r>
                      <a:endParaRPr lang="cs-CZ" sz="7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20"/>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dirty="0">
                        <a:solidFill>
                          <a:srgbClr val="000000"/>
                        </a:solidFill>
                        <a:effectLst/>
                        <a:latin typeface="Calibri"/>
                      </a:endParaRPr>
                    </a:p>
                  </a:txBody>
                  <a:tcPr marL="7244" marR="7244" marT="7244" marB="0" anchor="b"/>
                </a:tc>
                <a:extLst>
                  <a:ext uri="{0D108BD9-81ED-4DB2-BD59-A6C34878D82A}">
                    <a16:rowId xmlns:a16="http://schemas.microsoft.com/office/drawing/2014/main" val="10021"/>
                  </a:ext>
                </a:extLst>
              </a:tr>
            </a:tbl>
          </a:graphicData>
        </a:graphic>
      </p:graphicFrame>
      <p:cxnSp>
        <p:nvCxnSpPr>
          <p:cNvPr id="7" name="Přímá spojnice se šipkou 6"/>
          <p:cNvCxnSpPr/>
          <p:nvPr/>
        </p:nvCxnSpPr>
        <p:spPr>
          <a:xfrm flipV="1">
            <a:off x="2843808" y="2852936"/>
            <a:ext cx="7200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61455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Benefits</a:t>
            </a:r>
            <a:r>
              <a:rPr lang="cs-CZ" dirty="0"/>
              <a:t> </a:t>
            </a:r>
            <a:r>
              <a:rPr lang="cs-CZ" dirty="0" err="1"/>
              <a:t>of</a:t>
            </a:r>
            <a:r>
              <a:rPr lang="cs-CZ" dirty="0"/>
              <a:t> MRP</a:t>
            </a:r>
          </a:p>
        </p:txBody>
      </p:sp>
      <p:sp>
        <p:nvSpPr>
          <p:cNvPr id="3" name="Zástupný symbol pro obsah 2"/>
          <p:cNvSpPr>
            <a:spLocks noGrp="1"/>
          </p:cNvSpPr>
          <p:nvPr>
            <p:ph idx="1"/>
          </p:nvPr>
        </p:nvSpPr>
        <p:spPr>
          <a:xfrm>
            <a:off x="251520" y="1600200"/>
            <a:ext cx="8435280" cy="4525963"/>
          </a:xfrm>
        </p:spPr>
        <p:txBody>
          <a:bodyPr>
            <a:normAutofit fontScale="92500" lnSpcReduction="20000"/>
          </a:bodyPr>
          <a:lstStyle/>
          <a:p>
            <a:r>
              <a:rPr lang="en-US" sz="2400" dirty="0">
                <a:solidFill>
                  <a:srgbClr val="00B050"/>
                </a:solidFill>
              </a:rPr>
              <a:t>Low levels of in process inventories</a:t>
            </a:r>
            <a:r>
              <a:rPr lang="cs-CZ" sz="2400" dirty="0">
                <a:solidFill>
                  <a:srgbClr val="00B050"/>
                </a:solidFill>
              </a:rPr>
              <a:t> -</a:t>
            </a:r>
            <a:r>
              <a:rPr lang="cs-CZ" sz="1800" dirty="0">
                <a:solidFill>
                  <a:srgbClr val="00B050"/>
                </a:solidFill>
              </a:rPr>
              <a:t> Optimalizace stavu skladů- nižší skladové úrovně)</a:t>
            </a:r>
            <a:r>
              <a:rPr lang="cs-CZ" sz="2800" dirty="0">
                <a:solidFill>
                  <a:srgbClr val="00B050"/>
                </a:solidFill>
              </a:rPr>
              <a:t> </a:t>
            </a:r>
          </a:p>
          <a:p>
            <a:r>
              <a:rPr lang="en-US" sz="2400" dirty="0">
                <a:solidFill>
                  <a:srgbClr val="0070C0"/>
                </a:solidFill>
              </a:rPr>
              <a:t>The Ability to keep track of material requirements</a:t>
            </a:r>
            <a:endParaRPr lang="cs-CZ" sz="2400" dirty="0">
              <a:solidFill>
                <a:srgbClr val="0070C0"/>
              </a:solidFill>
            </a:endParaRPr>
          </a:p>
          <a:p>
            <a:pPr marL="0" indent="0">
              <a:buNone/>
            </a:pPr>
            <a:r>
              <a:rPr lang="cs-CZ" sz="1800" dirty="0">
                <a:solidFill>
                  <a:srgbClr val="0070C0"/>
                </a:solidFill>
              </a:rPr>
              <a:t>       Schopnost lépe sledovat důvody doplňování </a:t>
            </a:r>
          </a:p>
          <a:p>
            <a:r>
              <a:rPr lang="en-US" sz="2400" dirty="0">
                <a:solidFill>
                  <a:srgbClr val="7030A0"/>
                </a:solidFill>
              </a:rPr>
              <a:t>A means of allocating production time</a:t>
            </a:r>
            <a:endParaRPr lang="cs-CZ" sz="2400" dirty="0">
              <a:solidFill>
                <a:srgbClr val="7030A0"/>
              </a:solidFill>
            </a:endParaRPr>
          </a:p>
          <a:p>
            <a:pPr marL="0" indent="0">
              <a:buNone/>
            </a:pPr>
            <a:r>
              <a:rPr lang="cs-CZ" sz="1800" dirty="0">
                <a:solidFill>
                  <a:srgbClr val="7030A0"/>
                </a:solidFill>
              </a:rPr>
              <a:t>       Nástroj jak lépe alokovat komponenty v závislosti na výrobních časech</a:t>
            </a:r>
          </a:p>
          <a:p>
            <a:r>
              <a:rPr lang="en-US" sz="2400" dirty="0">
                <a:solidFill>
                  <a:srgbClr val="FF0000"/>
                </a:solidFill>
              </a:rPr>
              <a:t>The ability to easily determine inventory usage by </a:t>
            </a:r>
            <a:r>
              <a:rPr lang="cs-CZ" sz="2400" dirty="0">
                <a:solidFill>
                  <a:srgbClr val="FF0000"/>
                </a:solidFill>
              </a:rPr>
              <a:t>B</a:t>
            </a:r>
            <a:r>
              <a:rPr lang="en-ZA" sz="2400" dirty="0">
                <a:solidFill>
                  <a:srgbClr val="FF0000"/>
                </a:solidFill>
              </a:rPr>
              <a:t>ack</a:t>
            </a:r>
            <a:r>
              <a:rPr lang="cs-CZ" sz="2400" dirty="0">
                <a:solidFill>
                  <a:srgbClr val="FF0000"/>
                </a:solidFill>
              </a:rPr>
              <a:t> </a:t>
            </a:r>
            <a:r>
              <a:rPr lang="en-ZA" sz="2400" dirty="0">
                <a:solidFill>
                  <a:srgbClr val="FF0000"/>
                </a:solidFill>
              </a:rPr>
              <a:t>flushing (see explanation  below</a:t>
            </a:r>
            <a:r>
              <a:rPr lang="cs-CZ" sz="2400" dirty="0">
                <a:solidFill>
                  <a:srgbClr val="FF0000"/>
                </a:solidFill>
              </a:rPr>
              <a:t>)</a:t>
            </a:r>
            <a:br>
              <a:rPr lang="en-US" sz="2400" dirty="0">
                <a:solidFill>
                  <a:srgbClr val="FF0000"/>
                </a:solidFill>
              </a:rPr>
            </a:br>
            <a:r>
              <a:rPr lang="en-ZA" sz="1800" i="1" dirty="0">
                <a:solidFill>
                  <a:srgbClr val="FF0000"/>
                </a:solidFill>
              </a:rPr>
              <a:t>Process of determining the number of parts that must be subtracted from inventory records. This number is computed by referring to the number of parts withdrawn from the inventory (and delivered to the shop</a:t>
            </a:r>
            <a:r>
              <a:rPr lang="cs-CZ" sz="1800" i="1" dirty="0">
                <a:solidFill>
                  <a:srgbClr val="FF0000"/>
                </a:solidFill>
              </a:rPr>
              <a:t>-</a:t>
            </a:r>
            <a:r>
              <a:rPr lang="en-ZA" sz="1800" i="1" dirty="0">
                <a:solidFill>
                  <a:srgbClr val="FF0000"/>
                </a:solidFill>
              </a:rPr>
              <a:t>floor) and the number of parts assumed (according to the BOM) to have been consumed in a manufacturing  line at one or more deduct points</a:t>
            </a:r>
            <a:r>
              <a:rPr lang="cs-CZ" sz="1800" i="1" dirty="0">
                <a:solidFill>
                  <a:srgbClr val="FF0000"/>
                </a:solidFill>
              </a:rPr>
              <a:t>- HOME STUDY</a:t>
            </a:r>
            <a:br>
              <a:rPr lang="en-ZA" sz="1800" i="1" dirty="0">
                <a:solidFill>
                  <a:srgbClr val="FF0000"/>
                </a:solidFill>
              </a:rPr>
            </a:br>
            <a:br>
              <a:rPr lang="en-ZA" sz="1400" dirty="0"/>
            </a:br>
            <a:r>
              <a:rPr lang="en-ZA" sz="1500" i="1" dirty="0" err="1">
                <a:solidFill>
                  <a:srgbClr val="0070C0"/>
                </a:solidFill>
              </a:rPr>
              <a:t>Proces</a:t>
            </a:r>
            <a:r>
              <a:rPr lang="en-ZA" sz="1500" i="1" dirty="0">
                <a:solidFill>
                  <a:srgbClr val="0070C0"/>
                </a:solidFill>
              </a:rPr>
              <a:t> </a:t>
            </a:r>
            <a:r>
              <a:rPr lang="cs-CZ" sz="1500" i="1" dirty="0">
                <a:solidFill>
                  <a:srgbClr val="0070C0"/>
                </a:solidFill>
              </a:rPr>
              <a:t>umožňující vypočítat množství komponent,</a:t>
            </a:r>
            <a:r>
              <a:rPr lang="en-ZA" sz="1500" i="1" dirty="0">
                <a:solidFill>
                  <a:srgbClr val="0070C0"/>
                </a:solidFill>
              </a:rPr>
              <a:t> </a:t>
            </a:r>
            <a:r>
              <a:rPr lang="en-ZA" sz="1500" i="1" dirty="0" err="1">
                <a:solidFill>
                  <a:srgbClr val="0070C0"/>
                </a:solidFill>
              </a:rPr>
              <a:t>které</a:t>
            </a:r>
            <a:r>
              <a:rPr lang="en-ZA" sz="1500" i="1" dirty="0">
                <a:solidFill>
                  <a:srgbClr val="0070C0"/>
                </a:solidFill>
              </a:rPr>
              <a:t> </a:t>
            </a:r>
            <a:r>
              <a:rPr lang="en-ZA" sz="1500" i="1" dirty="0" err="1">
                <a:solidFill>
                  <a:srgbClr val="0070C0"/>
                </a:solidFill>
              </a:rPr>
              <a:t>musí</a:t>
            </a:r>
            <a:r>
              <a:rPr lang="en-ZA" sz="1500" i="1" dirty="0">
                <a:solidFill>
                  <a:srgbClr val="0070C0"/>
                </a:solidFill>
              </a:rPr>
              <a:t> </a:t>
            </a:r>
            <a:r>
              <a:rPr lang="en-ZA" sz="1500" i="1" dirty="0" err="1">
                <a:solidFill>
                  <a:srgbClr val="0070C0"/>
                </a:solidFill>
              </a:rPr>
              <a:t>být</a:t>
            </a:r>
            <a:r>
              <a:rPr lang="en-ZA" sz="1500" i="1" dirty="0">
                <a:solidFill>
                  <a:srgbClr val="0070C0"/>
                </a:solidFill>
              </a:rPr>
              <a:t> ode</a:t>
            </a:r>
            <a:r>
              <a:rPr lang="cs-CZ" sz="1500" i="1" dirty="0">
                <a:solidFill>
                  <a:srgbClr val="0070C0"/>
                </a:solidFill>
              </a:rPr>
              <a:t>psány</a:t>
            </a:r>
            <a:r>
              <a:rPr lang="en-ZA" sz="1500" i="1" dirty="0">
                <a:solidFill>
                  <a:srgbClr val="0070C0"/>
                </a:solidFill>
              </a:rPr>
              <a:t> </a:t>
            </a:r>
            <a:r>
              <a:rPr lang="en-ZA" sz="1500" i="1" dirty="0" err="1">
                <a:solidFill>
                  <a:srgbClr val="0070C0"/>
                </a:solidFill>
              </a:rPr>
              <a:t>ze</a:t>
            </a:r>
            <a:r>
              <a:rPr lang="en-ZA" sz="1500" i="1" dirty="0">
                <a:solidFill>
                  <a:srgbClr val="0070C0"/>
                </a:solidFill>
              </a:rPr>
              <a:t> </a:t>
            </a:r>
            <a:r>
              <a:rPr lang="en-ZA" sz="1500" i="1" dirty="0" err="1">
                <a:solidFill>
                  <a:srgbClr val="0070C0"/>
                </a:solidFill>
              </a:rPr>
              <a:t>sklad</a:t>
            </a:r>
            <a:r>
              <a:rPr lang="cs-CZ" sz="1500" i="1" dirty="0">
                <a:solidFill>
                  <a:srgbClr val="0070C0"/>
                </a:solidFill>
              </a:rPr>
              <a:t>u</a:t>
            </a:r>
            <a:r>
              <a:rPr lang="en-ZA" sz="1500" i="1" dirty="0">
                <a:solidFill>
                  <a:srgbClr val="0070C0"/>
                </a:solidFill>
              </a:rPr>
              <a:t>. </a:t>
            </a:r>
            <a:r>
              <a:rPr lang="cs-CZ" sz="1500" i="1" dirty="0">
                <a:solidFill>
                  <a:srgbClr val="0070C0"/>
                </a:solidFill>
              </a:rPr>
              <a:t>Tento výpočet stojí na vzorci, který obsahuje jako proměnné množství komponent</a:t>
            </a:r>
            <a:r>
              <a:rPr lang="en-ZA" sz="1500" i="1" dirty="0">
                <a:solidFill>
                  <a:srgbClr val="0070C0"/>
                </a:solidFill>
              </a:rPr>
              <a:t> </a:t>
            </a:r>
            <a:r>
              <a:rPr lang="cs-CZ" sz="1500" i="1" dirty="0">
                <a:solidFill>
                  <a:srgbClr val="0070C0"/>
                </a:solidFill>
              </a:rPr>
              <a:t>odepsaných ze skladu, komponent dodaných ze skladu do dílen a množství </a:t>
            </a:r>
            <a:r>
              <a:rPr lang="en-ZA" sz="1500" i="1" dirty="0" err="1">
                <a:solidFill>
                  <a:srgbClr val="0070C0"/>
                </a:solidFill>
              </a:rPr>
              <a:t>předpokládan</a:t>
            </a:r>
            <a:r>
              <a:rPr lang="cs-CZ" sz="1500" i="1" dirty="0">
                <a:solidFill>
                  <a:srgbClr val="0070C0"/>
                </a:solidFill>
              </a:rPr>
              <a:t>é spotřeby komponent na výrobní lince v jednom nebo více místech, kde je spotřeba zpětně registrována a to vždy v závislosti na konstrukci kusovník.</a:t>
            </a:r>
            <a:r>
              <a:rPr lang="en-ZA" sz="1500" i="1" dirty="0">
                <a:solidFill>
                  <a:srgbClr val="0070C0"/>
                </a:solidFill>
              </a:rPr>
              <a:t>- DOMÁCÍ STUD</a:t>
            </a:r>
            <a:r>
              <a:rPr lang="cs-CZ" sz="1500" i="1" dirty="0">
                <a:solidFill>
                  <a:srgbClr val="0070C0"/>
                </a:solidFill>
              </a:rPr>
              <a:t>IUM</a:t>
            </a:r>
            <a:endParaRPr lang="en-ZA" sz="1500" i="1" dirty="0">
              <a:solidFill>
                <a:srgbClr val="0070C0"/>
              </a:solidFill>
            </a:endParaRPr>
          </a:p>
        </p:txBody>
      </p:sp>
    </p:spTree>
    <p:extLst>
      <p:ext uri="{BB962C8B-B14F-4D97-AF65-F5344CB8AC3E}">
        <p14:creationId xmlns:p14="http://schemas.microsoft.com/office/powerpoint/2010/main" val="249983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60648"/>
            <a:ext cx="8229600" cy="1143000"/>
          </a:xfrm>
        </p:spPr>
        <p:txBody>
          <a:bodyPr>
            <a:noAutofit/>
          </a:bodyPr>
          <a:lstStyle/>
          <a:p>
            <a:r>
              <a:rPr lang="en-US" sz="3600" dirty="0"/>
              <a:t>MRP_II =MRP + resource capacity planning</a:t>
            </a:r>
            <a:br>
              <a:rPr lang="cs-CZ" sz="3600" dirty="0"/>
            </a:br>
            <a:endParaRPr lang="cs-CZ" sz="3600" dirty="0"/>
          </a:p>
        </p:txBody>
      </p:sp>
      <p:cxnSp>
        <p:nvCxnSpPr>
          <p:cNvPr id="5" name="Přímá spojnice 4"/>
          <p:cNvCxnSpPr/>
          <p:nvPr/>
        </p:nvCxnSpPr>
        <p:spPr>
          <a:xfrm>
            <a:off x="1257277" y="1612957"/>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197035" y="4149080"/>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1210222" y="6237312"/>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6329601" y="2573915"/>
            <a:ext cx="266355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Intermediate-range</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planning</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Obdélník 8"/>
          <p:cNvSpPr/>
          <p:nvPr/>
        </p:nvSpPr>
        <p:spPr>
          <a:xfrm>
            <a:off x="6874193" y="4408624"/>
            <a:ext cx="169950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Short</a:t>
            </a:r>
            <a:r>
              <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term</a:t>
            </a:r>
          </a:p>
          <a:p>
            <a:pPr algn="ctr"/>
            <a:r>
              <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control</a:t>
            </a:r>
            <a:endPar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cs-CZ"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Shop</a:t>
            </a:r>
            <a:r>
              <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floor</a:t>
            </a:r>
            <a:r>
              <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11" name="Obdélník 10"/>
          <p:cNvSpPr/>
          <p:nvPr/>
        </p:nvSpPr>
        <p:spPr>
          <a:xfrm>
            <a:off x="3275856" y="1700808"/>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FFFF00"/>
                </a:solidFill>
              </a:rPr>
              <a:t>MPS</a:t>
            </a:r>
          </a:p>
        </p:txBody>
      </p:sp>
      <p:sp>
        <p:nvSpPr>
          <p:cNvPr id="12" name="Obdélník 11"/>
          <p:cNvSpPr/>
          <p:nvPr/>
        </p:nvSpPr>
        <p:spPr>
          <a:xfrm>
            <a:off x="4860032" y="1709054"/>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Demand </a:t>
            </a:r>
          </a:p>
          <a:p>
            <a:pPr algn="ctr"/>
            <a:r>
              <a:rPr lang="en-US" sz="1200" b="1" dirty="0"/>
              <a:t>management</a:t>
            </a:r>
          </a:p>
        </p:txBody>
      </p:sp>
      <p:sp>
        <p:nvSpPr>
          <p:cNvPr id="13" name="Obdélník 12"/>
          <p:cNvSpPr/>
          <p:nvPr/>
        </p:nvSpPr>
        <p:spPr>
          <a:xfrm>
            <a:off x="1257277" y="1725926"/>
            <a:ext cx="135624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Rough-cut capacity planning</a:t>
            </a:r>
          </a:p>
        </p:txBody>
      </p:sp>
      <p:sp>
        <p:nvSpPr>
          <p:cNvPr id="14" name="Obdélník 13"/>
          <p:cNvSpPr/>
          <p:nvPr/>
        </p:nvSpPr>
        <p:spPr>
          <a:xfrm>
            <a:off x="1257278" y="2456892"/>
            <a:ext cx="135624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FFFF00"/>
                </a:solidFill>
              </a:rPr>
              <a:t>BOM</a:t>
            </a:r>
          </a:p>
        </p:txBody>
      </p:sp>
      <p:sp>
        <p:nvSpPr>
          <p:cNvPr id="15" name="Obdélník 14"/>
          <p:cNvSpPr/>
          <p:nvPr/>
        </p:nvSpPr>
        <p:spPr>
          <a:xfrm>
            <a:off x="3275896" y="2456892"/>
            <a:ext cx="1008071"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b="1" dirty="0">
                <a:solidFill>
                  <a:srgbClr val="FFFF00"/>
                </a:solidFill>
              </a:rPr>
              <a:t>MRP</a:t>
            </a:r>
          </a:p>
          <a:p>
            <a:pPr algn="ctr"/>
            <a:endParaRPr lang="cs-CZ" dirty="0"/>
          </a:p>
        </p:txBody>
      </p:sp>
      <p:sp>
        <p:nvSpPr>
          <p:cNvPr id="16" name="Obdélník 15"/>
          <p:cNvSpPr/>
          <p:nvPr/>
        </p:nvSpPr>
        <p:spPr>
          <a:xfrm>
            <a:off x="1257278" y="3196426"/>
            <a:ext cx="136458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Scheduled</a:t>
            </a:r>
          </a:p>
          <a:p>
            <a:pPr algn="ctr"/>
            <a:r>
              <a:rPr lang="en-US" sz="1200" b="1" dirty="0"/>
              <a:t>receipts</a:t>
            </a:r>
          </a:p>
        </p:txBody>
      </p:sp>
      <p:sp>
        <p:nvSpPr>
          <p:cNvPr id="17" name="Obdélník 16"/>
          <p:cNvSpPr/>
          <p:nvPr/>
        </p:nvSpPr>
        <p:spPr>
          <a:xfrm>
            <a:off x="3275856" y="3287889"/>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Job </a:t>
            </a:r>
          </a:p>
          <a:p>
            <a:pPr algn="ctr"/>
            <a:r>
              <a:rPr lang="cs-CZ" sz="1200" b="1" dirty="0"/>
              <a:t>Pool (</a:t>
            </a:r>
            <a:r>
              <a:rPr lang="cs-CZ" sz="1200" b="1" dirty="0" err="1"/>
              <a:t>planned</a:t>
            </a:r>
            <a:r>
              <a:rPr lang="cs-CZ" sz="1200" b="1" dirty="0"/>
              <a:t>)</a:t>
            </a:r>
          </a:p>
        </p:txBody>
      </p:sp>
      <p:sp>
        <p:nvSpPr>
          <p:cNvPr id="18" name="Obdélník 17"/>
          <p:cNvSpPr/>
          <p:nvPr/>
        </p:nvSpPr>
        <p:spPr>
          <a:xfrm>
            <a:off x="4821602" y="3287889"/>
            <a:ext cx="133457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Capacity requirement planning</a:t>
            </a:r>
          </a:p>
        </p:txBody>
      </p:sp>
      <p:sp>
        <p:nvSpPr>
          <p:cNvPr id="19" name="Obdélník 18"/>
          <p:cNvSpPr/>
          <p:nvPr/>
        </p:nvSpPr>
        <p:spPr>
          <a:xfrm>
            <a:off x="3275856" y="4293096"/>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Job  Release</a:t>
            </a:r>
          </a:p>
        </p:txBody>
      </p:sp>
      <p:sp>
        <p:nvSpPr>
          <p:cNvPr id="20" name="Obdélník 19"/>
          <p:cNvSpPr/>
          <p:nvPr/>
        </p:nvSpPr>
        <p:spPr>
          <a:xfrm>
            <a:off x="4668881" y="4564578"/>
            <a:ext cx="164001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Routings</a:t>
            </a:r>
          </a:p>
          <a:p>
            <a:pPr algn="ctr"/>
            <a:r>
              <a:rPr lang="en-ZA" sz="1200" b="1" dirty="0"/>
              <a:t>(operations</a:t>
            </a:r>
            <a:r>
              <a:rPr lang="cs-CZ" sz="1200" b="1" dirty="0"/>
              <a:t>)</a:t>
            </a:r>
          </a:p>
        </p:txBody>
      </p:sp>
      <p:sp>
        <p:nvSpPr>
          <p:cNvPr id="21" name="Obdélník 20"/>
          <p:cNvSpPr/>
          <p:nvPr/>
        </p:nvSpPr>
        <p:spPr>
          <a:xfrm>
            <a:off x="3210980" y="5373216"/>
            <a:ext cx="11378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Job</a:t>
            </a:r>
          </a:p>
          <a:p>
            <a:pPr algn="ctr"/>
            <a:r>
              <a:rPr lang="en-US" sz="1200" b="1" dirty="0"/>
              <a:t>Dispatch</a:t>
            </a:r>
          </a:p>
        </p:txBody>
      </p:sp>
      <p:cxnSp>
        <p:nvCxnSpPr>
          <p:cNvPr id="24" name="Přímá spojnice se šipkou 23"/>
          <p:cNvCxnSpPr>
            <a:stCxn id="13" idx="3"/>
          </p:cNvCxnSpPr>
          <p:nvPr/>
        </p:nvCxnSpPr>
        <p:spPr>
          <a:xfrm>
            <a:off x="2613520" y="2049962"/>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a:off x="2621864" y="2780928"/>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V="1">
            <a:off x="2621864" y="2996952"/>
            <a:ext cx="6623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Šipka dolů 27"/>
          <p:cNvSpPr/>
          <p:nvPr/>
        </p:nvSpPr>
        <p:spPr>
          <a:xfrm>
            <a:off x="3859456" y="2980402"/>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nice se šipkou 28"/>
          <p:cNvCxnSpPr>
            <a:stCxn id="17" idx="3"/>
            <a:endCxn id="18" idx="1"/>
          </p:cNvCxnSpPr>
          <p:nvPr/>
        </p:nvCxnSpPr>
        <p:spPr>
          <a:xfrm>
            <a:off x="4283968" y="3611925"/>
            <a:ext cx="5376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11" idx="3"/>
            <a:endCxn id="12" idx="1"/>
          </p:cNvCxnSpPr>
          <p:nvPr/>
        </p:nvCxnSpPr>
        <p:spPr>
          <a:xfrm>
            <a:off x="4283968" y="2024844"/>
            <a:ext cx="576064" cy="82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18" idx="0"/>
          </p:cNvCxnSpPr>
          <p:nvPr/>
        </p:nvCxnSpPr>
        <p:spPr>
          <a:xfrm flipH="1" flipV="1">
            <a:off x="4296451" y="2203867"/>
            <a:ext cx="1192438" cy="1084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a:endCxn id="18" idx="2"/>
          </p:cNvCxnSpPr>
          <p:nvPr/>
        </p:nvCxnSpPr>
        <p:spPr>
          <a:xfrm flipV="1">
            <a:off x="5488888" y="3935961"/>
            <a:ext cx="1" cy="699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Šipka dolů 36"/>
          <p:cNvSpPr/>
          <p:nvPr/>
        </p:nvSpPr>
        <p:spPr>
          <a:xfrm>
            <a:off x="4052221" y="3821026"/>
            <a:ext cx="216024" cy="5875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Šipka dolů 37"/>
          <p:cNvSpPr/>
          <p:nvPr/>
        </p:nvSpPr>
        <p:spPr>
          <a:xfrm>
            <a:off x="3842941" y="4888614"/>
            <a:ext cx="227724"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se šipkou 39"/>
          <p:cNvCxnSpPr>
            <a:stCxn id="19" idx="1"/>
          </p:cNvCxnSpPr>
          <p:nvPr/>
        </p:nvCxnSpPr>
        <p:spPr>
          <a:xfrm flipH="1" flipV="1">
            <a:off x="2621864" y="3844498"/>
            <a:ext cx="653992" cy="772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Šipka dolů 40"/>
          <p:cNvSpPr/>
          <p:nvPr/>
        </p:nvSpPr>
        <p:spPr>
          <a:xfrm>
            <a:off x="3870383" y="2240868"/>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descr="MRP addresses the supply chain while MRPII includes manufactu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73" y="4318662"/>
            <a:ext cx="2264576" cy="1702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39552" y="6381328"/>
            <a:ext cx="7342266" cy="369332"/>
          </a:xfrm>
          <a:prstGeom prst="rect">
            <a:avLst/>
          </a:prstGeom>
          <a:noFill/>
        </p:spPr>
        <p:txBody>
          <a:bodyPr wrap="none" rtlCol="0">
            <a:spAutoFit/>
          </a:bodyPr>
          <a:lstStyle/>
          <a:p>
            <a:r>
              <a:rPr lang="cs-CZ" dirty="0" err="1"/>
              <a:t>Dispatch</a:t>
            </a:r>
            <a:r>
              <a:rPr lang="cs-CZ" dirty="0"/>
              <a:t>=rozvrhování (na který stroj se dá která operace při dílenském řízení)</a:t>
            </a:r>
          </a:p>
        </p:txBody>
      </p:sp>
      <p:sp>
        <p:nvSpPr>
          <p:cNvPr id="4" name="TextovéPole 3"/>
          <p:cNvSpPr txBox="1"/>
          <p:nvPr/>
        </p:nvSpPr>
        <p:spPr>
          <a:xfrm>
            <a:off x="817746" y="1029260"/>
            <a:ext cx="6596421" cy="369332"/>
          </a:xfrm>
          <a:prstGeom prst="rect">
            <a:avLst/>
          </a:prstGeom>
          <a:noFill/>
        </p:spPr>
        <p:txBody>
          <a:bodyPr wrap="none" rtlCol="0">
            <a:spAutoFit/>
          </a:bodyPr>
          <a:lstStyle/>
          <a:p>
            <a:r>
              <a:rPr lang="cs-CZ" dirty="0"/>
              <a:t>MPS= Master </a:t>
            </a:r>
            <a:r>
              <a:rPr lang="cs-CZ" dirty="0" err="1"/>
              <a:t>Production</a:t>
            </a:r>
            <a:r>
              <a:rPr lang="cs-CZ" dirty="0"/>
              <a:t> Schedule= Hlavní rozvrh výroby = Prognóza</a:t>
            </a:r>
            <a:endParaRPr lang="en-US" dirty="0"/>
          </a:p>
        </p:txBody>
      </p:sp>
    </p:spTree>
    <p:extLst>
      <p:ext uri="{BB962C8B-B14F-4D97-AF65-F5344CB8AC3E}">
        <p14:creationId xmlns:p14="http://schemas.microsoft.com/office/powerpoint/2010/main" val="77320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E44DED-EDA8-4F21-8624-F00D70BA7C8B}"/>
              </a:ext>
            </a:extLst>
          </p:cNvPr>
          <p:cNvSpPr>
            <a:spLocks noGrp="1"/>
          </p:cNvSpPr>
          <p:nvPr>
            <p:ph type="title"/>
          </p:nvPr>
        </p:nvSpPr>
        <p:spPr/>
        <p:txBody>
          <a:bodyPr/>
          <a:lstStyle/>
          <a:p>
            <a:r>
              <a:rPr lang="cs-CZ" dirty="0"/>
              <a:t>MPS –Hlavní rozvrh výroby</a:t>
            </a:r>
          </a:p>
        </p:txBody>
      </p:sp>
      <p:pic>
        <p:nvPicPr>
          <p:cNvPr id="4" name="Obrázek 3">
            <a:extLst>
              <a:ext uri="{FF2B5EF4-FFF2-40B4-BE49-F238E27FC236}">
                <a16:creationId xmlns:a16="http://schemas.microsoft.com/office/drawing/2014/main" id="{C24623C9-C223-4D12-AC9B-BDC679D8192E}"/>
              </a:ext>
            </a:extLst>
          </p:cNvPr>
          <p:cNvPicPr>
            <a:picLocks noChangeAspect="1"/>
          </p:cNvPicPr>
          <p:nvPr/>
        </p:nvPicPr>
        <p:blipFill>
          <a:blip r:embed="rId2"/>
          <a:stretch>
            <a:fillRect/>
          </a:stretch>
        </p:blipFill>
        <p:spPr>
          <a:xfrm>
            <a:off x="683568" y="1556793"/>
            <a:ext cx="3359887" cy="1800200"/>
          </a:xfrm>
          <a:prstGeom prst="rect">
            <a:avLst/>
          </a:prstGeom>
          <a:ln>
            <a:solidFill>
              <a:schemeClr val="accent1"/>
            </a:solidFill>
          </a:ln>
        </p:spPr>
      </p:pic>
      <p:pic>
        <p:nvPicPr>
          <p:cNvPr id="6" name="Obrázek 5">
            <a:extLst>
              <a:ext uri="{FF2B5EF4-FFF2-40B4-BE49-F238E27FC236}">
                <a16:creationId xmlns:a16="http://schemas.microsoft.com/office/drawing/2014/main" id="{97AC81B2-1EF6-42D7-B24E-EA79D88315A8}"/>
              </a:ext>
            </a:extLst>
          </p:cNvPr>
          <p:cNvPicPr>
            <a:picLocks noChangeAspect="1"/>
          </p:cNvPicPr>
          <p:nvPr/>
        </p:nvPicPr>
        <p:blipFill>
          <a:blip r:embed="rId3"/>
          <a:stretch>
            <a:fillRect/>
          </a:stretch>
        </p:blipFill>
        <p:spPr>
          <a:xfrm>
            <a:off x="4716016" y="1556793"/>
            <a:ext cx="2200000" cy="1800195"/>
          </a:xfrm>
          <a:prstGeom prst="rect">
            <a:avLst/>
          </a:prstGeom>
          <a:ln>
            <a:solidFill>
              <a:schemeClr val="accent1"/>
            </a:solidFill>
          </a:ln>
        </p:spPr>
      </p:pic>
      <p:cxnSp>
        <p:nvCxnSpPr>
          <p:cNvPr id="8" name="Přímá spojnice se šipkou 7">
            <a:extLst>
              <a:ext uri="{FF2B5EF4-FFF2-40B4-BE49-F238E27FC236}">
                <a16:creationId xmlns:a16="http://schemas.microsoft.com/office/drawing/2014/main" id="{3D485F6B-A137-4867-8733-7E0D1B77C255}"/>
              </a:ext>
            </a:extLst>
          </p:cNvPr>
          <p:cNvCxnSpPr>
            <a:stCxn id="4" idx="3"/>
          </p:cNvCxnSpPr>
          <p:nvPr/>
        </p:nvCxnSpPr>
        <p:spPr>
          <a:xfrm>
            <a:off x="4043455" y="2456893"/>
            <a:ext cx="6725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E3A9DE79-6DD1-4EBA-A1FB-D365D46A9B50}"/>
              </a:ext>
            </a:extLst>
          </p:cNvPr>
          <p:cNvPicPr>
            <a:picLocks noChangeAspect="1"/>
          </p:cNvPicPr>
          <p:nvPr/>
        </p:nvPicPr>
        <p:blipFill>
          <a:blip r:embed="rId4"/>
          <a:stretch>
            <a:fillRect/>
          </a:stretch>
        </p:blipFill>
        <p:spPr>
          <a:xfrm>
            <a:off x="683569" y="3717032"/>
            <a:ext cx="1728192" cy="1208924"/>
          </a:xfrm>
          <a:prstGeom prst="rect">
            <a:avLst/>
          </a:prstGeom>
          <a:ln>
            <a:solidFill>
              <a:schemeClr val="accent1"/>
            </a:solidFill>
          </a:ln>
        </p:spPr>
      </p:pic>
      <p:pic>
        <p:nvPicPr>
          <p:cNvPr id="12" name="Obrázek 11">
            <a:extLst>
              <a:ext uri="{FF2B5EF4-FFF2-40B4-BE49-F238E27FC236}">
                <a16:creationId xmlns:a16="http://schemas.microsoft.com/office/drawing/2014/main" id="{47834665-8939-4089-B2AE-3BDBC210D8AF}"/>
              </a:ext>
            </a:extLst>
          </p:cNvPr>
          <p:cNvPicPr>
            <a:picLocks noChangeAspect="1"/>
          </p:cNvPicPr>
          <p:nvPr/>
        </p:nvPicPr>
        <p:blipFill>
          <a:blip r:embed="rId5"/>
          <a:stretch>
            <a:fillRect/>
          </a:stretch>
        </p:blipFill>
        <p:spPr>
          <a:xfrm>
            <a:off x="2843808" y="3743913"/>
            <a:ext cx="4568858" cy="1015954"/>
          </a:xfrm>
          <a:prstGeom prst="rect">
            <a:avLst/>
          </a:prstGeom>
          <a:ln>
            <a:solidFill>
              <a:schemeClr val="accent1"/>
            </a:solidFill>
          </a:ln>
        </p:spPr>
      </p:pic>
    </p:spTree>
    <p:extLst>
      <p:ext uri="{BB962C8B-B14F-4D97-AF65-F5344CB8AC3E}">
        <p14:creationId xmlns:p14="http://schemas.microsoft.com/office/powerpoint/2010/main" val="410553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concepts</a:t>
            </a:r>
            <a:endParaRPr lang="cs-CZ" dirty="0"/>
          </a:p>
        </p:txBody>
      </p:sp>
      <p:sp>
        <p:nvSpPr>
          <p:cNvPr id="3" name="Zástupný symbol pro obsah 2"/>
          <p:cNvSpPr>
            <a:spLocks noGrp="1"/>
          </p:cNvSpPr>
          <p:nvPr>
            <p:ph idx="1"/>
          </p:nvPr>
        </p:nvSpPr>
        <p:spPr>
          <a:xfrm>
            <a:off x="354360" y="1417638"/>
            <a:ext cx="8435280" cy="4525963"/>
          </a:xfrm>
        </p:spPr>
        <p:txBody>
          <a:bodyPr/>
          <a:lstStyle/>
          <a:p>
            <a:r>
              <a:rPr lang="en-ZA" dirty="0">
                <a:solidFill>
                  <a:srgbClr val="FF0000"/>
                </a:solidFill>
              </a:rPr>
              <a:t>M</a:t>
            </a:r>
            <a:r>
              <a:rPr lang="en-ZA" dirty="0">
                <a:solidFill>
                  <a:srgbClr val="0070C0"/>
                </a:solidFill>
              </a:rPr>
              <a:t>R</a:t>
            </a:r>
            <a:r>
              <a:rPr lang="en-ZA" dirty="0">
                <a:solidFill>
                  <a:srgbClr val="00B050"/>
                </a:solidFill>
              </a:rPr>
              <a:t>P</a:t>
            </a:r>
            <a:r>
              <a:rPr lang="en-ZA" dirty="0"/>
              <a:t>=</a:t>
            </a:r>
            <a:r>
              <a:rPr lang="en-ZA" dirty="0">
                <a:solidFill>
                  <a:srgbClr val="FF0000"/>
                </a:solidFill>
              </a:rPr>
              <a:t>M</a:t>
            </a:r>
            <a:r>
              <a:rPr lang="en-ZA" dirty="0"/>
              <a:t>aterial </a:t>
            </a:r>
            <a:r>
              <a:rPr lang="en-ZA" dirty="0">
                <a:solidFill>
                  <a:srgbClr val="0070C0"/>
                </a:solidFill>
              </a:rPr>
              <a:t>R</a:t>
            </a:r>
            <a:r>
              <a:rPr lang="en-ZA" dirty="0"/>
              <a:t>equirements </a:t>
            </a:r>
            <a:r>
              <a:rPr lang="en-ZA" dirty="0">
                <a:solidFill>
                  <a:srgbClr val="00B050"/>
                </a:solidFill>
              </a:rPr>
              <a:t>P</a:t>
            </a:r>
            <a:r>
              <a:rPr lang="en-ZA" dirty="0"/>
              <a:t>lanning </a:t>
            </a:r>
            <a:r>
              <a:rPr lang="en-ZA" sz="1600" dirty="0">
                <a:solidFill>
                  <a:srgbClr val="FF0000"/>
                </a:solidFill>
              </a:rPr>
              <a:t>(push)</a:t>
            </a:r>
          </a:p>
          <a:p>
            <a:r>
              <a:rPr lang="en-ZA" dirty="0">
                <a:solidFill>
                  <a:srgbClr val="FF0000"/>
                </a:solidFill>
              </a:rPr>
              <a:t>M</a:t>
            </a:r>
            <a:r>
              <a:rPr lang="en-ZA" dirty="0">
                <a:solidFill>
                  <a:srgbClr val="0070C0"/>
                </a:solidFill>
              </a:rPr>
              <a:t>R</a:t>
            </a:r>
            <a:r>
              <a:rPr lang="en-ZA" dirty="0"/>
              <a:t>P_II=</a:t>
            </a:r>
            <a:r>
              <a:rPr lang="en-ZA" dirty="0" err="1">
                <a:solidFill>
                  <a:srgbClr val="FF0000"/>
                </a:solidFill>
              </a:rPr>
              <a:t>M</a:t>
            </a:r>
            <a:r>
              <a:rPr lang="en-ZA" dirty="0" err="1"/>
              <a:t>anufacturin</a:t>
            </a:r>
            <a:r>
              <a:rPr lang="cs-CZ" dirty="0"/>
              <a:t>g</a:t>
            </a:r>
            <a:r>
              <a:rPr lang="en-ZA" dirty="0"/>
              <a:t> </a:t>
            </a:r>
            <a:r>
              <a:rPr lang="en-ZA" dirty="0">
                <a:solidFill>
                  <a:srgbClr val="0070C0"/>
                </a:solidFill>
              </a:rPr>
              <a:t>R</a:t>
            </a:r>
            <a:r>
              <a:rPr lang="en-ZA" dirty="0"/>
              <a:t>esource </a:t>
            </a:r>
            <a:r>
              <a:rPr lang="en-ZA" dirty="0">
                <a:solidFill>
                  <a:srgbClr val="00B050"/>
                </a:solidFill>
              </a:rPr>
              <a:t>P</a:t>
            </a:r>
            <a:r>
              <a:rPr lang="en-ZA" dirty="0"/>
              <a:t>lanning </a:t>
            </a:r>
            <a:r>
              <a:rPr lang="en-ZA" sz="1600" dirty="0">
                <a:solidFill>
                  <a:srgbClr val="FF0000"/>
                </a:solidFill>
              </a:rPr>
              <a:t>(push)</a:t>
            </a:r>
          </a:p>
          <a:p>
            <a:r>
              <a:rPr lang="en-ZA" dirty="0">
                <a:solidFill>
                  <a:srgbClr val="FF0000"/>
                </a:solidFill>
              </a:rPr>
              <a:t>A</a:t>
            </a:r>
            <a:r>
              <a:rPr lang="en-ZA" dirty="0">
                <a:solidFill>
                  <a:srgbClr val="0070C0"/>
                </a:solidFill>
              </a:rPr>
              <a:t>P</a:t>
            </a:r>
            <a:r>
              <a:rPr lang="en-ZA" dirty="0">
                <a:solidFill>
                  <a:srgbClr val="00B050"/>
                </a:solidFill>
              </a:rPr>
              <a:t>S</a:t>
            </a:r>
            <a:r>
              <a:rPr lang="en-ZA" dirty="0"/>
              <a:t> = </a:t>
            </a:r>
            <a:r>
              <a:rPr lang="en-ZA" dirty="0">
                <a:solidFill>
                  <a:srgbClr val="FF0000"/>
                </a:solidFill>
              </a:rPr>
              <a:t>A</a:t>
            </a:r>
            <a:r>
              <a:rPr lang="en-ZA" dirty="0"/>
              <a:t>dvanced </a:t>
            </a:r>
            <a:r>
              <a:rPr lang="en-ZA" dirty="0">
                <a:solidFill>
                  <a:srgbClr val="0070C0"/>
                </a:solidFill>
              </a:rPr>
              <a:t>P</a:t>
            </a:r>
            <a:r>
              <a:rPr lang="en-ZA" dirty="0"/>
              <a:t>lanning and </a:t>
            </a:r>
            <a:r>
              <a:rPr lang="en-ZA" dirty="0">
                <a:solidFill>
                  <a:srgbClr val="00B050"/>
                </a:solidFill>
              </a:rPr>
              <a:t>S</a:t>
            </a:r>
            <a:r>
              <a:rPr lang="en-ZA" dirty="0"/>
              <a:t>cheduling </a:t>
            </a:r>
          </a:p>
          <a:p>
            <a:r>
              <a:rPr lang="en-ZA" dirty="0">
                <a:solidFill>
                  <a:srgbClr val="FF0000"/>
                </a:solidFill>
              </a:rPr>
              <a:t>J</a:t>
            </a:r>
            <a:r>
              <a:rPr lang="en-ZA" dirty="0">
                <a:solidFill>
                  <a:srgbClr val="0070C0"/>
                </a:solidFill>
              </a:rPr>
              <a:t>I</a:t>
            </a:r>
            <a:r>
              <a:rPr lang="en-ZA" dirty="0">
                <a:solidFill>
                  <a:srgbClr val="00B050"/>
                </a:solidFill>
              </a:rPr>
              <a:t>T</a:t>
            </a:r>
            <a:r>
              <a:rPr lang="en-ZA" dirty="0"/>
              <a:t> = </a:t>
            </a:r>
            <a:r>
              <a:rPr lang="en-ZA" dirty="0">
                <a:solidFill>
                  <a:srgbClr val="FF0000"/>
                </a:solidFill>
              </a:rPr>
              <a:t>J</a:t>
            </a:r>
            <a:r>
              <a:rPr lang="en-ZA" dirty="0"/>
              <a:t>ust </a:t>
            </a:r>
            <a:r>
              <a:rPr lang="en-ZA" dirty="0">
                <a:solidFill>
                  <a:srgbClr val="0070C0"/>
                </a:solidFill>
              </a:rPr>
              <a:t>I</a:t>
            </a:r>
            <a:r>
              <a:rPr lang="en-ZA" dirty="0"/>
              <a:t>n </a:t>
            </a:r>
            <a:r>
              <a:rPr lang="en-ZA" dirty="0">
                <a:solidFill>
                  <a:srgbClr val="00B050"/>
                </a:solidFill>
              </a:rPr>
              <a:t>T</a:t>
            </a:r>
            <a:r>
              <a:rPr lang="en-ZA" dirty="0"/>
              <a:t>ime </a:t>
            </a:r>
            <a:r>
              <a:rPr lang="en-ZA" sz="1600" dirty="0">
                <a:solidFill>
                  <a:srgbClr val="FF0000"/>
                </a:solidFill>
              </a:rPr>
              <a:t>(pull)</a:t>
            </a:r>
          </a:p>
          <a:p>
            <a:r>
              <a:rPr lang="en-ZA" b="1" dirty="0">
                <a:solidFill>
                  <a:srgbClr val="0070C0"/>
                </a:solidFill>
              </a:rPr>
              <a:t>TOC</a:t>
            </a:r>
            <a:r>
              <a:rPr lang="en-ZA" dirty="0"/>
              <a:t> (Drum Buffer Rope) </a:t>
            </a:r>
            <a:r>
              <a:rPr lang="en-ZA" sz="1600" dirty="0">
                <a:solidFill>
                  <a:srgbClr val="FF0000"/>
                </a:solidFill>
              </a:rPr>
              <a:t>(push-pull-&gt;combined) </a:t>
            </a:r>
            <a:r>
              <a:rPr lang="cs-CZ" sz="1600" dirty="0">
                <a:solidFill>
                  <a:srgbClr val="FF0000"/>
                </a:solidFill>
              </a:rPr>
              <a:t> </a:t>
            </a:r>
          </a:p>
          <a:p>
            <a:pPr marL="0" indent="0">
              <a:buNone/>
            </a:pPr>
            <a:r>
              <a:rPr lang="cs-CZ" sz="1600" dirty="0">
                <a:solidFill>
                  <a:srgbClr val="0070C0"/>
                </a:solidFill>
              </a:rPr>
              <a:t>         Bylo prezentováno v letním semestru BPH_PIS1)</a:t>
            </a:r>
            <a:endParaRPr lang="en-ZA" sz="1400" dirty="0">
              <a:solidFill>
                <a:srgbClr val="0070C0"/>
              </a:solidFill>
            </a:endParaRP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93096"/>
            <a:ext cx="4248472" cy="218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907704" y="4604735"/>
            <a:ext cx="4010713" cy="307777"/>
          </a:xfrm>
          <a:prstGeom prst="rect">
            <a:avLst/>
          </a:prstGeom>
          <a:noFill/>
        </p:spPr>
        <p:txBody>
          <a:bodyPr wrap="none" rtlCol="0">
            <a:spAutoFit/>
          </a:bodyPr>
          <a:lstStyle/>
          <a:p>
            <a:r>
              <a:rPr lang="cs-CZ" sz="1400" b="1" dirty="0" err="1">
                <a:solidFill>
                  <a:srgbClr val="7030A0"/>
                </a:solidFill>
              </a:rPr>
              <a:t>Work</a:t>
            </a:r>
            <a:r>
              <a:rPr lang="cs-CZ" sz="1400" b="1" dirty="0">
                <a:solidFill>
                  <a:srgbClr val="7030A0"/>
                </a:solidFill>
              </a:rPr>
              <a:t> </a:t>
            </a:r>
            <a:r>
              <a:rPr lang="cs-CZ" sz="1400" b="1" dirty="0" err="1">
                <a:solidFill>
                  <a:srgbClr val="7030A0"/>
                </a:solidFill>
              </a:rPr>
              <a:t>Order</a:t>
            </a:r>
            <a:r>
              <a:rPr lang="cs-CZ" sz="1400" b="1" dirty="0">
                <a:solidFill>
                  <a:srgbClr val="7030A0"/>
                </a:solidFill>
              </a:rPr>
              <a:t>=</a:t>
            </a:r>
            <a:r>
              <a:rPr lang="cs-CZ" sz="1400" b="1" dirty="0" err="1">
                <a:solidFill>
                  <a:srgbClr val="7030A0"/>
                </a:solidFill>
              </a:rPr>
              <a:t>Production</a:t>
            </a:r>
            <a:r>
              <a:rPr lang="cs-CZ" sz="1400" b="1" dirty="0">
                <a:solidFill>
                  <a:srgbClr val="7030A0"/>
                </a:solidFill>
              </a:rPr>
              <a:t> </a:t>
            </a:r>
            <a:r>
              <a:rPr lang="cs-CZ" sz="1400" b="1" dirty="0" err="1">
                <a:solidFill>
                  <a:srgbClr val="7030A0"/>
                </a:solidFill>
              </a:rPr>
              <a:t>order</a:t>
            </a:r>
            <a:r>
              <a:rPr lang="cs-CZ" sz="1400" b="1" dirty="0">
                <a:solidFill>
                  <a:srgbClr val="7030A0"/>
                </a:solidFill>
              </a:rPr>
              <a:t> in MS Dynamics NAV</a:t>
            </a:r>
          </a:p>
        </p:txBody>
      </p:sp>
      <p:sp>
        <p:nvSpPr>
          <p:cNvPr id="5" name="TextovéPole 4">
            <a:extLst>
              <a:ext uri="{FF2B5EF4-FFF2-40B4-BE49-F238E27FC236}">
                <a16:creationId xmlns:a16="http://schemas.microsoft.com/office/drawing/2014/main" id="{6B87D830-DBD2-4B32-9ACD-C622E0F7C476}"/>
              </a:ext>
            </a:extLst>
          </p:cNvPr>
          <p:cNvSpPr txBox="1"/>
          <p:nvPr/>
        </p:nvSpPr>
        <p:spPr>
          <a:xfrm>
            <a:off x="1878895" y="4966368"/>
            <a:ext cx="1675202" cy="369332"/>
          </a:xfrm>
          <a:prstGeom prst="rect">
            <a:avLst/>
          </a:prstGeom>
          <a:noFill/>
        </p:spPr>
        <p:txBody>
          <a:bodyPr wrap="none" rtlCol="0">
            <a:spAutoFit/>
          </a:bodyPr>
          <a:lstStyle/>
          <a:p>
            <a:r>
              <a:rPr lang="cs-CZ" dirty="0">
                <a:solidFill>
                  <a:srgbClr val="0070C0"/>
                </a:solidFill>
              </a:rPr>
              <a:t>Výrobní zakázka</a:t>
            </a:r>
          </a:p>
        </p:txBody>
      </p:sp>
    </p:spTree>
    <p:extLst>
      <p:ext uri="{BB962C8B-B14F-4D97-AF65-F5344CB8AC3E}">
        <p14:creationId xmlns:p14="http://schemas.microsoft.com/office/powerpoint/2010/main" val="2917088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E44DED-EDA8-4F21-8624-F00D70BA7C8B}"/>
              </a:ext>
            </a:extLst>
          </p:cNvPr>
          <p:cNvSpPr>
            <a:spLocks noGrp="1"/>
          </p:cNvSpPr>
          <p:nvPr>
            <p:ph type="title"/>
          </p:nvPr>
        </p:nvSpPr>
        <p:spPr/>
        <p:txBody>
          <a:bodyPr/>
          <a:lstStyle/>
          <a:p>
            <a:r>
              <a:rPr lang="cs-CZ" dirty="0"/>
              <a:t>MPS –Hlavní rozvrh výroby</a:t>
            </a:r>
          </a:p>
        </p:txBody>
      </p:sp>
      <p:pic>
        <p:nvPicPr>
          <p:cNvPr id="5" name="Obrázek 4">
            <a:extLst>
              <a:ext uri="{FF2B5EF4-FFF2-40B4-BE49-F238E27FC236}">
                <a16:creationId xmlns:a16="http://schemas.microsoft.com/office/drawing/2014/main" id="{1FF9544E-4D2D-4233-952C-C2A8B3F5E9D6}"/>
              </a:ext>
            </a:extLst>
          </p:cNvPr>
          <p:cNvPicPr>
            <a:picLocks noChangeAspect="1"/>
          </p:cNvPicPr>
          <p:nvPr/>
        </p:nvPicPr>
        <p:blipFill>
          <a:blip r:embed="rId2"/>
          <a:stretch>
            <a:fillRect/>
          </a:stretch>
        </p:blipFill>
        <p:spPr>
          <a:xfrm>
            <a:off x="629143" y="1529000"/>
            <a:ext cx="7885714" cy="3800000"/>
          </a:xfrm>
          <a:prstGeom prst="rect">
            <a:avLst/>
          </a:prstGeom>
          <a:ln>
            <a:solidFill>
              <a:schemeClr val="accent1"/>
            </a:solidFill>
          </a:ln>
        </p:spPr>
      </p:pic>
    </p:spTree>
    <p:extLst>
      <p:ext uri="{BB962C8B-B14F-4D97-AF65-F5344CB8AC3E}">
        <p14:creationId xmlns:p14="http://schemas.microsoft.com/office/powerpoint/2010/main" val="419930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8AD700-A7D5-4A51-ACE9-97132E114187}"/>
              </a:ext>
            </a:extLst>
          </p:cNvPr>
          <p:cNvSpPr>
            <a:spLocks noGrp="1"/>
          </p:cNvSpPr>
          <p:nvPr>
            <p:ph type="title"/>
          </p:nvPr>
        </p:nvSpPr>
        <p:spPr/>
        <p:txBody>
          <a:bodyPr/>
          <a:lstStyle/>
          <a:p>
            <a:r>
              <a:rPr lang="cs-CZ" dirty="0"/>
              <a:t>Kusovník (aplikace MPS)</a:t>
            </a:r>
            <a:endParaRPr lang="en-US" dirty="0"/>
          </a:p>
        </p:txBody>
      </p:sp>
      <p:pic>
        <p:nvPicPr>
          <p:cNvPr id="5" name="Obrázek 4">
            <a:extLst>
              <a:ext uri="{FF2B5EF4-FFF2-40B4-BE49-F238E27FC236}">
                <a16:creationId xmlns:a16="http://schemas.microsoft.com/office/drawing/2014/main" id="{C72EEBA3-D260-41D8-B76C-30941CEBE489}"/>
              </a:ext>
            </a:extLst>
          </p:cNvPr>
          <p:cNvPicPr>
            <a:picLocks noChangeAspect="1"/>
          </p:cNvPicPr>
          <p:nvPr/>
        </p:nvPicPr>
        <p:blipFill>
          <a:blip r:embed="rId2"/>
          <a:stretch>
            <a:fillRect/>
          </a:stretch>
        </p:blipFill>
        <p:spPr>
          <a:xfrm>
            <a:off x="683568" y="1484785"/>
            <a:ext cx="2991085" cy="2088232"/>
          </a:xfrm>
          <a:prstGeom prst="rect">
            <a:avLst/>
          </a:prstGeom>
          <a:ln>
            <a:solidFill>
              <a:schemeClr val="accent1"/>
            </a:solidFill>
          </a:ln>
        </p:spPr>
      </p:pic>
      <p:pic>
        <p:nvPicPr>
          <p:cNvPr id="7" name="Obrázek 6">
            <a:extLst>
              <a:ext uri="{FF2B5EF4-FFF2-40B4-BE49-F238E27FC236}">
                <a16:creationId xmlns:a16="http://schemas.microsoft.com/office/drawing/2014/main" id="{DA36F884-B4C2-4CFA-A973-BF1E33C5F134}"/>
              </a:ext>
            </a:extLst>
          </p:cNvPr>
          <p:cNvPicPr>
            <a:picLocks noChangeAspect="1"/>
          </p:cNvPicPr>
          <p:nvPr/>
        </p:nvPicPr>
        <p:blipFill>
          <a:blip r:embed="rId3"/>
          <a:stretch>
            <a:fillRect/>
          </a:stretch>
        </p:blipFill>
        <p:spPr>
          <a:xfrm>
            <a:off x="683568" y="3717032"/>
            <a:ext cx="5279825" cy="2376264"/>
          </a:xfrm>
          <a:prstGeom prst="rect">
            <a:avLst/>
          </a:prstGeom>
          <a:ln>
            <a:solidFill>
              <a:schemeClr val="accent1"/>
            </a:solidFill>
          </a:ln>
        </p:spPr>
      </p:pic>
    </p:spTree>
    <p:extLst>
      <p:ext uri="{BB962C8B-B14F-4D97-AF65-F5344CB8AC3E}">
        <p14:creationId xmlns:p14="http://schemas.microsoft.com/office/powerpoint/2010/main" val="3572396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DEDDCA-DB85-44CF-AE41-A791D7BF1AEC}"/>
              </a:ext>
            </a:extLst>
          </p:cNvPr>
          <p:cNvSpPr>
            <a:spLocks noGrp="1"/>
          </p:cNvSpPr>
          <p:nvPr>
            <p:ph type="title"/>
          </p:nvPr>
        </p:nvSpPr>
        <p:spPr/>
        <p:txBody>
          <a:bodyPr/>
          <a:lstStyle/>
          <a:p>
            <a:r>
              <a:rPr lang="cs-CZ" dirty="0"/>
              <a:t>Karta výrobku (aplikace MPS)</a:t>
            </a:r>
            <a:endParaRPr lang="en-US" dirty="0"/>
          </a:p>
        </p:txBody>
      </p:sp>
      <p:pic>
        <p:nvPicPr>
          <p:cNvPr id="5" name="Obrázek 4">
            <a:extLst>
              <a:ext uri="{FF2B5EF4-FFF2-40B4-BE49-F238E27FC236}">
                <a16:creationId xmlns:a16="http://schemas.microsoft.com/office/drawing/2014/main" id="{E6D4FBFC-58E1-4034-BD4B-324692CDCBED}"/>
              </a:ext>
            </a:extLst>
          </p:cNvPr>
          <p:cNvPicPr>
            <a:picLocks noChangeAspect="1"/>
          </p:cNvPicPr>
          <p:nvPr/>
        </p:nvPicPr>
        <p:blipFill>
          <a:blip r:embed="rId2"/>
          <a:stretch>
            <a:fillRect/>
          </a:stretch>
        </p:blipFill>
        <p:spPr>
          <a:xfrm>
            <a:off x="827584" y="1417637"/>
            <a:ext cx="4320480" cy="2882539"/>
          </a:xfrm>
          <a:prstGeom prst="rect">
            <a:avLst/>
          </a:prstGeom>
          <a:ln>
            <a:solidFill>
              <a:schemeClr val="accent1"/>
            </a:solidFill>
          </a:ln>
        </p:spPr>
      </p:pic>
      <p:pic>
        <p:nvPicPr>
          <p:cNvPr id="7" name="Obrázek 6">
            <a:extLst>
              <a:ext uri="{FF2B5EF4-FFF2-40B4-BE49-F238E27FC236}">
                <a16:creationId xmlns:a16="http://schemas.microsoft.com/office/drawing/2014/main" id="{9C1C0F5C-1C70-43B7-8F96-A4C07735EDEA}"/>
              </a:ext>
            </a:extLst>
          </p:cNvPr>
          <p:cNvPicPr>
            <a:picLocks noChangeAspect="1"/>
          </p:cNvPicPr>
          <p:nvPr/>
        </p:nvPicPr>
        <p:blipFill>
          <a:blip r:embed="rId3"/>
          <a:stretch>
            <a:fillRect/>
          </a:stretch>
        </p:blipFill>
        <p:spPr>
          <a:xfrm>
            <a:off x="827584" y="4581128"/>
            <a:ext cx="6516216" cy="1325426"/>
          </a:xfrm>
          <a:prstGeom prst="rect">
            <a:avLst/>
          </a:prstGeom>
          <a:ln>
            <a:solidFill>
              <a:schemeClr val="accent1"/>
            </a:solidFill>
          </a:ln>
        </p:spPr>
      </p:pic>
    </p:spTree>
    <p:extLst>
      <p:ext uri="{BB962C8B-B14F-4D97-AF65-F5344CB8AC3E}">
        <p14:creationId xmlns:p14="http://schemas.microsoft.com/office/powerpoint/2010/main" val="268007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D1353-BFB0-4B2E-AAB2-8E3738EC8A29}"/>
              </a:ext>
            </a:extLst>
          </p:cNvPr>
          <p:cNvSpPr>
            <a:spLocks noGrp="1"/>
          </p:cNvSpPr>
          <p:nvPr>
            <p:ph type="title"/>
          </p:nvPr>
        </p:nvSpPr>
        <p:spPr/>
        <p:txBody>
          <a:bodyPr/>
          <a:lstStyle/>
          <a:p>
            <a:r>
              <a:rPr lang="cs-CZ" dirty="0"/>
              <a:t>Sešit plánování výroba</a:t>
            </a:r>
            <a:endParaRPr lang="en-US" dirty="0"/>
          </a:p>
        </p:txBody>
      </p:sp>
      <p:pic>
        <p:nvPicPr>
          <p:cNvPr id="5" name="Obrázek 4">
            <a:extLst>
              <a:ext uri="{FF2B5EF4-FFF2-40B4-BE49-F238E27FC236}">
                <a16:creationId xmlns:a16="http://schemas.microsoft.com/office/drawing/2014/main" id="{120C1AC1-096E-4104-B3E1-4B68A3DCE9DD}"/>
              </a:ext>
            </a:extLst>
          </p:cNvPr>
          <p:cNvPicPr>
            <a:picLocks noChangeAspect="1"/>
          </p:cNvPicPr>
          <p:nvPr/>
        </p:nvPicPr>
        <p:blipFill>
          <a:blip r:embed="rId2"/>
          <a:stretch>
            <a:fillRect/>
          </a:stretch>
        </p:blipFill>
        <p:spPr>
          <a:xfrm>
            <a:off x="611560" y="1628800"/>
            <a:ext cx="4885714" cy="2933333"/>
          </a:xfrm>
          <a:prstGeom prst="rect">
            <a:avLst/>
          </a:prstGeom>
          <a:ln>
            <a:solidFill>
              <a:schemeClr val="accent1"/>
            </a:solidFill>
          </a:ln>
        </p:spPr>
      </p:pic>
      <p:pic>
        <p:nvPicPr>
          <p:cNvPr id="7" name="Obrázek 6">
            <a:extLst>
              <a:ext uri="{FF2B5EF4-FFF2-40B4-BE49-F238E27FC236}">
                <a16:creationId xmlns:a16="http://schemas.microsoft.com/office/drawing/2014/main" id="{855DD440-3930-479C-9FA7-A6C724E6EC7E}"/>
              </a:ext>
            </a:extLst>
          </p:cNvPr>
          <p:cNvPicPr>
            <a:picLocks noChangeAspect="1"/>
          </p:cNvPicPr>
          <p:nvPr/>
        </p:nvPicPr>
        <p:blipFill>
          <a:blip r:embed="rId3"/>
          <a:stretch>
            <a:fillRect/>
          </a:stretch>
        </p:blipFill>
        <p:spPr>
          <a:xfrm>
            <a:off x="610582" y="4869160"/>
            <a:ext cx="7272808" cy="1406851"/>
          </a:xfrm>
          <a:prstGeom prst="rect">
            <a:avLst/>
          </a:prstGeom>
          <a:ln>
            <a:solidFill>
              <a:schemeClr val="accent1"/>
            </a:solidFill>
          </a:ln>
        </p:spPr>
      </p:pic>
      <p:cxnSp>
        <p:nvCxnSpPr>
          <p:cNvPr id="9" name="Přímá spojnice se šipkou 8">
            <a:extLst>
              <a:ext uri="{FF2B5EF4-FFF2-40B4-BE49-F238E27FC236}">
                <a16:creationId xmlns:a16="http://schemas.microsoft.com/office/drawing/2014/main" id="{B82B50EC-D70F-40C2-A7F2-43185C2655B3}"/>
              </a:ext>
            </a:extLst>
          </p:cNvPr>
          <p:cNvCxnSpPr/>
          <p:nvPr/>
        </p:nvCxnSpPr>
        <p:spPr>
          <a:xfrm>
            <a:off x="3707904" y="4562133"/>
            <a:ext cx="0" cy="307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397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38475-CDA6-43E8-A914-3474F6617001}"/>
              </a:ext>
            </a:extLst>
          </p:cNvPr>
          <p:cNvSpPr>
            <a:spLocks noGrp="1"/>
          </p:cNvSpPr>
          <p:nvPr>
            <p:ph type="title"/>
          </p:nvPr>
        </p:nvSpPr>
        <p:spPr/>
        <p:txBody>
          <a:bodyPr/>
          <a:lstStyle/>
          <a:p>
            <a:r>
              <a:rPr lang="cs-CZ" dirty="0"/>
              <a:t>Sešit plánování výroba</a:t>
            </a:r>
            <a:endParaRPr lang="en-US" dirty="0"/>
          </a:p>
        </p:txBody>
      </p:sp>
      <p:pic>
        <p:nvPicPr>
          <p:cNvPr id="5" name="Obrázek 4">
            <a:extLst>
              <a:ext uri="{FF2B5EF4-FFF2-40B4-BE49-F238E27FC236}">
                <a16:creationId xmlns:a16="http://schemas.microsoft.com/office/drawing/2014/main" id="{A74BAE8E-3B19-4D5D-93CB-B334F42667E6}"/>
              </a:ext>
            </a:extLst>
          </p:cNvPr>
          <p:cNvPicPr>
            <a:picLocks noChangeAspect="1"/>
          </p:cNvPicPr>
          <p:nvPr/>
        </p:nvPicPr>
        <p:blipFill>
          <a:blip r:embed="rId2"/>
          <a:stretch>
            <a:fillRect/>
          </a:stretch>
        </p:blipFill>
        <p:spPr>
          <a:xfrm>
            <a:off x="1115616" y="1268760"/>
            <a:ext cx="4650601" cy="5199886"/>
          </a:xfrm>
          <a:prstGeom prst="rect">
            <a:avLst/>
          </a:prstGeom>
          <a:ln>
            <a:solidFill>
              <a:schemeClr val="accent1"/>
            </a:solidFill>
          </a:ln>
        </p:spPr>
      </p:pic>
      <p:sp>
        <p:nvSpPr>
          <p:cNvPr id="7" name="Pravá složená závorka 6">
            <a:extLst>
              <a:ext uri="{FF2B5EF4-FFF2-40B4-BE49-F238E27FC236}">
                <a16:creationId xmlns:a16="http://schemas.microsoft.com/office/drawing/2014/main" id="{C69BD1A7-FAAB-4AE1-95CD-DCBA850C7C38}"/>
              </a:ext>
            </a:extLst>
          </p:cNvPr>
          <p:cNvSpPr/>
          <p:nvPr/>
        </p:nvSpPr>
        <p:spPr>
          <a:xfrm>
            <a:off x="5868144" y="1417638"/>
            <a:ext cx="792088" cy="48196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ovéPole 7">
            <a:extLst>
              <a:ext uri="{FF2B5EF4-FFF2-40B4-BE49-F238E27FC236}">
                <a16:creationId xmlns:a16="http://schemas.microsoft.com/office/drawing/2014/main" id="{DB510FC1-9CDD-41F1-B709-A49692ACA038}"/>
              </a:ext>
            </a:extLst>
          </p:cNvPr>
          <p:cNvSpPr txBox="1"/>
          <p:nvPr/>
        </p:nvSpPr>
        <p:spPr>
          <a:xfrm>
            <a:off x="6798725" y="3645024"/>
            <a:ext cx="1789016" cy="369332"/>
          </a:xfrm>
          <a:prstGeom prst="rect">
            <a:avLst/>
          </a:prstGeom>
          <a:noFill/>
        </p:spPr>
        <p:txBody>
          <a:bodyPr wrap="none" rtlCol="0">
            <a:spAutoFit/>
          </a:bodyPr>
          <a:lstStyle/>
          <a:p>
            <a:r>
              <a:rPr lang="cs-CZ" b="1" dirty="0">
                <a:solidFill>
                  <a:srgbClr val="0070C0"/>
                </a:solidFill>
              </a:rPr>
              <a:t>Panel požadavků</a:t>
            </a:r>
            <a:endParaRPr lang="en-US" b="1" dirty="0">
              <a:solidFill>
                <a:srgbClr val="0070C0"/>
              </a:solidFill>
            </a:endParaRPr>
          </a:p>
        </p:txBody>
      </p:sp>
    </p:spTree>
    <p:extLst>
      <p:ext uri="{BB962C8B-B14F-4D97-AF65-F5344CB8AC3E}">
        <p14:creationId xmlns:p14="http://schemas.microsoft.com/office/powerpoint/2010/main" val="111162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BC7CF7-78C3-4E33-9329-D06A15B0378D}"/>
              </a:ext>
            </a:extLst>
          </p:cNvPr>
          <p:cNvSpPr>
            <a:spLocks noGrp="1"/>
          </p:cNvSpPr>
          <p:nvPr>
            <p:ph type="title"/>
          </p:nvPr>
        </p:nvSpPr>
        <p:spPr/>
        <p:txBody>
          <a:bodyPr/>
          <a:lstStyle/>
          <a:p>
            <a:r>
              <a:rPr lang="cs-CZ" dirty="0"/>
              <a:t>Sešit plánování výroba </a:t>
            </a:r>
            <a:endParaRPr lang="en-US" dirty="0"/>
          </a:p>
        </p:txBody>
      </p:sp>
      <p:pic>
        <p:nvPicPr>
          <p:cNvPr id="5" name="Obrázek 4">
            <a:extLst>
              <a:ext uri="{FF2B5EF4-FFF2-40B4-BE49-F238E27FC236}">
                <a16:creationId xmlns:a16="http://schemas.microsoft.com/office/drawing/2014/main" id="{E2359058-6BDF-408A-A09F-AA9F2A31F656}"/>
              </a:ext>
            </a:extLst>
          </p:cNvPr>
          <p:cNvPicPr>
            <a:picLocks noChangeAspect="1"/>
          </p:cNvPicPr>
          <p:nvPr/>
        </p:nvPicPr>
        <p:blipFill>
          <a:blip r:embed="rId2"/>
          <a:stretch>
            <a:fillRect/>
          </a:stretch>
        </p:blipFill>
        <p:spPr>
          <a:xfrm>
            <a:off x="251520" y="1628800"/>
            <a:ext cx="8195466" cy="936104"/>
          </a:xfrm>
          <a:prstGeom prst="rect">
            <a:avLst/>
          </a:prstGeom>
          <a:ln>
            <a:solidFill>
              <a:schemeClr val="accent1">
                <a:shade val="95000"/>
                <a:satMod val="105000"/>
              </a:schemeClr>
            </a:solidFill>
          </a:ln>
        </p:spPr>
      </p:pic>
      <p:pic>
        <p:nvPicPr>
          <p:cNvPr id="7" name="Obrázek 6">
            <a:extLst>
              <a:ext uri="{FF2B5EF4-FFF2-40B4-BE49-F238E27FC236}">
                <a16:creationId xmlns:a16="http://schemas.microsoft.com/office/drawing/2014/main" id="{E1B8D263-AA45-46CE-99FC-D612E770A0D4}"/>
              </a:ext>
            </a:extLst>
          </p:cNvPr>
          <p:cNvPicPr>
            <a:picLocks noChangeAspect="1"/>
          </p:cNvPicPr>
          <p:nvPr/>
        </p:nvPicPr>
        <p:blipFill>
          <a:blip r:embed="rId3"/>
          <a:stretch>
            <a:fillRect/>
          </a:stretch>
        </p:blipFill>
        <p:spPr>
          <a:xfrm>
            <a:off x="435206" y="2996952"/>
            <a:ext cx="6561905" cy="2380952"/>
          </a:xfrm>
          <a:prstGeom prst="rect">
            <a:avLst/>
          </a:prstGeom>
          <a:ln>
            <a:solidFill>
              <a:schemeClr val="accent1">
                <a:shade val="95000"/>
                <a:satMod val="105000"/>
              </a:schemeClr>
            </a:solidFill>
          </a:ln>
        </p:spPr>
      </p:pic>
      <p:cxnSp>
        <p:nvCxnSpPr>
          <p:cNvPr id="9" name="Přímá spojnice se šipkou 8">
            <a:extLst>
              <a:ext uri="{FF2B5EF4-FFF2-40B4-BE49-F238E27FC236}">
                <a16:creationId xmlns:a16="http://schemas.microsoft.com/office/drawing/2014/main" id="{ADAC963C-DC18-41EC-BF01-18EB9E94255F}"/>
              </a:ext>
            </a:extLst>
          </p:cNvPr>
          <p:cNvCxnSpPr/>
          <p:nvPr/>
        </p:nvCxnSpPr>
        <p:spPr>
          <a:xfrm flipV="1">
            <a:off x="6804248" y="2420888"/>
            <a:ext cx="0" cy="26642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Přímá spojnice 10">
            <a:extLst>
              <a:ext uri="{FF2B5EF4-FFF2-40B4-BE49-F238E27FC236}">
                <a16:creationId xmlns:a16="http://schemas.microsoft.com/office/drawing/2014/main" id="{376B49B1-D543-44F5-818B-27F17ED464BF}"/>
              </a:ext>
            </a:extLst>
          </p:cNvPr>
          <p:cNvCxnSpPr>
            <a:cxnSpLocks/>
          </p:cNvCxnSpPr>
          <p:nvPr/>
        </p:nvCxnSpPr>
        <p:spPr>
          <a:xfrm>
            <a:off x="6997111" y="2132856"/>
            <a:ext cx="0"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28D3B6DE-7018-4C56-9113-9D435531B42B}"/>
              </a:ext>
            </a:extLst>
          </p:cNvPr>
          <p:cNvCxnSpPr/>
          <p:nvPr/>
        </p:nvCxnSpPr>
        <p:spPr>
          <a:xfrm>
            <a:off x="6804248" y="2420888"/>
            <a:ext cx="19286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CD02D599-20E7-4E46-BA65-2AA6DBE678AD}"/>
              </a:ext>
            </a:extLst>
          </p:cNvPr>
          <p:cNvCxnSpPr/>
          <p:nvPr/>
        </p:nvCxnSpPr>
        <p:spPr>
          <a:xfrm>
            <a:off x="7596336" y="2564904"/>
            <a:ext cx="0" cy="3240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7DFC5D76-6461-4CEF-A385-FA4A194A4AA2}"/>
              </a:ext>
            </a:extLst>
          </p:cNvPr>
          <p:cNvSpPr txBox="1"/>
          <p:nvPr/>
        </p:nvSpPr>
        <p:spPr>
          <a:xfrm>
            <a:off x="6635967" y="5879502"/>
            <a:ext cx="2062681" cy="646331"/>
          </a:xfrm>
          <a:prstGeom prst="rect">
            <a:avLst/>
          </a:prstGeom>
          <a:noFill/>
        </p:spPr>
        <p:txBody>
          <a:bodyPr wrap="none" rtlCol="0">
            <a:spAutoFit/>
          </a:bodyPr>
          <a:lstStyle/>
          <a:p>
            <a:r>
              <a:rPr lang="cs-CZ" dirty="0">
                <a:solidFill>
                  <a:srgbClr val="0070C0"/>
                </a:solidFill>
              </a:rPr>
              <a:t>Vytvoření výrobních</a:t>
            </a:r>
          </a:p>
          <a:p>
            <a:r>
              <a:rPr lang="cs-CZ" dirty="0">
                <a:solidFill>
                  <a:srgbClr val="0070C0"/>
                </a:solidFill>
              </a:rPr>
              <a:t>         zakázek</a:t>
            </a:r>
            <a:endParaRPr lang="en-US" dirty="0">
              <a:solidFill>
                <a:srgbClr val="0070C0"/>
              </a:solidFill>
            </a:endParaRPr>
          </a:p>
        </p:txBody>
      </p:sp>
    </p:spTree>
    <p:extLst>
      <p:ext uri="{BB962C8B-B14F-4D97-AF65-F5344CB8AC3E}">
        <p14:creationId xmlns:p14="http://schemas.microsoft.com/office/powerpoint/2010/main" val="2547132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BOM in MS Dynamics NAV 2018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1"/>
            <a:ext cx="7056784" cy="4833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a:extLst>
              <a:ext uri="{FF2B5EF4-FFF2-40B4-BE49-F238E27FC236}">
                <a16:creationId xmlns:a16="http://schemas.microsoft.com/office/drawing/2014/main" id="{E18D5E9E-E268-4538-A59A-34428A75A1B1}"/>
              </a:ext>
            </a:extLst>
          </p:cNvPr>
          <p:cNvSpPr txBox="1"/>
          <p:nvPr/>
        </p:nvSpPr>
        <p:spPr>
          <a:xfrm>
            <a:off x="827584" y="6237312"/>
            <a:ext cx="3121752" cy="369332"/>
          </a:xfrm>
          <a:prstGeom prst="rect">
            <a:avLst/>
          </a:prstGeom>
          <a:noFill/>
        </p:spPr>
        <p:txBody>
          <a:bodyPr wrap="none" rtlCol="0">
            <a:spAutoFit/>
          </a:bodyPr>
          <a:lstStyle/>
          <a:p>
            <a:r>
              <a:rPr lang="cs-CZ" dirty="0"/>
              <a:t>BOM-Bill </a:t>
            </a:r>
            <a:r>
              <a:rPr lang="cs-CZ" dirty="0" err="1"/>
              <a:t>of</a:t>
            </a:r>
            <a:r>
              <a:rPr lang="cs-CZ" dirty="0"/>
              <a:t> </a:t>
            </a:r>
            <a:r>
              <a:rPr lang="cs-CZ" dirty="0" err="1"/>
              <a:t>Material</a:t>
            </a:r>
            <a:r>
              <a:rPr lang="cs-CZ" dirty="0"/>
              <a:t>=Kusovník</a:t>
            </a:r>
          </a:p>
        </p:txBody>
      </p:sp>
    </p:spTree>
    <p:extLst>
      <p:ext uri="{BB962C8B-B14F-4D97-AF65-F5344CB8AC3E}">
        <p14:creationId xmlns:p14="http://schemas.microsoft.com/office/powerpoint/2010/main" val="974894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Routings</a:t>
            </a:r>
            <a:r>
              <a:rPr lang="cs-CZ" dirty="0"/>
              <a:t> in MS Dynamics NAV</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685497" cy="30243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a:extLst>
              <a:ext uri="{FF2B5EF4-FFF2-40B4-BE49-F238E27FC236}">
                <a16:creationId xmlns:a16="http://schemas.microsoft.com/office/drawing/2014/main" id="{A457B8BE-0803-4293-BD4A-17F0ACDF9ADF}"/>
              </a:ext>
            </a:extLst>
          </p:cNvPr>
          <p:cNvSpPr txBox="1"/>
          <p:nvPr/>
        </p:nvSpPr>
        <p:spPr>
          <a:xfrm>
            <a:off x="539552" y="4941168"/>
            <a:ext cx="8263416" cy="523220"/>
          </a:xfrm>
          <a:prstGeom prst="rect">
            <a:avLst/>
          </a:prstGeom>
          <a:noFill/>
        </p:spPr>
        <p:txBody>
          <a:bodyPr wrap="none" rtlCol="0">
            <a:spAutoFit/>
          </a:bodyPr>
          <a:lstStyle/>
          <a:p>
            <a:r>
              <a:rPr lang="cs-CZ" sz="2800" dirty="0" err="1">
                <a:solidFill>
                  <a:srgbClr val="0070C0"/>
                </a:solidFill>
              </a:rPr>
              <a:t>Routing</a:t>
            </a:r>
            <a:r>
              <a:rPr lang="cs-CZ" sz="2800" dirty="0">
                <a:solidFill>
                  <a:srgbClr val="0070C0"/>
                </a:solidFill>
              </a:rPr>
              <a:t>= TNG postup- Pracovní postup=Rozpis operací  </a:t>
            </a:r>
          </a:p>
        </p:txBody>
      </p:sp>
    </p:spTree>
    <p:extLst>
      <p:ext uri="{BB962C8B-B14F-4D97-AF65-F5344CB8AC3E}">
        <p14:creationId xmlns:p14="http://schemas.microsoft.com/office/powerpoint/2010/main" val="2326911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759FD1-BC5F-4E3F-BD3C-E181FFE3925B}"/>
              </a:ext>
            </a:extLst>
          </p:cNvPr>
          <p:cNvSpPr>
            <a:spLocks noGrp="1"/>
          </p:cNvSpPr>
          <p:nvPr>
            <p:ph type="title"/>
          </p:nvPr>
        </p:nvSpPr>
        <p:spPr/>
        <p:txBody>
          <a:bodyPr/>
          <a:lstStyle/>
          <a:p>
            <a:r>
              <a:rPr lang="cs-CZ" dirty="0" err="1"/>
              <a:t>Calendar</a:t>
            </a:r>
            <a:r>
              <a:rPr lang="cs-CZ" dirty="0"/>
              <a:t> </a:t>
            </a:r>
            <a:r>
              <a:rPr lang="cs-CZ" dirty="0" err="1"/>
              <a:t>of</a:t>
            </a:r>
            <a:r>
              <a:rPr lang="cs-CZ" dirty="0"/>
              <a:t> </a:t>
            </a:r>
            <a:r>
              <a:rPr lang="cs-CZ" dirty="0" err="1"/>
              <a:t>machine</a:t>
            </a:r>
            <a:r>
              <a:rPr lang="cs-CZ" dirty="0"/>
              <a:t> center</a:t>
            </a:r>
            <a:endParaRPr lang="en-US" dirty="0"/>
          </a:p>
        </p:txBody>
      </p:sp>
      <p:pic>
        <p:nvPicPr>
          <p:cNvPr id="5" name="Obrázek 4">
            <a:extLst>
              <a:ext uri="{FF2B5EF4-FFF2-40B4-BE49-F238E27FC236}">
                <a16:creationId xmlns:a16="http://schemas.microsoft.com/office/drawing/2014/main" id="{A02F3017-B5E4-457C-98FA-B6669026B873}"/>
              </a:ext>
            </a:extLst>
          </p:cNvPr>
          <p:cNvPicPr>
            <a:picLocks noChangeAspect="1"/>
          </p:cNvPicPr>
          <p:nvPr/>
        </p:nvPicPr>
        <p:blipFill>
          <a:blip r:embed="rId2"/>
          <a:stretch>
            <a:fillRect/>
          </a:stretch>
        </p:blipFill>
        <p:spPr>
          <a:xfrm>
            <a:off x="624381" y="1348047"/>
            <a:ext cx="7895238" cy="4161905"/>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300801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95E597-2EAC-4CC2-8D3A-E0EE39210916}"/>
              </a:ext>
            </a:extLst>
          </p:cNvPr>
          <p:cNvSpPr>
            <a:spLocks noGrp="1"/>
          </p:cNvSpPr>
          <p:nvPr>
            <p:ph type="title"/>
          </p:nvPr>
        </p:nvSpPr>
        <p:spPr/>
        <p:txBody>
          <a:bodyPr/>
          <a:lstStyle/>
          <a:p>
            <a:r>
              <a:rPr lang="cs-CZ" dirty="0"/>
              <a:t>Zatížení strojního centra (</a:t>
            </a:r>
            <a:r>
              <a:rPr lang="cs-CZ" dirty="0" err="1"/>
              <a:t>Load</a:t>
            </a:r>
            <a:r>
              <a:rPr lang="cs-CZ" dirty="0"/>
              <a:t>)</a:t>
            </a:r>
            <a:endParaRPr lang="en-US" dirty="0"/>
          </a:p>
        </p:txBody>
      </p:sp>
      <p:pic>
        <p:nvPicPr>
          <p:cNvPr id="5" name="Obrázek 4">
            <a:extLst>
              <a:ext uri="{FF2B5EF4-FFF2-40B4-BE49-F238E27FC236}">
                <a16:creationId xmlns:a16="http://schemas.microsoft.com/office/drawing/2014/main" id="{B7E32A77-5FC8-4335-B2D6-566DC7BF9F05}"/>
              </a:ext>
            </a:extLst>
          </p:cNvPr>
          <p:cNvPicPr>
            <a:picLocks noChangeAspect="1"/>
          </p:cNvPicPr>
          <p:nvPr/>
        </p:nvPicPr>
        <p:blipFill>
          <a:blip r:embed="rId2"/>
          <a:stretch>
            <a:fillRect/>
          </a:stretch>
        </p:blipFill>
        <p:spPr>
          <a:xfrm>
            <a:off x="827584" y="1790905"/>
            <a:ext cx="7123809" cy="1638095"/>
          </a:xfrm>
          <a:prstGeom prst="rect">
            <a:avLst/>
          </a:prstGeom>
          <a:ln>
            <a:solidFill>
              <a:schemeClr val="accent1">
                <a:shade val="95000"/>
                <a:satMod val="105000"/>
              </a:schemeClr>
            </a:solidFill>
          </a:ln>
        </p:spPr>
      </p:pic>
      <p:sp>
        <p:nvSpPr>
          <p:cNvPr id="6" name="Šipka: doprava 5">
            <a:extLst>
              <a:ext uri="{FF2B5EF4-FFF2-40B4-BE49-F238E27FC236}">
                <a16:creationId xmlns:a16="http://schemas.microsoft.com/office/drawing/2014/main" id="{B4490AFF-E16E-498D-8ABF-7B68C63846AF}"/>
              </a:ext>
            </a:extLst>
          </p:cNvPr>
          <p:cNvSpPr/>
          <p:nvPr/>
        </p:nvSpPr>
        <p:spPr>
          <a:xfrm>
            <a:off x="2123728" y="3933056"/>
            <a:ext cx="5544616"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další snímek </a:t>
            </a:r>
            <a:endParaRPr lang="en-US" dirty="0"/>
          </a:p>
        </p:txBody>
      </p:sp>
    </p:spTree>
    <p:extLst>
      <p:ext uri="{BB962C8B-B14F-4D97-AF65-F5344CB8AC3E}">
        <p14:creationId xmlns:p14="http://schemas.microsoft.com/office/powerpoint/2010/main" val="311254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rgbClr val="FF0000"/>
                </a:solidFill>
              </a:rPr>
              <a:t>B</a:t>
            </a:r>
            <a:r>
              <a:rPr lang="cs-CZ" dirty="0">
                <a:solidFill>
                  <a:srgbClr val="0070C0"/>
                </a:solidFill>
              </a:rPr>
              <a:t>O</a:t>
            </a:r>
            <a:r>
              <a:rPr lang="cs-CZ" dirty="0">
                <a:solidFill>
                  <a:srgbClr val="00B050"/>
                </a:solidFill>
              </a:rPr>
              <a:t>M</a:t>
            </a:r>
            <a:r>
              <a:rPr lang="cs-CZ" dirty="0"/>
              <a:t>=</a:t>
            </a:r>
            <a:r>
              <a:rPr lang="cs-CZ" dirty="0">
                <a:solidFill>
                  <a:srgbClr val="FF0000"/>
                </a:solidFill>
              </a:rPr>
              <a:t>B</a:t>
            </a:r>
            <a:r>
              <a:rPr lang="cs-CZ" dirty="0"/>
              <a:t>ill </a:t>
            </a:r>
            <a:r>
              <a:rPr lang="cs-CZ" dirty="0" err="1">
                <a:solidFill>
                  <a:srgbClr val="0070C0"/>
                </a:solidFill>
              </a:rPr>
              <a:t>O</a:t>
            </a:r>
            <a:r>
              <a:rPr lang="cs-CZ" dirty="0" err="1"/>
              <a:t>f</a:t>
            </a:r>
            <a:r>
              <a:rPr lang="cs-CZ" dirty="0"/>
              <a:t> </a:t>
            </a:r>
            <a:r>
              <a:rPr lang="cs-CZ" dirty="0" err="1">
                <a:solidFill>
                  <a:srgbClr val="00B050"/>
                </a:solidFill>
              </a:rPr>
              <a:t>M</a:t>
            </a:r>
            <a:r>
              <a:rPr lang="cs-CZ" dirty="0" err="1"/>
              <a:t>aterial</a:t>
            </a:r>
            <a:r>
              <a:rPr lang="cs-CZ" dirty="0"/>
              <a:t> </a:t>
            </a:r>
            <a:r>
              <a:rPr lang="en-ZA" sz="2000" i="1" dirty="0">
                <a:solidFill>
                  <a:srgbClr val="0070C0"/>
                </a:solidFill>
              </a:rPr>
              <a:t>(structure of the product)</a:t>
            </a:r>
          </a:p>
        </p:txBody>
      </p:sp>
      <p:sp>
        <p:nvSpPr>
          <p:cNvPr id="4" name="Obdélník 3"/>
          <p:cNvSpPr/>
          <p:nvPr/>
        </p:nvSpPr>
        <p:spPr>
          <a:xfrm>
            <a:off x="1403648"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a:t>
            </a:r>
          </a:p>
        </p:txBody>
      </p:sp>
      <p:sp>
        <p:nvSpPr>
          <p:cNvPr id="5" name="Obdélník 4"/>
          <p:cNvSpPr/>
          <p:nvPr/>
        </p:nvSpPr>
        <p:spPr>
          <a:xfrm>
            <a:off x="935596"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100</a:t>
            </a:r>
          </a:p>
        </p:txBody>
      </p:sp>
      <p:sp>
        <p:nvSpPr>
          <p:cNvPr id="6" name="Obdélník 5"/>
          <p:cNvSpPr/>
          <p:nvPr/>
        </p:nvSpPr>
        <p:spPr>
          <a:xfrm>
            <a:off x="491359" y="3913101"/>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300</a:t>
            </a:r>
          </a:p>
        </p:txBody>
      </p:sp>
      <p:sp>
        <p:nvSpPr>
          <p:cNvPr id="7" name="Obdélník 6"/>
          <p:cNvSpPr/>
          <p:nvPr/>
        </p:nvSpPr>
        <p:spPr>
          <a:xfrm>
            <a:off x="1283447" y="390771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400</a:t>
            </a:r>
          </a:p>
        </p:txBody>
      </p:sp>
      <p:sp>
        <p:nvSpPr>
          <p:cNvPr id="8" name="Obdélník 7"/>
          <p:cNvSpPr/>
          <p:nvPr/>
        </p:nvSpPr>
        <p:spPr>
          <a:xfrm>
            <a:off x="1727684" y="255714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200</a:t>
            </a:r>
          </a:p>
        </p:txBody>
      </p:sp>
      <p:sp>
        <p:nvSpPr>
          <p:cNvPr id="9" name="Obdélník 8"/>
          <p:cNvSpPr/>
          <p:nvPr/>
        </p:nvSpPr>
        <p:spPr>
          <a:xfrm>
            <a:off x="4404684"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B</a:t>
            </a:r>
          </a:p>
        </p:txBody>
      </p:sp>
      <p:sp>
        <p:nvSpPr>
          <p:cNvPr id="10" name="Obdélník 9"/>
          <p:cNvSpPr/>
          <p:nvPr/>
        </p:nvSpPr>
        <p:spPr>
          <a:xfrm>
            <a:off x="4820206" y="252934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500</a:t>
            </a:r>
          </a:p>
        </p:txBody>
      </p:sp>
      <p:sp>
        <p:nvSpPr>
          <p:cNvPr id="11" name="Obdélník 10"/>
          <p:cNvSpPr/>
          <p:nvPr/>
        </p:nvSpPr>
        <p:spPr>
          <a:xfrm>
            <a:off x="3059832"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300</a:t>
            </a:r>
          </a:p>
        </p:txBody>
      </p:sp>
      <p:sp>
        <p:nvSpPr>
          <p:cNvPr id="13" name="Obdélník 12"/>
          <p:cNvSpPr/>
          <p:nvPr/>
        </p:nvSpPr>
        <p:spPr>
          <a:xfrm>
            <a:off x="5278861" y="3179909"/>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600</a:t>
            </a:r>
          </a:p>
        </p:txBody>
      </p:sp>
      <p:sp>
        <p:nvSpPr>
          <p:cNvPr id="14" name="Obdélník 13"/>
          <p:cNvSpPr/>
          <p:nvPr/>
        </p:nvSpPr>
        <p:spPr>
          <a:xfrm>
            <a:off x="4384017"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100</a:t>
            </a:r>
          </a:p>
        </p:txBody>
      </p:sp>
      <p:sp>
        <p:nvSpPr>
          <p:cNvPr id="18" name="Obdélník 17"/>
          <p:cNvSpPr/>
          <p:nvPr/>
        </p:nvSpPr>
        <p:spPr>
          <a:xfrm>
            <a:off x="3904352" y="3890115"/>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300</a:t>
            </a:r>
          </a:p>
        </p:txBody>
      </p:sp>
      <p:sp>
        <p:nvSpPr>
          <p:cNvPr id="19" name="Obdélník 18"/>
          <p:cNvSpPr/>
          <p:nvPr/>
        </p:nvSpPr>
        <p:spPr>
          <a:xfrm>
            <a:off x="4820206"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400</a:t>
            </a:r>
          </a:p>
        </p:txBody>
      </p:sp>
      <p:cxnSp>
        <p:nvCxnSpPr>
          <p:cNvPr id="21" name="Přímá spojnice se šipkou 20"/>
          <p:cNvCxnSpPr/>
          <p:nvPr/>
        </p:nvCxnSpPr>
        <p:spPr>
          <a:xfrm>
            <a:off x="1498956" y="2276872"/>
            <a:ext cx="0" cy="903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1853698"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1032353" y="3611957"/>
            <a:ext cx="0" cy="278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a:off x="1427463" y="3611957"/>
            <a:ext cx="0" cy="30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a:off x="3419872" y="2728390"/>
            <a:ext cx="2125" cy="1142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4944744"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4944744" y="2947991"/>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5428924" y="2953700"/>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4460564" y="3606248"/>
            <a:ext cx="0" cy="284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4944744" y="3611957"/>
            <a:ext cx="0" cy="259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4496514" y="2246420"/>
            <a:ext cx="0" cy="481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flipH="1" flipV="1">
            <a:off x="3419872" y="2728390"/>
            <a:ext cx="1076642" cy="1"/>
          </a:xfrm>
          <a:prstGeom prst="line">
            <a:avLst/>
          </a:prstGeom>
        </p:spPr>
        <p:style>
          <a:lnRef idx="1">
            <a:schemeClr val="accent1"/>
          </a:lnRef>
          <a:fillRef idx="0">
            <a:schemeClr val="accent1"/>
          </a:fillRef>
          <a:effectRef idx="0">
            <a:schemeClr val="accent1"/>
          </a:effectRef>
          <a:fontRef idx="minor">
            <a:schemeClr val="tx1"/>
          </a:fontRef>
        </p:style>
      </p:cxnSp>
      <p:sp>
        <p:nvSpPr>
          <p:cNvPr id="46" name="Obdélník 45"/>
          <p:cNvSpPr/>
          <p:nvPr/>
        </p:nvSpPr>
        <p:spPr>
          <a:xfrm>
            <a:off x="6876256" y="1544304"/>
            <a:ext cx="172819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a:t>Component</a:t>
            </a:r>
            <a:endParaRPr lang="cs-CZ" sz="1400" dirty="0"/>
          </a:p>
        </p:txBody>
      </p:sp>
      <p:sp>
        <p:nvSpPr>
          <p:cNvPr id="47" name="Obdélník 46"/>
          <p:cNvSpPr/>
          <p:nvPr/>
        </p:nvSpPr>
        <p:spPr>
          <a:xfrm>
            <a:off x="6876256" y="2173952"/>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t>Product|Semiproduct</a:t>
            </a:r>
            <a:endParaRPr lang="cs-CZ" sz="1200" dirty="0"/>
          </a:p>
        </p:txBody>
      </p:sp>
      <p:cxnSp>
        <p:nvCxnSpPr>
          <p:cNvPr id="49" name="Přímá spojnice 48"/>
          <p:cNvCxnSpPr/>
          <p:nvPr/>
        </p:nvCxnSpPr>
        <p:spPr>
          <a:xfrm>
            <a:off x="515455" y="2410219"/>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373795" y="3061095"/>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373794" y="3722206"/>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3" name="Obdélník 52"/>
          <p:cNvSpPr/>
          <p:nvPr/>
        </p:nvSpPr>
        <p:spPr>
          <a:xfrm>
            <a:off x="6095977" y="1683964"/>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p>
        </p:txBody>
      </p:sp>
      <p:sp>
        <p:nvSpPr>
          <p:cNvPr id="54" name="Obdélník 53"/>
          <p:cNvSpPr/>
          <p:nvPr/>
        </p:nvSpPr>
        <p:spPr>
          <a:xfrm>
            <a:off x="6103663" y="2410219"/>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55" name="Obdélník 54"/>
          <p:cNvSpPr/>
          <p:nvPr/>
        </p:nvSpPr>
        <p:spPr>
          <a:xfrm>
            <a:off x="6103664" y="308710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56" name="Obdélník 55"/>
          <p:cNvSpPr/>
          <p:nvPr/>
        </p:nvSpPr>
        <p:spPr>
          <a:xfrm>
            <a:off x="6118861" y="375498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p>
        </p:txBody>
      </p:sp>
      <p:sp>
        <p:nvSpPr>
          <p:cNvPr id="67" name="TextovéPole 66"/>
          <p:cNvSpPr txBox="1"/>
          <p:nvPr/>
        </p:nvSpPr>
        <p:spPr>
          <a:xfrm>
            <a:off x="482005" y="4653136"/>
            <a:ext cx="6606734" cy="1569660"/>
          </a:xfrm>
          <a:prstGeom prst="rect">
            <a:avLst/>
          </a:prstGeom>
          <a:noFill/>
        </p:spPr>
        <p:txBody>
          <a:bodyPr wrap="square" rtlCol="0">
            <a:spAutoFit/>
          </a:bodyPr>
          <a:lstStyle/>
          <a:p>
            <a:pPr marL="285750" indent="-285750">
              <a:buFont typeface="Arial" panose="020B0604020202020204" pitchFamily="34" charset="0"/>
              <a:buChar char="•"/>
            </a:pPr>
            <a:r>
              <a:rPr lang="en-US" sz="1200" b="1" dirty="0"/>
              <a:t>Independent</a:t>
            </a:r>
            <a:r>
              <a:rPr lang="en-US" sz="1200" dirty="0"/>
              <a:t> demand </a:t>
            </a:r>
            <a:r>
              <a:rPr lang="cs-CZ" sz="1200" dirty="0"/>
              <a:t>(</a:t>
            </a:r>
            <a:r>
              <a:rPr lang="cs-CZ" sz="1200" b="1" dirty="0">
                <a:solidFill>
                  <a:srgbClr val="FF0000"/>
                </a:solidFill>
              </a:rPr>
              <a:t>nezávislý požadavek</a:t>
            </a:r>
            <a:r>
              <a:rPr lang="cs-CZ" sz="1200" dirty="0"/>
              <a:t>) </a:t>
            </a:r>
            <a:r>
              <a:rPr lang="en-US" sz="1200" dirty="0"/>
              <a:t>for products and semi-products and </a:t>
            </a:r>
            <a:r>
              <a:rPr lang="en-US" sz="1200" b="1" dirty="0"/>
              <a:t>dependent</a:t>
            </a:r>
            <a:r>
              <a:rPr lang="en-US" sz="1200" dirty="0"/>
              <a:t> for components</a:t>
            </a:r>
          </a:p>
          <a:p>
            <a:pPr marL="285750" indent="-285750">
              <a:buFont typeface="Arial" panose="020B0604020202020204" pitchFamily="34" charset="0"/>
              <a:buChar char="•"/>
            </a:pPr>
            <a:r>
              <a:rPr lang="en-US" sz="1200" dirty="0"/>
              <a:t>Planning backwards from production schedule (</a:t>
            </a:r>
            <a:r>
              <a:rPr lang="en-US" sz="1200" b="1" dirty="0"/>
              <a:t>independent</a:t>
            </a:r>
            <a:r>
              <a:rPr lang="en-US" sz="1200" dirty="0"/>
              <a:t>) to </a:t>
            </a:r>
            <a:r>
              <a:rPr lang="en-US" sz="1200" b="1" dirty="0"/>
              <a:t>dependent-</a:t>
            </a:r>
            <a:r>
              <a:rPr lang="en-US" sz="1200" dirty="0"/>
              <a:t> demand components –</a:t>
            </a:r>
            <a:r>
              <a:rPr lang="cs-CZ" sz="1200" dirty="0"/>
              <a:t> (</a:t>
            </a:r>
            <a:r>
              <a:rPr lang="cs-CZ" sz="1200" dirty="0">
                <a:solidFill>
                  <a:srgbClr val="FF0000"/>
                </a:solidFill>
              </a:rPr>
              <a:t>závislé požadavky</a:t>
            </a:r>
            <a:r>
              <a:rPr lang="cs-CZ" sz="1200" dirty="0"/>
              <a:t>) </a:t>
            </a:r>
            <a:r>
              <a:rPr lang="en-US" sz="1200" dirty="0"/>
              <a:t>without statistically calculated Reorder Point (ROP)– </a:t>
            </a:r>
            <a:r>
              <a:rPr lang="cs-CZ" sz="1200" dirty="0"/>
              <a:t>(</a:t>
            </a:r>
            <a:r>
              <a:rPr lang="cs-CZ" sz="1200" dirty="0" err="1">
                <a:solidFill>
                  <a:srgbClr val="FF0000"/>
                </a:solidFill>
              </a:rPr>
              <a:t>Reorder</a:t>
            </a:r>
            <a:r>
              <a:rPr lang="cs-CZ" sz="1200" dirty="0">
                <a:solidFill>
                  <a:srgbClr val="FF0000"/>
                </a:solidFill>
              </a:rPr>
              <a:t> Point =Bod přiobjednání</a:t>
            </a:r>
            <a:r>
              <a:rPr lang="cs-CZ" sz="1200" dirty="0"/>
              <a:t>) </a:t>
            </a:r>
            <a:r>
              <a:rPr lang="en-US" sz="1200" dirty="0"/>
              <a:t>see next lesson and next slide as well</a:t>
            </a:r>
          </a:p>
          <a:p>
            <a:pPr marL="285750" indent="-285750">
              <a:buFont typeface="Arial" panose="020B0604020202020204" pitchFamily="34" charset="0"/>
              <a:buChar char="•"/>
            </a:pPr>
            <a:r>
              <a:rPr lang="en-US" sz="1200" dirty="0"/>
              <a:t>IF ROP </a:t>
            </a:r>
            <a:r>
              <a:rPr lang="en-US" sz="1200" b="1" dirty="0">
                <a:solidFill>
                  <a:srgbClr val="FF0000"/>
                </a:solidFill>
              </a:rPr>
              <a:t>is not </a:t>
            </a:r>
            <a:r>
              <a:rPr lang="en-US" sz="1200" dirty="0"/>
              <a:t>taken into consideration – MRP is </a:t>
            </a:r>
            <a:r>
              <a:rPr lang="en-US" sz="1200" b="1" dirty="0">
                <a:solidFill>
                  <a:srgbClr val="0070C0"/>
                </a:solidFill>
              </a:rPr>
              <a:t>PUSH</a:t>
            </a:r>
            <a:r>
              <a:rPr lang="en-US" sz="1200" dirty="0"/>
              <a:t> system -&gt; it computes schedule of what should be started (</a:t>
            </a:r>
            <a:r>
              <a:rPr lang="en-US" sz="1200" dirty="0">
                <a:solidFill>
                  <a:srgbClr val="0070C0"/>
                </a:solidFill>
              </a:rPr>
              <a:t>pushed</a:t>
            </a:r>
            <a:r>
              <a:rPr lang="en-US" sz="1200" dirty="0"/>
              <a:t>) into system, that authorize production  as inventory is consumed</a:t>
            </a:r>
            <a:r>
              <a:rPr lang="cs-CZ" sz="1200" dirty="0"/>
              <a:t> </a:t>
            </a:r>
            <a:r>
              <a:rPr lang="cs-CZ" sz="1200" dirty="0">
                <a:solidFill>
                  <a:srgbClr val="FF0000"/>
                </a:solidFill>
              </a:rPr>
              <a:t>(ROP </a:t>
            </a:r>
            <a:r>
              <a:rPr lang="cs-CZ" sz="1200" dirty="0" err="1">
                <a:solidFill>
                  <a:srgbClr val="FF0000"/>
                </a:solidFill>
              </a:rPr>
              <a:t>will</a:t>
            </a:r>
            <a:r>
              <a:rPr lang="cs-CZ" sz="1200" dirty="0">
                <a:solidFill>
                  <a:srgbClr val="FF0000"/>
                </a:solidFill>
              </a:rPr>
              <a:t> </a:t>
            </a:r>
            <a:r>
              <a:rPr lang="cs-CZ" sz="1200" dirty="0" err="1">
                <a:solidFill>
                  <a:srgbClr val="FF0000"/>
                </a:solidFill>
              </a:rPr>
              <a:t>be</a:t>
            </a:r>
            <a:r>
              <a:rPr lang="cs-CZ" sz="1200" dirty="0">
                <a:solidFill>
                  <a:srgbClr val="FF0000"/>
                </a:solidFill>
              </a:rPr>
              <a:t> </a:t>
            </a:r>
            <a:r>
              <a:rPr lang="cs-CZ" sz="1200" dirty="0" err="1">
                <a:solidFill>
                  <a:srgbClr val="FF0000"/>
                </a:solidFill>
              </a:rPr>
              <a:t>explained</a:t>
            </a:r>
            <a:r>
              <a:rPr lang="cs-CZ" sz="1200" dirty="0">
                <a:solidFill>
                  <a:srgbClr val="FF0000"/>
                </a:solidFill>
              </a:rPr>
              <a:t> </a:t>
            </a:r>
            <a:r>
              <a:rPr lang="cs-CZ" sz="1200" dirty="0" err="1">
                <a:solidFill>
                  <a:srgbClr val="FF0000"/>
                </a:solidFill>
              </a:rPr>
              <a:t>later</a:t>
            </a:r>
            <a:r>
              <a:rPr lang="cs-CZ" sz="1200" dirty="0">
                <a:solidFill>
                  <a:srgbClr val="FF0000"/>
                </a:solidFill>
              </a:rPr>
              <a:t> in </a:t>
            </a:r>
            <a:r>
              <a:rPr lang="cs-CZ" sz="1200" dirty="0" err="1">
                <a:solidFill>
                  <a:srgbClr val="FF0000"/>
                </a:solidFill>
              </a:rPr>
              <a:t>this</a:t>
            </a:r>
            <a:r>
              <a:rPr lang="cs-CZ" sz="1200" dirty="0">
                <a:solidFill>
                  <a:srgbClr val="FF0000"/>
                </a:solidFill>
              </a:rPr>
              <a:t> session)</a:t>
            </a:r>
            <a:endParaRPr lang="en-US" sz="1200" dirty="0">
              <a:solidFill>
                <a:srgbClr val="FF0000"/>
              </a:solidFill>
            </a:endParaRPr>
          </a:p>
        </p:txBody>
      </p:sp>
      <p:sp>
        <p:nvSpPr>
          <p:cNvPr id="68" name="TextovéPole 67"/>
          <p:cNvSpPr txBox="1"/>
          <p:nvPr/>
        </p:nvSpPr>
        <p:spPr>
          <a:xfrm>
            <a:off x="6804248" y="2930745"/>
            <a:ext cx="2232248" cy="646331"/>
          </a:xfrm>
          <a:prstGeom prst="rect">
            <a:avLst/>
          </a:prstGeom>
          <a:noFill/>
        </p:spPr>
        <p:txBody>
          <a:bodyPr wrap="square" rtlCol="0">
            <a:spAutoFit/>
          </a:bodyPr>
          <a:lstStyle/>
          <a:p>
            <a:r>
              <a:rPr lang="cs-CZ" dirty="0">
                <a:solidFill>
                  <a:srgbClr val="FF0000"/>
                </a:solidFill>
              </a:rPr>
              <a:t>0,1,2,,..Low </a:t>
            </a:r>
            <a:r>
              <a:rPr lang="cs-CZ" dirty="0" err="1">
                <a:solidFill>
                  <a:srgbClr val="FF0000"/>
                </a:solidFill>
              </a:rPr>
              <a:t>Level</a:t>
            </a:r>
            <a:r>
              <a:rPr lang="cs-CZ" dirty="0">
                <a:solidFill>
                  <a:srgbClr val="FF0000"/>
                </a:solidFill>
              </a:rPr>
              <a:t> </a:t>
            </a:r>
            <a:r>
              <a:rPr lang="cs-CZ" dirty="0" err="1">
                <a:solidFill>
                  <a:srgbClr val="FF0000"/>
                </a:solidFill>
              </a:rPr>
              <a:t>Codes</a:t>
            </a:r>
            <a:endParaRPr lang="cs-CZ" dirty="0">
              <a:solidFill>
                <a:srgbClr val="FF0000"/>
              </a:solidFill>
            </a:endParaRPr>
          </a:p>
        </p:txBody>
      </p:sp>
      <p:sp>
        <p:nvSpPr>
          <p:cNvPr id="69" name="Pravá složená závorka 68"/>
          <p:cNvSpPr/>
          <p:nvPr/>
        </p:nvSpPr>
        <p:spPr>
          <a:xfrm>
            <a:off x="6511917" y="1916832"/>
            <a:ext cx="220323" cy="252028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a:extLst>
              <a:ext uri="{FF2B5EF4-FFF2-40B4-BE49-F238E27FC236}">
                <a16:creationId xmlns:a16="http://schemas.microsoft.com/office/drawing/2014/main" id="{0D30EAED-A280-4EFC-B710-9893DA9DDDA9}"/>
              </a:ext>
            </a:extLst>
          </p:cNvPr>
          <p:cNvSpPr txBox="1"/>
          <p:nvPr/>
        </p:nvSpPr>
        <p:spPr>
          <a:xfrm>
            <a:off x="802749" y="1160552"/>
            <a:ext cx="1561838" cy="369332"/>
          </a:xfrm>
          <a:prstGeom prst="rect">
            <a:avLst/>
          </a:prstGeom>
          <a:noFill/>
        </p:spPr>
        <p:txBody>
          <a:bodyPr wrap="none" rtlCol="0">
            <a:spAutoFit/>
          </a:bodyPr>
          <a:lstStyle/>
          <a:p>
            <a:r>
              <a:rPr lang="cs-CZ" dirty="0"/>
              <a:t>BOM-Kusovník</a:t>
            </a:r>
          </a:p>
        </p:txBody>
      </p:sp>
    </p:spTree>
    <p:extLst>
      <p:ext uri="{BB962C8B-B14F-4D97-AF65-F5344CB8AC3E}">
        <p14:creationId xmlns:p14="http://schemas.microsoft.com/office/powerpoint/2010/main" val="4126593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Capacity</a:t>
            </a:r>
            <a:r>
              <a:rPr lang="cs-CZ" sz="3600" dirty="0"/>
              <a:t> </a:t>
            </a:r>
            <a:r>
              <a:rPr lang="cs-CZ" sz="3600" dirty="0" err="1"/>
              <a:t>of</a:t>
            </a:r>
            <a:r>
              <a:rPr lang="cs-CZ" sz="3600" dirty="0"/>
              <a:t> </a:t>
            </a:r>
            <a:r>
              <a:rPr lang="cs-CZ" sz="3600" dirty="0" err="1"/>
              <a:t>resources</a:t>
            </a:r>
            <a:r>
              <a:rPr lang="cs-CZ" sz="3600" dirty="0"/>
              <a:t> in MS Dynamics NAV</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427787" cy="376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a:extLst>
              <a:ext uri="{FF2B5EF4-FFF2-40B4-BE49-F238E27FC236}">
                <a16:creationId xmlns:a16="http://schemas.microsoft.com/office/drawing/2014/main" id="{4AFD0A86-6BED-4FA0-B879-46194683ED89}"/>
              </a:ext>
            </a:extLst>
          </p:cNvPr>
          <p:cNvSpPr txBox="1"/>
          <p:nvPr/>
        </p:nvSpPr>
        <p:spPr>
          <a:xfrm>
            <a:off x="1403648" y="5373216"/>
            <a:ext cx="6488508" cy="923330"/>
          </a:xfrm>
          <a:prstGeom prst="rect">
            <a:avLst/>
          </a:prstGeom>
          <a:noFill/>
        </p:spPr>
        <p:txBody>
          <a:bodyPr wrap="none" rtlCol="0">
            <a:spAutoFit/>
          </a:bodyPr>
          <a:lstStyle/>
          <a:p>
            <a:r>
              <a:rPr lang="cs-CZ" b="1" dirty="0">
                <a:solidFill>
                  <a:srgbClr val="0070C0"/>
                </a:solidFill>
              </a:rPr>
              <a:t>Kapacity výrobních zdrojů (Pracovní centra a Strojní centra).</a:t>
            </a:r>
          </a:p>
          <a:p>
            <a:r>
              <a:rPr lang="cs-CZ" b="1" dirty="0">
                <a:solidFill>
                  <a:srgbClr val="0070C0"/>
                </a:solidFill>
              </a:rPr>
              <a:t>Pracovní centrum je seskupení jednoho nebo více strojních center.</a:t>
            </a:r>
          </a:p>
          <a:p>
            <a:r>
              <a:rPr lang="cs-CZ" b="1" dirty="0">
                <a:solidFill>
                  <a:srgbClr val="0070C0"/>
                </a:solidFill>
              </a:rPr>
              <a:t>Strojní centra jsou stroje nebo také dělníci.    </a:t>
            </a:r>
          </a:p>
        </p:txBody>
      </p:sp>
    </p:spTree>
    <p:extLst>
      <p:ext uri="{BB962C8B-B14F-4D97-AF65-F5344CB8AC3E}">
        <p14:creationId xmlns:p14="http://schemas.microsoft.com/office/powerpoint/2010/main" val="2617980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6700" b="1" dirty="0">
                <a:ln w="11430"/>
                <a:solidFill>
                  <a:srgbClr val="FF0000"/>
                </a:solidFill>
                <a:effectLst>
                  <a:outerShdw blurRad="50800" dist="39000" dir="5460000" algn="tl">
                    <a:srgbClr val="000000">
                      <a:alpha val="38000"/>
                    </a:srgbClr>
                  </a:outerShdw>
                </a:effectLst>
              </a:rPr>
              <a:t>J</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solidFill>
                  <a:srgbClr val="00FFFF"/>
                </a:solidFill>
                <a:effectLst>
                  <a:outerShdw blurRad="50800" dist="39000" dir="5460000" algn="tl">
                    <a:srgbClr val="000000">
                      <a:alpha val="38000"/>
                    </a:srgbClr>
                  </a:outerShdw>
                </a:effectLst>
              </a:rPr>
              <a:t>T</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6700" b="1" dirty="0">
                <a:ln w="11430"/>
                <a:solidFill>
                  <a:srgbClr val="FF0000"/>
                </a:solidFill>
                <a:effectLst>
                  <a:outerShdw blurRad="50800" dist="39000" dir="5460000" algn="tl">
                    <a:srgbClr val="000000">
                      <a:alpha val="38000"/>
                    </a:srgbClr>
                  </a:outerShdw>
                </a:effectLst>
              </a:rPr>
              <a:t>J</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6700" b="1" dirty="0" err="1">
                <a:ln w="11430"/>
                <a:solidFill>
                  <a:srgbClr val="00FFFF"/>
                </a:solidFill>
                <a:effectLst>
                  <a:outerShdw blurRad="50800" dist="39000" dir="5460000" algn="tl">
                    <a:srgbClr val="000000">
                      <a:alpha val="38000"/>
                    </a:srgbClr>
                  </a:outerShdw>
                </a:effectLst>
              </a:rPr>
              <a:t>T</a:t>
            </a:r>
            <a:r>
              <a:rPr lang="cs-CZ" sz="6700" b="1" dirty="0" err="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br>
              <a:rPr lang="cs-CZ"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br>
            <a:endParaRPr lang="cs-CZ" dirty="0"/>
          </a:p>
        </p:txBody>
      </p:sp>
      <p:sp>
        <p:nvSpPr>
          <p:cNvPr id="3" name="Zástupný symbol pro obsah 2"/>
          <p:cNvSpPr>
            <a:spLocks noGrp="1"/>
          </p:cNvSpPr>
          <p:nvPr>
            <p:ph idx="1"/>
          </p:nvPr>
        </p:nvSpPr>
        <p:spPr/>
        <p:txBody>
          <a:bodyPr/>
          <a:lstStyle/>
          <a:p>
            <a:r>
              <a:rPr lang="en-US" sz="2000" dirty="0"/>
              <a:t>Toyota Motors and </a:t>
            </a:r>
            <a:r>
              <a:rPr lang="en-US" sz="2000" dirty="0" err="1"/>
              <a:t>Taiichi</a:t>
            </a:r>
            <a:r>
              <a:rPr lang="en-US" sz="2000" dirty="0"/>
              <a:t> </a:t>
            </a:r>
            <a:r>
              <a:rPr lang="en-US" sz="2000" dirty="0" err="1"/>
              <a:t>Ohno</a:t>
            </a:r>
            <a:r>
              <a:rPr lang="en-US" sz="2000" dirty="0"/>
              <a:t>  </a:t>
            </a:r>
          </a:p>
          <a:p>
            <a:r>
              <a:rPr lang="en-US" sz="2000" dirty="0"/>
              <a:t>Production based </a:t>
            </a:r>
            <a:r>
              <a:rPr lang="en-US" sz="2000" b="1" dirty="0">
                <a:solidFill>
                  <a:srgbClr val="0070C0"/>
                </a:solidFill>
              </a:rPr>
              <a:t>only on demand </a:t>
            </a:r>
            <a:endParaRPr lang="cs-CZ" sz="2000" b="1" dirty="0">
              <a:solidFill>
                <a:srgbClr val="0070C0"/>
              </a:solidFill>
            </a:endParaRPr>
          </a:p>
          <a:p>
            <a:r>
              <a:rPr lang="en-US" sz="2000" dirty="0"/>
              <a:t>Lower inventory costs </a:t>
            </a:r>
          </a:p>
          <a:p>
            <a:r>
              <a:rPr lang="en-US" sz="2000" dirty="0"/>
              <a:t>The concept behind it is that a company can save money on parts and components---by not have having to store them--- if they are delivered to the assembly line </a:t>
            </a:r>
            <a:r>
              <a:rPr lang="en-US" sz="2000" b="1" dirty="0">
                <a:solidFill>
                  <a:srgbClr val="FF0000"/>
                </a:solidFill>
              </a:rPr>
              <a:t>just in time</a:t>
            </a:r>
            <a:r>
              <a:rPr lang="en-US" sz="2000" dirty="0"/>
              <a:t> to be installed on the car as it is being built.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9030"/>
            <a:ext cx="123424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4283968" y="1665074"/>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3894877"/>
            <a:ext cx="4623771" cy="219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621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549275"/>
            <a:ext cx="8229600" cy="593725"/>
          </a:xfrm>
        </p:spPr>
        <p:txBody>
          <a:bodyPr/>
          <a:lstStyle/>
          <a:p>
            <a:pPr eaLnBrk="1" hangingPunct="1"/>
            <a:r>
              <a:rPr lang="cs-CZ" altLang="cs-CZ" sz="4000"/>
              <a:t> </a:t>
            </a:r>
            <a:endParaRPr lang="en-GB" altLang="cs-CZ" sz="4000"/>
          </a:p>
        </p:txBody>
      </p:sp>
      <p:sp>
        <p:nvSpPr>
          <p:cNvPr id="6147" name="Rectangle 3"/>
          <p:cNvSpPr>
            <a:spLocks noGrp="1" noChangeArrowheads="1"/>
          </p:cNvSpPr>
          <p:nvPr>
            <p:ph type="body" idx="1"/>
          </p:nvPr>
        </p:nvSpPr>
        <p:spPr>
          <a:xfrm>
            <a:off x="395288" y="3500438"/>
            <a:ext cx="8229600" cy="2351087"/>
          </a:xfrm>
        </p:spPr>
        <p:txBody>
          <a:bodyPr/>
          <a:lstStyle/>
          <a:p>
            <a:pPr eaLnBrk="1" hangingPunct="1">
              <a:buFontTx/>
              <a:buNone/>
            </a:pPr>
            <a:r>
              <a:rPr lang="cs-CZ" altLang="cs-CZ" dirty="0">
                <a:solidFill>
                  <a:srgbClr val="FF6600"/>
                </a:solidFill>
              </a:rPr>
              <a:t> </a:t>
            </a:r>
            <a:endParaRPr lang="en-US" altLang="cs-CZ" dirty="0">
              <a:solidFill>
                <a:srgbClr val="FF6600"/>
              </a:solidFill>
            </a:endParaRPr>
          </a:p>
        </p:txBody>
      </p:sp>
      <p:sp>
        <p:nvSpPr>
          <p:cNvPr id="6148" name="Rectangle 12"/>
          <p:cNvSpPr>
            <a:spLocks noChangeArrowheads="1"/>
          </p:cNvSpPr>
          <p:nvPr/>
        </p:nvSpPr>
        <p:spPr bwMode="auto">
          <a:xfrm>
            <a:off x="549275" y="4051300"/>
            <a:ext cx="29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pPr>
            <a:r>
              <a:rPr lang="cs-CZ" altLang="cs-CZ" sz="3200">
                <a:solidFill>
                  <a:srgbClr val="FF6600"/>
                </a:solidFill>
              </a:rPr>
              <a:t> </a:t>
            </a:r>
            <a:endParaRPr lang="en-US" altLang="cs-CZ" sz="3200">
              <a:solidFill>
                <a:srgbClr val="FF6600"/>
              </a:solidFill>
            </a:endParaRPr>
          </a:p>
        </p:txBody>
      </p:sp>
      <p:sp>
        <p:nvSpPr>
          <p:cNvPr id="6149" name="Rectangle 15"/>
          <p:cNvSpPr>
            <a:spLocks noChangeArrowheads="1"/>
          </p:cNvSpPr>
          <p:nvPr/>
        </p:nvSpPr>
        <p:spPr bwMode="auto">
          <a:xfrm>
            <a:off x="971550"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a:solidFill>
                  <a:srgbClr val="000000"/>
                </a:solidFill>
                <a:latin typeface="Calibri" pitchFamily="34" charset="0"/>
              </a:rPr>
              <a:t>Operation (</a:t>
            </a:r>
            <a:r>
              <a:rPr lang="cs-CZ" altLang="cs-CZ" sz="1600">
                <a:solidFill>
                  <a:srgbClr val="000000"/>
                </a:solidFill>
                <a:latin typeface="Calibri" pitchFamily="34" charset="0"/>
              </a:rPr>
              <a:t>J</a:t>
            </a:r>
            <a:r>
              <a:rPr lang="en-US" altLang="cs-CZ" sz="1600">
                <a:solidFill>
                  <a:srgbClr val="000000"/>
                </a:solidFill>
                <a:latin typeface="Calibri" pitchFamily="34" charset="0"/>
              </a:rPr>
              <a:t>ob1)</a:t>
            </a:r>
          </a:p>
        </p:txBody>
      </p:sp>
      <p:sp>
        <p:nvSpPr>
          <p:cNvPr id="6150" name="Rectangle 20"/>
          <p:cNvSpPr>
            <a:spLocks noChangeArrowheads="1"/>
          </p:cNvSpPr>
          <p:nvPr/>
        </p:nvSpPr>
        <p:spPr bwMode="auto">
          <a:xfrm>
            <a:off x="2916238" y="3860800"/>
            <a:ext cx="1655762"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a:solidFill>
                  <a:srgbClr val="000000"/>
                </a:solidFill>
              </a:rPr>
              <a:t>Authorization</a:t>
            </a:r>
            <a:endParaRPr lang="cs-CZ" altLang="cs-CZ">
              <a:solidFill>
                <a:srgbClr val="000000"/>
              </a:solidFill>
            </a:endParaRPr>
          </a:p>
          <a:p>
            <a:pPr algn="ctr" eaLnBrk="1" fontAlgn="base" hangingPunct="1">
              <a:spcBef>
                <a:spcPct val="0"/>
              </a:spcBef>
              <a:spcAft>
                <a:spcPct val="0"/>
              </a:spcAft>
            </a:pPr>
            <a:r>
              <a:rPr lang="cs-CZ" altLang="cs-CZ">
                <a:solidFill>
                  <a:srgbClr val="000000"/>
                </a:solidFill>
              </a:rPr>
              <a:t>to start Job 2</a:t>
            </a:r>
            <a:endParaRPr lang="en-US" altLang="cs-CZ">
              <a:solidFill>
                <a:srgbClr val="000000"/>
              </a:solidFill>
            </a:endParaRPr>
          </a:p>
        </p:txBody>
      </p:sp>
      <p:sp>
        <p:nvSpPr>
          <p:cNvPr id="6151" name="Text Box 22"/>
          <p:cNvSpPr txBox="1">
            <a:spLocks noChangeArrowheads="1"/>
          </p:cNvSpPr>
          <p:nvPr/>
        </p:nvSpPr>
        <p:spPr bwMode="auto">
          <a:xfrm>
            <a:off x="3132138" y="4899025"/>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a:solidFill>
                  <a:srgbClr val="000000"/>
                </a:solidFill>
                <a:latin typeface="Calibri" pitchFamily="34" charset="0"/>
              </a:rPr>
              <a:t> </a:t>
            </a:r>
            <a:endParaRPr lang="en-US" altLang="cs-CZ" sz="1600">
              <a:solidFill>
                <a:srgbClr val="000000"/>
              </a:solidFill>
              <a:latin typeface="Calibri" pitchFamily="34" charset="0"/>
            </a:endParaRPr>
          </a:p>
        </p:txBody>
      </p:sp>
      <p:sp>
        <p:nvSpPr>
          <p:cNvPr id="6152" name="Text Box 27"/>
          <p:cNvSpPr txBox="1">
            <a:spLocks noChangeArrowheads="1"/>
          </p:cNvSpPr>
          <p:nvPr/>
        </p:nvSpPr>
        <p:spPr bwMode="auto">
          <a:xfrm>
            <a:off x="4787900" y="4508500"/>
            <a:ext cx="155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a:solidFill>
                  <a:srgbClr val="FF6600"/>
                </a:solidFill>
                <a:latin typeface="Calibri" pitchFamily="34" charset="0"/>
              </a:rPr>
              <a:t>Controlling parameter</a:t>
            </a:r>
          </a:p>
        </p:txBody>
      </p:sp>
      <p:sp>
        <p:nvSpPr>
          <p:cNvPr id="6153" name="Text Box 29"/>
          <p:cNvSpPr txBox="1">
            <a:spLocks noChangeArrowheads="1"/>
          </p:cNvSpPr>
          <p:nvPr/>
        </p:nvSpPr>
        <p:spPr bwMode="auto">
          <a:xfrm>
            <a:off x="7019925" y="38608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a:solidFill>
                  <a:srgbClr val="FF6600"/>
                </a:solidFill>
              </a:rPr>
              <a:t>DOWNSTREAM</a:t>
            </a:r>
            <a:endParaRPr lang="en-GB" altLang="cs-CZ">
              <a:solidFill>
                <a:srgbClr val="FF6600"/>
              </a:solidFill>
            </a:endParaRPr>
          </a:p>
        </p:txBody>
      </p:sp>
      <p:sp>
        <p:nvSpPr>
          <p:cNvPr id="6154" name="Text Box 30"/>
          <p:cNvSpPr txBox="1">
            <a:spLocks noChangeArrowheads="1"/>
          </p:cNvSpPr>
          <p:nvPr/>
        </p:nvSpPr>
        <p:spPr bwMode="auto">
          <a:xfrm>
            <a:off x="684213" y="38608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a:solidFill>
                  <a:srgbClr val="FF6600"/>
                </a:solidFill>
              </a:rPr>
              <a:t>UPSTREAM</a:t>
            </a:r>
            <a:endParaRPr lang="en-GB" altLang="cs-CZ">
              <a:solidFill>
                <a:srgbClr val="FF6600"/>
              </a:solidFill>
            </a:endParaRPr>
          </a:p>
        </p:txBody>
      </p:sp>
      <p:sp>
        <p:nvSpPr>
          <p:cNvPr id="6155" name="Rectangle 31"/>
          <p:cNvSpPr>
            <a:spLocks noChangeArrowheads="1"/>
          </p:cNvSpPr>
          <p:nvPr/>
        </p:nvSpPr>
        <p:spPr bwMode="auto">
          <a:xfrm>
            <a:off x="305911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a:solidFill>
                  <a:srgbClr val="000000"/>
                </a:solidFill>
                <a:latin typeface="Calibri" pitchFamily="34" charset="0"/>
              </a:rPr>
              <a:t>Operation (</a:t>
            </a:r>
            <a:r>
              <a:rPr lang="cs-CZ" altLang="cs-CZ" sz="1600">
                <a:solidFill>
                  <a:srgbClr val="000000"/>
                </a:solidFill>
                <a:latin typeface="Calibri" pitchFamily="34" charset="0"/>
              </a:rPr>
              <a:t>J</a:t>
            </a:r>
            <a:r>
              <a:rPr lang="en-US" altLang="cs-CZ" sz="1600">
                <a:solidFill>
                  <a:srgbClr val="000000"/>
                </a:solidFill>
                <a:latin typeface="Calibri" pitchFamily="34" charset="0"/>
              </a:rPr>
              <a:t>ob</a:t>
            </a:r>
            <a:r>
              <a:rPr lang="cs-CZ" altLang="cs-CZ" sz="1600">
                <a:solidFill>
                  <a:srgbClr val="000000"/>
                </a:solidFill>
                <a:latin typeface="Calibri" pitchFamily="34" charset="0"/>
              </a:rPr>
              <a:t>2</a:t>
            </a:r>
            <a:r>
              <a:rPr lang="en-US" altLang="cs-CZ" sz="1600">
                <a:solidFill>
                  <a:srgbClr val="000000"/>
                </a:solidFill>
                <a:latin typeface="Calibri" pitchFamily="34" charset="0"/>
              </a:rPr>
              <a:t>)</a:t>
            </a:r>
          </a:p>
        </p:txBody>
      </p:sp>
      <p:sp>
        <p:nvSpPr>
          <p:cNvPr id="6156" name="Rectangle 32"/>
          <p:cNvSpPr>
            <a:spLocks noChangeArrowheads="1"/>
          </p:cNvSpPr>
          <p:nvPr/>
        </p:nvSpPr>
        <p:spPr bwMode="auto">
          <a:xfrm>
            <a:off x="579596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a:solidFill>
                  <a:srgbClr val="000000"/>
                </a:solidFill>
                <a:latin typeface="Calibri" pitchFamily="34" charset="0"/>
              </a:rPr>
              <a:t>Operation (</a:t>
            </a:r>
            <a:r>
              <a:rPr lang="cs-CZ" altLang="cs-CZ" sz="1600">
                <a:solidFill>
                  <a:srgbClr val="000000"/>
                </a:solidFill>
                <a:latin typeface="Calibri" pitchFamily="34" charset="0"/>
              </a:rPr>
              <a:t>J</a:t>
            </a:r>
            <a:r>
              <a:rPr lang="en-US" altLang="cs-CZ" sz="1600">
                <a:solidFill>
                  <a:srgbClr val="000000"/>
                </a:solidFill>
                <a:latin typeface="Calibri" pitchFamily="34" charset="0"/>
              </a:rPr>
              <a:t>ob</a:t>
            </a:r>
            <a:r>
              <a:rPr lang="cs-CZ" altLang="cs-CZ" sz="1600">
                <a:solidFill>
                  <a:srgbClr val="000000"/>
                </a:solidFill>
                <a:latin typeface="Calibri" pitchFamily="34" charset="0"/>
              </a:rPr>
              <a:t>N</a:t>
            </a:r>
            <a:r>
              <a:rPr lang="en-US" altLang="cs-CZ" sz="1600">
                <a:solidFill>
                  <a:srgbClr val="000000"/>
                </a:solidFill>
                <a:latin typeface="Calibri" pitchFamily="34" charset="0"/>
              </a:rPr>
              <a:t>)</a:t>
            </a:r>
          </a:p>
        </p:txBody>
      </p:sp>
      <p:sp>
        <p:nvSpPr>
          <p:cNvPr id="6157" name="Line 33"/>
          <p:cNvSpPr>
            <a:spLocks noChangeShapeType="1"/>
          </p:cNvSpPr>
          <p:nvPr/>
        </p:nvSpPr>
        <p:spPr bwMode="auto">
          <a:xfrm flipV="1">
            <a:off x="5940425" y="1989138"/>
            <a:ext cx="0" cy="431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58" name="Line 34"/>
          <p:cNvSpPr>
            <a:spLocks noChangeShapeType="1"/>
          </p:cNvSpPr>
          <p:nvPr/>
        </p:nvSpPr>
        <p:spPr bwMode="auto">
          <a:xfrm flipH="1">
            <a:off x="4643438" y="1989138"/>
            <a:ext cx="1296987"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59" name="Line 35"/>
          <p:cNvSpPr>
            <a:spLocks noChangeShapeType="1"/>
          </p:cNvSpPr>
          <p:nvPr/>
        </p:nvSpPr>
        <p:spPr bwMode="auto">
          <a:xfrm>
            <a:off x="4643438" y="1989138"/>
            <a:ext cx="0" cy="4318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60" name="Text Box 36"/>
          <p:cNvSpPr txBox="1">
            <a:spLocks noChangeArrowheads="1"/>
          </p:cNvSpPr>
          <p:nvPr/>
        </p:nvSpPr>
        <p:spPr bwMode="auto">
          <a:xfrm>
            <a:off x="4211638" y="1204913"/>
            <a:ext cx="3214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b="1">
                <a:solidFill>
                  <a:srgbClr val="FF6600"/>
                </a:solidFill>
                <a:latin typeface="Calibri" pitchFamily="34" charset="0"/>
              </a:rPr>
              <a:t>Components for Job N needed</a:t>
            </a:r>
            <a:r>
              <a:rPr lang="cs-CZ" altLang="cs-CZ" b="1">
                <a:solidFill>
                  <a:srgbClr val="FF6600"/>
                </a:solidFill>
                <a:latin typeface="Calibri" pitchFamily="34" charset="0"/>
              </a:rPr>
              <a:t>…</a:t>
            </a:r>
            <a:endParaRPr lang="en-US" altLang="cs-CZ" b="1">
              <a:solidFill>
                <a:srgbClr val="FF6600"/>
              </a:solidFill>
              <a:latin typeface="Calibri" pitchFamily="34" charset="0"/>
            </a:endParaRPr>
          </a:p>
        </p:txBody>
      </p:sp>
      <p:sp>
        <p:nvSpPr>
          <p:cNvPr id="6161" name="Line 37"/>
          <p:cNvSpPr>
            <a:spLocks noChangeShapeType="1"/>
          </p:cNvSpPr>
          <p:nvPr/>
        </p:nvSpPr>
        <p:spPr bwMode="auto">
          <a:xfrm>
            <a:off x="4859338" y="2565400"/>
            <a:ext cx="936625"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62" name="Text Box 38"/>
          <p:cNvSpPr txBox="1">
            <a:spLocks noChangeArrowheads="1"/>
          </p:cNvSpPr>
          <p:nvPr/>
        </p:nvSpPr>
        <p:spPr bwMode="auto">
          <a:xfrm>
            <a:off x="5076825" y="1557338"/>
            <a:ext cx="27366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dirty="0">
                <a:solidFill>
                  <a:srgbClr val="FF6600"/>
                </a:solidFill>
              </a:rPr>
              <a:t>1 (</a:t>
            </a:r>
            <a:r>
              <a:rPr lang="cs-CZ" altLang="cs-CZ" dirty="0" err="1">
                <a:solidFill>
                  <a:srgbClr val="FF6600"/>
                </a:solidFill>
              </a:rPr>
              <a:t>kanban</a:t>
            </a:r>
            <a:r>
              <a:rPr lang="cs-CZ" altLang="cs-CZ" dirty="0">
                <a:solidFill>
                  <a:srgbClr val="FF6600"/>
                </a:solidFill>
              </a:rPr>
              <a:t> = </a:t>
            </a:r>
            <a:r>
              <a:rPr lang="cs-CZ" altLang="cs-CZ" dirty="0" err="1">
                <a:solidFill>
                  <a:srgbClr val="FF6600"/>
                </a:solidFill>
              </a:rPr>
              <a:t>card</a:t>
            </a:r>
            <a:r>
              <a:rPr lang="cs-CZ" altLang="cs-CZ" dirty="0">
                <a:solidFill>
                  <a:srgbClr val="FF6600"/>
                </a:solidFill>
              </a:rPr>
              <a:t>=</a:t>
            </a:r>
            <a:r>
              <a:rPr lang="cs-CZ" altLang="cs-CZ" dirty="0" err="1">
                <a:solidFill>
                  <a:srgbClr val="FF6600"/>
                </a:solidFill>
              </a:rPr>
              <a:t>signal</a:t>
            </a:r>
            <a:r>
              <a:rPr lang="cs-CZ" altLang="cs-CZ" dirty="0">
                <a:solidFill>
                  <a:srgbClr val="FF6600"/>
                </a:solidFill>
              </a:rPr>
              <a:t>)</a:t>
            </a:r>
            <a:endParaRPr lang="en-GB" altLang="cs-CZ" dirty="0">
              <a:solidFill>
                <a:srgbClr val="FF6600"/>
              </a:solidFill>
            </a:endParaRPr>
          </a:p>
        </p:txBody>
      </p:sp>
      <p:sp>
        <p:nvSpPr>
          <p:cNvPr id="6163" name="Text Box 39"/>
          <p:cNvSpPr txBox="1">
            <a:spLocks noChangeArrowheads="1"/>
          </p:cNvSpPr>
          <p:nvPr/>
        </p:nvSpPr>
        <p:spPr bwMode="auto">
          <a:xfrm>
            <a:off x="5076825" y="2205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a:solidFill>
                  <a:srgbClr val="0000FF"/>
                </a:solidFill>
              </a:rPr>
              <a:t>2</a:t>
            </a:r>
            <a:endParaRPr lang="en-GB" altLang="cs-CZ">
              <a:solidFill>
                <a:srgbClr val="0000FF"/>
              </a:solidFill>
            </a:endParaRPr>
          </a:p>
        </p:txBody>
      </p:sp>
      <p:sp>
        <p:nvSpPr>
          <p:cNvPr id="6164" name="Text Box 40"/>
          <p:cNvSpPr txBox="1">
            <a:spLocks noChangeArrowheads="1"/>
          </p:cNvSpPr>
          <p:nvPr/>
        </p:nvSpPr>
        <p:spPr bwMode="auto">
          <a:xfrm>
            <a:off x="3419475" y="2924175"/>
            <a:ext cx="3662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a:solidFill>
                  <a:srgbClr val="0000FF"/>
                </a:solidFill>
                <a:latin typeface="Calibri" pitchFamily="34" charset="0"/>
              </a:rPr>
              <a:t>Components for Job N produced and </a:t>
            </a:r>
          </a:p>
          <a:p>
            <a:pPr algn="ctr" eaLnBrk="1" fontAlgn="base" hangingPunct="1">
              <a:spcBef>
                <a:spcPct val="0"/>
              </a:spcBef>
              <a:spcAft>
                <a:spcPct val="0"/>
              </a:spcAft>
            </a:pPr>
            <a:r>
              <a:rPr lang="en-US" altLang="cs-CZ">
                <a:solidFill>
                  <a:srgbClr val="0000FF"/>
                </a:solidFill>
                <a:latin typeface="Calibri" pitchFamily="34" charset="0"/>
              </a:rPr>
              <a:t>Supplied</a:t>
            </a:r>
            <a:r>
              <a:rPr lang="cs-CZ" altLang="cs-CZ">
                <a:solidFill>
                  <a:srgbClr val="0000FF"/>
                </a:solidFill>
                <a:latin typeface="Calibri" pitchFamily="34" charset="0"/>
              </a:rPr>
              <a:t> </a:t>
            </a:r>
            <a:r>
              <a:rPr lang="en-US" altLang="cs-CZ" i="1">
                <a:solidFill>
                  <a:srgbClr val="0000FF"/>
                </a:solidFill>
                <a:latin typeface="Calibri" pitchFamily="34" charset="0"/>
              </a:rPr>
              <a:t>(pulled)</a:t>
            </a:r>
          </a:p>
        </p:txBody>
      </p:sp>
      <p:sp>
        <p:nvSpPr>
          <p:cNvPr id="6165" name="Line 41"/>
          <p:cNvSpPr>
            <a:spLocks noChangeShapeType="1"/>
          </p:cNvSpPr>
          <p:nvPr/>
        </p:nvSpPr>
        <p:spPr bwMode="auto">
          <a:xfrm flipV="1">
            <a:off x="3203575" y="27082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66" name="Rectangle 43"/>
          <p:cNvSpPr>
            <a:spLocks noChangeArrowheads="1"/>
          </p:cNvSpPr>
          <p:nvPr/>
        </p:nvSpPr>
        <p:spPr bwMode="auto">
          <a:xfrm>
            <a:off x="4787900" y="4076700"/>
            <a:ext cx="504825" cy="28892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a:solidFill>
                  <a:srgbClr val="000000"/>
                </a:solidFill>
              </a:rPr>
              <a:t>1</a:t>
            </a:r>
            <a:endParaRPr lang="en-GB" altLang="cs-CZ">
              <a:solidFill>
                <a:srgbClr val="000000"/>
              </a:solidFill>
            </a:endParaRPr>
          </a:p>
        </p:txBody>
      </p:sp>
      <p:sp>
        <p:nvSpPr>
          <p:cNvPr id="6167" name="Line 45"/>
          <p:cNvSpPr>
            <a:spLocks noChangeShapeType="1"/>
          </p:cNvSpPr>
          <p:nvPr/>
        </p:nvSpPr>
        <p:spPr bwMode="auto">
          <a:xfrm flipH="1">
            <a:off x="4572000" y="42211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68" name="AutoShape 46"/>
          <p:cNvSpPr>
            <a:spLocks noChangeArrowheads="1"/>
          </p:cNvSpPr>
          <p:nvPr/>
        </p:nvSpPr>
        <p:spPr bwMode="auto">
          <a:xfrm>
            <a:off x="684213" y="4630738"/>
            <a:ext cx="7848600" cy="936625"/>
          </a:xfrm>
          <a:prstGeom prst="rightArrow">
            <a:avLst>
              <a:gd name="adj1" fmla="val 50000"/>
              <a:gd name="adj2" fmla="val 2094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a:solidFill>
                  <a:srgbClr val="000000"/>
                </a:solidFill>
              </a:rPr>
              <a:t>Production</a:t>
            </a:r>
          </a:p>
        </p:txBody>
      </p:sp>
      <p:sp>
        <p:nvSpPr>
          <p:cNvPr id="6169" name="Text Box 48"/>
          <p:cNvSpPr txBox="1">
            <a:spLocks noChangeArrowheads="1"/>
          </p:cNvSpPr>
          <p:nvPr/>
        </p:nvSpPr>
        <p:spPr bwMode="auto">
          <a:xfrm>
            <a:off x="5364163" y="4005263"/>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a:solidFill>
                  <a:srgbClr val="000000"/>
                </a:solidFill>
              </a:rPr>
              <a:t>=kanban</a:t>
            </a:r>
            <a:endParaRPr lang="en-GB" altLang="cs-CZ">
              <a:solidFill>
                <a:srgbClr val="000000"/>
              </a:solidFill>
            </a:endParaRPr>
          </a:p>
        </p:txBody>
      </p:sp>
      <p:sp>
        <p:nvSpPr>
          <p:cNvPr id="6170" name="Text Box 49"/>
          <p:cNvSpPr txBox="1">
            <a:spLocks noChangeArrowheads="1"/>
          </p:cNvSpPr>
          <p:nvPr/>
        </p:nvSpPr>
        <p:spPr bwMode="auto">
          <a:xfrm>
            <a:off x="771525" y="5726112"/>
            <a:ext cx="61210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b="1" dirty="0">
                <a:solidFill>
                  <a:srgbClr val="0070C0"/>
                </a:solidFill>
              </a:rPr>
              <a:t>The number of </a:t>
            </a:r>
            <a:r>
              <a:rPr lang="cs-CZ" altLang="cs-CZ" sz="1200" b="1" dirty="0" err="1">
                <a:solidFill>
                  <a:srgbClr val="0070C0"/>
                </a:solidFill>
              </a:rPr>
              <a:t>kanban</a:t>
            </a:r>
            <a:r>
              <a:rPr lang="cs-CZ" altLang="cs-CZ" sz="1200" b="1" dirty="0">
                <a:solidFill>
                  <a:srgbClr val="0070C0"/>
                </a:solidFill>
              </a:rPr>
              <a:t> </a:t>
            </a:r>
            <a:r>
              <a:rPr lang="en-US" altLang="cs-CZ" sz="1200" b="1" dirty="0">
                <a:solidFill>
                  <a:srgbClr val="0070C0"/>
                </a:solidFill>
              </a:rPr>
              <a:t>cards in the system determines the WIP levels in the plant</a:t>
            </a:r>
            <a:endParaRPr lang="cs-CZ" altLang="cs-CZ" sz="1200" b="1" dirty="0">
              <a:solidFill>
                <a:srgbClr val="0070C0"/>
              </a:solidFill>
            </a:endParaRPr>
          </a:p>
          <a:p>
            <a:pPr eaLnBrk="1" fontAlgn="base" hangingPunct="1">
              <a:spcBef>
                <a:spcPct val="0"/>
              </a:spcBef>
              <a:spcAft>
                <a:spcPct val="0"/>
              </a:spcAft>
            </a:pPr>
            <a:r>
              <a:rPr lang="cs-CZ" altLang="cs-CZ" sz="1200" b="1" dirty="0">
                <a:solidFill>
                  <a:srgbClr val="0070C0"/>
                </a:solidFill>
              </a:rPr>
              <a:t>WIP= </a:t>
            </a:r>
            <a:r>
              <a:rPr lang="cs-CZ" altLang="cs-CZ" sz="1200" b="1" dirty="0" err="1">
                <a:solidFill>
                  <a:srgbClr val="0070C0"/>
                </a:solidFill>
              </a:rPr>
              <a:t>Work</a:t>
            </a:r>
            <a:r>
              <a:rPr lang="cs-CZ" altLang="cs-CZ" sz="1200" b="1" dirty="0">
                <a:solidFill>
                  <a:srgbClr val="0070C0"/>
                </a:solidFill>
              </a:rPr>
              <a:t> in </a:t>
            </a:r>
            <a:r>
              <a:rPr lang="cs-CZ" altLang="cs-CZ" sz="1200" b="1" dirty="0" err="1">
                <a:solidFill>
                  <a:srgbClr val="0070C0"/>
                </a:solidFill>
              </a:rPr>
              <a:t>Progress</a:t>
            </a:r>
            <a:endParaRPr lang="en-US" altLang="cs-CZ" sz="1200" b="1" dirty="0">
              <a:solidFill>
                <a:srgbClr val="0070C0"/>
              </a:solidFill>
            </a:endParaRPr>
          </a:p>
        </p:txBody>
      </p:sp>
      <p:sp>
        <p:nvSpPr>
          <p:cNvPr id="6171" name="Line 50"/>
          <p:cNvSpPr>
            <a:spLocks noChangeShapeType="1"/>
          </p:cNvSpPr>
          <p:nvPr/>
        </p:nvSpPr>
        <p:spPr bwMode="auto">
          <a:xfrm>
            <a:off x="2771775" y="2492375"/>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72" name="Line 51"/>
          <p:cNvSpPr>
            <a:spLocks noChangeShapeType="1"/>
          </p:cNvSpPr>
          <p:nvPr/>
        </p:nvSpPr>
        <p:spPr bwMode="auto">
          <a:xfrm flipV="1">
            <a:off x="3203575" y="19891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73" name="Line 52"/>
          <p:cNvSpPr>
            <a:spLocks noChangeShapeType="1"/>
          </p:cNvSpPr>
          <p:nvPr/>
        </p:nvSpPr>
        <p:spPr bwMode="auto">
          <a:xfrm flipH="1">
            <a:off x="2555875" y="198913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6174" name="Line 53"/>
          <p:cNvSpPr>
            <a:spLocks noChangeShapeType="1"/>
          </p:cNvSpPr>
          <p:nvPr/>
        </p:nvSpPr>
        <p:spPr bwMode="auto">
          <a:xfrm>
            <a:off x="2555875" y="19891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2" name="Obdélník 1"/>
          <p:cNvSpPr/>
          <p:nvPr/>
        </p:nvSpPr>
        <p:spPr>
          <a:xfrm>
            <a:off x="1444473" y="188640"/>
            <a:ext cx="60391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cs-CZ" sz="5400" b="1" dirty="0">
                <a:ln w="11430"/>
                <a:solidFill>
                  <a:srgbClr val="FF0000"/>
                </a:solidFill>
                <a:effectLst>
                  <a:outerShdw blurRad="50800" dist="39000" dir="5460000" algn="tl">
                    <a:srgbClr val="000000">
                      <a:alpha val="38000"/>
                    </a:srgbClr>
                  </a:outerShdw>
                </a:effectLst>
              </a:rPr>
              <a:t>J</a:t>
            </a:r>
            <a:r>
              <a:rPr lang="cs-CZ" sz="5400" b="1" dirty="0">
                <a:ln w="11430"/>
                <a:solidFill>
                  <a:srgbClr val="00B050"/>
                </a:solidFill>
                <a:effectLst>
                  <a:outerShdw blurRad="50800" dist="39000" dir="5460000" algn="tl">
                    <a:srgbClr val="000000">
                      <a:alpha val="38000"/>
                    </a:srgbClr>
                  </a:outerShdw>
                </a:effectLst>
              </a:rPr>
              <a:t>I</a:t>
            </a:r>
            <a:r>
              <a:rPr lang="cs-CZ" sz="5400" b="1" dirty="0">
                <a:ln w="11430"/>
                <a:solidFill>
                  <a:srgbClr val="00FFFF"/>
                </a:solidFill>
                <a:effectLst>
                  <a:outerShdw blurRad="50800" dist="39000" dir="5460000" algn="tl">
                    <a:srgbClr val="000000">
                      <a:alpha val="38000"/>
                    </a:srgbClr>
                  </a:outerShdw>
                </a:effectLst>
              </a:rPr>
              <a:t>T</a:t>
            </a:r>
            <a:r>
              <a:rPr lang="cs-CZ" sz="5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5400" b="1" dirty="0">
                <a:ln w="11430"/>
                <a:solidFill>
                  <a:srgbClr val="FF0000"/>
                </a:solidFill>
                <a:effectLst>
                  <a:outerShdw blurRad="50800" dist="39000" dir="5460000" algn="tl">
                    <a:srgbClr val="000000">
                      <a:alpha val="38000"/>
                    </a:srgbClr>
                  </a:outerShdw>
                </a:effectLst>
              </a:rPr>
              <a:t>J</a:t>
            </a:r>
            <a:r>
              <a:rPr lang="cs-CZ" sz="5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5400" b="1" dirty="0">
                <a:ln w="11430"/>
                <a:solidFill>
                  <a:srgbClr val="00B050"/>
                </a:solidFill>
                <a:effectLst>
                  <a:outerShdw blurRad="50800" dist="39000" dir="5460000" algn="tl">
                    <a:srgbClr val="000000">
                      <a:alpha val="38000"/>
                    </a:srgbClr>
                  </a:outerShdw>
                </a:effectLst>
              </a:rPr>
              <a:t>I</a:t>
            </a:r>
            <a:r>
              <a:rPr lang="cs-CZ" sz="5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5400" b="1" dirty="0" err="1">
                <a:ln w="11430"/>
                <a:solidFill>
                  <a:srgbClr val="00FFFF"/>
                </a:solidFill>
                <a:effectLst>
                  <a:outerShdw blurRad="50800" dist="39000" dir="5460000" algn="tl">
                    <a:srgbClr val="000000">
                      <a:alpha val="38000"/>
                    </a:srgbClr>
                  </a:outerShdw>
                </a:effectLst>
              </a:rPr>
              <a:t>T</a:t>
            </a:r>
            <a:r>
              <a:rPr lang="cs-CZ" sz="5400" b="1" dirty="0" err="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54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p>
        </p:txBody>
      </p:sp>
      <p:sp>
        <p:nvSpPr>
          <p:cNvPr id="3" name="Šipka doleva 2"/>
          <p:cNvSpPr/>
          <p:nvPr/>
        </p:nvSpPr>
        <p:spPr>
          <a:xfrm>
            <a:off x="7813472" y="2132087"/>
            <a:ext cx="100700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a:solidFill>
                  <a:srgbClr val="FF0000"/>
                </a:solidFill>
              </a:rPr>
              <a:t>Demand</a:t>
            </a:r>
            <a:endParaRPr lang="cs-CZ" sz="1100" b="1" dirty="0">
              <a:solidFill>
                <a:srgbClr val="FF0000"/>
              </a:solidFill>
            </a:endParaRPr>
          </a:p>
        </p:txBody>
      </p:sp>
      <p:sp>
        <p:nvSpPr>
          <p:cNvPr id="4" name="TextovéPole 3">
            <a:extLst>
              <a:ext uri="{FF2B5EF4-FFF2-40B4-BE49-F238E27FC236}">
                <a16:creationId xmlns:a16="http://schemas.microsoft.com/office/drawing/2014/main" id="{8EACF468-A30F-4DA6-A9E5-F329A8A0BDAD}"/>
              </a:ext>
            </a:extLst>
          </p:cNvPr>
          <p:cNvSpPr txBox="1"/>
          <p:nvPr/>
        </p:nvSpPr>
        <p:spPr>
          <a:xfrm>
            <a:off x="632823" y="1168365"/>
            <a:ext cx="1505540" cy="369332"/>
          </a:xfrm>
          <a:prstGeom prst="rect">
            <a:avLst/>
          </a:prstGeom>
          <a:noFill/>
        </p:spPr>
        <p:txBody>
          <a:bodyPr wrap="none" rtlCol="0">
            <a:spAutoFit/>
          </a:bodyPr>
          <a:lstStyle/>
          <a:p>
            <a:r>
              <a:rPr lang="cs-CZ" b="1" dirty="0" err="1">
                <a:solidFill>
                  <a:srgbClr val="FF0000"/>
                </a:solidFill>
              </a:rPr>
              <a:t>Home</a:t>
            </a:r>
            <a:r>
              <a:rPr lang="cs-CZ" b="1" dirty="0">
                <a:solidFill>
                  <a:srgbClr val="FF0000"/>
                </a:solidFill>
              </a:rPr>
              <a:t> study</a:t>
            </a:r>
            <a:endParaRPr lang="en-US" b="1" dirty="0">
              <a:solidFill>
                <a:srgbClr val="FF0000"/>
              </a:solidFill>
            </a:endParaRPr>
          </a:p>
        </p:txBody>
      </p:sp>
    </p:spTree>
    <p:extLst>
      <p:ext uri="{BB962C8B-B14F-4D97-AF65-F5344CB8AC3E}">
        <p14:creationId xmlns:p14="http://schemas.microsoft.com/office/powerpoint/2010/main" val="190516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dirty="0"/>
              <a:t>JIT</a:t>
            </a:r>
            <a:r>
              <a:rPr lang="en-US" altLang="cs-CZ" dirty="0">
                <a:latin typeface="Calibri" pitchFamily="34" charset="0"/>
              </a:rPr>
              <a:t> </a:t>
            </a:r>
            <a:r>
              <a:rPr lang="cs-CZ" altLang="cs-CZ" dirty="0">
                <a:latin typeface="Calibri" pitchFamily="34" charset="0"/>
              </a:rPr>
              <a:t>(</a:t>
            </a:r>
            <a:r>
              <a:rPr lang="en-US" altLang="cs-CZ" dirty="0">
                <a:latin typeface="Calibri" pitchFamily="34" charset="0"/>
              </a:rPr>
              <a:t>manufacturing philosophy</a:t>
            </a:r>
            <a:r>
              <a:rPr lang="cs-CZ" altLang="cs-CZ" dirty="0">
                <a:latin typeface="Calibri" pitchFamily="34" charset="0"/>
              </a:rPr>
              <a:t>)</a:t>
            </a:r>
            <a:endParaRPr lang="en-GB" altLang="cs-CZ" dirty="0"/>
          </a:p>
        </p:txBody>
      </p:sp>
      <p:sp>
        <p:nvSpPr>
          <p:cNvPr id="7171" name="Rectangle 3"/>
          <p:cNvSpPr>
            <a:spLocks noGrp="1" noChangeArrowheads="1"/>
          </p:cNvSpPr>
          <p:nvPr>
            <p:ph type="body" idx="1"/>
          </p:nvPr>
        </p:nvSpPr>
        <p:spPr>
          <a:xfrm>
            <a:off x="395536" y="1412776"/>
            <a:ext cx="8229600" cy="4525963"/>
          </a:xfrm>
        </p:spPr>
        <p:txBody>
          <a:bodyPr/>
          <a:lstStyle/>
          <a:p>
            <a:pPr eaLnBrk="1" hangingPunct="1">
              <a:lnSpc>
                <a:spcPct val="90000"/>
              </a:lnSpc>
            </a:pPr>
            <a:r>
              <a:rPr lang="en-ZA" altLang="cs-CZ" sz="2800" b="1" dirty="0">
                <a:latin typeface="Calibri" pitchFamily="34" charset="0"/>
              </a:rPr>
              <a:t>Kanban is not JIT </a:t>
            </a:r>
            <a:r>
              <a:rPr lang="en-ZA" altLang="cs-CZ" sz="2800" dirty="0">
                <a:latin typeface="Calibri" pitchFamily="34" charset="0"/>
              </a:rPr>
              <a:t>!!!</a:t>
            </a:r>
            <a:r>
              <a:rPr lang="en-ZA" altLang="cs-CZ" sz="2800" dirty="0"/>
              <a:t>  </a:t>
            </a:r>
            <a:endParaRPr lang="en-ZA" altLang="cs-CZ" sz="2000" dirty="0">
              <a:latin typeface="Calibri" pitchFamily="34" charset="0"/>
            </a:endParaRPr>
          </a:p>
          <a:p>
            <a:pPr eaLnBrk="1" hangingPunct="1">
              <a:lnSpc>
                <a:spcPct val="90000"/>
              </a:lnSpc>
            </a:pPr>
            <a:r>
              <a:rPr lang="en-ZA" altLang="cs-CZ" sz="2800" dirty="0">
                <a:latin typeface="Calibri" pitchFamily="34" charset="0"/>
              </a:rPr>
              <a:t>JIT encompasses</a:t>
            </a:r>
            <a:r>
              <a:rPr lang="en-ZA" altLang="cs-CZ" sz="2800" dirty="0"/>
              <a:t> </a:t>
            </a:r>
            <a:r>
              <a:rPr lang="cs-CZ" altLang="cs-CZ" sz="2800" dirty="0"/>
              <a:t>(</a:t>
            </a:r>
            <a:r>
              <a:rPr lang="cs-CZ" altLang="cs-CZ" sz="2800" dirty="0">
                <a:latin typeface="Calibri" pitchFamily="34" charset="0"/>
              </a:rPr>
              <a:t>zahrnuje)</a:t>
            </a:r>
            <a:r>
              <a:rPr lang="en-ZA" altLang="cs-CZ" sz="2800" dirty="0"/>
              <a:t>:</a:t>
            </a:r>
          </a:p>
          <a:p>
            <a:pPr lvl="1" eaLnBrk="1" hangingPunct="1">
              <a:lnSpc>
                <a:spcPct val="90000"/>
              </a:lnSpc>
            </a:pPr>
            <a:r>
              <a:rPr lang="en-ZA" altLang="cs-CZ" sz="2000" dirty="0" err="1">
                <a:solidFill>
                  <a:srgbClr val="FF0000"/>
                </a:solidFill>
                <a:latin typeface="Calibri" pitchFamily="34" charset="0"/>
              </a:rPr>
              <a:t>kan</a:t>
            </a:r>
            <a:r>
              <a:rPr lang="en-ZA" altLang="cs-CZ" sz="2000" dirty="0" err="1">
                <a:solidFill>
                  <a:srgbClr val="00B050"/>
                </a:solidFill>
                <a:latin typeface="Calibri" pitchFamily="34" charset="0"/>
              </a:rPr>
              <a:t>ban</a:t>
            </a:r>
            <a:r>
              <a:rPr lang="en-ZA" altLang="cs-CZ" sz="2000" dirty="0">
                <a:latin typeface="Calibri" pitchFamily="34" charset="0"/>
              </a:rPr>
              <a:t> cards</a:t>
            </a:r>
            <a:r>
              <a:rPr lang="cs-CZ" altLang="cs-CZ" sz="2000" dirty="0">
                <a:latin typeface="Calibri" pitchFamily="34" charset="0"/>
              </a:rPr>
              <a:t> (</a:t>
            </a:r>
            <a:r>
              <a:rPr lang="cs-CZ" altLang="cs-CZ" sz="2000" dirty="0">
                <a:solidFill>
                  <a:srgbClr val="FF0000"/>
                </a:solidFill>
                <a:latin typeface="Calibri" pitchFamily="34" charset="0"/>
              </a:rPr>
              <a:t>kan</a:t>
            </a:r>
            <a:r>
              <a:rPr lang="cs-CZ" altLang="cs-CZ" sz="2000" dirty="0">
                <a:latin typeface="Calibri" pitchFamily="34" charset="0"/>
              </a:rPr>
              <a:t>=</a:t>
            </a:r>
            <a:r>
              <a:rPr lang="cs-CZ" altLang="cs-CZ" sz="2000" dirty="0" err="1">
                <a:latin typeface="Calibri" pitchFamily="34" charset="0"/>
              </a:rPr>
              <a:t>card</a:t>
            </a:r>
            <a:r>
              <a:rPr lang="cs-CZ" altLang="cs-CZ" sz="2000" dirty="0">
                <a:latin typeface="Calibri" pitchFamily="34" charset="0"/>
              </a:rPr>
              <a:t>, </a:t>
            </a:r>
            <a:r>
              <a:rPr lang="cs-CZ" altLang="cs-CZ" sz="2000" dirty="0" err="1">
                <a:solidFill>
                  <a:srgbClr val="00B050"/>
                </a:solidFill>
                <a:latin typeface="Calibri" pitchFamily="34" charset="0"/>
              </a:rPr>
              <a:t>ban</a:t>
            </a:r>
            <a:r>
              <a:rPr lang="cs-CZ" altLang="cs-CZ" sz="2000" dirty="0">
                <a:latin typeface="Calibri" pitchFamily="34" charset="0"/>
              </a:rPr>
              <a:t>=</a:t>
            </a:r>
            <a:r>
              <a:rPr lang="cs-CZ" altLang="cs-CZ" sz="2000" dirty="0" err="1">
                <a:latin typeface="Calibri" pitchFamily="34" charset="0"/>
              </a:rPr>
              <a:t>signal</a:t>
            </a:r>
            <a:r>
              <a:rPr lang="cs-CZ" altLang="cs-CZ" sz="2000" dirty="0">
                <a:latin typeface="Calibri" pitchFamily="34" charset="0"/>
              </a:rPr>
              <a:t>)</a:t>
            </a:r>
            <a:endParaRPr lang="en-ZA" altLang="cs-CZ" sz="2000" dirty="0">
              <a:latin typeface="Calibri" pitchFamily="34" charset="0"/>
            </a:endParaRPr>
          </a:p>
          <a:p>
            <a:pPr lvl="1" eaLnBrk="1" hangingPunct="1">
              <a:lnSpc>
                <a:spcPct val="90000"/>
              </a:lnSpc>
            </a:pPr>
            <a:r>
              <a:rPr lang="en-ZA" altLang="cs-CZ" sz="2000" dirty="0">
                <a:latin typeface="Calibri" pitchFamily="34" charset="0"/>
              </a:rPr>
              <a:t>total quality control (TQM) – e.g. scrap loss </a:t>
            </a:r>
            <a:r>
              <a:rPr lang="en-ZA" altLang="cs-CZ" sz="2000" b="1" dirty="0">
                <a:latin typeface="Calibri" pitchFamily="34" charset="0"/>
              </a:rPr>
              <a:t>not tolerated</a:t>
            </a:r>
            <a:r>
              <a:rPr lang="en-ZA" altLang="cs-CZ" sz="2000" dirty="0">
                <a:latin typeface="Calibri" pitchFamily="34" charset="0"/>
              </a:rPr>
              <a:t>….</a:t>
            </a:r>
            <a:r>
              <a:rPr lang="cs-CZ" altLang="cs-CZ" sz="2000" dirty="0">
                <a:latin typeface="Calibri" pitchFamily="34" charset="0"/>
              </a:rPr>
              <a:t>( </a:t>
            </a:r>
            <a:r>
              <a:rPr lang="cs-CZ" altLang="cs-CZ" sz="2000" dirty="0">
                <a:solidFill>
                  <a:srgbClr val="0070C0"/>
                </a:solidFill>
                <a:latin typeface="Calibri" pitchFamily="34" charset="0"/>
              </a:rPr>
              <a:t>žádné zmetky)</a:t>
            </a:r>
            <a:endParaRPr lang="en-ZA" altLang="cs-CZ" sz="2000" dirty="0">
              <a:solidFill>
                <a:srgbClr val="0070C0"/>
              </a:solidFill>
              <a:latin typeface="Calibri" pitchFamily="34" charset="0"/>
            </a:endParaRPr>
          </a:p>
          <a:p>
            <a:pPr lvl="1" eaLnBrk="1" hangingPunct="1">
              <a:lnSpc>
                <a:spcPct val="90000"/>
              </a:lnSpc>
            </a:pPr>
            <a:r>
              <a:rPr lang="en-ZA" altLang="cs-CZ" sz="2000" dirty="0">
                <a:latin typeface="Calibri" pitchFamily="34" charset="0"/>
              </a:rPr>
              <a:t>setup reduction </a:t>
            </a:r>
            <a:r>
              <a:rPr lang="cs-CZ" altLang="cs-CZ" sz="2000" dirty="0">
                <a:latin typeface="Calibri" pitchFamily="34" charset="0"/>
              </a:rPr>
              <a:t>(</a:t>
            </a:r>
            <a:r>
              <a:rPr lang="cs-CZ" altLang="cs-CZ" sz="2000" dirty="0">
                <a:solidFill>
                  <a:srgbClr val="0070C0"/>
                </a:solidFill>
                <a:latin typeface="Calibri" pitchFamily="34" charset="0"/>
              </a:rPr>
              <a:t>snížení nastavovacích časů</a:t>
            </a:r>
            <a:r>
              <a:rPr lang="cs-CZ" altLang="cs-CZ" sz="2000" dirty="0">
                <a:latin typeface="Calibri" pitchFamily="34" charset="0"/>
              </a:rPr>
              <a:t>)</a:t>
            </a:r>
            <a:endParaRPr lang="en-ZA" altLang="cs-CZ" sz="2000" dirty="0">
              <a:latin typeface="Calibri" pitchFamily="34" charset="0"/>
            </a:endParaRPr>
          </a:p>
          <a:p>
            <a:pPr lvl="1" eaLnBrk="1" hangingPunct="1">
              <a:lnSpc>
                <a:spcPct val="90000"/>
              </a:lnSpc>
            </a:pPr>
            <a:r>
              <a:rPr lang="en-ZA" altLang="cs-CZ" sz="2000" dirty="0">
                <a:latin typeface="Calibri" pitchFamily="34" charset="0"/>
              </a:rPr>
              <a:t>worker participation</a:t>
            </a:r>
            <a:r>
              <a:rPr lang="en-ZA" altLang="cs-CZ" sz="2400" dirty="0"/>
              <a:t> </a:t>
            </a:r>
            <a:r>
              <a:rPr lang="cs-CZ" altLang="cs-CZ" sz="2000" dirty="0">
                <a:latin typeface="Calibri" pitchFamily="34" charset="0"/>
              </a:rPr>
              <a:t>(</a:t>
            </a:r>
            <a:r>
              <a:rPr lang="cs-CZ" altLang="cs-CZ" sz="2000" dirty="0">
                <a:solidFill>
                  <a:srgbClr val="0070C0"/>
                </a:solidFill>
                <a:latin typeface="Calibri" pitchFamily="34" charset="0"/>
              </a:rPr>
              <a:t>větší zapojení dělníků</a:t>
            </a:r>
            <a:r>
              <a:rPr lang="cs-CZ" altLang="cs-CZ" sz="2000" dirty="0">
                <a:latin typeface="Calibri" pitchFamily="34" charset="0"/>
              </a:rPr>
              <a:t>)</a:t>
            </a:r>
            <a:endParaRPr lang="en-ZA" altLang="cs-CZ" sz="2400" dirty="0"/>
          </a:p>
          <a:p>
            <a:pPr lvl="1" eaLnBrk="1" hangingPunct="1">
              <a:lnSpc>
                <a:spcPct val="90000"/>
              </a:lnSpc>
            </a:pPr>
            <a:r>
              <a:rPr lang="en-ZA" altLang="cs-CZ" sz="2000" dirty="0">
                <a:latin typeface="Calibri" pitchFamily="34" charset="0"/>
              </a:rPr>
              <a:t>lean production (low level of waste)</a:t>
            </a:r>
            <a:r>
              <a:rPr lang="cs-CZ" altLang="cs-CZ" sz="2000" dirty="0">
                <a:latin typeface="Calibri" pitchFamily="34" charset="0"/>
              </a:rPr>
              <a:t> (</a:t>
            </a:r>
            <a:r>
              <a:rPr lang="cs-CZ" altLang="cs-CZ" sz="2000" dirty="0">
                <a:solidFill>
                  <a:srgbClr val="0070C0"/>
                </a:solidFill>
                <a:latin typeface="Calibri" pitchFamily="34" charset="0"/>
              </a:rPr>
              <a:t>nízká úroveň zmetků</a:t>
            </a:r>
            <a:r>
              <a:rPr lang="cs-CZ" altLang="cs-CZ" sz="2000" dirty="0">
                <a:latin typeface="Calibri" pitchFamily="34" charset="0"/>
              </a:rPr>
              <a:t>)</a:t>
            </a:r>
            <a:endParaRPr lang="en-ZA" altLang="cs-CZ" sz="2000" dirty="0">
              <a:latin typeface="Calibri" pitchFamily="34" charset="0"/>
            </a:endParaRPr>
          </a:p>
          <a:p>
            <a:pPr eaLnBrk="1" hangingPunct="1">
              <a:lnSpc>
                <a:spcPct val="90000"/>
              </a:lnSpc>
            </a:pPr>
            <a:r>
              <a:rPr lang="en-ZA" altLang="cs-CZ" sz="2800" dirty="0">
                <a:latin typeface="Calibri" pitchFamily="34" charset="0"/>
              </a:rPr>
              <a:t>Advantages of JIT philosophy</a:t>
            </a:r>
            <a:r>
              <a:rPr lang="en-ZA" altLang="cs-CZ" sz="2800" dirty="0"/>
              <a:t> :</a:t>
            </a:r>
          </a:p>
          <a:p>
            <a:pPr lvl="1" eaLnBrk="1" hangingPunct="1">
              <a:lnSpc>
                <a:spcPct val="90000"/>
              </a:lnSpc>
            </a:pPr>
            <a:r>
              <a:rPr lang="en-ZA" altLang="cs-CZ" sz="2000" dirty="0">
                <a:latin typeface="Calibri" pitchFamily="34" charset="0"/>
              </a:rPr>
              <a:t>reduced WIP (Work in Progress)-&gt;</a:t>
            </a:r>
            <a:r>
              <a:rPr lang="cs-CZ" altLang="cs-CZ" sz="2000" dirty="0">
                <a:latin typeface="Calibri" pitchFamily="34" charset="0"/>
              </a:rPr>
              <a:t>H</a:t>
            </a:r>
            <a:r>
              <a:rPr lang="en-ZA" altLang="cs-CZ" sz="2000" dirty="0" err="1">
                <a:latin typeface="Calibri" pitchFamily="34" charset="0"/>
              </a:rPr>
              <a:t>igher</a:t>
            </a:r>
            <a:r>
              <a:rPr lang="en-ZA" altLang="cs-CZ" sz="2000" dirty="0">
                <a:latin typeface="Calibri" pitchFamily="34" charset="0"/>
              </a:rPr>
              <a:t> Throughput (see Little´s law- will be presented later</a:t>
            </a:r>
            <a:r>
              <a:rPr lang="cs-CZ" altLang="cs-CZ" sz="2000" b="1" dirty="0">
                <a:solidFill>
                  <a:srgbClr val="FF0000"/>
                </a:solidFill>
                <a:latin typeface="Calibri" pitchFamily="34" charset="0"/>
              </a:rPr>
              <a:t>  (</a:t>
            </a:r>
            <a:r>
              <a:rPr lang="cs-CZ" altLang="cs-CZ" sz="2000" dirty="0">
                <a:solidFill>
                  <a:srgbClr val="FF0000"/>
                </a:solidFill>
                <a:latin typeface="Calibri" pitchFamily="34" charset="0"/>
              </a:rPr>
              <a:t>BPH-PIS2 viz letní kurz BPH_PIS1 2020)</a:t>
            </a:r>
            <a:endParaRPr lang="en-ZA" altLang="cs-CZ" sz="2000" dirty="0">
              <a:solidFill>
                <a:srgbClr val="FF0000"/>
              </a:solidFill>
              <a:latin typeface="Calibri" pitchFamily="34" charset="0"/>
            </a:endParaRPr>
          </a:p>
          <a:p>
            <a:pPr lvl="1" eaLnBrk="1" hangingPunct="1">
              <a:lnSpc>
                <a:spcPct val="90000"/>
              </a:lnSpc>
            </a:pPr>
            <a:r>
              <a:rPr lang="en-ZA" altLang="cs-CZ" sz="2000" dirty="0">
                <a:latin typeface="Calibri" pitchFamily="34" charset="0"/>
              </a:rPr>
              <a:t>shorter production times </a:t>
            </a:r>
            <a:r>
              <a:rPr lang="cs-CZ" altLang="cs-CZ" sz="2000" dirty="0">
                <a:latin typeface="Calibri" pitchFamily="34" charset="0"/>
              </a:rPr>
              <a:t> (</a:t>
            </a:r>
            <a:r>
              <a:rPr lang="cs-CZ" altLang="cs-CZ" sz="2000" dirty="0">
                <a:solidFill>
                  <a:srgbClr val="0070C0"/>
                </a:solidFill>
                <a:latin typeface="Calibri" pitchFamily="34" charset="0"/>
              </a:rPr>
              <a:t>zkrácení výrobních časů</a:t>
            </a:r>
            <a:r>
              <a:rPr lang="cs-CZ" altLang="cs-CZ" sz="2000" dirty="0">
                <a:latin typeface="Calibri" pitchFamily="34" charset="0"/>
              </a:rPr>
              <a:t>)</a:t>
            </a:r>
            <a:endParaRPr lang="en-ZA" altLang="cs-CZ" sz="2000" dirty="0">
              <a:latin typeface="Calibri" pitchFamily="34" charset="0"/>
            </a:endParaRPr>
          </a:p>
          <a:p>
            <a:pPr lvl="1" eaLnBrk="1" hangingPunct="1">
              <a:lnSpc>
                <a:spcPct val="90000"/>
              </a:lnSpc>
            </a:pPr>
            <a:r>
              <a:rPr lang="en-ZA" altLang="cs-CZ" sz="2000" dirty="0">
                <a:latin typeface="Calibri" pitchFamily="34" charset="0"/>
              </a:rPr>
              <a:t>lower production costs</a:t>
            </a:r>
            <a:r>
              <a:rPr lang="cs-CZ" altLang="cs-CZ" sz="2000" dirty="0">
                <a:latin typeface="Calibri" pitchFamily="34" charset="0"/>
              </a:rPr>
              <a:t> (</a:t>
            </a:r>
            <a:r>
              <a:rPr lang="cs-CZ" altLang="cs-CZ" sz="2000" dirty="0">
                <a:solidFill>
                  <a:srgbClr val="0070C0"/>
                </a:solidFill>
                <a:latin typeface="Calibri" pitchFamily="34" charset="0"/>
              </a:rPr>
              <a:t>nižší výrobní náklady</a:t>
            </a:r>
            <a:r>
              <a:rPr lang="cs-CZ" altLang="cs-CZ" sz="2000" dirty="0">
                <a:latin typeface="Calibri" pitchFamily="34" charset="0"/>
              </a:rPr>
              <a:t>)</a:t>
            </a:r>
            <a:endParaRPr lang="en-ZA" altLang="cs-CZ" sz="2000" dirty="0">
              <a:latin typeface="Calibri" pitchFamily="34" charset="0"/>
            </a:endParaRPr>
          </a:p>
          <a:p>
            <a:pPr lvl="1" eaLnBrk="1" hangingPunct="1">
              <a:lnSpc>
                <a:spcPct val="90000"/>
              </a:lnSpc>
            </a:pPr>
            <a:r>
              <a:rPr lang="en-ZA" altLang="cs-CZ" sz="2000" dirty="0">
                <a:latin typeface="Calibri" pitchFamily="34" charset="0"/>
              </a:rPr>
              <a:t>greater customer responsiveness</a:t>
            </a:r>
            <a:r>
              <a:rPr lang="cs-CZ" altLang="cs-CZ" sz="2000" dirty="0">
                <a:latin typeface="Calibri" pitchFamily="34" charset="0"/>
              </a:rPr>
              <a:t> (</a:t>
            </a:r>
            <a:r>
              <a:rPr lang="cs-CZ" altLang="cs-CZ" sz="2000" dirty="0">
                <a:solidFill>
                  <a:srgbClr val="0070C0"/>
                </a:solidFill>
                <a:latin typeface="Calibri" pitchFamily="34" charset="0"/>
              </a:rPr>
              <a:t>větší spokojenost zákazníků</a:t>
            </a:r>
            <a:r>
              <a:rPr lang="cs-CZ" altLang="cs-CZ" sz="2000" dirty="0">
                <a:latin typeface="Calibri" pitchFamily="34" charset="0"/>
              </a:rPr>
              <a:t>)</a:t>
            </a:r>
            <a:endParaRPr lang="en-ZA" altLang="cs-CZ" sz="2000" dirty="0">
              <a:latin typeface="Calibri" pitchFamily="34" charset="0"/>
            </a:endParaRPr>
          </a:p>
          <a:p>
            <a:pPr lvl="1" eaLnBrk="1" hangingPunct="1">
              <a:lnSpc>
                <a:spcPct val="90000"/>
              </a:lnSpc>
            </a:pPr>
            <a:endParaRPr lang="en-ZA" altLang="cs-CZ" sz="2000" dirty="0">
              <a:latin typeface="Calibri" pitchFamily="34" charset="0"/>
            </a:endParaRPr>
          </a:p>
        </p:txBody>
      </p:sp>
      <p:sp>
        <p:nvSpPr>
          <p:cNvPr id="4" name="TextovéPole 3">
            <a:extLst>
              <a:ext uri="{FF2B5EF4-FFF2-40B4-BE49-F238E27FC236}">
                <a16:creationId xmlns:a16="http://schemas.microsoft.com/office/drawing/2014/main" id="{1ED960BD-AC9D-4790-90D6-E66904301C3E}"/>
              </a:ext>
            </a:extLst>
          </p:cNvPr>
          <p:cNvSpPr txBox="1"/>
          <p:nvPr/>
        </p:nvSpPr>
        <p:spPr>
          <a:xfrm>
            <a:off x="6876256" y="1340768"/>
            <a:ext cx="1505540" cy="369332"/>
          </a:xfrm>
          <a:prstGeom prst="rect">
            <a:avLst/>
          </a:prstGeom>
          <a:noFill/>
        </p:spPr>
        <p:txBody>
          <a:bodyPr wrap="none" rtlCol="0">
            <a:spAutoFit/>
          </a:bodyPr>
          <a:lstStyle/>
          <a:p>
            <a:r>
              <a:rPr lang="cs-CZ" b="1" dirty="0" err="1">
                <a:solidFill>
                  <a:srgbClr val="FF0000"/>
                </a:solidFill>
              </a:rPr>
              <a:t>Home</a:t>
            </a:r>
            <a:r>
              <a:rPr lang="cs-CZ" b="1" dirty="0">
                <a:solidFill>
                  <a:srgbClr val="FF0000"/>
                </a:solidFill>
              </a:rPr>
              <a:t> study</a:t>
            </a:r>
            <a:endParaRPr lang="en-US" b="1" dirty="0">
              <a:solidFill>
                <a:srgbClr val="FF0000"/>
              </a:solidFill>
            </a:endParaRPr>
          </a:p>
        </p:txBody>
      </p:sp>
    </p:spTree>
    <p:extLst>
      <p:ext uri="{BB962C8B-B14F-4D97-AF65-F5344CB8AC3E}">
        <p14:creationId xmlns:p14="http://schemas.microsoft.com/office/powerpoint/2010/main" val="837851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Kanban</a:t>
            </a:r>
            <a:r>
              <a:rPr lang="cs-CZ" dirty="0"/>
              <a:t> </a:t>
            </a:r>
            <a:r>
              <a:rPr lang="cs-CZ" dirty="0" err="1"/>
              <a:t>principle</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6453336"/>
            <a:ext cx="22288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049040" y="6488489"/>
            <a:ext cx="683200" cy="215444"/>
          </a:xfrm>
          <a:prstGeom prst="rect">
            <a:avLst/>
          </a:prstGeom>
          <a:noFill/>
        </p:spPr>
        <p:txBody>
          <a:bodyPr wrap="none" rtlCol="0">
            <a:spAutoFit/>
          </a:bodyPr>
          <a:lstStyle/>
          <a:p>
            <a:r>
              <a:rPr lang="cs-CZ" sz="800" dirty="0" err="1"/>
              <a:t>Resource</a:t>
            </a:r>
            <a:r>
              <a:rPr lang="cs-CZ" sz="800" dirty="0"/>
              <a:t>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0" y="1556792"/>
            <a:ext cx="748523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3025507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en-ZA" dirty="0"/>
              <a:t>Some </a:t>
            </a:r>
            <a:r>
              <a:rPr lang="cs-CZ" dirty="0" err="1"/>
              <a:t>time</a:t>
            </a:r>
            <a:r>
              <a:rPr lang="cs-CZ" dirty="0"/>
              <a:t> </a:t>
            </a:r>
            <a:r>
              <a:rPr lang="en-ZA" dirty="0"/>
              <a:t>units</a:t>
            </a:r>
            <a:r>
              <a:rPr lang="cs-CZ" dirty="0"/>
              <a:t> </a:t>
            </a:r>
            <a:r>
              <a:rPr lang="cs-CZ" sz="2400" dirty="0">
                <a:solidFill>
                  <a:srgbClr val="FF0000"/>
                </a:solidFill>
              </a:rPr>
              <a:t>(</a:t>
            </a:r>
            <a:r>
              <a:rPr lang="cs-CZ" sz="2400" dirty="0" err="1">
                <a:solidFill>
                  <a:srgbClr val="FF0000"/>
                </a:solidFill>
              </a:rPr>
              <a:t>home</a:t>
            </a:r>
            <a:r>
              <a:rPr lang="cs-CZ" sz="2400" dirty="0">
                <a:solidFill>
                  <a:srgbClr val="FF0000"/>
                </a:solidFill>
              </a:rPr>
              <a:t> study)</a:t>
            </a:r>
            <a:r>
              <a:rPr lang="en-ZA" sz="2400" dirty="0">
                <a:solidFill>
                  <a:srgbClr val="FF0000"/>
                </a:solidFill>
              </a:rPr>
              <a:t> </a:t>
            </a:r>
          </a:p>
        </p:txBody>
      </p:sp>
      <p:sp>
        <p:nvSpPr>
          <p:cNvPr id="3" name="Zástupný symbol pro obsah 2"/>
          <p:cNvSpPr>
            <a:spLocks noGrp="1"/>
          </p:cNvSpPr>
          <p:nvPr>
            <p:ph idx="1"/>
          </p:nvPr>
        </p:nvSpPr>
        <p:spPr/>
        <p:txBody>
          <a:bodyPr>
            <a:normAutofit fontScale="92500"/>
          </a:bodyPr>
          <a:lstStyle/>
          <a:p>
            <a:r>
              <a:rPr lang="en-US" sz="2800" b="1" dirty="0"/>
              <a:t>Will be presented later in sections such as :</a:t>
            </a:r>
          </a:p>
          <a:p>
            <a:pPr lvl="1"/>
            <a:r>
              <a:rPr lang="en-US" sz="2400" dirty="0"/>
              <a:t>Little´s law (LT=WIP*CT=WIP/Throughput)</a:t>
            </a:r>
          </a:p>
          <a:p>
            <a:pPr lvl="1"/>
            <a:r>
              <a:rPr lang="en-US" sz="2400" dirty="0"/>
              <a:t>Theory of Constraint</a:t>
            </a:r>
            <a:endParaRPr lang="cs-CZ" sz="2400" dirty="0"/>
          </a:p>
          <a:p>
            <a:pPr lvl="1"/>
            <a:r>
              <a:rPr lang="en-US" sz="2800" b="1" dirty="0"/>
              <a:t>Cycle Time (CT)– </a:t>
            </a:r>
            <a:r>
              <a:rPr lang="en-US" sz="2400" dirty="0"/>
              <a:t>time to complete task (time/unit)</a:t>
            </a:r>
          </a:p>
          <a:p>
            <a:r>
              <a:rPr lang="en-US" sz="2800" b="1" dirty="0" err="1"/>
              <a:t>Takt</a:t>
            </a:r>
            <a:r>
              <a:rPr lang="en-US" sz="2800" b="1" dirty="0"/>
              <a:t>  Time  (TT) – </a:t>
            </a:r>
            <a:r>
              <a:rPr lang="en-US" sz="2400" dirty="0"/>
              <a:t>rhythm in which we have to produce in order to satisfy customer  demand (demand is 240 toaster ovens and we can produce these in 480 minutes -&gt;TT= 480/240=2</a:t>
            </a:r>
          </a:p>
          <a:p>
            <a:r>
              <a:rPr lang="en-US" sz="2800" b="1" dirty="0"/>
              <a:t>Lead Time (LT) – </a:t>
            </a:r>
            <a:r>
              <a:rPr lang="en-US" sz="2400" dirty="0"/>
              <a:t>Number of minutes, hours, or days that must be allowed for the completion of an operation or process, or must elapse before a desired action takes place –see next slide</a:t>
            </a:r>
          </a:p>
          <a:p>
            <a:r>
              <a:rPr lang="cs-CZ" sz="2400" i="1" dirty="0"/>
              <a:t>Comment : CT&lt;&gt;LT !!</a:t>
            </a:r>
            <a:endParaRPr lang="en-ZA" sz="2400" i="1" dirty="0"/>
          </a:p>
        </p:txBody>
      </p:sp>
    </p:spTree>
    <p:extLst>
      <p:ext uri="{BB962C8B-B14F-4D97-AF65-F5344CB8AC3E}">
        <p14:creationId xmlns:p14="http://schemas.microsoft.com/office/powerpoint/2010/main" val="1855986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Lead </a:t>
            </a:r>
            <a:r>
              <a:rPr lang="cs-CZ" dirty="0" err="1"/>
              <a:t>time</a:t>
            </a:r>
            <a:r>
              <a:rPr lang="cs-CZ" dirty="0"/>
              <a:t> – průběžný čas </a:t>
            </a:r>
            <a:r>
              <a:rPr lang="cs-CZ" sz="2200" dirty="0">
                <a:solidFill>
                  <a:srgbClr val="FF0000"/>
                </a:solidFill>
              </a:rPr>
              <a:t>(</a:t>
            </a:r>
            <a:r>
              <a:rPr lang="cs-CZ" sz="2200" dirty="0" err="1">
                <a:solidFill>
                  <a:srgbClr val="FF0000"/>
                </a:solidFill>
              </a:rPr>
              <a:t>home</a:t>
            </a:r>
            <a:r>
              <a:rPr lang="cs-CZ" sz="2200" dirty="0">
                <a:solidFill>
                  <a:srgbClr val="FF0000"/>
                </a:solidFill>
              </a:rPr>
              <a:t> study)</a:t>
            </a:r>
            <a:r>
              <a:rPr lang="en-ZA" sz="2200" dirty="0">
                <a:solidFill>
                  <a:srgbClr val="FF0000"/>
                </a:solidFill>
              </a:rPr>
              <a:t> </a:t>
            </a:r>
            <a:endParaRPr lang="cs-CZ" sz="2200" dirty="0"/>
          </a:p>
        </p:txBody>
      </p:sp>
      <p:sp>
        <p:nvSpPr>
          <p:cNvPr id="4" name="Obdélník 3"/>
          <p:cNvSpPr/>
          <p:nvPr/>
        </p:nvSpPr>
        <p:spPr>
          <a:xfrm>
            <a:off x="755576" y="1268760"/>
            <a:ext cx="7776864" cy="1200329"/>
          </a:xfrm>
          <a:prstGeom prst="rect">
            <a:avLst/>
          </a:prstGeom>
        </p:spPr>
        <p:txBody>
          <a:bodyPr wrap="square">
            <a:spAutoFit/>
          </a:bodyPr>
          <a:lstStyle/>
          <a:p>
            <a:r>
              <a:rPr lang="en-US" dirty="0"/>
              <a:t>The lead time is the time and </a:t>
            </a:r>
            <a:r>
              <a:rPr lang="en-US" b="1" dirty="0">
                <a:solidFill>
                  <a:srgbClr val="FF0000"/>
                </a:solidFill>
              </a:rPr>
              <a:t>not the effort</a:t>
            </a:r>
            <a:r>
              <a:rPr lang="en-US" dirty="0"/>
              <a:t>. You may have a lead time of 100 days and only have to work 1 hour to fix the bug. Sometime</a:t>
            </a:r>
            <a:r>
              <a:rPr lang="cs-CZ" dirty="0"/>
              <a:t>s</a:t>
            </a:r>
            <a:r>
              <a:rPr lang="en-US" dirty="0"/>
              <a:t> you start working on the bug. The </a:t>
            </a:r>
            <a:r>
              <a:rPr lang="en-US" i="1" dirty="0"/>
              <a:t>cycle time</a:t>
            </a:r>
            <a:r>
              <a:rPr lang="en-US" dirty="0"/>
              <a:t> is the time from the start of the work until the bugfix is </a:t>
            </a:r>
            <a:r>
              <a:rPr lang="cs-CZ" dirty="0" err="1"/>
              <a:t>fixed</a:t>
            </a:r>
            <a:r>
              <a:rPr lang="en-US" dirty="0"/>
              <a:t>. </a:t>
            </a:r>
            <a:endParaRPr lang="cs-CZ" dirty="0"/>
          </a:p>
        </p:txBody>
      </p:sp>
      <p:sp>
        <p:nvSpPr>
          <p:cNvPr id="5" name="Obdélník 4"/>
          <p:cNvSpPr/>
          <p:nvPr/>
        </p:nvSpPr>
        <p:spPr>
          <a:xfrm>
            <a:off x="899592" y="3356992"/>
            <a:ext cx="72728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p:nvPr/>
        </p:nvCxnSpPr>
        <p:spPr>
          <a:xfrm>
            <a:off x="899592" y="2780928"/>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915816" y="2744924"/>
            <a:ext cx="0" cy="61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797147" y="2744924"/>
            <a:ext cx="0" cy="1291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8172400" y="2698999"/>
            <a:ext cx="0" cy="1522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899592" y="3861048"/>
            <a:ext cx="7272808"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899592" y="2924944"/>
            <a:ext cx="20162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2915816" y="3140968"/>
            <a:ext cx="2880320" cy="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5796136" y="2852936"/>
            <a:ext cx="2376264"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6300192" y="2469089"/>
            <a:ext cx="1944216" cy="369332"/>
          </a:xfrm>
          <a:prstGeom prst="rect">
            <a:avLst/>
          </a:prstGeom>
          <a:noFill/>
        </p:spPr>
        <p:txBody>
          <a:bodyPr wrap="square" rtlCol="0">
            <a:spAutoFit/>
          </a:bodyPr>
          <a:lstStyle/>
          <a:p>
            <a:r>
              <a:rPr lang="cs-CZ" dirty="0" err="1">
                <a:solidFill>
                  <a:srgbClr val="00B050"/>
                </a:solidFill>
              </a:rPr>
              <a:t>Cycle</a:t>
            </a:r>
            <a:r>
              <a:rPr lang="cs-CZ" dirty="0">
                <a:solidFill>
                  <a:srgbClr val="00B050"/>
                </a:solidFill>
              </a:rPr>
              <a:t> </a:t>
            </a:r>
            <a:r>
              <a:rPr lang="cs-CZ" dirty="0" err="1">
                <a:solidFill>
                  <a:srgbClr val="00B050"/>
                </a:solidFill>
              </a:rPr>
              <a:t>time</a:t>
            </a:r>
            <a:endParaRPr lang="cs-CZ" dirty="0">
              <a:solidFill>
                <a:srgbClr val="00B050"/>
              </a:solidFill>
            </a:endParaRPr>
          </a:p>
        </p:txBody>
      </p:sp>
      <p:sp>
        <p:nvSpPr>
          <p:cNvPr id="29" name="TextovéPole 28"/>
          <p:cNvSpPr txBox="1"/>
          <p:nvPr/>
        </p:nvSpPr>
        <p:spPr>
          <a:xfrm>
            <a:off x="3738403" y="3491716"/>
            <a:ext cx="1180131" cy="369332"/>
          </a:xfrm>
          <a:prstGeom prst="rect">
            <a:avLst/>
          </a:prstGeom>
          <a:noFill/>
        </p:spPr>
        <p:txBody>
          <a:bodyPr wrap="none" rtlCol="0">
            <a:spAutoFit/>
          </a:bodyPr>
          <a:lstStyle/>
          <a:p>
            <a:r>
              <a:rPr lang="cs-CZ" b="1" dirty="0" err="1">
                <a:solidFill>
                  <a:srgbClr val="FF0000"/>
                </a:solidFill>
              </a:rPr>
              <a:t>Lead</a:t>
            </a:r>
            <a:r>
              <a:rPr lang="cs-CZ" b="1" dirty="0">
                <a:solidFill>
                  <a:srgbClr val="FF0000"/>
                </a:solidFill>
              </a:rPr>
              <a:t> </a:t>
            </a:r>
            <a:r>
              <a:rPr lang="cs-CZ" b="1" dirty="0" err="1">
                <a:solidFill>
                  <a:srgbClr val="FF0000"/>
                </a:solidFill>
              </a:rPr>
              <a:t>time</a:t>
            </a:r>
            <a:r>
              <a:rPr lang="cs-CZ" b="1" dirty="0">
                <a:solidFill>
                  <a:srgbClr val="FF0000"/>
                </a:solidFill>
              </a:rPr>
              <a:t> </a:t>
            </a:r>
          </a:p>
        </p:txBody>
      </p:sp>
      <p:sp>
        <p:nvSpPr>
          <p:cNvPr id="30" name="TextovéPole 29"/>
          <p:cNvSpPr txBox="1"/>
          <p:nvPr/>
        </p:nvSpPr>
        <p:spPr>
          <a:xfrm>
            <a:off x="447106" y="4112502"/>
            <a:ext cx="1559338" cy="646331"/>
          </a:xfrm>
          <a:prstGeom prst="rect">
            <a:avLst/>
          </a:prstGeom>
          <a:noFill/>
        </p:spPr>
        <p:txBody>
          <a:bodyPr wrap="none" rtlCol="0">
            <a:spAutoFit/>
          </a:bodyPr>
          <a:lstStyle/>
          <a:p>
            <a:r>
              <a:rPr lang="cs-CZ" dirty="0"/>
              <a:t>     </a:t>
            </a:r>
            <a:r>
              <a:rPr lang="cs-CZ" dirty="0" err="1"/>
              <a:t>Request</a:t>
            </a:r>
            <a:r>
              <a:rPr lang="cs-CZ" dirty="0"/>
              <a:t> </a:t>
            </a:r>
          </a:p>
          <a:p>
            <a:r>
              <a:rPr lang="cs-CZ" dirty="0"/>
              <a:t>(bug </a:t>
            </a:r>
            <a:r>
              <a:rPr lang="cs-CZ" dirty="0" err="1"/>
              <a:t>reported</a:t>
            </a:r>
            <a:r>
              <a:rPr lang="cs-CZ" dirty="0"/>
              <a:t>)</a:t>
            </a:r>
          </a:p>
        </p:txBody>
      </p:sp>
      <p:sp>
        <p:nvSpPr>
          <p:cNvPr id="31" name="TextovéPole 30"/>
          <p:cNvSpPr txBox="1"/>
          <p:nvPr/>
        </p:nvSpPr>
        <p:spPr>
          <a:xfrm>
            <a:off x="899591" y="2353236"/>
            <a:ext cx="1990353" cy="615553"/>
          </a:xfrm>
          <a:prstGeom prst="rect">
            <a:avLst/>
          </a:prstGeom>
          <a:noFill/>
        </p:spPr>
        <p:txBody>
          <a:bodyPr wrap="none" rtlCol="0">
            <a:spAutoFit/>
          </a:bodyPr>
          <a:lstStyle/>
          <a:p>
            <a:r>
              <a:rPr lang="cs-CZ" dirty="0"/>
              <a:t>     </a:t>
            </a:r>
            <a:r>
              <a:rPr lang="cs-CZ" sz="1600" dirty="0"/>
              <a:t>Priority </a:t>
            </a:r>
            <a:r>
              <a:rPr lang="cs-CZ" sz="1600" dirty="0" err="1"/>
              <a:t>of</a:t>
            </a:r>
            <a:r>
              <a:rPr lang="cs-CZ" sz="1600" dirty="0"/>
              <a:t> </a:t>
            </a:r>
            <a:r>
              <a:rPr lang="cs-CZ" sz="1600" dirty="0" err="1"/>
              <a:t>the</a:t>
            </a:r>
            <a:r>
              <a:rPr lang="cs-CZ" sz="1600" dirty="0"/>
              <a:t> </a:t>
            </a:r>
            <a:r>
              <a:rPr lang="cs-CZ" sz="1600" dirty="0" err="1"/>
              <a:t>task</a:t>
            </a:r>
            <a:endParaRPr lang="cs-CZ" sz="1600" dirty="0"/>
          </a:p>
          <a:p>
            <a:r>
              <a:rPr lang="cs-CZ" sz="1600" dirty="0"/>
              <a:t>               </a:t>
            </a:r>
            <a:r>
              <a:rPr lang="cs-CZ" sz="1600" dirty="0" err="1"/>
              <a:t>is</a:t>
            </a:r>
            <a:r>
              <a:rPr lang="cs-CZ" sz="1600" dirty="0"/>
              <a:t>  set </a:t>
            </a:r>
          </a:p>
        </p:txBody>
      </p:sp>
      <p:sp>
        <p:nvSpPr>
          <p:cNvPr id="32" name="TextovéPole 31"/>
          <p:cNvSpPr txBox="1"/>
          <p:nvPr/>
        </p:nvSpPr>
        <p:spPr>
          <a:xfrm>
            <a:off x="5213284" y="4036422"/>
            <a:ext cx="1260153" cy="369332"/>
          </a:xfrm>
          <a:prstGeom prst="rect">
            <a:avLst/>
          </a:prstGeom>
          <a:noFill/>
        </p:spPr>
        <p:txBody>
          <a:bodyPr wrap="none" rtlCol="0">
            <a:spAutoFit/>
          </a:bodyPr>
          <a:lstStyle/>
          <a:p>
            <a:r>
              <a:rPr lang="cs-CZ" dirty="0"/>
              <a:t>Start  </a:t>
            </a:r>
            <a:r>
              <a:rPr lang="cs-CZ" dirty="0" err="1"/>
              <a:t>work</a:t>
            </a:r>
            <a:r>
              <a:rPr lang="cs-CZ" dirty="0"/>
              <a:t> </a:t>
            </a:r>
          </a:p>
        </p:txBody>
      </p:sp>
      <p:sp>
        <p:nvSpPr>
          <p:cNvPr id="33" name="TextovéPole 32"/>
          <p:cNvSpPr txBox="1"/>
          <p:nvPr/>
        </p:nvSpPr>
        <p:spPr>
          <a:xfrm>
            <a:off x="7542323" y="4265145"/>
            <a:ext cx="1047403" cy="369332"/>
          </a:xfrm>
          <a:prstGeom prst="rect">
            <a:avLst/>
          </a:prstGeom>
          <a:noFill/>
        </p:spPr>
        <p:txBody>
          <a:bodyPr wrap="none" rtlCol="0">
            <a:spAutoFit/>
          </a:bodyPr>
          <a:lstStyle/>
          <a:p>
            <a:r>
              <a:rPr lang="cs-CZ" dirty="0"/>
              <a:t>Bug </a:t>
            </a:r>
            <a:r>
              <a:rPr lang="cs-CZ" dirty="0" err="1"/>
              <a:t>fixed</a:t>
            </a:r>
            <a:endParaRPr lang="cs-CZ" dirty="0"/>
          </a:p>
        </p:txBody>
      </p:sp>
      <p:sp>
        <p:nvSpPr>
          <p:cNvPr id="19" name="TextovéPole 18">
            <a:extLst>
              <a:ext uri="{FF2B5EF4-FFF2-40B4-BE49-F238E27FC236}">
                <a16:creationId xmlns:a16="http://schemas.microsoft.com/office/drawing/2014/main" id="{F2053769-6C43-4C66-80DC-C2876CA4DEA0}"/>
              </a:ext>
            </a:extLst>
          </p:cNvPr>
          <p:cNvSpPr txBox="1"/>
          <p:nvPr/>
        </p:nvSpPr>
        <p:spPr>
          <a:xfrm>
            <a:off x="3624438" y="2690378"/>
            <a:ext cx="1438214" cy="369332"/>
          </a:xfrm>
          <a:prstGeom prst="rect">
            <a:avLst/>
          </a:prstGeom>
          <a:noFill/>
        </p:spPr>
        <p:txBody>
          <a:bodyPr wrap="none" rtlCol="0">
            <a:spAutoFit/>
          </a:bodyPr>
          <a:lstStyle/>
          <a:p>
            <a:r>
              <a:rPr lang="cs-CZ" dirty="0"/>
              <a:t>     IDLE TIME</a:t>
            </a:r>
            <a:endParaRPr lang="cs-CZ" sz="1600" dirty="0"/>
          </a:p>
        </p:txBody>
      </p:sp>
    </p:spTree>
    <p:extLst>
      <p:ext uri="{BB962C8B-B14F-4D97-AF65-F5344CB8AC3E}">
        <p14:creationId xmlns:p14="http://schemas.microsoft.com/office/powerpoint/2010/main" val="3160363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7799" y="-27100"/>
            <a:ext cx="8229600" cy="1143000"/>
          </a:xfrm>
        </p:spPr>
        <p:txBody>
          <a:bodyPr/>
          <a:lstStyle/>
          <a:p>
            <a:r>
              <a:rPr lang="cs-CZ" dirty="0" err="1"/>
              <a:t>Orders</a:t>
            </a:r>
            <a:r>
              <a:rPr lang="cs-CZ" dirty="0"/>
              <a:t> </a:t>
            </a:r>
            <a:r>
              <a:rPr lang="cs-CZ" dirty="0" err="1"/>
              <a:t>Tracking</a:t>
            </a:r>
            <a:endParaRPr lang="cs-CZ" dirty="0"/>
          </a:p>
        </p:txBody>
      </p:sp>
      <p:sp>
        <p:nvSpPr>
          <p:cNvPr id="4" name="Obdélník 3"/>
          <p:cNvSpPr/>
          <p:nvPr/>
        </p:nvSpPr>
        <p:spPr>
          <a:xfrm>
            <a:off x="755576" y="155679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Sales </a:t>
            </a:r>
            <a:r>
              <a:rPr lang="cs-CZ" sz="1200" b="1" dirty="0" err="1"/>
              <a:t>Order</a:t>
            </a:r>
            <a:endParaRPr lang="cs-CZ" sz="1200" b="1" dirty="0"/>
          </a:p>
        </p:txBody>
      </p:sp>
      <p:sp>
        <p:nvSpPr>
          <p:cNvPr id="5" name="Obdélník 4"/>
          <p:cNvSpPr/>
          <p:nvPr/>
        </p:nvSpPr>
        <p:spPr>
          <a:xfrm>
            <a:off x="755576" y="83671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t>Customer</a:t>
            </a:r>
            <a:endParaRPr lang="cs-CZ" sz="1200" b="1" dirty="0"/>
          </a:p>
        </p:txBody>
      </p:sp>
      <p:sp>
        <p:nvSpPr>
          <p:cNvPr id="6" name="Obdélník 5"/>
          <p:cNvSpPr/>
          <p:nvPr/>
        </p:nvSpPr>
        <p:spPr>
          <a:xfrm>
            <a:off x="6320650" y="2065390"/>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a:t>Purchase</a:t>
            </a:r>
            <a:r>
              <a:rPr lang="cs-CZ" sz="1000" b="1" dirty="0"/>
              <a:t> </a:t>
            </a:r>
            <a:r>
              <a:rPr lang="cs-CZ" sz="1000" b="1" dirty="0" err="1"/>
              <a:t>Order</a:t>
            </a:r>
            <a:endParaRPr lang="cs-CZ" sz="1000" b="1" dirty="0"/>
          </a:p>
        </p:txBody>
      </p:sp>
      <p:sp>
        <p:nvSpPr>
          <p:cNvPr id="7" name="Obdélník 6"/>
          <p:cNvSpPr/>
          <p:nvPr/>
        </p:nvSpPr>
        <p:spPr>
          <a:xfrm>
            <a:off x="787260" y="2111256"/>
            <a:ext cx="1008112" cy="1800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8" name="Pravá složená závorka 7"/>
          <p:cNvSpPr/>
          <p:nvPr/>
        </p:nvSpPr>
        <p:spPr>
          <a:xfrm>
            <a:off x="1907704" y="2111256"/>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2007585" y="2175860"/>
            <a:ext cx="942887" cy="230832"/>
          </a:xfrm>
          <a:prstGeom prst="rect">
            <a:avLst/>
          </a:prstGeom>
          <a:noFill/>
        </p:spPr>
        <p:txBody>
          <a:bodyPr wrap="none" rtlCol="0">
            <a:spAutoFit/>
          </a:bodyPr>
          <a:lstStyle/>
          <a:p>
            <a:r>
              <a:rPr lang="cs-CZ" sz="900" dirty="0"/>
              <a:t>Sales </a:t>
            </a:r>
            <a:r>
              <a:rPr lang="cs-CZ" sz="900" dirty="0" err="1"/>
              <a:t>Order</a:t>
            </a:r>
            <a:r>
              <a:rPr lang="cs-CZ" sz="900" dirty="0"/>
              <a:t> Line</a:t>
            </a:r>
          </a:p>
        </p:txBody>
      </p:sp>
      <p:sp>
        <p:nvSpPr>
          <p:cNvPr id="10" name="Obdélník 9"/>
          <p:cNvSpPr/>
          <p:nvPr/>
        </p:nvSpPr>
        <p:spPr>
          <a:xfrm>
            <a:off x="939660" y="2106771"/>
            <a:ext cx="247964" cy="1845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11" name="Obdélník 10"/>
          <p:cNvSpPr/>
          <p:nvPr/>
        </p:nvSpPr>
        <p:spPr>
          <a:xfrm>
            <a:off x="939660" y="2472334"/>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12" name="Obdélník 11"/>
          <p:cNvSpPr/>
          <p:nvPr/>
        </p:nvSpPr>
        <p:spPr>
          <a:xfrm>
            <a:off x="663278" y="2849608"/>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13" name="Obdélník 12"/>
          <p:cNvSpPr/>
          <p:nvPr/>
        </p:nvSpPr>
        <p:spPr>
          <a:xfrm>
            <a:off x="1259404" y="2850211"/>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cxnSp>
        <p:nvCxnSpPr>
          <p:cNvPr id="15" name="Přímá spojnice se šipkou 14"/>
          <p:cNvCxnSpPr>
            <a:stCxn id="11" idx="2"/>
          </p:cNvCxnSpPr>
          <p:nvPr/>
        </p:nvCxnSpPr>
        <p:spPr>
          <a:xfrm flipH="1">
            <a:off x="911242" y="2697208"/>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1" idx="2"/>
          </p:cNvCxnSpPr>
          <p:nvPr/>
        </p:nvCxnSpPr>
        <p:spPr>
          <a:xfrm>
            <a:off x="1063642" y="2697208"/>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11" idx="0"/>
            <a:endCxn id="10" idx="2"/>
          </p:cNvCxnSpPr>
          <p:nvPr/>
        </p:nvCxnSpPr>
        <p:spPr>
          <a:xfrm flipV="1">
            <a:off x="1063642" y="2291276"/>
            <a:ext cx="0" cy="181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bdélník 27"/>
          <p:cNvSpPr/>
          <p:nvPr/>
        </p:nvSpPr>
        <p:spPr>
          <a:xfrm>
            <a:off x="660210" y="3487108"/>
            <a:ext cx="1283497"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Demand</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cs-CZ"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Požadavek</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Obdélník 28"/>
          <p:cNvSpPr/>
          <p:nvPr/>
        </p:nvSpPr>
        <p:spPr>
          <a:xfrm>
            <a:off x="2855882" y="1576620"/>
            <a:ext cx="1956461"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a:t>Planning</a:t>
            </a:r>
            <a:r>
              <a:rPr lang="cs-CZ" sz="1050" b="1" dirty="0"/>
              <a:t> </a:t>
            </a:r>
            <a:r>
              <a:rPr lang="cs-CZ" sz="1050" b="1" dirty="0" err="1"/>
              <a:t>production</a:t>
            </a:r>
            <a:r>
              <a:rPr lang="cs-CZ" sz="1050" b="1" dirty="0"/>
              <a:t> (MRP-II )</a:t>
            </a:r>
          </a:p>
        </p:txBody>
      </p:sp>
      <p:sp>
        <p:nvSpPr>
          <p:cNvPr id="30" name="Obousměrná vodorovná šipka 29"/>
          <p:cNvSpPr/>
          <p:nvPr/>
        </p:nvSpPr>
        <p:spPr>
          <a:xfrm>
            <a:off x="1795372" y="1542442"/>
            <a:ext cx="1048436" cy="320384"/>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rgbClr val="FF0000"/>
                </a:solidFill>
              </a:rPr>
              <a:t>Tracking</a:t>
            </a:r>
            <a:endParaRPr lang="cs-CZ" sz="800" dirty="0">
              <a:solidFill>
                <a:srgbClr val="FF0000"/>
              </a:solidFill>
            </a:endParaRPr>
          </a:p>
        </p:txBody>
      </p:sp>
      <p:sp>
        <p:nvSpPr>
          <p:cNvPr id="31" name="Obdélník 30"/>
          <p:cNvSpPr/>
          <p:nvPr/>
        </p:nvSpPr>
        <p:spPr>
          <a:xfrm>
            <a:off x="4008010" y="210677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a:t>Production</a:t>
            </a:r>
            <a:r>
              <a:rPr lang="cs-CZ" sz="1100" b="1" dirty="0"/>
              <a:t> </a:t>
            </a:r>
            <a:r>
              <a:rPr lang="cs-CZ" sz="1100" b="1" dirty="0" err="1"/>
              <a:t>Order</a:t>
            </a:r>
            <a:endParaRPr lang="cs-CZ" sz="1100" b="1" dirty="0"/>
          </a:p>
        </p:txBody>
      </p:sp>
      <p:sp>
        <p:nvSpPr>
          <p:cNvPr id="32" name="Pravá složená závorka 31"/>
          <p:cNvSpPr/>
          <p:nvPr/>
        </p:nvSpPr>
        <p:spPr>
          <a:xfrm>
            <a:off x="1871700" y="2602608"/>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TextovéPole 32"/>
          <p:cNvSpPr txBox="1"/>
          <p:nvPr/>
        </p:nvSpPr>
        <p:spPr>
          <a:xfrm>
            <a:off x="2004438" y="2666619"/>
            <a:ext cx="875561" cy="230832"/>
          </a:xfrm>
          <a:prstGeom prst="rect">
            <a:avLst/>
          </a:prstGeom>
          <a:noFill/>
        </p:spPr>
        <p:txBody>
          <a:bodyPr wrap="none" rtlCol="0">
            <a:spAutoFit/>
          </a:bodyPr>
          <a:lstStyle/>
          <a:p>
            <a:r>
              <a:rPr lang="cs-CZ" sz="900" dirty="0"/>
              <a:t>Bill </a:t>
            </a:r>
            <a:r>
              <a:rPr lang="cs-CZ" sz="900" dirty="0" err="1"/>
              <a:t>of</a:t>
            </a:r>
            <a:r>
              <a:rPr lang="cs-CZ" sz="900" dirty="0"/>
              <a:t> </a:t>
            </a:r>
            <a:r>
              <a:rPr lang="cs-CZ" sz="900" dirty="0" err="1"/>
              <a:t>Material</a:t>
            </a:r>
            <a:endParaRPr lang="cs-CZ" sz="900" dirty="0"/>
          </a:p>
        </p:txBody>
      </p:sp>
      <p:cxnSp>
        <p:nvCxnSpPr>
          <p:cNvPr id="35" name="Přímá spojnice se šipkou 34"/>
          <p:cNvCxnSpPr>
            <a:endCxn id="31" idx="0"/>
          </p:cNvCxnSpPr>
          <p:nvPr/>
        </p:nvCxnSpPr>
        <p:spPr>
          <a:xfrm>
            <a:off x="4512066" y="1862826"/>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bdélník 35"/>
          <p:cNvSpPr/>
          <p:nvPr/>
        </p:nvSpPr>
        <p:spPr>
          <a:xfrm>
            <a:off x="4008010" y="2576608"/>
            <a:ext cx="1008112" cy="2324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37" name="Obdélník 36"/>
          <p:cNvSpPr/>
          <p:nvPr/>
        </p:nvSpPr>
        <p:spPr>
          <a:xfrm>
            <a:off x="4244635" y="2584168"/>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38" name="Obdélník 37"/>
          <p:cNvSpPr/>
          <p:nvPr/>
        </p:nvSpPr>
        <p:spPr>
          <a:xfrm>
            <a:off x="3968253" y="2961442"/>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39" name="Obdélník 38"/>
          <p:cNvSpPr/>
          <p:nvPr/>
        </p:nvSpPr>
        <p:spPr>
          <a:xfrm>
            <a:off x="4564379" y="2962045"/>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cxnSp>
        <p:nvCxnSpPr>
          <p:cNvPr id="40" name="Přímá spojnice se šipkou 39"/>
          <p:cNvCxnSpPr>
            <a:stCxn id="37" idx="2"/>
          </p:cNvCxnSpPr>
          <p:nvPr/>
        </p:nvCxnSpPr>
        <p:spPr>
          <a:xfrm flipH="1">
            <a:off x="4216217" y="2809042"/>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a:stCxn id="37" idx="2"/>
          </p:cNvCxnSpPr>
          <p:nvPr/>
        </p:nvCxnSpPr>
        <p:spPr>
          <a:xfrm>
            <a:off x="4368617" y="2809042"/>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bdélník 41"/>
          <p:cNvSpPr/>
          <p:nvPr/>
        </p:nvSpPr>
        <p:spPr>
          <a:xfrm>
            <a:off x="3978593" y="3334350"/>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43" name="Obdélník 42"/>
          <p:cNvSpPr/>
          <p:nvPr/>
        </p:nvSpPr>
        <p:spPr>
          <a:xfrm>
            <a:off x="3990595" y="3524781"/>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44" name="Obdélník 43"/>
          <p:cNvSpPr/>
          <p:nvPr/>
        </p:nvSpPr>
        <p:spPr>
          <a:xfrm>
            <a:off x="3995684" y="3717032"/>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45" name="Obdélník 44"/>
          <p:cNvSpPr/>
          <p:nvPr/>
        </p:nvSpPr>
        <p:spPr>
          <a:xfrm>
            <a:off x="3983406" y="3909833"/>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46" name="Pravá složená závorka 45"/>
          <p:cNvSpPr/>
          <p:nvPr/>
        </p:nvSpPr>
        <p:spPr>
          <a:xfrm>
            <a:off x="5116218" y="3334350"/>
            <a:ext cx="130382" cy="6434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7" name="TextovéPole 46"/>
          <p:cNvSpPr txBox="1"/>
          <p:nvPr/>
        </p:nvSpPr>
        <p:spPr>
          <a:xfrm>
            <a:off x="5390962" y="3540664"/>
            <a:ext cx="1248464" cy="369332"/>
          </a:xfrm>
          <a:prstGeom prst="rect">
            <a:avLst/>
          </a:prstGeom>
          <a:noFill/>
        </p:spPr>
        <p:txBody>
          <a:bodyPr wrap="square" rtlCol="0">
            <a:spAutoFit/>
          </a:bodyPr>
          <a:lstStyle/>
          <a:p>
            <a:r>
              <a:rPr lang="cs-CZ" sz="900" b="1" dirty="0" err="1"/>
              <a:t>Routing</a:t>
            </a:r>
            <a:r>
              <a:rPr lang="cs-CZ" sz="900" b="1" dirty="0"/>
              <a:t>  (OP1-OP4)</a:t>
            </a:r>
          </a:p>
          <a:p>
            <a:r>
              <a:rPr lang="cs-CZ" sz="900" b="1" dirty="0"/>
              <a:t>Technologický postup</a:t>
            </a:r>
          </a:p>
        </p:txBody>
      </p:sp>
      <p:cxnSp>
        <p:nvCxnSpPr>
          <p:cNvPr id="48" name="Přímá spojnice se šipkou 47"/>
          <p:cNvCxnSpPr/>
          <p:nvPr/>
        </p:nvCxnSpPr>
        <p:spPr>
          <a:xfrm>
            <a:off x="4979101" y="2825167"/>
            <a:ext cx="0" cy="455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Pravoúhlá spojnice 50"/>
          <p:cNvCxnSpPr/>
          <p:nvPr/>
        </p:nvCxnSpPr>
        <p:spPr>
          <a:xfrm>
            <a:off x="1795372" y="1916832"/>
            <a:ext cx="2200312" cy="259028"/>
          </a:xfrm>
          <a:prstGeom prst="bentConnector3">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2973891" y="2170018"/>
            <a:ext cx="655949" cy="253916"/>
          </a:xfrm>
          <a:prstGeom prst="rect">
            <a:avLst/>
          </a:prstGeom>
          <a:noFill/>
        </p:spPr>
        <p:txBody>
          <a:bodyPr wrap="none" rtlCol="0">
            <a:spAutoFit/>
          </a:bodyPr>
          <a:lstStyle/>
          <a:p>
            <a:r>
              <a:rPr lang="cs-CZ" sz="1050" b="1" dirty="0" err="1">
                <a:solidFill>
                  <a:srgbClr val="FF0000"/>
                </a:solidFill>
              </a:rPr>
              <a:t>Tracking</a:t>
            </a:r>
            <a:endParaRPr lang="cs-CZ" sz="1050" b="1" dirty="0">
              <a:solidFill>
                <a:srgbClr val="FF0000"/>
              </a:solidFill>
            </a:endParaRPr>
          </a:p>
        </p:txBody>
      </p:sp>
      <p:sp>
        <p:nvSpPr>
          <p:cNvPr id="53" name="Obdélník 52"/>
          <p:cNvSpPr/>
          <p:nvPr/>
        </p:nvSpPr>
        <p:spPr>
          <a:xfrm>
            <a:off x="6320650" y="2550403"/>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54" name="Obdélník 53"/>
          <p:cNvSpPr/>
          <p:nvPr/>
        </p:nvSpPr>
        <p:spPr>
          <a:xfrm>
            <a:off x="5168522" y="1576620"/>
            <a:ext cx="1656184"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t>Requisition</a:t>
            </a:r>
            <a:r>
              <a:rPr lang="cs-CZ" sz="900" b="1" dirty="0"/>
              <a:t> </a:t>
            </a:r>
            <a:r>
              <a:rPr lang="cs-CZ" sz="900" b="1" dirty="0" err="1"/>
              <a:t>Worksheet</a:t>
            </a:r>
            <a:r>
              <a:rPr lang="cs-CZ" sz="900" b="1" dirty="0"/>
              <a:t> (MRP</a:t>
            </a:r>
            <a:r>
              <a:rPr lang="cs-CZ" sz="1050" b="1" dirty="0"/>
              <a:t>)</a:t>
            </a:r>
          </a:p>
        </p:txBody>
      </p:sp>
      <p:cxnSp>
        <p:nvCxnSpPr>
          <p:cNvPr id="55" name="Přímá spojnice se šipkou 54"/>
          <p:cNvCxnSpPr/>
          <p:nvPr/>
        </p:nvCxnSpPr>
        <p:spPr>
          <a:xfrm>
            <a:off x="6639426" y="1828648"/>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515444" y="2580387"/>
            <a:ext cx="123982" cy="1168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57" name="Obdélník 56"/>
          <p:cNvSpPr/>
          <p:nvPr/>
        </p:nvSpPr>
        <p:spPr>
          <a:xfrm>
            <a:off x="6320650" y="2803910"/>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sp>
        <p:nvSpPr>
          <p:cNvPr id="58" name="Obdélník 57"/>
          <p:cNvSpPr/>
          <p:nvPr/>
        </p:nvSpPr>
        <p:spPr>
          <a:xfrm>
            <a:off x="6515444" y="2809938"/>
            <a:ext cx="123982" cy="1527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rgbClr val="FF0000"/>
                </a:solidFill>
              </a:rPr>
              <a:t> </a:t>
            </a:r>
          </a:p>
        </p:txBody>
      </p:sp>
      <p:cxnSp>
        <p:nvCxnSpPr>
          <p:cNvPr id="59" name="Pravoúhlá spojnice 58"/>
          <p:cNvCxnSpPr/>
          <p:nvPr/>
        </p:nvCxnSpPr>
        <p:spPr>
          <a:xfrm>
            <a:off x="5017512" y="2160923"/>
            <a:ext cx="1303138" cy="220882"/>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ovéPole 63"/>
          <p:cNvSpPr txBox="1"/>
          <p:nvPr/>
        </p:nvSpPr>
        <p:spPr>
          <a:xfrm>
            <a:off x="5390962" y="2453429"/>
            <a:ext cx="655949" cy="253916"/>
          </a:xfrm>
          <a:prstGeom prst="rect">
            <a:avLst/>
          </a:prstGeom>
          <a:noFill/>
        </p:spPr>
        <p:txBody>
          <a:bodyPr wrap="none" rtlCol="0">
            <a:spAutoFit/>
          </a:bodyPr>
          <a:lstStyle/>
          <a:p>
            <a:r>
              <a:rPr lang="cs-CZ" sz="1050" b="1" dirty="0" err="1">
                <a:solidFill>
                  <a:srgbClr val="FF0000"/>
                </a:solidFill>
              </a:rPr>
              <a:t>Tracking</a:t>
            </a:r>
            <a:endParaRPr lang="cs-CZ" sz="1050" b="1" dirty="0">
              <a:solidFill>
                <a:srgbClr val="FF0000"/>
              </a:solidFill>
            </a:endParaRPr>
          </a:p>
        </p:txBody>
      </p:sp>
      <p:cxnSp>
        <p:nvCxnSpPr>
          <p:cNvPr id="66" name="Přímá spojnice se šipkou 65"/>
          <p:cNvCxnSpPr>
            <a:stCxn id="5" idx="2"/>
            <a:endCxn id="4" idx="0"/>
          </p:cNvCxnSpPr>
          <p:nvPr/>
        </p:nvCxnSpPr>
        <p:spPr>
          <a:xfrm>
            <a:off x="1259632" y="119675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Obdélník 66"/>
          <p:cNvSpPr/>
          <p:nvPr/>
        </p:nvSpPr>
        <p:spPr>
          <a:xfrm>
            <a:off x="6320650" y="3098321"/>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p>
        </p:txBody>
      </p:sp>
      <p:sp>
        <p:nvSpPr>
          <p:cNvPr id="68" name="Obdélník 67"/>
          <p:cNvSpPr/>
          <p:nvPr/>
        </p:nvSpPr>
        <p:spPr>
          <a:xfrm>
            <a:off x="3769180" y="4131116"/>
            <a:ext cx="17257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p>
          <a:p>
            <a:pPr algn="ctr"/>
            <a:r>
              <a:rPr lang="cs-CZ"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Doplnění zásob)</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70" name="Přímá spojnice se šipkou 69"/>
          <p:cNvCxnSpPr>
            <a:endCxn id="4" idx="1"/>
          </p:cNvCxnSpPr>
          <p:nvPr/>
        </p:nvCxnSpPr>
        <p:spPr>
          <a:xfrm>
            <a:off x="251520" y="1736812"/>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a:endCxn id="6" idx="3"/>
          </p:cNvCxnSpPr>
          <p:nvPr/>
        </p:nvCxnSpPr>
        <p:spPr>
          <a:xfrm flipH="1">
            <a:off x="7328762" y="2245410"/>
            <a:ext cx="55560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251520" y="1736812"/>
            <a:ext cx="0" cy="30869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7884368" y="2257586"/>
            <a:ext cx="0" cy="25661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51520" y="4823742"/>
            <a:ext cx="7632849" cy="86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a:off x="2337338" y="4447214"/>
            <a:ext cx="1273105" cy="253916"/>
          </a:xfrm>
          <a:prstGeom prst="rect">
            <a:avLst/>
          </a:prstGeom>
          <a:noFill/>
        </p:spPr>
        <p:txBody>
          <a:bodyPr wrap="none" rtlCol="0">
            <a:spAutoFit/>
          </a:bodyPr>
          <a:lstStyle/>
          <a:p>
            <a:r>
              <a:rPr lang="cs-CZ" sz="1050" b="1" dirty="0" err="1">
                <a:solidFill>
                  <a:srgbClr val="FF0000"/>
                </a:solidFill>
              </a:rPr>
              <a:t>Tracking</a:t>
            </a:r>
            <a:r>
              <a:rPr lang="cs-CZ" sz="1050" b="1" dirty="0">
                <a:solidFill>
                  <a:srgbClr val="FF0000"/>
                </a:solidFill>
              </a:rPr>
              <a:t>- Sledování</a:t>
            </a:r>
          </a:p>
        </p:txBody>
      </p:sp>
      <p:sp>
        <p:nvSpPr>
          <p:cNvPr id="87" name="Obdélník 86"/>
          <p:cNvSpPr/>
          <p:nvPr/>
        </p:nvSpPr>
        <p:spPr>
          <a:xfrm>
            <a:off x="427220" y="2381805"/>
            <a:ext cx="1368152" cy="1010653"/>
          </a:xfrm>
          <a:prstGeom prst="rect">
            <a:avLst/>
          </a:prstGeom>
          <a:solidFill>
            <a:schemeClr val="bg2">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TextovéPole 87"/>
          <p:cNvSpPr txBox="1"/>
          <p:nvPr/>
        </p:nvSpPr>
        <p:spPr>
          <a:xfrm>
            <a:off x="844672" y="3131490"/>
            <a:ext cx="437940" cy="230832"/>
          </a:xfrm>
          <a:prstGeom prst="rect">
            <a:avLst/>
          </a:prstGeom>
          <a:noFill/>
        </p:spPr>
        <p:txBody>
          <a:bodyPr wrap="none" rtlCol="0">
            <a:spAutoFit/>
          </a:bodyPr>
          <a:lstStyle/>
          <a:p>
            <a:r>
              <a:rPr lang="cs-CZ" sz="900" dirty="0" err="1"/>
              <a:t>Stock</a:t>
            </a:r>
            <a:endParaRPr lang="cs-CZ" sz="900" dirty="0"/>
          </a:p>
        </p:txBody>
      </p:sp>
      <p:sp>
        <p:nvSpPr>
          <p:cNvPr id="91" name="Obdélník 90"/>
          <p:cNvSpPr/>
          <p:nvPr/>
        </p:nvSpPr>
        <p:spPr>
          <a:xfrm>
            <a:off x="6884916" y="87489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t>Vendor</a:t>
            </a:r>
            <a:endParaRPr lang="cs-CZ" sz="1200" b="1" dirty="0"/>
          </a:p>
        </p:txBody>
      </p:sp>
      <p:cxnSp>
        <p:nvCxnSpPr>
          <p:cNvPr id="92" name="Přímá spojnice se šipkou 91"/>
          <p:cNvCxnSpPr/>
          <p:nvPr/>
        </p:nvCxnSpPr>
        <p:spPr>
          <a:xfrm>
            <a:off x="7092280" y="1257402"/>
            <a:ext cx="0" cy="788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Pravoúhlá spojnice 59"/>
          <p:cNvCxnSpPr>
            <a:endCxn id="54" idx="1"/>
          </p:cNvCxnSpPr>
          <p:nvPr/>
        </p:nvCxnSpPr>
        <p:spPr>
          <a:xfrm rot="5400000" flipH="1" flipV="1">
            <a:off x="4875028" y="1779100"/>
            <a:ext cx="369959" cy="217029"/>
          </a:xfrm>
          <a:prstGeom prst="bentConnector2">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4961061" y="1793359"/>
            <a:ext cx="655949" cy="253916"/>
          </a:xfrm>
          <a:prstGeom prst="rect">
            <a:avLst/>
          </a:prstGeom>
          <a:noFill/>
        </p:spPr>
        <p:txBody>
          <a:bodyPr wrap="none" rtlCol="0">
            <a:spAutoFit/>
          </a:bodyPr>
          <a:lstStyle/>
          <a:p>
            <a:r>
              <a:rPr lang="cs-CZ" sz="1050" b="1" dirty="0" err="1">
                <a:solidFill>
                  <a:srgbClr val="FF0000"/>
                </a:solidFill>
              </a:rPr>
              <a:t>Tracking</a:t>
            </a:r>
            <a:endParaRPr lang="cs-CZ" sz="1050" b="1" dirty="0">
              <a:solidFill>
                <a:srgbClr val="FF0000"/>
              </a:solidFill>
            </a:endParaRPr>
          </a:p>
        </p:txBody>
      </p:sp>
      <p:sp>
        <p:nvSpPr>
          <p:cNvPr id="3" name="TextovéPole 2">
            <a:extLst>
              <a:ext uri="{FF2B5EF4-FFF2-40B4-BE49-F238E27FC236}">
                <a16:creationId xmlns:a16="http://schemas.microsoft.com/office/drawing/2014/main" id="{C4ECE25C-834D-460C-AAFC-1A75667A516A}"/>
              </a:ext>
            </a:extLst>
          </p:cNvPr>
          <p:cNvSpPr txBox="1"/>
          <p:nvPr/>
        </p:nvSpPr>
        <p:spPr>
          <a:xfrm>
            <a:off x="2138698" y="5041286"/>
            <a:ext cx="5184576" cy="769441"/>
          </a:xfrm>
          <a:prstGeom prst="rect">
            <a:avLst/>
          </a:prstGeom>
          <a:noFill/>
        </p:spPr>
        <p:txBody>
          <a:bodyPr wrap="square" rtlCol="0">
            <a:spAutoFit/>
          </a:bodyPr>
          <a:lstStyle/>
          <a:p>
            <a:r>
              <a:rPr lang="cs-CZ" sz="4400" dirty="0">
                <a:solidFill>
                  <a:srgbClr val="FF0000"/>
                </a:solidFill>
              </a:rPr>
              <a:t>Sledování zakázky</a:t>
            </a:r>
          </a:p>
        </p:txBody>
      </p:sp>
      <p:sp>
        <p:nvSpPr>
          <p:cNvPr id="14" name="TextovéPole 13"/>
          <p:cNvSpPr txBox="1"/>
          <p:nvPr/>
        </p:nvSpPr>
        <p:spPr>
          <a:xfrm>
            <a:off x="5390962" y="1227997"/>
            <a:ext cx="1177758" cy="276999"/>
          </a:xfrm>
          <a:prstGeom prst="rect">
            <a:avLst/>
          </a:prstGeom>
          <a:noFill/>
        </p:spPr>
        <p:txBody>
          <a:bodyPr wrap="none" rtlCol="0">
            <a:spAutoFit/>
          </a:bodyPr>
          <a:lstStyle/>
          <a:p>
            <a:r>
              <a:rPr lang="cs-CZ" sz="1200" dirty="0"/>
              <a:t>Sešit požadavků</a:t>
            </a:r>
            <a:endParaRPr lang="en-US" sz="1200" dirty="0"/>
          </a:p>
        </p:txBody>
      </p:sp>
      <p:sp>
        <p:nvSpPr>
          <p:cNvPr id="65" name="TextovéPole 64">
            <a:extLst>
              <a:ext uri="{FF2B5EF4-FFF2-40B4-BE49-F238E27FC236}">
                <a16:creationId xmlns:a16="http://schemas.microsoft.com/office/drawing/2014/main" id="{E0DA1A7B-6C27-4237-AD5B-F8BE463F3D44}"/>
              </a:ext>
            </a:extLst>
          </p:cNvPr>
          <p:cNvSpPr txBox="1"/>
          <p:nvPr/>
        </p:nvSpPr>
        <p:spPr>
          <a:xfrm>
            <a:off x="3104451" y="1102419"/>
            <a:ext cx="1997213" cy="461665"/>
          </a:xfrm>
          <a:prstGeom prst="rect">
            <a:avLst/>
          </a:prstGeom>
          <a:noFill/>
        </p:spPr>
        <p:txBody>
          <a:bodyPr wrap="none" rtlCol="0">
            <a:spAutoFit/>
          </a:bodyPr>
          <a:lstStyle/>
          <a:p>
            <a:r>
              <a:rPr lang="cs-CZ" sz="1200" dirty="0"/>
              <a:t>Sešit plánování výroby</a:t>
            </a:r>
          </a:p>
          <a:p>
            <a:r>
              <a:rPr lang="cs-CZ" sz="1200" dirty="0"/>
              <a:t>(Navrhuje i nákupy-doplnění)</a:t>
            </a:r>
            <a:endParaRPr lang="en-US" sz="1200" dirty="0"/>
          </a:p>
        </p:txBody>
      </p:sp>
      <p:cxnSp>
        <p:nvCxnSpPr>
          <p:cNvPr id="18" name="Přímá spojnice 17">
            <a:extLst>
              <a:ext uri="{FF2B5EF4-FFF2-40B4-BE49-F238E27FC236}">
                <a16:creationId xmlns:a16="http://schemas.microsoft.com/office/drawing/2014/main" id="{19BCFECD-E8FC-4BC4-8CE6-DAD675CFFEF8}"/>
              </a:ext>
            </a:extLst>
          </p:cNvPr>
          <p:cNvCxnSpPr>
            <a:stCxn id="61" idx="2"/>
            <a:endCxn id="61" idx="2"/>
          </p:cNvCxnSpPr>
          <p:nvPr/>
        </p:nvCxnSpPr>
        <p:spPr>
          <a:xfrm>
            <a:off x="5289036" y="20472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E22C2CC-9916-4B10-B9A2-B06D8DDA8873}"/>
              </a:ext>
            </a:extLst>
          </p:cNvPr>
          <p:cNvCxnSpPr>
            <a:cxnSpLocks/>
          </p:cNvCxnSpPr>
          <p:nvPr/>
        </p:nvCxnSpPr>
        <p:spPr>
          <a:xfrm>
            <a:off x="4683005" y="1990226"/>
            <a:ext cx="1490132" cy="1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25A3231D-1AD2-48E4-9813-3DDE39525755}"/>
              </a:ext>
            </a:extLst>
          </p:cNvPr>
          <p:cNvCxnSpPr/>
          <p:nvPr/>
        </p:nvCxnSpPr>
        <p:spPr>
          <a:xfrm flipV="1">
            <a:off x="4688361" y="1854931"/>
            <a:ext cx="0" cy="116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se šipkou 25">
            <a:extLst>
              <a:ext uri="{FF2B5EF4-FFF2-40B4-BE49-F238E27FC236}">
                <a16:creationId xmlns:a16="http://schemas.microsoft.com/office/drawing/2014/main" id="{E5A826A2-7F03-46BD-B76B-C70B6EE1D705}"/>
              </a:ext>
            </a:extLst>
          </p:cNvPr>
          <p:cNvCxnSpPr>
            <a:cxnSpLocks/>
          </p:cNvCxnSpPr>
          <p:nvPr/>
        </p:nvCxnSpPr>
        <p:spPr>
          <a:xfrm>
            <a:off x="6180325" y="1987833"/>
            <a:ext cx="140325" cy="118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674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Požadavek</a:t>
            </a:r>
          </a:p>
        </p:txBody>
      </p:sp>
      <p:sp>
        <p:nvSpPr>
          <p:cNvPr id="4" name="TextovéPole 3"/>
          <p:cNvSpPr txBox="1"/>
          <p:nvPr/>
        </p:nvSpPr>
        <p:spPr>
          <a:xfrm>
            <a:off x="755576" y="1628800"/>
            <a:ext cx="8524513" cy="3416320"/>
          </a:xfrm>
          <a:prstGeom prst="rect">
            <a:avLst/>
          </a:prstGeom>
          <a:noFill/>
        </p:spPr>
        <p:txBody>
          <a:bodyPr wrap="none" rtlCol="0">
            <a:spAutoFit/>
          </a:bodyPr>
          <a:lstStyle/>
          <a:p>
            <a:r>
              <a:rPr lang="cs-CZ" dirty="0"/>
              <a:t>Požadavek  (Prodejní objednávka) bude na prodej Předního náboje 1150 (na skladě 200), </a:t>
            </a:r>
          </a:p>
          <a:p>
            <a:r>
              <a:rPr lang="cs-CZ" dirty="0"/>
              <a:t>jehož kusovník se  skládá ze dvou komponent 1151 (200 na skladě)</a:t>
            </a:r>
          </a:p>
          <a:p>
            <a:r>
              <a:rPr lang="cs-CZ" dirty="0"/>
              <a:t> a 1155 (200 na skladě).</a:t>
            </a:r>
          </a:p>
          <a:p>
            <a:endParaRPr lang="cs-CZ" b="1" dirty="0"/>
          </a:p>
          <a:p>
            <a:r>
              <a:rPr lang="cs-CZ" b="1" dirty="0"/>
              <a:t>Příprava dat pro příklad :  </a:t>
            </a:r>
            <a:r>
              <a:rPr lang="cs-CZ" dirty="0"/>
              <a:t>Změňte u obou komponent (1151 a 1155) </a:t>
            </a:r>
          </a:p>
          <a:p>
            <a:r>
              <a:rPr lang="cs-CZ" dirty="0"/>
              <a:t>Způsob přiobjednání na Dávka-pro- dávku. Dále s pomocí deníku zboží prodejte 200 ks </a:t>
            </a:r>
          </a:p>
          <a:p>
            <a:r>
              <a:rPr lang="cs-CZ" dirty="0"/>
              <a:t>výrobku 1150 a  jeho komponent 1151 a 1155. Pozor : komponenty i výrobek</a:t>
            </a:r>
          </a:p>
          <a:p>
            <a:r>
              <a:rPr lang="cs-CZ" dirty="0"/>
              <a:t>nejsou uloženy na žádné lokaci. Dále změňte na záložkách Doplnění</a:t>
            </a:r>
          </a:p>
          <a:p>
            <a:r>
              <a:rPr lang="cs-CZ" dirty="0"/>
              <a:t>u obou komponent dodavatel na 10000. </a:t>
            </a:r>
          </a:p>
          <a:p>
            <a:endParaRPr lang="cs-CZ" dirty="0"/>
          </a:p>
          <a:p>
            <a:r>
              <a:rPr lang="cs-CZ" dirty="0"/>
              <a:t>Výsledkem  požadavku bude naplánování Výrobní zakázky a její následné odhlášení </a:t>
            </a:r>
          </a:p>
          <a:p>
            <a:r>
              <a:rPr lang="cs-CZ" dirty="0"/>
              <a:t>(komponenty do spotřeby a výrobek na sklad)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13919"/>
            <a:ext cx="8171102" cy="12041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5580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Prodejní objednávka na 100 ks 1150</a:t>
            </a:r>
          </a:p>
        </p:txBody>
      </p:sp>
      <p:sp>
        <p:nvSpPr>
          <p:cNvPr id="4" name="TextovéPole 3"/>
          <p:cNvSpPr txBox="1"/>
          <p:nvPr/>
        </p:nvSpPr>
        <p:spPr>
          <a:xfrm flipH="1">
            <a:off x="611559" y="1409216"/>
            <a:ext cx="7632848" cy="1200329"/>
          </a:xfrm>
          <a:prstGeom prst="rect">
            <a:avLst/>
          </a:prstGeom>
          <a:noFill/>
        </p:spPr>
        <p:txBody>
          <a:bodyPr wrap="square" rtlCol="0">
            <a:spAutoFit/>
          </a:bodyPr>
          <a:lstStyle/>
          <a:p>
            <a:r>
              <a:rPr lang="cs-CZ" dirty="0"/>
              <a:t>Dostaneme upozornění, že podsestava kola 1150 není na skladě !! Reakce-&gt;ANO</a:t>
            </a:r>
          </a:p>
          <a:p>
            <a:r>
              <a:rPr lang="cs-CZ" dirty="0"/>
              <a:t>Dále změňte Plánované datum dodávky na  datum 25.5. , tedy dostatečně daleko od pracovního data – Důvod : aby plánovací algoritmus nenaplánoval počátek výroby na datum před pracovním datem.</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848" y="3717032"/>
            <a:ext cx="3520582" cy="26361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59" y="2621757"/>
            <a:ext cx="7812360" cy="10011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ovéPole 8"/>
          <p:cNvSpPr txBox="1"/>
          <p:nvPr/>
        </p:nvSpPr>
        <p:spPr>
          <a:xfrm>
            <a:off x="6687236" y="2649660"/>
            <a:ext cx="1313436" cy="307777"/>
          </a:xfrm>
          <a:prstGeom prst="rect">
            <a:avLst/>
          </a:prstGeom>
          <a:noFill/>
        </p:spPr>
        <p:txBody>
          <a:bodyPr wrap="none" rtlCol="0">
            <a:spAutoFit/>
          </a:bodyPr>
          <a:lstStyle/>
          <a:p>
            <a:r>
              <a:rPr lang="cs-CZ" sz="1400" b="1" dirty="0">
                <a:solidFill>
                  <a:srgbClr val="FF0000"/>
                </a:solidFill>
              </a:rPr>
              <a:t>Prodejní řádek </a:t>
            </a:r>
          </a:p>
        </p:txBody>
      </p:sp>
    </p:spTree>
    <p:extLst>
      <p:ext uri="{BB962C8B-B14F-4D97-AF65-F5344CB8AC3E}">
        <p14:creationId xmlns:p14="http://schemas.microsoft.com/office/powerpoint/2010/main" val="24269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Push</a:t>
            </a:r>
            <a:r>
              <a:rPr lang="cs-CZ" dirty="0"/>
              <a:t> </a:t>
            </a:r>
            <a:r>
              <a:rPr lang="cs-CZ" dirty="0" err="1"/>
              <a:t>system</a:t>
            </a:r>
            <a:endParaRPr lang="cs-CZ" dirty="0"/>
          </a:p>
        </p:txBody>
      </p:sp>
      <p:cxnSp>
        <p:nvCxnSpPr>
          <p:cNvPr id="6" name="Přímá spojnice 5"/>
          <p:cNvCxnSpPr/>
          <p:nvPr/>
        </p:nvCxnSpPr>
        <p:spPr>
          <a:xfrm>
            <a:off x="1547664" y="4581128"/>
            <a:ext cx="4680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1547664" y="1772816"/>
            <a:ext cx="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547664" y="1772816"/>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2339752" y="1777581"/>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339752" y="177281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6300192" y="2483630"/>
            <a:ext cx="0" cy="2097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131840"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V="1">
            <a:off x="3131840"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3923928"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V="1">
            <a:off x="3923928"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4716016" y="1777580"/>
            <a:ext cx="792088" cy="69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V="1">
            <a:off x="4716016" y="1772815"/>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5508104" y="1763550"/>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V="1">
            <a:off x="5508104" y="1758785"/>
            <a:ext cx="0" cy="696697"/>
          </a:xfrm>
          <a:prstGeom prst="line">
            <a:avLst/>
          </a:prstGeom>
        </p:spPr>
        <p:style>
          <a:lnRef idx="1">
            <a:schemeClr val="accent1"/>
          </a:lnRef>
          <a:fillRef idx="0">
            <a:schemeClr val="accent1"/>
          </a:fillRef>
          <a:effectRef idx="0">
            <a:schemeClr val="accent1"/>
          </a:effectRef>
          <a:fontRef idx="minor">
            <a:schemeClr val="tx1"/>
          </a:fontRef>
        </p:style>
      </p:cxnSp>
      <p:sp>
        <p:nvSpPr>
          <p:cNvPr id="36" name="Popisek se šipkou doprava 35"/>
          <p:cNvSpPr/>
          <p:nvPr/>
        </p:nvSpPr>
        <p:spPr>
          <a:xfrm>
            <a:off x="395536" y="3532379"/>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Supplier1</a:t>
            </a:r>
          </a:p>
        </p:txBody>
      </p:sp>
      <p:sp>
        <p:nvSpPr>
          <p:cNvPr id="37" name="Popisek se šipkou doprava 36"/>
          <p:cNvSpPr/>
          <p:nvPr/>
        </p:nvSpPr>
        <p:spPr>
          <a:xfrm>
            <a:off x="395536" y="4153713"/>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Supplier</a:t>
            </a:r>
            <a:r>
              <a:rPr lang="cs-CZ" sz="900" dirty="0">
                <a:solidFill>
                  <a:srgbClr val="FF0000"/>
                </a:solidFill>
              </a:rPr>
              <a:t> 2</a:t>
            </a:r>
          </a:p>
        </p:txBody>
      </p:sp>
      <p:sp>
        <p:nvSpPr>
          <p:cNvPr id="38" name="Obdélník 37"/>
          <p:cNvSpPr/>
          <p:nvPr/>
        </p:nvSpPr>
        <p:spPr>
          <a:xfrm>
            <a:off x="3381599" y="2650259"/>
            <a:ext cx="91440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rgbClr val="FF0000"/>
                </a:solidFill>
              </a:rPr>
              <a:t>MRP|ERP</a:t>
            </a:r>
          </a:p>
        </p:txBody>
      </p:sp>
      <p:sp>
        <p:nvSpPr>
          <p:cNvPr id="39" name="Obdélník 38"/>
          <p:cNvSpPr/>
          <p:nvPr/>
        </p:nvSpPr>
        <p:spPr>
          <a:xfrm>
            <a:off x="1763688" y="3212976"/>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t>Operation</a:t>
            </a:r>
            <a:r>
              <a:rPr lang="cs-CZ" sz="800" dirty="0"/>
              <a:t> 1</a:t>
            </a:r>
          </a:p>
        </p:txBody>
      </p:sp>
      <p:sp>
        <p:nvSpPr>
          <p:cNvPr id="40" name="Obdélník 39"/>
          <p:cNvSpPr/>
          <p:nvPr/>
        </p:nvSpPr>
        <p:spPr>
          <a:xfrm>
            <a:off x="2801243"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t>Operation</a:t>
            </a:r>
            <a:r>
              <a:rPr lang="cs-CZ" sz="800" dirty="0"/>
              <a:t> 2</a:t>
            </a:r>
          </a:p>
        </p:txBody>
      </p:sp>
      <p:sp>
        <p:nvSpPr>
          <p:cNvPr id="41" name="Obdélník 40"/>
          <p:cNvSpPr/>
          <p:nvPr/>
        </p:nvSpPr>
        <p:spPr>
          <a:xfrm>
            <a:off x="3838799"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t>Operation</a:t>
            </a:r>
            <a:r>
              <a:rPr lang="cs-CZ" sz="800" dirty="0"/>
              <a:t> 3</a:t>
            </a:r>
          </a:p>
        </p:txBody>
      </p:sp>
      <p:sp>
        <p:nvSpPr>
          <p:cNvPr id="42" name="Obdélník 41"/>
          <p:cNvSpPr/>
          <p:nvPr/>
        </p:nvSpPr>
        <p:spPr>
          <a:xfrm>
            <a:off x="4860032" y="3199975"/>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t>Operation</a:t>
            </a:r>
            <a:r>
              <a:rPr lang="cs-CZ" sz="800" dirty="0"/>
              <a:t> 4</a:t>
            </a:r>
          </a:p>
        </p:txBody>
      </p:sp>
      <p:sp>
        <p:nvSpPr>
          <p:cNvPr id="43" name="Popisek se šipkou doleva 42"/>
          <p:cNvSpPr/>
          <p:nvPr/>
        </p:nvSpPr>
        <p:spPr>
          <a:xfrm>
            <a:off x="6120172" y="3530062"/>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t>Customer</a:t>
            </a:r>
            <a:r>
              <a:rPr lang="cs-CZ" sz="800" dirty="0"/>
              <a:t> 1</a:t>
            </a:r>
          </a:p>
        </p:txBody>
      </p:sp>
      <p:sp>
        <p:nvSpPr>
          <p:cNvPr id="45" name="Popisek se šipkou doleva 44"/>
          <p:cNvSpPr/>
          <p:nvPr/>
        </p:nvSpPr>
        <p:spPr>
          <a:xfrm>
            <a:off x="6152321" y="4097251"/>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t>Customer</a:t>
            </a:r>
            <a:r>
              <a:rPr lang="cs-CZ" sz="800" dirty="0"/>
              <a:t>  2</a:t>
            </a:r>
          </a:p>
        </p:txBody>
      </p:sp>
      <p:cxnSp>
        <p:nvCxnSpPr>
          <p:cNvPr id="47" name="Přímá spojnice se šipkou 46"/>
          <p:cNvCxnSpPr>
            <a:stCxn id="39" idx="3"/>
          </p:cNvCxnSpPr>
          <p:nvPr/>
        </p:nvCxnSpPr>
        <p:spPr>
          <a:xfrm flipV="1">
            <a:off x="2519772" y="3313799"/>
            <a:ext cx="281471" cy="7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a:endCxn id="41" idx="1"/>
          </p:cNvCxnSpPr>
          <p:nvPr/>
        </p:nvCxnSpPr>
        <p:spPr>
          <a:xfrm flipV="1">
            <a:off x="3549676" y="3313799"/>
            <a:ext cx="289123" cy="25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Přímá spojnice se šipkou 52"/>
          <p:cNvCxnSpPr>
            <a:endCxn id="42" idx="1"/>
          </p:cNvCxnSpPr>
          <p:nvPr/>
        </p:nvCxnSpPr>
        <p:spPr>
          <a:xfrm flipV="1">
            <a:off x="4596425" y="3307987"/>
            <a:ext cx="263607" cy="9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Krychle 55"/>
          <p:cNvSpPr/>
          <p:nvPr/>
        </p:nvSpPr>
        <p:spPr>
          <a:xfrm>
            <a:off x="2051720" y="386104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Krychle 56"/>
          <p:cNvSpPr/>
          <p:nvPr/>
        </p:nvSpPr>
        <p:spPr>
          <a:xfrm>
            <a:off x="2276128" y="3880829"/>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Krychle 57"/>
          <p:cNvSpPr/>
          <p:nvPr/>
        </p:nvSpPr>
        <p:spPr>
          <a:xfrm>
            <a:off x="2527153" y="387436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Obdélník 58"/>
          <p:cNvSpPr/>
          <p:nvPr/>
        </p:nvSpPr>
        <p:spPr>
          <a:xfrm>
            <a:off x="1779321" y="3773846"/>
            <a:ext cx="1224136" cy="769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Obdélník 59"/>
          <p:cNvSpPr/>
          <p:nvPr/>
        </p:nvSpPr>
        <p:spPr>
          <a:xfrm>
            <a:off x="4896036" y="3607861"/>
            <a:ext cx="1224136" cy="9194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Krychle 60"/>
          <p:cNvSpPr/>
          <p:nvPr/>
        </p:nvSpPr>
        <p:spPr>
          <a:xfrm>
            <a:off x="5166066" y="382736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Krychle 61"/>
          <p:cNvSpPr/>
          <p:nvPr/>
        </p:nvSpPr>
        <p:spPr>
          <a:xfrm>
            <a:off x="5390474" y="3847141"/>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Krychle 62"/>
          <p:cNvSpPr/>
          <p:nvPr/>
        </p:nvSpPr>
        <p:spPr>
          <a:xfrm>
            <a:off x="5641499" y="384068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5" name="Přímá spojnice se šipkou 64"/>
          <p:cNvCxnSpPr>
            <a:endCxn id="60" idx="0"/>
          </p:cNvCxnSpPr>
          <p:nvPr/>
        </p:nvCxnSpPr>
        <p:spPr>
          <a:xfrm>
            <a:off x="5508104" y="3415999"/>
            <a:ext cx="0" cy="191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5005402" y="4105810"/>
            <a:ext cx="1005403" cy="261610"/>
          </a:xfrm>
          <a:prstGeom prst="rect">
            <a:avLst/>
          </a:prstGeom>
          <a:noFill/>
        </p:spPr>
        <p:txBody>
          <a:bodyPr wrap="none" rtlCol="0">
            <a:spAutoFit/>
          </a:bodyPr>
          <a:lstStyle/>
          <a:p>
            <a:r>
              <a:rPr lang="cs-CZ" sz="1100" dirty="0"/>
              <a:t>FG </a:t>
            </a:r>
            <a:r>
              <a:rPr lang="cs-CZ" sz="1100" dirty="0" err="1"/>
              <a:t>warehouse</a:t>
            </a:r>
            <a:endParaRPr lang="cs-CZ" sz="1100" dirty="0"/>
          </a:p>
        </p:txBody>
      </p:sp>
      <p:sp>
        <p:nvSpPr>
          <p:cNvPr id="68" name="TextovéPole 67"/>
          <p:cNvSpPr txBox="1"/>
          <p:nvPr/>
        </p:nvSpPr>
        <p:spPr>
          <a:xfrm>
            <a:off x="1873054" y="4096431"/>
            <a:ext cx="857927" cy="430887"/>
          </a:xfrm>
          <a:prstGeom prst="rect">
            <a:avLst/>
          </a:prstGeom>
          <a:noFill/>
        </p:spPr>
        <p:txBody>
          <a:bodyPr wrap="none" rtlCol="0">
            <a:spAutoFit/>
          </a:bodyPr>
          <a:lstStyle/>
          <a:p>
            <a:r>
              <a:rPr lang="cs-CZ" sz="1100" dirty="0" err="1"/>
              <a:t>Component</a:t>
            </a:r>
            <a:endParaRPr lang="cs-CZ" sz="1100" dirty="0"/>
          </a:p>
          <a:p>
            <a:r>
              <a:rPr lang="cs-CZ" sz="1100" dirty="0" err="1"/>
              <a:t>warehouse</a:t>
            </a:r>
            <a:endParaRPr lang="cs-CZ" sz="1100" dirty="0"/>
          </a:p>
        </p:txBody>
      </p:sp>
      <p:sp>
        <p:nvSpPr>
          <p:cNvPr id="70" name="Vývojový diagram: ukončení 69"/>
          <p:cNvSpPr/>
          <p:nvPr/>
        </p:nvSpPr>
        <p:spPr>
          <a:xfrm>
            <a:off x="4860032" y="2564904"/>
            <a:ext cx="1150773"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Forecast</a:t>
            </a:r>
            <a:endParaRPr lang="cs-CZ" dirty="0"/>
          </a:p>
        </p:txBody>
      </p:sp>
      <p:cxnSp>
        <p:nvCxnSpPr>
          <p:cNvPr id="72" name="Přímá spojnice se šipkou 71"/>
          <p:cNvCxnSpPr>
            <a:stCxn id="70" idx="1"/>
            <a:endCxn id="38" idx="3"/>
          </p:cNvCxnSpPr>
          <p:nvPr/>
        </p:nvCxnSpPr>
        <p:spPr>
          <a:xfrm flipH="1">
            <a:off x="4295999" y="2744924"/>
            <a:ext cx="564033" cy="13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Přímá spojnice 73"/>
          <p:cNvCxnSpPr>
            <a:stCxn id="38" idx="1"/>
          </p:cNvCxnSpPr>
          <p:nvPr/>
        </p:nvCxnSpPr>
        <p:spPr>
          <a:xfrm flipH="1">
            <a:off x="210807" y="2758271"/>
            <a:ext cx="3170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Přímá spojnice se šipkou 75"/>
          <p:cNvCxnSpPr/>
          <p:nvPr/>
        </p:nvCxnSpPr>
        <p:spPr>
          <a:xfrm>
            <a:off x="1187624" y="2758271"/>
            <a:ext cx="0" cy="7741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05673" y="2753576"/>
            <a:ext cx="16187" cy="16138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Přímá spojnice se šipkou 80"/>
          <p:cNvCxnSpPr>
            <a:endCxn id="37" idx="1"/>
          </p:cNvCxnSpPr>
          <p:nvPr/>
        </p:nvCxnSpPr>
        <p:spPr>
          <a:xfrm>
            <a:off x="221860" y="4367421"/>
            <a:ext cx="1736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ovéPole 86"/>
          <p:cNvSpPr txBox="1"/>
          <p:nvPr/>
        </p:nvSpPr>
        <p:spPr>
          <a:xfrm>
            <a:off x="182156" y="2314599"/>
            <a:ext cx="1378391" cy="307777"/>
          </a:xfrm>
          <a:prstGeom prst="rect">
            <a:avLst/>
          </a:prstGeom>
          <a:noFill/>
        </p:spPr>
        <p:txBody>
          <a:bodyPr wrap="none" rtlCol="0">
            <a:spAutoFit/>
          </a:bodyPr>
          <a:lstStyle/>
          <a:p>
            <a:r>
              <a:rPr lang="cs-CZ" sz="1400" b="1" dirty="0" err="1">
                <a:solidFill>
                  <a:srgbClr val="FF0000"/>
                </a:solidFill>
              </a:rPr>
              <a:t>Purchase</a:t>
            </a:r>
            <a:r>
              <a:rPr lang="cs-CZ" sz="1400" b="1" dirty="0">
                <a:solidFill>
                  <a:srgbClr val="FF0000"/>
                </a:solidFill>
              </a:rPr>
              <a:t> </a:t>
            </a:r>
            <a:r>
              <a:rPr lang="cs-CZ" sz="1400" b="1" dirty="0" err="1">
                <a:solidFill>
                  <a:srgbClr val="FF0000"/>
                </a:solidFill>
              </a:rPr>
              <a:t>orders</a:t>
            </a:r>
            <a:endParaRPr lang="cs-CZ" sz="1400" b="1" dirty="0">
              <a:solidFill>
                <a:srgbClr val="FF0000"/>
              </a:solidFill>
            </a:endParaRPr>
          </a:p>
        </p:txBody>
      </p:sp>
      <p:cxnSp>
        <p:nvCxnSpPr>
          <p:cNvPr id="89" name="Přímá spojnice se šipkou 88"/>
          <p:cNvCxnSpPr>
            <a:stCxn id="59" idx="0"/>
          </p:cNvCxnSpPr>
          <p:nvPr/>
        </p:nvCxnSpPr>
        <p:spPr>
          <a:xfrm flipV="1">
            <a:off x="2391389" y="3444696"/>
            <a:ext cx="0" cy="329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3413424" y="3875476"/>
            <a:ext cx="705642" cy="253916"/>
          </a:xfrm>
          <a:prstGeom prst="rect">
            <a:avLst/>
          </a:prstGeom>
          <a:noFill/>
        </p:spPr>
        <p:txBody>
          <a:bodyPr wrap="none" rtlCol="0">
            <a:spAutoFit/>
          </a:bodyPr>
          <a:lstStyle/>
          <a:p>
            <a:r>
              <a:rPr lang="cs-CZ" sz="1050" dirty="0">
                <a:solidFill>
                  <a:srgbClr val="FF0000"/>
                </a:solidFill>
              </a:rPr>
              <a:t>ROUTING</a:t>
            </a:r>
          </a:p>
        </p:txBody>
      </p:sp>
      <p:sp>
        <p:nvSpPr>
          <p:cNvPr id="95" name="Krychle 94"/>
          <p:cNvSpPr/>
          <p:nvPr/>
        </p:nvSpPr>
        <p:spPr>
          <a:xfrm>
            <a:off x="2488804"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Krychle 95"/>
          <p:cNvSpPr/>
          <p:nvPr/>
        </p:nvSpPr>
        <p:spPr>
          <a:xfrm>
            <a:off x="2569583" y="36238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7" name="Krychle 96"/>
          <p:cNvSpPr/>
          <p:nvPr/>
        </p:nvSpPr>
        <p:spPr>
          <a:xfrm>
            <a:off x="2670331"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Krychle 98"/>
          <p:cNvSpPr/>
          <p:nvPr/>
        </p:nvSpPr>
        <p:spPr>
          <a:xfrm>
            <a:off x="3542548" y="3515810"/>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Krychle 99"/>
          <p:cNvSpPr/>
          <p:nvPr/>
        </p:nvSpPr>
        <p:spPr>
          <a:xfrm>
            <a:off x="3743908" y="3483006"/>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 name="Obdélník 103"/>
          <p:cNvSpPr/>
          <p:nvPr/>
        </p:nvSpPr>
        <p:spPr>
          <a:xfrm>
            <a:off x="4014702" y="3511930"/>
            <a:ext cx="404278" cy="246221"/>
          </a:xfrm>
          <a:prstGeom prst="rect">
            <a:avLst/>
          </a:prstGeom>
          <a:noFill/>
        </p:spPr>
        <p:txBody>
          <a:bodyPr wrap="none" lIns="91440" tIns="45720" rIns="91440" bIns="45720">
            <a:spAutoFit/>
          </a:bodyPr>
          <a:lstStyle/>
          <a:p>
            <a:pPr algn="ctr"/>
            <a:r>
              <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p>
        </p:txBody>
      </p:sp>
      <p:sp>
        <p:nvSpPr>
          <p:cNvPr id="105" name="Obdélník 104"/>
          <p:cNvSpPr/>
          <p:nvPr/>
        </p:nvSpPr>
        <p:spPr>
          <a:xfrm>
            <a:off x="2944537" y="3451943"/>
            <a:ext cx="404278" cy="246221"/>
          </a:xfrm>
          <a:prstGeom prst="rect">
            <a:avLst/>
          </a:prstGeom>
          <a:noFill/>
        </p:spPr>
        <p:txBody>
          <a:bodyPr wrap="none" lIns="91440" tIns="45720" rIns="91440" bIns="45720">
            <a:spAutoFit/>
          </a:bodyPr>
          <a:lstStyle/>
          <a:p>
            <a:pPr algn="ctr"/>
            <a:r>
              <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p>
        </p:txBody>
      </p:sp>
      <p:cxnSp>
        <p:nvCxnSpPr>
          <p:cNvPr id="109" name="Přímá spojnice se šipkou 108"/>
          <p:cNvCxnSpPr/>
          <p:nvPr/>
        </p:nvCxnSpPr>
        <p:spPr>
          <a:xfrm flipH="1">
            <a:off x="2488804" y="2866283"/>
            <a:ext cx="1053744" cy="27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Přímá spojnice se šipkou 110"/>
          <p:cNvCxnSpPr>
            <a:stCxn id="38" idx="2"/>
          </p:cNvCxnSpPr>
          <p:nvPr/>
        </p:nvCxnSpPr>
        <p:spPr>
          <a:xfrm flipH="1">
            <a:off x="3433251" y="2866283"/>
            <a:ext cx="405548" cy="333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112"/>
          <p:cNvCxnSpPr>
            <a:endCxn id="41" idx="0"/>
          </p:cNvCxnSpPr>
          <p:nvPr/>
        </p:nvCxnSpPr>
        <p:spPr>
          <a:xfrm>
            <a:off x="4014702" y="2866283"/>
            <a:ext cx="202139" cy="339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Přímá spojnice se šipkou 114"/>
          <p:cNvCxnSpPr>
            <a:endCxn id="42" idx="0"/>
          </p:cNvCxnSpPr>
          <p:nvPr/>
        </p:nvCxnSpPr>
        <p:spPr>
          <a:xfrm>
            <a:off x="4216841" y="2924944"/>
            <a:ext cx="1021233" cy="275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804" y="4869160"/>
            <a:ext cx="31242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TextovéPole 115"/>
          <p:cNvSpPr txBox="1"/>
          <p:nvPr/>
        </p:nvSpPr>
        <p:spPr>
          <a:xfrm>
            <a:off x="3698750" y="4977462"/>
            <a:ext cx="527709" cy="215444"/>
          </a:xfrm>
          <a:prstGeom prst="rect">
            <a:avLst/>
          </a:prstGeom>
          <a:noFill/>
        </p:spPr>
        <p:txBody>
          <a:bodyPr wrap="none" rtlCol="0">
            <a:spAutoFit/>
          </a:bodyPr>
          <a:lstStyle/>
          <a:p>
            <a:r>
              <a:rPr lang="cs-CZ" sz="800" b="1" dirty="0" err="1"/>
              <a:t>Take</a:t>
            </a:r>
            <a:r>
              <a:rPr lang="cs-CZ" sz="800" b="1" dirty="0"/>
              <a:t> </a:t>
            </a:r>
            <a:r>
              <a:rPr lang="cs-CZ" sz="800" b="1" dirty="0" err="1"/>
              <a:t>it</a:t>
            </a:r>
            <a:r>
              <a:rPr lang="cs-CZ" sz="800" b="1" dirty="0"/>
              <a:t> !</a:t>
            </a:r>
          </a:p>
        </p:txBody>
      </p:sp>
      <p:sp>
        <p:nvSpPr>
          <p:cNvPr id="118" name="Obdélník 117"/>
          <p:cNvSpPr/>
          <p:nvPr/>
        </p:nvSpPr>
        <p:spPr>
          <a:xfrm>
            <a:off x="4357729" y="5333659"/>
            <a:ext cx="404278" cy="246221"/>
          </a:xfrm>
          <a:prstGeom prst="rect">
            <a:avLst/>
          </a:prstGeom>
          <a:noFill/>
        </p:spPr>
        <p:txBody>
          <a:bodyPr wrap="none" lIns="91440" tIns="45720" rIns="91440" bIns="45720">
            <a:spAutoFit/>
          </a:bodyPr>
          <a:lstStyle/>
          <a:p>
            <a:pPr algn="ctr"/>
            <a:r>
              <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p>
        </p:txBody>
      </p:sp>
    </p:spTree>
    <p:extLst>
      <p:ext uri="{BB962C8B-B14F-4D97-AF65-F5344CB8AC3E}">
        <p14:creationId xmlns:p14="http://schemas.microsoft.com/office/powerpoint/2010/main" val="173783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Plánovací sešit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 y="1142303"/>
            <a:ext cx="2736304" cy="887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ovéPole 5"/>
          <p:cNvSpPr txBox="1"/>
          <p:nvPr/>
        </p:nvSpPr>
        <p:spPr>
          <a:xfrm flipH="1">
            <a:off x="3164902" y="1260575"/>
            <a:ext cx="5868144" cy="830997"/>
          </a:xfrm>
          <a:prstGeom prst="rect">
            <a:avLst/>
          </a:prstGeom>
          <a:noFill/>
        </p:spPr>
        <p:txBody>
          <a:bodyPr wrap="square" rtlCol="0">
            <a:spAutoFit/>
          </a:bodyPr>
          <a:lstStyle/>
          <a:p>
            <a:r>
              <a:rPr lang="cs-CZ" sz="1600" dirty="0"/>
              <a:t>Plánované datum dodávky (viz prodejní řádek)</a:t>
            </a:r>
          </a:p>
          <a:p>
            <a:r>
              <a:rPr lang="cs-CZ" sz="1600" dirty="0"/>
              <a:t> je pro tuto databázi 4.5.2017. Do Čísla zboží  zavedeme ručně Jak číslo výrobku tak i čísla komponent -&gt;1150|1151|1155 </a:t>
            </a: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80" y="2396215"/>
            <a:ext cx="3084576" cy="41355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55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Naplánovaný řádek (výrobní zakázka)</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07" y="2564904"/>
            <a:ext cx="5900117" cy="10052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71" y="3717032"/>
            <a:ext cx="8218487" cy="1666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42" y="1362737"/>
            <a:ext cx="7497458" cy="8597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971281" y="2564904"/>
            <a:ext cx="1813702" cy="923330"/>
          </a:xfrm>
          <a:prstGeom prst="rect">
            <a:avLst/>
          </a:prstGeom>
          <a:noFill/>
        </p:spPr>
        <p:txBody>
          <a:bodyPr wrap="none" rtlCol="0">
            <a:spAutoFit/>
          </a:bodyPr>
          <a:lstStyle/>
          <a:p>
            <a:r>
              <a:rPr lang="cs-CZ" dirty="0"/>
              <a:t>Viz karta zboží,</a:t>
            </a:r>
          </a:p>
          <a:p>
            <a:r>
              <a:rPr lang="cs-CZ" dirty="0"/>
              <a:t>záložka Doplnění </a:t>
            </a:r>
          </a:p>
          <a:p>
            <a:r>
              <a:rPr lang="cs-CZ" dirty="0"/>
              <a:t>a pole Zmetky %</a:t>
            </a:r>
          </a:p>
        </p:txBody>
      </p:sp>
      <p:cxnSp>
        <p:nvCxnSpPr>
          <p:cNvPr id="6" name="Přímá spojnice se šipkou 5"/>
          <p:cNvCxnSpPr/>
          <p:nvPr/>
        </p:nvCxnSpPr>
        <p:spPr>
          <a:xfrm flipH="1" flipV="1">
            <a:off x="6516216" y="2276872"/>
            <a:ext cx="45506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additive="base">
                                        <p:cTn id="20" dur="500" fill="hold"/>
                                        <p:tgtEl>
                                          <p:spTgt spid="7171"/>
                                        </p:tgtEl>
                                        <p:attrNameLst>
                                          <p:attrName>ppt_x</p:attrName>
                                        </p:attrNameLst>
                                      </p:cBhvr>
                                      <p:tavLst>
                                        <p:tav tm="0">
                                          <p:val>
                                            <p:strVal val="#ppt_x"/>
                                          </p:val>
                                        </p:tav>
                                        <p:tav tm="100000">
                                          <p:val>
                                            <p:strVal val="#ppt_x"/>
                                          </p:val>
                                        </p:tav>
                                      </p:tavLst>
                                    </p:anim>
                                    <p:anim calcmode="lin" valueType="num">
                                      <p:cBhvr additive="base">
                                        <p:cTn id="21"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Naplánovaný řádek (nákupní objednávka)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853214" cy="17810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45024"/>
            <a:ext cx="8237537" cy="197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70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Vytvoření VZ </a:t>
            </a:r>
            <a:r>
              <a:rPr lang="cs-CZ" sz="2000" dirty="0">
                <a:solidFill>
                  <a:srgbClr val="0070C0"/>
                </a:solidFill>
              </a:rPr>
              <a:t>(pevně plánované-bude vysvětleno)</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62206"/>
            <a:ext cx="7846169" cy="18227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1844824"/>
            <a:ext cx="3450935" cy="4464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45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Řádky nákupní objednávky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70706"/>
            <a:ext cx="7286672" cy="1090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08920"/>
            <a:ext cx="457200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6692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Výrobní zakázka (VZ)</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340768"/>
            <a:ext cx="2891045" cy="1224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7240289" cy="25202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1342624" y="5157191"/>
            <a:ext cx="7450501" cy="646331"/>
          </a:xfrm>
          <a:prstGeom prst="rect">
            <a:avLst/>
          </a:prstGeom>
          <a:noFill/>
        </p:spPr>
        <p:txBody>
          <a:bodyPr wrap="none" rtlCol="0">
            <a:spAutoFit/>
          </a:bodyPr>
          <a:lstStyle/>
          <a:p>
            <a:r>
              <a:rPr lang="cs-CZ" dirty="0"/>
              <a:t>Podívejte se na Sledování zakázky : vazby mezi výrobou, nákupem a prodejem</a:t>
            </a:r>
          </a:p>
          <a:p>
            <a:r>
              <a:rPr lang="cs-CZ" dirty="0"/>
              <a:t>Najdete to na ikoně  Funkce v řádcích VZ</a:t>
            </a:r>
          </a:p>
        </p:txBody>
      </p:sp>
    </p:spTree>
    <p:extLst>
      <p:ext uri="{BB962C8B-B14F-4D97-AF65-F5344CB8AC3E}">
        <p14:creationId xmlns:p14="http://schemas.microsoft.com/office/powerpoint/2010/main" val="17192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Sledování zakázky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1747025"/>
            <a:ext cx="8332787" cy="1685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2351130" y="1747025"/>
            <a:ext cx="1011815" cy="369332"/>
          </a:xfrm>
          <a:prstGeom prst="rect">
            <a:avLst/>
          </a:prstGeom>
          <a:noFill/>
        </p:spPr>
        <p:txBody>
          <a:bodyPr wrap="none" rtlCol="0">
            <a:spAutoFit/>
          </a:bodyPr>
          <a:lstStyle/>
          <a:p>
            <a:r>
              <a:rPr lang="cs-CZ" b="1" dirty="0">
                <a:solidFill>
                  <a:srgbClr val="FF0000"/>
                </a:solidFill>
              </a:rPr>
              <a:t>VZ&lt;-&gt;PO</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 y="4005064"/>
            <a:ext cx="8266113" cy="186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2351130" y="4005064"/>
            <a:ext cx="1072730" cy="369332"/>
          </a:xfrm>
          <a:prstGeom prst="rect">
            <a:avLst/>
          </a:prstGeom>
          <a:noFill/>
        </p:spPr>
        <p:txBody>
          <a:bodyPr wrap="none" rtlCol="0">
            <a:spAutoFit/>
          </a:bodyPr>
          <a:lstStyle/>
          <a:p>
            <a:r>
              <a:rPr lang="cs-CZ" b="1" dirty="0">
                <a:solidFill>
                  <a:srgbClr val="FF0000"/>
                </a:solidFill>
              </a:rPr>
              <a:t>NO&lt;-&gt;PO</a:t>
            </a:r>
          </a:p>
        </p:txBody>
      </p:sp>
    </p:spTree>
    <p:extLst>
      <p:ext uri="{BB962C8B-B14F-4D97-AF65-F5344CB8AC3E}">
        <p14:creationId xmlns:p14="http://schemas.microsoft.com/office/powerpoint/2010/main" val="1704411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Zaúčtujte příjem komponent na NO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432546" cy="22393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6712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Výrobní zakázka-komponenty a TNG postup</a:t>
            </a:r>
          </a:p>
        </p:txBody>
      </p:sp>
      <p:sp>
        <p:nvSpPr>
          <p:cNvPr id="5" name="TextovéPole 4"/>
          <p:cNvSpPr txBox="1"/>
          <p:nvPr/>
        </p:nvSpPr>
        <p:spPr>
          <a:xfrm>
            <a:off x="5796136" y="1048510"/>
            <a:ext cx="2214389" cy="369332"/>
          </a:xfrm>
          <a:prstGeom prst="rect">
            <a:avLst/>
          </a:prstGeom>
          <a:noFill/>
        </p:spPr>
        <p:txBody>
          <a:bodyPr wrap="none" rtlCol="0">
            <a:spAutoFit/>
          </a:bodyPr>
          <a:lstStyle/>
          <a:p>
            <a:r>
              <a:rPr lang="cs-CZ" dirty="0">
                <a:solidFill>
                  <a:srgbClr val="0070C0"/>
                </a:solidFill>
              </a:rPr>
              <a:t>(TNG= Technologický)</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4" y="1988840"/>
            <a:ext cx="7992765" cy="13549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453557" y="1547500"/>
            <a:ext cx="2513958" cy="369332"/>
          </a:xfrm>
          <a:prstGeom prst="rect">
            <a:avLst/>
          </a:prstGeom>
          <a:noFill/>
        </p:spPr>
        <p:txBody>
          <a:bodyPr wrap="none" rtlCol="0">
            <a:spAutoFit/>
          </a:bodyPr>
          <a:lstStyle/>
          <a:p>
            <a:r>
              <a:rPr lang="cs-CZ" dirty="0">
                <a:solidFill>
                  <a:srgbClr val="0070C0"/>
                </a:solidFill>
              </a:rPr>
              <a:t>Řádek VZ-&gt;Komponenty</a:t>
            </a:r>
          </a:p>
        </p:txBody>
      </p:sp>
      <p:sp>
        <p:nvSpPr>
          <p:cNvPr id="9" name="TextovéPole 8"/>
          <p:cNvSpPr txBox="1"/>
          <p:nvPr/>
        </p:nvSpPr>
        <p:spPr>
          <a:xfrm>
            <a:off x="323528" y="3573016"/>
            <a:ext cx="2350965" cy="369332"/>
          </a:xfrm>
          <a:prstGeom prst="rect">
            <a:avLst/>
          </a:prstGeom>
          <a:noFill/>
        </p:spPr>
        <p:txBody>
          <a:bodyPr wrap="none" rtlCol="0">
            <a:spAutoFit/>
          </a:bodyPr>
          <a:lstStyle/>
          <a:p>
            <a:r>
              <a:rPr lang="cs-CZ" dirty="0">
                <a:solidFill>
                  <a:srgbClr val="0070C0"/>
                </a:solidFill>
              </a:rPr>
              <a:t>Řádek VZ-&gt;TNG postup</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43" y="3953294"/>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2697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Statistika VZ </a:t>
            </a:r>
            <a:r>
              <a:rPr lang="cs-CZ" sz="2800" dirty="0">
                <a:solidFill>
                  <a:srgbClr val="0070C0"/>
                </a:solidFill>
              </a:rPr>
              <a:t>(s pomocí F7)</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685087" cy="300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381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a:solidFill>
                  <a:srgbClr val="0033CC"/>
                </a:solidFill>
                <a:latin typeface="Calibri" pitchFamily="34" charset="0"/>
              </a:rPr>
              <a:t>PUSH</a:t>
            </a:r>
            <a:r>
              <a:rPr lang="cs-CZ" altLang="cs-CZ">
                <a:latin typeface="Calibri" pitchFamily="34" charset="0"/>
              </a:rPr>
              <a:t> and </a:t>
            </a:r>
            <a:r>
              <a:rPr lang="cs-CZ" altLang="cs-CZ">
                <a:solidFill>
                  <a:srgbClr val="669900"/>
                </a:solidFill>
                <a:latin typeface="Calibri" pitchFamily="34" charset="0"/>
              </a:rPr>
              <a:t>PULL</a:t>
            </a:r>
            <a:endParaRPr lang="en-GB" altLang="cs-CZ">
              <a:solidFill>
                <a:srgbClr val="669900"/>
              </a:solidFill>
              <a:latin typeface="Calibri" pitchFamily="34" charset="0"/>
            </a:endParaRPr>
          </a:p>
        </p:txBody>
      </p:sp>
      <p:sp>
        <p:nvSpPr>
          <p:cNvPr id="4099" name="Rectangle 3"/>
          <p:cNvSpPr>
            <a:spLocks noGrp="1" noChangeArrowheads="1"/>
          </p:cNvSpPr>
          <p:nvPr>
            <p:ph type="body" idx="1"/>
          </p:nvPr>
        </p:nvSpPr>
        <p:spPr/>
        <p:txBody>
          <a:bodyPr/>
          <a:lstStyle/>
          <a:p>
            <a:pPr eaLnBrk="1" hangingPunct="1">
              <a:lnSpc>
                <a:spcPct val="80000"/>
              </a:lnSpc>
            </a:pPr>
            <a:r>
              <a:rPr lang="cs-CZ" altLang="cs-CZ" sz="2800" b="1" dirty="0">
                <a:solidFill>
                  <a:srgbClr val="0033CC"/>
                </a:solidFill>
                <a:latin typeface="Calibri" pitchFamily="34" charset="0"/>
              </a:rPr>
              <a:t>PUSH</a:t>
            </a:r>
            <a:r>
              <a:rPr lang="cs-CZ" altLang="cs-CZ" sz="2800" b="1" dirty="0">
                <a:latin typeface="Calibri" pitchFamily="34" charset="0"/>
              </a:rPr>
              <a:t> :</a:t>
            </a:r>
            <a:r>
              <a:rPr lang="cs-CZ" altLang="cs-CZ" sz="2800" dirty="0"/>
              <a:t> </a:t>
            </a:r>
            <a:r>
              <a:rPr lang="en-US" altLang="cs-CZ" sz="2800" dirty="0">
                <a:latin typeface="Calibri" pitchFamily="34" charset="0"/>
              </a:rPr>
              <a:t>production jobs (production orders) are scheduled</a:t>
            </a:r>
            <a:r>
              <a:rPr lang="cs-CZ" altLang="cs-CZ" sz="2800" dirty="0">
                <a:latin typeface="Calibri" pitchFamily="34" charset="0"/>
              </a:rPr>
              <a:t>: MRP and </a:t>
            </a:r>
            <a:r>
              <a:rPr lang="cs-CZ" altLang="cs-CZ" sz="2800" dirty="0">
                <a:solidFill>
                  <a:srgbClr val="00B050"/>
                </a:solidFill>
                <a:latin typeface="Calibri" pitchFamily="34" charset="0"/>
              </a:rPr>
              <a:t>MRP_II</a:t>
            </a:r>
            <a:r>
              <a:rPr lang="cs-CZ" altLang="cs-CZ" sz="2400" dirty="0">
                <a:latin typeface="Calibri" pitchFamily="34" charset="0"/>
              </a:rPr>
              <a:t>= </a:t>
            </a:r>
            <a:r>
              <a:rPr lang="cs-CZ" altLang="cs-CZ" sz="2400" dirty="0" err="1">
                <a:solidFill>
                  <a:srgbClr val="00B050"/>
                </a:solidFill>
                <a:latin typeface="Calibri" pitchFamily="34" charset="0"/>
              </a:rPr>
              <a:t>Manufacturing</a:t>
            </a:r>
            <a:r>
              <a:rPr lang="cs-CZ" altLang="cs-CZ" sz="2400" dirty="0">
                <a:solidFill>
                  <a:srgbClr val="00B050"/>
                </a:solidFill>
                <a:latin typeface="Calibri" pitchFamily="34" charset="0"/>
              </a:rPr>
              <a:t> </a:t>
            </a:r>
            <a:r>
              <a:rPr lang="cs-CZ" altLang="cs-CZ" sz="2400" dirty="0" err="1">
                <a:solidFill>
                  <a:srgbClr val="00B050"/>
                </a:solidFill>
                <a:latin typeface="Calibri" pitchFamily="34" charset="0"/>
              </a:rPr>
              <a:t>Resource</a:t>
            </a:r>
            <a:r>
              <a:rPr lang="cs-CZ" altLang="cs-CZ" sz="2400" dirty="0">
                <a:solidFill>
                  <a:srgbClr val="00B050"/>
                </a:solidFill>
                <a:latin typeface="Calibri" pitchFamily="34" charset="0"/>
              </a:rPr>
              <a:t> </a:t>
            </a:r>
            <a:r>
              <a:rPr lang="cs-CZ" altLang="cs-CZ" sz="2400" dirty="0" err="1">
                <a:solidFill>
                  <a:srgbClr val="00B050"/>
                </a:solidFill>
                <a:latin typeface="Calibri" pitchFamily="34" charset="0"/>
              </a:rPr>
              <a:t>Planning</a:t>
            </a:r>
            <a:endParaRPr lang="cs-CZ" altLang="cs-CZ" sz="2400" dirty="0">
              <a:solidFill>
                <a:srgbClr val="00B050"/>
              </a:solidFill>
              <a:latin typeface="Calibri" pitchFamily="34" charset="0"/>
            </a:endParaRPr>
          </a:p>
          <a:p>
            <a:pPr lvl="1" eaLnBrk="1" hangingPunct="1">
              <a:lnSpc>
                <a:spcPct val="80000"/>
              </a:lnSpc>
            </a:pPr>
            <a:r>
              <a:rPr lang="en-US" altLang="cs-CZ" sz="2000" dirty="0">
                <a:solidFill>
                  <a:srgbClr val="0000FF"/>
                </a:solidFill>
                <a:latin typeface="Calibri" pitchFamily="34" charset="0"/>
              </a:rPr>
              <a:t>often not feasible plans are generated and problems are often  detected too late</a:t>
            </a:r>
            <a:r>
              <a:rPr lang="cs-CZ" altLang="cs-CZ" sz="2000" dirty="0">
                <a:solidFill>
                  <a:srgbClr val="0000FF"/>
                </a:solidFill>
                <a:latin typeface="Calibri" pitchFamily="34" charset="0"/>
              </a:rPr>
              <a:t> (</a:t>
            </a:r>
            <a:r>
              <a:rPr lang="cs-CZ" altLang="cs-CZ" sz="2000" dirty="0" err="1">
                <a:solidFill>
                  <a:srgbClr val="0000FF"/>
                </a:solidFill>
                <a:latin typeface="Calibri" pitchFamily="34" charset="0"/>
              </a:rPr>
              <a:t>rejects</a:t>
            </a:r>
            <a:r>
              <a:rPr lang="cs-CZ" altLang="cs-CZ" sz="2000" dirty="0">
                <a:solidFill>
                  <a:srgbClr val="0000FF"/>
                </a:solidFill>
                <a:latin typeface="Calibri" pitchFamily="34" charset="0"/>
              </a:rPr>
              <a:t>=</a:t>
            </a:r>
            <a:r>
              <a:rPr lang="cs-CZ" altLang="cs-CZ" sz="2000" b="1" dirty="0">
                <a:solidFill>
                  <a:srgbClr val="FF0000"/>
                </a:solidFill>
                <a:latin typeface="Calibri" pitchFamily="34" charset="0"/>
              </a:rPr>
              <a:t>neshody=zmetky</a:t>
            </a:r>
            <a:r>
              <a:rPr lang="cs-CZ" altLang="cs-CZ" sz="2000" dirty="0">
                <a:solidFill>
                  <a:srgbClr val="0000FF"/>
                </a:solidFill>
                <a:latin typeface="Calibri" pitchFamily="34" charset="0"/>
              </a:rPr>
              <a:t>), </a:t>
            </a:r>
            <a:r>
              <a:rPr lang="cs-CZ" altLang="cs-CZ" sz="2000" dirty="0" err="1">
                <a:solidFill>
                  <a:srgbClr val="0000FF"/>
                </a:solidFill>
                <a:latin typeface="Calibri" pitchFamily="34" charset="0"/>
              </a:rPr>
              <a:t>lack</a:t>
            </a:r>
            <a:r>
              <a:rPr lang="cs-CZ" altLang="cs-CZ" sz="2000" dirty="0">
                <a:solidFill>
                  <a:srgbClr val="0000FF"/>
                </a:solidFill>
                <a:latin typeface="Calibri" pitchFamily="34" charset="0"/>
              </a:rPr>
              <a:t> </a:t>
            </a:r>
            <a:r>
              <a:rPr lang="cs-CZ" altLang="cs-CZ" sz="2000" dirty="0" err="1">
                <a:solidFill>
                  <a:srgbClr val="0000FF"/>
                </a:solidFill>
                <a:latin typeface="Calibri" pitchFamily="34" charset="0"/>
              </a:rPr>
              <a:t>of</a:t>
            </a:r>
            <a:r>
              <a:rPr lang="cs-CZ" altLang="cs-CZ" sz="2000" dirty="0">
                <a:solidFill>
                  <a:srgbClr val="0000FF"/>
                </a:solidFill>
                <a:latin typeface="Calibri" pitchFamily="34" charset="0"/>
              </a:rPr>
              <a:t> </a:t>
            </a:r>
            <a:r>
              <a:rPr lang="cs-CZ" altLang="cs-CZ" sz="2000" dirty="0" err="1">
                <a:solidFill>
                  <a:srgbClr val="0000FF"/>
                </a:solidFill>
                <a:latin typeface="Calibri" pitchFamily="34" charset="0"/>
              </a:rPr>
              <a:t>components</a:t>
            </a:r>
            <a:r>
              <a:rPr lang="cs-CZ" altLang="cs-CZ" sz="2000" dirty="0">
                <a:solidFill>
                  <a:srgbClr val="0000FF"/>
                </a:solidFill>
                <a:latin typeface="Calibri" pitchFamily="34" charset="0"/>
              </a:rPr>
              <a:t>)</a:t>
            </a:r>
            <a:endParaRPr lang="en-US" altLang="cs-CZ" sz="2000" dirty="0">
              <a:solidFill>
                <a:srgbClr val="0000FF"/>
              </a:solidFill>
              <a:latin typeface="Calibri" pitchFamily="34" charset="0"/>
            </a:endParaRPr>
          </a:p>
          <a:p>
            <a:pPr lvl="1" eaLnBrk="1" hangingPunct="1">
              <a:lnSpc>
                <a:spcPct val="80000"/>
              </a:lnSpc>
            </a:pPr>
            <a:r>
              <a:rPr lang="en-US" altLang="cs-CZ" sz="2000" dirty="0">
                <a:solidFill>
                  <a:srgbClr val="0000FF"/>
                </a:solidFill>
                <a:latin typeface="Calibri" pitchFamily="34" charset="0"/>
              </a:rPr>
              <a:t>used fixed lead times</a:t>
            </a:r>
            <a:r>
              <a:rPr lang="cs-CZ" altLang="cs-CZ" sz="2000" dirty="0">
                <a:solidFill>
                  <a:srgbClr val="0000FF"/>
                </a:solidFill>
                <a:latin typeface="Calibri" pitchFamily="34" charset="0"/>
              </a:rPr>
              <a:t>=LT</a:t>
            </a:r>
            <a:r>
              <a:rPr lang="en-US" altLang="cs-CZ" sz="2000" dirty="0">
                <a:solidFill>
                  <a:srgbClr val="0000FF"/>
                </a:solidFill>
                <a:latin typeface="Calibri" pitchFamily="34" charset="0"/>
              </a:rPr>
              <a:t> (see next slide) do not depend on capacity utilization</a:t>
            </a:r>
            <a:r>
              <a:rPr lang="cs-CZ" altLang="cs-CZ" sz="2000" dirty="0">
                <a:solidFill>
                  <a:srgbClr val="0000FF"/>
                </a:solidFill>
                <a:latin typeface="Calibri" pitchFamily="34" charset="0"/>
              </a:rPr>
              <a:t> (</a:t>
            </a:r>
            <a:r>
              <a:rPr lang="cs-CZ" altLang="cs-CZ" sz="2000" dirty="0">
                <a:solidFill>
                  <a:srgbClr val="FF0000"/>
                </a:solidFill>
                <a:latin typeface="Calibri" pitchFamily="34" charset="0"/>
              </a:rPr>
              <a:t>LT=Průběžný čas</a:t>
            </a:r>
            <a:r>
              <a:rPr lang="cs-CZ" altLang="cs-CZ" sz="2000" dirty="0">
                <a:solidFill>
                  <a:srgbClr val="0000FF"/>
                </a:solidFill>
                <a:latin typeface="Calibri" pitchFamily="34" charset="0"/>
              </a:rPr>
              <a:t>)</a:t>
            </a:r>
          </a:p>
          <a:p>
            <a:pPr lvl="1" eaLnBrk="1" hangingPunct="1">
              <a:lnSpc>
                <a:spcPct val="80000"/>
              </a:lnSpc>
            </a:pPr>
            <a:r>
              <a:rPr lang="en-US" altLang="cs-CZ" sz="2000" dirty="0">
                <a:solidFill>
                  <a:srgbClr val="0000FF"/>
                </a:solidFill>
                <a:latin typeface="Calibri" pitchFamily="34" charset="0"/>
              </a:rPr>
              <a:t>Having in mind , that production is random process, L</a:t>
            </a:r>
            <a:r>
              <a:rPr lang="cs-CZ" altLang="cs-CZ" sz="2000" dirty="0" err="1">
                <a:solidFill>
                  <a:srgbClr val="0000FF"/>
                </a:solidFill>
                <a:latin typeface="Calibri" pitchFamily="34" charset="0"/>
              </a:rPr>
              <a:t>ead</a:t>
            </a:r>
            <a:r>
              <a:rPr lang="cs-CZ" altLang="cs-CZ" sz="2000" dirty="0">
                <a:solidFill>
                  <a:srgbClr val="0000FF"/>
                </a:solidFill>
                <a:latin typeface="Calibri" pitchFamily="34" charset="0"/>
              </a:rPr>
              <a:t> </a:t>
            </a:r>
            <a:r>
              <a:rPr lang="en-US" altLang="cs-CZ" sz="2000" dirty="0">
                <a:solidFill>
                  <a:srgbClr val="0000FF"/>
                </a:solidFill>
                <a:latin typeface="Calibri" pitchFamily="34" charset="0"/>
              </a:rPr>
              <a:t>T</a:t>
            </a:r>
            <a:r>
              <a:rPr lang="cs-CZ" altLang="cs-CZ" sz="2000" dirty="0" err="1">
                <a:solidFill>
                  <a:srgbClr val="0000FF"/>
                </a:solidFill>
                <a:latin typeface="Calibri" pitchFamily="34" charset="0"/>
              </a:rPr>
              <a:t>ime</a:t>
            </a:r>
            <a:r>
              <a:rPr lang="en-US" altLang="cs-CZ" sz="2000" dirty="0">
                <a:solidFill>
                  <a:srgbClr val="0000FF"/>
                </a:solidFill>
                <a:latin typeface="Calibri" pitchFamily="34" charset="0"/>
              </a:rPr>
              <a:t> is very pessimistic</a:t>
            </a:r>
            <a:r>
              <a:rPr lang="cs-CZ" altLang="cs-CZ" sz="2000" dirty="0">
                <a:solidFill>
                  <a:srgbClr val="0000FF"/>
                </a:solidFill>
                <a:latin typeface="Calibri" pitchFamily="34" charset="0"/>
              </a:rPr>
              <a:t> </a:t>
            </a:r>
            <a:r>
              <a:rPr lang="cs-CZ" altLang="cs-CZ" sz="2000" dirty="0" err="1">
                <a:solidFill>
                  <a:srgbClr val="0000FF"/>
                </a:solidFill>
                <a:latin typeface="Calibri" pitchFamily="34" charset="0"/>
              </a:rPr>
              <a:t>constant</a:t>
            </a:r>
            <a:r>
              <a:rPr lang="cs-CZ" altLang="cs-CZ" sz="2000" dirty="0">
                <a:solidFill>
                  <a:srgbClr val="0000FF"/>
                </a:solidFill>
                <a:latin typeface="Calibri" pitchFamily="34" charset="0"/>
              </a:rPr>
              <a:t> (</a:t>
            </a:r>
            <a:r>
              <a:rPr lang="cs-CZ" altLang="cs-CZ" sz="2000" dirty="0" err="1">
                <a:solidFill>
                  <a:srgbClr val="0000FF"/>
                </a:solidFill>
                <a:latin typeface="Calibri" pitchFamily="34" charset="0"/>
              </a:rPr>
              <a:t>invariable</a:t>
            </a:r>
            <a:r>
              <a:rPr lang="cs-CZ" altLang="cs-CZ" sz="2000" dirty="0">
                <a:solidFill>
                  <a:srgbClr val="0000FF"/>
                </a:solidFill>
                <a:latin typeface="Calibri" pitchFamily="34" charset="0"/>
              </a:rPr>
              <a:t>). </a:t>
            </a:r>
            <a:endParaRPr lang="en-US" altLang="cs-CZ" sz="2000" dirty="0">
              <a:solidFill>
                <a:srgbClr val="0000FF"/>
              </a:solidFill>
              <a:latin typeface="Calibri" pitchFamily="34" charset="0"/>
            </a:endParaRPr>
          </a:p>
          <a:p>
            <a:pPr lvl="1" eaLnBrk="1" hangingPunct="1">
              <a:lnSpc>
                <a:spcPct val="80000"/>
              </a:lnSpc>
            </a:pPr>
            <a:endParaRPr lang="en-US" altLang="cs-CZ" sz="2000" dirty="0">
              <a:solidFill>
                <a:srgbClr val="0000FF"/>
              </a:solidFill>
              <a:latin typeface="Calibri" pitchFamily="34" charset="0"/>
            </a:endParaRPr>
          </a:p>
          <a:p>
            <a:pPr lvl="1" eaLnBrk="1" hangingPunct="1">
              <a:lnSpc>
                <a:spcPct val="80000"/>
              </a:lnSpc>
              <a:buFontTx/>
              <a:buNone/>
            </a:pPr>
            <a:endParaRPr lang="cs-CZ" altLang="cs-CZ" sz="1800" dirty="0">
              <a:latin typeface="Calibri" pitchFamily="34" charset="0"/>
            </a:endParaRPr>
          </a:p>
          <a:p>
            <a:pPr eaLnBrk="1" hangingPunct="1">
              <a:lnSpc>
                <a:spcPct val="80000"/>
              </a:lnSpc>
            </a:pPr>
            <a:endParaRPr lang="en-US" altLang="cs-CZ" sz="2800" dirty="0">
              <a:latin typeface="Calibri" pitchFamily="34" charset="0"/>
            </a:endParaRPr>
          </a:p>
          <a:p>
            <a:pPr eaLnBrk="1" hangingPunct="1">
              <a:lnSpc>
                <a:spcPct val="80000"/>
              </a:lnSpc>
            </a:pPr>
            <a:r>
              <a:rPr lang="cs-CZ" altLang="cs-CZ" sz="2800" b="1" dirty="0">
                <a:solidFill>
                  <a:srgbClr val="669900"/>
                </a:solidFill>
                <a:latin typeface="Calibri" pitchFamily="34" charset="0"/>
              </a:rPr>
              <a:t>PULL</a:t>
            </a:r>
            <a:r>
              <a:rPr lang="cs-CZ" altLang="cs-CZ" sz="2800" b="1" dirty="0">
                <a:latin typeface="Calibri" pitchFamily="34" charset="0"/>
              </a:rPr>
              <a:t> :</a:t>
            </a:r>
            <a:r>
              <a:rPr lang="cs-CZ" altLang="cs-CZ" sz="2800" dirty="0"/>
              <a:t>  </a:t>
            </a:r>
            <a:r>
              <a:rPr lang="en-US" altLang="cs-CZ" sz="2800" dirty="0">
                <a:latin typeface="Calibri" pitchFamily="34" charset="0"/>
              </a:rPr>
              <a:t>production jobs (production orders) starts are triggered by completion of another job</a:t>
            </a:r>
            <a:r>
              <a:rPr lang="cs-CZ" altLang="cs-CZ" sz="2800" dirty="0"/>
              <a:t> </a:t>
            </a:r>
            <a:r>
              <a:rPr lang="cs-CZ" altLang="cs-CZ" sz="1400" dirty="0">
                <a:solidFill>
                  <a:srgbClr val="FF0000"/>
                </a:solidFill>
              </a:rPr>
              <a:t>(</a:t>
            </a:r>
            <a:r>
              <a:rPr lang="cs-CZ" altLang="cs-CZ" sz="1400" b="1" dirty="0">
                <a:solidFill>
                  <a:srgbClr val="FF0000"/>
                </a:solidFill>
              </a:rPr>
              <a:t>JIT</a:t>
            </a:r>
            <a:r>
              <a:rPr lang="cs-CZ" altLang="cs-CZ" sz="1400" dirty="0">
                <a:solidFill>
                  <a:srgbClr val="FF0000"/>
                </a:solidFill>
              </a:rPr>
              <a:t>-</a:t>
            </a:r>
            <a:r>
              <a:rPr lang="cs-CZ" altLang="cs-CZ" sz="1400" dirty="0" err="1">
                <a:solidFill>
                  <a:srgbClr val="FF0000"/>
                </a:solidFill>
              </a:rPr>
              <a:t>see</a:t>
            </a:r>
            <a:r>
              <a:rPr lang="cs-CZ" altLang="cs-CZ" sz="1400" dirty="0">
                <a:solidFill>
                  <a:srgbClr val="FF0000"/>
                </a:solidFill>
              </a:rPr>
              <a:t> </a:t>
            </a:r>
            <a:r>
              <a:rPr lang="cs-CZ" altLang="cs-CZ" sz="1400" dirty="0" err="1">
                <a:solidFill>
                  <a:srgbClr val="FF0000"/>
                </a:solidFill>
              </a:rPr>
              <a:t>later</a:t>
            </a:r>
            <a:r>
              <a:rPr lang="cs-CZ" altLang="cs-CZ" sz="1400" dirty="0">
                <a:solidFill>
                  <a:srgbClr val="FF0000"/>
                </a:solidFill>
              </a:rPr>
              <a:t> in </a:t>
            </a:r>
            <a:r>
              <a:rPr lang="cs-CZ" altLang="cs-CZ" sz="1400" dirty="0" err="1">
                <a:solidFill>
                  <a:srgbClr val="FF0000"/>
                </a:solidFill>
              </a:rPr>
              <a:t>this</a:t>
            </a:r>
            <a:r>
              <a:rPr lang="cs-CZ" altLang="cs-CZ" sz="1400" dirty="0">
                <a:solidFill>
                  <a:srgbClr val="FF0000"/>
                </a:solidFill>
              </a:rPr>
              <a:t> session)</a:t>
            </a:r>
            <a:endParaRPr lang="en-GB" altLang="cs-CZ" sz="1400" dirty="0">
              <a:solidFill>
                <a:srgbClr val="FF0000"/>
              </a:solidFill>
            </a:endParaRPr>
          </a:p>
        </p:txBody>
      </p:sp>
      <p:sp>
        <p:nvSpPr>
          <p:cNvPr id="4100" name="Rectangle 4"/>
          <p:cNvSpPr>
            <a:spLocks noChangeArrowheads="1"/>
          </p:cNvSpPr>
          <p:nvPr/>
        </p:nvSpPr>
        <p:spPr bwMode="auto">
          <a:xfrm>
            <a:off x="2627858" y="4335298"/>
            <a:ext cx="1728788" cy="4318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a:solidFill>
                  <a:srgbClr val="FFFFFF"/>
                </a:solidFill>
              </a:rPr>
              <a:t>Black box</a:t>
            </a:r>
            <a:endParaRPr lang="en-GB" altLang="cs-CZ">
              <a:solidFill>
                <a:srgbClr val="FFFFFF"/>
              </a:solidFill>
            </a:endParaRPr>
          </a:p>
        </p:txBody>
      </p:sp>
      <p:sp>
        <p:nvSpPr>
          <p:cNvPr id="4101" name="Line 6"/>
          <p:cNvSpPr>
            <a:spLocks noChangeShapeType="1"/>
          </p:cNvSpPr>
          <p:nvPr/>
        </p:nvSpPr>
        <p:spPr bwMode="auto">
          <a:xfrm>
            <a:off x="1907133" y="4551198"/>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102" name="Line 7"/>
          <p:cNvSpPr>
            <a:spLocks noChangeShapeType="1"/>
          </p:cNvSpPr>
          <p:nvPr/>
        </p:nvSpPr>
        <p:spPr bwMode="auto">
          <a:xfrm>
            <a:off x="4356646" y="4551198"/>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103" name="Line 8"/>
          <p:cNvSpPr>
            <a:spLocks noChangeShapeType="1"/>
          </p:cNvSpPr>
          <p:nvPr/>
        </p:nvSpPr>
        <p:spPr bwMode="auto">
          <a:xfrm flipV="1">
            <a:off x="2051050" y="43656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a:solidFill>
                <a:srgbClr val="000000"/>
              </a:solidFill>
            </a:endParaRPr>
          </a:p>
        </p:txBody>
      </p:sp>
      <p:sp>
        <p:nvSpPr>
          <p:cNvPr id="4104" name="Text Box 9"/>
          <p:cNvSpPr txBox="1">
            <a:spLocks noChangeArrowheads="1"/>
          </p:cNvSpPr>
          <p:nvPr/>
        </p:nvSpPr>
        <p:spPr bwMode="auto">
          <a:xfrm>
            <a:off x="1835696" y="4871873"/>
            <a:ext cx="1585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a:solidFill>
                  <a:srgbClr val="FF6600"/>
                </a:solidFill>
                <a:latin typeface="Calibri" pitchFamily="34" charset="0"/>
              </a:rPr>
              <a:t>t=start of the job</a:t>
            </a:r>
            <a:endParaRPr lang="en-GB" altLang="cs-CZ" sz="1600">
              <a:solidFill>
                <a:srgbClr val="FF6600"/>
              </a:solidFill>
              <a:latin typeface="Calibri" pitchFamily="34" charset="0"/>
            </a:endParaRPr>
          </a:p>
        </p:txBody>
      </p:sp>
      <p:sp>
        <p:nvSpPr>
          <p:cNvPr id="4105" name="Text Box 10"/>
          <p:cNvSpPr txBox="1">
            <a:spLocks noChangeArrowheads="1"/>
          </p:cNvSpPr>
          <p:nvPr/>
        </p:nvSpPr>
        <p:spPr bwMode="auto">
          <a:xfrm>
            <a:off x="4572546" y="4840123"/>
            <a:ext cx="397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600">
                <a:solidFill>
                  <a:srgbClr val="FF6600"/>
                </a:solidFill>
                <a:latin typeface="Calibri" pitchFamily="34" charset="0"/>
              </a:rPr>
              <a:t>t+LT=end </a:t>
            </a:r>
            <a:r>
              <a:rPr lang="cs-CZ" altLang="cs-CZ" sz="1600">
                <a:solidFill>
                  <a:srgbClr val="FF6600"/>
                </a:solidFill>
                <a:latin typeface="Calibri" pitchFamily="34" charset="0"/>
              </a:rPr>
              <a:t>time</a:t>
            </a:r>
            <a:r>
              <a:rPr lang="en-US" altLang="cs-CZ" sz="1600">
                <a:solidFill>
                  <a:srgbClr val="FF6600"/>
                </a:solidFill>
                <a:latin typeface="Calibri" pitchFamily="34" charset="0"/>
              </a:rPr>
              <a:t> of the job (</a:t>
            </a:r>
            <a:r>
              <a:rPr lang="cs-CZ" altLang="cs-CZ" sz="1600">
                <a:solidFill>
                  <a:srgbClr val="FF6600"/>
                </a:solidFill>
                <a:latin typeface="Calibri" pitchFamily="34" charset="0"/>
              </a:rPr>
              <a:t>where </a:t>
            </a:r>
            <a:r>
              <a:rPr lang="en-US" altLang="cs-CZ" sz="1600">
                <a:solidFill>
                  <a:srgbClr val="FF6600"/>
                </a:solidFill>
                <a:latin typeface="Calibri" pitchFamily="34" charset="0"/>
              </a:rPr>
              <a:t>LT=constant)</a:t>
            </a:r>
          </a:p>
        </p:txBody>
      </p:sp>
    </p:spTree>
    <p:extLst>
      <p:ext uri="{BB962C8B-B14F-4D97-AF65-F5344CB8AC3E}">
        <p14:creationId xmlns:p14="http://schemas.microsoft.com/office/powerpoint/2010/main" val="1841094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Převedení do stavy VZ Vydaná </a:t>
            </a:r>
            <a:r>
              <a:rPr lang="cs-CZ" sz="2000" dirty="0">
                <a:solidFill>
                  <a:srgbClr val="0070C0"/>
                </a:solidFill>
              </a:rPr>
              <a:t>(od plánovače do dílny)</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360152"/>
            <a:ext cx="7625337" cy="108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690392"/>
            <a:ext cx="2199517"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690392"/>
            <a:ext cx="5177064" cy="378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4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Odhlášení spotřeby a zdrojů</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412776"/>
            <a:ext cx="2505878" cy="144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2915816" y="1486525"/>
            <a:ext cx="5870646" cy="369332"/>
          </a:xfrm>
          <a:prstGeom prst="rect">
            <a:avLst/>
          </a:prstGeom>
          <a:noFill/>
        </p:spPr>
        <p:txBody>
          <a:bodyPr wrap="none" rtlCol="0">
            <a:spAutoFit/>
          </a:bodyPr>
          <a:lstStyle/>
          <a:p>
            <a:r>
              <a:rPr lang="cs-CZ" dirty="0"/>
              <a:t>V řádku VZ vydané, kde je ikona Řádek najdete Deník výroby </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86465"/>
            <a:ext cx="7981374" cy="2282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755576" y="5373216"/>
            <a:ext cx="8066439" cy="1200329"/>
          </a:xfrm>
          <a:prstGeom prst="rect">
            <a:avLst/>
          </a:prstGeom>
          <a:noFill/>
        </p:spPr>
        <p:txBody>
          <a:bodyPr wrap="none" rtlCol="0">
            <a:spAutoFit/>
          </a:bodyPr>
          <a:lstStyle/>
          <a:p>
            <a:r>
              <a:rPr lang="cs-CZ" dirty="0"/>
              <a:t>Zadejte odhadnutou dobu seřízení a zpracování včetně spotřeby materiálu. </a:t>
            </a:r>
          </a:p>
          <a:p>
            <a:r>
              <a:rPr lang="cs-CZ" dirty="0"/>
              <a:t>Zadané hodnoty by  se neměly lišit od TNG postupu uvedeného pře několika snímky.</a:t>
            </a:r>
          </a:p>
          <a:p>
            <a:r>
              <a:rPr lang="cs-CZ" dirty="0"/>
              <a:t>Na dalším obrázku to zobrazíme ještě jednou pro ulehčení zadávání hodnot do </a:t>
            </a:r>
          </a:p>
          <a:p>
            <a:r>
              <a:rPr lang="cs-CZ" dirty="0"/>
              <a:t>Výrobního deníku. Zde se často používají dotykové obrazovky a BAR čtečky</a:t>
            </a:r>
          </a:p>
        </p:txBody>
      </p:sp>
    </p:spTree>
    <p:extLst>
      <p:ext uri="{BB962C8B-B14F-4D97-AF65-F5344CB8AC3E}">
        <p14:creationId xmlns:p14="http://schemas.microsoft.com/office/powerpoint/2010/main" val="25687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additive="base">
                                        <p:cTn id="19" dur="500" fill="hold"/>
                                        <p:tgtEl>
                                          <p:spTgt spid="17411"/>
                                        </p:tgtEl>
                                        <p:attrNameLst>
                                          <p:attrName>ppt_x</p:attrName>
                                        </p:attrNameLst>
                                      </p:cBhvr>
                                      <p:tavLst>
                                        <p:tav tm="0">
                                          <p:val>
                                            <p:strVal val="#ppt_x"/>
                                          </p:val>
                                        </p:tav>
                                        <p:tav tm="100000">
                                          <p:val>
                                            <p:strVal val="#ppt_x"/>
                                          </p:val>
                                        </p:tav>
                                      </p:tavLst>
                                    </p:anim>
                                    <p:anim calcmode="lin" valueType="num">
                                      <p:cBhvr additive="base">
                                        <p:cTn id="20"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Deník výroby po vyplnění</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7" y="1556792"/>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44" y="3861047"/>
            <a:ext cx="7869970" cy="216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lů 4"/>
          <p:cNvSpPr/>
          <p:nvPr/>
        </p:nvSpPr>
        <p:spPr>
          <a:xfrm>
            <a:off x="4475310" y="3140968"/>
            <a:ext cx="52873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55576" y="6165304"/>
            <a:ext cx="7765908" cy="369332"/>
          </a:xfrm>
          <a:prstGeom prst="rect">
            <a:avLst/>
          </a:prstGeom>
          <a:noFill/>
        </p:spPr>
        <p:txBody>
          <a:bodyPr wrap="none" rtlCol="0">
            <a:spAutoFit/>
          </a:bodyPr>
          <a:lstStyle/>
          <a:p>
            <a:r>
              <a:rPr lang="cs-CZ" dirty="0"/>
              <a:t>Záměrně byly některé časy změněny- reálné časy nemusí přesně odpovídat plánu.</a:t>
            </a: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59" y="3260972"/>
            <a:ext cx="23336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7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434"/>
                                        </p:tgtEl>
                                        <p:attrNameLst>
                                          <p:attrName>style.visibility</p:attrName>
                                        </p:attrNameLst>
                                      </p:cBhvr>
                                      <p:to>
                                        <p:strVal val="visible"/>
                                      </p:to>
                                    </p:set>
                                    <p:anim calcmode="lin" valueType="num">
                                      <p:cBhvr additive="base">
                                        <p:cTn id="16" dur="500" fill="hold"/>
                                        <p:tgtEl>
                                          <p:spTgt spid="18434"/>
                                        </p:tgtEl>
                                        <p:attrNameLst>
                                          <p:attrName>ppt_x</p:attrName>
                                        </p:attrNameLst>
                                      </p:cBhvr>
                                      <p:tavLst>
                                        <p:tav tm="0">
                                          <p:val>
                                            <p:strVal val="#ppt_x"/>
                                          </p:val>
                                        </p:tav>
                                        <p:tav tm="100000">
                                          <p:val>
                                            <p:strVal val="#ppt_x"/>
                                          </p:val>
                                        </p:tav>
                                      </p:tavLst>
                                    </p:anim>
                                    <p:anim calcmode="lin" valueType="num">
                                      <p:cBhvr additive="base">
                                        <p:cTn id="17"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5"/>
                                        </p:tgtEl>
                                        <p:attrNameLst>
                                          <p:attrName>style.visibility</p:attrName>
                                        </p:attrNameLst>
                                      </p:cBhvr>
                                      <p:to>
                                        <p:strVal val="visible"/>
                                      </p:to>
                                    </p:set>
                                    <p:animEffect transition="in" filter="fade">
                                      <p:cBhvr>
                                        <p:cTn id="2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Statistika VZ po zaúčtování deníku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66037"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547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Položky VZ po zaúčtování </a:t>
            </a:r>
            <a:r>
              <a:rPr lang="cs-CZ" sz="1600" dirty="0">
                <a:solidFill>
                  <a:srgbClr val="0070C0"/>
                </a:solidFill>
              </a:rPr>
              <a:t>(VZ-&gt;Ctrl-F7)</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601371" cy="2016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57306"/>
            <a:ext cx="3872692" cy="5804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090" y="3933056"/>
            <a:ext cx="3171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2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fade">
                                      <p:cBhvr>
                                        <p:cTn id="1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Věcné položky po změně  stavu VZ- &gt;Dokončená</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7825564" cy="3156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3059832" y="2348880"/>
            <a:ext cx="4680512" cy="369332"/>
          </a:xfrm>
          <a:prstGeom prst="rect">
            <a:avLst/>
          </a:prstGeom>
          <a:noFill/>
        </p:spPr>
        <p:txBody>
          <a:bodyPr wrap="none" rtlCol="0">
            <a:spAutoFit/>
          </a:bodyPr>
          <a:lstStyle/>
          <a:p>
            <a:r>
              <a:rPr lang="cs-CZ" b="1" dirty="0">
                <a:solidFill>
                  <a:srgbClr val="FF0000"/>
                </a:solidFill>
              </a:rPr>
              <a:t>Spotřeba a účtování NV (nedokončená výroba) </a:t>
            </a:r>
          </a:p>
        </p:txBody>
      </p:sp>
    </p:spTree>
    <p:extLst>
      <p:ext uri="{BB962C8B-B14F-4D97-AF65-F5344CB8AC3E}">
        <p14:creationId xmlns:p14="http://schemas.microsoft.com/office/powerpoint/2010/main" val="34242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Věcné položky po změně  stavu VZ- &gt;Dokončená</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060848"/>
            <a:ext cx="7754149"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3059832" y="2348880"/>
            <a:ext cx="3837397" cy="369332"/>
          </a:xfrm>
          <a:prstGeom prst="rect">
            <a:avLst/>
          </a:prstGeom>
          <a:noFill/>
        </p:spPr>
        <p:txBody>
          <a:bodyPr wrap="none" rtlCol="0">
            <a:spAutoFit/>
          </a:bodyPr>
          <a:lstStyle/>
          <a:p>
            <a:r>
              <a:rPr lang="cs-CZ" b="1" dirty="0">
                <a:solidFill>
                  <a:srgbClr val="FF0000"/>
                </a:solidFill>
              </a:rPr>
              <a:t>Naskladnění výrobku a deaktivace NV </a:t>
            </a:r>
          </a:p>
        </p:txBody>
      </p:sp>
    </p:spTree>
    <p:extLst>
      <p:ext uri="{BB962C8B-B14F-4D97-AF65-F5344CB8AC3E}">
        <p14:creationId xmlns:p14="http://schemas.microsoft.com/office/powerpoint/2010/main" val="28242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Karta výrobku</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330853" cy="3395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3777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170" y="1483043"/>
            <a:ext cx="5231453" cy="407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102443" y="836712"/>
            <a:ext cx="2935484" cy="646331"/>
          </a:xfrm>
          <a:prstGeom prst="rect">
            <a:avLst/>
          </a:prstGeom>
          <a:noFill/>
        </p:spPr>
        <p:txBody>
          <a:bodyPr wrap="none" lIns="91440" tIns="45720" rIns="91440" bIns="45720">
            <a:spAutoFit/>
          </a:bodyPr>
          <a:lstStyle/>
          <a:p>
            <a:pPr algn="ctr"/>
            <a:r>
              <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Konec sekce</a:t>
            </a:r>
          </a:p>
        </p:txBody>
      </p:sp>
      <p:sp>
        <p:nvSpPr>
          <p:cNvPr id="7" name="Obdélník 6"/>
          <p:cNvSpPr/>
          <p:nvPr/>
        </p:nvSpPr>
        <p:spPr>
          <a:xfrm>
            <a:off x="2165478" y="5661248"/>
            <a:ext cx="5185587" cy="646331"/>
          </a:xfrm>
          <a:prstGeom prst="rect">
            <a:avLst/>
          </a:prstGeom>
          <a:noFill/>
        </p:spPr>
        <p:txBody>
          <a:bodyPr wrap="none" lIns="91440" tIns="45720" rIns="91440" bIns="45720">
            <a:spAutoFit/>
          </a:bodyPr>
          <a:lstStyle/>
          <a:p>
            <a:pPr algn="ctr"/>
            <a:r>
              <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Děkuji za pozornost !!</a:t>
            </a:r>
          </a:p>
        </p:txBody>
      </p:sp>
    </p:spTree>
    <p:extLst>
      <p:ext uri="{BB962C8B-B14F-4D97-AF65-F5344CB8AC3E}">
        <p14:creationId xmlns:p14="http://schemas.microsoft.com/office/powerpoint/2010/main" val="268729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en-ZA" altLang="cs-CZ" sz="3200"/>
              <a:t>Determination of the Reorder Point (</a:t>
            </a:r>
            <a:r>
              <a:rPr lang="en-ZA" altLang="cs-CZ" sz="3200" b="1"/>
              <a:t>ROP</a:t>
            </a:r>
            <a:r>
              <a:rPr lang="en-ZA" altLang="cs-CZ" sz="3200"/>
              <a:t>)</a:t>
            </a:r>
            <a:br>
              <a:rPr lang="en-ZA" altLang="cs-CZ" sz="3200"/>
            </a:br>
            <a:endParaRPr lang="en-ZA" altLang="cs-CZ" sz="3200"/>
          </a:p>
        </p:txBody>
      </p:sp>
      <p:sp>
        <p:nvSpPr>
          <p:cNvPr id="17411" name="Zástupný symbol pro obsah 3"/>
          <p:cNvSpPr>
            <a:spLocks noGrp="1"/>
          </p:cNvSpPr>
          <p:nvPr>
            <p:ph idx="1"/>
          </p:nvPr>
        </p:nvSpPr>
        <p:spPr>
          <a:xfrm>
            <a:off x="239713" y="1484313"/>
            <a:ext cx="8229600" cy="4525962"/>
          </a:xfrm>
        </p:spPr>
        <p:txBody>
          <a:bodyPr>
            <a:normAutofit/>
          </a:bodyPr>
          <a:lstStyle/>
          <a:p>
            <a:r>
              <a:rPr lang="en-US" altLang="cs-CZ" sz="1600" b="1" dirty="0">
                <a:solidFill>
                  <a:srgbClr val="0070C0"/>
                </a:solidFill>
              </a:rPr>
              <a:t>ROP</a:t>
            </a:r>
            <a:r>
              <a:rPr lang="en-US" altLang="cs-CZ" sz="1600" dirty="0">
                <a:solidFill>
                  <a:srgbClr val="00B050"/>
                </a:solidFill>
              </a:rPr>
              <a:t>=expected demand during lead time </a:t>
            </a:r>
            <a:r>
              <a:rPr lang="en-US" altLang="cs-CZ" sz="1600" dirty="0">
                <a:solidFill>
                  <a:srgbClr val="FF0000"/>
                </a:solidFill>
              </a:rPr>
              <a:t>+ safety stock</a:t>
            </a:r>
            <a:endParaRPr lang="cs-CZ" altLang="cs-CZ" sz="1600" dirty="0">
              <a:solidFill>
                <a:srgbClr val="FF0000"/>
              </a:solidFill>
            </a:endParaRP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36599"/>
            <a:ext cx="6624637" cy="364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984250"/>
            <a:ext cx="3679825" cy="237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Přímá spojnice se šipkou 2"/>
          <p:cNvCxnSpPr/>
          <p:nvPr/>
        </p:nvCxnSpPr>
        <p:spPr>
          <a:xfrm>
            <a:off x="7132638" y="5229225"/>
            <a:ext cx="0" cy="4318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5" name="TextovéPole 3"/>
          <p:cNvSpPr txBox="1">
            <a:spLocks noChangeArrowheads="1"/>
          </p:cNvSpPr>
          <p:nvPr/>
        </p:nvSpPr>
        <p:spPr bwMode="auto">
          <a:xfrm>
            <a:off x="7207250" y="5318125"/>
            <a:ext cx="354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FF0000"/>
                </a:solidFill>
              </a:rPr>
              <a:t>20</a:t>
            </a:r>
          </a:p>
        </p:txBody>
      </p:sp>
      <p:cxnSp>
        <p:nvCxnSpPr>
          <p:cNvPr id="9" name="Přímá spojnice se šipkou 8"/>
          <p:cNvCxnSpPr/>
          <p:nvPr/>
        </p:nvCxnSpPr>
        <p:spPr>
          <a:xfrm>
            <a:off x="7812088" y="4797425"/>
            <a:ext cx="0" cy="8636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7" name="TextovéPole 10"/>
          <p:cNvSpPr txBox="1">
            <a:spLocks noChangeArrowheads="1"/>
          </p:cNvSpPr>
          <p:nvPr/>
        </p:nvSpPr>
        <p:spPr bwMode="auto">
          <a:xfrm>
            <a:off x="7885113" y="5091113"/>
            <a:ext cx="77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70C0"/>
                </a:solidFill>
              </a:rPr>
              <a:t>50=ROP</a:t>
            </a:r>
          </a:p>
        </p:txBody>
      </p:sp>
      <p:cxnSp>
        <p:nvCxnSpPr>
          <p:cNvPr id="12" name="Přímá spojnice se šipkou 11"/>
          <p:cNvCxnSpPr/>
          <p:nvPr/>
        </p:nvCxnSpPr>
        <p:spPr>
          <a:xfrm>
            <a:off x="6300788" y="4797425"/>
            <a:ext cx="0" cy="43180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9" name="TextovéPole 12"/>
          <p:cNvSpPr txBox="1">
            <a:spLocks noChangeArrowheads="1"/>
          </p:cNvSpPr>
          <p:nvPr/>
        </p:nvSpPr>
        <p:spPr bwMode="auto">
          <a:xfrm>
            <a:off x="6375400" y="4886325"/>
            <a:ext cx="877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B050"/>
                </a:solidFill>
              </a:rPr>
              <a:t>50-20=30</a:t>
            </a:r>
            <a:r>
              <a:rPr lang="cs-CZ" altLang="cs-CZ" sz="1200" b="1">
                <a:solidFill>
                  <a:srgbClr val="FF0000"/>
                </a:solidFill>
              </a:rPr>
              <a:t> </a:t>
            </a:r>
          </a:p>
        </p:txBody>
      </p:sp>
      <p:sp>
        <p:nvSpPr>
          <p:cNvPr id="2" name="TextovéPole 1"/>
          <p:cNvSpPr txBox="1"/>
          <p:nvPr/>
        </p:nvSpPr>
        <p:spPr>
          <a:xfrm>
            <a:off x="5292725" y="6093296"/>
            <a:ext cx="3019032" cy="369332"/>
          </a:xfrm>
          <a:prstGeom prst="rect">
            <a:avLst/>
          </a:prstGeom>
          <a:noFill/>
        </p:spPr>
        <p:txBody>
          <a:bodyPr wrap="none" rtlCol="0">
            <a:spAutoFit/>
          </a:bodyPr>
          <a:lstStyle/>
          <a:p>
            <a:r>
              <a:rPr lang="cs-CZ" dirty="0"/>
              <a:t>LT =</a:t>
            </a:r>
            <a:r>
              <a:rPr lang="cs-CZ" dirty="0" err="1"/>
              <a:t>Lead</a:t>
            </a:r>
            <a:r>
              <a:rPr lang="cs-CZ" dirty="0"/>
              <a:t> </a:t>
            </a:r>
            <a:r>
              <a:rPr lang="cs-CZ" dirty="0" err="1"/>
              <a:t>time</a:t>
            </a:r>
            <a:r>
              <a:rPr lang="cs-CZ" dirty="0"/>
              <a:t> – Průběžný čas</a:t>
            </a:r>
          </a:p>
        </p:txBody>
      </p:sp>
      <p:sp>
        <p:nvSpPr>
          <p:cNvPr id="5" name="Šipka doleva 4"/>
          <p:cNvSpPr/>
          <p:nvPr/>
        </p:nvSpPr>
        <p:spPr>
          <a:xfrm>
            <a:off x="6766911" y="4149080"/>
            <a:ext cx="1981553"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a:t>Expected</a:t>
            </a:r>
            <a:r>
              <a:rPr lang="cs-CZ" sz="1000" dirty="0"/>
              <a:t> </a:t>
            </a:r>
            <a:r>
              <a:rPr lang="cs-CZ" sz="1000" dirty="0" err="1"/>
              <a:t>demand</a:t>
            </a:r>
            <a:r>
              <a:rPr lang="cs-CZ" sz="1000" dirty="0"/>
              <a:t>=30</a:t>
            </a:r>
          </a:p>
        </p:txBody>
      </p:sp>
      <p:sp>
        <p:nvSpPr>
          <p:cNvPr id="4" name="TextovéPole 3"/>
          <p:cNvSpPr txBox="1"/>
          <p:nvPr/>
        </p:nvSpPr>
        <p:spPr>
          <a:xfrm>
            <a:off x="611560" y="1916217"/>
            <a:ext cx="1856598" cy="369332"/>
          </a:xfrm>
          <a:prstGeom prst="rect">
            <a:avLst/>
          </a:prstGeom>
          <a:noFill/>
        </p:spPr>
        <p:txBody>
          <a:bodyPr wrap="none" rtlCol="0">
            <a:spAutoFit/>
          </a:bodyPr>
          <a:lstStyle/>
          <a:p>
            <a:r>
              <a:rPr lang="cs-CZ" dirty="0">
                <a:solidFill>
                  <a:srgbClr val="0070C0"/>
                </a:solidFill>
              </a:rPr>
              <a:t>Bod přiobjednání </a:t>
            </a:r>
            <a:endParaRPr lang="en-US" dirty="0">
              <a:solidFill>
                <a:srgbClr val="0070C0"/>
              </a:solidFill>
            </a:endParaRPr>
          </a:p>
        </p:txBody>
      </p:sp>
      <p:sp>
        <p:nvSpPr>
          <p:cNvPr id="16" name="TextovéPole 15">
            <a:extLst>
              <a:ext uri="{FF2B5EF4-FFF2-40B4-BE49-F238E27FC236}">
                <a16:creationId xmlns:a16="http://schemas.microsoft.com/office/drawing/2014/main" id="{4E5F7DD7-2540-4FDD-953D-D2FE7D585A00}"/>
              </a:ext>
            </a:extLst>
          </p:cNvPr>
          <p:cNvSpPr txBox="1"/>
          <p:nvPr/>
        </p:nvSpPr>
        <p:spPr>
          <a:xfrm>
            <a:off x="611560" y="984250"/>
            <a:ext cx="1944216" cy="369332"/>
          </a:xfrm>
          <a:prstGeom prst="rect">
            <a:avLst/>
          </a:prstGeom>
          <a:noFill/>
        </p:spPr>
        <p:txBody>
          <a:bodyPr wrap="square">
            <a:spAutoFit/>
          </a:bodyPr>
          <a:lstStyle/>
          <a:p>
            <a:r>
              <a:rPr lang="cs-CZ" altLang="cs-CZ" sz="1800" dirty="0">
                <a:solidFill>
                  <a:srgbClr val="FF0000"/>
                </a:solidFill>
              </a:rPr>
              <a:t>(</a:t>
            </a:r>
            <a:r>
              <a:rPr lang="cs-CZ" altLang="cs-CZ" sz="1800" dirty="0" err="1">
                <a:solidFill>
                  <a:srgbClr val="FF0000"/>
                </a:solidFill>
              </a:rPr>
              <a:t>home</a:t>
            </a:r>
            <a:r>
              <a:rPr lang="cs-CZ" altLang="cs-CZ" sz="1800" dirty="0">
                <a:solidFill>
                  <a:srgbClr val="FF0000"/>
                </a:solidFill>
              </a:rPr>
              <a:t> study)</a:t>
            </a:r>
            <a:endParaRPr lang="en-US" dirty="0"/>
          </a:p>
        </p:txBody>
      </p:sp>
    </p:spTree>
    <p:extLst>
      <p:ext uri="{BB962C8B-B14F-4D97-AF65-F5344CB8AC3E}">
        <p14:creationId xmlns:p14="http://schemas.microsoft.com/office/powerpoint/2010/main" val="212891539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en-ZA" altLang="cs-CZ" sz="3200" dirty="0"/>
              <a:t>Determination of the Reorder Point (ROP)</a:t>
            </a:r>
            <a:br>
              <a:rPr lang="en-ZA" altLang="cs-CZ" sz="3200" dirty="0"/>
            </a:br>
            <a:r>
              <a:rPr lang="cs-CZ" altLang="cs-CZ" sz="1600" dirty="0">
                <a:solidFill>
                  <a:srgbClr val="FF0000"/>
                </a:solidFill>
              </a:rPr>
              <a:t>(</a:t>
            </a:r>
            <a:r>
              <a:rPr lang="cs-CZ" altLang="cs-CZ" sz="1600" dirty="0" err="1">
                <a:solidFill>
                  <a:srgbClr val="FF0000"/>
                </a:solidFill>
              </a:rPr>
              <a:t>home</a:t>
            </a:r>
            <a:r>
              <a:rPr lang="cs-CZ" altLang="cs-CZ" sz="1600" dirty="0">
                <a:solidFill>
                  <a:srgbClr val="FF0000"/>
                </a:solidFill>
              </a:rPr>
              <a:t> study)</a:t>
            </a:r>
          </a:p>
        </p:txBody>
      </p:sp>
      <p:sp>
        <p:nvSpPr>
          <p:cNvPr id="3" name="Zástupný symbol pro obsah 2"/>
          <p:cNvSpPr>
            <a:spLocks noGrp="1"/>
          </p:cNvSpPr>
          <p:nvPr>
            <p:ph idx="1"/>
          </p:nvPr>
        </p:nvSpPr>
        <p:spPr/>
        <p:txBody>
          <a:bodyPr/>
          <a:lstStyle/>
          <a:p>
            <a:pPr>
              <a:defRPr/>
            </a:pPr>
            <a:r>
              <a:rPr lang="en-US" sz="2800" b="1" dirty="0"/>
              <a:t>ROP</a:t>
            </a:r>
            <a:r>
              <a:rPr lang="en-US" b="1" dirty="0"/>
              <a:t> </a:t>
            </a:r>
            <a:r>
              <a:rPr lang="en-US" dirty="0"/>
              <a:t>= </a:t>
            </a:r>
            <a:r>
              <a:rPr lang="en-US" sz="2400" dirty="0"/>
              <a:t>expected demand during lead time</a:t>
            </a:r>
            <a:r>
              <a:rPr lang="cs-CZ" sz="2400" dirty="0"/>
              <a:t> + </a:t>
            </a:r>
            <a:r>
              <a:rPr lang="cs-CZ" sz="2400" b="1" dirty="0">
                <a:solidFill>
                  <a:srgbClr val="FF0000"/>
                </a:solidFill>
              </a:rPr>
              <a:t>z*</a:t>
            </a:r>
            <a:r>
              <a:rPr lang="el-GR" sz="2400" b="1" dirty="0">
                <a:solidFill>
                  <a:srgbClr val="FF0000"/>
                </a:solidFill>
              </a:rPr>
              <a:t> σ</a:t>
            </a:r>
            <a:r>
              <a:rPr lang="cs-CZ" sz="2400" b="1" baseline="-25000" dirty="0" err="1">
                <a:solidFill>
                  <a:srgbClr val="FF0000"/>
                </a:solidFill>
              </a:rPr>
              <a:t>dLT</a:t>
            </a:r>
            <a:r>
              <a:rPr lang="cs-CZ" sz="2400" b="1" dirty="0">
                <a:solidFill>
                  <a:srgbClr val="FF0000"/>
                </a:solidFill>
              </a:rPr>
              <a:t> </a:t>
            </a:r>
          </a:p>
          <a:p>
            <a:pPr marL="0" indent="0">
              <a:buFontTx/>
              <a:buNone/>
              <a:defRPr/>
            </a:pPr>
            <a:r>
              <a:rPr lang="cs-CZ" dirty="0"/>
              <a:t>    </a:t>
            </a:r>
            <a:r>
              <a:rPr lang="cs-CZ" sz="1400" dirty="0" err="1"/>
              <a:t>where</a:t>
            </a:r>
            <a:r>
              <a:rPr lang="cs-CZ" sz="1400" dirty="0"/>
              <a:t>  </a:t>
            </a:r>
            <a:r>
              <a:rPr lang="cs-CZ" sz="1800" b="1" dirty="0"/>
              <a:t>z </a:t>
            </a:r>
            <a:r>
              <a:rPr lang="cs-CZ" sz="1400" dirty="0"/>
              <a:t> = </a:t>
            </a:r>
            <a:r>
              <a:rPr lang="cs-CZ" sz="1400" dirty="0" err="1"/>
              <a:t>number</a:t>
            </a:r>
            <a:r>
              <a:rPr lang="cs-CZ" sz="1400" dirty="0"/>
              <a:t> </a:t>
            </a:r>
            <a:r>
              <a:rPr lang="cs-CZ" sz="1400" dirty="0" err="1"/>
              <a:t>of</a:t>
            </a:r>
            <a:r>
              <a:rPr lang="cs-CZ" sz="1400" dirty="0"/>
              <a:t> standard </a:t>
            </a:r>
            <a:r>
              <a:rPr lang="cs-CZ" sz="1400" dirty="0" err="1"/>
              <a:t>deviations</a:t>
            </a:r>
            <a:r>
              <a:rPr lang="cs-CZ" sz="1400" dirty="0"/>
              <a:t> and   </a:t>
            </a:r>
          </a:p>
          <a:p>
            <a:pPr marL="0" indent="0">
              <a:buFontTx/>
              <a:buNone/>
              <a:defRPr/>
            </a:pPr>
            <a:r>
              <a:rPr lang="cs-CZ" sz="1400" dirty="0"/>
              <a:t>                     </a:t>
            </a:r>
            <a:r>
              <a:rPr lang="el-GR" sz="1800" b="1" dirty="0"/>
              <a:t>σ</a:t>
            </a:r>
            <a:r>
              <a:rPr lang="cs-CZ" sz="1800" b="1" baseline="-25000" dirty="0" err="1"/>
              <a:t>dLT</a:t>
            </a:r>
            <a:r>
              <a:rPr lang="cs-CZ" sz="1800" b="1" baseline="-25000" dirty="0"/>
              <a:t> = </a:t>
            </a:r>
            <a:r>
              <a:rPr lang="en-US" sz="1400" dirty="0"/>
              <a:t>the standard deviation of lead time demand</a:t>
            </a:r>
            <a:r>
              <a:rPr lang="cs-CZ" sz="1400" dirty="0"/>
              <a:t> and </a:t>
            </a:r>
            <a:r>
              <a:rPr lang="cs-CZ" sz="1400" b="1" dirty="0"/>
              <a:t>z*</a:t>
            </a:r>
            <a:r>
              <a:rPr lang="el-GR" sz="1400" b="1" dirty="0"/>
              <a:t> σ</a:t>
            </a:r>
            <a:r>
              <a:rPr lang="cs-CZ" sz="1400" b="1" baseline="-25000" dirty="0" err="1"/>
              <a:t>dLT</a:t>
            </a:r>
            <a:r>
              <a:rPr lang="cs-CZ" sz="1400" b="1" dirty="0"/>
              <a:t> </a:t>
            </a:r>
            <a:r>
              <a:rPr lang="cs-CZ" sz="1400" dirty="0"/>
              <a:t>=</a:t>
            </a:r>
            <a:r>
              <a:rPr lang="cs-CZ" sz="1400" b="1" dirty="0" err="1">
                <a:solidFill>
                  <a:srgbClr val="FF0000"/>
                </a:solidFill>
              </a:rPr>
              <a:t>Safety</a:t>
            </a:r>
            <a:r>
              <a:rPr lang="cs-CZ" sz="1400" b="1" dirty="0">
                <a:solidFill>
                  <a:srgbClr val="FF0000"/>
                </a:solidFill>
              </a:rPr>
              <a:t> </a:t>
            </a:r>
            <a:r>
              <a:rPr lang="cs-CZ" sz="1400" b="1" dirty="0" err="1">
                <a:solidFill>
                  <a:srgbClr val="FF0000"/>
                </a:solidFill>
              </a:rPr>
              <a:t>Stock</a:t>
            </a:r>
            <a:endParaRPr lang="cs-CZ" sz="1400" b="1" dirty="0">
              <a:solidFill>
                <a:srgbClr val="FF0000"/>
              </a:solidFill>
            </a:endParaRPr>
          </a:p>
          <a:p>
            <a:pPr marL="0" indent="0">
              <a:buFontTx/>
              <a:buNone/>
              <a:defRPr/>
            </a:pPr>
            <a:r>
              <a:rPr lang="cs-CZ" sz="1400" dirty="0"/>
              <a:t>                     </a:t>
            </a:r>
            <a:r>
              <a:rPr lang="cs-CZ" sz="1400" dirty="0" err="1"/>
              <a:t>aan</a:t>
            </a:r>
            <a:r>
              <a:rPr lang="cs-CZ" sz="1400" dirty="0"/>
              <a:t>   </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38" y="3141663"/>
            <a:ext cx="5183187" cy="309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516216" y="2204864"/>
            <a:ext cx="7200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V="1">
            <a:off x="6804248" y="2276872"/>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20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dirty="0" err="1"/>
              <a:t>Example</a:t>
            </a:r>
            <a:br>
              <a:rPr lang="cs-CZ" altLang="cs-CZ" dirty="0"/>
            </a:br>
            <a:r>
              <a:rPr lang="cs-CZ" altLang="cs-CZ" sz="1600" dirty="0">
                <a:solidFill>
                  <a:srgbClr val="FF0000"/>
                </a:solidFill>
              </a:rPr>
              <a:t>(</a:t>
            </a:r>
            <a:r>
              <a:rPr lang="cs-CZ" altLang="cs-CZ" sz="1600" dirty="0" err="1">
                <a:solidFill>
                  <a:srgbClr val="FF0000"/>
                </a:solidFill>
              </a:rPr>
              <a:t>home</a:t>
            </a:r>
            <a:r>
              <a:rPr lang="cs-CZ" altLang="cs-CZ" sz="1600" dirty="0">
                <a:solidFill>
                  <a:srgbClr val="FF0000"/>
                </a:solidFill>
              </a:rPr>
              <a:t> study- </a:t>
            </a:r>
            <a:r>
              <a:rPr lang="cs-CZ" altLang="cs-CZ" sz="1600" dirty="0" err="1">
                <a:solidFill>
                  <a:srgbClr val="FF0000"/>
                </a:solidFill>
              </a:rPr>
              <a:t>also</a:t>
            </a:r>
            <a:r>
              <a:rPr lang="cs-CZ" altLang="cs-CZ" sz="1600" dirty="0">
                <a:solidFill>
                  <a:srgbClr val="FF0000"/>
                </a:solidFill>
              </a:rPr>
              <a:t> </a:t>
            </a:r>
            <a:r>
              <a:rPr lang="cs-CZ" altLang="cs-CZ" sz="1600" dirty="0" err="1">
                <a:solidFill>
                  <a:srgbClr val="FF0000"/>
                </a:solidFill>
              </a:rPr>
              <a:t>Pareto</a:t>
            </a:r>
            <a:r>
              <a:rPr lang="cs-CZ" altLang="cs-CZ" sz="1600" dirty="0">
                <a:solidFill>
                  <a:srgbClr val="FF0000"/>
                </a:solidFill>
              </a:rPr>
              <a:t> </a:t>
            </a:r>
            <a:r>
              <a:rPr lang="cs-CZ" altLang="cs-CZ" sz="1600" dirty="0" err="1">
                <a:solidFill>
                  <a:srgbClr val="FF0000"/>
                </a:solidFill>
              </a:rPr>
              <a:t>analysis</a:t>
            </a:r>
            <a:r>
              <a:rPr lang="cs-CZ" altLang="cs-CZ" sz="1600" dirty="0">
                <a:solidFill>
                  <a:srgbClr val="FF0000"/>
                </a:solidFill>
              </a:rPr>
              <a:t> and ABC model </a:t>
            </a:r>
            <a:r>
              <a:rPr lang="cs-CZ" altLang="cs-CZ" sz="1600" dirty="0" err="1">
                <a:solidFill>
                  <a:srgbClr val="FF0000"/>
                </a:solidFill>
              </a:rPr>
              <a:t>simplified</a:t>
            </a:r>
            <a:r>
              <a:rPr lang="cs-CZ" altLang="cs-CZ" sz="1600" dirty="0">
                <a:solidFill>
                  <a:srgbClr val="FF0000"/>
                </a:solidFill>
              </a:rPr>
              <a:t>- PWP </a:t>
            </a:r>
            <a:r>
              <a:rPr lang="cs-CZ" altLang="cs-CZ" sz="1600" dirty="0" err="1">
                <a:solidFill>
                  <a:srgbClr val="FF0000"/>
                </a:solidFill>
              </a:rPr>
              <a:t>will</a:t>
            </a:r>
            <a:r>
              <a:rPr lang="cs-CZ" altLang="cs-CZ" sz="1600" dirty="0">
                <a:solidFill>
                  <a:srgbClr val="FF0000"/>
                </a:solidFill>
              </a:rPr>
              <a:t> </a:t>
            </a:r>
            <a:r>
              <a:rPr lang="cs-CZ" altLang="cs-CZ" sz="1600" dirty="0" err="1">
                <a:solidFill>
                  <a:srgbClr val="FF0000"/>
                </a:solidFill>
              </a:rPr>
              <a:t>be</a:t>
            </a:r>
            <a:r>
              <a:rPr lang="cs-CZ" altLang="cs-CZ" sz="1600" dirty="0">
                <a:solidFill>
                  <a:srgbClr val="FF0000"/>
                </a:solidFill>
              </a:rPr>
              <a:t> </a:t>
            </a:r>
            <a:r>
              <a:rPr lang="cs-CZ" altLang="cs-CZ" sz="1600" dirty="0" err="1">
                <a:solidFill>
                  <a:srgbClr val="FF0000"/>
                </a:solidFill>
              </a:rPr>
              <a:t>shown</a:t>
            </a:r>
            <a:r>
              <a:rPr lang="cs-CZ" altLang="cs-CZ" sz="1600" dirty="0">
                <a:solidFill>
                  <a:srgbClr val="FF0000"/>
                </a:solidFill>
              </a:rPr>
              <a:t> </a:t>
            </a:r>
            <a:r>
              <a:rPr lang="cs-CZ" altLang="cs-CZ" sz="1600" dirty="0" err="1">
                <a:solidFill>
                  <a:srgbClr val="FF0000"/>
                </a:solidFill>
              </a:rPr>
              <a:t>later</a:t>
            </a:r>
            <a:r>
              <a:rPr lang="cs-CZ" altLang="cs-CZ" sz="1600" dirty="0">
                <a:solidFill>
                  <a:srgbClr val="FF0000"/>
                </a:solidFill>
              </a:rPr>
              <a:t>)</a:t>
            </a:r>
          </a:p>
        </p:txBody>
      </p:sp>
      <p:sp>
        <p:nvSpPr>
          <p:cNvPr id="4" name="Zástupný symbol pro obsah 2"/>
          <p:cNvSpPr txBox="1">
            <a:spLocks/>
          </p:cNvSpPr>
          <p:nvPr/>
        </p:nvSpPr>
        <p:spPr bwMode="auto">
          <a:xfrm>
            <a:off x="547688" y="18526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400" kern="0" dirty="0">
                <a:solidFill>
                  <a:srgbClr val="000000"/>
                </a:solidFill>
              </a:rPr>
              <a:t>T</a:t>
            </a:r>
            <a:r>
              <a:rPr lang="en-ZA" sz="2400" kern="0" dirty="0">
                <a:solidFill>
                  <a:srgbClr val="000000"/>
                </a:solidFill>
              </a:rPr>
              <a:t>he manager of a construction supply house determined knows that demand for sand during lead time averages is </a:t>
            </a:r>
            <a:r>
              <a:rPr lang="en-ZA" sz="2400" b="1" kern="0" dirty="0">
                <a:solidFill>
                  <a:srgbClr val="000000"/>
                </a:solidFill>
              </a:rPr>
              <a:t>50</a:t>
            </a:r>
            <a:r>
              <a:rPr lang="en-ZA" sz="2400" kern="0" dirty="0">
                <a:solidFill>
                  <a:srgbClr val="000000"/>
                </a:solidFill>
              </a:rPr>
              <a:t> tons.  </a:t>
            </a:r>
          </a:p>
          <a:p>
            <a:pPr>
              <a:defRPr/>
            </a:pPr>
            <a:r>
              <a:rPr lang="cs-CZ" sz="2400" kern="0" dirty="0">
                <a:solidFill>
                  <a:srgbClr val="000000"/>
                </a:solidFill>
              </a:rPr>
              <a:t>T</a:t>
            </a:r>
            <a:r>
              <a:rPr lang="en-ZA" sz="2400" kern="0" dirty="0">
                <a:solidFill>
                  <a:srgbClr val="000000"/>
                </a:solidFill>
              </a:rPr>
              <a:t>he manager knows,</a:t>
            </a:r>
            <a:r>
              <a:rPr lang="cs-CZ" sz="2400" kern="0" dirty="0">
                <a:solidFill>
                  <a:srgbClr val="000000"/>
                </a:solidFill>
              </a:rPr>
              <a:t> </a:t>
            </a:r>
            <a:r>
              <a:rPr lang="en-ZA" sz="2400" kern="0" dirty="0">
                <a:solidFill>
                  <a:srgbClr val="000000"/>
                </a:solidFill>
              </a:rPr>
              <a:t>that demand during lead time could be described by a normal distribution that has a mean of 50 tons and a </a:t>
            </a:r>
            <a:r>
              <a:rPr lang="cs-CZ" sz="2400" kern="0" dirty="0">
                <a:solidFill>
                  <a:srgbClr val="000000"/>
                </a:solidFill>
              </a:rPr>
              <a:t>S</a:t>
            </a:r>
            <a:r>
              <a:rPr lang="en-ZA" sz="2400" kern="0" dirty="0" err="1">
                <a:solidFill>
                  <a:srgbClr val="000000"/>
                </a:solidFill>
              </a:rPr>
              <a:t>tandard</a:t>
            </a:r>
            <a:r>
              <a:rPr lang="en-ZA" sz="2400" kern="0" dirty="0">
                <a:solidFill>
                  <a:srgbClr val="000000"/>
                </a:solidFill>
              </a:rPr>
              <a:t> </a:t>
            </a:r>
            <a:r>
              <a:rPr lang="cs-CZ" sz="2400" kern="0" dirty="0">
                <a:solidFill>
                  <a:srgbClr val="000000"/>
                </a:solidFill>
              </a:rPr>
              <a:t>D</a:t>
            </a:r>
            <a:r>
              <a:rPr lang="en-ZA" sz="2400" kern="0" dirty="0" err="1">
                <a:solidFill>
                  <a:srgbClr val="000000"/>
                </a:solidFill>
              </a:rPr>
              <a:t>eviation</a:t>
            </a:r>
            <a:r>
              <a:rPr lang="en-ZA" sz="2400" kern="0" dirty="0">
                <a:solidFill>
                  <a:srgbClr val="000000"/>
                </a:solidFill>
              </a:rPr>
              <a:t> of 5 tons</a:t>
            </a:r>
            <a:r>
              <a:rPr lang="cs-CZ" sz="2400" kern="0" dirty="0">
                <a:solidFill>
                  <a:srgbClr val="000000"/>
                </a:solidFill>
              </a:rPr>
              <a:t> (</a:t>
            </a:r>
            <a:r>
              <a:rPr lang="el-GR" sz="2400" b="1" dirty="0"/>
              <a:t>σ</a:t>
            </a:r>
            <a:r>
              <a:rPr lang="cs-CZ" sz="2400" b="1" baseline="-25000" dirty="0" err="1"/>
              <a:t>dLT</a:t>
            </a:r>
            <a:r>
              <a:rPr lang="cs-CZ" sz="2400" b="1" baseline="-25000" dirty="0"/>
              <a:t> )</a:t>
            </a:r>
            <a:endParaRPr lang="en-ZA" sz="2400" kern="0" dirty="0">
              <a:solidFill>
                <a:srgbClr val="000000"/>
              </a:solidFill>
            </a:endParaRPr>
          </a:p>
          <a:p>
            <a:pPr>
              <a:defRPr/>
            </a:pPr>
            <a:r>
              <a:rPr lang="cs-CZ" sz="2400" kern="0" dirty="0">
                <a:solidFill>
                  <a:srgbClr val="000000"/>
                </a:solidFill>
              </a:rPr>
              <a:t>T</a:t>
            </a:r>
            <a:r>
              <a:rPr lang="en-ZA" sz="2400" kern="0" dirty="0">
                <a:solidFill>
                  <a:srgbClr val="000000"/>
                </a:solidFill>
              </a:rPr>
              <a:t>he manager is willing to accept a stock</a:t>
            </a:r>
            <a:r>
              <a:rPr lang="cs-CZ" sz="2400" kern="0" dirty="0">
                <a:solidFill>
                  <a:srgbClr val="000000"/>
                </a:solidFill>
              </a:rPr>
              <a:t> </a:t>
            </a:r>
            <a:r>
              <a:rPr lang="en-ZA" sz="2400" kern="0" dirty="0">
                <a:solidFill>
                  <a:srgbClr val="000000"/>
                </a:solidFill>
              </a:rPr>
              <a:t>out risk of no more than 3 percent </a:t>
            </a:r>
          </a:p>
        </p:txBody>
      </p:sp>
    </p:spTree>
    <p:extLst>
      <p:ext uri="{BB962C8B-B14F-4D97-AF65-F5344CB8AC3E}">
        <p14:creationId xmlns:p14="http://schemas.microsoft.com/office/powerpoint/2010/main" val="130793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a:t>Example-data</a:t>
            </a:r>
            <a:br>
              <a:rPr lang="cs-CZ" altLang="cs-CZ"/>
            </a:br>
            <a:r>
              <a:rPr lang="cs-CZ" altLang="cs-CZ" sz="1600">
                <a:solidFill>
                  <a:srgbClr val="FF0000"/>
                </a:solidFill>
              </a:rPr>
              <a:t>(home study)</a:t>
            </a: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800" b="1" kern="0" dirty="0" err="1">
                <a:solidFill>
                  <a:srgbClr val="00B050"/>
                </a:solidFill>
              </a:rPr>
              <a:t>Expected</a:t>
            </a:r>
            <a:r>
              <a:rPr lang="cs-CZ" sz="2800" b="1" kern="0" dirty="0">
                <a:solidFill>
                  <a:srgbClr val="00B050"/>
                </a:solidFill>
              </a:rPr>
              <a:t> </a:t>
            </a:r>
            <a:r>
              <a:rPr lang="en-ZA" sz="2800" b="1" kern="0" dirty="0">
                <a:solidFill>
                  <a:srgbClr val="00B050"/>
                </a:solidFill>
              </a:rPr>
              <a:t>lead time averages </a:t>
            </a:r>
            <a:r>
              <a:rPr lang="cs-CZ" sz="2800" kern="0" dirty="0">
                <a:solidFill>
                  <a:srgbClr val="00B050"/>
                </a:solidFill>
              </a:rPr>
              <a:t>=</a:t>
            </a:r>
            <a:r>
              <a:rPr lang="en-ZA" sz="2800" kern="0" dirty="0">
                <a:solidFill>
                  <a:srgbClr val="00B050"/>
                </a:solidFill>
              </a:rPr>
              <a:t> 50 tons. </a:t>
            </a:r>
            <a:r>
              <a:rPr lang="en-ZA" kern="0" dirty="0">
                <a:solidFill>
                  <a:srgbClr val="00B050"/>
                </a:solidFill>
              </a:rPr>
              <a:t> </a:t>
            </a:r>
          </a:p>
          <a:p>
            <a:pPr>
              <a:defRPr/>
            </a:pPr>
            <a:r>
              <a:rPr lang="el-GR" sz="2800" b="1" dirty="0">
                <a:solidFill>
                  <a:srgbClr val="000000"/>
                </a:solidFill>
              </a:rPr>
              <a:t>σ</a:t>
            </a:r>
            <a:r>
              <a:rPr lang="cs-CZ" sz="2800" b="1" baseline="-25000" dirty="0" err="1">
                <a:solidFill>
                  <a:srgbClr val="000000"/>
                </a:solidFill>
              </a:rPr>
              <a:t>dLT</a:t>
            </a:r>
            <a:r>
              <a:rPr lang="cs-CZ" sz="2800" b="1" dirty="0">
                <a:solidFill>
                  <a:srgbClr val="000000"/>
                </a:solidFill>
              </a:rPr>
              <a:t> </a:t>
            </a:r>
            <a:r>
              <a:rPr lang="cs-CZ" sz="2800" dirty="0">
                <a:solidFill>
                  <a:srgbClr val="000000"/>
                </a:solidFill>
              </a:rPr>
              <a:t>= 5 </a:t>
            </a:r>
            <a:r>
              <a:rPr lang="cs-CZ" sz="2800" dirty="0" err="1">
                <a:solidFill>
                  <a:srgbClr val="000000"/>
                </a:solidFill>
              </a:rPr>
              <a:t>tons</a:t>
            </a:r>
            <a:endParaRPr lang="en-ZA" kern="0" dirty="0">
              <a:solidFill>
                <a:srgbClr val="000000"/>
              </a:solidFill>
            </a:endParaRPr>
          </a:p>
          <a:p>
            <a:pPr>
              <a:defRPr/>
            </a:pPr>
            <a:r>
              <a:rPr lang="cs-CZ" sz="2800" b="1" kern="0" dirty="0">
                <a:solidFill>
                  <a:srgbClr val="C00000"/>
                </a:solidFill>
              </a:rPr>
              <a:t>Risk</a:t>
            </a:r>
            <a:r>
              <a:rPr lang="cs-CZ" kern="0" dirty="0">
                <a:solidFill>
                  <a:srgbClr val="C00000"/>
                </a:solidFill>
              </a:rPr>
              <a:t> = 3 % </a:t>
            </a:r>
            <a:r>
              <a:rPr lang="cs-CZ" kern="0" dirty="0" err="1">
                <a:solidFill>
                  <a:srgbClr val="C00000"/>
                </a:solidFill>
              </a:rPr>
              <a:t>max</a:t>
            </a:r>
            <a:r>
              <a:rPr lang="en-ZA" sz="2800" kern="0" dirty="0">
                <a:solidFill>
                  <a:srgbClr val="C00000"/>
                </a:solidFill>
              </a:rPr>
              <a:t> </a:t>
            </a:r>
            <a:r>
              <a:rPr lang="cs-CZ" sz="2800" kern="0" dirty="0">
                <a:solidFill>
                  <a:srgbClr val="C00000"/>
                </a:solidFill>
              </a:rPr>
              <a:t> </a:t>
            </a:r>
          </a:p>
          <a:p>
            <a:pPr>
              <a:defRPr/>
            </a:pPr>
            <a:r>
              <a:rPr lang="cs-CZ" sz="2800" b="1" kern="0" dirty="0" err="1">
                <a:solidFill>
                  <a:srgbClr val="000000"/>
                </a:solidFill>
              </a:rPr>
              <a:t>Questions</a:t>
            </a:r>
            <a:r>
              <a:rPr lang="cs-CZ" sz="2800" b="1" kern="0" dirty="0">
                <a:solidFill>
                  <a:srgbClr val="000000"/>
                </a:solidFill>
              </a:rPr>
              <a:t> :</a:t>
            </a:r>
            <a:r>
              <a:rPr lang="cs-CZ" sz="2800" kern="0" dirty="0">
                <a:solidFill>
                  <a:srgbClr val="000000"/>
                </a:solidFill>
              </a:rPr>
              <a:t> </a:t>
            </a:r>
          </a:p>
          <a:p>
            <a:pPr>
              <a:defRPr/>
            </a:pPr>
            <a:endParaRPr lang="cs-CZ" sz="2800" kern="0" dirty="0">
              <a:solidFill>
                <a:srgbClr val="000000"/>
              </a:solidFill>
            </a:endParaRPr>
          </a:p>
          <a:p>
            <a:pPr lvl="1">
              <a:defRPr/>
            </a:pPr>
            <a:r>
              <a:rPr lang="en-US" sz="1800" dirty="0">
                <a:solidFill>
                  <a:srgbClr val="000000"/>
                </a:solidFill>
              </a:rPr>
              <a:t>What value of </a:t>
            </a:r>
            <a:r>
              <a:rPr lang="en-US" sz="1800" b="1" dirty="0">
                <a:solidFill>
                  <a:srgbClr val="000000"/>
                </a:solidFill>
              </a:rPr>
              <a:t>z</a:t>
            </a:r>
            <a:r>
              <a:rPr lang="en-US" sz="1800" dirty="0">
                <a:solidFill>
                  <a:srgbClr val="000000"/>
                </a:solidFill>
              </a:rPr>
              <a:t> </a:t>
            </a:r>
            <a:r>
              <a:rPr lang="cs-CZ" sz="1800" dirty="0">
                <a:solidFill>
                  <a:srgbClr val="000000"/>
                </a:solidFill>
              </a:rPr>
              <a:t>(</a:t>
            </a:r>
            <a:r>
              <a:rPr lang="cs-CZ" sz="1800" dirty="0" err="1">
                <a:solidFill>
                  <a:srgbClr val="000000"/>
                </a:solidFill>
              </a:rPr>
              <a:t>number</a:t>
            </a:r>
            <a:r>
              <a:rPr lang="cs-CZ" sz="1800" dirty="0">
                <a:solidFill>
                  <a:srgbClr val="000000"/>
                </a:solidFill>
              </a:rPr>
              <a:t> </a:t>
            </a:r>
            <a:r>
              <a:rPr lang="cs-CZ" sz="1800" dirty="0" err="1">
                <a:solidFill>
                  <a:srgbClr val="000000"/>
                </a:solidFill>
              </a:rPr>
              <a:t>of</a:t>
            </a:r>
            <a:r>
              <a:rPr lang="cs-CZ" sz="1800" dirty="0">
                <a:solidFill>
                  <a:srgbClr val="000000"/>
                </a:solidFill>
              </a:rPr>
              <a:t> standard </a:t>
            </a:r>
            <a:r>
              <a:rPr lang="cs-CZ" sz="1800" dirty="0" err="1">
                <a:solidFill>
                  <a:srgbClr val="000000"/>
                </a:solidFill>
              </a:rPr>
              <a:t>deviations</a:t>
            </a:r>
            <a:r>
              <a:rPr lang="cs-CZ" sz="1800" dirty="0">
                <a:solidFill>
                  <a:srgbClr val="000000"/>
                </a:solidFill>
              </a:rPr>
              <a:t>) </a:t>
            </a:r>
            <a:r>
              <a:rPr lang="en-US" sz="1800" dirty="0">
                <a:solidFill>
                  <a:srgbClr val="000000"/>
                </a:solidFill>
              </a:rPr>
              <a:t>is appropriate?</a:t>
            </a:r>
          </a:p>
          <a:p>
            <a:pPr lvl="1">
              <a:defRPr/>
            </a:pPr>
            <a:r>
              <a:rPr lang="en-US" sz="1800" dirty="0">
                <a:solidFill>
                  <a:srgbClr val="000000"/>
                </a:solidFill>
              </a:rPr>
              <a:t>How much safety stock should</a:t>
            </a:r>
            <a:r>
              <a:rPr lang="cs-CZ" sz="1800" dirty="0">
                <a:solidFill>
                  <a:srgbClr val="000000"/>
                </a:solidFill>
              </a:rPr>
              <a:t> </a:t>
            </a:r>
            <a:r>
              <a:rPr lang="en-US" sz="1800" dirty="0">
                <a:solidFill>
                  <a:srgbClr val="000000"/>
                </a:solidFill>
              </a:rPr>
              <a:t>be held?</a:t>
            </a:r>
          </a:p>
          <a:p>
            <a:pPr lvl="1">
              <a:defRPr/>
            </a:pPr>
            <a:r>
              <a:rPr lang="en-US" sz="1800" dirty="0">
                <a:solidFill>
                  <a:srgbClr val="000000"/>
                </a:solidFill>
              </a:rPr>
              <a:t>What reorder point should be used?</a:t>
            </a:r>
          </a:p>
          <a:p>
            <a:pPr lvl="1">
              <a:defRPr/>
            </a:pPr>
            <a:endParaRPr lang="en-ZA" kern="0" dirty="0">
              <a:solidFill>
                <a:srgbClr val="000000"/>
              </a:solidFill>
            </a:endParaRPr>
          </a:p>
        </p:txBody>
      </p:sp>
    </p:spTree>
    <p:extLst>
      <p:ext uri="{BB962C8B-B14F-4D97-AF65-F5344CB8AC3E}">
        <p14:creationId xmlns:p14="http://schemas.microsoft.com/office/powerpoint/2010/main" val="152271267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3091</Words>
  <Application>Microsoft Office PowerPoint</Application>
  <PresentationFormat>Předvádění na obrazovce (4:3)</PresentationFormat>
  <Paragraphs>557</Paragraphs>
  <Slides>58</Slides>
  <Notes>1</Notes>
  <HiddenSlides>0</HiddenSlides>
  <MMClips>0</MMClips>
  <ScaleCrop>false</ScaleCrop>
  <HeadingPairs>
    <vt:vector size="6" baseType="variant">
      <vt:variant>
        <vt:lpstr>Použitá písma</vt:lpstr>
      </vt:variant>
      <vt:variant>
        <vt:i4>2</vt:i4>
      </vt:variant>
      <vt:variant>
        <vt:lpstr>Motiv</vt:lpstr>
      </vt:variant>
      <vt:variant>
        <vt:i4>4</vt:i4>
      </vt:variant>
      <vt:variant>
        <vt:lpstr>Nadpisy snímků</vt:lpstr>
      </vt:variant>
      <vt:variant>
        <vt:i4>58</vt:i4>
      </vt:variant>
    </vt:vector>
  </HeadingPairs>
  <TitlesOfParts>
    <vt:vector size="64" baseType="lpstr">
      <vt:lpstr>Arial</vt:lpstr>
      <vt:lpstr>Calibri</vt:lpstr>
      <vt:lpstr>Motiv systému Office</vt:lpstr>
      <vt:lpstr>Výchozí návrh</vt:lpstr>
      <vt:lpstr>1_Výchozí návrh</vt:lpstr>
      <vt:lpstr>2_Výchozí návrh</vt:lpstr>
      <vt:lpstr> Basic production algorithms and its main concepts- first part Příklad na výrobu – druhá část</vt:lpstr>
      <vt:lpstr>Main concepts</vt:lpstr>
      <vt:lpstr>BOM=Bill Of Material (structure of the product)</vt:lpstr>
      <vt:lpstr>Push system</vt:lpstr>
      <vt:lpstr>PUSH and PULL</vt:lpstr>
      <vt:lpstr>Determination of the Reorder Point (ROP) </vt:lpstr>
      <vt:lpstr>Determination of the Reorder Point (ROP) (home study)</vt:lpstr>
      <vt:lpstr>Example (home study- also Pareto analysis and ABC model simplified- PWP will be shown later)</vt:lpstr>
      <vt:lpstr>Example-data (home study)</vt:lpstr>
      <vt:lpstr>Example-solution (home study)</vt:lpstr>
      <vt:lpstr>Probability table</vt:lpstr>
      <vt:lpstr>Example-solution (home study)</vt:lpstr>
      <vt:lpstr>Schematic of MRP</vt:lpstr>
      <vt:lpstr>MRP matrix calculation (see related xls file in study material) </vt:lpstr>
      <vt:lpstr>MRP matrix example 1</vt:lpstr>
      <vt:lpstr>MRP matrix example 2</vt:lpstr>
      <vt:lpstr>Benefits of MRP</vt:lpstr>
      <vt:lpstr>MRP_II =MRP + resource capacity planning </vt:lpstr>
      <vt:lpstr>MPS –Hlavní rozvrh výroby</vt:lpstr>
      <vt:lpstr>MPS –Hlavní rozvrh výroby</vt:lpstr>
      <vt:lpstr>Kusovník (aplikace MPS)</vt:lpstr>
      <vt:lpstr>Karta výrobku (aplikace MPS)</vt:lpstr>
      <vt:lpstr>Sešit plánování výroba</vt:lpstr>
      <vt:lpstr>Sešit plánování výroba</vt:lpstr>
      <vt:lpstr>Sešit plánování výroba </vt:lpstr>
      <vt:lpstr>BOM in MS Dynamics NAV 2018</vt:lpstr>
      <vt:lpstr>Routings in MS Dynamics NAV</vt:lpstr>
      <vt:lpstr>Calendar of machine center</vt:lpstr>
      <vt:lpstr>Zatížení strojního centra (Load)</vt:lpstr>
      <vt:lpstr>Capacity of resources in MS Dynamics NAV</vt:lpstr>
      <vt:lpstr>JIT=Just In Time  </vt:lpstr>
      <vt:lpstr> </vt:lpstr>
      <vt:lpstr>JIT (manufacturing philosophy)</vt:lpstr>
      <vt:lpstr>Kanban principle</vt:lpstr>
      <vt:lpstr>Some time units (home study) </vt:lpstr>
      <vt:lpstr>Lead time – průběžný čas (home study) </vt:lpstr>
      <vt:lpstr>Orders Tracking</vt:lpstr>
      <vt:lpstr>Požadavek</vt:lpstr>
      <vt:lpstr>Prodejní objednávka na 100 ks 1150</vt:lpstr>
      <vt:lpstr>Plánovací sešit</vt:lpstr>
      <vt:lpstr>Naplánovaný řádek (výrobní zakázka)</vt:lpstr>
      <vt:lpstr>Naplánovaný řádek (nákupní objednávka)</vt:lpstr>
      <vt:lpstr>Vytvoření VZ (pevně plánované-bude vysvětleno)</vt:lpstr>
      <vt:lpstr>Řádky nákupní objednávky </vt:lpstr>
      <vt:lpstr>Výrobní zakázka (VZ)</vt:lpstr>
      <vt:lpstr>Sledování zakázky  </vt:lpstr>
      <vt:lpstr>Zaúčtujte příjem komponent na NO</vt:lpstr>
      <vt:lpstr>Výrobní zakázka-komponenty a TNG postup</vt:lpstr>
      <vt:lpstr>Statistika VZ (s pomocí F7)</vt:lpstr>
      <vt:lpstr>Převedení do stavy VZ Vydaná (od plánovače do dílny)</vt:lpstr>
      <vt:lpstr>Odhlášení spotřeby a zdrojů</vt:lpstr>
      <vt:lpstr>Deník výroby po vyplnění</vt:lpstr>
      <vt:lpstr>Statistika VZ po zaúčtování deníku </vt:lpstr>
      <vt:lpstr>Položky VZ po zaúčtování (VZ-&gt;Ctrl-F7)</vt:lpstr>
      <vt:lpstr>Věcné položky po změně  stavu VZ- &gt;Dokončená</vt:lpstr>
      <vt:lpstr>Věcné položky po změně  stavu VZ- &gt;Dokončená</vt:lpstr>
      <vt:lpstr>Karta výrobku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Scorecard</dc:title>
  <dc:creator>Skorkovsky Jaromir</dc:creator>
  <cp:lastModifiedBy>Jaromír Skorkovský</cp:lastModifiedBy>
  <cp:revision>124</cp:revision>
  <dcterms:created xsi:type="dcterms:W3CDTF">2015-06-12T06:47:01Z</dcterms:created>
  <dcterms:modified xsi:type="dcterms:W3CDTF">2021-11-29T14:47:19Z</dcterms:modified>
</cp:coreProperties>
</file>