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37"/>
  </p:notesMasterIdLst>
  <p:handoutMasterIdLst>
    <p:handoutMasterId r:id="rId38"/>
  </p:handoutMasterIdLst>
  <p:sldIdLst>
    <p:sldId id="323" r:id="rId2"/>
    <p:sldId id="352" r:id="rId3"/>
    <p:sldId id="324" r:id="rId4"/>
    <p:sldId id="319" r:id="rId5"/>
    <p:sldId id="320" r:id="rId6"/>
    <p:sldId id="303" r:id="rId7"/>
    <p:sldId id="315" r:id="rId8"/>
    <p:sldId id="322" r:id="rId9"/>
    <p:sldId id="321" r:id="rId10"/>
    <p:sldId id="344" r:id="rId11"/>
    <p:sldId id="367" r:id="rId12"/>
    <p:sldId id="345" r:id="rId13"/>
    <p:sldId id="368" r:id="rId14"/>
    <p:sldId id="346" r:id="rId15"/>
    <p:sldId id="347" r:id="rId16"/>
    <p:sldId id="349" r:id="rId17"/>
    <p:sldId id="262" r:id="rId18"/>
    <p:sldId id="332" r:id="rId19"/>
    <p:sldId id="260" r:id="rId20"/>
    <p:sldId id="333" r:id="rId21"/>
    <p:sldId id="335" r:id="rId22"/>
    <p:sldId id="269" r:id="rId23"/>
    <p:sldId id="336" r:id="rId24"/>
    <p:sldId id="337" r:id="rId25"/>
    <p:sldId id="338" r:id="rId26"/>
    <p:sldId id="339" r:id="rId27"/>
    <p:sldId id="341" r:id="rId28"/>
    <p:sldId id="351" r:id="rId29"/>
    <p:sldId id="369" r:id="rId30"/>
    <p:sldId id="366" r:id="rId31"/>
    <p:sldId id="355" r:id="rId32"/>
    <p:sldId id="294" r:id="rId33"/>
    <p:sldId id="370" r:id="rId34"/>
    <p:sldId id="353" r:id="rId35"/>
    <p:sldId id="279" r:id="rId36"/>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664" autoAdjust="0"/>
  </p:normalViewPr>
  <p:slideViewPr>
    <p:cSldViewPr>
      <p:cViewPr varScale="1">
        <p:scale>
          <a:sx n="93" d="100"/>
          <a:sy n="93" d="100"/>
        </p:scale>
        <p:origin x="1398" y="84"/>
      </p:cViewPr>
      <p:guideLst>
        <p:guide orient="horz" pos="2160"/>
        <p:guide pos="2880"/>
      </p:guideLst>
    </p:cSldViewPr>
  </p:slideViewPr>
  <p:outlineViewPr>
    <p:cViewPr>
      <p:scale>
        <a:sx n="33" d="100"/>
        <a:sy n="33" d="100"/>
      </p:scale>
      <p:origin x="6"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60" d="100"/>
          <a:sy n="60" d="100"/>
        </p:scale>
        <p:origin x="24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ura\Downloads\tables_figur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400" b="0" i="0" baseline="0">
                <a:effectLst/>
              </a:rPr>
              <a:t>Educational expansion in 30 European countries between 2003 and 2015 (%)</a:t>
            </a:r>
          </a:p>
        </c:rich>
      </c:tx>
      <c:layout>
        <c:manualLayout>
          <c:xMode val="edge"/>
          <c:yMode val="edge"/>
          <c:x val="0.11458302760941252"/>
          <c:y val="1.625449309005911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7.1169252539311598E-2"/>
          <c:y val="0.12967061599735058"/>
          <c:w val="0.91350171025658433"/>
          <c:h val="0.73298349190595558"/>
        </c:manualLayout>
      </c:layout>
      <c:barChart>
        <c:barDir val="col"/>
        <c:grouping val="stacked"/>
        <c:varyColors val="0"/>
        <c:ser>
          <c:idx val="0"/>
          <c:order val="0"/>
          <c:tx>
            <c:strRef>
              <c:f>[tables_figures.xlsx]figure_01!$B$1</c:f>
              <c:strCache>
                <c:ptCount val="1"/>
                <c:pt idx="0">
                  <c:v>2003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Narrow" panose="020B0606020202030204" pitchFamily="34" charset="0"/>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[tables_figures.xlsx]figure_01!$A$2:$A$31</c:f>
              <c:strCache>
                <c:ptCount val="30"/>
                <c:pt idx="0">
                  <c:v>IT</c:v>
                </c:pt>
                <c:pt idx="1">
                  <c:v>RO</c:v>
                </c:pt>
                <c:pt idx="2">
                  <c:v>DE</c:v>
                </c:pt>
                <c:pt idx="3">
                  <c:v>HR</c:v>
                </c:pt>
                <c:pt idx="4">
                  <c:v>CZ</c:v>
                </c:pt>
                <c:pt idx="5">
                  <c:v>SK</c:v>
                </c:pt>
                <c:pt idx="6">
                  <c:v>BG</c:v>
                </c:pt>
                <c:pt idx="7">
                  <c:v>HU</c:v>
                </c:pt>
                <c:pt idx="8">
                  <c:v>PT</c:v>
                </c:pt>
                <c:pt idx="9">
                  <c:v>AT</c:v>
                </c:pt>
                <c:pt idx="10">
                  <c:v>LV</c:v>
                </c:pt>
                <c:pt idx="11">
                  <c:v>GR</c:v>
                </c:pt>
                <c:pt idx="12">
                  <c:v>FI</c:v>
                </c:pt>
                <c:pt idx="13">
                  <c:v>IS</c:v>
                </c:pt>
                <c:pt idx="14">
                  <c:v>EE</c:v>
                </c:pt>
                <c:pt idx="15">
                  <c:v>SI</c:v>
                </c:pt>
                <c:pt idx="16">
                  <c:v>ES</c:v>
                </c:pt>
                <c:pt idx="17">
                  <c:v>BE</c:v>
                </c:pt>
                <c:pt idx="18">
                  <c:v>PL</c:v>
                </c:pt>
                <c:pt idx="19">
                  <c:v>DK</c:v>
                </c:pt>
                <c:pt idx="20">
                  <c:v>FR</c:v>
                </c:pt>
                <c:pt idx="21">
                  <c:v>NL</c:v>
                </c:pt>
                <c:pt idx="22">
                  <c:v>CH</c:v>
                </c:pt>
                <c:pt idx="23">
                  <c:v>SE</c:v>
                </c:pt>
                <c:pt idx="24">
                  <c:v>UK</c:v>
                </c:pt>
                <c:pt idx="25">
                  <c:v>NO</c:v>
                </c:pt>
                <c:pt idx="26">
                  <c:v>LU</c:v>
                </c:pt>
                <c:pt idx="27">
                  <c:v>IE</c:v>
                </c:pt>
                <c:pt idx="28">
                  <c:v>CY</c:v>
                </c:pt>
                <c:pt idx="29">
                  <c:v>LT</c:v>
                </c:pt>
              </c:strCache>
            </c:strRef>
          </c:cat>
          <c:val>
            <c:numRef>
              <c:f>[tables_figures.xlsx]figure_01!$B$2:$B$31</c:f>
              <c:numCache>
                <c:formatCode>0.0</c:formatCode>
                <c:ptCount val="30"/>
                <c:pt idx="0">
                  <c:v>13</c:v>
                </c:pt>
                <c:pt idx="1">
                  <c:v>10.7</c:v>
                </c:pt>
                <c:pt idx="2">
                  <c:v>21.8</c:v>
                </c:pt>
                <c:pt idx="3">
                  <c:v>17.7</c:v>
                </c:pt>
                <c:pt idx="4">
                  <c:v>12.1</c:v>
                </c:pt>
                <c:pt idx="5">
                  <c:v>13.2</c:v>
                </c:pt>
                <c:pt idx="6">
                  <c:v>23.6</c:v>
                </c:pt>
                <c:pt idx="7">
                  <c:v>16.8</c:v>
                </c:pt>
                <c:pt idx="8">
                  <c:v>16.7</c:v>
                </c:pt>
                <c:pt idx="9">
                  <c:v>20.100000000000001</c:v>
                </c:pt>
                <c:pt idx="10">
                  <c:v>18.5</c:v>
                </c:pt>
                <c:pt idx="11">
                  <c:v>23.1</c:v>
                </c:pt>
                <c:pt idx="12">
                  <c:v>37.9</c:v>
                </c:pt>
                <c:pt idx="13">
                  <c:v>32.700000000000003</c:v>
                </c:pt>
                <c:pt idx="14">
                  <c:v>27.4</c:v>
                </c:pt>
                <c:pt idx="15">
                  <c:v>23.7</c:v>
                </c:pt>
                <c:pt idx="16">
                  <c:v>37.9</c:v>
                </c:pt>
                <c:pt idx="17">
                  <c:v>38.9</c:v>
                </c:pt>
                <c:pt idx="18">
                  <c:v>20.3</c:v>
                </c:pt>
                <c:pt idx="19">
                  <c:v>35.1</c:v>
                </c:pt>
                <c:pt idx="20">
                  <c:v>38</c:v>
                </c:pt>
                <c:pt idx="21">
                  <c:v>32.1</c:v>
                </c:pt>
                <c:pt idx="22">
                  <c:v>29.2</c:v>
                </c:pt>
                <c:pt idx="23">
                  <c:v>32.5</c:v>
                </c:pt>
                <c:pt idx="24">
                  <c:v>33.9</c:v>
                </c:pt>
                <c:pt idx="25">
                  <c:v>39.700000000000003</c:v>
                </c:pt>
                <c:pt idx="26">
                  <c:v>18.8</c:v>
                </c:pt>
                <c:pt idx="27">
                  <c:v>37.700000000000003</c:v>
                </c:pt>
                <c:pt idx="28">
                  <c:v>43.9</c:v>
                </c:pt>
                <c:pt idx="29">
                  <c:v>29.3</c:v>
                </c:pt>
              </c:numCache>
            </c:numRef>
          </c:val>
          <c:extLst>
            <c:ext xmlns:c16="http://schemas.microsoft.com/office/drawing/2014/chart" uri="{C3380CC4-5D6E-409C-BE32-E72D297353CC}">
              <c16:uniqueId val="{00000000-4B78-4E5B-8DB1-1FDDF5BB6EED}"/>
            </c:ext>
          </c:extLst>
        </c:ser>
        <c:ser>
          <c:idx val="1"/>
          <c:order val="1"/>
          <c:tx>
            <c:strRef>
              <c:f>[tables_figures.xlsx]figure_01!$D$1</c:f>
              <c:strCache>
                <c:ptCount val="1"/>
                <c:pt idx="0">
                  <c:v>2003-2015</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Narrow" panose="020B0606020202030204" pitchFamily="34" charset="0"/>
                    <a:ea typeface="+mn-ea"/>
                    <a:cs typeface="+mn-cs"/>
                  </a:defRPr>
                </a:pPr>
                <a:endParaRPr lang="cs-CZ"/>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[tables_figures.xlsx]figure_01!$A$2:$A$31</c:f>
              <c:strCache>
                <c:ptCount val="30"/>
                <c:pt idx="0">
                  <c:v>IT</c:v>
                </c:pt>
                <c:pt idx="1">
                  <c:v>RO</c:v>
                </c:pt>
                <c:pt idx="2">
                  <c:v>DE</c:v>
                </c:pt>
                <c:pt idx="3">
                  <c:v>HR</c:v>
                </c:pt>
                <c:pt idx="4">
                  <c:v>CZ</c:v>
                </c:pt>
                <c:pt idx="5">
                  <c:v>SK</c:v>
                </c:pt>
                <c:pt idx="6">
                  <c:v>BG</c:v>
                </c:pt>
                <c:pt idx="7">
                  <c:v>HU</c:v>
                </c:pt>
                <c:pt idx="8">
                  <c:v>PT</c:v>
                </c:pt>
                <c:pt idx="9">
                  <c:v>AT</c:v>
                </c:pt>
                <c:pt idx="10">
                  <c:v>LV</c:v>
                </c:pt>
                <c:pt idx="11">
                  <c:v>GR</c:v>
                </c:pt>
                <c:pt idx="12">
                  <c:v>FI</c:v>
                </c:pt>
                <c:pt idx="13">
                  <c:v>IS</c:v>
                </c:pt>
                <c:pt idx="14">
                  <c:v>EE</c:v>
                </c:pt>
                <c:pt idx="15">
                  <c:v>SI</c:v>
                </c:pt>
                <c:pt idx="16">
                  <c:v>ES</c:v>
                </c:pt>
                <c:pt idx="17">
                  <c:v>BE</c:v>
                </c:pt>
                <c:pt idx="18">
                  <c:v>PL</c:v>
                </c:pt>
                <c:pt idx="19">
                  <c:v>DK</c:v>
                </c:pt>
                <c:pt idx="20">
                  <c:v>FR</c:v>
                </c:pt>
                <c:pt idx="21">
                  <c:v>NL</c:v>
                </c:pt>
                <c:pt idx="22">
                  <c:v>CH</c:v>
                </c:pt>
                <c:pt idx="23">
                  <c:v>SE</c:v>
                </c:pt>
                <c:pt idx="24">
                  <c:v>UK</c:v>
                </c:pt>
                <c:pt idx="25">
                  <c:v>NO</c:v>
                </c:pt>
                <c:pt idx="26">
                  <c:v>LU</c:v>
                </c:pt>
                <c:pt idx="27">
                  <c:v>IE</c:v>
                </c:pt>
                <c:pt idx="28">
                  <c:v>CY</c:v>
                </c:pt>
                <c:pt idx="29">
                  <c:v>LT</c:v>
                </c:pt>
              </c:strCache>
            </c:strRef>
          </c:cat>
          <c:val>
            <c:numRef>
              <c:f>[tables_figures.xlsx]figure_01!$D$2:$D$31</c:f>
              <c:numCache>
                <c:formatCode>0.0</c:formatCode>
                <c:ptCount val="30"/>
                <c:pt idx="0">
                  <c:v>12.2</c:v>
                </c:pt>
                <c:pt idx="1">
                  <c:v>14.8</c:v>
                </c:pt>
                <c:pt idx="2">
                  <c:v>7.8000000000000007</c:v>
                </c:pt>
                <c:pt idx="3">
                  <c:v>13.100000000000001</c:v>
                </c:pt>
                <c:pt idx="4">
                  <c:v>18.899999999999999</c:v>
                </c:pt>
                <c:pt idx="5">
                  <c:v>18.100000000000001</c:v>
                </c:pt>
                <c:pt idx="6">
                  <c:v>8.1999999999999993</c:v>
                </c:pt>
                <c:pt idx="7">
                  <c:v>15.3</c:v>
                </c:pt>
                <c:pt idx="8">
                  <c:v>16.400000000000002</c:v>
                </c:pt>
                <c:pt idx="9">
                  <c:v>18.5</c:v>
                </c:pt>
                <c:pt idx="10">
                  <c:v>21.4</c:v>
                </c:pt>
                <c:pt idx="11">
                  <c:v>17</c:v>
                </c:pt>
                <c:pt idx="12">
                  <c:v>2.3000000000000043</c:v>
                </c:pt>
                <c:pt idx="13">
                  <c:v>7.5</c:v>
                </c:pt>
                <c:pt idx="14">
                  <c:v>13.200000000000003</c:v>
                </c:pt>
                <c:pt idx="15">
                  <c:v>17.099999999999998</c:v>
                </c:pt>
                <c:pt idx="16">
                  <c:v>3.1000000000000014</c:v>
                </c:pt>
                <c:pt idx="17">
                  <c:v>4.2000000000000028</c:v>
                </c:pt>
                <c:pt idx="18">
                  <c:v>22.900000000000002</c:v>
                </c:pt>
                <c:pt idx="19">
                  <c:v>9.3999999999999986</c:v>
                </c:pt>
                <c:pt idx="20">
                  <c:v>6.7000000000000028</c:v>
                </c:pt>
                <c:pt idx="21">
                  <c:v>13</c:v>
                </c:pt>
                <c:pt idx="22">
                  <c:v>17.3</c:v>
                </c:pt>
                <c:pt idx="23">
                  <c:v>14</c:v>
                </c:pt>
                <c:pt idx="24">
                  <c:v>13</c:v>
                </c:pt>
                <c:pt idx="25">
                  <c:v>9.2999999999999972</c:v>
                </c:pt>
                <c:pt idx="26">
                  <c:v>31.499999999999996</c:v>
                </c:pt>
                <c:pt idx="27">
                  <c:v>14.299999999999997</c:v>
                </c:pt>
                <c:pt idx="28">
                  <c:v>10.800000000000004</c:v>
                </c:pt>
                <c:pt idx="29">
                  <c:v>25.499999999999996</c:v>
                </c:pt>
              </c:numCache>
            </c:numRef>
          </c:val>
          <c:extLst>
            <c:ext xmlns:c16="http://schemas.microsoft.com/office/drawing/2014/chart" uri="{C3380CC4-5D6E-409C-BE32-E72D297353CC}">
              <c16:uniqueId val="{00000001-4B78-4E5B-8DB1-1FDDF5BB6EED}"/>
            </c:ext>
          </c:extLst>
        </c:ser>
        <c:ser>
          <c:idx val="2"/>
          <c:order val="2"/>
          <c:tx>
            <c:strRef>
              <c:f>[tables_figures.xlsx]figure_01!$E$1</c:f>
              <c:strCache>
                <c:ptCount val="1"/>
                <c:pt idx="0">
                  <c:v>total</c:v>
                </c:pt>
              </c:strCache>
            </c:strRef>
          </c:tx>
          <c:spPr>
            <a:solidFill>
              <a:schemeClr val="accent3"/>
            </a:solidFill>
            <a:ln>
              <a:noFill/>
            </a:ln>
            <a:effectLst/>
          </c:spPr>
          <c:invertIfNegative val="0"/>
          <c:dLbls>
            <c:dLbl>
              <c:idx val="0"/>
              <c:tx>
                <c:rich>
                  <a:bodyPr/>
                  <a:lstStyle/>
                  <a:p>
                    <a:fld id="{FCA4558D-CBE6-4D7F-B77E-7878E4F4D84A}" type="CELLRANGE">
                      <a:rPr lang="en-US"/>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B78-4E5B-8DB1-1FDDF5BB6EED}"/>
                </c:ext>
              </c:extLst>
            </c:dLbl>
            <c:dLbl>
              <c:idx val="1"/>
              <c:tx>
                <c:rich>
                  <a:bodyPr/>
                  <a:lstStyle/>
                  <a:p>
                    <a:fld id="{908A828A-472D-495D-B63E-8BA83B0346D7}"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EB8-4A7C-8A38-3F4C6C1CB009}"/>
                </c:ext>
              </c:extLst>
            </c:dLbl>
            <c:dLbl>
              <c:idx val="2"/>
              <c:tx>
                <c:rich>
                  <a:bodyPr/>
                  <a:lstStyle/>
                  <a:p>
                    <a:fld id="{E6F90BF0-2C41-485F-836F-B36ABE693DA1}"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EB8-4A7C-8A38-3F4C6C1CB009}"/>
                </c:ext>
              </c:extLst>
            </c:dLbl>
            <c:dLbl>
              <c:idx val="3"/>
              <c:tx>
                <c:rich>
                  <a:bodyPr/>
                  <a:lstStyle/>
                  <a:p>
                    <a:fld id="{025DEAB8-6194-45E8-9DCA-7198E88EC523}"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EB8-4A7C-8A38-3F4C6C1CB009}"/>
                </c:ext>
              </c:extLst>
            </c:dLbl>
            <c:dLbl>
              <c:idx val="4"/>
              <c:tx>
                <c:rich>
                  <a:bodyPr/>
                  <a:lstStyle/>
                  <a:p>
                    <a:fld id="{20B9DC63-5FC8-405D-A598-5E9A4D95CA5B}"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EB8-4A7C-8A38-3F4C6C1CB009}"/>
                </c:ext>
              </c:extLst>
            </c:dLbl>
            <c:dLbl>
              <c:idx val="5"/>
              <c:tx>
                <c:rich>
                  <a:bodyPr/>
                  <a:lstStyle/>
                  <a:p>
                    <a:fld id="{1B8A3AE3-1B56-4631-B65F-41D553D1C206}"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EB8-4A7C-8A38-3F4C6C1CB009}"/>
                </c:ext>
              </c:extLst>
            </c:dLbl>
            <c:dLbl>
              <c:idx val="6"/>
              <c:tx>
                <c:rich>
                  <a:bodyPr/>
                  <a:lstStyle/>
                  <a:p>
                    <a:fld id="{AF3B5FF5-87F6-4710-85B1-5B4A5AF883A8}"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EB8-4A7C-8A38-3F4C6C1CB009}"/>
                </c:ext>
              </c:extLst>
            </c:dLbl>
            <c:dLbl>
              <c:idx val="7"/>
              <c:tx>
                <c:rich>
                  <a:bodyPr/>
                  <a:lstStyle/>
                  <a:p>
                    <a:fld id="{203C478E-D274-42A6-AA9A-B21BCC2E6E7C}"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EB8-4A7C-8A38-3F4C6C1CB009}"/>
                </c:ext>
              </c:extLst>
            </c:dLbl>
            <c:dLbl>
              <c:idx val="8"/>
              <c:tx>
                <c:rich>
                  <a:bodyPr/>
                  <a:lstStyle/>
                  <a:p>
                    <a:fld id="{AFDDF415-9012-48A2-B058-3CA2D04119E1}"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EB8-4A7C-8A38-3F4C6C1CB009}"/>
                </c:ext>
              </c:extLst>
            </c:dLbl>
            <c:dLbl>
              <c:idx val="9"/>
              <c:tx>
                <c:rich>
                  <a:bodyPr/>
                  <a:lstStyle/>
                  <a:p>
                    <a:fld id="{62459696-A59E-4D00-8F27-D7BA6619AD33}"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EB8-4A7C-8A38-3F4C6C1CB009}"/>
                </c:ext>
              </c:extLst>
            </c:dLbl>
            <c:dLbl>
              <c:idx val="10"/>
              <c:tx>
                <c:rich>
                  <a:bodyPr/>
                  <a:lstStyle/>
                  <a:p>
                    <a:fld id="{43158EA0-1B55-4A8D-BF64-1BD706CD83B4}"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EB8-4A7C-8A38-3F4C6C1CB009}"/>
                </c:ext>
              </c:extLst>
            </c:dLbl>
            <c:dLbl>
              <c:idx val="11"/>
              <c:tx>
                <c:rich>
                  <a:bodyPr/>
                  <a:lstStyle/>
                  <a:p>
                    <a:fld id="{43B2A315-0DE6-4EAB-83E1-4BF86C674359}"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EB8-4A7C-8A38-3F4C6C1CB009}"/>
                </c:ext>
              </c:extLst>
            </c:dLbl>
            <c:dLbl>
              <c:idx val="12"/>
              <c:tx>
                <c:rich>
                  <a:bodyPr/>
                  <a:lstStyle/>
                  <a:p>
                    <a:fld id="{33B60AC3-D4CF-4D6C-A86F-9308CFF9F54C}"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EB8-4A7C-8A38-3F4C6C1CB009}"/>
                </c:ext>
              </c:extLst>
            </c:dLbl>
            <c:dLbl>
              <c:idx val="13"/>
              <c:tx>
                <c:rich>
                  <a:bodyPr/>
                  <a:lstStyle/>
                  <a:p>
                    <a:fld id="{369DFC0A-6919-487E-BF05-AA1DDCC314AC}"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EB8-4A7C-8A38-3F4C6C1CB009}"/>
                </c:ext>
              </c:extLst>
            </c:dLbl>
            <c:dLbl>
              <c:idx val="14"/>
              <c:tx>
                <c:rich>
                  <a:bodyPr/>
                  <a:lstStyle/>
                  <a:p>
                    <a:fld id="{E672F43B-8CDA-4622-A7D0-E8D90001922D}"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EB8-4A7C-8A38-3F4C6C1CB009}"/>
                </c:ext>
              </c:extLst>
            </c:dLbl>
            <c:dLbl>
              <c:idx val="15"/>
              <c:tx>
                <c:rich>
                  <a:bodyPr/>
                  <a:lstStyle/>
                  <a:p>
                    <a:fld id="{2D1B73AC-B2EC-41BB-8B4C-1DCE081ED9DE}"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EB8-4A7C-8A38-3F4C6C1CB009}"/>
                </c:ext>
              </c:extLst>
            </c:dLbl>
            <c:dLbl>
              <c:idx val="16"/>
              <c:tx>
                <c:rich>
                  <a:bodyPr/>
                  <a:lstStyle/>
                  <a:p>
                    <a:fld id="{537E6AD5-4C12-404A-907B-B7B60920E4C7}"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EB8-4A7C-8A38-3F4C6C1CB009}"/>
                </c:ext>
              </c:extLst>
            </c:dLbl>
            <c:dLbl>
              <c:idx val="17"/>
              <c:tx>
                <c:rich>
                  <a:bodyPr/>
                  <a:lstStyle/>
                  <a:p>
                    <a:fld id="{BD65AA63-30BD-4BFE-88F5-616CC0311270}"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EB8-4A7C-8A38-3F4C6C1CB009}"/>
                </c:ext>
              </c:extLst>
            </c:dLbl>
            <c:dLbl>
              <c:idx val="18"/>
              <c:tx>
                <c:rich>
                  <a:bodyPr/>
                  <a:lstStyle/>
                  <a:p>
                    <a:fld id="{7C9824CC-449F-4DF5-80F2-75D6A1AB704B}"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EB8-4A7C-8A38-3F4C6C1CB009}"/>
                </c:ext>
              </c:extLst>
            </c:dLbl>
            <c:dLbl>
              <c:idx val="19"/>
              <c:tx>
                <c:rich>
                  <a:bodyPr/>
                  <a:lstStyle/>
                  <a:p>
                    <a:fld id="{934D15B0-5E48-475E-A8E7-7A5DF4141B55}"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EB8-4A7C-8A38-3F4C6C1CB009}"/>
                </c:ext>
              </c:extLst>
            </c:dLbl>
            <c:dLbl>
              <c:idx val="20"/>
              <c:tx>
                <c:rich>
                  <a:bodyPr/>
                  <a:lstStyle/>
                  <a:p>
                    <a:fld id="{98D22E4E-0FB2-4430-B06C-C421230F27B7}"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EB8-4A7C-8A38-3F4C6C1CB009}"/>
                </c:ext>
              </c:extLst>
            </c:dLbl>
            <c:dLbl>
              <c:idx val="21"/>
              <c:tx>
                <c:rich>
                  <a:bodyPr/>
                  <a:lstStyle/>
                  <a:p>
                    <a:fld id="{D632672B-372B-4F78-B1D6-470D1CB1169C}"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EB8-4A7C-8A38-3F4C6C1CB009}"/>
                </c:ext>
              </c:extLst>
            </c:dLbl>
            <c:dLbl>
              <c:idx val="22"/>
              <c:tx>
                <c:rich>
                  <a:bodyPr/>
                  <a:lstStyle/>
                  <a:p>
                    <a:fld id="{12650BB0-0526-49D5-B5C6-D40E19ACF824}"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EB8-4A7C-8A38-3F4C6C1CB009}"/>
                </c:ext>
              </c:extLst>
            </c:dLbl>
            <c:dLbl>
              <c:idx val="23"/>
              <c:tx>
                <c:rich>
                  <a:bodyPr/>
                  <a:lstStyle/>
                  <a:p>
                    <a:fld id="{8A01E9BA-EE4B-4349-A2A7-4F72A2E7F7AD}"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EB8-4A7C-8A38-3F4C6C1CB009}"/>
                </c:ext>
              </c:extLst>
            </c:dLbl>
            <c:dLbl>
              <c:idx val="24"/>
              <c:tx>
                <c:rich>
                  <a:bodyPr/>
                  <a:lstStyle/>
                  <a:p>
                    <a:fld id="{DF487F77-2321-4977-ABC3-6C600DE13245}"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EB8-4A7C-8A38-3F4C6C1CB009}"/>
                </c:ext>
              </c:extLst>
            </c:dLbl>
            <c:dLbl>
              <c:idx val="25"/>
              <c:tx>
                <c:rich>
                  <a:bodyPr/>
                  <a:lstStyle/>
                  <a:p>
                    <a:fld id="{DCE69FA7-B8C6-4CBF-8AE1-D5D3CCD6CC5A}"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EB8-4A7C-8A38-3F4C6C1CB009}"/>
                </c:ext>
              </c:extLst>
            </c:dLbl>
            <c:dLbl>
              <c:idx val="26"/>
              <c:tx>
                <c:rich>
                  <a:bodyPr/>
                  <a:lstStyle/>
                  <a:p>
                    <a:fld id="{9C094CB4-6668-466F-98FB-778D9B7AE740}"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EB8-4A7C-8A38-3F4C6C1CB009}"/>
                </c:ext>
              </c:extLst>
            </c:dLbl>
            <c:dLbl>
              <c:idx val="27"/>
              <c:tx>
                <c:rich>
                  <a:bodyPr/>
                  <a:lstStyle/>
                  <a:p>
                    <a:fld id="{A88C325D-6E5B-4758-B2E9-EBAABA2C6F92}"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EB8-4A7C-8A38-3F4C6C1CB009}"/>
                </c:ext>
              </c:extLst>
            </c:dLbl>
            <c:dLbl>
              <c:idx val="28"/>
              <c:tx>
                <c:rich>
                  <a:bodyPr/>
                  <a:lstStyle/>
                  <a:p>
                    <a:fld id="{F40BC0CD-BCE7-41CA-9255-1D25D3EDAC0C}"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EB8-4A7C-8A38-3F4C6C1CB009}"/>
                </c:ext>
              </c:extLst>
            </c:dLbl>
            <c:dLbl>
              <c:idx val="29"/>
              <c:tx>
                <c:rich>
                  <a:bodyPr/>
                  <a:lstStyle/>
                  <a:p>
                    <a:fld id="{4BFEEB3C-EF15-49CB-A50B-1AEEFC462D2F}" type="CELLRANGE">
                      <a:rPr lang="cs-CZ"/>
                      <a:pPr/>
                      <a:t>[OBLAST BUNĚK]</a:t>
                    </a:fld>
                    <a:endParaRPr lang="cs-CZ"/>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2EB8-4A7C-8A38-3F4C6C1CB00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Narrow" panose="020B0606020202030204" pitchFamily="34" charset="0"/>
                    <a:ea typeface="+mn-ea"/>
                    <a:cs typeface="+mn-cs"/>
                  </a:defRPr>
                </a:pPr>
                <a:endParaRPr lang="cs-CZ"/>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[tables_figures.xlsx]figure_01!$A$2:$A$31</c:f>
              <c:strCache>
                <c:ptCount val="30"/>
                <c:pt idx="0">
                  <c:v>IT</c:v>
                </c:pt>
                <c:pt idx="1">
                  <c:v>RO</c:v>
                </c:pt>
                <c:pt idx="2">
                  <c:v>DE</c:v>
                </c:pt>
                <c:pt idx="3">
                  <c:v>HR</c:v>
                </c:pt>
                <c:pt idx="4">
                  <c:v>CZ</c:v>
                </c:pt>
                <c:pt idx="5">
                  <c:v>SK</c:v>
                </c:pt>
                <c:pt idx="6">
                  <c:v>BG</c:v>
                </c:pt>
                <c:pt idx="7">
                  <c:v>HU</c:v>
                </c:pt>
                <c:pt idx="8">
                  <c:v>PT</c:v>
                </c:pt>
                <c:pt idx="9">
                  <c:v>AT</c:v>
                </c:pt>
                <c:pt idx="10">
                  <c:v>LV</c:v>
                </c:pt>
                <c:pt idx="11">
                  <c:v>GR</c:v>
                </c:pt>
                <c:pt idx="12">
                  <c:v>FI</c:v>
                </c:pt>
                <c:pt idx="13">
                  <c:v>IS</c:v>
                </c:pt>
                <c:pt idx="14">
                  <c:v>EE</c:v>
                </c:pt>
                <c:pt idx="15">
                  <c:v>SI</c:v>
                </c:pt>
                <c:pt idx="16">
                  <c:v>ES</c:v>
                </c:pt>
                <c:pt idx="17">
                  <c:v>BE</c:v>
                </c:pt>
                <c:pt idx="18">
                  <c:v>PL</c:v>
                </c:pt>
                <c:pt idx="19">
                  <c:v>DK</c:v>
                </c:pt>
                <c:pt idx="20">
                  <c:v>FR</c:v>
                </c:pt>
                <c:pt idx="21">
                  <c:v>NL</c:v>
                </c:pt>
                <c:pt idx="22">
                  <c:v>CH</c:v>
                </c:pt>
                <c:pt idx="23">
                  <c:v>SE</c:v>
                </c:pt>
                <c:pt idx="24">
                  <c:v>UK</c:v>
                </c:pt>
                <c:pt idx="25">
                  <c:v>NO</c:v>
                </c:pt>
                <c:pt idx="26">
                  <c:v>LU</c:v>
                </c:pt>
                <c:pt idx="27">
                  <c:v>IE</c:v>
                </c:pt>
                <c:pt idx="28">
                  <c:v>CY</c:v>
                </c:pt>
                <c:pt idx="29">
                  <c:v>LT</c:v>
                </c:pt>
              </c:strCache>
            </c:strRef>
          </c:cat>
          <c:val>
            <c:numRef>
              <c:f>[tables_figures.xlsx]figure_01!$E$2:$E$31</c:f>
              <c:numCache>
                <c:formatCode>General</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extLst>
            <c:ext xmlns:c15="http://schemas.microsoft.com/office/drawing/2012/chart" uri="{02D57815-91ED-43cb-92C2-25804820EDAC}">
              <c15:datalabelsRange>
                <c15:f>[tables_figures.xlsx]figure_01!$C$2:$C$31</c15:f>
                <c15:dlblRangeCache>
                  <c:ptCount val="30"/>
                  <c:pt idx="0">
                    <c:v>25,2</c:v>
                  </c:pt>
                  <c:pt idx="1">
                    <c:v>25,5</c:v>
                  </c:pt>
                  <c:pt idx="2">
                    <c:v>29,6</c:v>
                  </c:pt>
                  <c:pt idx="3">
                    <c:v>30,8</c:v>
                  </c:pt>
                  <c:pt idx="4">
                    <c:v>31,0</c:v>
                  </c:pt>
                  <c:pt idx="5">
                    <c:v>31,3</c:v>
                  </c:pt>
                  <c:pt idx="6">
                    <c:v>31,8</c:v>
                  </c:pt>
                  <c:pt idx="7">
                    <c:v>32,1</c:v>
                  </c:pt>
                  <c:pt idx="8">
                    <c:v>33,1</c:v>
                  </c:pt>
                  <c:pt idx="9">
                    <c:v>38,6</c:v>
                  </c:pt>
                  <c:pt idx="10">
                    <c:v>39,9</c:v>
                  </c:pt>
                  <c:pt idx="11">
                    <c:v>40,1</c:v>
                  </c:pt>
                  <c:pt idx="12">
                    <c:v>40,2</c:v>
                  </c:pt>
                  <c:pt idx="13">
                    <c:v>40,2</c:v>
                  </c:pt>
                  <c:pt idx="14">
                    <c:v>40,6</c:v>
                  </c:pt>
                  <c:pt idx="15">
                    <c:v>40,8</c:v>
                  </c:pt>
                  <c:pt idx="16">
                    <c:v>41,0</c:v>
                  </c:pt>
                  <c:pt idx="17">
                    <c:v>43,1</c:v>
                  </c:pt>
                  <c:pt idx="18">
                    <c:v>43,2</c:v>
                  </c:pt>
                  <c:pt idx="19">
                    <c:v>44,5</c:v>
                  </c:pt>
                  <c:pt idx="20">
                    <c:v>44,7</c:v>
                  </c:pt>
                  <c:pt idx="21">
                    <c:v>45,1</c:v>
                  </c:pt>
                  <c:pt idx="22">
                    <c:v>46,5</c:v>
                  </c:pt>
                  <c:pt idx="23">
                    <c:v>46,5</c:v>
                  </c:pt>
                  <c:pt idx="24">
                    <c:v>46,9</c:v>
                  </c:pt>
                  <c:pt idx="25">
                    <c:v>49,0</c:v>
                  </c:pt>
                  <c:pt idx="26">
                    <c:v>50,3</c:v>
                  </c:pt>
                  <c:pt idx="27">
                    <c:v>52,0</c:v>
                  </c:pt>
                  <c:pt idx="28">
                    <c:v>54,7</c:v>
                  </c:pt>
                  <c:pt idx="29">
                    <c:v>54,8</c:v>
                  </c:pt>
                </c15:dlblRangeCache>
              </c15:datalabelsRange>
            </c:ext>
            <c:ext xmlns:c16="http://schemas.microsoft.com/office/drawing/2014/chart" uri="{C3380CC4-5D6E-409C-BE32-E72D297353CC}">
              <c16:uniqueId val="{00000020-4B78-4E5B-8DB1-1FDDF5BB6EED}"/>
            </c:ext>
          </c:extLst>
        </c:ser>
        <c:dLbls>
          <c:showLegendKey val="0"/>
          <c:showVal val="0"/>
          <c:showCatName val="0"/>
          <c:showSerName val="0"/>
          <c:showPercent val="0"/>
          <c:showBubbleSize val="0"/>
        </c:dLbls>
        <c:gapWidth val="30"/>
        <c:overlap val="100"/>
        <c:axId val="63980960"/>
        <c:axId val="162529968"/>
      </c:barChart>
      <c:catAx>
        <c:axId val="63980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country</a:t>
                </a:r>
              </a:p>
            </c:rich>
          </c:tx>
          <c:layout>
            <c:manualLayout>
              <c:xMode val="edge"/>
              <c:yMode val="edge"/>
              <c:x val="0.49985632397694135"/>
              <c:y val="0.900666424519565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62529968"/>
        <c:crosses val="autoZero"/>
        <c:auto val="1"/>
        <c:lblAlgn val="ctr"/>
        <c:lblOffset val="100"/>
        <c:noMultiLvlLbl val="0"/>
      </c:catAx>
      <c:valAx>
        <c:axId val="162529968"/>
        <c:scaling>
          <c:orientation val="minMax"/>
        </c:scaling>
        <c:delete val="0"/>
        <c:axPos val="l"/>
        <c:majorGridlines>
          <c:spPr>
            <a:ln w="6350"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cs-CZ" sz="900"/>
                  <a:t>people</a:t>
                </a:r>
                <a:r>
                  <a:rPr lang="cs-CZ" sz="900" baseline="0"/>
                  <a:t> with terrtiary education (%)</a:t>
                </a:r>
              </a:p>
              <a:p>
                <a:pPr>
                  <a:defRPr sz="900"/>
                </a:pPr>
                <a:endParaRPr lang="cs-CZ" sz="900"/>
              </a:p>
            </c:rich>
          </c:tx>
          <c:layout>
            <c:manualLayout>
              <c:xMode val="edge"/>
              <c:yMode val="edge"/>
              <c:x val="1.2513601562328081E-2"/>
              <c:y val="0.301394893638080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63980960"/>
        <c:crosses val="autoZero"/>
        <c:crossBetween val="between"/>
        <c:majorUnit val="5"/>
      </c:valAx>
      <c:spPr>
        <a:noFill/>
        <a:ln>
          <a:solidFill>
            <a:schemeClr val="tx1">
              <a:lumMod val="15000"/>
              <a:lumOff val="85000"/>
            </a:schemeClr>
          </a:solidFill>
        </a:ln>
        <a:effectLst/>
      </c:spPr>
    </c:plotArea>
    <c:legend>
      <c:legendPos val="b"/>
      <c:legendEntry>
        <c:idx val="2"/>
        <c:delete val="1"/>
      </c:legendEntry>
      <c:layout>
        <c:manualLayout>
          <c:xMode val="edge"/>
          <c:yMode val="edge"/>
          <c:x val="0.41871192841343857"/>
          <c:y val="0.94946658422703256"/>
          <c:w val="0.25390085521702316"/>
          <c:h val="4.841248543059355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solidFill>
      <a:schemeClr val="bg1"/>
    </a:solidFill>
    <a:ln w="6350" cap="flat" cmpd="sng" algn="ctr">
      <a:solidFill>
        <a:schemeClr val="tx1">
          <a:lumMod val="15000"/>
          <a:lumOff val="85000"/>
        </a:schemeClr>
      </a:solidFill>
      <a:round/>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0A48132-DB89-4D0C-AC67-3EF08F6FC7BC}" type="datetimeFigureOut">
              <a:rPr lang="cs-CZ" smtClean="0"/>
              <a:t>01.12.2021</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ADFB3A1-43B2-4EF6-A9C0-E22A3332F48E}" type="slidenum">
              <a:rPr lang="cs-CZ" smtClean="0"/>
              <a:t>‹#›</a:t>
            </a:fld>
            <a:endParaRPr lang="cs-CZ"/>
          </a:p>
        </p:txBody>
      </p:sp>
    </p:spTree>
    <p:extLst>
      <p:ext uri="{BB962C8B-B14F-4D97-AF65-F5344CB8AC3E}">
        <p14:creationId xmlns:p14="http://schemas.microsoft.com/office/powerpoint/2010/main" val="1661264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19D68CD-1F89-43D2-BA54-242178AA4DA6}" type="datetimeFigureOut">
              <a:rPr lang="en-US" smtClean="0"/>
              <a:t>12/1/2021</a:t>
            </a:fld>
            <a:endParaRPr lang="en-US"/>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AE1B986-F754-49A0-AD2D-21B9237161D9}" type="slidenum">
              <a:rPr lang="en-US" smtClean="0"/>
              <a:t>‹#›</a:t>
            </a:fld>
            <a:endParaRPr lang="en-US"/>
          </a:p>
        </p:txBody>
      </p:sp>
    </p:spTree>
    <p:extLst>
      <p:ext uri="{BB962C8B-B14F-4D97-AF65-F5344CB8AC3E}">
        <p14:creationId xmlns:p14="http://schemas.microsoft.com/office/powerpoint/2010/main" val="212264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eskatelevize.cz/porady/10267754387-ptacata-aneb-nejsme-zadna-becka/bonus/990-trailer/"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AE1B986-F754-49A0-AD2D-21B9237161D9}" type="slidenum">
              <a:rPr lang="en-US" smtClean="0"/>
              <a:t>1</a:t>
            </a:fld>
            <a:endParaRPr lang="en-US"/>
          </a:p>
        </p:txBody>
      </p:sp>
    </p:spTree>
    <p:extLst>
      <p:ext uri="{BB962C8B-B14F-4D97-AF65-F5344CB8AC3E}">
        <p14:creationId xmlns:p14="http://schemas.microsoft.com/office/powerpoint/2010/main" val="2262423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obrázek snímku 1"/>
          <p:cNvSpPr>
            <a:spLocks noGrp="1" noRot="1" noChangeAspect="1" noTextEdit="1"/>
          </p:cNvSpPr>
          <p:nvPr>
            <p:ph type="sldImg"/>
          </p:nvPr>
        </p:nvSpPr>
        <p:spPr>
          <a:ln/>
        </p:spPr>
      </p:sp>
      <p:sp>
        <p:nvSpPr>
          <p:cNvPr id="6349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a:p>
            <a:endParaRPr lang="cs-CZ" altLang="cs-CZ" dirty="0">
              <a:latin typeface="Arial" panose="020B0604020202020204" pitchFamily="34" charset="0"/>
            </a:endParaRPr>
          </a:p>
        </p:txBody>
      </p:sp>
      <p:sp>
        <p:nvSpPr>
          <p:cNvPr id="6349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3A49AD0B-B9B4-4A8D-8BC9-C849D7B8C574}" type="slidenum">
              <a:rPr lang="cs-CZ" altLang="cs-CZ" smtClean="0">
                <a:latin typeface="Arial" panose="020B0604020202020204" pitchFamily="34" charset="0"/>
              </a:rPr>
              <a:pPr/>
              <a:t>10</a:t>
            </a:fld>
            <a:endParaRPr lang="cs-CZ" altLang="cs-CZ">
              <a:latin typeface="Arial" panose="020B0604020202020204" pitchFamily="34" charset="0"/>
            </a:endParaRPr>
          </a:p>
        </p:txBody>
      </p:sp>
    </p:spTree>
    <p:extLst>
      <p:ext uri="{BB962C8B-B14F-4D97-AF65-F5344CB8AC3E}">
        <p14:creationId xmlns:p14="http://schemas.microsoft.com/office/powerpoint/2010/main" val="2415399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11</a:t>
            </a:fld>
            <a:endParaRPr lang="en-US"/>
          </a:p>
        </p:txBody>
      </p:sp>
    </p:spTree>
    <p:extLst>
      <p:ext uri="{BB962C8B-B14F-4D97-AF65-F5344CB8AC3E}">
        <p14:creationId xmlns:p14="http://schemas.microsoft.com/office/powerpoint/2010/main" val="1693757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fld id="{2FD69721-33CC-459C-8886-C273A37D8E84}" type="slidenum">
              <a:rPr lang="cs-CZ" altLang="cs-CZ" sz="1200"/>
              <a:pPr/>
              <a:t>12</a:t>
            </a:fld>
            <a:endParaRPr lang="cs-CZ" altLang="cs-CZ" sz="120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extLst>
      <p:ext uri="{BB962C8B-B14F-4D97-AF65-F5344CB8AC3E}">
        <p14:creationId xmlns:p14="http://schemas.microsoft.com/office/powerpoint/2010/main" val="1989339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13</a:t>
            </a:fld>
            <a:endParaRPr lang="en-US"/>
          </a:p>
        </p:txBody>
      </p:sp>
    </p:spTree>
    <p:extLst>
      <p:ext uri="{BB962C8B-B14F-4D97-AF65-F5344CB8AC3E}">
        <p14:creationId xmlns:p14="http://schemas.microsoft.com/office/powerpoint/2010/main" val="3964931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Zástupný symbol pro obrázek snímku 1"/>
          <p:cNvSpPr>
            <a:spLocks noGrp="1" noRot="1" noChangeAspect="1"/>
          </p:cNvSpPr>
          <p:nvPr>
            <p:ph type="sldImg"/>
          </p:nvPr>
        </p:nvSpPr>
        <p:spPr>
          <a:ln/>
        </p:spPr>
      </p:sp>
      <p:sp>
        <p:nvSpPr>
          <p:cNvPr id="53250" name="Zástupný symbol pro poznámky 2"/>
          <p:cNvSpPr>
            <a:spLocks noGrp="1"/>
          </p:cNvSpPr>
          <p:nvPr>
            <p:ph type="body" idx="1"/>
          </p:nvPr>
        </p:nvSpPr>
        <p:spPr>
          <a:noFill/>
          <a:ln/>
        </p:spPr>
        <p:txBody>
          <a:bodyPr/>
          <a:lstStyle/>
          <a:p>
            <a:endParaRPr lang="cs-CZ" dirty="0"/>
          </a:p>
        </p:txBody>
      </p:sp>
      <p:sp>
        <p:nvSpPr>
          <p:cNvPr id="53251" name="Zástupný symbol pro číslo snímku 3"/>
          <p:cNvSpPr>
            <a:spLocks noGrp="1"/>
          </p:cNvSpPr>
          <p:nvPr>
            <p:ph type="sldNum" sz="quarter" idx="5"/>
          </p:nvPr>
        </p:nvSpPr>
        <p:spPr>
          <a:noFill/>
        </p:spPr>
        <p:txBody>
          <a:bodyPr/>
          <a:lstStyle/>
          <a:p>
            <a:fld id="{A3E1A369-C0F7-4EEA-AC20-8B91D5C06BAD}" type="slidenum">
              <a:rPr lang="cs-CZ" smtClean="0"/>
              <a:pPr/>
              <a:t>14</a:t>
            </a:fld>
            <a:endParaRPr lang="cs-CZ"/>
          </a:p>
        </p:txBody>
      </p:sp>
    </p:spTree>
    <p:extLst>
      <p:ext uri="{BB962C8B-B14F-4D97-AF65-F5344CB8AC3E}">
        <p14:creationId xmlns:p14="http://schemas.microsoft.com/office/powerpoint/2010/main" val="949456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Zástupný symbol pro obrázek snímku 1"/>
          <p:cNvSpPr>
            <a:spLocks noGrp="1" noRot="1" noChangeAspect="1"/>
          </p:cNvSpPr>
          <p:nvPr>
            <p:ph type="sldImg"/>
          </p:nvPr>
        </p:nvSpPr>
        <p:spPr>
          <a:ln/>
        </p:spPr>
      </p:sp>
      <p:sp>
        <p:nvSpPr>
          <p:cNvPr id="53250" name="Zástupný symbol pro poznámky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Calibri" pitchFamily="34" charset="0"/>
                <a:ea typeface="+mn-ea"/>
                <a:cs typeface="+mn-cs"/>
              </a:rPr>
              <a:t>Although, at first glance it might seem obvious that there are no barriers in the access to education or discriminatory behavior against selected groups of pupils in the Czech educational system, the opposite is true. </a:t>
            </a:r>
            <a:endParaRPr lang="cs-CZ" sz="1200" kern="1200" dirty="0">
              <a:solidFill>
                <a:schemeClr val="tx1"/>
              </a:solidFill>
              <a:latin typeface="Calibri" pitchFamily="34" charset="0"/>
              <a:ea typeface="+mn-ea"/>
              <a:cs typeface="+mn-cs"/>
            </a:endParaRPr>
          </a:p>
          <a:p>
            <a:endParaRPr lang="cs-CZ" dirty="0"/>
          </a:p>
        </p:txBody>
      </p:sp>
      <p:sp>
        <p:nvSpPr>
          <p:cNvPr id="53251" name="Zástupný symbol pro číslo snímku 3"/>
          <p:cNvSpPr>
            <a:spLocks noGrp="1"/>
          </p:cNvSpPr>
          <p:nvPr>
            <p:ph type="sldNum" sz="quarter" idx="5"/>
          </p:nvPr>
        </p:nvSpPr>
        <p:spPr>
          <a:noFill/>
        </p:spPr>
        <p:txBody>
          <a:bodyPr/>
          <a:lstStyle/>
          <a:p>
            <a:fld id="{A3E1A369-C0F7-4EEA-AC20-8B91D5C06BAD}" type="slidenum">
              <a:rPr lang="cs-CZ" smtClean="0"/>
              <a:pPr/>
              <a:t>15</a:t>
            </a:fld>
            <a:endParaRPr lang="cs-CZ"/>
          </a:p>
        </p:txBody>
      </p:sp>
    </p:spTree>
    <p:extLst>
      <p:ext uri="{BB962C8B-B14F-4D97-AF65-F5344CB8AC3E}">
        <p14:creationId xmlns:p14="http://schemas.microsoft.com/office/powerpoint/2010/main" val="3822664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16</a:t>
            </a:fld>
            <a:endParaRPr lang="en-US"/>
          </a:p>
        </p:txBody>
      </p:sp>
    </p:spTree>
    <p:extLst>
      <p:ext uri="{BB962C8B-B14F-4D97-AF65-F5344CB8AC3E}">
        <p14:creationId xmlns:p14="http://schemas.microsoft.com/office/powerpoint/2010/main" val="337044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8B88CD6D-5A0E-49B0-B14E-8B1356857344}" type="slidenum">
              <a:rPr lang="cs-CZ" smtClean="0"/>
              <a:t>17</a:t>
            </a:fld>
            <a:endParaRPr lang="cs-CZ"/>
          </a:p>
        </p:txBody>
      </p:sp>
    </p:spTree>
    <p:extLst>
      <p:ext uri="{BB962C8B-B14F-4D97-AF65-F5344CB8AC3E}">
        <p14:creationId xmlns:p14="http://schemas.microsoft.com/office/powerpoint/2010/main" val="180654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Tertiary</a:t>
            </a:r>
            <a:r>
              <a:rPr lang="cs-CZ" dirty="0"/>
              <a:t> </a:t>
            </a:r>
            <a:r>
              <a:rPr lang="cs-CZ" dirty="0" err="1"/>
              <a:t>education</a:t>
            </a:r>
            <a:r>
              <a:rPr lang="cs-CZ" dirty="0"/>
              <a:t> has </a:t>
            </a:r>
            <a:r>
              <a:rPr lang="cs-CZ" dirty="0" err="1"/>
              <a:t>expanded</a:t>
            </a:r>
            <a:r>
              <a:rPr lang="cs-CZ" dirty="0"/>
              <a:t> </a:t>
            </a:r>
            <a:r>
              <a:rPr lang="cs-CZ" dirty="0" err="1"/>
              <a:t>significantly</a:t>
            </a:r>
            <a:r>
              <a:rPr lang="cs-CZ" dirty="0"/>
              <a:t> </a:t>
            </a:r>
            <a:r>
              <a:rPr lang="cs-CZ" dirty="0" err="1"/>
              <a:t>over</a:t>
            </a:r>
            <a:r>
              <a:rPr lang="cs-CZ" dirty="0"/>
              <a:t> </a:t>
            </a:r>
            <a:r>
              <a:rPr lang="cs-CZ" dirty="0" err="1"/>
              <a:t>recent</a:t>
            </a:r>
            <a:r>
              <a:rPr lang="cs-CZ" dirty="0"/>
              <a:t> </a:t>
            </a:r>
            <a:r>
              <a:rPr lang="cs-CZ" dirty="0" err="1"/>
              <a:t>decades</a:t>
            </a:r>
            <a:r>
              <a:rPr lang="cs-CZ" dirty="0"/>
              <a:t>.</a:t>
            </a:r>
          </a:p>
        </p:txBody>
      </p:sp>
      <p:sp>
        <p:nvSpPr>
          <p:cNvPr id="4" name="Zástupný symbol pro číslo snímku 3"/>
          <p:cNvSpPr>
            <a:spLocks noGrp="1"/>
          </p:cNvSpPr>
          <p:nvPr>
            <p:ph type="sldNum" sz="quarter" idx="10"/>
          </p:nvPr>
        </p:nvSpPr>
        <p:spPr/>
        <p:txBody>
          <a:bodyPr/>
          <a:lstStyle/>
          <a:p>
            <a:fld id="{0AE1B986-F754-49A0-AD2D-21B9237161D9}" type="slidenum">
              <a:rPr lang="en-US" smtClean="0"/>
              <a:t>18</a:t>
            </a:fld>
            <a:endParaRPr lang="en-US"/>
          </a:p>
        </p:txBody>
      </p:sp>
    </p:spTree>
    <p:extLst>
      <p:ext uri="{BB962C8B-B14F-4D97-AF65-F5344CB8AC3E}">
        <p14:creationId xmlns:p14="http://schemas.microsoft.com/office/powerpoint/2010/main" val="258230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In 1999, the Bologna declaration was signed. This can be seen as the beginning of the most recent wave of educational expansion in Europe. All these changes were encouraged by the need for highly educated people on the European labour markets and by further economic developments (</a:t>
            </a:r>
            <a:r>
              <a:rPr lang="en-GB" dirty="0" err="1"/>
              <a:t>Kogan</a:t>
            </a:r>
            <a:r>
              <a:rPr lang="en-GB" dirty="0"/>
              <a:t>, 2012). </a:t>
            </a:r>
            <a:endParaRPr lang="cs-CZ" dirty="0"/>
          </a:p>
          <a:p>
            <a:endParaRPr lang="cs-CZ" dirty="0"/>
          </a:p>
          <a:p>
            <a:r>
              <a:rPr lang="en-GB" dirty="0"/>
              <a:t>The X axis shows the proportion of people with tertiary education in 2000 in each country. The Y axis shows how much this proportion increased between 2000 and 2018 (all year trends cf. Table A1, in the Appendix). The average proportion of people with tertiary education across countries was 24.1% in 2000 and 42.0% in 2018.</a:t>
            </a:r>
            <a:endParaRPr lang="cs-CZ" dirty="0"/>
          </a:p>
          <a:p>
            <a:endParaRPr lang="cs-CZ" dirty="0"/>
          </a:p>
          <a:p>
            <a:r>
              <a:rPr lang="en-GB" dirty="0"/>
              <a:t>The educational expansion between 2000 and 2018 is negatively path dependent. The increase is lower in countries where the proportion with tertiary education was already high in 2000, and vice versa (the Pearson correlation is -0.64)</a:t>
            </a:r>
            <a:endParaRPr lang="en-US" dirty="0"/>
          </a:p>
        </p:txBody>
      </p:sp>
      <p:sp>
        <p:nvSpPr>
          <p:cNvPr id="4" name="Zástupný symbol pro číslo snímku 3"/>
          <p:cNvSpPr>
            <a:spLocks noGrp="1"/>
          </p:cNvSpPr>
          <p:nvPr>
            <p:ph type="sldNum" sz="quarter" idx="10"/>
          </p:nvPr>
        </p:nvSpPr>
        <p:spPr/>
        <p:txBody>
          <a:bodyPr/>
          <a:lstStyle/>
          <a:p>
            <a:fld id="{8B88CD6D-5A0E-49B0-B14E-8B1356857344}" type="slidenum">
              <a:rPr lang="cs-CZ" smtClean="0"/>
              <a:t>19</a:t>
            </a:fld>
            <a:endParaRPr lang="cs-CZ"/>
          </a:p>
        </p:txBody>
      </p:sp>
    </p:spTree>
    <p:extLst>
      <p:ext uri="{BB962C8B-B14F-4D97-AF65-F5344CB8AC3E}">
        <p14:creationId xmlns:p14="http://schemas.microsoft.com/office/powerpoint/2010/main" val="50163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2</a:t>
            </a:fld>
            <a:endParaRPr lang="en-US"/>
          </a:p>
        </p:txBody>
      </p:sp>
    </p:spTree>
    <p:extLst>
      <p:ext uri="{BB962C8B-B14F-4D97-AF65-F5344CB8AC3E}">
        <p14:creationId xmlns:p14="http://schemas.microsoft.com/office/powerpoint/2010/main" val="2412889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According to what we know from the analysis and studies about the situation of the Roma in the CR, be a Roma (or to born into the Roma family) likely means social handicap for future life. Mentioned </a:t>
            </a:r>
            <a:r>
              <a:rPr lang="en-US" altLang="cs-CZ">
                <a:latin typeface="Arial" panose="020B0604020202020204" pitchFamily="34" charset="0"/>
              </a:rPr>
              <a:t>researches and studies show that Roma population in the Czech Republic faces systematic disadvantages in several areas. The most serious disadvantage is the one in the labor market. One of the main reasons leading to this situation is the low educational level Roma people attain. </a:t>
            </a:r>
            <a:endParaRPr lang="cs-CZ" altLang="cs-CZ">
              <a:latin typeface="Arial" panose="020B0604020202020204" pitchFamily="34" charset="0"/>
            </a:endParaRPr>
          </a:p>
          <a:p>
            <a:r>
              <a:rPr lang="cs-CZ" altLang="cs-CZ">
                <a:latin typeface="Arial" panose="020B0604020202020204" pitchFamily="34" charset="0"/>
              </a:rPr>
              <a:t>Several reports of EU institutions and organizations refer to the </a:t>
            </a:r>
            <a:r>
              <a:rPr lang="en-US" altLang="cs-CZ">
                <a:latin typeface="Arial" panose="020B0604020202020204" pitchFamily="34" charset="0"/>
              </a:rPr>
              <a:t>continuing discrimination against Roma children in the Czech Republic’s education system</a:t>
            </a:r>
            <a:r>
              <a:rPr lang="cs-CZ" altLang="cs-CZ">
                <a:latin typeface="Arial" panose="020B0604020202020204" pitchFamily="34" charset="0"/>
              </a:rPr>
              <a:t>.</a:t>
            </a:r>
          </a:p>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64707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a:ln/>
        </p:spPr>
      </p:sp>
      <p:sp>
        <p:nvSpPr>
          <p:cNvPr id="5222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Qualified estimates, however, </a:t>
            </a:r>
            <a:r>
              <a:rPr lang="en-US" altLang="cs-CZ">
                <a:latin typeface="Arial" panose="020B0604020202020204" pitchFamily="34" charset="0"/>
              </a:rPr>
              <a:t>show that there are many more Roma people than reported in the Czech</a:t>
            </a:r>
            <a:r>
              <a:rPr lang="cs-CZ" altLang="cs-CZ">
                <a:latin typeface="Arial" panose="020B0604020202020204" pitchFamily="34" charset="0"/>
              </a:rPr>
              <a:t> </a:t>
            </a:r>
            <a:r>
              <a:rPr lang="en-US" altLang="cs-CZ">
                <a:latin typeface="Arial" panose="020B0604020202020204" pitchFamily="34" charset="0"/>
              </a:rPr>
              <a:t>population, and the data from the census therefore do not represent the overal</a:t>
            </a:r>
            <a:r>
              <a:rPr lang="cs-CZ" altLang="cs-CZ">
                <a:latin typeface="Arial" panose="020B0604020202020204" pitchFamily="34" charset="0"/>
              </a:rPr>
              <a:t> </a:t>
            </a:r>
            <a:r>
              <a:rPr lang="en-US" altLang="cs-CZ">
                <a:latin typeface="Arial" panose="020B0604020202020204" pitchFamily="34" charset="0"/>
              </a:rPr>
              <a:t>Roma population. </a:t>
            </a:r>
            <a:r>
              <a:rPr lang="cs-CZ" altLang="cs-CZ">
                <a:latin typeface="Arial" panose="020B0604020202020204" pitchFamily="34" charset="0"/>
              </a:rPr>
              <a:t>This table shows that the estimates of the number of Roma in comparison with census data considerably differ. </a:t>
            </a:r>
            <a:r>
              <a:rPr lang="en-US" altLang="cs-CZ">
                <a:latin typeface="Arial" panose="020B0604020202020204" pitchFamily="34" charset="0"/>
              </a:rPr>
              <a:t>Such a phenomenon can be observed across most European</a:t>
            </a:r>
            <a:r>
              <a:rPr lang="cs-CZ" altLang="cs-CZ">
                <a:latin typeface="Arial" panose="020B0604020202020204" pitchFamily="34" charset="0"/>
              </a:rPr>
              <a:t> countries. </a:t>
            </a:r>
          </a:p>
          <a:p>
            <a:endParaRPr lang="cs-CZ" altLang="cs-CZ">
              <a:latin typeface="Arial" panose="020B0604020202020204" pitchFamily="34" charset="0"/>
            </a:endParaRPr>
          </a:p>
          <a:p>
            <a:r>
              <a:rPr lang="cs-CZ" altLang="cs-CZ">
                <a:latin typeface="Arial" panose="020B0604020202020204" pitchFamily="34" charset="0"/>
              </a:rPr>
              <a:t>However, these estimates typically </a:t>
            </a:r>
            <a:r>
              <a:rPr lang="en-US" altLang="cs-CZ">
                <a:latin typeface="Arial" panose="020B0604020202020204" pitchFamily="34" charset="0"/>
              </a:rPr>
              <a:t>focus on areas with higher spatial concentration of the Roma population</a:t>
            </a:r>
            <a:r>
              <a:rPr lang="cs-CZ" altLang="cs-CZ">
                <a:latin typeface="Arial" panose="020B0604020202020204" pitchFamily="34" charset="0"/>
              </a:rPr>
              <a:t>, </a:t>
            </a:r>
            <a:r>
              <a:rPr lang="en-US" altLang="cs-CZ">
                <a:latin typeface="Arial" panose="020B0604020202020204" pitchFamily="34" charset="0"/>
              </a:rPr>
              <a:t>which means that only the Roma people living in concentrated areas are</a:t>
            </a:r>
            <a:r>
              <a:rPr lang="cs-CZ" altLang="cs-CZ">
                <a:latin typeface="Arial" panose="020B0604020202020204" pitchFamily="34" charset="0"/>
              </a:rPr>
              <a:t> </a:t>
            </a:r>
            <a:r>
              <a:rPr lang="en-US" altLang="cs-CZ">
                <a:latin typeface="Arial" panose="020B0604020202020204" pitchFamily="34" charset="0"/>
              </a:rPr>
              <a:t>accounted for. But it is known that a considerable fraction of the Roma population</a:t>
            </a:r>
            <a:r>
              <a:rPr lang="cs-CZ" altLang="cs-CZ">
                <a:latin typeface="Arial" panose="020B0604020202020204" pitchFamily="34" charset="0"/>
              </a:rPr>
              <a:t> </a:t>
            </a:r>
            <a:r>
              <a:rPr lang="en-US" altLang="cs-CZ">
                <a:latin typeface="Arial" panose="020B0604020202020204" pitchFamily="34" charset="0"/>
              </a:rPr>
              <a:t>includes those who have assimilated, whose number is even more difficult</a:t>
            </a:r>
            <a:r>
              <a:rPr lang="cs-CZ" altLang="cs-CZ">
                <a:latin typeface="Arial" panose="020B0604020202020204" pitchFamily="34" charset="0"/>
              </a:rPr>
              <a:t> to estimate.</a:t>
            </a:r>
          </a:p>
          <a:p>
            <a:endParaRPr lang="cs-CZ" altLang="cs-CZ">
              <a:latin typeface="Arial" panose="020B0604020202020204" pitchFamily="34" charset="0"/>
            </a:endParaRPr>
          </a:p>
          <a:p>
            <a:r>
              <a:rPr lang="cs-CZ" altLang="cs-CZ">
                <a:latin typeface="Arial" panose="020B0604020202020204" pitchFamily="34" charset="0"/>
              </a:rPr>
              <a:t>It is known that the current Roma population in the Czech Republic shows a remarkable diversity. The difference can be seen from several aspects: the language, the customs, the econocmic activities and lifestyles. </a:t>
            </a:r>
          </a:p>
          <a:p>
            <a:r>
              <a:rPr lang="cs-CZ" altLang="cs-CZ">
                <a:latin typeface="Arial" panose="020B0604020202020204" pitchFamily="34" charset="0"/>
              </a:rPr>
              <a:t>This demonstrates the problem of defining who is Roma and who is not. A concept of an ethnic group. </a:t>
            </a:r>
          </a:p>
          <a:p>
            <a:endParaRPr lang="cs-CZ" altLang="cs-CZ">
              <a:latin typeface="Arial" panose="020B0604020202020204" pitchFamily="34" charset="0"/>
            </a:endParaRPr>
          </a:p>
        </p:txBody>
      </p:sp>
      <p:sp>
        <p:nvSpPr>
          <p:cNvPr id="52228" name="Zástupný symbol pro číslo snímku 3"/>
          <p:cNvSpPr txBox="1">
            <a:spLocks noGrp="1"/>
          </p:cNvSpPr>
          <p:nvPr/>
        </p:nvSpPr>
        <p:spPr bwMode="auto">
          <a:xfrm>
            <a:off x="3929120" y="9428583"/>
            <a:ext cx="300387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algn="r"/>
            <a:fld id="{370D16D9-6F53-41B6-BFF7-2AB39B7E9372}" type="slidenum">
              <a:rPr lang="cs-CZ" altLang="cs-CZ"/>
              <a:pPr algn="r"/>
              <a:t>21</a:t>
            </a:fld>
            <a:endParaRPr lang="cs-CZ" altLang="cs-CZ"/>
          </a:p>
        </p:txBody>
      </p:sp>
    </p:spTree>
    <p:extLst>
      <p:ext uri="{BB962C8B-B14F-4D97-AF65-F5344CB8AC3E}">
        <p14:creationId xmlns:p14="http://schemas.microsoft.com/office/powerpoint/2010/main" val="93342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23</a:t>
            </a:fld>
            <a:endParaRPr lang="en-US"/>
          </a:p>
        </p:txBody>
      </p:sp>
    </p:spTree>
    <p:extLst>
      <p:ext uri="{BB962C8B-B14F-4D97-AF65-F5344CB8AC3E}">
        <p14:creationId xmlns:p14="http://schemas.microsoft.com/office/powerpoint/2010/main" val="1633965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24</a:t>
            </a:fld>
            <a:endParaRPr lang="en-US"/>
          </a:p>
        </p:txBody>
      </p:sp>
    </p:spTree>
    <p:extLst>
      <p:ext uri="{BB962C8B-B14F-4D97-AF65-F5344CB8AC3E}">
        <p14:creationId xmlns:p14="http://schemas.microsoft.com/office/powerpoint/2010/main" val="1323627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25</a:t>
            </a:fld>
            <a:endParaRPr lang="en-US"/>
          </a:p>
        </p:txBody>
      </p:sp>
    </p:spTree>
    <p:extLst>
      <p:ext uri="{BB962C8B-B14F-4D97-AF65-F5344CB8AC3E}">
        <p14:creationId xmlns:p14="http://schemas.microsoft.com/office/powerpoint/2010/main" val="1597454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a:ln/>
        </p:spPr>
      </p:sp>
      <p:sp>
        <p:nvSpPr>
          <p:cNvPr id="57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altLang="cs-CZ">
                <a:latin typeface="Arial" panose="020B0604020202020204" pitchFamily="34" charset="0"/>
              </a:rPr>
              <a:t>Various authors and expert estimates point out against the cenzus data that they not represent the total Roma population or that the official demographic data underestimate the size of the Roma population. Thus, we see that people who do not identify themselves as Roma, are still classified as by others (experts or researchers). </a:t>
            </a:r>
          </a:p>
          <a:p>
            <a:pPr marL="228600" indent="-228600">
              <a:buFontTx/>
              <a:buAutoNum type="arabicPeriod"/>
            </a:pPr>
            <a:r>
              <a:rPr lang="cs-CZ" altLang="cs-CZ">
                <a:latin typeface="Arial" panose="020B0604020202020204" pitchFamily="34" charset="0"/>
              </a:rPr>
              <a:t>Problems with the definition of who and based on what criteria identify as Roma. </a:t>
            </a:r>
          </a:p>
          <a:p>
            <a:pPr marL="228600" indent="-228600"/>
            <a:r>
              <a:rPr lang="cs-CZ" altLang="cs-CZ">
                <a:latin typeface="Arial" panose="020B0604020202020204" pitchFamily="34" charset="0"/>
              </a:rPr>
              <a:t>3. Groupness – </a:t>
            </a:r>
            <a:r>
              <a:rPr lang="cs-CZ" altLang="cs-CZ" i="1">
                <a:latin typeface="Arial" panose="020B0604020202020204" pitchFamily="34" charset="0"/>
              </a:rPr>
              <a:t>„býti skupinou“</a:t>
            </a:r>
            <a:r>
              <a:rPr lang="cs-CZ" altLang="cs-CZ">
                <a:latin typeface="Arial" panose="020B0604020202020204" pitchFamily="34" charset="0"/>
              </a:rPr>
              <a:t>: „</a:t>
            </a:r>
            <a:r>
              <a:rPr lang="en-US" altLang="cs-CZ">
                <a:latin typeface="Arial" panose="020B0604020202020204" pitchFamily="34" charset="0"/>
              </a:rPr>
              <a:t>This means thinking of ethnicity,race, and nation not in terms of substantial groups or entities, </a:t>
            </a:r>
            <a:endParaRPr lang="cs-CZ" altLang="cs-CZ">
              <a:latin typeface="Arial" panose="020B0604020202020204" pitchFamily="34" charset="0"/>
            </a:endParaRPr>
          </a:p>
          <a:p>
            <a:pPr marL="228600" indent="-228600"/>
            <a:r>
              <a:rPr lang="cs-CZ" altLang="cs-CZ">
                <a:latin typeface="Arial" panose="020B0604020202020204" pitchFamily="34" charset="0"/>
              </a:rPr>
              <a:t>	</a:t>
            </a:r>
            <a:r>
              <a:rPr lang="en-US" altLang="cs-CZ">
                <a:latin typeface="Arial" panose="020B0604020202020204" pitchFamily="34" charset="0"/>
              </a:rPr>
              <a:t>but in terms</a:t>
            </a:r>
            <a:r>
              <a:rPr lang="cs-CZ" altLang="cs-CZ">
                <a:latin typeface="Arial" panose="020B0604020202020204" pitchFamily="34" charset="0"/>
              </a:rPr>
              <a:t> of practical categories, cultural idioms, cognitive schemas, discursive </a:t>
            </a:r>
            <a:r>
              <a:rPr lang="en-US" altLang="cs-CZ">
                <a:latin typeface="Arial" panose="020B0604020202020204" pitchFamily="34" charset="0"/>
              </a:rPr>
              <a:t>frames, </a:t>
            </a:r>
            <a:endParaRPr lang="cs-CZ" altLang="cs-CZ">
              <a:latin typeface="Arial" panose="020B0604020202020204" pitchFamily="34" charset="0"/>
            </a:endParaRPr>
          </a:p>
          <a:p>
            <a:pPr marL="228600" indent="-228600"/>
            <a:r>
              <a:rPr lang="cs-CZ" altLang="cs-CZ">
                <a:latin typeface="Arial" panose="020B0604020202020204" pitchFamily="34" charset="0"/>
              </a:rPr>
              <a:t>	</a:t>
            </a:r>
            <a:r>
              <a:rPr lang="en-US" altLang="cs-CZ">
                <a:latin typeface="Arial" panose="020B0604020202020204" pitchFamily="34" charset="0"/>
              </a:rPr>
              <a:t>organizational routines, institutional forms, political projects, and</a:t>
            </a:r>
            <a:r>
              <a:rPr lang="cs-CZ" altLang="cs-CZ">
                <a:latin typeface="Arial" panose="020B0604020202020204" pitchFamily="34" charset="0"/>
              </a:rPr>
              <a:t> contingent events.“</a:t>
            </a:r>
          </a:p>
          <a:p>
            <a:pPr marL="228600" indent="-228600"/>
            <a:endParaRPr lang="cs-CZ" altLang="cs-CZ">
              <a:latin typeface="Arial" panose="020B0604020202020204" pitchFamily="34" charset="0"/>
            </a:endParaRPr>
          </a:p>
          <a:p>
            <a:pPr marL="228600" indent="-228600"/>
            <a:r>
              <a:rPr lang="cs-CZ" altLang="cs-CZ">
                <a:latin typeface="Arial" panose="020B0604020202020204" pitchFamily="34" charset="0"/>
              </a:rPr>
              <a:t> </a:t>
            </a:r>
          </a:p>
        </p:txBody>
      </p:sp>
      <p:sp>
        <p:nvSpPr>
          <p:cNvPr id="573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CA2624ED-5C15-47C0-9437-39F487B7B6AE}" type="slidenum">
              <a:rPr lang="cs-CZ" altLang="cs-CZ" smtClean="0">
                <a:latin typeface="Arial" panose="020B0604020202020204" pitchFamily="34" charset="0"/>
              </a:rPr>
              <a:pPr/>
              <a:t>26</a:t>
            </a:fld>
            <a:endParaRPr lang="cs-CZ" altLang="cs-CZ">
              <a:latin typeface="Arial" panose="020B0604020202020204" pitchFamily="34" charset="0"/>
            </a:endParaRPr>
          </a:p>
        </p:txBody>
      </p:sp>
    </p:spTree>
    <p:extLst>
      <p:ext uri="{BB962C8B-B14F-4D97-AF65-F5344CB8AC3E}">
        <p14:creationId xmlns:p14="http://schemas.microsoft.com/office/powerpoint/2010/main" val="2452887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a:ln/>
        </p:spPr>
      </p:sp>
      <p:sp>
        <p:nvSpPr>
          <p:cNvPr id="614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dirty="0">
                <a:latin typeface="Arial" panose="020B0604020202020204" pitchFamily="34" charset="0"/>
              </a:rPr>
              <a:t>The situation of a person in the labor market is immediately reflected in the quality of life or the living standard of his family. Regarding the standard of living of the Roma, one of its key indicators is the rate of dependency on social allowances/benefits. This rate varies around one fifth of all households in localities with lower proportion of Roma population up to two-thirds of all households dependent on social benefits in areas with a higher proportion of Roma population</a:t>
            </a:r>
            <a:r>
              <a:rPr lang="cs-CZ" altLang="cs-CZ" dirty="0">
                <a:latin typeface="Arial" panose="020B0604020202020204" pitchFamily="34" charset="0"/>
              </a:rPr>
              <a:t>.</a:t>
            </a:r>
          </a:p>
          <a:p>
            <a:endParaRPr lang="cs-CZ" altLang="cs-CZ" dirty="0">
              <a:latin typeface="Arial" panose="020B0604020202020204" pitchFamily="34" charset="0"/>
            </a:endParaRPr>
          </a:p>
          <a:p>
            <a:r>
              <a:rPr lang="en-US" altLang="cs-CZ" dirty="0">
                <a:latin typeface="Arial" panose="020B0604020202020204" pitchFamily="34" charset="0"/>
              </a:rPr>
              <a:t>Low socio-economic status of Roma people reinforces the negative stereotypes majority population holds towards Roma people and that mass media significantly boost up (for example, recent media discourse on “inadaptable members”).</a:t>
            </a:r>
            <a:r>
              <a:rPr lang="cs-CZ" altLang="cs-CZ" dirty="0">
                <a:latin typeface="Arial" panose="020B0604020202020204" pitchFamily="34" charset="0"/>
              </a:rPr>
              <a:t> </a:t>
            </a:r>
          </a:p>
        </p:txBody>
      </p:sp>
      <p:sp>
        <p:nvSpPr>
          <p:cNvPr id="61444" name="Zástupný symbol pro číslo snímku 3"/>
          <p:cNvSpPr txBox="1">
            <a:spLocks noGrp="1"/>
          </p:cNvSpPr>
          <p:nvPr/>
        </p:nvSpPr>
        <p:spPr bwMode="auto">
          <a:xfrm>
            <a:off x="3929120" y="9428583"/>
            <a:ext cx="300387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algn="r"/>
            <a:fld id="{42DC4B2A-6FE7-463D-84CA-97CA0D4984C3}" type="slidenum">
              <a:rPr lang="cs-CZ" altLang="cs-CZ"/>
              <a:pPr algn="r"/>
              <a:t>27</a:t>
            </a:fld>
            <a:endParaRPr lang="cs-CZ" altLang="cs-CZ"/>
          </a:p>
        </p:txBody>
      </p:sp>
    </p:spTree>
    <p:extLst>
      <p:ext uri="{BB962C8B-B14F-4D97-AF65-F5344CB8AC3E}">
        <p14:creationId xmlns:p14="http://schemas.microsoft.com/office/powerpoint/2010/main" val="254485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obrázek snímku 1"/>
          <p:cNvSpPr>
            <a:spLocks noGrp="1" noRot="1" noChangeAspect="1" noTextEdit="1"/>
          </p:cNvSpPr>
          <p:nvPr>
            <p:ph type="sldImg"/>
          </p:nvPr>
        </p:nvSpPr>
        <p:spPr>
          <a:ln/>
        </p:spPr>
      </p:sp>
      <p:sp>
        <p:nvSpPr>
          <p:cNvPr id="6349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It is an example of the class at an elementary school here in Brno which was created after the non-Roma parents signed a petition in which they demanded that their children should not be put into the same class with the Roma children.   </a:t>
            </a:r>
          </a:p>
          <a:p>
            <a:r>
              <a:rPr lang="cs-CZ" altLang="cs-CZ">
                <a:latin typeface="Arial" panose="020B0604020202020204" pitchFamily="34" charset="0"/>
              </a:rPr>
              <a:t>Afterwards based on this real case the document was created. </a:t>
            </a:r>
          </a:p>
          <a:p>
            <a:r>
              <a:rPr lang="cs-CZ" altLang="cs-CZ">
                <a:latin typeface="Arial" panose="020B0604020202020204" pitchFamily="34" charset="0"/>
              </a:rPr>
              <a:t>Intro from 0:40.</a:t>
            </a:r>
          </a:p>
          <a:p>
            <a:r>
              <a:rPr lang="cs-CZ" altLang="cs-CZ">
                <a:latin typeface="Arial" panose="020B0604020202020204" pitchFamily="34" charset="0"/>
                <a:hlinkClick r:id="rId3"/>
              </a:rPr>
              <a:t>http://www.ceskatelevize.cz/porady/10267754387-ptacata-aneb-nejsme-zadna-becka/bonus/990-trailer/</a:t>
            </a:r>
            <a:endParaRPr lang="cs-CZ" altLang="cs-CZ">
              <a:latin typeface="Arial" panose="020B0604020202020204" pitchFamily="34" charset="0"/>
            </a:endParaRPr>
          </a:p>
          <a:p>
            <a:r>
              <a:rPr lang="cs-CZ" altLang="cs-CZ">
                <a:latin typeface="Arial" panose="020B0604020202020204" pitchFamily="34" charset="0"/>
              </a:rPr>
              <a:t>http://www.ceskatelevize.cz/porady/10719503009-trida-8-a/video/ 1:30</a:t>
            </a:r>
          </a:p>
          <a:p>
            <a:endParaRPr lang="cs-CZ" altLang="cs-CZ">
              <a:latin typeface="Arial" panose="020B0604020202020204" pitchFamily="34" charset="0"/>
            </a:endParaRPr>
          </a:p>
        </p:txBody>
      </p:sp>
      <p:sp>
        <p:nvSpPr>
          <p:cNvPr id="6349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3A49AD0B-B9B4-4A8D-8BC9-C849D7B8C574}" type="slidenum">
              <a:rPr lang="cs-CZ" altLang="cs-CZ" smtClean="0">
                <a:latin typeface="Arial" panose="020B0604020202020204" pitchFamily="34" charset="0"/>
              </a:rPr>
              <a:pPr/>
              <a:t>28</a:t>
            </a:fld>
            <a:endParaRPr lang="cs-CZ" altLang="cs-CZ">
              <a:latin typeface="Arial" panose="020B0604020202020204" pitchFamily="34" charset="0"/>
            </a:endParaRPr>
          </a:p>
        </p:txBody>
      </p:sp>
    </p:spTree>
    <p:extLst>
      <p:ext uri="{BB962C8B-B14F-4D97-AF65-F5344CB8AC3E}">
        <p14:creationId xmlns:p14="http://schemas.microsoft.com/office/powerpoint/2010/main" val="1786293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29</a:t>
            </a:fld>
            <a:endParaRPr lang="en-US"/>
          </a:p>
        </p:txBody>
      </p:sp>
    </p:spTree>
    <p:extLst>
      <p:ext uri="{BB962C8B-B14F-4D97-AF65-F5344CB8AC3E}">
        <p14:creationId xmlns:p14="http://schemas.microsoft.com/office/powerpoint/2010/main" val="178493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30</a:t>
            </a:fld>
            <a:endParaRPr lang="en-US"/>
          </a:p>
        </p:txBody>
      </p:sp>
    </p:spTree>
    <p:extLst>
      <p:ext uri="{BB962C8B-B14F-4D97-AF65-F5344CB8AC3E}">
        <p14:creationId xmlns:p14="http://schemas.microsoft.com/office/powerpoint/2010/main" val="413740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a:ln/>
        </p:spPr>
      </p:sp>
      <p:sp>
        <p:nvSpPr>
          <p:cNvPr id="6147"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atin typeface="Arial" panose="020B0604020202020204" pitchFamily="34" charset="0"/>
            </a:endParaRPr>
          </a:p>
        </p:txBody>
      </p:sp>
      <p:sp>
        <p:nvSpPr>
          <p:cNvPr id="6148"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3000">
                <a:solidFill>
                  <a:schemeClr val="tx1"/>
                </a:solidFill>
                <a:latin typeface="Arial" panose="020B0604020202020204" pitchFamily="34" charset="0"/>
              </a:defRPr>
            </a:lvl1pPr>
            <a:lvl2pPr marL="742950" indent="-285750" defTabSz="919163">
              <a:defRPr sz="3000">
                <a:solidFill>
                  <a:schemeClr val="tx1"/>
                </a:solidFill>
                <a:latin typeface="Arial" panose="020B0604020202020204" pitchFamily="34" charset="0"/>
              </a:defRPr>
            </a:lvl2pPr>
            <a:lvl3pPr marL="1143000" indent="-228600" defTabSz="919163">
              <a:defRPr sz="3000">
                <a:solidFill>
                  <a:schemeClr val="tx1"/>
                </a:solidFill>
                <a:latin typeface="Arial" panose="020B0604020202020204" pitchFamily="34" charset="0"/>
              </a:defRPr>
            </a:lvl3pPr>
            <a:lvl4pPr marL="1600200" indent="-228600" defTabSz="919163">
              <a:defRPr sz="3000">
                <a:solidFill>
                  <a:schemeClr val="tx1"/>
                </a:solidFill>
                <a:latin typeface="Arial" panose="020B0604020202020204" pitchFamily="34" charset="0"/>
              </a:defRPr>
            </a:lvl4pPr>
            <a:lvl5pPr marL="2057400" indent="-228600" defTabSz="919163">
              <a:defRPr sz="3000">
                <a:solidFill>
                  <a:schemeClr val="tx1"/>
                </a:solidFill>
                <a:latin typeface="Arial" panose="020B0604020202020204" pitchFamily="34" charset="0"/>
              </a:defRPr>
            </a:lvl5pPr>
            <a:lvl6pPr marL="2514600" indent="-228600" defTabSz="919163" eaLnBrk="0" fontAlgn="base" hangingPunct="0">
              <a:spcBef>
                <a:spcPct val="0"/>
              </a:spcBef>
              <a:spcAft>
                <a:spcPct val="0"/>
              </a:spcAft>
              <a:defRPr sz="3000">
                <a:solidFill>
                  <a:schemeClr val="tx1"/>
                </a:solidFill>
                <a:latin typeface="Arial" panose="020B0604020202020204" pitchFamily="34" charset="0"/>
              </a:defRPr>
            </a:lvl6pPr>
            <a:lvl7pPr marL="2971800" indent="-228600" defTabSz="919163" eaLnBrk="0" fontAlgn="base" hangingPunct="0">
              <a:spcBef>
                <a:spcPct val="0"/>
              </a:spcBef>
              <a:spcAft>
                <a:spcPct val="0"/>
              </a:spcAft>
              <a:defRPr sz="3000">
                <a:solidFill>
                  <a:schemeClr val="tx1"/>
                </a:solidFill>
                <a:latin typeface="Arial" panose="020B0604020202020204" pitchFamily="34" charset="0"/>
              </a:defRPr>
            </a:lvl7pPr>
            <a:lvl8pPr marL="3429000" indent="-228600" defTabSz="919163" eaLnBrk="0" fontAlgn="base" hangingPunct="0">
              <a:spcBef>
                <a:spcPct val="0"/>
              </a:spcBef>
              <a:spcAft>
                <a:spcPct val="0"/>
              </a:spcAft>
              <a:defRPr sz="3000">
                <a:solidFill>
                  <a:schemeClr val="tx1"/>
                </a:solidFill>
                <a:latin typeface="Arial" panose="020B0604020202020204" pitchFamily="34" charset="0"/>
              </a:defRPr>
            </a:lvl8pPr>
            <a:lvl9pPr marL="3886200" indent="-228600" defTabSz="919163" eaLnBrk="0" fontAlgn="base" hangingPunct="0">
              <a:spcBef>
                <a:spcPct val="0"/>
              </a:spcBef>
              <a:spcAft>
                <a:spcPct val="0"/>
              </a:spcAft>
              <a:defRPr sz="3000">
                <a:solidFill>
                  <a:schemeClr val="tx1"/>
                </a:solidFill>
                <a:latin typeface="Arial" panose="020B0604020202020204" pitchFamily="34" charset="0"/>
              </a:defRPr>
            </a:lvl9pPr>
          </a:lstStyle>
          <a:p>
            <a:fld id="{A494FA23-EA8B-478F-81D1-4E412C2B866C}" type="slidenum">
              <a:rPr lang="cs-CZ" altLang="cs-CZ" sz="1200" smtClean="0"/>
              <a:pPr/>
              <a:t>3</a:t>
            </a:fld>
            <a:endParaRPr lang="cs-CZ" altLang="cs-CZ" sz="1200"/>
          </a:p>
        </p:txBody>
      </p:sp>
    </p:spTree>
    <p:extLst>
      <p:ext uri="{BB962C8B-B14F-4D97-AF65-F5344CB8AC3E}">
        <p14:creationId xmlns:p14="http://schemas.microsoft.com/office/powerpoint/2010/main" val="4069536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4041568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32</a:t>
            </a:fld>
            <a:endParaRPr lang="en-US"/>
          </a:p>
        </p:txBody>
      </p:sp>
    </p:spTree>
    <p:extLst>
      <p:ext uri="{BB962C8B-B14F-4D97-AF65-F5344CB8AC3E}">
        <p14:creationId xmlns:p14="http://schemas.microsoft.com/office/powerpoint/2010/main" val="3778628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a:solidFill>
                  <a:schemeClr val="tx1"/>
                </a:solidFill>
                <a:latin typeface="Calibri" pitchFamily="34" charset="0"/>
                <a:ea typeface="+mn-ea"/>
                <a:cs typeface="+mn-cs"/>
              </a:rPr>
              <a:t>Some research studies point to the fact that the Czech school system can not adequately compensate for the different skills that stem from different social backgrounds (</a:t>
            </a:r>
            <a:r>
              <a:rPr lang="en-US" sz="1200" kern="1200" dirty="0" err="1">
                <a:solidFill>
                  <a:schemeClr val="tx1"/>
                </a:solidFill>
                <a:latin typeface="Calibri" pitchFamily="34" charset="0"/>
                <a:ea typeface="+mn-ea"/>
                <a:cs typeface="+mn-cs"/>
              </a:rPr>
              <a:t>Matějů</a:t>
            </a:r>
            <a:r>
              <a:rPr lang="en-US" sz="1200" kern="1200" dirty="0">
                <a:solidFill>
                  <a:schemeClr val="tx1"/>
                </a:solidFill>
                <a:latin typeface="Calibri" pitchFamily="34" charset="0"/>
                <a:ea typeface="+mn-ea"/>
                <a:cs typeface="+mn-cs"/>
              </a:rPr>
              <a:t>, </a:t>
            </a:r>
            <a:r>
              <a:rPr lang="en-US" sz="1200" kern="1200" dirty="0" err="1">
                <a:solidFill>
                  <a:schemeClr val="tx1"/>
                </a:solidFill>
                <a:latin typeface="Calibri" pitchFamily="34" charset="0"/>
                <a:ea typeface="+mn-ea"/>
                <a:cs typeface="+mn-cs"/>
              </a:rPr>
              <a:t>Straková</a:t>
            </a:r>
            <a:r>
              <a:rPr lang="en-US" sz="1200" kern="1200" dirty="0">
                <a:solidFill>
                  <a:schemeClr val="tx1"/>
                </a:solidFill>
                <a:latin typeface="Calibri" pitchFamily="34" charset="0"/>
                <a:ea typeface="+mn-ea"/>
                <a:cs typeface="+mn-cs"/>
              </a:rPr>
              <a:t>, 2006). If we also take into account the fact that the free choice for a school forms - especially in larger cities - an ethnically segmented educational market where local hierarchy of schools exists and leads to pupils’ selection, we are faced to a deeper dilemma regarding the possibility to find general effective tools of inclusive policies. It points to the real key players who are the parents and their rational learning/educational </a:t>
            </a:r>
            <a:r>
              <a:rPr lang="en-US" sz="1200" kern="1200" dirty="0" err="1">
                <a:solidFill>
                  <a:schemeClr val="tx1"/>
                </a:solidFill>
                <a:latin typeface="Calibri" pitchFamily="34" charset="0"/>
                <a:ea typeface="+mn-ea"/>
                <a:cs typeface="+mn-cs"/>
              </a:rPr>
              <a:t>strateg</a:t>
            </a:r>
            <a:r>
              <a:rPr lang="cs-CZ" sz="1200" kern="1200" dirty="0" err="1">
                <a:solidFill>
                  <a:schemeClr val="tx1"/>
                </a:solidFill>
                <a:latin typeface="Calibri" pitchFamily="34" charset="0"/>
                <a:ea typeface="+mn-ea"/>
                <a:cs typeface="+mn-cs"/>
              </a:rPr>
              <a:t>ies</a:t>
            </a:r>
            <a:r>
              <a:rPr lang="cs-CZ" sz="1200" kern="1200" dirty="0">
                <a:solidFill>
                  <a:schemeClr val="tx1"/>
                </a:solidFill>
                <a:latin typeface="Calibri" pitchFamily="34" charset="0"/>
                <a:ea typeface="+mn-ea"/>
                <a:cs typeface="+mn-cs"/>
              </a:rPr>
              <a:t>.</a:t>
            </a:r>
            <a:endParaRPr lang="cs-CZ" dirty="0"/>
          </a:p>
        </p:txBody>
      </p:sp>
      <p:sp>
        <p:nvSpPr>
          <p:cNvPr id="4" name="Zástupný symbol pro číslo snímku 3"/>
          <p:cNvSpPr>
            <a:spLocks noGrp="1"/>
          </p:cNvSpPr>
          <p:nvPr>
            <p:ph type="sldNum" sz="quarter" idx="10"/>
          </p:nvPr>
        </p:nvSpPr>
        <p:spPr/>
        <p:txBody>
          <a:bodyPr/>
          <a:lstStyle/>
          <a:p>
            <a:pPr>
              <a:defRPr/>
            </a:pPr>
            <a:fld id="{FF3ABF12-E284-4A7B-9E29-91B2A1011B2A}" type="slidenum">
              <a:rPr lang="cs-CZ" smtClean="0"/>
              <a:pPr>
                <a:defRPr/>
              </a:pPr>
              <a:t>33</a:t>
            </a:fld>
            <a:endParaRPr lang="cs-CZ"/>
          </a:p>
        </p:txBody>
      </p:sp>
    </p:spTree>
    <p:extLst>
      <p:ext uri="{BB962C8B-B14F-4D97-AF65-F5344CB8AC3E}">
        <p14:creationId xmlns:p14="http://schemas.microsoft.com/office/powerpoint/2010/main" val="1359663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34</a:t>
            </a:fld>
            <a:endParaRPr lang="en-US"/>
          </a:p>
        </p:txBody>
      </p:sp>
    </p:spTree>
    <p:extLst>
      <p:ext uri="{BB962C8B-B14F-4D97-AF65-F5344CB8AC3E}">
        <p14:creationId xmlns:p14="http://schemas.microsoft.com/office/powerpoint/2010/main" val="2657398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35</a:t>
            </a:fld>
            <a:endParaRPr lang="en-US"/>
          </a:p>
        </p:txBody>
      </p:sp>
    </p:spTree>
    <p:extLst>
      <p:ext uri="{BB962C8B-B14F-4D97-AF65-F5344CB8AC3E}">
        <p14:creationId xmlns:p14="http://schemas.microsoft.com/office/powerpoint/2010/main" val="119213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4</a:t>
            </a:fld>
            <a:endParaRPr lang="en-US"/>
          </a:p>
        </p:txBody>
      </p:sp>
    </p:spTree>
    <p:extLst>
      <p:ext uri="{BB962C8B-B14F-4D97-AF65-F5344CB8AC3E}">
        <p14:creationId xmlns:p14="http://schemas.microsoft.com/office/powerpoint/2010/main" val="563890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742950" lvl="1" indent="-285750" algn="l"/>
            <a:r>
              <a:rPr lang="en-US" altLang="en-US" dirty="0">
                <a:ea typeface="ＭＳ Ｐゴシック" pitchFamily="34" charset="-128"/>
              </a:rPr>
              <a:t>Historically speaking, there are three major types of systems of social stratification: slavery, caste, and class. </a:t>
            </a:r>
          </a:p>
          <a:p>
            <a:pPr marL="742950" lvl="1" indent="-285750"/>
            <a:endParaRPr lang="en-US" altLang="en-US" dirty="0">
              <a:ea typeface="ＭＳ Ｐゴシック" pitchFamily="34" charset="-128"/>
            </a:endParaRPr>
          </a:p>
          <a:p>
            <a:r>
              <a:rPr lang="en-US" altLang="en-US" dirty="0">
                <a:ea typeface="ＭＳ Ｐゴシック" pitchFamily="34" charset="-128"/>
              </a:rPr>
              <a:t>3.  </a:t>
            </a:r>
            <a:r>
              <a:rPr lang="en-US" altLang="en-US" i="1" dirty="0">
                <a:ea typeface="ＭＳ Ｐゴシック" pitchFamily="34" charset="-128"/>
              </a:rPr>
              <a:t>Class</a:t>
            </a:r>
            <a:r>
              <a:rPr lang="en-US" altLang="en-US" b="1" dirty="0">
                <a:ea typeface="ＭＳ Ｐゴシック" pitchFamily="34" charset="-128"/>
              </a:rPr>
              <a:t> </a:t>
            </a:r>
            <a:r>
              <a:rPr lang="en-US" altLang="en-US" dirty="0">
                <a:ea typeface="ＭＳ Ｐゴシック" pitchFamily="34" charset="-128"/>
              </a:rPr>
              <a:t>systems are the stratification system we are familiar with. People are divided according to economic markers such as income, wealth, ownership, and so on.</a:t>
            </a:r>
            <a:endParaRPr lang="en-GB" altLang="en-US" sz="1200" i="1"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a:latin typeface="Arial" panose="020B0604020202020204" pitchFamily="34" charset="0"/>
                <a:cs typeface="Arial" panose="020B0604020202020204" pitchFamily="34" charset="0"/>
              </a:rPr>
              <a:t>Three main dimensions of stratification: </a:t>
            </a:r>
            <a:r>
              <a:rPr lang="en-GB" altLang="en-US" sz="1200" i="1" dirty="0">
                <a:latin typeface="Arial" panose="020B0604020202020204" pitchFamily="34" charset="0"/>
                <a:cs typeface="Arial" panose="020B0604020202020204" pitchFamily="34" charset="0"/>
              </a:rPr>
              <a:t>power</a:t>
            </a:r>
            <a:r>
              <a:rPr lang="en-GB" altLang="en-US" sz="1200" dirty="0">
                <a:latin typeface="Arial" panose="020B0604020202020204" pitchFamily="34" charset="0"/>
                <a:cs typeface="Arial" panose="020B0604020202020204" pitchFamily="34" charset="0"/>
              </a:rPr>
              <a:t>, </a:t>
            </a:r>
            <a:r>
              <a:rPr lang="en-GB" altLang="en-US" sz="1200" i="1" dirty="0">
                <a:latin typeface="Arial" panose="020B0604020202020204" pitchFamily="34" charset="0"/>
                <a:cs typeface="Arial" panose="020B0604020202020204" pitchFamily="34" charset="0"/>
              </a:rPr>
              <a:t>economic capital</a:t>
            </a:r>
            <a:r>
              <a:rPr lang="en-GB" altLang="en-US" sz="1200" dirty="0">
                <a:latin typeface="Arial" panose="020B0604020202020204" pitchFamily="34" charset="0"/>
                <a:cs typeface="Arial" panose="020B0604020202020204" pitchFamily="34" charset="0"/>
              </a:rPr>
              <a:t>, </a:t>
            </a:r>
            <a:r>
              <a:rPr lang="en-GB" altLang="en-US" sz="1200" i="1" dirty="0">
                <a:latin typeface="Arial" panose="020B0604020202020204" pitchFamily="34" charset="0"/>
                <a:cs typeface="Arial" panose="020B0604020202020204" pitchFamily="34" charset="0"/>
              </a:rPr>
              <a:t>prestige</a:t>
            </a:r>
            <a:endParaRPr lang="cs-CZ" altLang="en-US" sz="1200" i="1" dirty="0">
              <a:latin typeface="Arial" panose="020B060402020202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0AE1B986-F754-49A0-AD2D-21B9237161D9}" type="slidenum">
              <a:rPr lang="en-US" smtClean="0"/>
              <a:t>5</a:t>
            </a:fld>
            <a:endParaRPr lang="en-US"/>
          </a:p>
        </p:txBody>
      </p:sp>
    </p:spTree>
    <p:extLst>
      <p:ext uri="{BB962C8B-B14F-4D97-AF65-F5344CB8AC3E}">
        <p14:creationId xmlns:p14="http://schemas.microsoft.com/office/powerpoint/2010/main" val="172295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6</a:t>
            </a:fld>
            <a:endParaRPr lang="en-US"/>
          </a:p>
        </p:txBody>
      </p:sp>
    </p:spTree>
    <p:extLst>
      <p:ext uri="{BB962C8B-B14F-4D97-AF65-F5344CB8AC3E}">
        <p14:creationId xmlns:p14="http://schemas.microsoft.com/office/powerpoint/2010/main" val="140592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gn="l"/>
            <a:endParaRPr lang="en-US" altLang="en-US" dirty="0">
              <a:ea typeface="ＭＳ Ｐゴシック" pitchFamily="34" charset="-128"/>
            </a:endParaRPr>
          </a:p>
        </p:txBody>
      </p:sp>
    </p:spTree>
    <p:extLst>
      <p:ext uri="{BB962C8B-B14F-4D97-AF65-F5344CB8AC3E}">
        <p14:creationId xmlns:p14="http://schemas.microsoft.com/office/powerpoint/2010/main" val="82224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How</a:t>
            </a:r>
            <a:r>
              <a:rPr lang="cs-CZ" dirty="0"/>
              <a:t> to </a:t>
            </a:r>
            <a:r>
              <a:rPr lang="cs-CZ" dirty="0" err="1"/>
              <a:t>measure</a:t>
            </a:r>
            <a:endParaRPr lang="cs-CZ" dirty="0"/>
          </a:p>
        </p:txBody>
      </p:sp>
      <p:sp>
        <p:nvSpPr>
          <p:cNvPr id="4" name="Zástupný symbol pro číslo snímku 3"/>
          <p:cNvSpPr>
            <a:spLocks noGrp="1"/>
          </p:cNvSpPr>
          <p:nvPr>
            <p:ph type="sldNum" sz="quarter" idx="10"/>
          </p:nvPr>
        </p:nvSpPr>
        <p:spPr/>
        <p:txBody>
          <a:bodyPr/>
          <a:lstStyle/>
          <a:p>
            <a:fld id="{0AE1B986-F754-49A0-AD2D-21B9237161D9}" type="slidenum">
              <a:rPr lang="en-US" smtClean="0"/>
              <a:t>8</a:t>
            </a:fld>
            <a:endParaRPr lang="en-US"/>
          </a:p>
        </p:txBody>
      </p:sp>
    </p:spTree>
    <p:extLst>
      <p:ext uri="{BB962C8B-B14F-4D97-AF65-F5344CB8AC3E}">
        <p14:creationId xmlns:p14="http://schemas.microsoft.com/office/powerpoint/2010/main" val="98533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AE1B986-F754-49A0-AD2D-21B9237161D9}" type="slidenum">
              <a:rPr lang="en-US" smtClean="0"/>
              <a:t>9</a:t>
            </a:fld>
            <a:endParaRPr lang="en-US"/>
          </a:p>
        </p:txBody>
      </p:sp>
    </p:spTree>
    <p:extLst>
      <p:ext uri="{BB962C8B-B14F-4D97-AF65-F5344CB8AC3E}">
        <p14:creationId xmlns:p14="http://schemas.microsoft.com/office/powerpoint/2010/main" val="156331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F69A464A-B03E-47E7-9B6A-9657560C2C99}" type="datetime1">
              <a:rPr lang="en-GB" smtClean="0"/>
              <a:t>01/12/2021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t>‹#›</a:t>
            </a:fld>
            <a:endParaRPr lang="en-GB"/>
          </a:p>
        </p:txBody>
      </p:sp>
    </p:spTree>
    <p:extLst>
      <p:ext uri="{BB962C8B-B14F-4D97-AF65-F5344CB8AC3E}">
        <p14:creationId xmlns:p14="http://schemas.microsoft.com/office/powerpoint/2010/main" val="193965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28F64A3-2112-4061-BAF2-FDBBD41F028A}" type="datetime1">
              <a:rPr lang="en-GB" smtClean="0"/>
              <a:t>01/12/2021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t>‹#›</a:t>
            </a:fld>
            <a:endParaRPr lang="en-GB"/>
          </a:p>
        </p:txBody>
      </p:sp>
    </p:spTree>
    <p:extLst>
      <p:ext uri="{BB962C8B-B14F-4D97-AF65-F5344CB8AC3E}">
        <p14:creationId xmlns:p14="http://schemas.microsoft.com/office/powerpoint/2010/main" val="16062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27E79BD-3503-476B-8C51-3475F031C590}" type="datetime1">
              <a:rPr lang="en-GB" smtClean="0"/>
              <a:t>01/12/2021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t>‹#›</a:t>
            </a:fld>
            <a:endParaRPr lang="en-GB"/>
          </a:p>
        </p:txBody>
      </p:sp>
    </p:spTree>
    <p:extLst>
      <p:ext uri="{BB962C8B-B14F-4D97-AF65-F5344CB8AC3E}">
        <p14:creationId xmlns:p14="http://schemas.microsoft.com/office/powerpoint/2010/main" val="2107331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85800" y="609600"/>
            <a:ext cx="77724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85800" y="1981200"/>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981200"/>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85800" y="4114800"/>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4648200" y="4114800"/>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685800" y="6248400"/>
            <a:ext cx="1905000" cy="457200"/>
          </a:xfrm>
        </p:spPr>
        <p:txBody>
          <a:bodyPr/>
          <a:lstStyle>
            <a:lvl1pPr>
              <a:defRPr/>
            </a:lvl1pPr>
          </a:lstStyle>
          <a:p>
            <a:pPr>
              <a:defRPr/>
            </a:pPr>
            <a:fld id="{7B172BC7-FF9E-48D7-AAB8-ED14478A2A8F}" type="datetime1">
              <a:rPr lang="en-GB" smtClean="0"/>
              <a:t>01/12/2021</a:t>
            </a:fld>
            <a:endParaRPr lang="cs-CZ"/>
          </a:p>
        </p:txBody>
      </p:sp>
      <p:sp>
        <p:nvSpPr>
          <p:cNvPr id="8" name="Zástupný symbol pro zápatí 7"/>
          <p:cNvSpPr>
            <a:spLocks noGrp="1"/>
          </p:cNvSpPr>
          <p:nvPr>
            <p:ph type="ftr" sz="quarter" idx="11"/>
          </p:nvPr>
        </p:nvSpPr>
        <p:spPr/>
        <p:txBody>
          <a:bodyPr/>
          <a:lstStyle>
            <a:lvl1pPr>
              <a:defRPr/>
            </a:lvl1pPr>
          </a:lstStyle>
          <a:p>
            <a:pPr>
              <a:defRPr/>
            </a:pPr>
            <a:endParaRPr lang="cs-CZ"/>
          </a:p>
        </p:txBody>
      </p:sp>
      <p:sp>
        <p:nvSpPr>
          <p:cNvPr id="9" name="Zástupný symbol pro číslo snímku 8"/>
          <p:cNvSpPr>
            <a:spLocks noGrp="1"/>
          </p:cNvSpPr>
          <p:nvPr>
            <p:ph type="sldNum" sz="quarter" idx="12"/>
          </p:nvPr>
        </p:nvSpPr>
        <p:spPr>
          <a:xfrm>
            <a:off x="6553200" y="6248400"/>
            <a:ext cx="1905000" cy="457200"/>
          </a:xfrm>
        </p:spPr>
        <p:txBody>
          <a:bodyPr/>
          <a:lstStyle>
            <a:lvl1pPr>
              <a:defRPr/>
            </a:lvl1pPr>
          </a:lstStyle>
          <a:p>
            <a:pPr>
              <a:defRPr/>
            </a:pPr>
            <a:fld id="{818D8060-5FB1-4157-9826-5691CAF449AC}" type="slidenum">
              <a:rPr lang="cs-CZ"/>
              <a:pPr>
                <a:defRPr/>
              </a:pPr>
              <a:t>‹#›</a:t>
            </a:fld>
            <a:endParaRPr lang="cs-CZ"/>
          </a:p>
        </p:txBody>
      </p:sp>
    </p:spTree>
    <p:extLst>
      <p:ext uri="{BB962C8B-B14F-4D97-AF65-F5344CB8AC3E}">
        <p14:creationId xmlns:p14="http://schemas.microsoft.com/office/powerpoint/2010/main" val="2506225362"/>
      </p:ext>
    </p:extLst>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00" y="1692002"/>
            <a:ext cx="8064900" cy="413999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82688" y="6127425"/>
            <a:ext cx="850812" cy="324000"/>
          </a:xfrm>
          <a:prstGeom prst="rect">
            <a:avLst/>
          </a:prstGeom>
        </p:spPr>
      </p:pic>
    </p:spTree>
    <p:extLst>
      <p:ext uri="{BB962C8B-B14F-4D97-AF65-F5344CB8AC3E}">
        <p14:creationId xmlns:p14="http://schemas.microsoft.com/office/powerpoint/2010/main" val="935540773"/>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E1D297-23DD-43D5-AF44-557755783DB2}" type="datetime1">
              <a:rPr lang="en-GB" smtClean="0"/>
              <a:t>01/12/2021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t>‹#›</a:t>
            </a:fld>
            <a:endParaRPr lang="en-GB"/>
          </a:p>
        </p:txBody>
      </p:sp>
    </p:spTree>
    <p:extLst>
      <p:ext uri="{BB962C8B-B14F-4D97-AF65-F5344CB8AC3E}">
        <p14:creationId xmlns:p14="http://schemas.microsoft.com/office/powerpoint/2010/main" val="369392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symbol pro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2E6282B3-52DE-4D41-B086-0B0347E1CBA8}" type="datetime1">
              <a:rPr lang="en-GB" smtClean="0"/>
              <a:t>01/12/2021</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t>‹#›</a:t>
            </a:fld>
            <a:endParaRPr lang="en-GB"/>
          </a:p>
        </p:txBody>
      </p:sp>
    </p:spTree>
    <p:extLst>
      <p:ext uri="{BB962C8B-B14F-4D97-AF65-F5344CB8AC3E}">
        <p14:creationId xmlns:p14="http://schemas.microsoft.com/office/powerpoint/2010/main" val="328054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0F587C9-8ABF-42F7-BB98-AE675F1DFB2D}" type="datetime1">
              <a:rPr lang="en-GB" smtClean="0"/>
              <a:t>01/12/2021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t>‹#›</a:t>
            </a:fld>
            <a:endParaRPr lang="en-GB"/>
          </a:p>
        </p:txBody>
      </p:sp>
    </p:spTree>
    <p:extLst>
      <p:ext uri="{BB962C8B-B14F-4D97-AF65-F5344CB8AC3E}">
        <p14:creationId xmlns:p14="http://schemas.microsoft.com/office/powerpoint/2010/main" val="355620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6"/>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6" name="Zástupný symbol pro obsah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64FAE85-8471-405E-B03D-B0F49560DAD3}" type="datetime1">
              <a:rPr lang="en-GB" smtClean="0"/>
              <a:t>01/12/2021</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94B6D5-A0B9-47D8-AD4D-9B608C1A07EE}" type="slidenum">
              <a:rPr lang="en-GB" smtClean="0"/>
              <a:t>‹#›</a:t>
            </a:fld>
            <a:endParaRPr lang="en-GB"/>
          </a:p>
        </p:txBody>
      </p:sp>
    </p:spTree>
    <p:extLst>
      <p:ext uri="{BB962C8B-B14F-4D97-AF65-F5344CB8AC3E}">
        <p14:creationId xmlns:p14="http://schemas.microsoft.com/office/powerpoint/2010/main" val="329473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29FD7D3-E0F6-4458-83CB-380B80CA2A5F}" type="datetime1">
              <a:rPr lang="en-GB" smtClean="0"/>
              <a:t>01/12/2021</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94B6D5-A0B9-47D8-AD4D-9B608C1A07EE}" type="slidenum">
              <a:rPr lang="en-GB" smtClean="0"/>
              <a:t>‹#›</a:t>
            </a:fld>
            <a:endParaRPr lang="en-GB"/>
          </a:p>
        </p:txBody>
      </p:sp>
    </p:spTree>
    <p:extLst>
      <p:ext uri="{BB962C8B-B14F-4D97-AF65-F5344CB8AC3E}">
        <p14:creationId xmlns:p14="http://schemas.microsoft.com/office/powerpoint/2010/main" val="19628713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4012E19-972E-4047-B9C9-1F6A014CBD6E}" type="datetime1">
              <a:rPr lang="en-GB" smtClean="0"/>
              <a:t>01/12/2021</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t>‹#›</a:t>
            </a:fld>
            <a:endParaRPr lang="en-GB"/>
          </a:p>
        </p:txBody>
      </p:sp>
    </p:spTree>
    <p:extLst>
      <p:ext uri="{BB962C8B-B14F-4D97-AF65-F5344CB8AC3E}">
        <p14:creationId xmlns:p14="http://schemas.microsoft.com/office/powerpoint/2010/main" val="196031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12C40704-27A9-424F-8B19-63D55A2E456B}" type="datetime1">
              <a:rPr lang="en-GB" smtClean="0"/>
              <a:t>01/12/2021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t>‹#›</a:t>
            </a:fld>
            <a:endParaRPr lang="en-GB"/>
          </a:p>
        </p:txBody>
      </p:sp>
    </p:spTree>
    <p:extLst>
      <p:ext uri="{BB962C8B-B14F-4D97-AF65-F5344CB8AC3E}">
        <p14:creationId xmlns:p14="http://schemas.microsoft.com/office/powerpoint/2010/main" val="174620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8F0D294-2548-4446-A0E9-B8AB92A831E5}" type="datetime1">
              <a:rPr lang="en-GB" smtClean="0"/>
              <a:t>01/12/2021</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t>‹#›</a:t>
            </a:fld>
            <a:endParaRPr lang="en-GB"/>
          </a:p>
        </p:txBody>
      </p:sp>
    </p:spTree>
    <p:extLst>
      <p:ext uri="{BB962C8B-B14F-4D97-AF65-F5344CB8AC3E}">
        <p14:creationId xmlns:p14="http://schemas.microsoft.com/office/powerpoint/2010/main" val="333067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29FD7D3-E0F6-4458-83CB-380B80CA2A5F}" type="datetime1">
              <a:rPr lang="en-GB" smtClean="0"/>
              <a:t>01/12/2021</a:t>
            </a:fld>
            <a:endParaRPr lang="en-GB"/>
          </a:p>
        </p:txBody>
      </p:sp>
      <p:sp>
        <p:nvSpPr>
          <p:cNvPr id="5" name="Zástupný symbol pro zápatí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94B6D5-A0B9-47D8-AD4D-9B608C1A07EE}" type="slidenum">
              <a:rPr lang="en-GB" smtClean="0"/>
              <a:t>‹#›</a:t>
            </a:fld>
            <a:endParaRPr lang="en-GB"/>
          </a:p>
        </p:txBody>
      </p:sp>
    </p:spTree>
    <p:extLst>
      <p:ext uri="{BB962C8B-B14F-4D97-AF65-F5344CB8AC3E}">
        <p14:creationId xmlns:p14="http://schemas.microsoft.com/office/powerpoint/2010/main" val="37440177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romea.cz/en/news/czech/czech-government-agency-for-social-inclusion-publishes-analysis-of-segregation-in-primary-schools?fbclid=IwAR2CXIjF4s0iIgxLKolSBv4tnro_DOEW8ALHWrR9SG2BuFogJeV0ADD7QeQ#.XeIH8o-0Nbg.faceboo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ceskatelevize.cz/porady/10267754387-ptacata-aneb-nejsme-zadna-becka/4238-ptacat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délník 1">
            <a:extLst>
              <a:ext uri="{FF2B5EF4-FFF2-40B4-BE49-F238E27FC236}">
                <a16:creationId xmlns:a16="http://schemas.microsoft.com/office/drawing/2014/main" id="{7D4BDA4C-4662-49BD-8E30-AD9C03EDFBF3}"/>
              </a:ext>
            </a:extLst>
          </p:cNvPr>
          <p:cNvSpPr/>
          <p:nvPr/>
        </p:nvSpPr>
        <p:spPr>
          <a:xfrm>
            <a:off x="3889375" y="555625"/>
            <a:ext cx="4622800" cy="5575300"/>
          </a:xfrm>
          <a:prstGeom prst="rect">
            <a:avLst/>
          </a:prstGeom>
        </p:spPr>
        <p:txBody>
          <a:bodyPr wrap="square" anchor="t">
            <a:normAutofit/>
          </a:bodyPr>
          <a:lstStyle/>
          <a:p>
            <a:pPr>
              <a:spcAft>
                <a:spcPts val="600"/>
              </a:spcAft>
            </a:pPr>
            <a:endParaRPr lang="cs-CZ" altLang="cs-CZ" sz="2800" b="1" i="1" dirty="0"/>
          </a:p>
          <a:p>
            <a:pPr>
              <a:spcAft>
                <a:spcPts val="600"/>
              </a:spcAft>
            </a:pPr>
            <a:endParaRPr lang="cs-CZ" altLang="cs-CZ" sz="2800" b="1" i="1" dirty="0"/>
          </a:p>
          <a:p>
            <a:pPr>
              <a:spcAft>
                <a:spcPts val="600"/>
              </a:spcAft>
            </a:pPr>
            <a:endParaRPr lang="cs-CZ" altLang="cs-CZ" sz="2800" b="1" i="1" dirty="0"/>
          </a:p>
          <a:p>
            <a:pPr>
              <a:spcAft>
                <a:spcPts val="600"/>
              </a:spcAft>
            </a:pPr>
            <a:endParaRPr lang="cs-CZ" altLang="cs-CZ" sz="2800" b="1" i="1" dirty="0"/>
          </a:p>
          <a:p>
            <a:pPr>
              <a:spcAft>
                <a:spcPts val="600"/>
              </a:spcAft>
            </a:pPr>
            <a:endParaRPr lang="cs-CZ" altLang="cs-CZ" sz="2800" b="1" i="1" dirty="0"/>
          </a:p>
          <a:p>
            <a:pPr>
              <a:spcAft>
                <a:spcPts val="600"/>
              </a:spcAft>
            </a:pPr>
            <a:endParaRPr lang="cs-CZ" altLang="cs-CZ" sz="2800" b="1" i="1" dirty="0"/>
          </a:p>
          <a:p>
            <a:pPr>
              <a:spcAft>
                <a:spcPts val="600"/>
              </a:spcAft>
            </a:pPr>
            <a:r>
              <a:rPr lang="cs-CZ" altLang="cs-CZ" sz="2800" b="1" i="1" dirty="0" err="1"/>
              <a:t>Content</a:t>
            </a:r>
            <a:endParaRPr lang="cs-CZ" altLang="cs-CZ" sz="2800" b="1" i="1" dirty="0"/>
          </a:p>
          <a:p>
            <a:pPr marL="457200" indent="-457200">
              <a:spcAft>
                <a:spcPts val="600"/>
              </a:spcAft>
              <a:buFont typeface="Arial" panose="020B0604020202020204" pitchFamily="34" charset="0"/>
              <a:buChar char="•"/>
            </a:pPr>
            <a:r>
              <a:rPr lang="cs-CZ" altLang="cs-CZ" sz="2800" dirty="0" err="1"/>
              <a:t>Cross</a:t>
            </a:r>
            <a:r>
              <a:rPr lang="cs-CZ" altLang="cs-CZ" sz="2800" dirty="0"/>
              <a:t>-country </a:t>
            </a:r>
            <a:r>
              <a:rPr lang="cs-CZ" altLang="cs-CZ" sz="2800" dirty="0" err="1"/>
              <a:t>overview</a:t>
            </a:r>
            <a:endParaRPr lang="cs-CZ" altLang="cs-CZ" sz="2800" dirty="0"/>
          </a:p>
          <a:p>
            <a:pPr marL="457200" indent="-457200">
              <a:spcAft>
                <a:spcPts val="600"/>
              </a:spcAft>
              <a:buFont typeface="Arial" panose="020B0604020202020204" pitchFamily="34" charset="0"/>
              <a:buChar char="•"/>
            </a:pPr>
            <a:r>
              <a:rPr lang="cs-CZ" altLang="cs-CZ" sz="2800" dirty="0" err="1"/>
              <a:t>The</a:t>
            </a:r>
            <a:r>
              <a:rPr lang="cs-CZ" altLang="cs-CZ" sz="2800" dirty="0"/>
              <a:t> case </a:t>
            </a:r>
            <a:r>
              <a:rPr lang="cs-CZ" altLang="cs-CZ" sz="2800" dirty="0" err="1"/>
              <a:t>of</a:t>
            </a:r>
            <a:r>
              <a:rPr lang="cs-CZ" altLang="cs-CZ" sz="2800" dirty="0"/>
              <a:t> </a:t>
            </a:r>
            <a:r>
              <a:rPr lang="cs-CZ" altLang="cs-CZ" sz="2800" dirty="0" err="1"/>
              <a:t>the</a:t>
            </a:r>
            <a:r>
              <a:rPr lang="cs-CZ" altLang="cs-CZ" sz="2800" dirty="0"/>
              <a:t> Czech Republic</a:t>
            </a:r>
          </a:p>
        </p:txBody>
      </p:sp>
      <p:sp>
        <p:nvSpPr>
          <p:cNvPr id="2050" name="Rectangle 2"/>
          <p:cNvSpPr>
            <a:spLocks noGrp="1" noChangeArrowheads="1"/>
          </p:cNvSpPr>
          <p:nvPr>
            <p:ph type="ctrTitle"/>
          </p:nvPr>
        </p:nvSpPr>
        <p:spPr>
          <a:xfrm>
            <a:off x="630936" y="552289"/>
            <a:ext cx="2982372" cy="3900326"/>
          </a:xfrm>
        </p:spPr>
        <p:txBody>
          <a:bodyPr vert="horz" lIns="91440" tIns="45720" rIns="91440" bIns="45720" rtlCol="0" anchor="b">
            <a:normAutofit/>
          </a:bodyPr>
          <a:lstStyle/>
          <a:p>
            <a:pPr algn="l" defTabSz="914400">
              <a:defRPr/>
            </a:pPr>
            <a:r>
              <a:rPr lang="en-US" b="1" kern="1200" dirty="0">
                <a:solidFill>
                  <a:schemeClr val="tx1"/>
                </a:solidFill>
                <a:latin typeface="+mj-lt"/>
                <a:ea typeface="+mj-ea"/>
                <a:cs typeface="+mj-cs"/>
              </a:rPr>
              <a:t>(Un)equal access to education</a:t>
            </a:r>
            <a:br>
              <a:rPr lang="en-US" kern="1200" dirty="0">
                <a:solidFill>
                  <a:schemeClr val="tx1"/>
                </a:solidFill>
                <a:latin typeface="+mj-lt"/>
                <a:ea typeface="+mj-ea"/>
                <a:cs typeface="+mj-cs"/>
              </a:rPr>
            </a:br>
            <a:r>
              <a:rPr lang="en-US" kern="1200" dirty="0">
                <a:solidFill>
                  <a:schemeClr val="tx1"/>
                </a:solidFill>
                <a:latin typeface="+mj-lt"/>
                <a:ea typeface="+mj-ea"/>
                <a:cs typeface="+mj-cs"/>
              </a:rPr>
              <a:t> </a:t>
            </a:r>
            <a:endParaRPr lang="en-US" altLang="cs-CZ" b="0" kern="1200" cap="none"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630936" y="4624330"/>
            <a:ext cx="2982372" cy="1521620"/>
          </a:xfrm>
        </p:spPr>
        <p:txBody>
          <a:bodyPr vert="horz" lIns="91440" tIns="45720" rIns="91440" bIns="45720" rtlCol="0">
            <a:normAutofit/>
          </a:bodyPr>
          <a:lstStyle/>
          <a:p>
            <a:pPr algn="l" defTabSz="914400" fontAlgn="auto">
              <a:spcBef>
                <a:spcPts val="1000"/>
              </a:spcBef>
              <a:spcAft>
                <a:spcPts val="0"/>
              </a:spcAft>
              <a:buClr>
                <a:schemeClr val="tx1">
                  <a:shade val="95000"/>
                </a:schemeClr>
              </a:buClr>
              <a:defRPr/>
            </a:pPr>
            <a:endParaRPr lang="en-US" altLang="cs-CZ" sz="2400" kern="1200">
              <a:solidFill>
                <a:schemeClr val="tx1"/>
              </a:solidFill>
              <a:latin typeface="+mn-lt"/>
              <a:ea typeface="+mn-ea"/>
              <a:cs typeface="+mn-cs"/>
            </a:endParaRPr>
          </a:p>
          <a:p>
            <a:pPr algn="l" defTabSz="914400" fontAlgn="auto">
              <a:spcBef>
                <a:spcPts val="1000"/>
              </a:spcBef>
              <a:spcAft>
                <a:spcPts val="0"/>
              </a:spcAft>
              <a:buClr>
                <a:schemeClr val="tx1">
                  <a:shade val="95000"/>
                </a:schemeClr>
              </a:buClr>
              <a:defRPr/>
            </a:pPr>
            <a:r>
              <a:rPr lang="en-US" altLang="cs-CZ" sz="2400" i="1" kern="1200">
                <a:solidFill>
                  <a:schemeClr val="tx1"/>
                </a:solidFill>
                <a:latin typeface="+mn-lt"/>
                <a:ea typeface="+mn-ea"/>
                <a:cs typeface="+mn-cs"/>
              </a:rPr>
              <a:t>Laura Fónadová</a:t>
            </a:r>
          </a:p>
          <a:p>
            <a:pPr algn="l" defTabSz="914400" fontAlgn="auto">
              <a:spcBef>
                <a:spcPts val="1000"/>
              </a:spcBef>
              <a:spcAft>
                <a:spcPts val="0"/>
              </a:spcAft>
              <a:buClr>
                <a:schemeClr val="tx1">
                  <a:shade val="95000"/>
                </a:schemeClr>
              </a:buClr>
              <a:defRPr/>
            </a:pPr>
            <a:endParaRPr lang="en-US" altLang="cs-CZ" sz="2400" kern="1200">
              <a:solidFill>
                <a:schemeClr val="tx1"/>
              </a:solidFill>
              <a:latin typeface="+mn-lt"/>
              <a:ea typeface="+mn-ea"/>
              <a:cs typeface="+mn-cs"/>
            </a:endParaRPr>
          </a:p>
          <a:p>
            <a:pPr algn="l" defTabSz="914400" fontAlgn="auto">
              <a:spcBef>
                <a:spcPts val="1000"/>
              </a:spcBef>
              <a:spcAft>
                <a:spcPts val="0"/>
              </a:spcAft>
              <a:buClr>
                <a:schemeClr val="tx1">
                  <a:shade val="95000"/>
                </a:schemeClr>
              </a:buClr>
              <a:defRPr/>
            </a:pPr>
            <a:endParaRPr lang="en-US" altLang="cs-CZ" sz="2400" kern="1200">
              <a:solidFill>
                <a:schemeClr val="tx1"/>
              </a:solidFill>
              <a:latin typeface="+mn-lt"/>
              <a:ea typeface="+mn-ea"/>
              <a:cs typeface="+mn-cs"/>
            </a:endParaRPr>
          </a:p>
          <a:p>
            <a:pPr algn="l" defTabSz="914400" fontAlgn="auto">
              <a:spcBef>
                <a:spcPts val="1000"/>
              </a:spcBef>
              <a:spcAft>
                <a:spcPts val="0"/>
              </a:spcAft>
              <a:buClr>
                <a:schemeClr val="tx1">
                  <a:shade val="95000"/>
                </a:schemeClr>
              </a:buClr>
              <a:defRPr/>
            </a:pPr>
            <a:endParaRPr lang="en-US" altLang="cs-CZ" sz="2400" kern="1200">
              <a:solidFill>
                <a:schemeClr val="tx1"/>
              </a:solidFill>
              <a:latin typeface="+mn-lt"/>
              <a:ea typeface="+mn-ea"/>
              <a:cs typeface="+mn-cs"/>
            </a:endParaRPr>
          </a:p>
        </p:txBody>
      </p:sp>
    </p:spTree>
    <p:extLst>
      <p:ext uri="{BB962C8B-B14F-4D97-AF65-F5344CB8AC3E}">
        <p14:creationId xmlns:p14="http://schemas.microsoft.com/office/powerpoint/2010/main" val="3058763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p:cNvSpPr>
            <a:spLocks noGrp="1"/>
          </p:cNvSpPr>
          <p:nvPr>
            <p:ph type="title"/>
          </p:nvPr>
        </p:nvSpPr>
        <p:spPr/>
        <p:txBody>
          <a:bodyPr>
            <a:normAutofit/>
          </a:bodyPr>
          <a:lstStyle/>
          <a:p>
            <a:pPr eaLnBrk="1" hangingPunct="1"/>
            <a:r>
              <a:rPr lang="cs-CZ" altLang="cs-CZ" sz="3000" b="1" dirty="0" err="1">
                <a:latin typeface="Arial" panose="020B0604020202020204" pitchFamily="34" charset="0"/>
                <a:cs typeface="Arial" panose="020B0604020202020204" pitchFamily="34" charset="0"/>
              </a:rPr>
              <a:t>Equity</a:t>
            </a:r>
            <a:r>
              <a:rPr lang="cs-CZ" altLang="cs-CZ" sz="3000" b="1" dirty="0">
                <a:latin typeface="Arial" panose="020B0604020202020204" pitchFamily="34" charset="0"/>
                <a:cs typeface="Arial" panose="020B0604020202020204" pitchFamily="34" charset="0"/>
              </a:rPr>
              <a:t> in </a:t>
            </a:r>
            <a:r>
              <a:rPr lang="cs-CZ" altLang="cs-CZ" sz="3000" b="1" dirty="0" err="1">
                <a:latin typeface="Arial" panose="020B0604020202020204" pitchFamily="34" charset="0"/>
                <a:cs typeface="Arial" panose="020B0604020202020204" pitchFamily="34" charset="0"/>
              </a:rPr>
              <a:t>educational</a:t>
            </a:r>
            <a:r>
              <a:rPr lang="cs-CZ" altLang="cs-CZ" sz="3000" b="1" dirty="0">
                <a:latin typeface="Arial" panose="020B0604020202020204" pitchFamily="34" charset="0"/>
                <a:cs typeface="Arial" panose="020B0604020202020204" pitchFamily="34" charset="0"/>
              </a:rPr>
              <a:t> </a:t>
            </a:r>
            <a:r>
              <a:rPr lang="cs-CZ" altLang="cs-CZ" sz="3000" b="1" dirty="0" err="1">
                <a:latin typeface="Arial" panose="020B0604020202020204" pitchFamily="34" charset="0"/>
                <a:cs typeface="Arial" panose="020B0604020202020204" pitchFamily="34" charset="0"/>
              </a:rPr>
              <a:t>attainment</a:t>
            </a:r>
            <a:endParaRPr lang="cs-CZ" altLang="cs-CZ" sz="3000" b="1" dirty="0">
              <a:latin typeface="Arial" panose="020B0604020202020204" pitchFamily="34" charset="0"/>
              <a:cs typeface="Arial" panose="020B0604020202020204" pitchFamily="34" charset="0"/>
            </a:endParaRPr>
          </a:p>
        </p:txBody>
      </p:sp>
      <p:sp>
        <p:nvSpPr>
          <p:cNvPr id="54274" name="Zástupný symbol pro obsah 2"/>
          <p:cNvSpPr>
            <a:spLocks noGrp="1"/>
          </p:cNvSpPr>
          <p:nvPr>
            <p:ph idx="1"/>
          </p:nvPr>
        </p:nvSpPr>
        <p:spPr>
          <a:xfrm>
            <a:off x="457200" y="1268760"/>
            <a:ext cx="8229600" cy="4937125"/>
          </a:xfrm>
        </p:spPr>
        <p:txBody>
          <a:bodyPr>
            <a:normAutofit fontScale="92500" lnSpcReduction="10000"/>
          </a:bodyPr>
          <a:lstStyle/>
          <a:p>
            <a:pPr>
              <a:lnSpc>
                <a:spcPct val="80000"/>
              </a:lnSpc>
              <a:defRPr/>
            </a:pPr>
            <a:endParaRPr lang="cs-CZ" sz="3000" dirty="0"/>
          </a:p>
          <a:p>
            <a:pPr>
              <a:lnSpc>
                <a:spcPct val="80000"/>
              </a:lnSpc>
              <a:defRPr/>
            </a:pPr>
            <a:r>
              <a:rPr lang="cs-CZ" sz="3000" u="sng" dirty="0" err="1"/>
              <a:t>Equity</a:t>
            </a:r>
            <a:r>
              <a:rPr lang="cs-CZ" sz="3000" dirty="0"/>
              <a:t> </a:t>
            </a:r>
            <a:r>
              <a:rPr lang="cs-CZ" sz="3000" dirty="0" err="1"/>
              <a:t>means</a:t>
            </a:r>
            <a:r>
              <a:rPr lang="cs-CZ" sz="3000" dirty="0"/>
              <a:t> </a:t>
            </a:r>
            <a:r>
              <a:rPr lang="cs-CZ" sz="3000" dirty="0" err="1"/>
              <a:t>when</a:t>
            </a:r>
            <a:r>
              <a:rPr lang="cs-CZ" sz="3000" dirty="0"/>
              <a:t> </a:t>
            </a:r>
            <a:r>
              <a:rPr lang="cs-CZ" sz="3000" dirty="0" err="1"/>
              <a:t>the</a:t>
            </a:r>
            <a:r>
              <a:rPr lang="cs-CZ" sz="3000" dirty="0"/>
              <a:t> </a:t>
            </a:r>
            <a:r>
              <a:rPr lang="cs-CZ" sz="3000" dirty="0" err="1"/>
              <a:t>person´s</a:t>
            </a:r>
            <a:r>
              <a:rPr lang="cs-CZ" sz="3000" dirty="0"/>
              <a:t> </a:t>
            </a:r>
            <a:r>
              <a:rPr lang="cs-CZ" sz="3000" dirty="0" err="1"/>
              <a:t>educational</a:t>
            </a:r>
            <a:r>
              <a:rPr lang="cs-CZ" sz="3000" dirty="0"/>
              <a:t> D </a:t>
            </a:r>
            <a:r>
              <a:rPr lang="cs-CZ" sz="3000" dirty="0" err="1"/>
              <a:t>can</a:t>
            </a:r>
            <a:r>
              <a:rPr lang="cs-CZ" sz="3000" dirty="0"/>
              <a:t> not </a:t>
            </a:r>
            <a:r>
              <a:rPr lang="cs-CZ" sz="3000" dirty="0" err="1"/>
              <a:t>be</a:t>
            </a:r>
            <a:r>
              <a:rPr lang="cs-CZ" sz="3000" dirty="0"/>
              <a:t> </a:t>
            </a:r>
            <a:r>
              <a:rPr lang="cs-CZ" sz="3000" dirty="0" err="1"/>
              <a:t>predicted</a:t>
            </a:r>
            <a:r>
              <a:rPr lang="cs-CZ" sz="3000" dirty="0"/>
              <a:t> by </a:t>
            </a:r>
            <a:r>
              <a:rPr lang="cs-CZ" sz="3000" dirty="0" err="1"/>
              <a:t>the</a:t>
            </a:r>
            <a:r>
              <a:rPr lang="cs-CZ" sz="3000" dirty="0"/>
              <a:t> </a:t>
            </a:r>
            <a:r>
              <a:rPr lang="cs-CZ" sz="3000" dirty="0" err="1"/>
              <a:t>educational</a:t>
            </a:r>
            <a:r>
              <a:rPr lang="cs-CZ" sz="3000" dirty="0"/>
              <a:t> O.</a:t>
            </a:r>
          </a:p>
          <a:p>
            <a:pPr>
              <a:lnSpc>
                <a:spcPct val="80000"/>
              </a:lnSpc>
              <a:defRPr/>
            </a:pPr>
            <a:r>
              <a:rPr lang="cs-CZ" sz="3000" dirty="0"/>
              <a:t>By </a:t>
            </a:r>
            <a:r>
              <a:rPr lang="cs-CZ" sz="3000" dirty="0" err="1"/>
              <a:t>contrast</a:t>
            </a:r>
            <a:r>
              <a:rPr lang="cs-CZ" sz="3000" dirty="0"/>
              <a:t> </a:t>
            </a:r>
            <a:r>
              <a:rPr lang="cs-CZ" sz="3000" dirty="0" err="1"/>
              <a:t>inequity</a:t>
            </a:r>
            <a:r>
              <a:rPr lang="cs-CZ" sz="3000" dirty="0"/>
              <a:t> (</a:t>
            </a:r>
            <a:r>
              <a:rPr lang="cs-CZ" sz="3000" u="sng" dirty="0" err="1"/>
              <a:t>less</a:t>
            </a:r>
            <a:r>
              <a:rPr lang="cs-CZ" sz="3000" u="sng" dirty="0"/>
              <a:t> </a:t>
            </a:r>
            <a:r>
              <a:rPr lang="cs-CZ" sz="3000" u="sng" dirty="0" err="1"/>
              <a:t>equity</a:t>
            </a:r>
            <a:r>
              <a:rPr lang="cs-CZ" sz="3000" dirty="0"/>
              <a:t>) – </a:t>
            </a:r>
            <a:r>
              <a:rPr lang="cs-CZ" sz="3000" dirty="0" err="1"/>
              <a:t>when</a:t>
            </a:r>
            <a:r>
              <a:rPr lang="cs-CZ" sz="3000" dirty="0"/>
              <a:t> </a:t>
            </a:r>
            <a:r>
              <a:rPr lang="cs-CZ" sz="3000" dirty="0" err="1"/>
              <a:t>educational</a:t>
            </a:r>
            <a:r>
              <a:rPr lang="cs-CZ" sz="3000" dirty="0"/>
              <a:t> O and D are </a:t>
            </a:r>
            <a:r>
              <a:rPr lang="cs-CZ" sz="3000" dirty="0" err="1"/>
              <a:t>strongly</a:t>
            </a:r>
            <a:r>
              <a:rPr lang="cs-CZ" sz="3000" dirty="0"/>
              <a:t> </a:t>
            </a:r>
            <a:r>
              <a:rPr lang="cs-CZ" sz="3000" dirty="0" err="1"/>
              <a:t>related</a:t>
            </a:r>
            <a:r>
              <a:rPr lang="cs-CZ" sz="3000" dirty="0"/>
              <a:t>.</a:t>
            </a:r>
          </a:p>
          <a:p>
            <a:pPr marL="0" indent="0">
              <a:lnSpc>
                <a:spcPct val="80000"/>
              </a:lnSpc>
              <a:buNone/>
              <a:defRPr/>
            </a:pPr>
            <a:endParaRPr lang="cs-CZ" sz="3000" dirty="0"/>
          </a:p>
          <a:p>
            <a:pPr>
              <a:lnSpc>
                <a:spcPct val="80000"/>
              </a:lnSpc>
              <a:defRPr/>
            </a:pPr>
            <a:r>
              <a:rPr lang="cs-CZ" sz="3000" dirty="0" err="1"/>
              <a:t>The</a:t>
            </a:r>
            <a:r>
              <a:rPr lang="cs-CZ" sz="3000" dirty="0"/>
              <a:t> </a:t>
            </a:r>
            <a:r>
              <a:rPr lang="cs-CZ" sz="3000" dirty="0" err="1"/>
              <a:t>school</a:t>
            </a:r>
            <a:r>
              <a:rPr lang="cs-CZ" sz="3000" dirty="0"/>
              <a:t> performance </a:t>
            </a:r>
            <a:r>
              <a:rPr lang="cs-CZ" sz="3000" dirty="0" err="1"/>
              <a:t>of</a:t>
            </a:r>
            <a:r>
              <a:rPr lang="cs-CZ" sz="3000" dirty="0"/>
              <a:t> </a:t>
            </a:r>
            <a:r>
              <a:rPr lang="cs-CZ" sz="3000" dirty="0" err="1"/>
              <a:t>children</a:t>
            </a:r>
            <a:r>
              <a:rPr lang="cs-CZ" sz="3000" dirty="0"/>
              <a:t> and </a:t>
            </a:r>
            <a:r>
              <a:rPr lang="cs-CZ" sz="3000" dirty="0" err="1"/>
              <a:t>chances</a:t>
            </a:r>
            <a:r>
              <a:rPr lang="cs-CZ" sz="3000" dirty="0"/>
              <a:t> </a:t>
            </a:r>
            <a:r>
              <a:rPr lang="cs-CZ" sz="3000" dirty="0" err="1"/>
              <a:t>for</a:t>
            </a:r>
            <a:r>
              <a:rPr lang="cs-CZ" sz="3000" dirty="0"/>
              <a:t> </a:t>
            </a:r>
            <a:r>
              <a:rPr lang="cs-CZ" sz="3000" dirty="0" err="1"/>
              <a:t>further</a:t>
            </a:r>
            <a:r>
              <a:rPr lang="cs-CZ" sz="3000" dirty="0"/>
              <a:t> </a:t>
            </a:r>
            <a:r>
              <a:rPr lang="cs-CZ" sz="3000" dirty="0" err="1"/>
              <a:t>education</a:t>
            </a:r>
            <a:r>
              <a:rPr lang="cs-CZ" sz="3000" dirty="0"/>
              <a:t> in </a:t>
            </a:r>
            <a:r>
              <a:rPr lang="cs-CZ" sz="3000" dirty="0" err="1"/>
              <a:t>the</a:t>
            </a:r>
            <a:r>
              <a:rPr lang="cs-CZ" sz="3000" dirty="0"/>
              <a:t> Czech Republic are/</a:t>
            </a:r>
            <a:r>
              <a:rPr lang="cs-CZ" sz="3000" dirty="0" err="1"/>
              <a:t>is</a:t>
            </a:r>
            <a:r>
              <a:rPr lang="cs-CZ" sz="3000" dirty="0"/>
              <a:t> </a:t>
            </a:r>
            <a:r>
              <a:rPr lang="cs-CZ" sz="3000" dirty="0" err="1"/>
              <a:t>determined</a:t>
            </a:r>
            <a:r>
              <a:rPr lang="cs-CZ" sz="3000" dirty="0"/>
              <a:t> by early </a:t>
            </a:r>
            <a:r>
              <a:rPr lang="cs-CZ" sz="3000" dirty="0" err="1"/>
              <a:t>school</a:t>
            </a:r>
            <a:r>
              <a:rPr lang="cs-CZ" sz="3000" dirty="0"/>
              <a:t> </a:t>
            </a:r>
            <a:r>
              <a:rPr lang="cs-CZ" sz="3000" dirty="0" err="1"/>
              <a:t>choice</a:t>
            </a:r>
            <a:r>
              <a:rPr lang="cs-CZ" sz="3000" dirty="0"/>
              <a:t> to a </a:t>
            </a:r>
            <a:r>
              <a:rPr lang="cs-CZ" sz="3000" dirty="0" err="1"/>
              <a:t>greater</a:t>
            </a:r>
            <a:r>
              <a:rPr lang="cs-CZ" sz="3000" dirty="0"/>
              <a:t> </a:t>
            </a:r>
            <a:r>
              <a:rPr lang="cs-CZ" sz="3000" dirty="0" err="1"/>
              <a:t>extent</a:t>
            </a:r>
            <a:r>
              <a:rPr lang="cs-CZ" sz="3000" dirty="0"/>
              <a:t> </a:t>
            </a:r>
            <a:r>
              <a:rPr lang="cs-CZ" sz="3000" dirty="0" err="1"/>
              <a:t>than</a:t>
            </a:r>
            <a:r>
              <a:rPr lang="cs-CZ" sz="3000" dirty="0"/>
              <a:t> in OECD </a:t>
            </a:r>
            <a:r>
              <a:rPr lang="cs-CZ" sz="3000" dirty="0" err="1"/>
              <a:t>countries</a:t>
            </a:r>
            <a:r>
              <a:rPr lang="cs-CZ" sz="3000" dirty="0"/>
              <a:t> </a:t>
            </a:r>
            <a:r>
              <a:rPr lang="cs-CZ" dirty="0"/>
              <a:t>(OECD, 2018).</a:t>
            </a:r>
            <a:endParaRPr lang="cs-CZ" sz="3000" dirty="0"/>
          </a:p>
          <a:p>
            <a:pPr marL="0" indent="0" eaLnBrk="1" hangingPunct="1">
              <a:lnSpc>
                <a:spcPct val="80000"/>
              </a:lnSpc>
              <a:buFont typeface="Wingdings 3" panose="05040102010807070707" pitchFamily="18" charset="2"/>
              <a:buNone/>
              <a:defRPr/>
            </a:pPr>
            <a:endParaRPr lang="cs-CZ" sz="3000" dirty="0"/>
          </a:p>
          <a:p>
            <a:pPr eaLnBrk="1" hangingPunct="1">
              <a:lnSpc>
                <a:spcPct val="80000"/>
              </a:lnSpc>
              <a:defRPr/>
            </a:pPr>
            <a:r>
              <a:rPr lang="cs-CZ" sz="3000" dirty="0" err="1"/>
              <a:t>The</a:t>
            </a:r>
            <a:r>
              <a:rPr lang="cs-CZ" sz="3000" dirty="0"/>
              <a:t> </a:t>
            </a:r>
            <a:r>
              <a:rPr lang="cs-CZ" sz="3000" dirty="0" err="1"/>
              <a:t>school</a:t>
            </a:r>
            <a:r>
              <a:rPr lang="cs-CZ" sz="3000" dirty="0"/>
              <a:t> </a:t>
            </a:r>
            <a:r>
              <a:rPr lang="cs-CZ" sz="3000" dirty="0" err="1"/>
              <a:t>choice</a:t>
            </a:r>
            <a:r>
              <a:rPr lang="cs-CZ" sz="3000" dirty="0"/>
              <a:t> </a:t>
            </a:r>
            <a:r>
              <a:rPr lang="cs-CZ" sz="3000" dirty="0" err="1"/>
              <a:t>is</a:t>
            </a:r>
            <a:r>
              <a:rPr lang="cs-CZ" sz="3000" dirty="0"/>
              <a:t> </a:t>
            </a:r>
            <a:r>
              <a:rPr lang="cs-CZ" sz="3000" dirty="0" err="1"/>
              <a:t>based</a:t>
            </a:r>
            <a:r>
              <a:rPr lang="cs-CZ" sz="3000" dirty="0"/>
              <a:t> on </a:t>
            </a:r>
            <a:r>
              <a:rPr lang="cs-CZ" sz="3000" dirty="0" err="1"/>
              <a:t>socio-economic</a:t>
            </a:r>
            <a:r>
              <a:rPr lang="cs-CZ" sz="3000" dirty="0"/>
              <a:t> background. </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t>10</a:t>
            </a:fld>
            <a:endParaRPr lang="en-GB"/>
          </a:p>
        </p:txBody>
      </p:sp>
    </p:spTree>
    <p:extLst>
      <p:ext uri="{BB962C8B-B14F-4D97-AF65-F5344CB8AC3E}">
        <p14:creationId xmlns:p14="http://schemas.microsoft.com/office/powerpoint/2010/main" val="380939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124580D-4875-4222-9AE8-76C2621BA1E4}"/>
              </a:ext>
            </a:extLst>
          </p:cNvPr>
          <p:cNvSpPr>
            <a:spLocks noGrp="1"/>
          </p:cNvSpPr>
          <p:nvPr>
            <p:ph type="title"/>
          </p:nvPr>
        </p:nvSpPr>
        <p:spPr>
          <a:xfrm>
            <a:off x="626366" y="552906"/>
            <a:ext cx="3874452" cy="1674904"/>
          </a:xfrm>
        </p:spPr>
        <p:txBody>
          <a:bodyPr anchor="ctr">
            <a:normAutofit/>
          </a:bodyPr>
          <a:lstStyle/>
          <a:p>
            <a:r>
              <a:rPr lang="cs-CZ" sz="3500" b="1" dirty="0" err="1"/>
              <a:t>Equity</a:t>
            </a:r>
            <a:r>
              <a:rPr lang="cs-CZ" sz="3500" b="1" dirty="0"/>
              <a:t> in </a:t>
            </a:r>
            <a:r>
              <a:rPr lang="cs-CZ" sz="3500" b="1" dirty="0" err="1"/>
              <a:t>education</a:t>
            </a:r>
            <a:r>
              <a:rPr lang="cs-CZ" sz="3500" b="1" dirty="0"/>
              <a:t> </a:t>
            </a:r>
            <a:r>
              <a:rPr lang="cs-CZ" sz="3500" b="1" dirty="0" err="1"/>
              <a:t>outcome</a:t>
            </a:r>
            <a:endParaRPr lang="cs-CZ" sz="3500" b="1" dirty="0"/>
          </a:p>
        </p:txBody>
      </p:sp>
      <p:sp>
        <p:nvSpPr>
          <p:cNvPr id="10" name="Content Placeholder 9">
            <a:extLst>
              <a:ext uri="{FF2B5EF4-FFF2-40B4-BE49-F238E27FC236}">
                <a16:creationId xmlns:a16="http://schemas.microsoft.com/office/drawing/2014/main" id="{81074DBB-7E71-4CE1-B86C-8F1A79CE890B}"/>
              </a:ext>
            </a:extLst>
          </p:cNvPr>
          <p:cNvSpPr>
            <a:spLocks noGrp="1"/>
          </p:cNvSpPr>
          <p:nvPr>
            <p:ph idx="1"/>
          </p:nvPr>
        </p:nvSpPr>
        <p:spPr>
          <a:xfrm>
            <a:off x="8351758" y="-1735738"/>
            <a:ext cx="2623306" cy="905327"/>
          </a:xfrm>
        </p:spPr>
        <p:txBody>
          <a:bodyPr anchor="ctr">
            <a:normAutofit/>
          </a:bodyPr>
          <a:lstStyle/>
          <a:p>
            <a:pPr marL="0" indent="0" algn="r">
              <a:buNone/>
            </a:pPr>
            <a:r>
              <a:rPr lang="cs-CZ" sz="1700" dirty="0"/>
              <a:t>OECD, 2018</a:t>
            </a:r>
            <a:endParaRPr lang="en-US" sz="1700" dirty="0"/>
          </a:p>
        </p:txBody>
      </p:sp>
      <p:sp>
        <p:nvSpPr>
          <p:cNvPr id="4" name="Zástupný symbol pro číslo snímku 3">
            <a:extLst>
              <a:ext uri="{FF2B5EF4-FFF2-40B4-BE49-F238E27FC236}">
                <a16:creationId xmlns:a16="http://schemas.microsoft.com/office/drawing/2014/main" id="{BFDF3058-16E5-40A5-ABEA-6659B2746F63}"/>
              </a:ext>
            </a:extLst>
          </p:cNvPr>
          <p:cNvSpPr>
            <a:spLocks noGrp="1"/>
          </p:cNvSpPr>
          <p:nvPr>
            <p:ph type="sldNum" sz="quarter" idx="12"/>
          </p:nvPr>
        </p:nvSpPr>
        <p:spPr>
          <a:xfrm>
            <a:off x="6457950" y="6356350"/>
            <a:ext cx="2057400" cy="365125"/>
          </a:xfrm>
        </p:spPr>
        <p:txBody>
          <a:bodyPr>
            <a:normAutofit/>
          </a:bodyPr>
          <a:lstStyle/>
          <a:p>
            <a:pPr>
              <a:spcAft>
                <a:spcPts val="600"/>
              </a:spcAft>
            </a:pPr>
            <a:fld id="{9494B6D5-A0B9-47D8-AD4D-9B608C1A07EE}" type="slidenum">
              <a:rPr lang="en-GB" smtClean="0"/>
              <a:pPr>
                <a:spcAft>
                  <a:spcPts val="600"/>
                </a:spcAft>
              </a:pPr>
              <a:t>11</a:t>
            </a:fld>
            <a:endParaRPr lang="en-GB"/>
          </a:p>
        </p:txBody>
      </p:sp>
      <p:pic>
        <p:nvPicPr>
          <p:cNvPr id="1026" name="Picture 2" descr="book">
            <a:extLst>
              <a:ext uri="{FF2B5EF4-FFF2-40B4-BE49-F238E27FC236}">
                <a16:creationId xmlns:a16="http://schemas.microsoft.com/office/drawing/2014/main" id="{A5BB3F9D-8DA2-4DC4-A9FC-B555004B8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0"/>
            <a:ext cx="2195314" cy="3163835"/>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a:extLst>
              <a:ext uri="{FF2B5EF4-FFF2-40B4-BE49-F238E27FC236}">
                <a16:creationId xmlns:a16="http://schemas.microsoft.com/office/drawing/2014/main" id="{49D8AAFD-C2BC-444C-8E80-2FE756DA4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03" y="3132133"/>
            <a:ext cx="7802955" cy="3481318"/>
          </a:xfrm>
          <a:prstGeom prst="rect">
            <a:avLst/>
          </a:prstGeom>
        </p:spPr>
      </p:pic>
    </p:spTree>
    <p:extLst>
      <p:ext uri="{BB962C8B-B14F-4D97-AF65-F5344CB8AC3E}">
        <p14:creationId xmlns:p14="http://schemas.microsoft.com/office/powerpoint/2010/main" val="308311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a:xfrm>
            <a:off x="683568" y="4005064"/>
            <a:ext cx="7772400" cy="1736725"/>
          </a:xfrm>
        </p:spPr>
        <p:txBody>
          <a:bodyPr>
            <a:normAutofit fontScale="90000"/>
          </a:bodyPr>
          <a:lstStyle/>
          <a:p>
            <a:pPr>
              <a:defRPr/>
            </a:pP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r>
              <a:rPr lang="cs-CZ" dirty="0" err="1"/>
              <a:t>Discussion</a:t>
            </a:r>
            <a:r>
              <a:rPr lang="cs-CZ" dirty="0"/>
              <a:t>:</a:t>
            </a:r>
            <a:br>
              <a:rPr lang="cs-CZ" dirty="0"/>
            </a:br>
            <a:br>
              <a:rPr lang="cs-CZ" dirty="0"/>
            </a:br>
            <a:r>
              <a:rPr lang="cs-CZ" dirty="0">
                <a:latin typeface="+mn-lt"/>
              </a:rPr>
              <a:t>To </a:t>
            </a:r>
            <a:r>
              <a:rPr lang="cs-CZ" altLang="en-US" dirty="0" err="1">
                <a:latin typeface="+mn-lt"/>
                <a:cs typeface="Arial" panose="020B0604020202020204" pitchFamily="34" charset="0"/>
              </a:rPr>
              <a:t>reduce</a:t>
            </a:r>
            <a:r>
              <a:rPr lang="cs-CZ" altLang="en-US" dirty="0">
                <a:latin typeface="+mn-lt"/>
                <a:cs typeface="Arial" panose="020B0604020202020204" pitchFamily="34" charset="0"/>
              </a:rPr>
              <a:t> </a:t>
            </a:r>
            <a:r>
              <a:rPr lang="cs-CZ" altLang="en-US" dirty="0" err="1">
                <a:latin typeface="+mn-lt"/>
                <a:cs typeface="Arial" panose="020B0604020202020204" pitchFamily="34" charset="0"/>
              </a:rPr>
              <a:t>socially</a:t>
            </a:r>
            <a:r>
              <a:rPr lang="cs-CZ" altLang="en-US" dirty="0">
                <a:latin typeface="+mn-lt"/>
                <a:cs typeface="Arial" panose="020B0604020202020204" pitchFamily="34" charset="0"/>
              </a:rPr>
              <a:t> </a:t>
            </a:r>
            <a:r>
              <a:rPr lang="cs-CZ" altLang="en-US" dirty="0" err="1">
                <a:latin typeface="+mn-lt"/>
                <a:cs typeface="Arial" panose="020B0604020202020204" pitchFamily="34" charset="0"/>
              </a:rPr>
              <a:t>conditioned</a:t>
            </a:r>
            <a:r>
              <a:rPr lang="cs-CZ" altLang="en-US" dirty="0">
                <a:latin typeface="+mn-lt"/>
                <a:cs typeface="Arial" panose="020B0604020202020204" pitchFamily="34" charset="0"/>
              </a:rPr>
              <a:t>  </a:t>
            </a:r>
            <a:r>
              <a:rPr lang="cs-CZ" altLang="en-US" dirty="0" err="1">
                <a:latin typeface="+mn-lt"/>
                <a:cs typeface="Arial" panose="020B0604020202020204" pitchFamily="34" charset="0"/>
              </a:rPr>
              <a:t>educational</a:t>
            </a:r>
            <a:r>
              <a:rPr lang="cs-CZ" altLang="en-US" dirty="0">
                <a:latin typeface="+mn-lt"/>
                <a:cs typeface="Arial" panose="020B0604020202020204" pitchFamily="34" charset="0"/>
              </a:rPr>
              <a:t> </a:t>
            </a:r>
            <a:r>
              <a:rPr lang="cs-CZ" altLang="en-US" dirty="0" err="1">
                <a:latin typeface="+mn-lt"/>
                <a:cs typeface="Arial" panose="020B0604020202020204" pitchFamily="34" charset="0"/>
              </a:rPr>
              <a:t>inequalities</a:t>
            </a:r>
            <a:r>
              <a:rPr lang="cs-CZ" altLang="en-US" dirty="0">
                <a:latin typeface="+mn-lt"/>
                <a:cs typeface="Arial" panose="020B0604020202020204" pitchFamily="34" charset="0"/>
              </a:rPr>
              <a:t> </a:t>
            </a:r>
            <a:br>
              <a:rPr lang="cs-CZ" altLang="en-US" dirty="0">
                <a:latin typeface="+mn-lt"/>
                <a:cs typeface="Arial" panose="020B0604020202020204" pitchFamily="34" charset="0"/>
              </a:rPr>
            </a:br>
            <a:r>
              <a:rPr lang="cs-CZ" altLang="en-US" b="1" dirty="0" err="1">
                <a:latin typeface="+mn-lt"/>
                <a:cs typeface="Arial" panose="020B0604020202020204" pitchFamily="34" charset="0"/>
              </a:rPr>
              <a:t>or</a:t>
            </a:r>
            <a:br>
              <a:rPr lang="cs-CZ" altLang="en-US" dirty="0">
                <a:latin typeface="+mn-lt"/>
                <a:cs typeface="Arial" panose="020B0604020202020204" pitchFamily="34" charset="0"/>
              </a:rPr>
            </a:br>
            <a:r>
              <a:rPr lang="cs-CZ" altLang="en-US" dirty="0">
                <a:latin typeface="+mn-lt"/>
                <a:cs typeface="Arial" panose="020B0604020202020204" pitchFamily="34" charset="0"/>
              </a:rPr>
              <a:t> To </a:t>
            </a:r>
            <a:r>
              <a:rPr lang="cs-CZ" altLang="en-US" dirty="0" err="1">
                <a:latin typeface="+mn-lt"/>
                <a:cs typeface="Arial" panose="020B0604020202020204" pitchFamily="34" charset="0"/>
              </a:rPr>
              <a:t>exclude</a:t>
            </a:r>
            <a:r>
              <a:rPr lang="cs-CZ" altLang="en-US" dirty="0">
                <a:latin typeface="+mn-lt"/>
                <a:cs typeface="Arial" panose="020B0604020202020204" pitchFamily="34" charset="0"/>
              </a:rPr>
              <a:t> </a:t>
            </a:r>
            <a:r>
              <a:rPr lang="cs-CZ" altLang="en-US" dirty="0" err="1">
                <a:latin typeface="+mn-lt"/>
                <a:cs typeface="Arial" panose="020B0604020202020204" pitchFamily="34" charset="0"/>
              </a:rPr>
              <a:t>the</a:t>
            </a:r>
            <a:r>
              <a:rPr lang="cs-CZ" altLang="en-US" dirty="0">
                <a:latin typeface="+mn-lt"/>
                <a:cs typeface="Arial" panose="020B0604020202020204" pitchFamily="34" charset="0"/>
              </a:rPr>
              <a:t> elit/</a:t>
            </a:r>
            <a:r>
              <a:rPr lang="cs-CZ" altLang="en-US" dirty="0" err="1">
                <a:latin typeface="+mn-lt"/>
                <a:cs typeface="Arial" panose="020B0604020202020204" pitchFamily="34" charset="0"/>
              </a:rPr>
              <a:t>unprivileged</a:t>
            </a:r>
            <a:r>
              <a:rPr lang="cs-CZ" altLang="en-US" dirty="0">
                <a:latin typeface="+mn-lt"/>
                <a:cs typeface="Arial" panose="020B0604020202020204" pitchFamily="34" charset="0"/>
              </a:rPr>
              <a:t> </a:t>
            </a:r>
            <a:r>
              <a:rPr lang="cs-CZ" altLang="en-US" dirty="0" err="1">
                <a:latin typeface="+mn-lt"/>
                <a:cs typeface="Arial" panose="020B0604020202020204" pitchFamily="34" charset="0"/>
              </a:rPr>
              <a:t>pupils</a:t>
            </a:r>
            <a:r>
              <a:rPr lang="cs-CZ" altLang="en-US" dirty="0">
                <a:latin typeface="+mn-lt"/>
                <a:cs typeface="Arial" panose="020B0604020202020204" pitchFamily="34" charset="0"/>
              </a:rPr>
              <a:t> in a </a:t>
            </a:r>
            <a:r>
              <a:rPr lang="cs-CZ" altLang="en-US" dirty="0" err="1">
                <a:latin typeface="+mn-lt"/>
                <a:cs typeface="Arial" panose="020B0604020202020204" pitchFamily="34" charset="0"/>
              </a:rPr>
              <a:t>special</a:t>
            </a:r>
            <a:r>
              <a:rPr lang="cs-CZ" altLang="en-US" dirty="0">
                <a:latin typeface="+mn-lt"/>
                <a:cs typeface="Arial" panose="020B0604020202020204" pitchFamily="34" charset="0"/>
              </a:rPr>
              <a:t> </a:t>
            </a:r>
            <a:r>
              <a:rPr lang="cs-CZ" altLang="en-US" dirty="0" err="1">
                <a:latin typeface="+mn-lt"/>
                <a:cs typeface="Arial" panose="020B0604020202020204" pitchFamily="34" charset="0"/>
              </a:rPr>
              <a:t>educational</a:t>
            </a:r>
            <a:r>
              <a:rPr lang="cs-CZ" altLang="en-US" dirty="0">
                <a:latin typeface="+mn-lt"/>
                <a:cs typeface="Arial" panose="020B0604020202020204" pitchFamily="34" charset="0"/>
              </a:rPr>
              <a:t> </a:t>
            </a:r>
            <a:r>
              <a:rPr lang="cs-CZ" altLang="en-US" dirty="0" err="1">
                <a:latin typeface="+mn-lt"/>
                <a:cs typeface="Arial" panose="020B0604020202020204" pitchFamily="34" charset="0"/>
              </a:rPr>
              <a:t>stream</a:t>
            </a:r>
            <a:r>
              <a:rPr lang="cs-CZ" altLang="en-US" dirty="0">
                <a:latin typeface="+mn-lt"/>
                <a:cs typeface="Arial" panose="020B0604020202020204" pitchFamily="34" charset="0"/>
              </a:rPr>
              <a:t>? </a:t>
            </a:r>
            <a:br>
              <a:rPr lang="en-GB" altLang="en-US" dirty="0">
                <a:latin typeface="Arial" panose="020B0604020202020204" pitchFamily="34" charset="0"/>
              </a:rPr>
            </a:br>
            <a:r>
              <a:rPr lang="cs-CZ" dirty="0"/>
              <a:t>  </a:t>
            </a:r>
          </a:p>
        </p:txBody>
      </p:sp>
    </p:spTree>
    <p:extLst>
      <p:ext uri="{BB962C8B-B14F-4D97-AF65-F5344CB8AC3E}">
        <p14:creationId xmlns:p14="http://schemas.microsoft.com/office/powerpoint/2010/main" val="210540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9827569C-4DEE-463D-A403-16E1811D0098}"/>
              </a:ext>
            </a:extLst>
          </p:cNvPr>
          <p:cNvSpPr>
            <a:spLocks noGrp="1"/>
          </p:cNvSpPr>
          <p:nvPr>
            <p:ph idx="1"/>
          </p:nvPr>
        </p:nvSpPr>
        <p:spPr>
          <a:xfrm>
            <a:off x="628650" y="1929384"/>
            <a:ext cx="7886700" cy="4251960"/>
          </a:xfrm>
        </p:spPr>
        <p:txBody>
          <a:bodyPr>
            <a:normAutofit/>
          </a:bodyPr>
          <a:lstStyle/>
          <a:p>
            <a:endParaRPr lang="cs-CZ" sz="1900" i="1" dirty="0"/>
          </a:p>
          <a:p>
            <a:endParaRPr lang="cs-CZ" sz="1900" i="1" dirty="0"/>
          </a:p>
          <a:p>
            <a:pPr marL="0" indent="0">
              <a:buNone/>
            </a:pPr>
            <a:endParaRPr lang="cs-CZ" sz="1900" i="1" dirty="0"/>
          </a:p>
          <a:p>
            <a:pPr marL="0" indent="0">
              <a:buNone/>
            </a:pPr>
            <a:r>
              <a:rPr lang="cs-CZ" sz="3600" i="1" dirty="0"/>
              <a:t>Do </a:t>
            </a:r>
            <a:r>
              <a:rPr lang="cs-CZ" sz="3600" i="1" dirty="0" err="1"/>
              <a:t>you</a:t>
            </a:r>
            <a:r>
              <a:rPr lang="cs-CZ" sz="3600" i="1" dirty="0"/>
              <a:t> </a:t>
            </a:r>
            <a:r>
              <a:rPr lang="cs-CZ" sz="3600" i="1" dirty="0" err="1"/>
              <a:t>know</a:t>
            </a:r>
            <a:r>
              <a:rPr lang="cs-CZ" sz="3600" i="1" dirty="0"/>
              <a:t> </a:t>
            </a:r>
            <a:r>
              <a:rPr lang="cs-CZ" sz="3600" i="1" dirty="0" err="1"/>
              <a:t>examples</a:t>
            </a:r>
            <a:r>
              <a:rPr lang="cs-CZ" sz="3600" i="1" dirty="0"/>
              <a:t> </a:t>
            </a:r>
            <a:r>
              <a:rPr lang="cs-CZ" sz="3600" i="1" dirty="0" err="1"/>
              <a:t>of</a:t>
            </a:r>
            <a:r>
              <a:rPr lang="cs-CZ" sz="3600" i="1" dirty="0"/>
              <a:t> </a:t>
            </a:r>
            <a:r>
              <a:rPr lang="cs-CZ" sz="3600" i="1" dirty="0" err="1"/>
              <a:t>policies</a:t>
            </a:r>
            <a:r>
              <a:rPr lang="cs-CZ" sz="3600" i="1" dirty="0"/>
              <a:t> </a:t>
            </a:r>
            <a:r>
              <a:rPr lang="cs-CZ" sz="3600" i="1" dirty="0" err="1"/>
              <a:t>for</a:t>
            </a:r>
            <a:r>
              <a:rPr lang="cs-CZ" sz="3600" i="1" dirty="0"/>
              <a:t>  </a:t>
            </a:r>
            <a:br>
              <a:rPr lang="cs-CZ" sz="3600" i="1" dirty="0"/>
            </a:br>
            <a:r>
              <a:rPr lang="cs-CZ" sz="3600" i="1" dirty="0" err="1"/>
              <a:t>improving</a:t>
            </a:r>
            <a:r>
              <a:rPr lang="cs-CZ" sz="3600" i="1" dirty="0"/>
              <a:t> </a:t>
            </a:r>
            <a:r>
              <a:rPr lang="cs-CZ" sz="3600" i="1" dirty="0" err="1"/>
              <a:t>equity</a:t>
            </a:r>
            <a:r>
              <a:rPr lang="cs-CZ" sz="3600" i="1" dirty="0"/>
              <a:t> in </a:t>
            </a:r>
            <a:r>
              <a:rPr lang="cs-CZ" sz="3600" i="1" dirty="0" err="1"/>
              <a:t>education</a:t>
            </a:r>
            <a:r>
              <a:rPr lang="cs-CZ" sz="3600" i="1" dirty="0"/>
              <a:t>?</a:t>
            </a:r>
          </a:p>
          <a:p>
            <a:endParaRPr lang="cs-CZ" sz="1900" dirty="0"/>
          </a:p>
        </p:txBody>
      </p:sp>
      <p:sp>
        <p:nvSpPr>
          <p:cNvPr id="4" name="Zástupný symbol pro číslo snímku 3">
            <a:extLst>
              <a:ext uri="{FF2B5EF4-FFF2-40B4-BE49-F238E27FC236}">
                <a16:creationId xmlns:a16="http://schemas.microsoft.com/office/drawing/2014/main" id="{9C07F51F-3036-48D2-B35B-BC6A111F0810}"/>
              </a:ext>
            </a:extLst>
          </p:cNvPr>
          <p:cNvSpPr>
            <a:spLocks noGrp="1"/>
          </p:cNvSpPr>
          <p:nvPr>
            <p:ph type="sldNum" sz="quarter" idx="12"/>
          </p:nvPr>
        </p:nvSpPr>
        <p:spPr>
          <a:xfrm>
            <a:off x="6457950" y="6356350"/>
            <a:ext cx="2057400" cy="365125"/>
          </a:xfrm>
        </p:spPr>
        <p:txBody>
          <a:bodyPr>
            <a:normAutofit/>
          </a:bodyPr>
          <a:lstStyle/>
          <a:p>
            <a:pPr>
              <a:spcAft>
                <a:spcPts val="600"/>
              </a:spcAft>
            </a:pPr>
            <a:fld id="{9494B6D5-A0B9-47D8-AD4D-9B608C1A07EE}" type="slidenum">
              <a:rPr lang="en-GB" smtClean="0"/>
              <a:pPr>
                <a:spcAft>
                  <a:spcPts val="600"/>
                </a:spcAft>
              </a:pPr>
              <a:t>13</a:t>
            </a:fld>
            <a:endParaRPr lang="en-GB"/>
          </a:p>
        </p:txBody>
      </p:sp>
    </p:spTree>
    <p:extLst>
      <p:ext uri="{BB962C8B-B14F-4D97-AF65-F5344CB8AC3E}">
        <p14:creationId xmlns:p14="http://schemas.microsoft.com/office/powerpoint/2010/main" val="49414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adpis 1"/>
          <p:cNvSpPr>
            <a:spLocks noGrp="1"/>
          </p:cNvSpPr>
          <p:nvPr>
            <p:ph type="title"/>
          </p:nvPr>
        </p:nvSpPr>
        <p:spPr/>
        <p:txBody>
          <a:bodyPr>
            <a:normAutofit/>
          </a:bodyPr>
          <a:lstStyle/>
          <a:p>
            <a:pPr eaLnBrk="1" hangingPunct="1"/>
            <a:r>
              <a:rPr lang="cs-CZ" sz="4000" b="1" dirty="0"/>
              <a:t>Basic </a:t>
            </a:r>
            <a:r>
              <a:rPr lang="cs-CZ" sz="4000" b="1" dirty="0" err="1"/>
              <a:t>features</a:t>
            </a:r>
            <a:r>
              <a:rPr lang="cs-CZ" sz="4000" b="1" dirty="0"/>
              <a:t> </a:t>
            </a:r>
            <a:r>
              <a:rPr lang="cs-CZ" sz="4000" b="1" dirty="0" err="1"/>
              <a:t>of</a:t>
            </a:r>
            <a:r>
              <a:rPr lang="cs-CZ" sz="4000" b="1" dirty="0"/>
              <a:t> Czech public </a:t>
            </a:r>
            <a:r>
              <a:rPr lang="cs-CZ" sz="4000" b="1" dirty="0" err="1"/>
              <a:t>educational</a:t>
            </a:r>
            <a:r>
              <a:rPr lang="cs-CZ" sz="4000" b="1" dirty="0"/>
              <a:t> </a:t>
            </a:r>
            <a:r>
              <a:rPr lang="cs-CZ" sz="4000" b="1" dirty="0" err="1"/>
              <a:t>system</a:t>
            </a:r>
            <a:r>
              <a:rPr lang="cs-CZ" sz="4000" b="1" dirty="0"/>
              <a:t> (basic </a:t>
            </a:r>
            <a:r>
              <a:rPr lang="cs-CZ" sz="4000" b="1" dirty="0" err="1"/>
              <a:t>level</a:t>
            </a:r>
            <a:r>
              <a:rPr lang="cs-CZ" sz="4000" b="1" dirty="0"/>
              <a:t>) </a:t>
            </a:r>
          </a:p>
        </p:txBody>
      </p:sp>
      <p:sp>
        <p:nvSpPr>
          <p:cNvPr id="52226" name="Zástupný symbol pro obsah 2"/>
          <p:cNvSpPr>
            <a:spLocks noGrp="1"/>
          </p:cNvSpPr>
          <p:nvPr>
            <p:ph idx="1"/>
          </p:nvPr>
        </p:nvSpPr>
        <p:spPr/>
        <p:txBody>
          <a:bodyPr>
            <a:normAutofit fontScale="92500" lnSpcReduction="10000"/>
          </a:bodyPr>
          <a:lstStyle/>
          <a:p>
            <a:pPr eaLnBrk="1" hangingPunct="1">
              <a:lnSpc>
                <a:spcPct val="90000"/>
              </a:lnSpc>
            </a:pPr>
            <a:r>
              <a:rPr lang="cs-CZ" dirty="0" err="1"/>
              <a:t>Decentralization</a:t>
            </a:r>
            <a:r>
              <a:rPr lang="cs-CZ" dirty="0"/>
              <a:t> </a:t>
            </a:r>
            <a:r>
              <a:rPr lang="cs-CZ" dirty="0" err="1"/>
              <a:t>of</a:t>
            </a:r>
            <a:r>
              <a:rPr lang="cs-CZ" dirty="0"/>
              <a:t> </a:t>
            </a:r>
            <a:r>
              <a:rPr lang="cs-CZ" dirty="0" err="1"/>
              <a:t>education</a:t>
            </a:r>
            <a:r>
              <a:rPr lang="cs-CZ" dirty="0"/>
              <a:t> - majority </a:t>
            </a:r>
            <a:r>
              <a:rPr lang="cs-CZ" dirty="0" err="1"/>
              <a:t>of</a:t>
            </a:r>
            <a:r>
              <a:rPr lang="cs-CZ" dirty="0"/>
              <a:t> standard basic </a:t>
            </a:r>
            <a:r>
              <a:rPr lang="cs-CZ" dirty="0" err="1"/>
              <a:t>schools</a:t>
            </a:r>
            <a:r>
              <a:rPr lang="cs-CZ" dirty="0"/>
              <a:t> are </a:t>
            </a:r>
            <a:r>
              <a:rPr lang="cs-CZ" dirty="0" err="1"/>
              <a:t>maintained</a:t>
            </a:r>
            <a:r>
              <a:rPr lang="cs-CZ" dirty="0"/>
              <a:t> by </a:t>
            </a:r>
            <a:r>
              <a:rPr lang="cs-CZ" dirty="0" err="1"/>
              <a:t>local</a:t>
            </a:r>
            <a:r>
              <a:rPr lang="cs-CZ" dirty="0"/>
              <a:t> </a:t>
            </a:r>
            <a:r>
              <a:rPr lang="cs-CZ" dirty="0" err="1"/>
              <a:t>municipalities</a:t>
            </a:r>
            <a:endParaRPr lang="cs-CZ" dirty="0"/>
          </a:p>
          <a:p>
            <a:pPr eaLnBrk="1" hangingPunct="1">
              <a:lnSpc>
                <a:spcPct val="90000"/>
              </a:lnSpc>
            </a:pPr>
            <a:r>
              <a:rPr lang="cs-CZ" dirty="0"/>
              <a:t>Free </a:t>
            </a:r>
            <a:r>
              <a:rPr lang="cs-CZ" dirty="0" err="1"/>
              <a:t>syllabus</a:t>
            </a:r>
            <a:r>
              <a:rPr lang="cs-CZ" dirty="0"/>
              <a:t> </a:t>
            </a:r>
            <a:r>
              <a:rPr lang="cs-CZ" dirty="0" err="1"/>
              <a:t>and</a:t>
            </a:r>
            <a:r>
              <a:rPr lang="cs-CZ" dirty="0"/>
              <a:t> </a:t>
            </a:r>
            <a:r>
              <a:rPr lang="cs-CZ" dirty="0" err="1"/>
              <a:t>output</a:t>
            </a:r>
            <a:r>
              <a:rPr lang="cs-CZ" dirty="0"/>
              <a:t> </a:t>
            </a:r>
            <a:r>
              <a:rPr lang="cs-CZ" dirty="0" err="1"/>
              <a:t>regulation</a:t>
            </a:r>
            <a:endParaRPr lang="cs-CZ" dirty="0"/>
          </a:p>
          <a:p>
            <a:r>
              <a:rPr lang="cs-CZ" dirty="0" err="1"/>
              <a:t>From</a:t>
            </a:r>
            <a:r>
              <a:rPr lang="cs-CZ" dirty="0"/>
              <a:t> 2020 </a:t>
            </a:r>
            <a:r>
              <a:rPr lang="cs-CZ" dirty="0" err="1"/>
              <a:t>there</a:t>
            </a:r>
            <a:r>
              <a:rPr lang="cs-CZ" dirty="0"/>
              <a:t> has </a:t>
            </a:r>
            <a:r>
              <a:rPr lang="cs-CZ" dirty="0" err="1"/>
              <a:t>been</a:t>
            </a:r>
            <a:r>
              <a:rPr lang="cs-CZ" dirty="0"/>
              <a:t> a </a:t>
            </a:r>
            <a:r>
              <a:rPr lang="cs-CZ" dirty="0" err="1"/>
              <a:t>change</a:t>
            </a:r>
            <a:r>
              <a:rPr lang="cs-CZ" dirty="0"/>
              <a:t>: </a:t>
            </a:r>
            <a:r>
              <a:rPr lang="cs-CZ" dirty="0" err="1"/>
              <a:t>funding</a:t>
            </a:r>
            <a:r>
              <a:rPr lang="cs-CZ" dirty="0"/>
              <a:t> </a:t>
            </a:r>
            <a:r>
              <a:rPr lang="cs-CZ" dirty="0" err="1"/>
              <a:t>based</a:t>
            </a:r>
            <a:r>
              <a:rPr lang="cs-CZ" dirty="0"/>
              <a:t> on </a:t>
            </a:r>
            <a:r>
              <a:rPr lang="cs-CZ" dirty="0" err="1"/>
              <a:t>the</a:t>
            </a:r>
            <a:r>
              <a:rPr lang="cs-CZ" dirty="0"/>
              <a:t> </a:t>
            </a:r>
            <a:r>
              <a:rPr lang="cs-CZ" dirty="0" err="1"/>
              <a:t>number</a:t>
            </a:r>
            <a:r>
              <a:rPr lang="cs-CZ" dirty="0"/>
              <a:t> </a:t>
            </a:r>
            <a:r>
              <a:rPr lang="cs-CZ" dirty="0" err="1"/>
              <a:t>of</a:t>
            </a:r>
            <a:r>
              <a:rPr lang="cs-CZ" dirty="0"/>
              <a:t> </a:t>
            </a:r>
            <a:r>
              <a:rPr lang="cs-CZ" dirty="0" err="1"/>
              <a:t>hours</a:t>
            </a:r>
            <a:r>
              <a:rPr lang="cs-CZ" dirty="0"/>
              <a:t> </a:t>
            </a:r>
            <a:r>
              <a:rPr lang="cs-CZ" dirty="0" err="1"/>
              <a:t>taught</a:t>
            </a:r>
            <a:r>
              <a:rPr lang="cs-CZ" dirty="0"/>
              <a:t>/</a:t>
            </a:r>
            <a:r>
              <a:rPr lang="cs-CZ" dirty="0" err="1"/>
              <a:t>number</a:t>
            </a:r>
            <a:r>
              <a:rPr lang="cs-CZ" dirty="0"/>
              <a:t> </a:t>
            </a:r>
            <a:r>
              <a:rPr lang="cs-CZ" dirty="0" err="1"/>
              <a:t>of</a:t>
            </a:r>
            <a:r>
              <a:rPr lang="cs-CZ" dirty="0"/>
              <a:t> </a:t>
            </a:r>
            <a:r>
              <a:rPr lang="cs-CZ" dirty="0" err="1"/>
              <a:t>pupils</a:t>
            </a:r>
            <a:r>
              <a:rPr lang="cs-CZ" dirty="0"/>
              <a:t> (</a:t>
            </a:r>
            <a:r>
              <a:rPr lang="cs-CZ" dirty="0" err="1"/>
              <a:t>previously</a:t>
            </a:r>
            <a:r>
              <a:rPr lang="cs-CZ" dirty="0"/>
              <a:t> normative </a:t>
            </a:r>
            <a:r>
              <a:rPr lang="cs-CZ" dirty="0" err="1"/>
              <a:t>funding</a:t>
            </a:r>
            <a:r>
              <a:rPr lang="cs-CZ" dirty="0"/>
              <a:t> – </a:t>
            </a:r>
            <a:r>
              <a:rPr lang="cs-CZ" dirty="0" err="1"/>
              <a:t>based</a:t>
            </a:r>
            <a:r>
              <a:rPr lang="cs-CZ" dirty="0"/>
              <a:t> </a:t>
            </a:r>
            <a:r>
              <a:rPr lang="cs-CZ" dirty="0" err="1"/>
              <a:t>only</a:t>
            </a:r>
            <a:r>
              <a:rPr lang="cs-CZ" dirty="0"/>
              <a:t> on </a:t>
            </a:r>
            <a:r>
              <a:rPr lang="cs-CZ" dirty="0" err="1"/>
              <a:t>the</a:t>
            </a:r>
            <a:r>
              <a:rPr lang="cs-CZ" dirty="0"/>
              <a:t> </a:t>
            </a:r>
            <a:r>
              <a:rPr lang="cs-CZ" dirty="0" err="1"/>
              <a:t>number</a:t>
            </a:r>
            <a:r>
              <a:rPr lang="cs-CZ" dirty="0"/>
              <a:t> </a:t>
            </a:r>
            <a:r>
              <a:rPr lang="cs-CZ" dirty="0" err="1"/>
              <a:t>of</a:t>
            </a:r>
            <a:r>
              <a:rPr lang="cs-CZ" dirty="0"/>
              <a:t> </a:t>
            </a:r>
            <a:r>
              <a:rPr lang="cs-CZ" dirty="0" err="1"/>
              <a:t>pupils</a:t>
            </a:r>
            <a:r>
              <a:rPr lang="cs-CZ" dirty="0"/>
              <a:t>).</a:t>
            </a:r>
          </a:p>
          <a:p>
            <a:r>
              <a:rPr lang="cs-CZ" dirty="0"/>
              <a:t>Free </a:t>
            </a:r>
            <a:r>
              <a:rPr lang="cs-CZ" dirty="0" err="1"/>
              <a:t>school</a:t>
            </a:r>
            <a:r>
              <a:rPr lang="cs-CZ" dirty="0"/>
              <a:t> </a:t>
            </a:r>
            <a:r>
              <a:rPr lang="cs-CZ" dirty="0" err="1"/>
              <a:t>choice</a:t>
            </a:r>
            <a:r>
              <a:rPr lang="cs-CZ" dirty="0"/>
              <a:t>   </a:t>
            </a:r>
          </a:p>
          <a:p>
            <a:pPr eaLnBrk="1" hangingPunct="1">
              <a:lnSpc>
                <a:spcPct val="90000"/>
              </a:lnSpc>
            </a:pPr>
            <a:r>
              <a:rPr lang="cs-CZ" dirty="0" err="1"/>
              <a:t>Diversified</a:t>
            </a:r>
            <a:r>
              <a:rPr lang="cs-CZ" dirty="0"/>
              <a:t> </a:t>
            </a:r>
            <a:r>
              <a:rPr lang="cs-CZ" dirty="0" err="1"/>
              <a:t>school</a:t>
            </a:r>
            <a:r>
              <a:rPr lang="cs-CZ" dirty="0"/>
              <a:t> </a:t>
            </a:r>
            <a:r>
              <a:rPr lang="cs-CZ" dirty="0" err="1"/>
              <a:t>structure</a:t>
            </a:r>
            <a:r>
              <a:rPr lang="cs-CZ" dirty="0"/>
              <a:t> – </a:t>
            </a:r>
            <a:r>
              <a:rPr lang="cs-CZ" dirty="0" err="1"/>
              <a:t>especially</a:t>
            </a:r>
            <a:r>
              <a:rPr lang="cs-CZ" dirty="0"/>
              <a:t> in </a:t>
            </a:r>
            <a:r>
              <a:rPr lang="cs-CZ" dirty="0" err="1"/>
              <a:t>larger</a:t>
            </a:r>
            <a:r>
              <a:rPr lang="cs-CZ" dirty="0"/>
              <a:t> </a:t>
            </a:r>
            <a:r>
              <a:rPr lang="cs-CZ" dirty="0" err="1"/>
              <a:t>cities</a:t>
            </a:r>
            <a:endParaRPr lang="cs-CZ" dirty="0"/>
          </a:p>
          <a:p>
            <a:pPr eaLnBrk="1" hangingPunct="1">
              <a:lnSpc>
                <a:spcPct val="90000"/>
              </a:lnSpc>
            </a:pPr>
            <a:endParaRPr lang="cs-CZ" dirty="0"/>
          </a:p>
          <a:p>
            <a:r>
              <a:rPr lang="cs-CZ" dirty="0"/>
              <a:t>T</a:t>
            </a:r>
            <a:r>
              <a:rPr lang="en-US" dirty="0"/>
              <a:t>he Czech educational system continues </a:t>
            </a:r>
            <a:r>
              <a:rPr lang="cs-CZ" dirty="0"/>
              <a:t>in </a:t>
            </a:r>
            <a:r>
              <a:rPr lang="cs-CZ" dirty="0" err="1"/>
              <a:t>maintaining</a:t>
            </a:r>
            <a:r>
              <a:rPr lang="cs-CZ" dirty="0"/>
              <a:t> </a:t>
            </a:r>
            <a:r>
              <a:rPr lang="cs-CZ" dirty="0" err="1"/>
              <a:t>segregational</a:t>
            </a:r>
            <a:r>
              <a:rPr lang="cs-CZ" dirty="0"/>
              <a:t> </a:t>
            </a:r>
            <a:r>
              <a:rPr lang="cs-CZ" dirty="0" err="1"/>
              <a:t>tendencies</a:t>
            </a:r>
            <a:r>
              <a:rPr lang="cs-CZ" dirty="0"/>
              <a:t>. </a:t>
            </a:r>
            <a:r>
              <a:rPr lang="cs-CZ" dirty="0" err="1"/>
              <a:t>See</a:t>
            </a:r>
            <a:r>
              <a:rPr lang="cs-CZ" dirty="0"/>
              <a:t> </a:t>
            </a:r>
            <a:r>
              <a:rPr lang="cs-CZ" dirty="0" err="1"/>
              <a:t>the</a:t>
            </a:r>
            <a:r>
              <a:rPr lang="cs-CZ" dirty="0"/>
              <a:t> report (2019) </a:t>
            </a:r>
            <a:r>
              <a:rPr lang="cs-CZ" dirty="0" err="1"/>
              <a:t>of</a:t>
            </a:r>
            <a:r>
              <a:rPr lang="cs-CZ" dirty="0"/>
              <a:t> </a:t>
            </a:r>
            <a:r>
              <a:rPr lang="cs-CZ" dirty="0" err="1"/>
              <a:t>the</a:t>
            </a:r>
            <a:r>
              <a:rPr lang="cs-CZ" dirty="0"/>
              <a:t> </a:t>
            </a:r>
            <a:r>
              <a:rPr lang="cs-CZ" i="1" dirty="0"/>
              <a:t>Office </a:t>
            </a:r>
            <a:r>
              <a:rPr lang="cs-CZ" i="1" dirty="0" err="1"/>
              <a:t>of</a:t>
            </a:r>
            <a:r>
              <a:rPr lang="cs-CZ" i="1" dirty="0"/>
              <a:t> </a:t>
            </a:r>
            <a:r>
              <a:rPr lang="cs-CZ" i="1" dirty="0" err="1"/>
              <a:t>the</a:t>
            </a:r>
            <a:r>
              <a:rPr lang="cs-CZ" i="1" dirty="0"/>
              <a:t> </a:t>
            </a:r>
            <a:r>
              <a:rPr lang="cs-CZ" i="1" dirty="0" err="1"/>
              <a:t>Government</a:t>
            </a:r>
            <a:r>
              <a:rPr lang="cs-CZ" i="1" dirty="0"/>
              <a:t> </a:t>
            </a:r>
            <a:r>
              <a:rPr lang="cs-CZ" i="1" dirty="0" err="1"/>
              <a:t>of</a:t>
            </a:r>
            <a:r>
              <a:rPr lang="cs-CZ" i="1" dirty="0"/>
              <a:t> </a:t>
            </a:r>
            <a:r>
              <a:rPr lang="cs-CZ" i="1" dirty="0" err="1"/>
              <a:t>the</a:t>
            </a:r>
            <a:r>
              <a:rPr lang="cs-CZ" i="1" dirty="0"/>
              <a:t> CR:</a:t>
            </a:r>
          </a:p>
          <a:p>
            <a:pPr marL="180000" indent="0">
              <a:buNone/>
            </a:pPr>
            <a:r>
              <a:rPr lang="cs-CZ" dirty="0">
                <a:hlinkClick r:id="rId3"/>
              </a:rPr>
              <a:t>http://www.romea.cz/en/news/czech/czech-government-agency-for-social-inclusion-publishes-analysis-of-segregation-in-primary-schools?fbclid=IwAR2CXIjF4s0iIgxLKolSBv4tnro_DOEW8ALHWrR9SG2BuFogJeV0ADD7QeQ#.XeIH8o-0Nbg.facebook</a:t>
            </a:r>
            <a:endParaRPr lang="cs-CZ" dirty="0"/>
          </a:p>
          <a:p>
            <a:pPr eaLnBrk="1" hangingPunct="1">
              <a:lnSpc>
                <a:spcPct val="90000"/>
              </a:lnSpc>
            </a:pPr>
            <a:endParaRPr lang="cs-CZ"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t>14</a:t>
            </a:fld>
            <a:endParaRPr lang="en-GB"/>
          </a:p>
        </p:txBody>
      </p:sp>
    </p:spTree>
    <p:extLst>
      <p:ext uri="{BB962C8B-B14F-4D97-AF65-F5344CB8AC3E}">
        <p14:creationId xmlns:p14="http://schemas.microsoft.com/office/powerpoint/2010/main" val="149049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adpis 1"/>
          <p:cNvSpPr>
            <a:spLocks noGrp="1"/>
          </p:cNvSpPr>
          <p:nvPr>
            <p:ph type="title"/>
          </p:nvPr>
        </p:nvSpPr>
        <p:spPr/>
        <p:txBody>
          <a:bodyPr/>
          <a:lstStyle/>
          <a:p>
            <a:pPr eaLnBrk="1" hangingPunct="1"/>
            <a:r>
              <a:rPr lang="cs-CZ" sz="4000" b="1" dirty="0" err="1"/>
              <a:t>Equal</a:t>
            </a:r>
            <a:r>
              <a:rPr lang="cs-CZ" sz="4000" b="1" dirty="0"/>
              <a:t> </a:t>
            </a:r>
            <a:r>
              <a:rPr lang="cs-CZ" sz="4000" b="1" dirty="0" err="1"/>
              <a:t>access</a:t>
            </a:r>
            <a:r>
              <a:rPr lang="cs-CZ" sz="4000" b="1" dirty="0"/>
              <a:t> to </a:t>
            </a:r>
            <a:r>
              <a:rPr lang="cs-CZ" sz="4000" b="1" dirty="0" err="1"/>
              <a:t>education</a:t>
            </a:r>
            <a:endParaRPr lang="cs-CZ" sz="4000" b="1" dirty="0"/>
          </a:p>
        </p:txBody>
      </p:sp>
      <p:sp>
        <p:nvSpPr>
          <p:cNvPr id="52226" name="Zástupný symbol pro obsah 2"/>
          <p:cNvSpPr>
            <a:spLocks noGrp="1"/>
          </p:cNvSpPr>
          <p:nvPr>
            <p:ph idx="1"/>
          </p:nvPr>
        </p:nvSpPr>
        <p:spPr/>
        <p:txBody>
          <a:bodyPr/>
          <a:lstStyle/>
          <a:p>
            <a:pPr eaLnBrk="1" hangingPunct="1">
              <a:lnSpc>
                <a:spcPct val="90000"/>
              </a:lnSpc>
            </a:pPr>
            <a:r>
              <a:rPr lang="en-US" dirty="0"/>
              <a:t>Czech educational system makes reference to disadvantaged children</a:t>
            </a:r>
            <a:r>
              <a:rPr lang="cs-CZ" dirty="0"/>
              <a:t> (</a:t>
            </a:r>
            <a:r>
              <a:rPr lang="cs-CZ" dirty="0" err="1"/>
              <a:t>Education</a:t>
            </a:r>
            <a:r>
              <a:rPr lang="cs-CZ" dirty="0"/>
              <a:t> </a:t>
            </a:r>
            <a:r>
              <a:rPr lang="cs-CZ" dirty="0" err="1"/>
              <a:t>Act</a:t>
            </a:r>
            <a:r>
              <a:rPr lang="cs-CZ" dirty="0"/>
              <a:t>, 2004):</a:t>
            </a:r>
          </a:p>
          <a:p>
            <a:pPr marL="342900" lvl="1" indent="-342900" eaLnBrk="1" hangingPunct="1">
              <a:lnSpc>
                <a:spcPct val="90000"/>
              </a:lnSpc>
              <a:buNone/>
            </a:pPr>
            <a:r>
              <a:rPr lang="cs-CZ" dirty="0"/>
              <a:t>		</a:t>
            </a:r>
            <a:r>
              <a:rPr lang="cs-CZ" dirty="0" err="1"/>
              <a:t>with</a:t>
            </a:r>
            <a:r>
              <a:rPr lang="cs-CZ" dirty="0"/>
              <a:t> </a:t>
            </a:r>
            <a:r>
              <a:rPr lang="cs-CZ" dirty="0" err="1"/>
              <a:t>disabilities</a:t>
            </a:r>
            <a:r>
              <a:rPr lang="cs-CZ" dirty="0"/>
              <a:t>, </a:t>
            </a:r>
            <a:r>
              <a:rPr lang="cs-CZ" dirty="0" err="1"/>
              <a:t>physical</a:t>
            </a:r>
            <a:r>
              <a:rPr lang="cs-CZ" dirty="0"/>
              <a:t> handicap </a:t>
            </a:r>
            <a:r>
              <a:rPr lang="cs-CZ" dirty="0" err="1"/>
              <a:t>or</a:t>
            </a:r>
            <a:r>
              <a:rPr lang="cs-CZ" dirty="0"/>
              <a:t> </a:t>
            </a:r>
            <a:r>
              <a:rPr lang="cs-CZ" dirty="0" err="1"/>
              <a:t>socially</a:t>
            </a:r>
            <a:r>
              <a:rPr lang="cs-CZ" dirty="0"/>
              <a:t> </a:t>
            </a:r>
            <a:r>
              <a:rPr lang="cs-CZ" dirty="0" err="1"/>
              <a:t>disadvantaged</a:t>
            </a:r>
            <a:r>
              <a:rPr lang="cs-CZ" dirty="0"/>
              <a:t>.</a:t>
            </a:r>
          </a:p>
          <a:p>
            <a:pPr eaLnBrk="1" hangingPunct="1">
              <a:lnSpc>
                <a:spcPct val="90000"/>
              </a:lnSpc>
            </a:pPr>
            <a:r>
              <a:rPr lang="en-US" dirty="0"/>
              <a:t>These categories of children have the right to adequate education, school counseling and school counseling facilities</a:t>
            </a:r>
            <a:r>
              <a:rPr lang="cs-CZ" dirty="0"/>
              <a:t>.</a:t>
            </a:r>
          </a:p>
          <a:p>
            <a:pPr lvl="1" eaLnBrk="1" hangingPunct="1">
              <a:lnSpc>
                <a:spcPct val="90000"/>
              </a:lnSpc>
              <a:buNone/>
            </a:pPr>
            <a:endParaRPr lang="cs-CZ" dirty="0"/>
          </a:p>
          <a:p>
            <a:pPr eaLnBrk="1" hangingPunct="1">
              <a:lnSpc>
                <a:spcPct val="90000"/>
              </a:lnSpc>
            </a:pPr>
            <a:endParaRPr lang="cs-CZ"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t>15</a:t>
            </a:fld>
            <a:endParaRPr lang="en-GB"/>
          </a:p>
        </p:txBody>
      </p:sp>
    </p:spTree>
    <p:extLst>
      <p:ext uri="{BB962C8B-B14F-4D97-AF65-F5344CB8AC3E}">
        <p14:creationId xmlns:p14="http://schemas.microsoft.com/office/powerpoint/2010/main" val="238086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a:xfrm>
            <a:off x="467544" y="332656"/>
            <a:ext cx="8229600" cy="1143000"/>
          </a:xfrm>
        </p:spPr>
        <p:txBody>
          <a:bodyPr>
            <a:normAutofit/>
          </a:bodyPr>
          <a:lstStyle/>
          <a:p>
            <a:r>
              <a:rPr lang="cs-CZ" b="1" dirty="0" err="1"/>
              <a:t>Measures</a:t>
            </a:r>
            <a:r>
              <a:rPr lang="cs-CZ" b="1" dirty="0"/>
              <a:t> to </a:t>
            </a:r>
            <a:r>
              <a:rPr lang="cs-CZ" b="1" dirty="0" err="1"/>
              <a:t>combat</a:t>
            </a:r>
            <a:r>
              <a:rPr lang="cs-CZ" b="1" dirty="0"/>
              <a:t> </a:t>
            </a:r>
            <a:r>
              <a:rPr lang="cs-CZ" b="1" dirty="0" err="1"/>
              <a:t>unequal</a:t>
            </a:r>
            <a:r>
              <a:rPr lang="cs-CZ" b="1" dirty="0"/>
              <a:t> </a:t>
            </a:r>
            <a:r>
              <a:rPr lang="cs-CZ" b="1" dirty="0" err="1"/>
              <a:t>chances</a:t>
            </a:r>
            <a:r>
              <a:rPr lang="cs-CZ" b="1" dirty="0"/>
              <a:t> </a:t>
            </a:r>
            <a:r>
              <a:rPr lang="cs-CZ" dirty="0"/>
              <a:t>– </a:t>
            </a:r>
            <a:br>
              <a:rPr lang="cs-CZ" dirty="0"/>
            </a:br>
            <a:r>
              <a:rPr lang="cs-CZ" dirty="0"/>
              <a:t>in </a:t>
            </a:r>
            <a:r>
              <a:rPr lang="cs-CZ" dirty="0" err="1"/>
              <a:t>the</a:t>
            </a:r>
            <a:r>
              <a:rPr lang="cs-CZ" dirty="0"/>
              <a:t> CR</a:t>
            </a:r>
            <a:endParaRPr lang="cs-CZ" b="1" dirty="0"/>
          </a:p>
        </p:txBody>
      </p:sp>
      <p:sp>
        <p:nvSpPr>
          <p:cNvPr id="56322" name="Rectangle 3"/>
          <p:cNvSpPr>
            <a:spLocks noGrp="1"/>
          </p:cNvSpPr>
          <p:nvPr>
            <p:ph idx="1"/>
          </p:nvPr>
        </p:nvSpPr>
        <p:spPr>
          <a:xfrm>
            <a:off x="395288" y="1125538"/>
            <a:ext cx="8229600" cy="5111774"/>
          </a:xfrm>
        </p:spPr>
        <p:txBody>
          <a:bodyPr>
            <a:normAutofit/>
          </a:bodyPr>
          <a:lstStyle/>
          <a:p>
            <a:pPr eaLnBrk="1" hangingPunct="1"/>
            <a:endParaRPr lang="cs-CZ" dirty="0"/>
          </a:p>
          <a:p>
            <a:pPr eaLnBrk="1" hangingPunct="1"/>
            <a:endParaRPr lang="cs-CZ" dirty="0"/>
          </a:p>
          <a:p>
            <a:pPr eaLnBrk="1" hangingPunct="1"/>
            <a:r>
              <a:rPr lang="en-US" dirty="0"/>
              <a:t>the abolishment of special schools</a:t>
            </a:r>
            <a:r>
              <a:rPr lang="cs-CZ" dirty="0"/>
              <a:t> (in 2005 in </a:t>
            </a:r>
            <a:r>
              <a:rPr lang="cs-CZ" dirty="0" err="1"/>
              <a:t>the</a:t>
            </a:r>
            <a:r>
              <a:rPr lang="cs-CZ" dirty="0"/>
              <a:t> CR)</a:t>
            </a:r>
          </a:p>
          <a:p>
            <a:r>
              <a:rPr lang="en-US" dirty="0"/>
              <a:t>removing formal barriers to continuing education at high school of </a:t>
            </a:r>
            <a:r>
              <a:rPr lang="cs-CZ" dirty="0" err="1"/>
              <a:t>any</a:t>
            </a:r>
            <a:r>
              <a:rPr lang="en-US" dirty="0"/>
              <a:t> type for pupils coming from any type of primary school institution </a:t>
            </a:r>
            <a:endParaRPr lang="cs-CZ" dirty="0"/>
          </a:p>
          <a:p>
            <a:pPr eaLnBrk="1" hangingPunct="1"/>
            <a:r>
              <a:rPr lang="en-US" dirty="0"/>
              <a:t>the establishment of new positions of pedagogical teaching assistants;</a:t>
            </a:r>
            <a:r>
              <a:rPr lang="cs-CZ" dirty="0"/>
              <a:t> </a:t>
            </a:r>
          </a:p>
          <a:p>
            <a:pPr eaLnBrk="1" hangingPunct="1"/>
            <a:r>
              <a:rPr lang="en-US" dirty="0"/>
              <a:t>the establishment of preparatory classes and courses necessary to even up or complement education</a:t>
            </a:r>
            <a:r>
              <a:rPr lang="cs-CZ" dirty="0"/>
              <a:t> </a:t>
            </a:r>
          </a:p>
          <a:p>
            <a:r>
              <a:rPr lang="cs-CZ" dirty="0" err="1"/>
              <a:t>the</a:t>
            </a:r>
            <a:r>
              <a:rPr lang="cs-CZ" dirty="0"/>
              <a:t> </a:t>
            </a:r>
            <a:r>
              <a:rPr lang="cs-CZ" dirty="0" err="1"/>
              <a:t>policy</a:t>
            </a:r>
            <a:r>
              <a:rPr lang="cs-CZ" dirty="0"/>
              <a:t> </a:t>
            </a:r>
            <a:r>
              <a:rPr lang="cs-CZ" dirty="0" err="1"/>
              <a:t>of</a:t>
            </a:r>
            <a:r>
              <a:rPr lang="cs-CZ" dirty="0"/>
              <a:t> </a:t>
            </a:r>
            <a:r>
              <a:rPr lang="cs-CZ" dirty="0" err="1"/>
              <a:t>inclusion</a:t>
            </a:r>
            <a:r>
              <a:rPr lang="cs-CZ" dirty="0"/>
              <a:t> (in </a:t>
            </a:r>
            <a:r>
              <a:rPr lang="cs-CZ" dirty="0" err="1"/>
              <a:t>the</a:t>
            </a:r>
            <a:r>
              <a:rPr lang="cs-CZ" dirty="0"/>
              <a:t> CR </a:t>
            </a:r>
            <a:r>
              <a:rPr lang="cs-CZ" dirty="0" err="1"/>
              <a:t>from</a:t>
            </a:r>
            <a:r>
              <a:rPr lang="cs-CZ" dirty="0"/>
              <a:t> 2016)</a:t>
            </a:r>
          </a:p>
          <a:p>
            <a:r>
              <a:rPr lang="cs-CZ" b="1" dirty="0" err="1"/>
              <a:t>compulsory</a:t>
            </a:r>
            <a:r>
              <a:rPr lang="cs-CZ" b="1" dirty="0"/>
              <a:t> </a:t>
            </a:r>
            <a:r>
              <a:rPr lang="cs-CZ" b="1" dirty="0" err="1"/>
              <a:t>preschool</a:t>
            </a:r>
            <a:r>
              <a:rPr lang="cs-CZ" dirty="0"/>
              <a:t> </a:t>
            </a:r>
            <a:r>
              <a:rPr lang="cs-CZ" dirty="0" err="1"/>
              <a:t>for</a:t>
            </a:r>
            <a:r>
              <a:rPr lang="cs-CZ" dirty="0"/>
              <a:t> </a:t>
            </a:r>
            <a:r>
              <a:rPr lang="cs-CZ" dirty="0" err="1"/>
              <a:t>five-year-olds</a:t>
            </a:r>
            <a:r>
              <a:rPr lang="cs-CZ" dirty="0"/>
              <a:t> (in </a:t>
            </a:r>
            <a:r>
              <a:rPr lang="cs-CZ" dirty="0" err="1"/>
              <a:t>the</a:t>
            </a:r>
            <a:r>
              <a:rPr lang="cs-CZ" dirty="0"/>
              <a:t> CR 2017)</a:t>
            </a:r>
          </a:p>
          <a:p>
            <a:endParaRPr lang="cs-CZ" dirty="0"/>
          </a:p>
          <a:p>
            <a:pPr marL="0" indent="0" algn="ctr">
              <a:buNone/>
            </a:pPr>
            <a:r>
              <a:rPr lang="cs-CZ" i="1" dirty="0"/>
              <a:t>Do </a:t>
            </a:r>
            <a:r>
              <a:rPr lang="cs-CZ" i="1" dirty="0" err="1"/>
              <a:t>you</a:t>
            </a:r>
            <a:r>
              <a:rPr lang="cs-CZ" i="1" dirty="0"/>
              <a:t> </a:t>
            </a:r>
            <a:r>
              <a:rPr lang="cs-CZ" i="1" dirty="0" err="1"/>
              <a:t>know</a:t>
            </a:r>
            <a:r>
              <a:rPr lang="cs-CZ" i="1" dirty="0"/>
              <a:t> </a:t>
            </a:r>
            <a:r>
              <a:rPr lang="cs-CZ" i="1" dirty="0" err="1"/>
              <a:t>other</a:t>
            </a:r>
            <a:r>
              <a:rPr lang="cs-CZ" i="1" dirty="0"/>
              <a:t> </a:t>
            </a:r>
            <a:r>
              <a:rPr lang="cs-CZ" i="1" dirty="0" err="1"/>
              <a:t>examples</a:t>
            </a:r>
            <a:r>
              <a:rPr lang="cs-CZ" i="1" dirty="0"/>
              <a:t> </a:t>
            </a:r>
            <a:r>
              <a:rPr lang="cs-CZ" i="1" dirty="0" err="1"/>
              <a:t>of</a:t>
            </a:r>
            <a:r>
              <a:rPr lang="cs-CZ" i="1" dirty="0"/>
              <a:t> </a:t>
            </a:r>
            <a:r>
              <a:rPr lang="cs-CZ" i="1" dirty="0" err="1"/>
              <a:t>policies</a:t>
            </a:r>
            <a:r>
              <a:rPr lang="cs-CZ" i="1" dirty="0"/>
              <a:t> </a:t>
            </a:r>
            <a:r>
              <a:rPr lang="cs-CZ" i="1" dirty="0" err="1"/>
              <a:t>for</a:t>
            </a:r>
            <a:r>
              <a:rPr lang="cs-CZ" i="1" dirty="0"/>
              <a:t>  </a:t>
            </a:r>
            <a:br>
              <a:rPr lang="cs-CZ" i="1" dirty="0"/>
            </a:br>
            <a:r>
              <a:rPr lang="cs-CZ" i="1" dirty="0" err="1"/>
              <a:t>improving</a:t>
            </a:r>
            <a:r>
              <a:rPr lang="cs-CZ" i="1" dirty="0"/>
              <a:t> </a:t>
            </a:r>
            <a:r>
              <a:rPr lang="cs-CZ" i="1" dirty="0" err="1"/>
              <a:t>equity</a:t>
            </a:r>
            <a:r>
              <a:rPr lang="cs-CZ" i="1" dirty="0"/>
              <a:t> in </a:t>
            </a:r>
            <a:r>
              <a:rPr lang="cs-CZ" i="1" dirty="0" err="1"/>
              <a:t>education</a:t>
            </a:r>
            <a:r>
              <a:rPr lang="cs-CZ" i="1" dirty="0"/>
              <a:t>?</a:t>
            </a:r>
          </a:p>
          <a:p>
            <a:endParaRPr lang="cs-CZ" dirty="0"/>
          </a:p>
          <a:p>
            <a:pPr eaLnBrk="1" hangingPunct="1"/>
            <a:endParaRPr lang="cs-CZ"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t>16</a:t>
            </a:fld>
            <a:endParaRPr lang="en-GB"/>
          </a:p>
        </p:txBody>
      </p:sp>
    </p:spTree>
    <p:extLst>
      <p:ext uri="{BB962C8B-B14F-4D97-AF65-F5344CB8AC3E}">
        <p14:creationId xmlns:p14="http://schemas.microsoft.com/office/powerpoint/2010/main" val="3420092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7CAA1-E6E5-443A-AC12-EFCD38BB7DF9}"/>
              </a:ext>
            </a:extLst>
          </p:cNvPr>
          <p:cNvSpPr>
            <a:spLocks noGrp="1"/>
          </p:cNvSpPr>
          <p:nvPr>
            <p:ph type="title"/>
          </p:nvPr>
        </p:nvSpPr>
        <p:spPr>
          <a:xfrm>
            <a:off x="189205" y="857250"/>
            <a:ext cx="7886700" cy="558438"/>
          </a:xfrm>
        </p:spPr>
        <p:txBody>
          <a:bodyPr>
            <a:normAutofit/>
          </a:bodyPr>
          <a:lstStyle/>
          <a:p>
            <a:r>
              <a:rPr lang="cs-CZ" sz="2400" b="1" dirty="0">
                <a:latin typeface="+mn-lt"/>
              </a:rPr>
              <a:t>IEO and </a:t>
            </a:r>
            <a:r>
              <a:rPr lang="cs-CZ" sz="2400" b="1" dirty="0" err="1">
                <a:latin typeface="+mn-lt"/>
              </a:rPr>
              <a:t>educational</a:t>
            </a:r>
            <a:r>
              <a:rPr lang="cs-CZ" sz="2400" b="1" dirty="0">
                <a:latin typeface="+mn-lt"/>
              </a:rPr>
              <a:t> </a:t>
            </a:r>
            <a:r>
              <a:rPr lang="cs-CZ" sz="2400" b="1" dirty="0" err="1">
                <a:latin typeface="+mn-lt"/>
              </a:rPr>
              <a:t>expansion</a:t>
            </a:r>
            <a:r>
              <a:rPr lang="cs-CZ" sz="2400" b="1" dirty="0">
                <a:latin typeface="+mn-lt"/>
              </a:rPr>
              <a:t> </a:t>
            </a:r>
          </a:p>
        </p:txBody>
      </p:sp>
      <p:sp>
        <p:nvSpPr>
          <p:cNvPr id="3" name="Zástupný symbol pro obsah 2">
            <a:extLst>
              <a:ext uri="{FF2B5EF4-FFF2-40B4-BE49-F238E27FC236}">
                <a16:creationId xmlns:a16="http://schemas.microsoft.com/office/drawing/2014/main" id="{5BD506BE-5196-4236-B852-954BED21D521}"/>
              </a:ext>
            </a:extLst>
          </p:cNvPr>
          <p:cNvSpPr>
            <a:spLocks noGrp="1"/>
          </p:cNvSpPr>
          <p:nvPr>
            <p:ph idx="1"/>
          </p:nvPr>
        </p:nvSpPr>
        <p:spPr>
          <a:xfrm>
            <a:off x="269105" y="1556367"/>
            <a:ext cx="7886700" cy="3507478"/>
          </a:xfrm>
        </p:spPr>
        <p:txBody>
          <a:bodyPr>
            <a:normAutofit/>
          </a:bodyPr>
          <a:lstStyle/>
          <a:p>
            <a:pPr>
              <a:spcAft>
                <a:spcPts val="450"/>
              </a:spcAft>
            </a:pPr>
            <a:r>
              <a:rPr lang="en-US" dirty="0"/>
              <a:t>IEO: chances to attain certain level of education by social origin</a:t>
            </a:r>
            <a:r>
              <a:rPr lang="cs-CZ" dirty="0"/>
              <a:t> (SO) -</a:t>
            </a:r>
            <a:r>
              <a:rPr lang="en-US" dirty="0"/>
              <a:t> family background</a:t>
            </a:r>
          </a:p>
          <a:p>
            <a:pPr>
              <a:spcAft>
                <a:spcPts val="450"/>
              </a:spcAft>
            </a:pPr>
            <a:r>
              <a:rPr lang="en-US" dirty="0"/>
              <a:t>Educational expansion (EE) is seen as a social-political provision for change of IEO (</a:t>
            </a:r>
            <a:r>
              <a:rPr lang="en-US" i="1" dirty="0"/>
              <a:t>inequality of educational opportunity</a:t>
            </a:r>
            <a:r>
              <a:rPr lang="en-US" dirty="0"/>
              <a:t>)</a:t>
            </a:r>
          </a:p>
          <a:p>
            <a:pPr>
              <a:spcAft>
                <a:spcPts val="450"/>
              </a:spcAft>
            </a:pPr>
            <a:r>
              <a:rPr lang="en-US" dirty="0"/>
              <a:t>EE via IEO helps to increase social justice, equality and meritocracy</a:t>
            </a:r>
          </a:p>
          <a:p>
            <a:pPr>
              <a:spcAft>
                <a:spcPts val="450"/>
              </a:spcAft>
            </a:pPr>
            <a:r>
              <a:rPr lang="en-US" dirty="0"/>
              <a:t>The relationship between IEO and EE has higher relevance for academic research as well as for social policy and it is the source of legitimization of social systems. </a:t>
            </a:r>
          </a:p>
          <a:p>
            <a:endParaRPr lang="en-US" dirty="0"/>
          </a:p>
          <a:p>
            <a:endParaRPr lang="cs-CZ" dirty="0"/>
          </a:p>
          <a:p>
            <a:endParaRPr lang="cs-CZ" dirty="0"/>
          </a:p>
        </p:txBody>
      </p:sp>
    </p:spTree>
    <p:extLst>
      <p:ext uri="{BB962C8B-B14F-4D97-AF65-F5344CB8AC3E}">
        <p14:creationId xmlns:p14="http://schemas.microsoft.com/office/powerpoint/2010/main" val="8387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Expansion</a:t>
            </a:r>
            <a:r>
              <a:rPr lang="cs-CZ" dirty="0"/>
              <a:t> </a:t>
            </a:r>
            <a:r>
              <a:rPr lang="cs-CZ" dirty="0" err="1"/>
              <a:t>of</a:t>
            </a:r>
            <a:r>
              <a:rPr lang="cs-CZ" dirty="0"/>
              <a:t> </a:t>
            </a:r>
            <a:r>
              <a:rPr lang="cs-CZ" dirty="0" err="1"/>
              <a:t>tertiary</a:t>
            </a:r>
            <a:r>
              <a:rPr lang="cs-CZ" dirty="0"/>
              <a:t> </a:t>
            </a:r>
            <a:r>
              <a:rPr lang="cs-CZ" dirty="0" err="1"/>
              <a:t>education</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90546765"/>
              </p:ext>
            </p:extLst>
          </p:nvPr>
        </p:nvGraphicFramePr>
        <p:xfrm>
          <a:off x="228600" y="1448520"/>
          <a:ext cx="86868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 name="Zástupný symbol pro číslo snímku 2"/>
          <p:cNvSpPr>
            <a:spLocks noGrp="1"/>
          </p:cNvSpPr>
          <p:nvPr>
            <p:ph type="sldNum" sz="quarter" idx="12"/>
          </p:nvPr>
        </p:nvSpPr>
        <p:spPr/>
        <p:txBody>
          <a:bodyPr/>
          <a:lstStyle/>
          <a:p>
            <a:fld id="{9494B6D5-A0B9-47D8-AD4D-9B608C1A07EE}" type="slidenum">
              <a:rPr lang="en-GB" smtClean="0"/>
              <a:t>18</a:t>
            </a:fld>
            <a:endParaRPr lang="en-GB"/>
          </a:p>
        </p:txBody>
      </p:sp>
    </p:spTree>
    <p:extLst>
      <p:ext uri="{BB962C8B-B14F-4D97-AF65-F5344CB8AC3E}">
        <p14:creationId xmlns:p14="http://schemas.microsoft.com/office/powerpoint/2010/main" val="3998450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492E56-4269-4431-944F-D73EFB1C5319}"/>
              </a:ext>
            </a:extLst>
          </p:cNvPr>
          <p:cNvSpPr>
            <a:spLocks noGrp="1"/>
          </p:cNvSpPr>
          <p:nvPr>
            <p:ph type="title"/>
          </p:nvPr>
        </p:nvSpPr>
        <p:spPr>
          <a:xfrm>
            <a:off x="146481" y="895485"/>
            <a:ext cx="8675703" cy="447818"/>
          </a:xfrm>
        </p:spPr>
        <p:txBody>
          <a:bodyPr>
            <a:normAutofit/>
          </a:bodyPr>
          <a:lstStyle/>
          <a:p>
            <a:r>
              <a:rPr lang="cs-CZ" sz="2400" b="1" dirty="0" err="1">
                <a:latin typeface="+mn-lt"/>
              </a:rPr>
              <a:t>Educational</a:t>
            </a:r>
            <a:r>
              <a:rPr lang="cs-CZ" sz="2400" b="1" dirty="0">
                <a:latin typeface="+mn-lt"/>
              </a:rPr>
              <a:t> </a:t>
            </a:r>
            <a:r>
              <a:rPr lang="cs-CZ" sz="2400" b="1" dirty="0" err="1">
                <a:latin typeface="+mn-lt"/>
              </a:rPr>
              <a:t>expansion</a:t>
            </a:r>
            <a:r>
              <a:rPr lang="cs-CZ" sz="2400" b="1" dirty="0">
                <a:latin typeface="+mn-lt"/>
              </a:rPr>
              <a:t> in </a:t>
            </a:r>
            <a:r>
              <a:rPr lang="cs-CZ" sz="2400" b="1" dirty="0" err="1">
                <a:latin typeface="+mn-lt"/>
              </a:rPr>
              <a:t>European</a:t>
            </a:r>
            <a:r>
              <a:rPr lang="cs-CZ" sz="2400" b="1" dirty="0">
                <a:latin typeface="+mn-lt"/>
              </a:rPr>
              <a:t> </a:t>
            </a:r>
            <a:r>
              <a:rPr lang="cs-CZ" sz="2400" b="1" dirty="0" err="1">
                <a:latin typeface="+mn-lt"/>
              </a:rPr>
              <a:t>countries</a:t>
            </a:r>
            <a:r>
              <a:rPr lang="cs-CZ" sz="2400" b="1" dirty="0">
                <a:latin typeface="+mn-lt"/>
              </a:rPr>
              <a:t> 2000+</a:t>
            </a:r>
          </a:p>
        </p:txBody>
      </p:sp>
      <p:pic>
        <p:nvPicPr>
          <p:cNvPr id="4" name="Obrázek 3">
            <a:extLst>
              <a:ext uri="{FF2B5EF4-FFF2-40B4-BE49-F238E27FC236}">
                <a16:creationId xmlns:a16="http://schemas.microsoft.com/office/drawing/2014/main" id="{BF876F2D-CB76-4A3E-B882-2B5DC86A05D2}"/>
              </a:ext>
            </a:extLst>
          </p:cNvPr>
          <p:cNvPicPr>
            <a:picLocks noChangeAspect="1"/>
          </p:cNvPicPr>
          <p:nvPr/>
        </p:nvPicPr>
        <p:blipFill>
          <a:blip r:embed="rId3"/>
          <a:stretch>
            <a:fillRect/>
          </a:stretch>
        </p:blipFill>
        <p:spPr>
          <a:xfrm>
            <a:off x="146481" y="1436519"/>
            <a:ext cx="5863839" cy="4264610"/>
          </a:xfrm>
          <a:prstGeom prst="rect">
            <a:avLst/>
          </a:prstGeom>
        </p:spPr>
      </p:pic>
      <p:sp>
        <p:nvSpPr>
          <p:cNvPr id="6" name="TextovéPole 5">
            <a:extLst>
              <a:ext uri="{FF2B5EF4-FFF2-40B4-BE49-F238E27FC236}">
                <a16:creationId xmlns:a16="http://schemas.microsoft.com/office/drawing/2014/main" id="{C14D7FF8-C635-4358-80E4-029534C2C901}"/>
              </a:ext>
            </a:extLst>
          </p:cNvPr>
          <p:cNvSpPr txBox="1"/>
          <p:nvPr/>
        </p:nvSpPr>
        <p:spPr>
          <a:xfrm>
            <a:off x="6024907" y="2147880"/>
            <a:ext cx="2797277" cy="2585323"/>
          </a:xfrm>
          <a:prstGeom prst="rect">
            <a:avLst/>
          </a:prstGeom>
          <a:noFill/>
        </p:spPr>
        <p:txBody>
          <a:bodyPr wrap="square" rtlCol="0">
            <a:spAutoFit/>
          </a:bodyPr>
          <a:lstStyle/>
          <a:p>
            <a:pPr marL="214313" indent="-214313">
              <a:buFontTx/>
              <a:buChar char="-"/>
            </a:pPr>
            <a:r>
              <a:rPr lang="en-US" sz="1350" dirty="0"/>
              <a:t>Bologna process, declaration of European countries and the beginning of educational expansion in a year 2000</a:t>
            </a:r>
          </a:p>
          <a:p>
            <a:pPr marL="214313" indent="-214313">
              <a:buFontTx/>
              <a:buChar char="-"/>
            </a:pPr>
            <a:endParaRPr lang="en-US" sz="1350" dirty="0"/>
          </a:p>
          <a:p>
            <a:pPr marL="214313" indent="-214313">
              <a:buFontTx/>
              <a:buChar char="-"/>
            </a:pPr>
            <a:r>
              <a:rPr lang="en-US" sz="1350" dirty="0"/>
              <a:t>EE is defined as: </a:t>
            </a:r>
            <a:r>
              <a:rPr lang="en-US" sz="1350" i="1" dirty="0"/>
              <a:t>the growth of the educational system. It means the increase of places in the educational system that is connected with increased rates of enrolment (Craig, 1981)</a:t>
            </a:r>
            <a:r>
              <a:rPr lang="en-US" sz="1350" dirty="0"/>
              <a:t>. </a:t>
            </a:r>
          </a:p>
          <a:p>
            <a:endParaRPr lang="cs-CZ" sz="1350" dirty="0"/>
          </a:p>
        </p:txBody>
      </p:sp>
    </p:spTree>
    <p:extLst>
      <p:ext uri="{BB962C8B-B14F-4D97-AF65-F5344CB8AC3E}">
        <p14:creationId xmlns:p14="http://schemas.microsoft.com/office/powerpoint/2010/main" val="4089076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Introduction</a:t>
            </a:r>
            <a:endParaRPr lang="cs-CZ" b="1" dirty="0"/>
          </a:p>
        </p:txBody>
      </p:sp>
      <p:sp>
        <p:nvSpPr>
          <p:cNvPr id="3" name="Zástupný symbol pro obsah 2"/>
          <p:cNvSpPr>
            <a:spLocks noGrp="1"/>
          </p:cNvSpPr>
          <p:nvPr>
            <p:ph idx="1"/>
          </p:nvPr>
        </p:nvSpPr>
        <p:spPr>
          <a:xfrm>
            <a:off x="628650" y="1484784"/>
            <a:ext cx="7886700" cy="4692179"/>
          </a:xfrm>
        </p:spPr>
        <p:txBody>
          <a:bodyPr/>
          <a:lstStyle/>
          <a:p>
            <a:endParaRPr lang="cs-CZ" dirty="0"/>
          </a:p>
          <a:p>
            <a:r>
              <a:rPr lang="en-US" dirty="0"/>
              <a:t>Equal access to education </a:t>
            </a:r>
            <a:r>
              <a:rPr lang="cs-CZ" dirty="0"/>
              <a:t>-</a:t>
            </a:r>
            <a:r>
              <a:rPr lang="en-US" dirty="0"/>
              <a:t> currently one of the key challenges of educational policy on the wider international level.</a:t>
            </a:r>
            <a:endParaRPr lang="cs-CZ" dirty="0"/>
          </a:p>
          <a:p>
            <a:r>
              <a:rPr lang="en-US" dirty="0"/>
              <a:t>Pupils enter the education system with certain </a:t>
            </a:r>
            <a:r>
              <a:rPr lang="cs-CZ" dirty="0" err="1"/>
              <a:t>inborn</a:t>
            </a:r>
            <a:r>
              <a:rPr lang="en-US" dirty="0"/>
              <a:t> dispositions and with assumptions resulting from the social background of the family in which they grow up.</a:t>
            </a:r>
            <a:endParaRPr lang="cs-CZ" dirty="0"/>
          </a:p>
          <a:p>
            <a:pPr marL="0" indent="0">
              <a:buNone/>
            </a:pPr>
            <a:endParaRPr lang="cs-CZ" dirty="0"/>
          </a:p>
          <a:p>
            <a:r>
              <a:rPr lang="cs-CZ" dirty="0" err="1"/>
              <a:t>Equal</a:t>
            </a:r>
            <a:r>
              <a:rPr lang="cs-CZ" dirty="0"/>
              <a:t> </a:t>
            </a:r>
            <a:r>
              <a:rPr lang="cs-CZ" dirty="0" err="1"/>
              <a:t>access</a:t>
            </a:r>
            <a:r>
              <a:rPr lang="cs-CZ" dirty="0"/>
              <a:t>/</a:t>
            </a:r>
            <a:r>
              <a:rPr lang="cs-CZ" dirty="0" err="1"/>
              <a:t>opportunities</a:t>
            </a:r>
            <a:r>
              <a:rPr lang="cs-CZ" dirty="0"/>
              <a:t> ≠ full </a:t>
            </a:r>
            <a:r>
              <a:rPr lang="cs-CZ" dirty="0" err="1"/>
              <a:t>equality</a:t>
            </a:r>
            <a:r>
              <a:rPr lang="cs-CZ" dirty="0"/>
              <a:t> (</a:t>
            </a:r>
            <a:r>
              <a:rPr lang="cs-CZ" dirty="0" err="1"/>
              <a:t>that</a:t>
            </a:r>
            <a:r>
              <a:rPr lang="cs-CZ" dirty="0"/>
              <a:t> </a:t>
            </a:r>
            <a:r>
              <a:rPr lang="cs-CZ" dirty="0" err="1"/>
              <a:t>everyone</a:t>
            </a:r>
            <a:r>
              <a:rPr lang="cs-CZ" dirty="0"/>
              <a:t> </a:t>
            </a:r>
            <a:r>
              <a:rPr lang="cs-CZ" dirty="0" err="1"/>
              <a:t>should</a:t>
            </a:r>
            <a:r>
              <a:rPr lang="cs-CZ" dirty="0"/>
              <a:t> </a:t>
            </a:r>
            <a:r>
              <a:rPr lang="cs-CZ" dirty="0" err="1"/>
              <a:t>reach</a:t>
            </a:r>
            <a:r>
              <a:rPr lang="cs-CZ" dirty="0"/>
              <a:t> </a:t>
            </a:r>
            <a:r>
              <a:rPr lang="cs-CZ" dirty="0" err="1"/>
              <a:t>the</a:t>
            </a:r>
            <a:r>
              <a:rPr lang="cs-CZ" dirty="0"/>
              <a:t> </a:t>
            </a:r>
            <a:r>
              <a:rPr lang="cs-CZ" dirty="0" err="1"/>
              <a:t>same</a:t>
            </a:r>
            <a:r>
              <a:rPr lang="cs-CZ" dirty="0"/>
              <a:t>  </a:t>
            </a:r>
            <a:r>
              <a:rPr lang="cs-CZ" dirty="0" err="1"/>
              <a:t>level</a:t>
            </a:r>
            <a:r>
              <a:rPr lang="cs-CZ" dirty="0"/>
              <a:t>)</a:t>
            </a:r>
          </a:p>
          <a:p>
            <a:r>
              <a:rPr lang="cs-CZ" dirty="0" err="1"/>
              <a:t>Equal</a:t>
            </a:r>
            <a:r>
              <a:rPr lang="cs-CZ" dirty="0"/>
              <a:t> </a:t>
            </a:r>
            <a:r>
              <a:rPr lang="cs-CZ" dirty="0" err="1"/>
              <a:t>access</a:t>
            </a:r>
            <a:r>
              <a:rPr lang="cs-CZ" dirty="0"/>
              <a:t> = </a:t>
            </a:r>
            <a:r>
              <a:rPr lang="cs-CZ" b="1" i="1" dirty="0"/>
              <a:t>fair </a:t>
            </a:r>
            <a:r>
              <a:rPr lang="cs-CZ" b="1" i="1" dirty="0" err="1"/>
              <a:t>distribution</a:t>
            </a:r>
            <a:r>
              <a:rPr lang="cs-CZ" dirty="0"/>
              <a:t> </a:t>
            </a:r>
            <a:r>
              <a:rPr lang="cs-CZ" dirty="0" err="1"/>
              <a:t>of</a:t>
            </a:r>
            <a:r>
              <a:rPr lang="cs-CZ" dirty="0"/>
              <a:t> </a:t>
            </a:r>
            <a:r>
              <a:rPr lang="cs-CZ" dirty="0" err="1"/>
              <a:t>education</a:t>
            </a:r>
            <a:r>
              <a:rPr lang="cs-CZ" dirty="0"/>
              <a:t>.</a:t>
            </a:r>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t>2</a:t>
            </a:fld>
            <a:endParaRPr lang="en-GB"/>
          </a:p>
        </p:txBody>
      </p:sp>
    </p:spTree>
    <p:extLst>
      <p:ext uri="{BB962C8B-B14F-4D97-AF65-F5344CB8AC3E}">
        <p14:creationId xmlns:p14="http://schemas.microsoft.com/office/powerpoint/2010/main" val="1122630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650" y="1412875"/>
            <a:ext cx="7772400" cy="1828800"/>
          </a:xfrm>
        </p:spPr>
        <p:txBody>
          <a:bodyPr rtlCol="0">
            <a:normAutofit fontScale="90000"/>
          </a:bodyPr>
          <a:lstStyle/>
          <a:p>
            <a:pPr eaLnBrk="1" fontAlgn="auto" hangingPunct="1">
              <a:spcAft>
                <a:spcPts val="0"/>
              </a:spcAft>
              <a:defRPr/>
            </a:pPr>
            <a:r>
              <a:rPr lang="cs-CZ" dirty="0" err="1"/>
              <a:t>Social</a:t>
            </a:r>
            <a:r>
              <a:rPr lang="cs-CZ" dirty="0"/>
              <a:t> </a:t>
            </a:r>
            <a:r>
              <a:rPr lang="cs-CZ" dirty="0" err="1"/>
              <a:t>chances</a:t>
            </a:r>
            <a:r>
              <a:rPr lang="cs-CZ" dirty="0"/>
              <a:t> </a:t>
            </a:r>
            <a:r>
              <a:rPr lang="cs-CZ" dirty="0" err="1"/>
              <a:t>of</a:t>
            </a:r>
            <a:r>
              <a:rPr lang="cs-CZ" dirty="0"/>
              <a:t> </a:t>
            </a:r>
            <a:r>
              <a:rPr lang="cs-CZ" dirty="0" err="1"/>
              <a:t>the</a:t>
            </a:r>
            <a:r>
              <a:rPr lang="cs-CZ" dirty="0"/>
              <a:t> Roma </a:t>
            </a:r>
            <a:br>
              <a:rPr lang="cs-CZ" dirty="0"/>
            </a:br>
            <a:r>
              <a:rPr lang="cs-CZ" dirty="0"/>
              <a:t>in </a:t>
            </a:r>
            <a:r>
              <a:rPr lang="cs-CZ" dirty="0" err="1"/>
              <a:t>the</a:t>
            </a:r>
            <a:r>
              <a:rPr lang="cs-CZ" dirty="0"/>
              <a:t> </a:t>
            </a:r>
            <a:r>
              <a:rPr lang="cs-CZ" dirty="0" err="1"/>
              <a:t>Czech</a:t>
            </a:r>
            <a:r>
              <a:rPr lang="cs-CZ" dirty="0"/>
              <a:t> </a:t>
            </a:r>
            <a:r>
              <a:rPr lang="cs-CZ" dirty="0" err="1"/>
              <a:t>Republic</a:t>
            </a:r>
            <a:br>
              <a:rPr lang="cs-CZ" dirty="0"/>
            </a:br>
            <a:endParaRPr lang="cs-CZ" dirty="0"/>
          </a:p>
        </p:txBody>
      </p:sp>
    </p:spTree>
    <p:extLst>
      <p:ext uri="{BB962C8B-B14F-4D97-AF65-F5344CB8AC3E}">
        <p14:creationId xmlns:p14="http://schemas.microsoft.com/office/powerpoint/2010/main" val="4188371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9494B6D5-A0B9-47D8-AD4D-9B608C1A07EE}" type="slidenum">
              <a:rPr lang="en-GB" smtClean="0"/>
              <a:t>21</a:t>
            </a:fld>
            <a:endParaRPr lang="en-GB"/>
          </a:p>
        </p:txBody>
      </p:sp>
      <p:sp>
        <p:nvSpPr>
          <p:cNvPr id="51202" name="Nadpis 1"/>
          <p:cNvSpPr>
            <a:spLocks noGrp="1"/>
          </p:cNvSpPr>
          <p:nvPr>
            <p:ph type="title" idx="4294967295"/>
          </p:nvPr>
        </p:nvSpPr>
        <p:spPr>
          <a:xfrm>
            <a:off x="914400" y="0"/>
            <a:ext cx="8229600" cy="1143000"/>
          </a:xfrm>
        </p:spPr>
        <p:txBody>
          <a:bodyPr>
            <a:normAutofit fontScale="90000"/>
          </a:bodyPr>
          <a:lstStyle/>
          <a:p>
            <a:pPr eaLnBrk="1" hangingPunct="1"/>
            <a:br>
              <a:rPr lang="cs-CZ" altLang="cs-CZ" sz="4000" b="1"/>
            </a:br>
            <a:r>
              <a:rPr lang="cs-CZ" altLang="cs-CZ" sz="2800" b="1"/>
              <a:t>Number of the Roma in CR and SR</a:t>
            </a:r>
            <a:br>
              <a:rPr lang="cs-CZ" altLang="cs-CZ" sz="2800"/>
            </a:br>
            <a:r>
              <a:rPr lang="cs-CZ" altLang="cs-CZ" sz="2800"/>
              <a:t>comparison between Cenzus and estimates</a:t>
            </a:r>
          </a:p>
        </p:txBody>
      </p:sp>
      <p:sp>
        <p:nvSpPr>
          <p:cNvPr id="51203" name="Zástupný symbol pro obsah 2"/>
          <p:cNvSpPr>
            <a:spLocks noGrp="1"/>
          </p:cNvSpPr>
          <p:nvPr>
            <p:ph idx="4294967295"/>
          </p:nvPr>
        </p:nvSpPr>
        <p:spPr>
          <a:xfrm>
            <a:off x="0" y="1600200"/>
            <a:ext cx="8229600" cy="4525963"/>
          </a:xfrm>
        </p:spPr>
        <p:txBody>
          <a:bodyPr/>
          <a:lstStyle/>
          <a:p>
            <a:pPr eaLnBrk="1" hangingPunct="1">
              <a:lnSpc>
                <a:spcPct val="90000"/>
              </a:lnSpc>
            </a:pPr>
            <a:endParaRPr lang="cs-CZ" altLang="cs-CZ"/>
          </a:p>
          <a:p>
            <a:pPr eaLnBrk="1" hangingPunct="1">
              <a:lnSpc>
                <a:spcPct val="90000"/>
              </a:lnSpc>
            </a:pPr>
            <a:endParaRPr lang="cs-CZ" altLang="cs-CZ"/>
          </a:p>
        </p:txBody>
      </p:sp>
      <p:graphicFrame>
        <p:nvGraphicFramePr>
          <p:cNvPr id="54318" name="Group 46"/>
          <p:cNvGraphicFramePr>
            <a:graphicFrameLocks noGrp="1"/>
          </p:cNvGraphicFramePr>
          <p:nvPr/>
        </p:nvGraphicFramePr>
        <p:xfrm>
          <a:off x="395288" y="1268413"/>
          <a:ext cx="8207375" cy="4789487"/>
        </p:xfrm>
        <a:graphic>
          <a:graphicData uri="http://schemas.openxmlformats.org/drawingml/2006/table">
            <a:tbl>
              <a:tblPr/>
              <a:tblGrid>
                <a:gridCol w="1641475">
                  <a:extLst>
                    <a:ext uri="{9D8B030D-6E8A-4147-A177-3AD203B41FA5}">
                      <a16:colId xmlns:a16="http://schemas.microsoft.com/office/drawing/2014/main" val="20000"/>
                    </a:ext>
                  </a:extLst>
                </a:gridCol>
                <a:gridCol w="1641475">
                  <a:extLst>
                    <a:ext uri="{9D8B030D-6E8A-4147-A177-3AD203B41FA5}">
                      <a16:colId xmlns:a16="http://schemas.microsoft.com/office/drawing/2014/main" val="20001"/>
                    </a:ext>
                  </a:extLst>
                </a:gridCol>
                <a:gridCol w="1641475">
                  <a:extLst>
                    <a:ext uri="{9D8B030D-6E8A-4147-A177-3AD203B41FA5}">
                      <a16:colId xmlns:a16="http://schemas.microsoft.com/office/drawing/2014/main" val="20002"/>
                    </a:ext>
                  </a:extLst>
                </a:gridCol>
                <a:gridCol w="1641475">
                  <a:extLst>
                    <a:ext uri="{9D8B030D-6E8A-4147-A177-3AD203B41FA5}">
                      <a16:colId xmlns:a16="http://schemas.microsoft.com/office/drawing/2014/main" val="20003"/>
                    </a:ext>
                  </a:extLst>
                </a:gridCol>
                <a:gridCol w="1641475">
                  <a:extLst>
                    <a:ext uri="{9D8B030D-6E8A-4147-A177-3AD203B41FA5}">
                      <a16:colId xmlns:a16="http://schemas.microsoft.com/office/drawing/2014/main" val="20004"/>
                    </a:ext>
                  </a:extLst>
                </a:gridCol>
              </a:tblGrid>
              <a:tr h="93666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cs-CZ" sz="2800" b="0" i="0" u="none" strike="noStrike" cap="none" normalizeH="0" baseline="0" dirty="0">
                        <a:ln>
                          <a:noFill/>
                        </a:ln>
                        <a:solidFill>
                          <a:schemeClr val="tx1"/>
                        </a:solidFill>
                        <a:effectLst/>
                        <a:latin typeface="Calibri"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400" b="0" i="0" u="none" strike="noStrike" cap="none" normalizeH="0" baseline="0">
                          <a:ln>
                            <a:noFill/>
                          </a:ln>
                          <a:solidFill>
                            <a:schemeClr val="tx1"/>
                          </a:solidFill>
                          <a:effectLst/>
                          <a:latin typeface="Arial" charset="0"/>
                        </a:rPr>
                        <a:t>Data from Cenzus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400" b="0" i="0" u="none" strike="noStrike" cap="none" normalizeH="0" baseline="0">
                          <a:ln>
                            <a:noFill/>
                          </a:ln>
                          <a:solidFill>
                            <a:schemeClr val="tx1"/>
                          </a:solidFill>
                          <a:effectLst/>
                          <a:latin typeface="Arial" charset="0"/>
                        </a:rPr>
                        <a:t>Share of population</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400" b="0" i="0" u="none" strike="noStrike" cap="none" normalizeH="0" baseline="0">
                          <a:ln>
                            <a:noFill/>
                          </a:ln>
                          <a:solidFill>
                            <a:schemeClr val="tx1"/>
                          </a:solidFill>
                          <a:effectLst/>
                          <a:latin typeface="Arial" charset="0"/>
                        </a:rPr>
                        <a:t>Qualified estimates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400" b="0" i="0" u="none" strike="noStrike" cap="none" normalizeH="0" baseline="0">
                          <a:ln>
                            <a:noFill/>
                          </a:ln>
                          <a:solidFill>
                            <a:schemeClr val="tx1"/>
                          </a:solidFill>
                          <a:effectLst/>
                          <a:latin typeface="Arial" charset="0"/>
                        </a:rPr>
                        <a:t>Share of population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104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Arial" charset="0"/>
                        </a:rPr>
                        <a:t>Czech Republic</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400" b="1" i="0" u="none" strike="noStrike" cap="none" normalizeH="0" baseline="0" dirty="0">
                          <a:ln>
                            <a:noFill/>
                          </a:ln>
                          <a:solidFill>
                            <a:schemeClr val="tx1"/>
                          </a:solidFill>
                          <a:effectLst/>
                          <a:latin typeface="Calibri" pitchFamily="34" charset="0"/>
                        </a:rPr>
                        <a:t>33 000</a:t>
                      </a:r>
                      <a:r>
                        <a:rPr kumimoji="0" lang="cs-CZ" sz="2400" b="0" i="0" u="none" strike="noStrike" cap="none" normalizeH="0" baseline="0" dirty="0">
                          <a:ln>
                            <a:noFill/>
                          </a:ln>
                          <a:solidFill>
                            <a:schemeClr val="tx1"/>
                          </a:solidFill>
                          <a:effectLst/>
                          <a:latin typeface="Calibri" pitchFamily="34" charset="0"/>
                        </a:rPr>
                        <a:t> </a:t>
                      </a:r>
                      <a:r>
                        <a:rPr kumimoji="0" lang="cs-CZ" sz="2000" b="0" i="0" u="none" strike="noStrike" cap="none" normalizeH="0" baseline="0" dirty="0">
                          <a:ln>
                            <a:noFill/>
                          </a:ln>
                          <a:solidFill>
                            <a:schemeClr val="tx1"/>
                          </a:solidFill>
                          <a:effectLst/>
                          <a:latin typeface="Calibri" pitchFamily="34" charset="0"/>
                        </a:rPr>
                        <a:t>(1991)</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400" b="1" i="0" u="none" strike="noStrike" cap="none" normalizeH="0" baseline="0" dirty="0">
                          <a:ln>
                            <a:noFill/>
                          </a:ln>
                          <a:solidFill>
                            <a:schemeClr val="tx1"/>
                          </a:solidFill>
                          <a:effectLst/>
                          <a:latin typeface="Calibri" pitchFamily="34" charset="0"/>
                        </a:rPr>
                        <a:t>11 746</a:t>
                      </a:r>
                      <a:r>
                        <a:rPr kumimoji="0" lang="cs-CZ" sz="2400" b="0" i="0" u="none" strike="noStrike" cap="none" normalizeH="0" baseline="0" dirty="0">
                          <a:ln>
                            <a:noFill/>
                          </a:ln>
                          <a:solidFill>
                            <a:schemeClr val="tx1"/>
                          </a:solidFill>
                          <a:effectLst/>
                          <a:latin typeface="Calibri" pitchFamily="34" charset="0"/>
                        </a:rPr>
                        <a:t> </a:t>
                      </a:r>
                      <a:r>
                        <a:rPr kumimoji="0" lang="cs-CZ" sz="2000" b="0" i="0" u="none" strike="noStrike" cap="none" normalizeH="0" baseline="0" dirty="0">
                          <a:ln>
                            <a:noFill/>
                          </a:ln>
                          <a:solidFill>
                            <a:schemeClr val="tx1"/>
                          </a:solidFill>
                          <a:effectLst/>
                          <a:latin typeface="Calibri" pitchFamily="34" charset="0"/>
                        </a:rPr>
                        <a:t>(2001)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cs-CZ" sz="2400" b="1" kern="1200" dirty="0">
                          <a:solidFill>
                            <a:schemeClr val="tx1"/>
                          </a:solidFill>
                          <a:latin typeface="Calibri" panose="020F0502020204030204" pitchFamily="34" charset="0"/>
                          <a:ea typeface="+mn-ea"/>
                          <a:cs typeface="Calibri" panose="020F0502020204030204" pitchFamily="34" charset="0"/>
                        </a:rPr>
                        <a:t>5 135</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cs-CZ" sz="1800" kern="1200" dirty="0">
                          <a:solidFill>
                            <a:schemeClr val="tx1"/>
                          </a:solidFill>
                          <a:latin typeface="Calibri" panose="020F0502020204030204" pitchFamily="34" charset="0"/>
                          <a:ea typeface="+mn-ea"/>
                          <a:cs typeface="Calibri" panose="020F0502020204030204" pitchFamily="34" charset="0"/>
                        </a:rPr>
                        <a:t> </a:t>
                      </a:r>
                      <a:r>
                        <a:rPr lang="cs-CZ" sz="2000" kern="1200" dirty="0">
                          <a:solidFill>
                            <a:schemeClr val="tx1"/>
                          </a:solidFill>
                          <a:latin typeface="Calibri" panose="020F0502020204030204" pitchFamily="34" charset="0"/>
                          <a:ea typeface="+mn-ea"/>
                          <a:cs typeface="Calibri" panose="020F0502020204030204" pitchFamily="34" charset="0"/>
                        </a:rPr>
                        <a:t>(2011)</a:t>
                      </a:r>
                      <a:endParaRPr kumimoji="0" lang="cs-CZ"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dirty="0">
                          <a:ln>
                            <a:noFill/>
                          </a:ln>
                          <a:solidFill>
                            <a:schemeClr val="tx1"/>
                          </a:solidFill>
                          <a:effectLst/>
                          <a:latin typeface="Calibri" pitchFamily="34" charset="0"/>
                        </a:rPr>
                        <a:t>0.3 %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cs-CZ" sz="2800" b="0" i="0" u="none" strike="noStrike" cap="none" normalizeH="0" baseline="0" dirty="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dirty="0">
                          <a:ln>
                            <a:noFill/>
                          </a:ln>
                          <a:solidFill>
                            <a:schemeClr val="tx1"/>
                          </a:solidFill>
                          <a:effectLst/>
                          <a:latin typeface="Calibri" pitchFamily="34" charset="0"/>
                        </a:rPr>
                        <a:t>0.1 %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140 000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300 000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dirty="0">
                          <a:ln>
                            <a:noFill/>
                          </a:ln>
                          <a:solidFill>
                            <a:schemeClr val="tx1"/>
                          </a:solidFill>
                          <a:effectLst/>
                          <a:latin typeface="Calibri" pitchFamily="34" charset="0"/>
                        </a:rPr>
                        <a:t>1.41 %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dirty="0">
                          <a:ln>
                            <a:noFill/>
                          </a:ln>
                          <a:solidFill>
                            <a:schemeClr val="tx1"/>
                          </a:solidFill>
                          <a:effectLst/>
                          <a:latin typeface="Calibri" pitchFamily="34" charset="0"/>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dirty="0">
                          <a:ln>
                            <a:noFill/>
                          </a:ln>
                          <a:solidFill>
                            <a:schemeClr val="tx1"/>
                          </a:solidFill>
                          <a:effectLst/>
                          <a:latin typeface="Calibri" pitchFamily="34" charset="0"/>
                        </a:rPr>
                        <a:t>2.9 %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4234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Arial" charset="0"/>
                        </a:rPr>
                        <a:t>Slovakia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2000" b="0" i="0" u="none" strike="noStrike" cap="none" normalizeH="0" baseline="0" dirty="0">
                          <a:ln>
                            <a:noFill/>
                          </a:ln>
                          <a:solidFill>
                            <a:schemeClr val="tx1"/>
                          </a:solidFill>
                          <a:effectLst/>
                          <a:latin typeface="Calibri" pitchFamily="34" charset="0"/>
                        </a:rPr>
                        <a:t>80 627 (1991)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2000" b="0" i="0" u="none" strike="noStrike" cap="none" normalizeH="0" baseline="0" dirty="0">
                          <a:ln>
                            <a:noFill/>
                          </a:ln>
                          <a:solidFill>
                            <a:schemeClr val="tx1"/>
                          </a:solidFill>
                          <a:effectLst/>
                          <a:latin typeface="Calibri" pitchFamily="34" charset="0"/>
                        </a:rPr>
                        <a:t>89 920 (2001)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2000" b="0" i="0" u="none" strike="noStrike" cap="none" normalizeH="0" baseline="0" dirty="0">
                          <a:ln>
                            <a:noFill/>
                          </a:ln>
                          <a:solidFill>
                            <a:schemeClr val="tx1"/>
                          </a:solidFill>
                          <a:effectLst/>
                          <a:latin typeface="Calibri" pitchFamily="34" charset="0"/>
                        </a:rPr>
                        <a:t>105 700 (2011)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1.7 % </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480 000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520 000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cs-CZ" sz="2800" b="0" i="0" u="none" strike="noStrike" cap="none" normalizeH="0" baseline="0" dirty="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dirty="0">
                          <a:ln>
                            <a:noFill/>
                          </a:ln>
                          <a:solidFill>
                            <a:schemeClr val="tx1"/>
                          </a:solidFill>
                          <a:effectLst/>
                          <a:latin typeface="Calibri" pitchFamily="34" charset="0"/>
                        </a:rPr>
                        <a:t>9-10 %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1230" name="Text Box 47"/>
          <p:cNvSpPr txBox="1">
            <a:spLocks noChangeArrowheads="1"/>
          </p:cNvSpPr>
          <p:nvPr/>
        </p:nvSpPr>
        <p:spPr bwMode="auto">
          <a:xfrm>
            <a:off x="519113" y="6040438"/>
            <a:ext cx="67881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r>
              <a:rPr lang="cs-CZ" altLang="cs-CZ"/>
              <a:t>Who states two mother tongues in the last Czech cenzus (2011): </a:t>
            </a:r>
          </a:p>
          <a:p>
            <a:r>
              <a:rPr lang="cs-CZ" altLang="cs-CZ"/>
              <a:t>33 351 (Czech and Romani); 2100 (Slovak and Romani)</a:t>
            </a:r>
          </a:p>
          <a:p>
            <a:r>
              <a:rPr lang="cs-CZ" altLang="cs-CZ"/>
              <a:t>						 </a:t>
            </a:r>
          </a:p>
        </p:txBody>
      </p:sp>
    </p:spTree>
    <p:extLst>
      <p:ext uri="{BB962C8B-B14F-4D97-AF65-F5344CB8AC3E}">
        <p14:creationId xmlns:p14="http://schemas.microsoft.com/office/powerpoint/2010/main" val="2044198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26FCEF-2DAC-4E84-BE10-DD9683948569}"/>
              </a:ext>
            </a:extLst>
          </p:cNvPr>
          <p:cNvSpPr>
            <a:spLocks noGrp="1"/>
          </p:cNvSpPr>
          <p:nvPr>
            <p:ph type="title"/>
          </p:nvPr>
        </p:nvSpPr>
        <p:spPr>
          <a:xfrm>
            <a:off x="351758" y="548680"/>
            <a:ext cx="8299995" cy="787670"/>
          </a:xfrm>
        </p:spPr>
        <p:txBody>
          <a:bodyPr>
            <a:normAutofit fontScale="90000"/>
          </a:bodyPr>
          <a:lstStyle/>
          <a:p>
            <a:pPr algn="ctr"/>
            <a:r>
              <a:rPr lang="en-US" dirty="0">
                <a:solidFill>
                  <a:srgbClr val="002060"/>
                </a:solidFill>
              </a:rPr>
              <a:t>Distribution of the Roma population </a:t>
            </a:r>
            <a:r>
              <a:rPr lang="cs-CZ" dirty="0">
                <a:solidFill>
                  <a:srgbClr val="002060"/>
                </a:solidFill>
              </a:rPr>
              <a:t>in </a:t>
            </a:r>
            <a:r>
              <a:rPr lang="cs-CZ" dirty="0" err="1">
                <a:solidFill>
                  <a:srgbClr val="002060"/>
                </a:solidFill>
              </a:rPr>
              <a:t>the</a:t>
            </a:r>
            <a:r>
              <a:rPr lang="cs-CZ" dirty="0">
                <a:solidFill>
                  <a:srgbClr val="002060"/>
                </a:solidFill>
              </a:rPr>
              <a:t> CR </a:t>
            </a:r>
            <a:r>
              <a:rPr lang="en-US" dirty="0">
                <a:solidFill>
                  <a:srgbClr val="002060"/>
                </a:solidFill>
              </a:rPr>
              <a:t>by district</a:t>
            </a:r>
            <a:r>
              <a:rPr lang="cs-CZ" dirty="0">
                <a:solidFill>
                  <a:srgbClr val="002060"/>
                </a:solidFill>
              </a:rPr>
              <a:t>s</a:t>
            </a:r>
            <a:r>
              <a:rPr lang="en-US" dirty="0">
                <a:solidFill>
                  <a:srgbClr val="002060"/>
                </a:solidFill>
              </a:rPr>
              <a:t> </a:t>
            </a:r>
            <a:r>
              <a:rPr lang="en-US" altLang="cs-CZ" sz="3600" dirty="0"/>
              <a:t>– </a:t>
            </a:r>
            <a:r>
              <a:rPr lang="cs-CZ" dirty="0">
                <a:solidFill>
                  <a:srgbClr val="002060"/>
                </a:solidFill>
              </a:rPr>
              <a:t>Cenzus 11</a:t>
            </a:r>
            <a:endParaRPr lang="cs-CZ" sz="2344" dirty="0">
              <a:solidFill>
                <a:srgbClr val="002060"/>
              </a:solidFill>
            </a:endParaRPr>
          </a:p>
        </p:txBody>
      </p:sp>
      <p:pic>
        <p:nvPicPr>
          <p:cNvPr id="4" name="Obrázek 3">
            <a:extLst>
              <a:ext uri="{FF2B5EF4-FFF2-40B4-BE49-F238E27FC236}">
                <a16:creationId xmlns:a16="http://schemas.microsoft.com/office/drawing/2014/main" id="{A2684731-5F4B-4C7E-965E-FE04F0F5D307}"/>
              </a:ext>
            </a:extLst>
          </p:cNvPr>
          <p:cNvPicPr>
            <a:picLocks noChangeAspect="1"/>
          </p:cNvPicPr>
          <p:nvPr/>
        </p:nvPicPr>
        <p:blipFill>
          <a:blip r:embed="rId2"/>
          <a:stretch>
            <a:fillRect/>
          </a:stretch>
        </p:blipFill>
        <p:spPr>
          <a:xfrm>
            <a:off x="351758" y="1520479"/>
            <a:ext cx="8616303" cy="5217910"/>
          </a:xfrm>
          <a:prstGeom prst="rect">
            <a:avLst/>
          </a:prstGeom>
        </p:spPr>
      </p:pic>
      <p:sp>
        <p:nvSpPr>
          <p:cNvPr id="5" name="TextovéPole 4">
            <a:extLst>
              <a:ext uri="{FF2B5EF4-FFF2-40B4-BE49-F238E27FC236}">
                <a16:creationId xmlns:a16="http://schemas.microsoft.com/office/drawing/2014/main" id="{5A783BEF-80B7-4F1D-9162-BF23143F9F50}"/>
              </a:ext>
            </a:extLst>
          </p:cNvPr>
          <p:cNvSpPr txBox="1"/>
          <p:nvPr/>
        </p:nvSpPr>
        <p:spPr>
          <a:xfrm>
            <a:off x="6106565" y="6372161"/>
            <a:ext cx="184731" cy="362856"/>
          </a:xfrm>
          <a:prstGeom prst="rect">
            <a:avLst/>
          </a:prstGeom>
          <a:noFill/>
        </p:spPr>
        <p:txBody>
          <a:bodyPr wrap="none" rtlCol="0">
            <a:spAutoFit/>
          </a:bodyPr>
          <a:lstStyle/>
          <a:p>
            <a:endParaRPr lang="cs-CZ" sz="1758" dirty="0"/>
          </a:p>
        </p:txBody>
      </p:sp>
      <p:sp>
        <p:nvSpPr>
          <p:cNvPr id="6" name="TextovéPole 5">
            <a:extLst>
              <a:ext uri="{FF2B5EF4-FFF2-40B4-BE49-F238E27FC236}">
                <a16:creationId xmlns:a16="http://schemas.microsoft.com/office/drawing/2014/main" id="{C666D93F-3883-4083-9131-D5B0297F36CA}"/>
              </a:ext>
            </a:extLst>
          </p:cNvPr>
          <p:cNvSpPr txBox="1"/>
          <p:nvPr/>
        </p:nvSpPr>
        <p:spPr>
          <a:xfrm>
            <a:off x="7536066" y="6309320"/>
            <a:ext cx="1431995" cy="362856"/>
          </a:xfrm>
          <a:prstGeom prst="rect">
            <a:avLst/>
          </a:prstGeom>
          <a:noFill/>
        </p:spPr>
        <p:txBody>
          <a:bodyPr wrap="none" rtlCol="0">
            <a:spAutoFit/>
          </a:bodyPr>
          <a:lstStyle/>
          <a:p>
            <a:r>
              <a:rPr lang="cs-CZ" sz="1758" i="1" dirty="0"/>
              <a:t>Source: CZSO</a:t>
            </a:r>
          </a:p>
        </p:txBody>
      </p:sp>
      <p:sp>
        <p:nvSpPr>
          <p:cNvPr id="3" name="TextovéPole 2">
            <a:extLst>
              <a:ext uri="{FF2B5EF4-FFF2-40B4-BE49-F238E27FC236}">
                <a16:creationId xmlns:a16="http://schemas.microsoft.com/office/drawing/2014/main" id="{A594273B-F12E-4C26-9C4D-00985F051334}"/>
              </a:ext>
            </a:extLst>
          </p:cNvPr>
          <p:cNvSpPr txBox="1"/>
          <p:nvPr/>
        </p:nvSpPr>
        <p:spPr>
          <a:xfrm>
            <a:off x="7740352" y="1628800"/>
            <a:ext cx="689484" cy="276999"/>
          </a:xfrm>
          <a:prstGeom prst="rect">
            <a:avLst/>
          </a:prstGeom>
          <a:noFill/>
        </p:spPr>
        <p:txBody>
          <a:bodyPr wrap="none" rtlCol="0">
            <a:spAutoFit/>
          </a:bodyPr>
          <a:lstStyle/>
          <a:p>
            <a:r>
              <a:rPr lang="cs-CZ" sz="1200" b="1" dirty="0" err="1"/>
              <a:t>districts</a:t>
            </a:r>
            <a:endParaRPr lang="cs-CZ" sz="1200" b="1" dirty="0"/>
          </a:p>
        </p:txBody>
      </p:sp>
    </p:spTree>
    <p:extLst>
      <p:ext uri="{BB962C8B-B14F-4D97-AF65-F5344CB8AC3E}">
        <p14:creationId xmlns:p14="http://schemas.microsoft.com/office/powerpoint/2010/main" val="213057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www.email.cz/download/i/mVvlU5dntODiNn5iSYWA9dpsvZGMz0KuxJA8L7Wd9wME64IqUuXmoRBH2skc0-ZVGV_y4Qc/AZ6A963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1550" y="620713"/>
            <a:ext cx="7499350" cy="5360987"/>
          </a:xfrm>
        </p:spPr>
      </p:pic>
      <p:sp>
        <p:nvSpPr>
          <p:cNvPr id="2" name="Zástupný symbol pro číslo snímku 1"/>
          <p:cNvSpPr>
            <a:spLocks noGrp="1"/>
          </p:cNvSpPr>
          <p:nvPr>
            <p:ph type="sldNum" sz="quarter" idx="12"/>
          </p:nvPr>
        </p:nvSpPr>
        <p:spPr/>
        <p:txBody>
          <a:bodyPr/>
          <a:lstStyle/>
          <a:p>
            <a:fld id="{9494B6D5-A0B9-47D8-AD4D-9B608C1A07EE}" type="slidenum">
              <a:rPr lang="en-GB" smtClean="0"/>
              <a:t>23</a:t>
            </a:fld>
            <a:endParaRPr lang="en-GB"/>
          </a:p>
        </p:txBody>
      </p:sp>
      <p:sp>
        <p:nvSpPr>
          <p:cNvPr id="53251" name="TextovéPole 3"/>
          <p:cNvSpPr txBox="1">
            <a:spLocks noChangeArrowheads="1"/>
          </p:cNvSpPr>
          <p:nvPr/>
        </p:nvSpPr>
        <p:spPr bwMode="auto">
          <a:xfrm>
            <a:off x="6804025" y="6015038"/>
            <a:ext cx="1816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r>
              <a:rPr lang="cs-CZ" altLang="cs-CZ"/>
              <a:t>© Jindřich Štreit</a:t>
            </a:r>
          </a:p>
          <a:p>
            <a:endParaRPr lang="cs-CZ" altLang="cs-CZ"/>
          </a:p>
        </p:txBody>
      </p:sp>
    </p:spTree>
    <p:extLst>
      <p:ext uri="{BB962C8B-B14F-4D97-AF65-F5344CB8AC3E}">
        <p14:creationId xmlns:p14="http://schemas.microsoft.com/office/powerpoint/2010/main" val="3591261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www.email.cz/download/i/ORZH7ShxgvfVNUSpsjjak7SGxw9B48wpH0Vs-WL73sRKOMWqtI8MR-5dMGf66TzzN3VIfyE/AZ6A981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692150"/>
            <a:ext cx="7504112" cy="4959350"/>
          </a:xfrm>
        </p:spPr>
      </p:pic>
      <p:sp>
        <p:nvSpPr>
          <p:cNvPr id="2" name="Zástupný symbol pro číslo snímku 1"/>
          <p:cNvSpPr>
            <a:spLocks noGrp="1"/>
          </p:cNvSpPr>
          <p:nvPr>
            <p:ph type="sldNum" sz="quarter" idx="12"/>
          </p:nvPr>
        </p:nvSpPr>
        <p:spPr/>
        <p:txBody>
          <a:bodyPr/>
          <a:lstStyle/>
          <a:p>
            <a:fld id="{9494B6D5-A0B9-47D8-AD4D-9B608C1A07EE}" type="slidenum">
              <a:rPr lang="en-GB" smtClean="0"/>
              <a:t>24</a:t>
            </a:fld>
            <a:endParaRPr lang="en-GB"/>
          </a:p>
        </p:txBody>
      </p:sp>
      <p:sp>
        <p:nvSpPr>
          <p:cNvPr id="54275" name="TextovéPole 3"/>
          <p:cNvSpPr txBox="1">
            <a:spLocks noChangeArrowheads="1"/>
          </p:cNvSpPr>
          <p:nvPr/>
        </p:nvSpPr>
        <p:spPr bwMode="auto">
          <a:xfrm>
            <a:off x="6596063" y="5805488"/>
            <a:ext cx="1816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r>
              <a:rPr lang="cs-CZ" altLang="cs-CZ"/>
              <a:t>© Jindřich Štreit</a:t>
            </a:r>
          </a:p>
          <a:p>
            <a:endParaRPr lang="cs-CZ" altLang="cs-CZ"/>
          </a:p>
        </p:txBody>
      </p:sp>
    </p:spTree>
    <p:extLst>
      <p:ext uri="{BB962C8B-B14F-4D97-AF65-F5344CB8AC3E}">
        <p14:creationId xmlns:p14="http://schemas.microsoft.com/office/powerpoint/2010/main" val="1420289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www.email.cz/download/i/q2LlVGWdQjyOdt0ONK7hensvXJbucgwygR166uUK1qyXqX8Sc6YHXrEEu849EEfa-BzT5mY/AZ6A014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39813" y="981075"/>
            <a:ext cx="7218362" cy="4813300"/>
          </a:xfrm>
        </p:spPr>
      </p:pic>
      <p:sp>
        <p:nvSpPr>
          <p:cNvPr id="2" name="Zástupný symbol pro číslo snímku 1"/>
          <p:cNvSpPr>
            <a:spLocks noGrp="1"/>
          </p:cNvSpPr>
          <p:nvPr>
            <p:ph type="sldNum" sz="quarter" idx="12"/>
          </p:nvPr>
        </p:nvSpPr>
        <p:spPr/>
        <p:txBody>
          <a:bodyPr/>
          <a:lstStyle/>
          <a:p>
            <a:fld id="{9494B6D5-A0B9-47D8-AD4D-9B608C1A07EE}" type="slidenum">
              <a:rPr lang="en-GB" smtClean="0"/>
              <a:t>25</a:t>
            </a:fld>
            <a:endParaRPr lang="en-GB"/>
          </a:p>
        </p:txBody>
      </p:sp>
      <p:sp>
        <p:nvSpPr>
          <p:cNvPr id="55299" name="TextovéPole 3"/>
          <p:cNvSpPr txBox="1">
            <a:spLocks noChangeArrowheads="1"/>
          </p:cNvSpPr>
          <p:nvPr/>
        </p:nvSpPr>
        <p:spPr bwMode="auto">
          <a:xfrm>
            <a:off x="6588125" y="5794375"/>
            <a:ext cx="1816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r>
              <a:rPr lang="cs-CZ" altLang="cs-CZ"/>
              <a:t>© Jindřich Štreit</a:t>
            </a:r>
          </a:p>
        </p:txBody>
      </p:sp>
    </p:spTree>
    <p:extLst>
      <p:ext uri="{BB962C8B-B14F-4D97-AF65-F5344CB8AC3E}">
        <p14:creationId xmlns:p14="http://schemas.microsoft.com/office/powerpoint/2010/main" val="1232596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sah 2"/>
          <p:cNvSpPr>
            <a:spLocks noGrp="1"/>
          </p:cNvSpPr>
          <p:nvPr>
            <p:ph idx="1"/>
          </p:nvPr>
        </p:nvSpPr>
        <p:spPr>
          <a:xfrm>
            <a:off x="503238" y="530225"/>
            <a:ext cx="8183562" cy="5419725"/>
          </a:xfrm>
        </p:spPr>
        <p:txBody>
          <a:bodyPr/>
          <a:lstStyle/>
          <a:p>
            <a:pPr eaLnBrk="1" hangingPunct="1">
              <a:buFont typeface="Wingdings 2" panose="05020102010507070707" pitchFamily="18" charset="2"/>
              <a:buNone/>
            </a:pPr>
            <a:r>
              <a:rPr lang="cs-CZ" altLang="cs-CZ" sz="3200" b="1" dirty="0" err="1"/>
              <a:t>The</a:t>
            </a:r>
            <a:r>
              <a:rPr lang="cs-CZ" altLang="cs-CZ" sz="3200" b="1" dirty="0"/>
              <a:t> </a:t>
            </a:r>
            <a:r>
              <a:rPr lang="cs-CZ" altLang="cs-CZ" sz="3200" b="1" dirty="0" err="1"/>
              <a:t>question</a:t>
            </a:r>
            <a:r>
              <a:rPr lang="cs-CZ" altLang="cs-CZ" sz="3200" b="1" dirty="0"/>
              <a:t> </a:t>
            </a:r>
            <a:r>
              <a:rPr lang="cs-CZ" altLang="cs-CZ" sz="3200" b="1" dirty="0" err="1"/>
              <a:t>of</a:t>
            </a:r>
            <a:r>
              <a:rPr lang="cs-CZ" altLang="cs-CZ" sz="3200" b="1" dirty="0"/>
              <a:t> </a:t>
            </a:r>
            <a:r>
              <a:rPr lang="cs-CZ" altLang="cs-CZ" sz="3200" b="1" dirty="0" err="1"/>
              <a:t>ethnic</a:t>
            </a:r>
            <a:r>
              <a:rPr lang="cs-CZ" altLang="cs-CZ" sz="3200" b="1" dirty="0"/>
              <a:t> </a:t>
            </a:r>
            <a:r>
              <a:rPr lang="cs-CZ" altLang="cs-CZ" sz="3200" b="1" dirty="0" err="1"/>
              <a:t>identification</a:t>
            </a:r>
            <a:r>
              <a:rPr lang="cs-CZ" altLang="cs-CZ" sz="3200" b="1" dirty="0"/>
              <a:t>:</a:t>
            </a:r>
          </a:p>
          <a:p>
            <a:pPr eaLnBrk="1" hangingPunct="1">
              <a:buFont typeface="Wingdings 2" panose="05020102010507070707" pitchFamily="18" charset="2"/>
              <a:buNone/>
            </a:pPr>
            <a:endParaRPr lang="cs-CZ" altLang="cs-CZ" sz="3200" b="1" dirty="0"/>
          </a:p>
          <a:p>
            <a:pPr eaLnBrk="1" hangingPunct="1">
              <a:spcBef>
                <a:spcPts val="1200"/>
              </a:spcBef>
              <a:buFont typeface="Wingdings 2" panose="05020102010507070707" pitchFamily="18" charset="2"/>
              <a:buNone/>
            </a:pPr>
            <a:r>
              <a:rPr lang="cs-CZ" altLang="cs-CZ" dirty="0" err="1"/>
              <a:t>The</a:t>
            </a:r>
            <a:r>
              <a:rPr lang="cs-CZ" altLang="cs-CZ" dirty="0"/>
              <a:t> </a:t>
            </a:r>
            <a:r>
              <a:rPr lang="cs-CZ" altLang="cs-CZ" dirty="0" err="1"/>
              <a:t>discrepancy</a:t>
            </a:r>
            <a:r>
              <a:rPr lang="cs-CZ" altLang="cs-CZ" dirty="0"/>
              <a:t> </a:t>
            </a:r>
            <a:r>
              <a:rPr lang="cs-CZ" altLang="cs-CZ" dirty="0" err="1"/>
              <a:t>between</a:t>
            </a:r>
            <a:r>
              <a:rPr lang="cs-CZ" altLang="cs-CZ" dirty="0"/>
              <a:t>:</a:t>
            </a:r>
          </a:p>
          <a:p>
            <a:pPr eaLnBrk="1" hangingPunct="1"/>
            <a:r>
              <a:rPr lang="cs-CZ" altLang="cs-CZ" dirty="0" err="1"/>
              <a:t>Those</a:t>
            </a:r>
            <a:r>
              <a:rPr lang="cs-CZ" altLang="cs-CZ" dirty="0"/>
              <a:t> </a:t>
            </a:r>
            <a:r>
              <a:rPr lang="cs-CZ" altLang="cs-CZ" dirty="0" err="1"/>
              <a:t>who</a:t>
            </a:r>
            <a:r>
              <a:rPr lang="cs-CZ" altLang="cs-CZ" dirty="0"/>
              <a:t> </a:t>
            </a:r>
            <a:r>
              <a:rPr lang="cs-CZ" altLang="cs-CZ" dirty="0" err="1"/>
              <a:t>consider</a:t>
            </a:r>
            <a:r>
              <a:rPr lang="cs-CZ" altLang="cs-CZ" dirty="0"/>
              <a:t> </a:t>
            </a:r>
            <a:r>
              <a:rPr lang="cs-CZ" altLang="cs-CZ" dirty="0" err="1"/>
              <a:t>themselves</a:t>
            </a:r>
            <a:r>
              <a:rPr lang="cs-CZ" altLang="cs-CZ" dirty="0"/>
              <a:t> to </a:t>
            </a:r>
            <a:r>
              <a:rPr lang="cs-CZ" altLang="cs-CZ" dirty="0" err="1"/>
              <a:t>be</a:t>
            </a:r>
            <a:r>
              <a:rPr lang="cs-CZ" altLang="cs-CZ" dirty="0"/>
              <a:t> Roma </a:t>
            </a:r>
          </a:p>
          <a:p>
            <a:pPr eaLnBrk="1" hangingPunct="1"/>
            <a:r>
              <a:rPr lang="cs-CZ" altLang="cs-CZ" dirty="0" err="1"/>
              <a:t>Those</a:t>
            </a:r>
            <a:r>
              <a:rPr lang="cs-CZ" altLang="cs-CZ" dirty="0"/>
              <a:t> </a:t>
            </a:r>
            <a:r>
              <a:rPr lang="cs-CZ" altLang="cs-CZ" dirty="0" err="1"/>
              <a:t>who</a:t>
            </a:r>
            <a:r>
              <a:rPr lang="cs-CZ" altLang="cs-CZ" dirty="0"/>
              <a:t> are </a:t>
            </a:r>
            <a:r>
              <a:rPr lang="cs-CZ" altLang="cs-CZ" dirty="0" err="1"/>
              <a:t>considered</a:t>
            </a:r>
            <a:r>
              <a:rPr lang="cs-CZ" altLang="cs-CZ" dirty="0"/>
              <a:t> as Roma by </a:t>
            </a:r>
            <a:r>
              <a:rPr lang="cs-CZ" altLang="cs-CZ" dirty="0" err="1"/>
              <a:t>others</a:t>
            </a:r>
            <a:r>
              <a:rPr lang="cs-CZ" altLang="cs-CZ" dirty="0"/>
              <a:t>.</a:t>
            </a:r>
          </a:p>
          <a:p>
            <a:pPr eaLnBrk="1" hangingPunct="1">
              <a:buFont typeface="Wingdings 2" panose="05020102010507070707" pitchFamily="18" charset="2"/>
              <a:buNone/>
            </a:pPr>
            <a:endParaRPr lang="cs-CZ" altLang="cs-CZ" dirty="0"/>
          </a:p>
          <a:p>
            <a:pPr>
              <a:buNone/>
            </a:pPr>
            <a:r>
              <a:rPr lang="cs-CZ" altLang="cs-CZ" sz="3200" dirty="0"/>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boundary</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ethnicity</a:t>
            </a:r>
            <a:r>
              <a:rPr lang="cs-CZ" altLang="cs-CZ" dirty="0">
                <a:latin typeface="Arial" panose="020B0604020202020204" pitchFamily="34" charset="0"/>
              </a:rPr>
              <a:t> </a:t>
            </a:r>
            <a:r>
              <a:rPr lang="cs-CZ" altLang="cs-CZ" dirty="0" err="1">
                <a:latin typeface="Arial" panose="020B0604020202020204" pitchFamily="34" charset="0"/>
              </a:rPr>
              <a:t>is</a:t>
            </a:r>
            <a:r>
              <a:rPr lang="cs-CZ" altLang="cs-CZ" dirty="0">
                <a:latin typeface="Arial" panose="020B0604020202020204" pitchFamily="34" charset="0"/>
              </a:rPr>
              <a:t> fuzzy, </a:t>
            </a:r>
            <a:br>
              <a:rPr lang="cs-CZ" altLang="cs-CZ" dirty="0">
                <a:latin typeface="Arial" panose="020B0604020202020204" pitchFamily="34" charset="0"/>
              </a:rPr>
            </a:b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classification</a:t>
            </a:r>
            <a:r>
              <a:rPr lang="cs-CZ" altLang="cs-CZ" dirty="0">
                <a:latin typeface="Arial" panose="020B0604020202020204" pitchFamily="34" charset="0"/>
              </a:rPr>
              <a:t> </a:t>
            </a:r>
            <a:r>
              <a:rPr lang="cs-CZ" altLang="cs-CZ" dirty="0" err="1">
                <a:latin typeface="Arial" panose="020B0604020202020204" pitchFamily="34" charset="0"/>
              </a:rPr>
              <a:t>depends</a:t>
            </a:r>
            <a:r>
              <a:rPr lang="cs-CZ" altLang="cs-CZ" dirty="0">
                <a:latin typeface="Arial" panose="020B0604020202020204" pitchFamily="34" charset="0"/>
              </a:rPr>
              <a:t> on </a:t>
            </a:r>
            <a:r>
              <a:rPr lang="cs-CZ" altLang="cs-CZ" dirty="0" err="1">
                <a:latin typeface="Arial" panose="020B0604020202020204" pitchFamily="34" charset="0"/>
              </a:rPr>
              <a:t>who</a:t>
            </a:r>
            <a:r>
              <a:rPr lang="cs-CZ" altLang="cs-CZ" dirty="0">
                <a:latin typeface="Arial" panose="020B0604020202020204" pitchFamily="34" charset="0"/>
              </a:rPr>
              <a:t> </a:t>
            </a:r>
            <a:r>
              <a:rPr lang="cs-CZ" altLang="cs-CZ" dirty="0" err="1">
                <a:latin typeface="Arial" panose="020B0604020202020204" pitchFamily="34" charset="0"/>
              </a:rPr>
              <a:t>does</a:t>
            </a:r>
            <a:r>
              <a:rPr lang="cs-CZ" altLang="cs-CZ" dirty="0">
                <a:latin typeface="Arial" panose="020B0604020202020204" pitchFamily="34" charset="0"/>
              </a:rPr>
              <a:t> </a:t>
            </a:r>
            <a:r>
              <a:rPr lang="cs-CZ" altLang="cs-CZ" dirty="0" err="1">
                <a:latin typeface="Arial" panose="020B0604020202020204" pitchFamily="34" charset="0"/>
              </a:rPr>
              <a:t>it</a:t>
            </a:r>
            <a:r>
              <a:rPr lang="cs-CZ" altLang="cs-CZ" dirty="0">
                <a:latin typeface="Arial" panose="020B0604020202020204" pitchFamily="34" charset="0"/>
              </a:rPr>
              <a:t>.</a:t>
            </a:r>
          </a:p>
          <a:p>
            <a:pPr eaLnBrk="1" hangingPunct="1">
              <a:buFont typeface="Wingdings 2" panose="05020102010507070707" pitchFamily="18" charset="2"/>
              <a:buNone/>
            </a:pPr>
            <a:endParaRPr lang="cs-CZ" altLang="cs-CZ"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t>26</a:t>
            </a:fld>
            <a:endParaRPr lang="en-GB"/>
          </a:p>
        </p:txBody>
      </p:sp>
    </p:spTree>
    <p:extLst>
      <p:ext uri="{BB962C8B-B14F-4D97-AF65-F5344CB8AC3E}">
        <p14:creationId xmlns:p14="http://schemas.microsoft.com/office/powerpoint/2010/main" val="3994582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8" name="Nadpis 1"/>
          <p:cNvSpPr>
            <a:spLocks noGrp="1"/>
          </p:cNvSpPr>
          <p:nvPr>
            <p:ph type="title" idx="4294967295"/>
          </p:nvPr>
        </p:nvSpPr>
        <p:spPr>
          <a:xfrm>
            <a:off x="628650" y="365125"/>
            <a:ext cx="7886700" cy="1325563"/>
          </a:xfrm>
        </p:spPr>
        <p:txBody>
          <a:bodyPr vert="horz" lIns="91440" tIns="45720" rIns="91440" bIns="45720" rtlCol="0" anchor="ctr">
            <a:normAutofit/>
          </a:bodyPr>
          <a:lstStyle/>
          <a:p>
            <a:pPr defTabSz="914400"/>
            <a:r>
              <a:rPr lang="en-US" altLang="cs-CZ" sz="4700" b="1" kern="1200">
                <a:solidFill>
                  <a:schemeClr val="tx1"/>
                </a:solidFill>
                <a:latin typeface="+mj-lt"/>
                <a:ea typeface="+mj-ea"/>
                <a:cs typeface="+mj-cs"/>
              </a:rPr>
              <a:t>In the CR we clearly identify</a:t>
            </a:r>
          </a:p>
        </p:txBody>
      </p:sp>
      <p:sp>
        <p:nvSpPr>
          <p:cNvPr id="7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9" name="Zástupný symbol pro obsah 2"/>
          <p:cNvSpPr>
            <a:spLocks noGrp="1"/>
          </p:cNvSpPr>
          <p:nvPr>
            <p:ph idx="4294967295"/>
          </p:nvPr>
        </p:nvSpPr>
        <p:spPr>
          <a:xfrm>
            <a:off x="628650" y="1929384"/>
            <a:ext cx="7886700" cy="4251960"/>
          </a:xfrm>
        </p:spPr>
        <p:txBody>
          <a:bodyPr vert="horz" lIns="91440" tIns="45720" rIns="91440" bIns="45720" rtlCol="0">
            <a:normAutofit/>
          </a:bodyPr>
          <a:lstStyle/>
          <a:p>
            <a:pPr indent="-228600" defTabSz="914400"/>
            <a:r>
              <a:rPr lang="en-US" altLang="cs-CZ" sz="1900" dirty="0"/>
              <a:t>Lower economic activity rate of Roma population</a:t>
            </a:r>
          </a:p>
          <a:p>
            <a:pPr indent="-228600" defTabSz="914400"/>
            <a:r>
              <a:rPr lang="en-US" altLang="cs-CZ" sz="1900" dirty="0"/>
              <a:t>The Czech Roma often live concentrated – such areas labelled as ghettos</a:t>
            </a:r>
          </a:p>
          <a:p>
            <a:pPr indent="-228600" defTabSz="914400"/>
            <a:r>
              <a:rPr lang="en-US" altLang="cs-CZ" sz="1900" dirty="0"/>
              <a:t>Low socio-economic status of the Roma – extent of dependency on social allowances/benefits.</a:t>
            </a:r>
          </a:p>
          <a:p>
            <a:pPr indent="-228600" defTabSz="914400"/>
            <a:r>
              <a:rPr lang="en-US" altLang="cs-CZ" sz="1900" dirty="0"/>
              <a:t>The overall inferior social status of the Roma in Czech society.</a:t>
            </a:r>
          </a:p>
          <a:p>
            <a:pPr indent="-228600" defTabSz="914400"/>
            <a:r>
              <a:rPr lang="en-US" altLang="cs-CZ" sz="1900" dirty="0"/>
              <a:t>Significantly lower school success of the Roma (especially from socially excluded localities) than that of the whole Czech population. </a:t>
            </a:r>
          </a:p>
          <a:p>
            <a:pPr lvl="1" indent="-228600" defTabSz="914400"/>
            <a:r>
              <a:rPr lang="en-US" altLang="cs-CZ" sz="1900" dirty="0"/>
              <a:t>In Czech society, the topic of ethnicity and educational inequality is relevant almost exclusively to the Roma. Other ethnic minorities, such as Slovaks, Ukrainians, Vietnamese, and Russians, show a much smaller ethnicity effect as a determinant of educational inequalities compared to the Roma. </a:t>
            </a:r>
          </a:p>
        </p:txBody>
      </p:sp>
      <p:sp>
        <p:nvSpPr>
          <p:cNvPr id="2" name="Zástupný symbol pro číslo snímku 1"/>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9494B6D5-A0B9-47D8-AD4D-9B608C1A07EE}" type="slidenum">
              <a:rPr lang="en-US" sz="1200" smtClean="0"/>
              <a:pPr>
                <a:spcAft>
                  <a:spcPts val="600"/>
                </a:spcAft>
              </a:pPr>
              <a:t>27</a:t>
            </a:fld>
            <a:endParaRPr lang="en-US" sz="1200"/>
          </a:p>
        </p:txBody>
      </p:sp>
    </p:spTree>
    <p:extLst>
      <p:ext uri="{BB962C8B-B14F-4D97-AF65-F5344CB8AC3E}">
        <p14:creationId xmlns:p14="http://schemas.microsoft.com/office/powerpoint/2010/main" val="228545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6" name="Nadpis 1"/>
          <p:cNvSpPr>
            <a:spLocks noGrp="1"/>
          </p:cNvSpPr>
          <p:nvPr>
            <p:ph type="title"/>
          </p:nvPr>
        </p:nvSpPr>
        <p:spPr>
          <a:xfrm>
            <a:off x="628650" y="365125"/>
            <a:ext cx="7886700" cy="1325563"/>
          </a:xfrm>
        </p:spPr>
        <p:txBody>
          <a:bodyPr>
            <a:normAutofit/>
          </a:bodyPr>
          <a:lstStyle/>
          <a:p>
            <a:pPr eaLnBrk="1" hangingPunct="1"/>
            <a:r>
              <a:rPr lang="cs-CZ" altLang="cs-CZ" sz="4700"/>
              <a:t>Inequalities in public education</a:t>
            </a:r>
          </a:p>
        </p:txBody>
      </p:sp>
      <p:sp>
        <p:nvSpPr>
          <p:cNvPr id="1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Zástupný symbol pro obsah 2"/>
          <p:cNvSpPr>
            <a:spLocks noGrp="1"/>
          </p:cNvSpPr>
          <p:nvPr>
            <p:ph idx="1"/>
          </p:nvPr>
        </p:nvSpPr>
        <p:spPr>
          <a:xfrm>
            <a:off x="628650" y="1929384"/>
            <a:ext cx="7886700" cy="4251960"/>
          </a:xfrm>
        </p:spPr>
        <p:txBody>
          <a:bodyPr>
            <a:normAutofit/>
          </a:bodyPr>
          <a:lstStyle/>
          <a:p>
            <a:pPr eaLnBrk="1" hangingPunct="1">
              <a:defRPr/>
            </a:pPr>
            <a:r>
              <a:rPr lang="cs-CZ" sz="1900" dirty="0"/>
              <a:t>Free </a:t>
            </a:r>
            <a:r>
              <a:rPr lang="cs-CZ" sz="1900" dirty="0" err="1"/>
              <a:t>choice</a:t>
            </a:r>
            <a:r>
              <a:rPr lang="cs-CZ" sz="1900" dirty="0"/>
              <a:t> </a:t>
            </a:r>
            <a:r>
              <a:rPr lang="cs-CZ" sz="1900" dirty="0" err="1"/>
              <a:t>of</a:t>
            </a:r>
            <a:r>
              <a:rPr lang="cs-CZ" sz="1900" dirty="0"/>
              <a:t> </a:t>
            </a:r>
            <a:r>
              <a:rPr lang="cs-CZ" sz="1900" dirty="0" err="1"/>
              <a:t>school</a:t>
            </a:r>
            <a:r>
              <a:rPr lang="cs-CZ" sz="1900" dirty="0"/>
              <a:t> – </a:t>
            </a:r>
            <a:r>
              <a:rPr lang="cs-CZ" sz="1900" dirty="0" err="1"/>
              <a:t>mutual</a:t>
            </a:r>
            <a:r>
              <a:rPr lang="cs-CZ" sz="1900" dirty="0"/>
              <a:t> </a:t>
            </a:r>
            <a:r>
              <a:rPr lang="cs-CZ" sz="1900" dirty="0" err="1"/>
              <a:t>choice</a:t>
            </a:r>
            <a:r>
              <a:rPr lang="cs-CZ" sz="1900" dirty="0"/>
              <a:t> </a:t>
            </a:r>
            <a:r>
              <a:rPr lang="cs-CZ" sz="1900" dirty="0" err="1"/>
              <a:t>of</a:t>
            </a:r>
            <a:r>
              <a:rPr lang="cs-CZ" sz="1900" dirty="0"/>
              <a:t> </a:t>
            </a:r>
            <a:r>
              <a:rPr lang="cs-CZ" sz="1900" dirty="0" err="1"/>
              <a:t>schools</a:t>
            </a:r>
            <a:r>
              <a:rPr lang="cs-CZ" sz="1900" dirty="0"/>
              <a:t> and </a:t>
            </a:r>
            <a:r>
              <a:rPr lang="cs-CZ" sz="1900" dirty="0" err="1"/>
              <a:t>parents</a:t>
            </a:r>
            <a:r>
              <a:rPr lang="cs-CZ" sz="1900" dirty="0"/>
              <a:t> - </a:t>
            </a:r>
            <a:r>
              <a:rPr lang="cs-CZ" sz="1900" dirty="0" err="1"/>
              <a:t>results</a:t>
            </a:r>
            <a:r>
              <a:rPr lang="cs-CZ" sz="1900" dirty="0"/>
              <a:t> in </a:t>
            </a:r>
            <a:r>
              <a:rPr lang="cs-CZ" sz="1900" dirty="0" err="1"/>
              <a:t>cases</a:t>
            </a:r>
            <a:r>
              <a:rPr lang="cs-CZ" sz="1900" dirty="0"/>
              <a:t> in </a:t>
            </a:r>
            <a:r>
              <a:rPr lang="cs-CZ" sz="1900" dirty="0" err="1"/>
              <a:t>ethnic</a:t>
            </a:r>
            <a:r>
              <a:rPr lang="cs-CZ" sz="1900" dirty="0"/>
              <a:t> </a:t>
            </a:r>
            <a:r>
              <a:rPr lang="cs-CZ" sz="1900" dirty="0" err="1"/>
              <a:t>segregation</a:t>
            </a:r>
            <a:r>
              <a:rPr lang="cs-CZ" sz="1900" dirty="0"/>
              <a:t> </a:t>
            </a:r>
            <a:r>
              <a:rPr lang="cs-CZ" sz="1900" dirty="0" err="1"/>
              <a:t>of</a:t>
            </a:r>
            <a:r>
              <a:rPr lang="cs-CZ" sz="1900" dirty="0"/>
              <a:t> </a:t>
            </a:r>
            <a:r>
              <a:rPr lang="cs-CZ" sz="1900" dirty="0" err="1"/>
              <a:t>classess</a:t>
            </a:r>
            <a:r>
              <a:rPr lang="cs-CZ" sz="1900" dirty="0"/>
              <a:t> </a:t>
            </a:r>
            <a:r>
              <a:rPr lang="cs-CZ" sz="1900" dirty="0" err="1"/>
              <a:t>or</a:t>
            </a:r>
            <a:r>
              <a:rPr lang="cs-CZ" sz="1900" dirty="0"/>
              <a:t> </a:t>
            </a:r>
            <a:r>
              <a:rPr lang="cs-CZ" sz="1900" dirty="0" err="1"/>
              <a:t>schools</a:t>
            </a:r>
            <a:r>
              <a:rPr lang="cs-CZ" sz="1900" dirty="0"/>
              <a:t>.</a:t>
            </a:r>
          </a:p>
          <a:p>
            <a:pPr eaLnBrk="1" hangingPunct="1">
              <a:buFont typeface="Arial" charset="0"/>
              <a:buNone/>
              <a:defRPr/>
            </a:pPr>
            <a:r>
              <a:rPr lang="cs-CZ" sz="1900" dirty="0"/>
              <a:t>	An </a:t>
            </a:r>
            <a:r>
              <a:rPr lang="cs-CZ" sz="1900" dirty="0" err="1"/>
              <a:t>example</a:t>
            </a:r>
            <a:r>
              <a:rPr lang="cs-CZ" sz="1900" dirty="0"/>
              <a:t> </a:t>
            </a:r>
            <a:r>
              <a:rPr lang="cs-CZ" sz="1900" dirty="0" err="1"/>
              <a:t>of</a:t>
            </a:r>
            <a:r>
              <a:rPr lang="cs-CZ" sz="1900" dirty="0"/>
              <a:t> </a:t>
            </a:r>
            <a:r>
              <a:rPr lang="cs-CZ" sz="1900" i="1" dirty="0"/>
              <a:t>„</a:t>
            </a:r>
            <a:r>
              <a:rPr lang="cs-CZ" sz="1900" i="1" dirty="0" err="1"/>
              <a:t>The</a:t>
            </a:r>
            <a:r>
              <a:rPr lang="cs-CZ" sz="1900" i="1" dirty="0"/>
              <a:t> </a:t>
            </a:r>
            <a:r>
              <a:rPr lang="cs-CZ" sz="1900" i="1" dirty="0" err="1">
                <a:latin typeface="Arial" charset="0"/>
              </a:rPr>
              <a:t>Nestlings</a:t>
            </a:r>
            <a:r>
              <a:rPr lang="cs-CZ" sz="1900" i="1" dirty="0"/>
              <a:t>“</a:t>
            </a:r>
            <a:r>
              <a:rPr lang="cs-CZ" sz="1900" dirty="0"/>
              <a:t> (Ptáčata) 2010, 2013. </a:t>
            </a:r>
            <a:r>
              <a:rPr lang="cs-CZ" sz="1900" dirty="0">
                <a:hlinkClick r:id="rId3"/>
              </a:rPr>
              <a:t>http://www.ceskatelevize.cz/porady/10267754387-ptacata-aneb-nejsme-zadna-becka/4238-ptacata/</a:t>
            </a:r>
            <a:endParaRPr lang="cs-CZ" sz="1900" dirty="0"/>
          </a:p>
          <a:p>
            <a:pPr eaLnBrk="1" hangingPunct="1">
              <a:defRPr/>
            </a:pPr>
            <a:r>
              <a:rPr lang="cs-CZ" sz="1900" dirty="0" err="1"/>
              <a:t>The</a:t>
            </a:r>
            <a:r>
              <a:rPr lang="cs-CZ" sz="1900" dirty="0"/>
              <a:t> </a:t>
            </a:r>
            <a:r>
              <a:rPr lang="cs-CZ" sz="1900" dirty="0" err="1"/>
              <a:t>school</a:t>
            </a:r>
            <a:r>
              <a:rPr lang="cs-CZ" sz="1900" dirty="0"/>
              <a:t> performance </a:t>
            </a:r>
            <a:r>
              <a:rPr lang="cs-CZ" sz="1900" dirty="0" err="1"/>
              <a:t>of</a:t>
            </a:r>
            <a:r>
              <a:rPr lang="cs-CZ" sz="1900" dirty="0"/>
              <a:t> </a:t>
            </a:r>
            <a:r>
              <a:rPr lang="cs-CZ" sz="1900" dirty="0" err="1"/>
              <a:t>children</a:t>
            </a:r>
            <a:r>
              <a:rPr lang="cs-CZ" sz="1900" dirty="0"/>
              <a:t> and </a:t>
            </a:r>
            <a:r>
              <a:rPr lang="cs-CZ" sz="1900" dirty="0" err="1"/>
              <a:t>chances</a:t>
            </a:r>
            <a:r>
              <a:rPr lang="cs-CZ" sz="1900" dirty="0"/>
              <a:t> </a:t>
            </a:r>
            <a:r>
              <a:rPr lang="cs-CZ" sz="1900" dirty="0" err="1"/>
              <a:t>for</a:t>
            </a:r>
            <a:r>
              <a:rPr lang="cs-CZ" sz="1900" dirty="0"/>
              <a:t> </a:t>
            </a:r>
            <a:r>
              <a:rPr lang="cs-CZ" sz="1900" dirty="0" err="1"/>
              <a:t>further</a:t>
            </a:r>
            <a:r>
              <a:rPr lang="cs-CZ" sz="1900" dirty="0"/>
              <a:t> </a:t>
            </a:r>
            <a:r>
              <a:rPr lang="cs-CZ" sz="1900" dirty="0" err="1"/>
              <a:t>education</a:t>
            </a:r>
            <a:r>
              <a:rPr lang="cs-CZ" sz="1900" dirty="0"/>
              <a:t> are/</a:t>
            </a:r>
            <a:r>
              <a:rPr lang="cs-CZ" sz="1900" dirty="0" err="1"/>
              <a:t>is</a:t>
            </a:r>
            <a:r>
              <a:rPr lang="cs-CZ" sz="1900" dirty="0"/>
              <a:t> </a:t>
            </a:r>
            <a:r>
              <a:rPr lang="cs-CZ" sz="1900" dirty="0" err="1"/>
              <a:t>determined</a:t>
            </a:r>
            <a:r>
              <a:rPr lang="cs-CZ" sz="1900" dirty="0"/>
              <a:t> by early </a:t>
            </a:r>
            <a:r>
              <a:rPr lang="cs-CZ" sz="1900" dirty="0" err="1"/>
              <a:t>school</a:t>
            </a:r>
            <a:r>
              <a:rPr lang="cs-CZ" sz="1900" dirty="0"/>
              <a:t> </a:t>
            </a:r>
            <a:r>
              <a:rPr lang="cs-CZ" sz="1900" dirty="0" err="1"/>
              <a:t>choice</a:t>
            </a:r>
            <a:r>
              <a:rPr lang="cs-CZ" sz="1900" dirty="0"/>
              <a:t> to a </a:t>
            </a:r>
            <a:r>
              <a:rPr lang="cs-CZ" sz="1900" dirty="0" err="1"/>
              <a:t>greater</a:t>
            </a:r>
            <a:r>
              <a:rPr lang="cs-CZ" sz="1900" dirty="0"/>
              <a:t> </a:t>
            </a:r>
            <a:r>
              <a:rPr lang="cs-CZ" sz="1900" dirty="0" err="1"/>
              <a:t>extent</a:t>
            </a:r>
            <a:r>
              <a:rPr lang="cs-CZ" sz="1900" dirty="0"/>
              <a:t> </a:t>
            </a:r>
            <a:r>
              <a:rPr lang="cs-CZ" sz="1900" dirty="0" err="1"/>
              <a:t>than</a:t>
            </a:r>
            <a:r>
              <a:rPr lang="cs-CZ" sz="1900" dirty="0"/>
              <a:t> in OECD </a:t>
            </a:r>
            <a:r>
              <a:rPr lang="cs-CZ" sz="1900" dirty="0" err="1"/>
              <a:t>countries</a:t>
            </a:r>
            <a:r>
              <a:rPr lang="cs-CZ" sz="1900" dirty="0"/>
              <a:t> – </a:t>
            </a:r>
            <a:r>
              <a:rPr lang="cs-CZ" sz="1900" dirty="0" err="1"/>
              <a:t>the</a:t>
            </a:r>
            <a:r>
              <a:rPr lang="cs-CZ" sz="1900" dirty="0"/>
              <a:t> </a:t>
            </a:r>
            <a:r>
              <a:rPr lang="cs-CZ" sz="1900" dirty="0" err="1"/>
              <a:t>effect</a:t>
            </a:r>
            <a:r>
              <a:rPr lang="cs-CZ" sz="1900" dirty="0"/>
              <a:t> </a:t>
            </a:r>
            <a:r>
              <a:rPr lang="cs-CZ" sz="1900" dirty="0" err="1"/>
              <a:t>is</a:t>
            </a:r>
            <a:r>
              <a:rPr lang="cs-CZ" sz="1900" dirty="0"/>
              <a:t> </a:t>
            </a:r>
            <a:r>
              <a:rPr lang="cs-CZ" sz="1900" dirty="0" err="1"/>
              <a:t>multiplied</a:t>
            </a:r>
            <a:r>
              <a:rPr lang="cs-CZ" sz="1900" dirty="0"/>
              <a:t> in </a:t>
            </a:r>
            <a:r>
              <a:rPr lang="cs-CZ" sz="1900" dirty="0" err="1"/>
              <a:t>the</a:t>
            </a:r>
            <a:r>
              <a:rPr lang="cs-CZ" sz="1900" dirty="0"/>
              <a:t> case </a:t>
            </a:r>
            <a:r>
              <a:rPr lang="cs-CZ" sz="1900" dirty="0" err="1"/>
              <a:t>of</a:t>
            </a:r>
            <a:r>
              <a:rPr lang="cs-CZ" sz="1900" dirty="0"/>
              <a:t> </a:t>
            </a:r>
            <a:r>
              <a:rPr lang="cs-CZ" sz="1900" dirty="0" err="1"/>
              <a:t>children</a:t>
            </a:r>
            <a:r>
              <a:rPr lang="cs-CZ" sz="1900" dirty="0"/>
              <a:t> </a:t>
            </a:r>
            <a:r>
              <a:rPr lang="cs-CZ" sz="1900" dirty="0" err="1"/>
              <a:t>from</a:t>
            </a:r>
            <a:r>
              <a:rPr lang="cs-CZ" sz="1900" dirty="0"/>
              <a:t> Roma </a:t>
            </a:r>
            <a:r>
              <a:rPr lang="cs-CZ" sz="1900" dirty="0" err="1"/>
              <a:t>family</a:t>
            </a:r>
            <a:r>
              <a:rPr lang="cs-CZ" sz="1900" dirty="0"/>
              <a:t> background.</a:t>
            </a:r>
          </a:p>
          <a:p>
            <a:pPr marL="0" indent="0" eaLnBrk="1" hangingPunct="1">
              <a:buFont typeface="Wingdings 3" panose="05040102010807070707" pitchFamily="18" charset="2"/>
              <a:buNone/>
              <a:defRPr/>
            </a:pPr>
            <a:endParaRPr lang="cs-CZ" sz="1900" dirty="0"/>
          </a:p>
          <a:p>
            <a:pPr eaLnBrk="1" hangingPunct="1">
              <a:defRPr/>
            </a:pPr>
            <a:endParaRPr lang="cs-CZ" sz="1900" dirty="0"/>
          </a:p>
          <a:p>
            <a:pPr eaLnBrk="1" hangingPunct="1">
              <a:defRPr/>
            </a:pPr>
            <a:endParaRPr lang="cs-CZ" sz="1900" dirty="0"/>
          </a:p>
        </p:txBody>
      </p:sp>
      <p:sp>
        <p:nvSpPr>
          <p:cNvPr id="2" name="Zástupný symbol pro číslo snímku 1"/>
          <p:cNvSpPr>
            <a:spLocks noGrp="1"/>
          </p:cNvSpPr>
          <p:nvPr>
            <p:ph type="sldNum" sz="quarter" idx="12"/>
          </p:nvPr>
        </p:nvSpPr>
        <p:spPr>
          <a:xfrm>
            <a:off x="6457950" y="6356350"/>
            <a:ext cx="2057400" cy="365125"/>
          </a:xfrm>
        </p:spPr>
        <p:txBody>
          <a:bodyPr>
            <a:normAutofit/>
          </a:bodyPr>
          <a:lstStyle/>
          <a:p>
            <a:pPr>
              <a:spcAft>
                <a:spcPts val="600"/>
              </a:spcAft>
            </a:pPr>
            <a:fld id="{9494B6D5-A0B9-47D8-AD4D-9B608C1A07EE}" type="slidenum">
              <a:rPr lang="en-GB" smtClean="0"/>
              <a:pPr>
                <a:spcAft>
                  <a:spcPts val="600"/>
                </a:spcAft>
              </a:pPr>
              <a:t>28</a:t>
            </a:fld>
            <a:endParaRPr lang="en-GB"/>
          </a:p>
        </p:txBody>
      </p:sp>
    </p:spTree>
    <p:extLst>
      <p:ext uri="{BB962C8B-B14F-4D97-AF65-F5344CB8AC3E}">
        <p14:creationId xmlns:p14="http://schemas.microsoft.com/office/powerpoint/2010/main" val="3430834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3"/>
          <p:cNvSpPr>
            <a:spLocks noGrp="1"/>
          </p:cNvSpPr>
          <p:nvPr>
            <p:ph type="title"/>
          </p:nvPr>
        </p:nvSpPr>
        <p:spPr/>
        <p:txBody>
          <a:bodyPr>
            <a:normAutofit/>
          </a:bodyPr>
          <a:lstStyle/>
          <a:p>
            <a:r>
              <a:rPr lang="cs-CZ" altLang="cs-CZ"/>
              <a:t>Example of ethnic differentiation among primary schools (in Brno)</a:t>
            </a:r>
          </a:p>
        </p:txBody>
      </p:sp>
      <p:pic>
        <p:nvPicPr>
          <p:cNvPr id="64515" name="Zástupný symbol pro obsah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7638" y="2368550"/>
            <a:ext cx="4276725" cy="3175000"/>
          </a:xfrm>
        </p:spPr>
      </p:pic>
      <p:pic>
        <p:nvPicPr>
          <p:cNvPr id="64516" name="Zástupný symbol pro obsah 7"/>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6613" y="2368550"/>
            <a:ext cx="4278312" cy="3175000"/>
          </a:xfrm>
        </p:spPr>
      </p:pic>
      <p:sp>
        <p:nvSpPr>
          <p:cNvPr id="2" name="Zástupný symbol pro číslo snímku 1"/>
          <p:cNvSpPr>
            <a:spLocks noGrp="1"/>
          </p:cNvSpPr>
          <p:nvPr>
            <p:ph type="sldNum" sz="quarter" idx="12"/>
          </p:nvPr>
        </p:nvSpPr>
        <p:spPr/>
        <p:txBody>
          <a:bodyPr/>
          <a:lstStyle/>
          <a:p>
            <a:fld id="{9494B6D5-A0B9-47D8-AD4D-9B608C1A07EE}" type="slidenum">
              <a:rPr lang="en-GB" smtClean="0"/>
              <a:t>29</a:t>
            </a:fld>
            <a:endParaRPr lang="en-GB"/>
          </a:p>
        </p:txBody>
      </p:sp>
    </p:spTree>
    <p:extLst>
      <p:ext uri="{BB962C8B-B14F-4D97-AF65-F5344CB8AC3E}">
        <p14:creationId xmlns:p14="http://schemas.microsoft.com/office/powerpoint/2010/main" val="296505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000" b="1">
                <a:solidFill>
                  <a:schemeClr val="tx1"/>
                </a:solidFill>
                <a:effectLst/>
                <a:cs typeface="Arial" pitchFamily="34" charset="0"/>
              </a:rPr>
              <a:t>Theoretical background</a:t>
            </a:r>
            <a:br>
              <a:rPr lang="cs-CZ" sz="3000" b="1">
                <a:solidFill>
                  <a:schemeClr val="tx1"/>
                </a:solidFill>
                <a:effectLst/>
                <a:cs typeface="Arial" pitchFamily="34" charset="0"/>
              </a:rPr>
            </a:br>
            <a:r>
              <a:rPr lang="cs-CZ" sz="3000" b="1">
                <a:solidFill>
                  <a:schemeClr val="tx1"/>
                </a:solidFill>
                <a:effectLst/>
                <a:cs typeface="Arial" pitchFamily="34" charset="0"/>
              </a:rPr>
              <a:t> - </a:t>
            </a:r>
            <a:r>
              <a:rPr lang="cs-CZ" altLang="en-US" sz="3000" b="1">
                <a:solidFill>
                  <a:schemeClr val="tx1"/>
                </a:solidFill>
                <a:effectLst/>
                <a:cs typeface="Arial" pitchFamily="34" charset="0"/>
              </a:rPr>
              <a:t>concept of unequal chances -</a:t>
            </a:r>
            <a:endParaRPr lang="cs-CZ" sz="3000" b="1" dirty="0">
              <a:solidFill>
                <a:schemeClr val="tx1"/>
              </a:solidFill>
              <a:effectLst/>
              <a:cs typeface="Arial" pitchFamily="34" charset="0"/>
            </a:endParaRPr>
          </a:p>
        </p:txBody>
      </p:sp>
      <p:sp>
        <p:nvSpPr>
          <p:cNvPr id="5123" name="Zástupný symbol pro obsah 2"/>
          <p:cNvSpPr>
            <a:spLocks noGrp="1"/>
          </p:cNvSpPr>
          <p:nvPr>
            <p:ph idx="1"/>
          </p:nvPr>
        </p:nvSpPr>
        <p:spPr/>
        <p:txBody>
          <a:bodyPr>
            <a:normAutofit/>
          </a:bodyPr>
          <a:lstStyle/>
          <a:p>
            <a:r>
              <a:rPr lang="cs-CZ" altLang="en-US" dirty="0" err="1">
                <a:latin typeface="Arial" panose="020B0604020202020204" pitchFamily="34" charset="0"/>
                <a:cs typeface="Arial" panose="020B0604020202020204" pitchFamily="34" charset="0"/>
              </a:rPr>
              <a:t>Macro-sociological</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concept</a:t>
            </a:r>
            <a:r>
              <a:rPr lang="cs-CZ" altLang="en-US" dirty="0">
                <a:latin typeface="Arial" panose="020B0604020202020204" pitchFamily="34" charset="0"/>
                <a:cs typeface="Arial" panose="020B0604020202020204" pitchFamily="34" charset="0"/>
              </a:rPr>
              <a:t>:</a:t>
            </a:r>
          </a:p>
          <a:p>
            <a:pPr>
              <a:buFont typeface="Wingdings 2" panose="05020102010507070707" pitchFamily="18" charset="2"/>
              <a:buNone/>
            </a:pP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How</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members</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of</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certain</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social</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group</a:t>
            </a:r>
            <a:r>
              <a:rPr lang="cs-CZ" altLang="en-US" dirty="0">
                <a:latin typeface="Arial" panose="020B0604020202020204" pitchFamily="34" charset="0"/>
                <a:cs typeface="Arial" panose="020B0604020202020204" pitchFamily="34" charset="0"/>
              </a:rPr>
              <a:t> are </a:t>
            </a:r>
            <a:r>
              <a:rPr lang="cs-CZ" altLang="en-US" dirty="0" err="1">
                <a:latin typeface="Arial" panose="020B0604020202020204" pitchFamily="34" charset="0"/>
                <a:cs typeface="Arial" panose="020B0604020202020204" pitchFamily="34" charset="0"/>
              </a:rPr>
              <a:t>favoured</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disfavoured</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compared</a:t>
            </a:r>
            <a:r>
              <a:rPr lang="cs-CZ" altLang="en-US" dirty="0">
                <a:latin typeface="Arial" panose="020B0604020202020204" pitchFamily="34" charset="0"/>
                <a:cs typeface="Arial" panose="020B0604020202020204" pitchFamily="34" charset="0"/>
              </a:rPr>
              <a:t> to </a:t>
            </a:r>
            <a:r>
              <a:rPr lang="cs-CZ" altLang="en-US" dirty="0" err="1">
                <a:latin typeface="Arial" panose="020B0604020202020204" pitchFamily="34" charset="0"/>
                <a:cs typeface="Arial" panose="020B0604020202020204" pitchFamily="34" charset="0"/>
              </a:rPr>
              <a:t>the</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members</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of</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other</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social</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group</a:t>
            </a:r>
            <a:r>
              <a:rPr lang="cs-CZ" altLang="en-US" dirty="0">
                <a:latin typeface="Arial" panose="020B0604020202020204" pitchFamily="34" charset="0"/>
                <a:cs typeface="Arial" panose="020B0604020202020204" pitchFamily="34" charset="0"/>
              </a:rPr>
              <a:t>?</a:t>
            </a:r>
          </a:p>
          <a:p>
            <a:r>
              <a:rPr lang="cs-CZ" altLang="en-US" dirty="0" err="1">
                <a:latin typeface="Arial" panose="020B0604020202020204" pitchFamily="34" charset="0"/>
                <a:cs typeface="Arial" panose="020B0604020202020204" pitchFamily="34" charset="0"/>
              </a:rPr>
              <a:t>Empirically</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measured</a:t>
            </a:r>
            <a:r>
              <a:rPr lang="cs-CZ" altLang="en-US" dirty="0">
                <a:latin typeface="Arial" panose="020B0604020202020204" pitchFamily="34" charset="0"/>
                <a:cs typeface="Arial" panose="020B0604020202020204" pitchFamily="34" charset="0"/>
              </a:rPr>
              <a:t> as </a:t>
            </a:r>
            <a:r>
              <a:rPr lang="cs-CZ" altLang="en-US" dirty="0" err="1">
                <a:latin typeface="Arial" panose="020B0604020202020204" pitchFamily="34" charset="0"/>
                <a:cs typeface="Arial" panose="020B0604020202020204" pitchFamily="34" charset="0"/>
              </a:rPr>
              <a:t>differences</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between</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the</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attainments</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of</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people</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belonging</a:t>
            </a:r>
            <a:r>
              <a:rPr lang="cs-CZ" altLang="en-US" dirty="0">
                <a:latin typeface="Arial" panose="020B0604020202020204" pitchFamily="34" charset="0"/>
                <a:cs typeface="Arial" panose="020B0604020202020204" pitchFamily="34" charset="0"/>
              </a:rPr>
              <a:t> to </a:t>
            </a:r>
            <a:r>
              <a:rPr lang="cs-CZ" altLang="en-US" dirty="0" err="1">
                <a:latin typeface="Arial" panose="020B0604020202020204" pitchFamily="34" charset="0"/>
                <a:cs typeface="Arial" panose="020B0604020202020204" pitchFamily="34" charset="0"/>
              </a:rPr>
              <a:t>different</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social</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groups</a:t>
            </a:r>
            <a:r>
              <a:rPr lang="cs-CZ" altLang="en-US" dirty="0">
                <a:latin typeface="Arial" panose="020B0604020202020204" pitchFamily="34" charset="0"/>
                <a:cs typeface="Arial" panose="020B0604020202020204" pitchFamily="34" charset="0"/>
              </a:rPr>
              <a:t>. </a:t>
            </a:r>
          </a:p>
          <a:p>
            <a:pPr>
              <a:buFont typeface="Wingdings 2" panose="05020102010507070707" pitchFamily="18" charset="2"/>
              <a:buNone/>
            </a:pPr>
            <a:endParaRPr lang="cs-CZ" altLang="en-US" dirty="0">
              <a:latin typeface="Arial" panose="020B0604020202020204" pitchFamily="34" charset="0"/>
              <a:cs typeface="Arial" panose="020B0604020202020204" pitchFamily="34" charset="0"/>
            </a:endParaRPr>
          </a:p>
          <a:p>
            <a:r>
              <a:rPr lang="cs-CZ" altLang="en-US" dirty="0" err="1">
                <a:latin typeface="Arial" panose="020B0604020202020204" pitchFamily="34" charset="0"/>
                <a:cs typeface="Arial" panose="020B0604020202020204" pitchFamily="34" charset="0"/>
              </a:rPr>
              <a:t>We</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focus</a:t>
            </a:r>
            <a:r>
              <a:rPr lang="cs-CZ" altLang="en-US" dirty="0">
                <a:latin typeface="Arial" panose="020B0604020202020204" pitchFamily="34" charset="0"/>
                <a:cs typeface="Arial" panose="020B0604020202020204" pitchFamily="34" charset="0"/>
              </a:rPr>
              <a:t> on </a:t>
            </a:r>
            <a:r>
              <a:rPr lang="cs-CZ" altLang="en-US" dirty="0" err="1">
                <a:latin typeface="Arial" panose="020B0604020202020204" pitchFamily="34" charset="0"/>
                <a:cs typeface="Arial" panose="020B0604020202020204" pitchFamily="34" charset="0"/>
              </a:rPr>
              <a:t>educational</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inequalities</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conditioned</a:t>
            </a:r>
            <a:r>
              <a:rPr lang="cs-CZ" altLang="en-US" dirty="0">
                <a:latin typeface="Arial" panose="020B0604020202020204" pitchFamily="34" charset="0"/>
                <a:cs typeface="Arial" panose="020B0604020202020204" pitchFamily="34" charset="0"/>
              </a:rPr>
              <a:t> by </a:t>
            </a:r>
            <a:r>
              <a:rPr lang="cs-CZ" altLang="en-US" dirty="0" err="1">
                <a:latin typeface="Arial" panose="020B0604020202020204" pitchFamily="34" charset="0"/>
                <a:cs typeface="Arial" panose="020B0604020202020204" pitchFamily="34" charset="0"/>
              </a:rPr>
              <a:t>social</a:t>
            </a:r>
            <a:r>
              <a:rPr lang="cs-CZ" altLang="en-US" dirty="0">
                <a:latin typeface="Arial" panose="020B0604020202020204" pitchFamily="34" charset="0"/>
                <a:cs typeface="Arial" panose="020B0604020202020204" pitchFamily="34" charset="0"/>
              </a:rPr>
              <a:t> </a:t>
            </a:r>
            <a:r>
              <a:rPr lang="cs-CZ" altLang="en-US" dirty="0" err="1">
                <a:latin typeface="Arial" panose="020B0604020202020204" pitchFamily="34" charset="0"/>
                <a:cs typeface="Arial" panose="020B0604020202020204" pitchFamily="34" charset="0"/>
              </a:rPr>
              <a:t>origin</a:t>
            </a:r>
            <a:r>
              <a:rPr lang="cs-CZ" altLang="en-US" dirty="0">
                <a:latin typeface="Arial" panose="020B0604020202020204" pitchFamily="34" charset="0"/>
                <a:cs typeface="Arial" panose="020B0604020202020204" pitchFamily="34" charset="0"/>
              </a:rPr>
              <a:t>/background.</a:t>
            </a:r>
          </a:p>
          <a:p>
            <a:pPr>
              <a:buFont typeface="Wingdings 2" panose="05020102010507070707" pitchFamily="18" charset="2"/>
              <a:buNone/>
            </a:pPr>
            <a:endParaRPr lang="cs-CZ" altLang="en-US" dirty="0">
              <a:latin typeface="Arial" panose="020B0604020202020204" pitchFamily="34" charset="0"/>
              <a:cs typeface="Arial" panose="020B0604020202020204" pitchFamily="34" charset="0"/>
            </a:endParaRPr>
          </a:p>
        </p:txBody>
      </p:sp>
      <p:sp>
        <p:nvSpPr>
          <p:cNvPr id="4" name="Zástupný symbol pro číslo snímku 3"/>
          <p:cNvSpPr>
            <a:spLocks noGrp="1"/>
          </p:cNvSpPr>
          <p:nvPr>
            <p:ph type="sldNum" sz="quarter" idx="12"/>
          </p:nvPr>
        </p:nvSpPr>
        <p:spPr/>
        <p:txBody>
          <a:bodyPr/>
          <a:lstStyle>
            <a:lvl1pPr>
              <a:defRPr sz="3000">
                <a:solidFill>
                  <a:schemeClr val="tx1"/>
                </a:solidFill>
                <a:latin typeface="Arial" panose="020B0604020202020204" pitchFamily="34" charset="0"/>
              </a:defRPr>
            </a:lvl1pPr>
            <a:lvl2pPr marL="742950" indent="-285750">
              <a:defRPr sz="3000">
                <a:solidFill>
                  <a:schemeClr val="tx1"/>
                </a:solidFill>
                <a:latin typeface="Arial" panose="020B0604020202020204" pitchFamily="34" charset="0"/>
              </a:defRPr>
            </a:lvl2pPr>
            <a:lvl3pPr marL="1143000" indent="-228600">
              <a:defRPr sz="3000">
                <a:solidFill>
                  <a:schemeClr val="tx1"/>
                </a:solidFill>
                <a:latin typeface="Arial" panose="020B0604020202020204" pitchFamily="34" charset="0"/>
              </a:defRPr>
            </a:lvl3pPr>
            <a:lvl4pPr marL="1600200" indent="-228600">
              <a:defRPr sz="3000">
                <a:solidFill>
                  <a:schemeClr val="tx1"/>
                </a:solidFill>
                <a:latin typeface="Arial" panose="020B0604020202020204" pitchFamily="34" charset="0"/>
              </a:defRPr>
            </a:lvl4pPr>
            <a:lvl5pPr marL="2057400" indent="-22860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defRPr/>
            </a:pPr>
            <a:fld id="{15C5A0A9-F59B-4420-A942-FAE5A4E330BE}" type="slidenum">
              <a:rPr lang="cs-CZ" altLang="cs-CZ" sz="1200" smtClean="0">
                <a:solidFill>
                  <a:srgbClr val="000000"/>
                </a:solidFill>
              </a:rPr>
              <a:pPr>
                <a:defRPr/>
              </a:pPr>
              <a:t>3</a:t>
            </a:fld>
            <a:endParaRPr lang="cs-CZ" altLang="cs-CZ" sz="1200">
              <a:solidFill>
                <a:srgbClr val="000000"/>
              </a:solidFill>
            </a:endParaRPr>
          </a:p>
        </p:txBody>
      </p:sp>
    </p:spTree>
    <p:extLst>
      <p:ext uri="{BB962C8B-B14F-4D97-AF65-F5344CB8AC3E}">
        <p14:creationId xmlns:p14="http://schemas.microsoft.com/office/powerpoint/2010/main" val="2200890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p:txBody>
          <a:bodyPr/>
          <a:lstStyle/>
          <a:p>
            <a:r>
              <a:rPr lang="cs-CZ" dirty="0" err="1"/>
              <a:t>Conclusions</a:t>
            </a:r>
            <a:endParaRPr lang="cs-CZ" dirty="0"/>
          </a:p>
        </p:txBody>
      </p:sp>
      <p:sp>
        <p:nvSpPr>
          <p:cNvPr id="5" name="Zástupný symbol pro obsah 4"/>
          <p:cNvSpPr>
            <a:spLocks noGrp="1"/>
          </p:cNvSpPr>
          <p:nvPr>
            <p:ph idx="1"/>
          </p:nvPr>
        </p:nvSpPr>
        <p:spPr>
          <a:xfrm>
            <a:off x="450450" y="1665883"/>
            <a:ext cx="8064900" cy="4355405"/>
          </a:xfrm>
        </p:spPr>
        <p:txBody>
          <a:bodyPr>
            <a:normAutofit/>
          </a:bodyPr>
          <a:lstStyle/>
          <a:p>
            <a:pPr marL="270000" indent="0">
              <a:lnSpc>
                <a:spcPct val="100000"/>
              </a:lnSpc>
              <a:buNone/>
            </a:pPr>
            <a:r>
              <a:rPr lang="en-US" dirty="0"/>
              <a:t>- Ethnic differentiation can be observed among Brno primary schools. </a:t>
            </a:r>
          </a:p>
          <a:p>
            <a:pPr marL="270000" indent="0">
              <a:lnSpc>
                <a:spcPct val="100000"/>
              </a:lnSpc>
              <a:buNone/>
            </a:pPr>
            <a:r>
              <a:rPr lang="cs-CZ" dirty="0"/>
              <a:t>- </a:t>
            </a:r>
            <a:r>
              <a:rPr lang="en-US" dirty="0"/>
              <a:t>This trend is especially</a:t>
            </a:r>
            <a:r>
              <a:rPr lang="cs-CZ" dirty="0"/>
              <a:t> </a:t>
            </a:r>
            <a:r>
              <a:rPr lang="en-US" dirty="0"/>
              <a:t>strengthening in the ethnically mixed districts of Center and North</a:t>
            </a:r>
            <a:r>
              <a:rPr lang="cs-CZ" dirty="0"/>
              <a:t> </a:t>
            </a:r>
            <a:r>
              <a:rPr lang="cs-CZ" dirty="0" err="1"/>
              <a:t>of</a:t>
            </a:r>
            <a:r>
              <a:rPr lang="cs-CZ" dirty="0"/>
              <a:t> </a:t>
            </a:r>
            <a:r>
              <a:rPr lang="cs-CZ" dirty="0" err="1"/>
              <a:t>the</a:t>
            </a:r>
            <a:r>
              <a:rPr lang="cs-CZ" dirty="0"/>
              <a:t> city</a:t>
            </a:r>
            <a:r>
              <a:rPr lang="en-US" dirty="0"/>
              <a:t>.</a:t>
            </a:r>
          </a:p>
          <a:p>
            <a:pPr marL="54000" indent="0">
              <a:lnSpc>
                <a:spcPct val="100000"/>
              </a:lnSpc>
              <a:buNone/>
            </a:pPr>
            <a:r>
              <a:rPr lang="en-US" dirty="0"/>
              <a:t>	</a:t>
            </a:r>
            <a:r>
              <a:rPr lang="en-US" dirty="0">
                <a:latin typeface="Arial" panose="020B0604020202020204" pitchFamily="34" charset="0"/>
                <a:cs typeface="Arial" panose="020B0604020202020204" pitchFamily="34" charset="0"/>
              </a:rPr>
              <a:t>→ </a:t>
            </a:r>
            <a:r>
              <a:rPr lang="en-US" dirty="0"/>
              <a:t>Double differentiation of Roma children at the city level</a:t>
            </a:r>
            <a:r>
              <a:rPr lang="cs-CZ" dirty="0"/>
              <a:t>:</a:t>
            </a:r>
          </a:p>
          <a:p>
            <a:pPr marL="360000" indent="-216000">
              <a:lnSpc>
                <a:spcPct val="100000"/>
              </a:lnSpc>
              <a:spcBef>
                <a:spcPts val="600"/>
              </a:spcBef>
              <a:buFont typeface="Arial" panose="020B0604020202020204" pitchFamily="34" charset="0"/>
              <a:buChar char="•"/>
            </a:pPr>
            <a:r>
              <a:rPr lang="en-US" dirty="0"/>
              <a:t>One is structurally conditioned</a:t>
            </a:r>
            <a:r>
              <a:rPr lang="cs-CZ" dirty="0"/>
              <a:t> (</a:t>
            </a:r>
            <a:r>
              <a:rPr lang="cs-CZ" dirty="0" err="1"/>
              <a:t>residential</a:t>
            </a:r>
            <a:r>
              <a:rPr lang="cs-CZ" dirty="0"/>
              <a:t> </a:t>
            </a:r>
            <a:r>
              <a:rPr lang="cs-CZ" dirty="0" err="1"/>
              <a:t>segregation</a:t>
            </a:r>
            <a:r>
              <a:rPr lang="cs-CZ" dirty="0"/>
              <a:t>) </a:t>
            </a:r>
          </a:p>
          <a:p>
            <a:pPr marL="360000" indent="-216000">
              <a:lnSpc>
                <a:spcPct val="100000"/>
              </a:lnSpc>
              <a:spcBef>
                <a:spcPts val="600"/>
              </a:spcBef>
              <a:buFont typeface="Arial" panose="020B0604020202020204" pitchFamily="34" charset="0"/>
              <a:buChar char="•"/>
            </a:pPr>
            <a:r>
              <a:rPr lang="cs-CZ" dirty="0"/>
              <a:t>T</a:t>
            </a:r>
            <a:r>
              <a:rPr lang="en-US" dirty="0"/>
              <a:t>he other can be explained by social action (parental strategies</a:t>
            </a:r>
            <a:r>
              <a:rPr lang="cs-CZ" dirty="0"/>
              <a:t>).</a:t>
            </a:r>
          </a:p>
          <a:p>
            <a:pPr marL="54000" indent="0">
              <a:lnSpc>
                <a:spcPct val="100000"/>
              </a:lnSpc>
              <a:buNone/>
            </a:pPr>
            <a:endParaRPr lang="en-US" dirty="0"/>
          </a:p>
          <a:p>
            <a:pPr marL="102394" indent="0">
              <a:lnSpc>
                <a:spcPct val="100000"/>
              </a:lnSpc>
              <a:buNone/>
            </a:pPr>
            <a:endParaRPr lang="cs-CZ" sz="1800" dirty="0"/>
          </a:p>
          <a:p>
            <a:pPr marL="102394" indent="0">
              <a:lnSpc>
                <a:spcPct val="100000"/>
              </a:lnSpc>
              <a:buNone/>
            </a:pPr>
            <a:endParaRPr lang="en-US" sz="1800" dirty="0"/>
          </a:p>
          <a:p>
            <a:pPr marL="54000" indent="0">
              <a:buNone/>
            </a:pPr>
            <a:endParaRPr lang="en-US" sz="1800" dirty="0"/>
          </a:p>
        </p:txBody>
      </p:sp>
    </p:spTree>
    <p:extLst>
      <p:ext uri="{BB962C8B-B14F-4D97-AF65-F5344CB8AC3E}">
        <p14:creationId xmlns:p14="http://schemas.microsoft.com/office/powerpoint/2010/main" val="2599288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sz="4000" kern="1200" dirty="0">
                <a:solidFill>
                  <a:schemeClr val="tx1"/>
                </a:solidFill>
                <a:latin typeface="+mj-lt"/>
                <a:ea typeface="+mj-ea"/>
                <a:cs typeface="+mj-cs"/>
              </a:rPr>
              <a:t>Causes – institutional level </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ástupný symbol pro obsah 4"/>
          <p:cNvSpPr>
            <a:spLocks noGrp="1"/>
          </p:cNvSpPr>
          <p:nvPr>
            <p:ph idx="1"/>
          </p:nvPr>
        </p:nvSpPr>
        <p:spPr>
          <a:xfrm>
            <a:off x="628650" y="1929384"/>
            <a:ext cx="7886700" cy="4251960"/>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1900"/>
              <a:t>The Czech Republic belongs in European milieu to those countries, where social origin of an individual strongly influences his/her educational attainment (OECD, 2018). </a:t>
            </a:r>
          </a:p>
          <a:p>
            <a:pPr indent="-228600" defTabSz="914400">
              <a:lnSpc>
                <a:spcPct val="90000"/>
              </a:lnSpc>
              <a:buFont typeface="Arial" panose="020B0604020202020204" pitchFamily="34" charset="0"/>
              <a:buChar char="•"/>
            </a:pPr>
            <a:r>
              <a:rPr lang="en-US" sz="1900"/>
              <a:t>Consequently, the issue of relationship between ethnicity and educational inequalities (chances) is almost exclusively relevant to Roma minority and it can be already found at the level of primary education.</a:t>
            </a:r>
          </a:p>
          <a:p>
            <a:pPr indent="-228600" defTabSz="914400">
              <a:lnSpc>
                <a:spcPct val="90000"/>
              </a:lnSpc>
              <a:buFont typeface="Arial" panose="020B0604020202020204" pitchFamily="34" charset="0"/>
              <a:buChar char="•"/>
            </a:pPr>
            <a:r>
              <a:rPr lang="en-US" sz="1900"/>
              <a:t>The segregation tendencies of the Czech educational system are pointed out even in some official (government-issued) documents </a:t>
            </a:r>
            <a:r>
              <a:rPr lang="en-US" sz="1900">
                <a:sym typeface="Symbol" panose="05050102010706020507" pitchFamily="18" charset="2"/>
              </a:rPr>
              <a:t> A</a:t>
            </a:r>
            <a:r>
              <a:rPr lang="en-US" sz="1900"/>
              <a:t>ccording to these official estimates in the school year 2016/17 a quarter of all Roma pupils were educated in primary schools with 50% or more enrolled Roma pupils, </a:t>
            </a:r>
            <a:r>
              <a:rPr lang="en-US" sz="1900" i="1"/>
              <a:t>(Report on the Status of the Roma Minority…, 2017: 30)</a:t>
            </a:r>
            <a:r>
              <a:rPr lang="en-US" sz="1900"/>
              <a:t>.</a:t>
            </a:r>
          </a:p>
        </p:txBody>
      </p:sp>
      <p:sp>
        <p:nvSpPr>
          <p:cNvPr id="3" name="Zástupný symbol pro číslo snímku 2"/>
          <p:cNvSpPr>
            <a:spLocks noGrp="1"/>
          </p:cNvSpPr>
          <p:nvPr>
            <p:ph type="sldNum" sz="quarter" idx="11"/>
          </p:nvPr>
        </p:nvSpPr>
        <p:spPr>
          <a:xfrm>
            <a:off x="6457950" y="6356350"/>
            <a:ext cx="2057400" cy="365125"/>
          </a:xfrm>
        </p:spPr>
        <p:txBody>
          <a:bodyPr vert="horz" lIns="91440" tIns="45720" rIns="91440" bIns="45720" rtlCol="0" anchor="ctr">
            <a:normAutofit/>
          </a:bodyPr>
          <a:lstStyle/>
          <a:p>
            <a:pPr>
              <a:spcAft>
                <a:spcPts val="600"/>
              </a:spcAft>
            </a:pPr>
            <a:fld id="{0970407D-EE58-4A0B-824B-1D3AE42DD9CF}" type="slidenum">
              <a:rPr lang="en-US" altLang="cs-CZ" sz="1200" smtClean="0"/>
              <a:pPr>
                <a:spcAft>
                  <a:spcPts val="600"/>
                </a:spcAft>
              </a:pPr>
              <a:t>31</a:t>
            </a:fld>
            <a:endParaRPr lang="en-US" altLang="cs-CZ" sz="1200"/>
          </a:p>
        </p:txBody>
      </p:sp>
    </p:spTree>
    <p:extLst>
      <p:ext uri="{BB962C8B-B14F-4D97-AF65-F5344CB8AC3E}">
        <p14:creationId xmlns:p14="http://schemas.microsoft.com/office/powerpoint/2010/main" val="3877337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28650" y="365125"/>
            <a:ext cx="7886700" cy="1325563"/>
          </a:xfrm>
        </p:spPr>
        <p:txBody>
          <a:bodyPr>
            <a:normAutofit/>
          </a:bodyPr>
          <a:lstStyle/>
          <a:p>
            <a:r>
              <a:rPr lang="cs-CZ" sz="3600" dirty="0" err="1"/>
              <a:t>The</a:t>
            </a:r>
            <a:r>
              <a:rPr lang="cs-CZ" sz="3600" dirty="0"/>
              <a:t> </a:t>
            </a:r>
            <a:r>
              <a:rPr lang="cs-CZ" sz="3600" dirty="0" err="1"/>
              <a:t>main</a:t>
            </a:r>
            <a:r>
              <a:rPr lang="cs-CZ" sz="3600" dirty="0"/>
              <a:t> </a:t>
            </a:r>
            <a:r>
              <a:rPr lang="cs-CZ" sz="3600" dirty="0" err="1"/>
              <a:t>problems</a:t>
            </a:r>
            <a:r>
              <a:rPr lang="cs-CZ" sz="3600" dirty="0"/>
              <a:t> on </a:t>
            </a:r>
            <a:r>
              <a:rPr lang="cs-CZ" sz="3600" dirty="0" err="1"/>
              <a:t>the</a:t>
            </a:r>
            <a:r>
              <a:rPr lang="cs-CZ" sz="3600" dirty="0"/>
              <a:t> </a:t>
            </a:r>
            <a:r>
              <a:rPr lang="cs-CZ" sz="3600" dirty="0" err="1"/>
              <a:t>side</a:t>
            </a:r>
            <a:r>
              <a:rPr lang="cs-CZ" sz="3600" dirty="0"/>
              <a:t> </a:t>
            </a:r>
            <a:r>
              <a:rPr lang="cs-CZ" sz="3600" dirty="0" err="1"/>
              <a:t>of</a:t>
            </a:r>
            <a:r>
              <a:rPr lang="cs-CZ" sz="3600" dirty="0"/>
              <a:t> </a:t>
            </a:r>
            <a:r>
              <a:rPr lang="cs-CZ" sz="3600" dirty="0" err="1"/>
              <a:t>actors</a:t>
            </a:r>
            <a:endParaRPr lang="cs-CZ" sz="36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628650" y="1929384"/>
            <a:ext cx="7886700" cy="4251960"/>
          </a:xfrm>
        </p:spPr>
        <p:txBody>
          <a:bodyPr>
            <a:normAutofit/>
          </a:bodyPr>
          <a:lstStyle/>
          <a:p>
            <a:pPr lvl="0"/>
            <a:endParaRPr lang="cs-CZ" sz="1900" dirty="0"/>
          </a:p>
          <a:p>
            <a:pPr lvl="0"/>
            <a:r>
              <a:rPr lang="en-US" sz="1900" dirty="0"/>
              <a:t>the transition between the pre-primary and the 1</a:t>
            </a:r>
            <a:r>
              <a:rPr lang="en-US" sz="1900" baseline="30000" dirty="0"/>
              <a:t>st</a:t>
            </a:r>
            <a:r>
              <a:rPr lang="en-US" sz="1900" dirty="0"/>
              <a:t> level of elementary (primary/basic) education;</a:t>
            </a:r>
            <a:endParaRPr lang="cs-CZ" sz="1900" dirty="0"/>
          </a:p>
          <a:p>
            <a:pPr lvl="0"/>
            <a:r>
              <a:rPr lang="en-US" sz="1900" dirty="0"/>
              <a:t>the transition between primary and lower secondary levels of education (the second stage is accompanied by a major outflow of Roma pupils); which influences</a:t>
            </a:r>
            <a:endParaRPr lang="cs-CZ" sz="1900" dirty="0"/>
          </a:p>
          <a:p>
            <a:r>
              <a:rPr lang="en-US" sz="1900" dirty="0"/>
              <a:t>limited chances of attainment upper secondary</a:t>
            </a:r>
            <a:r>
              <a:rPr lang="cs-CZ" sz="1900" dirty="0"/>
              <a:t>/</a:t>
            </a:r>
            <a:r>
              <a:rPr lang="cs-CZ" sz="1900" dirty="0" err="1"/>
              <a:t>tertiary</a:t>
            </a:r>
            <a:r>
              <a:rPr lang="en-US" sz="1900" dirty="0"/>
              <a:t> education</a:t>
            </a:r>
            <a:endParaRPr lang="cs-CZ" sz="19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5" name="Rectangle 2"/>
          <p:cNvSpPr>
            <a:spLocks noGrp="1"/>
          </p:cNvSpPr>
          <p:nvPr>
            <p:ph type="title"/>
          </p:nvPr>
        </p:nvSpPr>
        <p:spPr>
          <a:xfrm>
            <a:off x="628650" y="365125"/>
            <a:ext cx="7886700" cy="1325563"/>
          </a:xfrm>
        </p:spPr>
        <p:txBody>
          <a:bodyPr>
            <a:normAutofit/>
          </a:bodyPr>
          <a:lstStyle/>
          <a:p>
            <a:r>
              <a:rPr lang="cs-CZ" altLang="cs-CZ" sz="4700"/>
              <a:t>Inequalities in public education</a:t>
            </a:r>
            <a:endParaRPr lang="cs-CZ" sz="4700"/>
          </a:p>
        </p:txBody>
      </p:sp>
      <p:sp>
        <p:nvSpPr>
          <p:cNvPr id="7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6" name="Rectangle 3"/>
          <p:cNvSpPr>
            <a:spLocks noGrp="1"/>
          </p:cNvSpPr>
          <p:nvPr>
            <p:ph type="body" idx="1"/>
          </p:nvPr>
        </p:nvSpPr>
        <p:spPr>
          <a:xfrm>
            <a:off x="628650" y="1929384"/>
            <a:ext cx="7886700" cy="4251960"/>
          </a:xfrm>
        </p:spPr>
        <p:txBody>
          <a:bodyPr>
            <a:normAutofit/>
          </a:bodyPr>
          <a:lstStyle/>
          <a:p>
            <a:r>
              <a:rPr lang="en-US" sz="1800" dirty="0"/>
              <a:t>The main factors influencing the educational path of Roma children</a:t>
            </a:r>
            <a:r>
              <a:rPr lang="cs-CZ" sz="1800" dirty="0"/>
              <a:t>:</a:t>
            </a:r>
          </a:p>
          <a:p>
            <a:pPr>
              <a:buFont typeface="Arial" charset="0"/>
              <a:buNone/>
            </a:pPr>
            <a:r>
              <a:rPr lang="cs-CZ" sz="1800" dirty="0"/>
              <a:t>	</a:t>
            </a:r>
            <a:r>
              <a:rPr lang="en-US" sz="1800" dirty="0"/>
              <a:t> </a:t>
            </a:r>
            <a:r>
              <a:rPr lang="cs-CZ" sz="1800" dirty="0"/>
              <a:t>	</a:t>
            </a:r>
            <a:r>
              <a:rPr lang="en-US" sz="1800" dirty="0"/>
              <a:t>poor pupils’ adaptation to school, </a:t>
            </a:r>
            <a:endParaRPr lang="cs-CZ" sz="1800" dirty="0"/>
          </a:p>
          <a:p>
            <a:pPr>
              <a:buFont typeface="Arial" charset="0"/>
              <a:buNone/>
            </a:pPr>
            <a:r>
              <a:rPr lang="cs-CZ" sz="1800" dirty="0"/>
              <a:t>		</a:t>
            </a:r>
            <a:r>
              <a:rPr lang="en-US" sz="1800" dirty="0"/>
              <a:t>the relationship to school, </a:t>
            </a:r>
            <a:endParaRPr lang="cs-CZ" sz="1800" dirty="0"/>
          </a:p>
          <a:p>
            <a:pPr>
              <a:buFont typeface="Arial" charset="0"/>
              <a:buNone/>
            </a:pPr>
            <a:r>
              <a:rPr lang="cs-CZ" sz="1800" dirty="0"/>
              <a:t>		</a:t>
            </a:r>
            <a:r>
              <a:rPr lang="cs-CZ" sz="1800" dirty="0" err="1"/>
              <a:t>lower</a:t>
            </a:r>
            <a:r>
              <a:rPr lang="cs-CZ" sz="1800" dirty="0"/>
              <a:t> </a:t>
            </a:r>
            <a:r>
              <a:rPr lang="en-US" sz="1800" dirty="0"/>
              <a:t>career aspirations  </a:t>
            </a:r>
            <a:endParaRPr lang="cs-CZ" sz="1800" dirty="0"/>
          </a:p>
          <a:p>
            <a:pPr>
              <a:buFont typeface="Arial" charset="0"/>
              <a:buNone/>
            </a:pPr>
            <a:r>
              <a:rPr lang="cs-CZ" sz="1800" dirty="0"/>
              <a:t>		</a:t>
            </a:r>
            <a:r>
              <a:rPr lang="en-US" sz="1800" dirty="0"/>
              <a:t>the climate in the school</a:t>
            </a:r>
            <a:r>
              <a:rPr lang="cs-CZ" sz="1800" dirty="0"/>
              <a:t> </a:t>
            </a:r>
          </a:p>
          <a:p>
            <a:pPr>
              <a:buFont typeface="Arial" charset="0"/>
              <a:buNone/>
            </a:pPr>
            <a:endParaRPr lang="cs-CZ" sz="1800" dirty="0"/>
          </a:p>
          <a:p>
            <a:pPr algn="ctr">
              <a:buNone/>
            </a:pPr>
            <a:br>
              <a:rPr lang="cs-CZ" sz="1800" i="1" dirty="0"/>
            </a:br>
            <a:r>
              <a:rPr lang="cs-CZ" sz="1800" dirty="0"/>
              <a:t>Q</a:t>
            </a:r>
            <a:r>
              <a:rPr lang="en-US" sz="1800" dirty="0" err="1"/>
              <a:t>uestions</a:t>
            </a:r>
            <a:r>
              <a:rPr lang="en-US" sz="1800" dirty="0"/>
              <a:t> at the end:</a:t>
            </a:r>
            <a:endParaRPr lang="cs-CZ" sz="1800" dirty="0"/>
          </a:p>
          <a:p>
            <a:pPr>
              <a:buNone/>
            </a:pPr>
            <a:r>
              <a:rPr lang="cs-CZ" sz="1800" i="1" dirty="0"/>
              <a:t>	</a:t>
            </a:r>
            <a:r>
              <a:rPr lang="cs-CZ" sz="1800" i="1" dirty="0" err="1"/>
              <a:t>How</a:t>
            </a:r>
            <a:r>
              <a:rPr lang="cs-CZ" sz="1800" i="1" dirty="0"/>
              <a:t> to </a:t>
            </a:r>
            <a:r>
              <a:rPr lang="cs-CZ" sz="1800" i="1" dirty="0" err="1"/>
              <a:t>eliminate</a:t>
            </a:r>
            <a:r>
              <a:rPr lang="cs-CZ" sz="1800" i="1" dirty="0"/>
              <a:t> </a:t>
            </a:r>
            <a:r>
              <a:rPr lang="cs-CZ" sz="1800" i="1" dirty="0" err="1"/>
              <a:t>disadvanteges</a:t>
            </a:r>
            <a:r>
              <a:rPr lang="cs-CZ" sz="1800" i="1" dirty="0"/>
              <a:t> in </a:t>
            </a:r>
            <a:r>
              <a:rPr lang="cs-CZ" sz="1800" i="1" dirty="0" err="1"/>
              <a:t>education</a:t>
            </a:r>
            <a:r>
              <a:rPr lang="cs-CZ" sz="1800" i="1" dirty="0"/>
              <a:t>?</a:t>
            </a:r>
          </a:p>
          <a:p>
            <a:pPr marL="102394" indent="0">
              <a:buNone/>
            </a:pPr>
            <a:r>
              <a:rPr lang="en-US" sz="1800" dirty="0"/>
              <a:t>How can </a:t>
            </a:r>
            <a:r>
              <a:rPr lang="cs-CZ" sz="1800" dirty="0" err="1"/>
              <a:t>be</a:t>
            </a:r>
            <a:r>
              <a:rPr lang="cs-CZ" sz="1800" dirty="0"/>
              <a:t> </a:t>
            </a:r>
            <a:r>
              <a:rPr lang="en-US" sz="1800" dirty="0"/>
              <a:t>the results </a:t>
            </a:r>
            <a:r>
              <a:rPr lang="cs-CZ" sz="1800" dirty="0"/>
              <a:t>(</a:t>
            </a:r>
            <a:r>
              <a:rPr lang="en-US" sz="1800" dirty="0"/>
              <a:t>success</a:t>
            </a:r>
            <a:r>
              <a:rPr lang="cs-CZ" sz="1800" dirty="0"/>
              <a:t>) </a:t>
            </a:r>
            <a:r>
              <a:rPr lang="en-US" sz="1800" dirty="0"/>
              <a:t>of the implementation of inclusive measures reliably demonstrated? </a:t>
            </a:r>
          </a:p>
          <a:p>
            <a:pPr marL="102394" indent="0">
              <a:buNone/>
            </a:pPr>
            <a:r>
              <a:rPr lang="en-US" sz="1800" dirty="0"/>
              <a:t>H</a:t>
            </a:r>
            <a:r>
              <a:rPr lang="cs-CZ" sz="1800" dirty="0" err="1"/>
              <a:t>ow</a:t>
            </a:r>
            <a:r>
              <a:rPr lang="cs-CZ" sz="1800" dirty="0"/>
              <a:t> to </a:t>
            </a:r>
            <a:r>
              <a:rPr lang="en-US" sz="1800" dirty="0"/>
              <a:t>stopping or reversing the negative trend of growing school segregation? </a:t>
            </a:r>
          </a:p>
          <a:p>
            <a:pPr>
              <a:buFont typeface="Arial" charset="0"/>
              <a:buNone/>
            </a:pPr>
            <a:endParaRPr lang="cs-CZ" sz="1800" dirty="0"/>
          </a:p>
        </p:txBody>
      </p:sp>
      <p:sp>
        <p:nvSpPr>
          <p:cNvPr id="2" name="Zástupný symbol pro číslo snímku 1"/>
          <p:cNvSpPr>
            <a:spLocks noGrp="1"/>
          </p:cNvSpPr>
          <p:nvPr>
            <p:ph type="sldNum" sz="quarter" idx="12"/>
          </p:nvPr>
        </p:nvSpPr>
        <p:spPr>
          <a:xfrm>
            <a:off x="6457950" y="6356350"/>
            <a:ext cx="2057400" cy="365125"/>
          </a:xfrm>
        </p:spPr>
        <p:txBody>
          <a:bodyPr>
            <a:normAutofit/>
          </a:bodyPr>
          <a:lstStyle/>
          <a:p>
            <a:pPr>
              <a:spcAft>
                <a:spcPts val="600"/>
              </a:spcAft>
            </a:pPr>
            <a:fld id="{9494B6D5-A0B9-47D8-AD4D-9B608C1A07EE}" type="slidenum">
              <a:rPr lang="en-GB" smtClean="0"/>
              <a:pPr>
                <a:spcAft>
                  <a:spcPts val="600"/>
                </a:spcAft>
              </a:pPr>
              <a:t>33</a:t>
            </a:fld>
            <a:endParaRPr lang="en-GB"/>
          </a:p>
        </p:txBody>
      </p:sp>
    </p:spTree>
    <p:extLst>
      <p:ext uri="{BB962C8B-B14F-4D97-AF65-F5344CB8AC3E}">
        <p14:creationId xmlns:p14="http://schemas.microsoft.com/office/powerpoint/2010/main" val="2764700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General </a:t>
            </a:r>
            <a:r>
              <a:rPr lang="cs-CZ" b="1" dirty="0" err="1"/>
              <a:t>conclusions</a:t>
            </a:r>
            <a:endParaRPr lang="cs-CZ" b="1" dirty="0"/>
          </a:p>
        </p:txBody>
      </p:sp>
      <p:sp>
        <p:nvSpPr>
          <p:cNvPr id="3" name="Zástupný symbol pro obsah 2"/>
          <p:cNvSpPr>
            <a:spLocks noGrp="1"/>
          </p:cNvSpPr>
          <p:nvPr>
            <p:ph idx="1"/>
          </p:nvPr>
        </p:nvSpPr>
        <p:spPr/>
        <p:txBody>
          <a:bodyPr/>
          <a:lstStyle/>
          <a:p>
            <a:r>
              <a:rPr lang="en-US" dirty="0"/>
              <a:t>The concept of equal opportunities</a:t>
            </a:r>
            <a:r>
              <a:rPr lang="cs-CZ" dirty="0"/>
              <a:t>/</a:t>
            </a:r>
            <a:r>
              <a:rPr lang="cs-CZ" dirty="0" err="1"/>
              <a:t>access</a:t>
            </a:r>
            <a:r>
              <a:rPr lang="en-US" dirty="0"/>
              <a:t> </a:t>
            </a:r>
            <a:r>
              <a:rPr lang="cs-CZ" dirty="0"/>
              <a:t>to</a:t>
            </a:r>
            <a:r>
              <a:rPr lang="en-US" dirty="0"/>
              <a:t> education is related</a:t>
            </a:r>
            <a:r>
              <a:rPr lang="cs-CZ" dirty="0"/>
              <a:t> to </a:t>
            </a:r>
            <a:r>
              <a:rPr lang="en-US" dirty="0"/>
              <a:t>the issue of educational inequalities</a:t>
            </a:r>
            <a:r>
              <a:rPr lang="cs-CZ" dirty="0"/>
              <a:t>;</a:t>
            </a:r>
            <a:r>
              <a:rPr lang="en-US" dirty="0"/>
              <a:t> those inequalities </a:t>
            </a:r>
            <a:r>
              <a:rPr lang="cs-CZ" dirty="0" err="1"/>
              <a:t>which</a:t>
            </a:r>
            <a:r>
              <a:rPr lang="en-US" dirty="0"/>
              <a:t> we consider unfair</a:t>
            </a:r>
            <a:r>
              <a:rPr lang="cs-CZ" dirty="0"/>
              <a:t> =</a:t>
            </a:r>
            <a:r>
              <a:rPr lang="en-US" dirty="0"/>
              <a:t> are not caused only by the ability or effort of the individual.</a:t>
            </a:r>
            <a:endParaRPr lang="cs-CZ" dirty="0"/>
          </a:p>
          <a:p>
            <a:r>
              <a:rPr lang="cs-CZ" dirty="0" err="1"/>
              <a:t>One</a:t>
            </a:r>
            <a:r>
              <a:rPr lang="cs-CZ" dirty="0"/>
              <a:t> </a:t>
            </a:r>
            <a:r>
              <a:rPr lang="cs-CZ" dirty="0" err="1"/>
              <a:t>of</a:t>
            </a:r>
            <a:r>
              <a:rPr lang="cs-CZ" dirty="0"/>
              <a:t> </a:t>
            </a:r>
            <a:r>
              <a:rPr lang="en-US" dirty="0"/>
              <a:t>the key challenges of </a:t>
            </a:r>
            <a:r>
              <a:rPr lang="cs-CZ" dirty="0" err="1"/>
              <a:t>current</a:t>
            </a:r>
            <a:r>
              <a:rPr lang="cs-CZ" dirty="0"/>
              <a:t> </a:t>
            </a:r>
            <a:r>
              <a:rPr lang="en-US" dirty="0"/>
              <a:t>educational </a:t>
            </a:r>
            <a:r>
              <a:rPr lang="en-US" dirty="0" err="1"/>
              <a:t>polic</a:t>
            </a:r>
            <a:r>
              <a:rPr lang="cs-CZ" dirty="0" err="1"/>
              <a:t>ies</a:t>
            </a:r>
            <a:r>
              <a:rPr lang="cs-CZ" dirty="0"/>
              <a:t>.</a:t>
            </a:r>
          </a:p>
          <a:p>
            <a:endParaRPr lang="cs-CZ" dirty="0"/>
          </a:p>
          <a:p>
            <a:pPr marL="0" indent="0">
              <a:buNone/>
            </a:pPr>
            <a:r>
              <a:rPr lang="cs-CZ" sz="3300" dirty="0" err="1"/>
              <a:t>Main</a:t>
            </a:r>
            <a:r>
              <a:rPr lang="cs-CZ" sz="3300" dirty="0"/>
              <a:t> </a:t>
            </a:r>
            <a:r>
              <a:rPr lang="cs-CZ" sz="3300" dirty="0" err="1"/>
              <a:t>references</a:t>
            </a:r>
            <a:r>
              <a:rPr lang="cs-CZ" sz="3300" dirty="0"/>
              <a:t>:</a:t>
            </a:r>
          </a:p>
          <a:p>
            <a:pPr marL="0" indent="0">
              <a:buNone/>
            </a:pPr>
            <a:r>
              <a:rPr lang="cs-CZ" sz="3600" dirty="0"/>
              <a:t>OECD (2018). </a:t>
            </a:r>
            <a:r>
              <a:rPr lang="cs-CZ" sz="3600" dirty="0" err="1"/>
              <a:t>Equity</a:t>
            </a:r>
            <a:r>
              <a:rPr lang="cs-CZ" sz="3600" dirty="0"/>
              <a:t> in </a:t>
            </a:r>
            <a:r>
              <a:rPr lang="cs-CZ" sz="3600" dirty="0" err="1"/>
              <a:t>Education</a:t>
            </a:r>
            <a:r>
              <a:rPr lang="cs-CZ" sz="3600" dirty="0"/>
              <a:t>: </a:t>
            </a:r>
            <a:r>
              <a:rPr lang="cs-CZ" sz="3600" dirty="0" err="1"/>
              <a:t>Breaking</a:t>
            </a:r>
            <a:r>
              <a:rPr lang="cs-CZ" sz="3600" dirty="0"/>
              <a:t> Down </a:t>
            </a:r>
            <a:r>
              <a:rPr lang="cs-CZ" sz="3600" dirty="0" err="1"/>
              <a:t>Barriers</a:t>
            </a:r>
            <a:r>
              <a:rPr lang="cs-CZ" sz="3600" dirty="0"/>
              <a:t> to </a:t>
            </a:r>
            <a:r>
              <a:rPr lang="cs-CZ" sz="3600" dirty="0" err="1"/>
              <a:t>Social</a:t>
            </a:r>
            <a:r>
              <a:rPr lang="cs-CZ" sz="3600" dirty="0"/>
              <a:t> Mobility, PISA, OECD </a:t>
            </a:r>
            <a:r>
              <a:rPr lang="cs-CZ" sz="3600" dirty="0" err="1"/>
              <a:t>Publishing</a:t>
            </a:r>
            <a:r>
              <a:rPr lang="cs-CZ" sz="3600" dirty="0"/>
              <a:t>, Paris.</a:t>
            </a:r>
          </a:p>
          <a:p>
            <a:pPr marL="0" indent="0">
              <a:buNone/>
            </a:pPr>
            <a:endParaRPr lang="cs-CZ" sz="3600" dirty="0"/>
          </a:p>
          <a:p>
            <a:pPr marL="0" indent="0">
              <a:buNone/>
            </a:pPr>
            <a:endParaRPr lang="cs-CZ" sz="3300" dirty="0"/>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t>34</a:t>
            </a:fld>
            <a:endParaRPr lang="en-GB"/>
          </a:p>
        </p:txBody>
      </p:sp>
    </p:spTree>
    <p:extLst>
      <p:ext uri="{BB962C8B-B14F-4D97-AF65-F5344CB8AC3E}">
        <p14:creationId xmlns:p14="http://schemas.microsoft.com/office/powerpoint/2010/main" val="3897732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algn="r" eaLnBrk="1" hangingPunct="1">
              <a:defRPr/>
            </a:pPr>
            <a:fld id="{EB95DC1B-18CA-4F4F-9E48-E746E584015E}" type="slidenum">
              <a:rPr lang="en-GB" altLang="ja-JP" sz="1200" smtClean="0">
                <a:effectLst>
                  <a:outerShdw blurRad="38100" dist="38100" dir="2700000" algn="tl">
                    <a:srgbClr val="FFFFFF"/>
                  </a:outerShdw>
                </a:effectLst>
              </a:rPr>
              <a:pPr algn="r" eaLnBrk="1" hangingPunct="1">
                <a:defRPr/>
              </a:pPr>
              <a:t>35</a:t>
            </a:fld>
            <a:endParaRPr lang="en-GB" altLang="ja-JP" sz="1200" dirty="0">
              <a:effectLst>
                <a:outerShdw blurRad="38100" dist="38100" dir="2700000" algn="tl">
                  <a:srgbClr val="FFFFFF"/>
                </a:outerShdw>
              </a:effectLst>
            </a:endParaRPr>
          </a:p>
        </p:txBody>
      </p:sp>
      <p:sp>
        <p:nvSpPr>
          <p:cNvPr id="14339" name="Text Box 2"/>
          <p:cNvSpPr txBox="1">
            <a:spLocks noChangeArrowheads="1"/>
          </p:cNvSpPr>
          <p:nvPr/>
        </p:nvSpPr>
        <p:spPr bwMode="auto">
          <a:xfrm>
            <a:off x="0" y="3068638"/>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algn="ctr" eaLnBrk="1" hangingPunct="1"/>
            <a:r>
              <a:rPr lang="en-GB" altLang="zh-CN" sz="2400" b="1" dirty="0">
                <a:solidFill>
                  <a:srgbClr val="820000"/>
                </a:solidFill>
                <a:latin typeface="Arial" pitchFamily="34" charset="0"/>
              </a:rPr>
              <a:t>Thank you for your attention</a:t>
            </a:r>
            <a:r>
              <a:rPr lang="cs-CZ" altLang="zh-CN" sz="2400" b="1" dirty="0">
                <a:solidFill>
                  <a:srgbClr val="820000"/>
                </a:solidFill>
                <a:latin typeface="Arial" pitchFamily="34" charset="0"/>
              </a:rPr>
              <a:t>!</a:t>
            </a:r>
          </a:p>
          <a:p>
            <a:pPr algn="ctr"/>
            <a:r>
              <a:rPr lang="cs-CZ" altLang="zh-CN" sz="2400" b="1" dirty="0" err="1">
                <a:solidFill>
                  <a:srgbClr val="820000"/>
                </a:solidFill>
                <a:latin typeface="Arial" pitchFamily="34" charset="0"/>
              </a:rPr>
              <a:t>Contact</a:t>
            </a:r>
            <a:r>
              <a:rPr lang="cs-CZ" altLang="zh-CN" sz="2400" b="1" dirty="0">
                <a:solidFill>
                  <a:srgbClr val="820000"/>
                </a:solidFill>
                <a:latin typeface="Arial" pitchFamily="34" charset="0"/>
              </a:rPr>
              <a:t>: </a:t>
            </a:r>
            <a:r>
              <a:rPr lang="cs-CZ" altLang="zh-CN" sz="2400" i="1" dirty="0" err="1">
                <a:solidFill>
                  <a:srgbClr val="820000"/>
                </a:solidFill>
                <a:latin typeface="Arial" pitchFamily="34" charset="0"/>
              </a:rPr>
              <a:t>laura</a:t>
            </a:r>
            <a:r>
              <a:rPr lang="cs-CZ" i="1" dirty="0"/>
              <a:t> </a:t>
            </a:r>
            <a:r>
              <a:rPr lang="cs-CZ" sz="2400" i="1" dirty="0">
                <a:solidFill>
                  <a:srgbClr val="800000"/>
                </a:solidFill>
                <a:latin typeface="Arial" panose="020B0604020202020204" pitchFamily="34" charset="0"/>
                <a:cs typeface="Arial" panose="020B0604020202020204" pitchFamily="34" charset="0"/>
              </a:rPr>
              <a:t>@econ.muni.cz</a:t>
            </a:r>
            <a:r>
              <a:rPr lang="en-GB" altLang="zh-CN" sz="2400" b="1" dirty="0">
                <a:solidFill>
                  <a:srgbClr val="820000"/>
                </a:solidFill>
                <a:latin typeface="Arial" pitchFamily="34" charset="0"/>
              </a:rPr>
              <a:t> </a:t>
            </a:r>
            <a:endParaRPr lang="en-GB" altLang="zh-CN" sz="2000" b="1" i="1" dirty="0">
              <a:latin typeface="Arial" pitchFamily="34" charset="0"/>
              <a:ea typeface="SimSun" pitchFamily="2" charset="-122"/>
            </a:endParaRPr>
          </a:p>
          <a:p>
            <a:pPr eaLnBrk="1" hangingPunct="1"/>
            <a:endParaRPr lang="en-GB" altLang="zh-CN" sz="2000" b="1" dirty="0">
              <a:latin typeface="Arial" pitchFamily="34" charset="0"/>
              <a:ea typeface="SimSun" pitchFamily="2" charset="-122"/>
            </a:endParaRPr>
          </a:p>
        </p:txBody>
      </p:sp>
    </p:spTree>
    <p:extLst>
      <p:ext uri="{BB962C8B-B14F-4D97-AF65-F5344CB8AC3E}">
        <p14:creationId xmlns:p14="http://schemas.microsoft.com/office/powerpoint/2010/main" val="17978889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67544" y="222225"/>
            <a:ext cx="8458200" cy="836712"/>
          </a:xfrm>
        </p:spPr>
        <p:txBody>
          <a:bodyPr>
            <a:normAutofit/>
          </a:bodyPr>
          <a:lstStyle/>
          <a:p>
            <a:r>
              <a:rPr lang="en-GB" altLang="en-US" b="1" dirty="0"/>
              <a:t>Social</a:t>
            </a:r>
            <a:r>
              <a:rPr lang="en-GB" altLang="en-US" dirty="0"/>
              <a:t> </a:t>
            </a:r>
            <a:r>
              <a:rPr lang="en-GB" altLang="en-US" b="1" dirty="0"/>
              <a:t>stratification</a:t>
            </a:r>
            <a:endParaRPr lang="en-GB" altLang="en-US" dirty="0"/>
          </a:p>
        </p:txBody>
      </p:sp>
      <p:sp>
        <p:nvSpPr>
          <p:cNvPr id="15365" name="Content Placeholder 6"/>
          <p:cNvSpPr>
            <a:spLocks noGrp="1"/>
          </p:cNvSpPr>
          <p:nvPr>
            <p:ph sz="half" idx="1"/>
          </p:nvPr>
        </p:nvSpPr>
        <p:spPr>
          <a:xfrm>
            <a:off x="179512" y="836712"/>
            <a:ext cx="8640960" cy="5688632"/>
          </a:xfrm>
        </p:spPr>
        <p:txBody>
          <a:bodyPr>
            <a:normAutofit/>
          </a:bodyPr>
          <a:lstStyle/>
          <a:p>
            <a:endParaRPr lang="cs-CZ" altLang="en-US" sz="2400" dirty="0">
              <a:latin typeface="Arial" panose="020B0604020202020204" pitchFamily="34" charset="0"/>
              <a:cs typeface="Arial" panose="020B0604020202020204" pitchFamily="34" charset="0"/>
            </a:endParaRPr>
          </a:p>
          <a:p>
            <a:r>
              <a:rPr lang="en-GB" altLang="en-US" sz="2400" dirty="0">
                <a:latin typeface="Arial" panose="020B0604020202020204" pitchFamily="34" charset="0"/>
                <a:cs typeface="Arial" panose="020B0604020202020204" pitchFamily="34" charset="0"/>
              </a:rPr>
              <a:t>Contemporary European societies are socially stratified societies</a:t>
            </a:r>
          </a:p>
          <a:p>
            <a:r>
              <a:rPr lang="en-GB" altLang="en-US" sz="2400" dirty="0">
                <a:latin typeface="Arial" panose="020B0604020202020204" pitchFamily="34" charset="0"/>
                <a:cs typeface="Arial" panose="020B0604020202020204" pitchFamily="34" charset="0"/>
              </a:rPr>
              <a:t>What is social stratification?</a:t>
            </a:r>
          </a:p>
          <a:p>
            <a:pPr lvl="1"/>
            <a:r>
              <a:rPr lang="en-GB" altLang="en-US" i="1" dirty="0">
                <a:solidFill>
                  <a:srgbClr val="800000"/>
                </a:solidFill>
                <a:latin typeface="Arial" panose="020B0604020202020204" pitchFamily="34" charset="0"/>
                <a:cs typeface="Arial" panose="020B0604020202020204" pitchFamily="34" charset="0"/>
              </a:rPr>
              <a:t>Systematic inequality between groups of people</a:t>
            </a:r>
          </a:p>
          <a:p>
            <a:r>
              <a:rPr lang="en-GB" altLang="en-US" sz="2400" dirty="0">
                <a:latin typeface="Arial" panose="020B0604020202020204" pitchFamily="34" charset="0"/>
                <a:cs typeface="Arial" panose="020B0604020202020204" pitchFamily="34" charset="0"/>
              </a:rPr>
              <a:t>Why social?</a:t>
            </a:r>
          </a:p>
          <a:p>
            <a:pPr lvl="1"/>
            <a:r>
              <a:rPr lang="en-GB" altLang="en-US" dirty="0">
                <a:latin typeface="Arial" panose="020B0604020202020204" pitchFamily="34" charset="0"/>
                <a:cs typeface="Arial" panose="020B0604020202020204" pitchFamily="34" charset="0"/>
              </a:rPr>
              <a:t>SS concerns the </a:t>
            </a:r>
            <a:r>
              <a:rPr lang="en-GB" altLang="en-US" i="1" dirty="0">
                <a:solidFill>
                  <a:srgbClr val="800000"/>
                </a:solidFill>
                <a:latin typeface="Arial" panose="020B0604020202020204" pitchFamily="34" charset="0"/>
                <a:cs typeface="Arial" panose="020B0604020202020204" pitchFamily="34" charset="0"/>
              </a:rPr>
              <a:t>groups of people</a:t>
            </a:r>
          </a:p>
          <a:p>
            <a:pPr lvl="1"/>
            <a:r>
              <a:rPr lang="en-GB" altLang="en-US" dirty="0">
                <a:latin typeface="Arial" panose="020B0604020202020204" pitchFamily="34" charset="0"/>
                <a:cs typeface="Arial" panose="020B0604020202020204" pitchFamily="34" charset="0"/>
              </a:rPr>
              <a:t>Systems of inequality are organized around groups with a shared characteristic.</a:t>
            </a:r>
          </a:p>
          <a:p>
            <a:r>
              <a:rPr lang="en-GB" altLang="en-US" sz="2400" dirty="0">
                <a:solidFill>
                  <a:srgbClr val="800000"/>
                </a:solidFill>
                <a:latin typeface="Arial" panose="020B0604020202020204" pitchFamily="34" charset="0"/>
                <a:cs typeface="Arial" panose="020B0604020202020204" pitchFamily="34" charset="0"/>
              </a:rPr>
              <a:t>Criteria delimit</a:t>
            </a:r>
            <a:r>
              <a:rPr lang="cs-CZ" altLang="en-US" sz="2400" dirty="0" err="1">
                <a:solidFill>
                  <a:srgbClr val="800000"/>
                </a:solidFill>
                <a:latin typeface="Arial" panose="020B0604020202020204" pitchFamily="34" charset="0"/>
                <a:cs typeface="Arial" panose="020B0604020202020204" pitchFamily="34" charset="0"/>
              </a:rPr>
              <a:t>ing</a:t>
            </a:r>
            <a:r>
              <a:rPr lang="en-GB" altLang="en-US" sz="2400" dirty="0">
                <a:solidFill>
                  <a:srgbClr val="800000"/>
                </a:solidFill>
                <a:latin typeface="Arial" panose="020B0604020202020204" pitchFamily="34" charset="0"/>
                <a:cs typeface="Arial" panose="020B0604020202020204" pitchFamily="34" charset="0"/>
              </a:rPr>
              <a:t> the inequality</a:t>
            </a:r>
          </a:p>
          <a:p>
            <a:pPr lvl="1"/>
            <a:r>
              <a:rPr lang="en-GB" altLang="en-US" dirty="0">
                <a:latin typeface="Arial" panose="020B0604020202020204" pitchFamily="34" charset="0"/>
                <a:cs typeface="Arial" panose="020B0604020202020204" pitchFamily="34" charset="0"/>
              </a:rPr>
              <a:t>wealth, income, prestige, power, gender, education, age</a:t>
            </a:r>
          </a:p>
          <a:p>
            <a:pPr lvl="1"/>
            <a:r>
              <a:rPr lang="en-GB" altLang="en-US" dirty="0">
                <a:latin typeface="Arial" panose="020B0604020202020204" pitchFamily="34" charset="0"/>
                <a:cs typeface="Arial" panose="020B0604020202020204" pitchFamily="34" charset="0"/>
              </a:rPr>
              <a:t>social origin</a:t>
            </a:r>
            <a:r>
              <a:rPr lang="en-GB" altLang="en-US" i="1"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vs. social destination (</a:t>
            </a:r>
            <a:r>
              <a:rPr lang="en-GB" altLang="en-US" i="1" dirty="0">
                <a:solidFill>
                  <a:srgbClr val="800000"/>
                </a:solidFill>
                <a:latin typeface="Arial" panose="020B0604020202020204" pitchFamily="34" charset="0"/>
                <a:cs typeface="Arial" panose="020B0604020202020204" pitchFamily="34" charset="0"/>
              </a:rPr>
              <a:t>O vs. D</a:t>
            </a:r>
            <a:r>
              <a:rPr lang="en-GB" altLang="en-US" dirty="0">
                <a:solidFill>
                  <a:srgbClr val="800000"/>
                </a:solidFill>
                <a:latin typeface="Arial" panose="020B0604020202020204" pitchFamily="34" charset="0"/>
                <a:cs typeface="Arial" panose="020B0604020202020204" pitchFamily="34" charset="0"/>
              </a:rPr>
              <a:t>:</a:t>
            </a:r>
            <a:r>
              <a:rPr lang="en-GB" altLang="en-US" dirty="0">
                <a:latin typeface="Arial" panose="020B0604020202020204" pitchFamily="34" charset="0"/>
                <a:cs typeface="Arial" panose="020B0604020202020204" pitchFamily="34" charset="0"/>
              </a:rPr>
              <a:t> ascription vs. achievement) </a:t>
            </a:r>
          </a:p>
          <a:p>
            <a:r>
              <a:rPr lang="en-GB" altLang="en-US" sz="2400" dirty="0">
                <a:latin typeface="Arial" panose="020B0604020202020204" pitchFamily="34" charset="0"/>
                <a:cs typeface="Arial" panose="020B0604020202020204" pitchFamily="34" charset="0"/>
              </a:rPr>
              <a:t>Rankings of groups change only very slowly</a:t>
            </a:r>
          </a:p>
          <a:p>
            <a:pPr marL="990600" lvl="1" indent="-533400"/>
            <a:endParaRPr lang="en-GB" altLang="en-US" dirty="0">
              <a:latin typeface="Arial" panose="020B0604020202020204" pitchFamily="34" charset="0"/>
              <a:cs typeface="Arial" panose="020B0604020202020204" pitchFamily="34" charset="0"/>
            </a:endParaRPr>
          </a:p>
          <a:p>
            <a:endParaRPr lang="en-GB" altLang="en-US" sz="2400" dirty="0">
              <a:latin typeface="Arial" panose="020B0604020202020204" pitchFamily="34" charset="0"/>
              <a:cs typeface="Arial" panose="020B0604020202020204" pitchFamily="34" charset="0"/>
            </a:endParaRPr>
          </a:p>
        </p:txBody>
      </p:sp>
      <p:sp>
        <p:nvSpPr>
          <p:cNvPr id="16388" name="Slide Number Placeholder 4"/>
          <p:cNvSpPr>
            <a:spLocks noGrp="1"/>
          </p:cNvSpPr>
          <p:nvPr>
            <p:ph type="sldNum" sz="quarter" idx="4294967295"/>
          </p:nvPr>
        </p:nvSpPr>
        <p:spPr>
          <a:xfrm>
            <a:off x="0" y="6356350"/>
            <a:ext cx="2895600" cy="365125"/>
          </a:xfrm>
        </p:spPr>
        <p:txBody>
          <a:bodyPr/>
          <a:lstStyle/>
          <a:p>
            <a:pPr fontAlgn="base">
              <a:spcBef>
                <a:spcPct val="0"/>
              </a:spcBef>
              <a:spcAft>
                <a:spcPct val="0"/>
              </a:spcAft>
              <a:defRPr/>
            </a:pPr>
            <a:fld id="{F7613A7B-1E37-43CB-AD81-1FF334CA232C}" type="slidenum">
              <a:rPr lang="en-GB" smtClean="0"/>
              <a:pPr fontAlgn="base">
                <a:spcBef>
                  <a:spcPct val="0"/>
                </a:spcBef>
                <a:spcAft>
                  <a:spcPct val="0"/>
                </a:spcAft>
                <a:defRPr/>
              </a:pPr>
              <a:t>4</a:t>
            </a:fld>
            <a:endParaRPr lang="en-GB" dirty="0"/>
          </a:p>
        </p:txBody>
      </p:sp>
    </p:spTree>
    <p:custDataLst>
      <p:tags r:id="rId1"/>
    </p:custDataLst>
    <p:extLst>
      <p:ext uri="{BB962C8B-B14F-4D97-AF65-F5344CB8AC3E}">
        <p14:creationId xmlns:p14="http://schemas.microsoft.com/office/powerpoint/2010/main" val="425098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5">
                                            <p:txEl>
                                              <p:pRg st="3" end="3"/>
                                            </p:txEl>
                                          </p:spTgt>
                                        </p:tgtEl>
                                        <p:attrNameLst>
                                          <p:attrName>style.visibility</p:attrName>
                                        </p:attrNameLst>
                                      </p:cBhvr>
                                      <p:to>
                                        <p:strVal val="visible"/>
                                      </p:to>
                                    </p:set>
                                    <p:animEffect transition="in" filter="fade">
                                      <p:cBhvr>
                                        <p:cTn id="7" dur="500"/>
                                        <p:tgtEl>
                                          <p:spTgt spid="1536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5">
                                            <p:txEl>
                                              <p:pRg st="5" end="5"/>
                                            </p:txEl>
                                          </p:spTgt>
                                        </p:tgtEl>
                                        <p:attrNameLst>
                                          <p:attrName>style.visibility</p:attrName>
                                        </p:attrNameLst>
                                      </p:cBhvr>
                                      <p:to>
                                        <p:strVal val="visible"/>
                                      </p:to>
                                    </p:set>
                                    <p:animEffect transition="in" filter="fade">
                                      <p:cBhvr>
                                        <p:cTn id="12" dur="500"/>
                                        <p:tgtEl>
                                          <p:spTgt spid="15365">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365">
                                            <p:txEl>
                                              <p:pRg st="6" end="6"/>
                                            </p:txEl>
                                          </p:spTgt>
                                        </p:tgtEl>
                                        <p:attrNameLst>
                                          <p:attrName>style.visibility</p:attrName>
                                        </p:attrNameLst>
                                      </p:cBhvr>
                                      <p:to>
                                        <p:strVal val="visible"/>
                                      </p:to>
                                    </p:set>
                                    <p:animEffect transition="in" filter="fade">
                                      <p:cBhvr>
                                        <p:cTn id="15" dur="500"/>
                                        <p:tgtEl>
                                          <p:spTgt spid="15365">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365">
                                            <p:txEl>
                                              <p:pRg st="8" end="8"/>
                                            </p:txEl>
                                          </p:spTgt>
                                        </p:tgtEl>
                                        <p:attrNameLst>
                                          <p:attrName>style.visibility</p:attrName>
                                        </p:attrNameLst>
                                      </p:cBhvr>
                                      <p:to>
                                        <p:strVal val="visible"/>
                                      </p:to>
                                    </p:set>
                                    <p:animEffect transition="in" filter="fade">
                                      <p:cBhvr>
                                        <p:cTn id="20" dur="500"/>
                                        <p:tgtEl>
                                          <p:spTgt spid="15365">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365">
                                            <p:txEl>
                                              <p:pRg st="9" end="9"/>
                                            </p:txEl>
                                          </p:spTgt>
                                        </p:tgtEl>
                                        <p:attrNameLst>
                                          <p:attrName>style.visibility</p:attrName>
                                        </p:attrNameLst>
                                      </p:cBhvr>
                                      <p:to>
                                        <p:strVal val="visible"/>
                                      </p:to>
                                    </p:set>
                                    <p:animEffect transition="in" filter="fade">
                                      <p:cBhvr>
                                        <p:cTn id="25" dur="500"/>
                                        <p:tgtEl>
                                          <p:spTgt spid="1536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0" name="Rectangle 4"/>
          <p:cNvSpPr>
            <a:spLocks noGrp="1" noChangeArrowheads="1"/>
          </p:cNvSpPr>
          <p:nvPr>
            <p:ph type="title" sz="quarter"/>
          </p:nvPr>
        </p:nvSpPr>
        <p:spPr>
          <a:xfrm>
            <a:off x="683568" y="376756"/>
            <a:ext cx="8081714" cy="908720"/>
          </a:xfrm>
        </p:spPr>
        <p:txBody>
          <a:bodyPr>
            <a:noAutofit/>
          </a:bodyPr>
          <a:lstStyle/>
          <a:p>
            <a:pPr>
              <a:defRPr/>
            </a:pPr>
            <a:r>
              <a:rPr lang="en-GB" altLang="en-US" sz="2800" b="1" dirty="0">
                <a:latin typeface="Arial" panose="020B0604020202020204" pitchFamily="34" charset="0"/>
                <a:cs typeface="Arial" panose="020B0604020202020204" pitchFamily="34" charset="0"/>
              </a:rPr>
              <a:t>Basic Social Stratification Cube: </a:t>
            </a:r>
            <a:br>
              <a:rPr lang="cs-CZ" altLang="en-US" sz="2800" b="1" dirty="0">
                <a:latin typeface="Arial" panose="020B0604020202020204" pitchFamily="34" charset="0"/>
                <a:cs typeface="Arial" panose="020B0604020202020204" pitchFamily="34" charset="0"/>
              </a:rPr>
            </a:br>
            <a:r>
              <a:rPr lang="en-GB" altLang="en-US" sz="2800" b="1" dirty="0">
                <a:latin typeface="Arial" panose="020B0604020202020204" pitchFamily="34" charset="0"/>
                <a:cs typeface="Arial" panose="020B0604020202020204" pitchFamily="34" charset="0"/>
              </a:rPr>
              <a:t>3 dimensions</a:t>
            </a:r>
            <a:endParaRPr lang="en-GB" sz="2800" b="1" dirty="0">
              <a:solidFill>
                <a:schemeClr val="accent1">
                  <a:lumMod val="50000"/>
                </a:schemeClr>
              </a:solidFill>
            </a:endParaRPr>
          </a:p>
        </p:txBody>
      </p:sp>
      <p:sp>
        <p:nvSpPr>
          <p:cNvPr id="2" name="Zástupný symbol pro číslo snímku 1"/>
          <p:cNvSpPr>
            <a:spLocks noGrp="1"/>
          </p:cNvSpPr>
          <p:nvPr>
            <p:ph type="sldNum" sz="quarter" idx="12"/>
          </p:nvPr>
        </p:nvSpPr>
        <p:spPr/>
        <p:txBody>
          <a:bodyPr/>
          <a:lstStyle/>
          <a:p>
            <a:pPr>
              <a:defRPr/>
            </a:pPr>
            <a:fld id="{818D8060-5FB1-4157-9826-5691CAF449AC}" type="slidenum">
              <a:rPr lang="cs-CZ" smtClean="0"/>
              <a:pPr>
                <a:defRPr/>
              </a:pPr>
              <a:t>5</a:t>
            </a:fld>
            <a:endParaRPr lang="cs-CZ"/>
          </a:p>
        </p:txBody>
      </p:sp>
      <p:cxnSp>
        <p:nvCxnSpPr>
          <p:cNvPr id="5" name="Přímá spojnice se šipkou 4"/>
          <p:cNvCxnSpPr/>
          <p:nvPr/>
        </p:nvCxnSpPr>
        <p:spPr>
          <a:xfrm>
            <a:off x="2195736" y="5229200"/>
            <a:ext cx="3600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flipV="1">
            <a:off x="2195736" y="1988840"/>
            <a:ext cx="0" cy="324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V="1">
            <a:off x="2195736" y="3573016"/>
            <a:ext cx="1944216"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4572000" y="5295314"/>
            <a:ext cx="2880320" cy="369332"/>
          </a:xfrm>
          <a:prstGeom prst="rect">
            <a:avLst/>
          </a:prstGeom>
          <a:noFill/>
        </p:spPr>
        <p:txBody>
          <a:bodyPr wrap="square" rtlCol="0">
            <a:spAutoFit/>
          </a:bodyPr>
          <a:lstStyle/>
          <a:p>
            <a:r>
              <a:rPr lang="en-GB" dirty="0"/>
              <a:t>economic capital/income</a:t>
            </a:r>
          </a:p>
        </p:txBody>
      </p:sp>
      <p:sp>
        <p:nvSpPr>
          <p:cNvPr id="13" name="TextovéPole 12"/>
          <p:cNvSpPr txBox="1"/>
          <p:nvPr/>
        </p:nvSpPr>
        <p:spPr>
          <a:xfrm>
            <a:off x="971600" y="1977430"/>
            <a:ext cx="1152128" cy="646331"/>
          </a:xfrm>
          <a:prstGeom prst="rect">
            <a:avLst/>
          </a:prstGeom>
          <a:noFill/>
        </p:spPr>
        <p:txBody>
          <a:bodyPr wrap="square" rtlCol="0">
            <a:spAutoFit/>
          </a:bodyPr>
          <a:lstStyle/>
          <a:p>
            <a:r>
              <a:rPr lang="en-GB" dirty="0"/>
              <a:t>education/prestige</a:t>
            </a:r>
          </a:p>
        </p:txBody>
      </p:sp>
      <p:sp>
        <p:nvSpPr>
          <p:cNvPr id="14" name="TextovéPole 13"/>
          <p:cNvSpPr txBox="1"/>
          <p:nvPr/>
        </p:nvSpPr>
        <p:spPr>
          <a:xfrm>
            <a:off x="3549029" y="3203684"/>
            <a:ext cx="2091655" cy="369332"/>
          </a:xfrm>
          <a:prstGeom prst="rect">
            <a:avLst/>
          </a:prstGeom>
          <a:noFill/>
        </p:spPr>
        <p:txBody>
          <a:bodyPr wrap="square" rtlCol="0">
            <a:spAutoFit/>
          </a:bodyPr>
          <a:lstStyle/>
          <a:p>
            <a:r>
              <a:rPr lang="en-GB" dirty="0"/>
              <a:t>power/occupation</a:t>
            </a:r>
          </a:p>
        </p:txBody>
      </p:sp>
      <p:sp>
        <p:nvSpPr>
          <p:cNvPr id="17" name="TextovéPole 16"/>
          <p:cNvSpPr txBox="1"/>
          <p:nvPr/>
        </p:nvSpPr>
        <p:spPr>
          <a:xfrm>
            <a:off x="2483768" y="2166287"/>
            <a:ext cx="3384376" cy="3416320"/>
          </a:xfrm>
          <a:prstGeom prst="rect">
            <a:avLst/>
          </a:prstGeom>
          <a:noFill/>
        </p:spPr>
        <p:txBody>
          <a:bodyPr wrap="square" rtlCol="0">
            <a:spAutoFit/>
          </a:bodyPr>
          <a:lstStyle/>
          <a:p>
            <a:r>
              <a:rPr lang="en-GB" dirty="0"/>
              <a:t>            .  .      .</a:t>
            </a:r>
          </a:p>
          <a:p>
            <a:r>
              <a:rPr lang="en-GB" dirty="0"/>
              <a:t>.               .</a:t>
            </a:r>
          </a:p>
          <a:p>
            <a:endParaRPr lang="en-GB" dirty="0"/>
          </a:p>
          <a:p>
            <a:r>
              <a:rPr lang="en-GB" dirty="0"/>
              <a:t>   .            .               .             .        .</a:t>
            </a:r>
          </a:p>
          <a:p>
            <a:r>
              <a:rPr lang="en-GB" dirty="0"/>
              <a:t> …      ..</a:t>
            </a:r>
          </a:p>
          <a:p>
            <a:r>
              <a:rPr lang="en-GB" dirty="0"/>
              <a:t> .                 .        .          ..       …</a:t>
            </a:r>
          </a:p>
          <a:p>
            <a:r>
              <a:rPr lang="en-GB" dirty="0"/>
              <a:t>…   …    …   ……..</a:t>
            </a:r>
          </a:p>
          <a:p>
            <a:r>
              <a:rPr lang="en-GB" dirty="0"/>
              <a:t>   .    . …….</a:t>
            </a:r>
          </a:p>
          <a:p>
            <a:endParaRPr lang="en-GB" dirty="0"/>
          </a:p>
          <a:p>
            <a:r>
              <a:rPr lang="en-GB" dirty="0"/>
              <a:t>….            . .         .         …</a:t>
            </a:r>
          </a:p>
          <a:p>
            <a:endParaRPr lang="en-GB" dirty="0"/>
          </a:p>
          <a:p>
            <a:endParaRPr lang="en-GB" dirty="0"/>
          </a:p>
        </p:txBody>
      </p:sp>
      <p:cxnSp>
        <p:nvCxnSpPr>
          <p:cNvPr id="3" name="Přímá spojnice se šipkou 2"/>
          <p:cNvCxnSpPr/>
          <p:nvPr/>
        </p:nvCxnSpPr>
        <p:spPr>
          <a:xfrm flipV="1">
            <a:off x="6516216" y="3552779"/>
            <a:ext cx="2088232" cy="14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7320734" y="3197477"/>
            <a:ext cx="1224136" cy="369332"/>
          </a:xfrm>
          <a:prstGeom prst="rect">
            <a:avLst/>
          </a:prstGeom>
          <a:noFill/>
        </p:spPr>
        <p:txBody>
          <a:bodyPr wrap="square" rtlCol="0">
            <a:spAutoFit/>
          </a:bodyPr>
          <a:lstStyle/>
          <a:p>
            <a:r>
              <a:rPr lang="cs-CZ" dirty="0" err="1"/>
              <a:t>time</a:t>
            </a:r>
            <a:endParaRPr lang="cs-CZ" dirty="0"/>
          </a:p>
        </p:txBody>
      </p:sp>
    </p:spTree>
    <p:extLst>
      <p:ext uri="{BB962C8B-B14F-4D97-AF65-F5344CB8AC3E}">
        <p14:creationId xmlns:p14="http://schemas.microsoft.com/office/powerpoint/2010/main" val="13141415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908720"/>
            <a:ext cx="8640960" cy="5763344"/>
          </a:xfrm>
        </p:spPr>
        <p:txBody>
          <a:bodyPr>
            <a:normAutofit/>
          </a:bodyPr>
          <a:lstStyle/>
          <a:p>
            <a:pPr marL="457200" indent="-457200" algn="l">
              <a:buFontTx/>
              <a:buChar char="-"/>
            </a:pPr>
            <a:endParaRPr lang="cs-CZ" sz="2400" dirty="0">
              <a:solidFill>
                <a:schemeClr val="tx1"/>
              </a:solidFill>
              <a:latin typeface="Arial" panose="020B0604020202020204" pitchFamily="34" charset="0"/>
              <a:cs typeface="Arial" panose="020B0604020202020204" pitchFamily="34" charset="0"/>
            </a:endParaRPr>
          </a:p>
          <a:p>
            <a:pPr marL="457200" indent="-457200" algn="l">
              <a:buFontTx/>
              <a:buChar char="-"/>
            </a:pPr>
            <a:r>
              <a:rPr lang="en-GB" sz="2400" dirty="0">
                <a:solidFill>
                  <a:schemeClr val="tx1"/>
                </a:solidFill>
                <a:latin typeface="Arial" panose="020B0604020202020204" pitchFamily="34" charset="0"/>
                <a:cs typeface="Arial" panose="020B0604020202020204" pitchFamily="34" charset="0"/>
              </a:rPr>
              <a:t>social classes are part of modern labour markets. </a:t>
            </a:r>
          </a:p>
          <a:p>
            <a:pPr algn="l"/>
            <a:endParaRPr lang="en-GB" sz="2400" dirty="0">
              <a:solidFill>
                <a:schemeClr val="tx1"/>
              </a:solidFill>
              <a:latin typeface="Arial" panose="020B0604020202020204" pitchFamily="34" charset="0"/>
              <a:cs typeface="Arial" panose="020B0604020202020204" pitchFamily="34" charset="0"/>
            </a:endParaRPr>
          </a:p>
          <a:p>
            <a:pPr marL="457200" indent="-457200" algn="l">
              <a:buFontTx/>
              <a:buChar char="-"/>
            </a:pPr>
            <a:r>
              <a:rPr lang="en-GB" sz="2400" dirty="0">
                <a:solidFill>
                  <a:schemeClr val="tx1"/>
                </a:solidFill>
                <a:latin typeface="Arial" panose="020B0604020202020204" pitchFamily="34" charset="0"/>
                <a:cs typeface="Arial" panose="020B0604020202020204" pitchFamily="34" charset="0"/>
              </a:rPr>
              <a:t>they explain human behaviour in modern society</a:t>
            </a:r>
          </a:p>
          <a:p>
            <a:pPr marL="457200" indent="-457200" algn="l">
              <a:buFontTx/>
              <a:buChar char="-"/>
            </a:pPr>
            <a:endParaRPr lang="en-GB" sz="2400" dirty="0">
              <a:solidFill>
                <a:schemeClr val="tx1"/>
              </a:solidFill>
              <a:latin typeface="Arial" panose="020B0604020202020204" pitchFamily="34" charset="0"/>
              <a:cs typeface="Arial" panose="020B0604020202020204" pitchFamily="34" charset="0"/>
            </a:endParaRPr>
          </a:p>
          <a:p>
            <a:pPr marL="457200" indent="-457200" algn="l">
              <a:buFontTx/>
              <a:buChar char="-"/>
            </a:pPr>
            <a:r>
              <a:rPr lang="en-GB" sz="2400" dirty="0">
                <a:solidFill>
                  <a:schemeClr val="tx1"/>
                </a:solidFill>
                <a:latin typeface="Arial" panose="020B0604020202020204" pitchFamily="34" charset="0"/>
                <a:cs typeface="Arial" panose="020B0604020202020204" pitchFamily="34" charset="0"/>
              </a:rPr>
              <a:t>social class position is </a:t>
            </a:r>
            <a:r>
              <a:rPr lang="cs-CZ" sz="2400" dirty="0" err="1">
                <a:solidFill>
                  <a:schemeClr val="tx1"/>
                </a:solidFill>
                <a:latin typeface="Arial" panose="020B0604020202020204" pitchFamily="34" charset="0"/>
                <a:cs typeface="Arial" panose="020B0604020202020204" pitchFamily="34" charset="0"/>
              </a:rPr>
              <a:t>an</a:t>
            </a:r>
            <a:r>
              <a:rPr lang="cs-CZ" sz="2400" dirty="0">
                <a:solidFill>
                  <a:schemeClr val="tx1"/>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important determinant of human behaviour</a:t>
            </a:r>
          </a:p>
          <a:p>
            <a:pPr marL="457200" indent="-457200" algn="l">
              <a:buFontTx/>
              <a:buChar char="-"/>
            </a:pPr>
            <a:endParaRPr lang="en-GB" sz="2400" dirty="0">
              <a:solidFill>
                <a:schemeClr val="tx1"/>
              </a:solidFill>
              <a:latin typeface="Arial" panose="020B0604020202020204" pitchFamily="34" charset="0"/>
              <a:cs typeface="Arial" panose="020B0604020202020204" pitchFamily="34" charset="0"/>
            </a:endParaRPr>
          </a:p>
          <a:p>
            <a:pPr marL="457200" indent="-457200" algn="l">
              <a:buFontTx/>
              <a:buChar char="-"/>
            </a:pPr>
            <a:r>
              <a:rPr lang="en-GB" sz="2400" dirty="0">
                <a:solidFill>
                  <a:schemeClr val="tx1"/>
                </a:solidFill>
                <a:latin typeface="Arial" panose="020B0604020202020204" pitchFamily="34" charset="0"/>
                <a:cs typeface="Arial" panose="020B0604020202020204" pitchFamily="34" charset="0"/>
              </a:rPr>
              <a:t>social class constraints human behaviour as well as makes conditions for it</a:t>
            </a:r>
          </a:p>
          <a:p>
            <a:pPr marL="914400" lvl="1" indent="-457200" algn="l">
              <a:buFontTx/>
              <a:buChar char="-"/>
            </a:pPr>
            <a:endParaRPr lang="en-GB" sz="2400" dirty="0">
              <a:solidFill>
                <a:schemeClr val="tx1"/>
              </a:solidFill>
              <a:latin typeface="Arial" panose="020B0604020202020204" pitchFamily="34" charset="0"/>
              <a:cs typeface="Arial" panose="020B0604020202020204" pitchFamily="34" charset="0"/>
            </a:endParaRPr>
          </a:p>
          <a:p>
            <a:pPr marL="457200" indent="-457200" algn="l">
              <a:buFontTx/>
              <a:buChar char="-"/>
            </a:pPr>
            <a:endParaRPr lang="en-GB" sz="2400" dirty="0">
              <a:latin typeface="Arial" panose="020B0604020202020204" pitchFamily="34" charset="0"/>
              <a:cs typeface="Arial" panose="020B0604020202020204" pitchFamily="34" charset="0"/>
            </a:endParaRPr>
          </a:p>
          <a:p>
            <a:pPr marL="457200" indent="-457200" algn="l">
              <a:buFontTx/>
              <a:buChar char="-"/>
            </a:pPr>
            <a:endParaRPr lang="en-GB" sz="2400"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685800" y="166373"/>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b="1">
                <a:solidFill>
                  <a:srgbClr val="800000"/>
                </a:solidFill>
                <a:latin typeface="Arial" panose="020B0604020202020204" pitchFamily="34" charset="0"/>
                <a:cs typeface="Arial" panose="020B0604020202020204" pitchFamily="34" charset="0"/>
              </a:rPr>
              <a:t>Why is social class important?</a:t>
            </a:r>
            <a:endParaRPr lang="en-GB" alt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31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ál 1"/>
          <p:cNvSpPr/>
          <p:nvPr/>
        </p:nvSpPr>
        <p:spPr>
          <a:xfrm>
            <a:off x="1259632" y="3933056"/>
            <a:ext cx="360040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266" name="Rectangle 2"/>
          <p:cNvSpPr>
            <a:spLocks noGrp="1" noChangeArrowheads="1"/>
          </p:cNvSpPr>
          <p:nvPr>
            <p:ph type="title"/>
          </p:nvPr>
        </p:nvSpPr>
        <p:spPr>
          <a:xfrm>
            <a:off x="537840" y="0"/>
            <a:ext cx="8229600" cy="836712"/>
          </a:xfrm>
        </p:spPr>
        <p:txBody>
          <a:bodyPr>
            <a:normAutofit/>
          </a:bodyPr>
          <a:lstStyle/>
          <a:p>
            <a:r>
              <a:rPr lang="en-GB" altLang="en-US" sz="2800" b="1" dirty="0">
                <a:solidFill>
                  <a:srgbClr val="800000"/>
                </a:solidFill>
              </a:rPr>
              <a:t>Results of social class divisions</a:t>
            </a:r>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GB" altLang="en-US" sz="1000" b="0" smtClean="0">
                <a:solidFill>
                  <a:schemeClr val="bg1"/>
                </a:solidFill>
                <a:latin typeface="Arial" charset="0"/>
                <a:ea typeface="ＭＳ Ｐゴシック" pitchFamily="34" charset="-128"/>
              </a:rPr>
              <a:pPr algn="ctr" eaLnBrk="1" hangingPunct="1">
                <a:spcBef>
                  <a:spcPct val="0"/>
                </a:spcBef>
                <a:buClrTx/>
                <a:buFontTx/>
                <a:buNone/>
              </a:pPr>
              <a:t>7</a:t>
            </a:fld>
            <a:endParaRPr lang="en-GB" altLang="en-US" sz="1000" b="0" dirty="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539552" y="764704"/>
            <a:ext cx="8229600" cy="566888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400" i="1" dirty="0">
                <a:latin typeface="Arial" panose="020B0604020202020204" pitchFamily="34" charset="0"/>
                <a:cs typeface="Arial" panose="020B0604020202020204" pitchFamily="34" charset="0"/>
              </a:rPr>
              <a:t>Inequality of conditions </a:t>
            </a:r>
          </a:p>
          <a:p>
            <a:pPr lvl="1"/>
            <a:r>
              <a:rPr lang="en-GB" altLang="en-US" sz="2400" dirty="0">
                <a:latin typeface="Arial" panose="020B0604020202020204" pitchFamily="34" charset="0"/>
                <a:cs typeface="Arial" panose="020B0604020202020204" pitchFamily="34" charset="0"/>
              </a:rPr>
              <a:t>unequal distribution of income according to class positions</a:t>
            </a:r>
          </a:p>
          <a:p>
            <a:pPr lvl="1"/>
            <a:r>
              <a:rPr lang="en-GB" altLang="en-US" sz="2400" dirty="0">
                <a:latin typeface="Arial" panose="020B0604020202020204" pitchFamily="34" charset="0"/>
                <a:cs typeface="Arial" panose="020B0604020202020204" pitchFamily="34" charset="0"/>
              </a:rPr>
              <a:t>result: differences in wealth and material conditions </a:t>
            </a:r>
          </a:p>
          <a:p>
            <a:pPr lvl="1"/>
            <a:r>
              <a:rPr lang="en-GB" altLang="en-US" sz="2400" dirty="0">
                <a:latin typeface="Arial" panose="020B0604020202020204" pitchFamily="34" charset="0"/>
                <a:cs typeface="Arial" panose="020B0604020202020204" pitchFamily="34" charset="0"/>
              </a:rPr>
              <a:t>different incomes means different chances to get different goods</a:t>
            </a:r>
          </a:p>
          <a:p>
            <a:endParaRPr lang="en-GB" altLang="en-US" sz="2400" i="1" dirty="0">
              <a:latin typeface="Arial" panose="020B0604020202020204" pitchFamily="34" charset="0"/>
              <a:cs typeface="Arial" panose="020B0604020202020204" pitchFamily="34" charset="0"/>
            </a:endParaRPr>
          </a:p>
          <a:p>
            <a:r>
              <a:rPr lang="en-GB" altLang="en-US" sz="2400" i="1" dirty="0">
                <a:latin typeface="Arial" panose="020B0604020202020204" pitchFamily="34" charset="0"/>
                <a:cs typeface="Arial" panose="020B0604020202020204" pitchFamily="34" charset="0"/>
              </a:rPr>
              <a:t>Inequality of opportunity </a:t>
            </a:r>
          </a:p>
          <a:p>
            <a:pPr lvl="1"/>
            <a:r>
              <a:rPr lang="en-GB" altLang="en-US" sz="2400" dirty="0">
                <a:latin typeface="Arial" panose="020B0604020202020204" pitchFamily="34" charset="0"/>
                <a:cs typeface="Arial" panose="020B0604020202020204" pitchFamily="34" charset="0"/>
              </a:rPr>
              <a:t>unequal start positions</a:t>
            </a:r>
          </a:p>
          <a:p>
            <a:pPr lvl="1"/>
            <a:r>
              <a:rPr lang="en-GB" altLang="en-US" sz="2400" dirty="0">
                <a:latin typeface="Arial" panose="020B0604020202020204" pitchFamily="34" charset="0"/>
                <a:cs typeface="Arial" panose="020B0604020202020204" pitchFamily="34" charset="0"/>
              </a:rPr>
              <a:t> different start positions means different chances to get different levels of education, jobs and incomes</a:t>
            </a:r>
          </a:p>
          <a:p>
            <a:pPr lvl="1"/>
            <a:endParaRPr lang="en-GB" altLang="en-US" sz="2400" dirty="0">
              <a:latin typeface="Arial" panose="020B0604020202020204" pitchFamily="34" charset="0"/>
              <a:cs typeface="Arial" panose="020B0604020202020204" pitchFamily="34" charset="0"/>
            </a:endParaRPr>
          </a:p>
          <a:p>
            <a:r>
              <a:rPr lang="en-GB" altLang="en-US" sz="2400" dirty="0">
                <a:latin typeface="Arial" panose="020B0604020202020204" pitchFamily="34" charset="0"/>
                <a:cs typeface="Arial" panose="020B0604020202020204" pitchFamily="34" charset="0"/>
              </a:rPr>
              <a:t>Inequality of conditions and inequality of opportunity are connected in empirical reality</a:t>
            </a:r>
          </a:p>
          <a:p>
            <a:endParaRPr lang="en-GB" altLang="en-US" sz="2400" dirty="0">
              <a:latin typeface="Arial" panose="020B0604020202020204" pitchFamily="34" charset="0"/>
              <a:cs typeface="Arial" panose="020B0604020202020204" pitchFamily="34" charset="0"/>
            </a:endParaRPr>
          </a:p>
          <a:p>
            <a:r>
              <a:rPr lang="en-GB" altLang="en-US" sz="2400" dirty="0">
                <a:latin typeface="Arial" panose="020B0604020202020204" pitchFamily="34" charset="0"/>
                <a:cs typeface="Arial" panose="020B0604020202020204" pitchFamily="34" charset="0"/>
              </a:rPr>
              <a:t>Analytically they are two concepts that describe social class differences among people</a:t>
            </a:r>
          </a:p>
          <a:p>
            <a:pPr lvl="1"/>
            <a:endParaRPr lang="en-GB" altLang="en-US"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altLang="en-US" dirty="0"/>
          </a:p>
        </p:txBody>
      </p:sp>
    </p:spTree>
    <p:extLst>
      <p:ext uri="{BB962C8B-B14F-4D97-AF65-F5344CB8AC3E}">
        <p14:creationId xmlns:p14="http://schemas.microsoft.com/office/powerpoint/2010/main" val="67530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0825" y="476250"/>
            <a:ext cx="8713664" cy="732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1000">
                <a:solidFill>
                  <a:schemeClr val="tx1"/>
                </a:solidFill>
                <a:latin typeface="Tahoma" pitchFamily="34" charset="0"/>
              </a:defRPr>
            </a:lvl1pPr>
            <a:lvl2pPr marL="744538" indent="-287338">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eaLnBrk="1" hangingPunct="1"/>
            <a:r>
              <a:rPr lang="cs-CZ" altLang="zh-CN" sz="1800" b="1" dirty="0"/>
              <a:t>			E</a:t>
            </a:r>
          </a:p>
          <a:p>
            <a:pPr marL="0" indent="0" eaLnBrk="1" hangingPunct="1">
              <a:spcAft>
                <a:spcPct val="50000"/>
              </a:spcAft>
            </a:pPr>
            <a:r>
              <a:rPr lang="cs-CZ" altLang="ja-JP" sz="2000" b="1" dirty="0">
                <a:ea typeface="ＭＳ Ｐゴシック" pitchFamily="34" charset="-128"/>
              </a:rPr>
              <a:t>         a                           b</a:t>
            </a:r>
          </a:p>
          <a:p>
            <a:pPr marL="0" indent="0" eaLnBrk="1" hangingPunct="1">
              <a:spcAft>
                <a:spcPct val="50000"/>
              </a:spcAft>
            </a:pPr>
            <a:endParaRPr lang="cs-CZ" altLang="ja-JP" sz="2000" b="1" dirty="0">
              <a:ea typeface="ＭＳ Ｐゴシック" pitchFamily="34" charset="-128"/>
            </a:endParaRPr>
          </a:p>
          <a:p>
            <a:pPr marL="0" indent="0" eaLnBrk="1" hangingPunct="1">
              <a:spcAft>
                <a:spcPct val="50000"/>
              </a:spcAft>
            </a:pPr>
            <a:r>
              <a:rPr lang="cs-CZ" altLang="ja-JP" sz="2000" b="1" dirty="0">
                <a:ea typeface="ＭＳ Ｐゴシック" pitchFamily="34" charset="-128"/>
              </a:rPr>
              <a:t>O                                            D</a:t>
            </a:r>
          </a:p>
          <a:p>
            <a:pPr marL="0" indent="0" eaLnBrk="1" hangingPunct="1">
              <a:spcAft>
                <a:spcPct val="50000"/>
              </a:spcAft>
            </a:pPr>
            <a:r>
              <a:rPr lang="cs-CZ" altLang="ja-JP" sz="2000" b="1" dirty="0">
                <a:ea typeface="ＭＳ Ｐゴシック" pitchFamily="34" charset="-128"/>
              </a:rPr>
              <a:t>                       c</a:t>
            </a:r>
          </a:p>
          <a:p>
            <a:pPr marL="0" indent="0" eaLnBrk="1" hangingPunct="1">
              <a:spcAft>
                <a:spcPct val="50000"/>
              </a:spcAft>
            </a:pPr>
            <a:r>
              <a:rPr lang="cs-CZ" altLang="ja-JP" sz="2400" dirty="0">
                <a:latin typeface="+mj-lt"/>
                <a:ea typeface="ＭＳ Ｐゴシック" pitchFamily="34" charset="-128"/>
              </a:rPr>
              <a:t>OD </a:t>
            </a:r>
            <a:r>
              <a:rPr lang="cs-CZ" altLang="ja-JP" sz="2400" dirty="0" err="1">
                <a:latin typeface="+mj-lt"/>
                <a:ea typeface="ＭＳ Ｐゴシック" pitchFamily="34" charset="-128"/>
              </a:rPr>
              <a:t>connection</a:t>
            </a:r>
            <a:r>
              <a:rPr lang="cs-CZ" altLang="ja-JP" sz="2400" dirty="0">
                <a:latin typeface="+mj-lt"/>
                <a:ea typeface="ＭＳ Ｐゴシック" pitchFamily="34" charset="-128"/>
              </a:rPr>
              <a:t> via E, </a:t>
            </a:r>
            <a:r>
              <a:rPr lang="cs-CZ" altLang="ja-JP" sz="2400" dirty="0" err="1">
                <a:latin typeface="+mj-lt"/>
                <a:ea typeface="ＭＳ Ｐゴシック" pitchFamily="34" charset="-128"/>
              </a:rPr>
              <a:t>indirect</a:t>
            </a:r>
            <a:r>
              <a:rPr lang="cs-CZ" altLang="ja-JP" sz="2400" dirty="0">
                <a:latin typeface="+mj-lt"/>
                <a:ea typeface="ＭＳ Ｐゴシック" pitchFamily="34" charset="-128"/>
              </a:rPr>
              <a:t> </a:t>
            </a:r>
          </a:p>
          <a:p>
            <a:pPr marL="0" indent="0" eaLnBrk="1" hangingPunct="1">
              <a:spcAft>
                <a:spcPct val="50000"/>
              </a:spcAft>
            </a:pPr>
            <a:r>
              <a:rPr lang="cs-CZ" altLang="ja-JP" sz="2400" dirty="0">
                <a:latin typeface="+mj-lt"/>
                <a:ea typeface="ＭＳ Ｐゴシック" pitchFamily="34" charset="-128"/>
              </a:rPr>
              <a:t>OD </a:t>
            </a:r>
            <a:r>
              <a:rPr lang="cs-CZ" altLang="ja-JP" sz="2400" dirty="0" err="1">
                <a:latin typeface="+mj-lt"/>
                <a:ea typeface="ＭＳ Ｐゴシック" pitchFamily="34" charset="-128"/>
              </a:rPr>
              <a:t>connection</a:t>
            </a:r>
            <a:r>
              <a:rPr lang="cs-CZ" altLang="ja-JP" sz="2400" dirty="0">
                <a:latin typeface="+mj-lt"/>
                <a:ea typeface="ＭＳ Ｐゴシック" pitchFamily="34" charset="-128"/>
              </a:rPr>
              <a:t>, direct (via </a:t>
            </a:r>
            <a:r>
              <a:rPr lang="cs-CZ" altLang="ja-JP" sz="2400" dirty="0" err="1">
                <a:latin typeface="+mj-lt"/>
                <a:ea typeface="ＭＳ Ｐゴシック" pitchFamily="34" charset="-128"/>
              </a:rPr>
              <a:t>ownership</a:t>
            </a:r>
            <a:r>
              <a:rPr lang="cs-CZ" altLang="ja-JP" sz="2400" dirty="0">
                <a:latin typeface="+mj-lt"/>
                <a:ea typeface="ＭＳ Ｐゴシック" pitchFamily="34" charset="-128"/>
              </a:rPr>
              <a:t>, </a:t>
            </a:r>
            <a:r>
              <a:rPr lang="cs-CZ" altLang="ja-JP" sz="2400" dirty="0" err="1">
                <a:latin typeface="+mj-lt"/>
                <a:ea typeface="ＭＳ Ｐゴシック" pitchFamily="34" charset="-128"/>
              </a:rPr>
              <a:t>property</a:t>
            </a:r>
            <a:r>
              <a:rPr lang="cs-CZ" altLang="ja-JP" sz="2400" dirty="0">
                <a:latin typeface="+mj-lt"/>
                <a:ea typeface="ＭＳ Ｐゴシック" pitchFamily="34" charset="-128"/>
              </a:rPr>
              <a:t>, </a:t>
            </a:r>
            <a:r>
              <a:rPr lang="cs-CZ" altLang="ja-JP" sz="2400" dirty="0" err="1">
                <a:latin typeface="+mj-lt"/>
                <a:ea typeface="ＭＳ Ｐゴシック" pitchFamily="34" charset="-128"/>
              </a:rPr>
              <a:t>aspirations</a:t>
            </a:r>
            <a:r>
              <a:rPr lang="cs-CZ" altLang="ja-JP" sz="2400" dirty="0">
                <a:latin typeface="+mj-lt"/>
                <a:ea typeface="ＭＳ Ｐゴシック" pitchFamily="34" charset="-128"/>
              </a:rPr>
              <a:t>, </a:t>
            </a:r>
            <a:r>
              <a:rPr lang="cs-CZ" altLang="ja-JP" sz="2400" dirty="0" err="1">
                <a:latin typeface="+mj-lt"/>
                <a:ea typeface="ＭＳ Ｐゴシック" pitchFamily="34" charset="-128"/>
              </a:rPr>
              <a:t>access</a:t>
            </a:r>
            <a:r>
              <a:rPr lang="cs-CZ" altLang="ja-JP" sz="2400" dirty="0">
                <a:latin typeface="+mj-lt"/>
                <a:ea typeface="ＭＳ Ｐゴシック" pitchFamily="34" charset="-128"/>
              </a:rPr>
              <a:t> to </a:t>
            </a:r>
            <a:r>
              <a:rPr lang="cs-CZ" altLang="ja-JP" sz="2400" dirty="0" err="1">
                <a:latin typeface="+mj-lt"/>
                <a:ea typeface="ＭＳ Ｐゴシック" pitchFamily="34" charset="-128"/>
              </a:rPr>
              <a:t>occupations</a:t>
            </a:r>
            <a:endParaRPr lang="cs-CZ" altLang="ja-JP" sz="2400" dirty="0">
              <a:latin typeface="+mj-lt"/>
              <a:ea typeface="ＭＳ Ｐゴシック" pitchFamily="34" charset="-128"/>
            </a:endParaRPr>
          </a:p>
          <a:p>
            <a:pPr marL="0" indent="0" eaLnBrk="1" hangingPunct="1">
              <a:spcAft>
                <a:spcPct val="50000"/>
              </a:spcAft>
            </a:pPr>
            <a:endParaRPr lang="cs-CZ" altLang="ja-JP" sz="2400" dirty="0">
              <a:latin typeface="+mj-lt"/>
              <a:ea typeface="ＭＳ Ｐゴシック" pitchFamily="34" charset="-128"/>
            </a:endParaRPr>
          </a:p>
          <a:p>
            <a:pPr marL="0" indent="0" eaLnBrk="1" hangingPunct="1">
              <a:spcAft>
                <a:spcPct val="50000"/>
              </a:spcAft>
            </a:pPr>
            <a:r>
              <a:rPr lang="cs-CZ" altLang="ja-JP" sz="2400" dirty="0" err="1">
                <a:latin typeface="+mj-lt"/>
                <a:ea typeface="ＭＳ Ｐゴシック" pitchFamily="34" charset="-128"/>
              </a:rPr>
              <a:t>What</a:t>
            </a:r>
            <a:r>
              <a:rPr lang="cs-CZ" altLang="ja-JP" sz="2400" dirty="0">
                <a:latin typeface="+mj-lt"/>
                <a:ea typeface="ＭＳ Ｐゴシック" pitchFamily="34" charset="-128"/>
              </a:rPr>
              <a:t> </a:t>
            </a:r>
            <a:r>
              <a:rPr lang="cs-CZ" altLang="ja-JP" sz="2400" dirty="0" err="1">
                <a:latin typeface="+mj-lt"/>
                <a:ea typeface="ＭＳ Ｐゴシック" pitchFamily="34" charset="-128"/>
              </a:rPr>
              <a:t>can</a:t>
            </a:r>
            <a:r>
              <a:rPr lang="cs-CZ" altLang="ja-JP" sz="2400" dirty="0">
                <a:latin typeface="+mj-lt"/>
                <a:ea typeface="ＭＳ Ｐゴシック" pitchFamily="34" charset="-128"/>
              </a:rPr>
              <a:t> </a:t>
            </a:r>
            <a:r>
              <a:rPr lang="cs-CZ" altLang="ja-JP" sz="2400" dirty="0" err="1">
                <a:latin typeface="+mj-lt"/>
                <a:ea typeface="ＭＳ Ｐゴシック" pitchFamily="34" charset="-128"/>
              </a:rPr>
              <a:t>we</a:t>
            </a:r>
            <a:r>
              <a:rPr lang="cs-CZ" altLang="ja-JP" sz="2400" dirty="0">
                <a:latin typeface="+mj-lt"/>
                <a:ea typeface="ＭＳ Ｐゴシック" pitchFamily="34" charset="-128"/>
              </a:rPr>
              <a:t> </a:t>
            </a:r>
            <a:r>
              <a:rPr lang="cs-CZ" altLang="ja-JP" sz="2400" dirty="0" err="1">
                <a:latin typeface="+mj-lt"/>
                <a:ea typeface="ＭＳ Ｐゴシック" pitchFamily="34" charset="-128"/>
              </a:rPr>
              <a:t>expect</a:t>
            </a:r>
            <a:r>
              <a:rPr lang="cs-CZ" altLang="ja-JP" sz="2400" dirty="0">
                <a:latin typeface="+mj-lt"/>
                <a:ea typeface="ＭＳ Ｐゴシック" pitchFamily="34" charset="-128"/>
              </a:rPr>
              <a:t> in </a:t>
            </a:r>
            <a:r>
              <a:rPr lang="cs-CZ" altLang="ja-JP" sz="2400" dirty="0" err="1">
                <a:latin typeface="+mj-lt"/>
                <a:ea typeface="ＭＳ Ｐゴシック" pitchFamily="34" charset="-128"/>
              </a:rPr>
              <a:t>European</a:t>
            </a:r>
            <a:r>
              <a:rPr lang="cs-CZ" altLang="ja-JP" sz="2400" dirty="0">
                <a:latin typeface="+mj-lt"/>
                <a:ea typeface="ＭＳ Ｐゴシック" pitchFamily="34" charset="-128"/>
              </a:rPr>
              <a:t> </a:t>
            </a:r>
            <a:r>
              <a:rPr lang="cs-CZ" altLang="ja-JP" sz="2400" dirty="0" err="1">
                <a:latin typeface="+mj-lt"/>
                <a:ea typeface="ＭＳ Ｐゴシック" pitchFamily="34" charset="-128"/>
              </a:rPr>
              <a:t>states</a:t>
            </a:r>
            <a:r>
              <a:rPr lang="cs-CZ" altLang="ja-JP" sz="2400" dirty="0">
                <a:latin typeface="+mj-lt"/>
                <a:ea typeface="ＭＳ Ｐゴシック" pitchFamily="34" charset="-128"/>
              </a:rPr>
              <a:t>?   </a:t>
            </a:r>
            <a:r>
              <a:rPr lang="cs-CZ" altLang="ja-JP" sz="2400" dirty="0" err="1">
                <a:latin typeface="+mj-lt"/>
                <a:ea typeface="ＭＳ Ｐゴシック" pitchFamily="34" charset="-128"/>
              </a:rPr>
              <a:t>Links</a:t>
            </a:r>
            <a:r>
              <a:rPr lang="cs-CZ" altLang="ja-JP" sz="2400" dirty="0">
                <a:latin typeface="+mj-lt"/>
                <a:ea typeface="ＭＳ Ｐゴシック" pitchFamily="34" charset="-128"/>
              </a:rPr>
              <a:t>      a?   b?     c?</a:t>
            </a:r>
          </a:p>
          <a:p>
            <a:pPr marL="0" indent="0" eaLnBrk="1" hangingPunct="1">
              <a:spcAft>
                <a:spcPct val="50000"/>
              </a:spcAft>
            </a:pPr>
            <a:r>
              <a:rPr lang="cs-CZ" altLang="ja-JP" sz="2400" b="1" dirty="0">
                <a:latin typeface="+mj-lt"/>
                <a:ea typeface="ＭＳ Ｐゴシック" pitchFamily="34" charset="-128"/>
              </a:rPr>
              <a:t>a) </a:t>
            </a:r>
            <a:r>
              <a:rPr lang="cs-CZ" altLang="ja-JP" sz="2400" b="1" dirty="0" err="1">
                <a:latin typeface="+mj-lt"/>
                <a:ea typeface="ＭＳ Ｐゴシック" pitchFamily="34" charset="-128"/>
              </a:rPr>
              <a:t>transition</a:t>
            </a:r>
            <a:r>
              <a:rPr lang="cs-CZ" altLang="ja-JP" sz="2400" b="1" dirty="0">
                <a:latin typeface="+mj-lt"/>
                <a:ea typeface="ＭＳ Ｐゴシック" pitchFamily="34" charset="-128"/>
              </a:rPr>
              <a:t> to </a:t>
            </a:r>
            <a:r>
              <a:rPr lang="cs-CZ" altLang="ja-JP" sz="2400" b="1" dirty="0" err="1">
                <a:latin typeface="+mj-lt"/>
                <a:ea typeface="ＭＳ Ｐゴシック" pitchFamily="34" charset="-128"/>
              </a:rPr>
              <a:t>school</a:t>
            </a:r>
            <a:r>
              <a:rPr lang="cs-CZ" altLang="ja-JP" sz="2400" b="1" dirty="0">
                <a:latin typeface="+mj-lt"/>
                <a:ea typeface="ＭＳ Ｐゴシック" pitchFamily="34" charset="-128"/>
              </a:rPr>
              <a:t> </a:t>
            </a:r>
            <a:r>
              <a:rPr lang="cs-CZ" altLang="ja-JP" sz="2400" b="1" dirty="0" err="1">
                <a:latin typeface="+mj-lt"/>
                <a:ea typeface="ＭＳ Ｐゴシック" pitchFamily="34" charset="-128"/>
              </a:rPr>
              <a:t>from</a:t>
            </a:r>
            <a:r>
              <a:rPr lang="cs-CZ" altLang="ja-JP" sz="2400" b="1" dirty="0">
                <a:latin typeface="+mj-lt"/>
                <a:ea typeface="ＭＳ Ｐゴシック" pitchFamily="34" charset="-128"/>
              </a:rPr>
              <a:t> </a:t>
            </a:r>
            <a:r>
              <a:rPr lang="cs-CZ" altLang="ja-JP" sz="2400" b="1" dirty="0" err="1">
                <a:latin typeface="+mj-lt"/>
                <a:ea typeface="ＭＳ Ｐゴシック" pitchFamily="34" charset="-128"/>
              </a:rPr>
              <a:t>family</a:t>
            </a:r>
            <a:r>
              <a:rPr lang="cs-CZ" altLang="ja-JP" sz="2400" b="1" dirty="0">
                <a:latin typeface="+mj-lt"/>
                <a:ea typeface="ＭＳ Ｐゴシック" pitchFamily="34" charset="-128"/>
              </a:rPr>
              <a:t>  </a:t>
            </a:r>
            <a:r>
              <a:rPr lang="cs-CZ" altLang="ja-JP" sz="2800" b="1" dirty="0">
                <a:solidFill>
                  <a:srgbClr val="FF0000"/>
                </a:solidFill>
                <a:latin typeface="+mj-lt"/>
                <a:ea typeface="ＭＳ Ｐゴシック" pitchFamily="34" charset="-128"/>
              </a:rPr>
              <a:t>→</a:t>
            </a:r>
          </a:p>
          <a:p>
            <a:pPr marL="0" indent="0">
              <a:spcAft>
                <a:spcPct val="50000"/>
              </a:spcAft>
            </a:pPr>
            <a:r>
              <a:rPr lang="cs-CZ" altLang="ja-JP" sz="2400" dirty="0">
                <a:latin typeface="+mj-lt"/>
                <a:ea typeface="ＭＳ Ｐゴシック" pitchFamily="34" charset="-128"/>
              </a:rPr>
              <a:t>b) </a:t>
            </a:r>
            <a:r>
              <a:rPr lang="cs-CZ" altLang="ja-JP" sz="2400" dirty="0" err="1">
                <a:latin typeface="+mj-lt"/>
                <a:ea typeface="ＭＳ Ｐゴシック" pitchFamily="34" charset="-128"/>
              </a:rPr>
              <a:t>transition</a:t>
            </a:r>
            <a:r>
              <a:rPr lang="cs-CZ" altLang="ja-JP" sz="2400" dirty="0">
                <a:latin typeface="+mj-lt"/>
                <a:ea typeface="ＭＳ Ｐゴシック" pitchFamily="34" charset="-128"/>
              </a:rPr>
              <a:t> to </a:t>
            </a:r>
            <a:r>
              <a:rPr lang="cs-CZ" altLang="ja-JP" sz="2400" dirty="0" err="1">
                <a:latin typeface="+mj-lt"/>
                <a:ea typeface="ＭＳ Ｐゴシック" pitchFamily="34" charset="-128"/>
              </a:rPr>
              <a:t>labour</a:t>
            </a:r>
            <a:r>
              <a:rPr lang="cs-CZ" altLang="ja-JP" sz="2400" dirty="0">
                <a:latin typeface="+mj-lt"/>
                <a:ea typeface="ＭＳ Ｐゴシック" pitchFamily="34" charset="-128"/>
              </a:rPr>
              <a:t> market </a:t>
            </a:r>
            <a:r>
              <a:rPr lang="cs-CZ" altLang="ja-JP" sz="2400" dirty="0" err="1">
                <a:latin typeface="+mj-lt"/>
                <a:ea typeface="ＭＳ Ｐゴシック" pitchFamily="34" charset="-128"/>
              </a:rPr>
              <a:t>from</a:t>
            </a:r>
            <a:r>
              <a:rPr lang="cs-CZ" altLang="ja-JP" sz="2400" dirty="0">
                <a:latin typeface="+mj-lt"/>
                <a:ea typeface="ＭＳ Ｐゴシック" pitchFamily="34" charset="-128"/>
              </a:rPr>
              <a:t> </a:t>
            </a:r>
            <a:r>
              <a:rPr lang="cs-CZ" altLang="ja-JP" sz="2400" dirty="0" err="1">
                <a:latin typeface="+mj-lt"/>
                <a:ea typeface="ＭＳ Ｐゴシック" pitchFamily="34" charset="-128"/>
              </a:rPr>
              <a:t>educational</a:t>
            </a:r>
            <a:r>
              <a:rPr lang="cs-CZ" altLang="ja-JP" sz="2400" dirty="0">
                <a:latin typeface="+mj-lt"/>
                <a:ea typeface="ＭＳ Ｐゴシック" pitchFamily="34" charset="-128"/>
              </a:rPr>
              <a:t> </a:t>
            </a:r>
            <a:r>
              <a:rPr lang="cs-CZ" altLang="ja-JP" sz="2400" dirty="0" err="1">
                <a:latin typeface="+mj-lt"/>
                <a:ea typeface="ＭＳ Ｐゴシック" pitchFamily="34" charset="-128"/>
              </a:rPr>
              <a:t>system</a:t>
            </a:r>
            <a:endParaRPr lang="cs-CZ" altLang="ja-JP" sz="2400" dirty="0">
              <a:latin typeface="+mj-lt"/>
              <a:ea typeface="ＭＳ Ｐゴシック" pitchFamily="34" charset="-128"/>
            </a:endParaRPr>
          </a:p>
          <a:p>
            <a:pPr marL="0" indent="0" eaLnBrk="1" hangingPunct="1">
              <a:spcAft>
                <a:spcPct val="50000"/>
              </a:spcAft>
            </a:pPr>
            <a:r>
              <a:rPr lang="cs-CZ" altLang="ja-JP" sz="2400" dirty="0">
                <a:latin typeface="+mj-lt"/>
                <a:ea typeface="ＭＳ Ｐゴシック" pitchFamily="34" charset="-128"/>
              </a:rPr>
              <a:t>c) </a:t>
            </a:r>
            <a:r>
              <a:rPr lang="cs-CZ" altLang="ja-JP" sz="2400" dirty="0" err="1">
                <a:latin typeface="+mj-lt"/>
                <a:ea typeface="ＭＳ Ｐゴシック" pitchFamily="34" charset="-128"/>
              </a:rPr>
              <a:t>transition</a:t>
            </a:r>
            <a:r>
              <a:rPr lang="cs-CZ" altLang="ja-JP" sz="2400" dirty="0">
                <a:latin typeface="+mj-lt"/>
                <a:ea typeface="ＭＳ Ｐゴシック" pitchFamily="34" charset="-128"/>
              </a:rPr>
              <a:t> to </a:t>
            </a:r>
            <a:r>
              <a:rPr lang="cs-CZ" altLang="ja-JP" sz="2400" dirty="0" err="1">
                <a:latin typeface="+mj-lt"/>
                <a:ea typeface="ＭＳ Ｐゴシック" pitchFamily="34" charset="-128"/>
              </a:rPr>
              <a:t>labour</a:t>
            </a:r>
            <a:r>
              <a:rPr lang="cs-CZ" altLang="ja-JP" sz="2400" dirty="0">
                <a:latin typeface="+mj-lt"/>
                <a:ea typeface="ＭＳ Ｐゴシック" pitchFamily="34" charset="-128"/>
              </a:rPr>
              <a:t> market </a:t>
            </a:r>
            <a:r>
              <a:rPr lang="cs-CZ" altLang="ja-JP" sz="2400" dirty="0" err="1">
                <a:latin typeface="+mj-lt"/>
                <a:ea typeface="ＭＳ Ｐゴシック" pitchFamily="34" charset="-128"/>
              </a:rPr>
              <a:t>from</a:t>
            </a:r>
            <a:r>
              <a:rPr lang="cs-CZ" altLang="ja-JP" sz="2400" dirty="0">
                <a:latin typeface="+mj-lt"/>
                <a:ea typeface="ＭＳ Ｐゴシック" pitchFamily="34" charset="-128"/>
              </a:rPr>
              <a:t> </a:t>
            </a:r>
            <a:r>
              <a:rPr lang="cs-CZ" altLang="ja-JP" sz="2400" dirty="0" err="1">
                <a:latin typeface="+mj-lt"/>
                <a:ea typeface="ＭＳ Ｐゴシック" pitchFamily="34" charset="-128"/>
              </a:rPr>
              <a:t>family</a:t>
            </a:r>
            <a:endParaRPr lang="cs-CZ" altLang="ja-JP" sz="2400" dirty="0">
              <a:latin typeface="+mj-lt"/>
              <a:ea typeface="ＭＳ Ｐゴシック" pitchFamily="34" charset="-128"/>
            </a:endParaRPr>
          </a:p>
          <a:p>
            <a:pPr marL="0" indent="0" eaLnBrk="1" hangingPunct="1">
              <a:spcAft>
                <a:spcPct val="50000"/>
              </a:spcAft>
            </a:pPr>
            <a:endParaRPr lang="cs-CZ" altLang="ja-JP" sz="2000" dirty="0">
              <a:solidFill>
                <a:srgbClr val="C00000"/>
              </a:solidFill>
              <a:ea typeface="ＭＳ Ｐゴシック" pitchFamily="34" charset="-128"/>
            </a:endParaRPr>
          </a:p>
          <a:p>
            <a:pPr marL="0" indent="0" eaLnBrk="1" hangingPunct="1">
              <a:spcAft>
                <a:spcPct val="50000"/>
              </a:spcAft>
            </a:pPr>
            <a:endParaRPr lang="en-US" altLang="ja-JP" sz="2000" dirty="0">
              <a:ea typeface="ＭＳ Ｐゴシック" pitchFamily="34" charset="-128"/>
            </a:endParaRPr>
          </a:p>
        </p:txBody>
      </p:sp>
      <p:cxnSp>
        <p:nvCxnSpPr>
          <p:cNvPr id="4" name="Přímá spojnice se šipkou 3"/>
          <p:cNvCxnSpPr/>
          <p:nvPr/>
        </p:nvCxnSpPr>
        <p:spPr>
          <a:xfrm>
            <a:off x="755576" y="1916832"/>
            <a:ext cx="28083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Přímá spojnice se šipkou 5"/>
          <p:cNvCxnSpPr/>
          <p:nvPr/>
        </p:nvCxnSpPr>
        <p:spPr>
          <a:xfrm flipV="1">
            <a:off x="611560" y="762000"/>
            <a:ext cx="1368152"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2555776" y="762000"/>
            <a:ext cx="115212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0" y="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algn="ctr" eaLnBrk="1" hangingPunct="1"/>
            <a:r>
              <a:rPr lang="cs-CZ" altLang="zh-CN" sz="2400" b="1" dirty="0">
                <a:solidFill>
                  <a:srgbClr val="800000"/>
                </a:solidFill>
                <a:latin typeface="Arial" panose="020B0604020202020204" pitchFamily="34" charset="0"/>
                <a:ea typeface="宋体" pitchFamily="2" charset="-122"/>
                <a:cs typeface="Arial" panose="020B0604020202020204" pitchFamily="34" charset="0"/>
              </a:rPr>
              <a:t>OED triangle as a </a:t>
            </a:r>
            <a:r>
              <a:rPr lang="cs-CZ" altLang="zh-CN" sz="2400" b="1" dirty="0" err="1">
                <a:solidFill>
                  <a:srgbClr val="800000"/>
                </a:solidFill>
                <a:latin typeface="Arial" panose="020B0604020202020204" pitchFamily="34" charset="0"/>
                <a:ea typeface="宋体" pitchFamily="2" charset="-122"/>
                <a:cs typeface="Arial" panose="020B0604020202020204" pitchFamily="34" charset="0"/>
              </a:rPr>
              <a:t>core</a:t>
            </a:r>
            <a:r>
              <a:rPr lang="cs-CZ" altLang="zh-CN" sz="2400" b="1" dirty="0">
                <a:solidFill>
                  <a:srgbClr val="800000"/>
                </a:solidFill>
                <a:latin typeface="Arial" panose="020B0604020202020204" pitchFamily="34" charset="0"/>
                <a:ea typeface="宋体" pitchFamily="2" charset="-122"/>
                <a:cs typeface="Arial" panose="020B0604020202020204" pitchFamily="34" charset="0"/>
              </a:rPr>
              <a:t> </a:t>
            </a:r>
            <a:r>
              <a:rPr lang="cs-CZ" altLang="zh-CN" sz="2400" b="1" dirty="0" err="1">
                <a:solidFill>
                  <a:srgbClr val="800000"/>
                </a:solidFill>
                <a:latin typeface="Arial" panose="020B0604020202020204" pitchFamily="34" charset="0"/>
                <a:ea typeface="宋体" pitchFamily="2" charset="-122"/>
                <a:cs typeface="Arial" panose="020B0604020202020204" pitchFamily="34" charset="0"/>
              </a:rPr>
              <a:t>of</a:t>
            </a:r>
            <a:r>
              <a:rPr lang="cs-CZ" altLang="zh-CN" sz="2400" b="1" dirty="0">
                <a:solidFill>
                  <a:srgbClr val="800000"/>
                </a:solidFill>
                <a:latin typeface="Arial" panose="020B0604020202020204" pitchFamily="34" charset="0"/>
                <a:ea typeface="宋体" pitchFamily="2" charset="-122"/>
                <a:cs typeface="Arial" panose="020B0604020202020204" pitchFamily="34" charset="0"/>
              </a:rPr>
              <a:t> </a:t>
            </a:r>
            <a:r>
              <a:rPr lang="cs-CZ" altLang="zh-CN" sz="2400" b="1" dirty="0" err="1">
                <a:solidFill>
                  <a:srgbClr val="800000"/>
                </a:solidFill>
                <a:latin typeface="Arial" panose="020B0604020202020204" pitchFamily="34" charset="0"/>
                <a:ea typeface="宋体" pitchFamily="2" charset="-122"/>
                <a:cs typeface="Arial" panose="020B0604020202020204" pitchFamily="34" charset="0"/>
              </a:rPr>
              <a:t>social</a:t>
            </a:r>
            <a:r>
              <a:rPr lang="cs-CZ" altLang="zh-CN" sz="2400" b="1" dirty="0">
                <a:solidFill>
                  <a:srgbClr val="800000"/>
                </a:solidFill>
                <a:latin typeface="Arial" panose="020B0604020202020204" pitchFamily="34" charset="0"/>
                <a:ea typeface="宋体" pitchFamily="2" charset="-122"/>
                <a:cs typeface="Arial" panose="020B0604020202020204" pitchFamily="34" charset="0"/>
              </a:rPr>
              <a:t> mobility </a:t>
            </a:r>
            <a:r>
              <a:rPr lang="cs-CZ" altLang="zh-CN" sz="2400" b="1" dirty="0" err="1">
                <a:solidFill>
                  <a:srgbClr val="800000"/>
                </a:solidFill>
                <a:latin typeface="Arial" panose="020B0604020202020204" pitchFamily="34" charset="0"/>
                <a:ea typeface="宋体" pitchFamily="2" charset="-122"/>
                <a:cs typeface="Arial" panose="020B0604020202020204" pitchFamily="34" charset="0"/>
              </a:rPr>
              <a:t>process</a:t>
            </a:r>
            <a:endParaRPr lang="en-US" altLang="zh-CN" sz="2400" b="1" dirty="0">
              <a:solidFill>
                <a:srgbClr val="800000"/>
              </a:solidFill>
              <a:latin typeface="Arial" panose="020B0604020202020204" pitchFamily="34" charset="0"/>
              <a:ea typeface="宋体" pitchFamily="2" charset="-122"/>
              <a:cs typeface="Arial" panose="020B0604020202020204" pitchFamily="34" charset="0"/>
            </a:endParaRPr>
          </a:p>
          <a:p>
            <a:pPr eaLnBrk="1" hangingPunct="1"/>
            <a:endParaRPr lang="en-US" altLang="zh-CN" sz="2000" b="1" dirty="0">
              <a:latin typeface="+mj-lt"/>
              <a:ea typeface="宋体" pitchFamily="2" charset="-122"/>
            </a:endParaRPr>
          </a:p>
        </p:txBody>
      </p:sp>
      <p:sp>
        <p:nvSpPr>
          <p:cNvPr id="3" name="Zástupný symbol pro číslo snímku 2"/>
          <p:cNvSpPr>
            <a:spLocks noGrp="1"/>
          </p:cNvSpPr>
          <p:nvPr>
            <p:ph type="sldNum" sz="quarter" idx="12"/>
          </p:nvPr>
        </p:nvSpPr>
        <p:spPr/>
        <p:txBody>
          <a:bodyPr/>
          <a:lstStyle/>
          <a:p>
            <a:fld id="{9494B6D5-A0B9-47D8-AD4D-9B608C1A07EE}" type="slidenum">
              <a:rPr lang="en-GB" smtClean="0"/>
              <a:pPr/>
              <a:t>8</a:t>
            </a:fld>
            <a:endParaRPr lang="en-GB"/>
          </a:p>
        </p:txBody>
      </p:sp>
    </p:spTree>
    <p:extLst>
      <p:ext uri="{BB962C8B-B14F-4D97-AF65-F5344CB8AC3E}">
        <p14:creationId xmlns:p14="http://schemas.microsoft.com/office/powerpoint/2010/main" val="3647783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1340768"/>
            <a:ext cx="8640960" cy="5760640"/>
          </a:xfrm>
        </p:spPr>
        <p:txBody>
          <a:bodyPr>
            <a:normAutofit lnSpcReduction="10000"/>
          </a:bodyPr>
          <a:lstStyle/>
          <a:p>
            <a:pPr marL="457200" indent="-457200" algn="l">
              <a:buFontTx/>
              <a:buChar char="-"/>
            </a:pPr>
            <a:endParaRPr lang="cs-CZ" sz="2600" dirty="0">
              <a:solidFill>
                <a:schemeClr val="tx1"/>
              </a:solidFill>
              <a:latin typeface="Arial" panose="020B0604020202020204" pitchFamily="34" charset="0"/>
              <a:cs typeface="Arial" panose="020B0604020202020204" pitchFamily="34" charset="0"/>
            </a:endParaRPr>
          </a:p>
          <a:p>
            <a:pPr marL="457200" indent="-457200" algn="l">
              <a:buFontTx/>
              <a:buChar char="-"/>
            </a:pPr>
            <a:r>
              <a:rPr lang="en-GB" sz="2600" dirty="0">
                <a:solidFill>
                  <a:schemeClr val="tx1"/>
                </a:solidFill>
                <a:latin typeface="Arial" panose="020B0604020202020204" pitchFamily="34" charset="0"/>
                <a:cs typeface="Arial" panose="020B0604020202020204" pitchFamily="34" charset="0"/>
              </a:rPr>
              <a:t>reproduction of social classes means their stability </a:t>
            </a:r>
            <a:br>
              <a:rPr lang="cs-CZ" sz="2600" dirty="0">
                <a:solidFill>
                  <a:schemeClr val="tx1"/>
                </a:solidFill>
                <a:latin typeface="Arial" panose="020B0604020202020204" pitchFamily="34" charset="0"/>
                <a:cs typeface="Arial" panose="020B0604020202020204" pitchFamily="34" charset="0"/>
              </a:rPr>
            </a:br>
            <a:r>
              <a:rPr lang="en-GB" sz="2600" dirty="0">
                <a:solidFill>
                  <a:schemeClr val="tx1"/>
                </a:solidFill>
                <a:latin typeface="Arial" panose="020B0604020202020204" pitchFamily="34" charset="0"/>
                <a:cs typeface="Arial" panose="020B0604020202020204" pitchFamily="34" charset="0"/>
              </a:rPr>
              <a:t>in time</a:t>
            </a:r>
          </a:p>
          <a:p>
            <a:pPr marL="457200" indent="-457200" algn="l">
              <a:buFontTx/>
              <a:buChar char="-"/>
            </a:pPr>
            <a:r>
              <a:rPr lang="en-GB" sz="2600" dirty="0">
                <a:solidFill>
                  <a:schemeClr val="tx1"/>
                </a:solidFill>
                <a:latin typeface="Arial" panose="020B0604020202020204" pitchFamily="34" charset="0"/>
                <a:cs typeface="Arial" panose="020B0604020202020204" pitchFamily="34" charset="0"/>
              </a:rPr>
              <a:t>social classes are maintained </a:t>
            </a:r>
            <a:r>
              <a:rPr lang="en-GB" sz="2600" dirty="0" err="1">
                <a:solidFill>
                  <a:schemeClr val="tx1"/>
                </a:solidFill>
                <a:latin typeface="Arial" panose="020B0604020202020204" pitchFamily="34" charset="0"/>
                <a:cs typeface="Arial" panose="020B0604020202020204" pitchFamily="34" charset="0"/>
              </a:rPr>
              <a:t>intergenerationally</a:t>
            </a:r>
            <a:r>
              <a:rPr lang="en-GB" sz="2600" dirty="0">
                <a:solidFill>
                  <a:schemeClr val="tx1"/>
                </a:solidFill>
                <a:latin typeface="Arial" panose="020B0604020202020204" pitchFamily="34" charset="0"/>
                <a:cs typeface="Arial" panose="020B0604020202020204" pitchFamily="34" charset="0"/>
              </a:rPr>
              <a:t>, between parents and their children</a:t>
            </a:r>
          </a:p>
          <a:p>
            <a:pPr marL="457200" indent="-457200" algn="l">
              <a:buFontTx/>
              <a:buChar char="-"/>
            </a:pPr>
            <a:r>
              <a:rPr lang="en-GB" sz="2600" i="1" dirty="0">
                <a:solidFill>
                  <a:schemeClr val="tx1"/>
                </a:solidFill>
                <a:latin typeface="Arial" panose="020B0604020202020204" pitchFamily="34" charset="0"/>
                <a:cs typeface="Arial" panose="020B0604020202020204" pitchFamily="34" charset="0"/>
              </a:rPr>
              <a:t>social </a:t>
            </a:r>
            <a:r>
              <a:rPr lang="en-GB" sz="2600" dirty="0">
                <a:solidFill>
                  <a:schemeClr val="tx1"/>
                </a:solidFill>
                <a:latin typeface="Arial" panose="020B0604020202020204" pitchFamily="34" charset="0"/>
                <a:cs typeface="Arial" panose="020B0604020202020204" pitchFamily="34" charset="0"/>
              </a:rPr>
              <a:t>or</a:t>
            </a:r>
            <a:r>
              <a:rPr lang="en-GB" sz="2600" i="1" dirty="0">
                <a:solidFill>
                  <a:schemeClr val="tx1"/>
                </a:solidFill>
                <a:latin typeface="Arial" panose="020B0604020202020204" pitchFamily="34" charset="0"/>
                <a:cs typeface="Arial" panose="020B0604020202020204" pitchFamily="34" charset="0"/>
              </a:rPr>
              <a:t> cultural reproduction </a:t>
            </a:r>
            <a:r>
              <a:rPr lang="en-GB" sz="2600" dirty="0">
                <a:solidFill>
                  <a:schemeClr val="tx1"/>
                </a:solidFill>
                <a:latin typeface="Arial" panose="020B0604020202020204" pitchFamily="34" charset="0"/>
                <a:cs typeface="Arial" panose="020B0604020202020204" pitchFamily="34" charset="0"/>
              </a:rPr>
              <a:t>of class divisions</a:t>
            </a:r>
          </a:p>
          <a:p>
            <a:pPr marL="457200" indent="-457200" algn="l">
              <a:buFontTx/>
              <a:buChar char="-"/>
            </a:pPr>
            <a:r>
              <a:rPr lang="en-GB" sz="2600" dirty="0">
                <a:solidFill>
                  <a:schemeClr val="tx1"/>
                </a:solidFill>
                <a:latin typeface="Arial" panose="020B0604020202020204" pitchFamily="34" charset="0"/>
                <a:cs typeface="Arial" panose="020B0604020202020204" pitchFamily="34" charset="0"/>
              </a:rPr>
              <a:t>opposite to social reproduction is </a:t>
            </a:r>
            <a:r>
              <a:rPr lang="en-GB" sz="2600" i="1" dirty="0">
                <a:solidFill>
                  <a:schemeClr val="tx1"/>
                </a:solidFill>
                <a:latin typeface="Arial" panose="020B0604020202020204" pitchFamily="34" charset="0"/>
                <a:cs typeface="Arial" panose="020B0604020202020204" pitchFamily="34" charset="0"/>
              </a:rPr>
              <a:t>social mobility</a:t>
            </a:r>
          </a:p>
          <a:p>
            <a:pPr marL="914400" lvl="1" indent="-457200" algn="l">
              <a:buFontTx/>
              <a:buChar char="-"/>
            </a:pPr>
            <a:r>
              <a:rPr lang="en-GB" sz="2600" dirty="0">
                <a:solidFill>
                  <a:schemeClr val="tx1"/>
                </a:solidFill>
                <a:latin typeface="Arial" panose="020B0604020202020204" pitchFamily="34" charset="0"/>
                <a:cs typeface="Arial" panose="020B0604020202020204" pitchFamily="34" charset="0"/>
              </a:rPr>
              <a:t>change of social class position in time between parents and children</a:t>
            </a:r>
          </a:p>
          <a:p>
            <a:pPr marL="457200" indent="-457200" algn="l">
              <a:buFontTx/>
              <a:buChar char="-"/>
            </a:pPr>
            <a:endParaRPr lang="en-GB" sz="2600" dirty="0">
              <a:solidFill>
                <a:schemeClr val="tx1"/>
              </a:solidFill>
              <a:latin typeface="Arial" panose="020B0604020202020204" pitchFamily="34" charset="0"/>
              <a:cs typeface="Arial" panose="020B0604020202020204" pitchFamily="34" charset="0"/>
            </a:endParaRPr>
          </a:p>
          <a:p>
            <a:pPr marL="457200" indent="-457200" algn="l">
              <a:buFontTx/>
              <a:buChar char="-"/>
            </a:pPr>
            <a:r>
              <a:rPr lang="en-GB" sz="2600" b="1" i="1" dirty="0">
                <a:solidFill>
                  <a:schemeClr val="tx1"/>
                </a:solidFill>
                <a:latin typeface="Arial" panose="020B0604020202020204" pitchFamily="34" charset="0"/>
                <a:cs typeface="Arial" panose="020B0604020202020204" pitchFamily="34" charset="0"/>
              </a:rPr>
              <a:t>educational systems </a:t>
            </a:r>
            <a:r>
              <a:rPr lang="en-GB" sz="2600" dirty="0">
                <a:solidFill>
                  <a:schemeClr val="tx1"/>
                </a:solidFill>
                <a:latin typeface="Arial" panose="020B0604020202020204" pitchFamily="34" charset="0"/>
                <a:cs typeface="Arial" panose="020B0604020202020204" pitchFamily="34" charset="0"/>
              </a:rPr>
              <a:t>play important role in reproduction</a:t>
            </a:r>
            <a:r>
              <a:rPr lang="cs-CZ" sz="2600" dirty="0">
                <a:solidFill>
                  <a:schemeClr val="tx1"/>
                </a:solidFill>
                <a:latin typeface="Arial" panose="020B0604020202020204" pitchFamily="34" charset="0"/>
                <a:cs typeface="Arial" panose="020B0604020202020204" pitchFamily="34" charset="0"/>
              </a:rPr>
              <a:t>/mobility</a:t>
            </a:r>
            <a:r>
              <a:rPr lang="en-GB" sz="2600" dirty="0">
                <a:solidFill>
                  <a:schemeClr val="tx1"/>
                </a:solidFill>
                <a:latin typeface="Arial" panose="020B0604020202020204" pitchFamily="34" charset="0"/>
                <a:cs typeface="Arial" panose="020B0604020202020204" pitchFamily="34" charset="0"/>
              </a:rPr>
              <a:t> of social classes </a:t>
            </a:r>
          </a:p>
          <a:p>
            <a:pPr marL="457200" indent="-457200" algn="l">
              <a:buFontTx/>
              <a:buChar char="-"/>
            </a:pPr>
            <a:endParaRPr lang="en-GB" sz="3100" dirty="0">
              <a:solidFill>
                <a:schemeClr val="tx1"/>
              </a:solidFill>
              <a:latin typeface="Arial" panose="020B0604020202020204" pitchFamily="34" charset="0"/>
              <a:cs typeface="Arial" panose="020B0604020202020204" pitchFamily="34" charset="0"/>
            </a:endParaRPr>
          </a:p>
          <a:p>
            <a:pPr lvl="1" algn="l"/>
            <a:r>
              <a:rPr lang="en-GB" sz="3100" dirty="0">
                <a:solidFill>
                  <a:schemeClr val="tx1"/>
                </a:solidFill>
                <a:latin typeface="Arial" panose="020B0604020202020204" pitchFamily="34" charset="0"/>
                <a:cs typeface="Arial" panose="020B0604020202020204" pitchFamily="34" charset="0"/>
              </a:rPr>
              <a:t> </a:t>
            </a:r>
          </a:p>
          <a:p>
            <a:pPr marL="457200" indent="-457200" algn="l">
              <a:buFontTx/>
              <a:buChar char="-"/>
            </a:pPr>
            <a:endParaRPr lang="en-GB" dirty="0"/>
          </a:p>
          <a:p>
            <a:pPr marL="457200" indent="-457200" algn="l">
              <a:buFontTx/>
              <a:buChar char="-"/>
            </a:pPr>
            <a:endParaRPr lang="en-GB" dirty="0"/>
          </a:p>
          <a:p>
            <a:pPr marL="457200" indent="-457200" algn="l">
              <a:buFontTx/>
              <a:buChar char="-"/>
            </a:pPr>
            <a:endParaRPr lang="en-GB" dirty="0"/>
          </a:p>
        </p:txBody>
      </p:sp>
      <p:sp>
        <p:nvSpPr>
          <p:cNvPr id="4" name="TextovéPole 3"/>
          <p:cNvSpPr txBox="1"/>
          <p:nvPr/>
        </p:nvSpPr>
        <p:spPr>
          <a:xfrm>
            <a:off x="231488" y="548680"/>
            <a:ext cx="8640960" cy="461665"/>
          </a:xfrm>
          <a:prstGeom prst="rect">
            <a:avLst/>
          </a:prstGeom>
          <a:noFill/>
        </p:spPr>
        <p:txBody>
          <a:bodyPr wrap="square" rtlCol="0">
            <a:spAutoFit/>
          </a:bodyPr>
          <a:lstStyle/>
          <a:p>
            <a:pPr algn="ctr"/>
            <a:r>
              <a:rPr lang="en-GB" sz="2400" b="1" dirty="0">
                <a:solidFill>
                  <a:srgbClr val="800000"/>
                </a:solidFill>
                <a:latin typeface="Arial" panose="020B0604020202020204" pitchFamily="34" charset="0"/>
                <a:cs typeface="Arial" panose="020B0604020202020204" pitchFamily="34" charset="0"/>
              </a:rPr>
              <a:t>Reproduction of social classes</a:t>
            </a:r>
          </a:p>
        </p:txBody>
      </p:sp>
    </p:spTree>
    <p:extLst>
      <p:ext uri="{BB962C8B-B14F-4D97-AF65-F5344CB8AC3E}">
        <p14:creationId xmlns:p14="http://schemas.microsoft.com/office/powerpoint/2010/main" val="603838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2737</TotalTime>
  <Words>3093</Words>
  <Application>Microsoft Office PowerPoint</Application>
  <PresentationFormat>Předvádění na obrazovce (4:3)</PresentationFormat>
  <Paragraphs>346</Paragraphs>
  <Slides>35</Slides>
  <Notes>34</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35</vt:i4>
      </vt:variant>
    </vt:vector>
  </HeadingPairs>
  <TitlesOfParts>
    <vt:vector size="44" baseType="lpstr">
      <vt:lpstr>Arial</vt:lpstr>
      <vt:lpstr>Arial Narrow</vt:lpstr>
      <vt:lpstr>Calibri</vt:lpstr>
      <vt:lpstr>Calibri Light</vt:lpstr>
      <vt:lpstr>Tahoma</vt:lpstr>
      <vt:lpstr>Verdana</vt:lpstr>
      <vt:lpstr>Wingdings 2</vt:lpstr>
      <vt:lpstr>Wingdings 3</vt:lpstr>
      <vt:lpstr>Motiv Office</vt:lpstr>
      <vt:lpstr>(Un)equal access to education  </vt:lpstr>
      <vt:lpstr>Introduction</vt:lpstr>
      <vt:lpstr>Theoretical background  - concept of unequal chances -</vt:lpstr>
      <vt:lpstr>Social stratification</vt:lpstr>
      <vt:lpstr>Basic Social Stratification Cube:  3 dimensions</vt:lpstr>
      <vt:lpstr>Prezentace aplikace PowerPoint</vt:lpstr>
      <vt:lpstr>Results of social class divisions</vt:lpstr>
      <vt:lpstr>Prezentace aplikace PowerPoint</vt:lpstr>
      <vt:lpstr>Prezentace aplikace PowerPoint</vt:lpstr>
      <vt:lpstr>Equity in educational attainment</vt:lpstr>
      <vt:lpstr>Equity in education outcome</vt:lpstr>
      <vt:lpstr>           Discussion:  To reduce socially conditioned  educational inequalities  or  To exclude the elit/unprivileged pupils in a special educational stream?    </vt:lpstr>
      <vt:lpstr>Prezentace aplikace PowerPoint</vt:lpstr>
      <vt:lpstr>Basic features of Czech public educational system (basic level) </vt:lpstr>
      <vt:lpstr>Equal access to education</vt:lpstr>
      <vt:lpstr>Measures to combat unequal chances –  in the CR</vt:lpstr>
      <vt:lpstr>IEO and educational expansion </vt:lpstr>
      <vt:lpstr>Expansion of tertiary education</vt:lpstr>
      <vt:lpstr>Educational expansion in European countries 2000+</vt:lpstr>
      <vt:lpstr>Social chances of the Roma  in the Czech Republic </vt:lpstr>
      <vt:lpstr> Number of the Roma in CR and SR comparison between Cenzus and estimates</vt:lpstr>
      <vt:lpstr>Distribution of the Roma population in the CR by districts – Cenzus 11</vt:lpstr>
      <vt:lpstr>Prezentace aplikace PowerPoint</vt:lpstr>
      <vt:lpstr>Prezentace aplikace PowerPoint</vt:lpstr>
      <vt:lpstr>Prezentace aplikace PowerPoint</vt:lpstr>
      <vt:lpstr>Prezentace aplikace PowerPoint</vt:lpstr>
      <vt:lpstr>In the CR we clearly identify</vt:lpstr>
      <vt:lpstr>Inequalities in public education</vt:lpstr>
      <vt:lpstr>Example of ethnic differentiation among primary schools (in Brno)</vt:lpstr>
      <vt:lpstr>Conclusions</vt:lpstr>
      <vt:lpstr>Causes – institutional level </vt:lpstr>
      <vt:lpstr>The main problems on the side of actors</vt:lpstr>
      <vt:lpstr>Inequalities in public education</vt:lpstr>
      <vt:lpstr>General conclusions</vt:lpstr>
      <vt:lpstr>Prezentace aplikace PowerPoint</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aaaa</dc:creator>
  <cp:lastModifiedBy>Laura Fónadová</cp:lastModifiedBy>
  <cp:revision>181</cp:revision>
  <cp:lastPrinted>2021-11-30T15:53:36Z</cp:lastPrinted>
  <dcterms:created xsi:type="dcterms:W3CDTF">2013-09-22T19:27:37Z</dcterms:created>
  <dcterms:modified xsi:type="dcterms:W3CDTF">2021-12-01T09:49:51Z</dcterms:modified>
</cp:coreProperties>
</file>