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4" r:id="rId2"/>
    <p:sldId id="340" r:id="rId3"/>
    <p:sldId id="341" r:id="rId4"/>
    <p:sldId id="343" r:id="rId5"/>
    <p:sldId id="344" r:id="rId6"/>
    <p:sldId id="345" r:id="rId7"/>
    <p:sldId id="346" r:id="rId8"/>
    <p:sldId id="348" r:id="rId9"/>
    <p:sldId id="349" r:id="rId10"/>
    <p:sldId id="350" r:id="rId11"/>
    <p:sldId id="351" r:id="rId12"/>
    <p:sldId id="352" r:id="rId13"/>
    <p:sldId id="347" r:id="rId14"/>
    <p:sldId id="353" r:id="rId15"/>
    <p:sldId id="339" r:id="rId16"/>
  </p:sldIdLst>
  <p:sldSz cx="9145588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146" autoAdjust="0"/>
  </p:normalViewPr>
  <p:slideViewPr>
    <p:cSldViewPr snapToGrid="0">
      <p:cViewPr varScale="1">
        <p:scale>
          <a:sx n="77" d="100"/>
          <a:sy n="77" d="100"/>
        </p:scale>
        <p:origin x="25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řej Částek" userId="8936cd17-3b83-4c2c-a9f2-dbc17b3bea9c" providerId="ADAL" clId="{D1428159-50DD-4616-B35F-E2D01E9EB34C}"/>
    <pc:docChg chg="modSld">
      <pc:chgData name="Ondřej Částek" userId="8936cd17-3b83-4c2c-a9f2-dbc17b3bea9c" providerId="ADAL" clId="{D1428159-50DD-4616-B35F-E2D01E9EB34C}" dt="2021-11-10T08:14:57.471" v="7" actId="20577"/>
      <pc:docMkLst>
        <pc:docMk/>
      </pc:docMkLst>
      <pc:sldChg chg="modSp mod">
        <pc:chgData name="Ondřej Částek" userId="8936cd17-3b83-4c2c-a9f2-dbc17b3bea9c" providerId="ADAL" clId="{D1428159-50DD-4616-B35F-E2D01E9EB34C}" dt="2021-11-10T08:14:57.471" v="7" actId="20577"/>
        <pc:sldMkLst>
          <pc:docMk/>
          <pc:sldMk cId="0" sldId="304"/>
        </pc:sldMkLst>
        <pc:spChg chg="mod">
          <ac:chgData name="Ondřej Částek" userId="8936cd17-3b83-4c2c-a9f2-dbc17b3bea9c" providerId="ADAL" clId="{D1428159-50DD-4616-B35F-E2D01E9EB34C}" dt="2021-11-10T08:14:57.471" v="7" actId="20577"/>
          <ac:spMkLst>
            <pc:docMk/>
            <pc:sldMk cId="0" sldId="304"/>
            <ac:spMk id="3" creationId="{82CC5C47-F930-43E3-953E-73283C45552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78A6661-1FD1-4EED-9BFF-06ECA2896D1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067555D-E37A-497C-801F-F316972166F6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71EC94-2F91-4666-8DDC-E48D7C5B7A2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2F152E-F758-4B6B-9566-6938BC246FC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7A89310-CE6D-45BF-9279-179240EB3E2A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751711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BAAFBA8-6158-4CE8-AC8D-553C70F7001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2D4B63-2122-4BD3-A068-D28B9C4EF57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75A86-6790-4FA8-A013-9B1A6AD99D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EF7F4A-040A-4B37-83EA-3F83CFA6078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2E3D9A-9A65-41C4-B0BA-724A55B3E11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79B2349-673B-4337-B903-C14BE8E24E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C8EBA96F-E6A7-43E8-A626-C92DA024654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4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0D07BD1-EFC9-448E-B37A-2E90245D39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DCDDBC4-D185-4633-9965-A6C80ECF47F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FA4300-73F2-4F44-9DD4-461065B55414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980507-F4E3-4327-BA70-AD74CBE1DCCE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sz="1200" dirty="0"/>
              <a:t>Průzkum trhu: jeho velikost, segmentace, identifikace a způsob použití komunikačních kanálů, obsazenost…</a:t>
            </a:r>
          </a:p>
          <a:p>
            <a:pPr>
              <a:spcAft>
                <a:spcPts val="1200"/>
              </a:spcAft>
            </a:pPr>
            <a:r>
              <a:rPr lang="cs-CZ" sz="1200" dirty="0"/>
              <a:t>Porozumění chování zákazníků: proč kupují náš produkt? Co ovlivňuje jejich rozhodnutí? Kdo náš produkt kupuje? atp.</a:t>
            </a:r>
          </a:p>
          <a:p>
            <a:pPr>
              <a:spcAft>
                <a:spcPts val="1200"/>
              </a:spcAft>
            </a:pPr>
            <a:r>
              <a:rPr lang="cs-CZ" sz="1200" dirty="0"/>
              <a:t>Analýza konkurence: kdo je naše konkurence? Jak si udržet své zákazníky? Tj. jaké jsou cenové hladiny, podobné a odlišné atributy produktů a další aspekty v rámci 4P?</a:t>
            </a:r>
          </a:p>
          <a:p>
            <a:pPr>
              <a:spcAft>
                <a:spcPts val="1200"/>
              </a:spcAft>
            </a:pPr>
            <a:r>
              <a:rPr lang="cs-CZ" sz="1200" dirty="0"/>
              <a:t>Identifikace nových příležitostí: existuje potenciál pro nový produkt? Měl by se stávající produkt změnit?</a:t>
            </a:r>
          </a:p>
          <a:p>
            <a:pPr>
              <a:spcAft>
                <a:spcPts val="1200"/>
              </a:spcAft>
            </a:pPr>
            <a:r>
              <a:rPr lang="cs-CZ" sz="1200" dirty="0"/>
              <a:t>Podpora pro jiná rozhodnutí: měli bychom koupit tohle nebo tamto? Měli bychom otevřít nový distribuční kanál, novou pobočku, nový komunikační kanál?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59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10ECC028-EC05-46D3-9CA0-FB808764342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E647F459-276A-4687-8D53-89464BF6E9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8ED0F8-FB5A-487A-9621-6D5134A72346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89B5274A-62C3-4FBE-AC43-F79CE99F54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8926" y="2900367"/>
            <a:ext cx="8522683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EEA933A5-A643-4CB4-894F-B6C6BE09094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98926" y="4116400"/>
            <a:ext cx="8522683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27BE94B4-864B-4AD2-9622-F5FB5AE94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15" y="414003"/>
            <a:ext cx="1531620" cy="103609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554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BFF89670-AF30-43DF-84DA-F78223E9A46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718709"/>
            <a:ext cx="3915680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92C04E7-9390-4AC0-B815-37352B0A8B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BF2E9517-FE95-44C7-BA0D-8F9B274DE9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E9410F-9780-4E03-AD5E-547E8BBCE5A8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EC9EB283-2C90-48B2-AEAF-E4BF51A3DD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4500000"/>
            <a:ext cx="3915680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774E4EC9-88F7-48FA-9D34-8D2A3D77FF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4068001"/>
            <a:ext cx="3915680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BC91F94-D3C7-4520-B112-CC006DF418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271" y="4500000"/>
            <a:ext cx="3915680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12C98B6-361A-430D-BEAD-B44F85261F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820" y="4068001"/>
            <a:ext cx="3915680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679A48A9-475B-4FDA-BBDC-708030F207A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718709"/>
            <a:ext cx="3915680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0" name="Obrázek 13">
            <a:extLst>
              <a:ext uri="{FF2B5EF4-FFF2-40B4-BE49-F238E27FC236}">
                <a16:creationId xmlns:a16="http://schemas.microsoft.com/office/drawing/2014/main" id="{5DB8B8BA-0F99-45E2-B820-CF96010E4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3453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6FB0B8-A303-4FD6-B4C5-9C542C48CD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6D0182-090E-48D3-B8DF-2A592666B7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FB454-E8E6-46FC-864A-C1CD8F311F7A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2FDF2EA1-8DCC-4DA0-A854-AE4629C6D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25984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8092B7-26AA-4E79-8DFC-D3787B6560D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1B3EAB-ECD2-4EA8-875E-689BD2A7A6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56E2DF3-2F5F-4E81-8F08-D3269BFB5BB2}" type="slidenum">
              <a:t>‹#›</a:t>
            </a:fld>
            <a:endParaRPr lang="cs-CZ"/>
          </a:p>
        </p:txBody>
      </p:sp>
      <p:sp>
        <p:nvSpPr>
          <p:cNvPr id="4" name="Zástupný symbol pro obrázek 7">
            <a:extLst>
              <a:ext uri="{FF2B5EF4-FFF2-40B4-BE49-F238E27FC236}">
                <a16:creationId xmlns:a16="http://schemas.microsoft.com/office/drawing/2014/main" id="{72A120C3-1EAA-4E45-84C4-9F5EFA037809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9145591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na ikonu přidáte obrázek.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F5E8C543-F14A-40FC-BD48-0578691E8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747" y="6050484"/>
            <a:ext cx="883410" cy="59759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674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03DFA9-CD87-4F42-A7FF-F58F0F981B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E5C899-37BF-4A4D-A87B-9DF2BA0EA8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pPr lvl="0"/>
            <a:fld id="{F9441903-AA2C-4674-B2CE-B18ACCDB11B4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8CD78A50-0ADA-4863-A399-6E271CFB2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633" y="2019296"/>
            <a:ext cx="4199884" cy="28410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2160844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B44AA4-6434-400B-AC79-7A4A20DAF9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CE6FC7-5A8D-4B01-BD30-DA3ECD0488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77F5E0-195A-4DD8-AF9F-E3A9C10F9AFC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C83BEF64-2FD3-4900-84BF-A58427851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996" y="2434288"/>
            <a:ext cx="7187997" cy="186355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3442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C0136E19-27A0-4803-A0CF-D13303A092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A9009266-117D-4039-AAE6-673BB96C90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00759E-1E36-4DFE-82DC-1DB6374FB462}" type="slidenum">
              <a:t>‹#›</a:t>
            </a:fld>
            <a:endParaRPr lang="cs-CZ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FB8B4075-96E4-4049-8C5F-DD920AB38C0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318B140-5685-4D06-A589-9B0B9EEBAEA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87EB9C54-3FD1-4ABF-8247-EA3E16044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9730658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0A09B521-A4C2-4869-829D-D14802EEE6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6FE0A9BA-8028-4F32-8766-D5B3470C8D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61A36E8D-8171-4B5B-B82A-C38687A961CC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2E6FE29-EC88-4272-9D23-F1C4DFEED1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8926" y="2900367"/>
            <a:ext cx="8522683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1D39D61-9779-40F4-866A-32085020129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98926" y="4116400"/>
            <a:ext cx="8522683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0FA96A8B-D520-457E-950C-01474676A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15" y="414003"/>
            <a:ext cx="1520784" cy="1028764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6467922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A67B7C13-CF35-46CD-863E-B6C30BBC0EC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2691AF03-AD7A-4C9A-AD4E-A34A69295E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CC6AC45-4254-4E8B-A56F-00DB791335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62D4A-D5F1-448C-B6DF-EC1273B523AA}" type="slidenum">
              <a:t>‹#›</a:t>
            </a:fld>
            <a:endParaRPr lang="cs-CZ"/>
          </a:p>
        </p:txBody>
      </p:sp>
      <p:sp>
        <p:nvSpPr>
          <p:cNvPr id="5" name="Zástupný symbol pro text 7">
            <a:extLst>
              <a:ext uri="{FF2B5EF4-FFF2-40B4-BE49-F238E27FC236}">
                <a16:creationId xmlns:a16="http://schemas.microsoft.com/office/drawing/2014/main" id="{3D4C14E3-3286-46E2-BB61-BCCA305881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8065501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5E1B5A60-CEA9-4417-8E98-02F3F1F2C3E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354CAFC-0F55-4941-80D1-E470775D7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7458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6B714C-EAB3-45A7-A4E8-26F06714CA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34CB2E-4396-464E-AC7D-B49D46D8E0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C5B04C-DA97-4471-815E-49B911BA8E03}" type="slidenum">
              <a:t>‹#›</a:t>
            </a:fld>
            <a:endParaRPr lang="cs-CZ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7C4D3959-7FF3-4771-80C9-3D485FD0B39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3915680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D96A28A8-6F70-414D-BAB2-FE44A4EACAB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84792307-48FC-4881-A9AA-BE5E300FC7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271" y="1290511"/>
            <a:ext cx="3915680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0566D54-45B4-45E5-BFC5-81EB1A39643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1996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EC83857-3FEE-4738-A8BF-3E5B7ADF317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1690268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10">
            <a:extLst>
              <a:ext uri="{FF2B5EF4-FFF2-40B4-BE49-F238E27FC236}">
                <a16:creationId xmlns:a16="http://schemas.microsoft.com/office/drawing/2014/main" id="{B198797A-9F55-486B-9CA2-96360B7C9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58482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3F0DC573-C0E7-42F2-A77D-1058AE6A551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39450" y="1695078"/>
            <a:ext cx="3914491" cy="38967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28C4DDFD-B782-48D1-8985-2F735202DF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C0A69F28-6F42-4366-A579-80A9E43747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01C60D-68E7-4D87-9648-F5EF40A8702C}" type="slidenum">
              <a:t>‹#›</a:t>
            </a:fld>
            <a:endParaRPr lang="cs-CZ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F7EBCA89-1CEC-4DB7-8101-3BCFFBDE08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E1F3C69A-D166-4E46-B1DB-309C3C39962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5599666"/>
            <a:ext cx="3914491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5804849-E18B-4381-869C-626983E6B65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1667024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9">
            <a:extLst>
              <a:ext uri="{FF2B5EF4-FFF2-40B4-BE49-F238E27FC236}">
                <a16:creationId xmlns:a16="http://schemas.microsoft.com/office/drawing/2014/main" id="{1BE3A9E6-13E7-44E6-B4DD-D5F29BAFA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9750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8EFBF067-817C-4677-A9F9-66B497DABA9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3330583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74932D63-95E0-493A-B3A8-8F4515218D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6547A66-4712-446D-81EC-0D0C4A193C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2A676-9E7A-4DB6-B81D-35B513D27330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2F1FC960-8966-4873-9EC0-0A5F65C7192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441427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E3BFE977-798E-433B-BF9A-BD56376D704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30583" y="441427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315DF775-BA91-40F8-AA99-EA9A1416865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21962" y="441426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84F2ACE-88AA-4F89-8214-1F4F7F206C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9FB4395D-BFBD-43CF-9843-A921157C14F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30930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176932AB-BFEB-421D-BD95-8D86D6EC957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22136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6880A5E2-CA7F-4BAE-B8D6-55D39030846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1C19540-53AA-45A1-B8EA-F5CEE0EFDB3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121066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84DB4688-1CF5-4FD6-87A1-78D69C22E16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8065501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B287720E-03E6-4531-8ABA-4260382B76D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15" name="Obrázek 16">
            <a:extLst>
              <a:ext uri="{FF2B5EF4-FFF2-40B4-BE49-F238E27FC236}">
                <a16:creationId xmlns:a16="http://schemas.microsoft.com/office/drawing/2014/main" id="{5DC4AC75-6835-4E58-A256-CC9B8D971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9214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A82127-E492-4D5F-8A6F-AA3A3438F3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733078-13A3-48FC-8E27-E53059CCEA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C27963-931A-4D29-849C-6DC6DBA055AD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771EF863-FB50-475B-AF71-EB5DBB57F25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704972" y="692145"/>
            <a:ext cx="3901415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obsah 12">
            <a:extLst>
              <a:ext uri="{FF2B5EF4-FFF2-40B4-BE49-F238E27FC236}">
                <a16:creationId xmlns:a16="http://schemas.microsoft.com/office/drawing/2014/main" id="{EAFB6509-923B-48DF-ADF4-EAA4C85B5AF3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39450" y="692155"/>
            <a:ext cx="3914491" cy="4899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E0E7423D-158B-48D9-9D75-1A4FCF58A7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5599666"/>
            <a:ext cx="3914491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7" name="Obrázek 10">
            <a:extLst>
              <a:ext uri="{FF2B5EF4-FFF2-40B4-BE49-F238E27FC236}">
                <a16:creationId xmlns:a16="http://schemas.microsoft.com/office/drawing/2014/main" id="{F7D6114A-0EC1-40A1-9184-88E680693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2828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620164-2503-4E8A-8901-6925D7A030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C14BA0-D24B-4D84-8806-90F23689F8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6A58F9-2282-4CA5-B9D3-4BB75A032674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EAA5A903-6446-4CB4-8768-71625CD15B8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692145"/>
            <a:ext cx="8066297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B85364EA-9AB5-490E-A4AA-56FF4437E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9874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8384AA16-6C97-4642-BB15-0876120AF5F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540090" y="6227996"/>
            <a:ext cx="5941030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98FB0DD-D685-4413-BAF3-DE5809E0801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310557" y="6227996"/>
            <a:ext cx="189033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157E99AF-5CDC-4939-882B-4AB81AD557E3}" type="slidenum">
              <a:t>‹#›</a:t>
            </a:fld>
            <a:endParaRPr lang="cs-CZ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E5B7155-882A-4DD0-AB3D-4CCC1D8BC6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90" y="719998"/>
            <a:ext cx="80662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22DDD9D-1E7D-4C19-A324-4F64CAA867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39194" y="1871996"/>
            <a:ext cx="80662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cs-CZ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xplorerresearch.com/eeg-consumer-research/" TargetMode="External"/><Relationship Id="rId3" Type="http://schemas.openxmlformats.org/officeDocument/2006/relationships/hyperlink" Target="https://www.youtube.com/watch?v=rrb8zkYLoaM" TargetMode="External"/><Relationship Id="rId7" Type="http://schemas.openxmlformats.org/officeDocument/2006/relationships/hyperlink" Target="https://www.ceskatelevize.cz/vse-o-ct/sledovanost-a-data-o-vysilani/metodika-elektronickeho-mereni/elektronicke-mereni-sledovanosti/" TargetMode="External"/><Relationship Id="rId2" Type="http://schemas.openxmlformats.org/officeDocument/2006/relationships/hyperlink" Target="https://www.youtube.com/watch?v=jeQ7C4JLpu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nalytics.google.com/analytics/academy/course/6" TargetMode="External"/><Relationship Id="rId5" Type="http://schemas.openxmlformats.org/officeDocument/2006/relationships/hyperlink" Target="https://www.youtube.com/watch?v=PxPWikwkaZA" TargetMode="External"/><Relationship Id="rId4" Type="http://schemas.openxmlformats.org/officeDocument/2006/relationships/hyperlink" Target="https://explorerresearch.com/eye-tracking-market-research/" TargetMode="External"/><Relationship Id="rId9" Type="http://schemas.openxmlformats.org/officeDocument/2006/relationships/hyperlink" Target="https://explorerresearch.com/gsr-market-research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vertyactionlab.org/sites/default/files/research-paper/Field%20Experiments%20in%20Marketing.pdf" TargetMode="External"/><Relationship Id="rId2" Type="http://schemas.openxmlformats.org/officeDocument/2006/relationships/hyperlink" Target="https://mueel.econ.muni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bavSMdQtQ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xplorerresearch.com/facial-coding-research/" TargetMode="External"/><Relationship Id="rId2" Type="http://schemas.openxmlformats.org/officeDocument/2006/relationships/hyperlink" Target="https://acrea.cz/webinare-realizovan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xplorerresearch.com/virtual-reality-market-research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A3073-CDA9-4FBB-AA26-A096883CEA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	Marketingový </a:t>
            </a:r>
            <a:r>
              <a:rPr lang="cs-CZ" dirty="0"/>
              <a:t>výzkum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CC5C47-F930-43E3-953E-73283C45552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257800" y="4116400"/>
            <a:ext cx="3563809" cy="1341425"/>
          </a:xfrm>
        </p:spPr>
        <p:txBody>
          <a:bodyPr/>
          <a:lstStyle/>
          <a:p>
            <a:r>
              <a:rPr lang="cs-CZ" dirty="0"/>
              <a:t>CKH_ZAMO</a:t>
            </a:r>
          </a:p>
          <a:p>
            <a:r>
              <a:rPr lang="cs-CZ" dirty="0"/>
              <a:t>Ondřej Částek</a:t>
            </a:r>
          </a:p>
          <a:p>
            <a:r>
              <a:rPr lang="cs-CZ" dirty="0"/>
              <a:t>castek@econ.muni.cz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194" y="1365162"/>
            <a:ext cx="8066297" cy="5112912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/>
              <a:t>systematické sledování smyslově vnímatelných jevů</a:t>
            </a:r>
          </a:p>
          <a:p>
            <a:endParaRPr lang="cs-CZ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Zjevné x skryté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Standardizované x </a:t>
            </a:r>
            <a:r>
              <a:rPr lang="cs-CZ" sz="3400" dirty="0" err="1"/>
              <a:t>polostandardizované</a:t>
            </a:r>
            <a:r>
              <a:rPr lang="cs-CZ" sz="3400" dirty="0"/>
              <a:t> x nestandardizované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Zúčastněné x nezúčastněné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Etnografický výzkum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Natáčení (</a:t>
            </a:r>
            <a:r>
              <a:rPr lang="cs-CZ" sz="3400" dirty="0" err="1">
                <a:hlinkClick r:id="rId2"/>
              </a:rPr>
              <a:t>Ray</a:t>
            </a:r>
            <a:r>
              <a:rPr lang="cs-CZ" sz="3400" dirty="0">
                <a:hlinkClick r:id="rId2"/>
              </a:rPr>
              <a:t> </a:t>
            </a:r>
            <a:r>
              <a:rPr lang="cs-CZ" sz="3400" dirty="0" err="1">
                <a:hlinkClick r:id="rId2"/>
              </a:rPr>
              <a:t>Burke</a:t>
            </a:r>
            <a:r>
              <a:rPr lang="cs-CZ" sz="3400" dirty="0">
                <a:hlinkClick r:id="rId2"/>
              </a:rPr>
              <a:t> na </a:t>
            </a:r>
            <a:r>
              <a:rPr lang="cs-CZ" sz="3400" dirty="0" err="1">
                <a:hlinkClick r:id="rId2"/>
              </a:rPr>
              <a:t>TEDx</a:t>
            </a:r>
            <a:r>
              <a:rPr lang="cs-CZ" sz="3400" dirty="0"/>
              <a:t>, </a:t>
            </a:r>
            <a:r>
              <a:rPr lang="cs-CZ" sz="3400" dirty="0">
                <a:hlinkClick r:id="rId3"/>
              </a:rPr>
              <a:t>Shopper </a:t>
            </a:r>
            <a:r>
              <a:rPr lang="cs-CZ" sz="3400" dirty="0" err="1">
                <a:hlinkClick r:id="rId3"/>
              </a:rPr>
              <a:t>Engage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Oční kamera (</a:t>
            </a:r>
            <a:r>
              <a:rPr lang="cs-CZ" sz="3400" dirty="0">
                <a:hlinkClick r:id="rId4"/>
              </a:rPr>
              <a:t>příklad text</a:t>
            </a:r>
            <a:r>
              <a:rPr lang="cs-CZ" sz="3400" dirty="0"/>
              <a:t>, </a:t>
            </a:r>
            <a:r>
              <a:rPr lang="cs-CZ" sz="3400" dirty="0">
                <a:hlinkClick r:id="rId5"/>
              </a:rPr>
              <a:t>příklad video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 err="1"/>
              <a:t>Cookies</a:t>
            </a:r>
            <a:r>
              <a:rPr lang="cs-CZ" sz="3400" dirty="0"/>
              <a:t> (</a:t>
            </a:r>
            <a:r>
              <a:rPr lang="cs-CZ" sz="3400" dirty="0">
                <a:hlinkClick r:id="rId6"/>
              </a:rPr>
              <a:t>Google </a:t>
            </a:r>
            <a:r>
              <a:rPr lang="cs-CZ" sz="3400" dirty="0" err="1">
                <a:hlinkClick r:id="rId6"/>
              </a:rPr>
              <a:t>Analytics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Peoplemetry (</a:t>
            </a:r>
            <a:r>
              <a:rPr lang="cs-CZ" sz="3400" dirty="0">
                <a:hlinkClick r:id="rId7"/>
              </a:rPr>
              <a:t>jak to funguje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Elektroencefalografie (</a:t>
            </a:r>
            <a:r>
              <a:rPr lang="cs-CZ" sz="3400" dirty="0">
                <a:hlinkClick r:id="rId8"/>
              </a:rPr>
              <a:t>příklad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Galvanické snímání reakce kůže (</a:t>
            </a:r>
            <a:r>
              <a:rPr lang="cs-CZ" sz="3400" dirty="0">
                <a:hlinkClick r:id="rId9"/>
              </a:rPr>
              <a:t>GSR</a:t>
            </a:r>
            <a:r>
              <a:rPr lang="cs-CZ" sz="3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920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194" y="1871996"/>
            <a:ext cx="8066297" cy="43485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i="1" dirty="0"/>
              <a:t>umožňuje manipulovat s nezávisle proměnnou a sledovat dopad na závisle proměnnou při kontrole dalších faktorů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laboratorní (</a:t>
            </a:r>
            <a:r>
              <a:rPr lang="cs-CZ" dirty="0">
                <a:hlinkClick r:id="rId2"/>
              </a:rPr>
              <a:t>lab</a:t>
            </a:r>
            <a:r>
              <a:rPr lang="cs-CZ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terénní (</a:t>
            </a:r>
            <a:r>
              <a:rPr lang="cs-CZ" dirty="0">
                <a:hlinkClick r:id="rId3"/>
              </a:rPr>
              <a:t>field</a:t>
            </a:r>
            <a:r>
              <a:rPr lang="cs-CZ" dirty="0"/>
              <a:t>)</a:t>
            </a:r>
          </a:p>
          <a:p>
            <a:pPr marL="1143000" lvl="1" indent="-457200">
              <a:spcAft>
                <a:spcPts val="1200"/>
              </a:spcAft>
              <a:buFont typeface="+mj-lt"/>
              <a:buAutoNum type="alphaLcParenR"/>
            </a:pPr>
            <a:r>
              <a:rPr lang="cs-CZ" dirty="0"/>
              <a:t>v domácnosti</a:t>
            </a:r>
          </a:p>
          <a:p>
            <a:pPr marL="1143000" lvl="1" indent="-457200">
              <a:spcAft>
                <a:spcPts val="1200"/>
              </a:spcAft>
              <a:buFont typeface="+mj-lt"/>
              <a:buAutoNum type="alphaLcParenR"/>
            </a:pPr>
            <a:r>
              <a:rPr lang="cs-CZ" dirty="0"/>
              <a:t>v obchodě (</a:t>
            </a:r>
            <a:r>
              <a:rPr lang="cs-CZ" dirty="0" err="1"/>
              <a:t>mystery</a:t>
            </a:r>
            <a:r>
              <a:rPr lang="cs-CZ" dirty="0"/>
              <a:t> shopping)</a:t>
            </a:r>
          </a:p>
        </p:txBody>
      </p:sp>
    </p:spTree>
    <p:extLst>
      <p:ext uri="{BB962C8B-B14F-4D97-AF65-F5344CB8AC3E}">
        <p14:creationId xmlns:p14="http://schemas.microsoft.com/office/powerpoint/2010/main" val="3433526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dotazování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194" y="1871996"/>
            <a:ext cx="8066297" cy="4850776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cs-CZ" dirty="0"/>
              <a:t>nejčastější (CATI, CAPI, CAWI, CAMI, PAPI)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osobní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telefonické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on-line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spcAft>
                <a:spcPts val="1200"/>
              </a:spcAft>
            </a:pPr>
            <a:r>
              <a:rPr lang="cs-CZ" dirty="0"/>
              <a:t>ale také (kvalitativní)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hloubkový rozhovor (i expertní)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skupinový rozhovor (</a:t>
            </a:r>
            <a:r>
              <a:rPr lang="cs-CZ" dirty="0" err="1">
                <a:hlinkClick r:id="rId2"/>
              </a:rPr>
              <a:t>focus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group</a:t>
            </a:r>
            <a:r>
              <a:rPr lang="cs-CZ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projektivní techniky (koláž, asociační test, tematicko-apercepční test, technika dokončování vět)</a:t>
            </a:r>
          </a:p>
        </p:txBody>
      </p:sp>
    </p:spTree>
    <p:extLst>
      <p:ext uri="{BB962C8B-B14F-4D97-AF65-F5344CB8AC3E}">
        <p14:creationId xmlns:p14="http://schemas.microsoft.com/office/powerpoint/2010/main" val="200602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na… : výběr vzorku (</a:t>
            </a:r>
            <a:r>
              <a:rPr lang="cs-CZ" dirty="0" err="1"/>
              <a:t>sampling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vyčerpávající šetření (cenzus)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náhodný výběr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kvótní výběr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úsudkový výběr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snow</a:t>
            </a:r>
            <a:r>
              <a:rPr lang="cs-CZ" dirty="0"/>
              <a:t> </a:t>
            </a:r>
            <a:r>
              <a:rPr lang="cs-CZ" dirty="0" err="1"/>
              <a:t>ball</a:t>
            </a:r>
            <a:endParaRPr lang="cs-CZ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anketa</a:t>
            </a:r>
          </a:p>
        </p:txBody>
      </p:sp>
    </p:spTree>
    <p:extLst>
      <p:ext uri="{BB962C8B-B14F-4D97-AF65-F5344CB8AC3E}">
        <p14:creationId xmlns:p14="http://schemas.microsoft.com/office/powerpoint/2010/main" val="3897463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>
                <a:hlinkClick r:id="rId2"/>
              </a:rPr>
              <a:t>Analýza nákupního koše</a:t>
            </a:r>
            <a:r>
              <a:rPr lang="cs-CZ" dirty="0"/>
              <a:t> (hledejte na stránce)</a:t>
            </a:r>
            <a:endParaRPr lang="cs-CZ" dirty="0">
              <a:hlinkClick r:id="rId3"/>
            </a:endParaRPr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 err="1">
                <a:hlinkClick r:id="rId3"/>
              </a:rPr>
              <a:t>Facial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coding</a:t>
            </a:r>
            <a:endParaRPr lang="cs-CZ" dirty="0"/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>
                <a:hlinkClick r:id="rId4"/>
              </a:rPr>
              <a:t>Virtuální realita v marketingovém výzkumu</a:t>
            </a:r>
            <a:endParaRPr lang="cs-CZ" dirty="0"/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/>
              <a:t>Měření produktivity marketingu: </a:t>
            </a:r>
            <a:r>
              <a:rPr lang="cs-CZ" dirty="0" err="1"/>
              <a:t>Kotler</a:t>
            </a:r>
            <a:r>
              <a:rPr lang="cs-CZ" dirty="0"/>
              <a:t>, Keller, Marketing Management, přeloženo z </a:t>
            </a:r>
            <a:r>
              <a:rPr lang="cs-CZ" dirty="0" err="1"/>
              <a:t>anj</a:t>
            </a:r>
            <a:r>
              <a:rPr lang="cs-CZ" dirty="0"/>
              <a:t>., 14. vyd., 2013, od s. 149. </a:t>
            </a:r>
            <a:r>
              <a:rPr lang="en-GB" dirty="0"/>
              <a:t>[</a:t>
            </a:r>
            <a:r>
              <a:rPr lang="cs-CZ" dirty="0"/>
              <a:t>MAR 543</a:t>
            </a:r>
            <a:r>
              <a:rPr lang="en-GB" dirty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802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čeká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Co je a co není marketingový výzkum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Proč marketingový výzkum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Jak na marketingový výzkum</a:t>
            </a:r>
          </a:p>
          <a:p>
            <a:pPr marL="1200150" lvl="1" indent="-514350">
              <a:buFont typeface="+mj-lt"/>
              <a:buAutoNum type="alphaLcParenR"/>
            </a:pPr>
            <a:r>
              <a:rPr lang="cs-CZ" dirty="0"/>
              <a:t>proces</a:t>
            </a:r>
          </a:p>
          <a:p>
            <a:pPr marL="1200150" lvl="1" indent="-514350">
              <a:buFont typeface="+mj-lt"/>
              <a:buAutoNum type="alphaLcParenR"/>
            </a:pPr>
            <a:r>
              <a:rPr lang="cs-CZ" dirty="0"/>
              <a:t>typy výzkumů</a:t>
            </a:r>
          </a:p>
          <a:p>
            <a:pPr marL="1200150" lvl="1" indent="-514350">
              <a:buFont typeface="+mj-lt"/>
              <a:buAutoNum type="alphaLcParenR"/>
            </a:pPr>
            <a:r>
              <a:rPr lang="cs-CZ" dirty="0"/>
              <a:t>nástroje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marketingový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i="1" dirty="0"/>
              <a:t>„Marketingový výzkum je funkce, jež propojuje spotřebitele, zákazníky a veřejnost s firmou pomocí informací, které jsou používány pro identifikaci a definici marketingových příležitostí a problémů, vytváření, zlepšení a hodnocení marketingových aktivit, monitoring marketingového výkonu a lepší porozumění marketingovému procesu.“</a:t>
            </a:r>
          </a:p>
          <a:p>
            <a:endParaRPr lang="cs-CZ" i="1" dirty="0"/>
          </a:p>
          <a:p>
            <a:r>
              <a:rPr lang="cs-CZ" sz="2000" dirty="0"/>
              <a:t>Americká marketingová asociace, 1987, cit. z K</a:t>
            </a:r>
            <a:r>
              <a:rPr lang="de-DE" sz="2000" dirty="0" err="1"/>
              <a:t>otler</a:t>
            </a:r>
            <a:r>
              <a:rPr lang="de-DE" sz="2000" dirty="0"/>
              <a:t>, P., 2007, s. 406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80182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marketingový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dirty="0"/>
              <a:t>Trochu konkrétněji:</a:t>
            </a:r>
          </a:p>
          <a:p>
            <a:endParaRPr lang="cs-CZ" dirty="0"/>
          </a:p>
          <a:p>
            <a:r>
              <a:rPr lang="cs-CZ" dirty="0"/>
              <a:t>sběr, třídění, analýza, vyhodnocování a prezentace dat,</a:t>
            </a:r>
          </a:p>
          <a:p>
            <a:endParaRPr lang="cs-CZ" dirty="0"/>
          </a:p>
          <a:p>
            <a:r>
              <a:rPr lang="cs-CZ" dirty="0"/>
              <a:t>jež jsou potřebná pro přesné, včasné a kvalifikované strategické, taktické a operativní rozhodování.</a:t>
            </a:r>
          </a:p>
          <a:p>
            <a:endParaRPr lang="cs-CZ" dirty="0"/>
          </a:p>
          <a:p>
            <a:r>
              <a:rPr lang="cs-CZ" sz="2000" dirty="0" err="1"/>
              <a:t>Foret</a:t>
            </a:r>
            <a:r>
              <a:rPr lang="cs-CZ" sz="2000" dirty="0"/>
              <a:t> a kol., 2004.</a:t>
            </a:r>
          </a:p>
        </p:txBody>
      </p:sp>
    </p:spTree>
    <p:extLst>
      <p:ext uri="{BB962C8B-B14F-4D97-AF65-F5344CB8AC3E}">
        <p14:creationId xmlns:p14="http://schemas.microsoft.com/office/powerpoint/2010/main" val="293572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není marketingový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dirty="0"/>
              <a:t>Marketingový výzkum ≠ Marketingový informační systém</a:t>
            </a:r>
          </a:p>
          <a:p>
            <a:endParaRPr lang="cs-CZ" dirty="0"/>
          </a:p>
          <a:p>
            <a:r>
              <a:rPr lang="cs-CZ" dirty="0"/>
              <a:t>Marketingový výzkum ≠ Analýza prostředí</a:t>
            </a:r>
          </a:p>
          <a:p>
            <a:endParaRPr lang="cs-CZ" dirty="0"/>
          </a:p>
          <a:p>
            <a:r>
              <a:rPr lang="cs-CZ" dirty="0"/>
              <a:t>Marketingový výzkum ≠ Direct marketing</a:t>
            </a:r>
          </a:p>
        </p:txBody>
      </p:sp>
    </p:spTree>
    <p:extLst>
      <p:ext uri="{BB962C8B-B14F-4D97-AF65-F5344CB8AC3E}">
        <p14:creationId xmlns:p14="http://schemas.microsoft.com/office/powerpoint/2010/main" val="16042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marketingový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Porozumění zákazníkovi „</a:t>
            </a:r>
            <a:r>
              <a:rPr lang="cs-CZ" dirty="0" err="1"/>
              <a:t>Voice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Customer</a:t>
            </a:r>
            <a:r>
              <a:rPr lang="cs-CZ" dirty="0"/>
              <a:t>“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Analýza konkurence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Podpora rozhodování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Identifikace nových příležitostí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Zhodnocení výkonnosti značky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97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proces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21628" y="666270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definice problému a cílů výzkumu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621628" y="1729065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příprava plánu výzkumu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621628" y="2754800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sběr </a:t>
            </a:r>
          </a:p>
          <a:p>
            <a:pPr algn="ctr"/>
            <a:r>
              <a:rPr lang="cs-CZ" sz="1600" dirty="0"/>
              <a:t>informací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621628" y="3780535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analýza</a:t>
            </a:r>
          </a:p>
          <a:p>
            <a:pPr algn="ctr"/>
            <a:r>
              <a:rPr lang="cs-CZ" sz="1600" dirty="0"/>
              <a:t>informací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621628" y="4806270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prezentace </a:t>
            </a:r>
          </a:p>
          <a:p>
            <a:pPr algn="ctr"/>
            <a:r>
              <a:rPr lang="cs-CZ" sz="1600" dirty="0"/>
              <a:t>výsledků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621628" y="5855633"/>
            <a:ext cx="1854558" cy="5832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1600" dirty="0"/>
              <a:t>rozhodnutí</a:t>
            </a:r>
          </a:p>
        </p:txBody>
      </p:sp>
      <p:cxnSp>
        <p:nvCxnSpPr>
          <p:cNvPr id="12" name="Přímá spojnice se šipkou 11"/>
          <p:cNvCxnSpPr>
            <a:stCxn id="4" idx="2"/>
            <a:endCxn id="5" idx="0"/>
          </p:cNvCxnSpPr>
          <p:nvPr/>
        </p:nvCxnSpPr>
        <p:spPr>
          <a:xfrm>
            <a:off x="6548907" y="1251045"/>
            <a:ext cx="0" cy="4780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2"/>
            <a:endCxn id="6" idx="0"/>
          </p:cNvCxnSpPr>
          <p:nvPr/>
        </p:nvCxnSpPr>
        <p:spPr>
          <a:xfrm>
            <a:off x="6548907" y="2313840"/>
            <a:ext cx="0" cy="4409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6" idx="2"/>
            <a:endCxn id="7" idx="0"/>
          </p:cNvCxnSpPr>
          <p:nvPr/>
        </p:nvCxnSpPr>
        <p:spPr>
          <a:xfrm>
            <a:off x="6548907" y="3339575"/>
            <a:ext cx="0" cy="4409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7" idx="2"/>
            <a:endCxn id="8" idx="0"/>
          </p:cNvCxnSpPr>
          <p:nvPr/>
        </p:nvCxnSpPr>
        <p:spPr>
          <a:xfrm>
            <a:off x="6548907" y="4365310"/>
            <a:ext cx="0" cy="4409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8" idx="2"/>
            <a:endCxn id="9" idx="0"/>
          </p:cNvCxnSpPr>
          <p:nvPr/>
        </p:nvCxnSpPr>
        <p:spPr>
          <a:xfrm>
            <a:off x="6548907" y="5391045"/>
            <a:ext cx="0" cy="464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540090" y="6039010"/>
            <a:ext cx="6936096" cy="2812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/>
              <a:t>Kotler</a:t>
            </a:r>
            <a:r>
              <a:rPr lang="cs-CZ" sz="1600" dirty="0"/>
              <a:t>, Keller, Marketing Management.</a:t>
            </a:r>
          </a:p>
        </p:txBody>
      </p:sp>
    </p:spTree>
    <p:extLst>
      <p:ext uri="{BB962C8B-B14F-4D97-AF65-F5344CB8AC3E}">
        <p14:creationId xmlns:p14="http://schemas.microsoft.com/office/powerpoint/2010/main" val="2947370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typy výzkumů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2239157"/>
            <a:ext cx="4841807" cy="528681"/>
          </a:xfrm>
        </p:spPr>
        <p:txBody>
          <a:bodyPr/>
          <a:lstStyle/>
          <a:p>
            <a:r>
              <a:rPr lang="cs-CZ" sz="2400" dirty="0"/>
              <a:t>field </a:t>
            </a:r>
            <a:r>
              <a:rPr lang="cs-CZ" sz="2400" dirty="0" err="1"/>
              <a:t>research</a:t>
            </a:r>
            <a:r>
              <a:rPr lang="cs-CZ" sz="2400" dirty="0"/>
              <a:t> x </a:t>
            </a:r>
            <a:r>
              <a:rPr lang="cs-CZ" sz="2400" dirty="0" err="1"/>
              <a:t>desk</a:t>
            </a:r>
            <a:r>
              <a:rPr lang="cs-CZ" sz="2400" dirty="0"/>
              <a:t> </a:t>
            </a:r>
            <a:r>
              <a:rPr lang="cs-CZ" sz="2400" dirty="0" err="1"/>
              <a:t>research</a:t>
            </a:r>
            <a:endParaRPr lang="cs-CZ" sz="2400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4573237" y="3605131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náhodný výběr x kvótní výběr</a:t>
            </a:r>
            <a:endParaRPr lang="en-US" sz="2400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2590162" y="2922144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kvantitativní x kvalitativní</a:t>
            </a:r>
            <a:endParaRPr lang="en-US" sz="2400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4162935" y="4971105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deskriptivní x kauzální x prediktivní</a:t>
            </a:r>
            <a:endParaRPr lang="en-US" sz="2400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444295" y="5654092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kontinuální x ad hoc</a:t>
            </a:r>
            <a:endParaRPr lang="en-US" sz="2400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4303781" y="1556170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/>
              <a:t>jednotematický</a:t>
            </a:r>
            <a:r>
              <a:rPr lang="cs-CZ" sz="2400" dirty="0"/>
              <a:t> x více </a:t>
            </a:r>
            <a:r>
              <a:rPr lang="cs-CZ" sz="2400" dirty="0" err="1"/>
              <a:t>tématický</a:t>
            </a:r>
            <a:endParaRPr lang="en-US" sz="24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540090" y="4288118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konfirmační x explorační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5190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dirty="0"/>
              <a:t>Pozorování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dirty="0"/>
              <a:t>Experiment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dirty="0"/>
              <a:t>Dotazování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58902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prezentace-econ-cz-4-3</Template>
  <TotalTime>4736</TotalTime>
  <Words>595</Words>
  <Application>Microsoft Office PowerPoint</Application>
  <PresentationFormat>Vlastní</PresentationFormat>
  <Paragraphs>112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Tahoma</vt:lpstr>
      <vt:lpstr>Prezentace_MU_CZ</vt:lpstr>
      <vt:lpstr> Marketingový výzkum</vt:lpstr>
      <vt:lpstr>Co nás čeká</vt:lpstr>
      <vt:lpstr>Co je marketingový výzkum</vt:lpstr>
      <vt:lpstr>Co je marketingový výzkum</vt:lpstr>
      <vt:lpstr>Co není marketingový výzkum</vt:lpstr>
      <vt:lpstr>Proč marketingový výzkum</vt:lpstr>
      <vt:lpstr>Jak na… : proces</vt:lpstr>
      <vt:lpstr>Jak na… : typy výzkumů</vt:lpstr>
      <vt:lpstr>Jak na… : nástroje</vt:lpstr>
      <vt:lpstr>Jak na… : pozorování</vt:lpstr>
      <vt:lpstr>Jak na… : experiment</vt:lpstr>
      <vt:lpstr>Jak na… : dotazování</vt:lpstr>
      <vt:lpstr>Jak na… : výběr vzorku (sampling)</vt:lpstr>
      <vt:lpstr>Co ještě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</dc:title>
  <dc:creator>Čuhlová Renata</dc:creator>
  <cp:lastModifiedBy>Ondrej Castek</cp:lastModifiedBy>
  <cp:revision>66</cp:revision>
  <cp:lastPrinted>1601-01-01T00:00:00Z</cp:lastPrinted>
  <dcterms:created xsi:type="dcterms:W3CDTF">2020-10-15T14:34:16Z</dcterms:created>
  <dcterms:modified xsi:type="dcterms:W3CDTF">2021-11-10T08:15:06Z</dcterms:modified>
</cp:coreProperties>
</file>