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6" r:id="rId21"/>
    <p:sldId id="277" r:id="rId22"/>
    <p:sldId id="278" r:id="rId23"/>
    <p:sldId id="279" r:id="rId24"/>
    <p:sldId id="274" r:id="rId25"/>
    <p:sldId id="283" r:id="rId26"/>
    <p:sldId id="280" r:id="rId27"/>
    <p:sldId id="281" r:id="rId28"/>
    <p:sldId id="282" r:id="rId29"/>
    <p:sldId id="284" r:id="rId30"/>
    <p:sldId id="285" r:id="rId31"/>
    <p:sldId id="286" r:id="rId32"/>
    <p:sldId id="287" r:id="rId33"/>
    <p:sldId id="290" r:id="rId34"/>
    <p:sldId id="291" r:id="rId35"/>
    <p:sldId id="292" r:id="rId36"/>
    <p:sldId id="288" r:id="rId37"/>
    <p:sldId id="289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2" r:id="rId46"/>
    <p:sldId id="300" r:id="rId47"/>
    <p:sldId id="305" r:id="rId48"/>
    <p:sldId id="301" r:id="rId49"/>
    <p:sldId id="306" r:id="rId50"/>
    <p:sldId id="307" r:id="rId51"/>
    <p:sldId id="308" r:id="rId52"/>
    <p:sldId id="318" r:id="rId53"/>
    <p:sldId id="319" r:id="rId54"/>
    <p:sldId id="320" r:id="rId55"/>
    <p:sldId id="321" r:id="rId56"/>
    <p:sldId id="309" r:id="rId57"/>
    <p:sldId id="310" r:id="rId58"/>
    <p:sldId id="311" r:id="rId59"/>
    <p:sldId id="314" r:id="rId60"/>
    <p:sldId id="315" r:id="rId61"/>
    <p:sldId id="316" r:id="rId62"/>
    <p:sldId id="317" r:id="rId63"/>
    <p:sldId id="312" r:id="rId64"/>
    <p:sldId id="313" r:id="rId6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>
        <p:scale>
          <a:sx n="100" d="100"/>
          <a:sy n="100" d="100"/>
        </p:scale>
        <p:origin x="192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366E0-A5BD-41DE-AC0B-B9036395A0C2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  <a:prstGeom prst="rect">
            <a:avLst/>
          </a:prstGeom>
        </p:spPr>
        <p:txBody>
          <a:bodyPr/>
          <a:lstStyle/>
          <a:p>
            <a:fld id="{6A5A38AE-1143-43B1-A9A4-DCC3570BF520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700" y="177324"/>
            <a:ext cx="1143000" cy="791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641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366E0-A5BD-41DE-AC0B-B9036395A0C2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  <a:prstGeom prst="rect">
            <a:avLst/>
          </a:prstGeom>
        </p:spPr>
        <p:txBody>
          <a:bodyPr/>
          <a:lstStyle/>
          <a:p>
            <a:fld id="{6A5A38AE-1143-43B1-A9A4-DCC3570BF5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8681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366E0-A5BD-41DE-AC0B-B9036395A0C2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  <a:prstGeom prst="rect">
            <a:avLst/>
          </a:prstGeom>
        </p:spPr>
        <p:txBody>
          <a:bodyPr/>
          <a:lstStyle/>
          <a:p>
            <a:fld id="{6A5A38AE-1143-43B1-A9A4-DCC3570BF520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2006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366E0-A5BD-41DE-AC0B-B9036395A0C2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  <a:prstGeom prst="rect">
            <a:avLst/>
          </a:prstGeom>
        </p:spPr>
        <p:txBody>
          <a:bodyPr/>
          <a:lstStyle/>
          <a:p>
            <a:fld id="{6A5A38AE-1143-43B1-A9A4-DCC3570BF5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4366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366E0-A5BD-41DE-AC0B-B9036395A0C2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  <a:prstGeom prst="rect">
            <a:avLst/>
          </a:prstGeom>
        </p:spPr>
        <p:txBody>
          <a:bodyPr/>
          <a:lstStyle/>
          <a:p>
            <a:fld id="{6A5A38AE-1143-43B1-A9A4-DCC3570BF52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75887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366E0-A5BD-41DE-AC0B-B9036395A0C2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  <a:prstGeom prst="rect">
            <a:avLst/>
          </a:prstGeom>
        </p:spPr>
        <p:txBody>
          <a:bodyPr/>
          <a:lstStyle/>
          <a:p>
            <a:fld id="{6A5A38AE-1143-43B1-A9A4-DCC3570BF5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04617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366E0-A5BD-41DE-AC0B-B9036395A0C2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/>
          <a:lstStyle/>
          <a:p>
            <a:fld id="{6A5A38AE-1143-43B1-A9A4-DCC3570BF520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700" y="177324"/>
            <a:ext cx="1143000" cy="791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7217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366E0-A5BD-41DE-AC0B-B9036395A0C2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/>
          <a:lstStyle/>
          <a:p>
            <a:fld id="{6A5A38AE-1143-43B1-A9A4-DCC3570BF5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891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366E0-A5BD-41DE-AC0B-B9036395A0C2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/>
          <a:lstStyle/>
          <a:p>
            <a:fld id="{6A5A38AE-1143-43B1-A9A4-DCC3570BF520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700" y="177324"/>
            <a:ext cx="1143000" cy="791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798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366E0-A5BD-41DE-AC0B-B9036395A0C2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  <a:prstGeom prst="rect">
            <a:avLst/>
          </a:prstGeom>
        </p:spPr>
        <p:txBody>
          <a:bodyPr/>
          <a:lstStyle/>
          <a:p>
            <a:fld id="{6A5A38AE-1143-43B1-A9A4-DCC3570BF520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700" y="177324"/>
            <a:ext cx="1143000" cy="791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780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366E0-A5BD-41DE-AC0B-B9036395A0C2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/>
          <a:lstStyle/>
          <a:p>
            <a:fld id="{6A5A38AE-1143-43B1-A9A4-DCC3570BF520}" type="slidenum">
              <a:rPr lang="en-GB" smtClean="0"/>
              <a:t>‹#›</a:t>
            </a:fld>
            <a:endParaRPr lang="en-GB"/>
          </a:p>
        </p:txBody>
      </p:sp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700" y="177324"/>
            <a:ext cx="1143000" cy="791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333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366E0-A5BD-41DE-AC0B-B9036395A0C2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/>
          <a:lstStyle/>
          <a:p>
            <a:fld id="{6A5A38AE-1143-43B1-A9A4-DCC3570BF520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700" y="177324"/>
            <a:ext cx="1143000" cy="791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039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366E0-A5BD-41DE-AC0B-B9036395A0C2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/>
          <a:lstStyle/>
          <a:p>
            <a:fld id="{6A5A38AE-1143-43B1-A9A4-DCC3570BF520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700" y="177324"/>
            <a:ext cx="1143000" cy="791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389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366E0-A5BD-41DE-AC0B-B9036395A0C2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/>
          <a:lstStyle/>
          <a:p>
            <a:fld id="{6A5A38AE-1143-43B1-A9A4-DCC3570BF520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700" y="177324"/>
            <a:ext cx="1143000" cy="791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55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366E0-A5BD-41DE-AC0B-B9036395A0C2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/>
          <a:lstStyle/>
          <a:p>
            <a:fld id="{6A5A38AE-1143-43B1-A9A4-DCC3570BF520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700" y="177324"/>
            <a:ext cx="1143000" cy="791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902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366E0-A5BD-41DE-AC0B-B9036395A0C2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  <a:prstGeom prst="rect">
            <a:avLst/>
          </a:prstGeom>
        </p:spPr>
        <p:txBody>
          <a:bodyPr/>
          <a:lstStyle/>
          <a:p>
            <a:fld id="{6A5A38AE-1143-43B1-A9A4-DCC3570BF520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700" y="177324"/>
            <a:ext cx="1143000" cy="791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527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  <a:solidFill>
            <a:srgbClr val="002060"/>
          </a:solidFill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  <a:solidFill>
            <a:srgbClr val="002060"/>
          </a:solidFill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366E0-A5BD-41DE-AC0B-B9036395A0C2}" type="datetimeFigureOut">
              <a:rPr lang="en-GB" smtClean="0"/>
              <a:t>05/11/2019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pic>
        <p:nvPicPr>
          <p:cNvPr id="34" name="Obrázek 33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700" y="177324"/>
            <a:ext cx="1143000" cy="791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783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HU-nYCIB8SQ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Rozhodování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Ing. Bc. Alena Šafrová Drášilová, Ph.D.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8107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2100" dirty="0"/>
              <a:t>spočívá ve stanovení cíle, jehož je třeba rozhodnutím dosáhnout</a:t>
            </a:r>
          </a:p>
          <a:p>
            <a:r>
              <a:rPr lang="cs-CZ" sz="2100" dirty="0"/>
              <a:t>cíl = žádoucí stav, který má nastat</a:t>
            </a:r>
          </a:p>
          <a:p>
            <a:pPr lvl="5"/>
            <a:endParaRPr lang="cs-CZ" sz="2300" dirty="0"/>
          </a:p>
          <a:p>
            <a:r>
              <a:rPr lang="cs-CZ" sz="2300" dirty="0"/>
              <a:t>cíle ve vztazích</a:t>
            </a:r>
          </a:p>
          <a:p>
            <a:pPr lvl="1"/>
            <a:r>
              <a:rPr lang="cs-CZ" sz="2000" b="1" dirty="0"/>
              <a:t>hierarchických</a:t>
            </a:r>
            <a:r>
              <a:rPr lang="cs-CZ" sz="2000" dirty="0"/>
              <a:t> – dosažení vyššího cíle je podmíněno dosažením cíle nižšího</a:t>
            </a:r>
          </a:p>
          <a:p>
            <a:pPr lvl="1"/>
            <a:r>
              <a:rPr lang="cs-CZ" sz="2000" b="1" dirty="0"/>
              <a:t>rovnocenných</a:t>
            </a:r>
            <a:r>
              <a:rPr lang="cs-CZ" sz="2000" dirty="0"/>
              <a:t> – cíle jsou na stejné hierarchické úrovni</a:t>
            </a:r>
          </a:p>
          <a:p>
            <a:pPr lvl="4"/>
            <a:r>
              <a:rPr lang="cs-CZ" sz="1700" dirty="0"/>
              <a:t>komplementární</a:t>
            </a:r>
          </a:p>
          <a:p>
            <a:pPr lvl="4"/>
            <a:r>
              <a:rPr lang="cs-CZ" sz="1700" dirty="0"/>
              <a:t>konkurující</a:t>
            </a:r>
          </a:p>
          <a:p>
            <a:pPr lvl="4"/>
            <a:r>
              <a:rPr lang="cs-CZ" sz="1700" dirty="0"/>
              <a:t>neutrální</a:t>
            </a:r>
          </a:p>
          <a:p>
            <a:pPr marL="1325880" lvl="5" indent="0">
              <a:buNone/>
            </a:pPr>
            <a:endParaRPr lang="cs-CZ" sz="2300" dirty="0"/>
          </a:p>
          <a:p>
            <a:r>
              <a:rPr lang="cs-CZ" sz="2300" dirty="0"/>
              <a:t>charakter cílů SMART (Specifický, Měřitelný, Akceptovatelný, Realizovatelný, Termínovaný)</a:t>
            </a:r>
          </a:p>
        </p:txBody>
      </p:sp>
    </p:spTree>
    <p:extLst>
      <p:ext uri="{BB962C8B-B14F-4D97-AF65-F5344CB8AC3E}">
        <p14:creationId xmlns:p14="http://schemas.microsoft.com/office/powerpoint/2010/main" val="1558108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Analyzování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stanovení rozsahu potřebných informací a jejich sběr, analýza a interpretace</a:t>
            </a:r>
          </a:p>
          <a:p>
            <a:r>
              <a:rPr lang="cs-CZ" dirty="0"/>
              <a:t>limity </a:t>
            </a:r>
          </a:p>
          <a:p>
            <a:pPr lvl="1"/>
            <a:r>
              <a:rPr lang="cs-CZ" dirty="0"/>
              <a:t>příliš mnoho informací</a:t>
            </a:r>
          </a:p>
          <a:p>
            <a:pPr lvl="1"/>
            <a:r>
              <a:rPr lang="cs-CZ" dirty="0"/>
              <a:t>čas nutný ke sběru</a:t>
            </a:r>
          </a:p>
          <a:p>
            <a:pPr lvl="1"/>
            <a:r>
              <a:rPr lang="cs-CZ" dirty="0"/>
              <a:t>analytické kapacity</a:t>
            </a:r>
          </a:p>
          <a:p>
            <a:pPr lvl="1"/>
            <a:r>
              <a:rPr lang="cs-CZ" dirty="0"/>
              <a:t>finanční zdroje</a:t>
            </a:r>
          </a:p>
          <a:p>
            <a:pPr lvl="1"/>
            <a:r>
              <a:rPr lang="cs-CZ" dirty="0"/>
              <a:t>časové rozlišení – informace o současném stavu vs. informace o budoucnosti</a:t>
            </a:r>
          </a:p>
        </p:txBody>
      </p:sp>
    </p:spTree>
    <p:extLst>
      <p:ext uri="{BB962C8B-B14F-4D97-AF65-F5344CB8AC3E}">
        <p14:creationId xmlns:p14="http://schemas.microsoft.com/office/powerpoint/2010/main" val="918276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Generování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hledání všech možných cest (variant chování), které povedou ke splnění cíle</a:t>
            </a:r>
          </a:p>
          <a:p>
            <a:pPr lvl="1"/>
            <a:r>
              <a:rPr lang="cs-CZ" b="1" dirty="0"/>
              <a:t>systematicko-analytické metody </a:t>
            </a:r>
            <a:r>
              <a:rPr lang="cs-CZ" dirty="0"/>
              <a:t>(např. morfologická analýza, metoda analogie)</a:t>
            </a:r>
          </a:p>
          <a:p>
            <a:pPr lvl="1"/>
            <a:r>
              <a:rPr lang="cs-CZ" b="1" dirty="0"/>
              <a:t>metody stimulující intuici </a:t>
            </a:r>
            <a:r>
              <a:rPr lang="cs-CZ" dirty="0"/>
              <a:t>(např. Brainstorming, </a:t>
            </a:r>
            <a:r>
              <a:rPr lang="cs-CZ" dirty="0" err="1"/>
              <a:t>Brainwriting</a:t>
            </a:r>
            <a:r>
              <a:rPr lang="cs-CZ" dirty="0"/>
              <a:t>, </a:t>
            </a:r>
            <a:r>
              <a:rPr lang="cs-CZ" dirty="0" err="1"/>
              <a:t>Think</a:t>
            </a:r>
            <a:r>
              <a:rPr lang="cs-CZ" dirty="0"/>
              <a:t> Tank)</a:t>
            </a:r>
          </a:p>
        </p:txBody>
      </p:sp>
    </p:spTree>
    <p:extLst>
      <p:ext uri="{BB962C8B-B14F-4D97-AF65-F5344CB8AC3E}">
        <p14:creationId xmlns:p14="http://schemas.microsoft.com/office/powerpoint/2010/main" val="11650147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vytřídění relevantních variant (redukce jejich počtu), jejich utřídění do skupin obsahujících podobné varianty a rozpracování</a:t>
            </a:r>
          </a:p>
          <a:p>
            <a:r>
              <a:rPr lang="cs-CZ" dirty="0"/>
              <a:t>kritéria vytřídění</a:t>
            </a:r>
          </a:p>
          <a:p>
            <a:pPr lvl="1"/>
            <a:r>
              <a:rPr lang="cs-CZ" dirty="0"/>
              <a:t>rozpočtová, kapacitní a časová omezení</a:t>
            </a:r>
          </a:p>
          <a:p>
            <a:pPr lvl="1"/>
            <a:r>
              <a:rPr lang="cs-CZ" dirty="0"/>
              <a:t>duplicity, nesmyslné návrhy</a:t>
            </a:r>
          </a:p>
          <a:p>
            <a:pPr lvl="1"/>
            <a:r>
              <a:rPr lang="cs-CZ" dirty="0"/>
              <a:t>právní předpisy, morální hodnoty, přírodní zákony</a:t>
            </a:r>
          </a:p>
          <a:p>
            <a:r>
              <a:rPr lang="cs-CZ" dirty="0"/>
              <a:t>metody</a:t>
            </a:r>
          </a:p>
          <a:p>
            <a:pPr lvl="1"/>
            <a:r>
              <a:rPr lang="cs-CZ" dirty="0"/>
              <a:t>metoda ďáblova advokáta</a:t>
            </a:r>
          </a:p>
          <a:p>
            <a:pPr lvl="1"/>
            <a:r>
              <a:rPr lang="cs-CZ" dirty="0" err="1"/>
              <a:t>antibrainstorming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24986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Metoda párového porovnávání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5201" y="1905000"/>
            <a:ext cx="5775442" cy="587896"/>
          </a:xfrm>
        </p:spPr>
        <p:txBody>
          <a:bodyPr>
            <a:normAutofit/>
          </a:bodyPr>
          <a:lstStyle/>
          <a:p>
            <a:r>
              <a:rPr lang="cs-CZ" sz="1600" dirty="0"/>
              <a:t>slouží k užšímu výběru variant pro následné hodnocení srovnáním vždy dvou mezi sebou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547664" y="2564904"/>
          <a:ext cx="7224474" cy="405646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9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99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9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99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99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99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99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8997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8997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8997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8997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8997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2467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12036">
                <a:tc>
                  <a:txBody>
                    <a:bodyPr/>
                    <a:lstStyle/>
                    <a:p>
                      <a:endParaRPr lang="cs-CZ" sz="105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>
                          <a:latin typeface="Arial"/>
                          <a:cs typeface="Arial"/>
                        </a:rPr>
                        <a:t>∑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50" dirty="0"/>
                        <a:t>pořadí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/>
                        <a:t>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/>
                        <a:t>4.–6.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/>
                        <a:t>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/>
                        <a:t>11.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/>
                        <a:t>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50" dirty="0"/>
                        <a:t>9.–10.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/>
                        <a:t>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/>
                        <a:t>4.–6.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/>
                        <a:t>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/>
                        <a:t>7.–8.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0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05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/>
                        <a:t>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/>
                        <a:t>7.–8.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/>
                        <a:t>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/>
                        <a:t>9.–10.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/>
                        <a:t>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/>
                        <a:t>4.–6.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b="1" dirty="0"/>
                        <a:t>10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b="1" dirty="0"/>
                        <a:t>1.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b="1" dirty="0"/>
                        <a:t>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b="1" dirty="0"/>
                        <a:t>2.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b="1" dirty="0"/>
                        <a:t>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b="1" dirty="0"/>
                        <a:t>3.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2036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cs-CZ" sz="105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celkem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11">
                  <a:txBody>
                    <a:bodyPr/>
                    <a:lstStyle/>
                    <a:p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/>
                        <a:t>55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cxnSp>
        <p:nvCxnSpPr>
          <p:cNvPr id="6" name="Přímá spojnice 5"/>
          <p:cNvCxnSpPr/>
          <p:nvPr/>
        </p:nvCxnSpPr>
        <p:spPr>
          <a:xfrm flipV="1">
            <a:off x="2699792" y="3140968"/>
            <a:ext cx="1584176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V="1">
            <a:off x="3707904" y="3681028"/>
            <a:ext cx="2088232" cy="1476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5148064" y="4653136"/>
            <a:ext cx="1656184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25131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+ rozhodnutí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posuzování jednotlivých variant podle stanovených kritérií a výběr optimální varianty</a:t>
            </a:r>
          </a:p>
          <a:p>
            <a:r>
              <a:rPr lang="cs-CZ" dirty="0"/>
              <a:t>hodnocení se liší podle vlastností rozhodovací úlohy </a:t>
            </a:r>
            <a:br>
              <a:rPr lang="cs-CZ" dirty="0"/>
            </a:br>
            <a:r>
              <a:rPr lang="cs-CZ" dirty="0"/>
              <a:t>a podle rozhodovacích podmínek</a:t>
            </a:r>
          </a:p>
        </p:txBody>
      </p:sp>
    </p:spTree>
    <p:extLst>
      <p:ext uri="{BB962C8B-B14F-4D97-AF65-F5344CB8AC3E}">
        <p14:creationId xmlns:p14="http://schemas.microsoft.com/office/powerpoint/2010/main" val="28527297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Základní pojmy hodnotícího procesu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2133600"/>
            <a:ext cx="6934166" cy="3777622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cíl (C)		</a:t>
            </a:r>
            <a:r>
              <a:rPr lang="en-US" dirty="0"/>
              <a:t>	</a:t>
            </a:r>
            <a:r>
              <a:rPr lang="cs-CZ" dirty="0"/>
              <a:t>– žádoucí stav, jehož je třeba dosáhnout</a:t>
            </a:r>
          </a:p>
          <a:p>
            <a:r>
              <a:rPr lang="cs-CZ" dirty="0"/>
              <a:t>varianta (V)	</a:t>
            </a:r>
            <a:r>
              <a:rPr lang="en-US" dirty="0"/>
              <a:t>	</a:t>
            </a:r>
            <a:r>
              <a:rPr lang="cs-CZ" dirty="0"/>
              <a:t>– jedna z cest k dosažení cíle</a:t>
            </a:r>
          </a:p>
          <a:p>
            <a:r>
              <a:rPr lang="cs-CZ" dirty="0"/>
              <a:t>kritérium (K)	</a:t>
            </a:r>
            <a:r>
              <a:rPr lang="en-US" dirty="0"/>
              <a:t>	</a:t>
            </a:r>
            <a:r>
              <a:rPr lang="cs-CZ" dirty="0"/>
              <a:t>– měřítko míry dosažení cíle</a:t>
            </a:r>
          </a:p>
          <a:p>
            <a:r>
              <a:rPr lang="cs-CZ" dirty="0"/>
              <a:t>váha kritéria (v) 	– důležitost jednoho kritéria ve 	vztahu </a:t>
            </a:r>
            <a:br>
              <a:rPr lang="cs-CZ" dirty="0"/>
            </a:br>
            <a:r>
              <a:rPr lang="cs-CZ" dirty="0"/>
              <a:t>					   k ostatním (0–1)</a:t>
            </a:r>
          </a:p>
          <a:p>
            <a:r>
              <a:rPr lang="cs-CZ" dirty="0"/>
              <a:t>hodnota kritéria (x)</a:t>
            </a:r>
          </a:p>
          <a:p>
            <a:r>
              <a:rPr lang="cs-CZ" dirty="0"/>
              <a:t>užitek (u) 		</a:t>
            </a:r>
            <a:r>
              <a:rPr lang="en-US" dirty="0"/>
              <a:t>	</a:t>
            </a:r>
            <a:r>
              <a:rPr lang="cs-CZ" dirty="0"/>
              <a:t>– efekt z dosažení cíle</a:t>
            </a:r>
          </a:p>
          <a:p>
            <a:r>
              <a:rPr lang="cs-CZ" dirty="0"/>
              <a:t>faktor (f)		</a:t>
            </a:r>
            <a:r>
              <a:rPr lang="en-US" dirty="0"/>
              <a:t>	</a:t>
            </a:r>
            <a:r>
              <a:rPr lang="cs-CZ" dirty="0"/>
              <a:t>– veličina, která má vliv na míru</a:t>
            </a:r>
            <a:r>
              <a:rPr lang="en-US" dirty="0"/>
              <a:t> </a:t>
            </a:r>
            <a:r>
              <a:rPr lang="cs-CZ" dirty="0"/>
              <a:t>dosažení </a:t>
            </a:r>
            <a:r>
              <a:rPr lang="en-US" dirty="0"/>
              <a:t>					   </a:t>
            </a:r>
            <a:r>
              <a:rPr lang="cs-CZ" dirty="0"/>
              <a:t>cíle v dané variantě</a:t>
            </a:r>
          </a:p>
          <a:p>
            <a:r>
              <a:rPr lang="cs-CZ" dirty="0"/>
              <a:t>scénář (S)	</a:t>
            </a:r>
            <a:r>
              <a:rPr lang="en-US" dirty="0"/>
              <a:t>	</a:t>
            </a:r>
            <a:r>
              <a:rPr lang="cs-CZ" dirty="0"/>
              <a:t>– množina faktorů</a:t>
            </a:r>
          </a:p>
          <a:p>
            <a:r>
              <a:rPr lang="cs-CZ" dirty="0"/>
              <a:t>pravděpodobnost scénáře (p)</a:t>
            </a:r>
          </a:p>
        </p:txBody>
      </p:sp>
    </p:spTree>
    <p:extLst>
      <p:ext uri="{BB962C8B-B14F-4D97-AF65-F5344CB8AC3E}">
        <p14:creationId xmlns:p14="http://schemas.microsoft.com/office/powerpoint/2010/main" val="4223926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Rozhodovací podmínky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dirty="0"/>
              <a:t>rozhodování za podmínek jistoty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scénář je pouze jeden a pravděpodobnost jeho výskytu je 100 % </a:t>
            </a:r>
            <a:r>
              <a:rPr lang="cs-CZ" i="1" dirty="0"/>
              <a:t>(p=1)</a:t>
            </a:r>
          </a:p>
          <a:p>
            <a:pPr>
              <a:lnSpc>
                <a:spcPct val="110000"/>
              </a:lnSpc>
            </a:pPr>
            <a:r>
              <a:rPr lang="cs-CZ" dirty="0"/>
              <a:t>rozhodování za podmínek rizika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scénářů je více, ale pravděpodobnost jejich výskytu je známa, tzn. každému scénáři je přiřazena pravděpodobnost 0–1 a součet těchto pravděpodobností je 1 </a:t>
            </a:r>
            <a:r>
              <a:rPr lang="cs-CZ" i="1" dirty="0"/>
              <a:t>(</a:t>
            </a:r>
            <a:r>
              <a:rPr lang="cs-CZ" i="1" dirty="0">
                <a:sym typeface="Symbol"/>
              </a:rPr>
              <a:t></a:t>
            </a:r>
            <a:r>
              <a:rPr lang="cs-CZ" i="1" dirty="0" err="1">
                <a:sym typeface="Symbol"/>
              </a:rPr>
              <a:t>p</a:t>
            </a:r>
            <a:r>
              <a:rPr lang="cs-CZ" i="1" baseline="-25000" dirty="0" err="1">
                <a:sym typeface="Symbol"/>
              </a:rPr>
              <a:t>k</a:t>
            </a:r>
            <a:r>
              <a:rPr lang="cs-CZ" i="1" dirty="0">
                <a:sym typeface="Symbol"/>
              </a:rPr>
              <a:t>=1)</a:t>
            </a:r>
          </a:p>
          <a:p>
            <a:pPr>
              <a:lnSpc>
                <a:spcPct val="110000"/>
              </a:lnSpc>
            </a:pPr>
            <a:r>
              <a:rPr lang="cs-CZ" dirty="0"/>
              <a:t>rozhodování za podmínek nejistoty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scénářů je více a jejich pravděpodobnost není známa</a:t>
            </a:r>
          </a:p>
        </p:txBody>
      </p:sp>
    </p:spTree>
    <p:extLst>
      <p:ext uri="{BB962C8B-B14F-4D97-AF65-F5344CB8AC3E}">
        <p14:creationId xmlns:p14="http://schemas.microsoft.com/office/powerpoint/2010/main" val="2807455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 l="28927" t="72360" r="36572"/>
          <a:stretch>
            <a:fillRect/>
          </a:stretch>
        </p:blipFill>
        <p:spPr bwMode="auto">
          <a:xfrm>
            <a:off x="3635896" y="4906019"/>
            <a:ext cx="2592288" cy="1331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Kritéria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156176" y="4718992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počet preferencí j-</a:t>
            </a:r>
            <a:r>
              <a:rPr lang="cs-CZ" sz="1400" dirty="0" err="1"/>
              <a:t>tého</a:t>
            </a:r>
            <a:r>
              <a:rPr lang="cs-CZ" sz="1400" dirty="0"/>
              <a:t> kritéria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255366" y="6031161"/>
            <a:ext cx="11768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počet kritérií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30393" y="5049471"/>
            <a:ext cx="18249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normovaná váha </a:t>
            </a:r>
            <a:br>
              <a:rPr lang="cs-CZ" sz="1400" dirty="0"/>
            </a:br>
            <a:r>
              <a:rPr lang="cs-CZ" sz="1400" dirty="0"/>
              <a:t>j-</a:t>
            </a:r>
            <a:r>
              <a:rPr lang="cs-CZ" sz="1400" dirty="0" err="1"/>
              <a:t>tého</a:t>
            </a:r>
            <a:r>
              <a:rPr lang="cs-CZ" sz="1400" dirty="0"/>
              <a:t> kritéria</a:t>
            </a:r>
          </a:p>
        </p:txBody>
      </p:sp>
      <p:cxnSp>
        <p:nvCxnSpPr>
          <p:cNvPr id="8" name="Přímá spojnice se šipkou 7"/>
          <p:cNvCxnSpPr/>
          <p:nvPr/>
        </p:nvCxnSpPr>
        <p:spPr>
          <a:xfrm>
            <a:off x="2843808" y="5363096"/>
            <a:ext cx="66044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stCxn id="5" idx="3"/>
          </p:cNvCxnSpPr>
          <p:nvPr/>
        </p:nvCxnSpPr>
        <p:spPr>
          <a:xfrm flipV="1">
            <a:off x="3432249" y="5805264"/>
            <a:ext cx="923727" cy="3797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stCxn id="4" idx="1"/>
          </p:cNvCxnSpPr>
          <p:nvPr/>
        </p:nvCxnSpPr>
        <p:spPr>
          <a:xfrm flipH="1">
            <a:off x="5652120" y="4872881"/>
            <a:ext cx="504056" cy="153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ástupný symbol pro obsah 11"/>
          <p:cNvSpPr>
            <a:spLocks noGrp="1"/>
          </p:cNvSpPr>
          <p:nvPr>
            <p:ph idx="1"/>
          </p:nvPr>
        </p:nvSpPr>
        <p:spPr>
          <a:xfrm>
            <a:off x="1945200" y="1447800"/>
            <a:ext cx="6988487" cy="3637384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počet</a:t>
            </a:r>
          </a:p>
          <a:p>
            <a:pPr lvl="1"/>
            <a:r>
              <a:rPr lang="cs-CZ" dirty="0"/>
              <a:t>jedno – </a:t>
            </a:r>
            <a:r>
              <a:rPr lang="cs-CZ" dirty="0" err="1"/>
              <a:t>jednokriteriální</a:t>
            </a:r>
            <a:r>
              <a:rPr lang="cs-CZ" dirty="0"/>
              <a:t> rozhodování</a:t>
            </a:r>
          </a:p>
          <a:p>
            <a:pPr lvl="1"/>
            <a:r>
              <a:rPr lang="cs-CZ" dirty="0"/>
              <a:t>více – </a:t>
            </a:r>
            <a:r>
              <a:rPr lang="cs-CZ" dirty="0" err="1"/>
              <a:t>vícekriteriální</a:t>
            </a:r>
            <a:r>
              <a:rPr lang="cs-CZ" dirty="0"/>
              <a:t> rozhodování</a:t>
            </a:r>
          </a:p>
          <a:p>
            <a:r>
              <a:rPr lang="cs-CZ" dirty="0"/>
              <a:t>typ</a:t>
            </a:r>
          </a:p>
          <a:p>
            <a:pPr lvl="1"/>
            <a:r>
              <a:rPr lang="cs-CZ" dirty="0"/>
              <a:t>nákladová × výnosová</a:t>
            </a:r>
          </a:p>
          <a:p>
            <a:pPr lvl="1"/>
            <a:r>
              <a:rPr lang="cs-CZ" dirty="0"/>
              <a:t>selektivní × neselektivní</a:t>
            </a:r>
          </a:p>
          <a:p>
            <a:r>
              <a:rPr lang="cs-CZ" dirty="0"/>
              <a:t>stanovení vah kritérií</a:t>
            </a:r>
          </a:p>
          <a:p>
            <a:pPr lvl="1"/>
            <a:r>
              <a:rPr lang="cs-CZ" dirty="0"/>
              <a:t>expertní názor</a:t>
            </a:r>
          </a:p>
          <a:p>
            <a:pPr lvl="1"/>
            <a:r>
              <a:rPr lang="cs-CZ" dirty="0"/>
              <a:t>integrace názorů více expertů</a:t>
            </a:r>
          </a:p>
          <a:p>
            <a:pPr lvl="1"/>
            <a:r>
              <a:rPr lang="cs-CZ" dirty="0"/>
              <a:t>párové srovnávání</a:t>
            </a:r>
          </a:p>
        </p:txBody>
      </p:sp>
    </p:spTree>
    <p:extLst>
      <p:ext uri="{BB962C8B-B14F-4D97-AF65-F5344CB8AC3E}">
        <p14:creationId xmlns:p14="http://schemas.microsoft.com/office/powerpoint/2010/main" val="630713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Výchozí matice veličin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403648" y="1484784"/>
          <a:ext cx="4896542" cy="288031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496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81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81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81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81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81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81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81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11474"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474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1j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474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2j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474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474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ij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1474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14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mj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mn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3" name="Skupina 2">
            <a:extLst>
              <a:ext uri="{FF2B5EF4-FFF2-40B4-BE49-F238E27FC236}">
                <a16:creationId xmlns:a16="http://schemas.microsoft.com/office/drawing/2014/main" id="{DEFA3D63-68B3-4CFD-8511-6275A8D7BF4F}"/>
              </a:ext>
            </a:extLst>
          </p:cNvPr>
          <p:cNvGrpSpPr/>
          <p:nvPr/>
        </p:nvGrpSpPr>
        <p:grpSpPr>
          <a:xfrm>
            <a:off x="6210182" y="1772816"/>
            <a:ext cx="2243540" cy="637218"/>
            <a:chOff x="6210182" y="1772816"/>
            <a:chExt cx="2243540" cy="637218"/>
          </a:xfrm>
        </p:grpSpPr>
        <p:sp>
          <p:nvSpPr>
            <p:cNvPr id="5" name="TextovéPole 4"/>
            <p:cNvSpPr txBox="1"/>
            <p:nvPr/>
          </p:nvSpPr>
          <p:spPr>
            <a:xfrm>
              <a:off x="6437498" y="2071480"/>
              <a:ext cx="20162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máme </a:t>
              </a:r>
              <a:r>
                <a:rPr lang="cs-CZ" sz="1600" b="1" dirty="0"/>
                <a:t>n</a:t>
              </a:r>
              <a:r>
                <a:rPr lang="cs-CZ" sz="1600" dirty="0"/>
                <a:t> kritérií</a:t>
              </a:r>
            </a:p>
          </p:txBody>
        </p:sp>
        <p:cxnSp>
          <p:nvCxnSpPr>
            <p:cNvPr id="7" name="Přímá spojnice se šipkou 6"/>
            <p:cNvCxnSpPr/>
            <p:nvPr/>
          </p:nvCxnSpPr>
          <p:spPr>
            <a:xfrm flipH="1" flipV="1">
              <a:off x="6210182" y="1772816"/>
              <a:ext cx="1026114" cy="3600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Skupina 9">
            <a:extLst>
              <a:ext uri="{FF2B5EF4-FFF2-40B4-BE49-F238E27FC236}">
                <a16:creationId xmlns:a16="http://schemas.microsoft.com/office/drawing/2014/main" id="{51E729A2-0D57-4E91-9058-F679D1106147}"/>
              </a:ext>
            </a:extLst>
          </p:cNvPr>
          <p:cNvGrpSpPr/>
          <p:nvPr/>
        </p:nvGrpSpPr>
        <p:grpSpPr>
          <a:xfrm>
            <a:off x="1979712" y="4219347"/>
            <a:ext cx="2232248" cy="844351"/>
            <a:chOff x="1979712" y="4219347"/>
            <a:chExt cx="2232248" cy="844351"/>
          </a:xfrm>
        </p:grpSpPr>
        <p:sp>
          <p:nvSpPr>
            <p:cNvPr id="9" name="TextovéPole 8"/>
            <p:cNvSpPr txBox="1"/>
            <p:nvPr/>
          </p:nvSpPr>
          <p:spPr>
            <a:xfrm>
              <a:off x="2195736" y="4725144"/>
              <a:ext cx="20162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máme </a:t>
              </a:r>
              <a:r>
                <a:rPr lang="cs-CZ" sz="1600" b="1" dirty="0"/>
                <a:t>m</a:t>
              </a:r>
              <a:r>
                <a:rPr lang="cs-CZ" sz="1600" dirty="0"/>
                <a:t> variant</a:t>
              </a:r>
            </a:p>
          </p:txBody>
        </p:sp>
        <p:cxnSp>
          <p:nvCxnSpPr>
            <p:cNvPr id="11" name="Přímá spojnice se šipkou 10"/>
            <p:cNvCxnSpPr/>
            <p:nvPr/>
          </p:nvCxnSpPr>
          <p:spPr>
            <a:xfrm flipH="1" flipV="1">
              <a:off x="1979712" y="4219347"/>
              <a:ext cx="1008112" cy="57780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Skupina 7">
            <a:extLst>
              <a:ext uri="{FF2B5EF4-FFF2-40B4-BE49-F238E27FC236}">
                <a16:creationId xmlns:a16="http://schemas.microsoft.com/office/drawing/2014/main" id="{B3CCCEB4-0B71-4230-A06A-618EB714D606}"/>
              </a:ext>
            </a:extLst>
          </p:cNvPr>
          <p:cNvGrpSpPr/>
          <p:nvPr/>
        </p:nvGrpSpPr>
        <p:grpSpPr>
          <a:xfrm>
            <a:off x="3275856" y="3356992"/>
            <a:ext cx="4140460" cy="2137593"/>
            <a:chOff x="3275856" y="3356992"/>
            <a:chExt cx="4140460" cy="2137593"/>
          </a:xfrm>
        </p:grpSpPr>
        <p:sp>
          <p:nvSpPr>
            <p:cNvPr id="14" name="TextovéPole 13"/>
            <p:cNvSpPr txBox="1"/>
            <p:nvPr/>
          </p:nvSpPr>
          <p:spPr>
            <a:xfrm>
              <a:off x="5400092" y="4909810"/>
              <a:ext cx="201622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hodnota 2. kritéria v i-té variantě</a:t>
              </a:r>
            </a:p>
          </p:txBody>
        </p:sp>
        <p:cxnSp>
          <p:nvCxnSpPr>
            <p:cNvPr id="16" name="Přímá spojnice se šipkou 15"/>
            <p:cNvCxnSpPr/>
            <p:nvPr/>
          </p:nvCxnSpPr>
          <p:spPr>
            <a:xfrm flipH="1" flipV="1">
              <a:off x="3275856" y="3356992"/>
              <a:ext cx="2592288" cy="155281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Skupina 5">
            <a:extLst>
              <a:ext uri="{FF2B5EF4-FFF2-40B4-BE49-F238E27FC236}">
                <a16:creationId xmlns:a16="http://schemas.microsoft.com/office/drawing/2014/main" id="{94A6D5D8-5033-4118-8753-1621B19115E2}"/>
              </a:ext>
            </a:extLst>
          </p:cNvPr>
          <p:cNvGrpSpPr/>
          <p:nvPr/>
        </p:nvGrpSpPr>
        <p:grpSpPr>
          <a:xfrm>
            <a:off x="5004048" y="2636912"/>
            <a:ext cx="3888432" cy="1520879"/>
            <a:chOff x="5004048" y="2636912"/>
            <a:chExt cx="3888432" cy="1520879"/>
          </a:xfrm>
        </p:grpSpPr>
        <p:sp>
          <p:nvSpPr>
            <p:cNvPr id="18" name="TextovéPole 17"/>
            <p:cNvSpPr txBox="1"/>
            <p:nvPr/>
          </p:nvSpPr>
          <p:spPr>
            <a:xfrm>
              <a:off x="6408204" y="3573016"/>
              <a:ext cx="248427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hodnota j-</a:t>
              </a:r>
              <a:r>
                <a:rPr lang="cs-CZ" sz="1600" dirty="0" err="1"/>
                <a:t>tého</a:t>
              </a:r>
              <a:r>
                <a:rPr lang="cs-CZ" sz="1600" dirty="0"/>
                <a:t> kritéria ve 2. variantě</a:t>
              </a:r>
            </a:p>
          </p:txBody>
        </p:sp>
        <p:cxnSp>
          <p:nvCxnSpPr>
            <p:cNvPr id="20" name="Přímá spojnice se šipkou 19"/>
            <p:cNvCxnSpPr/>
            <p:nvPr/>
          </p:nvCxnSpPr>
          <p:spPr>
            <a:xfrm flipH="1" flipV="1">
              <a:off x="5004048" y="2636912"/>
              <a:ext cx="2412268" cy="93610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75346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 čem je rozhodování?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64634" y="3286663"/>
            <a:ext cx="1276709" cy="465827"/>
          </a:xfrm>
        </p:spPr>
        <p:txBody>
          <a:bodyPr/>
          <a:lstStyle/>
          <a:p>
            <a:r>
              <a:rPr lang="cs-CZ" dirty="0">
                <a:hlinkClick r:id="rId2"/>
              </a:rPr>
              <a:t>video</a:t>
            </a: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37486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20000"/>
              <a:lumOff val="80000"/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Základní zadání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cs-CZ" i="1" dirty="0"/>
              <a:t>Pan Novák se rozhodl koupit nové auto a je pro něj rozhodující </a:t>
            </a:r>
            <a:r>
              <a:rPr lang="cs-CZ" b="1" i="1" dirty="0"/>
              <a:t>pouze nejnižší cena. </a:t>
            </a:r>
          </a:p>
          <a:p>
            <a:pPr>
              <a:lnSpc>
                <a:spcPct val="120000"/>
              </a:lnSpc>
            </a:pPr>
            <a:r>
              <a:rPr lang="cs-CZ" i="1" dirty="0"/>
              <a:t>Předpokládejme, že pana Nováka v tuto chvíli nezajímají žádné jiné parametry, nebo vybral pouze ty modely automobilů, které zcela odpovídají jeho požadavkům a jsou pro všechny vybrané varianty stejné. </a:t>
            </a:r>
          </a:p>
          <a:p>
            <a:pPr>
              <a:lnSpc>
                <a:spcPct val="120000"/>
              </a:lnSpc>
            </a:pPr>
            <a:r>
              <a:rPr lang="cs-CZ" i="1" dirty="0"/>
              <a:t>Pan Novák se rozhoduje mezi čtyřmi modely, které jsou pro něj variantami ve smyslu rozhodování – V</a:t>
            </a:r>
            <a:r>
              <a:rPr lang="cs-CZ" i="1" baseline="-25000" dirty="0"/>
              <a:t>1</a:t>
            </a:r>
            <a:r>
              <a:rPr lang="cs-CZ" i="1" dirty="0"/>
              <a:t>, V</a:t>
            </a:r>
            <a:r>
              <a:rPr lang="cs-CZ" i="1" baseline="-25000" dirty="0"/>
              <a:t>2</a:t>
            </a:r>
            <a:r>
              <a:rPr lang="cs-CZ" i="1" dirty="0"/>
              <a:t>, V</a:t>
            </a:r>
            <a:r>
              <a:rPr lang="cs-CZ" i="1" baseline="-25000" dirty="0"/>
              <a:t>3</a:t>
            </a:r>
            <a:r>
              <a:rPr lang="cs-CZ" i="1" dirty="0"/>
              <a:t> a V</a:t>
            </a:r>
            <a:r>
              <a:rPr lang="cs-CZ" i="1" baseline="-25000" dirty="0"/>
              <a:t>4</a:t>
            </a:r>
            <a:r>
              <a:rPr lang="cs-CZ" i="1" dirty="0"/>
              <a:t>. </a:t>
            </a:r>
          </a:p>
          <a:p>
            <a:pPr>
              <a:lnSpc>
                <a:spcPct val="120000"/>
              </a:lnSpc>
            </a:pPr>
            <a:r>
              <a:rPr lang="cs-CZ" i="1" dirty="0"/>
              <a:t>Cena prvního modelu je </a:t>
            </a:r>
            <a:r>
              <a:rPr lang="cs-CZ" b="1" i="1" dirty="0"/>
              <a:t>260 000,- Kč</a:t>
            </a:r>
            <a:r>
              <a:rPr lang="cs-CZ" i="1" dirty="0"/>
              <a:t>, </a:t>
            </a:r>
            <a:br>
              <a:rPr lang="cs-CZ" i="1" dirty="0"/>
            </a:br>
            <a:r>
              <a:rPr lang="cs-CZ" i="1" dirty="0"/>
              <a:t>cena druhého </a:t>
            </a:r>
            <a:r>
              <a:rPr lang="cs-CZ" b="1" i="1" dirty="0"/>
              <a:t>268 000,- Kč</a:t>
            </a:r>
            <a:r>
              <a:rPr lang="cs-CZ" i="1" dirty="0"/>
              <a:t>, </a:t>
            </a:r>
            <a:br>
              <a:rPr lang="cs-CZ" i="1" dirty="0"/>
            </a:br>
            <a:r>
              <a:rPr lang="cs-CZ" i="1" dirty="0"/>
              <a:t>cena třetího </a:t>
            </a:r>
            <a:r>
              <a:rPr lang="cs-CZ" b="1" i="1" dirty="0"/>
              <a:t>276 000,- Kč </a:t>
            </a:r>
            <a:r>
              <a:rPr lang="cs-CZ" i="1" dirty="0"/>
              <a:t>a </a:t>
            </a:r>
            <a:br>
              <a:rPr lang="cs-CZ" i="1" dirty="0"/>
            </a:br>
            <a:r>
              <a:rPr lang="cs-CZ" i="1" dirty="0"/>
              <a:t>cena čtvrtého je </a:t>
            </a:r>
            <a:r>
              <a:rPr lang="cs-CZ" b="1" i="1" dirty="0"/>
              <a:t>284 000,- Kč</a:t>
            </a:r>
            <a:r>
              <a:rPr lang="cs-CZ" i="1" dirty="0"/>
              <a:t>.</a:t>
            </a:r>
          </a:p>
          <a:p>
            <a:pPr>
              <a:lnSpc>
                <a:spcPct val="120000"/>
              </a:lnSpc>
            </a:pPr>
            <a:r>
              <a:rPr lang="cs-CZ" i="1" dirty="0"/>
              <a:t>Ceny jsou jasně dané a nebudou se za žádných okolností měnit. 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241600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20000"/>
              <a:lumOff val="80000"/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i="1" dirty="0" err="1"/>
              <a:t>Jednokriteriální</a:t>
            </a:r>
            <a:r>
              <a:rPr lang="cs-CZ" sz="3200" i="1" dirty="0"/>
              <a:t> rozhodování </a:t>
            </a:r>
            <a:br>
              <a:rPr lang="cs-CZ" sz="3200" i="1" dirty="0"/>
            </a:br>
            <a:r>
              <a:rPr lang="cs-CZ" sz="3200" i="1" dirty="0"/>
              <a:t>za jistoty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3380141"/>
              </p:ext>
            </p:extLst>
          </p:nvPr>
        </p:nvGraphicFramePr>
        <p:xfrm>
          <a:off x="2699792" y="2169645"/>
          <a:ext cx="4320480" cy="3227896"/>
        </p:xfrm>
        <a:graphic>
          <a:graphicData uri="http://schemas.openxmlformats.org/drawingml/2006/table">
            <a:tbl>
              <a:tblPr/>
              <a:tblGrid>
                <a:gridCol w="2131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9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2800" i="1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 b="1" i="1" dirty="0">
                          <a:latin typeface="+mn-lt"/>
                          <a:ea typeface="Calibri"/>
                          <a:cs typeface="Calibri"/>
                        </a:rPr>
                        <a:t>Cena (K</a:t>
                      </a:r>
                      <a:r>
                        <a:rPr lang="cs-CZ" sz="2800" b="1" i="1" baseline="-25000" dirty="0">
                          <a:latin typeface="+mn-lt"/>
                          <a:ea typeface="Calibri"/>
                          <a:cs typeface="Calibri"/>
                        </a:rPr>
                        <a:t>1</a:t>
                      </a:r>
                      <a:r>
                        <a:rPr lang="cs-CZ" sz="2800" b="1" i="1" dirty="0">
                          <a:latin typeface="+mn-lt"/>
                          <a:ea typeface="Calibri"/>
                          <a:cs typeface="Calibri"/>
                        </a:rPr>
                        <a:t>)</a:t>
                      </a:r>
                      <a:endParaRPr lang="cs-CZ" sz="36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 i="1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2800" i="1" baseline="-25000">
                          <a:latin typeface="+mn-lt"/>
                          <a:ea typeface="Calibri"/>
                          <a:cs typeface="Calibri"/>
                        </a:rPr>
                        <a:t>i</a:t>
                      </a:r>
                      <a:endParaRPr lang="cs-CZ" sz="36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 i="1" dirty="0">
                          <a:latin typeface="+mn-lt"/>
                          <a:ea typeface="Calibri"/>
                          <a:cs typeface="Calibri"/>
                        </a:rPr>
                        <a:t>1,0 (v</a:t>
                      </a:r>
                      <a:r>
                        <a:rPr lang="cs-CZ" sz="2800" i="1" baseline="-25000" dirty="0">
                          <a:latin typeface="+mn-lt"/>
                          <a:ea typeface="Calibri"/>
                          <a:cs typeface="Calibri"/>
                        </a:rPr>
                        <a:t>1</a:t>
                      </a:r>
                      <a:r>
                        <a:rPr kumimoji="0" lang="cs-CZ" sz="2800" b="0" i="1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Calibri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 b="1" i="1" dirty="0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2800" b="1" i="1" baseline="-25000" dirty="0">
                          <a:latin typeface="+mn-lt"/>
                          <a:ea typeface="Calibri"/>
                          <a:cs typeface="Calibri"/>
                        </a:rPr>
                        <a:t>1</a:t>
                      </a:r>
                      <a:endParaRPr lang="cs-CZ" sz="36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 b="1" i="1" dirty="0">
                          <a:latin typeface="+mn-lt"/>
                          <a:ea typeface="Calibri"/>
                          <a:cs typeface="Calibri"/>
                        </a:rPr>
                        <a:t>260 000,-</a:t>
                      </a:r>
                      <a:endParaRPr lang="cs-CZ" sz="36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 i="1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2800" i="1" baseline="-25000">
                          <a:latin typeface="+mn-lt"/>
                          <a:ea typeface="Calibri"/>
                          <a:cs typeface="Calibri"/>
                        </a:rPr>
                        <a:t>2</a:t>
                      </a:r>
                      <a:endParaRPr lang="cs-CZ" sz="36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 i="1">
                          <a:latin typeface="+mn-lt"/>
                          <a:ea typeface="Calibri"/>
                          <a:cs typeface="Calibri"/>
                        </a:rPr>
                        <a:t>268 000,-</a:t>
                      </a:r>
                      <a:endParaRPr lang="cs-CZ" sz="36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 i="1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2800" i="1" baseline="-25000">
                          <a:latin typeface="+mn-lt"/>
                          <a:ea typeface="Calibri"/>
                          <a:cs typeface="Calibri"/>
                        </a:rPr>
                        <a:t>3</a:t>
                      </a:r>
                      <a:endParaRPr lang="cs-CZ" sz="36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 i="1">
                          <a:latin typeface="+mn-lt"/>
                          <a:ea typeface="Calibri"/>
                          <a:cs typeface="Calibri"/>
                        </a:rPr>
                        <a:t>276 000,-</a:t>
                      </a:r>
                      <a:endParaRPr lang="cs-CZ" sz="36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 i="1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2800" i="1" baseline="-25000">
                          <a:latin typeface="+mn-lt"/>
                          <a:ea typeface="Calibri"/>
                          <a:cs typeface="Calibri"/>
                        </a:rPr>
                        <a:t>4</a:t>
                      </a:r>
                      <a:endParaRPr lang="cs-CZ" sz="36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2800" i="1" dirty="0">
                          <a:latin typeface="+mn-lt"/>
                          <a:ea typeface="Calibri"/>
                          <a:cs typeface="Calibri"/>
                        </a:rPr>
                        <a:t>284 000,-</a:t>
                      </a:r>
                      <a:endParaRPr lang="cs-CZ" sz="36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195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20000"/>
              <a:lumOff val="80000"/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i="1" dirty="0"/>
              <a:t>Vícekriteriální rozhodování </a:t>
            </a:r>
            <a:br>
              <a:rPr lang="cs-CZ" sz="3200" i="1" dirty="0"/>
            </a:br>
            <a:r>
              <a:rPr lang="cs-CZ" sz="3200" i="1" dirty="0"/>
              <a:t>za jistoty</a:t>
            </a:r>
            <a:endParaRPr lang="cs-CZ" sz="28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cs-CZ" sz="2000" i="1" dirty="0"/>
              <a:t>Předpokládejme nyní, že pan Novák změnil své požadavky. Protože se oženil a založil rodinu, zajímá jej nejen </a:t>
            </a:r>
            <a:r>
              <a:rPr lang="cs-CZ" sz="2000" b="1" i="1" dirty="0"/>
              <a:t>cena vozu</a:t>
            </a:r>
            <a:r>
              <a:rPr lang="cs-CZ" sz="2000" i="1" dirty="0"/>
              <a:t>, ale i </a:t>
            </a:r>
            <a:r>
              <a:rPr lang="cs-CZ" sz="2000" b="1" i="1" dirty="0"/>
              <a:t>počet dveří</a:t>
            </a:r>
            <a:r>
              <a:rPr lang="cs-CZ" sz="2000" i="1" dirty="0"/>
              <a:t>, kvůli pohodlnému usazení dětských sedaček. V každém případě chce, aby měl vůz zadní pár dveří a kufr, tj. celkem 5 dveří.  Pana Nováka dále zajímá </a:t>
            </a:r>
            <a:r>
              <a:rPr lang="cs-CZ" sz="2000" b="1" i="1" dirty="0"/>
              <a:t>spotřeba pohonných hmot </a:t>
            </a:r>
            <a:r>
              <a:rPr lang="cs-CZ" sz="2000" i="1" dirty="0"/>
              <a:t>(pro zjednodušení uvažujme jeden typ) – čím méně, tím lépe. Důležitá je také </a:t>
            </a:r>
            <a:r>
              <a:rPr lang="cs-CZ" sz="2000" b="1" i="1" dirty="0"/>
              <a:t>záruka vozu </a:t>
            </a:r>
            <a:r>
              <a:rPr lang="cs-CZ" sz="2000" i="1" dirty="0"/>
              <a:t>(tentokrát je však úměra obrácená – čím delší záruka, tím lépe) a </a:t>
            </a:r>
            <a:r>
              <a:rPr lang="cs-CZ" sz="2000" b="1" i="1" dirty="0"/>
              <a:t>výše povinného ručení. </a:t>
            </a:r>
          </a:p>
          <a:p>
            <a:pPr>
              <a:lnSpc>
                <a:spcPct val="120000"/>
              </a:lnSpc>
            </a:pPr>
            <a:r>
              <a:rPr lang="cs-CZ" sz="2000" i="1" dirty="0"/>
              <a:t>Všechna zmíněná kritéria jsou pro pana Nováka </a:t>
            </a:r>
            <a:r>
              <a:rPr lang="cs-CZ" sz="2000" b="1" i="1" dirty="0"/>
              <a:t>stejně důležitá</a:t>
            </a:r>
            <a:r>
              <a:rPr lang="cs-CZ" sz="2000" i="1" dirty="0"/>
              <a:t>, pouze u počtu dveří se jedná o kritérium, které musí být za všech okolností splněno a není možné jej vyvážit úžasnými vlastnostmi v jiné oblasti. </a:t>
            </a:r>
          </a:p>
        </p:txBody>
      </p:sp>
    </p:spTree>
    <p:extLst>
      <p:ext uri="{BB962C8B-B14F-4D97-AF65-F5344CB8AC3E}">
        <p14:creationId xmlns:p14="http://schemas.microsoft.com/office/powerpoint/2010/main" val="1640106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20000"/>
              <a:lumOff val="80000"/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i="1" dirty="0"/>
              <a:t>Vícekriteriální rozhodování </a:t>
            </a:r>
            <a:br>
              <a:rPr lang="cs-CZ" sz="3200" i="1" dirty="0"/>
            </a:br>
            <a:r>
              <a:rPr lang="cs-CZ" sz="3200" i="1" dirty="0"/>
              <a:t>za jistoty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2833357"/>
              </p:ext>
            </p:extLst>
          </p:nvPr>
        </p:nvGraphicFramePr>
        <p:xfrm>
          <a:off x="1259632" y="2420888"/>
          <a:ext cx="7560839" cy="2640584"/>
        </p:xfrm>
        <a:graphic>
          <a:graphicData uri="http://schemas.openxmlformats.org/drawingml/2006/table">
            <a:tbl>
              <a:tblPr/>
              <a:tblGrid>
                <a:gridCol w="4346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34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6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0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66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253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 err="1">
                          <a:latin typeface="+mn-lt"/>
                          <a:ea typeface="Calibri"/>
                          <a:cs typeface="Calibri"/>
                        </a:rPr>
                        <a:t>K</a:t>
                      </a:r>
                      <a:r>
                        <a:rPr lang="cs-CZ" sz="1600" i="1" baseline="-25000" dirty="0" err="1">
                          <a:latin typeface="+mn-lt"/>
                          <a:ea typeface="Calibri"/>
                          <a:cs typeface="Calibri"/>
                        </a:rPr>
                        <a:t>j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>
                          <a:latin typeface="+mn-lt"/>
                          <a:ea typeface="Calibri"/>
                          <a:cs typeface="Calibri"/>
                        </a:rPr>
                        <a:t>Cena (K</a:t>
                      </a:r>
                      <a:r>
                        <a:rPr lang="cs-CZ" sz="1600" b="1" i="1" baseline="-25000">
                          <a:latin typeface="+mn-lt"/>
                          <a:ea typeface="Calibri"/>
                          <a:cs typeface="Calibri"/>
                        </a:rPr>
                        <a:t>1</a:t>
                      </a:r>
                      <a:r>
                        <a:rPr lang="cs-CZ" sz="1600" b="1" i="1">
                          <a:latin typeface="+mn-lt"/>
                          <a:ea typeface="Calibri"/>
                          <a:cs typeface="Calibri"/>
                        </a:rPr>
                        <a:t>)</a:t>
                      </a:r>
                      <a:endParaRPr lang="cs-CZ" sz="2000" b="1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Spotřeba (K</a:t>
                      </a:r>
                      <a:r>
                        <a:rPr lang="cs-CZ" sz="1600" b="1" i="1" baseline="-25000" dirty="0">
                          <a:latin typeface="+mn-lt"/>
                          <a:ea typeface="Calibri"/>
                          <a:cs typeface="Calibri"/>
                        </a:rPr>
                        <a:t>2</a:t>
                      </a: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)</a:t>
                      </a:r>
                      <a:b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</a:b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v l/100 km</a:t>
                      </a:r>
                      <a:endParaRPr lang="cs-CZ" sz="20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>
                          <a:latin typeface="+mn-lt"/>
                          <a:ea typeface="Calibri"/>
                          <a:cs typeface="Calibri"/>
                        </a:rPr>
                        <a:t>Záruka (K</a:t>
                      </a:r>
                      <a:r>
                        <a:rPr lang="cs-CZ" sz="1600" b="1" i="1" baseline="-25000">
                          <a:latin typeface="+mn-lt"/>
                          <a:ea typeface="Calibri"/>
                          <a:cs typeface="Calibri"/>
                        </a:rPr>
                        <a:t>3</a:t>
                      </a:r>
                      <a:r>
                        <a:rPr lang="cs-CZ" sz="1600" b="1" i="1">
                          <a:latin typeface="+mn-lt"/>
                          <a:ea typeface="Calibri"/>
                          <a:cs typeface="Calibri"/>
                        </a:rPr>
                        <a:t>)</a:t>
                      </a:r>
                      <a:br>
                        <a:rPr lang="cs-CZ" sz="1600" b="1" i="1">
                          <a:latin typeface="+mn-lt"/>
                          <a:ea typeface="Calibri"/>
                          <a:cs typeface="Calibri"/>
                        </a:rPr>
                      </a:br>
                      <a:r>
                        <a:rPr lang="cs-CZ" sz="1600" b="1" i="1">
                          <a:latin typeface="+mn-lt"/>
                          <a:ea typeface="Calibri"/>
                          <a:cs typeface="Calibri"/>
                        </a:rPr>
                        <a:t>v letech</a:t>
                      </a:r>
                      <a:endParaRPr lang="cs-CZ" sz="2000" b="1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Povinné ručení (K</a:t>
                      </a:r>
                      <a:r>
                        <a:rPr lang="cs-CZ" sz="1600" b="1" i="1" baseline="-25000" dirty="0">
                          <a:latin typeface="+mn-lt"/>
                          <a:ea typeface="Calibri"/>
                          <a:cs typeface="Calibri"/>
                        </a:rPr>
                        <a:t>4</a:t>
                      </a: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)</a:t>
                      </a:r>
                      <a:b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</a:b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v Kč/rok</a:t>
                      </a:r>
                      <a:endParaRPr lang="cs-CZ" sz="20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Počet dveří (K</a:t>
                      </a:r>
                      <a:r>
                        <a:rPr lang="cs-CZ" sz="1600" b="1" i="1" baseline="-25000" dirty="0">
                          <a:latin typeface="+mn-lt"/>
                          <a:ea typeface="Calibri"/>
                          <a:cs typeface="Calibri"/>
                        </a:rPr>
                        <a:t>5</a:t>
                      </a: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) v ks</a:t>
                      </a:r>
                      <a:endParaRPr lang="cs-CZ" sz="20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 err="1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600" i="1" baseline="-25000" dirty="0" err="1">
                          <a:latin typeface="+mn-lt"/>
                          <a:ea typeface="Calibri"/>
                          <a:cs typeface="Calibri"/>
                        </a:rPr>
                        <a:t>i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0,25 (v</a:t>
                      </a:r>
                      <a:r>
                        <a:rPr lang="cs-CZ" sz="1600" i="1" baseline="-25000" dirty="0">
                          <a:latin typeface="+mn-lt"/>
                          <a:ea typeface="Calibri"/>
                          <a:cs typeface="Calibri"/>
                        </a:rPr>
                        <a:t>1</a:t>
                      </a: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)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0,25 (v</a:t>
                      </a:r>
                      <a:r>
                        <a:rPr lang="cs-CZ" sz="1600" i="1" baseline="-25000" dirty="0">
                          <a:latin typeface="+mn-lt"/>
                          <a:ea typeface="Calibri"/>
                          <a:cs typeface="Calibri"/>
                        </a:rPr>
                        <a:t>2</a:t>
                      </a: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)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0,25 (v</a:t>
                      </a:r>
                      <a:r>
                        <a:rPr lang="cs-CZ" sz="1600" i="1" baseline="-25000" dirty="0">
                          <a:latin typeface="+mn-lt"/>
                          <a:ea typeface="Calibri"/>
                          <a:cs typeface="Calibri"/>
                        </a:rPr>
                        <a:t>3</a:t>
                      </a: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)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0,25 (v</a:t>
                      </a:r>
                      <a:r>
                        <a:rPr lang="cs-CZ" sz="1600" i="1" baseline="-25000" dirty="0">
                          <a:latin typeface="+mn-lt"/>
                          <a:ea typeface="Calibri"/>
                          <a:cs typeface="Calibri"/>
                        </a:rPr>
                        <a:t>4</a:t>
                      </a: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)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----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600" i="1" baseline="-25000">
                          <a:latin typeface="+mn-lt"/>
                          <a:ea typeface="Calibri"/>
                          <a:cs typeface="Calibri"/>
                        </a:rPr>
                        <a:t>1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260 000,-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7,3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6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4 000,-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5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600" i="1" baseline="-25000">
                          <a:latin typeface="+mn-lt"/>
                          <a:ea typeface="Calibri"/>
                          <a:cs typeface="Calibri"/>
                        </a:rPr>
                        <a:t>2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268 000,-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5,2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5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4 600,-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5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600" i="1" baseline="-25000">
                          <a:latin typeface="+mn-lt"/>
                          <a:ea typeface="Calibri"/>
                          <a:cs typeface="Calibri"/>
                        </a:rPr>
                        <a:t>3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276 000,-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6,5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5,5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3 800,-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5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strike="noStrike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600" i="1" strike="noStrike" baseline="-25000">
                          <a:latin typeface="+mn-lt"/>
                          <a:ea typeface="Calibri"/>
                          <a:cs typeface="Calibri"/>
                        </a:rPr>
                        <a:t>4</a:t>
                      </a:r>
                      <a:endParaRPr lang="cs-CZ" sz="2000" i="1" strike="noStrike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strike="noStrike">
                          <a:latin typeface="+mn-lt"/>
                          <a:ea typeface="Calibri"/>
                          <a:cs typeface="Calibri"/>
                        </a:rPr>
                        <a:t>284 000,-</a:t>
                      </a:r>
                      <a:endParaRPr lang="cs-CZ" sz="2000" i="1" strike="noStrike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strike="noStrike">
                          <a:latin typeface="+mn-lt"/>
                          <a:ea typeface="Calibri"/>
                          <a:cs typeface="Calibri"/>
                        </a:rPr>
                        <a:t>6,8</a:t>
                      </a:r>
                      <a:endParaRPr lang="cs-CZ" sz="2000" i="1" strike="noStrike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strike="noStrike">
                          <a:latin typeface="+mn-lt"/>
                          <a:ea typeface="Calibri"/>
                          <a:cs typeface="Calibri"/>
                        </a:rPr>
                        <a:t>5</a:t>
                      </a:r>
                      <a:endParaRPr lang="cs-CZ" sz="2000" i="1" strike="noStrike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strike="noStrike">
                          <a:latin typeface="+mn-lt"/>
                          <a:ea typeface="Calibri"/>
                          <a:cs typeface="Calibri"/>
                        </a:rPr>
                        <a:t>3 900,-</a:t>
                      </a:r>
                      <a:endParaRPr lang="cs-CZ" sz="2000" i="1" strike="noStrike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strike="noStrike" dirty="0">
                          <a:latin typeface="+mn-lt"/>
                          <a:ea typeface="Calibri"/>
                          <a:cs typeface="Calibri"/>
                        </a:rPr>
                        <a:t>3</a:t>
                      </a:r>
                      <a:endParaRPr lang="cs-CZ" sz="2000" i="1" strike="noStrike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ECCDBDC4-7E4B-4934-9B0E-0112715961CA}"/>
              </a:ext>
            </a:extLst>
          </p:cNvPr>
          <p:cNvCxnSpPr/>
          <p:nvPr/>
        </p:nvCxnSpPr>
        <p:spPr>
          <a:xfrm>
            <a:off x="1094211" y="4907560"/>
            <a:ext cx="78101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2973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Zástupný symbol pro obsah 18"/>
          <p:cNvSpPr>
            <a:spLocks noGrp="1"/>
          </p:cNvSpPr>
          <p:nvPr>
            <p:ph idx="1"/>
          </p:nvPr>
        </p:nvSpPr>
        <p:spPr>
          <a:xfrm>
            <a:off x="1945201" y="1949190"/>
            <a:ext cx="7029656" cy="2485256"/>
          </a:xfrm>
        </p:spPr>
        <p:txBody>
          <a:bodyPr>
            <a:normAutofit/>
          </a:bodyPr>
          <a:lstStyle/>
          <a:p>
            <a:r>
              <a:rPr lang="cs-CZ" dirty="0"/>
              <a:t>výchozí matice obsahuje základní jednotky (roky, koruny, body, expertní hodnocení, škály,…)</a:t>
            </a:r>
          </a:p>
          <a:p>
            <a:r>
              <a:rPr lang="cs-CZ" dirty="0"/>
              <a:t>potřebujeme  jednotné hodnocení jednotlivých kritérií – hodnoty dílčích užitků</a:t>
            </a:r>
          </a:p>
          <a:p>
            <a:pPr lvl="1"/>
            <a:r>
              <a:rPr lang="cs-CZ" dirty="0"/>
              <a:t>přímé expertní stanovení (škálou, např. 0–10, expert hodnotí (ne)linearitu kritérií)</a:t>
            </a:r>
          </a:p>
          <a:p>
            <a:pPr lvl="1"/>
            <a:r>
              <a:rPr lang="cs-CZ" dirty="0"/>
              <a:t>metoda lineárních dílčích užitků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Výchozí × rozhodovací matice</a:t>
            </a:r>
          </a:p>
        </p:txBody>
      </p:sp>
      <p:grpSp>
        <p:nvGrpSpPr>
          <p:cNvPr id="13" name="Skupina 12">
            <a:extLst>
              <a:ext uri="{FF2B5EF4-FFF2-40B4-BE49-F238E27FC236}">
                <a16:creationId xmlns:a16="http://schemas.microsoft.com/office/drawing/2014/main" id="{96858C0C-9365-41BC-A154-F052195036B6}"/>
              </a:ext>
            </a:extLst>
          </p:cNvPr>
          <p:cNvGrpSpPr/>
          <p:nvPr/>
        </p:nvGrpSpPr>
        <p:grpSpPr>
          <a:xfrm>
            <a:off x="2123728" y="4924425"/>
            <a:ext cx="2295872" cy="1042858"/>
            <a:chOff x="2123728" y="4924425"/>
            <a:chExt cx="2295872" cy="1042858"/>
          </a:xfrm>
        </p:grpSpPr>
        <p:sp>
          <p:nvSpPr>
            <p:cNvPr id="4" name="TextovéPole 3"/>
            <p:cNvSpPr txBox="1"/>
            <p:nvPr/>
          </p:nvSpPr>
          <p:spPr>
            <a:xfrm>
              <a:off x="2123728" y="5013176"/>
              <a:ext cx="1744563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dirty="0"/>
                <a:t>normovaná hodnota dílčího užitku i-té varianty dle j-</a:t>
              </a:r>
              <a:r>
                <a:rPr lang="cs-CZ" sz="1400" dirty="0" err="1"/>
                <a:t>tého</a:t>
              </a:r>
              <a:r>
                <a:rPr lang="cs-CZ" sz="1400" dirty="0"/>
                <a:t> kritéria</a:t>
              </a:r>
            </a:p>
          </p:txBody>
        </p:sp>
        <p:cxnSp>
          <p:nvCxnSpPr>
            <p:cNvPr id="6" name="Přímá spojnice se šipkou 5"/>
            <p:cNvCxnSpPr/>
            <p:nvPr/>
          </p:nvCxnSpPr>
          <p:spPr>
            <a:xfrm flipV="1">
              <a:off x="3707904" y="4924425"/>
              <a:ext cx="711696" cy="44879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Skupina 10">
            <a:extLst>
              <a:ext uri="{FF2B5EF4-FFF2-40B4-BE49-F238E27FC236}">
                <a16:creationId xmlns:a16="http://schemas.microsoft.com/office/drawing/2014/main" id="{3F6518D4-9BAB-4196-883D-97D88BE8AB23}"/>
              </a:ext>
            </a:extLst>
          </p:cNvPr>
          <p:cNvGrpSpPr/>
          <p:nvPr/>
        </p:nvGrpSpPr>
        <p:grpSpPr>
          <a:xfrm>
            <a:off x="4539605" y="5301208"/>
            <a:ext cx="1666553" cy="1157992"/>
            <a:chOff x="4539605" y="5301208"/>
            <a:chExt cx="1666553" cy="1157992"/>
          </a:xfrm>
        </p:grpSpPr>
        <p:sp>
          <p:nvSpPr>
            <p:cNvPr id="14" name="TextovéPole 13"/>
            <p:cNvSpPr txBox="1"/>
            <p:nvPr/>
          </p:nvSpPr>
          <p:spPr>
            <a:xfrm>
              <a:off x="4539605" y="5720536"/>
              <a:ext cx="1666553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dirty="0"/>
                <a:t>nejlepší dosažená hodnota  j-</a:t>
              </a:r>
              <a:r>
                <a:rPr lang="cs-CZ" sz="1400" dirty="0" err="1"/>
                <a:t>tého</a:t>
              </a:r>
              <a:r>
                <a:rPr lang="cs-CZ" sz="1400" dirty="0"/>
                <a:t> kritéria</a:t>
              </a:r>
            </a:p>
          </p:txBody>
        </p:sp>
        <p:cxnSp>
          <p:nvCxnSpPr>
            <p:cNvPr id="17" name="Přímá spojnice se šipkou 16"/>
            <p:cNvCxnSpPr>
              <a:stCxn id="14" idx="0"/>
            </p:cNvCxnSpPr>
            <p:nvPr/>
          </p:nvCxnSpPr>
          <p:spPr>
            <a:xfrm flipV="1">
              <a:off x="5372882" y="5301208"/>
              <a:ext cx="207230" cy="41932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2" cstate="print"/>
          <a:srcRect l="35628" t="58898" r="31795" b="15703"/>
          <a:stretch>
            <a:fillRect/>
          </a:stretch>
        </p:blipFill>
        <p:spPr bwMode="auto">
          <a:xfrm>
            <a:off x="4139952" y="4293096"/>
            <a:ext cx="244827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8" name="Skupina 7">
            <a:extLst>
              <a:ext uri="{FF2B5EF4-FFF2-40B4-BE49-F238E27FC236}">
                <a16:creationId xmlns:a16="http://schemas.microsoft.com/office/drawing/2014/main" id="{EAD553A2-17E3-4B3B-9524-61BF78E39828}"/>
              </a:ext>
            </a:extLst>
          </p:cNvPr>
          <p:cNvGrpSpPr/>
          <p:nvPr/>
        </p:nvGrpSpPr>
        <p:grpSpPr>
          <a:xfrm>
            <a:off x="6300192" y="4797152"/>
            <a:ext cx="2674665" cy="1095628"/>
            <a:chOff x="6300192" y="4797152"/>
            <a:chExt cx="2674665" cy="1095628"/>
          </a:xfrm>
        </p:grpSpPr>
        <p:sp>
          <p:nvSpPr>
            <p:cNvPr id="10" name="TextovéPole 9"/>
            <p:cNvSpPr txBox="1"/>
            <p:nvPr/>
          </p:nvSpPr>
          <p:spPr>
            <a:xfrm>
              <a:off x="7308304" y="5154116"/>
              <a:ext cx="1666553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dirty="0"/>
                <a:t>nejhorší dosažená hodnota  j-</a:t>
              </a:r>
              <a:r>
                <a:rPr lang="cs-CZ" sz="1400" dirty="0" err="1"/>
                <a:t>tého</a:t>
              </a:r>
              <a:r>
                <a:rPr lang="cs-CZ" sz="1400" dirty="0"/>
                <a:t> kritéria</a:t>
              </a:r>
            </a:p>
          </p:txBody>
        </p:sp>
        <p:cxnSp>
          <p:nvCxnSpPr>
            <p:cNvPr id="12" name="Přímá spojnice se šipkou 11"/>
            <p:cNvCxnSpPr/>
            <p:nvPr/>
          </p:nvCxnSpPr>
          <p:spPr>
            <a:xfrm flipH="1" flipV="1">
              <a:off x="6300192" y="4797152"/>
              <a:ext cx="864097" cy="50405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Přímá spojnice se šipkou 4"/>
            <p:cNvCxnSpPr/>
            <p:nvPr/>
          </p:nvCxnSpPr>
          <p:spPr>
            <a:xfrm flipH="1" flipV="1">
              <a:off x="6300192" y="5154116"/>
              <a:ext cx="864097" cy="14709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Skupina 2">
            <a:extLst>
              <a:ext uri="{FF2B5EF4-FFF2-40B4-BE49-F238E27FC236}">
                <a16:creationId xmlns:a16="http://schemas.microsoft.com/office/drawing/2014/main" id="{045F5222-9057-472A-ADFE-80D9C38C3121}"/>
              </a:ext>
            </a:extLst>
          </p:cNvPr>
          <p:cNvGrpSpPr/>
          <p:nvPr/>
        </p:nvGrpSpPr>
        <p:grpSpPr>
          <a:xfrm>
            <a:off x="5724128" y="3717032"/>
            <a:ext cx="2808312" cy="864096"/>
            <a:chOff x="5724128" y="3717032"/>
            <a:chExt cx="2808312" cy="864096"/>
          </a:xfrm>
        </p:grpSpPr>
        <p:sp>
          <p:nvSpPr>
            <p:cNvPr id="7" name="TextovéPole 6"/>
            <p:cNvSpPr txBox="1"/>
            <p:nvPr/>
          </p:nvSpPr>
          <p:spPr>
            <a:xfrm>
              <a:off x="6516216" y="3717032"/>
              <a:ext cx="201622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dirty="0"/>
                <a:t>hodnota  j-</a:t>
              </a:r>
              <a:r>
                <a:rPr lang="cs-CZ" sz="1400" dirty="0" err="1"/>
                <a:t>tého</a:t>
              </a:r>
              <a:r>
                <a:rPr lang="cs-CZ" sz="1400" dirty="0"/>
                <a:t> kritéria</a:t>
              </a:r>
              <a:br>
                <a:rPr lang="cs-CZ" sz="1400" dirty="0"/>
              </a:br>
              <a:r>
                <a:rPr lang="cs-CZ" sz="1400" dirty="0"/>
                <a:t>v i-té variantě</a:t>
              </a:r>
            </a:p>
          </p:txBody>
        </p:sp>
        <p:cxnSp>
          <p:nvCxnSpPr>
            <p:cNvPr id="9" name="Přímá spojnice se šipkou 8"/>
            <p:cNvCxnSpPr/>
            <p:nvPr/>
          </p:nvCxnSpPr>
          <p:spPr>
            <a:xfrm flipH="1">
              <a:off x="5724128" y="3978642"/>
              <a:ext cx="792088" cy="60248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31068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Rozhodovací matice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2339752" y="1484784"/>
          <a:ext cx="5544611" cy="358272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604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79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79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79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79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79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79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2799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881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24778"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celkový užitek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429"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42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1j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b="1" kern="1200" baseline="-250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42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2j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42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42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ij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442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70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mj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mn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pSp>
        <p:nvGrpSpPr>
          <p:cNvPr id="3" name="Skupina 2">
            <a:extLst>
              <a:ext uri="{FF2B5EF4-FFF2-40B4-BE49-F238E27FC236}">
                <a16:creationId xmlns:a16="http://schemas.microsoft.com/office/drawing/2014/main" id="{DA7A74DE-C1F1-46BE-B235-30C3BE38D1DC}"/>
              </a:ext>
            </a:extLst>
          </p:cNvPr>
          <p:cNvGrpSpPr/>
          <p:nvPr/>
        </p:nvGrpSpPr>
        <p:grpSpPr>
          <a:xfrm>
            <a:off x="931653" y="2132856"/>
            <a:ext cx="6047468" cy="1099284"/>
            <a:chOff x="931653" y="2132856"/>
            <a:chExt cx="6047468" cy="1099284"/>
          </a:xfrm>
        </p:grpSpPr>
        <p:sp>
          <p:nvSpPr>
            <p:cNvPr id="5" name="Ovál 4"/>
            <p:cNvSpPr/>
            <p:nvPr/>
          </p:nvSpPr>
          <p:spPr>
            <a:xfrm>
              <a:off x="3090689" y="2132856"/>
              <a:ext cx="3888432" cy="360040"/>
            </a:xfrm>
            <a:prstGeom prst="ellipse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7" name="Přímá spojnice se šipkou 6"/>
            <p:cNvCxnSpPr>
              <a:endCxn id="5" idx="2"/>
            </p:cNvCxnSpPr>
            <p:nvPr/>
          </p:nvCxnSpPr>
          <p:spPr>
            <a:xfrm flipV="1">
              <a:off x="1835696" y="2312876"/>
              <a:ext cx="1254993" cy="23402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ovéPole 11"/>
            <p:cNvSpPr txBox="1"/>
            <p:nvPr/>
          </p:nvSpPr>
          <p:spPr>
            <a:xfrm>
              <a:off x="931653" y="2708920"/>
              <a:ext cx="126408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součet vah kritérií = 1</a:t>
              </a: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ovéPole 13"/>
              <p:cNvSpPr txBox="1"/>
              <p:nvPr/>
            </p:nvSpPr>
            <p:spPr>
              <a:xfrm>
                <a:off x="1115616" y="5157192"/>
                <a:ext cx="7920880" cy="14338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𝑈</m:t>
                      </m:r>
                      <m:r>
                        <a:rPr lang="cs-CZ" b="0" i="1" baseline="-25000" smtClean="0">
                          <a:latin typeface="Cambria Math"/>
                        </a:rPr>
                        <m:t>𝑖</m:t>
                      </m:r>
                      <m:r>
                        <a:rPr lang="cs-CZ" b="0" i="1" smtClean="0">
                          <a:latin typeface="Cambria Math"/>
                        </a:rPr>
                        <m:t>= </m:t>
                      </m:r>
                      <m:nary>
                        <m:naryPr>
                          <m:chr m:val="∑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b="0" i="1" smtClean="0">
                              <a:latin typeface="Cambria Math"/>
                            </a:rPr>
                            <m:t>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cs-CZ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𝑢𝑖𝑗</m:t>
                          </m:r>
                        </m:e>
                      </m:nary>
                    </m:oMath>
                  </m:oMathPara>
                </a14:m>
                <a:endParaRPr lang="cs-CZ" dirty="0"/>
              </a:p>
              <a:p>
                <a:endParaRPr lang="cs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1" i="1" smtClean="0">
                              <a:solidFill>
                                <a:schemeClr val="accent1"/>
                              </a:solidFill>
                            </a:rPr>
                          </m:ctrlPr>
                        </m:sSubPr>
                        <m:e>
                          <m:r>
                            <a:rPr lang="cs-CZ" b="1" i="1" smtClean="0">
                              <a:solidFill>
                                <a:schemeClr val="accent1"/>
                              </a:solidFill>
                            </a:rPr>
                            <m:t>𝑼</m:t>
                          </m:r>
                        </m:e>
                        <m:sub>
                          <m:r>
                            <a:rPr lang="cs-CZ" b="1" i="1" smtClean="0">
                              <a:solidFill>
                                <a:schemeClr val="accent1"/>
                              </a:solidFill>
                            </a:rPr>
                            <m:t>𝟏</m:t>
                          </m:r>
                        </m:sub>
                      </m:sSub>
                      <m:r>
                        <a:rPr lang="cs-CZ" b="0" i="1" smtClean="0"/>
                        <m:t>=</m:t>
                      </m:r>
                      <m:d>
                        <m:dPr>
                          <m:ctrlPr>
                            <a:rPr lang="cs-CZ" b="0" i="1" smtClean="0"/>
                          </m:ctrlPr>
                        </m:dPr>
                        <m:e>
                          <m:r>
                            <a:rPr lang="cs-CZ" b="0" i="1" smtClean="0"/>
                            <m:t>𝑣</m:t>
                          </m:r>
                          <m:r>
                            <a:rPr lang="cs-CZ" b="0" i="1" baseline="-25000" smtClean="0"/>
                            <m:t>1</m:t>
                          </m:r>
                          <m:r>
                            <a:rPr lang="cs-CZ" b="0" i="1" smtClean="0"/>
                            <m:t>×</m:t>
                          </m:r>
                          <m:r>
                            <a:rPr lang="cs-CZ" b="0" i="1" smtClean="0"/>
                            <m:t>𝑢</m:t>
                          </m:r>
                          <m:r>
                            <a:rPr lang="cs-CZ" b="0" i="1" baseline="-25000" smtClean="0"/>
                            <m:t>11</m:t>
                          </m:r>
                        </m:e>
                      </m:d>
                      <m:r>
                        <a:rPr lang="cs-CZ" b="0" i="1" smtClean="0"/>
                        <m:t>+</m:t>
                      </m:r>
                      <m:d>
                        <m:dPr>
                          <m:ctrlPr>
                            <a:rPr lang="cs-CZ" b="0" i="1" smtClean="0"/>
                          </m:ctrlPr>
                        </m:dPr>
                        <m:e>
                          <m:r>
                            <a:rPr lang="cs-CZ" b="0" i="1" smtClean="0"/>
                            <m:t>𝑣</m:t>
                          </m:r>
                          <m:r>
                            <a:rPr lang="cs-CZ" b="0" i="1" baseline="-25000" smtClean="0"/>
                            <m:t>2</m:t>
                          </m:r>
                          <m:r>
                            <a:rPr lang="cs-CZ" b="0" i="1" smtClean="0"/>
                            <m:t>×</m:t>
                          </m:r>
                          <m:r>
                            <a:rPr lang="cs-CZ" b="0" i="1" smtClean="0"/>
                            <m:t>𝑢</m:t>
                          </m:r>
                          <m:r>
                            <a:rPr lang="cs-CZ" b="0" i="1" baseline="-25000" smtClean="0"/>
                            <m:t>12</m:t>
                          </m:r>
                        </m:e>
                      </m:d>
                      <m:r>
                        <a:rPr lang="cs-CZ" b="0" i="1" smtClean="0"/>
                        <m:t>+</m:t>
                      </m:r>
                      <m:d>
                        <m:dPr>
                          <m:ctrlPr>
                            <a:rPr lang="cs-CZ" b="0" i="1" smtClean="0"/>
                          </m:ctrlPr>
                        </m:dPr>
                        <m:e>
                          <m:r>
                            <a:rPr lang="cs-CZ" b="0" i="1" smtClean="0"/>
                            <m:t>…</m:t>
                          </m:r>
                        </m:e>
                      </m:d>
                      <m:r>
                        <a:rPr lang="cs-CZ" b="0" i="1" smtClean="0"/>
                        <m:t>+</m:t>
                      </m:r>
                      <m:d>
                        <m:dPr>
                          <m:ctrlPr>
                            <a:rPr lang="cs-CZ" b="0" i="1" smtClean="0"/>
                          </m:ctrlPr>
                        </m:dPr>
                        <m:e>
                          <m:r>
                            <a:rPr lang="cs-CZ" b="0" i="1" smtClean="0"/>
                            <m:t>𝑣</m:t>
                          </m:r>
                          <m:r>
                            <a:rPr lang="cs-CZ" b="0" i="1" baseline="-25000" smtClean="0"/>
                            <m:t>𝑗</m:t>
                          </m:r>
                          <m:r>
                            <a:rPr lang="cs-CZ" b="0" i="1" smtClean="0"/>
                            <m:t>×</m:t>
                          </m:r>
                          <m:r>
                            <a:rPr lang="cs-CZ" b="0" i="1" smtClean="0"/>
                            <m:t>𝑢</m:t>
                          </m:r>
                          <m:r>
                            <a:rPr lang="cs-CZ" b="0" i="1" baseline="-25000" smtClean="0"/>
                            <m:t>1</m:t>
                          </m:r>
                          <m:r>
                            <a:rPr lang="cs-CZ" b="0" i="1" baseline="-25000" smtClean="0"/>
                            <m:t>𝑗</m:t>
                          </m:r>
                        </m:e>
                      </m:d>
                      <m:r>
                        <a:rPr lang="cs-CZ" b="0" i="1" smtClean="0"/>
                        <m:t>+</m:t>
                      </m:r>
                      <m:d>
                        <m:dPr>
                          <m:ctrlPr>
                            <a:rPr lang="cs-CZ" b="0" i="1" smtClean="0"/>
                          </m:ctrlPr>
                        </m:dPr>
                        <m:e>
                          <m:r>
                            <a:rPr lang="cs-CZ" b="0" i="1" smtClean="0"/>
                            <m:t>…</m:t>
                          </m:r>
                        </m:e>
                      </m:d>
                      <m:r>
                        <a:rPr lang="cs-CZ" b="0" i="1" smtClean="0"/>
                        <m:t>+(</m:t>
                      </m:r>
                      <m:r>
                        <a:rPr lang="cs-CZ" b="0" i="1" smtClean="0"/>
                        <m:t>𝑣𝑛</m:t>
                      </m:r>
                      <m:r>
                        <a:rPr lang="cs-CZ" b="0" i="1" smtClean="0"/>
                        <m:t>×</m:t>
                      </m:r>
                      <m:r>
                        <a:rPr lang="cs-CZ" b="0" i="1" smtClean="0"/>
                        <m:t>𝑢</m:t>
                      </m:r>
                      <m:r>
                        <a:rPr lang="cs-CZ" b="0" i="1" baseline="-25000" smtClean="0"/>
                        <m:t>1</m:t>
                      </m:r>
                      <m:r>
                        <a:rPr lang="cs-CZ" b="0" i="1" baseline="-25000" smtClean="0"/>
                        <m:t>𝑛</m:t>
                      </m:r>
                      <m:r>
                        <a:rPr lang="cs-CZ" b="0" i="1" smtClean="0"/>
                        <m:t>)</m:t>
                      </m:r>
                    </m:oMath>
                  </m:oMathPara>
                </a14:m>
                <a:endParaRPr lang="cs-CZ" i="1" dirty="0"/>
              </a:p>
            </p:txBody>
          </p:sp>
        </mc:Choice>
        <mc:Fallback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5157192"/>
                <a:ext cx="7920880" cy="1433854"/>
              </a:xfrm>
              <a:prstGeom prst="rect">
                <a:avLst/>
              </a:prstGeom>
              <a:blipFill>
                <a:blip r:embed="rId2"/>
                <a:stretch>
                  <a:fillRect b="-340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Přímá spojnice se šipkou 15"/>
          <p:cNvCxnSpPr/>
          <p:nvPr/>
        </p:nvCxnSpPr>
        <p:spPr>
          <a:xfrm flipH="1">
            <a:off x="2555776" y="2390775"/>
            <a:ext cx="882750" cy="38465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H="1">
            <a:off x="2997150" y="2852936"/>
            <a:ext cx="494730" cy="33843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>
            <a:off x="6588224" y="2429889"/>
            <a:ext cx="864096" cy="38074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>
            <a:off x="6732240" y="2852936"/>
            <a:ext cx="1224136" cy="33843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2456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délník 2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20000"/>
              <a:lumOff val="80000"/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i="1" dirty="0"/>
              <a:t>Vícekriteriální rozhodování </a:t>
            </a:r>
            <a:br>
              <a:rPr lang="cs-CZ" sz="3200" i="1" dirty="0"/>
            </a:br>
            <a:r>
              <a:rPr lang="cs-CZ" sz="3200" i="1" dirty="0"/>
              <a:t>za jistoty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5775344"/>
              </p:ext>
            </p:extLst>
          </p:nvPr>
        </p:nvGraphicFramePr>
        <p:xfrm>
          <a:off x="1187624" y="1787651"/>
          <a:ext cx="7488832" cy="2013331"/>
        </p:xfrm>
        <a:graphic>
          <a:graphicData uri="http://schemas.openxmlformats.org/drawingml/2006/table">
            <a:tbl>
              <a:tblPr/>
              <a:tblGrid>
                <a:gridCol w="530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88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98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17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78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 err="1">
                          <a:latin typeface="+mn-lt"/>
                          <a:ea typeface="Calibri"/>
                          <a:cs typeface="Calibri"/>
                        </a:rPr>
                        <a:t>K</a:t>
                      </a:r>
                      <a:r>
                        <a:rPr lang="cs-CZ" sz="1600" i="1" baseline="-25000" dirty="0" err="1">
                          <a:latin typeface="+mn-lt"/>
                          <a:ea typeface="Calibri"/>
                          <a:cs typeface="Calibri"/>
                        </a:rPr>
                        <a:t>j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>
                          <a:latin typeface="+mn-lt"/>
                          <a:ea typeface="Calibri"/>
                          <a:cs typeface="Calibri"/>
                        </a:rPr>
                        <a:t>Cena (K</a:t>
                      </a:r>
                      <a:r>
                        <a:rPr lang="cs-CZ" sz="1600" b="1" i="1" baseline="-25000">
                          <a:latin typeface="+mn-lt"/>
                          <a:ea typeface="Calibri"/>
                          <a:cs typeface="Calibri"/>
                        </a:rPr>
                        <a:t>1</a:t>
                      </a:r>
                      <a:r>
                        <a:rPr lang="cs-CZ" sz="1600" b="1" i="1">
                          <a:latin typeface="+mn-lt"/>
                          <a:ea typeface="Calibri"/>
                          <a:cs typeface="Calibri"/>
                        </a:rPr>
                        <a:t>)</a:t>
                      </a:r>
                      <a:endParaRPr lang="cs-CZ" sz="2000" b="1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>
                          <a:latin typeface="+mn-lt"/>
                          <a:ea typeface="Calibri"/>
                          <a:cs typeface="Calibri"/>
                        </a:rPr>
                        <a:t>Spotřeba (K</a:t>
                      </a:r>
                      <a:r>
                        <a:rPr lang="cs-CZ" sz="1600" b="1" i="1" baseline="-25000">
                          <a:latin typeface="+mn-lt"/>
                          <a:ea typeface="Calibri"/>
                          <a:cs typeface="Calibri"/>
                        </a:rPr>
                        <a:t>2</a:t>
                      </a:r>
                      <a:r>
                        <a:rPr lang="cs-CZ" sz="1600" b="1" i="1">
                          <a:latin typeface="+mn-lt"/>
                          <a:ea typeface="Calibri"/>
                          <a:cs typeface="Calibri"/>
                        </a:rPr>
                        <a:t>)</a:t>
                      </a:r>
                      <a:br>
                        <a:rPr lang="cs-CZ" sz="1600" b="1" i="1">
                          <a:latin typeface="+mn-lt"/>
                          <a:ea typeface="Calibri"/>
                          <a:cs typeface="Calibri"/>
                        </a:rPr>
                      </a:br>
                      <a:r>
                        <a:rPr lang="cs-CZ" sz="1600" b="1" i="1">
                          <a:latin typeface="+mn-lt"/>
                          <a:ea typeface="Calibri"/>
                          <a:cs typeface="Calibri"/>
                        </a:rPr>
                        <a:t>v l/100 km</a:t>
                      </a:r>
                      <a:endParaRPr lang="cs-CZ" sz="2000" b="1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>
                          <a:latin typeface="+mn-lt"/>
                          <a:ea typeface="Calibri"/>
                          <a:cs typeface="Calibri"/>
                        </a:rPr>
                        <a:t>Záruka (K</a:t>
                      </a:r>
                      <a:r>
                        <a:rPr lang="cs-CZ" sz="1600" b="1" i="1" baseline="-25000">
                          <a:latin typeface="+mn-lt"/>
                          <a:ea typeface="Calibri"/>
                          <a:cs typeface="Calibri"/>
                        </a:rPr>
                        <a:t>3</a:t>
                      </a:r>
                      <a:r>
                        <a:rPr lang="cs-CZ" sz="1600" b="1" i="1">
                          <a:latin typeface="+mn-lt"/>
                          <a:ea typeface="Calibri"/>
                          <a:cs typeface="Calibri"/>
                        </a:rPr>
                        <a:t>)</a:t>
                      </a:r>
                      <a:br>
                        <a:rPr lang="cs-CZ" sz="1600" b="1" i="1">
                          <a:latin typeface="+mn-lt"/>
                          <a:ea typeface="Calibri"/>
                          <a:cs typeface="Calibri"/>
                        </a:rPr>
                      </a:br>
                      <a:r>
                        <a:rPr lang="cs-CZ" sz="1600" b="1" i="1">
                          <a:latin typeface="+mn-lt"/>
                          <a:ea typeface="Calibri"/>
                          <a:cs typeface="Calibri"/>
                        </a:rPr>
                        <a:t>v letech</a:t>
                      </a:r>
                      <a:endParaRPr lang="cs-CZ" sz="2000" b="1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Povinné ručení (K</a:t>
                      </a:r>
                      <a:r>
                        <a:rPr lang="cs-CZ" sz="1600" b="1" i="1" baseline="-25000" dirty="0">
                          <a:latin typeface="+mn-lt"/>
                          <a:ea typeface="Calibri"/>
                          <a:cs typeface="Calibri"/>
                        </a:rPr>
                        <a:t>4</a:t>
                      </a: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) v Kč/rok</a:t>
                      </a:r>
                      <a:endParaRPr lang="cs-CZ" sz="20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 err="1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600" i="1" baseline="-25000" dirty="0" err="1">
                          <a:latin typeface="+mn-lt"/>
                          <a:ea typeface="Calibri"/>
                          <a:cs typeface="Calibri"/>
                        </a:rPr>
                        <a:t>i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0,25 (v</a:t>
                      </a:r>
                      <a:r>
                        <a:rPr lang="cs-CZ" sz="1600" i="1" baseline="-25000">
                          <a:latin typeface="+mn-lt"/>
                          <a:ea typeface="Calibri"/>
                          <a:cs typeface="Calibri"/>
                        </a:rPr>
                        <a:t>1</a:t>
                      </a: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)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0,25 (v</a:t>
                      </a:r>
                      <a:r>
                        <a:rPr lang="cs-CZ" sz="1600" i="1" baseline="-25000">
                          <a:latin typeface="+mn-lt"/>
                          <a:ea typeface="Calibri"/>
                          <a:cs typeface="Calibri"/>
                        </a:rPr>
                        <a:t>2</a:t>
                      </a: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)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0,25 (v</a:t>
                      </a:r>
                      <a:r>
                        <a:rPr lang="cs-CZ" sz="1600" i="1" baseline="-25000">
                          <a:latin typeface="+mn-lt"/>
                          <a:ea typeface="Calibri"/>
                          <a:cs typeface="Calibri"/>
                        </a:rPr>
                        <a:t>3</a:t>
                      </a: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)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0,25 (v</a:t>
                      </a:r>
                      <a:r>
                        <a:rPr lang="cs-CZ" sz="1600" i="1" baseline="-25000" dirty="0">
                          <a:latin typeface="+mn-lt"/>
                          <a:ea typeface="Calibri"/>
                          <a:cs typeface="Calibri"/>
                        </a:rPr>
                        <a:t>4</a:t>
                      </a: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)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600" i="1" baseline="-25000">
                          <a:latin typeface="+mn-lt"/>
                          <a:ea typeface="Calibri"/>
                          <a:cs typeface="Calibri"/>
                        </a:rPr>
                        <a:t>1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260 000,-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7,3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6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4 000,-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600" i="1" baseline="-25000">
                          <a:latin typeface="+mn-lt"/>
                          <a:ea typeface="Calibri"/>
                          <a:cs typeface="Calibri"/>
                        </a:rPr>
                        <a:t>2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268 000,-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5,2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5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4 600,-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600" i="1" baseline="-25000">
                          <a:latin typeface="+mn-lt"/>
                          <a:ea typeface="Calibri"/>
                          <a:cs typeface="Calibri"/>
                        </a:rPr>
                        <a:t>3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276 000,-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6,5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5,5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3 800,-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 l="35628" t="58898" r="31795" b="15703"/>
          <a:stretch>
            <a:fillRect/>
          </a:stretch>
        </p:blipFill>
        <p:spPr bwMode="auto">
          <a:xfrm>
            <a:off x="971600" y="5229200"/>
            <a:ext cx="244827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i="1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7105" name="Object 1"/>
              <p:cNvSpPr txBox="1"/>
              <p:nvPr/>
            </p:nvSpPr>
            <p:spPr bwMode="auto">
              <a:xfrm>
                <a:off x="5200650" y="4365625"/>
                <a:ext cx="2971800" cy="719138"/>
              </a:xfrm>
              <a:prstGeom prst="rect">
                <a:avLst/>
              </a:prstGeom>
              <a:noFill/>
            </p:spPr>
            <p:txBody>
              <a:bodyPr>
                <a:normAutofit fontScale="85000" lnSpcReduction="1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>
                              <a:solidFill>
                                <a:srgbClr val="000000"/>
                              </a:solidFill>
                            </a:rPr>
                          </m:ctrlPr>
                        </m:sSubPr>
                        <m:e>
                          <m:sSup>
                            <m:sSup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</a:rPr>
                                <m:t>u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</a:rPr>
                                <m:t>n</m:t>
                              </m:r>
                            </m:sup>
                          </m:sSup>
                        </m:e>
                        <m:sub>
                          <m:r>
                            <a:rPr lang="cs-CZ" i="0">
                              <a:solidFill>
                                <a:srgbClr val="000000"/>
                              </a:solidFill>
                            </a:rPr>
                            <m:t>11</m:t>
                          </m:r>
                        </m:sub>
                      </m:sSub>
                      <m:r>
                        <a:rPr lang="cs-CZ" i="0">
                          <a:solidFill>
                            <a:srgbClr val="000000"/>
                          </a:solidFill>
                        </a:rPr>
                        <m:t>=</m:t>
                      </m:r>
                      <m:f>
                        <m:fPr>
                          <m:ctrlPr>
                            <a:rPr lang="cs-CZ">
                              <a:solidFill>
                                <a:srgbClr val="000000"/>
                              </a:solidFill>
                            </a:rPr>
                          </m:ctrlPr>
                        </m:fPr>
                        <m:num>
                          <m:r>
                            <a:rPr lang="cs-CZ" i="0">
                              <a:solidFill>
                                <a:srgbClr val="000000"/>
                              </a:solidFill>
                            </a:rPr>
                            <m:t>260 000−276 000</m:t>
                          </m:r>
                        </m:num>
                        <m:den>
                          <m:r>
                            <a:rPr lang="cs-CZ" i="0">
                              <a:solidFill>
                                <a:srgbClr val="000000"/>
                              </a:solidFill>
                            </a:rPr>
                            <m:t>260 000−276 000</m:t>
                          </m:r>
                        </m:den>
                      </m:f>
                      <m:r>
                        <a:rPr lang="cs-CZ" i="0">
                          <a:solidFill>
                            <a:srgbClr val="000000"/>
                          </a:solidFill>
                        </a:rPr>
                        <m:t>=1</m:t>
                      </m:r>
                    </m:oMath>
                  </m:oMathPara>
                </a14:m>
                <a:endParaRPr lang="cs-CZ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47105" name="Object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00650" y="4365625"/>
                <a:ext cx="2971800" cy="7191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i="1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7107" name="Object 3"/>
              <p:cNvSpPr txBox="1"/>
              <p:nvPr/>
            </p:nvSpPr>
            <p:spPr bwMode="auto">
              <a:xfrm>
                <a:off x="5180013" y="5126038"/>
                <a:ext cx="3200400" cy="720725"/>
              </a:xfrm>
              <a:prstGeom prst="rect">
                <a:avLst/>
              </a:prstGeom>
              <a:noFill/>
            </p:spPr>
            <p:txBody>
              <a:bodyPr>
                <a:normAutofit fontScale="85000" lnSpcReduction="1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>
                              <a:solidFill>
                                <a:srgbClr val="000000"/>
                              </a:solidFill>
                            </a:rPr>
                          </m:ctrlPr>
                        </m:sSubPr>
                        <m:e>
                          <m:sSup>
                            <m:sSup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</a:rPr>
                                <m:t>u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</a:rPr>
                                <m:t>n</m:t>
                              </m:r>
                            </m:sup>
                          </m:sSup>
                        </m:e>
                        <m:sub>
                          <m:r>
                            <a:rPr lang="cs-CZ" i="0">
                              <a:solidFill>
                                <a:srgbClr val="000000"/>
                              </a:solidFill>
                            </a:rPr>
                            <m:t>21</m:t>
                          </m:r>
                        </m:sub>
                      </m:sSub>
                      <m:r>
                        <a:rPr lang="cs-CZ" i="0">
                          <a:solidFill>
                            <a:srgbClr val="000000"/>
                          </a:solidFill>
                        </a:rPr>
                        <m:t>=</m:t>
                      </m:r>
                      <m:f>
                        <m:fPr>
                          <m:ctrlPr>
                            <a:rPr lang="cs-CZ">
                              <a:solidFill>
                                <a:srgbClr val="000000"/>
                              </a:solidFill>
                            </a:rPr>
                          </m:ctrlPr>
                        </m:fPr>
                        <m:num>
                          <m:r>
                            <a:rPr lang="cs-CZ" i="0">
                              <a:solidFill>
                                <a:srgbClr val="000000"/>
                              </a:solidFill>
                            </a:rPr>
                            <m:t>268 000−276 000</m:t>
                          </m:r>
                        </m:num>
                        <m:den>
                          <m:r>
                            <a:rPr lang="cs-CZ" i="0">
                              <a:solidFill>
                                <a:srgbClr val="000000"/>
                              </a:solidFill>
                            </a:rPr>
                            <m:t>260 000−276 000</m:t>
                          </m:r>
                        </m:den>
                      </m:f>
                      <m:r>
                        <a:rPr lang="cs-CZ" i="0">
                          <a:solidFill>
                            <a:srgbClr val="000000"/>
                          </a:solidFill>
                        </a:rPr>
                        <m:t>=0,5</m:t>
                      </m:r>
                    </m:oMath>
                  </m:oMathPara>
                </a14:m>
                <a:endParaRPr lang="cs-CZ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47107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80013" y="5126038"/>
                <a:ext cx="3200400" cy="72072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i="1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7109" name="Object 5"/>
              <p:cNvSpPr txBox="1"/>
              <p:nvPr/>
            </p:nvSpPr>
            <p:spPr bwMode="auto">
              <a:xfrm>
                <a:off x="5189538" y="5876925"/>
                <a:ext cx="3101975" cy="720725"/>
              </a:xfrm>
              <a:prstGeom prst="rect">
                <a:avLst/>
              </a:prstGeom>
              <a:noFill/>
            </p:spPr>
            <p:txBody>
              <a:bodyPr>
                <a:normAutofit fontScale="85000" lnSpcReduction="1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>
                              <a:solidFill>
                                <a:srgbClr val="000000"/>
                              </a:solidFill>
                            </a:rPr>
                          </m:ctrlPr>
                        </m:sSubPr>
                        <m:e>
                          <m:sSup>
                            <m:sSupPr>
                              <m:ctrlPr>
                                <a:rPr lang="cs-CZ">
                                  <a:solidFill>
                                    <a:srgbClr val="000000"/>
                                  </a:solidFill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</a:rPr>
                                <m:t>u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cs-CZ" i="0">
                                  <a:solidFill>
                                    <a:srgbClr val="000000"/>
                                  </a:solidFill>
                                </a:rPr>
                                <m:t>n</m:t>
                              </m:r>
                            </m:sup>
                          </m:sSup>
                        </m:e>
                        <m:sub>
                          <m:r>
                            <a:rPr lang="cs-CZ" i="0">
                              <a:solidFill>
                                <a:srgbClr val="000000"/>
                              </a:solidFill>
                            </a:rPr>
                            <m:t>31</m:t>
                          </m:r>
                        </m:sub>
                      </m:sSub>
                      <m:r>
                        <a:rPr lang="cs-CZ" i="0">
                          <a:solidFill>
                            <a:srgbClr val="000000"/>
                          </a:solidFill>
                        </a:rPr>
                        <m:t>=</m:t>
                      </m:r>
                      <m:f>
                        <m:fPr>
                          <m:ctrlPr>
                            <a:rPr lang="cs-CZ">
                              <a:solidFill>
                                <a:srgbClr val="000000"/>
                              </a:solidFill>
                            </a:rPr>
                          </m:ctrlPr>
                        </m:fPr>
                        <m:num>
                          <m:r>
                            <a:rPr lang="cs-CZ" i="0">
                              <a:solidFill>
                                <a:srgbClr val="000000"/>
                              </a:solidFill>
                            </a:rPr>
                            <m:t>276 000−276 000</m:t>
                          </m:r>
                        </m:num>
                        <m:den>
                          <m:r>
                            <a:rPr lang="cs-CZ" i="0">
                              <a:solidFill>
                                <a:srgbClr val="000000"/>
                              </a:solidFill>
                            </a:rPr>
                            <m:t>260 000−276 000</m:t>
                          </m:r>
                        </m:den>
                      </m:f>
                      <m:r>
                        <a:rPr lang="cs-CZ" i="0">
                          <a:solidFill>
                            <a:srgbClr val="000000"/>
                          </a:solidFill>
                        </a:rPr>
                        <m:t>=0,0</m:t>
                      </m:r>
                    </m:oMath>
                  </m:oMathPara>
                </a14:m>
                <a:endParaRPr lang="cs-CZ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47109" name="Object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89538" y="5876925"/>
                <a:ext cx="3101975" cy="72072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ovéPole 22"/>
          <p:cNvSpPr txBox="1"/>
          <p:nvPr/>
        </p:nvSpPr>
        <p:spPr>
          <a:xfrm>
            <a:off x="179512" y="4869160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/>
              <a:t>hodnota  j-</a:t>
            </a:r>
            <a:r>
              <a:rPr lang="cs-CZ" sz="1200" i="1" dirty="0" err="1"/>
              <a:t>tého</a:t>
            </a:r>
            <a:r>
              <a:rPr lang="cs-CZ" sz="1200" i="1" dirty="0"/>
              <a:t> kritéria</a:t>
            </a:r>
            <a:br>
              <a:rPr lang="cs-CZ" sz="1200" i="1" dirty="0"/>
            </a:br>
            <a:r>
              <a:rPr lang="cs-CZ" sz="1200" i="1" dirty="0"/>
              <a:t>v i-té variantě</a:t>
            </a:r>
          </a:p>
        </p:txBody>
      </p:sp>
      <p:cxnSp>
        <p:nvCxnSpPr>
          <p:cNvPr id="24" name="Přímá spojnice se šipkou 8"/>
          <p:cNvCxnSpPr/>
          <p:nvPr/>
        </p:nvCxnSpPr>
        <p:spPr>
          <a:xfrm>
            <a:off x="1871701" y="5126567"/>
            <a:ext cx="540059" cy="4067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2483768" y="4437112"/>
            <a:ext cx="2170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/>
              <a:t>nejhorší dosažená hodnota  j-</a:t>
            </a:r>
            <a:r>
              <a:rPr lang="cs-CZ" sz="1200" i="1" dirty="0" err="1"/>
              <a:t>tého</a:t>
            </a:r>
            <a:r>
              <a:rPr lang="cs-CZ" sz="1200" i="1" dirty="0"/>
              <a:t> kritéria</a:t>
            </a:r>
          </a:p>
        </p:txBody>
      </p:sp>
      <p:cxnSp>
        <p:nvCxnSpPr>
          <p:cNvPr id="26" name="Přímá spojnice se šipkou 11"/>
          <p:cNvCxnSpPr>
            <a:stCxn id="25" idx="2"/>
          </p:cNvCxnSpPr>
          <p:nvPr/>
        </p:nvCxnSpPr>
        <p:spPr>
          <a:xfrm flipH="1">
            <a:off x="3059833" y="4960332"/>
            <a:ext cx="509240" cy="556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ovéPole 26"/>
          <p:cNvSpPr txBox="1"/>
          <p:nvPr/>
        </p:nvSpPr>
        <p:spPr>
          <a:xfrm>
            <a:off x="2424831" y="6351711"/>
            <a:ext cx="19900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/>
              <a:t>nejlepší dosažená hodnota  j-</a:t>
            </a:r>
            <a:r>
              <a:rPr lang="cs-CZ" sz="1200" i="1" dirty="0" err="1"/>
              <a:t>tého</a:t>
            </a:r>
            <a:r>
              <a:rPr lang="cs-CZ" sz="1200" i="1" dirty="0"/>
              <a:t> kritéria</a:t>
            </a:r>
          </a:p>
        </p:txBody>
      </p:sp>
      <p:cxnSp>
        <p:nvCxnSpPr>
          <p:cNvPr id="28" name="Přímá spojnice se šipkou 16"/>
          <p:cNvCxnSpPr/>
          <p:nvPr/>
        </p:nvCxnSpPr>
        <p:spPr>
          <a:xfrm flipH="1" flipV="1">
            <a:off x="2411760" y="6234236"/>
            <a:ext cx="144016" cy="2485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šipka 34"/>
          <p:cNvCxnSpPr>
            <a:cxnSpLocks/>
          </p:cNvCxnSpPr>
          <p:nvPr/>
        </p:nvCxnSpPr>
        <p:spPr>
          <a:xfrm flipH="1" flipV="1">
            <a:off x="3288484" y="3632433"/>
            <a:ext cx="3659780" cy="7326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ovací šipka 36"/>
          <p:cNvCxnSpPr>
            <a:cxnSpLocks/>
          </p:cNvCxnSpPr>
          <p:nvPr/>
        </p:nvCxnSpPr>
        <p:spPr>
          <a:xfrm flipH="1" flipV="1">
            <a:off x="3288484" y="2952925"/>
            <a:ext cx="2592200" cy="18120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šipka 38"/>
          <p:cNvCxnSpPr>
            <a:stCxn id="25" idx="2"/>
          </p:cNvCxnSpPr>
          <p:nvPr/>
        </p:nvCxnSpPr>
        <p:spPr>
          <a:xfrm flipH="1">
            <a:off x="3131840" y="4960332"/>
            <a:ext cx="437233" cy="10609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9541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7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7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5" grpId="0"/>
      <p:bldP spid="47107" grpId="0"/>
      <p:bldP spid="47109" grpId="0"/>
      <p:bldP spid="23" grpId="0"/>
      <p:bldP spid="25" grpId="0"/>
      <p:bldP spid="2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bdélník 3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20000"/>
              <a:lumOff val="80000"/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ovéPole 4"/>
          <p:cNvSpPr txBox="1"/>
          <p:nvPr/>
        </p:nvSpPr>
        <p:spPr>
          <a:xfrm>
            <a:off x="1979712" y="4869160"/>
            <a:ext cx="562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/>
              <a:t>u</a:t>
            </a:r>
            <a:r>
              <a:rPr lang="cs-CZ" i="1" baseline="-25000" dirty="0"/>
              <a:t>1</a:t>
            </a:r>
            <a:r>
              <a:rPr lang="cs-CZ" i="1" dirty="0"/>
              <a:t> = (u</a:t>
            </a:r>
            <a:r>
              <a:rPr lang="cs-CZ" i="1" baseline="-25000" dirty="0"/>
              <a:t>11</a:t>
            </a:r>
            <a:r>
              <a:rPr lang="cs-CZ" i="1" dirty="0"/>
              <a:t> × v</a:t>
            </a:r>
            <a:r>
              <a:rPr lang="cs-CZ" i="1" baseline="-25000" dirty="0"/>
              <a:t>1</a:t>
            </a:r>
            <a:r>
              <a:rPr lang="cs-CZ" i="1" dirty="0"/>
              <a:t>)  + (u</a:t>
            </a:r>
            <a:r>
              <a:rPr lang="cs-CZ" i="1" baseline="-25000" dirty="0"/>
              <a:t>12</a:t>
            </a:r>
            <a:r>
              <a:rPr lang="cs-CZ" i="1" dirty="0"/>
              <a:t> × v</a:t>
            </a:r>
            <a:r>
              <a:rPr lang="cs-CZ" i="1" baseline="-25000" dirty="0"/>
              <a:t>2</a:t>
            </a:r>
            <a:r>
              <a:rPr lang="cs-CZ" i="1" dirty="0"/>
              <a:t>) + (u</a:t>
            </a:r>
            <a:r>
              <a:rPr lang="cs-CZ" i="1" baseline="-25000" dirty="0"/>
              <a:t>13</a:t>
            </a:r>
            <a:r>
              <a:rPr lang="cs-CZ" i="1" dirty="0"/>
              <a:t> × v</a:t>
            </a:r>
            <a:r>
              <a:rPr lang="cs-CZ" i="1" baseline="-25000" dirty="0"/>
              <a:t>3</a:t>
            </a:r>
            <a:r>
              <a:rPr lang="cs-CZ" i="1" dirty="0"/>
              <a:t>) + (u</a:t>
            </a:r>
            <a:r>
              <a:rPr lang="cs-CZ" i="1" baseline="-25000" dirty="0"/>
              <a:t>14</a:t>
            </a:r>
            <a:r>
              <a:rPr lang="cs-CZ" i="1" dirty="0"/>
              <a:t> × v</a:t>
            </a:r>
            <a:r>
              <a:rPr lang="cs-CZ" i="1" baseline="-25000" dirty="0"/>
              <a:t>4</a:t>
            </a:r>
            <a:r>
              <a:rPr lang="cs-CZ" i="1" dirty="0"/>
              <a:t>)</a:t>
            </a:r>
          </a:p>
        </p:txBody>
      </p:sp>
      <p:cxnSp>
        <p:nvCxnSpPr>
          <p:cNvPr id="9" name="Přímá spojovací šipka 8"/>
          <p:cNvCxnSpPr>
            <a:cxnSpLocks/>
          </p:cNvCxnSpPr>
          <p:nvPr/>
        </p:nvCxnSpPr>
        <p:spPr>
          <a:xfrm flipV="1">
            <a:off x="2208362" y="3011648"/>
            <a:ext cx="5786346" cy="1954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>
            <a:cxnSpLocks/>
          </p:cNvCxnSpPr>
          <p:nvPr/>
        </p:nvCxnSpPr>
        <p:spPr>
          <a:xfrm flipH="1">
            <a:off x="2771801" y="3103927"/>
            <a:ext cx="122401" cy="18372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>
            <a:cxnSpLocks/>
          </p:cNvCxnSpPr>
          <p:nvPr/>
        </p:nvCxnSpPr>
        <p:spPr>
          <a:xfrm>
            <a:off x="2286000" y="2924944"/>
            <a:ext cx="917848" cy="2016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>
            <a:cxnSpLocks/>
          </p:cNvCxnSpPr>
          <p:nvPr/>
        </p:nvCxnSpPr>
        <p:spPr>
          <a:xfrm flipH="1">
            <a:off x="4071669" y="3103927"/>
            <a:ext cx="129396" cy="18622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>
            <a:cxnSpLocks/>
          </p:cNvCxnSpPr>
          <p:nvPr/>
        </p:nvCxnSpPr>
        <p:spPr>
          <a:xfrm>
            <a:off x="3674853" y="2924944"/>
            <a:ext cx="896857" cy="2016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>
            <a:cxnSpLocks/>
          </p:cNvCxnSpPr>
          <p:nvPr/>
        </p:nvCxnSpPr>
        <p:spPr>
          <a:xfrm flipH="1">
            <a:off x="5291789" y="3103927"/>
            <a:ext cx="211389" cy="18622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šipka 22"/>
          <p:cNvCxnSpPr>
            <a:cxnSpLocks/>
          </p:cNvCxnSpPr>
          <p:nvPr/>
        </p:nvCxnSpPr>
        <p:spPr>
          <a:xfrm>
            <a:off x="4942936" y="2882632"/>
            <a:ext cx="817776" cy="20835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šipka 24"/>
          <p:cNvCxnSpPr>
            <a:cxnSpLocks/>
          </p:cNvCxnSpPr>
          <p:nvPr/>
        </p:nvCxnSpPr>
        <p:spPr>
          <a:xfrm flipH="1">
            <a:off x="6480792" y="3103927"/>
            <a:ext cx="356236" cy="18622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>
            <a:cxnSpLocks/>
          </p:cNvCxnSpPr>
          <p:nvPr/>
        </p:nvCxnSpPr>
        <p:spPr>
          <a:xfrm>
            <a:off x="6374921" y="2882632"/>
            <a:ext cx="690113" cy="20835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i="1" dirty="0"/>
              <a:t>Vícekriteriální rozhodování </a:t>
            </a:r>
            <a:br>
              <a:rPr lang="cs-CZ" sz="3200" i="1" dirty="0"/>
            </a:br>
            <a:r>
              <a:rPr lang="cs-CZ" sz="3200" i="1" dirty="0"/>
              <a:t>za jistoty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4381704"/>
              </p:ext>
            </p:extLst>
          </p:nvPr>
        </p:nvGraphicFramePr>
        <p:xfrm>
          <a:off x="1222129" y="1848179"/>
          <a:ext cx="7488831" cy="2013331"/>
        </p:xfrm>
        <a:graphic>
          <a:graphicData uri="http://schemas.openxmlformats.org/drawingml/2006/table">
            <a:tbl>
              <a:tblPr/>
              <a:tblGrid>
                <a:gridCol w="4237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87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9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12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77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77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 err="1">
                          <a:latin typeface="+mn-lt"/>
                          <a:ea typeface="Calibri"/>
                          <a:cs typeface="Calibri"/>
                        </a:rPr>
                        <a:t>K</a:t>
                      </a:r>
                      <a:r>
                        <a:rPr lang="cs-CZ" sz="1600" i="1" baseline="-25000" dirty="0" err="1">
                          <a:latin typeface="+mn-lt"/>
                          <a:ea typeface="Calibri"/>
                          <a:cs typeface="Calibri"/>
                        </a:rPr>
                        <a:t>j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>
                          <a:latin typeface="+mn-lt"/>
                          <a:ea typeface="Calibri"/>
                          <a:cs typeface="Calibri"/>
                        </a:rPr>
                        <a:t>Cena (K</a:t>
                      </a:r>
                      <a:r>
                        <a:rPr lang="cs-CZ" sz="1600" b="1" i="1" baseline="-25000">
                          <a:latin typeface="+mn-lt"/>
                          <a:ea typeface="Calibri"/>
                          <a:cs typeface="Calibri"/>
                        </a:rPr>
                        <a:t>1</a:t>
                      </a:r>
                      <a:r>
                        <a:rPr lang="cs-CZ" sz="1600" b="1" i="1">
                          <a:latin typeface="+mn-lt"/>
                          <a:ea typeface="Calibri"/>
                          <a:cs typeface="Calibri"/>
                        </a:rPr>
                        <a:t>)</a:t>
                      </a:r>
                      <a:endParaRPr lang="cs-CZ" sz="2000" b="1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Spotřeba (K</a:t>
                      </a:r>
                      <a:r>
                        <a:rPr lang="cs-CZ" sz="1600" b="1" i="1" baseline="-25000" dirty="0">
                          <a:latin typeface="+mn-lt"/>
                          <a:ea typeface="Calibri"/>
                          <a:cs typeface="Calibri"/>
                        </a:rPr>
                        <a:t>2</a:t>
                      </a: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)</a:t>
                      </a:r>
                      <a:endParaRPr lang="cs-CZ" sz="20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Záruka (K</a:t>
                      </a:r>
                      <a:r>
                        <a:rPr lang="cs-CZ" sz="1600" b="1" i="1" baseline="-25000" dirty="0">
                          <a:latin typeface="+mn-lt"/>
                          <a:ea typeface="Calibri"/>
                          <a:cs typeface="Calibri"/>
                        </a:rPr>
                        <a:t>3</a:t>
                      </a: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)</a:t>
                      </a:r>
                      <a:endParaRPr lang="cs-CZ" sz="20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Povinné ručení </a:t>
                      </a:r>
                      <a:endParaRPr lang="cs-CZ" sz="20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Celkový užitek varianty (</a:t>
                      </a:r>
                      <a:r>
                        <a:rPr lang="cs-CZ" sz="1600" b="1" i="1" dirty="0" err="1">
                          <a:latin typeface="+mn-lt"/>
                          <a:ea typeface="Calibri"/>
                          <a:cs typeface="Calibri"/>
                        </a:rPr>
                        <a:t>u</a:t>
                      </a:r>
                      <a:r>
                        <a:rPr lang="cs-CZ" sz="1600" b="1" i="1" baseline="-25000" dirty="0" err="1">
                          <a:latin typeface="+mn-lt"/>
                          <a:ea typeface="Calibri"/>
                          <a:cs typeface="Calibri"/>
                        </a:rPr>
                        <a:t>i</a:t>
                      </a: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)</a:t>
                      </a:r>
                      <a:endParaRPr lang="cs-CZ" sz="16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 err="1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600" i="1" baseline="-25000" dirty="0" err="1">
                          <a:latin typeface="+mn-lt"/>
                          <a:ea typeface="Calibri"/>
                          <a:cs typeface="Calibri"/>
                        </a:rPr>
                        <a:t>i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0,25 (v</a:t>
                      </a:r>
                      <a:r>
                        <a:rPr lang="cs-CZ" sz="1600" i="1" baseline="-25000" dirty="0">
                          <a:latin typeface="+mn-lt"/>
                          <a:ea typeface="Calibri"/>
                          <a:cs typeface="Calibri"/>
                        </a:rPr>
                        <a:t>1</a:t>
                      </a: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)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0,25 (v</a:t>
                      </a:r>
                      <a:r>
                        <a:rPr lang="cs-CZ" sz="1600" i="1" baseline="-25000" dirty="0">
                          <a:latin typeface="+mn-lt"/>
                          <a:ea typeface="Calibri"/>
                          <a:cs typeface="Calibri"/>
                        </a:rPr>
                        <a:t>2</a:t>
                      </a: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)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0,25 (v</a:t>
                      </a:r>
                      <a:r>
                        <a:rPr lang="cs-CZ" sz="1600" i="1" baseline="-25000" dirty="0">
                          <a:latin typeface="+mn-lt"/>
                          <a:ea typeface="Calibri"/>
                          <a:cs typeface="Calibri"/>
                        </a:rPr>
                        <a:t>3</a:t>
                      </a: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)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0,25 (v</a:t>
                      </a:r>
                      <a:r>
                        <a:rPr lang="cs-CZ" sz="1600" i="1" baseline="-25000">
                          <a:latin typeface="+mn-lt"/>
                          <a:ea typeface="Calibri"/>
                          <a:cs typeface="Calibri"/>
                        </a:rPr>
                        <a:t>4</a:t>
                      </a: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)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600" i="1" baseline="-25000">
                          <a:latin typeface="+mn-lt"/>
                          <a:ea typeface="Calibri"/>
                          <a:cs typeface="Calibri"/>
                        </a:rPr>
                        <a:t>1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1,0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>
                          <a:latin typeface="+mn-lt"/>
                          <a:ea typeface="Calibri"/>
                          <a:cs typeface="Calibri"/>
                        </a:rPr>
                        <a:t>0,0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>
                          <a:latin typeface="+mn-lt"/>
                          <a:ea typeface="Calibri"/>
                          <a:cs typeface="Calibri"/>
                        </a:rPr>
                        <a:t>1,0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0,75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0,6875</a:t>
                      </a:r>
                      <a:endParaRPr lang="cs-CZ" sz="16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600" i="1" baseline="-25000">
                          <a:latin typeface="+mn-lt"/>
                          <a:ea typeface="Calibri"/>
                          <a:cs typeface="Calibri"/>
                        </a:rPr>
                        <a:t>2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0,5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1,0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0,0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0,0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0,3750</a:t>
                      </a:r>
                      <a:endParaRPr lang="cs-CZ" sz="16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600" i="1" baseline="-25000">
                          <a:latin typeface="+mn-lt"/>
                          <a:ea typeface="Calibri"/>
                          <a:cs typeface="Calibri"/>
                        </a:rPr>
                        <a:t>3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0,0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0,38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0,5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1,0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0,4700</a:t>
                      </a:r>
                      <a:endParaRPr lang="cs-CZ" sz="16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5988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Obdélník 4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20000"/>
              <a:lumOff val="80000"/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Co jsme vlastně spočítali?</a:t>
            </a:r>
            <a:endParaRPr lang="en-GB" i="1" dirty="0"/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072ECB45-1F02-4FB1-803A-978052F72849}"/>
              </a:ext>
            </a:extLst>
          </p:cNvPr>
          <p:cNvGrpSpPr/>
          <p:nvPr/>
        </p:nvGrpSpPr>
        <p:grpSpPr>
          <a:xfrm>
            <a:off x="2493034" y="2553419"/>
            <a:ext cx="5814203" cy="448574"/>
            <a:chOff x="2493034" y="2553419"/>
            <a:chExt cx="5814203" cy="448574"/>
          </a:xfrm>
        </p:grpSpPr>
        <p:sp>
          <p:nvSpPr>
            <p:cNvPr id="4" name="Obdélník 3"/>
            <p:cNvSpPr/>
            <p:nvPr/>
          </p:nvSpPr>
          <p:spPr>
            <a:xfrm>
              <a:off x="2493034" y="2553419"/>
              <a:ext cx="1207698" cy="44857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i="1"/>
            </a:p>
          </p:txBody>
        </p:sp>
        <p:sp>
          <p:nvSpPr>
            <p:cNvPr id="5" name="Obdélník 4"/>
            <p:cNvSpPr/>
            <p:nvPr/>
          </p:nvSpPr>
          <p:spPr>
            <a:xfrm>
              <a:off x="3700732" y="2553419"/>
              <a:ext cx="1207698" cy="44857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i="1"/>
            </a:p>
          </p:txBody>
        </p:sp>
        <p:sp>
          <p:nvSpPr>
            <p:cNvPr id="6" name="Obdélník 5"/>
            <p:cNvSpPr/>
            <p:nvPr/>
          </p:nvSpPr>
          <p:spPr>
            <a:xfrm>
              <a:off x="4908430" y="2553419"/>
              <a:ext cx="1207698" cy="44857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i="1"/>
            </a:p>
          </p:txBody>
        </p:sp>
        <p:sp>
          <p:nvSpPr>
            <p:cNvPr id="7" name="Obdélník 6"/>
            <p:cNvSpPr/>
            <p:nvPr/>
          </p:nvSpPr>
          <p:spPr>
            <a:xfrm>
              <a:off x="6116128" y="2553419"/>
              <a:ext cx="1207698" cy="44857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i="1"/>
            </a:p>
          </p:txBody>
        </p:sp>
        <p:sp>
          <p:nvSpPr>
            <p:cNvPr id="8" name="TextovéPole 7"/>
            <p:cNvSpPr txBox="1"/>
            <p:nvPr/>
          </p:nvSpPr>
          <p:spPr>
            <a:xfrm>
              <a:off x="7479102" y="2593040"/>
              <a:ext cx="8281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i="1" dirty="0"/>
                <a:t>= 1</a:t>
              </a:r>
              <a:endParaRPr lang="en-GB" i="1" dirty="0"/>
            </a:p>
          </p:txBody>
        </p:sp>
        <p:sp>
          <p:nvSpPr>
            <p:cNvPr id="9" name="TextovéPole 8"/>
            <p:cNvSpPr txBox="1"/>
            <p:nvPr/>
          </p:nvSpPr>
          <p:spPr>
            <a:xfrm>
              <a:off x="2493034" y="2639206"/>
              <a:ext cx="12076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i="1" dirty="0"/>
                <a:t>cena</a:t>
              </a:r>
              <a:endParaRPr lang="en-GB" sz="1200" i="1" dirty="0"/>
            </a:p>
          </p:txBody>
        </p:sp>
        <p:sp>
          <p:nvSpPr>
            <p:cNvPr id="10" name="TextovéPole 9"/>
            <p:cNvSpPr txBox="1"/>
            <p:nvPr/>
          </p:nvSpPr>
          <p:spPr>
            <a:xfrm>
              <a:off x="3700732" y="2639205"/>
              <a:ext cx="12076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i="1" dirty="0"/>
                <a:t>spotřeba</a:t>
              </a:r>
              <a:endParaRPr lang="en-GB" sz="1200" i="1" dirty="0"/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4908430" y="2639204"/>
              <a:ext cx="12076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i="1" dirty="0"/>
                <a:t>záruka</a:t>
              </a:r>
              <a:endParaRPr lang="en-GB" sz="1200" i="1" dirty="0"/>
            </a:p>
          </p:txBody>
        </p:sp>
        <p:sp>
          <p:nvSpPr>
            <p:cNvPr id="12" name="TextovéPole 11"/>
            <p:cNvSpPr txBox="1"/>
            <p:nvPr/>
          </p:nvSpPr>
          <p:spPr>
            <a:xfrm>
              <a:off x="6116128" y="2639204"/>
              <a:ext cx="12076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i="1" dirty="0"/>
                <a:t>pojistka</a:t>
              </a:r>
              <a:endParaRPr lang="en-GB" sz="1200" i="1" dirty="0"/>
            </a:p>
          </p:txBody>
        </p:sp>
      </p:grpSp>
      <p:grpSp>
        <p:nvGrpSpPr>
          <p:cNvPr id="48" name="Skupina 47">
            <a:extLst>
              <a:ext uri="{FF2B5EF4-FFF2-40B4-BE49-F238E27FC236}">
                <a16:creationId xmlns:a16="http://schemas.microsoft.com/office/drawing/2014/main" id="{090F4E50-F03F-41C5-B76A-FEEF2DEAE8A7}"/>
              </a:ext>
            </a:extLst>
          </p:cNvPr>
          <p:cNvGrpSpPr/>
          <p:nvPr/>
        </p:nvGrpSpPr>
        <p:grpSpPr>
          <a:xfrm>
            <a:off x="1664899" y="3628845"/>
            <a:ext cx="7177177" cy="448574"/>
            <a:chOff x="1664899" y="3628845"/>
            <a:chExt cx="7177177" cy="448574"/>
          </a:xfrm>
        </p:grpSpPr>
        <p:sp>
          <p:nvSpPr>
            <p:cNvPr id="42" name="Obdélník 41"/>
            <p:cNvSpPr/>
            <p:nvPr/>
          </p:nvSpPr>
          <p:spPr>
            <a:xfrm>
              <a:off x="6426679" y="3628845"/>
              <a:ext cx="897147" cy="44857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i="1"/>
            </a:p>
          </p:txBody>
        </p:sp>
        <p:sp>
          <p:nvSpPr>
            <p:cNvPr id="13" name="Obdélník 12"/>
            <p:cNvSpPr/>
            <p:nvPr/>
          </p:nvSpPr>
          <p:spPr>
            <a:xfrm>
              <a:off x="2493034" y="3628845"/>
              <a:ext cx="1207698" cy="44857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i="1"/>
            </a:p>
          </p:txBody>
        </p:sp>
        <p:sp>
          <p:nvSpPr>
            <p:cNvPr id="15" name="Obdélník 14"/>
            <p:cNvSpPr/>
            <p:nvPr/>
          </p:nvSpPr>
          <p:spPr>
            <a:xfrm>
              <a:off x="4908430" y="3628845"/>
              <a:ext cx="1207698" cy="44857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i="1"/>
            </a:p>
          </p:txBody>
        </p:sp>
        <p:sp>
          <p:nvSpPr>
            <p:cNvPr id="17" name="TextovéPole 16"/>
            <p:cNvSpPr txBox="1"/>
            <p:nvPr/>
          </p:nvSpPr>
          <p:spPr>
            <a:xfrm>
              <a:off x="2493034" y="3714632"/>
              <a:ext cx="12076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i="1" dirty="0"/>
                <a:t>cena</a:t>
              </a:r>
              <a:endParaRPr lang="en-GB" sz="1200" i="1" dirty="0"/>
            </a:p>
          </p:txBody>
        </p:sp>
        <p:sp>
          <p:nvSpPr>
            <p:cNvPr id="18" name="TextovéPole 17"/>
            <p:cNvSpPr txBox="1"/>
            <p:nvPr/>
          </p:nvSpPr>
          <p:spPr>
            <a:xfrm>
              <a:off x="3700732" y="3714631"/>
              <a:ext cx="12076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i="1" dirty="0"/>
                <a:t>spotřeba</a:t>
              </a:r>
              <a:endParaRPr lang="en-GB" sz="1200" i="1" dirty="0"/>
            </a:p>
          </p:txBody>
        </p:sp>
        <p:sp>
          <p:nvSpPr>
            <p:cNvPr id="19" name="TextovéPole 18"/>
            <p:cNvSpPr txBox="1"/>
            <p:nvPr/>
          </p:nvSpPr>
          <p:spPr>
            <a:xfrm>
              <a:off x="4908430" y="3714630"/>
              <a:ext cx="12076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i="1" dirty="0"/>
                <a:t>záruka</a:t>
              </a:r>
              <a:endParaRPr lang="en-GB" sz="1200" i="1" dirty="0"/>
            </a:p>
          </p:txBody>
        </p:sp>
        <p:sp>
          <p:nvSpPr>
            <p:cNvPr id="20" name="TextovéPole 19"/>
            <p:cNvSpPr txBox="1"/>
            <p:nvPr/>
          </p:nvSpPr>
          <p:spPr>
            <a:xfrm>
              <a:off x="6116128" y="3714630"/>
              <a:ext cx="12076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i="1" dirty="0"/>
                <a:t>pojistka</a:t>
              </a:r>
              <a:endParaRPr lang="en-GB" sz="1200" i="1" dirty="0"/>
            </a:p>
          </p:txBody>
        </p:sp>
        <p:sp>
          <p:nvSpPr>
            <p:cNvPr id="37" name="TextovéPole 36"/>
            <p:cNvSpPr txBox="1"/>
            <p:nvPr/>
          </p:nvSpPr>
          <p:spPr>
            <a:xfrm>
              <a:off x="7479102" y="3668463"/>
              <a:ext cx="136297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i="1" dirty="0"/>
                <a:t>= 0,6875</a:t>
              </a:r>
              <a:endParaRPr lang="en-GB" i="1" dirty="0"/>
            </a:p>
          </p:txBody>
        </p:sp>
        <p:sp>
          <p:nvSpPr>
            <p:cNvPr id="14" name="Obdélník 13"/>
            <p:cNvSpPr/>
            <p:nvPr/>
          </p:nvSpPr>
          <p:spPr>
            <a:xfrm>
              <a:off x="3700732" y="3628845"/>
              <a:ext cx="1207698" cy="44857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i="1"/>
            </a:p>
          </p:txBody>
        </p:sp>
        <p:sp>
          <p:nvSpPr>
            <p:cNvPr id="16" name="Obdélník 15"/>
            <p:cNvSpPr/>
            <p:nvPr/>
          </p:nvSpPr>
          <p:spPr>
            <a:xfrm>
              <a:off x="6116128" y="3628845"/>
              <a:ext cx="1207698" cy="44857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i="1"/>
            </a:p>
          </p:txBody>
        </p:sp>
        <p:sp>
          <p:nvSpPr>
            <p:cNvPr id="44" name="TextovéPole 43"/>
            <p:cNvSpPr txBox="1"/>
            <p:nvPr/>
          </p:nvSpPr>
          <p:spPr>
            <a:xfrm>
              <a:off x="1664899" y="3668463"/>
              <a:ext cx="8281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i="1" dirty="0"/>
                <a:t>V1:</a:t>
              </a:r>
              <a:endParaRPr lang="en-GB" i="1" dirty="0"/>
            </a:p>
          </p:txBody>
        </p:sp>
      </p:grpSp>
      <p:grpSp>
        <p:nvGrpSpPr>
          <p:cNvPr id="49" name="Skupina 48">
            <a:extLst>
              <a:ext uri="{FF2B5EF4-FFF2-40B4-BE49-F238E27FC236}">
                <a16:creationId xmlns:a16="http://schemas.microsoft.com/office/drawing/2014/main" id="{B65D2400-6DC9-48FB-BA2E-8AD44E6C34A5}"/>
              </a:ext>
            </a:extLst>
          </p:cNvPr>
          <p:cNvGrpSpPr/>
          <p:nvPr/>
        </p:nvGrpSpPr>
        <p:grpSpPr>
          <a:xfrm>
            <a:off x="1664898" y="4255697"/>
            <a:ext cx="7177178" cy="448574"/>
            <a:chOff x="1664898" y="4255697"/>
            <a:chExt cx="7177178" cy="448574"/>
          </a:xfrm>
        </p:grpSpPr>
        <p:sp>
          <p:nvSpPr>
            <p:cNvPr id="22" name="Obdélník 21"/>
            <p:cNvSpPr/>
            <p:nvPr/>
          </p:nvSpPr>
          <p:spPr>
            <a:xfrm>
              <a:off x="3700732" y="4255697"/>
              <a:ext cx="1207698" cy="44857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i="1"/>
            </a:p>
          </p:txBody>
        </p:sp>
        <p:sp>
          <p:nvSpPr>
            <p:cNvPr id="26" name="TextovéPole 25"/>
            <p:cNvSpPr txBox="1"/>
            <p:nvPr/>
          </p:nvSpPr>
          <p:spPr>
            <a:xfrm>
              <a:off x="3700732" y="4341483"/>
              <a:ext cx="12076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i="1" dirty="0"/>
                <a:t>spotřeba</a:t>
              </a:r>
              <a:endParaRPr lang="en-GB" sz="1200" i="1" dirty="0"/>
            </a:p>
          </p:txBody>
        </p:sp>
        <p:sp>
          <p:nvSpPr>
            <p:cNvPr id="27" name="TextovéPole 26"/>
            <p:cNvSpPr txBox="1"/>
            <p:nvPr/>
          </p:nvSpPr>
          <p:spPr>
            <a:xfrm>
              <a:off x="4908430" y="4341482"/>
              <a:ext cx="12076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i="1" dirty="0"/>
                <a:t>záruka</a:t>
              </a:r>
              <a:endParaRPr lang="en-GB" sz="1200" i="1" dirty="0"/>
            </a:p>
          </p:txBody>
        </p:sp>
        <p:sp>
          <p:nvSpPr>
            <p:cNvPr id="28" name="TextovéPole 27"/>
            <p:cNvSpPr txBox="1"/>
            <p:nvPr/>
          </p:nvSpPr>
          <p:spPr>
            <a:xfrm>
              <a:off x="6116128" y="4341482"/>
              <a:ext cx="12076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i="1" dirty="0"/>
                <a:t>pojistka</a:t>
              </a:r>
              <a:endParaRPr lang="en-GB" sz="1200" i="1" dirty="0"/>
            </a:p>
          </p:txBody>
        </p:sp>
        <p:sp>
          <p:nvSpPr>
            <p:cNvPr id="38" name="TextovéPole 37"/>
            <p:cNvSpPr txBox="1"/>
            <p:nvPr/>
          </p:nvSpPr>
          <p:spPr>
            <a:xfrm>
              <a:off x="7479102" y="4295315"/>
              <a:ext cx="136297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i="1" dirty="0"/>
                <a:t>= 0,3750</a:t>
              </a:r>
              <a:endParaRPr lang="en-GB" i="1" dirty="0"/>
            </a:p>
          </p:txBody>
        </p:sp>
        <p:sp>
          <p:nvSpPr>
            <p:cNvPr id="40" name="Obdélník 39"/>
            <p:cNvSpPr/>
            <p:nvPr/>
          </p:nvSpPr>
          <p:spPr>
            <a:xfrm>
              <a:off x="3079630" y="4255697"/>
              <a:ext cx="621102" cy="44857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i="1"/>
            </a:p>
          </p:txBody>
        </p:sp>
        <p:sp>
          <p:nvSpPr>
            <p:cNvPr id="25" name="TextovéPole 24"/>
            <p:cNvSpPr txBox="1"/>
            <p:nvPr/>
          </p:nvSpPr>
          <p:spPr>
            <a:xfrm>
              <a:off x="2493034" y="4341484"/>
              <a:ext cx="12076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i="1" dirty="0"/>
                <a:t>cena</a:t>
              </a:r>
              <a:endParaRPr lang="en-GB" sz="1200" i="1" dirty="0"/>
            </a:p>
          </p:txBody>
        </p:sp>
        <p:sp>
          <p:nvSpPr>
            <p:cNvPr id="21" name="Obdélník 20"/>
            <p:cNvSpPr/>
            <p:nvPr/>
          </p:nvSpPr>
          <p:spPr>
            <a:xfrm>
              <a:off x="2493034" y="4255697"/>
              <a:ext cx="1207698" cy="44857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i="1"/>
            </a:p>
          </p:txBody>
        </p:sp>
        <p:sp>
          <p:nvSpPr>
            <p:cNvPr id="23" name="Obdélník 22"/>
            <p:cNvSpPr/>
            <p:nvPr/>
          </p:nvSpPr>
          <p:spPr>
            <a:xfrm>
              <a:off x="4908430" y="4255697"/>
              <a:ext cx="1207698" cy="44857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i="1"/>
            </a:p>
          </p:txBody>
        </p:sp>
        <p:sp>
          <p:nvSpPr>
            <p:cNvPr id="24" name="Obdélník 23"/>
            <p:cNvSpPr/>
            <p:nvPr/>
          </p:nvSpPr>
          <p:spPr>
            <a:xfrm>
              <a:off x="6116128" y="4255697"/>
              <a:ext cx="1207698" cy="44857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i="1"/>
            </a:p>
          </p:txBody>
        </p:sp>
        <p:sp>
          <p:nvSpPr>
            <p:cNvPr id="45" name="TextovéPole 44"/>
            <p:cNvSpPr txBox="1"/>
            <p:nvPr/>
          </p:nvSpPr>
          <p:spPr>
            <a:xfrm>
              <a:off x="1664898" y="4295315"/>
              <a:ext cx="8281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i="1" dirty="0"/>
                <a:t>V2:</a:t>
              </a:r>
              <a:endParaRPr lang="en-GB" i="1" dirty="0"/>
            </a:p>
          </p:txBody>
        </p:sp>
      </p:grpSp>
      <p:grpSp>
        <p:nvGrpSpPr>
          <p:cNvPr id="50" name="Skupina 49">
            <a:extLst>
              <a:ext uri="{FF2B5EF4-FFF2-40B4-BE49-F238E27FC236}">
                <a16:creationId xmlns:a16="http://schemas.microsoft.com/office/drawing/2014/main" id="{B92E2309-A893-478F-9529-1382AE6C4582}"/>
              </a:ext>
            </a:extLst>
          </p:cNvPr>
          <p:cNvGrpSpPr/>
          <p:nvPr/>
        </p:nvGrpSpPr>
        <p:grpSpPr>
          <a:xfrm>
            <a:off x="1664897" y="4882546"/>
            <a:ext cx="7033405" cy="448577"/>
            <a:chOff x="1664897" y="4882546"/>
            <a:chExt cx="7033405" cy="448577"/>
          </a:xfrm>
        </p:grpSpPr>
        <p:sp>
          <p:nvSpPr>
            <p:cNvPr id="43" name="Obdélník 42"/>
            <p:cNvSpPr/>
            <p:nvPr/>
          </p:nvSpPr>
          <p:spPr>
            <a:xfrm>
              <a:off x="4433976" y="4882546"/>
              <a:ext cx="474453" cy="44857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i="1"/>
            </a:p>
          </p:txBody>
        </p:sp>
        <p:sp>
          <p:nvSpPr>
            <p:cNvPr id="32" name="Obdélník 31"/>
            <p:cNvSpPr/>
            <p:nvPr/>
          </p:nvSpPr>
          <p:spPr>
            <a:xfrm>
              <a:off x="6116128" y="4882549"/>
              <a:ext cx="1207698" cy="44857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i="1"/>
            </a:p>
          </p:txBody>
        </p:sp>
        <p:sp>
          <p:nvSpPr>
            <p:cNvPr id="33" name="TextovéPole 32"/>
            <p:cNvSpPr txBox="1"/>
            <p:nvPr/>
          </p:nvSpPr>
          <p:spPr>
            <a:xfrm>
              <a:off x="2493034" y="4968336"/>
              <a:ext cx="12076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i="1" dirty="0"/>
                <a:t>cena</a:t>
              </a:r>
              <a:endParaRPr lang="en-GB" sz="1200" i="1" dirty="0"/>
            </a:p>
          </p:txBody>
        </p:sp>
        <p:sp>
          <p:nvSpPr>
            <p:cNvPr id="34" name="TextovéPole 33"/>
            <p:cNvSpPr txBox="1"/>
            <p:nvPr/>
          </p:nvSpPr>
          <p:spPr>
            <a:xfrm>
              <a:off x="3700732" y="4968335"/>
              <a:ext cx="12076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i="1" dirty="0"/>
                <a:t>spotřeba</a:t>
              </a:r>
              <a:endParaRPr lang="en-GB" sz="1200" i="1" dirty="0"/>
            </a:p>
          </p:txBody>
        </p:sp>
        <p:sp>
          <p:nvSpPr>
            <p:cNvPr id="36" name="TextovéPole 35"/>
            <p:cNvSpPr txBox="1"/>
            <p:nvPr/>
          </p:nvSpPr>
          <p:spPr>
            <a:xfrm>
              <a:off x="6116128" y="4968334"/>
              <a:ext cx="12076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i="1" dirty="0"/>
                <a:t>pojistka</a:t>
              </a:r>
              <a:endParaRPr lang="en-GB" sz="1200" i="1" dirty="0"/>
            </a:p>
          </p:txBody>
        </p:sp>
        <p:sp>
          <p:nvSpPr>
            <p:cNvPr id="39" name="TextovéPole 38"/>
            <p:cNvSpPr txBox="1"/>
            <p:nvPr/>
          </p:nvSpPr>
          <p:spPr>
            <a:xfrm>
              <a:off x="7479102" y="4922167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i="1" dirty="0"/>
                <a:t>= 0,4700</a:t>
              </a:r>
              <a:endParaRPr lang="en-GB" i="1" dirty="0"/>
            </a:p>
          </p:txBody>
        </p:sp>
        <p:sp>
          <p:nvSpPr>
            <p:cNvPr id="41" name="Obdélník 40"/>
            <p:cNvSpPr/>
            <p:nvPr/>
          </p:nvSpPr>
          <p:spPr>
            <a:xfrm>
              <a:off x="5495026" y="4882549"/>
              <a:ext cx="621102" cy="44857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i="1"/>
            </a:p>
          </p:txBody>
        </p:sp>
        <p:sp>
          <p:nvSpPr>
            <p:cNvPr id="29" name="Obdélník 28"/>
            <p:cNvSpPr/>
            <p:nvPr/>
          </p:nvSpPr>
          <p:spPr>
            <a:xfrm>
              <a:off x="2493034" y="4882549"/>
              <a:ext cx="1207698" cy="44857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i="1"/>
            </a:p>
          </p:txBody>
        </p:sp>
        <p:sp>
          <p:nvSpPr>
            <p:cNvPr id="30" name="Obdélník 29"/>
            <p:cNvSpPr/>
            <p:nvPr/>
          </p:nvSpPr>
          <p:spPr>
            <a:xfrm>
              <a:off x="3700732" y="4882549"/>
              <a:ext cx="1207698" cy="44857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i="1"/>
            </a:p>
          </p:txBody>
        </p:sp>
        <p:sp>
          <p:nvSpPr>
            <p:cNvPr id="31" name="Obdélník 30"/>
            <p:cNvSpPr/>
            <p:nvPr/>
          </p:nvSpPr>
          <p:spPr>
            <a:xfrm>
              <a:off x="4908430" y="4882549"/>
              <a:ext cx="1207698" cy="44857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i="1"/>
            </a:p>
          </p:txBody>
        </p:sp>
        <p:sp>
          <p:nvSpPr>
            <p:cNvPr id="35" name="TextovéPole 34"/>
            <p:cNvSpPr txBox="1"/>
            <p:nvPr/>
          </p:nvSpPr>
          <p:spPr>
            <a:xfrm>
              <a:off x="4908430" y="4968334"/>
              <a:ext cx="12076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i="1" dirty="0"/>
                <a:t>záruka</a:t>
              </a:r>
              <a:endParaRPr lang="en-GB" sz="1200" i="1" dirty="0"/>
            </a:p>
          </p:txBody>
        </p:sp>
        <p:sp>
          <p:nvSpPr>
            <p:cNvPr id="46" name="TextovéPole 45"/>
            <p:cNvSpPr txBox="1"/>
            <p:nvPr/>
          </p:nvSpPr>
          <p:spPr>
            <a:xfrm>
              <a:off x="1664897" y="4919923"/>
              <a:ext cx="8281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i="1" dirty="0"/>
                <a:t>V3:</a:t>
              </a:r>
              <a:endParaRPr lang="en-GB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266939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844506"/>
          </a:xfrm>
        </p:spPr>
        <p:txBody>
          <a:bodyPr>
            <a:normAutofit/>
          </a:bodyPr>
          <a:lstStyle/>
          <a:p>
            <a:r>
              <a:rPr lang="cs-CZ" dirty="0"/>
              <a:t>kontrola rozhodovací matice</a:t>
            </a:r>
          </a:p>
          <a:p>
            <a:pPr lvl="1"/>
            <a:r>
              <a:rPr lang="cs-CZ" dirty="0"/>
              <a:t>součet vah kritérií = 1</a:t>
            </a:r>
          </a:p>
          <a:p>
            <a:pPr lvl="1"/>
            <a:r>
              <a:rPr lang="cs-CZ" dirty="0"/>
              <a:t>v každém sloupci se vyskytuje dílčí užitek 0 u nejhorší hodnoty kritéria a 1 u nejlepší hodnoty kritéria</a:t>
            </a:r>
          </a:p>
          <a:p>
            <a:pPr lvl="1"/>
            <a:r>
              <a:rPr lang="cs-CZ" dirty="0"/>
              <a:t>stejné absolutní hodnoty kritéria mají stejné normované hodnoty dílčího užitku</a:t>
            </a:r>
          </a:p>
          <a:p>
            <a:endParaRPr lang="cs-CZ" dirty="0"/>
          </a:p>
          <a:p>
            <a:r>
              <a:rPr lang="cs-CZ" dirty="0"/>
              <a:t>ze všech variant vybereme tu, která má nejvyšší celkový užitek 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2918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bloku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604513"/>
            <a:ext cx="6591985" cy="514997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typy rozhodování</a:t>
            </a:r>
          </a:p>
          <a:p>
            <a:r>
              <a:rPr lang="cs-CZ" dirty="0"/>
              <a:t>principy rozhodování</a:t>
            </a:r>
          </a:p>
          <a:p>
            <a:r>
              <a:rPr lang="cs-CZ" dirty="0"/>
              <a:t>rozhodovací fáze</a:t>
            </a:r>
          </a:p>
          <a:p>
            <a:r>
              <a:rPr lang="cs-CZ" dirty="0"/>
              <a:t>základní pojmy hodnotícího procesu</a:t>
            </a:r>
          </a:p>
          <a:p>
            <a:r>
              <a:rPr lang="cs-CZ" dirty="0"/>
              <a:t>rozhodovací podmínky</a:t>
            </a:r>
          </a:p>
          <a:p>
            <a:r>
              <a:rPr lang="cs-CZ" dirty="0"/>
              <a:t>rozhodování v podmínkách jistoty</a:t>
            </a:r>
          </a:p>
          <a:p>
            <a:r>
              <a:rPr lang="cs-CZ" dirty="0"/>
              <a:t>vztah jedince k riziku</a:t>
            </a:r>
          </a:p>
          <a:p>
            <a:r>
              <a:rPr lang="cs-CZ" dirty="0"/>
              <a:t>rozhodování v podmínkách rizika</a:t>
            </a:r>
          </a:p>
          <a:p>
            <a:r>
              <a:rPr lang="cs-CZ" dirty="0"/>
              <a:t>rozhodování v podmínkách nejistoty</a:t>
            </a:r>
          </a:p>
          <a:p>
            <a:pPr lvl="1"/>
            <a:r>
              <a:rPr lang="cs-CZ" dirty="0"/>
              <a:t>pravidlo </a:t>
            </a:r>
            <a:r>
              <a:rPr lang="cs-CZ" dirty="0" err="1"/>
              <a:t>maximin</a:t>
            </a:r>
            <a:endParaRPr lang="cs-CZ" dirty="0"/>
          </a:p>
          <a:p>
            <a:pPr lvl="1"/>
            <a:r>
              <a:rPr lang="cs-CZ" dirty="0"/>
              <a:t>pravidlo </a:t>
            </a:r>
            <a:r>
              <a:rPr lang="cs-CZ" dirty="0" err="1"/>
              <a:t>maximax</a:t>
            </a:r>
            <a:endParaRPr lang="cs-CZ" dirty="0"/>
          </a:p>
          <a:p>
            <a:pPr lvl="1"/>
            <a:r>
              <a:rPr lang="cs-CZ" dirty="0" err="1"/>
              <a:t>Hurwitzovo</a:t>
            </a:r>
            <a:r>
              <a:rPr lang="cs-CZ" dirty="0"/>
              <a:t> pravidlo </a:t>
            </a:r>
          </a:p>
          <a:p>
            <a:pPr lvl="1"/>
            <a:r>
              <a:rPr lang="cs-CZ" dirty="0" err="1"/>
              <a:t>Laplaceovo</a:t>
            </a:r>
            <a:r>
              <a:rPr lang="cs-CZ" dirty="0"/>
              <a:t> pravidlo</a:t>
            </a:r>
          </a:p>
          <a:p>
            <a:r>
              <a:rPr lang="cs-CZ" dirty="0" err="1"/>
              <a:t>víceetapové</a:t>
            </a:r>
            <a:r>
              <a:rPr lang="cs-CZ" dirty="0"/>
              <a:t> rozhodovací procesy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8727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Vztah jedince k riziku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5200" y="1664898"/>
            <a:ext cx="6310279" cy="1403740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cs-CZ" sz="1600" b="1" dirty="0"/>
              <a:t>objektivní pravděpodobnost </a:t>
            </a:r>
            <a:r>
              <a:rPr lang="cs-CZ" sz="1600" dirty="0"/>
              <a:t>– založena na experimentu, matematických pokusech, statistickém pozorování,…</a:t>
            </a:r>
          </a:p>
          <a:p>
            <a:r>
              <a:rPr lang="cs-CZ" sz="1600" b="1" dirty="0"/>
              <a:t>subjektivní pravděpodobnost </a:t>
            </a:r>
            <a:r>
              <a:rPr lang="cs-CZ" sz="1600" dirty="0"/>
              <a:t>– intuitivní, vyjádřena zpravidla verbálně</a:t>
            </a:r>
          </a:p>
          <a:p>
            <a:endParaRPr lang="cs-CZ" sz="16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321796"/>
              </p:ext>
            </p:extLst>
          </p:nvPr>
        </p:nvGraphicFramePr>
        <p:xfrm>
          <a:off x="1823975" y="3336056"/>
          <a:ext cx="6552728" cy="30784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331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208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280">
                <a:tc gridSpan="2">
                  <a:txBody>
                    <a:bodyPr/>
                    <a:lstStyle/>
                    <a:p>
                      <a:pPr algn="ctr"/>
                      <a:r>
                        <a:rPr lang="cs-CZ" sz="1400"/>
                        <a:t>Vyjádření</a:t>
                      </a:r>
                      <a:r>
                        <a:rPr lang="cs-CZ" sz="1400" baseline="0"/>
                        <a:t> subjektivní </a:t>
                      </a:r>
                      <a:r>
                        <a:rPr lang="cs-CZ" sz="1400" baseline="0" dirty="0"/>
                        <a:t>pravděpodobnosti</a:t>
                      </a:r>
                      <a:endParaRPr lang="cs-CZ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r>
                        <a:rPr lang="cs-CZ" sz="1400" b="1" dirty="0"/>
                        <a:t>verbální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číselné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r>
                        <a:rPr lang="cs-CZ" sz="1400"/>
                        <a:t>zcela vyloučeno</a:t>
                      </a:r>
                      <a:endParaRPr lang="cs-CZ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0,0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r>
                        <a:rPr lang="cs-CZ" sz="1400" dirty="0"/>
                        <a:t>krajně nepravděpodobné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0,1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r>
                        <a:rPr lang="cs-CZ" sz="1400" dirty="0"/>
                        <a:t>dost nepravděpodobné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0,2–0,3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r>
                        <a:rPr lang="cs-CZ" sz="1400" dirty="0"/>
                        <a:t>spíše nepravděpodobné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0,4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r>
                        <a:rPr lang="cs-CZ" sz="1400" dirty="0"/>
                        <a:t>spíše pravděpodobné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0,6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r>
                        <a:rPr lang="cs-CZ" sz="1400" dirty="0"/>
                        <a:t>dost pravděpodobné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0,7–0,8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r>
                        <a:rPr lang="cs-CZ" sz="1400" dirty="0"/>
                        <a:t>nanejvýš</a:t>
                      </a:r>
                      <a:r>
                        <a:rPr lang="cs-CZ" sz="1400" baseline="0" dirty="0"/>
                        <a:t> pravděpodobné</a:t>
                      </a:r>
                      <a:endParaRPr lang="cs-CZ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0,9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r>
                        <a:rPr lang="cs-CZ" sz="1400" dirty="0"/>
                        <a:t>zcela jisté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1,0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0975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Subjektivní vnímání rizika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5200" y="1447800"/>
            <a:ext cx="5671925" cy="1252268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cs-CZ" dirty="0"/>
              <a:t>předpokládejme, že existuje 5 různých variant s různými pravděpodobnostmi úspěchu</a:t>
            </a:r>
          </a:p>
          <a:p>
            <a:pPr lvl="1"/>
            <a:r>
              <a:rPr lang="cs-CZ" sz="1400" dirty="0"/>
              <a:t>úspěchem je zisk 10 peněžních jednotek, </a:t>
            </a:r>
          </a:p>
          <a:p>
            <a:pPr lvl="1"/>
            <a:r>
              <a:rPr lang="cs-CZ" sz="1400" dirty="0"/>
              <a:t>neúspěchem ztráta vkladu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606019"/>
              </p:ext>
            </p:extLst>
          </p:nvPr>
        </p:nvGraphicFramePr>
        <p:xfrm>
          <a:off x="1167771" y="3174341"/>
          <a:ext cx="7848872" cy="311919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82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44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30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6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96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26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0285">
                <a:tc rowSpan="3"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cs-CZ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varianta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úspěch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neúspěch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285">
                <a:tc vMerge="1">
                  <a:txBody>
                    <a:bodyPr/>
                    <a:lstStyle/>
                    <a:p>
                      <a:pPr marL="0" algn="l" rtl="0" eaLnBrk="1" latinLnBrk="0" hangingPunct="1"/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pravděpodobnost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hodnota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pravděpodobnost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hodnota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očekávaná hodnota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285">
                <a:tc vMerge="1">
                  <a:txBody>
                    <a:bodyPr/>
                    <a:lstStyle/>
                    <a:p>
                      <a:pPr marL="0" algn="l" rtl="0" eaLnBrk="1" latinLnBrk="0" hangingPunct="1"/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b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kumimoji="0" lang="cs-CZ" sz="14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0285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0285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0,75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0,25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7,5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0285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0285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0,25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0,75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0285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50475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Subjektivní vnímání rizika</a:t>
            </a:r>
          </a:p>
        </p:txBody>
      </p:sp>
      <p:cxnSp>
        <p:nvCxnSpPr>
          <p:cNvPr id="7" name="Přímá spojnice 6"/>
          <p:cNvCxnSpPr/>
          <p:nvPr/>
        </p:nvCxnSpPr>
        <p:spPr>
          <a:xfrm flipV="1">
            <a:off x="2771775" y="1557338"/>
            <a:ext cx="0" cy="4248150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2771775" y="5805488"/>
            <a:ext cx="3960813" cy="0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2" name="TextovéPole 12"/>
          <p:cNvSpPr txBox="1">
            <a:spLocks noChangeArrowheads="1"/>
          </p:cNvSpPr>
          <p:nvPr/>
        </p:nvSpPr>
        <p:spPr bwMode="auto">
          <a:xfrm>
            <a:off x="1258888" y="5589588"/>
            <a:ext cx="13684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/>
              <a:t>V</a:t>
            </a:r>
            <a:r>
              <a:rPr lang="cs-CZ" sz="1600" baseline="-25000"/>
              <a:t>5</a:t>
            </a:r>
            <a:r>
              <a:rPr lang="cs-CZ" sz="1600"/>
              <a:t>: x</a:t>
            </a:r>
            <a:r>
              <a:rPr lang="cs-CZ" sz="1600" baseline="-25000"/>
              <a:t>O</a:t>
            </a:r>
            <a:r>
              <a:rPr lang="cs-CZ" sz="1600"/>
              <a:t> = 0,0</a:t>
            </a:r>
          </a:p>
        </p:txBody>
      </p:sp>
      <p:sp>
        <p:nvSpPr>
          <p:cNvPr id="17413" name="TextovéPole 13"/>
          <p:cNvSpPr txBox="1">
            <a:spLocks noChangeArrowheads="1"/>
          </p:cNvSpPr>
          <p:nvPr/>
        </p:nvSpPr>
        <p:spPr bwMode="auto">
          <a:xfrm>
            <a:off x="1258888" y="4724400"/>
            <a:ext cx="13684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/>
              <a:t>V</a:t>
            </a:r>
            <a:r>
              <a:rPr lang="cs-CZ" sz="1600" baseline="-25000"/>
              <a:t>4</a:t>
            </a:r>
            <a:r>
              <a:rPr lang="cs-CZ" sz="1600"/>
              <a:t>: x</a:t>
            </a:r>
            <a:r>
              <a:rPr lang="cs-CZ" sz="1600" baseline="-25000"/>
              <a:t>O</a:t>
            </a:r>
            <a:r>
              <a:rPr lang="cs-CZ" sz="1600"/>
              <a:t> = 2,5</a:t>
            </a:r>
          </a:p>
        </p:txBody>
      </p:sp>
      <p:sp>
        <p:nvSpPr>
          <p:cNvPr id="17414" name="TextovéPole 14"/>
          <p:cNvSpPr txBox="1">
            <a:spLocks noChangeArrowheads="1"/>
          </p:cNvSpPr>
          <p:nvPr/>
        </p:nvSpPr>
        <p:spPr bwMode="auto">
          <a:xfrm>
            <a:off x="1258888" y="3860800"/>
            <a:ext cx="13684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dirty="0"/>
              <a:t>V</a:t>
            </a:r>
            <a:r>
              <a:rPr lang="cs-CZ" sz="1600" baseline="-25000" dirty="0"/>
              <a:t>3</a:t>
            </a:r>
            <a:r>
              <a:rPr lang="cs-CZ" sz="1600" dirty="0"/>
              <a:t>: </a:t>
            </a:r>
            <a:r>
              <a:rPr lang="cs-CZ" sz="1600" dirty="0" err="1"/>
              <a:t>x</a:t>
            </a:r>
            <a:r>
              <a:rPr lang="cs-CZ" sz="1600" baseline="-25000" dirty="0" err="1"/>
              <a:t>O</a:t>
            </a:r>
            <a:r>
              <a:rPr lang="cs-CZ" sz="1600" dirty="0"/>
              <a:t> = 5,0</a:t>
            </a:r>
          </a:p>
        </p:txBody>
      </p:sp>
      <p:sp>
        <p:nvSpPr>
          <p:cNvPr id="17415" name="TextovéPole 15"/>
          <p:cNvSpPr txBox="1">
            <a:spLocks noChangeArrowheads="1"/>
          </p:cNvSpPr>
          <p:nvPr/>
        </p:nvSpPr>
        <p:spPr bwMode="auto">
          <a:xfrm>
            <a:off x="1258888" y="2997200"/>
            <a:ext cx="13684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/>
              <a:t>V</a:t>
            </a:r>
            <a:r>
              <a:rPr lang="cs-CZ" sz="1600" baseline="-25000"/>
              <a:t>2</a:t>
            </a:r>
            <a:r>
              <a:rPr lang="cs-CZ" sz="1600"/>
              <a:t>: x</a:t>
            </a:r>
            <a:r>
              <a:rPr lang="cs-CZ" sz="1600" baseline="-25000"/>
              <a:t>O</a:t>
            </a:r>
            <a:r>
              <a:rPr lang="cs-CZ" sz="1600"/>
              <a:t> = 7,5</a:t>
            </a:r>
          </a:p>
        </p:txBody>
      </p:sp>
      <p:sp>
        <p:nvSpPr>
          <p:cNvPr id="17416" name="TextovéPole 16"/>
          <p:cNvSpPr txBox="1">
            <a:spLocks noChangeArrowheads="1"/>
          </p:cNvSpPr>
          <p:nvPr/>
        </p:nvSpPr>
        <p:spPr bwMode="auto">
          <a:xfrm>
            <a:off x="1258888" y="2205038"/>
            <a:ext cx="151288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/>
              <a:t>V</a:t>
            </a:r>
            <a:r>
              <a:rPr lang="cs-CZ" sz="1600" baseline="-25000"/>
              <a:t>1</a:t>
            </a:r>
            <a:r>
              <a:rPr lang="cs-CZ" sz="1600"/>
              <a:t>: x</a:t>
            </a:r>
            <a:r>
              <a:rPr lang="cs-CZ" sz="1600" baseline="-25000"/>
              <a:t>O</a:t>
            </a:r>
            <a:r>
              <a:rPr lang="cs-CZ" sz="1600"/>
              <a:t> = 10,0</a:t>
            </a:r>
          </a:p>
        </p:txBody>
      </p:sp>
      <p:cxnSp>
        <p:nvCxnSpPr>
          <p:cNvPr id="19" name="Přímá spojnice 18"/>
          <p:cNvCxnSpPr>
            <a:stCxn id="17416" idx="3"/>
          </p:cNvCxnSpPr>
          <p:nvPr/>
        </p:nvCxnSpPr>
        <p:spPr>
          <a:xfrm>
            <a:off x="2771775" y="2374315"/>
            <a:ext cx="3887788" cy="1487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2771775" y="3181350"/>
            <a:ext cx="3887788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2771775" y="4056063"/>
            <a:ext cx="3887788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2771775" y="4930775"/>
            <a:ext cx="3887788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1" name="TextovéPole 22"/>
          <p:cNvSpPr txBox="1">
            <a:spLocks noChangeArrowheads="1"/>
          </p:cNvSpPr>
          <p:nvPr/>
        </p:nvSpPr>
        <p:spPr bwMode="auto">
          <a:xfrm>
            <a:off x="6948488" y="5919788"/>
            <a:ext cx="79216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/>
              <a:t>vklad</a:t>
            </a:r>
          </a:p>
        </p:txBody>
      </p:sp>
      <p:cxnSp>
        <p:nvCxnSpPr>
          <p:cNvPr id="25" name="Přímá spojnice 24"/>
          <p:cNvCxnSpPr/>
          <p:nvPr/>
        </p:nvCxnSpPr>
        <p:spPr>
          <a:xfrm flipV="1">
            <a:off x="5403850" y="1916113"/>
            <a:ext cx="0" cy="388937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 flipV="1">
            <a:off x="3254375" y="1916113"/>
            <a:ext cx="0" cy="388937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 flipV="1">
            <a:off x="3656013" y="1916113"/>
            <a:ext cx="0" cy="388937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flipV="1">
            <a:off x="4513263" y="1916113"/>
            <a:ext cx="0" cy="388937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V="1">
            <a:off x="6200775" y="1916113"/>
            <a:ext cx="0" cy="388937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 flipV="1">
            <a:off x="5764213" y="1925638"/>
            <a:ext cx="0" cy="388778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8" name="TextovéPole 38"/>
          <p:cNvSpPr txBox="1">
            <a:spLocks noChangeArrowheads="1"/>
          </p:cNvSpPr>
          <p:nvPr/>
        </p:nvSpPr>
        <p:spPr bwMode="auto">
          <a:xfrm>
            <a:off x="4248150" y="5919788"/>
            <a:ext cx="5302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/>
              <a:t>5,0</a:t>
            </a:r>
          </a:p>
        </p:txBody>
      </p:sp>
      <p:sp>
        <p:nvSpPr>
          <p:cNvPr id="17429" name="TextovéPole 39"/>
          <p:cNvSpPr txBox="1">
            <a:spLocks noChangeArrowheads="1"/>
          </p:cNvSpPr>
          <p:nvPr/>
        </p:nvSpPr>
        <p:spPr bwMode="auto">
          <a:xfrm>
            <a:off x="3390900" y="5919788"/>
            <a:ext cx="53181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/>
              <a:t>2,5</a:t>
            </a:r>
          </a:p>
        </p:txBody>
      </p:sp>
      <p:sp>
        <p:nvSpPr>
          <p:cNvPr id="17430" name="TextovéPole 40"/>
          <p:cNvSpPr txBox="1">
            <a:spLocks noChangeArrowheads="1"/>
          </p:cNvSpPr>
          <p:nvPr/>
        </p:nvSpPr>
        <p:spPr bwMode="auto">
          <a:xfrm>
            <a:off x="5137150" y="5919788"/>
            <a:ext cx="53181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/>
              <a:t>7,5</a:t>
            </a:r>
          </a:p>
        </p:txBody>
      </p:sp>
      <p:sp>
        <p:nvSpPr>
          <p:cNvPr id="17431" name="TextovéPole 41"/>
          <p:cNvSpPr txBox="1">
            <a:spLocks noChangeArrowheads="1"/>
          </p:cNvSpPr>
          <p:nvPr/>
        </p:nvSpPr>
        <p:spPr bwMode="auto">
          <a:xfrm>
            <a:off x="5865813" y="5919788"/>
            <a:ext cx="6699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/>
              <a:t>10,0</a:t>
            </a:r>
          </a:p>
        </p:txBody>
      </p:sp>
      <p:cxnSp>
        <p:nvCxnSpPr>
          <p:cNvPr id="60" name="Přímá spojnice 59"/>
          <p:cNvCxnSpPr/>
          <p:nvPr/>
        </p:nvCxnSpPr>
        <p:spPr>
          <a:xfrm flipV="1">
            <a:off x="2771775" y="2389188"/>
            <a:ext cx="3429000" cy="34163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33" name="Arc 37"/>
          <p:cNvSpPr>
            <a:spLocks/>
          </p:cNvSpPr>
          <p:nvPr/>
        </p:nvSpPr>
        <p:spPr bwMode="auto">
          <a:xfrm flipV="1">
            <a:off x="2771775" y="2389188"/>
            <a:ext cx="3429000" cy="3416300"/>
          </a:xfrm>
          <a:custGeom>
            <a:avLst/>
            <a:gdLst>
              <a:gd name="T0" fmla="*/ 0 w 21600"/>
              <a:gd name="T1" fmla="*/ 0 h 21600"/>
              <a:gd name="T2" fmla="*/ 3428766 w 21600"/>
              <a:gd name="T3" fmla="*/ 3415734 h 21600"/>
              <a:gd name="T4" fmla="*/ 0 w 21600"/>
              <a:gd name="T5" fmla="*/ 3415734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434" name="Arc 37"/>
          <p:cNvSpPr>
            <a:spLocks/>
          </p:cNvSpPr>
          <p:nvPr/>
        </p:nvSpPr>
        <p:spPr bwMode="auto">
          <a:xfrm rot="10800000" flipV="1">
            <a:off x="2771775" y="2389188"/>
            <a:ext cx="3416300" cy="3416300"/>
          </a:xfrm>
          <a:custGeom>
            <a:avLst/>
            <a:gdLst>
              <a:gd name="T0" fmla="*/ 0 w 21600"/>
              <a:gd name="T1" fmla="*/ 0 h 21600"/>
              <a:gd name="T2" fmla="*/ 3415740 w 21600"/>
              <a:gd name="T3" fmla="*/ 3415785 h 21600"/>
              <a:gd name="T4" fmla="*/ 0 w 21600"/>
              <a:gd name="T5" fmla="*/ 3415785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3333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grpSp>
        <p:nvGrpSpPr>
          <p:cNvPr id="5" name="Skupina 4">
            <a:extLst>
              <a:ext uri="{FF2B5EF4-FFF2-40B4-BE49-F238E27FC236}">
                <a16:creationId xmlns:a16="http://schemas.microsoft.com/office/drawing/2014/main" id="{D397ED6E-F823-4295-BB9D-01113CC819D2}"/>
              </a:ext>
            </a:extLst>
          </p:cNvPr>
          <p:cNvGrpSpPr/>
          <p:nvPr/>
        </p:nvGrpSpPr>
        <p:grpSpPr>
          <a:xfrm>
            <a:off x="4643438" y="4103688"/>
            <a:ext cx="4500556" cy="1289268"/>
            <a:chOff x="4643438" y="4103688"/>
            <a:chExt cx="4500556" cy="1289268"/>
          </a:xfrm>
        </p:grpSpPr>
        <p:cxnSp>
          <p:nvCxnSpPr>
            <p:cNvPr id="72" name="Přímá spojnice se šipkou 71"/>
            <p:cNvCxnSpPr/>
            <p:nvPr/>
          </p:nvCxnSpPr>
          <p:spPr>
            <a:xfrm flipH="1" flipV="1">
              <a:off x="4643438" y="4103688"/>
              <a:ext cx="2305050" cy="80645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36" name="TextovéPole 75"/>
            <p:cNvSpPr txBox="1">
              <a:spLocks noChangeArrowheads="1"/>
            </p:cNvSpPr>
            <p:nvPr/>
          </p:nvSpPr>
          <p:spPr bwMode="auto">
            <a:xfrm>
              <a:off x="6948487" y="4746625"/>
              <a:ext cx="2195507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cs-CZ" sz="1200" b="1" dirty="0"/>
                <a:t>neutrální vztah k riziku </a:t>
              </a:r>
              <a:r>
                <a:rPr lang="cs-CZ" sz="1200" dirty="0"/>
                <a:t>– subjekt vloží 5 jednotek, </a:t>
              </a:r>
              <a:br>
                <a:rPr lang="cs-CZ" sz="1200" dirty="0"/>
              </a:br>
              <a:r>
                <a:rPr lang="cs-CZ" sz="1200" dirty="0"/>
                <a:t>je-li očekávaná hodnota 5</a:t>
              </a:r>
            </a:p>
          </p:txBody>
        </p:sp>
      </p:grpSp>
      <p:grpSp>
        <p:nvGrpSpPr>
          <p:cNvPr id="4" name="Skupina 3">
            <a:extLst>
              <a:ext uri="{FF2B5EF4-FFF2-40B4-BE49-F238E27FC236}">
                <a16:creationId xmlns:a16="http://schemas.microsoft.com/office/drawing/2014/main" id="{0A3A5637-1351-452D-A9E2-1F62098C651F}"/>
              </a:ext>
            </a:extLst>
          </p:cNvPr>
          <p:cNvGrpSpPr/>
          <p:nvPr/>
        </p:nvGrpSpPr>
        <p:grpSpPr>
          <a:xfrm>
            <a:off x="5940426" y="3276600"/>
            <a:ext cx="3095624" cy="830997"/>
            <a:chOff x="5940426" y="3276600"/>
            <a:chExt cx="3095624" cy="830997"/>
          </a:xfrm>
        </p:grpSpPr>
        <p:sp>
          <p:nvSpPr>
            <p:cNvPr id="17437" name="TextovéPole 83"/>
            <p:cNvSpPr txBox="1">
              <a:spLocks noChangeArrowheads="1"/>
            </p:cNvSpPr>
            <p:nvPr/>
          </p:nvSpPr>
          <p:spPr bwMode="auto">
            <a:xfrm>
              <a:off x="6948488" y="3276600"/>
              <a:ext cx="2087562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200" b="1" dirty="0"/>
                <a:t>pozitivní vztah k riziku </a:t>
              </a:r>
              <a:r>
                <a:rPr lang="cs-CZ" sz="1200" dirty="0"/>
                <a:t>– subjekt vloží 8,5 jednotek, i když je očekávaná hodnota pouze 5</a:t>
              </a:r>
            </a:p>
          </p:txBody>
        </p:sp>
        <p:cxnSp>
          <p:nvCxnSpPr>
            <p:cNvPr id="86" name="Přímá spojnice se šipkou 85"/>
            <p:cNvCxnSpPr>
              <a:stCxn id="17437" idx="1"/>
            </p:cNvCxnSpPr>
            <p:nvPr/>
          </p:nvCxnSpPr>
          <p:spPr>
            <a:xfrm flipH="1">
              <a:off x="5940426" y="3692099"/>
              <a:ext cx="1008062" cy="3258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2" name="Ovál 91"/>
          <p:cNvSpPr/>
          <p:nvPr/>
        </p:nvSpPr>
        <p:spPr>
          <a:xfrm>
            <a:off x="3217863" y="4027488"/>
            <a:ext cx="74612" cy="76200"/>
          </a:xfrm>
          <a:prstGeom prst="ellipse">
            <a:avLst/>
          </a:prstGeom>
          <a:ln>
            <a:solidFill>
              <a:srgbClr val="33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93" name="Ovál 92"/>
          <p:cNvSpPr/>
          <p:nvPr/>
        </p:nvSpPr>
        <p:spPr>
          <a:xfrm>
            <a:off x="4471988" y="4021138"/>
            <a:ext cx="76200" cy="76200"/>
          </a:xfrm>
          <a:prstGeom prst="ellips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94" name="Ovál 93"/>
          <p:cNvSpPr/>
          <p:nvPr/>
        </p:nvSpPr>
        <p:spPr>
          <a:xfrm>
            <a:off x="5724525" y="4017963"/>
            <a:ext cx="74613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5EA6D23F-F595-4DE3-8C9D-F3D14A6C0D41}"/>
              </a:ext>
            </a:extLst>
          </p:cNvPr>
          <p:cNvGrpSpPr/>
          <p:nvPr/>
        </p:nvGrpSpPr>
        <p:grpSpPr>
          <a:xfrm>
            <a:off x="3348038" y="1727200"/>
            <a:ext cx="5724525" cy="2290763"/>
            <a:chOff x="3348038" y="1727200"/>
            <a:chExt cx="5724525" cy="2290763"/>
          </a:xfrm>
        </p:grpSpPr>
        <p:sp>
          <p:nvSpPr>
            <p:cNvPr id="17442" name="TextovéPole 95"/>
            <p:cNvSpPr txBox="1">
              <a:spLocks noChangeArrowheads="1"/>
            </p:cNvSpPr>
            <p:nvPr/>
          </p:nvSpPr>
          <p:spPr bwMode="auto">
            <a:xfrm>
              <a:off x="6985000" y="1727200"/>
              <a:ext cx="2087563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200" b="1" dirty="0"/>
                <a:t>negativní vztah k riziku </a:t>
              </a:r>
              <a:r>
                <a:rPr lang="cs-CZ" sz="1200" dirty="0"/>
                <a:t>– subjekt vloží 1,5 jednotek, i když je očekávaná hodnota 5</a:t>
              </a:r>
            </a:p>
          </p:txBody>
        </p:sp>
        <p:cxnSp>
          <p:nvCxnSpPr>
            <p:cNvPr id="98" name="Přímá spojnice se šipkou 97"/>
            <p:cNvCxnSpPr/>
            <p:nvPr/>
          </p:nvCxnSpPr>
          <p:spPr>
            <a:xfrm flipH="1">
              <a:off x="3348038" y="2389188"/>
              <a:ext cx="3600450" cy="162877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Skupina 5">
            <a:extLst>
              <a:ext uri="{FF2B5EF4-FFF2-40B4-BE49-F238E27FC236}">
                <a16:creationId xmlns:a16="http://schemas.microsoft.com/office/drawing/2014/main" id="{A0726A9F-2DE1-4BA5-85C8-AD3D85ABE06F}"/>
              </a:ext>
            </a:extLst>
          </p:cNvPr>
          <p:cNvGrpSpPr/>
          <p:nvPr/>
        </p:nvGrpSpPr>
        <p:grpSpPr>
          <a:xfrm>
            <a:off x="2773363" y="2389188"/>
            <a:ext cx="3408362" cy="3416300"/>
            <a:chOff x="2773363" y="2389188"/>
            <a:chExt cx="3408362" cy="3416300"/>
          </a:xfrm>
        </p:grpSpPr>
        <p:sp>
          <p:nvSpPr>
            <p:cNvPr id="17444" name="Arc 39"/>
            <p:cNvSpPr>
              <a:spLocks/>
            </p:cNvSpPr>
            <p:nvPr/>
          </p:nvSpPr>
          <p:spPr bwMode="auto">
            <a:xfrm flipV="1">
              <a:off x="2773363" y="4724400"/>
              <a:ext cx="1077912" cy="1081088"/>
            </a:xfrm>
            <a:custGeom>
              <a:avLst/>
              <a:gdLst>
                <a:gd name="T0" fmla="*/ 0 w 21600"/>
                <a:gd name="T1" fmla="*/ 0 h 21600"/>
                <a:gd name="T2" fmla="*/ 1079318 w 21600"/>
                <a:gd name="T3" fmla="*/ 1080905 h 21600"/>
                <a:gd name="T4" fmla="*/ 0 w 21600"/>
                <a:gd name="T5" fmla="*/ 1080905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445" name="Arc 40"/>
            <p:cNvSpPr>
              <a:spLocks/>
            </p:cNvSpPr>
            <p:nvPr/>
          </p:nvSpPr>
          <p:spPr bwMode="auto">
            <a:xfrm rot="10800000" flipV="1">
              <a:off x="3848100" y="2389188"/>
              <a:ext cx="2333625" cy="2335212"/>
            </a:xfrm>
            <a:custGeom>
              <a:avLst/>
              <a:gdLst>
                <a:gd name="T0" fmla="*/ 0 w 21600"/>
                <a:gd name="T1" fmla="*/ 0 h 21600"/>
                <a:gd name="T2" fmla="*/ 2334829 w 21600"/>
                <a:gd name="T3" fmla="*/ 2334829 h 21600"/>
                <a:gd name="T4" fmla="*/ 0 w 21600"/>
                <a:gd name="T5" fmla="*/ 2334829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rgbClr val="33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445509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33" grpId="0" animBg="1"/>
      <p:bldP spid="1743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Rozhodování v podmínkách rizika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511659" y="1988840"/>
          <a:ext cx="7128794" cy="331793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1063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88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88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88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88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88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88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704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772050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4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kumimoji="0" lang="cs-CZ" sz="14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4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kumimoji="0" lang="cs-CZ" sz="14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4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kumimoji="0" lang="cs-CZ" sz="14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4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kumimoji="0" lang="cs-CZ" sz="14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endParaRPr lang="cs-CZ" sz="1400" baseline="-250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4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kumimoji="0" lang="cs-CZ" sz="14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očekávaná</a:t>
                      </a:r>
                      <a:r>
                        <a:rPr lang="cs-CZ" sz="1400" baseline="0" dirty="0"/>
                        <a:t> hodnota kritéria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1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blipFill rotWithShape="1">
                      <a:blip r:embed="rId2"/>
                      <a:stretch>
                        <a:fillRect l="-552" t="-127000" r="-546409" b="-323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cs-CZ" sz="14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cs-CZ" sz="14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cs-CZ" sz="14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cs-CZ" sz="1400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cs-CZ" sz="1400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53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4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1k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b="1" kern="1200" baseline="-250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O1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53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4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2k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53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53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400" b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ik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Oi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453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0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400" b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mk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mt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Om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83065" y="5373216"/>
            <a:ext cx="7920880" cy="1329338"/>
          </a:xfrm>
          <a:prstGeom prst="rect">
            <a:avLst/>
          </a:prstGeom>
          <a:blipFill rotWithShape="1">
            <a:blip r:embed="rId3" cstate="print"/>
            <a:stretch>
              <a:fillRect b="-1370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>
                <a:noFill/>
                <a:latin typeface="+mn-lt"/>
              </a:rPr>
              <a:t> </a:t>
            </a: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F9347CDB-9B5A-448E-91F6-D694D0250A74}"/>
              </a:ext>
            </a:extLst>
          </p:cNvPr>
          <p:cNvGrpSpPr/>
          <p:nvPr/>
        </p:nvGrpSpPr>
        <p:grpSpPr>
          <a:xfrm>
            <a:off x="5795963" y="1268413"/>
            <a:ext cx="3024187" cy="1728787"/>
            <a:chOff x="5795963" y="1268413"/>
            <a:chExt cx="3024187" cy="1728787"/>
          </a:xfrm>
        </p:grpSpPr>
        <p:sp>
          <p:nvSpPr>
            <p:cNvPr id="18437" name="TextovéPole 5"/>
            <p:cNvSpPr txBox="1">
              <a:spLocks noChangeArrowheads="1"/>
            </p:cNvSpPr>
            <p:nvPr/>
          </p:nvSpPr>
          <p:spPr bwMode="auto">
            <a:xfrm>
              <a:off x="6732588" y="1268413"/>
              <a:ext cx="208756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200" dirty="0"/>
                <a:t>pravděpodobnost, že nastane k-</a:t>
              </a:r>
              <a:r>
                <a:rPr lang="cs-CZ" sz="1200" dirty="0" err="1"/>
                <a:t>tý</a:t>
              </a:r>
              <a:r>
                <a:rPr lang="cs-CZ" sz="1200" dirty="0"/>
                <a:t> scénář</a:t>
              </a:r>
            </a:p>
          </p:txBody>
        </p:sp>
        <p:cxnSp>
          <p:nvCxnSpPr>
            <p:cNvPr id="8" name="Přímá spojnice se šipkou 7"/>
            <p:cNvCxnSpPr/>
            <p:nvPr/>
          </p:nvCxnSpPr>
          <p:spPr>
            <a:xfrm flipH="1">
              <a:off x="5795963" y="1530350"/>
              <a:ext cx="1079500" cy="146685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Skupina 5">
            <a:extLst>
              <a:ext uri="{FF2B5EF4-FFF2-40B4-BE49-F238E27FC236}">
                <a16:creationId xmlns:a16="http://schemas.microsoft.com/office/drawing/2014/main" id="{42B660C8-8DA6-4E13-9ECA-8F2FCE1BDC58}"/>
              </a:ext>
            </a:extLst>
          </p:cNvPr>
          <p:cNvGrpSpPr/>
          <p:nvPr/>
        </p:nvGrpSpPr>
        <p:grpSpPr>
          <a:xfrm>
            <a:off x="900113" y="3933825"/>
            <a:ext cx="3311525" cy="2117428"/>
            <a:chOff x="900113" y="3933825"/>
            <a:chExt cx="3311525" cy="2117428"/>
          </a:xfrm>
        </p:grpSpPr>
        <p:sp>
          <p:nvSpPr>
            <p:cNvPr id="18439" name="TextovéPole 9"/>
            <p:cNvSpPr txBox="1">
              <a:spLocks noChangeArrowheads="1"/>
            </p:cNvSpPr>
            <p:nvPr/>
          </p:nvSpPr>
          <p:spPr bwMode="auto">
            <a:xfrm>
              <a:off x="900113" y="5589588"/>
              <a:ext cx="274478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200" dirty="0"/>
                <a:t>hodnota kritéria ve 2. variantě, nastane-li 3. scénář</a:t>
              </a:r>
            </a:p>
          </p:txBody>
        </p:sp>
        <p:cxnSp>
          <p:nvCxnSpPr>
            <p:cNvPr id="11" name="Přímá spojnice se šipkou 10"/>
            <p:cNvCxnSpPr/>
            <p:nvPr/>
          </p:nvCxnSpPr>
          <p:spPr>
            <a:xfrm flipV="1">
              <a:off x="3348038" y="3933825"/>
              <a:ext cx="863600" cy="165576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96343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Rozhodování v podmínkách rizika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b="1" dirty="0" err="1"/>
              <a:t>Vícekriteriální</a:t>
            </a:r>
            <a:r>
              <a:rPr lang="cs-CZ" b="1" dirty="0"/>
              <a:t> rozhodování</a:t>
            </a:r>
          </a:p>
          <a:p>
            <a:pPr marL="596646" indent="-514350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cs-CZ" dirty="0"/>
              <a:t>sestavení </a:t>
            </a:r>
            <a:r>
              <a:rPr lang="cs-CZ" dirty="0" err="1"/>
              <a:t>vícekriteriální</a:t>
            </a:r>
            <a:r>
              <a:rPr lang="cs-CZ" dirty="0"/>
              <a:t> matice zvlášť pro každý scénář (jako při rozhodování za jistoty)</a:t>
            </a:r>
          </a:p>
          <a:p>
            <a:pPr marL="596646" indent="-514350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cs-CZ" dirty="0"/>
              <a:t>stanovení celkových užitků pro všechny varianty v každém scénáři (jako při rozhodování za jistoty)</a:t>
            </a:r>
          </a:p>
          <a:p>
            <a:pPr marL="596646" indent="-514350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cs-CZ" dirty="0"/>
              <a:t>sestavení matice celkových užitků s pravděpodobnostmi (jako při </a:t>
            </a:r>
            <a:r>
              <a:rPr lang="cs-CZ" dirty="0" err="1"/>
              <a:t>jednokriteriálním</a:t>
            </a:r>
            <a:r>
              <a:rPr lang="cs-CZ" dirty="0"/>
              <a:t> rozhodování za rizika)</a:t>
            </a:r>
          </a:p>
          <a:p>
            <a:pPr marL="596646" indent="-514350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cs-CZ" dirty="0"/>
              <a:t>stanovení očekávané hodnoty užitku</a:t>
            </a:r>
          </a:p>
          <a:p>
            <a:pPr marL="596646" indent="-514350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cs-CZ" dirty="0"/>
              <a:t>výběr optimální varianty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3266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Rozhodování v podmínkách rizika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461929"/>
              </p:ext>
            </p:extLst>
          </p:nvPr>
        </p:nvGraphicFramePr>
        <p:xfrm>
          <a:off x="1511659" y="1988840"/>
          <a:ext cx="7128794" cy="331793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1063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88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88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88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88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88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88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704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772050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4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kumimoji="0" lang="cs-CZ" sz="14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4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kumimoji="0" lang="cs-CZ" sz="14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4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kumimoji="0" lang="cs-CZ" sz="14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4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kumimoji="0" lang="cs-CZ" sz="14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endParaRPr lang="cs-CZ" sz="1400" baseline="-250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4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kumimoji="0" lang="cs-CZ" sz="14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očekávaná</a:t>
                      </a:r>
                      <a:r>
                        <a:rPr lang="cs-CZ" sz="1400" baseline="0" dirty="0"/>
                        <a:t> hodnota kritéria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1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blipFill rotWithShape="1">
                      <a:blip r:embed="rId2"/>
                      <a:stretch>
                        <a:fillRect l="-552" t="-127000" r="-546409" b="-323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cs-CZ" sz="14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cs-CZ" sz="14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cs-CZ" sz="14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cs-CZ" sz="1400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cs-CZ" sz="1400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53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4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1k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b="0" i="0" kern="1200" baseline="-25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53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4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2k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53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53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400" b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ik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oi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453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0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400" b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mk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mt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om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TextovéPole 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83065" y="5373216"/>
            <a:ext cx="7920880" cy="1329338"/>
          </a:xfrm>
          <a:prstGeom prst="rect">
            <a:avLst/>
          </a:prstGeom>
          <a:blipFill rotWithShape="1">
            <a:blip r:embed="rId3" cstate="print"/>
            <a:stretch>
              <a:fillRect b="-1370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>
                <a:noFill/>
                <a:latin typeface="+mn-lt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08650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20000"/>
              <a:lumOff val="80000"/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cs-CZ" sz="3200" i="1" dirty="0" err="1"/>
              <a:t>Jednokriteriální</a:t>
            </a:r>
            <a:r>
              <a:rPr lang="cs-CZ" sz="3200" i="1" dirty="0"/>
              <a:t> rozhodování </a:t>
            </a:r>
            <a:br>
              <a:rPr lang="cs-CZ" sz="3200" i="1" dirty="0"/>
            </a:br>
            <a:r>
              <a:rPr lang="cs-CZ" sz="3200" i="1" dirty="0"/>
              <a:t>za rizika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200" i="1" dirty="0"/>
              <a:t>Pan Novák se rozhodl, že si vytvoří z dostupných informací </a:t>
            </a:r>
            <a:r>
              <a:rPr lang="cs-CZ" sz="2200" b="1" i="1" dirty="0"/>
              <a:t>jedno kritérium</a:t>
            </a:r>
            <a:r>
              <a:rPr lang="cs-CZ" sz="2200" i="1" dirty="0"/>
              <a:t>, kterým budou </a:t>
            </a:r>
            <a:r>
              <a:rPr lang="cs-CZ" sz="2200" b="1" i="1" dirty="0"/>
              <a:t>náklady na jeden rok provozu vozidla v záruce</a:t>
            </a:r>
            <a:r>
              <a:rPr lang="cs-CZ" sz="2200" i="1" dirty="0"/>
              <a:t>. </a:t>
            </a:r>
          </a:p>
          <a:p>
            <a:r>
              <a:rPr lang="cs-CZ" sz="2200" i="1" dirty="0"/>
              <a:t>Podle předchozích zkušeností zjistil, že </a:t>
            </a:r>
            <a:r>
              <a:rPr lang="cs-CZ" sz="2200" b="1" i="1" dirty="0"/>
              <a:t>za rok ujede 12 000 km</a:t>
            </a:r>
            <a:r>
              <a:rPr lang="cs-CZ" sz="2200" i="1" dirty="0"/>
              <a:t>. </a:t>
            </a:r>
          </a:p>
          <a:p>
            <a:r>
              <a:rPr lang="cs-CZ" sz="2200" i="1" dirty="0"/>
              <a:t>Předpokládá, že po konci záruky vůz prodá a to ve všech třech případech za </a:t>
            </a:r>
            <a:r>
              <a:rPr lang="cs-CZ" sz="2200" b="1" i="1" dirty="0"/>
              <a:t>100 000,- Kč</a:t>
            </a:r>
            <a:r>
              <a:rPr lang="cs-CZ" sz="2200" i="1" dirty="0"/>
              <a:t>. </a:t>
            </a:r>
          </a:p>
          <a:p>
            <a:r>
              <a:rPr lang="cs-CZ" sz="2200" b="1" i="1" dirty="0"/>
              <a:t>Rozdíl </a:t>
            </a:r>
            <a:r>
              <a:rPr lang="cs-CZ" sz="2200" i="1" dirty="0"/>
              <a:t>mezi pořizovací a prodejní cenou následně </a:t>
            </a:r>
            <a:r>
              <a:rPr lang="cs-CZ" sz="2200" b="1" i="1" dirty="0"/>
              <a:t>rozpočítá na jednotlivé roky</a:t>
            </a:r>
            <a:r>
              <a:rPr lang="cs-CZ" sz="2200" i="1" dirty="0"/>
              <a:t>. Vzorec jeho kritéria tedy bude následující:</a:t>
            </a:r>
          </a:p>
          <a:p>
            <a:endParaRPr lang="cs-CZ" sz="4400" i="1" dirty="0"/>
          </a:p>
          <a:p>
            <a:pPr>
              <a:buNone/>
            </a:pPr>
            <a:r>
              <a:rPr lang="cs-CZ" sz="2400" i="1" dirty="0"/>
              <a:t>K = {(K</a:t>
            </a:r>
            <a:r>
              <a:rPr lang="cs-CZ" sz="2400" i="1" baseline="-25000" dirty="0"/>
              <a:t>1</a:t>
            </a:r>
            <a:r>
              <a:rPr lang="cs-CZ" sz="2400" i="1" dirty="0"/>
              <a:t>-100 000)/K</a:t>
            </a:r>
            <a:r>
              <a:rPr lang="cs-CZ" sz="2400" i="1" baseline="-25000" dirty="0"/>
              <a:t>3</a:t>
            </a:r>
            <a:r>
              <a:rPr lang="cs-CZ" sz="2400" i="1" dirty="0"/>
              <a:t>} + {(K</a:t>
            </a:r>
            <a:r>
              <a:rPr lang="cs-CZ" sz="2400" i="1" baseline="-25000" dirty="0"/>
              <a:t>2</a:t>
            </a:r>
            <a:r>
              <a:rPr lang="cs-CZ" sz="2400" i="1" dirty="0"/>
              <a:t>/100)*12 000*c} + K</a:t>
            </a:r>
            <a:r>
              <a:rPr lang="cs-CZ" sz="2400" i="1" baseline="-25000" dirty="0"/>
              <a:t>4</a:t>
            </a:r>
            <a:endParaRPr lang="cs-CZ" sz="2200" i="1" dirty="0"/>
          </a:p>
          <a:p>
            <a:endParaRPr lang="cs-CZ" i="1" dirty="0"/>
          </a:p>
        </p:txBody>
      </p:sp>
      <p:grpSp>
        <p:nvGrpSpPr>
          <p:cNvPr id="11" name="Skupina 10">
            <a:extLst>
              <a:ext uri="{FF2B5EF4-FFF2-40B4-BE49-F238E27FC236}">
                <a16:creationId xmlns:a16="http://schemas.microsoft.com/office/drawing/2014/main" id="{D75D34F3-4083-4ADC-8A5F-0A8C187736BA}"/>
              </a:ext>
            </a:extLst>
          </p:cNvPr>
          <p:cNvGrpSpPr/>
          <p:nvPr/>
        </p:nvGrpSpPr>
        <p:grpSpPr>
          <a:xfrm>
            <a:off x="7383252" y="4866087"/>
            <a:ext cx="1372559" cy="732456"/>
            <a:chOff x="7383252" y="4866087"/>
            <a:chExt cx="1372559" cy="732456"/>
          </a:xfrm>
        </p:grpSpPr>
        <p:sp>
          <p:nvSpPr>
            <p:cNvPr id="8" name="TextovéPole 7"/>
            <p:cNvSpPr txBox="1"/>
            <p:nvPr/>
          </p:nvSpPr>
          <p:spPr>
            <a:xfrm>
              <a:off x="7383252" y="4866087"/>
              <a:ext cx="13725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i="1" dirty="0"/>
                <a:t>povinné ručení</a:t>
              </a:r>
            </a:p>
          </p:txBody>
        </p:sp>
        <p:cxnSp>
          <p:nvCxnSpPr>
            <p:cNvPr id="10" name="Přímá spojovací šipka 9"/>
            <p:cNvCxnSpPr>
              <a:cxnSpLocks/>
            </p:cNvCxnSpPr>
            <p:nvPr/>
          </p:nvCxnSpPr>
          <p:spPr>
            <a:xfrm flipH="1">
              <a:off x="7526288" y="5335835"/>
              <a:ext cx="251361" cy="26270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Skupina 22"/>
          <p:cNvGrpSpPr/>
          <p:nvPr/>
        </p:nvGrpSpPr>
        <p:grpSpPr>
          <a:xfrm>
            <a:off x="6138174" y="5874275"/>
            <a:ext cx="1440160" cy="595809"/>
            <a:chOff x="6228184" y="5805264"/>
            <a:chExt cx="1440160" cy="595809"/>
          </a:xfrm>
        </p:grpSpPr>
        <p:sp>
          <p:nvSpPr>
            <p:cNvPr id="7" name="TextovéPole 6"/>
            <p:cNvSpPr txBox="1"/>
            <p:nvPr/>
          </p:nvSpPr>
          <p:spPr>
            <a:xfrm>
              <a:off x="6228184" y="6093296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i="1" dirty="0"/>
                <a:t>cena PHM</a:t>
              </a:r>
            </a:p>
          </p:txBody>
        </p:sp>
        <p:cxnSp>
          <p:nvCxnSpPr>
            <p:cNvPr id="12" name="Přímá spojovací šipka 11"/>
            <p:cNvCxnSpPr>
              <a:cxnSpLocks/>
              <a:stCxn id="7" idx="0"/>
            </p:cNvCxnSpPr>
            <p:nvPr/>
          </p:nvCxnSpPr>
          <p:spPr>
            <a:xfrm flipV="1">
              <a:off x="6948264" y="5805264"/>
              <a:ext cx="0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Skupina 12">
            <a:extLst>
              <a:ext uri="{FF2B5EF4-FFF2-40B4-BE49-F238E27FC236}">
                <a16:creationId xmlns:a16="http://schemas.microsoft.com/office/drawing/2014/main" id="{BF8379B4-311D-462E-A62E-26A4B4AEE3C6}"/>
              </a:ext>
            </a:extLst>
          </p:cNvPr>
          <p:cNvGrpSpPr/>
          <p:nvPr/>
        </p:nvGrpSpPr>
        <p:grpSpPr>
          <a:xfrm>
            <a:off x="4642049" y="5877272"/>
            <a:ext cx="1080120" cy="523801"/>
            <a:chOff x="4642049" y="5877272"/>
            <a:chExt cx="1080120" cy="523801"/>
          </a:xfrm>
        </p:grpSpPr>
        <p:sp>
          <p:nvSpPr>
            <p:cNvPr id="6" name="TextovéPole 5"/>
            <p:cNvSpPr txBox="1"/>
            <p:nvPr/>
          </p:nvSpPr>
          <p:spPr>
            <a:xfrm>
              <a:off x="4642049" y="6093296"/>
              <a:ext cx="10801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i="1" dirty="0"/>
                <a:t>spotřeba</a:t>
              </a:r>
            </a:p>
          </p:txBody>
        </p:sp>
        <p:cxnSp>
          <p:nvCxnSpPr>
            <p:cNvPr id="14" name="Přímá spojovací šipka 13"/>
            <p:cNvCxnSpPr>
              <a:stCxn id="6" idx="0"/>
            </p:cNvCxnSpPr>
            <p:nvPr/>
          </p:nvCxnSpPr>
          <p:spPr>
            <a:xfrm flipH="1" flipV="1">
              <a:off x="5002089" y="5877272"/>
              <a:ext cx="180020" cy="21602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Skupina 8">
            <a:extLst>
              <a:ext uri="{FF2B5EF4-FFF2-40B4-BE49-F238E27FC236}">
                <a16:creationId xmlns:a16="http://schemas.microsoft.com/office/drawing/2014/main" id="{C22F4120-8B28-4AD6-983A-CA88349D3348}"/>
              </a:ext>
            </a:extLst>
          </p:cNvPr>
          <p:cNvGrpSpPr/>
          <p:nvPr/>
        </p:nvGrpSpPr>
        <p:grpSpPr>
          <a:xfrm>
            <a:off x="4300037" y="4919024"/>
            <a:ext cx="1404684" cy="619829"/>
            <a:chOff x="4300037" y="4919024"/>
            <a:chExt cx="1404684" cy="619829"/>
          </a:xfrm>
        </p:grpSpPr>
        <p:sp>
          <p:nvSpPr>
            <p:cNvPr id="5" name="TextovéPole 4"/>
            <p:cNvSpPr txBox="1"/>
            <p:nvPr/>
          </p:nvSpPr>
          <p:spPr>
            <a:xfrm>
              <a:off x="4521448" y="4919024"/>
              <a:ext cx="118327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i="1" dirty="0"/>
                <a:t>počet let záruky</a:t>
              </a:r>
            </a:p>
          </p:txBody>
        </p:sp>
        <p:cxnSp>
          <p:nvCxnSpPr>
            <p:cNvPr id="16" name="Přímá spojovací šipka 15"/>
            <p:cNvCxnSpPr>
              <a:cxnSpLocks/>
            </p:cNvCxnSpPr>
            <p:nvPr/>
          </p:nvCxnSpPr>
          <p:spPr>
            <a:xfrm flipH="1">
              <a:off x="4300037" y="5238492"/>
              <a:ext cx="343971" cy="30036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Skupina 16"/>
          <p:cNvGrpSpPr/>
          <p:nvPr/>
        </p:nvGrpSpPr>
        <p:grpSpPr>
          <a:xfrm>
            <a:off x="1547664" y="4941168"/>
            <a:ext cx="1147313" cy="597685"/>
            <a:chOff x="1547664" y="4941168"/>
            <a:chExt cx="1147313" cy="597685"/>
          </a:xfrm>
        </p:grpSpPr>
        <p:sp>
          <p:nvSpPr>
            <p:cNvPr id="4" name="TextovéPole 3"/>
            <p:cNvSpPr txBox="1"/>
            <p:nvPr/>
          </p:nvSpPr>
          <p:spPr>
            <a:xfrm>
              <a:off x="1547664" y="4941168"/>
              <a:ext cx="114731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i="1" dirty="0"/>
                <a:t>pořizovací cena</a:t>
              </a:r>
              <a:endParaRPr lang="cs-CZ" i="1" dirty="0"/>
            </a:p>
          </p:txBody>
        </p:sp>
        <p:cxnSp>
          <p:nvCxnSpPr>
            <p:cNvPr id="18" name="Přímá spojovací šipka 17"/>
            <p:cNvCxnSpPr/>
            <p:nvPr/>
          </p:nvCxnSpPr>
          <p:spPr>
            <a:xfrm>
              <a:off x="2411760" y="5238492"/>
              <a:ext cx="283217" cy="30036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Přímá spojovací šipka 19"/>
          <p:cNvCxnSpPr>
            <a:cxnSpLocks/>
          </p:cNvCxnSpPr>
          <p:nvPr/>
        </p:nvCxnSpPr>
        <p:spPr>
          <a:xfrm flipH="1">
            <a:off x="3347864" y="4071668"/>
            <a:ext cx="2371449" cy="13735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>
            <a:cxnSpLocks/>
          </p:cNvCxnSpPr>
          <p:nvPr/>
        </p:nvCxnSpPr>
        <p:spPr>
          <a:xfrm>
            <a:off x="3347864" y="3459192"/>
            <a:ext cx="3024336" cy="1986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925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20000"/>
              <a:lumOff val="80000"/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i="1" dirty="0" err="1"/>
              <a:t>Jednokriteriální</a:t>
            </a:r>
            <a:r>
              <a:rPr lang="cs-CZ" sz="3200" i="1" dirty="0"/>
              <a:t> rozhodování </a:t>
            </a:r>
            <a:br>
              <a:rPr lang="cs-CZ" sz="3200" i="1" dirty="0"/>
            </a:br>
            <a:r>
              <a:rPr lang="cs-CZ" sz="3200" i="1" dirty="0"/>
              <a:t>za rizika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5201" y="1905000"/>
            <a:ext cx="6589199" cy="313282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cs-CZ" sz="2400" i="1" dirty="0"/>
              <a:t>Problém je v tom, že cena pohonných hmot není konstantní. </a:t>
            </a:r>
          </a:p>
          <a:p>
            <a:pPr>
              <a:lnSpc>
                <a:spcPct val="120000"/>
              </a:lnSpc>
            </a:pPr>
            <a:r>
              <a:rPr lang="cs-CZ" sz="2400" i="1" dirty="0"/>
              <a:t>Pan Novák si pečlivě prostudoval vývoj cen a dospěl k názoru, že průměrná cena ve sledovaných letech bude </a:t>
            </a:r>
          </a:p>
          <a:p>
            <a:pPr lvl="1">
              <a:lnSpc>
                <a:spcPct val="120000"/>
              </a:lnSpc>
            </a:pPr>
            <a:r>
              <a:rPr lang="cs-CZ" sz="2000" i="1" dirty="0"/>
              <a:t>s pravděpodobností 0,25 (p</a:t>
            </a:r>
            <a:r>
              <a:rPr lang="cs-CZ" sz="2000" i="1" baseline="-25000" dirty="0"/>
              <a:t>1</a:t>
            </a:r>
            <a:r>
              <a:rPr lang="cs-CZ" sz="2000" i="1" dirty="0"/>
              <a:t>) rovna 27,- Kč/l (S</a:t>
            </a:r>
            <a:r>
              <a:rPr lang="cs-CZ" sz="2000" i="1" baseline="-25000" dirty="0"/>
              <a:t>1</a:t>
            </a:r>
            <a:r>
              <a:rPr lang="cs-CZ" sz="2000" i="1" dirty="0"/>
              <a:t>),</a:t>
            </a:r>
          </a:p>
          <a:p>
            <a:pPr lvl="1">
              <a:lnSpc>
                <a:spcPct val="120000"/>
              </a:lnSpc>
            </a:pPr>
            <a:r>
              <a:rPr lang="cs-CZ" sz="2000" i="1" dirty="0"/>
              <a:t>s pravděpodobností 0,50 (p</a:t>
            </a:r>
            <a:r>
              <a:rPr lang="cs-CZ" sz="2000" i="1" baseline="-25000" dirty="0"/>
              <a:t>2</a:t>
            </a:r>
            <a:r>
              <a:rPr lang="cs-CZ" sz="2000" i="1" dirty="0"/>
              <a:t>) rovna 30,- Kč/l (S</a:t>
            </a:r>
            <a:r>
              <a:rPr lang="cs-CZ" sz="2000" i="1" baseline="-25000" dirty="0"/>
              <a:t>2</a:t>
            </a:r>
            <a:r>
              <a:rPr lang="cs-CZ" sz="2000" i="1" dirty="0"/>
              <a:t>),</a:t>
            </a:r>
          </a:p>
          <a:p>
            <a:pPr lvl="1">
              <a:lnSpc>
                <a:spcPct val="120000"/>
              </a:lnSpc>
            </a:pPr>
            <a:r>
              <a:rPr lang="cs-CZ" sz="2000" i="1" dirty="0"/>
              <a:t>s pravděpodobností 0,25 (p</a:t>
            </a:r>
            <a:r>
              <a:rPr lang="cs-CZ" sz="2000" i="1" baseline="-25000" dirty="0"/>
              <a:t>3</a:t>
            </a:r>
            <a:r>
              <a:rPr lang="cs-CZ" sz="2000" i="1" dirty="0"/>
              <a:t>) rovna 33,- Kč/l (S</a:t>
            </a:r>
            <a:r>
              <a:rPr lang="cs-CZ" sz="2000" i="1" baseline="-25000" dirty="0"/>
              <a:t>3</a:t>
            </a:r>
            <a:r>
              <a:rPr lang="cs-CZ" sz="2000" i="1" dirty="0"/>
              <a:t>). </a:t>
            </a:r>
          </a:p>
          <a:p>
            <a:pPr>
              <a:lnSpc>
                <a:spcPct val="120000"/>
              </a:lnSpc>
            </a:pPr>
            <a:r>
              <a:rPr lang="cs-CZ" sz="2400" i="1" dirty="0"/>
              <a:t>Cena pohonných hmot je pro pana Nováka proměnnou a její konkrétní hodnota představuje tři možné scénáře.</a:t>
            </a:r>
          </a:p>
          <a:p>
            <a:endParaRPr lang="cs-CZ" i="1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482249"/>
              </p:ext>
            </p:extLst>
          </p:nvPr>
        </p:nvGraphicFramePr>
        <p:xfrm>
          <a:off x="1259631" y="5364054"/>
          <a:ext cx="7704857" cy="1039241"/>
        </p:xfrm>
        <a:graphic>
          <a:graphicData uri="http://schemas.openxmlformats.org/drawingml/2006/table">
            <a:tbl>
              <a:tblPr/>
              <a:tblGrid>
                <a:gridCol w="244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1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1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1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Scénář </a:t>
                      </a:r>
                      <a:endParaRPr lang="cs-CZ" sz="20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S</a:t>
                      </a:r>
                      <a:r>
                        <a:rPr lang="cs-CZ" sz="1600" b="1" i="1" baseline="-25000" dirty="0">
                          <a:latin typeface="+mn-lt"/>
                          <a:ea typeface="Calibri"/>
                          <a:cs typeface="Calibri"/>
                        </a:rPr>
                        <a:t>1</a:t>
                      </a:r>
                      <a:endParaRPr lang="cs-CZ" sz="20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>
                          <a:latin typeface="+mn-lt"/>
                          <a:ea typeface="Calibri"/>
                          <a:cs typeface="Calibri"/>
                        </a:rPr>
                        <a:t>S</a:t>
                      </a:r>
                      <a:r>
                        <a:rPr lang="cs-CZ" sz="1600" b="1" i="1" baseline="-25000">
                          <a:latin typeface="+mn-lt"/>
                          <a:ea typeface="Calibri"/>
                          <a:cs typeface="Calibri"/>
                        </a:rPr>
                        <a:t>2</a:t>
                      </a:r>
                      <a:endParaRPr lang="cs-CZ" sz="2000" b="1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S</a:t>
                      </a:r>
                      <a:r>
                        <a:rPr lang="cs-CZ" sz="1600" b="1" i="1" baseline="-25000" dirty="0">
                          <a:latin typeface="+mn-lt"/>
                          <a:ea typeface="Calibri"/>
                          <a:cs typeface="Calibri"/>
                        </a:rPr>
                        <a:t>3</a:t>
                      </a:r>
                      <a:endParaRPr lang="cs-CZ" sz="20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Cena 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27,- Kč/l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30,- Kč/l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33,- Kč/l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Pravděpodobnost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0,25 (p</a:t>
                      </a:r>
                      <a:r>
                        <a:rPr lang="cs-CZ" sz="1600" i="1" baseline="-25000">
                          <a:latin typeface="+mn-lt"/>
                          <a:ea typeface="Calibri"/>
                          <a:cs typeface="Calibri"/>
                        </a:rPr>
                        <a:t>1</a:t>
                      </a: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)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0,5 (p</a:t>
                      </a:r>
                      <a:r>
                        <a:rPr lang="cs-CZ" sz="1600" i="1" baseline="-25000" dirty="0">
                          <a:latin typeface="+mn-lt"/>
                          <a:ea typeface="Calibri"/>
                          <a:cs typeface="Calibri"/>
                        </a:rPr>
                        <a:t>2</a:t>
                      </a: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)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0,25 (p</a:t>
                      </a:r>
                      <a:r>
                        <a:rPr lang="cs-CZ" sz="1600" i="1" baseline="-25000" dirty="0">
                          <a:latin typeface="+mn-lt"/>
                          <a:ea typeface="Calibri"/>
                          <a:cs typeface="Calibri"/>
                        </a:rPr>
                        <a:t>3</a:t>
                      </a: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)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2665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20000"/>
              <a:lumOff val="80000"/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i="1" dirty="0" err="1"/>
              <a:t>Jednokriteriální</a:t>
            </a:r>
            <a:r>
              <a:rPr lang="cs-CZ" sz="3200" i="1" dirty="0"/>
              <a:t> rozhodování </a:t>
            </a:r>
            <a:br>
              <a:rPr lang="cs-CZ" sz="3200" i="1" dirty="0"/>
            </a:br>
            <a:r>
              <a:rPr lang="cs-CZ" sz="3200" i="1" dirty="0"/>
              <a:t>za rizika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5201" y="1905000"/>
            <a:ext cx="6589200" cy="2028645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cs-CZ" i="1" dirty="0"/>
              <a:t>vypočítat hodnotu kritéria každé varianty pro každý scénář</a:t>
            </a:r>
          </a:p>
          <a:p>
            <a:pPr>
              <a:lnSpc>
                <a:spcPct val="120000"/>
              </a:lnSpc>
            </a:pPr>
            <a:r>
              <a:rPr lang="cs-CZ" i="1" dirty="0" err="1"/>
              <a:t>Bayesovo</a:t>
            </a:r>
            <a:r>
              <a:rPr lang="cs-CZ" i="1" dirty="0"/>
              <a:t> pravidlo – vynásobit ji pravděpodobností, že scénář nastane (= očekávaná hodnota kritéria v daném scénáři)</a:t>
            </a:r>
          </a:p>
          <a:p>
            <a:pPr>
              <a:lnSpc>
                <a:spcPct val="120000"/>
              </a:lnSpc>
            </a:pPr>
            <a:r>
              <a:rPr lang="cs-CZ" i="1" dirty="0"/>
              <a:t>sečíst očekávané hodnoty ve všech scénářích pro danou variantu</a:t>
            </a:r>
          </a:p>
          <a:p>
            <a:pPr>
              <a:lnSpc>
                <a:spcPct val="120000"/>
              </a:lnSpc>
            </a:pPr>
            <a:endParaRPr lang="cs-CZ" i="1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341162"/>
              </p:ext>
            </p:extLst>
          </p:nvPr>
        </p:nvGraphicFramePr>
        <p:xfrm>
          <a:off x="1259632" y="4001315"/>
          <a:ext cx="7560839" cy="1927304"/>
        </p:xfrm>
        <a:graphic>
          <a:graphicData uri="http://schemas.openxmlformats.org/drawingml/2006/table">
            <a:tbl>
              <a:tblPr/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4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41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41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662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1600" b="1" i="1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S</a:t>
                      </a:r>
                      <a:r>
                        <a:rPr lang="cs-CZ" sz="1600" b="1" i="1" baseline="-25000" dirty="0">
                          <a:latin typeface="+mn-lt"/>
                          <a:ea typeface="Calibri"/>
                          <a:cs typeface="Calibri"/>
                        </a:rPr>
                        <a:t>1</a:t>
                      </a: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 (27,- Kč/l)</a:t>
                      </a:r>
                      <a:endParaRPr lang="cs-CZ" sz="20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>
                          <a:latin typeface="+mn-lt"/>
                          <a:ea typeface="Calibri"/>
                          <a:cs typeface="Calibri"/>
                        </a:rPr>
                        <a:t>S</a:t>
                      </a:r>
                      <a:r>
                        <a:rPr lang="cs-CZ" sz="1600" b="1" i="1" baseline="-25000">
                          <a:latin typeface="+mn-lt"/>
                          <a:ea typeface="Calibri"/>
                          <a:cs typeface="Calibri"/>
                        </a:rPr>
                        <a:t>2</a:t>
                      </a:r>
                      <a:r>
                        <a:rPr lang="cs-CZ" sz="1600" b="1" i="1">
                          <a:latin typeface="+mn-lt"/>
                          <a:ea typeface="Calibri"/>
                          <a:cs typeface="Calibri"/>
                        </a:rPr>
                        <a:t> (30 Kč/l)</a:t>
                      </a:r>
                      <a:endParaRPr lang="cs-CZ" sz="2000" b="1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S</a:t>
                      </a:r>
                      <a:r>
                        <a:rPr lang="cs-CZ" sz="1600" b="1" i="1" baseline="-25000" dirty="0">
                          <a:latin typeface="+mn-lt"/>
                          <a:ea typeface="Calibri"/>
                          <a:cs typeface="Calibri"/>
                        </a:rPr>
                        <a:t>3</a:t>
                      </a: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 (33 Kč/l)</a:t>
                      </a:r>
                      <a:endParaRPr lang="cs-CZ" sz="20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>
                          <a:latin typeface="+mn-lt"/>
                          <a:ea typeface="Calibri"/>
                          <a:cs typeface="Calibri"/>
                        </a:rPr>
                        <a:t>Očekávané náklady</a:t>
                      </a:r>
                      <a:endParaRPr lang="cs-CZ" sz="2000" b="1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2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 err="1">
                          <a:latin typeface="+mn-lt"/>
                          <a:ea typeface="Calibri"/>
                          <a:cs typeface="Calibri"/>
                        </a:rPr>
                        <a:t>p</a:t>
                      </a:r>
                      <a:r>
                        <a:rPr lang="cs-CZ" sz="1600" b="1" i="1" baseline="-25000" dirty="0" err="1">
                          <a:latin typeface="+mn-lt"/>
                          <a:ea typeface="Calibri"/>
                          <a:cs typeface="Calibri"/>
                        </a:rPr>
                        <a:t>i</a:t>
                      </a:r>
                      <a:endParaRPr lang="cs-CZ" sz="20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0,25</a:t>
                      </a:r>
                      <a:endParaRPr lang="cs-CZ" sz="20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0,5</a:t>
                      </a:r>
                      <a:endParaRPr lang="cs-CZ" sz="20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0,25</a:t>
                      </a:r>
                      <a:endParaRPr lang="cs-CZ" sz="20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Σ</a:t>
                      </a:r>
                      <a:r>
                        <a:rPr lang="en-US" sz="1600" b="1" i="1" dirty="0">
                          <a:latin typeface="+mn-lt"/>
                          <a:ea typeface="Calibri"/>
                          <a:cs typeface="Calibri"/>
                        </a:rPr>
                        <a:t>{</a:t>
                      </a: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K(S</a:t>
                      </a:r>
                      <a:r>
                        <a:rPr lang="cs-CZ" sz="1600" b="1" i="1" baseline="-25000" dirty="0">
                          <a:latin typeface="+mn-lt"/>
                          <a:ea typeface="Calibri"/>
                          <a:cs typeface="Calibri"/>
                        </a:rPr>
                        <a:t>k</a:t>
                      </a: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,</a:t>
                      </a:r>
                      <a:r>
                        <a:rPr lang="cs-CZ" sz="1600" b="1" i="1" dirty="0" err="1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600" b="1" i="1" baseline="-25000" dirty="0" err="1">
                          <a:latin typeface="+mn-lt"/>
                          <a:ea typeface="Calibri"/>
                          <a:cs typeface="Calibri"/>
                        </a:rPr>
                        <a:t>j</a:t>
                      </a: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)*</a:t>
                      </a:r>
                      <a:r>
                        <a:rPr lang="cs-CZ" sz="1600" b="1" i="1" dirty="0" err="1">
                          <a:latin typeface="+mn-lt"/>
                          <a:ea typeface="Calibri"/>
                          <a:cs typeface="Calibri"/>
                        </a:rPr>
                        <a:t>p</a:t>
                      </a:r>
                      <a:r>
                        <a:rPr lang="cs-CZ" sz="1600" b="1" i="1" baseline="-25000" dirty="0" err="1">
                          <a:latin typeface="+mn-lt"/>
                          <a:ea typeface="Calibri"/>
                          <a:cs typeface="Calibri"/>
                        </a:rPr>
                        <a:t>k­</a:t>
                      </a: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}</a:t>
                      </a:r>
                      <a:endParaRPr lang="cs-CZ" sz="20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5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600" i="1" baseline="-25000">
                          <a:latin typeface="+mn-lt"/>
                          <a:ea typeface="Calibri"/>
                          <a:cs typeface="Calibri"/>
                        </a:rPr>
                        <a:t>1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54 319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56 947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59 575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56 947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5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600" b="1" i="1" baseline="-25000">
                          <a:latin typeface="+mn-lt"/>
                          <a:ea typeface="Calibri"/>
                          <a:cs typeface="Calibri"/>
                        </a:rPr>
                        <a:t>2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55 048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56 920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58 792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>
                          <a:latin typeface="+mn-lt"/>
                          <a:ea typeface="Calibri"/>
                          <a:cs typeface="Calibri"/>
                        </a:rPr>
                        <a:t>56 920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5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600" i="1" baseline="-25000" dirty="0">
                          <a:latin typeface="+mn-lt"/>
                          <a:ea typeface="Calibri"/>
                          <a:cs typeface="Calibri"/>
                        </a:rPr>
                        <a:t>3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56 860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59 200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61 540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59 200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0095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Analýza citlivosti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5201" y="1905000"/>
            <a:ext cx="6589200" cy="4038600"/>
          </a:xfrm>
        </p:spPr>
        <p:txBody>
          <a:bodyPr vert="horz" lIns="91440" tIns="45720" rIns="91440" bIns="45720" rtlCol="0">
            <a:normAutofit fontScale="92500"/>
          </a:bodyPr>
          <a:lstStyle/>
          <a:p>
            <a:r>
              <a:rPr lang="cs-CZ" sz="2200" dirty="0"/>
              <a:t>odpovídá na otázku „jak citlivý je celkový výsledek na změnu jednotlivých faktorů rizika?“</a:t>
            </a:r>
          </a:p>
          <a:p>
            <a:r>
              <a:rPr lang="cs-CZ" sz="2200" b="1" dirty="0"/>
              <a:t>kvantitativní analýza citlivosti </a:t>
            </a:r>
            <a:r>
              <a:rPr lang="cs-CZ" sz="2200" dirty="0"/>
              <a:t>– postupnou změnou jednotlivých faktorů o 10 % (při zachování hodnot všech ostatních kritérií) a dopočítáním celkové hodnoty kritéria zjišťujeme, který faktor má na kritérium největší vliv</a:t>
            </a:r>
          </a:p>
          <a:p>
            <a:r>
              <a:rPr lang="cs-CZ" sz="2200" b="1" dirty="0"/>
              <a:t>analýza citlivosti metodou Monte Carlo </a:t>
            </a:r>
            <a:r>
              <a:rPr lang="cs-CZ" sz="2200" dirty="0"/>
              <a:t>– počítačově simulovaná metoda vhodná pro situace, kdy hodnota kritéria je ovlivňována kombinací působení řady faktorů, které mohou nabývat značného počtu hodnot</a:t>
            </a:r>
          </a:p>
        </p:txBody>
      </p:sp>
    </p:spTree>
    <p:extLst>
      <p:ext uri="{BB962C8B-B14F-4D97-AF65-F5344CB8AC3E}">
        <p14:creationId xmlns:p14="http://schemas.microsoft.com/office/powerpoint/2010/main" val="461537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rozhodování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865922"/>
              </p:ext>
            </p:extLst>
          </p:nvPr>
        </p:nvGraphicFramePr>
        <p:xfrm>
          <a:off x="1524000" y="1905000"/>
          <a:ext cx="7224464" cy="240197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806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59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61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6853">
                <a:tc>
                  <a:txBody>
                    <a:bodyPr/>
                    <a:lstStyle/>
                    <a:p>
                      <a:r>
                        <a:rPr lang="cs-CZ" sz="1400" dirty="0"/>
                        <a:t>rozhodování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naplňování zájmu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realizace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stupeň determinace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762">
                <a:tc>
                  <a:txBody>
                    <a:bodyPr/>
                    <a:lstStyle/>
                    <a:p>
                      <a:r>
                        <a:rPr lang="cs-CZ" sz="1400" dirty="0"/>
                        <a:t>osobní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vlastního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rozhodovatelem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velmi nízký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762">
                <a:tc>
                  <a:txBody>
                    <a:bodyPr/>
                    <a:lstStyle/>
                    <a:p>
                      <a:r>
                        <a:rPr lang="cs-CZ" sz="1400" dirty="0"/>
                        <a:t>politické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cs-CZ" sz="1400" dirty="0"/>
                        <a:t>jiných lidí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cs-CZ" sz="1400" dirty="0"/>
                        <a:t>jinými lidmi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nízký až střední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762">
                <a:tc>
                  <a:txBody>
                    <a:bodyPr/>
                    <a:lstStyle/>
                    <a:p>
                      <a:r>
                        <a:rPr lang="cs-CZ" sz="1400" dirty="0"/>
                        <a:t>velitelské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nízký až vysoký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6762">
                <a:tc>
                  <a:txBody>
                    <a:bodyPr/>
                    <a:lstStyle/>
                    <a:p>
                      <a:r>
                        <a:rPr lang="cs-CZ" sz="1400" dirty="0"/>
                        <a:t>správní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vysoký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6762">
                <a:tc>
                  <a:txBody>
                    <a:bodyPr/>
                    <a:lstStyle/>
                    <a:p>
                      <a:r>
                        <a:rPr lang="cs-CZ" sz="1400" dirty="0"/>
                        <a:t>manažerské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nízký až střední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540141"/>
                  </a:ext>
                </a:extLst>
              </a:tr>
            </a:tbl>
          </a:graphicData>
        </a:graphic>
      </p:graphicFrame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945200" y="4908430"/>
            <a:ext cx="6988487" cy="1339970"/>
          </a:xfrm>
        </p:spPr>
        <p:txBody>
          <a:bodyPr>
            <a:normAutofit/>
          </a:bodyPr>
          <a:lstStyle/>
          <a:p>
            <a:r>
              <a:rPr lang="cs-CZ" dirty="0"/>
              <a:t>individuální × kolektivní</a:t>
            </a:r>
          </a:p>
          <a:p>
            <a:r>
              <a:rPr lang="cs-CZ" dirty="0"/>
              <a:t>stupeň determinace = míra standardizovanosti rozhodovacího procesu z hlediska postupu, termínů, kontroly atd.</a:t>
            </a:r>
          </a:p>
        </p:txBody>
      </p:sp>
    </p:spTree>
    <p:extLst>
      <p:ext uri="{BB962C8B-B14F-4D97-AF65-F5344CB8AC3E}">
        <p14:creationId xmlns:p14="http://schemas.microsoft.com/office/powerpoint/2010/main" val="5676974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20000"/>
              <a:lumOff val="80000"/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Analýza citlivosti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cs-CZ" i="1" dirty="0"/>
              <a:t>Pan Novák si vybral variantu V</a:t>
            </a:r>
            <a:r>
              <a:rPr lang="cs-CZ" i="1" baseline="-25000" dirty="0"/>
              <a:t>2</a:t>
            </a:r>
            <a:r>
              <a:rPr lang="cs-CZ" i="1" dirty="0"/>
              <a:t>. Do této chvíle předpokládal, že </a:t>
            </a:r>
          </a:p>
          <a:p>
            <a:pPr lvl="1">
              <a:lnSpc>
                <a:spcPct val="120000"/>
              </a:lnSpc>
            </a:pPr>
            <a:r>
              <a:rPr lang="cs-CZ" i="1" dirty="0"/>
              <a:t>pořizovací cena vozidla je neměnná (co když si ale bude chtít do vozu dokoupit klimatizaci?), </a:t>
            </a:r>
          </a:p>
          <a:p>
            <a:pPr lvl="1">
              <a:lnSpc>
                <a:spcPct val="120000"/>
              </a:lnSpc>
            </a:pPr>
            <a:r>
              <a:rPr lang="cs-CZ" i="1" dirty="0"/>
              <a:t>cena pohonných hmot nabude jedné z předpokládaných hodnot,</a:t>
            </a:r>
          </a:p>
          <a:p>
            <a:pPr lvl="1">
              <a:lnSpc>
                <a:spcPct val="120000"/>
              </a:lnSpc>
            </a:pPr>
            <a:r>
              <a:rPr lang="cs-CZ" i="1" dirty="0"/>
              <a:t>spotřeba uvedená v dokumentaci vozidla bude totožná se skutečnou spotřebou. </a:t>
            </a:r>
          </a:p>
          <a:p>
            <a:pPr>
              <a:lnSpc>
                <a:spcPct val="120000"/>
              </a:lnSpc>
            </a:pPr>
            <a:r>
              <a:rPr lang="cs-CZ" i="1" dirty="0"/>
              <a:t>Je však třeba vzít v úvahu i změnu těchto hodnot a zjistit, jaký bude mít změna vliv na celkové roční náklady. </a:t>
            </a:r>
          </a:p>
        </p:txBody>
      </p:sp>
    </p:spTree>
    <p:extLst>
      <p:ext uri="{BB962C8B-B14F-4D97-AF65-F5344CB8AC3E}">
        <p14:creationId xmlns:p14="http://schemas.microsoft.com/office/powerpoint/2010/main" val="2408207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20000"/>
              <a:lumOff val="80000"/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Analýza citlivosti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2462799"/>
              </p:ext>
            </p:extLst>
          </p:nvPr>
        </p:nvGraphicFramePr>
        <p:xfrm>
          <a:off x="1259632" y="1844824"/>
          <a:ext cx="7274768" cy="1888302"/>
        </p:xfrm>
        <a:graphic>
          <a:graphicData uri="http://schemas.openxmlformats.org/drawingml/2006/table">
            <a:tbl>
              <a:tblPr/>
              <a:tblGrid>
                <a:gridCol w="2473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55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84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73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400" b="1" i="1" dirty="0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400" b="1" i="1" baseline="-25000" dirty="0">
                          <a:latin typeface="+mn-lt"/>
                          <a:ea typeface="Calibri"/>
                          <a:cs typeface="Calibri"/>
                        </a:rPr>
                        <a:t>2</a:t>
                      </a:r>
                      <a:endParaRPr lang="cs-CZ" sz="18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400" b="1" i="1">
                          <a:latin typeface="+mn-lt"/>
                          <a:ea typeface="Calibri"/>
                          <a:cs typeface="Calibri"/>
                        </a:rPr>
                        <a:t>Pořizovací cena</a:t>
                      </a:r>
                      <a:endParaRPr lang="cs-CZ" sz="1800" b="1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400" b="1" i="1" dirty="0">
                          <a:latin typeface="+mn-lt"/>
                          <a:ea typeface="Calibri"/>
                          <a:cs typeface="Calibri"/>
                        </a:rPr>
                        <a:t>Cena PHM</a:t>
                      </a:r>
                      <a:endParaRPr lang="cs-CZ" sz="18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400" b="1" i="1" dirty="0">
                          <a:latin typeface="+mn-lt"/>
                          <a:ea typeface="Calibri"/>
                          <a:cs typeface="Calibri"/>
                        </a:rPr>
                        <a:t>Spotřeba</a:t>
                      </a:r>
                      <a:endParaRPr lang="cs-CZ" sz="18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400" i="1" dirty="0">
                          <a:latin typeface="+mn-lt"/>
                          <a:ea typeface="Calibri"/>
                          <a:cs typeface="Calibri"/>
                        </a:rPr>
                        <a:t>Původní</a:t>
                      </a:r>
                      <a:endParaRPr lang="cs-CZ" sz="18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400" i="1" dirty="0">
                          <a:latin typeface="+mn-lt"/>
                          <a:ea typeface="Calibri"/>
                          <a:cs typeface="Calibri"/>
                        </a:rPr>
                        <a:t>268 000,-</a:t>
                      </a:r>
                      <a:endParaRPr lang="cs-CZ" sz="18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400" i="1" dirty="0">
                          <a:latin typeface="+mn-lt"/>
                          <a:ea typeface="Calibri"/>
                          <a:cs typeface="Calibri"/>
                        </a:rPr>
                        <a:t>30,- Kč</a:t>
                      </a:r>
                      <a:endParaRPr lang="cs-CZ" sz="18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400" i="1">
                          <a:latin typeface="+mn-lt"/>
                          <a:ea typeface="Calibri"/>
                          <a:cs typeface="Calibri"/>
                        </a:rPr>
                        <a:t>5,2</a:t>
                      </a:r>
                      <a:endParaRPr lang="cs-CZ" sz="18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400" i="1">
                          <a:latin typeface="+mn-lt"/>
                          <a:ea typeface="Calibri"/>
                          <a:cs typeface="Calibri"/>
                        </a:rPr>
                        <a:t>Růst o 10 %</a:t>
                      </a:r>
                      <a:endParaRPr lang="cs-CZ" sz="18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400" i="1">
                          <a:latin typeface="+mn-lt"/>
                          <a:ea typeface="Calibri"/>
                          <a:cs typeface="Calibri"/>
                        </a:rPr>
                        <a:t>294 800,-</a:t>
                      </a:r>
                      <a:endParaRPr lang="cs-CZ" sz="18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400" i="1">
                          <a:latin typeface="+mn-lt"/>
                          <a:ea typeface="Calibri"/>
                          <a:cs typeface="Calibri"/>
                        </a:rPr>
                        <a:t>33,- Kč</a:t>
                      </a:r>
                      <a:endParaRPr lang="cs-CZ" sz="18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400" i="1">
                          <a:latin typeface="+mn-lt"/>
                          <a:ea typeface="Calibri"/>
                          <a:cs typeface="Calibri"/>
                        </a:rPr>
                        <a:t>5,72</a:t>
                      </a:r>
                      <a:endParaRPr lang="cs-CZ" sz="18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400" i="1" dirty="0">
                          <a:latin typeface="+mn-lt"/>
                          <a:ea typeface="Calibri"/>
                          <a:cs typeface="Calibri"/>
                        </a:rPr>
                        <a:t>Původní hodnota nákladů</a:t>
                      </a:r>
                      <a:endParaRPr lang="cs-CZ" sz="18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400" i="1" dirty="0">
                          <a:latin typeface="+mn-lt"/>
                          <a:ea typeface="Calibri"/>
                          <a:cs typeface="Calibri"/>
                        </a:rPr>
                        <a:t>56 920,-</a:t>
                      </a:r>
                      <a:endParaRPr lang="cs-CZ" sz="18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400" i="1">
                          <a:latin typeface="+mn-lt"/>
                          <a:ea typeface="Calibri"/>
                          <a:cs typeface="Calibri"/>
                        </a:rPr>
                        <a:t>56 920,-</a:t>
                      </a:r>
                      <a:endParaRPr lang="cs-CZ" sz="18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400" i="1">
                          <a:latin typeface="+mn-lt"/>
                          <a:ea typeface="Calibri"/>
                          <a:cs typeface="Calibri"/>
                        </a:rPr>
                        <a:t>56 920,-</a:t>
                      </a:r>
                      <a:endParaRPr lang="cs-CZ" sz="18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400" i="1">
                          <a:latin typeface="+mn-lt"/>
                          <a:ea typeface="Calibri"/>
                          <a:cs typeface="Calibri"/>
                        </a:rPr>
                        <a:t>Nová hodnota nákladů</a:t>
                      </a:r>
                      <a:endParaRPr lang="cs-CZ" sz="18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400" i="1" dirty="0">
                          <a:latin typeface="+mn-lt"/>
                          <a:ea typeface="Calibri"/>
                          <a:cs typeface="Calibri"/>
                        </a:rPr>
                        <a:t>62 280,-</a:t>
                      </a:r>
                      <a:endParaRPr lang="cs-CZ" sz="18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400" i="1" dirty="0">
                          <a:latin typeface="+mn-lt"/>
                          <a:ea typeface="Calibri"/>
                          <a:cs typeface="Calibri"/>
                        </a:rPr>
                        <a:t>58 792,-</a:t>
                      </a:r>
                      <a:endParaRPr lang="cs-CZ" sz="18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400" i="1">
                          <a:latin typeface="+mn-lt"/>
                          <a:ea typeface="Calibri"/>
                          <a:cs typeface="Calibri"/>
                        </a:rPr>
                        <a:t>58 792,-</a:t>
                      </a:r>
                      <a:endParaRPr lang="cs-CZ" sz="18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400" i="1">
                          <a:latin typeface="+mn-lt"/>
                          <a:ea typeface="Calibri"/>
                          <a:cs typeface="Calibri"/>
                        </a:rPr>
                        <a:t>Změna</a:t>
                      </a:r>
                      <a:endParaRPr lang="cs-CZ" sz="18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400" b="1" i="1" dirty="0">
                          <a:latin typeface="+mn-lt"/>
                          <a:ea typeface="Calibri"/>
                          <a:cs typeface="Calibri"/>
                        </a:rPr>
                        <a:t>+ 9,4 %</a:t>
                      </a:r>
                      <a:endParaRPr lang="cs-CZ" sz="18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400" i="1" dirty="0">
                          <a:latin typeface="+mn-lt"/>
                          <a:ea typeface="Calibri"/>
                          <a:cs typeface="Calibri"/>
                        </a:rPr>
                        <a:t>+ 3,3 %</a:t>
                      </a:r>
                      <a:endParaRPr lang="cs-CZ" sz="18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400" i="1" dirty="0">
                          <a:latin typeface="+mn-lt"/>
                          <a:ea typeface="Calibri"/>
                          <a:cs typeface="Calibri"/>
                        </a:rPr>
                        <a:t>+ 3,3 %</a:t>
                      </a:r>
                      <a:endParaRPr lang="cs-CZ" sz="18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092098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cs-CZ" dirty="0"/>
              <a:t>Rozhodování v podmínkách nejistoty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auto">
              <a:defRPr/>
            </a:pPr>
            <a:r>
              <a:rPr lang="cs-CZ" sz="2200" dirty="0"/>
              <a:t>chybí informace o pravděpodobnostech jednotlivých scénářů</a:t>
            </a:r>
          </a:p>
          <a:p>
            <a:pPr marL="596646" indent="-514350" fontAlgn="auto">
              <a:spcAft>
                <a:spcPts val="0"/>
              </a:spcAft>
              <a:buFont typeface="Wingdings 2"/>
              <a:buAutoNum type="arabicParenR"/>
              <a:defRPr/>
            </a:pPr>
            <a:endParaRPr lang="cs-CZ" sz="2000" dirty="0"/>
          </a:p>
          <a:p>
            <a:pPr marL="596646" indent="-514350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cs-CZ" sz="2000" dirty="0"/>
              <a:t>sestavení rozhodovací matice (uvažujme </a:t>
            </a:r>
            <a:r>
              <a:rPr lang="cs-CZ" sz="2000" dirty="0" err="1"/>
              <a:t>jednokriteriální</a:t>
            </a:r>
            <a:r>
              <a:rPr lang="cs-CZ" sz="2000" dirty="0"/>
              <a:t> rozhodování)</a:t>
            </a:r>
          </a:p>
          <a:p>
            <a:pPr marL="596646" indent="-514350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cs-CZ" sz="2000" dirty="0"/>
              <a:t>volba pravidla pro výběr optimální varianty</a:t>
            </a:r>
          </a:p>
          <a:p>
            <a:pPr marL="596646" indent="-514350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cs-CZ" sz="2000" dirty="0"/>
              <a:t>jeho aplikace</a:t>
            </a:r>
          </a:p>
        </p:txBody>
      </p:sp>
    </p:spTree>
    <p:extLst>
      <p:ext uri="{BB962C8B-B14F-4D97-AF65-F5344CB8AC3E}">
        <p14:creationId xmlns:p14="http://schemas.microsoft.com/office/powerpoint/2010/main" val="145474882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Pravidla pro rozhodování </a:t>
            </a:r>
            <a:br>
              <a:rPr lang="cs-CZ" dirty="0"/>
            </a:br>
            <a:r>
              <a:rPr lang="cs-CZ" dirty="0"/>
              <a:t>v nejistotě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 l="30661" t="74703" r="34845"/>
          <a:stretch>
            <a:fillRect/>
          </a:stretch>
        </p:blipFill>
        <p:spPr bwMode="auto">
          <a:xfrm>
            <a:off x="3736370" y="5288006"/>
            <a:ext cx="2592288" cy="12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945200" y="2199737"/>
            <a:ext cx="6936729" cy="3191772"/>
          </a:xfrm>
        </p:spPr>
        <p:txBody>
          <a:bodyPr>
            <a:noAutofit/>
          </a:bodyPr>
          <a:lstStyle/>
          <a:p>
            <a:r>
              <a:rPr lang="cs-CZ" sz="2000" dirty="0"/>
              <a:t>pravidlo </a:t>
            </a:r>
            <a:r>
              <a:rPr lang="cs-CZ" sz="2000" dirty="0" err="1"/>
              <a:t>maximin</a:t>
            </a:r>
            <a:endParaRPr lang="cs-CZ" sz="2000" dirty="0"/>
          </a:p>
          <a:p>
            <a:pPr lvl="1"/>
            <a:r>
              <a:rPr lang="cs-CZ" sz="1800" dirty="0"/>
              <a:t>defenzivní – výběr varianty, která při nejhorším možném scénáři přináší nejmenší ztrátu nebo nejlepší možný výsledek</a:t>
            </a:r>
          </a:p>
          <a:p>
            <a:pPr lvl="1"/>
            <a:r>
              <a:rPr lang="cs-CZ" sz="1800" dirty="0"/>
              <a:t>u každé varianty nejprve vybereme minimální hodnotu kritéria </a:t>
            </a:r>
            <a:br>
              <a:rPr lang="cs-CZ" sz="1800" dirty="0"/>
            </a:br>
            <a:r>
              <a:rPr lang="cs-CZ" sz="1800" dirty="0"/>
              <a:t>(tj. nejhorší scénář)</a:t>
            </a:r>
          </a:p>
          <a:p>
            <a:pPr lvl="1"/>
            <a:r>
              <a:rPr lang="cs-CZ" sz="1800" dirty="0"/>
              <a:t>z těchto minimálních hodnot vybereme tu, která je nejpříznivější</a:t>
            </a:r>
          </a:p>
        </p:txBody>
      </p:sp>
    </p:spTree>
    <p:extLst>
      <p:ext uri="{BB962C8B-B14F-4D97-AF65-F5344CB8AC3E}">
        <p14:creationId xmlns:p14="http://schemas.microsoft.com/office/powerpoint/2010/main" val="274203321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Pravidla pro rozhodování </a:t>
            </a:r>
            <a:br>
              <a:rPr lang="cs-CZ" dirty="0"/>
            </a:br>
            <a:r>
              <a:rPr lang="cs-CZ" dirty="0"/>
              <a:t>v nejistotě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 l="29703" t="75333" r="35803"/>
          <a:stretch>
            <a:fillRect/>
          </a:stretch>
        </p:blipFill>
        <p:spPr bwMode="auto">
          <a:xfrm>
            <a:off x="3668296" y="5258069"/>
            <a:ext cx="2592288" cy="1188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945200" y="2191109"/>
            <a:ext cx="6988487" cy="2894075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cs-CZ" sz="2000" dirty="0"/>
              <a:t>pravidlo </a:t>
            </a:r>
            <a:r>
              <a:rPr lang="cs-CZ" sz="2000" dirty="0" err="1"/>
              <a:t>maximax</a:t>
            </a:r>
            <a:endParaRPr lang="cs-CZ" sz="2000" dirty="0"/>
          </a:p>
          <a:p>
            <a:pPr lvl="1"/>
            <a:r>
              <a:rPr lang="cs-CZ" sz="1800" dirty="0"/>
              <a:t>ofenzivní – výběr varianty, která při nejlepším možném scénáři přináší nejlepší možný výsledek</a:t>
            </a:r>
          </a:p>
          <a:p>
            <a:pPr lvl="1"/>
            <a:r>
              <a:rPr lang="cs-CZ" sz="1800" dirty="0"/>
              <a:t>u každé varianty nejprve vybereme maximální hodnotu kritéria (tj. nejlepší scénář)</a:t>
            </a:r>
          </a:p>
          <a:p>
            <a:pPr lvl="1"/>
            <a:r>
              <a:rPr lang="cs-CZ" sz="1800" dirty="0"/>
              <a:t>z těchto maximálních hodnot vybereme tu, která je nejpříznivější</a:t>
            </a:r>
          </a:p>
          <a:p>
            <a:pPr lvl="1"/>
            <a:endParaRPr lang="cs-CZ" sz="1800" dirty="0"/>
          </a:p>
          <a:p>
            <a:pPr lvl="1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78871975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20000"/>
              <a:lumOff val="80000"/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i="1" dirty="0" err="1"/>
              <a:t>Maximin</a:t>
            </a:r>
            <a:r>
              <a:rPr lang="cs-CZ" sz="3200" i="1" dirty="0"/>
              <a:t> vs. </a:t>
            </a:r>
            <a:r>
              <a:rPr lang="cs-CZ" sz="3200" i="1" dirty="0" err="1"/>
              <a:t>Maximax</a:t>
            </a:r>
            <a:endParaRPr lang="cs-CZ" sz="32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5200" y="2104844"/>
            <a:ext cx="6379291" cy="233226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cs-CZ" i="1" dirty="0"/>
              <a:t>U pravidla </a:t>
            </a:r>
            <a:r>
              <a:rPr lang="cs-CZ" b="1" i="1" dirty="0" err="1"/>
              <a:t>maximin</a:t>
            </a:r>
            <a:r>
              <a:rPr lang="cs-CZ" i="1" dirty="0"/>
              <a:t> se snaží pan Novák vybrat tu variantu, kde je v případě nejméně příznivého vývoje hodnota kritéria nejlepší. </a:t>
            </a:r>
          </a:p>
          <a:p>
            <a:pPr>
              <a:lnSpc>
                <a:spcPct val="120000"/>
              </a:lnSpc>
            </a:pPr>
            <a:r>
              <a:rPr lang="cs-CZ" i="1" dirty="0"/>
              <a:t>U pravidla </a:t>
            </a:r>
            <a:r>
              <a:rPr lang="cs-CZ" b="1" i="1" dirty="0" err="1"/>
              <a:t>maximax</a:t>
            </a:r>
            <a:r>
              <a:rPr lang="cs-CZ" i="1" dirty="0"/>
              <a:t> je naopak pan Novák optimista a vybírá tu variantu, pro niž je v případě nejpříznivějšího vývoje hodnota kritéria nejlepší. </a:t>
            </a:r>
          </a:p>
          <a:p>
            <a:pPr>
              <a:lnSpc>
                <a:spcPct val="120000"/>
              </a:lnSpc>
            </a:pPr>
            <a:endParaRPr lang="cs-CZ" i="1" dirty="0"/>
          </a:p>
          <a:p>
            <a:pPr>
              <a:lnSpc>
                <a:spcPct val="120000"/>
              </a:lnSpc>
            </a:pPr>
            <a:endParaRPr lang="cs-CZ" i="1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8150677"/>
              </p:ext>
            </p:extLst>
          </p:nvPr>
        </p:nvGraphicFramePr>
        <p:xfrm>
          <a:off x="1475655" y="4613488"/>
          <a:ext cx="7128793" cy="1386078"/>
        </p:xfrm>
        <a:graphic>
          <a:graphicData uri="http://schemas.openxmlformats.org/drawingml/2006/table">
            <a:tbl>
              <a:tblPr/>
              <a:tblGrid>
                <a:gridCol w="651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2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16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2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1600" b="1" i="1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S</a:t>
                      </a:r>
                      <a:r>
                        <a:rPr lang="cs-CZ" sz="1600" b="1" i="1" baseline="-25000" dirty="0">
                          <a:latin typeface="+mn-lt"/>
                          <a:ea typeface="Calibri"/>
                          <a:cs typeface="Calibri"/>
                        </a:rPr>
                        <a:t>1</a:t>
                      </a: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 (27,- Kč/l)</a:t>
                      </a:r>
                      <a:endParaRPr lang="cs-CZ" sz="20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S</a:t>
                      </a:r>
                      <a:r>
                        <a:rPr lang="cs-CZ" sz="1600" b="1" i="1" baseline="-25000" dirty="0">
                          <a:latin typeface="+mn-lt"/>
                          <a:ea typeface="Calibri"/>
                          <a:cs typeface="Calibri"/>
                        </a:rPr>
                        <a:t>2</a:t>
                      </a: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 (30 Kč/l)</a:t>
                      </a:r>
                      <a:endParaRPr lang="cs-CZ" sz="20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S</a:t>
                      </a:r>
                      <a:r>
                        <a:rPr lang="cs-CZ" sz="1600" b="1" i="1" baseline="-25000" dirty="0">
                          <a:latin typeface="+mn-lt"/>
                          <a:ea typeface="Calibri"/>
                          <a:cs typeface="Calibri"/>
                        </a:rPr>
                        <a:t>3</a:t>
                      </a: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 (33 Kč/l)</a:t>
                      </a:r>
                      <a:endParaRPr lang="cs-CZ" sz="20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600" i="1" baseline="-25000">
                          <a:latin typeface="+mn-lt"/>
                          <a:ea typeface="Calibri"/>
                          <a:cs typeface="Calibri"/>
                        </a:rPr>
                        <a:t>1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54 319</a:t>
                      </a:r>
                      <a:endParaRPr lang="cs-CZ" sz="20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56 947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59 575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600" i="1" baseline="-25000">
                          <a:latin typeface="+mn-lt"/>
                          <a:ea typeface="Calibri"/>
                          <a:cs typeface="Calibri"/>
                        </a:rPr>
                        <a:t>2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55 048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56 920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58 792</a:t>
                      </a:r>
                      <a:endParaRPr lang="cs-CZ" sz="20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600" i="1" baseline="-25000">
                          <a:latin typeface="+mn-lt"/>
                          <a:ea typeface="Calibri"/>
                          <a:cs typeface="Calibri"/>
                        </a:rPr>
                        <a:t>3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56 860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59 200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61 540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6" name="Přímá spojnice se šipkou 5"/>
          <p:cNvCxnSpPr/>
          <p:nvPr/>
        </p:nvCxnSpPr>
        <p:spPr>
          <a:xfrm flipH="1">
            <a:off x="3881887" y="3605842"/>
            <a:ext cx="388188" cy="15355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>
            <a:cxnSpLocks/>
          </p:cNvCxnSpPr>
          <p:nvPr/>
        </p:nvCxnSpPr>
        <p:spPr>
          <a:xfrm>
            <a:off x="4063042" y="2484408"/>
            <a:ext cx="3780664" cy="30187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5194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945200" y="2087592"/>
            <a:ext cx="6988487" cy="4077712"/>
          </a:xfrm>
        </p:spPr>
        <p:txBody>
          <a:bodyPr>
            <a:normAutofit/>
          </a:bodyPr>
          <a:lstStyle/>
          <a:p>
            <a:r>
              <a:rPr lang="cs-CZ" dirty="0" err="1"/>
              <a:t>Hurwitzowo</a:t>
            </a:r>
            <a:r>
              <a:rPr lang="cs-CZ" dirty="0"/>
              <a:t> pravidlo</a:t>
            </a:r>
          </a:p>
          <a:p>
            <a:pPr lvl="1"/>
            <a:r>
              <a:rPr lang="cs-CZ" dirty="0"/>
              <a:t>pracuje s parametrem </a:t>
            </a:r>
            <a:r>
              <a:rPr lang="cs-CZ" dirty="0">
                <a:sym typeface="Symbol"/>
              </a:rPr>
              <a:t>, který vyjadřuje optimismus, resp. pesimismus </a:t>
            </a:r>
            <a:r>
              <a:rPr lang="cs-CZ" dirty="0" err="1">
                <a:sym typeface="Symbol"/>
              </a:rPr>
              <a:t>rozhodovatele</a:t>
            </a:r>
            <a:r>
              <a:rPr lang="cs-CZ" dirty="0">
                <a:sym typeface="Symbol"/>
              </a:rPr>
              <a:t> (0 = extrémně pesimistický, </a:t>
            </a:r>
            <a:br>
              <a:rPr lang="cs-CZ" dirty="0">
                <a:sym typeface="Symbol"/>
              </a:rPr>
            </a:br>
            <a:r>
              <a:rPr lang="cs-CZ" dirty="0">
                <a:sym typeface="Symbol"/>
              </a:rPr>
              <a:t>1 = extrémně optimistický</a:t>
            </a:r>
          </a:p>
          <a:p>
            <a:pPr lvl="1"/>
            <a:r>
              <a:rPr lang="cs-CZ" dirty="0">
                <a:sym typeface="Symbol"/>
              </a:rPr>
              <a:t>u každé varianty určíme maximální a minimální hodnotu kritéria</a:t>
            </a:r>
          </a:p>
          <a:p>
            <a:pPr lvl="1"/>
            <a:r>
              <a:rPr lang="cs-CZ" dirty="0">
                <a:sym typeface="Symbol"/>
              </a:rPr>
              <a:t>vypočteme hodnotu užitku podle vztahu</a:t>
            </a:r>
          </a:p>
          <a:p>
            <a:pPr lvl="1"/>
            <a:endParaRPr lang="cs-CZ" dirty="0">
              <a:sym typeface="Symbol"/>
            </a:endParaRPr>
          </a:p>
          <a:p>
            <a:pPr lvl="1"/>
            <a:endParaRPr lang="cs-CZ" dirty="0">
              <a:sym typeface="Symbol"/>
            </a:endParaRPr>
          </a:p>
          <a:p>
            <a:pPr lvl="1"/>
            <a:endParaRPr lang="cs-CZ" dirty="0">
              <a:sym typeface="Symbol"/>
            </a:endParaRPr>
          </a:p>
          <a:p>
            <a:pPr lvl="1"/>
            <a:r>
              <a:rPr lang="cs-CZ" dirty="0">
                <a:sym typeface="Symbol"/>
              </a:rPr>
              <a:t>vybereme variantu s nejpříznivější hodnotou užitku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Pravidla pro rozhodování v nejistotě</a:t>
            </a: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 t="58898" b="23173"/>
          <a:stretch>
            <a:fillRect/>
          </a:stretch>
        </p:blipFill>
        <p:spPr bwMode="auto">
          <a:xfrm>
            <a:off x="1351012" y="4410869"/>
            <a:ext cx="7515225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15084999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20000"/>
              <a:lumOff val="80000"/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i="1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i="1" dirty="0" err="1"/>
              <a:t>Hurwitzovo</a:t>
            </a:r>
            <a:r>
              <a:rPr lang="cs-CZ" sz="3200" i="1" dirty="0"/>
              <a:t> pravidlo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5202" y="1905000"/>
            <a:ext cx="6988486" cy="238809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cs-CZ" i="1" dirty="0"/>
              <a:t>Předpokládejme, že pan Novák má hodnotu parametru β=0,5. Pro každou variantu je pak třeba provést následující výpočet:</a:t>
            </a:r>
          </a:p>
          <a:p>
            <a:pPr lvl="1">
              <a:lnSpc>
                <a:spcPct val="120000"/>
              </a:lnSpc>
            </a:pPr>
            <a:r>
              <a:rPr lang="cs-CZ" i="1" dirty="0"/>
              <a:t>určení maximální, tj. nejvýhodnější (</a:t>
            </a:r>
            <a:r>
              <a:rPr lang="cs-CZ" i="1" dirty="0" err="1"/>
              <a:t>x</a:t>
            </a:r>
            <a:r>
              <a:rPr lang="cs-CZ" i="1" baseline="-25000" dirty="0" err="1"/>
              <a:t>imax</a:t>
            </a:r>
            <a:r>
              <a:rPr lang="cs-CZ" i="1" dirty="0"/>
              <a:t>) a minimální, tj. nejméně výhodné (</a:t>
            </a:r>
            <a:r>
              <a:rPr lang="cs-CZ" i="1" dirty="0" err="1"/>
              <a:t>x</a:t>
            </a:r>
            <a:r>
              <a:rPr lang="cs-CZ" i="1" baseline="-25000" dirty="0" err="1"/>
              <a:t>imin</a:t>
            </a:r>
            <a:r>
              <a:rPr lang="cs-CZ" i="1" dirty="0"/>
              <a:t>) hodnoty kritéria v jednotlivých řádcích, </a:t>
            </a:r>
          </a:p>
          <a:p>
            <a:pPr lvl="1">
              <a:lnSpc>
                <a:spcPct val="120000"/>
              </a:lnSpc>
            </a:pPr>
            <a:r>
              <a:rPr lang="cs-CZ" i="1" dirty="0"/>
              <a:t>výpočet souhrnné hodnoty kritéria každé varianty dle vztahu </a:t>
            </a:r>
          </a:p>
          <a:p>
            <a:pPr lvl="1">
              <a:lnSpc>
                <a:spcPct val="120000"/>
              </a:lnSpc>
            </a:pPr>
            <a:r>
              <a:rPr lang="cs-CZ" i="1" dirty="0"/>
              <a:t>K = </a:t>
            </a:r>
            <a:r>
              <a:rPr lang="cs-CZ" i="1" dirty="0">
                <a:sym typeface="Symbol"/>
              </a:rPr>
              <a:t></a:t>
            </a:r>
            <a:r>
              <a:rPr lang="cs-CZ" i="1" dirty="0"/>
              <a:t> . </a:t>
            </a:r>
            <a:r>
              <a:rPr lang="cs-CZ" i="1" dirty="0" err="1"/>
              <a:t>x</a:t>
            </a:r>
            <a:r>
              <a:rPr lang="cs-CZ" i="1" baseline="-25000" dirty="0" err="1"/>
              <a:t>imax</a:t>
            </a:r>
            <a:r>
              <a:rPr lang="cs-CZ" i="1" dirty="0"/>
              <a:t> + (1 - </a:t>
            </a:r>
            <a:r>
              <a:rPr lang="cs-CZ" i="1" dirty="0">
                <a:sym typeface="Symbol"/>
              </a:rPr>
              <a:t></a:t>
            </a:r>
            <a:r>
              <a:rPr lang="cs-CZ" i="1" dirty="0"/>
              <a:t>) . </a:t>
            </a:r>
            <a:r>
              <a:rPr lang="cs-CZ" i="1" dirty="0" err="1"/>
              <a:t>x</a:t>
            </a:r>
            <a:r>
              <a:rPr lang="cs-CZ" i="1" baseline="-25000" dirty="0" err="1"/>
              <a:t>imin</a:t>
            </a:r>
            <a:r>
              <a:rPr lang="cs-CZ" i="1" dirty="0"/>
              <a:t>,</a:t>
            </a:r>
          </a:p>
          <a:p>
            <a:pPr>
              <a:lnSpc>
                <a:spcPct val="120000"/>
              </a:lnSpc>
            </a:pPr>
            <a:endParaRPr lang="cs-CZ" i="1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917952"/>
              </p:ext>
            </p:extLst>
          </p:nvPr>
        </p:nvGraphicFramePr>
        <p:xfrm>
          <a:off x="1331640" y="4725144"/>
          <a:ext cx="7416823" cy="1710190"/>
        </p:xfrm>
        <a:graphic>
          <a:graphicData uri="http://schemas.openxmlformats.org/drawingml/2006/table">
            <a:tbl>
              <a:tblPr/>
              <a:tblGrid>
                <a:gridCol w="527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75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7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80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60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404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1600" b="1" i="1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S</a:t>
                      </a:r>
                      <a:r>
                        <a:rPr lang="cs-CZ" sz="1600" b="1" i="1" baseline="-25000" dirty="0">
                          <a:latin typeface="+mn-lt"/>
                          <a:ea typeface="Calibri"/>
                          <a:cs typeface="Calibri"/>
                        </a:rPr>
                        <a:t>1</a:t>
                      </a: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 (27,- Kč/l)</a:t>
                      </a:r>
                      <a:endParaRPr lang="cs-CZ" sz="20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S</a:t>
                      </a:r>
                      <a:r>
                        <a:rPr lang="cs-CZ" sz="1600" b="1" i="1" baseline="-25000" dirty="0">
                          <a:latin typeface="+mn-lt"/>
                          <a:ea typeface="Calibri"/>
                          <a:cs typeface="Calibri"/>
                        </a:rPr>
                        <a:t>2</a:t>
                      </a: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 (30 Kč/l)</a:t>
                      </a:r>
                      <a:endParaRPr lang="cs-CZ" sz="20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S</a:t>
                      </a:r>
                      <a:r>
                        <a:rPr lang="cs-CZ" sz="1600" b="1" i="1" baseline="-25000" dirty="0">
                          <a:latin typeface="+mn-lt"/>
                          <a:ea typeface="Calibri"/>
                          <a:cs typeface="Calibri"/>
                        </a:rPr>
                        <a:t>3</a:t>
                      </a: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 (33 Kč/l)</a:t>
                      </a:r>
                      <a:endParaRPr lang="cs-CZ" sz="20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K</a:t>
                      </a:r>
                      <a:endParaRPr lang="cs-CZ" sz="20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600" i="1" baseline="-25000">
                          <a:latin typeface="+mn-lt"/>
                          <a:ea typeface="Calibri"/>
                          <a:cs typeface="Calibri"/>
                        </a:rPr>
                        <a:t>1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54 319 (x</a:t>
                      </a:r>
                      <a:r>
                        <a:rPr lang="cs-CZ" sz="1600" i="1" baseline="-25000">
                          <a:latin typeface="+mn-lt"/>
                          <a:ea typeface="Calibri"/>
                          <a:cs typeface="Calibri"/>
                        </a:rPr>
                        <a:t>1max</a:t>
                      </a: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)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56 947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59 575 (x</a:t>
                      </a:r>
                      <a:r>
                        <a:rPr lang="cs-CZ" sz="1600" i="1" baseline="-25000">
                          <a:latin typeface="+mn-lt"/>
                          <a:ea typeface="Calibri"/>
                          <a:cs typeface="Calibri"/>
                        </a:rPr>
                        <a:t>1min</a:t>
                      </a: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)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56 947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600" b="1" i="1" baseline="-25000">
                          <a:latin typeface="+mn-lt"/>
                          <a:ea typeface="Calibri"/>
                          <a:cs typeface="Calibri"/>
                        </a:rPr>
                        <a:t>2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55 048 (x</a:t>
                      </a:r>
                      <a:r>
                        <a:rPr lang="cs-CZ" sz="1600" b="1" i="1" baseline="-25000" dirty="0">
                          <a:latin typeface="+mn-lt"/>
                          <a:ea typeface="Calibri"/>
                          <a:cs typeface="Calibri"/>
                        </a:rPr>
                        <a:t>2max</a:t>
                      </a: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)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56 920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58 792 (x</a:t>
                      </a:r>
                      <a:r>
                        <a:rPr lang="cs-CZ" sz="1600" b="1" i="1" baseline="-25000" dirty="0">
                          <a:latin typeface="+mn-lt"/>
                          <a:ea typeface="Calibri"/>
                          <a:cs typeface="Calibri"/>
                        </a:rPr>
                        <a:t>2min</a:t>
                      </a: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)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56 920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600" i="1" baseline="-25000" dirty="0">
                          <a:latin typeface="+mn-lt"/>
                          <a:ea typeface="Calibri"/>
                          <a:cs typeface="Calibri"/>
                        </a:rPr>
                        <a:t>3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56 860 (x</a:t>
                      </a:r>
                      <a:r>
                        <a:rPr lang="cs-CZ" sz="1600" i="1" baseline="-25000">
                          <a:latin typeface="+mn-lt"/>
                          <a:ea typeface="Calibri"/>
                          <a:cs typeface="Calibri"/>
                        </a:rPr>
                        <a:t>3max</a:t>
                      </a: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)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59 200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61 540 (x</a:t>
                      </a:r>
                      <a:r>
                        <a:rPr lang="cs-CZ" sz="1600" i="1" baseline="-25000">
                          <a:latin typeface="+mn-lt"/>
                          <a:ea typeface="Calibri"/>
                          <a:cs typeface="Calibri"/>
                        </a:rPr>
                        <a:t>3min</a:t>
                      </a: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)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59 200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3289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0" y="4416724"/>
            <a:ext cx="9144000" cy="2441275"/>
          </a:xfrm>
          <a:prstGeom prst="rect">
            <a:avLst/>
          </a:prstGeom>
          <a:solidFill>
            <a:schemeClr val="accent5">
              <a:lumMod val="20000"/>
              <a:lumOff val="80000"/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Pravidla pro rozhodování v nejistotě</a:t>
            </a:r>
          </a:p>
        </p:txBody>
      </p:sp>
      <p:sp>
        <p:nvSpPr>
          <p:cNvPr id="27650" name="Zástupný symbol pro obsah 2"/>
          <p:cNvSpPr>
            <a:spLocks noGrp="1"/>
          </p:cNvSpPr>
          <p:nvPr>
            <p:ph idx="1"/>
          </p:nvPr>
        </p:nvSpPr>
        <p:spPr>
          <a:xfrm>
            <a:off x="1942415" y="2078966"/>
            <a:ext cx="6591985" cy="3832256"/>
          </a:xfrm>
        </p:spPr>
        <p:txBody>
          <a:bodyPr/>
          <a:lstStyle/>
          <a:p>
            <a:r>
              <a:rPr lang="cs-CZ" dirty="0" err="1"/>
              <a:t>Laplaceovo</a:t>
            </a:r>
            <a:r>
              <a:rPr lang="cs-CZ" dirty="0"/>
              <a:t> pravidlo</a:t>
            </a:r>
          </a:p>
          <a:p>
            <a:pPr lvl="1"/>
            <a:r>
              <a:rPr lang="cs-CZ" dirty="0"/>
              <a:t>„neznáme-li pravděpodobnost jednotlivých scénářů, jsou všechny stejně pravděpodobné“</a:t>
            </a:r>
          </a:p>
          <a:p>
            <a:pPr lvl="1"/>
            <a:r>
              <a:rPr lang="cs-CZ" dirty="0"/>
              <a:t>sečteme hodnoty kritérií v jednotlivých řádcích</a:t>
            </a:r>
          </a:p>
          <a:p>
            <a:pPr lvl="1"/>
            <a:r>
              <a:rPr lang="cs-CZ" dirty="0"/>
              <a:t>výsledek vydělíme počtem scénářů</a:t>
            </a:r>
          </a:p>
          <a:p>
            <a:pPr lvl="1"/>
            <a:r>
              <a:rPr lang="cs-CZ" dirty="0"/>
              <a:t>vybereme variantu s nejvyšším užitkem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113259"/>
              </p:ext>
            </p:extLst>
          </p:nvPr>
        </p:nvGraphicFramePr>
        <p:xfrm>
          <a:off x="1314387" y="4752202"/>
          <a:ext cx="7560840" cy="1656184"/>
        </p:xfrm>
        <a:graphic>
          <a:graphicData uri="http://schemas.openxmlformats.org/drawingml/2006/table">
            <a:tbl>
              <a:tblPr/>
              <a:tblGrid>
                <a:gridCol w="538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2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4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1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90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40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1600" b="1" i="1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S</a:t>
                      </a:r>
                      <a:r>
                        <a:rPr lang="cs-CZ" sz="1600" b="1" i="1" baseline="-25000" dirty="0">
                          <a:latin typeface="+mn-lt"/>
                          <a:ea typeface="Calibri"/>
                          <a:cs typeface="Calibri"/>
                        </a:rPr>
                        <a:t>1</a:t>
                      </a: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 (27,- Kč/l)</a:t>
                      </a:r>
                      <a:endParaRPr lang="cs-CZ" sz="20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S</a:t>
                      </a:r>
                      <a:r>
                        <a:rPr lang="cs-CZ" sz="1600" b="1" i="1" baseline="-25000" dirty="0">
                          <a:latin typeface="+mn-lt"/>
                          <a:ea typeface="Calibri"/>
                          <a:cs typeface="Calibri"/>
                        </a:rPr>
                        <a:t>2</a:t>
                      </a: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 (30 Kč/l)</a:t>
                      </a:r>
                      <a:endParaRPr lang="cs-CZ" sz="20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S</a:t>
                      </a:r>
                      <a:r>
                        <a:rPr lang="cs-CZ" sz="1600" b="1" i="1" baseline="-25000" dirty="0">
                          <a:latin typeface="+mn-lt"/>
                          <a:ea typeface="Calibri"/>
                          <a:cs typeface="Calibri"/>
                        </a:rPr>
                        <a:t>3</a:t>
                      </a: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 (33 Kč/l)</a:t>
                      </a:r>
                      <a:endParaRPr lang="cs-CZ" sz="20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 err="1">
                          <a:latin typeface="+mn-lt"/>
                          <a:ea typeface="Calibri"/>
                          <a:cs typeface="Calibri"/>
                        </a:rPr>
                        <a:t>u</a:t>
                      </a:r>
                      <a:r>
                        <a:rPr lang="cs-CZ" sz="1600" b="1" i="1" baseline="-25000" dirty="0" err="1">
                          <a:latin typeface="+mn-lt"/>
                          <a:ea typeface="Calibri"/>
                          <a:cs typeface="Calibri"/>
                        </a:rPr>
                        <a:t>i</a:t>
                      </a:r>
                      <a:endParaRPr lang="cs-CZ" sz="20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600" i="1" baseline="-25000" dirty="0">
                          <a:latin typeface="+mn-lt"/>
                          <a:ea typeface="Calibri"/>
                          <a:cs typeface="Calibri"/>
                        </a:rPr>
                        <a:t>1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54 319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56 947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59 575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56 947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600" b="1" i="1" baseline="-25000" dirty="0">
                          <a:latin typeface="+mn-lt"/>
                          <a:ea typeface="Calibri"/>
                          <a:cs typeface="Calibri"/>
                        </a:rPr>
                        <a:t>2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>
                          <a:latin typeface="+mn-lt"/>
                          <a:ea typeface="Calibri"/>
                          <a:cs typeface="Calibri"/>
                        </a:rPr>
                        <a:t>55 048 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56 920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>
                          <a:latin typeface="+mn-lt"/>
                          <a:ea typeface="Calibri"/>
                          <a:cs typeface="Calibri"/>
                        </a:rPr>
                        <a:t>58 792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>
                          <a:latin typeface="+mn-lt"/>
                          <a:ea typeface="Calibri"/>
                          <a:cs typeface="Calibri"/>
                        </a:rPr>
                        <a:t>56 920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600" i="1" baseline="-25000" dirty="0">
                          <a:latin typeface="+mn-lt"/>
                          <a:ea typeface="Calibri"/>
                          <a:cs typeface="Calibri"/>
                        </a:rPr>
                        <a:t>3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56 860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59 200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61 540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59 200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6991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20000"/>
              <a:lumOff val="80000"/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i="1" dirty="0" err="1"/>
              <a:t>Vícekriteriální</a:t>
            </a:r>
            <a:r>
              <a:rPr lang="cs-CZ" sz="3200" i="1" dirty="0"/>
              <a:t> rozhodování za rizika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5201" y="2113471"/>
            <a:ext cx="6275774" cy="2553419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cs-CZ" i="1" dirty="0"/>
              <a:t>Pan Novák se zmínil manželce, že chce koupit nový automobil a ta přidala k jeho nákladovému kritériu ještě design vozu. </a:t>
            </a:r>
          </a:p>
          <a:p>
            <a:pPr>
              <a:lnSpc>
                <a:spcPct val="120000"/>
              </a:lnSpc>
            </a:pPr>
            <a:r>
              <a:rPr lang="cs-CZ" i="1" dirty="0"/>
              <a:t>Paní Nováková hodnotí design jednotlivých variant na bodové stupnici od 1 do 10, přičemž 10 bodů je nejlepší hodnocení. </a:t>
            </a:r>
          </a:p>
          <a:p>
            <a:pPr>
              <a:lnSpc>
                <a:spcPct val="120000"/>
              </a:lnSpc>
            </a:pPr>
            <a:r>
              <a:rPr lang="cs-CZ" i="1" dirty="0"/>
              <a:t>Manželé Novákovi se dohodli, že váha designu vozu bude 0,3 a váha ročních nákladů 0,7. </a:t>
            </a:r>
          </a:p>
          <a:p>
            <a:pPr>
              <a:lnSpc>
                <a:spcPct val="120000"/>
              </a:lnSpc>
            </a:pPr>
            <a:r>
              <a:rPr lang="cs-CZ" i="1" dirty="0"/>
              <a:t>Nováková hodnotí design následovně:</a:t>
            </a:r>
          </a:p>
          <a:p>
            <a:endParaRPr lang="cs-CZ" i="1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09357"/>
              </p:ext>
            </p:extLst>
          </p:nvPr>
        </p:nvGraphicFramePr>
        <p:xfrm>
          <a:off x="3866176" y="4940116"/>
          <a:ext cx="2049145" cy="1386078"/>
        </p:xfrm>
        <a:graphic>
          <a:graphicData uri="http://schemas.openxmlformats.org/drawingml/2006/table">
            <a:tbl>
              <a:tblPr/>
              <a:tblGrid>
                <a:gridCol w="1059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9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1600" b="1" i="1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Design</a:t>
                      </a:r>
                      <a:endParaRPr lang="cs-CZ" sz="20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600" i="1" baseline="-25000">
                          <a:latin typeface="+mn-lt"/>
                          <a:ea typeface="Calibri"/>
                          <a:cs typeface="Calibri"/>
                        </a:rPr>
                        <a:t>1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6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600" i="1" baseline="-25000">
                          <a:latin typeface="+mn-lt"/>
                          <a:ea typeface="Calibri"/>
                          <a:cs typeface="Calibri"/>
                        </a:rPr>
                        <a:t>2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3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600" i="1" baseline="-25000">
                          <a:latin typeface="+mn-lt"/>
                          <a:ea typeface="Calibri"/>
                          <a:cs typeface="Calibri"/>
                        </a:rPr>
                        <a:t>3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8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1186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rozhodování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organizační stránka – kdo? o čem?</a:t>
            </a:r>
          </a:p>
          <a:p>
            <a:pPr lvl="1"/>
            <a:r>
              <a:rPr lang="cs-CZ" dirty="0"/>
              <a:t>kvalifikační předpoklady</a:t>
            </a:r>
          </a:p>
          <a:p>
            <a:pPr lvl="1"/>
            <a:r>
              <a:rPr lang="cs-CZ" dirty="0"/>
              <a:t>role rozhodovatele (rozhodovatelů)</a:t>
            </a:r>
          </a:p>
          <a:p>
            <a:pPr lvl="1"/>
            <a:r>
              <a:rPr lang="cs-CZ" dirty="0"/>
              <a:t>zájmová orientace</a:t>
            </a:r>
          </a:p>
          <a:p>
            <a:pPr lvl="1"/>
            <a:r>
              <a:rPr lang="cs-CZ" dirty="0"/>
              <a:t>informační zabezpečení</a:t>
            </a:r>
          </a:p>
          <a:p>
            <a:r>
              <a:rPr lang="cs-CZ" dirty="0"/>
              <a:t>procesní stránka – jak? </a:t>
            </a:r>
          </a:p>
          <a:p>
            <a:pPr lvl="1"/>
            <a:r>
              <a:rPr lang="cs-CZ" dirty="0"/>
              <a:t>cíle</a:t>
            </a:r>
          </a:p>
          <a:p>
            <a:pPr lvl="1"/>
            <a:r>
              <a:rPr lang="cs-CZ" dirty="0"/>
              <a:t>varianty</a:t>
            </a:r>
          </a:p>
          <a:p>
            <a:pPr lvl="1"/>
            <a:r>
              <a:rPr lang="cs-CZ" dirty="0"/>
              <a:t>kritéria</a:t>
            </a:r>
          </a:p>
          <a:p>
            <a:pPr lvl="1"/>
            <a:r>
              <a:rPr lang="cs-CZ" dirty="0"/>
              <a:t>stavy okolí</a:t>
            </a:r>
          </a:p>
        </p:txBody>
      </p:sp>
    </p:spTree>
    <p:extLst>
      <p:ext uri="{BB962C8B-B14F-4D97-AF65-F5344CB8AC3E}">
        <p14:creationId xmlns:p14="http://schemas.microsoft.com/office/powerpoint/2010/main" val="199319979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20000"/>
              <a:lumOff val="80000"/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511342"/>
              </p:ext>
            </p:extLst>
          </p:nvPr>
        </p:nvGraphicFramePr>
        <p:xfrm>
          <a:off x="1403648" y="188640"/>
          <a:ext cx="7200001" cy="1732915"/>
        </p:xfrm>
        <a:graphic>
          <a:graphicData uri="http://schemas.openxmlformats.org/drawingml/2006/table">
            <a:tbl>
              <a:tblPr/>
              <a:tblGrid>
                <a:gridCol w="12787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87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6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32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4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55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S</a:t>
                      </a:r>
                      <a:r>
                        <a:rPr lang="cs-CZ" sz="1600" b="1" i="1" baseline="-25000" dirty="0">
                          <a:latin typeface="+mn-lt"/>
                          <a:ea typeface="Calibri"/>
                          <a:cs typeface="Calibri"/>
                        </a:rPr>
                        <a:t>1</a:t>
                      </a: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 (27 Kč/l)</a:t>
                      </a:r>
                      <a:endParaRPr lang="cs-CZ" sz="20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Náklady</a:t>
                      </a:r>
                      <a:endParaRPr lang="cs-CZ" sz="20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>
                          <a:latin typeface="+mn-lt"/>
                          <a:ea typeface="Calibri"/>
                          <a:cs typeface="Calibri"/>
                        </a:rPr>
                        <a:t>Design</a:t>
                      </a:r>
                      <a:endParaRPr lang="cs-CZ" sz="2000" b="1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 err="1">
                          <a:latin typeface="+mn-lt"/>
                          <a:ea typeface="Calibri"/>
                          <a:cs typeface="Calibri"/>
                        </a:rPr>
                        <a:t>u</a:t>
                      </a:r>
                      <a:r>
                        <a:rPr lang="cs-CZ" sz="1600" b="1" i="1" baseline="-25000" dirty="0" err="1">
                          <a:latin typeface="+mn-lt"/>
                          <a:ea typeface="Calibri"/>
                          <a:cs typeface="Calibri"/>
                        </a:rPr>
                        <a:t>i</a:t>
                      </a:r>
                      <a:endParaRPr lang="cs-CZ" sz="20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600" i="1" baseline="-25000">
                          <a:latin typeface="+mn-lt"/>
                          <a:ea typeface="Calibri"/>
                          <a:cs typeface="Calibri"/>
                        </a:rPr>
                        <a:t>j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0,7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0,3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1600" i="1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600" i="1" baseline="-25000" dirty="0">
                          <a:latin typeface="+mn-lt"/>
                          <a:ea typeface="Calibri"/>
                          <a:cs typeface="Calibri"/>
                        </a:rPr>
                        <a:t>1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54 319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1,0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6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0,6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0,880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600" i="1" baseline="-25000">
                          <a:latin typeface="+mn-lt"/>
                          <a:ea typeface="Calibri"/>
                          <a:cs typeface="Calibri"/>
                        </a:rPr>
                        <a:t>2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55 048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0,71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3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0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0,497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600" i="1" baseline="-25000">
                          <a:latin typeface="+mn-lt"/>
                          <a:ea typeface="Calibri"/>
                          <a:cs typeface="Calibri"/>
                        </a:rPr>
                        <a:t>3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56 860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0,0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8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1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0,300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080569"/>
              </p:ext>
            </p:extLst>
          </p:nvPr>
        </p:nvGraphicFramePr>
        <p:xfrm>
          <a:off x="1404447" y="2439656"/>
          <a:ext cx="7200001" cy="1732915"/>
        </p:xfrm>
        <a:graphic>
          <a:graphicData uri="http://schemas.openxmlformats.org/drawingml/2006/table">
            <a:tbl>
              <a:tblPr/>
              <a:tblGrid>
                <a:gridCol w="12787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87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6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32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4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55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S</a:t>
                      </a:r>
                      <a:r>
                        <a:rPr lang="cs-CZ" sz="1600" b="1" i="1" baseline="-25000" dirty="0">
                          <a:latin typeface="+mn-lt"/>
                          <a:ea typeface="Calibri"/>
                          <a:cs typeface="Calibri"/>
                        </a:rPr>
                        <a:t>2</a:t>
                      </a: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 (30 Kč/l)</a:t>
                      </a:r>
                      <a:endParaRPr lang="cs-CZ" sz="20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>
                          <a:latin typeface="+mn-lt"/>
                          <a:ea typeface="Calibri"/>
                          <a:cs typeface="Calibri"/>
                        </a:rPr>
                        <a:t>Náklady</a:t>
                      </a:r>
                      <a:endParaRPr lang="cs-CZ" sz="2000" b="1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>
                          <a:latin typeface="+mn-lt"/>
                          <a:ea typeface="Calibri"/>
                          <a:cs typeface="Calibri"/>
                        </a:rPr>
                        <a:t>Design</a:t>
                      </a:r>
                      <a:endParaRPr lang="cs-CZ" sz="2000" b="1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 err="1">
                          <a:latin typeface="+mn-lt"/>
                          <a:ea typeface="Calibri"/>
                          <a:cs typeface="Calibri"/>
                        </a:rPr>
                        <a:t>u</a:t>
                      </a:r>
                      <a:r>
                        <a:rPr lang="cs-CZ" sz="1600" b="1" i="1" baseline="-25000" dirty="0" err="1">
                          <a:latin typeface="+mn-lt"/>
                          <a:ea typeface="Calibri"/>
                          <a:cs typeface="Calibri"/>
                        </a:rPr>
                        <a:t>i</a:t>
                      </a:r>
                      <a:endParaRPr lang="cs-CZ" sz="20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600" i="1" baseline="-25000">
                          <a:latin typeface="+mn-lt"/>
                          <a:ea typeface="Calibri"/>
                          <a:cs typeface="Calibri"/>
                        </a:rPr>
                        <a:t>j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0,7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0,3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1600" i="1">
                        <a:latin typeface="+mn-lt"/>
                        <a:ea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600" i="1" baseline="-25000">
                          <a:latin typeface="+mn-lt"/>
                          <a:ea typeface="Calibri"/>
                          <a:cs typeface="Calibri"/>
                        </a:rPr>
                        <a:t>1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56 947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0,99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6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0,6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0,873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600" i="1" baseline="-25000">
                          <a:latin typeface="+mn-lt"/>
                          <a:ea typeface="Calibri"/>
                          <a:cs typeface="Calibri"/>
                        </a:rPr>
                        <a:t>2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56 920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1,0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3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0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0,700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600" i="1" baseline="-25000">
                          <a:latin typeface="+mn-lt"/>
                          <a:ea typeface="Calibri"/>
                          <a:cs typeface="Calibri"/>
                        </a:rPr>
                        <a:t>3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59 200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0,0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8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1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0,300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2450137"/>
              </p:ext>
            </p:extLst>
          </p:nvPr>
        </p:nvGraphicFramePr>
        <p:xfrm>
          <a:off x="1404447" y="4653136"/>
          <a:ext cx="7200001" cy="1732915"/>
        </p:xfrm>
        <a:graphic>
          <a:graphicData uri="http://schemas.openxmlformats.org/drawingml/2006/table">
            <a:tbl>
              <a:tblPr/>
              <a:tblGrid>
                <a:gridCol w="12787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87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6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32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4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55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S</a:t>
                      </a:r>
                      <a:r>
                        <a:rPr lang="cs-CZ" sz="1600" b="1" i="1" baseline="-25000" dirty="0">
                          <a:latin typeface="+mn-lt"/>
                          <a:ea typeface="Calibri"/>
                          <a:cs typeface="Calibri"/>
                        </a:rPr>
                        <a:t>3</a:t>
                      </a: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 (33 Kč/l)</a:t>
                      </a:r>
                      <a:endParaRPr lang="cs-CZ" sz="20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>
                          <a:latin typeface="+mn-lt"/>
                          <a:ea typeface="Calibri"/>
                          <a:cs typeface="Calibri"/>
                        </a:rPr>
                        <a:t>Náklady</a:t>
                      </a:r>
                      <a:endParaRPr lang="cs-CZ" sz="2000" b="1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Design</a:t>
                      </a:r>
                      <a:endParaRPr lang="cs-CZ" sz="20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 err="1">
                          <a:latin typeface="+mn-lt"/>
                          <a:ea typeface="Calibri"/>
                          <a:cs typeface="Calibri"/>
                        </a:rPr>
                        <a:t>u</a:t>
                      </a:r>
                      <a:r>
                        <a:rPr lang="cs-CZ" sz="1600" b="1" i="1" baseline="-25000" dirty="0" err="1">
                          <a:latin typeface="+mn-lt"/>
                          <a:ea typeface="Calibri"/>
                          <a:cs typeface="Calibri"/>
                        </a:rPr>
                        <a:t>i</a:t>
                      </a:r>
                      <a:endParaRPr lang="cs-CZ" sz="20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600" i="1" baseline="-25000">
                          <a:latin typeface="+mn-lt"/>
                          <a:ea typeface="Calibri"/>
                          <a:cs typeface="Calibri"/>
                        </a:rPr>
                        <a:t>j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0,7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0,3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1600" i="1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600" i="1" baseline="-25000">
                          <a:latin typeface="+mn-lt"/>
                          <a:ea typeface="Calibri"/>
                          <a:cs typeface="Calibri"/>
                        </a:rPr>
                        <a:t>1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59 575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0,72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6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0,6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0,684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600" i="1" baseline="-25000">
                          <a:latin typeface="+mn-lt"/>
                          <a:ea typeface="Calibri"/>
                          <a:cs typeface="Calibri"/>
                        </a:rPr>
                        <a:t>2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58 792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1,0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3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0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0,700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600" i="1" baseline="-25000">
                          <a:latin typeface="+mn-lt"/>
                          <a:ea typeface="Calibri"/>
                          <a:cs typeface="Calibri"/>
                        </a:rPr>
                        <a:t>3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61 540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0,0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8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1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0,300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354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20000"/>
              <a:lumOff val="80000"/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i="1" dirty="0" err="1"/>
              <a:t>Vícekriteriální</a:t>
            </a:r>
            <a:r>
              <a:rPr lang="cs-CZ" sz="3200" i="1" dirty="0"/>
              <a:t> rozhodování za rizika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442437"/>
              </p:ext>
            </p:extLst>
          </p:nvPr>
        </p:nvGraphicFramePr>
        <p:xfrm>
          <a:off x="1623060" y="2636912"/>
          <a:ext cx="6981388" cy="1732915"/>
        </p:xfrm>
        <a:graphic>
          <a:graphicData uri="http://schemas.openxmlformats.org/drawingml/2006/table">
            <a:tbl>
              <a:tblPr/>
              <a:tblGrid>
                <a:gridCol w="4968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3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70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77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65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1600" i="1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>
                          <a:latin typeface="+mn-lt"/>
                          <a:ea typeface="Calibri"/>
                          <a:cs typeface="Calibri"/>
                        </a:rPr>
                        <a:t>S</a:t>
                      </a:r>
                      <a:r>
                        <a:rPr lang="cs-CZ" sz="1600" b="1" i="1" baseline="-25000">
                          <a:latin typeface="+mn-lt"/>
                          <a:ea typeface="Calibri"/>
                          <a:cs typeface="Calibri"/>
                        </a:rPr>
                        <a:t>1</a:t>
                      </a:r>
                      <a:r>
                        <a:rPr lang="cs-CZ" sz="1600" b="1" i="1">
                          <a:latin typeface="+mn-lt"/>
                          <a:ea typeface="Calibri"/>
                          <a:cs typeface="Calibri"/>
                        </a:rPr>
                        <a:t> (27,- Kč/l)</a:t>
                      </a:r>
                      <a:endParaRPr lang="cs-CZ" sz="2000" b="1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>
                          <a:latin typeface="+mn-lt"/>
                          <a:ea typeface="Calibri"/>
                          <a:cs typeface="Calibri"/>
                        </a:rPr>
                        <a:t>S</a:t>
                      </a:r>
                      <a:r>
                        <a:rPr lang="cs-CZ" sz="1600" b="1" i="1" baseline="-25000">
                          <a:latin typeface="+mn-lt"/>
                          <a:ea typeface="Calibri"/>
                          <a:cs typeface="Calibri"/>
                        </a:rPr>
                        <a:t>2</a:t>
                      </a:r>
                      <a:r>
                        <a:rPr lang="cs-CZ" sz="1600" b="1" i="1">
                          <a:latin typeface="+mn-lt"/>
                          <a:ea typeface="Calibri"/>
                          <a:cs typeface="Calibri"/>
                        </a:rPr>
                        <a:t> (30 Kč/l)</a:t>
                      </a:r>
                      <a:endParaRPr lang="cs-CZ" sz="2000" b="1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>
                          <a:latin typeface="+mn-lt"/>
                          <a:ea typeface="Calibri"/>
                          <a:cs typeface="Calibri"/>
                        </a:rPr>
                        <a:t>S</a:t>
                      </a:r>
                      <a:r>
                        <a:rPr lang="cs-CZ" sz="1600" b="1" i="1" baseline="-25000">
                          <a:latin typeface="+mn-lt"/>
                          <a:ea typeface="Calibri"/>
                          <a:cs typeface="Calibri"/>
                        </a:rPr>
                        <a:t>3</a:t>
                      </a:r>
                      <a:r>
                        <a:rPr lang="cs-CZ" sz="1600" b="1" i="1">
                          <a:latin typeface="+mn-lt"/>
                          <a:ea typeface="Calibri"/>
                          <a:cs typeface="Calibri"/>
                        </a:rPr>
                        <a:t> (33 Kč/l)</a:t>
                      </a:r>
                      <a:endParaRPr lang="cs-CZ" sz="2000" b="1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 err="1">
                          <a:latin typeface="+mn-lt"/>
                          <a:ea typeface="Calibri"/>
                          <a:cs typeface="Calibri"/>
                        </a:rPr>
                        <a:t>u</a:t>
                      </a:r>
                      <a:r>
                        <a:rPr lang="cs-CZ" sz="1600" b="1" i="1" baseline="-25000" dirty="0" err="1">
                          <a:latin typeface="+mn-lt"/>
                          <a:ea typeface="Calibri"/>
                          <a:cs typeface="Calibri"/>
                        </a:rPr>
                        <a:t>i</a:t>
                      </a:r>
                      <a:endParaRPr lang="cs-CZ" sz="20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p</a:t>
                      </a:r>
                      <a:r>
                        <a:rPr lang="cs-CZ" sz="1600" i="1" baseline="-25000">
                          <a:latin typeface="+mn-lt"/>
                          <a:ea typeface="Calibri"/>
                          <a:cs typeface="Calibri"/>
                        </a:rPr>
                        <a:t>j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0,25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0,5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0,25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1600" i="1">
                        <a:latin typeface="+mn-lt"/>
                        <a:ea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600" b="1" i="1" baseline="-25000">
                          <a:latin typeface="+mn-lt"/>
                          <a:ea typeface="Calibri"/>
                          <a:cs typeface="Calibri"/>
                        </a:rPr>
                        <a:t>1</a:t>
                      </a:r>
                      <a:endParaRPr lang="cs-CZ" sz="2000" b="1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>
                          <a:latin typeface="+mn-lt"/>
                          <a:ea typeface="Calibri"/>
                          <a:cs typeface="Calibri"/>
                        </a:rPr>
                        <a:t>0,880</a:t>
                      </a:r>
                      <a:endParaRPr lang="cs-CZ" sz="2000" b="1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>
                          <a:latin typeface="+mn-lt"/>
                          <a:ea typeface="Calibri"/>
                          <a:cs typeface="Calibri"/>
                        </a:rPr>
                        <a:t>0,873</a:t>
                      </a:r>
                      <a:endParaRPr lang="cs-CZ" sz="2000" b="1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>
                          <a:latin typeface="+mn-lt"/>
                          <a:ea typeface="Calibri"/>
                          <a:cs typeface="Calibri"/>
                        </a:rPr>
                        <a:t>0,684</a:t>
                      </a:r>
                      <a:endParaRPr lang="cs-CZ" sz="2000" b="1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0,8275</a:t>
                      </a:r>
                      <a:endParaRPr lang="cs-CZ" sz="20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600" i="1" baseline="-25000">
                          <a:latin typeface="+mn-lt"/>
                          <a:ea typeface="Calibri"/>
                          <a:cs typeface="Calibri"/>
                        </a:rPr>
                        <a:t>2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0,497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0,700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0,700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0,6492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600" i="1" baseline="-25000">
                          <a:latin typeface="+mn-lt"/>
                          <a:ea typeface="Calibri"/>
                          <a:cs typeface="Calibri"/>
                        </a:rPr>
                        <a:t>3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0,300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0,300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latin typeface="+mn-lt"/>
                          <a:ea typeface="Calibri"/>
                          <a:cs typeface="Calibri"/>
                        </a:rPr>
                        <a:t>0,300</a:t>
                      </a:r>
                      <a:endParaRPr lang="cs-CZ" sz="20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Calibri"/>
                        </a:rPr>
                        <a:t>0,3000</a:t>
                      </a:r>
                      <a:endParaRPr lang="cs-CZ" sz="20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718091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BA2749-420E-46E5-B42F-AE41D9DE0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Rozhodování s poptávkou (za rizika)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A8B0C1-F47C-4EAD-A7CB-234C773C4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Podnikatel rozhoduje o nákupu určitého sezónního zboží pro další prodej. Nákupní cena zboží je </a:t>
            </a:r>
            <a:r>
              <a:rPr lang="cs-CZ" b="1" i="1" dirty="0"/>
              <a:t>800 Kč za kus</a:t>
            </a:r>
            <a:r>
              <a:rPr lang="cs-CZ" i="1" dirty="0"/>
              <a:t>. Prodejní cena během sezóny je </a:t>
            </a:r>
            <a:r>
              <a:rPr lang="cs-CZ" b="1" i="1" dirty="0"/>
              <a:t>1000 Kč za kus</a:t>
            </a:r>
            <a:r>
              <a:rPr lang="cs-CZ" i="1" dirty="0"/>
              <a:t>. V případě, že se nepodaří zboží prodat v období sezóny, jeho prodejní cena klesne na </a:t>
            </a:r>
            <a:r>
              <a:rPr lang="cs-CZ" b="1" i="1" dirty="0"/>
              <a:t>500 Kč za kus</a:t>
            </a:r>
            <a:r>
              <a:rPr lang="cs-CZ" i="1" dirty="0"/>
              <a:t>. Podnikatel uvažuje o možné výši poptávky a v souladu s tím uvažuje o třech možných variantách výše nákupu zboží a to – </a:t>
            </a:r>
            <a:r>
              <a:rPr lang="cs-CZ" b="1" i="1" dirty="0"/>
              <a:t>30 tis. ks, 50 tis. ks nebo 80 tis. ks</a:t>
            </a:r>
            <a:r>
              <a:rPr lang="cs-CZ" i="1" dirty="0"/>
              <a:t>. Pravděpodobnost toho, že poptávka bude odpovídat 30 tis. kusům je stejná jako v případě 80 tis. kusů a to </a:t>
            </a:r>
            <a:r>
              <a:rPr lang="cs-CZ" b="1" i="1" dirty="0"/>
              <a:t>20%</a:t>
            </a:r>
            <a:r>
              <a:rPr lang="cs-CZ" i="1" dirty="0"/>
              <a:t>, pravděpodobnost poptávky po 50 tis. kusech je </a:t>
            </a:r>
            <a:r>
              <a:rPr lang="cs-CZ" b="1" i="1" dirty="0"/>
              <a:t>60%</a:t>
            </a:r>
            <a:r>
              <a:rPr lang="cs-CZ" i="1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099874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6CCE67-94FE-4C64-ADF0-5CF3338F6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Přepis zadání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247704-F710-4B4E-959F-8998DAC69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453468"/>
          </a:xfrm>
        </p:spPr>
        <p:txBody>
          <a:bodyPr>
            <a:normAutofit fontScale="92500" lnSpcReduction="20000"/>
          </a:bodyPr>
          <a:lstStyle/>
          <a:p>
            <a:r>
              <a:rPr lang="cs-CZ" i="1" dirty="0"/>
              <a:t>kupní cena………………………………………	800,- Kč</a:t>
            </a:r>
          </a:p>
          <a:p>
            <a:r>
              <a:rPr lang="cs-CZ" i="1" dirty="0"/>
              <a:t>prodejní cena v sezóně………………….…    1 000,- Kč</a:t>
            </a:r>
          </a:p>
          <a:p>
            <a:r>
              <a:rPr lang="cs-CZ" i="1" dirty="0"/>
              <a:t>prodejní cena po sezóně…………………….	500,- Kč</a:t>
            </a:r>
          </a:p>
          <a:p>
            <a:r>
              <a:rPr lang="cs-CZ" i="1" dirty="0"/>
              <a:t>zisk v sezóně…………………………………….	200,- Kč</a:t>
            </a:r>
          </a:p>
          <a:p>
            <a:r>
              <a:rPr lang="cs-CZ" i="1" dirty="0"/>
              <a:t>ztráta po sezóně………………………….......   – 300,- Kč</a:t>
            </a:r>
          </a:p>
          <a:p>
            <a:r>
              <a:rPr lang="cs-CZ" i="1" dirty="0"/>
              <a:t>poptávka 30 tis. ks……………………………	p</a:t>
            </a:r>
            <a:r>
              <a:rPr lang="cs-CZ" i="1" baseline="-25000" dirty="0"/>
              <a:t>p</a:t>
            </a:r>
            <a:r>
              <a:rPr lang="cs-CZ" i="1" dirty="0"/>
              <a:t> = 0,2</a:t>
            </a:r>
          </a:p>
          <a:p>
            <a:r>
              <a:rPr lang="cs-CZ" i="1" dirty="0"/>
              <a:t>poptávka 50 tis. ks……………………………	</a:t>
            </a:r>
            <a:r>
              <a:rPr lang="cs-CZ" i="1" dirty="0" err="1"/>
              <a:t>p</a:t>
            </a:r>
            <a:r>
              <a:rPr lang="cs-CZ" i="1" baseline="-25000" dirty="0" err="1"/>
              <a:t>r</a:t>
            </a:r>
            <a:r>
              <a:rPr lang="cs-CZ" i="1" dirty="0"/>
              <a:t>  = 0,6</a:t>
            </a:r>
          </a:p>
          <a:p>
            <a:r>
              <a:rPr lang="cs-CZ" i="1" dirty="0"/>
              <a:t>poptávka 80 tis. ks……………………………	p</a:t>
            </a:r>
            <a:r>
              <a:rPr lang="cs-CZ" i="1" baseline="-25000" dirty="0"/>
              <a:t>o</a:t>
            </a:r>
            <a:r>
              <a:rPr lang="cs-CZ" i="1" dirty="0"/>
              <a:t> = 0,2</a:t>
            </a:r>
          </a:p>
          <a:p>
            <a:endParaRPr lang="cs-CZ" i="1" dirty="0"/>
          </a:p>
          <a:p>
            <a:pPr marL="0" indent="0" algn="ctr">
              <a:buNone/>
            </a:pPr>
            <a:r>
              <a:rPr lang="cs-CZ" b="1" i="1" dirty="0"/>
              <a:t>kolik nakoupit? 30, 50 nebo 80 tis. ks?</a:t>
            </a:r>
          </a:p>
        </p:txBody>
      </p:sp>
    </p:spTree>
    <p:extLst>
      <p:ext uri="{BB962C8B-B14F-4D97-AF65-F5344CB8AC3E}">
        <p14:creationId xmlns:p14="http://schemas.microsoft.com/office/powerpoint/2010/main" val="234050296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054E4F16-E290-4695-9826-2851D65E9590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20000"/>
              <a:lumOff val="80000"/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902BC11-AA44-460F-AB3A-98A314564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Varianty a scénáře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D1F468-3D7E-401F-B004-82B175DFAA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45200" y="1566255"/>
            <a:ext cx="3197531" cy="1292294"/>
          </a:xfrm>
        </p:spPr>
        <p:txBody>
          <a:bodyPr/>
          <a:lstStyle/>
          <a:p>
            <a:r>
              <a:rPr lang="cs-CZ" i="1" dirty="0"/>
              <a:t>V</a:t>
            </a:r>
            <a:r>
              <a:rPr lang="cs-CZ" i="1" baseline="-25000" dirty="0"/>
              <a:t>1</a:t>
            </a:r>
            <a:r>
              <a:rPr lang="cs-CZ" i="1" dirty="0"/>
              <a:t>: 30 000 ks</a:t>
            </a:r>
          </a:p>
          <a:p>
            <a:r>
              <a:rPr lang="cs-CZ" i="1" dirty="0"/>
              <a:t>V</a:t>
            </a:r>
            <a:r>
              <a:rPr lang="cs-CZ" i="1" baseline="-25000" dirty="0"/>
              <a:t>2</a:t>
            </a:r>
            <a:r>
              <a:rPr lang="cs-CZ" i="1" dirty="0"/>
              <a:t>: 50 000 ks</a:t>
            </a:r>
          </a:p>
          <a:p>
            <a:r>
              <a:rPr lang="cs-CZ" i="1" dirty="0"/>
              <a:t>V</a:t>
            </a:r>
            <a:r>
              <a:rPr lang="cs-CZ" i="1" baseline="-25000" dirty="0"/>
              <a:t>3</a:t>
            </a:r>
            <a:r>
              <a:rPr lang="cs-CZ" i="1" dirty="0"/>
              <a:t>: 80 000 ks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9DAC55A-CB40-4983-B616-ECCC2D9C9E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40091" y="1566255"/>
            <a:ext cx="3197093" cy="1292294"/>
          </a:xfrm>
        </p:spPr>
        <p:txBody>
          <a:bodyPr/>
          <a:lstStyle/>
          <a:p>
            <a:r>
              <a:rPr lang="cs-CZ" i="1" dirty="0"/>
              <a:t>S</a:t>
            </a:r>
            <a:r>
              <a:rPr lang="cs-CZ" i="1" baseline="-25000" dirty="0"/>
              <a:t>1</a:t>
            </a:r>
            <a:r>
              <a:rPr lang="cs-CZ" i="1" dirty="0"/>
              <a:t>: 30 000 ks</a:t>
            </a:r>
          </a:p>
          <a:p>
            <a:r>
              <a:rPr lang="cs-CZ" i="1" dirty="0"/>
              <a:t>S</a:t>
            </a:r>
            <a:r>
              <a:rPr lang="cs-CZ" i="1" baseline="-25000" dirty="0"/>
              <a:t>2</a:t>
            </a:r>
            <a:r>
              <a:rPr lang="cs-CZ" i="1" dirty="0"/>
              <a:t>: 50 000 ks</a:t>
            </a:r>
          </a:p>
          <a:p>
            <a:r>
              <a:rPr lang="cs-CZ" i="1" dirty="0"/>
              <a:t>S</a:t>
            </a:r>
            <a:r>
              <a:rPr lang="cs-CZ" i="1" baseline="-25000" dirty="0"/>
              <a:t>3</a:t>
            </a:r>
            <a:r>
              <a:rPr lang="cs-CZ" i="1" dirty="0"/>
              <a:t>: 80 000 ks</a:t>
            </a:r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FC6C7875-4AE9-4757-8CDC-2D5CEB62424A}"/>
              </a:ext>
            </a:extLst>
          </p:cNvPr>
          <p:cNvSpPr txBox="1">
            <a:spLocks/>
          </p:cNvSpPr>
          <p:nvPr/>
        </p:nvSpPr>
        <p:spPr>
          <a:xfrm>
            <a:off x="1945200" y="3127866"/>
            <a:ext cx="6589200" cy="10571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i="1" dirty="0"/>
              <a:t>V</a:t>
            </a:r>
            <a:r>
              <a:rPr lang="cs-CZ" sz="1400" i="1" baseline="-25000" dirty="0"/>
              <a:t>1</a:t>
            </a:r>
            <a:r>
              <a:rPr lang="cs-CZ" sz="1400" i="1" dirty="0"/>
              <a:t>/S</a:t>
            </a:r>
            <a:r>
              <a:rPr lang="cs-CZ" sz="1400" i="1" baseline="-25000" dirty="0"/>
              <a:t>1</a:t>
            </a:r>
            <a:r>
              <a:rPr lang="cs-CZ" sz="1400" i="1" dirty="0"/>
              <a:t>: 30 000 × 200 = 6 000 000</a:t>
            </a:r>
          </a:p>
          <a:p>
            <a:r>
              <a:rPr lang="cs-CZ" sz="1400" i="1" dirty="0"/>
              <a:t>V</a:t>
            </a:r>
            <a:r>
              <a:rPr lang="cs-CZ" sz="1400" i="1" baseline="-25000" dirty="0"/>
              <a:t>1</a:t>
            </a:r>
            <a:r>
              <a:rPr lang="cs-CZ" sz="1400" i="1" dirty="0"/>
              <a:t>/S</a:t>
            </a:r>
            <a:r>
              <a:rPr lang="cs-CZ" sz="1400" i="1" baseline="-25000" dirty="0"/>
              <a:t>2</a:t>
            </a:r>
            <a:r>
              <a:rPr lang="cs-CZ" sz="1400" i="1" dirty="0"/>
              <a:t>: 30 000 × 200 = 6 000 000</a:t>
            </a:r>
          </a:p>
          <a:p>
            <a:r>
              <a:rPr lang="cs-CZ" sz="1400" i="1" dirty="0"/>
              <a:t>V</a:t>
            </a:r>
            <a:r>
              <a:rPr lang="cs-CZ" sz="1400" i="1" baseline="-25000" dirty="0"/>
              <a:t>1</a:t>
            </a:r>
            <a:r>
              <a:rPr lang="cs-CZ" sz="1400" i="1" dirty="0"/>
              <a:t>/S</a:t>
            </a:r>
            <a:r>
              <a:rPr lang="cs-CZ" sz="1400" i="1" baseline="-25000" dirty="0"/>
              <a:t>3</a:t>
            </a:r>
            <a:r>
              <a:rPr lang="cs-CZ" sz="1400" i="1" dirty="0"/>
              <a:t>: 30 000 × 200 = 6 000 000</a:t>
            </a:r>
          </a:p>
          <a:p>
            <a:endParaRPr lang="cs-CZ" sz="1400" i="1" dirty="0"/>
          </a:p>
        </p:txBody>
      </p:sp>
      <p:sp>
        <p:nvSpPr>
          <p:cNvPr id="8" name="Zástupný obsah 2">
            <a:extLst>
              <a:ext uri="{FF2B5EF4-FFF2-40B4-BE49-F238E27FC236}">
                <a16:creationId xmlns:a16="http://schemas.microsoft.com/office/drawing/2014/main" id="{DC5C7CD4-1610-4CD0-8B06-56F7A03A03EB}"/>
              </a:ext>
            </a:extLst>
          </p:cNvPr>
          <p:cNvSpPr txBox="1">
            <a:spLocks/>
          </p:cNvSpPr>
          <p:nvPr/>
        </p:nvSpPr>
        <p:spPr>
          <a:xfrm>
            <a:off x="1945200" y="4256799"/>
            <a:ext cx="6589200" cy="10571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i="1" dirty="0"/>
              <a:t>V</a:t>
            </a:r>
            <a:r>
              <a:rPr lang="cs-CZ" sz="1400" i="1" baseline="-25000" dirty="0"/>
              <a:t>2</a:t>
            </a:r>
            <a:r>
              <a:rPr lang="cs-CZ" sz="1400" i="1" dirty="0"/>
              <a:t>/S</a:t>
            </a:r>
            <a:r>
              <a:rPr lang="cs-CZ" sz="1400" i="1" baseline="-25000" dirty="0"/>
              <a:t>1</a:t>
            </a:r>
            <a:r>
              <a:rPr lang="cs-CZ" sz="1400" i="1" dirty="0"/>
              <a:t>: (30 000 × 200) – (20 000 × 300) = 0</a:t>
            </a:r>
          </a:p>
          <a:p>
            <a:r>
              <a:rPr lang="cs-CZ" sz="1400" i="1" dirty="0"/>
              <a:t>V</a:t>
            </a:r>
            <a:r>
              <a:rPr lang="cs-CZ" sz="1400" i="1" baseline="-25000" dirty="0"/>
              <a:t>2</a:t>
            </a:r>
            <a:r>
              <a:rPr lang="cs-CZ" sz="1400" i="1" dirty="0"/>
              <a:t>/S</a:t>
            </a:r>
            <a:r>
              <a:rPr lang="cs-CZ" sz="1400" i="1" baseline="-25000" dirty="0"/>
              <a:t>2</a:t>
            </a:r>
            <a:r>
              <a:rPr lang="cs-CZ" sz="1400" i="1" dirty="0"/>
              <a:t>: (50 000 × 200) = 10 000 000</a:t>
            </a:r>
          </a:p>
          <a:p>
            <a:r>
              <a:rPr lang="cs-CZ" sz="1400" i="1" dirty="0"/>
              <a:t>V</a:t>
            </a:r>
            <a:r>
              <a:rPr lang="cs-CZ" sz="1400" i="1" baseline="-25000" dirty="0"/>
              <a:t>2</a:t>
            </a:r>
            <a:r>
              <a:rPr lang="cs-CZ" sz="1400" i="1" dirty="0"/>
              <a:t>/S</a:t>
            </a:r>
            <a:r>
              <a:rPr lang="cs-CZ" sz="1400" i="1" baseline="-25000" dirty="0"/>
              <a:t>3</a:t>
            </a:r>
            <a:r>
              <a:rPr lang="cs-CZ" sz="1400" i="1" dirty="0"/>
              <a:t>: (50 000 × 200) = 10 000 000</a:t>
            </a:r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055EEB8B-7E68-48A9-AF09-8B703D7D4295}"/>
              </a:ext>
            </a:extLst>
          </p:cNvPr>
          <p:cNvSpPr txBox="1">
            <a:spLocks/>
          </p:cNvSpPr>
          <p:nvPr/>
        </p:nvSpPr>
        <p:spPr>
          <a:xfrm>
            <a:off x="1945200" y="5385732"/>
            <a:ext cx="6589200" cy="10571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i="1" dirty="0"/>
              <a:t>V</a:t>
            </a:r>
            <a:r>
              <a:rPr lang="cs-CZ" sz="1400" i="1" baseline="-25000" dirty="0"/>
              <a:t>3</a:t>
            </a:r>
            <a:r>
              <a:rPr lang="cs-CZ" sz="1400" i="1" dirty="0"/>
              <a:t>/S</a:t>
            </a:r>
            <a:r>
              <a:rPr lang="cs-CZ" sz="1400" i="1" baseline="-25000" dirty="0"/>
              <a:t>1</a:t>
            </a:r>
            <a:r>
              <a:rPr lang="cs-CZ" sz="1400" i="1" dirty="0"/>
              <a:t>: (30 000 × 200) – (50 000 × 300) = –  9 000 000</a:t>
            </a:r>
          </a:p>
          <a:p>
            <a:r>
              <a:rPr lang="cs-CZ" sz="1400" i="1" dirty="0"/>
              <a:t>V</a:t>
            </a:r>
            <a:r>
              <a:rPr lang="cs-CZ" sz="1400" i="1" baseline="-25000" dirty="0"/>
              <a:t>3</a:t>
            </a:r>
            <a:r>
              <a:rPr lang="cs-CZ" sz="1400" i="1" dirty="0"/>
              <a:t>/S</a:t>
            </a:r>
            <a:r>
              <a:rPr lang="cs-CZ" sz="1400" i="1" baseline="-25000" dirty="0"/>
              <a:t>2</a:t>
            </a:r>
            <a:r>
              <a:rPr lang="cs-CZ" sz="1400" i="1" dirty="0"/>
              <a:t>: (50 000 × 200) – (30 000 × 300) = 1 000 000</a:t>
            </a:r>
          </a:p>
          <a:p>
            <a:r>
              <a:rPr lang="cs-CZ" sz="1400" i="1" dirty="0"/>
              <a:t>V</a:t>
            </a:r>
            <a:r>
              <a:rPr lang="cs-CZ" sz="1400" i="1" baseline="-25000" dirty="0"/>
              <a:t>3</a:t>
            </a:r>
            <a:r>
              <a:rPr lang="cs-CZ" sz="1400" i="1" dirty="0"/>
              <a:t>/S</a:t>
            </a:r>
            <a:r>
              <a:rPr lang="cs-CZ" sz="1400" i="1" baseline="-25000" dirty="0"/>
              <a:t>3</a:t>
            </a:r>
            <a:r>
              <a:rPr lang="cs-CZ" sz="1400" i="1" dirty="0"/>
              <a:t>: (80 000 × 200) = 16 000 000</a:t>
            </a:r>
          </a:p>
        </p:txBody>
      </p:sp>
    </p:spTree>
    <p:extLst>
      <p:ext uri="{BB962C8B-B14F-4D97-AF65-F5344CB8AC3E}">
        <p14:creationId xmlns:p14="http://schemas.microsoft.com/office/powerpoint/2010/main" val="565013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FF44D6A9-EBAD-4AF0-B397-9A9844B5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Rozhodovací matice</a:t>
            </a:r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1115E2BF-95B2-48E4-A084-426634DADD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018279"/>
              </p:ext>
            </p:extLst>
          </p:nvPr>
        </p:nvGraphicFramePr>
        <p:xfrm>
          <a:off x="973561" y="2029903"/>
          <a:ext cx="7560839" cy="2133645"/>
        </p:xfrm>
        <a:graphic>
          <a:graphicData uri="http://schemas.openxmlformats.org/drawingml/2006/table">
            <a:tbl>
              <a:tblPr/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4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41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41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662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539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cs-CZ" sz="1600" b="1" i="1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S</a:t>
                      </a:r>
                      <a:r>
                        <a:rPr lang="cs-CZ" sz="1600" b="1" i="1" baseline="-25000" dirty="0">
                          <a:latin typeface="+mn-lt"/>
                          <a:ea typeface="Calibri"/>
                          <a:cs typeface="Calibri"/>
                        </a:rPr>
                        <a:t>1</a:t>
                      </a:r>
                      <a:endParaRPr lang="cs-CZ" sz="16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S</a:t>
                      </a:r>
                      <a:r>
                        <a:rPr lang="cs-CZ" sz="1600" b="1" i="1" baseline="-25000" dirty="0">
                          <a:latin typeface="+mn-lt"/>
                          <a:ea typeface="Calibri"/>
                          <a:cs typeface="Calibri"/>
                        </a:rPr>
                        <a:t>2</a:t>
                      </a:r>
                      <a:endParaRPr lang="cs-CZ" sz="16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S</a:t>
                      </a:r>
                      <a:r>
                        <a:rPr lang="cs-CZ" sz="1600" b="1" i="1" baseline="-25000" dirty="0">
                          <a:latin typeface="+mn-lt"/>
                          <a:ea typeface="Calibri"/>
                          <a:cs typeface="Calibri"/>
                        </a:rPr>
                        <a:t>3</a:t>
                      </a:r>
                      <a:endParaRPr lang="cs-CZ" sz="16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Očekávané zisky</a:t>
                      </a:r>
                      <a:endParaRPr lang="cs-CZ" sz="16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2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0" i="1" dirty="0" err="1">
                          <a:latin typeface="+mn-lt"/>
                          <a:ea typeface="Calibri"/>
                          <a:cs typeface="Calibri"/>
                        </a:rPr>
                        <a:t>p</a:t>
                      </a:r>
                      <a:r>
                        <a:rPr lang="cs-CZ" sz="1600" b="0" i="1" baseline="-25000" dirty="0" err="1">
                          <a:latin typeface="+mn-lt"/>
                          <a:ea typeface="Calibri"/>
                          <a:cs typeface="Calibri"/>
                        </a:rPr>
                        <a:t>i</a:t>
                      </a:r>
                      <a:endParaRPr lang="cs-CZ" sz="1600" b="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0" i="1" dirty="0">
                          <a:latin typeface="+mn-lt"/>
                          <a:ea typeface="Calibri"/>
                          <a:cs typeface="Calibri"/>
                        </a:rPr>
                        <a:t>0,2</a:t>
                      </a:r>
                      <a:endParaRPr lang="cs-CZ" sz="1600" b="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0" i="1" dirty="0">
                          <a:latin typeface="+mn-lt"/>
                          <a:ea typeface="Calibri"/>
                          <a:cs typeface="Calibri"/>
                        </a:rPr>
                        <a:t>0,6</a:t>
                      </a:r>
                      <a:endParaRPr lang="cs-CZ" sz="1600" b="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0" i="1" dirty="0">
                          <a:latin typeface="+mn-lt"/>
                          <a:ea typeface="Calibri"/>
                          <a:cs typeface="Calibri"/>
                        </a:rPr>
                        <a:t>0,2</a:t>
                      </a:r>
                      <a:endParaRPr lang="cs-CZ" sz="1600" b="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Σ</a:t>
                      </a:r>
                      <a:r>
                        <a:rPr lang="en-US" sz="1600" b="1" i="1" dirty="0">
                          <a:latin typeface="+mn-lt"/>
                          <a:ea typeface="Calibri"/>
                          <a:cs typeface="Calibri"/>
                        </a:rPr>
                        <a:t>{</a:t>
                      </a: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K(S</a:t>
                      </a:r>
                      <a:r>
                        <a:rPr lang="cs-CZ" sz="1600" b="1" i="1" baseline="-25000" dirty="0">
                          <a:latin typeface="+mn-lt"/>
                          <a:ea typeface="Calibri"/>
                          <a:cs typeface="Calibri"/>
                        </a:rPr>
                        <a:t>k</a:t>
                      </a: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,</a:t>
                      </a:r>
                      <a:r>
                        <a:rPr lang="cs-CZ" sz="1600" b="1" i="1" dirty="0" err="1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600" b="1" i="1" baseline="-25000" dirty="0" err="1">
                          <a:latin typeface="+mn-lt"/>
                          <a:ea typeface="Calibri"/>
                          <a:cs typeface="Calibri"/>
                        </a:rPr>
                        <a:t>j</a:t>
                      </a: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)*</a:t>
                      </a:r>
                      <a:r>
                        <a:rPr lang="cs-CZ" sz="1600" b="1" i="1" dirty="0" err="1">
                          <a:latin typeface="+mn-lt"/>
                          <a:ea typeface="Calibri"/>
                          <a:cs typeface="Calibri"/>
                        </a:rPr>
                        <a:t>p</a:t>
                      </a:r>
                      <a:r>
                        <a:rPr lang="cs-CZ" sz="1600" b="1" i="1" baseline="-25000" dirty="0" err="1">
                          <a:latin typeface="+mn-lt"/>
                          <a:ea typeface="Calibri"/>
                          <a:cs typeface="Calibri"/>
                        </a:rPr>
                        <a:t>k­</a:t>
                      </a:r>
                      <a:r>
                        <a:rPr lang="cs-CZ" sz="1600" b="1" i="1" dirty="0">
                          <a:latin typeface="+mn-lt"/>
                          <a:ea typeface="Calibri"/>
                          <a:cs typeface="Calibri"/>
                        </a:rPr>
                        <a:t>}</a:t>
                      </a:r>
                      <a:endParaRPr lang="cs-CZ" sz="1600" b="1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3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 i="1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800" i="1" baseline="-25000">
                          <a:latin typeface="+mn-lt"/>
                          <a:ea typeface="Calibri"/>
                          <a:cs typeface="Calibri"/>
                        </a:rPr>
                        <a:t>1</a:t>
                      </a:r>
                      <a:endParaRPr lang="cs-CZ" sz="2400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Times New Roman"/>
                        </a:rPr>
                        <a:t>6 000 000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Times New Roman"/>
                        </a:rPr>
                        <a:t>6 000 000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Times New Roman"/>
                        </a:rPr>
                        <a:t>6 000 000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Times New Roman"/>
                        </a:rPr>
                        <a:t>6 000 000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3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 b="1" i="1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800" b="1" i="1" baseline="-25000">
                          <a:latin typeface="+mn-lt"/>
                          <a:ea typeface="Calibri"/>
                          <a:cs typeface="Calibri"/>
                        </a:rPr>
                        <a:t>2</a:t>
                      </a:r>
                      <a:endParaRPr lang="cs-CZ" sz="2400" b="1" i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Times New Roman"/>
                        </a:rPr>
                        <a:t>10 000 000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Times New Roman"/>
                        </a:rPr>
                        <a:t>10 000 000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i="1" dirty="0">
                          <a:latin typeface="+mn-lt"/>
                          <a:ea typeface="Calibri"/>
                          <a:cs typeface="Times New Roman"/>
                        </a:rPr>
                        <a:t>8 000 000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8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 i="1" dirty="0">
                          <a:latin typeface="+mn-lt"/>
                          <a:ea typeface="Calibri"/>
                          <a:cs typeface="Calibri"/>
                        </a:rPr>
                        <a:t>V</a:t>
                      </a:r>
                      <a:r>
                        <a:rPr lang="cs-CZ" sz="1800" i="1" baseline="-25000" dirty="0">
                          <a:latin typeface="+mn-lt"/>
                          <a:ea typeface="Calibri"/>
                          <a:cs typeface="Calibri"/>
                        </a:rPr>
                        <a:t>3</a:t>
                      </a:r>
                      <a:endParaRPr lang="cs-CZ" sz="24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</a:rPr>
                        <a:t>– 9 000 000</a:t>
                      </a:r>
                      <a:endParaRPr lang="cs-CZ" sz="16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Times New Roman"/>
                        </a:rPr>
                        <a:t>1 000 000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Times New Roman"/>
                        </a:rPr>
                        <a:t>16 000 000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latin typeface="+mn-lt"/>
                          <a:ea typeface="Calibri"/>
                          <a:cs typeface="Times New Roman"/>
                        </a:rPr>
                        <a:t>2 000 000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2172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200" dirty="0" err="1"/>
              <a:t>Víceetapové</a:t>
            </a:r>
            <a:r>
              <a:rPr lang="cs-CZ" sz="3200" dirty="0"/>
              <a:t> rozhodovací procesy</a:t>
            </a:r>
          </a:p>
        </p:txBody>
      </p:sp>
      <p:sp>
        <p:nvSpPr>
          <p:cNvPr id="2867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rozhodovací proces není jednorázový, ale skládá se z více etap</a:t>
            </a:r>
          </a:p>
          <a:p>
            <a:r>
              <a:rPr lang="cs-CZ"/>
              <a:t>nejde o optimalizaci jednotlivých rozhodnutí, ale celkovou strategii v rámci celého procesu</a:t>
            </a:r>
          </a:p>
          <a:p>
            <a:r>
              <a:rPr lang="cs-CZ"/>
              <a:t>jednokriteriální rozhodování v podmínkách rizika nebo nejistoty </a:t>
            </a:r>
          </a:p>
        </p:txBody>
      </p:sp>
    </p:spTree>
    <p:extLst>
      <p:ext uri="{BB962C8B-B14F-4D97-AF65-F5344CB8AC3E}">
        <p14:creationId xmlns:p14="http://schemas.microsoft.com/office/powerpoint/2010/main" val="234964758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200" dirty="0"/>
              <a:t>Rozhodovací strom</a:t>
            </a:r>
          </a:p>
        </p:txBody>
      </p:sp>
      <p:sp>
        <p:nvSpPr>
          <p:cNvPr id="2969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grafický nástroj zobrazující rozhodovací proces</a:t>
            </a:r>
          </a:p>
          <a:p>
            <a:r>
              <a:rPr lang="cs-CZ" dirty="0"/>
              <a:t>skládá se z uzlů a hran</a:t>
            </a:r>
          </a:p>
          <a:p>
            <a:pPr lvl="1"/>
            <a:r>
              <a:rPr lang="cs-CZ" dirty="0"/>
              <a:t>rozhodovací uzly (kosočtverce) – znázorňují volbu určité varianty z daného souboru variant (znázorněné hranami)</a:t>
            </a:r>
          </a:p>
          <a:p>
            <a:pPr lvl="1"/>
            <a:r>
              <a:rPr lang="cs-CZ" dirty="0"/>
              <a:t>situační uzly (kroužky) – realizace určité varianty s možnými výsledky realizace (znázorněné hranami)</a:t>
            </a:r>
          </a:p>
        </p:txBody>
      </p:sp>
    </p:spTree>
    <p:extLst>
      <p:ext uri="{BB962C8B-B14F-4D97-AF65-F5344CB8AC3E}">
        <p14:creationId xmlns:p14="http://schemas.microsoft.com/office/powerpoint/2010/main" val="1414113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200" dirty="0"/>
              <a:t>Rozhodovací strom</a:t>
            </a:r>
          </a:p>
        </p:txBody>
      </p:sp>
      <p:grpSp>
        <p:nvGrpSpPr>
          <p:cNvPr id="3" name="Skupina 91"/>
          <p:cNvGrpSpPr>
            <a:grpSpLocks/>
          </p:cNvGrpSpPr>
          <p:nvPr/>
        </p:nvGrpSpPr>
        <p:grpSpPr bwMode="auto">
          <a:xfrm>
            <a:off x="2145383" y="1644241"/>
            <a:ext cx="5262096" cy="4911367"/>
            <a:chOff x="611188" y="115888"/>
            <a:chExt cx="7056437" cy="6596166"/>
          </a:xfrm>
        </p:grpSpPr>
        <p:sp>
          <p:nvSpPr>
            <p:cNvPr id="30723" name="Rectangle 2"/>
            <p:cNvSpPr>
              <a:spLocks noChangeAspect="1" noChangeArrowheads="1"/>
            </p:cNvSpPr>
            <p:nvPr/>
          </p:nvSpPr>
          <p:spPr bwMode="auto">
            <a:xfrm rot="2700000">
              <a:off x="684213" y="2781300"/>
              <a:ext cx="539750" cy="53975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ctr"/>
              <a:endParaRPr lang="cs-CZ" sz="1100">
                <a:latin typeface="Gill Sans MT" pitchFamily="34" charset="-18"/>
              </a:endParaRPr>
            </a:p>
          </p:txBody>
        </p:sp>
        <p:sp>
          <p:nvSpPr>
            <p:cNvPr id="30724" name="Oval 3"/>
            <p:cNvSpPr>
              <a:spLocks noChangeAspect="1" noChangeArrowheads="1"/>
            </p:cNvSpPr>
            <p:nvPr/>
          </p:nvSpPr>
          <p:spPr bwMode="auto">
            <a:xfrm>
              <a:off x="2124075" y="4221163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 sz="1100" b="1">
                  <a:latin typeface="Gill Sans MT" pitchFamily="34" charset="-18"/>
                </a:rPr>
                <a:t>3</a:t>
              </a:r>
            </a:p>
          </p:txBody>
        </p:sp>
        <p:sp>
          <p:nvSpPr>
            <p:cNvPr id="30725" name="Text Box 4"/>
            <p:cNvSpPr txBox="1">
              <a:spLocks noChangeArrowheads="1"/>
            </p:cNvSpPr>
            <p:nvPr/>
          </p:nvSpPr>
          <p:spPr bwMode="auto">
            <a:xfrm>
              <a:off x="611188" y="2852738"/>
              <a:ext cx="647699" cy="351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100" b="1">
                  <a:latin typeface="Gill Sans MT" pitchFamily="34" charset="-18"/>
                </a:rPr>
                <a:t>1</a:t>
              </a:r>
            </a:p>
          </p:txBody>
        </p:sp>
        <p:sp>
          <p:nvSpPr>
            <p:cNvPr id="30726" name="Text Box 5"/>
            <p:cNvSpPr txBox="1">
              <a:spLocks noChangeArrowheads="1"/>
            </p:cNvSpPr>
            <p:nvPr/>
          </p:nvSpPr>
          <p:spPr bwMode="auto">
            <a:xfrm>
              <a:off x="3563938" y="5013326"/>
              <a:ext cx="576262" cy="351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100" b="1">
                  <a:latin typeface="Gill Sans MT" pitchFamily="34" charset="-18"/>
                </a:rPr>
                <a:t>7</a:t>
              </a:r>
            </a:p>
          </p:txBody>
        </p:sp>
        <p:sp>
          <p:nvSpPr>
            <p:cNvPr id="30727" name="Rectangle 6"/>
            <p:cNvSpPr>
              <a:spLocks noChangeArrowheads="1"/>
            </p:cNvSpPr>
            <p:nvPr/>
          </p:nvSpPr>
          <p:spPr bwMode="auto">
            <a:xfrm rot="2700000">
              <a:off x="3563938" y="4941888"/>
              <a:ext cx="539750" cy="53975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 sz="1100">
                <a:latin typeface="Gill Sans MT" pitchFamily="34" charset="-18"/>
              </a:endParaRPr>
            </a:p>
          </p:txBody>
        </p:sp>
        <p:sp>
          <p:nvSpPr>
            <p:cNvPr id="30728" name="Text Box 7"/>
            <p:cNvSpPr txBox="1">
              <a:spLocks noChangeArrowheads="1"/>
            </p:cNvSpPr>
            <p:nvPr/>
          </p:nvSpPr>
          <p:spPr bwMode="auto">
            <a:xfrm>
              <a:off x="3525839" y="719139"/>
              <a:ext cx="576262" cy="351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100" b="1">
                  <a:latin typeface="Gill Sans MT" pitchFamily="34" charset="-18"/>
                </a:rPr>
                <a:t>4</a:t>
              </a:r>
            </a:p>
          </p:txBody>
        </p:sp>
        <p:sp>
          <p:nvSpPr>
            <p:cNvPr id="30729" name="Line 8"/>
            <p:cNvSpPr>
              <a:spLocks noChangeShapeType="1"/>
            </p:cNvSpPr>
            <p:nvPr/>
          </p:nvSpPr>
          <p:spPr bwMode="auto">
            <a:xfrm>
              <a:off x="3851275" y="6021388"/>
              <a:ext cx="0" cy="5032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/>
            </a:p>
          </p:txBody>
        </p:sp>
        <p:sp>
          <p:nvSpPr>
            <p:cNvPr id="30730" name="Line 9"/>
            <p:cNvSpPr>
              <a:spLocks noChangeShapeType="1"/>
            </p:cNvSpPr>
            <p:nvPr/>
          </p:nvSpPr>
          <p:spPr bwMode="auto">
            <a:xfrm>
              <a:off x="971550" y="6669088"/>
              <a:ext cx="288131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lg" len="med"/>
              <a:tailEnd type="triangle" w="lg" len="med"/>
            </a:ln>
          </p:spPr>
          <p:txBody>
            <a:bodyPr/>
            <a:lstStyle/>
            <a:p>
              <a:endParaRPr lang="cs-CZ" sz="1600"/>
            </a:p>
          </p:txBody>
        </p:sp>
        <p:sp>
          <p:nvSpPr>
            <p:cNvPr id="30731" name="Line 10"/>
            <p:cNvSpPr>
              <a:spLocks noChangeShapeType="1"/>
            </p:cNvSpPr>
            <p:nvPr/>
          </p:nvSpPr>
          <p:spPr bwMode="auto">
            <a:xfrm>
              <a:off x="3851275" y="6669088"/>
              <a:ext cx="36734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lg" len="med"/>
              <a:tailEnd type="triangle" w="lg" len="med"/>
            </a:ln>
          </p:spPr>
          <p:txBody>
            <a:bodyPr/>
            <a:lstStyle/>
            <a:p>
              <a:endParaRPr lang="cs-CZ" sz="1600"/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1908992" y="6381368"/>
              <a:ext cx="1225370" cy="33068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00" b="1">
                  <a:latin typeface="+mn-lt"/>
                </a:rPr>
                <a:t>1. etapa</a:t>
              </a:r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4933181" y="6381369"/>
              <a:ext cx="1223358" cy="33068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00" b="1">
                  <a:latin typeface="+mn-lt"/>
                </a:rPr>
                <a:t>2. etapa</a:t>
              </a:r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1186649" y="2276945"/>
              <a:ext cx="647896" cy="33068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00">
                  <a:latin typeface="+mn-lt"/>
                </a:rPr>
                <a:t>V</a:t>
              </a:r>
              <a:r>
                <a:rPr lang="cs-CZ" sz="1000" baseline="-25000">
                  <a:latin typeface="+mn-lt"/>
                </a:rPr>
                <a:t>1.1</a:t>
              </a:r>
              <a:endParaRPr lang="cs-CZ" sz="1000">
                <a:latin typeface="+mn-lt"/>
              </a:endParaRPr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186649" y="3499960"/>
              <a:ext cx="577472" cy="33068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00">
                  <a:latin typeface="+mn-lt"/>
                </a:rPr>
                <a:t>V</a:t>
              </a:r>
              <a:r>
                <a:rPr lang="cs-CZ" sz="1000" baseline="-25000">
                  <a:latin typeface="+mn-lt"/>
                </a:rPr>
                <a:t>1.2</a:t>
              </a:r>
              <a:endParaRPr lang="cs-CZ" sz="1000">
                <a:latin typeface="+mn-lt"/>
              </a:endParaRPr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4067977" y="4798178"/>
              <a:ext cx="575461" cy="33068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00">
                  <a:latin typeface="+mn-lt"/>
                </a:rPr>
                <a:t>V</a:t>
              </a:r>
              <a:r>
                <a:rPr lang="cs-CZ" sz="1000" baseline="-25000">
                  <a:latin typeface="+mn-lt"/>
                </a:rPr>
                <a:t>7.1</a:t>
              </a:r>
              <a:endParaRPr lang="cs-CZ" sz="1000">
                <a:latin typeface="+mn-lt"/>
              </a:endParaRPr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4067977" y="5300841"/>
              <a:ext cx="575461" cy="33068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00">
                  <a:latin typeface="+mn-lt"/>
                </a:rPr>
                <a:t>V</a:t>
              </a:r>
              <a:r>
                <a:rPr lang="cs-CZ" sz="1000" baseline="-25000">
                  <a:latin typeface="+mn-lt"/>
                </a:rPr>
                <a:t>7.2</a:t>
              </a:r>
              <a:endParaRPr lang="cs-CZ" sz="1000">
                <a:latin typeface="+mn-lt"/>
              </a:endParaRPr>
            </a:p>
          </p:txBody>
        </p:sp>
        <p:sp>
          <p:nvSpPr>
            <p:cNvPr id="30738" name="Text Box 18"/>
            <p:cNvSpPr txBox="1">
              <a:spLocks noChangeArrowheads="1"/>
            </p:cNvSpPr>
            <p:nvPr/>
          </p:nvSpPr>
          <p:spPr bwMode="auto">
            <a:xfrm>
              <a:off x="7164388" y="2781300"/>
              <a:ext cx="360363" cy="351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cs-CZ" sz="1100">
                <a:latin typeface="Gill Sans MT" pitchFamily="34" charset="-18"/>
              </a:endParaRPr>
            </a:p>
          </p:txBody>
        </p:sp>
        <p:sp>
          <p:nvSpPr>
            <p:cNvPr id="30739" name="Oval 19"/>
            <p:cNvSpPr>
              <a:spLocks noChangeAspect="1" noChangeArrowheads="1"/>
            </p:cNvSpPr>
            <p:nvPr/>
          </p:nvSpPr>
          <p:spPr bwMode="auto">
            <a:xfrm>
              <a:off x="2124075" y="1341438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 sz="1100" b="1">
                  <a:latin typeface="Gill Sans MT" pitchFamily="34" charset="-18"/>
                </a:rPr>
                <a:t>2</a:t>
              </a:r>
            </a:p>
          </p:txBody>
        </p:sp>
        <p:sp>
          <p:nvSpPr>
            <p:cNvPr id="30740" name="Rectangle 20"/>
            <p:cNvSpPr>
              <a:spLocks noChangeArrowheads="1"/>
            </p:cNvSpPr>
            <p:nvPr/>
          </p:nvSpPr>
          <p:spPr bwMode="auto">
            <a:xfrm rot="2700000">
              <a:off x="3563938" y="2060575"/>
              <a:ext cx="539750" cy="53975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 sz="1100">
                <a:latin typeface="Gill Sans MT" pitchFamily="34" charset="-18"/>
              </a:endParaRPr>
            </a:p>
          </p:txBody>
        </p:sp>
        <p:sp>
          <p:nvSpPr>
            <p:cNvPr id="30741" name="Rectangle 21"/>
            <p:cNvSpPr>
              <a:spLocks noChangeArrowheads="1"/>
            </p:cNvSpPr>
            <p:nvPr/>
          </p:nvSpPr>
          <p:spPr bwMode="auto">
            <a:xfrm rot="2700000">
              <a:off x="3563938" y="620713"/>
              <a:ext cx="539750" cy="53975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 sz="1100">
                <a:latin typeface="Gill Sans MT" pitchFamily="34" charset="-18"/>
              </a:endParaRPr>
            </a:p>
          </p:txBody>
        </p:sp>
        <p:sp>
          <p:nvSpPr>
            <p:cNvPr id="30742" name="Rectangle 22"/>
            <p:cNvSpPr>
              <a:spLocks noChangeArrowheads="1"/>
            </p:cNvSpPr>
            <p:nvPr/>
          </p:nvSpPr>
          <p:spPr bwMode="auto">
            <a:xfrm rot="2700000">
              <a:off x="3563938" y="3500438"/>
              <a:ext cx="539750" cy="53975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 sz="1100">
                <a:latin typeface="Gill Sans MT" pitchFamily="34" charset="-18"/>
              </a:endParaRPr>
            </a:p>
          </p:txBody>
        </p:sp>
        <p:sp>
          <p:nvSpPr>
            <p:cNvPr id="30743" name="Text Box 23"/>
            <p:cNvSpPr txBox="1">
              <a:spLocks noChangeArrowheads="1"/>
            </p:cNvSpPr>
            <p:nvPr/>
          </p:nvSpPr>
          <p:spPr bwMode="auto">
            <a:xfrm>
              <a:off x="3598863" y="2122486"/>
              <a:ext cx="431800" cy="351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100" b="1">
                  <a:latin typeface="Gill Sans MT" pitchFamily="34" charset="-18"/>
                </a:rPr>
                <a:t>5</a:t>
              </a:r>
            </a:p>
          </p:txBody>
        </p:sp>
        <p:sp>
          <p:nvSpPr>
            <p:cNvPr id="30744" name="Text Box 24"/>
            <p:cNvSpPr txBox="1">
              <a:spLocks noChangeArrowheads="1"/>
            </p:cNvSpPr>
            <p:nvPr/>
          </p:nvSpPr>
          <p:spPr bwMode="auto">
            <a:xfrm>
              <a:off x="3598863" y="3633788"/>
              <a:ext cx="431800" cy="351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100" b="1">
                  <a:latin typeface="Gill Sans MT" pitchFamily="34" charset="-18"/>
                </a:rPr>
                <a:t>6</a:t>
              </a:r>
            </a:p>
          </p:txBody>
        </p:sp>
        <p:sp>
          <p:nvSpPr>
            <p:cNvPr id="30745" name="Oval 25"/>
            <p:cNvSpPr>
              <a:spLocks noChangeAspect="1" noChangeArrowheads="1"/>
            </p:cNvSpPr>
            <p:nvPr/>
          </p:nvSpPr>
          <p:spPr bwMode="auto">
            <a:xfrm>
              <a:off x="5003800" y="5300663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 sz="1100" b="1">
                  <a:latin typeface="Gill Sans MT" pitchFamily="34" charset="-18"/>
                </a:rPr>
                <a:t>15</a:t>
              </a:r>
            </a:p>
          </p:txBody>
        </p:sp>
        <p:sp>
          <p:nvSpPr>
            <p:cNvPr id="30746" name="Oval 26"/>
            <p:cNvSpPr>
              <a:spLocks noChangeAspect="1" noChangeArrowheads="1"/>
            </p:cNvSpPr>
            <p:nvPr/>
          </p:nvSpPr>
          <p:spPr bwMode="auto">
            <a:xfrm>
              <a:off x="5003800" y="4581525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 sz="1100" b="1">
                  <a:latin typeface="Gill Sans MT" pitchFamily="34" charset="-18"/>
                </a:rPr>
                <a:t>14</a:t>
              </a:r>
            </a:p>
          </p:txBody>
        </p:sp>
        <p:sp>
          <p:nvSpPr>
            <p:cNvPr id="30747" name="Line 27"/>
            <p:cNvSpPr>
              <a:spLocks noChangeShapeType="1"/>
            </p:cNvSpPr>
            <p:nvPr/>
          </p:nvSpPr>
          <p:spPr bwMode="auto">
            <a:xfrm flipV="1">
              <a:off x="4211638" y="4941888"/>
              <a:ext cx="792162" cy="2873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/>
            </a:p>
          </p:txBody>
        </p:sp>
        <p:sp>
          <p:nvSpPr>
            <p:cNvPr id="30748" name="Line 28"/>
            <p:cNvSpPr>
              <a:spLocks noChangeShapeType="1"/>
            </p:cNvSpPr>
            <p:nvPr/>
          </p:nvSpPr>
          <p:spPr bwMode="auto">
            <a:xfrm>
              <a:off x="4211638" y="5229225"/>
              <a:ext cx="792162" cy="2873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/>
            </a:p>
          </p:txBody>
        </p:sp>
        <p:sp>
          <p:nvSpPr>
            <p:cNvPr id="30749" name="Oval 29"/>
            <p:cNvSpPr>
              <a:spLocks noChangeAspect="1" noChangeArrowheads="1"/>
            </p:cNvSpPr>
            <p:nvPr/>
          </p:nvSpPr>
          <p:spPr bwMode="auto">
            <a:xfrm>
              <a:off x="5003800" y="3860800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 sz="1100" b="1">
                  <a:latin typeface="Gill Sans MT" pitchFamily="34" charset="-18"/>
                </a:rPr>
                <a:t>13</a:t>
              </a:r>
            </a:p>
          </p:txBody>
        </p:sp>
        <p:sp>
          <p:nvSpPr>
            <p:cNvPr id="30750" name="Oval 30"/>
            <p:cNvSpPr>
              <a:spLocks noChangeAspect="1" noChangeArrowheads="1"/>
            </p:cNvSpPr>
            <p:nvPr/>
          </p:nvSpPr>
          <p:spPr bwMode="auto">
            <a:xfrm>
              <a:off x="5003800" y="3141663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 sz="1100" b="1">
                  <a:latin typeface="Gill Sans MT" pitchFamily="34" charset="-18"/>
                </a:rPr>
                <a:t>12</a:t>
              </a:r>
            </a:p>
          </p:txBody>
        </p:sp>
        <p:sp>
          <p:nvSpPr>
            <p:cNvPr id="30751" name="Oval 31"/>
            <p:cNvSpPr>
              <a:spLocks noChangeAspect="1" noChangeArrowheads="1"/>
            </p:cNvSpPr>
            <p:nvPr/>
          </p:nvSpPr>
          <p:spPr bwMode="auto">
            <a:xfrm>
              <a:off x="5003800" y="2420938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 sz="1100" b="1">
                  <a:latin typeface="Gill Sans MT" pitchFamily="34" charset="-18"/>
                </a:rPr>
                <a:t>11</a:t>
              </a:r>
            </a:p>
          </p:txBody>
        </p:sp>
        <p:sp>
          <p:nvSpPr>
            <p:cNvPr id="30752" name="Oval 32"/>
            <p:cNvSpPr>
              <a:spLocks noChangeAspect="1" noChangeArrowheads="1"/>
            </p:cNvSpPr>
            <p:nvPr/>
          </p:nvSpPr>
          <p:spPr bwMode="auto">
            <a:xfrm>
              <a:off x="5003800" y="1700213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 sz="1100" b="1">
                  <a:latin typeface="Gill Sans MT" pitchFamily="34" charset="-18"/>
                </a:rPr>
                <a:t>10</a:t>
              </a:r>
            </a:p>
          </p:txBody>
        </p:sp>
        <p:sp>
          <p:nvSpPr>
            <p:cNvPr id="30753" name="Oval 33"/>
            <p:cNvSpPr>
              <a:spLocks noChangeAspect="1" noChangeArrowheads="1"/>
            </p:cNvSpPr>
            <p:nvPr/>
          </p:nvSpPr>
          <p:spPr bwMode="auto">
            <a:xfrm>
              <a:off x="5003800" y="981075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 sz="1100" b="1">
                  <a:latin typeface="Gill Sans MT" pitchFamily="34" charset="-18"/>
                </a:rPr>
                <a:t>9</a:t>
              </a:r>
            </a:p>
          </p:txBody>
        </p:sp>
        <p:sp>
          <p:nvSpPr>
            <p:cNvPr id="30754" name="Oval 34"/>
            <p:cNvSpPr>
              <a:spLocks noChangeAspect="1" noChangeArrowheads="1"/>
            </p:cNvSpPr>
            <p:nvPr/>
          </p:nvSpPr>
          <p:spPr bwMode="auto">
            <a:xfrm>
              <a:off x="5003800" y="260350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 sz="1100" b="1">
                  <a:latin typeface="Gill Sans MT" pitchFamily="34" charset="-18"/>
                </a:rPr>
                <a:t>8</a:t>
              </a:r>
            </a:p>
          </p:txBody>
        </p:sp>
        <p:sp>
          <p:nvSpPr>
            <p:cNvPr id="30755" name="Line 35"/>
            <p:cNvSpPr>
              <a:spLocks noChangeShapeType="1"/>
            </p:cNvSpPr>
            <p:nvPr/>
          </p:nvSpPr>
          <p:spPr bwMode="auto">
            <a:xfrm flipV="1">
              <a:off x="1331913" y="1773238"/>
              <a:ext cx="863600" cy="1295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/>
            </a:p>
          </p:txBody>
        </p:sp>
        <p:sp>
          <p:nvSpPr>
            <p:cNvPr id="30756" name="Line 36"/>
            <p:cNvSpPr>
              <a:spLocks noChangeShapeType="1"/>
            </p:cNvSpPr>
            <p:nvPr/>
          </p:nvSpPr>
          <p:spPr bwMode="auto">
            <a:xfrm>
              <a:off x="1331913" y="3068638"/>
              <a:ext cx="863600" cy="12239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/>
            </a:p>
          </p:txBody>
        </p:sp>
        <p:sp>
          <p:nvSpPr>
            <p:cNvPr id="30757" name="Line 37"/>
            <p:cNvSpPr>
              <a:spLocks noChangeShapeType="1"/>
            </p:cNvSpPr>
            <p:nvPr/>
          </p:nvSpPr>
          <p:spPr bwMode="auto">
            <a:xfrm flipV="1">
              <a:off x="2627313" y="908050"/>
              <a:ext cx="792162" cy="5762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/>
            </a:p>
          </p:txBody>
        </p:sp>
        <p:sp>
          <p:nvSpPr>
            <p:cNvPr id="30758" name="Line 38"/>
            <p:cNvSpPr>
              <a:spLocks noChangeShapeType="1"/>
            </p:cNvSpPr>
            <p:nvPr/>
          </p:nvSpPr>
          <p:spPr bwMode="auto">
            <a:xfrm>
              <a:off x="2627313" y="1773238"/>
              <a:ext cx="865187" cy="5762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/>
            </a:p>
          </p:txBody>
        </p:sp>
        <p:sp>
          <p:nvSpPr>
            <p:cNvPr id="30759" name="Line 39"/>
            <p:cNvSpPr>
              <a:spLocks noChangeShapeType="1"/>
            </p:cNvSpPr>
            <p:nvPr/>
          </p:nvSpPr>
          <p:spPr bwMode="auto">
            <a:xfrm flipV="1">
              <a:off x="2627313" y="3789363"/>
              <a:ext cx="792162" cy="5762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/>
            </a:p>
          </p:txBody>
        </p:sp>
        <p:sp>
          <p:nvSpPr>
            <p:cNvPr id="30760" name="Line 40"/>
            <p:cNvSpPr>
              <a:spLocks noChangeShapeType="1"/>
            </p:cNvSpPr>
            <p:nvPr/>
          </p:nvSpPr>
          <p:spPr bwMode="auto">
            <a:xfrm>
              <a:off x="2627313" y="4652963"/>
              <a:ext cx="792162" cy="5762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/>
            </a:p>
          </p:txBody>
        </p:sp>
        <p:sp>
          <p:nvSpPr>
            <p:cNvPr id="30761" name="Line 41"/>
            <p:cNvSpPr>
              <a:spLocks noChangeShapeType="1"/>
            </p:cNvSpPr>
            <p:nvPr/>
          </p:nvSpPr>
          <p:spPr bwMode="auto">
            <a:xfrm flipV="1">
              <a:off x="4211638" y="620713"/>
              <a:ext cx="792162" cy="2873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/>
            </a:p>
          </p:txBody>
        </p:sp>
        <p:sp>
          <p:nvSpPr>
            <p:cNvPr id="30762" name="Line 42"/>
            <p:cNvSpPr>
              <a:spLocks noChangeShapeType="1"/>
            </p:cNvSpPr>
            <p:nvPr/>
          </p:nvSpPr>
          <p:spPr bwMode="auto">
            <a:xfrm>
              <a:off x="4211638" y="908050"/>
              <a:ext cx="792162" cy="288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/>
            </a:p>
          </p:txBody>
        </p:sp>
        <p:sp>
          <p:nvSpPr>
            <p:cNvPr id="30763" name="Line 43"/>
            <p:cNvSpPr>
              <a:spLocks noChangeShapeType="1"/>
            </p:cNvSpPr>
            <p:nvPr/>
          </p:nvSpPr>
          <p:spPr bwMode="auto">
            <a:xfrm flipV="1">
              <a:off x="4211638" y="2060575"/>
              <a:ext cx="792162" cy="288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/>
            </a:p>
          </p:txBody>
        </p:sp>
        <p:sp>
          <p:nvSpPr>
            <p:cNvPr id="30764" name="Line 44"/>
            <p:cNvSpPr>
              <a:spLocks noChangeShapeType="1"/>
            </p:cNvSpPr>
            <p:nvPr/>
          </p:nvSpPr>
          <p:spPr bwMode="auto">
            <a:xfrm>
              <a:off x="4211638" y="2349500"/>
              <a:ext cx="792162" cy="2873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/>
            </a:p>
          </p:txBody>
        </p:sp>
        <p:sp>
          <p:nvSpPr>
            <p:cNvPr id="30765" name="Line 45"/>
            <p:cNvSpPr>
              <a:spLocks noChangeShapeType="1"/>
            </p:cNvSpPr>
            <p:nvPr/>
          </p:nvSpPr>
          <p:spPr bwMode="auto">
            <a:xfrm flipV="1">
              <a:off x="4211638" y="3500438"/>
              <a:ext cx="792162" cy="288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/>
            </a:p>
          </p:txBody>
        </p:sp>
        <p:sp>
          <p:nvSpPr>
            <p:cNvPr id="30766" name="Line 46"/>
            <p:cNvSpPr>
              <a:spLocks noChangeShapeType="1"/>
            </p:cNvSpPr>
            <p:nvPr/>
          </p:nvSpPr>
          <p:spPr bwMode="auto">
            <a:xfrm>
              <a:off x="4211638" y="3789363"/>
              <a:ext cx="792162" cy="2873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/>
            </a:p>
          </p:txBody>
        </p:sp>
        <p:sp>
          <p:nvSpPr>
            <p:cNvPr id="30767" name="Line 47"/>
            <p:cNvSpPr>
              <a:spLocks noChangeShapeType="1"/>
            </p:cNvSpPr>
            <p:nvPr/>
          </p:nvSpPr>
          <p:spPr bwMode="auto">
            <a:xfrm flipV="1">
              <a:off x="5508625" y="333375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/>
            </a:p>
          </p:txBody>
        </p:sp>
        <p:sp>
          <p:nvSpPr>
            <p:cNvPr id="30768" name="Line 48"/>
            <p:cNvSpPr>
              <a:spLocks noChangeShapeType="1"/>
            </p:cNvSpPr>
            <p:nvPr/>
          </p:nvSpPr>
          <p:spPr bwMode="auto">
            <a:xfrm>
              <a:off x="5508625" y="549275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/>
            </a:p>
          </p:txBody>
        </p:sp>
        <p:sp>
          <p:nvSpPr>
            <p:cNvPr id="30769" name="Line 49"/>
            <p:cNvSpPr>
              <a:spLocks noChangeShapeType="1"/>
            </p:cNvSpPr>
            <p:nvPr/>
          </p:nvSpPr>
          <p:spPr bwMode="auto">
            <a:xfrm flipV="1">
              <a:off x="5508625" y="1052513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/>
            </a:p>
          </p:txBody>
        </p:sp>
        <p:sp>
          <p:nvSpPr>
            <p:cNvPr id="30770" name="Line 50"/>
            <p:cNvSpPr>
              <a:spLocks noChangeShapeType="1"/>
            </p:cNvSpPr>
            <p:nvPr/>
          </p:nvSpPr>
          <p:spPr bwMode="auto">
            <a:xfrm>
              <a:off x="5508625" y="1268413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/>
            </a:p>
          </p:txBody>
        </p:sp>
        <p:sp>
          <p:nvSpPr>
            <p:cNvPr id="30771" name="Line 51"/>
            <p:cNvSpPr>
              <a:spLocks noChangeShapeType="1"/>
            </p:cNvSpPr>
            <p:nvPr/>
          </p:nvSpPr>
          <p:spPr bwMode="auto">
            <a:xfrm flipV="1">
              <a:off x="5508625" y="1773238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/>
            </a:p>
          </p:txBody>
        </p:sp>
        <p:sp>
          <p:nvSpPr>
            <p:cNvPr id="30772" name="Line 52"/>
            <p:cNvSpPr>
              <a:spLocks noChangeShapeType="1"/>
            </p:cNvSpPr>
            <p:nvPr/>
          </p:nvSpPr>
          <p:spPr bwMode="auto">
            <a:xfrm>
              <a:off x="5508625" y="1989138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/>
            </a:p>
          </p:txBody>
        </p:sp>
        <p:sp>
          <p:nvSpPr>
            <p:cNvPr id="30773" name="Line 53"/>
            <p:cNvSpPr>
              <a:spLocks noChangeShapeType="1"/>
            </p:cNvSpPr>
            <p:nvPr/>
          </p:nvSpPr>
          <p:spPr bwMode="auto">
            <a:xfrm flipV="1">
              <a:off x="5508625" y="2492375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/>
            </a:p>
          </p:txBody>
        </p:sp>
        <p:sp>
          <p:nvSpPr>
            <p:cNvPr id="30774" name="Line 54"/>
            <p:cNvSpPr>
              <a:spLocks noChangeShapeType="1"/>
            </p:cNvSpPr>
            <p:nvPr/>
          </p:nvSpPr>
          <p:spPr bwMode="auto">
            <a:xfrm>
              <a:off x="5508625" y="2708275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/>
            </a:p>
          </p:txBody>
        </p:sp>
        <p:sp>
          <p:nvSpPr>
            <p:cNvPr id="30775" name="Line 55"/>
            <p:cNvSpPr>
              <a:spLocks noChangeShapeType="1"/>
            </p:cNvSpPr>
            <p:nvPr/>
          </p:nvSpPr>
          <p:spPr bwMode="auto">
            <a:xfrm flipV="1">
              <a:off x="5508625" y="3213100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/>
            </a:p>
          </p:txBody>
        </p:sp>
        <p:sp>
          <p:nvSpPr>
            <p:cNvPr id="30776" name="Line 56"/>
            <p:cNvSpPr>
              <a:spLocks noChangeShapeType="1"/>
            </p:cNvSpPr>
            <p:nvPr/>
          </p:nvSpPr>
          <p:spPr bwMode="auto">
            <a:xfrm>
              <a:off x="5508625" y="3429000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/>
            </a:p>
          </p:txBody>
        </p:sp>
        <p:sp>
          <p:nvSpPr>
            <p:cNvPr id="30777" name="Line 57"/>
            <p:cNvSpPr>
              <a:spLocks noChangeShapeType="1"/>
            </p:cNvSpPr>
            <p:nvPr/>
          </p:nvSpPr>
          <p:spPr bwMode="auto">
            <a:xfrm flipV="1">
              <a:off x="5508625" y="3933825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/>
            </a:p>
          </p:txBody>
        </p:sp>
        <p:sp>
          <p:nvSpPr>
            <p:cNvPr id="30778" name="Line 58"/>
            <p:cNvSpPr>
              <a:spLocks noChangeShapeType="1"/>
            </p:cNvSpPr>
            <p:nvPr/>
          </p:nvSpPr>
          <p:spPr bwMode="auto">
            <a:xfrm>
              <a:off x="5508625" y="4149725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/>
            </a:p>
          </p:txBody>
        </p:sp>
        <p:sp>
          <p:nvSpPr>
            <p:cNvPr id="30779" name="Line 59"/>
            <p:cNvSpPr>
              <a:spLocks noChangeShapeType="1"/>
            </p:cNvSpPr>
            <p:nvPr/>
          </p:nvSpPr>
          <p:spPr bwMode="auto">
            <a:xfrm flipV="1">
              <a:off x="5508625" y="4652963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/>
            </a:p>
          </p:txBody>
        </p:sp>
        <p:sp>
          <p:nvSpPr>
            <p:cNvPr id="30780" name="Line 60"/>
            <p:cNvSpPr>
              <a:spLocks noChangeShapeType="1"/>
            </p:cNvSpPr>
            <p:nvPr/>
          </p:nvSpPr>
          <p:spPr bwMode="auto">
            <a:xfrm>
              <a:off x="5508625" y="4868863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/>
            </a:p>
          </p:txBody>
        </p:sp>
        <p:sp>
          <p:nvSpPr>
            <p:cNvPr id="30781" name="Line 61"/>
            <p:cNvSpPr>
              <a:spLocks noChangeShapeType="1"/>
            </p:cNvSpPr>
            <p:nvPr/>
          </p:nvSpPr>
          <p:spPr bwMode="auto">
            <a:xfrm flipV="1">
              <a:off x="5508625" y="5373688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/>
            </a:p>
          </p:txBody>
        </p:sp>
        <p:sp>
          <p:nvSpPr>
            <p:cNvPr id="30782" name="Line 62"/>
            <p:cNvSpPr>
              <a:spLocks noChangeShapeType="1"/>
            </p:cNvSpPr>
            <p:nvPr/>
          </p:nvSpPr>
          <p:spPr bwMode="auto">
            <a:xfrm>
              <a:off x="5508625" y="5589588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/>
            </a:p>
          </p:txBody>
        </p:sp>
        <p:sp>
          <p:nvSpPr>
            <p:cNvPr id="64" name="Text Box 63"/>
            <p:cNvSpPr txBox="1">
              <a:spLocks noChangeArrowheads="1"/>
            </p:cNvSpPr>
            <p:nvPr/>
          </p:nvSpPr>
          <p:spPr bwMode="auto">
            <a:xfrm>
              <a:off x="2194711" y="907484"/>
              <a:ext cx="937639" cy="33068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00">
                  <a:latin typeface="+mn-lt"/>
                </a:rPr>
                <a:t>U</a:t>
              </a:r>
              <a:r>
                <a:rPr lang="cs-CZ" sz="1000" baseline="-25000">
                  <a:latin typeface="+mn-lt"/>
                </a:rPr>
                <a:t>2.1  </a:t>
              </a:r>
              <a:r>
                <a:rPr lang="cs-CZ" sz="1000">
                  <a:latin typeface="+mn-lt"/>
                </a:rPr>
                <a:t>p</a:t>
              </a:r>
              <a:r>
                <a:rPr lang="cs-CZ" sz="1000" baseline="-25000">
                  <a:latin typeface="+mn-lt"/>
                </a:rPr>
                <a:t>2.1</a:t>
              </a:r>
              <a:endParaRPr lang="cs-CZ" sz="1000">
                <a:latin typeface="+mn-lt"/>
              </a:endParaRPr>
            </a:p>
          </p:txBody>
        </p:sp>
        <p:sp>
          <p:nvSpPr>
            <p:cNvPr id="65" name="Text Box 64"/>
            <p:cNvSpPr txBox="1">
              <a:spLocks noChangeArrowheads="1"/>
            </p:cNvSpPr>
            <p:nvPr/>
          </p:nvSpPr>
          <p:spPr bwMode="auto">
            <a:xfrm>
              <a:off x="2269159" y="1989991"/>
              <a:ext cx="933614" cy="33068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00">
                  <a:latin typeface="+mn-lt"/>
                </a:rPr>
                <a:t>U</a:t>
              </a:r>
              <a:r>
                <a:rPr lang="cs-CZ" sz="1000" baseline="-25000">
                  <a:latin typeface="+mn-lt"/>
                </a:rPr>
                <a:t>2.2</a:t>
              </a:r>
              <a:r>
                <a:rPr lang="cs-CZ" sz="1000">
                  <a:latin typeface="+mn-lt"/>
                </a:rPr>
                <a:t>  p</a:t>
              </a:r>
              <a:r>
                <a:rPr lang="cs-CZ" sz="1000" baseline="-25000">
                  <a:latin typeface="+mn-lt"/>
                </a:rPr>
                <a:t>2.2</a:t>
              </a:r>
              <a:endParaRPr lang="cs-CZ" sz="1000">
                <a:latin typeface="+mn-lt"/>
              </a:endParaRPr>
            </a:p>
          </p:txBody>
        </p:sp>
        <p:sp>
          <p:nvSpPr>
            <p:cNvPr id="66" name="Text Box 65"/>
            <p:cNvSpPr txBox="1">
              <a:spLocks noChangeArrowheads="1"/>
            </p:cNvSpPr>
            <p:nvPr/>
          </p:nvSpPr>
          <p:spPr bwMode="auto">
            <a:xfrm>
              <a:off x="2269159" y="4942643"/>
              <a:ext cx="933614" cy="33068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00">
                  <a:latin typeface="+mn-lt"/>
                </a:rPr>
                <a:t>U</a:t>
              </a:r>
              <a:r>
                <a:rPr lang="cs-CZ" sz="1000" baseline="-25000">
                  <a:latin typeface="+mn-lt"/>
                </a:rPr>
                <a:t>3.2</a:t>
              </a:r>
              <a:r>
                <a:rPr lang="cs-CZ" sz="1000">
                  <a:latin typeface="+mn-lt"/>
                </a:rPr>
                <a:t>  p</a:t>
              </a:r>
              <a:r>
                <a:rPr lang="cs-CZ" sz="1000" baseline="-25000">
                  <a:latin typeface="+mn-lt"/>
                </a:rPr>
                <a:t>3.2</a:t>
              </a:r>
              <a:endParaRPr lang="cs-CZ" sz="1000">
                <a:latin typeface="+mn-lt"/>
              </a:endParaRPr>
            </a:p>
          </p:txBody>
        </p:sp>
        <p:sp>
          <p:nvSpPr>
            <p:cNvPr id="67" name="Text Box 66"/>
            <p:cNvSpPr txBox="1">
              <a:spLocks noChangeArrowheads="1"/>
            </p:cNvSpPr>
            <p:nvPr/>
          </p:nvSpPr>
          <p:spPr bwMode="auto">
            <a:xfrm>
              <a:off x="2269159" y="3788894"/>
              <a:ext cx="935626" cy="33068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00">
                  <a:latin typeface="+mn-lt"/>
                </a:rPr>
                <a:t>U</a:t>
              </a:r>
              <a:r>
                <a:rPr lang="cs-CZ" sz="1000" baseline="-25000">
                  <a:latin typeface="+mn-lt"/>
                </a:rPr>
                <a:t>3.1  </a:t>
              </a:r>
              <a:r>
                <a:rPr lang="cs-CZ" sz="1000">
                  <a:latin typeface="+mn-lt"/>
                </a:rPr>
                <a:t>p</a:t>
              </a:r>
              <a:r>
                <a:rPr lang="cs-CZ" sz="1000" baseline="-25000">
                  <a:latin typeface="+mn-lt"/>
                </a:rPr>
                <a:t>3.1</a:t>
              </a:r>
              <a:endParaRPr lang="cs-CZ" sz="1000">
                <a:latin typeface="+mn-lt"/>
              </a:endParaRPr>
            </a:p>
          </p:txBody>
        </p:sp>
        <p:sp>
          <p:nvSpPr>
            <p:cNvPr id="68" name="Text Box 67"/>
            <p:cNvSpPr txBox="1">
              <a:spLocks noChangeArrowheads="1"/>
            </p:cNvSpPr>
            <p:nvPr/>
          </p:nvSpPr>
          <p:spPr bwMode="auto">
            <a:xfrm>
              <a:off x="4067977" y="980706"/>
              <a:ext cx="575461" cy="33068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00">
                  <a:latin typeface="+mn-lt"/>
                </a:rPr>
                <a:t>V</a:t>
              </a:r>
              <a:r>
                <a:rPr lang="cs-CZ" sz="1000" baseline="-25000">
                  <a:latin typeface="+mn-lt"/>
                </a:rPr>
                <a:t>4.2</a:t>
              </a:r>
              <a:endParaRPr lang="cs-CZ" sz="1000">
                <a:latin typeface="+mn-lt"/>
              </a:endParaRPr>
            </a:p>
          </p:txBody>
        </p:sp>
        <p:sp>
          <p:nvSpPr>
            <p:cNvPr id="69" name="Text Box 68"/>
            <p:cNvSpPr txBox="1">
              <a:spLocks noChangeArrowheads="1"/>
            </p:cNvSpPr>
            <p:nvPr/>
          </p:nvSpPr>
          <p:spPr bwMode="auto">
            <a:xfrm>
              <a:off x="4067977" y="476065"/>
              <a:ext cx="575461" cy="33068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00">
                  <a:latin typeface="+mn-lt"/>
                </a:rPr>
                <a:t>V</a:t>
              </a:r>
              <a:r>
                <a:rPr lang="cs-CZ" sz="1000" baseline="-25000">
                  <a:latin typeface="+mn-lt"/>
                </a:rPr>
                <a:t>4.1</a:t>
              </a:r>
              <a:endParaRPr lang="cs-CZ" sz="1000">
                <a:latin typeface="+mn-lt"/>
              </a:endParaRPr>
            </a:p>
          </p:txBody>
        </p:sp>
        <p:sp>
          <p:nvSpPr>
            <p:cNvPr id="70" name="Text Box 69"/>
            <p:cNvSpPr txBox="1">
              <a:spLocks noChangeArrowheads="1"/>
            </p:cNvSpPr>
            <p:nvPr/>
          </p:nvSpPr>
          <p:spPr bwMode="auto">
            <a:xfrm>
              <a:off x="4067977" y="2421409"/>
              <a:ext cx="575461" cy="33068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00">
                  <a:latin typeface="+mn-lt"/>
                </a:rPr>
                <a:t>V</a:t>
              </a:r>
              <a:r>
                <a:rPr lang="cs-CZ" sz="1000" baseline="-25000">
                  <a:latin typeface="+mn-lt"/>
                </a:rPr>
                <a:t>5.2</a:t>
              </a:r>
              <a:endParaRPr lang="cs-CZ" sz="1000">
                <a:latin typeface="+mn-lt"/>
              </a:endParaRPr>
            </a:p>
          </p:txBody>
        </p:sp>
        <p:sp>
          <p:nvSpPr>
            <p:cNvPr id="71" name="Text Box 70"/>
            <p:cNvSpPr txBox="1">
              <a:spLocks noChangeArrowheads="1"/>
            </p:cNvSpPr>
            <p:nvPr/>
          </p:nvSpPr>
          <p:spPr bwMode="auto">
            <a:xfrm>
              <a:off x="4067977" y="1916769"/>
              <a:ext cx="575461" cy="33068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00">
                  <a:latin typeface="+mn-lt"/>
                </a:rPr>
                <a:t>V</a:t>
              </a:r>
              <a:r>
                <a:rPr lang="cs-CZ" sz="1000" baseline="-25000">
                  <a:latin typeface="+mn-lt"/>
                </a:rPr>
                <a:t>5.1</a:t>
              </a:r>
              <a:endParaRPr lang="cs-CZ" sz="1000">
                <a:latin typeface="+mn-lt"/>
              </a:endParaRPr>
            </a:p>
          </p:txBody>
        </p:sp>
        <p:sp>
          <p:nvSpPr>
            <p:cNvPr id="72" name="Text Box 71"/>
            <p:cNvSpPr txBox="1">
              <a:spLocks noChangeArrowheads="1"/>
            </p:cNvSpPr>
            <p:nvPr/>
          </p:nvSpPr>
          <p:spPr bwMode="auto">
            <a:xfrm>
              <a:off x="4067977" y="3357473"/>
              <a:ext cx="575461" cy="33068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00">
                  <a:latin typeface="+mn-lt"/>
                </a:rPr>
                <a:t>V</a:t>
              </a:r>
              <a:r>
                <a:rPr lang="cs-CZ" sz="1000" baseline="-25000">
                  <a:latin typeface="+mn-lt"/>
                </a:rPr>
                <a:t>6.1</a:t>
              </a:r>
              <a:endParaRPr lang="cs-CZ" sz="1000">
                <a:latin typeface="+mn-lt"/>
              </a:endParaRPr>
            </a:p>
          </p:txBody>
        </p:sp>
        <p:sp>
          <p:nvSpPr>
            <p:cNvPr id="73" name="Text Box 72"/>
            <p:cNvSpPr txBox="1">
              <a:spLocks noChangeArrowheads="1"/>
            </p:cNvSpPr>
            <p:nvPr/>
          </p:nvSpPr>
          <p:spPr bwMode="auto">
            <a:xfrm>
              <a:off x="4067977" y="3860137"/>
              <a:ext cx="575461" cy="33068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00">
                  <a:latin typeface="+mn-lt"/>
                </a:rPr>
                <a:t>V</a:t>
              </a:r>
              <a:r>
                <a:rPr lang="cs-CZ" sz="1000" baseline="-25000">
                  <a:latin typeface="+mn-lt"/>
                </a:rPr>
                <a:t>6.2</a:t>
              </a:r>
              <a:endParaRPr lang="cs-CZ" sz="1000">
                <a:latin typeface="+mn-lt"/>
              </a:endParaRPr>
            </a:p>
          </p:txBody>
        </p:sp>
        <p:sp>
          <p:nvSpPr>
            <p:cNvPr id="74" name="Text Box 73"/>
            <p:cNvSpPr txBox="1">
              <a:spLocks noChangeArrowheads="1"/>
            </p:cNvSpPr>
            <p:nvPr/>
          </p:nvSpPr>
          <p:spPr bwMode="auto">
            <a:xfrm>
              <a:off x="6476461" y="115888"/>
              <a:ext cx="1048306" cy="33068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00" dirty="0">
                  <a:latin typeface="+mn-lt"/>
                </a:rPr>
                <a:t>U</a:t>
              </a:r>
              <a:r>
                <a:rPr lang="cs-CZ" sz="1000" baseline="-25000" dirty="0">
                  <a:latin typeface="+mn-lt"/>
                </a:rPr>
                <a:t>8.1      </a:t>
              </a:r>
              <a:r>
                <a:rPr lang="cs-CZ" sz="1000" dirty="0">
                  <a:latin typeface="+mn-lt"/>
                </a:rPr>
                <a:t>p</a:t>
              </a:r>
              <a:r>
                <a:rPr lang="cs-CZ" sz="1000" baseline="-25000" dirty="0">
                  <a:latin typeface="+mn-lt"/>
                </a:rPr>
                <a:t>8.1</a:t>
              </a:r>
              <a:endParaRPr lang="cs-CZ" sz="1000" dirty="0">
                <a:latin typeface="+mn-lt"/>
              </a:endParaRPr>
            </a:p>
          </p:txBody>
        </p:sp>
        <p:sp>
          <p:nvSpPr>
            <p:cNvPr id="75" name="Text Box 74"/>
            <p:cNvSpPr txBox="1">
              <a:spLocks noChangeArrowheads="1"/>
            </p:cNvSpPr>
            <p:nvPr/>
          </p:nvSpPr>
          <p:spPr bwMode="auto">
            <a:xfrm>
              <a:off x="6476461" y="549286"/>
              <a:ext cx="1048306" cy="33068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00" dirty="0">
                  <a:latin typeface="+mn-lt"/>
                </a:rPr>
                <a:t>U</a:t>
              </a:r>
              <a:r>
                <a:rPr lang="cs-CZ" sz="1000" baseline="-25000" dirty="0">
                  <a:latin typeface="+mn-lt"/>
                </a:rPr>
                <a:t>8.2      </a:t>
              </a:r>
              <a:r>
                <a:rPr lang="cs-CZ" sz="1000" dirty="0">
                  <a:latin typeface="+mn-lt"/>
                </a:rPr>
                <a:t>p</a:t>
              </a:r>
              <a:r>
                <a:rPr lang="cs-CZ" sz="1000" baseline="-25000" dirty="0">
                  <a:latin typeface="+mn-lt"/>
                </a:rPr>
                <a:t>8.2</a:t>
              </a:r>
              <a:endParaRPr lang="cs-CZ" sz="1000" dirty="0">
                <a:latin typeface="+mn-lt"/>
              </a:endParaRPr>
            </a:p>
          </p:txBody>
        </p:sp>
        <p:sp>
          <p:nvSpPr>
            <p:cNvPr id="76" name="Text Box 75"/>
            <p:cNvSpPr txBox="1">
              <a:spLocks noChangeArrowheads="1"/>
            </p:cNvSpPr>
            <p:nvPr/>
          </p:nvSpPr>
          <p:spPr bwMode="auto">
            <a:xfrm>
              <a:off x="6476461" y="836240"/>
              <a:ext cx="1118728" cy="33068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00" dirty="0">
                  <a:latin typeface="+mn-lt"/>
                </a:rPr>
                <a:t>U</a:t>
              </a:r>
              <a:r>
                <a:rPr lang="cs-CZ" sz="1000" baseline="-25000" dirty="0">
                  <a:latin typeface="+mn-lt"/>
                </a:rPr>
                <a:t>9.1      </a:t>
              </a:r>
              <a:r>
                <a:rPr lang="cs-CZ" sz="1000" dirty="0">
                  <a:latin typeface="+mn-lt"/>
                </a:rPr>
                <a:t>p</a:t>
              </a:r>
              <a:r>
                <a:rPr lang="cs-CZ" sz="1000" baseline="-25000" dirty="0">
                  <a:latin typeface="+mn-lt"/>
                </a:rPr>
                <a:t>9.1</a:t>
              </a:r>
              <a:endParaRPr lang="cs-CZ" sz="1000" dirty="0">
                <a:latin typeface="+mn-lt"/>
              </a:endParaRPr>
            </a:p>
          </p:txBody>
        </p:sp>
        <p:sp>
          <p:nvSpPr>
            <p:cNvPr id="77" name="Text Box 76"/>
            <p:cNvSpPr txBox="1">
              <a:spLocks noChangeArrowheads="1"/>
            </p:cNvSpPr>
            <p:nvPr/>
          </p:nvSpPr>
          <p:spPr bwMode="auto">
            <a:xfrm>
              <a:off x="6476461" y="1267660"/>
              <a:ext cx="1048306" cy="33068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00" dirty="0">
                  <a:latin typeface="+mn-lt"/>
                </a:rPr>
                <a:t>U</a:t>
              </a:r>
              <a:r>
                <a:rPr lang="cs-CZ" sz="1000" baseline="-25000" dirty="0">
                  <a:latin typeface="+mn-lt"/>
                </a:rPr>
                <a:t>9.2      </a:t>
              </a:r>
              <a:r>
                <a:rPr lang="cs-CZ" sz="1000" dirty="0">
                  <a:latin typeface="+mn-lt"/>
                </a:rPr>
                <a:t>p</a:t>
              </a:r>
              <a:r>
                <a:rPr lang="cs-CZ" sz="1000" baseline="-25000" dirty="0">
                  <a:latin typeface="+mn-lt"/>
                </a:rPr>
                <a:t>9.2</a:t>
              </a:r>
              <a:endParaRPr lang="cs-CZ" sz="1000" dirty="0">
                <a:latin typeface="+mn-lt"/>
              </a:endParaRPr>
            </a:p>
          </p:txBody>
        </p:sp>
        <p:sp>
          <p:nvSpPr>
            <p:cNvPr id="78" name="Text Box 77"/>
            <p:cNvSpPr txBox="1">
              <a:spLocks noChangeArrowheads="1"/>
            </p:cNvSpPr>
            <p:nvPr/>
          </p:nvSpPr>
          <p:spPr bwMode="auto">
            <a:xfrm>
              <a:off x="6476461" y="1627836"/>
              <a:ext cx="1118728" cy="33068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00">
                  <a:latin typeface="+mn-lt"/>
                </a:rPr>
                <a:t>U</a:t>
              </a:r>
              <a:r>
                <a:rPr lang="cs-CZ" sz="1000" baseline="-25000">
                  <a:latin typeface="+mn-lt"/>
                </a:rPr>
                <a:t>10.1    </a:t>
              </a:r>
              <a:r>
                <a:rPr lang="cs-CZ" sz="1000">
                  <a:latin typeface="+mn-lt"/>
                </a:rPr>
                <a:t>p</a:t>
              </a:r>
              <a:r>
                <a:rPr lang="cs-CZ" sz="1000" baseline="-25000">
                  <a:latin typeface="+mn-lt"/>
                </a:rPr>
                <a:t>10.1</a:t>
              </a:r>
              <a:endParaRPr lang="cs-CZ" sz="1000">
                <a:latin typeface="+mn-lt"/>
              </a:endParaRPr>
            </a:p>
          </p:txBody>
        </p:sp>
        <p:sp>
          <p:nvSpPr>
            <p:cNvPr id="79" name="Text Box 78"/>
            <p:cNvSpPr txBox="1">
              <a:spLocks noChangeArrowheads="1"/>
            </p:cNvSpPr>
            <p:nvPr/>
          </p:nvSpPr>
          <p:spPr bwMode="auto">
            <a:xfrm>
              <a:off x="6476461" y="1989991"/>
              <a:ext cx="1048306" cy="33068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00">
                  <a:latin typeface="+mn-lt"/>
                </a:rPr>
                <a:t>U</a:t>
              </a:r>
              <a:r>
                <a:rPr lang="cs-CZ" sz="1000" baseline="-25000">
                  <a:latin typeface="+mn-lt"/>
                </a:rPr>
                <a:t>10.2    </a:t>
              </a:r>
              <a:r>
                <a:rPr lang="cs-CZ" sz="1000">
                  <a:latin typeface="+mn-lt"/>
                </a:rPr>
                <a:t>p</a:t>
              </a:r>
              <a:r>
                <a:rPr lang="cs-CZ" sz="1000" baseline="-25000">
                  <a:latin typeface="+mn-lt"/>
                </a:rPr>
                <a:t>10.2</a:t>
              </a:r>
              <a:endParaRPr lang="cs-CZ" sz="1000">
                <a:latin typeface="+mn-lt"/>
              </a:endParaRPr>
            </a:p>
          </p:txBody>
        </p:sp>
        <p:sp>
          <p:nvSpPr>
            <p:cNvPr id="80" name="Text Box 79"/>
            <p:cNvSpPr txBox="1">
              <a:spLocks noChangeArrowheads="1"/>
            </p:cNvSpPr>
            <p:nvPr/>
          </p:nvSpPr>
          <p:spPr bwMode="auto">
            <a:xfrm>
              <a:off x="6476461" y="2350167"/>
              <a:ext cx="1118728" cy="33068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00">
                  <a:latin typeface="+mn-lt"/>
                </a:rPr>
                <a:t>U</a:t>
              </a:r>
              <a:r>
                <a:rPr lang="cs-CZ" sz="1000" baseline="-25000">
                  <a:latin typeface="+mn-lt"/>
                </a:rPr>
                <a:t>11.1    </a:t>
              </a:r>
              <a:r>
                <a:rPr lang="cs-CZ" sz="1000">
                  <a:latin typeface="+mn-lt"/>
                </a:rPr>
                <a:t>p</a:t>
              </a:r>
              <a:r>
                <a:rPr lang="cs-CZ" sz="1000" baseline="-25000">
                  <a:latin typeface="+mn-lt"/>
                </a:rPr>
                <a:t>11.1</a:t>
              </a:r>
              <a:endParaRPr lang="cs-CZ" sz="1000">
                <a:latin typeface="+mn-lt"/>
              </a:endParaRPr>
            </a:p>
          </p:txBody>
        </p:sp>
        <p:sp>
          <p:nvSpPr>
            <p:cNvPr id="81" name="Text Box 80"/>
            <p:cNvSpPr txBox="1">
              <a:spLocks noChangeArrowheads="1"/>
            </p:cNvSpPr>
            <p:nvPr/>
          </p:nvSpPr>
          <p:spPr bwMode="auto">
            <a:xfrm>
              <a:off x="6476461" y="2708364"/>
              <a:ext cx="1048306" cy="33068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00">
                  <a:latin typeface="+mn-lt"/>
                </a:rPr>
                <a:t>U</a:t>
              </a:r>
              <a:r>
                <a:rPr lang="cs-CZ" sz="1000" baseline="-25000">
                  <a:latin typeface="+mn-lt"/>
                </a:rPr>
                <a:t>11.2    </a:t>
              </a:r>
              <a:r>
                <a:rPr lang="cs-CZ" sz="1000">
                  <a:latin typeface="+mn-lt"/>
                </a:rPr>
                <a:t>p</a:t>
              </a:r>
              <a:r>
                <a:rPr lang="cs-CZ" sz="1000" baseline="-25000">
                  <a:latin typeface="+mn-lt"/>
                </a:rPr>
                <a:t>11.2</a:t>
              </a:r>
              <a:endParaRPr lang="cs-CZ" sz="1000">
                <a:latin typeface="+mn-lt"/>
              </a:endParaRPr>
            </a:p>
          </p:txBody>
        </p:sp>
        <p:sp>
          <p:nvSpPr>
            <p:cNvPr id="82" name="Text Box 81"/>
            <p:cNvSpPr txBox="1">
              <a:spLocks noChangeArrowheads="1"/>
            </p:cNvSpPr>
            <p:nvPr/>
          </p:nvSpPr>
          <p:spPr bwMode="auto">
            <a:xfrm>
              <a:off x="6476461" y="3068542"/>
              <a:ext cx="1191164" cy="33068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00">
                  <a:latin typeface="+mn-lt"/>
                </a:rPr>
                <a:t>U</a:t>
              </a:r>
              <a:r>
                <a:rPr lang="cs-CZ" sz="1000" baseline="-25000">
                  <a:latin typeface="+mn-lt"/>
                </a:rPr>
                <a:t>12.1    </a:t>
              </a:r>
              <a:r>
                <a:rPr lang="cs-CZ" sz="1000">
                  <a:latin typeface="+mn-lt"/>
                </a:rPr>
                <a:t>p</a:t>
              </a:r>
              <a:r>
                <a:rPr lang="cs-CZ" sz="1000" baseline="-25000">
                  <a:latin typeface="+mn-lt"/>
                </a:rPr>
                <a:t>12.1</a:t>
              </a:r>
              <a:endParaRPr lang="cs-CZ" sz="1000">
                <a:latin typeface="+mn-lt"/>
              </a:endParaRPr>
            </a:p>
          </p:txBody>
        </p:sp>
        <p:sp>
          <p:nvSpPr>
            <p:cNvPr id="83" name="Text Box 82"/>
            <p:cNvSpPr txBox="1">
              <a:spLocks noChangeArrowheads="1"/>
            </p:cNvSpPr>
            <p:nvPr/>
          </p:nvSpPr>
          <p:spPr bwMode="auto">
            <a:xfrm>
              <a:off x="6476461" y="3428717"/>
              <a:ext cx="1118728" cy="33068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00">
                  <a:latin typeface="+mn-lt"/>
                </a:rPr>
                <a:t>U</a:t>
              </a:r>
              <a:r>
                <a:rPr lang="cs-CZ" sz="1000" baseline="-25000">
                  <a:latin typeface="+mn-lt"/>
                </a:rPr>
                <a:t>12.2    </a:t>
              </a:r>
              <a:r>
                <a:rPr lang="cs-CZ" sz="1000">
                  <a:latin typeface="+mn-lt"/>
                </a:rPr>
                <a:t>p</a:t>
              </a:r>
              <a:r>
                <a:rPr lang="cs-CZ" sz="1000" baseline="-25000">
                  <a:latin typeface="+mn-lt"/>
                </a:rPr>
                <a:t>12.2</a:t>
              </a:r>
              <a:endParaRPr lang="cs-CZ" sz="1000">
                <a:latin typeface="+mn-lt"/>
              </a:endParaRPr>
            </a:p>
          </p:txBody>
        </p:sp>
        <p:sp>
          <p:nvSpPr>
            <p:cNvPr id="84" name="Text Box 83"/>
            <p:cNvSpPr txBox="1">
              <a:spLocks noChangeArrowheads="1"/>
            </p:cNvSpPr>
            <p:nvPr/>
          </p:nvSpPr>
          <p:spPr bwMode="auto">
            <a:xfrm>
              <a:off x="6476461" y="3788894"/>
              <a:ext cx="1118728" cy="33068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00">
                  <a:latin typeface="+mn-lt"/>
                </a:rPr>
                <a:t>U</a:t>
              </a:r>
              <a:r>
                <a:rPr lang="cs-CZ" sz="1000" baseline="-25000">
                  <a:latin typeface="+mn-lt"/>
                </a:rPr>
                <a:t>13.1    </a:t>
              </a:r>
              <a:r>
                <a:rPr lang="cs-CZ" sz="1000">
                  <a:latin typeface="+mn-lt"/>
                </a:rPr>
                <a:t>p</a:t>
              </a:r>
              <a:r>
                <a:rPr lang="cs-CZ" sz="1000" baseline="-25000">
                  <a:latin typeface="+mn-lt"/>
                </a:rPr>
                <a:t>13.1</a:t>
              </a:r>
              <a:endParaRPr lang="cs-CZ" sz="1000">
                <a:latin typeface="+mn-lt"/>
              </a:endParaRPr>
            </a:p>
          </p:txBody>
        </p:sp>
        <p:sp>
          <p:nvSpPr>
            <p:cNvPr id="85" name="Text Box 84"/>
            <p:cNvSpPr txBox="1">
              <a:spLocks noChangeArrowheads="1"/>
            </p:cNvSpPr>
            <p:nvPr/>
          </p:nvSpPr>
          <p:spPr bwMode="auto">
            <a:xfrm>
              <a:off x="6476461" y="4149069"/>
              <a:ext cx="1048306" cy="33068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00">
                  <a:latin typeface="+mn-lt"/>
                </a:rPr>
                <a:t>U</a:t>
              </a:r>
              <a:r>
                <a:rPr lang="cs-CZ" sz="1000" baseline="-25000">
                  <a:latin typeface="+mn-lt"/>
                </a:rPr>
                <a:t>13.2    </a:t>
              </a:r>
              <a:r>
                <a:rPr lang="cs-CZ" sz="1000">
                  <a:latin typeface="+mn-lt"/>
                </a:rPr>
                <a:t>p</a:t>
              </a:r>
              <a:r>
                <a:rPr lang="cs-CZ" sz="1000" baseline="-25000">
                  <a:latin typeface="+mn-lt"/>
                </a:rPr>
                <a:t>13.2</a:t>
              </a:r>
              <a:endParaRPr lang="cs-CZ" sz="1000">
                <a:latin typeface="+mn-lt"/>
              </a:endParaRPr>
            </a:p>
          </p:txBody>
        </p:sp>
        <p:sp>
          <p:nvSpPr>
            <p:cNvPr id="86" name="Text Box 85"/>
            <p:cNvSpPr txBox="1">
              <a:spLocks noChangeArrowheads="1"/>
            </p:cNvSpPr>
            <p:nvPr/>
          </p:nvSpPr>
          <p:spPr bwMode="auto">
            <a:xfrm>
              <a:off x="6476461" y="4509246"/>
              <a:ext cx="1118728" cy="33068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00" dirty="0">
                  <a:latin typeface="+mn-lt"/>
                </a:rPr>
                <a:t>U</a:t>
              </a:r>
              <a:r>
                <a:rPr lang="cs-CZ" sz="1000" baseline="-25000" dirty="0">
                  <a:latin typeface="+mn-lt"/>
                </a:rPr>
                <a:t>14.1    </a:t>
              </a:r>
              <a:r>
                <a:rPr lang="cs-CZ" sz="1000" dirty="0">
                  <a:latin typeface="+mn-lt"/>
                </a:rPr>
                <a:t>p</a:t>
              </a:r>
              <a:r>
                <a:rPr lang="cs-CZ" sz="1000" baseline="-25000" dirty="0">
                  <a:latin typeface="+mn-lt"/>
                </a:rPr>
                <a:t>14.1</a:t>
              </a:r>
              <a:endParaRPr lang="cs-CZ" sz="1000" dirty="0">
                <a:latin typeface="+mn-lt"/>
              </a:endParaRPr>
            </a:p>
          </p:txBody>
        </p:sp>
        <p:sp>
          <p:nvSpPr>
            <p:cNvPr id="87" name="Text Box 86"/>
            <p:cNvSpPr txBox="1">
              <a:spLocks noChangeArrowheads="1"/>
            </p:cNvSpPr>
            <p:nvPr/>
          </p:nvSpPr>
          <p:spPr bwMode="auto">
            <a:xfrm>
              <a:off x="6476461" y="4869421"/>
              <a:ext cx="1118728" cy="33068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00">
                  <a:latin typeface="+mn-lt"/>
                </a:rPr>
                <a:t>U</a:t>
              </a:r>
              <a:r>
                <a:rPr lang="cs-CZ" sz="1000" baseline="-25000">
                  <a:latin typeface="+mn-lt"/>
                </a:rPr>
                <a:t>14.2    </a:t>
              </a:r>
              <a:r>
                <a:rPr lang="cs-CZ" sz="1000">
                  <a:latin typeface="+mn-lt"/>
                </a:rPr>
                <a:t>p</a:t>
              </a:r>
              <a:r>
                <a:rPr lang="cs-CZ" sz="1000" baseline="-25000">
                  <a:latin typeface="+mn-lt"/>
                </a:rPr>
                <a:t>14.2</a:t>
              </a:r>
              <a:endParaRPr lang="cs-CZ" sz="1000">
                <a:latin typeface="+mn-lt"/>
              </a:endParaRPr>
            </a:p>
          </p:txBody>
        </p:sp>
        <p:sp>
          <p:nvSpPr>
            <p:cNvPr id="88" name="Text Box 87"/>
            <p:cNvSpPr txBox="1">
              <a:spLocks noChangeArrowheads="1"/>
            </p:cNvSpPr>
            <p:nvPr/>
          </p:nvSpPr>
          <p:spPr bwMode="auto">
            <a:xfrm>
              <a:off x="6476461" y="5229598"/>
              <a:ext cx="1048306" cy="33068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00" dirty="0">
                  <a:latin typeface="+mn-lt"/>
                </a:rPr>
                <a:t>U</a:t>
              </a:r>
              <a:r>
                <a:rPr lang="cs-CZ" sz="1000" baseline="-25000" dirty="0">
                  <a:latin typeface="+mn-lt"/>
                </a:rPr>
                <a:t>15.1    </a:t>
              </a:r>
              <a:r>
                <a:rPr lang="cs-CZ" sz="1000" dirty="0">
                  <a:latin typeface="+mn-lt"/>
                </a:rPr>
                <a:t>p</a:t>
              </a:r>
              <a:r>
                <a:rPr lang="cs-CZ" sz="1000" baseline="-25000" dirty="0">
                  <a:latin typeface="+mn-lt"/>
                </a:rPr>
                <a:t>15.1</a:t>
              </a:r>
              <a:endParaRPr lang="cs-CZ" sz="1000" dirty="0">
                <a:latin typeface="+mn-lt"/>
              </a:endParaRPr>
            </a:p>
          </p:txBody>
        </p:sp>
        <p:sp>
          <p:nvSpPr>
            <p:cNvPr id="89" name="Text Box 88"/>
            <p:cNvSpPr txBox="1">
              <a:spLocks noChangeArrowheads="1"/>
            </p:cNvSpPr>
            <p:nvPr/>
          </p:nvSpPr>
          <p:spPr bwMode="auto">
            <a:xfrm>
              <a:off x="6476461" y="5661017"/>
              <a:ext cx="1118728" cy="33068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00">
                  <a:latin typeface="+mn-lt"/>
                </a:rPr>
                <a:t>U</a:t>
              </a:r>
              <a:r>
                <a:rPr lang="cs-CZ" sz="1000" baseline="-25000">
                  <a:latin typeface="+mn-lt"/>
                </a:rPr>
                <a:t>15.2    </a:t>
              </a:r>
              <a:r>
                <a:rPr lang="cs-CZ" sz="1000">
                  <a:latin typeface="+mn-lt"/>
                </a:rPr>
                <a:t>p</a:t>
              </a:r>
              <a:r>
                <a:rPr lang="cs-CZ" sz="1000" baseline="-25000">
                  <a:latin typeface="+mn-lt"/>
                </a:rPr>
                <a:t>15.2</a:t>
              </a:r>
              <a:endParaRPr lang="cs-CZ" sz="1000">
                <a:latin typeface="+mn-lt"/>
              </a:endParaRPr>
            </a:p>
          </p:txBody>
        </p:sp>
        <p:sp>
          <p:nvSpPr>
            <p:cNvPr id="30809" name="Line 89"/>
            <p:cNvSpPr>
              <a:spLocks noChangeShapeType="1"/>
            </p:cNvSpPr>
            <p:nvPr/>
          </p:nvSpPr>
          <p:spPr bwMode="auto">
            <a:xfrm>
              <a:off x="971550" y="6021388"/>
              <a:ext cx="0" cy="5032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/>
            </a:p>
          </p:txBody>
        </p:sp>
        <p:sp>
          <p:nvSpPr>
            <p:cNvPr id="30810" name="Line 90"/>
            <p:cNvSpPr>
              <a:spLocks noChangeShapeType="1"/>
            </p:cNvSpPr>
            <p:nvPr/>
          </p:nvSpPr>
          <p:spPr bwMode="auto">
            <a:xfrm>
              <a:off x="7524750" y="6021388"/>
              <a:ext cx="0" cy="5032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/>
            </a:p>
          </p:txBody>
        </p:sp>
      </p:grpSp>
    </p:spTree>
    <p:extLst>
      <p:ext uri="{BB962C8B-B14F-4D97-AF65-F5344CB8AC3E}">
        <p14:creationId xmlns:p14="http://schemas.microsoft.com/office/powerpoint/2010/main" val="426022324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BB19302F-626A-41DE-944D-EAADFAEF6988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20000"/>
              <a:lumOff val="80000"/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CAE8563-C10C-4B17-94DB-42FB5CFB0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Zadání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D40841-8972-4DD2-AAED-04C6A6209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403" y="1551963"/>
            <a:ext cx="7852094" cy="5075340"/>
          </a:xfrm>
        </p:spPr>
        <p:txBody>
          <a:bodyPr>
            <a:normAutofit fontScale="92500" lnSpcReduction="10000"/>
          </a:bodyPr>
          <a:lstStyle/>
          <a:p>
            <a:r>
              <a:rPr lang="cs-CZ" i="1" dirty="0"/>
              <a:t>Společnost </a:t>
            </a:r>
            <a:r>
              <a:rPr lang="cs-CZ" i="1" dirty="0" err="1"/>
              <a:t>Oxenol</a:t>
            </a:r>
            <a:r>
              <a:rPr lang="cs-CZ" i="1" dirty="0"/>
              <a:t> vlastní </a:t>
            </a:r>
            <a:r>
              <a:rPr lang="cs-CZ" b="1" i="1" dirty="0"/>
              <a:t>pozemek</a:t>
            </a:r>
            <a:r>
              <a:rPr lang="cs-CZ" i="1" dirty="0"/>
              <a:t> v oblasti bohaté na zemní plyn. Některé společnosti v geografickém okolí provedly na svých pozemcích úspěšné vrty zemního plynu, které posléze úspěšně komerčně využily. Společnost </a:t>
            </a:r>
            <a:r>
              <a:rPr lang="cs-CZ" i="1" dirty="0" err="1"/>
              <a:t>Oxenol</a:t>
            </a:r>
            <a:r>
              <a:rPr lang="cs-CZ" i="1" dirty="0"/>
              <a:t> proto přemýšlí, zda vrt na svém pozemku </a:t>
            </a:r>
            <a:r>
              <a:rPr lang="cs-CZ" b="1" i="1" dirty="0"/>
              <a:t>provést také </a:t>
            </a:r>
            <a:r>
              <a:rPr lang="cs-CZ" i="1" dirty="0"/>
              <a:t>(samotný pozemek má hodnotu </a:t>
            </a:r>
            <a:r>
              <a:rPr lang="cs-CZ" b="1" i="1" dirty="0"/>
              <a:t>20 000$, </a:t>
            </a:r>
            <a:r>
              <a:rPr lang="cs-CZ" i="1" dirty="0"/>
              <a:t>za niž ho lze bez problémů prodat bez ohledu na to, zda se na něm vyskytuje nebo nevyskytuje zemní plyn; v případě že je na pozemku skutečně ložisko zemního plynu, lze pozemek bez dalších investic do výrobního a kontrolního zařízení prodat bez problémů za </a:t>
            </a:r>
            <a:r>
              <a:rPr lang="cs-CZ" b="1" i="1" dirty="0"/>
              <a:t>60 000$</a:t>
            </a:r>
            <a:r>
              <a:rPr lang="cs-CZ" i="1" dirty="0"/>
              <a:t>). Náklady na vrtání resp. objevování zemního plynu se odhadují ve výši </a:t>
            </a:r>
            <a:r>
              <a:rPr lang="cs-CZ" b="1" i="1" dirty="0"/>
              <a:t>40 000$</a:t>
            </a:r>
            <a:r>
              <a:rPr lang="cs-CZ" i="1" dirty="0"/>
              <a:t>. V případě objevení ložiska zemního plynu může společnost </a:t>
            </a:r>
            <a:r>
              <a:rPr lang="cs-CZ" i="1" dirty="0" err="1"/>
              <a:t>Oxenol</a:t>
            </a:r>
            <a:r>
              <a:rPr lang="cs-CZ" i="1" dirty="0"/>
              <a:t> dále investovat </a:t>
            </a:r>
            <a:r>
              <a:rPr lang="cs-CZ" b="1" i="1" dirty="0"/>
              <a:t>30 000$ </a:t>
            </a:r>
            <a:r>
              <a:rPr lang="cs-CZ" i="1" dirty="0"/>
              <a:t>na nákup potřebného výrobního a kontrolního zařízení pro vrt. Za současných cen zemního plynu bude mít vrt vybavený výrobním a kontrolním zařízením v případě jeho úspěšnosti hodnotu </a:t>
            </a:r>
            <a:r>
              <a:rPr lang="cs-CZ" b="1" i="1" dirty="0"/>
              <a:t>150 000$</a:t>
            </a:r>
            <a:r>
              <a:rPr lang="cs-CZ" i="1" dirty="0"/>
              <a:t>. Pokud ceny zemního plynu o polovinu poklesnou, bude mít vrt v případě jeho úspěšnosti hodnotu </a:t>
            </a:r>
            <a:r>
              <a:rPr lang="cs-CZ" b="1" i="1" dirty="0"/>
              <a:t>75 000$. </a:t>
            </a:r>
            <a:r>
              <a:rPr lang="cs-CZ" i="1" dirty="0"/>
              <a:t>Pokud se ovšem cena zemního plynu zdvojnásobí, bude mít ložisko hodnotu </a:t>
            </a:r>
            <a:r>
              <a:rPr lang="cs-CZ" b="1" i="1" dirty="0"/>
              <a:t>300 000$. </a:t>
            </a:r>
            <a:r>
              <a:rPr lang="cs-CZ" i="1" dirty="0"/>
              <a:t>Společnost předpokládá, že pravděpodobnost úspěchu odhalení ložiska plynu je </a:t>
            </a:r>
            <a:r>
              <a:rPr lang="cs-CZ" b="1" i="1" dirty="0"/>
              <a:t>30%. </a:t>
            </a:r>
            <a:r>
              <a:rPr lang="cs-CZ" i="1" dirty="0"/>
              <a:t>Současně společnost věří, že naděje na vzrůst cen zemního plynu na dvojnásobek </a:t>
            </a:r>
            <a:r>
              <a:rPr lang="cs-CZ" b="1" i="1" dirty="0"/>
              <a:t>je 40%, </a:t>
            </a:r>
            <a:r>
              <a:rPr lang="cs-CZ" i="1" dirty="0"/>
              <a:t>na pokles cen je </a:t>
            </a:r>
            <a:r>
              <a:rPr lang="cs-CZ" b="1" i="1" dirty="0"/>
              <a:t>20% </a:t>
            </a:r>
            <a:r>
              <a:rPr lang="cs-CZ" i="1" dirty="0"/>
              <a:t>a na fixaci ceny je pak </a:t>
            </a:r>
            <a:r>
              <a:rPr lang="cs-CZ" b="1" i="1" dirty="0"/>
              <a:t>40%.</a:t>
            </a:r>
          </a:p>
        </p:txBody>
      </p:sp>
    </p:spTree>
    <p:extLst>
      <p:ext uri="{BB962C8B-B14F-4D97-AF65-F5344CB8AC3E}">
        <p14:creationId xmlns:p14="http://schemas.microsoft.com/office/powerpoint/2010/main" val="3539192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Organizační stránka rozhodování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5200" y="2031041"/>
            <a:ext cx="6988487" cy="2726557"/>
          </a:xfrm>
        </p:spPr>
        <p:txBody>
          <a:bodyPr>
            <a:normAutofit/>
          </a:bodyPr>
          <a:lstStyle/>
          <a:p>
            <a:r>
              <a:rPr lang="cs-CZ" dirty="0"/>
              <a:t>rozhodovatel by měl rozhodovat o tom</a:t>
            </a:r>
          </a:p>
          <a:p>
            <a:pPr lvl="1"/>
            <a:r>
              <a:rPr lang="cs-CZ" dirty="0"/>
              <a:t>k čemu má vhodnější hodnotovou orientaci</a:t>
            </a:r>
          </a:p>
          <a:p>
            <a:pPr lvl="1"/>
            <a:r>
              <a:rPr lang="cs-CZ" dirty="0"/>
              <a:t>k čemu má kvalifikační předpoklady</a:t>
            </a:r>
          </a:p>
          <a:p>
            <a:pPr lvl="1"/>
            <a:r>
              <a:rPr lang="cs-CZ" dirty="0"/>
              <a:t>o čem má nejlepší informace</a:t>
            </a:r>
          </a:p>
          <a:p>
            <a:r>
              <a:rPr lang="cs-CZ" dirty="0"/>
              <a:t>čím níž, tím líp</a:t>
            </a:r>
          </a:p>
        </p:txBody>
      </p:sp>
      <p:sp>
        <p:nvSpPr>
          <p:cNvPr id="4" name="Rovnoramenný trojúhelník 3"/>
          <p:cNvSpPr/>
          <p:nvPr/>
        </p:nvSpPr>
        <p:spPr>
          <a:xfrm>
            <a:off x="5399773" y="3807542"/>
            <a:ext cx="2962175" cy="2582508"/>
          </a:xfrm>
          <a:prstGeom prst="triangle">
            <a:avLst>
              <a:gd name="adj" fmla="val 4983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600"/>
          </a:p>
        </p:txBody>
      </p:sp>
      <p:cxnSp>
        <p:nvCxnSpPr>
          <p:cNvPr id="6" name="Přímá spojnice 5"/>
          <p:cNvCxnSpPr/>
          <p:nvPr/>
        </p:nvCxnSpPr>
        <p:spPr>
          <a:xfrm>
            <a:off x="6240640" y="4945197"/>
            <a:ext cx="12781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5859640" y="5606441"/>
            <a:ext cx="20559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5872748" y="4441027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Vrcholový </a:t>
            </a:r>
            <a:br>
              <a:rPr lang="cs-CZ" sz="1200" dirty="0"/>
            </a:br>
            <a:r>
              <a:rPr lang="cs-CZ" sz="1200" dirty="0"/>
              <a:t>management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5879521" y="5044987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Střední</a:t>
            </a:r>
            <a:br>
              <a:rPr lang="cs-CZ" sz="1200" dirty="0"/>
            </a:br>
            <a:r>
              <a:rPr lang="cs-CZ" sz="1200" dirty="0"/>
              <a:t>management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5859640" y="5767413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Management</a:t>
            </a:r>
            <a:br>
              <a:rPr lang="cs-CZ" sz="1200" dirty="0"/>
            </a:br>
            <a:r>
              <a:rPr lang="cs-CZ" sz="1200" dirty="0"/>
              <a:t>první linie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4412755" y="4116463"/>
            <a:ext cx="17337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Strategické rozhodování 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3798272" y="5736635"/>
            <a:ext cx="1441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Operativní rozhodování </a:t>
            </a:r>
          </a:p>
        </p:txBody>
      </p:sp>
    </p:spTree>
    <p:extLst>
      <p:ext uri="{BB962C8B-B14F-4D97-AF65-F5344CB8AC3E}">
        <p14:creationId xmlns:p14="http://schemas.microsoft.com/office/powerpoint/2010/main" val="136428475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62567549-C8E3-4CB2-B50F-3A9FB69D955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20000"/>
              <a:lumOff val="80000"/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A93D43B-5628-42C6-A0F7-49C83DD13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Přepis zadání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FA1E41-AA77-4302-A63D-C5A789ACE0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2631" y="2141989"/>
            <a:ext cx="7201585" cy="3777622"/>
          </a:xfrm>
        </p:spPr>
        <p:txBody>
          <a:bodyPr/>
          <a:lstStyle/>
          <a:p>
            <a:r>
              <a:rPr lang="cs-CZ" i="1" dirty="0"/>
              <a:t>Prodej bez vrtu…………….	……….................	20 000$</a:t>
            </a:r>
          </a:p>
          <a:p>
            <a:r>
              <a:rPr lang="cs-CZ" i="1" dirty="0"/>
              <a:t>Náklady na vrt………………………………….	40 000$</a:t>
            </a:r>
          </a:p>
          <a:p>
            <a:r>
              <a:rPr lang="cs-CZ" i="1" dirty="0"/>
              <a:t>Pravděpodobnost plynu……...….........…….	0,3</a:t>
            </a:r>
          </a:p>
          <a:p>
            <a:r>
              <a:rPr lang="cs-CZ" i="1" dirty="0"/>
              <a:t>Prodej s vrtem bez vybavení....……………..	60 000$</a:t>
            </a:r>
          </a:p>
          <a:p>
            <a:r>
              <a:rPr lang="cs-CZ" i="1" dirty="0"/>
              <a:t>Vybavení vrtu…………………………………..	30 000$</a:t>
            </a:r>
          </a:p>
          <a:p>
            <a:r>
              <a:rPr lang="cs-CZ" i="1" dirty="0"/>
              <a:t>Hodnota s poloviční cenou plynu………….	75 000$	(p</a:t>
            </a:r>
            <a:r>
              <a:rPr lang="cs-CZ" i="1" baseline="-25000" dirty="0"/>
              <a:t>p</a:t>
            </a:r>
            <a:r>
              <a:rPr lang="cs-CZ" i="1" dirty="0"/>
              <a:t>=0,2)</a:t>
            </a:r>
          </a:p>
          <a:p>
            <a:r>
              <a:rPr lang="cs-CZ" i="1" dirty="0"/>
              <a:t>Hodnota se současnou cenou plynu..........	150 000$ (p</a:t>
            </a:r>
            <a:r>
              <a:rPr lang="cs-CZ" i="1" baseline="-25000" dirty="0"/>
              <a:t>f</a:t>
            </a:r>
            <a:r>
              <a:rPr lang="cs-CZ" i="1" dirty="0"/>
              <a:t>=0,4)</a:t>
            </a:r>
          </a:p>
          <a:p>
            <a:r>
              <a:rPr lang="cs-CZ" i="1" dirty="0"/>
              <a:t>Hodnota s dvojnásobnou cenou plynu…...	300 000$ (</a:t>
            </a:r>
            <a:r>
              <a:rPr lang="cs-CZ" i="1" dirty="0" err="1"/>
              <a:t>p</a:t>
            </a:r>
            <a:r>
              <a:rPr lang="cs-CZ" i="1" baseline="-25000" dirty="0" err="1"/>
              <a:t>r</a:t>
            </a:r>
            <a:r>
              <a:rPr lang="cs-CZ" i="1" dirty="0"/>
              <a:t>=0,4)</a:t>
            </a:r>
          </a:p>
        </p:txBody>
      </p:sp>
    </p:spTree>
    <p:extLst>
      <p:ext uri="{BB962C8B-B14F-4D97-AF65-F5344CB8AC3E}">
        <p14:creationId xmlns:p14="http://schemas.microsoft.com/office/powerpoint/2010/main" val="56134536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Obdélník 132">
            <a:extLst>
              <a:ext uri="{FF2B5EF4-FFF2-40B4-BE49-F238E27FC236}">
                <a16:creationId xmlns:a16="http://schemas.microsoft.com/office/drawing/2014/main" id="{97C3D6DE-DD2A-4391-8CF3-E43A05424A10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20000"/>
              <a:lumOff val="80000"/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4891E9A-1016-4D88-B173-1CC7196DA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Rozhodovací strom</a:t>
            </a:r>
          </a:p>
        </p:txBody>
      </p:sp>
      <p:grpSp>
        <p:nvGrpSpPr>
          <p:cNvPr id="134" name="Skupina 133">
            <a:extLst>
              <a:ext uri="{FF2B5EF4-FFF2-40B4-BE49-F238E27FC236}">
                <a16:creationId xmlns:a16="http://schemas.microsoft.com/office/drawing/2014/main" id="{7F10ABF9-CA18-426C-9EED-964C9EC4210A}"/>
              </a:ext>
            </a:extLst>
          </p:cNvPr>
          <p:cNvGrpSpPr/>
          <p:nvPr/>
        </p:nvGrpSpPr>
        <p:grpSpPr>
          <a:xfrm>
            <a:off x="449578" y="2193586"/>
            <a:ext cx="1065403" cy="1447236"/>
            <a:chOff x="449578" y="2193586"/>
            <a:chExt cx="1065403" cy="1447236"/>
          </a:xfrm>
        </p:grpSpPr>
        <p:sp>
          <p:nvSpPr>
            <p:cNvPr id="4" name="Kosočtverec 3">
              <a:extLst>
                <a:ext uri="{FF2B5EF4-FFF2-40B4-BE49-F238E27FC236}">
                  <a16:creationId xmlns:a16="http://schemas.microsoft.com/office/drawing/2014/main" id="{EB9BD76E-2FF8-413D-BB41-BBF32DC94505}"/>
                </a:ext>
              </a:extLst>
            </p:cNvPr>
            <p:cNvSpPr/>
            <p:nvPr/>
          </p:nvSpPr>
          <p:spPr>
            <a:xfrm>
              <a:off x="579608" y="2835479"/>
              <a:ext cx="805343" cy="805343"/>
            </a:xfrm>
            <a:prstGeom prst="diamon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i="1"/>
            </a:p>
          </p:txBody>
        </p:sp>
        <p:sp>
          <p:nvSpPr>
            <p:cNvPr id="5" name="TextovéPole 4">
              <a:extLst>
                <a:ext uri="{FF2B5EF4-FFF2-40B4-BE49-F238E27FC236}">
                  <a16:creationId xmlns:a16="http://schemas.microsoft.com/office/drawing/2014/main" id="{ADBE70B2-B8B6-44AD-831D-0DD46B235799}"/>
                </a:ext>
              </a:extLst>
            </p:cNvPr>
            <p:cNvSpPr txBox="1"/>
            <p:nvPr/>
          </p:nvSpPr>
          <p:spPr>
            <a:xfrm>
              <a:off x="730609" y="3084261"/>
              <a:ext cx="5033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i="1" dirty="0"/>
                <a:t>R11</a:t>
              </a:r>
            </a:p>
          </p:txBody>
        </p:sp>
        <p:sp>
          <p:nvSpPr>
            <p:cNvPr id="6" name="TextovéPole 5">
              <a:extLst>
                <a:ext uri="{FF2B5EF4-FFF2-40B4-BE49-F238E27FC236}">
                  <a16:creationId xmlns:a16="http://schemas.microsoft.com/office/drawing/2014/main" id="{CE79478C-14A4-466D-A668-46783AB96AF4}"/>
                </a:ext>
              </a:extLst>
            </p:cNvPr>
            <p:cNvSpPr txBox="1"/>
            <p:nvPr/>
          </p:nvSpPr>
          <p:spPr>
            <a:xfrm>
              <a:off x="449578" y="2193586"/>
              <a:ext cx="10654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i="1" dirty="0"/>
                <a:t>prodat nebo vrtat?</a:t>
              </a:r>
            </a:p>
          </p:txBody>
        </p:sp>
      </p:grpSp>
      <p:grpSp>
        <p:nvGrpSpPr>
          <p:cNvPr id="146" name="Skupina 145">
            <a:extLst>
              <a:ext uri="{FF2B5EF4-FFF2-40B4-BE49-F238E27FC236}">
                <a16:creationId xmlns:a16="http://schemas.microsoft.com/office/drawing/2014/main" id="{FD7C2B37-EE1E-4646-8E7E-23D4D43170A0}"/>
              </a:ext>
            </a:extLst>
          </p:cNvPr>
          <p:cNvGrpSpPr/>
          <p:nvPr/>
        </p:nvGrpSpPr>
        <p:grpSpPr>
          <a:xfrm>
            <a:off x="1917784" y="3921532"/>
            <a:ext cx="1697120" cy="883355"/>
            <a:chOff x="1917784" y="3921532"/>
            <a:chExt cx="1697120" cy="883355"/>
          </a:xfrm>
        </p:grpSpPr>
        <p:cxnSp>
          <p:nvCxnSpPr>
            <p:cNvPr id="31" name="Přímá spojnice 30">
              <a:extLst>
                <a:ext uri="{FF2B5EF4-FFF2-40B4-BE49-F238E27FC236}">
                  <a16:creationId xmlns:a16="http://schemas.microsoft.com/office/drawing/2014/main" id="{9F513391-A22B-4401-A1E9-8949FE17E74B}"/>
                </a:ext>
              </a:extLst>
            </p:cNvPr>
            <p:cNvCxnSpPr>
              <a:cxnSpLocks/>
              <a:stCxn id="20" idx="5"/>
              <a:endCxn id="41" idx="1"/>
            </p:cNvCxnSpPr>
            <p:nvPr/>
          </p:nvCxnSpPr>
          <p:spPr>
            <a:xfrm>
              <a:off x="2337723" y="3921532"/>
              <a:ext cx="471838" cy="4806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Kosočtverec 40">
              <a:extLst>
                <a:ext uri="{FF2B5EF4-FFF2-40B4-BE49-F238E27FC236}">
                  <a16:creationId xmlns:a16="http://schemas.microsoft.com/office/drawing/2014/main" id="{965D637A-ECA5-4E45-9890-96269A780CB0}"/>
                </a:ext>
              </a:extLst>
            </p:cNvPr>
            <p:cNvSpPr/>
            <p:nvPr/>
          </p:nvSpPr>
          <p:spPr>
            <a:xfrm>
              <a:off x="2809561" y="3999544"/>
              <a:ext cx="805343" cy="805343"/>
            </a:xfrm>
            <a:prstGeom prst="diamon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i="1"/>
            </a:p>
          </p:txBody>
        </p:sp>
        <p:sp>
          <p:nvSpPr>
            <p:cNvPr id="43" name="TextovéPole 42">
              <a:extLst>
                <a:ext uri="{FF2B5EF4-FFF2-40B4-BE49-F238E27FC236}">
                  <a16:creationId xmlns:a16="http://schemas.microsoft.com/office/drawing/2014/main" id="{9234A106-B306-49B8-82E7-8404E964F287}"/>
                </a:ext>
              </a:extLst>
            </p:cNvPr>
            <p:cNvSpPr txBox="1"/>
            <p:nvPr/>
          </p:nvSpPr>
          <p:spPr>
            <a:xfrm>
              <a:off x="2960562" y="4248326"/>
              <a:ext cx="5033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i="1" dirty="0"/>
                <a:t>R21</a:t>
              </a:r>
            </a:p>
          </p:txBody>
        </p:sp>
        <p:sp>
          <p:nvSpPr>
            <p:cNvPr id="44" name="TextovéPole 43">
              <a:extLst>
                <a:ext uri="{FF2B5EF4-FFF2-40B4-BE49-F238E27FC236}">
                  <a16:creationId xmlns:a16="http://schemas.microsoft.com/office/drawing/2014/main" id="{F15B007F-D48C-4E17-ACB1-6089B4ED1A23}"/>
                </a:ext>
              </a:extLst>
            </p:cNvPr>
            <p:cNvSpPr txBox="1"/>
            <p:nvPr/>
          </p:nvSpPr>
          <p:spPr>
            <a:xfrm>
              <a:off x="2188776" y="3966638"/>
              <a:ext cx="738232" cy="307777"/>
            </a:xfrm>
            <a:prstGeom prst="rect">
              <a:avLst/>
            </a:prstGeom>
            <a:solidFill>
              <a:schemeClr val="bg1">
                <a:alpha val="52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i="1" dirty="0"/>
                <a:t>p=0,3</a:t>
              </a:r>
            </a:p>
          </p:txBody>
        </p:sp>
        <p:sp>
          <p:nvSpPr>
            <p:cNvPr id="45" name="TextovéPole 44">
              <a:extLst>
                <a:ext uri="{FF2B5EF4-FFF2-40B4-BE49-F238E27FC236}">
                  <a16:creationId xmlns:a16="http://schemas.microsoft.com/office/drawing/2014/main" id="{F988BF49-BF7E-496C-8724-36A25FC390FC}"/>
                </a:ext>
              </a:extLst>
            </p:cNvPr>
            <p:cNvSpPr txBox="1"/>
            <p:nvPr/>
          </p:nvSpPr>
          <p:spPr>
            <a:xfrm>
              <a:off x="1917784" y="4229493"/>
              <a:ext cx="92698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i="1" dirty="0"/>
                <a:t>vrt s plynem</a:t>
              </a:r>
            </a:p>
          </p:txBody>
        </p:sp>
      </p:grpSp>
      <p:sp>
        <p:nvSpPr>
          <p:cNvPr id="48" name="TextovéPole 47">
            <a:extLst>
              <a:ext uri="{FF2B5EF4-FFF2-40B4-BE49-F238E27FC236}">
                <a16:creationId xmlns:a16="http://schemas.microsoft.com/office/drawing/2014/main" id="{863E63B5-49C5-46FA-90BD-B3E4CBABDFB1}"/>
              </a:ext>
            </a:extLst>
          </p:cNvPr>
          <p:cNvSpPr txBox="1"/>
          <p:nvPr/>
        </p:nvSpPr>
        <p:spPr>
          <a:xfrm>
            <a:off x="2679530" y="4937846"/>
            <a:ext cx="10654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/>
              <a:t>prodat nebo investovat?</a:t>
            </a:r>
          </a:p>
        </p:txBody>
      </p:sp>
      <p:grpSp>
        <p:nvGrpSpPr>
          <p:cNvPr id="138" name="Skupina 137">
            <a:extLst>
              <a:ext uri="{FF2B5EF4-FFF2-40B4-BE49-F238E27FC236}">
                <a16:creationId xmlns:a16="http://schemas.microsoft.com/office/drawing/2014/main" id="{9BDFE461-5700-4319-B184-E9FA166E8FBA}"/>
              </a:ext>
            </a:extLst>
          </p:cNvPr>
          <p:cNvGrpSpPr/>
          <p:nvPr/>
        </p:nvGrpSpPr>
        <p:grpSpPr>
          <a:xfrm>
            <a:off x="2198683" y="2540756"/>
            <a:ext cx="5758343" cy="1004100"/>
            <a:chOff x="2198683" y="2540756"/>
            <a:chExt cx="5758343" cy="1004100"/>
          </a:xfrm>
        </p:grpSpPr>
        <p:cxnSp>
          <p:nvCxnSpPr>
            <p:cNvPr id="23" name="Přímá spojnice 22">
              <a:extLst>
                <a:ext uri="{FF2B5EF4-FFF2-40B4-BE49-F238E27FC236}">
                  <a16:creationId xmlns:a16="http://schemas.microsoft.com/office/drawing/2014/main" id="{405713D0-8CFB-4D0F-954B-38100B2459EF}"/>
                </a:ext>
              </a:extLst>
            </p:cNvPr>
            <p:cNvCxnSpPr>
              <a:cxnSpLocks/>
              <a:stCxn id="20" idx="7"/>
            </p:cNvCxnSpPr>
            <p:nvPr/>
          </p:nvCxnSpPr>
          <p:spPr>
            <a:xfrm flipV="1">
              <a:off x="2337723" y="2852958"/>
              <a:ext cx="406244" cy="69189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Přímá spojnice 24">
              <a:extLst>
                <a:ext uri="{FF2B5EF4-FFF2-40B4-BE49-F238E27FC236}">
                  <a16:creationId xmlns:a16="http://schemas.microsoft.com/office/drawing/2014/main" id="{9F0FF7E9-1E2F-4BA1-B779-CA81772D4E96}"/>
                </a:ext>
              </a:extLst>
            </p:cNvPr>
            <p:cNvCxnSpPr>
              <a:cxnSpLocks/>
            </p:cNvCxnSpPr>
            <p:nvPr/>
          </p:nvCxnSpPr>
          <p:spPr>
            <a:xfrm>
              <a:off x="2743967" y="2852958"/>
              <a:ext cx="389221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ovéPole 25">
              <a:extLst>
                <a:ext uri="{FF2B5EF4-FFF2-40B4-BE49-F238E27FC236}">
                  <a16:creationId xmlns:a16="http://schemas.microsoft.com/office/drawing/2014/main" id="{E0F2DDA3-70C9-41C8-9F81-3D90DDA10949}"/>
                </a:ext>
              </a:extLst>
            </p:cNvPr>
            <p:cNvSpPr txBox="1"/>
            <p:nvPr/>
          </p:nvSpPr>
          <p:spPr>
            <a:xfrm>
              <a:off x="5022698" y="2540756"/>
              <a:ext cx="16261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cs-CZ" sz="1400" i="1" dirty="0"/>
                <a:t>vrt bez plynu</a:t>
              </a:r>
            </a:p>
          </p:txBody>
        </p:sp>
        <p:sp>
          <p:nvSpPr>
            <p:cNvPr id="27" name="TextovéPole 26">
              <a:extLst>
                <a:ext uri="{FF2B5EF4-FFF2-40B4-BE49-F238E27FC236}">
                  <a16:creationId xmlns:a16="http://schemas.microsoft.com/office/drawing/2014/main" id="{5CAED6C2-3CCB-49B0-81BA-D7F9D609BB8E}"/>
                </a:ext>
              </a:extLst>
            </p:cNvPr>
            <p:cNvSpPr txBox="1"/>
            <p:nvPr/>
          </p:nvSpPr>
          <p:spPr>
            <a:xfrm>
              <a:off x="6681900" y="2677961"/>
              <a:ext cx="127512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i="1" dirty="0"/>
                <a:t>- 20 000$</a:t>
              </a:r>
            </a:p>
          </p:txBody>
        </p:sp>
        <p:sp>
          <p:nvSpPr>
            <p:cNvPr id="29" name="TextovéPole 28">
              <a:extLst>
                <a:ext uri="{FF2B5EF4-FFF2-40B4-BE49-F238E27FC236}">
                  <a16:creationId xmlns:a16="http://schemas.microsoft.com/office/drawing/2014/main" id="{A4322E45-16F6-4EB9-A476-9D1620AFD1FA}"/>
                </a:ext>
              </a:extLst>
            </p:cNvPr>
            <p:cNvSpPr txBox="1"/>
            <p:nvPr/>
          </p:nvSpPr>
          <p:spPr>
            <a:xfrm>
              <a:off x="2198683" y="3101782"/>
              <a:ext cx="738232" cy="307777"/>
            </a:xfrm>
            <a:prstGeom prst="rect">
              <a:avLst/>
            </a:prstGeom>
            <a:solidFill>
              <a:schemeClr val="bg1">
                <a:alpha val="52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i="1" dirty="0"/>
                <a:t>p=0,7</a:t>
              </a:r>
            </a:p>
          </p:txBody>
        </p:sp>
        <p:sp>
          <p:nvSpPr>
            <p:cNvPr id="105" name="TextovéPole 104">
              <a:extLst>
                <a:ext uri="{FF2B5EF4-FFF2-40B4-BE49-F238E27FC236}">
                  <a16:creationId xmlns:a16="http://schemas.microsoft.com/office/drawing/2014/main" id="{02CB096F-5058-410E-AD73-E45511AC2FDC}"/>
                </a:ext>
              </a:extLst>
            </p:cNvPr>
            <p:cNvSpPr txBox="1"/>
            <p:nvPr/>
          </p:nvSpPr>
          <p:spPr>
            <a:xfrm>
              <a:off x="5322883" y="2834574"/>
              <a:ext cx="139464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cs-CZ" sz="900" i="1" dirty="0"/>
                <a:t>20 000 – 40 000</a:t>
              </a:r>
            </a:p>
          </p:txBody>
        </p:sp>
      </p:grpSp>
      <p:grpSp>
        <p:nvGrpSpPr>
          <p:cNvPr id="147" name="Skupina 146">
            <a:extLst>
              <a:ext uri="{FF2B5EF4-FFF2-40B4-BE49-F238E27FC236}">
                <a16:creationId xmlns:a16="http://schemas.microsoft.com/office/drawing/2014/main" id="{201E6E22-F35F-47ED-9587-C0121E92DFF7}"/>
              </a:ext>
            </a:extLst>
          </p:cNvPr>
          <p:cNvGrpSpPr/>
          <p:nvPr/>
        </p:nvGrpSpPr>
        <p:grpSpPr>
          <a:xfrm>
            <a:off x="982279" y="1322898"/>
            <a:ext cx="2229954" cy="5217899"/>
            <a:chOff x="982279" y="1322898"/>
            <a:chExt cx="2229954" cy="5217899"/>
          </a:xfrm>
        </p:grpSpPr>
        <p:cxnSp>
          <p:nvCxnSpPr>
            <p:cNvPr id="111" name="Přímá spojnice 110">
              <a:extLst>
                <a:ext uri="{FF2B5EF4-FFF2-40B4-BE49-F238E27FC236}">
                  <a16:creationId xmlns:a16="http://schemas.microsoft.com/office/drawing/2014/main" id="{A7E40671-FA46-46E8-B28C-E19F1C1DA4FE}"/>
                </a:ext>
              </a:extLst>
            </p:cNvPr>
            <p:cNvCxnSpPr>
              <a:stCxn id="41" idx="2"/>
            </p:cNvCxnSpPr>
            <p:nvPr/>
          </p:nvCxnSpPr>
          <p:spPr>
            <a:xfrm flipH="1">
              <a:off x="3212231" y="4804887"/>
              <a:ext cx="2" cy="1481613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Přímá spojnice 111">
              <a:extLst>
                <a:ext uri="{FF2B5EF4-FFF2-40B4-BE49-F238E27FC236}">
                  <a16:creationId xmlns:a16="http://schemas.microsoft.com/office/drawing/2014/main" id="{BE3A5E08-AC64-47EF-9A5D-FFD147B1942B}"/>
                </a:ext>
              </a:extLst>
            </p:cNvPr>
            <p:cNvCxnSpPr>
              <a:cxnSpLocks/>
              <a:stCxn id="41" idx="0"/>
            </p:cNvCxnSpPr>
            <p:nvPr/>
          </p:nvCxnSpPr>
          <p:spPr>
            <a:xfrm flipV="1">
              <a:off x="3212233" y="1322898"/>
              <a:ext cx="0" cy="2676646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Přímá spojnice 115">
              <a:extLst>
                <a:ext uri="{FF2B5EF4-FFF2-40B4-BE49-F238E27FC236}">
                  <a16:creationId xmlns:a16="http://schemas.microsoft.com/office/drawing/2014/main" id="{484E0393-0140-4AEB-8791-953756986EBA}"/>
                </a:ext>
              </a:extLst>
            </p:cNvPr>
            <p:cNvCxnSpPr>
              <a:stCxn id="4" idx="2"/>
            </p:cNvCxnSpPr>
            <p:nvPr/>
          </p:nvCxnSpPr>
          <p:spPr>
            <a:xfrm flipH="1">
              <a:off x="982279" y="3640822"/>
              <a:ext cx="1" cy="264567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Přímá spojnice 117">
              <a:extLst>
                <a:ext uri="{FF2B5EF4-FFF2-40B4-BE49-F238E27FC236}">
                  <a16:creationId xmlns:a16="http://schemas.microsoft.com/office/drawing/2014/main" id="{E4A46233-005C-4E4C-9BA4-9F13D374E540}"/>
                </a:ext>
              </a:extLst>
            </p:cNvPr>
            <p:cNvCxnSpPr>
              <a:cxnSpLocks/>
              <a:stCxn id="4" idx="0"/>
            </p:cNvCxnSpPr>
            <p:nvPr/>
          </p:nvCxnSpPr>
          <p:spPr>
            <a:xfrm flipV="1">
              <a:off x="982280" y="1416996"/>
              <a:ext cx="0" cy="1418483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TextovéPole 120">
              <a:extLst>
                <a:ext uri="{FF2B5EF4-FFF2-40B4-BE49-F238E27FC236}">
                  <a16:creationId xmlns:a16="http://schemas.microsoft.com/office/drawing/2014/main" id="{725C55DB-108C-428C-AA92-5122A60EB97D}"/>
                </a:ext>
              </a:extLst>
            </p:cNvPr>
            <p:cNvSpPr txBox="1"/>
            <p:nvPr/>
          </p:nvSpPr>
          <p:spPr>
            <a:xfrm>
              <a:off x="1451294" y="6233020"/>
              <a:ext cx="139347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i="1" dirty="0"/>
                <a:t>1. etapa</a:t>
              </a:r>
            </a:p>
          </p:txBody>
        </p:sp>
      </p:grpSp>
      <p:grpSp>
        <p:nvGrpSpPr>
          <p:cNvPr id="145" name="Skupina 144">
            <a:extLst>
              <a:ext uri="{FF2B5EF4-FFF2-40B4-BE49-F238E27FC236}">
                <a16:creationId xmlns:a16="http://schemas.microsoft.com/office/drawing/2014/main" id="{5EFCE826-E20D-49EC-A11F-122D1237CA84}"/>
              </a:ext>
            </a:extLst>
          </p:cNvPr>
          <p:cNvGrpSpPr/>
          <p:nvPr/>
        </p:nvGrpSpPr>
        <p:grpSpPr>
          <a:xfrm>
            <a:off x="4476384" y="5092518"/>
            <a:ext cx="3473817" cy="884341"/>
            <a:chOff x="4476384" y="5092518"/>
            <a:chExt cx="3473817" cy="884341"/>
          </a:xfrm>
        </p:grpSpPr>
        <p:cxnSp>
          <p:nvCxnSpPr>
            <p:cNvPr id="96" name="Přímá spojnice 95">
              <a:extLst>
                <a:ext uri="{FF2B5EF4-FFF2-40B4-BE49-F238E27FC236}">
                  <a16:creationId xmlns:a16="http://schemas.microsoft.com/office/drawing/2014/main" id="{F6565F2C-BF50-47EC-B39C-02E38E53D5EF}"/>
                </a:ext>
              </a:extLst>
            </p:cNvPr>
            <p:cNvCxnSpPr>
              <a:cxnSpLocks/>
              <a:stCxn id="72" idx="5"/>
            </p:cNvCxnSpPr>
            <p:nvPr/>
          </p:nvCxnSpPr>
          <p:spPr>
            <a:xfrm>
              <a:off x="4531832" y="5092518"/>
              <a:ext cx="311341" cy="6564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Přímá spojnice 101">
              <a:extLst>
                <a:ext uri="{FF2B5EF4-FFF2-40B4-BE49-F238E27FC236}">
                  <a16:creationId xmlns:a16="http://schemas.microsoft.com/office/drawing/2014/main" id="{9E4FBF35-4CCB-42E4-9B71-634CD992A8E4}"/>
                </a:ext>
              </a:extLst>
            </p:cNvPr>
            <p:cNvCxnSpPr/>
            <p:nvPr/>
          </p:nvCxnSpPr>
          <p:spPr>
            <a:xfrm>
              <a:off x="4843173" y="5748942"/>
              <a:ext cx="185476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TextovéPole 102">
              <a:extLst>
                <a:ext uri="{FF2B5EF4-FFF2-40B4-BE49-F238E27FC236}">
                  <a16:creationId xmlns:a16="http://schemas.microsoft.com/office/drawing/2014/main" id="{342D62BB-FFE6-42BF-AA63-BFC9FC57C393}"/>
                </a:ext>
              </a:extLst>
            </p:cNvPr>
            <p:cNvSpPr txBox="1"/>
            <p:nvPr/>
          </p:nvSpPr>
          <p:spPr>
            <a:xfrm>
              <a:off x="4862769" y="5437645"/>
              <a:ext cx="18547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cs-CZ" sz="1400" i="1" dirty="0"/>
                <a:t>růst ceny</a:t>
              </a:r>
            </a:p>
          </p:txBody>
        </p:sp>
        <p:sp>
          <p:nvSpPr>
            <p:cNvPr id="104" name="TextovéPole 103">
              <a:extLst>
                <a:ext uri="{FF2B5EF4-FFF2-40B4-BE49-F238E27FC236}">
                  <a16:creationId xmlns:a16="http://schemas.microsoft.com/office/drawing/2014/main" id="{93F29204-27D7-44D9-B4F0-DD0568342BAA}"/>
                </a:ext>
              </a:extLst>
            </p:cNvPr>
            <p:cNvSpPr txBox="1"/>
            <p:nvPr/>
          </p:nvSpPr>
          <p:spPr>
            <a:xfrm>
              <a:off x="6675075" y="5576566"/>
              <a:ext cx="127512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i="1" dirty="0"/>
                <a:t>230 000$</a:t>
              </a:r>
            </a:p>
          </p:txBody>
        </p:sp>
        <p:sp>
          <p:nvSpPr>
            <p:cNvPr id="109" name="TextovéPole 108">
              <a:extLst>
                <a:ext uri="{FF2B5EF4-FFF2-40B4-BE49-F238E27FC236}">
                  <a16:creationId xmlns:a16="http://schemas.microsoft.com/office/drawing/2014/main" id="{5C0308A4-08CD-4819-B79B-79854E648E1C}"/>
                </a:ext>
              </a:extLst>
            </p:cNvPr>
            <p:cNvSpPr txBox="1"/>
            <p:nvPr/>
          </p:nvSpPr>
          <p:spPr>
            <a:xfrm>
              <a:off x="4476384" y="5746027"/>
              <a:ext cx="224114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cs-CZ" sz="900" i="1" dirty="0"/>
                <a:t>300 000 – 40 000 – 30 000</a:t>
              </a:r>
            </a:p>
          </p:txBody>
        </p:sp>
        <p:sp>
          <p:nvSpPr>
            <p:cNvPr id="123" name="TextovéPole 122">
              <a:extLst>
                <a:ext uri="{FF2B5EF4-FFF2-40B4-BE49-F238E27FC236}">
                  <a16:creationId xmlns:a16="http://schemas.microsoft.com/office/drawing/2014/main" id="{C11869F4-42F7-4900-B528-698B67F78945}"/>
                </a:ext>
              </a:extLst>
            </p:cNvPr>
            <p:cNvSpPr txBox="1"/>
            <p:nvPr/>
          </p:nvSpPr>
          <p:spPr>
            <a:xfrm>
              <a:off x="4521426" y="5233057"/>
              <a:ext cx="738232" cy="307777"/>
            </a:xfrm>
            <a:prstGeom prst="rect">
              <a:avLst/>
            </a:prstGeom>
            <a:solidFill>
              <a:schemeClr val="bg1">
                <a:alpha val="52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i="1" dirty="0"/>
                <a:t>p=0,4</a:t>
              </a:r>
            </a:p>
          </p:txBody>
        </p:sp>
      </p:grpSp>
      <p:grpSp>
        <p:nvGrpSpPr>
          <p:cNvPr id="144" name="Skupina 143">
            <a:extLst>
              <a:ext uri="{FF2B5EF4-FFF2-40B4-BE49-F238E27FC236}">
                <a16:creationId xmlns:a16="http://schemas.microsoft.com/office/drawing/2014/main" id="{CFE9A892-2077-488E-884D-5BAE7B6EF02C}"/>
              </a:ext>
            </a:extLst>
          </p:cNvPr>
          <p:cNvGrpSpPr/>
          <p:nvPr/>
        </p:nvGrpSpPr>
        <p:grpSpPr>
          <a:xfrm>
            <a:off x="4476384" y="4601088"/>
            <a:ext cx="3480642" cy="536936"/>
            <a:chOff x="4476384" y="4601088"/>
            <a:chExt cx="3480642" cy="536936"/>
          </a:xfrm>
        </p:grpSpPr>
        <p:sp>
          <p:nvSpPr>
            <p:cNvPr id="86" name="TextovéPole 85">
              <a:extLst>
                <a:ext uri="{FF2B5EF4-FFF2-40B4-BE49-F238E27FC236}">
                  <a16:creationId xmlns:a16="http://schemas.microsoft.com/office/drawing/2014/main" id="{C2C1EF96-2D9E-406B-84F3-1C58A35285DE}"/>
                </a:ext>
              </a:extLst>
            </p:cNvPr>
            <p:cNvSpPr txBox="1"/>
            <p:nvPr/>
          </p:nvSpPr>
          <p:spPr>
            <a:xfrm>
              <a:off x="4781417" y="4601088"/>
              <a:ext cx="18674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cs-CZ" sz="1400" i="1" dirty="0"/>
                <a:t>stagnace ceny</a:t>
              </a:r>
            </a:p>
          </p:txBody>
        </p:sp>
        <p:cxnSp>
          <p:nvCxnSpPr>
            <p:cNvPr id="92" name="Přímá spojnice 91">
              <a:extLst>
                <a:ext uri="{FF2B5EF4-FFF2-40B4-BE49-F238E27FC236}">
                  <a16:creationId xmlns:a16="http://schemas.microsoft.com/office/drawing/2014/main" id="{08F1C129-DA34-48F8-A516-DF5C0F16DC9F}"/>
                </a:ext>
              </a:extLst>
            </p:cNvPr>
            <p:cNvCxnSpPr>
              <a:cxnSpLocks/>
              <a:stCxn id="72" idx="6"/>
            </p:cNvCxnSpPr>
            <p:nvPr/>
          </p:nvCxnSpPr>
          <p:spPr>
            <a:xfrm flipV="1">
              <a:off x="4608111" y="4903664"/>
              <a:ext cx="2028069" cy="5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ovéPole 93">
              <a:extLst>
                <a:ext uri="{FF2B5EF4-FFF2-40B4-BE49-F238E27FC236}">
                  <a16:creationId xmlns:a16="http://schemas.microsoft.com/office/drawing/2014/main" id="{D51F7E36-283C-4582-8519-9B0D1776E3A2}"/>
                </a:ext>
              </a:extLst>
            </p:cNvPr>
            <p:cNvSpPr txBox="1"/>
            <p:nvPr/>
          </p:nvSpPr>
          <p:spPr>
            <a:xfrm>
              <a:off x="6681900" y="4740009"/>
              <a:ext cx="127512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i="1" dirty="0"/>
                <a:t>  80 000$</a:t>
              </a:r>
            </a:p>
          </p:txBody>
        </p:sp>
        <p:sp>
          <p:nvSpPr>
            <p:cNvPr id="108" name="TextovéPole 107">
              <a:extLst>
                <a:ext uri="{FF2B5EF4-FFF2-40B4-BE49-F238E27FC236}">
                  <a16:creationId xmlns:a16="http://schemas.microsoft.com/office/drawing/2014/main" id="{12B7A972-19E8-4B92-B1BB-7FDDD8D16293}"/>
                </a:ext>
              </a:extLst>
            </p:cNvPr>
            <p:cNvSpPr txBox="1"/>
            <p:nvPr/>
          </p:nvSpPr>
          <p:spPr>
            <a:xfrm>
              <a:off x="4476384" y="4907192"/>
              <a:ext cx="224114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cs-CZ" sz="900" i="1" dirty="0"/>
                <a:t>150 000 – 40 000 – 30 000</a:t>
              </a:r>
            </a:p>
          </p:txBody>
        </p:sp>
        <p:sp>
          <p:nvSpPr>
            <p:cNvPr id="124" name="TextovéPole 123">
              <a:extLst>
                <a:ext uri="{FF2B5EF4-FFF2-40B4-BE49-F238E27FC236}">
                  <a16:creationId xmlns:a16="http://schemas.microsoft.com/office/drawing/2014/main" id="{4C97A754-8C50-4707-B919-A1EFBEC51556}"/>
                </a:ext>
              </a:extLst>
            </p:cNvPr>
            <p:cNvSpPr txBox="1"/>
            <p:nvPr/>
          </p:nvSpPr>
          <p:spPr>
            <a:xfrm>
              <a:off x="4521426" y="4754976"/>
              <a:ext cx="738232" cy="307777"/>
            </a:xfrm>
            <a:prstGeom prst="rect">
              <a:avLst/>
            </a:prstGeom>
            <a:solidFill>
              <a:schemeClr val="bg1">
                <a:alpha val="52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i="1" dirty="0"/>
                <a:t>p=0,4</a:t>
              </a:r>
            </a:p>
          </p:txBody>
        </p:sp>
      </p:grpSp>
      <p:grpSp>
        <p:nvGrpSpPr>
          <p:cNvPr id="143" name="Skupina 142">
            <a:extLst>
              <a:ext uri="{FF2B5EF4-FFF2-40B4-BE49-F238E27FC236}">
                <a16:creationId xmlns:a16="http://schemas.microsoft.com/office/drawing/2014/main" id="{E4020D05-1FD6-4FFF-98AE-DCEDC8ACEB3D}"/>
              </a:ext>
            </a:extLst>
          </p:cNvPr>
          <p:cNvGrpSpPr/>
          <p:nvPr/>
        </p:nvGrpSpPr>
        <p:grpSpPr>
          <a:xfrm>
            <a:off x="4476384" y="3845684"/>
            <a:ext cx="3480642" cy="870158"/>
            <a:chOff x="4476384" y="3845684"/>
            <a:chExt cx="3480642" cy="870158"/>
          </a:xfrm>
        </p:grpSpPr>
        <p:cxnSp>
          <p:nvCxnSpPr>
            <p:cNvPr id="77" name="Přímá spojnice 76">
              <a:extLst>
                <a:ext uri="{FF2B5EF4-FFF2-40B4-BE49-F238E27FC236}">
                  <a16:creationId xmlns:a16="http://schemas.microsoft.com/office/drawing/2014/main" id="{142F31FA-1190-4AB4-B54C-63CB35F6F08F}"/>
                </a:ext>
              </a:extLst>
            </p:cNvPr>
            <p:cNvCxnSpPr>
              <a:cxnSpLocks/>
              <a:stCxn id="72" idx="7"/>
            </p:cNvCxnSpPr>
            <p:nvPr/>
          </p:nvCxnSpPr>
          <p:spPr>
            <a:xfrm flipV="1">
              <a:off x="4531832" y="4161874"/>
              <a:ext cx="311341" cy="5539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Přímá spojnice 78">
              <a:extLst>
                <a:ext uri="{FF2B5EF4-FFF2-40B4-BE49-F238E27FC236}">
                  <a16:creationId xmlns:a16="http://schemas.microsoft.com/office/drawing/2014/main" id="{3E877830-8D9C-401A-A91A-D8D34C8E53D0}"/>
                </a:ext>
              </a:extLst>
            </p:cNvPr>
            <p:cNvCxnSpPr>
              <a:cxnSpLocks/>
            </p:cNvCxnSpPr>
            <p:nvPr/>
          </p:nvCxnSpPr>
          <p:spPr>
            <a:xfrm>
              <a:off x="4843173" y="4150869"/>
              <a:ext cx="179300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ovéPole 81">
              <a:extLst>
                <a:ext uri="{FF2B5EF4-FFF2-40B4-BE49-F238E27FC236}">
                  <a16:creationId xmlns:a16="http://schemas.microsoft.com/office/drawing/2014/main" id="{E3D92A9A-3000-4DD3-AE52-7A962AFDAA38}"/>
                </a:ext>
              </a:extLst>
            </p:cNvPr>
            <p:cNvSpPr txBox="1"/>
            <p:nvPr/>
          </p:nvSpPr>
          <p:spPr>
            <a:xfrm>
              <a:off x="4815806" y="3845684"/>
              <a:ext cx="183304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cs-CZ" sz="1400" i="1" dirty="0"/>
                <a:t>pokles ceny</a:t>
              </a:r>
            </a:p>
          </p:txBody>
        </p:sp>
        <p:sp>
          <p:nvSpPr>
            <p:cNvPr id="83" name="TextovéPole 82">
              <a:extLst>
                <a:ext uri="{FF2B5EF4-FFF2-40B4-BE49-F238E27FC236}">
                  <a16:creationId xmlns:a16="http://schemas.microsoft.com/office/drawing/2014/main" id="{4DCE5176-6F8C-4B61-8E00-52F11803C0EB}"/>
                </a:ext>
              </a:extLst>
            </p:cNvPr>
            <p:cNvSpPr txBox="1"/>
            <p:nvPr/>
          </p:nvSpPr>
          <p:spPr>
            <a:xfrm>
              <a:off x="6681900" y="3991391"/>
              <a:ext cx="127512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i="1" dirty="0"/>
                <a:t>    5 000$</a:t>
              </a:r>
            </a:p>
          </p:txBody>
        </p:sp>
        <p:sp>
          <p:nvSpPr>
            <p:cNvPr id="107" name="TextovéPole 106">
              <a:extLst>
                <a:ext uri="{FF2B5EF4-FFF2-40B4-BE49-F238E27FC236}">
                  <a16:creationId xmlns:a16="http://schemas.microsoft.com/office/drawing/2014/main" id="{6A8CAB1C-BFFB-4850-AD29-32FCD0DCF593}"/>
                </a:ext>
              </a:extLst>
            </p:cNvPr>
            <p:cNvSpPr txBox="1"/>
            <p:nvPr/>
          </p:nvSpPr>
          <p:spPr>
            <a:xfrm>
              <a:off x="4476384" y="4153461"/>
              <a:ext cx="224114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cs-CZ" sz="900" i="1" dirty="0"/>
                <a:t>75 000 – 40 000 – 30 000</a:t>
              </a:r>
            </a:p>
          </p:txBody>
        </p:sp>
        <p:sp>
          <p:nvSpPr>
            <p:cNvPr id="125" name="TextovéPole 124">
              <a:extLst>
                <a:ext uri="{FF2B5EF4-FFF2-40B4-BE49-F238E27FC236}">
                  <a16:creationId xmlns:a16="http://schemas.microsoft.com/office/drawing/2014/main" id="{57CF80C3-5879-4495-8956-252002564FCE}"/>
                </a:ext>
              </a:extLst>
            </p:cNvPr>
            <p:cNvSpPr txBox="1"/>
            <p:nvPr/>
          </p:nvSpPr>
          <p:spPr>
            <a:xfrm>
              <a:off x="4523459" y="4285509"/>
              <a:ext cx="738232" cy="307777"/>
            </a:xfrm>
            <a:prstGeom prst="rect">
              <a:avLst/>
            </a:prstGeom>
            <a:solidFill>
              <a:schemeClr val="bg1">
                <a:alpha val="52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i="1" dirty="0"/>
                <a:t>p=0,2</a:t>
              </a:r>
            </a:p>
          </p:txBody>
        </p:sp>
      </p:grpSp>
      <p:grpSp>
        <p:nvGrpSpPr>
          <p:cNvPr id="135" name="Skupina 134">
            <a:extLst>
              <a:ext uri="{FF2B5EF4-FFF2-40B4-BE49-F238E27FC236}">
                <a16:creationId xmlns:a16="http://schemas.microsoft.com/office/drawing/2014/main" id="{16FC9A37-D857-46AA-85FF-685FE013F828}"/>
              </a:ext>
            </a:extLst>
          </p:cNvPr>
          <p:cNvGrpSpPr/>
          <p:nvPr/>
        </p:nvGrpSpPr>
        <p:grpSpPr>
          <a:xfrm>
            <a:off x="1334821" y="1705486"/>
            <a:ext cx="6622205" cy="1532665"/>
            <a:chOff x="1334821" y="1705486"/>
            <a:chExt cx="6622205" cy="1532665"/>
          </a:xfrm>
        </p:grpSpPr>
        <p:cxnSp>
          <p:nvCxnSpPr>
            <p:cNvPr id="8" name="Přímá spojnice 7">
              <a:extLst>
                <a:ext uri="{FF2B5EF4-FFF2-40B4-BE49-F238E27FC236}">
                  <a16:creationId xmlns:a16="http://schemas.microsoft.com/office/drawing/2014/main" id="{91F1F089-F744-491B-9127-810981CA0E25}"/>
                </a:ext>
              </a:extLst>
            </p:cNvPr>
            <p:cNvCxnSpPr>
              <a:cxnSpLocks/>
              <a:stCxn id="4" idx="3"/>
            </p:cNvCxnSpPr>
            <p:nvPr/>
          </p:nvCxnSpPr>
          <p:spPr>
            <a:xfrm flipV="1">
              <a:off x="1384951" y="2013357"/>
              <a:ext cx="738232" cy="1224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9">
              <a:extLst>
                <a:ext uri="{FF2B5EF4-FFF2-40B4-BE49-F238E27FC236}">
                  <a16:creationId xmlns:a16="http://schemas.microsoft.com/office/drawing/2014/main" id="{0DD890F3-6EBC-48B0-BFB6-E9EC805EC4CE}"/>
                </a:ext>
              </a:extLst>
            </p:cNvPr>
            <p:cNvCxnSpPr>
              <a:cxnSpLocks/>
            </p:cNvCxnSpPr>
            <p:nvPr/>
          </p:nvCxnSpPr>
          <p:spPr>
            <a:xfrm>
              <a:off x="2123183" y="2013358"/>
              <a:ext cx="451299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ovéPole 10">
              <a:extLst>
                <a:ext uri="{FF2B5EF4-FFF2-40B4-BE49-F238E27FC236}">
                  <a16:creationId xmlns:a16="http://schemas.microsoft.com/office/drawing/2014/main" id="{8908992E-3351-4CC1-80FC-B089C9D64405}"/>
                </a:ext>
              </a:extLst>
            </p:cNvPr>
            <p:cNvSpPr txBox="1"/>
            <p:nvPr/>
          </p:nvSpPr>
          <p:spPr>
            <a:xfrm>
              <a:off x="6681900" y="1859469"/>
              <a:ext cx="127512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i="1" dirty="0"/>
                <a:t>  20 000$</a:t>
              </a:r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8B1135A8-71A5-47BB-B75A-E3634B86AFF4}"/>
                </a:ext>
              </a:extLst>
            </p:cNvPr>
            <p:cNvSpPr txBox="1"/>
            <p:nvPr/>
          </p:nvSpPr>
          <p:spPr>
            <a:xfrm>
              <a:off x="5033883" y="1705486"/>
              <a:ext cx="161497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cs-CZ" sz="1400" i="1" dirty="0"/>
                <a:t>prodej bez vrtu</a:t>
              </a:r>
            </a:p>
          </p:txBody>
        </p:sp>
        <p:sp>
          <p:nvSpPr>
            <p:cNvPr id="126" name="TextovéPole 125">
              <a:extLst>
                <a:ext uri="{FF2B5EF4-FFF2-40B4-BE49-F238E27FC236}">
                  <a16:creationId xmlns:a16="http://schemas.microsoft.com/office/drawing/2014/main" id="{82E46257-B653-41FC-9837-7A15EDCB1BFE}"/>
                </a:ext>
              </a:extLst>
            </p:cNvPr>
            <p:cNvSpPr txBox="1"/>
            <p:nvPr/>
          </p:nvSpPr>
          <p:spPr>
            <a:xfrm>
              <a:off x="1334821" y="2558441"/>
              <a:ext cx="3603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b="1" i="1" dirty="0"/>
                <a:t>A</a:t>
              </a:r>
            </a:p>
          </p:txBody>
        </p:sp>
      </p:grpSp>
      <p:grpSp>
        <p:nvGrpSpPr>
          <p:cNvPr id="137" name="Skupina 136">
            <a:extLst>
              <a:ext uri="{FF2B5EF4-FFF2-40B4-BE49-F238E27FC236}">
                <a16:creationId xmlns:a16="http://schemas.microsoft.com/office/drawing/2014/main" id="{9B5DC828-4CEC-404D-ABA2-1C6749C31877}"/>
              </a:ext>
            </a:extLst>
          </p:cNvPr>
          <p:cNvGrpSpPr/>
          <p:nvPr/>
        </p:nvGrpSpPr>
        <p:grpSpPr>
          <a:xfrm>
            <a:off x="1358997" y="3238151"/>
            <a:ext cx="1055005" cy="761393"/>
            <a:chOff x="1358997" y="3238151"/>
            <a:chExt cx="1055005" cy="761393"/>
          </a:xfrm>
        </p:grpSpPr>
        <p:sp>
          <p:nvSpPr>
            <p:cNvPr id="20" name="Ovál 19">
              <a:extLst>
                <a:ext uri="{FF2B5EF4-FFF2-40B4-BE49-F238E27FC236}">
                  <a16:creationId xmlns:a16="http://schemas.microsoft.com/office/drawing/2014/main" id="{60630A67-FA66-432A-9401-02CBE8894C85}"/>
                </a:ext>
              </a:extLst>
            </p:cNvPr>
            <p:cNvSpPr/>
            <p:nvPr/>
          </p:nvSpPr>
          <p:spPr>
            <a:xfrm>
              <a:off x="1893139" y="3466844"/>
              <a:ext cx="520863" cy="5327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i="1"/>
            </a:p>
          </p:txBody>
        </p:sp>
        <p:sp>
          <p:nvSpPr>
            <p:cNvPr id="21" name="TextovéPole 20">
              <a:extLst>
                <a:ext uri="{FF2B5EF4-FFF2-40B4-BE49-F238E27FC236}">
                  <a16:creationId xmlns:a16="http://schemas.microsoft.com/office/drawing/2014/main" id="{690D5F33-AD6A-4649-A35B-252851EAD79E}"/>
                </a:ext>
              </a:extLst>
            </p:cNvPr>
            <p:cNvSpPr txBox="1"/>
            <p:nvPr/>
          </p:nvSpPr>
          <p:spPr>
            <a:xfrm>
              <a:off x="1897987" y="3578789"/>
              <a:ext cx="5033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i="1" dirty="0"/>
                <a:t>S11</a:t>
              </a:r>
            </a:p>
          </p:txBody>
        </p:sp>
        <p:grpSp>
          <p:nvGrpSpPr>
            <p:cNvPr id="136" name="Skupina 135">
              <a:extLst>
                <a:ext uri="{FF2B5EF4-FFF2-40B4-BE49-F238E27FC236}">
                  <a16:creationId xmlns:a16="http://schemas.microsoft.com/office/drawing/2014/main" id="{9EA9595F-B24F-4EE0-A7BE-4D52CE0D8A81}"/>
                </a:ext>
              </a:extLst>
            </p:cNvPr>
            <p:cNvGrpSpPr/>
            <p:nvPr/>
          </p:nvGrpSpPr>
          <p:grpSpPr>
            <a:xfrm>
              <a:off x="1358997" y="3238151"/>
              <a:ext cx="534142" cy="549560"/>
              <a:chOff x="1358997" y="3238151"/>
              <a:chExt cx="534142" cy="549560"/>
            </a:xfrm>
          </p:grpSpPr>
          <p:cxnSp>
            <p:nvCxnSpPr>
              <p:cNvPr id="16" name="Přímá spojnice 15">
                <a:extLst>
                  <a:ext uri="{FF2B5EF4-FFF2-40B4-BE49-F238E27FC236}">
                    <a16:creationId xmlns:a16="http://schemas.microsoft.com/office/drawing/2014/main" id="{159311C6-5DD9-4687-928D-75B721C5AA27}"/>
                  </a:ext>
                </a:extLst>
              </p:cNvPr>
              <p:cNvCxnSpPr>
                <a:cxnSpLocks/>
                <a:stCxn id="4" idx="3"/>
                <a:endCxn id="20" idx="2"/>
              </p:cNvCxnSpPr>
              <p:nvPr/>
            </p:nvCxnSpPr>
            <p:spPr>
              <a:xfrm>
                <a:off x="1384951" y="3238151"/>
                <a:ext cx="508188" cy="49504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7" name="TextovéPole 126">
                <a:extLst>
                  <a:ext uri="{FF2B5EF4-FFF2-40B4-BE49-F238E27FC236}">
                    <a16:creationId xmlns:a16="http://schemas.microsoft.com/office/drawing/2014/main" id="{FE10744D-3774-40D3-AE0F-23B0D8489A0B}"/>
                  </a:ext>
                </a:extLst>
              </p:cNvPr>
              <p:cNvSpPr txBox="1"/>
              <p:nvPr/>
            </p:nvSpPr>
            <p:spPr>
              <a:xfrm>
                <a:off x="1358997" y="3418379"/>
                <a:ext cx="3603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b="1" i="1" dirty="0"/>
                  <a:t>B</a:t>
                </a:r>
              </a:p>
            </p:txBody>
          </p:sp>
        </p:grpSp>
      </p:grpSp>
      <p:grpSp>
        <p:nvGrpSpPr>
          <p:cNvPr id="140" name="Skupina 139">
            <a:extLst>
              <a:ext uri="{FF2B5EF4-FFF2-40B4-BE49-F238E27FC236}">
                <a16:creationId xmlns:a16="http://schemas.microsoft.com/office/drawing/2014/main" id="{A64038B5-D1FD-4157-AB0E-5A846E5972BF}"/>
              </a:ext>
            </a:extLst>
          </p:cNvPr>
          <p:cNvGrpSpPr/>
          <p:nvPr/>
        </p:nvGrpSpPr>
        <p:grpSpPr>
          <a:xfrm>
            <a:off x="3515004" y="3119384"/>
            <a:ext cx="4442022" cy="1282832"/>
            <a:chOff x="3515004" y="3119384"/>
            <a:chExt cx="4442022" cy="1282832"/>
          </a:xfrm>
        </p:grpSpPr>
        <p:cxnSp>
          <p:nvCxnSpPr>
            <p:cNvPr id="50" name="Přímá spojnice 49">
              <a:extLst>
                <a:ext uri="{FF2B5EF4-FFF2-40B4-BE49-F238E27FC236}">
                  <a16:creationId xmlns:a16="http://schemas.microsoft.com/office/drawing/2014/main" id="{8E7D9B3D-26CA-46B7-A112-9C2AF3D008E3}"/>
                </a:ext>
              </a:extLst>
            </p:cNvPr>
            <p:cNvCxnSpPr>
              <a:cxnSpLocks/>
              <a:stCxn id="41" idx="3"/>
            </p:cNvCxnSpPr>
            <p:nvPr/>
          </p:nvCxnSpPr>
          <p:spPr>
            <a:xfrm flipV="1">
              <a:off x="3614904" y="3429000"/>
              <a:ext cx="565102" cy="9732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Přímá spojnice 53">
              <a:extLst>
                <a:ext uri="{FF2B5EF4-FFF2-40B4-BE49-F238E27FC236}">
                  <a16:creationId xmlns:a16="http://schemas.microsoft.com/office/drawing/2014/main" id="{97EE84AB-464E-4685-9FAB-0BD0A2134953}"/>
                </a:ext>
              </a:extLst>
            </p:cNvPr>
            <p:cNvCxnSpPr>
              <a:cxnSpLocks/>
            </p:cNvCxnSpPr>
            <p:nvPr/>
          </p:nvCxnSpPr>
          <p:spPr>
            <a:xfrm>
              <a:off x="4180006" y="3429000"/>
              <a:ext cx="245617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ovéPole 55">
              <a:extLst>
                <a:ext uri="{FF2B5EF4-FFF2-40B4-BE49-F238E27FC236}">
                  <a16:creationId xmlns:a16="http://schemas.microsoft.com/office/drawing/2014/main" id="{85DC3DF9-9FF0-46D8-8420-B359EE8AB2DF}"/>
                </a:ext>
              </a:extLst>
            </p:cNvPr>
            <p:cNvSpPr txBox="1"/>
            <p:nvPr/>
          </p:nvSpPr>
          <p:spPr>
            <a:xfrm>
              <a:off x="4595436" y="3119384"/>
              <a:ext cx="20534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cs-CZ" sz="1400" i="1" dirty="0"/>
                <a:t>prodej bez investice</a:t>
              </a:r>
            </a:p>
          </p:txBody>
        </p:sp>
        <p:sp>
          <p:nvSpPr>
            <p:cNvPr id="57" name="TextovéPole 56">
              <a:extLst>
                <a:ext uri="{FF2B5EF4-FFF2-40B4-BE49-F238E27FC236}">
                  <a16:creationId xmlns:a16="http://schemas.microsoft.com/office/drawing/2014/main" id="{2924C0EE-5176-49F2-ADDA-F9E5A4E583FF}"/>
                </a:ext>
              </a:extLst>
            </p:cNvPr>
            <p:cNvSpPr txBox="1"/>
            <p:nvPr/>
          </p:nvSpPr>
          <p:spPr>
            <a:xfrm>
              <a:off x="6681900" y="3267761"/>
              <a:ext cx="127512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i="1" dirty="0"/>
                <a:t>  20 000$</a:t>
              </a:r>
            </a:p>
          </p:txBody>
        </p:sp>
        <p:sp>
          <p:nvSpPr>
            <p:cNvPr id="106" name="TextovéPole 105">
              <a:extLst>
                <a:ext uri="{FF2B5EF4-FFF2-40B4-BE49-F238E27FC236}">
                  <a16:creationId xmlns:a16="http://schemas.microsoft.com/office/drawing/2014/main" id="{B0F8C2FF-30AA-4732-925F-7119D4AB07D5}"/>
                </a:ext>
              </a:extLst>
            </p:cNvPr>
            <p:cNvSpPr txBox="1"/>
            <p:nvPr/>
          </p:nvSpPr>
          <p:spPr>
            <a:xfrm>
              <a:off x="4476384" y="3429440"/>
              <a:ext cx="224114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cs-CZ" sz="900" i="1" dirty="0"/>
                <a:t>60 000 – 40 000</a:t>
              </a:r>
            </a:p>
          </p:txBody>
        </p:sp>
        <p:sp>
          <p:nvSpPr>
            <p:cNvPr id="128" name="TextovéPole 127">
              <a:extLst>
                <a:ext uri="{FF2B5EF4-FFF2-40B4-BE49-F238E27FC236}">
                  <a16:creationId xmlns:a16="http://schemas.microsoft.com/office/drawing/2014/main" id="{5A56B51D-A35F-4813-B554-2E2A92F41967}"/>
                </a:ext>
              </a:extLst>
            </p:cNvPr>
            <p:cNvSpPr txBox="1"/>
            <p:nvPr/>
          </p:nvSpPr>
          <p:spPr>
            <a:xfrm>
              <a:off x="3515004" y="3784129"/>
              <a:ext cx="3603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b="1" i="1" dirty="0"/>
                <a:t>C</a:t>
              </a:r>
            </a:p>
          </p:txBody>
        </p:sp>
      </p:grpSp>
      <p:grpSp>
        <p:nvGrpSpPr>
          <p:cNvPr id="142" name="Skupina 141">
            <a:extLst>
              <a:ext uri="{FF2B5EF4-FFF2-40B4-BE49-F238E27FC236}">
                <a16:creationId xmlns:a16="http://schemas.microsoft.com/office/drawing/2014/main" id="{709E37F7-2DB0-4879-8996-81F95514A6A4}"/>
              </a:ext>
            </a:extLst>
          </p:cNvPr>
          <p:cNvGrpSpPr/>
          <p:nvPr/>
        </p:nvGrpSpPr>
        <p:grpSpPr>
          <a:xfrm>
            <a:off x="3515004" y="4402216"/>
            <a:ext cx="1328169" cy="1710277"/>
            <a:chOff x="3515004" y="4402216"/>
            <a:chExt cx="1328169" cy="1710277"/>
          </a:xfrm>
        </p:grpSpPr>
        <p:sp>
          <p:nvSpPr>
            <p:cNvPr id="75" name="TextovéPole 74">
              <a:extLst>
                <a:ext uri="{FF2B5EF4-FFF2-40B4-BE49-F238E27FC236}">
                  <a16:creationId xmlns:a16="http://schemas.microsoft.com/office/drawing/2014/main" id="{17DE8E2E-2F80-41BF-9F24-75F21F2CDA6C}"/>
                </a:ext>
              </a:extLst>
            </p:cNvPr>
            <p:cNvSpPr txBox="1"/>
            <p:nvPr/>
          </p:nvSpPr>
          <p:spPr>
            <a:xfrm>
              <a:off x="3916188" y="5589273"/>
              <a:ext cx="92698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i="1" dirty="0"/>
                <a:t>vývoj ceny</a:t>
              </a:r>
            </a:p>
          </p:txBody>
        </p:sp>
        <p:grpSp>
          <p:nvGrpSpPr>
            <p:cNvPr id="141" name="Skupina 140">
              <a:extLst>
                <a:ext uri="{FF2B5EF4-FFF2-40B4-BE49-F238E27FC236}">
                  <a16:creationId xmlns:a16="http://schemas.microsoft.com/office/drawing/2014/main" id="{B4E912BA-9199-4D57-A079-FE2C1C7E72AD}"/>
                </a:ext>
              </a:extLst>
            </p:cNvPr>
            <p:cNvGrpSpPr/>
            <p:nvPr/>
          </p:nvGrpSpPr>
          <p:grpSpPr>
            <a:xfrm>
              <a:off x="3515004" y="4402216"/>
              <a:ext cx="1093107" cy="768314"/>
              <a:chOff x="3515004" y="4402216"/>
              <a:chExt cx="1093107" cy="768314"/>
            </a:xfrm>
          </p:grpSpPr>
          <p:cxnSp>
            <p:nvCxnSpPr>
              <p:cNvPr id="68" name="Přímá spojnice 67">
                <a:extLst>
                  <a:ext uri="{FF2B5EF4-FFF2-40B4-BE49-F238E27FC236}">
                    <a16:creationId xmlns:a16="http://schemas.microsoft.com/office/drawing/2014/main" id="{F54A2095-B592-4097-83F5-9B5A4438CA31}"/>
                  </a:ext>
                </a:extLst>
              </p:cNvPr>
              <p:cNvCxnSpPr>
                <a:cxnSpLocks/>
                <a:stCxn id="41" idx="3"/>
                <a:endCxn id="73" idx="1"/>
              </p:cNvCxnSpPr>
              <p:nvPr/>
            </p:nvCxnSpPr>
            <p:spPr>
              <a:xfrm>
                <a:off x="3614904" y="4402216"/>
                <a:ext cx="477192" cy="5014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" name="Ovál 71">
                <a:extLst>
                  <a:ext uri="{FF2B5EF4-FFF2-40B4-BE49-F238E27FC236}">
                    <a16:creationId xmlns:a16="http://schemas.microsoft.com/office/drawing/2014/main" id="{9A2630BA-4314-4092-BB95-13B2CC6EF7C0}"/>
                  </a:ext>
                </a:extLst>
              </p:cNvPr>
              <p:cNvSpPr/>
              <p:nvPr/>
            </p:nvSpPr>
            <p:spPr>
              <a:xfrm>
                <a:off x="4087248" y="4637830"/>
                <a:ext cx="520863" cy="53270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i="1"/>
              </a:p>
            </p:txBody>
          </p:sp>
          <p:sp>
            <p:nvSpPr>
              <p:cNvPr id="73" name="TextovéPole 72">
                <a:extLst>
                  <a:ext uri="{FF2B5EF4-FFF2-40B4-BE49-F238E27FC236}">
                    <a16:creationId xmlns:a16="http://schemas.microsoft.com/office/drawing/2014/main" id="{DB852F42-B01A-4059-916E-D6BBC89F75E2}"/>
                  </a:ext>
                </a:extLst>
              </p:cNvPr>
              <p:cNvSpPr txBox="1"/>
              <p:nvPr/>
            </p:nvSpPr>
            <p:spPr>
              <a:xfrm>
                <a:off x="4092096" y="4749775"/>
                <a:ext cx="5033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1400" i="1" dirty="0"/>
                  <a:t>S21</a:t>
                </a:r>
              </a:p>
            </p:txBody>
          </p:sp>
          <p:sp>
            <p:nvSpPr>
              <p:cNvPr id="129" name="TextovéPole 128">
                <a:extLst>
                  <a:ext uri="{FF2B5EF4-FFF2-40B4-BE49-F238E27FC236}">
                    <a16:creationId xmlns:a16="http://schemas.microsoft.com/office/drawing/2014/main" id="{A3CB4B05-9AA8-465F-A3F5-61E70BF8899C}"/>
                  </a:ext>
                </a:extLst>
              </p:cNvPr>
              <p:cNvSpPr txBox="1"/>
              <p:nvPr/>
            </p:nvSpPr>
            <p:spPr>
              <a:xfrm>
                <a:off x="3515004" y="4651338"/>
                <a:ext cx="3603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b="1" i="1" dirty="0"/>
                  <a:t>D</a:t>
                </a:r>
              </a:p>
            </p:txBody>
          </p:sp>
        </p:grpSp>
      </p:grpSp>
      <p:sp>
        <p:nvSpPr>
          <p:cNvPr id="130" name="Pravá složená závorka 129">
            <a:extLst>
              <a:ext uri="{FF2B5EF4-FFF2-40B4-BE49-F238E27FC236}">
                <a16:creationId xmlns:a16="http://schemas.microsoft.com/office/drawing/2014/main" id="{76265298-A866-4275-B406-B9974E40D014}"/>
              </a:ext>
            </a:extLst>
          </p:cNvPr>
          <p:cNvSpPr/>
          <p:nvPr/>
        </p:nvSpPr>
        <p:spPr>
          <a:xfrm>
            <a:off x="7533314" y="3966637"/>
            <a:ext cx="146887" cy="199343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1" name="TextovéPole 130">
            <a:extLst>
              <a:ext uri="{FF2B5EF4-FFF2-40B4-BE49-F238E27FC236}">
                <a16:creationId xmlns:a16="http://schemas.microsoft.com/office/drawing/2014/main" id="{DF27C986-0B7D-4B53-8F40-E7019E44493C}"/>
              </a:ext>
            </a:extLst>
          </p:cNvPr>
          <p:cNvSpPr txBox="1"/>
          <p:nvPr/>
        </p:nvSpPr>
        <p:spPr>
          <a:xfrm>
            <a:off x="7673861" y="4809464"/>
            <a:ext cx="9318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/>
              <a:t>125 000$</a:t>
            </a:r>
          </a:p>
        </p:txBody>
      </p:sp>
      <p:sp>
        <p:nvSpPr>
          <p:cNvPr id="132" name="TextovéPole 131">
            <a:extLst>
              <a:ext uri="{FF2B5EF4-FFF2-40B4-BE49-F238E27FC236}">
                <a16:creationId xmlns:a16="http://schemas.microsoft.com/office/drawing/2014/main" id="{C57D6D0D-1C3C-4FDB-B2B0-2CA0D5C01136}"/>
              </a:ext>
            </a:extLst>
          </p:cNvPr>
          <p:cNvSpPr txBox="1"/>
          <p:nvPr/>
        </p:nvSpPr>
        <p:spPr>
          <a:xfrm>
            <a:off x="7755197" y="5160460"/>
            <a:ext cx="93182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i="1" dirty="0"/>
              <a:t>0,2 × 5 000 + 0,4 × 80 000 + 0,4 × 230 000</a:t>
            </a:r>
          </a:p>
        </p:txBody>
      </p:sp>
      <p:grpSp>
        <p:nvGrpSpPr>
          <p:cNvPr id="150" name="Skupina 149">
            <a:extLst>
              <a:ext uri="{FF2B5EF4-FFF2-40B4-BE49-F238E27FC236}">
                <a16:creationId xmlns:a16="http://schemas.microsoft.com/office/drawing/2014/main" id="{FEA97DF5-C6C4-48DB-BFD3-7628463845EC}"/>
              </a:ext>
            </a:extLst>
          </p:cNvPr>
          <p:cNvGrpSpPr/>
          <p:nvPr/>
        </p:nvGrpSpPr>
        <p:grpSpPr>
          <a:xfrm>
            <a:off x="4421095" y="1264555"/>
            <a:ext cx="2308430" cy="5276242"/>
            <a:chOff x="4421095" y="1264555"/>
            <a:chExt cx="2308430" cy="5276242"/>
          </a:xfrm>
        </p:grpSpPr>
        <p:sp>
          <p:nvSpPr>
            <p:cNvPr id="122" name="TextovéPole 121">
              <a:extLst>
                <a:ext uri="{FF2B5EF4-FFF2-40B4-BE49-F238E27FC236}">
                  <a16:creationId xmlns:a16="http://schemas.microsoft.com/office/drawing/2014/main" id="{71409E6E-B541-4F47-A1DD-B600081615A1}"/>
                </a:ext>
              </a:extLst>
            </p:cNvPr>
            <p:cNvSpPr txBox="1"/>
            <p:nvPr/>
          </p:nvSpPr>
          <p:spPr>
            <a:xfrm>
              <a:off x="4421095" y="6233020"/>
              <a:ext cx="139347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i="1" dirty="0"/>
                <a:t>2. etapa</a:t>
              </a:r>
            </a:p>
          </p:txBody>
        </p:sp>
        <p:cxnSp>
          <p:nvCxnSpPr>
            <p:cNvPr id="149" name="Přímá spojnice 148">
              <a:extLst>
                <a:ext uri="{FF2B5EF4-FFF2-40B4-BE49-F238E27FC236}">
                  <a16:creationId xmlns:a16="http://schemas.microsoft.com/office/drawing/2014/main" id="{0FC196D7-AF86-4778-B67F-FF6622CA1B19}"/>
                </a:ext>
              </a:extLst>
            </p:cNvPr>
            <p:cNvCxnSpPr/>
            <p:nvPr/>
          </p:nvCxnSpPr>
          <p:spPr>
            <a:xfrm>
              <a:off x="6729525" y="1264555"/>
              <a:ext cx="0" cy="5021945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940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130" grpId="0" animBg="1"/>
      <p:bldP spid="131" grpId="0"/>
      <p:bldP spid="132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A8459324-BCAD-41BA-8082-7A6816F6D89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20000"/>
              <a:lumOff val="80000"/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C386D6B-5432-4040-995F-27509CDFF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Optimalizace rozhodnutí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733C05-62C7-485B-BA2D-CABB429DA6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když najdeme plyn, tak prodat nebo investovat?</a:t>
            </a:r>
          </a:p>
          <a:p>
            <a:pPr lvl="1"/>
            <a:r>
              <a:rPr lang="cs-CZ" i="1" dirty="0"/>
              <a:t>C</a:t>
            </a:r>
            <a:r>
              <a:rPr lang="cs-CZ" i="1" baseline="-25000" dirty="0"/>
              <a:t>o</a:t>
            </a:r>
            <a:r>
              <a:rPr lang="cs-CZ" i="1" dirty="0"/>
              <a:t> = 20 000$</a:t>
            </a:r>
          </a:p>
          <a:p>
            <a:pPr lvl="1"/>
            <a:r>
              <a:rPr lang="cs-CZ" b="1" i="1" dirty="0"/>
              <a:t>D</a:t>
            </a:r>
            <a:r>
              <a:rPr lang="cs-CZ" b="1" i="1" baseline="-25000" dirty="0"/>
              <a:t>o</a:t>
            </a:r>
            <a:r>
              <a:rPr lang="cs-CZ" b="1" i="1" dirty="0"/>
              <a:t>= 125 000$	investovat!</a:t>
            </a:r>
          </a:p>
          <a:p>
            <a:r>
              <a:rPr lang="cs-CZ" i="1" dirty="0"/>
              <a:t>prodat nebo hledat plyn?</a:t>
            </a:r>
          </a:p>
          <a:p>
            <a:pPr lvl="1"/>
            <a:r>
              <a:rPr lang="cs-CZ" i="1" dirty="0" err="1"/>
              <a:t>B</a:t>
            </a:r>
            <a:r>
              <a:rPr lang="cs-CZ" i="1" baseline="-25000" dirty="0" err="1"/>
              <a:t>o</a:t>
            </a:r>
            <a:r>
              <a:rPr lang="cs-CZ" i="1" dirty="0"/>
              <a:t> = (0,3 × 125 000) + (0,7 × -20 000) = 23 500$ 	</a:t>
            </a:r>
            <a:r>
              <a:rPr lang="cs-CZ" b="1" i="1" dirty="0"/>
              <a:t>hledat!</a:t>
            </a:r>
          </a:p>
          <a:p>
            <a:pPr lvl="1"/>
            <a:r>
              <a:rPr lang="cs-CZ" i="1" dirty="0" err="1"/>
              <a:t>A</a:t>
            </a:r>
            <a:r>
              <a:rPr lang="cs-CZ" i="1" baseline="-25000" dirty="0" err="1"/>
              <a:t>o</a:t>
            </a:r>
            <a:r>
              <a:rPr lang="cs-CZ" i="1" dirty="0"/>
              <a:t> = 20 000$</a:t>
            </a:r>
          </a:p>
          <a:p>
            <a:pPr lvl="1"/>
            <a:endParaRPr lang="cs-CZ" i="1" dirty="0"/>
          </a:p>
          <a:p>
            <a:r>
              <a:rPr lang="cs-CZ" i="1" dirty="0"/>
              <a:t>optimální strategie je při neutrálním vztahu k riziku </a:t>
            </a:r>
            <a:r>
              <a:rPr lang="cs-CZ" b="1" i="1" dirty="0"/>
              <a:t>hledat</a:t>
            </a:r>
            <a:r>
              <a:rPr lang="cs-CZ" i="1" dirty="0"/>
              <a:t> plyn a následně do něj v případě nalezení </a:t>
            </a:r>
            <a:r>
              <a:rPr lang="cs-CZ" b="1" i="1" dirty="0"/>
              <a:t>investovat</a:t>
            </a:r>
            <a:r>
              <a:rPr lang="cs-CZ" i="1" dirty="0"/>
              <a:t> a vytěžit ho</a:t>
            </a:r>
          </a:p>
        </p:txBody>
      </p:sp>
    </p:spTree>
    <p:extLst>
      <p:ext uri="{BB962C8B-B14F-4D97-AF65-F5344CB8AC3E}">
        <p14:creationId xmlns:p14="http://schemas.microsoft.com/office/powerpoint/2010/main" val="19588440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771800" y="1340768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/>
              <a:t>?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691680" y="546696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/>
              <a:t>?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100392" y="5376985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/>
              <a:t>?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940968" y="2865379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/>
              <a:t>?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965845" y="474488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/>
              <a:t>?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427984" y="3026098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/>
              <a:t>?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339752" y="5589240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/>
              <a:t>?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691680" y="3495427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/>
              <a:t>?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8028384" y="468277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/>
              <a:t>?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5414882" y="1379478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/>
              <a:t>?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3533797" y="4301244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/>
              <a:t>?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8100392" y="2878403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/>
              <a:t>?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5220072" y="5229200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/>
              <a:t>?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5940152" y="3033762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/>
              <a:t>?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7020272" y="4869160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/>
              <a:t>?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7020272" y="1331838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6787247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924944"/>
            <a:ext cx="7498080" cy="1143000"/>
          </a:xfrm>
        </p:spPr>
        <p:txBody>
          <a:bodyPr/>
          <a:lstStyle/>
          <a:p>
            <a:pPr algn="ctr"/>
            <a:r>
              <a:rPr lang="cs-CZ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927173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stránka rozhodování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strukturovanost rozhodovacího procesu</a:t>
            </a:r>
          </a:p>
          <a:p>
            <a:r>
              <a:rPr lang="cs-CZ" dirty="0"/>
              <a:t>fáze rozhodovacího procesu</a:t>
            </a:r>
          </a:p>
          <a:p>
            <a:pPr lvl="1"/>
            <a:r>
              <a:rPr lang="cs-CZ" dirty="0"/>
              <a:t>definování</a:t>
            </a:r>
          </a:p>
          <a:p>
            <a:pPr lvl="1"/>
            <a:r>
              <a:rPr lang="cs-CZ" dirty="0"/>
              <a:t>analyzování		rozšiřování</a:t>
            </a:r>
          </a:p>
          <a:p>
            <a:pPr lvl="1"/>
            <a:r>
              <a:rPr lang="cs-CZ" dirty="0"/>
              <a:t>generování</a:t>
            </a:r>
          </a:p>
          <a:p>
            <a:pPr lvl="1"/>
            <a:r>
              <a:rPr lang="cs-CZ" dirty="0"/>
              <a:t>klasifikace</a:t>
            </a:r>
          </a:p>
          <a:p>
            <a:pPr lvl="1"/>
            <a:r>
              <a:rPr lang="cs-CZ" dirty="0"/>
              <a:t>hodnocení			zužování</a:t>
            </a:r>
          </a:p>
          <a:p>
            <a:pPr lvl="1"/>
            <a:r>
              <a:rPr lang="cs-CZ" dirty="0"/>
              <a:t>rozhodnutí</a:t>
            </a:r>
          </a:p>
        </p:txBody>
      </p:sp>
      <p:sp>
        <p:nvSpPr>
          <p:cNvPr id="4" name="Pravá složená závorka 3"/>
          <p:cNvSpPr/>
          <p:nvPr/>
        </p:nvSpPr>
        <p:spPr>
          <a:xfrm>
            <a:off x="4420631" y="2976112"/>
            <a:ext cx="144016" cy="102895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Pravá složená závorka 4"/>
          <p:cNvSpPr/>
          <p:nvPr/>
        </p:nvSpPr>
        <p:spPr>
          <a:xfrm>
            <a:off x="4420631" y="4117571"/>
            <a:ext cx="144016" cy="99789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379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Strukturovanost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dobře strukturované </a:t>
            </a:r>
            <a:r>
              <a:rPr lang="cs-CZ" dirty="0"/>
              <a:t>(opakované, přehledné, rutinní, nezatížené vysokým rizikem, vyhodnotitelné matematickými nástroji)</a:t>
            </a:r>
          </a:p>
          <a:p>
            <a:r>
              <a:rPr lang="cs-CZ" b="1" dirty="0"/>
              <a:t>špatně strukturované </a:t>
            </a:r>
            <a:r>
              <a:rPr lang="cs-CZ" dirty="0"/>
              <a:t>(složité, nepřehledné, unikátní, kreativní, často intuitivní, vysoce rizikové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7607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 rozhodovacího procesu</a:t>
            </a:r>
          </a:p>
        </p:txBody>
      </p:sp>
      <p:sp>
        <p:nvSpPr>
          <p:cNvPr id="24" name="Freeform 10"/>
          <p:cNvSpPr>
            <a:spLocks/>
          </p:cNvSpPr>
          <p:nvPr/>
        </p:nvSpPr>
        <p:spPr bwMode="auto">
          <a:xfrm>
            <a:off x="1945201" y="2857838"/>
            <a:ext cx="6283957" cy="2676500"/>
          </a:xfrm>
          <a:custGeom>
            <a:avLst/>
            <a:gdLst>
              <a:gd name="T0" fmla="*/ 0 w 2448"/>
              <a:gd name="T1" fmla="*/ 576 h 1104"/>
              <a:gd name="T2" fmla="*/ 1248 w 2448"/>
              <a:gd name="T3" fmla="*/ 0 h 1104"/>
              <a:gd name="T4" fmla="*/ 2448 w 2448"/>
              <a:gd name="T5" fmla="*/ 576 h 1104"/>
              <a:gd name="T6" fmla="*/ 1248 w 2448"/>
              <a:gd name="T7" fmla="*/ 1104 h 1104"/>
              <a:gd name="T8" fmla="*/ 0 w 2448"/>
              <a:gd name="T9" fmla="*/ 576 h 1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48" h="1104">
                <a:moveTo>
                  <a:pt x="0" y="576"/>
                </a:moveTo>
                <a:cubicBezTo>
                  <a:pt x="0" y="392"/>
                  <a:pt x="840" y="0"/>
                  <a:pt x="1248" y="0"/>
                </a:cubicBezTo>
                <a:cubicBezTo>
                  <a:pt x="1656" y="0"/>
                  <a:pt x="2448" y="392"/>
                  <a:pt x="2448" y="576"/>
                </a:cubicBezTo>
                <a:cubicBezTo>
                  <a:pt x="2448" y="760"/>
                  <a:pt x="1656" y="1104"/>
                  <a:pt x="1248" y="1104"/>
                </a:cubicBezTo>
                <a:cubicBezTo>
                  <a:pt x="840" y="1104"/>
                  <a:pt x="0" y="760"/>
                  <a:pt x="0" y="576"/>
                </a:cubicBezTo>
                <a:close/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/>
          <a:lstStyle/>
          <a:p>
            <a:endParaRPr lang="cs-CZ" sz="1600"/>
          </a:p>
        </p:txBody>
      </p:sp>
      <p:cxnSp>
        <p:nvCxnSpPr>
          <p:cNvPr id="26" name="Přímá spojnice 25"/>
          <p:cNvCxnSpPr>
            <a:stCxn id="24" idx="1"/>
            <a:endCxn id="24" idx="3"/>
          </p:cNvCxnSpPr>
          <p:nvPr/>
        </p:nvCxnSpPr>
        <p:spPr>
          <a:xfrm>
            <a:off x="5148787" y="2857838"/>
            <a:ext cx="0" cy="2676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7212186" y="3467810"/>
            <a:ext cx="0" cy="1533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3035722" y="3440177"/>
            <a:ext cx="0" cy="15645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>
            <a:off x="4115842" y="3062241"/>
            <a:ext cx="0" cy="23330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>
            <a:off x="6204074" y="3062241"/>
            <a:ext cx="0" cy="23139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>
            <a:off x="5152529" y="1921734"/>
            <a:ext cx="0" cy="468052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ovéPole 36"/>
          <p:cNvSpPr txBox="1"/>
          <p:nvPr/>
        </p:nvSpPr>
        <p:spPr>
          <a:xfrm>
            <a:off x="5342235" y="2065750"/>
            <a:ext cx="20266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zužování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2881305" y="2065750"/>
            <a:ext cx="20266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600" dirty="0"/>
              <a:t>rozšiřování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4408165" y="3404000"/>
            <a:ext cx="430887" cy="158417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sz="1600" dirty="0"/>
              <a:t>generování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2459658" y="3433902"/>
            <a:ext cx="430887" cy="158417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sz="1600" dirty="0"/>
              <a:t>definování</a:t>
            </a:r>
          </a:p>
        </p:txBody>
      </p:sp>
      <p:sp>
        <p:nvSpPr>
          <p:cNvPr id="42" name="TextovéPole 41"/>
          <p:cNvSpPr txBox="1"/>
          <p:nvPr/>
        </p:nvSpPr>
        <p:spPr>
          <a:xfrm>
            <a:off x="3366145" y="3434274"/>
            <a:ext cx="430887" cy="158417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sz="1600" dirty="0"/>
              <a:t>analyzování</a:t>
            </a:r>
          </a:p>
        </p:txBody>
      </p:sp>
      <p:sp>
        <p:nvSpPr>
          <p:cNvPr id="43" name="TextovéPole 42"/>
          <p:cNvSpPr txBox="1"/>
          <p:nvPr/>
        </p:nvSpPr>
        <p:spPr>
          <a:xfrm>
            <a:off x="5509538" y="3395802"/>
            <a:ext cx="430887" cy="1584176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cs-CZ" sz="1600" dirty="0"/>
              <a:t>klasifikace</a:t>
            </a:r>
          </a:p>
        </p:txBody>
      </p:sp>
      <p:sp>
        <p:nvSpPr>
          <p:cNvPr id="44" name="TextovéPole 43"/>
          <p:cNvSpPr txBox="1"/>
          <p:nvPr/>
        </p:nvSpPr>
        <p:spPr>
          <a:xfrm>
            <a:off x="6522884" y="3416948"/>
            <a:ext cx="430887" cy="1584176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cs-CZ" sz="1600" dirty="0"/>
              <a:t>hodnocení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7357363" y="3433902"/>
            <a:ext cx="430887" cy="1584176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cs-CZ" sz="1600" dirty="0"/>
              <a:t>rozhodnutí</a:t>
            </a:r>
          </a:p>
        </p:txBody>
      </p:sp>
      <p:cxnSp>
        <p:nvCxnSpPr>
          <p:cNvPr id="47" name="Přímá spojnice se šipkou 46"/>
          <p:cNvCxnSpPr/>
          <p:nvPr/>
        </p:nvCxnSpPr>
        <p:spPr>
          <a:xfrm flipV="1">
            <a:off x="1945201" y="2497798"/>
            <a:ext cx="2962729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se šipkou 47"/>
          <p:cNvCxnSpPr/>
          <p:nvPr/>
        </p:nvCxnSpPr>
        <p:spPr>
          <a:xfrm>
            <a:off x="5342235" y="2497798"/>
            <a:ext cx="2950071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se šipkou 50"/>
          <p:cNvCxnSpPr/>
          <p:nvPr/>
        </p:nvCxnSpPr>
        <p:spPr>
          <a:xfrm>
            <a:off x="1929060" y="6026190"/>
            <a:ext cx="643945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ovéPole 52"/>
          <p:cNvSpPr txBox="1"/>
          <p:nvPr/>
        </p:nvSpPr>
        <p:spPr>
          <a:xfrm>
            <a:off x="4796532" y="6107490"/>
            <a:ext cx="7298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/>
              <a:t>čas</a:t>
            </a:r>
          </a:p>
        </p:txBody>
      </p:sp>
    </p:spTree>
    <p:extLst>
      <p:ext uri="{BB962C8B-B14F-4D97-AF65-F5344CB8AC3E}">
        <p14:creationId xmlns:p14="http://schemas.microsoft.com/office/powerpoint/2010/main" val="2190846263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Vlastní 1">
      <a:dk1>
        <a:sysClr val="windowText" lastClr="000000"/>
      </a:dk1>
      <a:lt1>
        <a:sysClr val="window" lastClr="FFFFFF"/>
      </a:lt1>
      <a:dk2>
        <a:srgbClr val="766F54"/>
      </a:dk2>
      <a:lt2>
        <a:srgbClr val="FFFFFF"/>
      </a:lt2>
      <a:accent1>
        <a:srgbClr val="FF0000"/>
      </a:accent1>
      <a:accent2>
        <a:srgbClr val="FFC000"/>
      </a:accent2>
      <a:accent3>
        <a:srgbClr val="002060"/>
      </a:accent3>
      <a:accent4>
        <a:srgbClr val="7B230B"/>
      </a:accent4>
      <a:accent5>
        <a:srgbClr val="FFCC00"/>
      </a:accent5>
      <a:accent6>
        <a:srgbClr val="7030A0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TM02892315[[fn=Stébla]]</Template>
  <TotalTime>241</TotalTime>
  <Words>4677</Words>
  <Application>Microsoft Office PowerPoint</Application>
  <PresentationFormat>Předvádění na obrazovce (4:3)</PresentationFormat>
  <Paragraphs>1324</Paragraphs>
  <Slides>64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64</vt:i4>
      </vt:variant>
    </vt:vector>
  </HeadingPairs>
  <TitlesOfParts>
    <vt:vector size="73" baseType="lpstr">
      <vt:lpstr>Arial</vt:lpstr>
      <vt:lpstr>Calibri</vt:lpstr>
      <vt:lpstr>Cambria Math</vt:lpstr>
      <vt:lpstr>Century Gothic</vt:lpstr>
      <vt:lpstr>Gill Sans MT</vt:lpstr>
      <vt:lpstr>Verdana</vt:lpstr>
      <vt:lpstr>Wingdings 2</vt:lpstr>
      <vt:lpstr>Wingdings 3</vt:lpstr>
      <vt:lpstr>Stébla</vt:lpstr>
      <vt:lpstr>Rozhodování</vt:lpstr>
      <vt:lpstr>O čem je rozhodování?</vt:lpstr>
      <vt:lpstr>Obsah bloku</vt:lpstr>
      <vt:lpstr>Typy rozhodování</vt:lpstr>
      <vt:lpstr>Principy rozhodování</vt:lpstr>
      <vt:lpstr>Organizační stránka rozhodování</vt:lpstr>
      <vt:lpstr>Procesní stránka rozhodování</vt:lpstr>
      <vt:lpstr>Strukturovanost</vt:lpstr>
      <vt:lpstr>Fáze rozhodovacího procesu</vt:lpstr>
      <vt:lpstr>Definování</vt:lpstr>
      <vt:lpstr>Analyzování</vt:lpstr>
      <vt:lpstr>Generování</vt:lpstr>
      <vt:lpstr>Klasifikace</vt:lpstr>
      <vt:lpstr>Metoda párového porovnávání</vt:lpstr>
      <vt:lpstr>Hodnocení + rozhodnutí</vt:lpstr>
      <vt:lpstr>Základní pojmy hodnotícího procesu</vt:lpstr>
      <vt:lpstr>Rozhodovací podmínky</vt:lpstr>
      <vt:lpstr>Kritéria</vt:lpstr>
      <vt:lpstr>Výchozí matice veličin</vt:lpstr>
      <vt:lpstr>Základní zadání</vt:lpstr>
      <vt:lpstr>Jednokriteriální rozhodování  za jistoty</vt:lpstr>
      <vt:lpstr>Vícekriteriální rozhodování  za jistoty</vt:lpstr>
      <vt:lpstr>Vícekriteriální rozhodování  za jistoty</vt:lpstr>
      <vt:lpstr>Výchozí × rozhodovací matice</vt:lpstr>
      <vt:lpstr>Rozhodovací matice</vt:lpstr>
      <vt:lpstr>Vícekriteriální rozhodování  za jistoty</vt:lpstr>
      <vt:lpstr>Vícekriteriální rozhodování  za jistoty</vt:lpstr>
      <vt:lpstr>Co jsme vlastně spočítali?</vt:lpstr>
      <vt:lpstr>Rozhodnutí</vt:lpstr>
      <vt:lpstr>Vztah jedince k riziku</vt:lpstr>
      <vt:lpstr>Subjektivní vnímání rizika</vt:lpstr>
      <vt:lpstr>Subjektivní vnímání rizika</vt:lpstr>
      <vt:lpstr>Rozhodování v podmínkách rizika</vt:lpstr>
      <vt:lpstr>Rozhodování v podmínkách rizika</vt:lpstr>
      <vt:lpstr>Rozhodování v podmínkách rizika</vt:lpstr>
      <vt:lpstr>Jednokriteriální rozhodování  za rizika</vt:lpstr>
      <vt:lpstr>Jednokriteriální rozhodování  za rizika</vt:lpstr>
      <vt:lpstr>Jednokriteriální rozhodování  za rizika</vt:lpstr>
      <vt:lpstr>Analýza citlivosti</vt:lpstr>
      <vt:lpstr>Analýza citlivosti</vt:lpstr>
      <vt:lpstr>Analýza citlivosti</vt:lpstr>
      <vt:lpstr>Rozhodování v podmínkách nejistoty</vt:lpstr>
      <vt:lpstr>Pravidla pro rozhodování  v nejistotě</vt:lpstr>
      <vt:lpstr>Pravidla pro rozhodování  v nejistotě</vt:lpstr>
      <vt:lpstr>Maximin vs. Maximax</vt:lpstr>
      <vt:lpstr>Pravidla pro rozhodování v nejistotě</vt:lpstr>
      <vt:lpstr>Hurwitzovo pravidlo</vt:lpstr>
      <vt:lpstr>Pravidla pro rozhodování v nejistotě</vt:lpstr>
      <vt:lpstr>Vícekriteriální rozhodování za rizika</vt:lpstr>
      <vt:lpstr>Prezentace aplikace PowerPoint</vt:lpstr>
      <vt:lpstr>Vícekriteriální rozhodování za rizika</vt:lpstr>
      <vt:lpstr>Rozhodování s poptávkou (za rizika)</vt:lpstr>
      <vt:lpstr>Přepis zadání</vt:lpstr>
      <vt:lpstr>Varianty a scénáře</vt:lpstr>
      <vt:lpstr>Rozhodovací matice</vt:lpstr>
      <vt:lpstr>Víceetapové rozhodovací procesy</vt:lpstr>
      <vt:lpstr>Rozhodovací strom</vt:lpstr>
      <vt:lpstr>Rozhodovací strom</vt:lpstr>
      <vt:lpstr>Zadání</vt:lpstr>
      <vt:lpstr>Přepis zadání</vt:lpstr>
      <vt:lpstr>Rozhodovací strom</vt:lpstr>
      <vt:lpstr>Optimalizace rozhodnutí</vt:lpstr>
      <vt:lpstr>Prezentace aplikace PowerPoint</vt:lpstr>
      <vt:lpstr>Děkuji za pozornost!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Rozhodování</dc:title>
  <dc:creator>Drášilová Alena</dc:creator>
  <cp:lastModifiedBy>Alenka</cp:lastModifiedBy>
  <cp:revision>29</cp:revision>
  <dcterms:created xsi:type="dcterms:W3CDTF">2019-11-05T12:35:57Z</dcterms:created>
  <dcterms:modified xsi:type="dcterms:W3CDTF">2019-11-05T18:52:11Z</dcterms:modified>
</cp:coreProperties>
</file>