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3" r:id="rId2"/>
    <p:sldId id="307" r:id="rId3"/>
    <p:sldId id="308" r:id="rId4"/>
    <p:sldId id="313" r:id="rId5"/>
    <p:sldId id="309" r:id="rId6"/>
    <p:sldId id="310" r:id="rId7"/>
    <p:sldId id="311" r:id="rId8"/>
    <p:sldId id="312" r:id="rId9"/>
    <p:sldId id="314" r:id="rId10"/>
    <p:sldId id="315" r:id="rId11"/>
    <p:sldId id="316" r:id="rId12"/>
    <p:sldId id="318" r:id="rId13"/>
    <p:sldId id="317" r:id="rId14"/>
    <p:sldId id="319" r:id="rId15"/>
    <p:sldId id="320" r:id="rId16"/>
    <p:sldId id="321" r:id="rId17"/>
    <p:sldId id="322" r:id="rId18"/>
    <p:sldId id="365" r:id="rId19"/>
    <p:sldId id="366" r:id="rId20"/>
    <p:sldId id="367" r:id="rId21"/>
    <p:sldId id="368" r:id="rId22"/>
    <p:sldId id="369" r:id="rId23"/>
    <p:sldId id="370" r:id="rId24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84730" autoAdjust="0"/>
  </p:normalViewPr>
  <p:slideViewPr>
    <p:cSldViewPr>
      <p:cViewPr varScale="1">
        <p:scale>
          <a:sx n="61" d="100"/>
          <a:sy n="61" d="100"/>
        </p:scale>
        <p:origin x="11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0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B9BB1B83-A0C3-4AEE-BAB9-1CB2EF3C89B4}" type="datetimeFigureOut">
              <a:rPr lang="cs-CZ"/>
              <a:t>04.11.2019</a:t>
            </a:fld>
            <a:endParaRPr lang="cs-CZ"/>
          </a:p>
        </p:txBody>
      </p:sp>
      <p:sp>
        <p:nvSpPr>
          <p:cNvPr id="1048691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2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fld id="{1CA02916-19F2-40D6-A687-A43C1577394F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8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6625"/>
            <a:ext cx="5492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68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fld id="{FD62440A-904A-4D09-9207-38799F0A18F2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soft.com/product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DFB3-E29B-4855-AE81-EE668870097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12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software: </a:t>
            </a:r>
            <a:r>
              <a:rPr lang="cs-CZ" dirty="0">
                <a:hlinkClick r:id="rId3"/>
              </a:rPr>
              <a:t>https://psychsoft.com/products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228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8054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Risk </a:t>
            </a:r>
            <a:r>
              <a:rPr lang="cs-CZ" dirty="0" err="1"/>
              <a:t>aversion</a:t>
            </a:r>
            <a:endParaRPr lang="cs-CZ" dirty="0"/>
          </a:p>
          <a:p>
            <a:r>
              <a:rPr lang="cs-CZ" dirty="0"/>
              <a:t>Market </a:t>
            </a:r>
            <a:r>
              <a:rPr lang="cs-CZ" dirty="0" err="1"/>
              <a:t>optimism</a:t>
            </a:r>
            <a:endParaRPr lang="cs-CZ" dirty="0"/>
          </a:p>
          <a:p>
            <a:r>
              <a:rPr lang="cs-CZ" dirty="0" err="1"/>
              <a:t>GDP</a:t>
            </a:r>
            <a:endParaRPr lang="cs-CZ" dirty="0"/>
          </a:p>
          <a:p>
            <a:r>
              <a:rPr lang="cs-CZ" dirty="0"/>
              <a:t>SES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400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Instructional management use by teacher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Behavioral</a:t>
            </a:r>
            <a:r>
              <a:rPr lang="en-GB" dirty="0"/>
              <a:t> management use by teacher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</a:t>
            </a:r>
            <a:r>
              <a:rPr lang="cs-CZ" dirty="0"/>
              <a:t>10 – I use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p14 – I lead </a:t>
            </a:r>
            <a:r>
              <a:rPr lang="cs-CZ" dirty="0" err="1"/>
              <a:t>pupils</a:t>
            </a:r>
            <a:r>
              <a:rPr lang="cs-CZ" dirty="0"/>
              <a:t> to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solutions</a:t>
            </a:r>
            <a:r>
              <a:rPr lang="cs-CZ" dirty="0"/>
              <a:t> and </a:t>
            </a:r>
            <a:r>
              <a:rPr lang="cs-CZ" dirty="0" err="1"/>
              <a:t>asking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p15 – I </a:t>
            </a:r>
            <a:r>
              <a:rPr lang="cs-CZ" dirty="0" err="1"/>
              <a:t>manage</a:t>
            </a:r>
            <a:r>
              <a:rPr lang="cs-CZ" dirty="0"/>
              <a:t> </a:t>
            </a:r>
            <a:r>
              <a:rPr lang="cs-CZ" dirty="0" err="1"/>
              <a:t>off-task</a:t>
            </a:r>
            <a:r>
              <a:rPr lang="cs-CZ" dirty="0"/>
              <a:t> pupil </a:t>
            </a:r>
            <a:r>
              <a:rPr lang="cs-CZ" dirty="0" err="1"/>
              <a:t>activities</a:t>
            </a:r>
            <a:endParaRPr 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p15 - </a:t>
            </a:r>
            <a:endParaRPr lang="en-GB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9145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582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B88E-594B-4D6B-AD05-E7D6266DE0DF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57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B0CA-4DBA-43A2-A626-38E90B7AFF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4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DAAE-B3AC-4CF7-B376-BF453B041948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58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943E-0A04-4E52-B941-4A3B27B387D2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62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9E8-C52B-4569-A2A0-E236DC4A8C8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32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3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D8E9-B7FE-4864-9981-942FA261AB4E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6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8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0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1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2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C43A-FBE0-4084-BD21-58F985D669A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F40-3016-4FE6-BB50-2D4846ECAF4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788-CE29-47A6-9656-3140DB579F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78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8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7828-6EA1-435C-9D22-5960E90C8AE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51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104865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273-BF06-4721-AFB7-F196D4E9031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BFF5C-355E-4233-96D3-4575D4AD865A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is.unito.i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Nadpis 1"/>
          <p:cNvSpPr>
            <a:spLocks noGrp="1"/>
          </p:cNvSpPr>
          <p:nvPr>
            <p:ph type="ctrTitle"/>
          </p:nvPr>
        </p:nvSpPr>
        <p:spPr>
          <a:xfrm>
            <a:off x="899592" y="1122363"/>
            <a:ext cx="7704856" cy="23876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Lecture </a:t>
            </a:r>
            <a:r>
              <a:rPr lang="cs-CZ" noProof="0" dirty="0"/>
              <a:t>5</a:t>
            </a:r>
            <a:r>
              <a:rPr lang="en-GB" noProof="0" dirty="0"/>
              <a:t> </a:t>
            </a:r>
            <a:br>
              <a:rPr lang="cs-CZ" noProof="0" dirty="0"/>
            </a:br>
            <a:r>
              <a:rPr lang="en-GB" noProof="0" dirty="0"/>
              <a:t> </a:t>
            </a:r>
            <a:r>
              <a:rPr lang="cs-CZ" noProof="0" dirty="0" err="1"/>
              <a:t>Creating</a:t>
            </a:r>
            <a:r>
              <a:rPr lang="cs-CZ" noProof="0" dirty="0"/>
              <a:t> data by </a:t>
            </a:r>
            <a:r>
              <a:rPr lang="cs-CZ" noProof="0" dirty="0" err="1"/>
              <a:t>observing</a:t>
            </a:r>
            <a:r>
              <a:rPr lang="cs-CZ" noProof="0" dirty="0"/>
              <a:t> and </a:t>
            </a:r>
            <a:r>
              <a:rPr lang="cs-CZ" noProof="0" dirty="0" err="1"/>
              <a:t>measuring</a:t>
            </a:r>
            <a:r>
              <a:rPr lang="cs-CZ" noProof="0" dirty="0"/>
              <a:t> </a:t>
            </a:r>
            <a:r>
              <a:rPr lang="cs-CZ" noProof="0" dirty="0" err="1"/>
              <a:t>phenomena</a:t>
            </a:r>
            <a:br>
              <a:rPr lang="en-GB" noProof="0" dirty="0"/>
            </a:br>
            <a:r>
              <a:rPr lang="en-GB" sz="4400" noProof="0" dirty="0"/>
              <a:t>DHX_MET1 Methodology 1</a:t>
            </a:r>
            <a:endParaRPr lang="en-GB" noProof="0" dirty="0"/>
          </a:p>
        </p:txBody>
      </p:sp>
      <p:sp>
        <p:nvSpPr>
          <p:cNvPr id="1048587" name="Podnadpis 2"/>
          <p:cNvSpPr>
            <a:spLocks noGrp="1"/>
          </p:cNvSpPr>
          <p:nvPr>
            <p:ph type="subTitle" idx="1"/>
          </p:nvPr>
        </p:nvSpPr>
        <p:spPr>
          <a:xfrm>
            <a:off x="1143000" y="4320330"/>
            <a:ext cx="6858000" cy="937470"/>
          </a:xfrm>
        </p:spPr>
        <p:txBody>
          <a:bodyPr/>
          <a:lstStyle/>
          <a:p>
            <a:r>
              <a:rPr lang="en-GB" noProof="0" dirty="0"/>
              <a:t>Stanislav Ježek</a:t>
            </a:r>
          </a:p>
          <a:p>
            <a:r>
              <a:rPr lang="en-GB" noProof="0" dirty="0"/>
              <a:t>Faculty of Social Studies MU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1D423-6378-4DDA-8B76-0A0B3D5F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dirty="0" err="1"/>
              <a:t>instruments</a:t>
            </a:r>
            <a:r>
              <a:rPr lang="cs-CZ" dirty="0"/>
              <a:t> to </a:t>
            </a:r>
            <a:r>
              <a:rPr lang="cs-CZ" dirty="0" err="1"/>
              <a:t>capture</a:t>
            </a:r>
            <a:r>
              <a:rPr lang="cs-CZ" dirty="0"/>
              <a:t> </a:t>
            </a:r>
            <a:r>
              <a:rPr lang="cs-CZ" dirty="0" err="1"/>
              <a:t>physiological</a:t>
            </a:r>
            <a:r>
              <a:rPr lang="cs-CZ" dirty="0"/>
              <a:t> </a:t>
            </a:r>
            <a:r>
              <a:rPr lang="cs-CZ" dirty="0" err="1"/>
              <a:t>correlates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experience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E30C45-4BB4-486D-BB91-CCD550E0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Activation</a:t>
            </a:r>
            <a:r>
              <a:rPr lang="cs-CZ" dirty="0"/>
              <a:t> – </a:t>
            </a:r>
            <a:r>
              <a:rPr lang="cs-CZ" dirty="0" err="1"/>
              <a:t>sympathetic</a:t>
            </a:r>
            <a:r>
              <a:rPr lang="cs-CZ" dirty="0"/>
              <a:t> </a:t>
            </a:r>
            <a:r>
              <a:rPr lang="cs-CZ" dirty="0" err="1"/>
              <a:t>nervous</a:t>
            </a:r>
            <a:r>
              <a:rPr lang="cs-CZ" dirty="0"/>
              <a:t> systém,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acting</a:t>
            </a:r>
            <a:endParaRPr lang="cs-CZ" dirty="0"/>
          </a:p>
          <a:p>
            <a:r>
              <a:rPr lang="cs-CZ" dirty="0" err="1"/>
              <a:t>Cardioascular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cs-CZ" dirty="0"/>
              <a:t> –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,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, </a:t>
            </a:r>
            <a:r>
              <a:rPr lang="cs-CZ" dirty="0" err="1"/>
              <a:t>breathing</a:t>
            </a:r>
            <a:r>
              <a:rPr lang="cs-CZ" dirty="0"/>
              <a:t> </a:t>
            </a:r>
            <a:r>
              <a:rPr lang="cs-CZ" dirty="0" err="1"/>
              <a:t>depth</a:t>
            </a:r>
            <a:r>
              <a:rPr lang="cs-CZ" dirty="0"/>
              <a:t> and </a:t>
            </a:r>
            <a:r>
              <a:rPr lang="cs-CZ" dirty="0" err="1"/>
              <a:t>frequency</a:t>
            </a:r>
            <a:endParaRPr lang="cs-CZ" dirty="0"/>
          </a:p>
          <a:p>
            <a:r>
              <a:rPr lang="cs-CZ" dirty="0"/>
              <a:t>Skin </a:t>
            </a:r>
            <a:r>
              <a:rPr lang="cs-CZ" dirty="0" err="1"/>
              <a:t>conductivity</a:t>
            </a:r>
            <a:r>
              <a:rPr lang="cs-CZ" dirty="0"/>
              <a:t> – </a:t>
            </a:r>
            <a:r>
              <a:rPr lang="cs-CZ" dirty="0" err="1"/>
              <a:t>galvanic</a:t>
            </a:r>
            <a:r>
              <a:rPr lang="cs-CZ" dirty="0"/>
              <a:t> skin response</a:t>
            </a:r>
          </a:p>
          <a:p>
            <a:r>
              <a:rPr lang="cs-CZ" dirty="0" err="1"/>
              <a:t>Muscle</a:t>
            </a:r>
            <a:r>
              <a:rPr lang="cs-CZ" dirty="0"/>
              <a:t> tone, </a:t>
            </a:r>
            <a:r>
              <a:rPr lang="cs-CZ" dirty="0" err="1"/>
              <a:t>incl</a:t>
            </a:r>
            <a:r>
              <a:rPr lang="cs-CZ" dirty="0"/>
              <a:t>. face </a:t>
            </a:r>
            <a:r>
              <a:rPr lang="cs-CZ" dirty="0" err="1"/>
              <a:t>muscles</a:t>
            </a:r>
            <a:r>
              <a:rPr lang="cs-CZ" dirty="0"/>
              <a:t>  - </a:t>
            </a:r>
            <a:r>
              <a:rPr lang="cs-CZ" dirty="0" err="1"/>
              <a:t>electromyography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en-GB" dirty="0"/>
              <a:t>Attention </a:t>
            </a:r>
            <a:r>
              <a:rPr lang="cs-CZ" dirty="0"/>
              <a:t>– </a:t>
            </a:r>
            <a:r>
              <a:rPr lang="cs-CZ" dirty="0" err="1"/>
              <a:t>eye-tracking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1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AFFE7-730A-4E20-81A3-C2F59596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Advantages</a:t>
            </a:r>
            <a:r>
              <a:rPr lang="cs-CZ" dirty="0"/>
              <a:t> and </a:t>
            </a:r>
            <a:r>
              <a:rPr lang="cs-CZ" dirty="0" err="1"/>
              <a:t>disadvantages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observation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FBA26-1B22-42BF-9258-84051E4DD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Directness</a:t>
            </a:r>
            <a:endParaRPr lang="cs-CZ" sz="2800" dirty="0"/>
          </a:p>
          <a:p>
            <a:r>
              <a:rPr lang="cs-CZ" sz="2800" dirty="0" err="1"/>
              <a:t>Control</a:t>
            </a:r>
            <a:r>
              <a:rPr lang="cs-CZ" sz="2800" dirty="0"/>
              <a:t> </a:t>
            </a:r>
            <a:r>
              <a:rPr lang="cs-CZ" sz="2800" dirty="0" err="1"/>
              <a:t>over</a:t>
            </a:r>
            <a:r>
              <a:rPr lang="cs-CZ" sz="2800" dirty="0"/>
              <a:t> reliability and validity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observation</a:t>
            </a:r>
            <a:endParaRPr lang="cs-CZ" sz="2800" dirty="0"/>
          </a:p>
          <a:p>
            <a:r>
              <a:rPr lang="cs-CZ" sz="2800" dirty="0" err="1"/>
              <a:t>Richness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data </a:t>
            </a:r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cs-CZ" sz="2800" dirty="0" err="1"/>
              <a:t>recording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used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err="1"/>
              <a:t>Takes</a:t>
            </a:r>
            <a:r>
              <a:rPr lang="cs-CZ" sz="2800" dirty="0"/>
              <a:t> a lot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time</a:t>
            </a:r>
            <a:r>
              <a:rPr lang="cs-CZ" sz="2800" dirty="0"/>
              <a:t> and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 err="1"/>
              <a:t>resourses</a:t>
            </a:r>
            <a:endParaRPr lang="cs-CZ" sz="2800" dirty="0"/>
          </a:p>
          <a:p>
            <a:r>
              <a:rPr lang="cs-CZ" sz="2800" dirty="0" err="1"/>
              <a:t>Requires</a:t>
            </a:r>
            <a:r>
              <a:rPr lang="cs-CZ" sz="2800" dirty="0"/>
              <a:t> </a:t>
            </a:r>
            <a:r>
              <a:rPr lang="cs-CZ" sz="2800" dirty="0" err="1"/>
              <a:t>access</a:t>
            </a:r>
            <a:r>
              <a:rPr lang="cs-CZ" sz="2800" dirty="0"/>
              <a:t> to </a:t>
            </a:r>
            <a:r>
              <a:rPr lang="cs-CZ" sz="2800" dirty="0" err="1"/>
              <a:t>behavior</a:t>
            </a:r>
            <a:r>
              <a:rPr lang="cs-CZ" sz="2800" dirty="0"/>
              <a:t> (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ability</a:t>
            </a:r>
            <a:r>
              <a:rPr lang="cs-CZ" sz="2800" dirty="0"/>
              <a:t> to </a:t>
            </a:r>
            <a:r>
              <a:rPr lang="cs-CZ" sz="2800" dirty="0" err="1"/>
              <a:t>manipulate</a:t>
            </a:r>
            <a:r>
              <a:rPr lang="cs-CZ" sz="2800" dirty="0"/>
              <a:t>)</a:t>
            </a:r>
          </a:p>
          <a:p>
            <a:r>
              <a:rPr lang="cs-CZ" sz="2800" dirty="0" err="1"/>
              <a:t>Behaviour</a:t>
            </a:r>
            <a:r>
              <a:rPr lang="cs-CZ" sz="2800" dirty="0"/>
              <a:t> </a:t>
            </a:r>
            <a:r>
              <a:rPr lang="cs-CZ" sz="2800" dirty="0" err="1"/>
              <a:t>may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affected</a:t>
            </a:r>
            <a:r>
              <a:rPr lang="cs-CZ" sz="2800" dirty="0"/>
              <a:t> by </a:t>
            </a:r>
            <a:r>
              <a:rPr lang="cs-CZ" sz="2800" dirty="0" err="1"/>
              <a:t>observation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95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6846D-4738-4F2A-906A-2E48927E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622CA5-884E-4949-BA5D-39875A22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93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8BE83-4215-4308-8600-DAA7A7C0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CONSTRUCTION</a:t>
            </a:r>
            <a:r>
              <a:rPr lang="cs-CZ" dirty="0"/>
              <a:t> OF </a:t>
            </a:r>
            <a:r>
              <a:rPr lang="cs-CZ" dirty="0" err="1"/>
              <a:t>MEASUREMENT</a:t>
            </a:r>
            <a:r>
              <a:rPr lang="cs-CZ" dirty="0"/>
              <a:t> INSTRUMENTS - </a:t>
            </a:r>
            <a:r>
              <a:rPr lang="cs-CZ" dirty="0" err="1"/>
              <a:t>SCALES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416C-2467-4F43-B7D3-C545F5160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wish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– </a:t>
            </a:r>
            <a:r>
              <a:rPr lang="cs-CZ" dirty="0" err="1"/>
              <a:t>CONSTUCTS</a:t>
            </a:r>
            <a:endParaRPr lang="cs-CZ" dirty="0"/>
          </a:p>
          <a:p>
            <a:r>
              <a:rPr lang="cs-CZ" dirty="0" err="1"/>
              <a:t>CONSTRUCTS</a:t>
            </a:r>
            <a:r>
              <a:rPr lang="cs-CZ" dirty="0"/>
              <a:t> are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are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explaining</a:t>
            </a:r>
            <a:r>
              <a:rPr lang="cs-CZ" dirty="0"/>
              <a:t> </a:t>
            </a:r>
            <a:r>
              <a:rPr lang="cs-CZ" dirty="0" err="1"/>
              <a:t>observable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organizations</a:t>
            </a:r>
            <a:r>
              <a:rPr lang="cs-CZ" dirty="0"/>
              <a:t>)</a:t>
            </a:r>
          </a:p>
          <a:p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, </a:t>
            </a:r>
            <a:r>
              <a:rPr lang="cs-CZ" dirty="0" err="1"/>
              <a:t>cohesion</a:t>
            </a:r>
            <a:r>
              <a:rPr lang="cs-CZ" dirty="0"/>
              <a:t>, </a:t>
            </a:r>
            <a:r>
              <a:rPr lang="cs-CZ" dirty="0" err="1"/>
              <a:t>climate</a:t>
            </a:r>
            <a:endParaRPr lang="cs-CZ" dirty="0"/>
          </a:p>
          <a:p>
            <a:r>
              <a:rPr lang="cs-CZ" dirty="0"/>
              <a:t> </a:t>
            </a:r>
          </a:p>
          <a:p>
            <a:r>
              <a:rPr lang="en-US" strike="sngStrike" dirty="0"/>
              <a:t>Measurement is the assignment of numbers or other symbols to </a:t>
            </a:r>
            <a:r>
              <a:rPr lang="en-US" strike="sngStrike" dirty="0" err="1"/>
              <a:t>chara</a:t>
            </a:r>
            <a:r>
              <a:rPr lang="cs-CZ" strike="sngStrike" dirty="0"/>
              <a:t>c</a:t>
            </a:r>
            <a:r>
              <a:rPr lang="en-US" strike="sngStrike" dirty="0" err="1"/>
              <a:t>teristics</a:t>
            </a:r>
            <a:r>
              <a:rPr lang="en-US" strike="sngStrike" dirty="0"/>
              <a:t> (or attributes) of objects according to a prespecified set of rules.</a:t>
            </a:r>
            <a:r>
              <a:rPr lang="cs-CZ" dirty="0"/>
              <a:t> 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positivistic</a:t>
            </a:r>
            <a:r>
              <a:rPr lang="cs-CZ" dirty="0"/>
              <a:t>, but </a:t>
            </a:r>
            <a:r>
              <a:rPr lang="cs-CZ" dirty="0" err="1"/>
              <a:t>useless</a:t>
            </a:r>
            <a:r>
              <a:rPr lang="cs-CZ" dirty="0"/>
              <a:t>  </a:t>
            </a:r>
            <a:r>
              <a:rPr lang="cs-CZ" dirty="0" err="1"/>
              <a:t>S.S</a:t>
            </a:r>
            <a:r>
              <a:rPr lang="cs-CZ" dirty="0"/>
              <a:t>. Stevens‘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.</a:t>
            </a:r>
          </a:p>
          <a:p>
            <a:r>
              <a:rPr lang="cs-CZ" dirty="0"/>
              <a:t>In </a:t>
            </a:r>
            <a:r>
              <a:rPr lang="cs-CZ" dirty="0" err="1"/>
              <a:t>practice</a:t>
            </a:r>
            <a:r>
              <a:rPr lang="cs-CZ" dirty="0"/>
              <a:t>, </a:t>
            </a:r>
            <a:r>
              <a:rPr lang="cs-CZ" dirty="0" err="1"/>
              <a:t>measurement</a:t>
            </a:r>
            <a:r>
              <a:rPr lang="cs-CZ" dirty="0"/>
              <a:t> – </a:t>
            </a:r>
            <a:r>
              <a:rPr lang="cs-CZ" dirty="0" err="1"/>
              <a:t>scaling</a:t>
            </a:r>
            <a:r>
              <a:rPr lang="cs-CZ" dirty="0"/>
              <a:t> –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attempt</a:t>
            </a:r>
            <a:r>
              <a:rPr lang="cs-CZ" dirty="0"/>
              <a:t> to</a:t>
            </a:r>
          </a:p>
          <a:p>
            <a:pPr lvl="1"/>
            <a:r>
              <a:rPr lang="cs-CZ" dirty="0"/>
              <a:t>a) </a:t>
            </a:r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reflecting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co</a:t>
            </a:r>
            <a:r>
              <a:rPr lang="en-GB" dirty="0"/>
              <a:t>n</a:t>
            </a:r>
            <a:r>
              <a:rPr lang="cs-CZ" dirty="0" err="1"/>
              <a:t>struct</a:t>
            </a:r>
            <a:r>
              <a:rPr lang="cs-CZ" dirty="0"/>
              <a:t> and</a:t>
            </a:r>
            <a:endParaRPr lang="en-GB" dirty="0"/>
          </a:p>
          <a:p>
            <a:pPr lvl="1"/>
            <a:r>
              <a:rPr lang="en-GB" dirty="0"/>
              <a:t>b</a:t>
            </a:r>
            <a:r>
              <a:rPr lang="cs-CZ" dirty="0"/>
              <a:t>)</a:t>
            </a:r>
            <a:r>
              <a:rPr lang="en-GB" dirty="0"/>
              <a:t> create an instrument allowing us to map measured objects on this scale  </a:t>
            </a: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7233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837EE-ACCA-41FC-90B1-93809604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OF A </a:t>
            </a:r>
            <a:r>
              <a:rPr lang="cs-CZ" dirty="0" err="1"/>
              <a:t>CONSTRUCT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866F5-2739-4A9B-81B8-13524DC7A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263830" cy="4843735"/>
          </a:xfrm>
        </p:spPr>
        <p:txBody>
          <a:bodyPr>
            <a:normAutofit/>
          </a:bodyPr>
          <a:lstStyle/>
          <a:p>
            <a:r>
              <a:rPr lang="cs-CZ" b="1" dirty="0" err="1"/>
              <a:t>Nominal</a:t>
            </a:r>
            <a:r>
              <a:rPr lang="cs-CZ" dirty="0"/>
              <a:t> </a:t>
            </a:r>
            <a:r>
              <a:rPr lang="cs-CZ" dirty="0" err="1"/>
              <a:t>construct</a:t>
            </a:r>
            <a:endParaRPr lang="cs-CZ" dirty="0"/>
          </a:p>
          <a:p>
            <a:pPr lvl="1"/>
            <a:r>
              <a:rPr lang="cs-CZ" dirty="0" err="1"/>
              <a:t>characteristic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has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differ</a:t>
            </a:r>
            <a:r>
              <a:rPr lang="cs-CZ" dirty="0"/>
              <a:t> in </a:t>
            </a:r>
            <a:r>
              <a:rPr lang="cs-CZ" dirty="0" err="1"/>
              <a:t>quality</a:t>
            </a:r>
            <a:r>
              <a:rPr lang="cs-CZ" dirty="0"/>
              <a:t>, not in </a:t>
            </a:r>
            <a:r>
              <a:rPr lang="cs-CZ" dirty="0" err="1"/>
              <a:t>quantity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sex </a:t>
            </a:r>
            <a:r>
              <a:rPr lang="cs-CZ" dirty="0" err="1"/>
              <a:t>of</a:t>
            </a:r>
            <a:r>
              <a:rPr lang="cs-CZ" dirty="0"/>
              <a:t> a person, </a:t>
            </a:r>
            <a:r>
              <a:rPr lang="cs-CZ" dirty="0" err="1"/>
              <a:t>preferred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, </a:t>
            </a:r>
            <a:r>
              <a:rPr lang="cs-CZ" dirty="0" err="1"/>
              <a:t>occupation</a:t>
            </a:r>
            <a:endParaRPr lang="en-GB" dirty="0"/>
          </a:p>
          <a:p>
            <a:pPr lvl="1"/>
            <a:r>
              <a:rPr lang="en-GB" dirty="0"/>
              <a:t>object may </a:t>
            </a:r>
            <a:r>
              <a:rPr lang="en-GB" dirty="0" err="1"/>
              <a:t>onl</a:t>
            </a:r>
            <a:r>
              <a:rPr lang="cs-CZ" dirty="0"/>
              <a:t>y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characteristic</a:t>
            </a:r>
            <a:endParaRPr lang="en-GB" dirty="0"/>
          </a:p>
          <a:p>
            <a:r>
              <a:rPr lang="en-GB" b="1" dirty="0"/>
              <a:t>Ordinal</a:t>
            </a:r>
            <a:r>
              <a:rPr lang="en-GB" dirty="0"/>
              <a:t> construct</a:t>
            </a:r>
          </a:p>
          <a:p>
            <a:pPr lvl="1"/>
            <a:r>
              <a:rPr lang="en-GB" dirty="0"/>
              <a:t>has values that differ in quantity enough to allow us to order them</a:t>
            </a:r>
            <a:endParaRPr lang="cs-CZ" dirty="0"/>
          </a:p>
          <a:p>
            <a:pPr lvl="1"/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are </a:t>
            </a:r>
            <a:r>
              <a:rPr lang="cs-CZ" dirty="0" err="1"/>
              <a:t>categories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education</a:t>
            </a:r>
            <a:r>
              <a:rPr lang="cs-CZ" dirty="0"/>
              <a:t> level, grade in </a:t>
            </a:r>
            <a:r>
              <a:rPr lang="cs-CZ" dirty="0" err="1"/>
              <a:t>school</a:t>
            </a:r>
            <a:endParaRPr lang="cs-CZ" dirty="0"/>
          </a:p>
          <a:p>
            <a:pPr lvl="1"/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ordered</a:t>
            </a:r>
            <a:r>
              <a:rPr lang="cs-CZ" dirty="0"/>
              <a:t> </a:t>
            </a:r>
            <a:r>
              <a:rPr lang="cs-CZ" dirty="0" err="1"/>
              <a:t>acc</a:t>
            </a:r>
            <a:r>
              <a:rPr lang="cs-CZ" dirty="0"/>
              <a:t>. to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characteristic</a:t>
            </a:r>
            <a:r>
              <a:rPr lang="cs-CZ" dirty="0"/>
              <a:t> (transitivity)</a:t>
            </a:r>
          </a:p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construct</a:t>
            </a:r>
            <a:endParaRPr lang="cs-CZ" dirty="0"/>
          </a:p>
          <a:p>
            <a:pPr lvl="1"/>
            <a:r>
              <a:rPr lang="cs-CZ" dirty="0"/>
              <a:t>has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ordered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distance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– </a:t>
            </a:r>
            <a:r>
              <a:rPr lang="cs-CZ" dirty="0" err="1"/>
              <a:t>numeric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, </a:t>
            </a:r>
            <a:r>
              <a:rPr lang="cs-CZ" dirty="0" err="1"/>
              <a:t>discrete</a:t>
            </a:r>
            <a:r>
              <a:rPr lang="cs-CZ" dirty="0"/>
              <a:t>/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sense</a:t>
            </a:r>
            <a:endParaRPr lang="cs-CZ" dirty="0"/>
          </a:p>
          <a:p>
            <a:pPr lvl="1"/>
            <a:r>
              <a:rPr lang="cs-CZ" dirty="0"/>
              <a:t>a distance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(</a:t>
            </a:r>
            <a:r>
              <a:rPr lang="cs-CZ" dirty="0" err="1"/>
              <a:t>carefully</a:t>
            </a:r>
            <a:r>
              <a:rPr lang="cs-CZ" dirty="0"/>
              <a:t>)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as a unit</a:t>
            </a:r>
          </a:p>
          <a:p>
            <a:pPr lvl="1"/>
            <a:r>
              <a:rPr lang="cs-CZ" b="1" dirty="0"/>
              <a:t>Interval</a:t>
            </a:r>
            <a:r>
              <a:rPr lang="cs-CZ" dirty="0"/>
              <a:t> </a:t>
            </a:r>
            <a:r>
              <a:rPr lang="cs-CZ" dirty="0" err="1"/>
              <a:t>construct</a:t>
            </a:r>
            <a:r>
              <a:rPr lang="cs-CZ" dirty="0"/>
              <a:t> - distance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(</a:t>
            </a:r>
            <a:r>
              <a:rPr lang="cs-CZ" dirty="0" err="1"/>
              <a:t>deg</a:t>
            </a:r>
            <a:r>
              <a:rPr lang="cs-CZ" dirty="0"/>
              <a:t> Celsius, IQ, risk </a:t>
            </a:r>
            <a:r>
              <a:rPr lang="cs-CZ" dirty="0" err="1"/>
              <a:t>av</a:t>
            </a:r>
            <a:r>
              <a:rPr lang="cs-CZ" dirty="0"/>
              <a:t>.)</a:t>
            </a:r>
          </a:p>
          <a:p>
            <a:pPr lvl="1"/>
            <a:r>
              <a:rPr lang="cs-CZ" b="1" dirty="0"/>
              <a:t>Ratio</a:t>
            </a:r>
            <a:r>
              <a:rPr lang="cs-CZ" dirty="0"/>
              <a:t> </a:t>
            </a:r>
            <a:r>
              <a:rPr lang="cs-CZ" dirty="0" err="1"/>
              <a:t>construct</a:t>
            </a:r>
            <a:r>
              <a:rPr lang="cs-CZ" dirty="0"/>
              <a:t> – has </a:t>
            </a:r>
            <a:r>
              <a:rPr lang="cs-CZ" dirty="0" err="1"/>
              <a:t>absolute</a:t>
            </a:r>
            <a:r>
              <a:rPr lang="cs-CZ" dirty="0"/>
              <a:t> 0, </a:t>
            </a:r>
            <a:r>
              <a:rPr lang="cs-CZ" dirty="0" err="1"/>
              <a:t>ratios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are </a:t>
            </a:r>
            <a:r>
              <a:rPr lang="cs-CZ" dirty="0" err="1"/>
              <a:t>defined</a:t>
            </a:r>
            <a:r>
              <a:rPr lang="cs-CZ" dirty="0"/>
              <a:t> (</a:t>
            </a:r>
            <a:r>
              <a:rPr lang="cs-CZ" dirty="0" err="1"/>
              <a:t>deg</a:t>
            </a:r>
            <a:r>
              <a:rPr lang="cs-CZ" dirty="0"/>
              <a:t> Kelvin,  ?)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18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49D35-1AE5-4CD9-AFF3-EF9CBD4D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construct</a:t>
            </a:r>
            <a:r>
              <a:rPr lang="cs-CZ" dirty="0"/>
              <a:t> and a </a:t>
            </a:r>
            <a:r>
              <a:rPr lang="cs-CZ" b="1" dirty="0" err="1"/>
              <a:t>SCALE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build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D6131-465C-4DE0-9541-47F4F078E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Scales</a:t>
            </a:r>
            <a:r>
              <a:rPr lang="cs-CZ" dirty="0"/>
              <a:t> are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nominal</a:t>
            </a:r>
            <a:r>
              <a:rPr lang="cs-CZ" dirty="0"/>
              <a:t>, </a:t>
            </a:r>
            <a:r>
              <a:rPr lang="cs-CZ" dirty="0" err="1"/>
              <a:t>ordinal</a:t>
            </a:r>
            <a:r>
              <a:rPr lang="cs-CZ" dirty="0"/>
              <a:t>, interval and ratio – </a:t>
            </a:r>
            <a:r>
              <a:rPr lang="cs-CZ" b="1" dirty="0" err="1"/>
              <a:t>scale</a:t>
            </a:r>
            <a:r>
              <a:rPr lang="cs-CZ" b="1" dirty="0"/>
              <a:t> level</a:t>
            </a:r>
          </a:p>
          <a:p>
            <a:r>
              <a:rPr lang="cs-CZ" b="1" dirty="0" err="1"/>
              <a:t>Scale</a:t>
            </a:r>
            <a:r>
              <a:rPr lang="cs-CZ" b="1" dirty="0"/>
              <a:t> level</a:t>
            </a:r>
            <a:r>
              <a:rPr lang="cs-CZ" dirty="0"/>
              <a:t> </a:t>
            </a:r>
            <a:r>
              <a:rPr lang="cs-CZ" dirty="0" err="1"/>
              <a:t>defines</a:t>
            </a:r>
            <a:r>
              <a:rPr lang="cs-CZ" dirty="0"/>
              <a:t> </a:t>
            </a:r>
            <a:r>
              <a:rPr lang="cs-CZ" dirty="0" err="1"/>
              <a:t>meaninful</a:t>
            </a:r>
            <a:r>
              <a:rPr lang="cs-CZ" dirty="0"/>
              <a:t> </a:t>
            </a:r>
            <a:r>
              <a:rPr lang="cs-CZ" dirty="0" err="1"/>
              <a:t>mathematical</a:t>
            </a:r>
            <a:r>
              <a:rPr lang="cs-CZ" dirty="0"/>
              <a:t> relations/</a:t>
            </a:r>
            <a:r>
              <a:rPr lang="cs-CZ" dirty="0" err="1"/>
              <a:t>operations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b="1" dirty="0"/>
              <a:t>=, not =</a:t>
            </a:r>
          </a:p>
          <a:p>
            <a:pPr lvl="1"/>
            <a:r>
              <a:rPr lang="cs-CZ" b="1" dirty="0"/>
              <a:t>=, not =, &lt;, &gt;</a:t>
            </a:r>
          </a:p>
          <a:p>
            <a:pPr lvl="1"/>
            <a:r>
              <a:rPr lang="cs-CZ" b="1" dirty="0"/>
              <a:t>=, not =, &lt;, &gt;, +, -</a:t>
            </a:r>
          </a:p>
          <a:p>
            <a:pPr lvl="1"/>
            <a:r>
              <a:rPr lang="cs-CZ" b="1" dirty="0"/>
              <a:t>=, not =, &lt;, &gt;, +, -, x, /</a:t>
            </a:r>
          </a:p>
          <a:p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construct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build a </a:t>
            </a:r>
            <a:r>
              <a:rPr lang="cs-CZ" dirty="0" err="1"/>
              <a:t>scale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level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b="1" dirty="0" err="1"/>
              <a:t>lower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Many </a:t>
            </a:r>
            <a:r>
              <a:rPr lang="cs-CZ" dirty="0" err="1"/>
              <a:t>combinations</a:t>
            </a:r>
            <a:r>
              <a:rPr lang="cs-CZ" dirty="0"/>
              <a:t> are </a:t>
            </a:r>
            <a:r>
              <a:rPr lang="cs-CZ" dirty="0" err="1"/>
              <a:t>possible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operationalism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defines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construct</a:t>
            </a:r>
            <a:endParaRPr lang="cs-CZ" dirty="0"/>
          </a:p>
          <a:p>
            <a:pPr marL="3429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040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4F6BE-F88B-4F38-8C02-1EB095CD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OPERATIONALIZATION</a:t>
            </a:r>
            <a:r>
              <a:rPr lang="cs-CZ" dirty="0"/>
              <a:t> OF A </a:t>
            </a:r>
            <a:r>
              <a:rPr lang="cs-CZ" dirty="0" err="1"/>
              <a:t>CONSTRUCT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46AB1-DB05-4C77-A775-D5A93D1C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667250"/>
          </a:xfrm>
        </p:spPr>
        <p:txBody>
          <a:bodyPr>
            <a:normAutofit/>
          </a:bodyPr>
          <a:lstStyle/>
          <a:p>
            <a:r>
              <a:rPr lang="cs-CZ" dirty="0" err="1"/>
              <a:t>Deriving</a:t>
            </a:r>
            <a:r>
              <a:rPr lang="cs-CZ" dirty="0"/>
              <a:t>,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,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b="1" dirty="0" err="1"/>
              <a:t>manifestations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construct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trying</a:t>
            </a:r>
            <a:r>
              <a:rPr lang="cs-CZ" dirty="0"/>
              <a:t> to </a:t>
            </a:r>
            <a:r>
              <a:rPr lang="cs-CZ" dirty="0" err="1"/>
              <a:t>measure</a:t>
            </a:r>
            <a:endParaRPr lang="cs-CZ" dirty="0"/>
          </a:p>
          <a:p>
            <a:r>
              <a:rPr lang="cs-CZ" dirty="0" err="1"/>
              <a:t>There</a:t>
            </a:r>
            <a:r>
              <a:rPr lang="cs-CZ" dirty="0"/>
              <a:t> are many, so </a:t>
            </a:r>
            <a:r>
              <a:rPr lang="cs-CZ" dirty="0" err="1"/>
              <a:t>some</a:t>
            </a:r>
            <a:r>
              <a:rPr lang="cs-CZ" dirty="0"/>
              <a:t> map/</a:t>
            </a:r>
            <a:r>
              <a:rPr lang="cs-CZ" dirty="0" err="1"/>
              <a:t>tree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necessary</a:t>
            </a:r>
            <a:endParaRPr lang="cs-CZ" dirty="0"/>
          </a:p>
          <a:p>
            <a:r>
              <a:rPr lang="cs-CZ" dirty="0"/>
              <a:t>Major </a:t>
            </a:r>
            <a:r>
              <a:rPr lang="cs-CZ" dirty="0" err="1"/>
              <a:t>areas</a:t>
            </a:r>
            <a:r>
              <a:rPr lang="cs-CZ" dirty="0"/>
              <a:t>, </a:t>
            </a:r>
            <a:r>
              <a:rPr lang="cs-CZ" dirty="0" err="1"/>
              <a:t>sets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manifestations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are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termed</a:t>
            </a:r>
            <a:r>
              <a:rPr lang="cs-CZ" dirty="0"/>
              <a:t> </a:t>
            </a:r>
            <a:r>
              <a:rPr lang="cs-CZ" b="1" dirty="0" err="1"/>
              <a:t>FACETS</a:t>
            </a:r>
            <a:r>
              <a:rPr lang="cs-CZ" dirty="0"/>
              <a:t> (S-B call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i="1" dirty="0" err="1"/>
              <a:t>dimensions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bit </a:t>
            </a:r>
            <a:r>
              <a:rPr lang="cs-CZ" dirty="0" err="1"/>
              <a:t>misleading</a:t>
            </a:r>
            <a:r>
              <a:rPr lang="cs-CZ" dirty="0"/>
              <a:t>)</a:t>
            </a:r>
          </a:p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theory</a:t>
            </a:r>
            <a:r>
              <a:rPr lang="cs-CZ" dirty="0"/>
              <a:t>,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(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organizations</a:t>
            </a:r>
            <a:r>
              <a:rPr lang="cs-CZ" dirty="0"/>
              <a:t>)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construct</a:t>
            </a:r>
            <a:r>
              <a:rPr lang="cs-CZ" dirty="0"/>
              <a:t>… </a:t>
            </a:r>
          </a:p>
          <a:p>
            <a:pPr lvl="1"/>
            <a:r>
              <a:rPr lang="cs-CZ" dirty="0"/>
              <a:t>…</a:t>
            </a:r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behave</a:t>
            </a:r>
            <a:r>
              <a:rPr lang="cs-CZ" dirty="0"/>
              <a:t>, </a:t>
            </a:r>
            <a:r>
              <a:rPr lang="cs-CZ" dirty="0" err="1"/>
              <a:t>act</a:t>
            </a:r>
            <a:r>
              <a:rPr lang="cs-CZ" dirty="0"/>
              <a:t> (in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situations</a:t>
            </a:r>
            <a:r>
              <a:rPr lang="cs-CZ" dirty="0"/>
              <a:t>,  </a:t>
            </a:r>
            <a:r>
              <a:rPr lang="cs-CZ" dirty="0" err="1"/>
              <a:t>even</a:t>
            </a:r>
            <a:r>
              <a:rPr lang="cs-CZ" dirty="0"/>
              <a:t> in </a:t>
            </a:r>
            <a:r>
              <a:rPr lang="cs-CZ" dirty="0" err="1"/>
              <a:t>responding</a:t>
            </a:r>
            <a:r>
              <a:rPr lang="cs-CZ" dirty="0"/>
              <a:t> to </a:t>
            </a:r>
            <a:r>
              <a:rPr lang="cs-CZ" dirty="0" err="1"/>
              <a:t>questions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… </a:t>
            </a:r>
            <a:r>
              <a:rPr lang="cs-CZ" dirty="0" err="1"/>
              <a:t>feel</a:t>
            </a:r>
            <a:endParaRPr lang="cs-CZ" dirty="0"/>
          </a:p>
          <a:p>
            <a:pPr lvl="1"/>
            <a:r>
              <a:rPr lang="cs-CZ" dirty="0"/>
              <a:t>…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perceived</a:t>
            </a:r>
            <a:r>
              <a:rPr lang="cs-CZ" dirty="0"/>
              <a:t> by </a:t>
            </a:r>
            <a:r>
              <a:rPr lang="cs-CZ" dirty="0" err="1"/>
              <a:t>others</a:t>
            </a:r>
            <a:endParaRPr lang="cs-CZ" dirty="0"/>
          </a:p>
          <a:p>
            <a:pPr lvl="1"/>
            <a:r>
              <a:rPr lang="cs-CZ" dirty="0"/>
              <a:t>…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achieved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past</a:t>
            </a:r>
          </a:p>
          <a:p>
            <a:pPr lvl="1"/>
            <a:r>
              <a:rPr lang="cs-CZ" dirty="0"/>
              <a:t>…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goals</a:t>
            </a:r>
            <a:r>
              <a:rPr lang="cs-CZ" dirty="0"/>
              <a:t>…… </a:t>
            </a:r>
          </a:p>
          <a:p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/>
              <a:t> to </a:t>
            </a:r>
            <a:r>
              <a:rPr lang="cs-CZ" dirty="0" err="1"/>
              <a:t>observe</a:t>
            </a:r>
            <a:r>
              <a:rPr lang="cs-CZ" dirty="0"/>
              <a:t>/</a:t>
            </a:r>
            <a:r>
              <a:rPr lang="cs-CZ" dirty="0" err="1"/>
              <a:t>capture</a:t>
            </a:r>
            <a:r>
              <a:rPr lang="cs-CZ" dirty="0"/>
              <a:t> as many </a:t>
            </a:r>
            <a:r>
              <a:rPr lang="cs-CZ" dirty="0" err="1"/>
              <a:t>manifestations</a:t>
            </a:r>
            <a:endParaRPr lang="cs-CZ" dirty="0"/>
          </a:p>
          <a:p>
            <a:pPr lvl="1"/>
            <a:r>
              <a:rPr lang="cs-CZ" dirty="0" err="1"/>
              <a:t>unobserved</a:t>
            </a:r>
            <a:r>
              <a:rPr lang="cs-CZ" dirty="0"/>
              <a:t> </a:t>
            </a:r>
            <a:r>
              <a:rPr lang="cs-CZ" dirty="0" err="1"/>
              <a:t>manifestations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whatever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) limit validity (</a:t>
            </a:r>
            <a:r>
              <a:rPr lang="cs-CZ" dirty="0" err="1"/>
              <a:t>coverage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8320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BEBAB-8D15-43DC-BA4B-ECAE36B4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SCALING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265D0-80B5-4F3D-8887-DF10320DE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Observed</a:t>
            </a:r>
            <a:r>
              <a:rPr lang="cs-CZ" dirty="0"/>
              <a:t> </a:t>
            </a:r>
            <a:r>
              <a:rPr lang="cs-CZ" dirty="0" err="1"/>
              <a:t>manifestations</a:t>
            </a:r>
            <a:r>
              <a:rPr lang="cs-CZ" dirty="0"/>
              <a:t> – </a:t>
            </a:r>
            <a:r>
              <a:rPr lang="cs-CZ" b="1" dirty="0" err="1"/>
              <a:t>indicators</a:t>
            </a:r>
            <a:r>
              <a:rPr lang="cs-CZ" b="1" dirty="0"/>
              <a:t>, </a:t>
            </a:r>
            <a:r>
              <a:rPr lang="cs-CZ" b="1" dirty="0" err="1"/>
              <a:t>items</a:t>
            </a:r>
            <a:endParaRPr lang="cs-CZ" b="1" dirty="0"/>
          </a:p>
          <a:p>
            <a:r>
              <a:rPr lang="cs-CZ" b="1" dirty="0" err="1"/>
              <a:t>Scale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built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b="1" dirty="0" err="1"/>
              <a:t>items</a:t>
            </a:r>
            <a:r>
              <a:rPr lang="cs-CZ" dirty="0"/>
              <a:t> by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statistical</a:t>
            </a:r>
            <a:r>
              <a:rPr lang="cs-CZ" dirty="0"/>
              <a:t> </a:t>
            </a:r>
            <a:r>
              <a:rPr lang="cs-CZ" dirty="0" err="1"/>
              <a:t>scaling</a:t>
            </a:r>
            <a:r>
              <a:rPr lang="cs-CZ" dirty="0"/>
              <a:t> </a:t>
            </a:r>
            <a:r>
              <a:rPr lang="cs-CZ" dirty="0" err="1"/>
              <a:t>techniques</a:t>
            </a:r>
            <a:r>
              <a:rPr lang="cs-CZ" dirty="0"/>
              <a:t>.</a:t>
            </a:r>
          </a:p>
          <a:p>
            <a:r>
              <a:rPr lang="cs-CZ" dirty="0" err="1"/>
              <a:t>Currently</a:t>
            </a:r>
            <a:r>
              <a:rPr lang="cs-CZ" dirty="0"/>
              <a:t> most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 err="1"/>
              <a:t>Likert</a:t>
            </a:r>
            <a:r>
              <a:rPr lang="cs-CZ" b="1" dirty="0"/>
              <a:t> </a:t>
            </a:r>
            <a:r>
              <a:rPr lang="cs-CZ" b="1" dirty="0" err="1"/>
              <a:t>scaling</a:t>
            </a:r>
            <a:r>
              <a:rPr lang="cs-CZ" b="1" dirty="0"/>
              <a:t> </a:t>
            </a:r>
            <a:r>
              <a:rPr lang="cs-CZ" dirty="0" err="1"/>
              <a:t>technique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b="1" dirty="0" err="1"/>
              <a:t>Likert</a:t>
            </a:r>
            <a:r>
              <a:rPr lang="cs-CZ" b="1" dirty="0"/>
              <a:t>-type </a:t>
            </a:r>
            <a:r>
              <a:rPr lang="cs-CZ" b="1" dirty="0" err="1"/>
              <a:t>items</a:t>
            </a:r>
            <a:r>
              <a:rPr lang="cs-CZ" dirty="0"/>
              <a:t>.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(interval)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created</a:t>
            </a:r>
            <a:r>
              <a:rPr lang="cs-CZ" dirty="0"/>
              <a:t> by </a:t>
            </a:r>
            <a:r>
              <a:rPr lang="cs-CZ" dirty="0" err="1"/>
              <a:t>summing</a:t>
            </a:r>
            <a:r>
              <a:rPr lang="cs-CZ" dirty="0"/>
              <a:t>/</a:t>
            </a:r>
            <a:r>
              <a:rPr lang="cs-CZ" dirty="0" err="1"/>
              <a:t>averaging</a:t>
            </a:r>
            <a:r>
              <a:rPr lang="cs-CZ" dirty="0"/>
              <a:t>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responses</a:t>
            </a:r>
            <a:r>
              <a:rPr lang="cs-CZ" dirty="0"/>
              <a:t> (</a:t>
            </a:r>
            <a:r>
              <a:rPr lang="cs-CZ" dirty="0" err="1"/>
              <a:t>ordinal</a:t>
            </a:r>
            <a:r>
              <a:rPr lang="cs-CZ" dirty="0"/>
              <a:t>).</a:t>
            </a:r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a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</a:t>
            </a:r>
            <a:r>
              <a:rPr lang="cs-CZ" dirty="0" err="1"/>
              <a:t>forming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underlying</a:t>
            </a:r>
            <a:r>
              <a:rPr lang="cs-CZ" dirty="0"/>
              <a:t> </a:t>
            </a:r>
            <a:r>
              <a:rPr lang="cs-CZ" dirty="0" err="1"/>
              <a:t>reflective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model.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225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91" y="3200400"/>
            <a:ext cx="7315200" cy="36576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  <a:r>
              <a:rPr lang="cs-CZ" dirty="0"/>
              <a:t>s</a:t>
            </a:r>
            <a:r>
              <a:rPr lang="en-US" dirty="0"/>
              <a:t> of Measurement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29842" y="1233690"/>
            <a:ext cx="3868340" cy="823912"/>
          </a:xfrm>
        </p:spPr>
        <p:txBody>
          <a:bodyPr/>
          <a:lstStyle/>
          <a:p>
            <a:r>
              <a:rPr lang="en-US" dirty="0"/>
              <a:t>Reflective model</a:t>
            </a:r>
            <a:br>
              <a:rPr lang="en-US" dirty="0"/>
            </a:br>
            <a:r>
              <a:rPr lang="en-US" dirty="0"/>
              <a:t>(e.g. self-esteem)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29842" y="2086784"/>
            <a:ext cx="3868340" cy="3684588"/>
          </a:xfrm>
        </p:spPr>
        <p:txBody>
          <a:bodyPr/>
          <a:lstStyle/>
          <a:p>
            <a:r>
              <a:rPr lang="en-US" sz="1600" dirty="0"/>
              <a:t>I1: On the whole, I am satisfied with myself. </a:t>
            </a:r>
          </a:p>
          <a:p>
            <a:r>
              <a:rPr lang="en-US" sz="1600" dirty="0"/>
              <a:t>I2: I feel that I have a number of good qualities. </a:t>
            </a:r>
          </a:p>
          <a:p>
            <a:r>
              <a:rPr lang="en-US" sz="1600" dirty="0"/>
              <a:t>I3: I am able to do things as well as most other people.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29150" y="1233690"/>
            <a:ext cx="3887391" cy="823912"/>
          </a:xfrm>
        </p:spPr>
        <p:txBody>
          <a:bodyPr/>
          <a:lstStyle/>
          <a:p>
            <a:r>
              <a:rPr lang="en-US" dirty="0"/>
              <a:t>Formative model</a:t>
            </a:r>
            <a:br>
              <a:rPr lang="en-US" dirty="0"/>
            </a:br>
            <a:r>
              <a:rPr lang="en-US" dirty="0"/>
              <a:t>(e.g. socio-economic status)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29150" y="2086784"/>
            <a:ext cx="3887391" cy="3684588"/>
          </a:xfrm>
        </p:spPr>
        <p:txBody>
          <a:bodyPr>
            <a:normAutofit/>
          </a:bodyPr>
          <a:lstStyle/>
          <a:p>
            <a:r>
              <a:rPr lang="en-US" sz="1600" dirty="0"/>
              <a:t>I1: Respondents education.</a:t>
            </a:r>
          </a:p>
          <a:p>
            <a:r>
              <a:rPr lang="en-US" sz="1600" dirty="0"/>
              <a:t>I2: Parents education.</a:t>
            </a:r>
          </a:p>
          <a:p>
            <a:r>
              <a:rPr lang="en-US" sz="1600" dirty="0"/>
              <a:t>I3: Income level.</a:t>
            </a:r>
          </a:p>
        </p:txBody>
      </p:sp>
    </p:spTree>
    <p:extLst>
      <p:ext uri="{BB962C8B-B14F-4D97-AF65-F5344CB8AC3E}">
        <p14:creationId xmlns:p14="http://schemas.microsoft.com/office/powerpoint/2010/main" val="1124946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C5A4534-A0CC-48E0-A93F-C88A6AC8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reflective</a:t>
            </a:r>
            <a:r>
              <a:rPr lang="cs-CZ" dirty="0"/>
              <a:t> model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9603B52-487F-4BD5-8D1C-FD827BC04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/>
          </a:bodyPr>
          <a:lstStyle/>
          <a:p>
            <a:r>
              <a:rPr lang="en-GB" sz="2800" dirty="0"/>
              <a:t>The construct is a latent continuous quantitative variable</a:t>
            </a:r>
            <a:r>
              <a:rPr lang="cs-CZ" sz="2800" dirty="0"/>
              <a:t>  </a:t>
            </a:r>
            <a:r>
              <a:rPr lang="cs-CZ" sz="2400" dirty="0"/>
              <a:t> (</a:t>
            </a:r>
            <a:r>
              <a:rPr lang="cs-CZ" sz="2400" dirty="0" err="1"/>
              <a:t>may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nominal</a:t>
            </a:r>
            <a:r>
              <a:rPr lang="cs-CZ" sz="2400" dirty="0"/>
              <a:t>  - latent </a:t>
            </a:r>
            <a:r>
              <a:rPr lang="cs-CZ" sz="2400" dirty="0" err="1"/>
              <a:t>class</a:t>
            </a:r>
            <a:r>
              <a:rPr lang="cs-CZ" sz="2400" dirty="0"/>
              <a:t> </a:t>
            </a:r>
            <a:r>
              <a:rPr lang="cs-CZ" sz="2400" dirty="0" err="1"/>
              <a:t>models</a:t>
            </a:r>
            <a:r>
              <a:rPr lang="cs-CZ" sz="2400" dirty="0"/>
              <a:t>)</a:t>
            </a:r>
            <a:endParaRPr lang="en-GB" sz="2800" dirty="0"/>
          </a:p>
          <a:p>
            <a:r>
              <a:rPr lang="cs-CZ" sz="2800" dirty="0" err="1"/>
              <a:t>There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only</a:t>
            </a:r>
            <a:r>
              <a:rPr lang="cs-CZ" sz="2800" dirty="0"/>
              <a:t>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construct</a:t>
            </a:r>
            <a:r>
              <a:rPr lang="cs-CZ" sz="2800" dirty="0"/>
              <a:t> (latent </a:t>
            </a:r>
            <a:r>
              <a:rPr lang="cs-CZ" sz="2800" dirty="0" err="1"/>
              <a:t>variable</a:t>
            </a:r>
            <a:r>
              <a:rPr lang="cs-CZ" sz="2800" dirty="0"/>
              <a:t>, </a:t>
            </a:r>
            <a:r>
              <a:rPr lang="cs-CZ" sz="2800" dirty="0" err="1"/>
              <a:t>factor</a:t>
            </a:r>
            <a:r>
              <a:rPr lang="cs-CZ" sz="2800" dirty="0"/>
              <a:t>) </a:t>
            </a:r>
          </a:p>
          <a:p>
            <a:pPr lvl="1"/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are more </a:t>
            </a:r>
            <a:r>
              <a:rPr lang="cs-CZ" sz="2400" dirty="0" err="1"/>
              <a:t>they</a:t>
            </a:r>
            <a:r>
              <a:rPr lang="cs-CZ" sz="2400" dirty="0"/>
              <a:t> </a:t>
            </a:r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added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model </a:t>
            </a:r>
          </a:p>
          <a:p>
            <a:r>
              <a:rPr lang="cs-CZ" sz="2800" dirty="0" err="1"/>
              <a:t>Item</a:t>
            </a:r>
            <a:r>
              <a:rPr lang="cs-CZ" sz="2800" dirty="0"/>
              <a:t> </a:t>
            </a:r>
            <a:r>
              <a:rPr lang="cs-CZ" sz="2800" dirty="0" err="1"/>
              <a:t>responses</a:t>
            </a:r>
            <a:r>
              <a:rPr lang="cs-CZ" sz="2800" dirty="0"/>
              <a:t> are </a:t>
            </a:r>
            <a:r>
              <a:rPr lang="cs-CZ" sz="2800" dirty="0" err="1"/>
              <a:t>only</a:t>
            </a:r>
            <a:r>
              <a:rPr lang="cs-CZ" sz="2800" dirty="0"/>
              <a:t> </a:t>
            </a:r>
            <a:r>
              <a:rPr lang="cs-CZ" sz="2800" dirty="0" err="1"/>
              <a:t>due</a:t>
            </a:r>
            <a:r>
              <a:rPr lang="cs-CZ" sz="2800" dirty="0"/>
              <a:t> to </a:t>
            </a:r>
            <a:r>
              <a:rPr lang="cs-CZ" sz="2800" dirty="0" err="1"/>
              <a:t>construct</a:t>
            </a:r>
            <a:r>
              <a:rPr lang="cs-CZ" sz="2800" dirty="0"/>
              <a:t>(s) and </a:t>
            </a:r>
            <a:r>
              <a:rPr lang="cs-CZ" sz="2800" dirty="0" err="1"/>
              <a:t>random</a:t>
            </a:r>
            <a:r>
              <a:rPr lang="cs-CZ" sz="2800" dirty="0"/>
              <a:t> </a:t>
            </a:r>
            <a:r>
              <a:rPr lang="cs-CZ" sz="2800" dirty="0" err="1"/>
              <a:t>error</a:t>
            </a:r>
            <a:r>
              <a:rPr lang="cs-CZ" sz="2800" dirty="0"/>
              <a:t> – </a:t>
            </a:r>
            <a:r>
              <a:rPr lang="cs-CZ" sz="2800" dirty="0" err="1"/>
              <a:t>residual</a:t>
            </a:r>
            <a:r>
              <a:rPr lang="cs-CZ" sz="2800" dirty="0"/>
              <a:t> variance</a:t>
            </a:r>
          </a:p>
          <a:p>
            <a:pPr lvl="1"/>
            <a:r>
              <a:rPr lang="cs-CZ" sz="2400" dirty="0" err="1"/>
              <a:t>Causality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explicit </a:t>
            </a:r>
            <a:r>
              <a:rPr lang="cs-CZ" sz="2400" dirty="0" err="1"/>
              <a:t>here</a:t>
            </a:r>
            <a:endParaRPr lang="cs-CZ" sz="2400" dirty="0"/>
          </a:p>
          <a:p>
            <a:r>
              <a:rPr lang="cs-CZ" sz="2800" dirty="0" err="1"/>
              <a:t>Items</a:t>
            </a:r>
            <a:r>
              <a:rPr lang="cs-CZ" sz="2800" dirty="0"/>
              <a:t> </a:t>
            </a:r>
            <a:r>
              <a:rPr lang="cs-CZ" sz="2800" dirty="0" err="1"/>
              <a:t>correlate</a:t>
            </a:r>
            <a:r>
              <a:rPr lang="cs-CZ" sz="2800" dirty="0"/>
              <a:t> </a:t>
            </a:r>
            <a:r>
              <a:rPr lang="cs-CZ" sz="2800" dirty="0" err="1"/>
              <a:t>only</a:t>
            </a:r>
            <a:r>
              <a:rPr lang="cs-CZ" sz="2800" dirty="0"/>
              <a:t> </a:t>
            </a:r>
            <a:r>
              <a:rPr lang="cs-CZ" sz="2800" dirty="0" err="1"/>
              <a:t>due</a:t>
            </a:r>
            <a:r>
              <a:rPr lang="cs-CZ" sz="2800" dirty="0"/>
              <a:t> </a:t>
            </a:r>
            <a:r>
              <a:rPr lang="cs-CZ" sz="2800" dirty="0" err="1"/>
              <a:t>bei</a:t>
            </a:r>
            <a:r>
              <a:rPr lang="en-GB" sz="2800" dirty="0"/>
              <a:t>n</a:t>
            </a:r>
            <a:r>
              <a:rPr lang="cs-CZ" sz="2800" dirty="0"/>
              <a:t>g </a:t>
            </a:r>
            <a:r>
              <a:rPr lang="cs-CZ" sz="2800" dirty="0" err="1"/>
              <a:t>caused</a:t>
            </a:r>
            <a:r>
              <a:rPr lang="cs-CZ" sz="2800" dirty="0"/>
              <a:t> by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same</a:t>
            </a:r>
            <a:r>
              <a:rPr lang="cs-CZ" sz="2800" dirty="0"/>
              <a:t> </a:t>
            </a:r>
            <a:r>
              <a:rPr lang="cs-CZ" sz="2800" dirty="0" err="1"/>
              <a:t>construct</a:t>
            </a:r>
            <a:endParaRPr lang="en-GB" sz="2800" dirty="0"/>
          </a:p>
          <a:p>
            <a:pPr lvl="1"/>
            <a:r>
              <a:rPr lang="en-GB" sz="2400" dirty="0"/>
              <a:t>Local independence of items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031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E99E-A973-409C-88F4-9B9A55D8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26941-586F-4926-80F6-E5A3DE014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 concerns the planned watching, recording, analysis, and interpretation of behavior, actions, or events. </a:t>
            </a:r>
            <a:endParaRPr lang="cs-CZ" dirty="0"/>
          </a:p>
          <a:p>
            <a:endParaRPr lang="cs-CZ" dirty="0"/>
          </a:p>
          <a:p>
            <a:r>
              <a:rPr lang="en-US" dirty="0"/>
              <a:t>(1) control (are the observations conducted in an artificial or in a natural setting?), </a:t>
            </a:r>
            <a:endParaRPr lang="cs-CZ" dirty="0"/>
          </a:p>
          <a:p>
            <a:r>
              <a:rPr lang="en-US" dirty="0"/>
              <a:t>(2) whether the observer is a member of the group that is observed</a:t>
            </a:r>
            <a:r>
              <a:rPr lang="cs-CZ" dirty="0"/>
              <a:t> </a:t>
            </a:r>
            <a:r>
              <a:rPr lang="en-US" dirty="0"/>
              <a:t>or not (participant versus nonparticipant observation)</a:t>
            </a:r>
            <a:r>
              <a:rPr lang="cs-CZ" dirty="0"/>
              <a:t> – a </a:t>
            </a:r>
            <a:r>
              <a:rPr lang="cs-CZ" dirty="0" err="1"/>
              <a:t>dimension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/>
              <a:t>(3) structure (to what extent the observation is focused, predetermined, systematic, and quantitative in nature), and </a:t>
            </a:r>
            <a:endParaRPr lang="cs-CZ" dirty="0"/>
          </a:p>
          <a:p>
            <a:r>
              <a:rPr lang="en-US" dirty="0"/>
              <a:t>(4) concealment of observation (are the members of the social group under study told that they are being studied or not?).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177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34FBA-1AD8-4F73-B780-FBA9AE01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C2AED4-A3C2-4E9D-82FF-46A5B23A5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75ED547-CC11-42C6-AD64-D85162AEF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4287" y="224402"/>
            <a:ext cx="9309947" cy="663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94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10ADB-46CE-4FD6-9A5C-9CB175B4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07DAA-1FD4-4964-A6F7-75B3F81AB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263830" cy="503237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/>
              <a:t>Reliabilit</a:t>
            </a:r>
            <a:r>
              <a:rPr lang="cs-CZ" dirty="0"/>
              <a:t>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model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proportion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residual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variance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McDonald‘s</a:t>
            </a:r>
            <a:r>
              <a:rPr lang="cs-CZ" dirty="0"/>
              <a:t> omega </a:t>
            </a:r>
          </a:p>
          <a:p>
            <a:endParaRPr lang="cs-CZ" dirty="0"/>
          </a:p>
          <a:p>
            <a:r>
              <a:rPr lang="cs-CZ" dirty="0" err="1"/>
              <a:t>Cross-loadings</a:t>
            </a:r>
            <a:r>
              <a:rPr lang="cs-CZ" dirty="0"/>
              <a:t> and </a:t>
            </a:r>
            <a:r>
              <a:rPr lang="cs-CZ" dirty="0" err="1"/>
              <a:t>correlations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residuals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construct-irrelevant</a:t>
            </a:r>
            <a:r>
              <a:rPr lang="cs-CZ" dirty="0"/>
              <a:t> variance in a </a:t>
            </a:r>
            <a:r>
              <a:rPr lang="cs-CZ" dirty="0" err="1"/>
              <a:t>summation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–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affect</a:t>
            </a:r>
            <a:r>
              <a:rPr lang="cs-CZ" dirty="0"/>
              <a:t> validity</a:t>
            </a:r>
          </a:p>
          <a:p>
            <a:endParaRPr lang="cs-CZ" dirty="0"/>
          </a:p>
          <a:p>
            <a:r>
              <a:rPr lang="cs-CZ" dirty="0" err="1"/>
              <a:t>Sometimes</a:t>
            </a:r>
            <a:r>
              <a:rPr lang="cs-CZ" dirty="0"/>
              <a:t> model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simplified</a:t>
            </a:r>
            <a:r>
              <a:rPr lang="cs-CZ" dirty="0"/>
              <a:t> by </a:t>
            </a:r>
            <a:r>
              <a:rPr lang="cs-CZ" dirty="0" err="1"/>
              <a:t>excluding</a:t>
            </a:r>
            <a:r>
              <a:rPr lang="cs-CZ" dirty="0"/>
              <a:t> „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behaving</a:t>
            </a:r>
            <a:r>
              <a:rPr lang="cs-CZ" dirty="0"/>
              <a:t>“ </a:t>
            </a:r>
            <a:r>
              <a:rPr lang="cs-CZ" dirty="0" err="1"/>
              <a:t>items</a:t>
            </a:r>
            <a:r>
              <a:rPr lang="cs-CZ" dirty="0"/>
              <a:t> –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negatively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validity</a:t>
            </a:r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a model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assumed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latent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summation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  <a:p>
            <a:pPr lvl="1"/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improved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Development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= </a:t>
            </a:r>
            <a:r>
              <a:rPr lang="cs-CZ" dirty="0" err="1"/>
              <a:t>looking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covering</a:t>
            </a:r>
            <a:r>
              <a:rPr lang="cs-CZ" dirty="0"/>
              <a:t> as many </a:t>
            </a:r>
            <a:r>
              <a:rPr lang="cs-CZ" dirty="0" err="1"/>
              <a:t>facets</a:t>
            </a:r>
            <a:r>
              <a:rPr lang="cs-CZ" dirty="0"/>
              <a:t> as </a:t>
            </a:r>
            <a:r>
              <a:rPr lang="cs-CZ" dirty="0" err="1"/>
              <a:t>possible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2793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1A2FD-025B-4E23-8989-121799120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DIRECT </a:t>
            </a:r>
            <a:r>
              <a:rPr lang="cs-CZ" dirty="0" err="1"/>
              <a:t>SCALING</a:t>
            </a:r>
            <a:r>
              <a:rPr lang="cs-CZ" dirty="0"/>
              <a:t> – RATING/</a:t>
            </a:r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/>
              <a:t>SCALES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F6156-A0E2-4468-8810-81195A72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/>
          </a:bodyPr>
          <a:lstStyle/>
          <a:p>
            <a:r>
              <a:rPr lang="cs-CZ" dirty="0" err="1"/>
              <a:t>Often</a:t>
            </a:r>
            <a:r>
              <a:rPr lang="cs-CZ" dirty="0"/>
              <a:t>, 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sophisticated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assign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– </a:t>
            </a:r>
            <a:r>
              <a:rPr lang="cs-CZ" dirty="0" err="1"/>
              <a:t>ourselves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respondents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this</a:t>
            </a:r>
            <a:r>
              <a:rPr lang="cs-CZ" dirty="0"/>
              <a:t> mode a single rating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and </a:t>
            </a:r>
            <a:r>
              <a:rPr lang="cs-CZ" dirty="0" err="1"/>
              <a:t>represents</a:t>
            </a:r>
            <a:r>
              <a:rPr lang="cs-CZ" dirty="0"/>
              <a:t> a single </a:t>
            </a:r>
            <a:r>
              <a:rPr lang="cs-CZ" dirty="0" err="1"/>
              <a:t>construct</a:t>
            </a:r>
            <a:endParaRPr lang="cs-CZ" dirty="0"/>
          </a:p>
          <a:p>
            <a:pPr lvl="1"/>
            <a:r>
              <a:rPr lang="cs-CZ" dirty="0" err="1"/>
              <a:t>sometimes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construct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implicit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limits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r>
              <a:rPr lang="cs-CZ" dirty="0"/>
              <a:t>  </a:t>
            </a:r>
          </a:p>
          <a:p>
            <a:pPr lvl="1"/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created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meant</a:t>
            </a:r>
            <a:r>
              <a:rPr lang="cs-CZ" dirty="0"/>
              <a:t> by a </a:t>
            </a:r>
            <a:r>
              <a:rPr lang="cs-CZ" dirty="0" err="1"/>
              <a:t>scale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model </a:t>
            </a:r>
            <a:r>
              <a:rPr lang="cs-CZ" dirty="0" err="1"/>
              <a:t>is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rater</a:t>
            </a:r>
            <a:endParaRPr lang="cs-CZ" dirty="0"/>
          </a:p>
          <a:p>
            <a:pPr lvl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a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observation</a:t>
            </a:r>
            <a:r>
              <a:rPr lang="cs-CZ" dirty="0"/>
              <a:t> study he/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trained</a:t>
            </a:r>
            <a:r>
              <a:rPr lang="cs-CZ" dirty="0"/>
              <a:t>….</a:t>
            </a:r>
          </a:p>
          <a:p>
            <a:pPr lvl="1"/>
            <a:r>
              <a:rPr lang="cs-CZ" dirty="0"/>
              <a:t>All </a:t>
            </a:r>
            <a:r>
              <a:rPr lang="cs-CZ" dirty="0" err="1"/>
              <a:t>imaginable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considered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Validity &amp; reliability </a:t>
            </a:r>
            <a:r>
              <a:rPr lang="cs-CZ" dirty="0" err="1"/>
              <a:t>of</a:t>
            </a:r>
            <a:r>
              <a:rPr lang="cs-CZ" dirty="0"/>
              <a:t> single rating/</a:t>
            </a:r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determined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by </a:t>
            </a:r>
            <a:r>
              <a:rPr lang="cs-CZ" dirty="0" err="1"/>
              <a:t>comparing</a:t>
            </a:r>
            <a:r>
              <a:rPr lang="cs-CZ" dirty="0"/>
              <a:t> to </a:t>
            </a:r>
            <a:r>
              <a:rPr lang="cs-CZ" dirty="0" err="1"/>
              <a:t>criteria</a:t>
            </a:r>
            <a:r>
              <a:rPr lang="cs-CZ" dirty="0"/>
              <a:t> and </a:t>
            </a:r>
            <a:r>
              <a:rPr lang="cs-CZ" dirty="0" err="1"/>
              <a:t>repeated</a:t>
            </a:r>
            <a:r>
              <a:rPr lang="cs-CZ" dirty="0"/>
              <a:t> </a:t>
            </a:r>
            <a:r>
              <a:rPr lang="cs-CZ" dirty="0" err="1"/>
              <a:t>administration</a:t>
            </a:r>
            <a:r>
              <a:rPr lang="cs-CZ" dirty="0"/>
              <a:t>. </a:t>
            </a:r>
          </a:p>
          <a:p>
            <a:pPr lvl="1"/>
            <a:r>
              <a:rPr lang="cs-CZ" dirty="0" err="1"/>
              <a:t>Unless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empirical</a:t>
            </a:r>
            <a:r>
              <a:rPr lang="cs-CZ" dirty="0"/>
              <a:t> data in </a:t>
            </a:r>
            <a:r>
              <a:rPr lang="cs-CZ" dirty="0" err="1"/>
              <a:t>favor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validity &amp; reliability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sinle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, </a:t>
            </a:r>
            <a:r>
              <a:rPr lang="cs-CZ" dirty="0" err="1"/>
              <a:t>be</a:t>
            </a:r>
            <a:r>
              <a:rPr lang="cs-CZ" dirty="0"/>
              <a:t> very, very </a:t>
            </a:r>
            <a:r>
              <a:rPr lang="cs-CZ" dirty="0" err="1"/>
              <a:t>suspicious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01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3FE4B-8941-418D-8393-563531BB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3C72D-19CD-4C1B-A81D-C3790D95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Prefer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validated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Observe</a:t>
            </a:r>
            <a:r>
              <a:rPr lang="cs-CZ" dirty="0"/>
              <a:t> as much as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allow</a:t>
            </a:r>
            <a:r>
              <a:rPr lang="cs-CZ" dirty="0"/>
              <a:t> </a:t>
            </a:r>
            <a:r>
              <a:rPr lang="cs-CZ" dirty="0" err="1"/>
              <a:t>you</a:t>
            </a:r>
            <a:endParaRPr lang="cs-CZ" dirty="0"/>
          </a:p>
          <a:p>
            <a:r>
              <a:rPr lang="cs-CZ" dirty="0"/>
              <a:t>Interview as much as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allow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observed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least a bit</a:t>
            </a:r>
          </a:p>
          <a:p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gained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– </a:t>
            </a:r>
            <a:r>
              <a:rPr lang="cs-CZ" dirty="0" err="1"/>
              <a:t>theory</a:t>
            </a:r>
            <a:r>
              <a:rPr lang="cs-CZ" dirty="0"/>
              <a:t>, </a:t>
            </a:r>
            <a:r>
              <a:rPr lang="cs-CZ" dirty="0" err="1"/>
              <a:t>observation</a:t>
            </a:r>
            <a:r>
              <a:rPr lang="cs-CZ" dirty="0"/>
              <a:t>, interview</a:t>
            </a:r>
          </a:p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sure</a:t>
            </a:r>
            <a:r>
              <a:rPr lang="cs-CZ" dirty="0"/>
              <a:t> to </a:t>
            </a:r>
            <a:r>
              <a:rPr lang="cs-CZ" dirty="0" err="1"/>
              <a:t>distinguish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asking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direct </a:t>
            </a:r>
            <a:r>
              <a:rPr lang="cs-CZ" dirty="0" err="1"/>
              <a:t>scaling</a:t>
            </a:r>
            <a:r>
              <a:rPr lang="cs-CZ" dirty="0"/>
              <a:t> and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dirty="0" err="1"/>
              <a:t>scales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Elaborate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meant</a:t>
            </a:r>
            <a:r>
              <a:rPr lang="cs-CZ" dirty="0"/>
              <a:t> by validity and reliability</a:t>
            </a:r>
          </a:p>
        </p:txBody>
      </p:sp>
    </p:spTree>
    <p:extLst>
      <p:ext uri="{BB962C8B-B14F-4D97-AF65-F5344CB8AC3E}">
        <p14:creationId xmlns:p14="http://schemas.microsoft.com/office/powerpoint/2010/main" val="341922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9051D-AF26-48CE-B9EC-37325E44D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Participant </a:t>
            </a:r>
            <a:r>
              <a:rPr lang="cs-CZ" dirty="0" err="1"/>
              <a:t>observation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4209C5-CA67-4E30-ABEB-E377CC69D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researcher gathers data by participating in the daily life of the group or organization under study. </a:t>
            </a:r>
            <a:endParaRPr lang="cs-CZ" dirty="0"/>
          </a:p>
          <a:p>
            <a:r>
              <a:rPr lang="en-US" dirty="0"/>
              <a:t> “to grasp the native’s point of view, his relation to life, to realize his vision of his world” </a:t>
            </a:r>
            <a:endParaRPr lang="cs-CZ" dirty="0"/>
          </a:p>
          <a:p>
            <a:r>
              <a:rPr lang="cs-CZ" dirty="0" err="1"/>
              <a:t>Somewhere</a:t>
            </a:r>
            <a:r>
              <a:rPr lang="cs-CZ" dirty="0"/>
              <a:t> </a:t>
            </a:r>
            <a:r>
              <a:rPr lang="cs-CZ" dirty="0" err="1"/>
              <a:t>between</a:t>
            </a:r>
            <a:endParaRPr lang="cs-CZ" dirty="0"/>
          </a:p>
          <a:p>
            <a:pPr lvl="1"/>
            <a:r>
              <a:rPr lang="en-US" dirty="0"/>
              <a:t>Pure participation has been described as “going</a:t>
            </a:r>
            <a:r>
              <a:rPr lang="cs-CZ" dirty="0"/>
              <a:t> </a:t>
            </a:r>
            <a:r>
              <a:rPr lang="en-US" dirty="0"/>
              <a:t>native”; the researcher becomes so involved with the group under study that eventually every objectivity and research  interest  is  lost</a:t>
            </a:r>
            <a:endParaRPr lang="cs-CZ" dirty="0"/>
          </a:p>
          <a:p>
            <a:pPr lvl="1"/>
            <a:r>
              <a:rPr lang="en-US" dirty="0"/>
              <a:t>Pure observation seeks to remove the researcher from the observed actions and behavior; the researcher is never directly</a:t>
            </a:r>
            <a:r>
              <a:rPr lang="cs-CZ" dirty="0"/>
              <a:t> </a:t>
            </a:r>
            <a:r>
              <a:rPr lang="en-US" dirty="0"/>
              <a:t>involved in the actions and behavior of the group under study. </a:t>
            </a:r>
            <a:endParaRPr lang="cs-CZ" dirty="0"/>
          </a:p>
          <a:p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permission</a:t>
            </a:r>
            <a:r>
              <a:rPr lang="cs-CZ" dirty="0"/>
              <a:t>, </a:t>
            </a:r>
            <a:r>
              <a:rPr lang="cs-CZ" dirty="0" err="1"/>
              <a:t>access</a:t>
            </a:r>
            <a:r>
              <a:rPr lang="cs-CZ" dirty="0"/>
              <a:t> -- </a:t>
            </a:r>
            <a:r>
              <a:rPr lang="cs-CZ" dirty="0" err="1"/>
              <a:t>earning</a:t>
            </a:r>
            <a:r>
              <a:rPr lang="cs-CZ" dirty="0"/>
              <a:t> </a:t>
            </a:r>
            <a:r>
              <a:rPr lang="cs-CZ" dirty="0" err="1"/>
              <a:t>acceptance</a:t>
            </a:r>
            <a:r>
              <a:rPr lang="cs-CZ" dirty="0"/>
              <a:t> &amp; </a:t>
            </a:r>
            <a:r>
              <a:rPr lang="cs-CZ" dirty="0" err="1"/>
              <a:t>rapport</a:t>
            </a:r>
            <a:r>
              <a:rPr lang="cs-CZ" dirty="0"/>
              <a:t> – </a:t>
            </a:r>
            <a:r>
              <a:rPr lang="cs-CZ" dirty="0" err="1"/>
              <a:t>choosing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informants</a:t>
            </a:r>
            <a:r>
              <a:rPr lang="cs-CZ" dirty="0"/>
              <a:t> </a:t>
            </a:r>
          </a:p>
          <a:p>
            <a:r>
              <a:rPr lang="cs-CZ" dirty="0" err="1"/>
              <a:t>Descriptive</a:t>
            </a:r>
            <a:r>
              <a:rPr lang="cs-CZ" dirty="0"/>
              <a:t> – </a:t>
            </a:r>
            <a:r>
              <a:rPr lang="cs-CZ" dirty="0" err="1"/>
              <a:t>focused</a:t>
            </a:r>
            <a:r>
              <a:rPr lang="cs-CZ" dirty="0"/>
              <a:t> – 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observation</a:t>
            </a:r>
            <a:endParaRPr lang="cs-CZ" dirty="0"/>
          </a:p>
          <a:p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notes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650929A-56DE-47B7-9F58-5383B9D78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464" y="3789040"/>
            <a:ext cx="3456384" cy="162325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4A3DB56-E9BC-4314-B6FB-06F2CB0BF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6" y="146127"/>
            <a:ext cx="5344049" cy="308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9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7650D-D634-48CC-9B0B-26471417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unstructured</a:t>
            </a:r>
            <a:r>
              <a:rPr lang="cs-CZ" dirty="0"/>
              <a:t>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distinguish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425A6F-A014-448C-A500-55E97A219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Pure</a:t>
            </a:r>
            <a:r>
              <a:rPr lang="cs-CZ" dirty="0"/>
              <a:t>“ </a:t>
            </a:r>
            <a:r>
              <a:rPr lang="cs-CZ" dirty="0" err="1"/>
              <a:t>descriptions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dirty="0" err="1"/>
              <a:t>visible</a:t>
            </a:r>
            <a:r>
              <a:rPr lang="cs-CZ" dirty="0"/>
              <a:t> </a:t>
            </a:r>
            <a:r>
              <a:rPr lang="cs-CZ" dirty="0" err="1"/>
              <a:t>behavior</a:t>
            </a:r>
            <a:endParaRPr lang="cs-CZ" dirty="0"/>
          </a:p>
          <a:p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interpretations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observed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– </a:t>
            </a:r>
            <a:r>
              <a:rPr lang="cs-CZ" dirty="0" err="1"/>
              <a:t>emotions</a:t>
            </a:r>
            <a:r>
              <a:rPr lang="cs-CZ" dirty="0"/>
              <a:t>, </a:t>
            </a:r>
            <a:r>
              <a:rPr lang="cs-CZ" dirty="0" err="1"/>
              <a:t>intentions</a:t>
            </a:r>
            <a:r>
              <a:rPr lang="cs-CZ" dirty="0"/>
              <a:t>, </a:t>
            </a:r>
            <a:r>
              <a:rPr lang="cs-CZ" dirty="0" err="1"/>
              <a:t>motivations</a:t>
            </a:r>
            <a:r>
              <a:rPr lang="cs-CZ" dirty="0"/>
              <a:t>, </a:t>
            </a:r>
            <a:r>
              <a:rPr lang="cs-CZ" dirty="0" err="1"/>
              <a:t>meaning</a:t>
            </a:r>
            <a:r>
              <a:rPr lang="cs-CZ" dirty="0"/>
              <a:t> </a:t>
            </a:r>
          </a:p>
          <a:p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feelings</a:t>
            </a:r>
            <a:r>
              <a:rPr lang="cs-CZ" dirty="0"/>
              <a:t> and </a:t>
            </a:r>
            <a:r>
              <a:rPr lang="cs-CZ" dirty="0" err="1"/>
              <a:t>impressions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observations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unconscious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08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15309-026D-4826-ADCD-9B7D967A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observation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08836-B970-4DC8-919D-4C708DCE2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predetermined</a:t>
            </a:r>
            <a:r>
              <a:rPr lang="cs-CZ" dirty="0"/>
              <a:t> </a:t>
            </a:r>
            <a:r>
              <a:rPr lang="cs-CZ" dirty="0" err="1"/>
              <a:t>phenomena</a:t>
            </a:r>
            <a:r>
              <a:rPr lang="cs-CZ" dirty="0"/>
              <a:t> – a 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dimension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sructure</a:t>
            </a:r>
            <a:endParaRPr lang="cs-CZ" dirty="0"/>
          </a:p>
          <a:p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behavior</a:t>
            </a:r>
            <a:r>
              <a:rPr lang="cs-CZ" dirty="0"/>
              <a:t> (</a:t>
            </a:r>
            <a:r>
              <a:rPr lang="cs-CZ" dirty="0" err="1"/>
              <a:t>includes</a:t>
            </a:r>
            <a:r>
              <a:rPr lang="cs-CZ" dirty="0"/>
              <a:t> any </a:t>
            </a:r>
            <a:r>
              <a:rPr lang="cs-CZ" dirty="0" err="1"/>
              <a:t>observable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, </a:t>
            </a:r>
            <a:r>
              <a:rPr lang="cs-CZ" dirty="0" err="1"/>
              <a:t>voluntary</a:t>
            </a:r>
            <a:r>
              <a:rPr lang="cs-CZ" dirty="0"/>
              <a:t>/</a:t>
            </a:r>
            <a:r>
              <a:rPr lang="cs-CZ" dirty="0" err="1"/>
              <a:t>involuntary</a:t>
            </a:r>
            <a:r>
              <a:rPr lang="cs-CZ" dirty="0"/>
              <a:t>,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eyeblink</a:t>
            </a:r>
            <a:r>
              <a:rPr lang="cs-CZ" dirty="0"/>
              <a:t> to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declaring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) </a:t>
            </a:r>
            <a:r>
              <a:rPr lang="cs-CZ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more </a:t>
            </a:r>
            <a:r>
              <a:rPr lang="cs-CZ" b="1" dirty="0" err="1"/>
              <a:t>people</a:t>
            </a:r>
            <a:r>
              <a:rPr lang="cs-CZ" dirty="0"/>
              <a:t> (</a:t>
            </a:r>
            <a:r>
              <a:rPr lang="cs-CZ" dirty="0" err="1"/>
              <a:t>interactions</a:t>
            </a:r>
            <a:r>
              <a:rPr lang="cs-CZ" dirty="0"/>
              <a:t>). </a:t>
            </a:r>
            <a:r>
              <a:rPr lang="cs-CZ" dirty="0" err="1"/>
              <a:t>Even</a:t>
            </a:r>
            <a:r>
              <a:rPr lang="cs-CZ" dirty="0"/>
              <a:t> oral/</a:t>
            </a:r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/>
              <a:t>behahavior</a:t>
            </a:r>
            <a:r>
              <a:rPr lang="cs-CZ" dirty="0"/>
              <a:t> and </a:t>
            </a:r>
            <a:r>
              <a:rPr lang="cs-CZ" dirty="0" err="1"/>
              <a:t>observed</a:t>
            </a:r>
            <a:r>
              <a:rPr lang="cs-CZ" dirty="0"/>
              <a:t>.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contextual</a:t>
            </a:r>
            <a:r>
              <a:rPr lang="cs-CZ" dirty="0"/>
              <a:t>/</a:t>
            </a:r>
            <a:r>
              <a:rPr lang="cs-CZ" dirty="0" err="1"/>
              <a:t>triggering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are </a:t>
            </a:r>
            <a:r>
              <a:rPr lang="cs-CZ" dirty="0" err="1"/>
              <a:t>included</a:t>
            </a:r>
            <a:r>
              <a:rPr lang="cs-CZ" dirty="0"/>
              <a:t> in </a:t>
            </a:r>
            <a:r>
              <a:rPr lang="cs-CZ" dirty="0" err="1"/>
              <a:t>observations</a:t>
            </a:r>
            <a:r>
              <a:rPr lang="cs-CZ" dirty="0"/>
              <a:t>.</a:t>
            </a:r>
          </a:p>
          <a:p>
            <a:r>
              <a:rPr lang="cs-CZ" dirty="0"/>
              <a:t>Ex. </a:t>
            </a:r>
            <a:r>
              <a:rPr lang="cs-CZ" dirty="0" err="1"/>
              <a:t>mystery</a:t>
            </a:r>
            <a:r>
              <a:rPr lang="cs-CZ" dirty="0"/>
              <a:t> </a:t>
            </a:r>
            <a:r>
              <a:rPr lang="cs-CZ" dirty="0" err="1"/>
              <a:t>shoppers</a:t>
            </a:r>
            <a:r>
              <a:rPr lang="cs-CZ" dirty="0"/>
              <a:t>, </a:t>
            </a:r>
            <a:r>
              <a:rPr lang="cs-CZ" dirty="0" err="1"/>
              <a:t>classroom</a:t>
            </a:r>
            <a:r>
              <a:rPr lang="cs-CZ" dirty="0"/>
              <a:t> </a:t>
            </a:r>
            <a:r>
              <a:rPr lang="cs-CZ" dirty="0" err="1"/>
              <a:t>observations</a:t>
            </a:r>
            <a:r>
              <a:rPr lang="cs-CZ" dirty="0"/>
              <a:t>, </a:t>
            </a:r>
            <a:r>
              <a:rPr lang="cs-CZ" dirty="0" err="1"/>
              <a:t>usability</a:t>
            </a:r>
            <a:r>
              <a:rPr lang="cs-CZ" dirty="0"/>
              <a:t> testing</a:t>
            </a:r>
          </a:p>
          <a:p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(</a:t>
            </a:r>
            <a:r>
              <a:rPr lang="cs-CZ" dirty="0" err="1"/>
              <a:t>coding</a:t>
            </a:r>
            <a:r>
              <a:rPr lang="cs-CZ" dirty="0"/>
              <a:t> </a:t>
            </a:r>
            <a:r>
              <a:rPr lang="cs-CZ" dirty="0" err="1"/>
              <a:t>scheme</a:t>
            </a:r>
            <a:r>
              <a:rPr lang="cs-CZ" dirty="0"/>
              <a:t>, </a:t>
            </a:r>
            <a:r>
              <a:rPr lang="cs-CZ" dirty="0" err="1"/>
              <a:t>sheet</a:t>
            </a:r>
            <a:r>
              <a:rPr lang="cs-CZ" dirty="0"/>
              <a:t>) - </a:t>
            </a:r>
            <a:r>
              <a:rPr lang="cs-CZ" dirty="0" err="1"/>
              <a:t>what</a:t>
            </a:r>
            <a:endParaRPr lang="cs-CZ" dirty="0"/>
          </a:p>
          <a:p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, </a:t>
            </a:r>
            <a:r>
              <a:rPr lang="cs-CZ" dirty="0" err="1"/>
              <a:t>where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7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AD38D-DDD4-41E3-96E5-0F63C2894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schedule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E59FF-8F34-4108-92BA-87767D25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Operationally</a:t>
            </a:r>
            <a:r>
              <a:rPr lang="cs-CZ" dirty="0"/>
              <a:t> </a:t>
            </a:r>
            <a:r>
              <a:rPr lang="cs-CZ" dirty="0" err="1"/>
              <a:t>defines</a:t>
            </a:r>
            <a:r>
              <a:rPr lang="cs-CZ" dirty="0"/>
              <a:t> </a:t>
            </a:r>
            <a:r>
              <a:rPr lang="cs-CZ" b="1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observed</a:t>
            </a:r>
            <a:endParaRPr lang="cs-CZ" dirty="0"/>
          </a:p>
          <a:p>
            <a:r>
              <a:rPr lang="cs-CZ" dirty="0" err="1"/>
              <a:t>Paper</a:t>
            </a:r>
            <a:r>
              <a:rPr lang="cs-CZ" dirty="0"/>
              <a:t>/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 err="1"/>
              <a:t>recording</a:t>
            </a:r>
            <a:r>
              <a:rPr lang="cs-CZ" dirty="0"/>
              <a:t> </a:t>
            </a:r>
            <a:r>
              <a:rPr lang="cs-CZ" dirty="0" err="1"/>
              <a:t>observations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software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>
                <a:hlinkClick r:id="rId3"/>
              </a:rPr>
              <a:t>http://www.boris.unito.it/</a:t>
            </a:r>
            <a:r>
              <a:rPr lang="cs-CZ" dirty="0"/>
              <a:t>)</a:t>
            </a:r>
          </a:p>
          <a:p>
            <a:r>
              <a:rPr lang="cs-CZ" dirty="0"/>
              <a:t>An </a:t>
            </a:r>
            <a:r>
              <a:rPr lang="cs-CZ" dirty="0" err="1"/>
              <a:t>observer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b="1" dirty="0" err="1"/>
              <a:t>trained</a:t>
            </a:r>
            <a:r>
              <a:rPr lang="cs-CZ" dirty="0"/>
              <a:t> in </a:t>
            </a:r>
            <a:r>
              <a:rPr lang="cs-CZ" dirty="0" err="1"/>
              <a:t>using</a:t>
            </a:r>
            <a:r>
              <a:rPr lang="cs-CZ" dirty="0"/>
              <a:t> a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 </a:t>
            </a:r>
          </a:p>
          <a:p>
            <a:r>
              <a:rPr lang="cs-CZ" dirty="0" err="1"/>
              <a:t>Items</a:t>
            </a:r>
            <a:endParaRPr lang="cs-CZ" dirty="0"/>
          </a:p>
          <a:p>
            <a:pPr lvl="1"/>
            <a:r>
              <a:rPr lang="cs-CZ" dirty="0" err="1"/>
              <a:t>checks</a:t>
            </a:r>
            <a:r>
              <a:rPr lang="cs-CZ" dirty="0"/>
              <a:t>, checklist – </a:t>
            </a:r>
            <a:r>
              <a:rPr lang="cs-CZ" dirty="0" err="1"/>
              <a:t>record</a:t>
            </a:r>
            <a:r>
              <a:rPr lang="cs-CZ" dirty="0"/>
              <a:t> a </a:t>
            </a:r>
            <a:r>
              <a:rPr lang="cs-CZ" dirty="0" err="1"/>
              <a:t>behavior</a:t>
            </a:r>
            <a:r>
              <a:rPr lang="cs-CZ" dirty="0"/>
              <a:t>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observed</a:t>
            </a:r>
            <a:endParaRPr lang="cs-CZ" dirty="0"/>
          </a:p>
          <a:p>
            <a:pPr lvl="1"/>
            <a:r>
              <a:rPr lang="cs-CZ" dirty="0"/>
              <a:t>rating </a:t>
            </a:r>
            <a:r>
              <a:rPr lang="cs-CZ" dirty="0" err="1"/>
              <a:t>scales</a:t>
            </a:r>
            <a:r>
              <a:rPr lang="cs-CZ" dirty="0"/>
              <a:t> – </a:t>
            </a:r>
            <a:r>
              <a:rPr lang="cs-CZ" dirty="0" err="1"/>
              <a:t>rate</a:t>
            </a:r>
            <a:r>
              <a:rPr lang="cs-CZ" dirty="0"/>
              <a:t>, </a:t>
            </a:r>
            <a:r>
              <a:rPr lang="cs-CZ" dirty="0" err="1"/>
              <a:t>evaluate</a:t>
            </a:r>
            <a:r>
              <a:rPr lang="cs-CZ" dirty="0"/>
              <a:t>, </a:t>
            </a:r>
            <a:r>
              <a:rPr lang="cs-CZ" dirty="0" err="1"/>
              <a:t>classify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behavior</a:t>
            </a:r>
            <a:endParaRPr lang="cs-CZ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on a </a:t>
            </a:r>
            <a:r>
              <a:rPr lang="cs-CZ" dirty="0" err="1"/>
              <a:t>timeline</a:t>
            </a:r>
            <a:r>
              <a:rPr lang="cs-CZ" dirty="0"/>
              <a:t>(</a:t>
            </a:r>
            <a:r>
              <a:rPr lang="cs-CZ" dirty="0" err="1"/>
              <a:t>timescale</a:t>
            </a:r>
            <a:r>
              <a:rPr lang="cs-CZ" dirty="0"/>
              <a:t>),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electronically</a:t>
            </a:r>
            <a:r>
              <a:rPr lang="cs-CZ" dirty="0"/>
              <a:t> </a:t>
            </a:r>
            <a:r>
              <a:rPr lang="cs-CZ" dirty="0" err="1"/>
              <a:t>appended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timestamps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58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3A68D-C24F-47D5-BD41-7A694DE6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desiderata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643DE-9713-4933-8B74-7576F5AF0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15743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Clarity</a:t>
            </a:r>
            <a:r>
              <a:rPr lang="cs-CZ" dirty="0"/>
              <a:t> &amp; </a:t>
            </a:r>
            <a:r>
              <a:rPr lang="cs-CZ" dirty="0" err="1"/>
              <a:t>Objectivity</a:t>
            </a:r>
            <a:r>
              <a:rPr lang="cs-CZ" dirty="0"/>
              <a:t> (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) – </a:t>
            </a:r>
            <a:r>
              <a:rPr lang="cs-CZ" dirty="0" err="1"/>
              <a:t>minimal</a:t>
            </a:r>
            <a:r>
              <a:rPr lang="cs-CZ" dirty="0"/>
              <a:t> </a:t>
            </a:r>
            <a:r>
              <a:rPr lang="cs-CZ" dirty="0" err="1"/>
              <a:t>subjectivity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in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and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it</a:t>
            </a:r>
            <a:endParaRPr lang="cs-CZ" dirty="0"/>
          </a:p>
          <a:p>
            <a:r>
              <a:rPr lang="en-US" dirty="0"/>
              <a:t>Mutually exclusive and collectively exhaustive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  <a:p>
            <a:pPr lvl="1"/>
            <a:r>
              <a:rPr lang="cs-CZ" dirty="0" err="1"/>
              <a:t>Observed</a:t>
            </a:r>
            <a:r>
              <a:rPr lang="cs-CZ" dirty="0"/>
              <a:t> instance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behahavior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fall</a:t>
            </a:r>
            <a:r>
              <a:rPr lang="cs-CZ" dirty="0"/>
              <a:t> in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category</a:t>
            </a:r>
            <a:r>
              <a:rPr lang="cs-CZ" dirty="0"/>
              <a:t> </a:t>
            </a:r>
            <a:r>
              <a:rPr lang="cs-CZ" dirty="0" err="1"/>
              <a:t>only</a:t>
            </a:r>
            <a:endParaRPr lang="cs-CZ" dirty="0"/>
          </a:p>
          <a:p>
            <a:pPr lvl="1"/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instance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fall</a:t>
            </a:r>
            <a:r>
              <a:rPr lang="cs-CZ" dirty="0"/>
              <a:t> in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category</a:t>
            </a:r>
            <a:endParaRPr lang="cs-CZ" dirty="0"/>
          </a:p>
          <a:p>
            <a:r>
              <a:rPr lang="cs-CZ" dirty="0" err="1"/>
              <a:t>Minimal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burden</a:t>
            </a:r>
            <a:r>
              <a:rPr lang="cs-CZ" dirty="0"/>
              <a:t>, </a:t>
            </a:r>
            <a:r>
              <a:rPr lang="cs-CZ" dirty="0" err="1"/>
              <a:t>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use</a:t>
            </a:r>
          </a:p>
          <a:p>
            <a:pPr lvl="1"/>
            <a:r>
              <a:rPr lang="cs-CZ" dirty="0" err="1"/>
              <a:t>Choices</a:t>
            </a:r>
            <a:r>
              <a:rPr lang="cs-CZ" dirty="0"/>
              <a:t> </a:t>
            </a:r>
            <a:r>
              <a:rPr lang="cs-CZ" dirty="0" err="1"/>
              <a:t>whether</a:t>
            </a:r>
            <a:r>
              <a:rPr lang="cs-CZ" dirty="0"/>
              <a:t> a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code</a:t>
            </a:r>
            <a:r>
              <a:rPr lang="cs-CZ" dirty="0"/>
              <a:t> (</a:t>
            </a:r>
            <a:r>
              <a:rPr lang="cs-CZ" dirty="0" err="1"/>
              <a:t>classify</a:t>
            </a:r>
            <a:r>
              <a:rPr lang="cs-CZ" dirty="0"/>
              <a:t>, </a:t>
            </a:r>
            <a:r>
              <a:rPr lang="cs-CZ" dirty="0" err="1"/>
              <a:t>rate</a:t>
            </a:r>
            <a:r>
              <a:rPr lang="cs-CZ" dirty="0"/>
              <a:t>)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easy</a:t>
            </a:r>
            <a:r>
              <a:rPr lang="cs-CZ" dirty="0"/>
              <a:t>, </a:t>
            </a:r>
            <a:r>
              <a:rPr lang="cs-CZ" dirty="0" err="1"/>
              <a:t>automatic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  <a:p>
            <a:pPr lvl="1"/>
            <a:r>
              <a:rPr lang="cs-CZ" dirty="0"/>
              <a:t>More </a:t>
            </a:r>
            <a:r>
              <a:rPr lang="cs-CZ" dirty="0" err="1"/>
              <a:t>difficult</a:t>
            </a:r>
            <a:r>
              <a:rPr lang="cs-CZ" dirty="0"/>
              <a:t> </a:t>
            </a:r>
            <a:r>
              <a:rPr lang="cs-CZ" dirty="0" err="1"/>
              <a:t>coding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done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video-</a:t>
            </a:r>
            <a:r>
              <a:rPr lang="cs-CZ" dirty="0" err="1"/>
              <a:t>recordings</a:t>
            </a:r>
            <a:endParaRPr lang="cs-CZ" dirty="0"/>
          </a:p>
          <a:p>
            <a:r>
              <a:rPr lang="cs-CZ" dirty="0" err="1"/>
              <a:t>Minimal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observer‘s</a:t>
            </a:r>
            <a:r>
              <a:rPr lang="cs-CZ" dirty="0"/>
              <a:t> </a:t>
            </a:r>
            <a:r>
              <a:rPr lang="cs-CZ" dirty="0" err="1"/>
              <a:t>memory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observable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, not on </a:t>
            </a:r>
            <a:r>
              <a:rPr lang="cs-CZ" dirty="0" err="1"/>
              <a:t>inferring</a:t>
            </a:r>
            <a:r>
              <a:rPr lang="cs-CZ" dirty="0"/>
              <a:t> </a:t>
            </a:r>
            <a:r>
              <a:rPr lang="cs-CZ" dirty="0" err="1"/>
              <a:t>emotions</a:t>
            </a:r>
            <a:r>
              <a:rPr lang="cs-CZ" dirty="0"/>
              <a:t>, </a:t>
            </a:r>
            <a:r>
              <a:rPr lang="cs-CZ" dirty="0" err="1"/>
              <a:t>intentions</a:t>
            </a:r>
            <a:r>
              <a:rPr lang="cs-CZ" dirty="0"/>
              <a:t>, </a:t>
            </a:r>
            <a:r>
              <a:rPr lang="cs-CZ" dirty="0" err="1"/>
              <a:t>motivations</a:t>
            </a:r>
            <a:r>
              <a:rPr lang="cs-CZ" dirty="0"/>
              <a:t>….</a:t>
            </a:r>
          </a:p>
          <a:p>
            <a:endParaRPr lang="cs-CZ" dirty="0"/>
          </a:p>
          <a:p>
            <a:r>
              <a:rPr lang="en-GB" dirty="0"/>
              <a:t>Inter</a:t>
            </a:r>
            <a:r>
              <a:rPr lang="cs-CZ" dirty="0"/>
              <a:t>-</a:t>
            </a:r>
            <a:r>
              <a:rPr lang="en-GB" dirty="0"/>
              <a:t>o</a:t>
            </a:r>
            <a:r>
              <a:rPr lang="cs-CZ" dirty="0" err="1"/>
              <a:t>bserver</a:t>
            </a:r>
            <a:r>
              <a:rPr lang="cs-CZ" dirty="0"/>
              <a:t>(</a:t>
            </a:r>
            <a:r>
              <a:rPr lang="cs-CZ" dirty="0" err="1"/>
              <a:t>coder</a:t>
            </a:r>
            <a:r>
              <a:rPr lang="cs-CZ" dirty="0"/>
              <a:t>) </a:t>
            </a:r>
            <a:r>
              <a:rPr lang="cs-CZ" dirty="0" err="1"/>
              <a:t>agreement</a:t>
            </a:r>
            <a:r>
              <a:rPr lang="cs-CZ" dirty="0"/>
              <a:t> as a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above</a:t>
            </a:r>
            <a:endParaRPr lang="cs-CZ" dirty="0"/>
          </a:p>
          <a:p>
            <a:pPr lvl="1"/>
            <a:r>
              <a:rPr lang="cs-CZ" i="1" dirty="0"/>
              <a:t>K</a:t>
            </a:r>
            <a:r>
              <a:rPr lang="en-GB" i="1" dirty="0" err="1"/>
              <a:t>appa</a:t>
            </a:r>
            <a:r>
              <a:rPr lang="en-GB" dirty="0"/>
              <a:t> </a:t>
            </a:r>
            <a:r>
              <a:rPr lang="cs-CZ" dirty="0" err="1"/>
              <a:t>coefficients</a:t>
            </a:r>
            <a:r>
              <a:rPr lang="cs-CZ" dirty="0"/>
              <a:t> –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, (-1)…0…1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93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420EF-77D8-4173-9D48-03335616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Observer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and </a:t>
            </a:r>
            <a:r>
              <a:rPr lang="cs-CZ" dirty="0" err="1"/>
              <a:t>errors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8473E-7B26-4402-89DB-00DEB8663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Insufficient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  <a:p>
            <a:r>
              <a:rPr lang="cs-CZ" dirty="0" err="1"/>
              <a:t>Reactivity</a:t>
            </a:r>
            <a:r>
              <a:rPr lang="cs-CZ" dirty="0"/>
              <a:t> to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observed</a:t>
            </a:r>
            <a:endParaRPr lang="cs-CZ" dirty="0"/>
          </a:p>
          <a:p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 and </a:t>
            </a:r>
            <a:r>
              <a:rPr lang="cs-CZ" dirty="0" err="1"/>
              <a:t>attention</a:t>
            </a:r>
            <a:r>
              <a:rPr lang="cs-CZ" dirty="0"/>
              <a:t> </a:t>
            </a:r>
            <a:r>
              <a:rPr lang="cs-CZ" dirty="0" err="1"/>
              <a:t>fluctuation</a:t>
            </a:r>
            <a:endParaRPr lang="cs-CZ" dirty="0"/>
          </a:p>
          <a:p>
            <a:r>
              <a:rPr lang="cs-CZ" dirty="0" err="1"/>
              <a:t>Memory</a:t>
            </a:r>
            <a:r>
              <a:rPr lang="cs-CZ" dirty="0"/>
              <a:t> </a:t>
            </a:r>
            <a:r>
              <a:rPr lang="cs-CZ" dirty="0" err="1"/>
              <a:t>errors</a:t>
            </a:r>
            <a:r>
              <a:rPr lang="cs-CZ" dirty="0"/>
              <a:t> – </a:t>
            </a:r>
            <a:r>
              <a:rPr lang="cs-CZ" dirty="0" err="1"/>
              <a:t>forgetting</a:t>
            </a:r>
            <a:r>
              <a:rPr lang="cs-CZ" dirty="0"/>
              <a:t>, </a:t>
            </a:r>
            <a:r>
              <a:rPr lang="cs-CZ" dirty="0" err="1"/>
              <a:t>distortions</a:t>
            </a:r>
            <a:r>
              <a:rPr lang="cs-CZ" dirty="0"/>
              <a:t> (</a:t>
            </a:r>
            <a:r>
              <a:rPr lang="cs-CZ" dirty="0" err="1"/>
              <a:t>schematizations</a:t>
            </a:r>
            <a:r>
              <a:rPr lang="cs-CZ" dirty="0"/>
              <a:t>)</a:t>
            </a:r>
          </a:p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 </a:t>
            </a:r>
            <a:r>
              <a:rPr lang="cs-CZ" dirty="0" err="1"/>
              <a:t>distortions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halo </a:t>
            </a:r>
            <a:r>
              <a:rPr lang="cs-CZ" dirty="0" err="1"/>
              <a:t>effect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impressions</a:t>
            </a:r>
            <a:r>
              <a:rPr lang="cs-CZ" dirty="0"/>
              <a:t>, </a:t>
            </a:r>
            <a:r>
              <a:rPr lang="cs-CZ" dirty="0" err="1"/>
              <a:t>projections</a:t>
            </a:r>
            <a:endParaRPr lang="cs-CZ" dirty="0"/>
          </a:p>
          <a:p>
            <a:r>
              <a:rPr lang="cs-CZ" dirty="0" err="1"/>
              <a:t>Fatigue</a:t>
            </a:r>
            <a:endParaRPr lang="cs-CZ" dirty="0"/>
          </a:p>
          <a:p>
            <a:r>
              <a:rPr lang="cs-CZ" dirty="0" err="1"/>
              <a:t>Observer</a:t>
            </a:r>
            <a:r>
              <a:rPr lang="cs-CZ" dirty="0"/>
              <a:t> drift – </a:t>
            </a:r>
            <a:r>
              <a:rPr lang="cs-CZ" dirty="0" err="1"/>
              <a:t>systematic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applying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re-</a:t>
            </a:r>
            <a:r>
              <a:rPr lang="cs-CZ" dirty="0" err="1"/>
              <a:t>training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312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5B843-EA79-4B33-8964-3E1A10DE3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sampling</a:t>
            </a:r>
            <a:br>
              <a:rPr lang="cs-CZ" dirty="0"/>
            </a:br>
            <a:r>
              <a:rPr lang="cs-CZ" dirty="0" err="1"/>
              <a:t>When</a:t>
            </a:r>
            <a:r>
              <a:rPr lang="cs-CZ" dirty="0"/>
              <a:t> to </a:t>
            </a:r>
            <a:r>
              <a:rPr lang="cs-CZ" dirty="0" err="1"/>
              <a:t>observe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CB262-E94D-4192-93E4-4325B1902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Just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observe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observe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behaviors</a:t>
            </a:r>
            <a:endParaRPr lang="cs-CZ" dirty="0"/>
          </a:p>
          <a:p>
            <a:r>
              <a:rPr lang="cs-CZ" dirty="0"/>
              <a:t>Time </a:t>
            </a:r>
            <a:r>
              <a:rPr lang="cs-CZ" dirty="0" err="1"/>
              <a:t>sampling</a:t>
            </a:r>
            <a:endParaRPr lang="cs-CZ" dirty="0"/>
          </a:p>
          <a:p>
            <a:pPr lvl="1"/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intervals</a:t>
            </a:r>
            <a:r>
              <a:rPr lang="cs-CZ" dirty="0"/>
              <a:t> &amp; </a:t>
            </a:r>
            <a:r>
              <a:rPr lang="cs-CZ" dirty="0" err="1"/>
              <a:t>durations</a:t>
            </a:r>
            <a:r>
              <a:rPr lang="cs-CZ" dirty="0"/>
              <a:t> </a:t>
            </a:r>
            <a:r>
              <a:rPr lang="cs-CZ" dirty="0" err="1"/>
              <a:t>systematically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randomly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good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switching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focused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 and rest</a:t>
            </a:r>
          </a:p>
          <a:p>
            <a:pPr lvl="1"/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frequently</a:t>
            </a:r>
            <a:r>
              <a:rPr lang="cs-CZ" dirty="0"/>
              <a:t> </a:t>
            </a:r>
            <a:r>
              <a:rPr lang="cs-CZ" dirty="0" err="1"/>
              <a:t>occurring</a:t>
            </a:r>
            <a:r>
              <a:rPr lang="cs-CZ" dirty="0"/>
              <a:t> </a:t>
            </a:r>
            <a:r>
              <a:rPr lang="cs-CZ" dirty="0" err="1"/>
              <a:t>behavior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personell-customer</a:t>
            </a:r>
            <a:r>
              <a:rPr lang="cs-CZ" dirty="0"/>
              <a:t> </a:t>
            </a:r>
            <a:r>
              <a:rPr lang="cs-CZ" dirty="0" err="1"/>
              <a:t>interactions</a:t>
            </a:r>
            <a:r>
              <a:rPr lang="cs-CZ" dirty="0"/>
              <a:t> are </a:t>
            </a:r>
            <a:r>
              <a:rPr lang="cs-CZ" dirty="0" err="1"/>
              <a:t>recorded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1 min </a:t>
            </a:r>
            <a:r>
              <a:rPr lang="cs-CZ" dirty="0" err="1"/>
              <a:t>every</a:t>
            </a:r>
            <a:r>
              <a:rPr lang="cs-CZ" dirty="0"/>
              <a:t> 15 </a:t>
            </a:r>
            <a:r>
              <a:rPr lang="cs-CZ" dirty="0" err="1"/>
              <a:t>minutes</a:t>
            </a:r>
            <a:r>
              <a:rPr lang="cs-CZ" dirty="0"/>
              <a:t> in a restaurant</a:t>
            </a:r>
          </a:p>
          <a:p>
            <a:r>
              <a:rPr lang="cs-CZ" dirty="0"/>
              <a:t>Event </a:t>
            </a:r>
            <a:r>
              <a:rPr lang="cs-CZ" dirty="0" err="1"/>
              <a:t>sampling</a:t>
            </a:r>
            <a:endParaRPr lang="cs-CZ" dirty="0"/>
          </a:p>
          <a:p>
            <a:pPr lvl="1"/>
            <a:r>
              <a:rPr lang="cs-CZ" dirty="0"/>
              <a:t>sample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,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systematic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recorded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selected</a:t>
            </a:r>
            <a:r>
              <a:rPr lang="cs-CZ" dirty="0"/>
              <a:t> event </a:t>
            </a:r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every</a:t>
            </a:r>
            <a:r>
              <a:rPr lang="cs-CZ" dirty="0"/>
              <a:t> 10th </a:t>
            </a:r>
            <a:r>
              <a:rPr lang="cs-CZ" dirty="0" err="1"/>
              <a:t>guest‘s</a:t>
            </a:r>
            <a:r>
              <a:rPr lang="cs-CZ" dirty="0"/>
              <a:t> </a:t>
            </a:r>
            <a:r>
              <a:rPr lang="cs-CZ" dirty="0" err="1"/>
              <a:t>interactions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personnel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recorded</a:t>
            </a:r>
            <a:r>
              <a:rPr lang="cs-CZ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271293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1969</Words>
  <Application>Microsoft Office PowerPoint</Application>
  <PresentationFormat>Předvádění na obrazovce (4:3)</PresentationFormat>
  <Paragraphs>204</Paragraphs>
  <Slides>23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Segoe UI</vt:lpstr>
      <vt:lpstr>Motiv Office</vt:lpstr>
      <vt:lpstr>Lecture 5   Creating data by observing and measuring phenomena DHX_MET1 Methodology 1</vt:lpstr>
      <vt:lpstr>Prezentace aplikace PowerPoint</vt:lpstr>
      <vt:lpstr>Participant observation</vt:lpstr>
      <vt:lpstr>In unstructured observation distinguish between the following </vt:lpstr>
      <vt:lpstr>Structured observation</vt:lpstr>
      <vt:lpstr>Observation schedule</vt:lpstr>
      <vt:lpstr>Observation schedule desiderata</vt:lpstr>
      <vt:lpstr>Sources of Observer bias and errors</vt:lpstr>
      <vt:lpstr>Behavior sampling When to observe</vt:lpstr>
      <vt:lpstr>Using measurement instruments to capture physiological correlates of psychological experience</vt:lpstr>
      <vt:lpstr>Advantages and disadvantages of observation</vt:lpstr>
      <vt:lpstr>Prezentace aplikace PowerPoint</vt:lpstr>
      <vt:lpstr>CONSTRUCTION OF MEASUREMENT INSTRUMENTS - SCALES</vt:lpstr>
      <vt:lpstr>QUANTITATIVE PROPERTY OF A CONSTRUCT – based on theory</vt:lpstr>
      <vt:lpstr>Relationship between Quantitative property of a construct and a SCALE we want to build</vt:lpstr>
      <vt:lpstr>OPERATIONALIZATION OF A CONSTRUCT</vt:lpstr>
      <vt:lpstr>SCALING</vt:lpstr>
      <vt:lpstr>Models of Measurement</vt:lpstr>
      <vt:lpstr>The assumptions in the reflective model</vt:lpstr>
      <vt:lpstr>Prezentace aplikace PowerPoint</vt:lpstr>
      <vt:lpstr>Prezentace aplikace PowerPoint</vt:lpstr>
      <vt:lpstr>DIRECT SCALING – RATING/RANKING SCALES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psychologie</dc:title>
  <dc:creator>Standa Ježek</dc:creator>
  <cp:lastModifiedBy>Standa Ježek</cp:lastModifiedBy>
  <cp:revision>80</cp:revision>
  <dcterms:created xsi:type="dcterms:W3CDTF">2007-09-22T07:38:12Z</dcterms:created>
  <dcterms:modified xsi:type="dcterms:W3CDTF">2019-11-06T06:52:39Z</dcterms:modified>
</cp:coreProperties>
</file>