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/>
    <p:restoredTop sz="95707"/>
  </p:normalViewPr>
  <p:slideViewPr>
    <p:cSldViewPr snapToGrid="0" snapToObjects="1">
      <p:cViewPr varScale="1">
        <p:scale>
          <a:sx n="87" d="100"/>
          <a:sy n="87" d="100"/>
        </p:scale>
        <p:origin x="224" y="360"/>
      </p:cViewPr>
      <p:guideLst/>
    </p:cSldViewPr>
  </p:slideViewPr>
  <p:outlineViewPr>
    <p:cViewPr>
      <p:scale>
        <a:sx n="33" d="100"/>
        <a:sy n="33" d="100"/>
      </p:scale>
      <p:origin x="0" y="-15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1D6A-6BD8-C743-B2A9-72DFD2239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D1432-51AC-B244-8AC2-BBF4A5276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E5599-1668-B04B-AA13-838F4812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5991-01F7-4647-BCBA-72244ACA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85367-FB55-FC4D-A846-16A1F3B5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9884-1906-2F41-BE54-6CFF2681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A9D99-565C-9040-982C-92BF00936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3F1E-057F-4B4F-9202-E0AF2AD3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E657B-3170-3F41-88DF-2F85FE26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1747E-2614-9F4D-AC27-4BCFBD95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0E29F-3E97-F44F-9892-39305C695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7129D-46CE-E442-A346-1BB1273C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4E9D9-0F0D-6D44-B70B-131BD292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0CD9F-CE54-1D49-8EC4-F1378F0D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656FA-03F5-5044-B545-C8D65EA1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5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9450-94B8-A64C-8015-A7D427A3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E3E4-02B1-3E42-8DA4-931377457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8162-3221-5746-85A1-B93B1ECF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AFB5D-60C1-F74B-AFF3-B6473D59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57F9E-0BBC-F641-8C1F-8E2DC97D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4B7E-2F76-CA4A-BAE6-6606C997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6F0D1-16C2-004F-9A64-DF56EE3DC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A7FAE-F018-7D4F-B5D3-985FD9A8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20950-FF3B-4244-B859-7C430059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9EFBE-87CB-9D48-9C7A-C5125829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51D6-2CD8-3B4B-8EF7-BF10244F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AD34-F463-0244-AC4E-D96A63196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76A13-CD61-444E-9FFA-EB0E3C2A8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EDCDB-DD1C-4F42-B3E3-1395A59D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95858-CFA2-BC4C-B9FF-BDDA15BD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BAFDF-CB1C-F549-978E-5D026B28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ADEF-89E5-9A43-875E-050FC13F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26536-5FE3-2F46-B1DE-EC28F9152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7A624-FA60-584F-A166-4857F5FCE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66948-747F-514D-B657-C5EE7F9A1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F1DDA-DEBC-0947-93DA-31F51C788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A1550-0806-1540-8337-8047C48A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CFE36-9AC3-4A43-B3C2-6E7444E7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7488C-5CF1-9747-8956-AD276E66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EA3C-87BC-BE4B-8BE5-8C985FF4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B9785-31A5-344E-9C89-D958D91B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64DE0-0659-B644-AF4A-526B807B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830F6-FDCC-8544-9A00-9ABBFDC7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1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AE59A-C126-2640-98EC-851438C6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A55C6-EDF5-4B43-8C1C-08649D7B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AEE98-733A-BC46-9E17-8FA91BE2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3E2C-E4B3-6B4E-85C3-B46732CF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72FE-F15A-0840-ABF4-8A6F464D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DB830-97D4-204C-B260-E57C01E7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1C783-CE82-3C49-83B7-BB2E13D7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AF993-8778-9341-9FF8-69D9D95E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62F94-586E-AE46-9BCF-F845236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A55A-378B-D64A-A0DC-CA1AD525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1B185-BD7B-4A49-9A58-8307772F7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425E2-DAAA-4E48-909D-9C1BF287A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AAF39-AF17-094F-96E8-68597376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26DC3-9C54-004A-98A1-B3B11CFE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31CD3-3F4D-D343-8D47-4A92708F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3D6C5-5562-DD41-AA5E-DD7F2C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07CA1-64A5-F34D-B035-285E0009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53456-4C72-9740-A8A2-EBBA77802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41B6-E908-8B44-B305-5471BB84AE8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F54FE-75A4-3747-A1F2-4EA6BC1D7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D1767-5D59-8644-9BAB-8DA319DA6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9CBC-DE8A-D949-B9AF-D7BF1ECB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8624-CC54-C24B-B488-B5B353823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Modely</a:t>
            </a:r>
            <a:r>
              <a:rPr lang="en-US" dirty="0"/>
              <a:t>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účinků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C3588-1393-6C4C-962D-7B0F0ECA4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4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5627-7440-BF41-BDD4-D07F6856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účinků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467A-1CBE-1746-A231-E7FA48ED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351338"/>
          </a:xfrm>
        </p:spPr>
        <p:txBody>
          <a:bodyPr/>
          <a:lstStyle/>
          <a:p>
            <a:r>
              <a:rPr lang="cs-CZ" dirty="0"/>
              <a:t>Rychlost postupu je různá</a:t>
            </a:r>
          </a:p>
          <a:p>
            <a:endParaRPr lang="cs-CZ" dirty="0"/>
          </a:p>
          <a:p>
            <a:r>
              <a:rPr lang="cs-CZ" dirty="0"/>
              <a:t>Čím riskantnější a nákladnější nákup, tím pomalejší postup</a:t>
            </a:r>
          </a:p>
          <a:p>
            <a:pPr marL="0" indent="0">
              <a:buNone/>
            </a:pPr>
            <a:r>
              <a:rPr lang="cs-CZ" dirty="0"/>
              <a:t>(jak moc mi špatná volba může uškodit?)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Model for measuring advertisement effectiveness. Adapted from &quot;A model... |  Download Scientific Diagram">
            <a:extLst>
              <a:ext uri="{FF2B5EF4-FFF2-40B4-BE49-F238E27FC236}">
                <a16:creationId xmlns:a16="http://schemas.microsoft.com/office/drawing/2014/main" id="{CD2DEA3B-2D00-CB40-B284-0E0B5E7F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681037"/>
            <a:ext cx="3886200" cy="5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0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A47B-B9C9-364A-9EB0-FC6EFEC1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DAGMAR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FED63-6F20-AC40-B499-80C3A67F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6015" cy="4351338"/>
          </a:xfrm>
        </p:spPr>
        <p:txBody>
          <a:bodyPr/>
          <a:lstStyle/>
          <a:p>
            <a:r>
              <a:rPr lang="en-US" dirty="0"/>
              <a:t>Russel H. Colley – 1961</a:t>
            </a:r>
          </a:p>
          <a:p>
            <a:endParaRPr lang="en-US" dirty="0"/>
          </a:p>
          <a:p>
            <a:r>
              <a:rPr lang="en-US" dirty="0"/>
              <a:t>DAGMAR: Defining Advertising Goals for Measured Advertising Results</a:t>
            </a:r>
          </a:p>
          <a:p>
            <a:endParaRPr lang="en-US" dirty="0"/>
          </a:p>
          <a:p>
            <a:r>
              <a:rPr lang="en-US" dirty="0" err="1"/>
              <a:t>Abychom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en-US" dirty="0" err="1"/>
              <a:t>efektivitu</a:t>
            </a:r>
            <a:r>
              <a:rPr lang="en-US" dirty="0"/>
              <a:t> </a:t>
            </a:r>
            <a:r>
              <a:rPr lang="en-US" dirty="0" err="1"/>
              <a:t>počítat</a:t>
            </a:r>
            <a:r>
              <a:rPr lang="en-US" dirty="0"/>
              <a:t>,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cíle</a:t>
            </a:r>
            <a:r>
              <a:rPr lang="en-US" dirty="0"/>
              <a:t>.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výzkum</a:t>
            </a:r>
            <a:r>
              <a:rPr lang="en-US" dirty="0"/>
              <a:t> </a:t>
            </a:r>
            <a:r>
              <a:rPr lang="en-US" dirty="0" err="1"/>
              <a:t>ukázal</a:t>
            </a:r>
            <a:r>
              <a:rPr lang="en-US" dirty="0"/>
              <a:t>: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nikdo</a:t>
            </a:r>
            <a:r>
              <a:rPr lang="en-US" dirty="0"/>
              <a:t> SMART </a:t>
            </a:r>
            <a:r>
              <a:rPr lang="en-US" dirty="0" err="1"/>
              <a:t>cíle</a:t>
            </a:r>
            <a:r>
              <a:rPr lang="en-US" dirty="0"/>
              <a:t> </a:t>
            </a:r>
            <a:r>
              <a:rPr lang="en-US" dirty="0" err="1"/>
              <a:t>nemá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020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A47B-B9C9-364A-9EB0-FC6EFEC1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DAGMAR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FED63-6F20-AC40-B499-80C3A67F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6015" cy="4351338"/>
          </a:xfrm>
        </p:spPr>
        <p:txBody>
          <a:bodyPr/>
          <a:lstStyle/>
          <a:p>
            <a:r>
              <a:rPr lang="en-US" dirty="0"/>
              <a:t>Russel H. Colley – 1961</a:t>
            </a:r>
          </a:p>
          <a:p>
            <a:endParaRPr lang="en-US" dirty="0"/>
          </a:p>
          <a:p>
            <a:r>
              <a:rPr lang="en-US" dirty="0" err="1"/>
              <a:t>Marketingový</a:t>
            </a:r>
            <a:r>
              <a:rPr lang="en-US" dirty="0"/>
              <a:t> </a:t>
            </a:r>
            <a:r>
              <a:rPr lang="en-US" dirty="0" err="1"/>
              <a:t>cíl</a:t>
            </a:r>
            <a:r>
              <a:rPr lang="en-US" dirty="0"/>
              <a:t>: </a:t>
            </a:r>
            <a:r>
              <a:rPr lang="en-US" dirty="0" err="1"/>
              <a:t>prodej</a:t>
            </a:r>
            <a:endParaRPr lang="en-US" dirty="0"/>
          </a:p>
          <a:p>
            <a:r>
              <a:rPr lang="en-US" dirty="0" err="1"/>
              <a:t>Komunikační</a:t>
            </a:r>
            <a:r>
              <a:rPr lang="en-US" dirty="0"/>
              <a:t> </a:t>
            </a:r>
            <a:r>
              <a:rPr lang="en-US" dirty="0" err="1"/>
              <a:t>cíl</a:t>
            </a:r>
            <a:r>
              <a:rPr lang="en-US" dirty="0"/>
              <a:t>: </a:t>
            </a:r>
            <a:r>
              <a:rPr lang="en-US" dirty="0" err="1"/>
              <a:t>týká</a:t>
            </a:r>
            <a:r>
              <a:rPr lang="en-US" dirty="0"/>
              <a:t> se </a:t>
            </a:r>
            <a:r>
              <a:rPr lang="en-US" dirty="0" err="1"/>
              <a:t>oblastí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, </a:t>
            </a:r>
            <a:r>
              <a:rPr lang="en-US" dirty="0" err="1"/>
              <a:t>pomáhá</a:t>
            </a:r>
            <a:r>
              <a:rPr lang="en-US" dirty="0"/>
              <a:t> </a:t>
            </a:r>
            <a:r>
              <a:rPr lang="en-US" dirty="0" err="1"/>
              <a:t>posouvat</a:t>
            </a:r>
            <a:r>
              <a:rPr lang="en-US" dirty="0"/>
              <a:t> se k </a:t>
            </a:r>
            <a:r>
              <a:rPr lang="en-US" dirty="0" err="1"/>
              <a:t>nákupu</a:t>
            </a:r>
            <a:endParaRPr lang="en-US" dirty="0"/>
          </a:p>
        </p:txBody>
      </p:sp>
      <p:pic>
        <p:nvPicPr>
          <p:cNvPr id="1026" name="Picture 2" descr="DAGMAR MODEL – Mass Communication">
            <a:extLst>
              <a:ext uri="{FF2B5EF4-FFF2-40B4-BE49-F238E27FC236}">
                <a16:creationId xmlns:a16="http://schemas.microsoft.com/office/drawing/2014/main" id="{A35330AB-ED4F-3F44-BC20-6682EE7B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0700"/>
            <a:ext cx="57277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2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BAC0-3736-FF4F-A92B-EC1588A9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McGuire model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8FBF9-25A0-3A41-855D-0E0B8788A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2332"/>
            <a:ext cx="10515600" cy="5617924"/>
          </a:xfrm>
        </p:spPr>
      </p:pic>
    </p:spTree>
    <p:extLst>
      <p:ext uri="{BB962C8B-B14F-4D97-AF65-F5344CB8AC3E}">
        <p14:creationId xmlns:p14="http://schemas.microsoft.com/office/powerpoint/2010/main" val="126015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BAC0-3736-FF4F-A92B-EC1588A9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McGuire model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8FBF9-25A0-3A41-855D-0E0B8788A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095" y="2719243"/>
            <a:ext cx="7327232" cy="3914549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4F61D-26AF-1B4C-93FF-CBD29A4D14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926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Analyzuji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selhává</a:t>
            </a:r>
            <a:r>
              <a:rPr lang="en-US" dirty="0"/>
              <a:t>.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selhá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, </a:t>
            </a:r>
            <a:r>
              <a:rPr lang="en-US" dirty="0" err="1"/>
              <a:t>nedojde</a:t>
            </a:r>
            <a:r>
              <a:rPr lang="en-US" dirty="0"/>
              <a:t> k </a:t>
            </a:r>
            <a:r>
              <a:rPr lang="en-US" dirty="0" err="1"/>
              <a:t>nákupu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4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BAC0-3736-FF4F-A92B-EC1588A9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Foote Cone Belding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5A670-C8ED-B645-B39E-21714FA2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Richard Vaughn 1981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6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BAC0-3736-FF4F-A92B-EC1588A9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Foote Cone Belding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5A670-C8ED-B645-B39E-21714FA2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3474" cy="4351338"/>
          </a:xfrm>
        </p:spPr>
        <p:txBody>
          <a:bodyPr/>
          <a:lstStyle/>
          <a:p>
            <a:r>
              <a:rPr lang="en-US" dirty="0"/>
              <a:t>Richard Vaughn 1981</a:t>
            </a:r>
          </a:p>
          <a:p>
            <a:endParaRPr lang="en-US" dirty="0"/>
          </a:p>
          <a:p>
            <a:r>
              <a:rPr lang="en-US" dirty="0" err="1"/>
              <a:t>Matice</a:t>
            </a:r>
            <a:r>
              <a:rPr lang="en-US" dirty="0"/>
              <a:t> </a:t>
            </a:r>
            <a:r>
              <a:rPr lang="en-US" dirty="0" err="1"/>
              <a:t>pomáhá</a:t>
            </a:r>
            <a:r>
              <a:rPr lang="en-US" dirty="0"/>
              <a:t> </a:t>
            </a:r>
            <a:r>
              <a:rPr lang="en-US" dirty="0" err="1"/>
              <a:t>formovat</a:t>
            </a:r>
            <a:r>
              <a:rPr lang="en-US" dirty="0"/>
              <a:t> to, jak o </a:t>
            </a:r>
            <a:r>
              <a:rPr lang="en-US" dirty="0" err="1"/>
              <a:t>kterém</a:t>
            </a:r>
            <a:r>
              <a:rPr lang="en-US" dirty="0"/>
              <a:t> </a:t>
            </a:r>
            <a:r>
              <a:rPr lang="en-US" dirty="0" err="1"/>
              <a:t>produktu</a:t>
            </a:r>
            <a:r>
              <a:rPr lang="en-US" dirty="0"/>
              <a:t> </a:t>
            </a:r>
            <a:r>
              <a:rPr lang="en-US" dirty="0" err="1"/>
              <a:t>komunikuji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reative Brief 1. Problem (that advertising will resolve) 2. Target  Audience and Behavioral Objectives 3. Communications Objectives 4.  Positioning Statement. - ppt download">
            <a:extLst>
              <a:ext uri="{FF2B5EF4-FFF2-40B4-BE49-F238E27FC236}">
                <a16:creationId xmlns:a16="http://schemas.microsoft.com/office/drawing/2014/main" id="{8B58BD7F-1E7A-AD47-BDE0-84424D8A9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13412" r="19154" b="6118"/>
          <a:stretch/>
        </p:blipFill>
        <p:spPr bwMode="auto">
          <a:xfrm>
            <a:off x="6220326" y="1690687"/>
            <a:ext cx="5133474" cy="48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BAC0-3736-FF4F-A92B-EC1588A9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FCB Grid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F2908F-2F2C-694F-90E4-EFEE15B2E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Mens Et Opera - Reloaded: The FCB Quadrant and PIM">
            <a:extLst>
              <a:ext uri="{FF2B5EF4-FFF2-40B4-BE49-F238E27FC236}">
                <a16:creationId xmlns:a16="http://schemas.microsoft.com/office/drawing/2014/main" id="{904670FB-79B4-1544-ABC5-20473A0B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12" y="0"/>
            <a:ext cx="7507704" cy="69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4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2EA9-BB7C-CD4A-A3D8-E8BDFAFC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6CF7-3C83-374B-9678-B429347B9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Our work - Ford - Betley Whitehorne Image">
            <a:extLst>
              <a:ext uri="{FF2B5EF4-FFF2-40B4-BE49-F238E27FC236}">
                <a16:creationId xmlns:a16="http://schemas.microsoft.com/office/drawing/2014/main" id="{C5990932-B84C-B943-B9F8-42761FEB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0"/>
            <a:ext cx="9101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1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95B-5181-C249-8BAB-CC3D6FE5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8DE9-09D0-D543-B646-834701D6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9E3E82-C761-A44F-981F-DB92352A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1107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6189-52AE-5540-B3E2-B73FAD8D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351C-7D75-A243-B8F5-877E00C9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Model: </a:t>
            </a:r>
            <a:r>
              <a:rPr lang="en-US" dirty="0" err="1"/>
              <a:t>zjednodušuje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Popisují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nákupního</a:t>
            </a:r>
            <a:r>
              <a:rPr lang="en-US" dirty="0"/>
              <a:t> </a:t>
            </a:r>
            <a:r>
              <a:rPr lang="en-US" dirty="0" err="1"/>
              <a:t>rozhodování</a:t>
            </a:r>
            <a:endParaRPr lang="en-US" dirty="0"/>
          </a:p>
          <a:p>
            <a:r>
              <a:rPr lang="en-US" dirty="0"/>
              <a:t>Od “Nic </a:t>
            </a:r>
            <a:r>
              <a:rPr lang="en-US" dirty="0" err="1"/>
              <a:t>nepotřebuji</a:t>
            </a:r>
            <a:r>
              <a:rPr lang="en-US" dirty="0"/>
              <a:t>” </a:t>
            </a:r>
            <a:r>
              <a:rPr lang="en-US" dirty="0" err="1"/>
              <a:t>až</a:t>
            </a:r>
            <a:r>
              <a:rPr lang="en-US" dirty="0"/>
              <a:t> k “</a:t>
            </a:r>
            <a:r>
              <a:rPr lang="en-US" dirty="0" err="1"/>
              <a:t>tady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peníze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80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BAC0-3736-FF4F-A92B-EC1588A9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Foote Cone Belding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5A670-C8ED-B645-B39E-21714FA2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The FCB Grid: What It Is and How It Works">
            <a:extLst>
              <a:ext uri="{FF2B5EF4-FFF2-40B4-BE49-F238E27FC236}">
                <a16:creationId xmlns:a16="http://schemas.microsoft.com/office/drawing/2014/main" id="{2C6AD930-2D7F-9240-B658-5FA8D64C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37" y="1372394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8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8CC1-FA99-124B-8C15-587C0A50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Rossiter-Percy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5C4F-A477-AF4C-827A-AFFB6DB4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22"/>
            <a:ext cx="4425950" cy="5478378"/>
          </a:xfrm>
        </p:spPr>
        <p:txBody>
          <a:bodyPr/>
          <a:lstStyle/>
          <a:p>
            <a:r>
              <a:rPr lang="en-US" dirty="0" err="1"/>
              <a:t>Upravený</a:t>
            </a:r>
            <a:r>
              <a:rPr lang="en-US" dirty="0"/>
              <a:t> FCB grid, </a:t>
            </a:r>
            <a:r>
              <a:rPr lang="en-US" dirty="0" err="1"/>
              <a:t>doplněný</a:t>
            </a:r>
            <a:r>
              <a:rPr lang="en-US" dirty="0"/>
              <a:t> o awareness</a:t>
            </a:r>
          </a:p>
          <a:p>
            <a:endParaRPr lang="en-US" dirty="0"/>
          </a:p>
          <a:p>
            <a:r>
              <a:rPr lang="en-US" dirty="0"/>
              <a:t>Recognition / Recall</a:t>
            </a:r>
          </a:p>
          <a:p>
            <a:endParaRPr lang="en-US" dirty="0"/>
          </a:p>
          <a:p>
            <a:r>
              <a:rPr lang="en-US" dirty="0" err="1"/>
              <a:t>Nízké</a:t>
            </a:r>
            <a:r>
              <a:rPr lang="en-US" dirty="0"/>
              <a:t> </a:t>
            </a:r>
            <a:r>
              <a:rPr lang="en-US" dirty="0" err="1"/>
              <a:t>zaujetí</a:t>
            </a:r>
            <a:r>
              <a:rPr lang="en-US" dirty="0"/>
              <a:t>: </a:t>
            </a:r>
            <a:r>
              <a:rPr lang="en-US" dirty="0" err="1"/>
              <a:t>koupím</a:t>
            </a:r>
            <a:r>
              <a:rPr lang="en-US" dirty="0"/>
              <a:t> a </a:t>
            </a:r>
            <a:r>
              <a:rPr lang="en-US" dirty="0" err="1"/>
              <a:t>uvidím</a:t>
            </a:r>
            <a:endParaRPr lang="en-US" dirty="0"/>
          </a:p>
          <a:p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zaujetí</a:t>
            </a:r>
            <a:r>
              <a:rPr lang="en-US" dirty="0"/>
              <a:t>: </a:t>
            </a:r>
            <a:r>
              <a:rPr lang="en-US" dirty="0" err="1"/>
              <a:t>nastuduji</a:t>
            </a:r>
            <a:r>
              <a:rPr lang="en-US" dirty="0"/>
              <a:t>, </a:t>
            </a:r>
            <a:r>
              <a:rPr lang="en-US" dirty="0" err="1"/>
              <a:t>rozhodnu</a:t>
            </a:r>
            <a:r>
              <a:rPr lang="en-US" dirty="0"/>
              <a:t>, </a:t>
            </a:r>
            <a:r>
              <a:rPr lang="en-US" dirty="0" err="1"/>
              <a:t>koupím</a:t>
            </a:r>
            <a:endParaRPr lang="en-US" dirty="0"/>
          </a:p>
          <a:p>
            <a:r>
              <a:rPr lang="en-US" dirty="0" err="1"/>
              <a:t>Informační</a:t>
            </a:r>
            <a:r>
              <a:rPr lang="en-US" dirty="0"/>
              <a:t>: </a:t>
            </a:r>
            <a:r>
              <a:rPr lang="en-US" dirty="0" err="1"/>
              <a:t>řeším</a:t>
            </a:r>
            <a:r>
              <a:rPr lang="en-US" dirty="0"/>
              <a:t> </a:t>
            </a:r>
            <a:r>
              <a:rPr lang="en-US" dirty="0" err="1"/>
              <a:t>problém</a:t>
            </a:r>
            <a:endParaRPr lang="en-US" dirty="0"/>
          </a:p>
          <a:p>
            <a:r>
              <a:rPr lang="en-US" dirty="0" err="1"/>
              <a:t>Transformační</a:t>
            </a:r>
            <a:r>
              <a:rPr lang="en-US" dirty="0"/>
              <a:t>: </a:t>
            </a:r>
            <a:r>
              <a:rPr lang="en-US" dirty="0" err="1"/>
              <a:t>chci</a:t>
            </a:r>
            <a:r>
              <a:rPr lang="en-US" dirty="0"/>
              <a:t> </a:t>
            </a:r>
            <a:r>
              <a:rPr lang="en-US" dirty="0" err="1"/>
              <a:t>zlepšit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5A40EE8-1574-7440-A97A-6A71BAFB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692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12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938F-1211-4249-89A8-63524C6D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Elaboration Likelihood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FCAF-BE85-9A46-A79C-CE7078E1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Richard Petty &amp; John Cacioppo</a:t>
            </a:r>
          </a:p>
          <a:p>
            <a:endParaRPr lang="en-US" dirty="0"/>
          </a:p>
          <a:p>
            <a:r>
              <a:rPr lang="en-US" dirty="0" err="1"/>
              <a:t>Rozhodování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předchází</a:t>
            </a:r>
            <a:r>
              <a:rPr lang="en-US" dirty="0"/>
              <a:t> </a:t>
            </a:r>
            <a:r>
              <a:rPr lang="en-US" dirty="0" err="1"/>
              <a:t>nákupu</a:t>
            </a:r>
            <a:r>
              <a:rPr lang="en-US" dirty="0"/>
              <a:t> </a:t>
            </a:r>
            <a:r>
              <a:rPr lang="en-US" dirty="0" err="1"/>
              <a:t>formuje</a:t>
            </a:r>
            <a:r>
              <a:rPr lang="en-US" dirty="0"/>
              <a:t> </a:t>
            </a:r>
            <a:r>
              <a:rPr lang="en-US" dirty="0" err="1"/>
              <a:t>postoj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Formování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b="1" dirty="0" err="1"/>
              <a:t>periférní</a:t>
            </a:r>
            <a:r>
              <a:rPr lang="en-US" dirty="0"/>
              <a:t> vs. </a:t>
            </a:r>
            <a:r>
              <a:rPr lang="en-US" b="1" dirty="0" err="1"/>
              <a:t>centrální</a:t>
            </a:r>
            <a:r>
              <a:rPr lang="en-US" dirty="0"/>
              <a:t> </a:t>
            </a:r>
            <a:r>
              <a:rPr lang="en-US" dirty="0" err="1"/>
              <a:t>cesty</a:t>
            </a:r>
            <a:endParaRPr lang="en-US" dirty="0"/>
          </a:p>
          <a:p>
            <a:r>
              <a:rPr lang="en-US" dirty="0" err="1"/>
              <a:t>Periferní</a:t>
            </a:r>
            <a:r>
              <a:rPr lang="en-US" dirty="0"/>
              <a:t> cesta </a:t>
            </a:r>
            <a:r>
              <a:rPr lang="en-US" dirty="0" err="1"/>
              <a:t>generuje</a:t>
            </a:r>
            <a:r>
              <a:rPr lang="en-US" dirty="0"/>
              <a:t> </a:t>
            </a:r>
            <a:r>
              <a:rPr lang="en-US" dirty="0" err="1"/>
              <a:t>nestabilní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, </a:t>
            </a:r>
            <a:r>
              <a:rPr lang="en-US" dirty="0" err="1"/>
              <a:t>nutno</a:t>
            </a:r>
            <a:r>
              <a:rPr lang="en-US" dirty="0"/>
              <a:t> je </a:t>
            </a:r>
            <a:r>
              <a:rPr lang="en-US" dirty="0" err="1"/>
              <a:t>přikrmovat</a:t>
            </a:r>
            <a:endParaRPr lang="en-US" dirty="0"/>
          </a:p>
          <a:p>
            <a:endParaRPr lang="en-US" dirty="0"/>
          </a:p>
          <a:p>
            <a:r>
              <a:rPr lang="en-US" dirty="0"/>
              <a:t>Jak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motivován</a:t>
            </a:r>
            <a:r>
              <a:rPr lang="en-US" dirty="0"/>
              <a:t> k </a:t>
            </a:r>
            <a:r>
              <a:rPr lang="en-US" dirty="0" err="1"/>
              <a:t>tomu</a:t>
            </a:r>
            <a:r>
              <a:rPr lang="en-US" dirty="0"/>
              <a:t>, </a:t>
            </a:r>
            <a:r>
              <a:rPr lang="en-US" dirty="0" err="1"/>
              <a:t>abych</a:t>
            </a:r>
            <a:r>
              <a:rPr lang="en-US" dirty="0"/>
              <a:t> </a:t>
            </a:r>
            <a:r>
              <a:rPr lang="en-US" dirty="0" err="1"/>
              <a:t>informaci</a:t>
            </a:r>
            <a:r>
              <a:rPr lang="en-US" dirty="0"/>
              <a:t> </a:t>
            </a:r>
            <a:r>
              <a:rPr lang="en-US" dirty="0" err="1"/>
              <a:t>pořádně</a:t>
            </a:r>
            <a:r>
              <a:rPr lang="en-US" dirty="0"/>
              <a:t> </a:t>
            </a:r>
            <a:r>
              <a:rPr lang="en-US" dirty="0" err="1"/>
              <a:t>zpracoval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076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75F3-3745-5E47-97CE-7B61FAA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D214-3870-A84D-9E56-A6667A2F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73B2533-D42B-CF4C-90B4-A85F5C0F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704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19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938F-1211-4249-89A8-63524C6D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Elaboration Likelihood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FCAF-BE85-9A46-A79C-CE7078E1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 </a:t>
            </a:r>
            <a:r>
              <a:rPr lang="en-US" dirty="0" err="1"/>
              <a:t>brání</a:t>
            </a:r>
            <a:r>
              <a:rPr lang="en-US" dirty="0"/>
              <a:t> </a:t>
            </a:r>
            <a:r>
              <a:rPr lang="en-US" dirty="0" err="1"/>
              <a:t>centrálnímu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Předchozí</a:t>
            </a:r>
            <a:r>
              <a:rPr lang="en-US" dirty="0"/>
              <a:t> </a:t>
            </a:r>
            <a:r>
              <a:rPr lang="en-US" dirty="0" err="1"/>
              <a:t>znalost</a:t>
            </a:r>
            <a:endParaRPr lang="en-US" dirty="0"/>
          </a:p>
          <a:p>
            <a:pPr lvl="1"/>
            <a:r>
              <a:rPr lang="en-US" dirty="0" err="1"/>
              <a:t>Nízká</a:t>
            </a:r>
            <a:r>
              <a:rPr lang="en-US" dirty="0"/>
              <a:t> </a:t>
            </a:r>
            <a:r>
              <a:rPr lang="en-US" dirty="0" err="1"/>
              <a:t>motivace</a:t>
            </a:r>
            <a:r>
              <a:rPr lang="en-US" dirty="0"/>
              <a:t> k </a:t>
            </a:r>
            <a:r>
              <a:rPr lang="en-US" dirty="0" err="1"/>
              <a:t>produktu</a:t>
            </a:r>
            <a:endParaRPr lang="en-US" dirty="0"/>
          </a:p>
          <a:p>
            <a:pPr lvl="1"/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zkušenost</a:t>
            </a:r>
            <a:r>
              <a:rPr lang="en-US" dirty="0"/>
              <a:t> se </a:t>
            </a:r>
            <a:r>
              <a:rPr lang="en-US" dirty="0" err="1"/>
              <a:t>značkou</a:t>
            </a:r>
            <a:endParaRPr lang="en-US" dirty="0"/>
          </a:p>
          <a:p>
            <a:pPr lvl="1"/>
            <a:r>
              <a:rPr lang="en-US" dirty="0" err="1"/>
              <a:t>Aktuální</a:t>
            </a:r>
            <a:r>
              <a:rPr lang="en-US" dirty="0"/>
              <a:t> </a:t>
            </a:r>
            <a:r>
              <a:rPr lang="en-US" dirty="0" err="1"/>
              <a:t>psychologický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lang="en-US" dirty="0"/>
          </a:p>
          <a:p>
            <a:pPr lvl="1"/>
            <a:r>
              <a:rPr lang="en-US" dirty="0" err="1"/>
              <a:t>Soustředění</a:t>
            </a:r>
            <a:endParaRPr lang="en-US" dirty="0"/>
          </a:p>
          <a:p>
            <a:pPr lvl="1"/>
            <a:r>
              <a:rPr lang="en-US" dirty="0" err="1"/>
              <a:t>Srozumitelnost</a:t>
            </a:r>
            <a:r>
              <a:rPr lang="en-US" dirty="0"/>
              <a:t> </a:t>
            </a:r>
            <a:r>
              <a:rPr lang="en-US" dirty="0" err="1"/>
              <a:t>sdělení</a:t>
            </a:r>
            <a:endParaRPr lang="en-US" dirty="0"/>
          </a:p>
          <a:p>
            <a:pPr lvl="1"/>
            <a:r>
              <a:rPr lang="en-US" dirty="0"/>
              <a:t>Need for Cognition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75F3-3745-5E47-97CE-7B61FAA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D214-3870-A84D-9E56-A6667A2F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73B2533-D42B-CF4C-90B4-A85F5C0F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704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76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938F-1211-4249-89A8-63524C6D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reasoned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FCAF-BE85-9A46-A79C-CE7078E1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Icek</a:t>
            </a:r>
            <a:r>
              <a:rPr lang="en-US" dirty="0"/>
              <a:t> Ajzen &amp; Martin Fishbein, 1970</a:t>
            </a:r>
          </a:p>
          <a:p>
            <a:endParaRPr lang="en-US" dirty="0"/>
          </a:p>
          <a:p>
            <a:r>
              <a:rPr lang="en-US" dirty="0" err="1"/>
              <a:t>Katastrofa</a:t>
            </a:r>
            <a:r>
              <a:rPr lang="en-US" dirty="0"/>
              <a:t> pro </a:t>
            </a:r>
            <a:r>
              <a:rPr lang="en-US" dirty="0" err="1"/>
              <a:t>marketéry</a:t>
            </a:r>
            <a:r>
              <a:rPr lang="en-US" dirty="0"/>
              <a:t>: “</a:t>
            </a:r>
            <a:r>
              <a:rPr lang="en-US" dirty="0" err="1"/>
              <a:t>pozitivní</a:t>
            </a:r>
            <a:r>
              <a:rPr lang="en-US" dirty="0"/>
              <a:t> </a:t>
            </a:r>
            <a:r>
              <a:rPr lang="en-US" dirty="0" err="1"/>
              <a:t>postoj</a:t>
            </a:r>
            <a:r>
              <a:rPr lang="en-US" dirty="0"/>
              <a:t> =&gt; </a:t>
            </a:r>
            <a:r>
              <a:rPr lang="en-US" dirty="0" err="1"/>
              <a:t>nákup</a:t>
            </a:r>
            <a:r>
              <a:rPr lang="en-US" dirty="0"/>
              <a:t>” </a:t>
            </a:r>
            <a:r>
              <a:rPr lang="en-US" dirty="0" err="1"/>
              <a:t>neplatí</a:t>
            </a:r>
            <a:r>
              <a:rPr lang="en-US" dirty="0"/>
              <a:t> </a:t>
            </a:r>
            <a:r>
              <a:rPr lang="en-US" dirty="0" err="1"/>
              <a:t>nutně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Subjektivní</a:t>
            </a:r>
            <a:r>
              <a:rPr lang="en-US" dirty="0"/>
              <a:t> </a:t>
            </a:r>
            <a:r>
              <a:rPr lang="en-US" dirty="0" err="1"/>
              <a:t>normy</a:t>
            </a:r>
            <a:r>
              <a:rPr lang="en-US" dirty="0"/>
              <a:t>: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předstva</a:t>
            </a:r>
            <a:r>
              <a:rPr lang="en-US" dirty="0"/>
              <a:t> o tom,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okolí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myslet</a:t>
            </a:r>
            <a:r>
              <a:rPr lang="en-US" dirty="0"/>
              <a:t> o </a:t>
            </a:r>
            <a:r>
              <a:rPr lang="en-US" dirty="0" err="1"/>
              <a:t>mém</a:t>
            </a:r>
            <a:r>
              <a:rPr lang="en-US" dirty="0"/>
              <a:t> </a:t>
            </a:r>
            <a:r>
              <a:rPr lang="en-US" dirty="0" err="1"/>
              <a:t>rozhodnutí</a:t>
            </a:r>
            <a:r>
              <a:rPr lang="en-US" dirty="0"/>
              <a:t>. 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	“I </a:t>
            </a:r>
            <a:r>
              <a:rPr lang="en-US" i="1" dirty="0" err="1"/>
              <a:t>maminka</a:t>
            </a:r>
            <a:r>
              <a:rPr lang="en-US" i="1" dirty="0"/>
              <a:t> </a:t>
            </a:r>
            <a:r>
              <a:rPr lang="en-US" i="1" dirty="0" err="1"/>
              <a:t>bude</a:t>
            </a:r>
            <a:r>
              <a:rPr lang="en-US" i="1" dirty="0"/>
              <a:t> </a:t>
            </a:r>
            <a:r>
              <a:rPr lang="en-US" i="1" dirty="0" err="1"/>
              <a:t>spokojená</a:t>
            </a:r>
            <a:r>
              <a:rPr lang="en-US" i="1" dirty="0"/>
              <a:t>”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F459B-E73E-FA42-8227-6FDE03C4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422" y="4515827"/>
            <a:ext cx="4471377" cy="21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8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9C98-4774-8E4B-BD13-CE34BB06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reasoned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21A9-CE05-294C-B88A-88C36598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The Theory of Reasoned Action (TRA) applied to social networking status  updates. | Social Media Mashup">
            <a:extLst>
              <a:ext uri="{FF2B5EF4-FFF2-40B4-BE49-F238E27FC236}">
                <a16:creationId xmlns:a16="http://schemas.microsoft.com/office/drawing/2014/main" id="{BD16C04A-E69A-3944-9F69-CE87C544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10" y="1366471"/>
            <a:ext cx="6249670" cy="52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3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4E9B-2612-9C4B-8FCC-1965B0B1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Think Do Care model</a:t>
            </a:r>
          </a:p>
        </p:txBody>
      </p:sp>
      <p:pic>
        <p:nvPicPr>
          <p:cNvPr id="11266" name="Picture 2" descr="SEE-THINK-DO-CARE: A holistic online marketing strategy | morefire">
            <a:extLst>
              <a:ext uri="{FF2B5EF4-FFF2-40B4-BE49-F238E27FC236}">
                <a16:creationId xmlns:a16="http://schemas.microsoft.com/office/drawing/2014/main" id="{AED49675-F939-F04D-9D7F-D8D33A4F42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89" y="1690688"/>
            <a:ext cx="10140917" cy="44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E87161-3856-DE4D-BF66-ECC05B935FD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38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</a:t>
            </a:r>
            <a:r>
              <a:rPr lang="en-US" dirty="0" err="1"/>
              <a:t>Novinka</a:t>
            </a:r>
            <a:r>
              <a:rPr lang="en-US" dirty="0"/>
              <a:t>”, ale </a:t>
            </a:r>
            <a:r>
              <a:rPr lang="en-US" dirty="0" err="1"/>
              <a:t>vlastně</a:t>
            </a:r>
            <a:r>
              <a:rPr lang="en-US" dirty="0"/>
              <a:t> je to Model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Účinků</a:t>
            </a:r>
            <a:r>
              <a:rPr lang="en-US" dirty="0"/>
              <a:t>.  Ten,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vytvořil</a:t>
            </a:r>
            <a:r>
              <a:rPr lang="en-US" dirty="0"/>
              <a:t> STDC </a:t>
            </a:r>
            <a:r>
              <a:rPr lang="en-US" dirty="0" err="1"/>
              <a:t>prostě</a:t>
            </a:r>
            <a:r>
              <a:rPr lang="en-US" dirty="0"/>
              <a:t> </a:t>
            </a:r>
            <a:r>
              <a:rPr lang="en-US" dirty="0" err="1"/>
              <a:t>neznal</a:t>
            </a:r>
            <a:r>
              <a:rPr lang="en-US" dirty="0"/>
              <a:t> MHÚ.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4E9B-2612-9C4B-8FCC-1965B0B1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Think Do Care model</a:t>
            </a:r>
          </a:p>
        </p:txBody>
      </p:sp>
      <p:pic>
        <p:nvPicPr>
          <p:cNvPr id="11266" name="Picture 2" descr="SEE-THINK-DO-CARE: A holistic online marketing strategy | morefire">
            <a:extLst>
              <a:ext uri="{FF2B5EF4-FFF2-40B4-BE49-F238E27FC236}">
                <a16:creationId xmlns:a16="http://schemas.microsoft.com/office/drawing/2014/main" id="{AED49675-F939-F04D-9D7F-D8D33A4F42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140917" cy="44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9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F4FB-8E83-404D-9392-7738CD83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21A4-CAEA-9F43-A3F4-E94A12E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824" cy="4351338"/>
          </a:xfrm>
        </p:spPr>
        <p:txBody>
          <a:bodyPr/>
          <a:lstStyle/>
          <a:p>
            <a:r>
              <a:rPr lang="en-US" dirty="0"/>
              <a:t>St. Elmo Lewis 1889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ATTENTION – INTEREST – DESIRE -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81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8592-8D49-8343-AF91-FC423DB9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8D14-7D6E-9343-A060-79E31DDCC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Newletter: Životní cyklus zákazníka | Marketing communication, Infographic,  Marketing">
            <a:extLst>
              <a:ext uri="{FF2B5EF4-FFF2-40B4-BE49-F238E27FC236}">
                <a16:creationId xmlns:a16="http://schemas.microsoft.com/office/drawing/2014/main" id="{912E518A-6698-A043-886D-79644412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F4FB-8E83-404D-9392-7738CD83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AIDA (a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varianty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21A4-CAEA-9F43-A3F4-E94A12E8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Modely</a:t>
            </a:r>
            <a:r>
              <a:rPr lang="en-US" dirty="0"/>
              <a:t> </a:t>
            </a:r>
            <a:r>
              <a:rPr lang="en-US" dirty="0" err="1"/>
              <a:t>staré</a:t>
            </a:r>
            <a:r>
              <a:rPr lang="en-US" dirty="0"/>
              <a:t>, ale </a:t>
            </a:r>
            <a:r>
              <a:rPr lang="en-US" dirty="0" err="1"/>
              <a:t>jednoduché</a:t>
            </a:r>
            <a:r>
              <a:rPr lang="en-US" dirty="0"/>
              <a:t> =&gt;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používané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Původně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pro </a:t>
            </a:r>
            <a:r>
              <a:rPr lang="en-US" dirty="0" err="1"/>
              <a:t>obchoďáky</a:t>
            </a:r>
            <a:r>
              <a:rPr lang="en-US" dirty="0"/>
              <a:t> – jak </a:t>
            </a:r>
            <a:r>
              <a:rPr lang="en-US" dirty="0" err="1"/>
              <a:t>vést</a:t>
            </a:r>
            <a:r>
              <a:rPr lang="en-US" dirty="0"/>
              <a:t> </a:t>
            </a:r>
            <a:r>
              <a:rPr lang="en-US" dirty="0" err="1"/>
              <a:t>rozhovor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1960’s v </a:t>
            </a:r>
            <a:r>
              <a:rPr lang="en-US" dirty="0" err="1"/>
              <a:t>podstatě</a:t>
            </a:r>
            <a:r>
              <a:rPr lang="en-US" dirty="0"/>
              <a:t> </a:t>
            </a:r>
            <a:r>
              <a:rPr lang="en-US" dirty="0" err="1"/>
              <a:t>jediný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429427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F4FB-8E83-404D-9392-7738CD83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AIDA (a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varianty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21A4-CAEA-9F43-A3F4-E94A12E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824" cy="4351338"/>
          </a:xfrm>
        </p:spPr>
        <p:txBody>
          <a:bodyPr/>
          <a:lstStyle/>
          <a:p>
            <a:r>
              <a:rPr lang="en-US" dirty="0"/>
              <a:t>St. Elmo </a:t>
            </a:r>
            <a:r>
              <a:rPr lang="en-US"/>
              <a:t>Lewis 1889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ATTENTION – INTEREST – DESIRE - ACTION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Sheldom</a:t>
            </a:r>
            <a:r>
              <a:rPr lang="en-US" dirty="0"/>
              <a:t> 1911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FAVORABLE</a:t>
            </a:r>
            <a:r>
              <a:rPr lang="en-US" sz="2400" dirty="0"/>
              <a:t> ATTENTION – INTEREST – DESIRE – ACTION – </a:t>
            </a:r>
            <a:r>
              <a:rPr lang="en-US" sz="2400" dirty="0">
                <a:solidFill>
                  <a:schemeClr val="accent1"/>
                </a:solidFill>
              </a:rPr>
              <a:t>PERMANENT SATISFACTION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5627-7440-BF41-BDD4-D07F6856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účinků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467A-1CBE-1746-A231-E7FA48ED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351338"/>
          </a:xfrm>
        </p:spPr>
        <p:txBody>
          <a:bodyPr/>
          <a:lstStyle/>
          <a:p>
            <a:r>
              <a:rPr lang="en-US" dirty="0" err="1"/>
              <a:t>Lavidge</a:t>
            </a:r>
            <a:r>
              <a:rPr lang="en-US" dirty="0"/>
              <a:t> &amp; Steiner 1961</a:t>
            </a:r>
          </a:p>
          <a:p>
            <a:endParaRPr lang="en-US" dirty="0"/>
          </a:p>
          <a:p>
            <a:r>
              <a:rPr lang="en-US" dirty="0" err="1"/>
              <a:t>Průběh</a:t>
            </a:r>
            <a:r>
              <a:rPr lang="en-US" dirty="0"/>
              <a:t> </a:t>
            </a:r>
            <a:r>
              <a:rPr lang="en-US" dirty="0" err="1"/>
              <a:t>formování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neznám</a:t>
            </a:r>
            <a:r>
              <a:rPr lang="en-US" dirty="0"/>
              <a:t>, ale </a:t>
            </a:r>
            <a:r>
              <a:rPr lang="en-US" dirty="0" err="1"/>
              <a:t>formuji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o tom </a:t>
            </a:r>
            <a:r>
              <a:rPr lang="en-US" dirty="0" err="1"/>
              <a:t>názor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Model for measuring advertisement effectiveness. Adapted from &quot;A model... |  Download Scientific Diagram">
            <a:extLst>
              <a:ext uri="{FF2B5EF4-FFF2-40B4-BE49-F238E27FC236}">
                <a16:creationId xmlns:a16="http://schemas.microsoft.com/office/drawing/2014/main" id="{CD2DEA3B-2D00-CB40-B284-0E0B5E7F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681037"/>
            <a:ext cx="3886200" cy="5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1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5627-7440-BF41-BDD4-D07F6856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účinků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467A-1CBE-1746-A231-E7FA48ED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351338"/>
          </a:xfrm>
        </p:spPr>
        <p:txBody>
          <a:bodyPr/>
          <a:lstStyle/>
          <a:p>
            <a:r>
              <a:rPr lang="en-US" dirty="0" err="1"/>
              <a:t>Lavidge</a:t>
            </a:r>
            <a:r>
              <a:rPr lang="en-US" dirty="0"/>
              <a:t> &amp; Steiner 1961</a:t>
            </a:r>
          </a:p>
          <a:p>
            <a:endParaRPr lang="en-US" dirty="0"/>
          </a:p>
          <a:p>
            <a:r>
              <a:rPr lang="en-US" dirty="0" err="1"/>
              <a:t>Mám</a:t>
            </a:r>
            <a:r>
              <a:rPr lang="en-US" dirty="0"/>
              <a:t> </a:t>
            </a:r>
            <a:r>
              <a:rPr lang="en-US" dirty="0" err="1"/>
              <a:t>potřebu</a:t>
            </a:r>
            <a:r>
              <a:rPr lang="en-US" dirty="0"/>
              <a:t> a </a:t>
            </a:r>
            <a:r>
              <a:rPr lang="en-US" dirty="0" err="1"/>
              <a:t>dozvídám</a:t>
            </a:r>
            <a:r>
              <a:rPr lang="en-US" dirty="0"/>
              <a:t> se o </a:t>
            </a:r>
            <a:r>
              <a:rPr lang="en-US" dirty="0" err="1"/>
              <a:t>řešeních</a:t>
            </a:r>
            <a:endParaRPr lang="en-US" dirty="0"/>
          </a:p>
          <a:p>
            <a:r>
              <a:rPr lang="en-US" dirty="0" err="1"/>
              <a:t>Dozvídám</a:t>
            </a:r>
            <a:r>
              <a:rPr lang="en-US" dirty="0"/>
              <a:t> se o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potřebách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Model for measuring advertisement effectiveness. Adapted from &quot;A model... |  Download Scientific Diagram">
            <a:extLst>
              <a:ext uri="{FF2B5EF4-FFF2-40B4-BE49-F238E27FC236}">
                <a16:creationId xmlns:a16="http://schemas.microsoft.com/office/drawing/2014/main" id="{CD2DEA3B-2D00-CB40-B284-0E0B5E7F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681037"/>
            <a:ext cx="3886200" cy="5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2AD79F73-0387-0649-B4E0-B6881E210E9A}"/>
              </a:ext>
            </a:extLst>
          </p:cNvPr>
          <p:cNvSpPr/>
          <p:nvPr/>
        </p:nvSpPr>
        <p:spPr>
          <a:xfrm>
            <a:off x="6970020" y="4970584"/>
            <a:ext cx="4383779" cy="17701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1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5627-7440-BF41-BDD4-D07F6856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účinků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467A-1CBE-1746-A231-E7FA48ED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351338"/>
          </a:xfrm>
        </p:spPr>
        <p:txBody>
          <a:bodyPr/>
          <a:lstStyle/>
          <a:p>
            <a:r>
              <a:rPr lang="en-US" dirty="0" err="1"/>
              <a:t>Lavidge</a:t>
            </a:r>
            <a:r>
              <a:rPr lang="en-US" dirty="0"/>
              <a:t> &amp; Steiner 1961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Rozhodujeme</a:t>
            </a:r>
            <a:r>
              <a:rPr lang="en-US" dirty="0"/>
              <a:t> se </a:t>
            </a:r>
            <a:r>
              <a:rPr lang="en-US" dirty="0" err="1"/>
              <a:t>racionálně</a:t>
            </a:r>
            <a:r>
              <a:rPr lang="en-US" dirty="0"/>
              <a:t>? </a:t>
            </a:r>
            <a:r>
              <a:rPr lang="en-US" dirty="0" err="1"/>
              <a:t>Rádi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to </a:t>
            </a:r>
            <a:r>
              <a:rPr lang="en-US" dirty="0" err="1"/>
              <a:t>myslíme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tohle</a:t>
            </a:r>
            <a:r>
              <a:rPr lang="en-US" dirty="0"/>
              <a:t> je </a:t>
            </a:r>
            <a:r>
              <a:rPr lang="en-US" dirty="0" err="1"/>
              <a:t>vtipná</a:t>
            </a:r>
            <a:r>
              <a:rPr lang="en-US" dirty="0"/>
              <a:t> a </a:t>
            </a:r>
            <a:r>
              <a:rPr lang="en-US" dirty="0" err="1"/>
              <a:t>přátelská</a:t>
            </a:r>
            <a:r>
              <a:rPr lang="en-US" dirty="0"/>
              <a:t> </a:t>
            </a:r>
            <a:r>
              <a:rPr lang="en-US" dirty="0" err="1"/>
              <a:t>značka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Model for measuring advertisement effectiveness. Adapted from &quot;A model... |  Download Scientific Diagram">
            <a:extLst>
              <a:ext uri="{FF2B5EF4-FFF2-40B4-BE49-F238E27FC236}">
                <a16:creationId xmlns:a16="http://schemas.microsoft.com/office/drawing/2014/main" id="{CD2DEA3B-2D00-CB40-B284-0E0B5E7F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681037"/>
            <a:ext cx="3886200" cy="5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2AD79F73-0387-0649-B4E0-B6881E210E9A}"/>
              </a:ext>
            </a:extLst>
          </p:cNvPr>
          <p:cNvSpPr/>
          <p:nvPr/>
        </p:nvSpPr>
        <p:spPr>
          <a:xfrm>
            <a:off x="7049477" y="3116202"/>
            <a:ext cx="4383779" cy="17701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5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5627-7440-BF41-BDD4-D07F6856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účinků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467A-1CBE-1746-A231-E7FA48ED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351338"/>
          </a:xfrm>
        </p:spPr>
        <p:txBody>
          <a:bodyPr/>
          <a:lstStyle/>
          <a:p>
            <a:r>
              <a:rPr lang="en-US" dirty="0" err="1"/>
              <a:t>Lavidge</a:t>
            </a:r>
            <a:r>
              <a:rPr lang="en-US" dirty="0"/>
              <a:t> &amp; Steiner 1961</a:t>
            </a:r>
          </a:p>
          <a:p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rozhodnout</a:t>
            </a:r>
            <a:r>
              <a:rPr lang="en-US" dirty="0"/>
              <a:t> se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koupi</a:t>
            </a:r>
            <a:r>
              <a:rPr lang="en-US" dirty="0"/>
              <a:t> a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nakoupit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Model for measuring advertisement effectiveness. Adapted from &quot;A model... |  Download Scientific Diagram">
            <a:extLst>
              <a:ext uri="{FF2B5EF4-FFF2-40B4-BE49-F238E27FC236}">
                <a16:creationId xmlns:a16="http://schemas.microsoft.com/office/drawing/2014/main" id="{CD2DEA3B-2D00-CB40-B284-0E0B5E7F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681037"/>
            <a:ext cx="3886200" cy="5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2AD79F73-0387-0649-B4E0-B6881E210E9A}"/>
              </a:ext>
            </a:extLst>
          </p:cNvPr>
          <p:cNvSpPr/>
          <p:nvPr/>
        </p:nvSpPr>
        <p:spPr>
          <a:xfrm>
            <a:off x="7049477" y="1359877"/>
            <a:ext cx="4383779" cy="17701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6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497</Words>
  <Application>Microsoft Macintosh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Modely hierarchie účinků</vt:lpstr>
      <vt:lpstr>PowerPoint Presentation</vt:lpstr>
      <vt:lpstr>AIDA</vt:lpstr>
      <vt:lpstr>AIDA (a její varianty)</vt:lpstr>
      <vt:lpstr>AIDA (a její varianty)</vt:lpstr>
      <vt:lpstr>Model hierarchie účinků</vt:lpstr>
      <vt:lpstr>Model hierarchie účinků</vt:lpstr>
      <vt:lpstr>Model hierarchie účinků</vt:lpstr>
      <vt:lpstr>Model hierarchie účinků</vt:lpstr>
      <vt:lpstr>Model hierarchie účinků</vt:lpstr>
      <vt:lpstr>Model DAGMAR </vt:lpstr>
      <vt:lpstr>Model DAGMAR </vt:lpstr>
      <vt:lpstr>McGuire model </vt:lpstr>
      <vt:lpstr>McGuire model </vt:lpstr>
      <vt:lpstr>Foote Cone Belding Grid</vt:lpstr>
      <vt:lpstr>Foote Cone Belding Grid</vt:lpstr>
      <vt:lpstr>FCB Grid</vt:lpstr>
      <vt:lpstr>PowerPoint Presentation</vt:lpstr>
      <vt:lpstr>PowerPoint Presentation</vt:lpstr>
      <vt:lpstr>Foote Cone Belding Grid</vt:lpstr>
      <vt:lpstr>Rossiter-Percy Grid</vt:lpstr>
      <vt:lpstr>Elaboration Likelihood Model</vt:lpstr>
      <vt:lpstr>PowerPoint Presentation</vt:lpstr>
      <vt:lpstr>Elaboration Likelihood Model</vt:lpstr>
      <vt:lpstr>PowerPoint Presentation</vt:lpstr>
      <vt:lpstr>Theory of reasoned action</vt:lpstr>
      <vt:lpstr>Theory of reasoned action</vt:lpstr>
      <vt:lpstr>See Think Do Care model</vt:lpstr>
      <vt:lpstr>See Think Do Care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Modely hierarchie účinků</dc:title>
  <dc:creator>Michal Ďuriník</dc:creator>
  <cp:lastModifiedBy>Michal Ďuriník</cp:lastModifiedBy>
  <cp:revision>11</cp:revision>
  <dcterms:created xsi:type="dcterms:W3CDTF">2020-12-01T11:56:11Z</dcterms:created>
  <dcterms:modified xsi:type="dcterms:W3CDTF">2020-12-02T14:54:12Z</dcterms:modified>
</cp:coreProperties>
</file>