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6"/>
  </p:notesMasterIdLst>
  <p:handoutMasterIdLst>
    <p:handoutMasterId r:id="rId47"/>
  </p:handoutMasterIdLst>
  <p:sldIdLst>
    <p:sldId id="257" r:id="rId2"/>
    <p:sldId id="263" r:id="rId3"/>
    <p:sldId id="281" r:id="rId4"/>
    <p:sldId id="282" r:id="rId5"/>
    <p:sldId id="289" r:id="rId6"/>
    <p:sldId id="264" r:id="rId7"/>
    <p:sldId id="266" r:id="rId8"/>
    <p:sldId id="311" r:id="rId9"/>
    <p:sldId id="304" r:id="rId10"/>
    <p:sldId id="302" r:id="rId11"/>
    <p:sldId id="312" r:id="rId12"/>
    <p:sldId id="305" r:id="rId13"/>
    <p:sldId id="306" r:id="rId14"/>
    <p:sldId id="313" r:id="rId15"/>
    <p:sldId id="268" r:id="rId16"/>
    <p:sldId id="269" r:id="rId17"/>
    <p:sldId id="270" r:id="rId18"/>
    <p:sldId id="277" r:id="rId19"/>
    <p:sldId id="300" r:id="rId20"/>
    <p:sldId id="283" r:id="rId21"/>
    <p:sldId id="274" r:id="rId22"/>
    <p:sldId id="284" r:id="rId23"/>
    <p:sldId id="285" r:id="rId24"/>
    <p:sldId id="286" r:id="rId25"/>
    <p:sldId id="287" r:id="rId26"/>
    <p:sldId id="303" r:id="rId27"/>
    <p:sldId id="307" r:id="rId28"/>
    <p:sldId id="314" r:id="rId29"/>
    <p:sldId id="315" r:id="rId30"/>
    <p:sldId id="316" r:id="rId31"/>
    <p:sldId id="308" r:id="rId32"/>
    <p:sldId id="317" r:id="rId33"/>
    <p:sldId id="318" r:id="rId34"/>
    <p:sldId id="288" r:id="rId35"/>
    <p:sldId id="291" r:id="rId36"/>
    <p:sldId id="292" r:id="rId37"/>
    <p:sldId id="293" r:id="rId38"/>
    <p:sldId id="294" r:id="rId39"/>
    <p:sldId id="272" r:id="rId40"/>
    <p:sldId id="295" r:id="rId41"/>
    <p:sldId id="296" r:id="rId42"/>
    <p:sldId id="298" r:id="rId43"/>
    <p:sldId id="299" r:id="rId44"/>
    <p:sldId id="280" r:id="rId45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77136" autoAdjust="0"/>
  </p:normalViewPr>
  <p:slideViewPr>
    <p:cSldViewPr snapToGrid="0">
      <p:cViewPr varScale="1">
        <p:scale>
          <a:sx n="78" d="100"/>
          <a:sy n="78" d="100"/>
        </p:scale>
        <p:origin x="1650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D18021-D92E-43AC-A25A-1410C928226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453D713-0F9D-4887-9BA7-62012E504888}">
      <dgm:prSet phldrT="[Text]"/>
      <dgm:spPr/>
      <dgm:t>
        <a:bodyPr/>
        <a:lstStyle/>
        <a:p>
          <a:r>
            <a:rPr lang="cs-CZ" dirty="0"/>
            <a:t>Členové organizační struktury poradenské organizace</a:t>
          </a:r>
        </a:p>
      </dgm:t>
    </dgm:pt>
    <dgm:pt modelId="{C80D404B-79BF-4F63-AB1C-DD0C7209F3B5}" type="parTrans" cxnId="{39085C02-9874-4BD7-8264-E8A5C77CE792}">
      <dgm:prSet/>
      <dgm:spPr/>
      <dgm:t>
        <a:bodyPr/>
        <a:lstStyle/>
        <a:p>
          <a:endParaRPr lang="cs-CZ"/>
        </a:p>
      </dgm:t>
    </dgm:pt>
    <dgm:pt modelId="{C079105A-A7F8-4B0B-8BC5-C4114D23BBA5}" type="sibTrans" cxnId="{39085C02-9874-4BD7-8264-E8A5C77CE792}">
      <dgm:prSet/>
      <dgm:spPr/>
      <dgm:t>
        <a:bodyPr/>
        <a:lstStyle/>
        <a:p>
          <a:endParaRPr lang="cs-CZ"/>
        </a:p>
      </dgm:t>
    </dgm:pt>
    <dgm:pt modelId="{4590292A-C2E7-4632-B73F-95EA9A70158D}">
      <dgm:prSet phldrT="[Text]"/>
      <dgm:spPr/>
      <dgm:t>
        <a:bodyPr/>
        <a:lstStyle/>
        <a:p>
          <a:r>
            <a:rPr lang="cs-CZ" dirty="0"/>
            <a:t>Zákazníci</a:t>
          </a:r>
        </a:p>
      </dgm:t>
    </dgm:pt>
    <dgm:pt modelId="{B3672480-9DCF-43DC-B13D-68703224BFE2}" type="parTrans" cxnId="{F6AFAF79-F558-4060-A66A-0E3EF7B0DF29}">
      <dgm:prSet/>
      <dgm:spPr/>
      <dgm:t>
        <a:bodyPr/>
        <a:lstStyle/>
        <a:p>
          <a:endParaRPr lang="cs-CZ"/>
        </a:p>
      </dgm:t>
    </dgm:pt>
    <dgm:pt modelId="{B545C1B0-6BEE-4B08-8F16-8BA1DB5B3915}" type="sibTrans" cxnId="{F6AFAF79-F558-4060-A66A-0E3EF7B0DF29}">
      <dgm:prSet/>
      <dgm:spPr/>
      <dgm:t>
        <a:bodyPr/>
        <a:lstStyle/>
        <a:p>
          <a:endParaRPr lang="cs-CZ"/>
        </a:p>
      </dgm:t>
    </dgm:pt>
    <dgm:pt modelId="{91E38693-2869-4979-A60E-5730A56E8577}">
      <dgm:prSet phldrT="[Text]"/>
      <dgm:spPr/>
      <dgm:t>
        <a:bodyPr/>
        <a:lstStyle/>
        <a:p>
          <a:r>
            <a:rPr lang="cs-CZ" dirty="0"/>
            <a:t>Partneři</a:t>
          </a:r>
        </a:p>
      </dgm:t>
    </dgm:pt>
    <dgm:pt modelId="{ABF1B342-8936-415E-B2FC-593B8446F19F}" type="parTrans" cxnId="{D2326A3F-7773-4706-B3AC-13AB500E8571}">
      <dgm:prSet/>
      <dgm:spPr/>
      <dgm:t>
        <a:bodyPr/>
        <a:lstStyle/>
        <a:p>
          <a:endParaRPr lang="cs-CZ"/>
        </a:p>
      </dgm:t>
    </dgm:pt>
    <dgm:pt modelId="{BD6EB00F-AA71-4E5A-AF4C-E20CB529AEDE}" type="sibTrans" cxnId="{D2326A3F-7773-4706-B3AC-13AB500E8571}">
      <dgm:prSet/>
      <dgm:spPr/>
      <dgm:t>
        <a:bodyPr/>
        <a:lstStyle/>
        <a:p>
          <a:endParaRPr lang="cs-CZ"/>
        </a:p>
      </dgm:t>
    </dgm:pt>
    <dgm:pt modelId="{1D38779A-FA96-4AF0-90CA-42B8A2AADA7F}">
      <dgm:prSet phldrT="[Text]"/>
      <dgm:spPr/>
      <dgm:t>
        <a:bodyPr/>
        <a:lstStyle/>
        <a:p>
          <a:r>
            <a:rPr lang="cs-CZ" dirty="0"/>
            <a:t>Poradci</a:t>
          </a:r>
        </a:p>
      </dgm:t>
    </dgm:pt>
    <dgm:pt modelId="{6EBF310C-2080-4D63-9F0F-ADF2973379A7}" type="parTrans" cxnId="{E1BCCBA5-0808-40FC-9406-B8B3814D6823}">
      <dgm:prSet/>
      <dgm:spPr/>
      <dgm:t>
        <a:bodyPr/>
        <a:lstStyle/>
        <a:p>
          <a:endParaRPr lang="cs-CZ"/>
        </a:p>
      </dgm:t>
    </dgm:pt>
    <dgm:pt modelId="{79330710-7066-4EA9-88A9-88FFCAABED2F}" type="sibTrans" cxnId="{E1BCCBA5-0808-40FC-9406-B8B3814D6823}">
      <dgm:prSet/>
      <dgm:spPr/>
      <dgm:t>
        <a:bodyPr/>
        <a:lstStyle/>
        <a:p>
          <a:endParaRPr lang="cs-CZ"/>
        </a:p>
      </dgm:t>
    </dgm:pt>
    <dgm:pt modelId="{0DC01DCF-C9DC-41D4-BCFA-D67D06414335}">
      <dgm:prSet/>
      <dgm:spPr/>
      <dgm:t>
        <a:bodyPr/>
        <a:lstStyle/>
        <a:p>
          <a:r>
            <a:rPr lang="cs-CZ" dirty="0"/>
            <a:t>Zaměstnanci pracující na projektech</a:t>
          </a:r>
        </a:p>
      </dgm:t>
    </dgm:pt>
    <dgm:pt modelId="{9E55C69C-72A7-4388-9F7D-E8CB655866A7}" type="parTrans" cxnId="{64E3599A-ECD4-4FB0-9B83-43B87511C0A0}">
      <dgm:prSet/>
      <dgm:spPr/>
      <dgm:t>
        <a:bodyPr/>
        <a:lstStyle/>
        <a:p>
          <a:endParaRPr lang="cs-CZ"/>
        </a:p>
      </dgm:t>
    </dgm:pt>
    <dgm:pt modelId="{5DDDCE43-CBE6-4147-9D04-9BAD442C412B}" type="sibTrans" cxnId="{64E3599A-ECD4-4FB0-9B83-43B87511C0A0}">
      <dgm:prSet/>
      <dgm:spPr/>
      <dgm:t>
        <a:bodyPr/>
        <a:lstStyle/>
        <a:p>
          <a:endParaRPr lang="cs-CZ"/>
        </a:p>
      </dgm:t>
    </dgm:pt>
    <dgm:pt modelId="{4F31781C-7719-40AB-ACF1-BC3F2717BCC1}">
      <dgm:prSet/>
      <dgm:spPr/>
      <dgm:t>
        <a:bodyPr/>
        <a:lstStyle/>
        <a:p>
          <a:r>
            <a:rPr lang="cs-CZ" dirty="0"/>
            <a:t>Podpůrní zaměstnanci</a:t>
          </a:r>
        </a:p>
      </dgm:t>
    </dgm:pt>
    <dgm:pt modelId="{D6B429E8-80E3-452A-983C-E507F392C61C}" type="parTrans" cxnId="{338CD270-4CCE-433C-ADD9-78A00C4A7AE3}">
      <dgm:prSet/>
      <dgm:spPr/>
      <dgm:t>
        <a:bodyPr/>
        <a:lstStyle/>
        <a:p>
          <a:endParaRPr lang="cs-CZ"/>
        </a:p>
      </dgm:t>
    </dgm:pt>
    <dgm:pt modelId="{F0E69304-DBAB-45AB-B455-976B1E8BB484}" type="sibTrans" cxnId="{338CD270-4CCE-433C-ADD9-78A00C4A7AE3}">
      <dgm:prSet/>
      <dgm:spPr/>
      <dgm:t>
        <a:bodyPr/>
        <a:lstStyle/>
        <a:p>
          <a:endParaRPr lang="cs-CZ"/>
        </a:p>
      </dgm:t>
    </dgm:pt>
    <dgm:pt modelId="{7BDD4126-AB94-4AF8-B05E-53428A50B614}" type="pres">
      <dgm:prSet presAssocID="{EDD18021-D92E-43AC-A25A-1410C928226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E2FF9BC-CFCF-42FF-954C-15CA471ACBC2}" type="pres">
      <dgm:prSet presAssocID="{E453D713-0F9D-4887-9BA7-62012E504888}" presName="hierRoot1" presStyleCnt="0">
        <dgm:presLayoutVars>
          <dgm:hierBranch val="init"/>
        </dgm:presLayoutVars>
      </dgm:prSet>
      <dgm:spPr/>
    </dgm:pt>
    <dgm:pt modelId="{0E745185-BD5F-4D11-B982-01200213030C}" type="pres">
      <dgm:prSet presAssocID="{E453D713-0F9D-4887-9BA7-62012E504888}" presName="rootComposite1" presStyleCnt="0"/>
      <dgm:spPr/>
    </dgm:pt>
    <dgm:pt modelId="{28D9FE48-4440-46F1-8266-BD04809071D4}" type="pres">
      <dgm:prSet presAssocID="{E453D713-0F9D-4887-9BA7-62012E504888}" presName="rootText1" presStyleLbl="node0" presStyleIdx="0" presStyleCnt="1" custScaleX="234341" custLinFactNeighborX="0" custLinFactNeighborY="-72188">
        <dgm:presLayoutVars>
          <dgm:chPref val="3"/>
        </dgm:presLayoutVars>
      </dgm:prSet>
      <dgm:spPr/>
    </dgm:pt>
    <dgm:pt modelId="{E88073B4-1ACD-4C63-858B-3B6B7EEB9D88}" type="pres">
      <dgm:prSet presAssocID="{E453D713-0F9D-4887-9BA7-62012E504888}" presName="rootConnector1" presStyleLbl="node1" presStyleIdx="0" presStyleCnt="0"/>
      <dgm:spPr/>
    </dgm:pt>
    <dgm:pt modelId="{B38CAE41-682B-40C2-92ED-DF6DADBFF315}" type="pres">
      <dgm:prSet presAssocID="{E453D713-0F9D-4887-9BA7-62012E504888}" presName="hierChild2" presStyleCnt="0"/>
      <dgm:spPr/>
    </dgm:pt>
    <dgm:pt modelId="{75CB72E7-6063-488E-80BF-300D5AD07662}" type="pres">
      <dgm:prSet presAssocID="{B3672480-9DCF-43DC-B13D-68703224BFE2}" presName="Name37" presStyleLbl="parChTrans1D2" presStyleIdx="0" presStyleCnt="5"/>
      <dgm:spPr/>
    </dgm:pt>
    <dgm:pt modelId="{F3BB5C10-C136-4140-BCA6-0F4AC3AF5004}" type="pres">
      <dgm:prSet presAssocID="{4590292A-C2E7-4632-B73F-95EA9A70158D}" presName="hierRoot2" presStyleCnt="0">
        <dgm:presLayoutVars>
          <dgm:hierBranch val="init"/>
        </dgm:presLayoutVars>
      </dgm:prSet>
      <dgm:spPr/>
    </dgm:pt>
    <dgm:pt modelId="{59810DFC-CD38-498E-A0E1-CF3D1AD55BB3}" type="pres">
      <dgm:prSet presAssocID="{4590292A-C2E7-4632-B73F-95EA9A70158D}" presName="rootComposite" presStyleCnt="0"/>
      <dgm:spPr/>
    </dgm:pt>
    <dgm:pt modelId="{EA380EF0-B57B-42E2-AE36-C19375B04DB0}" type="pres">
      <dgm:prSet presAssocID="{4590292A-C2E7-4632-B73F-95EA9A70158D}" presName="rootText" presStyleLbl="node2" presStyleIdx="0" presStyleCnt="5">
        <dgm:presLayoutVars>
          <dgm:chPref val="3"/>
        </dgm:presLayoutVars>
      </dgm:prSet>
      <dgm:spPr/>
    </dgm:pt>
    <dgm:pt modelId="{E5434935-0BF6-45E0-942A-5512F2008ABD}" type="pres">
      <dgm:prSet presAssocID="{4590292A-C2E7-4632-B73F-95EA9A70158D}" presName="rootConnector" presStyleLbl="node2" presStyleIdx="0" presStyleCnt="5"/>
      <dgm:spPr/>
    </dgm:pt>
    <dgm:pt modelId="{8F551CCD-9F35-4B89-B7EB-61CC62ECA21E}" type="pres">
      <dgm:prSet presAssocID="{4590292A-C2E7-4632-B73F-95EA9A70158D}" presName="hierChild4" presStyleCnt="0"/>
      <dgm:spPr/>
    </dgm:pt>
    <dgm:pt modelId="{86A1B0CF-AFA7-4631-82A8-A6C0BF8C82BB}" type="pres">
      <dgm:prSet presAssocID="{4590292A-C2E7-4632-B73F-95EA9A70158D}" presName="hierChild5" presStyleCnt="0"/>
      <dgm:spPr/>
    </dgm:pt>
    <dgm:pt modelId="{AE8080DC-D3D6-4134-A1F6-9802C891D7BE}" type="pres">
      <dgm:prSet presAssocID="{ABF1B342-8936-415E-B2FC-593B8446F19F}" presName="Name37" presStyleLbl="parChTrans1D2" presStyleIdx="1" presStyleCnt="5"/>
      <dgm:spPr/>
    </dgm:pt>
    <dgm:pt modelId="{FBB49ED1-7AEB-4277-8B90-7BFDE8566FBD}" type="pres">
      <dgm:prSet presAssocID="{91E38693-2869-4979-A60E-5730A56E8577}" presName="hierRoot2" presStyleCnt="0">
        <dgm:presLayoutVars>
          <dgm:hierBranch val="init"/>
        </dgm:presLayoutVars>
      </dgm:prSet>
      <dgm:spPr/>
    </dgm:pt>
    <dgm:pt modelId="{14847675-6D33-4FD0-9D6A-BA89CF89934D}" type="pres">
      <dgm:prSet presAssocID="{91E38693-2869-4979-A60E-5730A56E8577}" presName="rootComposite" presStyleCnt="0"/>
      <dgm:spPr/>
    </dgm:pt>
    <dgm:pt modelId="{4DA22C5F-F7B9-44C4-BB7B-E5FF6AAB09B0}" type="pres">
      <dgm:prSet presAssocID="{91E38693-2869-4979-A60E-5730A56E8577}" presName="rootText" presStyleLbl="node2" presStyleIdx="1" presStyleCnt="5">
        <dgm:presLayoutVars>
          <dgm:chPref val="3"/>
        </dgm:presLayoutVars>
      </dgm:prSet>
      <dgm:spPr/>
    </dgm:pt>
    <dgm:pt modelId="{5D9FDCAF-83F5-4900-8741-349CF8DC2351}" type="pres">
      <dgm:prSet presAssocID="{91E38693-2869-4979-A60E-5730A56E8577}" presName="rootConnector" presStyleLbl="node2" presStyleIdx="1" presStyleCnt="5"/>
      <dgm:spPr/>
    </dgm:pt>
    <dgm:pt modelId="{271E3B55-8395-471A-8678-FBD805DEC0C7}" type="pres">
      <dgm:prSet presAssocID="{91E38693-2869-4979-A60E-5730A56E8577}" presName="hierChild4" presStyleCnt="0"/>
      <dgm:spPr/>
    </dgm:pt>
    <dgm:pt modelId="{F86EF895-B6AA-43D6-975E-9B47FECADF3A}" type="pres">
      <dgm:prSet presAssocID="{91E38693-2869-4979-A60E-5730A56E8577}" presName="hierChild5" presStyleCnt="0"/>
      <dgm:spPr/>
    </dgm:pt>
    <dgm:pt modelId="{602E0D8C-56F3-4238-894B-8BE05AE96ADF}" type="pres">
      <dgm:prSet presAssocID="{6EBF310C-2080-4D63-9F0F-ADF2973379A7}" presName="Name37" presStyleLbl="parChTrans1D2" presStyleIdx="2" presStyleCnt="5"/>
      <dgm:spPr/>
    </dgm:pt>
    <dgm:pt modelId="{87CB688A-9AFE-46C8-84E7-333D37118AD2}" type="pres">
      <dgm:prSet presAssocID="{1D38779A-FA96-4AF0-90CA-42B8A2AADA7F}" presName="hierRoot2" presStyleCnt="0">
        <dgm:presLayoutVars>
          <dgm:hierBranch val="init"/>
        </dgm:presLayoutVars>
      </dgm:prSet>
      <dgm:spPr/>
    </dgm:pt>
    <dgm:pt modelId="{643764DC-4024-4242-8C41-2C7BA72C7035}" type="pres">
      <dgm:prSet presAssocID="{1D38779A-FA96-4AF0-90CA-42B8A2AADA7F}" presName="rootComposite" presStyleCnt="0"/>
      <dgm:spPr/>
    </dgm:pt>
    <dgm:pt modelId="{DE7FFA40-75D3-45E2-831C-AC41466FC8E1}" type="pres">
      <dgm:prSet presAssocID="{1D38779A-FA96-4AF0-90CA-42B8A2AADA7F}" presName="rootText" presStyleLbl="node2" presStyleIdx="2" presStyleCnt="5">
        <dgm:presLayoutVars>
          <dgm:chPref val="3"/>
        </dgm:presLayoutVars>
      </dgm:prSet>
      <dgm:spPr/>
    </dgm:pt>
    <dgm:pt modelId="{280B35F5-4986-4A12-BDF0-B1FB99CC6660}" type="pres">
      <dgm:prSet presAssocID="{1D38779A-FA96-4AF0-90CA-42B8A2AADA7F}" presName="rootConnector" presStyleLbl="node2" presStyleIdx="2" presStyleCnt="5"/>
      <dgm:spPr/>
    </dgm:pt>
    <dgm:pt modelId="{F9228EA8-3ECD-460C-95D2-DC0869FFE168}" type="pres">
      <dgm:prSet presAssocID="{1D38779A-FA96-4AF0-90CA-42B8A2AADA7F}" presName="hierChild4" presStyleCnt="0"/>
      <dgm:spPr/>
    </dgm:pt>
    <dgm:pt modelId="{B56E6CD3-5601-49BD-880C-B97E117D5191}" type="pres">
      <dgm:prSet presAssocID="{1D38779A-FA96-4AF0-90CA-42B8A2AADA7F}" presName="hierChild5" presStyleCnt="0"/>
      <dgm:spPr/>
    </dgm:pt>
    <dgm:pt modelId="{E433B445-E1F5-490C-A364-05DF48AA2823}" type="pres">
      <dgm:prSet presAssocID="{9E55C69C-72A7-4388-9F7D-E8CB655866A7}" presName="Name37" presStyleLbl="parChTrans1D2" presStyleIdx="3" presStyleCnt="5"/>
      <dgm:spPr/>
    </dgm:pt>
    <dgm:pt modelId="{AC945C4C-B288-440E-9B33-B9B65664B1F3}" type="pres">
      <dgm:prSet presAssocID="{0DC01DCF-C9DC-41D4-BCFA-D67D06414335}" presName="hierRoot2" presStyleCnt="0">
        <dgm:presLayoutVars>
          <dgm:hierBranch val="init"/>
        </dgm:presLayoutVars>
      </dgm:prSet>
      <dgm:spPr/>
    </dgm:pt>
    <dgm:pt modelId="{F896BB22-A02E-4303-B27C-4322B14618D6}" type="pres">
      <dgm:prSet presAssocID="{0DC01DCF-C9DC-41D4-BCFA-D67D06414335}" presName="rootComposite" presStyleCnt="0"/>
      <dgm:spPr/>
    </dgm:pt>
    <dgm:pt modelId="{07382828-4653-478D-A1C2-A2F89F9C2294}" type="pres">
      <dgm:prSet presAssocID="{0DC01DCF-C9DC-41D4-BCFA-D67D06414335}" presName="rootText" presStyleLbl="node2" presStyleIdx="3" presStyleCnt="5">
        <dgm:presLayoutVars>
          <dgm:chPref val="3"/>
        </dgm:presLayoutVars>
      </dgm:prSet>
      <dgm:spPr/>
    </dgm:pt>
    <dgm:pt modelId="{52CCE175-F774-48F1-A9A0-D1A8858935DA}" type="pres">
      <dgm:prSet presAssocID="{0DC01DCF-C9DC-41D4-BCFA-D67D06414335}" presName="rootConnector" presStyleLbl="node2" presStyleIdx="3" presStyleCnt="5"/>
      <dgm:spPr/>
    </dgm:pt>
    <dgm:pt modelId="{C9F70353-1081-454C-B0E1-0755E3D500A1}" type="pres">
      <dgm:prSet presAssocID="{0DC01DCF-C9DC-41D4-BCFA-D67D06414335}" presName="hierChild4" presStyleCnt="0"/>
      <dgm:spPr/>
    </dgm:pt>
    <dgm:pt modelId="{F483EE2F-211F-4EBF-9448-FEFA929C1BA6}" type="pres">
      <dgm:prSet presAssocID="{0DC01DCF-C9DC-41D4-BCFA-D67D06414335}" presName="hierChild5" presStyleCnt="0"/>
      <dgm:spPr/>
    </dgm:pt>
    <dgm:pt modelId="{B1DA6361-DFAF-40EB-8638-CA49E1995532}" type="pres">
      <dgm:prSet presAssocID="{D6B429E8-80E3-452A-983C-E507F392C61C}" presName="Name37" presStyleLbl="parChTrans1D2" presStyleIdx="4" presStyleCnt="5"/>
      <dgm:spPr/>
    </dgm:pt>
    <dgm:pt modelId="{B9CA5EEA-D4D0-4BF4-83D2-D039E14235F9}" type="pres">
      <dgm:prSet presAssocID="{4F31781C-7719-40AB-ACF1-BC3F2717BCC1}" presName="hierRoot2" presStyleCnt="0">
        <dgm:presLayoutVars>
          <dgm:hierBranch val="init"/>
        </dgm:presLayoutVars>
      </dgm:prSet>
      <dgm:spPr/>
    </dgm:pt>
    <dgm:pt modelId="{1F9E1AC8-05F8-41B7-AA79-589575BC79D6}" type="pres">
      <dgm:prSet presAssocID="{4F31781C-7719-40AB-ACF1-BC3F2717BCC1}" presName="rootComposite" presStyleCnt="0"/>
      <dgm:spPr/>
    </dgm:pt>
    <dgm:pt modelId="{53E057CD-8462-4B2A-9A3C-E49D7DD62A96}" type="pres">
      <dgm:prSet presAssocID="{4F31781C-7719-40AB-ACF1-BC3F2717BCC1}" presName="rootText" presStyleLbl="node2" presStyleIdx="4" presStyleCnt="5">
        <dgm:presLayoutVars>
          <dgm:chPref val="3"/>
        </dgm:presLayoutVars>
      </dgm:prSet>
      <dgm:spPr/>
    </dgm:pt>
    <dgm:pt modelId="{2BFA2780-6FD1-4B26-ADA5-8B9C259EEC51}" type="pres">
      <dgm:prSet presAssocID="{4F31781C-7719-40AB-ACF1-BC3F2717BCC1}" presName="rootConnector" presStyleLbl="node2" presStyleIdx="4" presStyleCnt="5"/>
      <dgm:spPr/>
    </dgm:pt>
    <dgm:pt modelId="{FED7DC1E-10A9-4ABC-ADCE-9F575779A655}" type="pres">
      <dgm:prSet presAssocID="{4F31781C-7719-40AB-ACF1-BC3F2717BCC1}" presName="hierChild4" presStyleCnt="0"/>
      <dgm:spPr/>
    </dgm:pt>
    <dgm:pt modelId="{0CD700AB-171F-4FE4-B784-9161446E0106}" type="pres">
      <dgm:prSet presAssocID="{4F31781C-7719-40AB-ACF1-BC3F2717BCC1}" presName="hierChild5" presStyleCnt="0"/>
      <dgm:spPr/>
    </dgm:pt>
    <dgm:pt modelId="{AF331FFA-0060-420F-9B25-51E1A9C4CB06}" type="pres">
      <dgm:prSet presAssocID="{E453D713-0F9D-4887-9BA7-62012E504888}" presName="hierChild3" presStyleCnt="0"/>
      <dgm:spPr/>
    </dgm:pt>
  </dgm:ptLst>
  <dgm:cxnLst>
    <dgm:cxn modelId="{39085C02-9874-4BD7-8264-E8A5C77CE792}" srcId="{EDD18021-D92E-43AC-A25A-1410C928226D}" destId="{E453D713-0F9D-4887-9BA7-62012E504888}" srcOrd="0" destOrd="0" parTransId="{C80D404B-79BF-4F63-AB1C-DD0C7209F3B5}" sibTransId="{C079105A-A7F8-4B0B-8BC5-C4114D23BBA5}"/>
    <dgm:cxn modelId="{72AE2824-41E5-4963-8A52-02D8E8194F82}" type="presOf" srcId="{0DC01DCF-C9DC-41D4-BCFA-D67D06414335}" destId="{52CCE175-F774-48F1-A9A0-D1A8858935DA}" srcOrd="1" destOrd="0" presId="urn:microsoft.com/office/officeart/2005/8/layout/orgChart1"/>
    <dgm:cxn modelId="{C6086A25-BB1A-4D81-A9B1-39B8275FFFDC}" type="presOf" srcId="{9E55C69C-72A7-4388-9F7D-E8CB655866A7}" destId="{E433B445-E1F5-490C-A364-05DF48AA2823}" srcOrd="0" destOrd="0" presId="urn:microsoft.com/office/officeart/2005/8/layout/orgChart1"/>
    <dgm:cxn modelId="{1CCA2F2F-1882-4381-A139-3AAA8881ED2F}" type="presOf" srcId="{91E38693-2869-4979-A60E-5730A56E8577}" destId="{5D9FDCAF-83F5-4900-8741-349CF8DC2351}" srcOrd="1" destOrd="0" presId="urn:microsoft.com/office/officeart/2005/8/layout/orgChart1"/>
    <dgm:cxn modelId="{33252E35-0CED-4476-87DB-2CB644AF31BD}" type="presOf" srcId="{EDD18021-D92E-43AC-A25A-1410C928226D}" destId="{7BDD4126-AB94-4AF8-B05E-53428A50B614}" srcOrd="0" destOrd="0" presId="urn:microsoft.com/office/officeart/2005/8/layout/orgChart1"/>
    <dgm:cxn modelId="{00A4223B-E25A-4F90-9279-B505EC2EA34F}" type="presOf" srcId="{0DC01DCF-C9DC-41D4-BCFA-D67D06414335}" destId="{07382828-4653-478D-A1C2-A2F89F9C2294}" srcOrd="0" destOrd="0" presId="urn:microsoft.com/office/officeart/2005/8/layout/orgChart1"/>
    <dgm:cxn modelId="{D2326A3F-7773-4706-B3AC-13AB500E8571}" srcId="{E453D713-0F9D-4887-9BA7-62012E504888}" destId="{91E38693-2869-4979-A60E-5730A56E8577}" srcOrd="1" destOrd="0" parTransId="{ABF1B342-8936-415E-B2FC-593B8446F19F}" sibTransId="{BD6EB00F-AA71-4E5A-AF4C-E20CB529AEDE}"/>
    <dgm:cxn modelId="{AEB8E85B-F7DE-4547-B7C3-D2E1DE8983F6}" type="presOf" srcId="{1D38779A-FA96-4AF0-90CA-42B8A2AADA7F}" destId="{280B35F5-4986-4A12-BDF0-B1FB99CC6660}" srcOrd="1" destOrd="0" presId="urn:microsoft.com/office/officeart/2005/8/layout/orgChart1"/>
    <dgm:cxn modelId="{4A7A6749-0BE9-4C88-8B84-3EE5A86ADEDE}" type="presOf" srcId="{1D38779A-FA96-4AF0-90CA-42B8A2AADA7F}" destId="{DE7FFA40-75D3-45E2-831C-AC41466FC8E1}" srcOrd="0" destOrd="0" presId="urn:microsoft.com/office/officeart/2005/8/layout/orgChart1"/>
    <dgm:cxn modelId="{6262096D-6F22-41C9-90B3-B139A3F47A9C}" type="presOf" srcId="{4590292A-C2E7-4632-B73F-95EA9A70158D}" destId="{E5434935-0BF6-45E0-942A-5512F2008ABD}" srcOrd="1" destOrd="0" presId="urn:microsoft.com/office/officeart/2005/8/layout/orgChart1"/>
    <dgm:cxn modelId="{338CD270-4CCE-433C-ADD9-78A00C4A7AE3}" srcId="{E453D713-0F9D-4887-9BA7-62012E504888}" destId="{4F31781C-7719-40AB-ACF1-BC3F2717BCC1}" srcOrd="4" destOrd="0" parTransId="{D6B429E8-80E3-452A-983C-E507F392C61C}" sibTransId="{F0E69304-DBAB-45AB-B455-976B1E8BB484}"/>
    <dgm:cxn modelId="{F6AFAF79-F558-4060-A66A-0E3EF7B0DF29}" srcId="{E453D713-0F9D-4887-9BA7-62012E504888}" destId="{4590292A-C2E7-4632-B73F-95EA9A70158D}" srcOrd="0" destOrd="0" parTransId="{B3672480-9DCF-43DC-B13D-68703224BFE2}" sibTransId="{B545C1B0-6BEE-4B08-8F16-8BA1DB5B3915}"/>
    <dgm:cxn modelId="{D9250E5A-4A10-4545-A7B3-970132A3B1C7}" type="presOf" srcId="{E453D713-0F9D-4887-9BA7-62012E504888}" destId="{28D9FE48-4440-46F1-8266-BD04809071D4}" srcOrd="0" destOrd="0" presId="urn:microsoft.com/office/officeart/2005/8/layout/orgChart1"/>
    <dgm:cxn modelId="{462E8E84-A714-4AFF-9247-845045BE5428}" type="presOf" srcId="{E453D713-0F9D-4887-9BA7-62012E504888}" destId="{E88073B4-1ACD-4C63-858B-3B6B7EEB9D88}" srcOrd="1" destOrd="0" presId="urn:microsoft.com/office/officeart/2005/8/layout/orgChart1"/>
    <dgm:cxn modelId="{01BC268F-3AE6-41B7-B49A-171D0E5DE595}" type="presOf" srcId="{4F31781C-7719-40AB-ACF1-BC3F2717BCC1}" destId="{53E057CD-8462-4B2A-9A3C-E49D7DD62A96}" srcOrd="0" destOrd="0" presId="urn:microsoft.com/office/officeart/2005/8/layout/orgChart1"/>
    <dgm:cxn modelId="{64E3599A-ECD4-4FB0-9B83-43B87511C0A0}" srcId="{E453D713-0F9D-4887-9BA7-62012E504888}" destId="{0DC01DCF-C9DC-41D4-BCFA-D67D06414335}" srcOrd="3" destOrd="0" parTransId="{9E55C69C-72A7-4388-9F7D-E8CB655866A7}" sibTransId="{5DDDCE43-CBE6-4147-9D04-9BAD442C412B}"/>
    <dgm:cxn modelId="{65D6B99A-A597-477F-B591-A468B972DC93}" type="presOf" srcId="{4F31781C-7719-40AB-ACF1-BC3F2717BCC1}" destId="{2BFA2780-6FD1-4B26-ADA5-8B9C259EEC51}" srcOrd="1" destOrd="0" presId="urn:microsoft.com/office/officeart/2005/8/layout/orgChart1"/>
    <dgm:cxn modelId="{9E6380A3-3523-426C-90C1-BBE0802478E9}" type="presOf" srcId="{91E38693-2869-4979-A60E-5730A56E8577}" destId="{4DA22C5F-F7B9-44C4-BB7B-E5FF6AAB09B0}" srcOrd="0" destOrd="0" presId="urn:microsoft.com/office/officeart/2005/8/layout/orgChart1"/>
    <dgm:cxn modelId="{E1BCCBA5-0808-40FC-9406-B8B3814D6823}" srcId="{E453D713-0F9D-4887-9BA7-62012E504888}" destId="{1D38779A-FA96-4AF0-90CA-42B8A2AADA7F}" srcOrd="2" destOrd="0" parTransId="{6EBF310C-2080-4D63-9F0F-ADF2973379A7}" sibTransId="{79330710-7066-4EA9-88A9-88FFCAABED2F}"/>
    <dgm:cxn modelId="{53B4F7B8-7ECD-4003-8ED4-48284126B1BA}" type="presOf" srcId="{4590292A-C2E7-4632-B73F-95EA9A70158D}" destId="{EA380EF0-B57B-42E2-AE36-C19375B04DB0}" srcOrd="0" destOrd="0" presId="urn:microsoft.com/office/officeart/2005/8/layout/orgChart1"/>
    <dgm:cxn modelId="{EEDB48BE-20A0-423B-B816-C5AE4DA90975}" type="presOf" srcId="{D6B429E8-80E3-452A-983C-E507F392C61C}" destId="{B1DA6361-DFAF-40EB-8638-CA49E1995532}" srcOrd="0" destOrd="0" presId="urn:microsoft.com/office/officeart/2005/8/layout/orgChart1"/>
    <dgm:cxn modelId="{9CB8E8C0-4B08-46A7-A47B-ABF7FD153580}" type="presOf" srcId="{ABF1B342-8936-415E-B2FC-593B8446F19F}" destId="{AE8080DC-D3D6-4134-A1F6-9802C891D7BE}" srcOrd="0" destOrd="0" presId="urn:microsoft.com/office/officeart/2005/8/layout/orgChart1"/>
    <dgm:cxn modelId="{4BC49BEA-0636-407E-9106-3F3B42123A09}" type="presOf" srcId="{B3672480-9DCF-43DC-B13D-68703224BFE2}" destId="{75CB72E7-6063-488E-80BF-300D5AD07662}" srcOrd="0" destOrd="0" presId="urn:microsoft.com/office/officeart/2005/8/layout/orgChart1"/>
    <dgm:cxn modelId="{EA7CC1ED-1AB6-406B-B6D6-49476C22E9D9}" type="presOf" srcId="{6EBF310C-2080-4D63-9F0F-ADF2973379A7}" destId="{602E0D8C-56F3-4238-894B-8BE05AE96ADF}" srcOrd="0" destOrd="0" presId="urn:microsoft.com/office/officeart/2005/8/layout/orgChart1"/>
    <dgm:cxn modelId="{2FB7EDB2-DA26-4FF3-B085-98109CE19809}" type="presParOf" srcId="{7BDD4126-AB94-4AF8-B05E-53428A50B614}" destId="{6E2FF9BC-CFCF-42FF-954C-15CA471ACBC2}" srcOrd="0" destOrd="0" presId="urn:microsoft.com/office/officeart/2005/8/layout/orgChart1"/>
    <dgm:cxn modelId="{484EB82D-2A30-4CB7-8BBD-FC650315F3A4}" type="presParOf" srcId="{6E2FF9BC-CFCF-42FF-954C-15CA471ACBC2}" destId="{0E745185-BD5F-4D11-B982-01200213030C}" srcOrd="0" destOrd="0" presId="urn:microsoft.com/office/officeart/2005/8/layout/orgChart1"/>
    <dgm:cxn modelId="{4B739E52-FEC4-440F-81E0-5BBFB45A2891}" type="presParOf" srcId="{0E745185-BD5F-4D11-B982-01200213030C}" destId="{28D9FE48-4440-46F1-8266-BD04809071D4}" srcOrd="0" destOrd="0" presId="urn:microsoft.com/office/officeart/2005/8/layout/orgChart1"/>
    <dgm:cxn modelId="{1BB3FFB8-6252-42C6-8EB5-1F5006B6A789}" type="presParOf" srcId="{0E745185-BD5F-4D11-B982-01200213030C}" destId="{E88073B4-1ACD-4C63-858B-3B6B7EEB9D88}" srcOrd="1" destOrd="0" presId="urn:microsoft.com/office/officeart/2005/8/layout/orgChart1"/>
    <dgm:cxn modelId="{04809CF0-0170-400A-AC7E-D81170823873}" type="presParOf" srcId="{6E2FF9BC-CFCF-42FF-954C-15CA471ACBC2}" destId="{B38CAE41-682B-40C2-92ED-DF6DADBFF315}" srcOrd="1" destOrd="0" presId="urn:microsoft.com/office/officeart/2005/8/layout/orgChart1"/>
    <dgm:cxn modelId="{1289F4C2-45A5-4B27-8BD4-68C51699F621}" type="presParOf" srcId="{B38CAE41-682B-40C2-92ED-DF6DADBFF315}" destId="{75CB72E7-6063-488E-80BF-300D5AD07662}" srcOrd="0" destOrd="0" presId="urn:microsoft.com/office/officeart/2005/8/layout/orgChart1"/>
    <dgm:cxn modelId="{DCCF35DE-D4D3-4ECF-A96F-F909CC9D5798}" type="presParOf" srcId="{B38CAE41-682B-40C2-92ED-DF6DADBFF315}" destId="{F3BB5C10-C136-4140-BCA6-0F4AC3AF5004}" srcOrd="1" destOrd="0" presId="urn:microsoft.com/office/officeart/2005/8/layout/orgChart1"/>
    <dgm:cxn modelId="{1B1D3956-2579-49CC-9595-58D9BAC1E573}" type="presParOf" srcId="{F3BB5C10-C136-4140-BCA6-0F4AC3AF5004}" destId="{59810DFC-CD38-498E-A0E1-CF3D1AD55BB3}" srcOrd="0" destOrd="0" presId="urn:microsoft.com/office/officeart/2005/8/layout/orgChart1"/>
    <dgm:cxn modelId="{682C4075-4DFA-46C9-8DA5-642FC980AAA0}" type="presParOf" srcId="{59810DFC-CD38-498E-A0E1-CF3D1AD55BB3}" destId="{EA380EF0-B57B-42E2-AE36-C19375B04DB0}" srcOrd="0" destOrd="0" presId="urn:microsoft.com/office/officeart/2005/8/layout/orgChart1"/>
    <dgm:cxn modelId="{4B8A36E5-5FFE-4F22-9A55-40DDFE1FE589}" type="presParOf" srcId="{59810DFC-CD38-498E-A0E1-CF3D1AD55BB3}" destId="{E5434935-0BF6-45E0-942A-5512F2008ABD}" srcOrd="1" destOrd="0" presId="urn:microsoft.com/office/officeart/2005/8/layout/orgChart1"/>
    <dgm:cxn modelId="{477FE787-28BD-4DA1-BA31-213549D4E59B}" type="presParOf" srcId="{F3BB5C10-C136-4140-BCA6-0F4AC3AF5004}" destId="{8F551CCD-9F35-4B89-B7EB-61CC62ECA21E}" srcOrd="1" destOrd="0" presId="urn:microsoft.com/office/officeart/2005/8/layout/orgChart1"/>
    <dgm:cxn modelId="{09409D20-D357-4FD3-8960-7E15AE9D8F00}" type="presParOf" srcId="{F3BB5C10-C136-4140-BCA6-0F4AC3AF5004}" destId="{86A1B0CF-AFA7-4631-82A8-A6C0BF8C82BB}" srcOrd="2" destOrd="0" presId="urn:microsoft.com/office/officeart/2005/8/layout/orgChart1"/>
    <dgm:cxn modelId="{54F0A75B-98E1-41CF-AD1E-943CAFA684FB}" type="presParOf" srcId="{B38CAE41-682B-40C2-92ED-DF6DADBFF315}" destId="{AE8080DC-D3D6-4134-A1F6-9802C891D7BE}" srcOrd="2" destOrd="0" presId="urn:microsoft.com/office/officeart/2005/8/layout/orgChart1"/>
    <dgm:cxn modelId="{B3220041-56A4-45A3-BA5C-1A200E377AE0}" type="presParOf" srcId="{B38CAE41-682B-40C2-92ED-DF6DADBFF315}" destId="{FBB49ED1-7AEB-4277-8B90-7BFDE8566FBD}" srcOrd="3" destOrd="0" presId="urn:microsoft.com/office/officeart/2005/8/layout/orgChart1"/>
    <dgm:cxn modelId="{04A8D4A2-39C7-409F-B52D-2D13827ED367}" type="presParOf" srcId="{FBB49ED1-7AEB-4277-8B90-7BFDE8566FBD}" destId="{14847675-6D33-4FD0-9D6A-BA89CF89934D}" srcOrd="0" destOrd="0" presId="urn:microsoft.com/office/officeart/2005/8/layout/orgChart1"/>
    <dgm:cxn modelId="{429BE5A2-EFB7-4AAF-A7AC-D66C3FC7D7D0}" type="presParOf" srcId="{14847675-6D33-4FD0-9D6A-BA89CF89934D}" destId="{4DA22C5F-F7B9-44C4-BB7B-E5FF6AAB09B0}" srcOrd="0" destOrd="0" presId="urn:microsoft.com/office/officeart/2005/8/layout/orgChart1"/>
    <dgm:cxn modelId="{EF004F0F-B950-449F-B184-CFFF6C084370}" type="presParOf" srcId="{14847675-6D33-4FD0-9D6A-BA89CF89934D}" destId="{5D9FDCAF-83F5-4900-8741-349CF8DC2351}" srcOrd="1" destOrd="0" presId="urn:microsoft.com/office/officeart/2005/8/layout/orgChart1"/>
    <dgm:cxn modelId="{6D099802-0898-4352-8760-BB52FACBE3ED}" type="presParOf" srcId="{FBB49ED1-7AEB-4277-8B90-7BFDE8566FBD}" destId="{271E3B55-8395-471A-8678-FBD805DEC0C7}" srcOrd="1" destOrd="0" presId="urn:microsoft.com/office/officeart/2005/8/layout/orgChart1"/>
    <dgm:cxn modelId="{0FCA0BC0-F0FB-4357-8F3D-ED19D6EA4E7E}" type="presParOf" srcId="{FBB49ED1-7AEB-4277-8B90-7BFDE8566FBD}" destId="{F86EF895-B6AA-43D6-975E-9B47FECADF3A}" srcOrd="2" destOrd="0" presId="urn:microsoft.com/office/officeart/2005/8/layout/orgChart1"/>
    <dgm:cxn modelId="{6AE4B4CF-7100-4E70-8B6F-CBA223DFC83D}" type="presParOf" srcId="{B38CAE41-682B-40C2-92ED-DF6DADBFF315}" destId="{602E0D8C-56F3-4238-894B-8BE05AE96ADF}" srcOrd="4" destOrd="0" presId="urn:microsoft.com/office/officeart/2005/8/layout/orgChart1"/>
    <dgm:cxn modelId="{41CCA783-2A6F-478C-A252-0FA238C1654A}" type="presParOf" srcId="{B38CAE41-682B-40C2-92ED-DF6DADBFF315}" destId="{87CB688A-9AFE-46C8-84E7-333D37118AD2}" srcOrd="5" destOrd="0" presId="urn:microsoft.com/office/officeart/2005/8/layout/orgChart1"/>
    <dgm:cxn modelId="{3A7DBD86-81CC-41CB-880A-6B88858A5E33}" type="presParOf" srcId="{87CB688A-9AFE-46C8-84E7-333D37118AD2}" destId="{643764DC-4024-4242-8C41-2C7BA72C7035}" srcOrd="0" destOrd="0" presId="urn:microsoft.com/office/officeart/2005/8/layout/orgChart1"/>
    <dgm:cxn modelId="{ABB4575A-2D85-44EF-A492-88AAD076683C}" type="presParOf" srcId="{643764DC-4024-4242-8C41-2C7BA72C7035}" destId="{DE7FFA40-75D3-45E2-831C-AC41466FC8E1}" srcOrd="0" destOrd="0" presId="urn:microsoft.com/office/officeart/2005/8/layout/orgChart1"/>
    <dgm:cxn modelId="{6FACD489-33B4-41B5-B50C-4A105450CD80}" type="presParOf" srcId="{643764DC-4024-4242-8C41-2C7BA72C7035}" destId="{280B35F5-4986-4A12-BDF0-B1FB99CC6660}" srcOrd="1" destOrd="0" presId="urn:microsoft.com/office/officeart/2005/8/layout/orgChart1"/>
    <dgm:cxn modelId="{E081595C-6C2C-464A-8321-7C8120258A56}" type="presParOf" srcId="{87CB688A-9AFE-46C8-84E7-333D37118AD2}" destId="{F9228EA8-3ECD-460C-95D2-DC0869FFE168}" srcOrd="1" destOrd="0" presId="urn:microsoft.com/office/officeart/2005/8/layout/orgChart1"/>
    <dgm:cxn modelId="{9805D991-9A99-492A-9B69-9834829CB9FA}" type="presParOf" srcId="{87CB688A-9AFE-46C8-84E7-333D37118AD2}" destId="{B56E6CD3-5601-49BD-880C-B97E117D5191}" srcOrd="2" destOrd="0" presId="urn:microsoft.com/office/officeart/2005/8/layout/orgChart1"/>
    <dgm:cxn modelId="{C2A01780-9539-47F1-B3EA-8FC0B1715705}" type="presParOf" srcId="{B38CAE41-682B-40C2-92ED-DF6DADBFF315}" destId="{E433B445-E1F5-490C-A364-05DF48AA2823}" srcOrd="6" destOrd="0" presId="urn:microsoft.com/office/officeart/2005/8/layout/orgChart1"/>
    <dgm:cxn modelId="{773E7023-9784-4F0D-80BC-D50F8DE4982C}" type="presParOf" srcId="{B38CAE41-682B-40C2-92ED-DF6DADBFF315}" destId="{AC945C4C-B288-440E-9B33-B9B65664B1F3}" srcOrd="7" destOrd="0" presId="urn:microsoft.com/office/officeart/2005/8/layout/orgChart1"/>
    <dgm:cxn modelId="{8DADCBC2-21B2-4106-AAE5-52DB10838EBE}" type="presParOf" srcId="{AC945C4C-B288-440E-9B33-B9B65664B1F3}" destId="{F896BB22-A02E-4303-B27C-4322B14618D6}" srcOrd="0" destOrd="0" presId="urn:microsoft.com/office/officeart/2005/8/layout/orgChart1"/>
    <dgm:cxn modelId="{98A61D75-B17C-4698-85E1-2FB20F89E69B}" type="presParOf" srcId="{F896BB22-A02E-4303-B27C-4322B14618D6}" destId="{07382828-4653-478D-A1C2-A2F89F9C2294}" srcOrd="0" destOrd="0" presId="urn:microsoft.com/office/officeart/2005/8/layout/orgChart1"/>
    <dgm:cxn modelId="{12A0CD22-7C36-4EA2-9B06-1F2EE4917029}" type="presParOf" srcId="{F896BB22-A02E-4303-B27C-4322B14618D6}" destId="{52CCE175-F774-48F1-A9A0-D1A8858935DA}" srcOrd="1" destOrd="0" presId="urn:microsoft.com/office/officeart/2005/8/layout/orgChart1"/>
    <dgm:cxn modelId="{EFB6E358-DB1F-47A5-A126-43CF654B18BD}" type="presParOf" srcId="{AC945C4C-B288-440E-9B33-B9B65664B1F3}" destId="{C9F70353-1081-454C-B0E1-0755E3D500A1}" srcOrd="1" destOrd="0" presId="urn:microsoft.com/office/officeart/2005/8/layout/orgChart1"/>
    <dgm:cxn modelId="{CF5DE6BE-3DDC-4B59-9081-D0AF49716DD0}" type="presParOf" srcId="{AC945C4C-B288-440E-9B33-B9B65664B1F3}" destId="{F483EE2F-211F-4EBF-9448-FEFA929C1BA6}" srcOrd="2" destOrd="0" presId="urn:microsoft.com/office/officeart/2005/8/layout/orgChart1"/>
    <dgm:cxn modelId="{62B2AEEC-3101-4179-8C24-5858526959C7}" type="presParOf" srcId="{B38CAE41-682B-40C2-92ED-DF6DADBFF315}" destId="{B1DA6361-DFAF-40EB-8638-CA49E1995532}" srcOrd="8" destOrd="0" presId="urn:microsoft.com/office/officeart/2005/8/layout/orgChart1"/>
    <dgm:cxn modelId="{FF9D265E-253C-4E5F-AF02-BCD8BFC61335}" type="presParOf" srcId="{B38CAE41-682B-40C2-92ED-DF6DADBFF315}" destId="{B9CA5EEA-D4D0-4BF4-83D2-D039E14235F9}" srcOrd="9" destOrd="0" presId="urn:microsoft.com/office/officeart/2005/8/layout/orgChart1"/>
    <dgm:cxn modelId="{190277EB-4124-419E-BCF8-EBC45C7809F4}" type="presParOf" srcId="{B9CA5EEA-D4D0-4BF4-83D2-D039E14235F9}" destId="{1F9E1AC8-05F8-41B7-AA79-589575BC79D6}" srcOrd="0" destOrd="0" presId="urn:microsoft.com/office/officeart/2005/8/layout/orgChart1"/>
    <dgm:cxn modelId="{09BB2158-F31F-4E13-9730-E6F687616274}" type="presParOf" srcId="{1F9E1AC8-05F8-41B7-AA79-589575BC79D6}" destId="{53E057CD-8462-4B2A-9A3C-E49D7DD62A96}" srcOrd="0" destOrd="0" presId="urn:microsoft.com/office/officeart/2005/8/layout/orgChart1"/>
    <dgm:cxn modelId="{E923B6C2-65B2-4DD3-AB3D-B3A6CB835897}" type="presParOf" srcId="{1F9E1AC8-05F8-41B7-AA79-589575BC79D6}" destId="{2BFA2780-6FD1-4B26-ADA5-8B9C259EEC51}" srcOrd="1" destOrd="0" presId="urn:microsoft.com/office/officeart/2005/8/layout/orgChart1"/>
    <dgm:cxn modelId="{D17C10C8-6FB4-49EE-AA57-BF538D79C30A}" type="presParOf" srcId="{B9CA5EEA-D4D0-4BF4-83D2-D039E14235F9}" destId="{FED7DC1E-10A9-4ABC-ADCE-9F575779A655}" srcOrd="1" destOrd="0" presId="urn:microsoft.com/office/officeart/2005/8/layout/orgChart1"/>
    <dgm:cxn modelId="{18E5DDE2-C220-4E68-8B96-0922473BE6BD}" type="presParOf" srcId="{B9CA5EEA-D4D0-4BF4-83D2-D039E14235F9}" destId="{0CD700AB-171F-4FE4-B784-9161446E0106}" srcOrd="2" destOrd="0" presId="urn:microsoft.com/office/officeart/2005/8/layout/orgChart1"/>
    <dgm:cxn modelId="{B06BCC05-C7DC-4B99-A722-CD3F8B44E18D}" type="presParOf" srcId="{6E2FF9BC-CFCF-42FF-954C-15CA471ACBC2}" destId="{AF331FFA-0060-420F-9B25-51E1A9C4CB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A6361-DFAF-40EB-8638-CA49E1995532}">
      <dsp:nvSpPr>
        <dsp:cNvPr id="0" name=""/>
        <dsp:cNvSpPr/>
      </dsp:nvSpPr>
      <dsp:spPr>
        <a:xfrm>
          <a:off x="3581400" y="1668755"/>
          <a:ext cx="2967639" cy="700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1380"/>
              </a:lnTo>
              <a:lnTo>
                <a:pt x="2967639" y="571380"/>
              </a:lnTo>
              <a:lnTo>
                <a:pt x="2967639" y="7001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3B445-E1F5-490C-A364-05DF48AA2823}">
      <dsp:nvSpPr>
        <dsp:cNvPr id="0" name=""/>
        <dsp:cNvSpPr/>
      </dsp:nvSpPr>
      <dsp:spPr>
        <a:xfrm>
          <a:off x="3581400" y="1668755"/>
          <a:ext cx="1483819" cy="700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1380"/>
              </a:lnTo>
              <a:lnTo>
                <a:pt x="1483819" y="571380"/>
              </a:lnTo>
              <a:lnTo>
                <a:pt x="1483819" y="7001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2E0D8C-56F3-4238-894B-8BE05AE96ADF}">
      <dsp:nvSpPr>
        <dsp:cNvPr id="0" name=""/>
        <dsp:cNvSpPr/>
      </dsp:nvSpPr>
      <dsp:spPr>
        <a:xfrm>
          <a:off x="3535680" y="1668755"/>
          <a:ext cx="91440" cy="7001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01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8080DC-D3D6-4134-A1F6-9802C891D7BE}">
      <dsp:nvSpPr>
        <dsp:cNvPr id="0" name=""/>
        <dsp:cNvSpPr/>
      </dsp:nvSpPr>
      <dsp:spPr>
        <a:xfrm>
          <a:off x="2097580" y="1668755"/>
          <a:ext cx="1483819" cy="700142"/>
        </a:xfrm>
        <a:custGeom>
          <a:avLst/>
          <a:gdLst/>
          <a:ahLst/>
          <a:cxnLst/>
          <a:rect l="0" t="0" r="0" b="0"/>
          <a:pathLst>
            <a:path>
              <a:moveTo>
                <a:pt x="1483819" y="0"/>
              </a:moveTo>
              <a:lnTo>
                <a:pt x="1483819" y="571380"/>
              </a:lnTo>
              <a:lnTo>
                <a:pt x="0" y="571380"/>
              </a:lnTo>
              <a:lnTo>
                <a:pt x="0" y="7001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CB72E7-6063-488E-80BF-300D5AD07662}">
      <dsp:nvSpPr>
        <dsp:cNvPr id="0" name=""/>
        <dsp:cNvSpPr/>
      </dsp:nvSpPr>
      <dsp:spPr>
        <a:xfrm>
          <a:off x="613760" y="1668755"/>
          <a:ext cx="2967639" cy="700142"/>
        </a:xfrm>
        <a:custGeom>
          <a:avLst/>
          <a:gdLst/>
          <a:ahLst/>
          <a:cxnLst/>
          <a:rect l="0" t="0" r="0" b="0"/>
          <a:pathLst>
            <a:path>
              <a:moveTo>
                <a:pt x="2967639" y="0"/>
              </a:moveTo>
              <a:lnTo>
                <a:pt x="2967639" y="571380"/>
              </a:lnTo>
              <a:lnTo>
                <a:pt x="0" y="571380"/>
              </a:lnTo>
              <a:lnTo>
                <a:pt x="0" y="7001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D9FE48-4440-46F1-8266-BD04809071D4}">
      <dsp:nvSpPr>
        <dsp:cNvPr id="0" name=""/>
        <dsp:cNvSpPr/>
      </dsp:nvSpPr>
      <dsp:spPr>
        <a:xfrm>
          <a:off x="2144541" y="1055606"/>
          <a:ext cx="2873717" cy="613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Členové organizační struktury poradenské organizace</a:t>
          </a:r>
        </a:p>
      </dsp:txBody>
      <dsp:txXfrm>
        <a:off x="2144541" y="1055606"/>
        <a:ext cx="2873717" cy="613148"/>
      </dsp:txXfrm>
    </dsp:sp>
    <dsp:sp modelId="{EA380EF0-B57B-42E2-AE36-C19375B04DB0}">
      <dsp:nvSpPr>
        <dsp:cNvPr id="0" name=""/>
        <dsp:cNvSpPr/>
      </dsp:nvSpPr>
      <dsp:spPr>
        <a:xfrm>
          <a:off x="612" y="2368897"/>
          <a:ext cx="1226297" cy="613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Zákazníci</a:t>
          </a:r>
        </a:p>
      </dsp:txBody>
      <dsp:txXfrm>
        <a:off x="612" y="2368897"/>
        <a:ext cx="1226297" cy="613148"/>
      </dsp:txXfrm>
    </dsp:sp>
    <dsp:sp modelId="{4DA22C5F-F7B9-44C4-BB7B-E5FF6AAB09B0}">
      <dsp:nvSpPr>
        <dsp:cNvPr id="0" name=""/>
        <dsp:cNvSpPr/>
      </dsp:nvSpPr>
      <dsp:spPr>
        <a:xfrm>
          <a:off x="1484431" y="2368897"/>
          <a:ext cx="1226297" cy="613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Partneři</a:t>
          </a:r>
        </a:p>
      </dsp:txBody>
      <dsp:txXfrm>
        <a:off x="1484431" y="2368897"/>
        <a:ext cx="1226297" cy="613148"/>
      </dsp:txXfrm>
    </dsp:sp>
    <dsp:sp modelId="{DE7FFA40-75D3-45E2-831C-AC41466FC8E1}">
      <dsp:nvSpPr>
        <dsp:cNvPr id="0" name=""/>
        <dsp:cNvSpPr/>
      </dsp:nvSpPr>
      <dsp:spPr>
        <a:xfrm>
          <a:off x="2968251" y="2368897"/>
          <a:ext cx="1226297" cy="613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Poradci</a:t>
          </a:r>
        </a:p>
      </dsp:txBody>
      <dsp:txXfrm>
        <a:off x="2968251" y="2368897"/>
        <a:ext cx="1226297" cy="613148"/>
      </dsp:txXfrm>
    </dsp:sp>
    <dsp:sp modelId="{07382828-4653-478D-A1C2-A2F89F9C2294}">
      <dsp:nvSpPr>
        <dsp:cNvPr id="0" name=""/>
        <dsp:cNvSpPr/>
      </dsp:nvSpPr>
      <dsp:spPr>
        <a:xfrm>
          <a:off x="4452071" y="2368897"/>
          <a:ext cx="1226297" cy="613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Zaměstnanci pracující na projektech</a:t>
          </a:r>
        </a:p>
      </dsp:txBody>
      <dsp:txXfrm>
        <a:off x="4452071" y="2368897"/>
        <a:ext cx="1226297" cy="613148"/>
      </dsp:txXfrm>
    </dsp:sp>
    <dsp:sp modelId="{53E057CD-8462-4B2A-9A3C-E49D7DD62A96}">
      <dsp:nvSpPr>
        <dsp:cNvPr id="0" name=""/>
        <dsp:cNvSpPr/>
      </dsp:nvSpPr>
      <dsp:spPr>
        <a:xfrm>
          <a:off x="5935890" y="2368897"/>
          <a:ext cx="1226297" cy="613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Podpůrní zaměstnanci</a:t>
          </a:r>
        </a:p>
      </dsp:txBody>
      <dsp:txXfrm>
        <a:off x="5935890" y="2368897"/>
        <a:ext cx="1226297" cy="613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>
            <a:extLst>
              <a:ext uri="{FF2B5EF4-FFF2-40B4-BE49-F238E27FC236}">
                <a16:creationId xmlns:a16="http://schemas.microsoft.com/office/drawing/2014/main" id="{477C8F2A-1F99-4EB9-84DC-6B67FD561A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Zástupný symbol pro poznámky 2">
            <a:extLst>
              <a:ext uri="{FF2B5EF4-FFF2-40B4-BE49-F238E27FC236}">
                <a16:creationId xmlns:a16="http://schemas.microsoft.com/office/drawing/2014/main" id="{A7AC790D-A859-476C-9F2C-F0D62566D9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Zástupný symbol pro číslo snímku 3">
            <a:extLst>
              <a:ext uri="{FF2B5EF4-FFF2-40B4-BE49-F238E27FC236}">
                <a16:creationId xmlns:a16="http://schemas.microsoft.com/office/drawing/2014/main" id="{C96B8C36-2C53-412D-B056-422F965A09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0E6164-5F7F-4D5E-9A40-903C6C6C4331}" type="slidenum">
              <a:rPr lang="cs-CZ" altLang="cs-CZ"/>
              <a:pPr>
                <a:spcBef>
                  <a:spcPct val="0"/>
                </a:spcBef>
              </a:pPr>
              <a:t>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altLang="cs-CZ" sz="2100" dirty="0"/>
              <a:t>Co je problém (pracovat na reálných problémech)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1800" dirty="0"/>
              <a:t>Jaký výsledek je požadovaný – kvalita, zisk, spokojenost zákazníka, tržní podíl….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1800" dirty="0"/>
              <a:t>Kritické posouzení – jedná se skutečně o cíl? Proč je tržní podíl problém? Proč je pro vás důležitý tržní podíl? Kvůli zisku? Zisk je tím cílem!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1800" dirty="0"/>
              <a:t>Odhalení skrytých předpokladů – tržní podíl je důležitý pokud vede k </a:t>
            </a:r>
            <a:r>
              <a:rPr lang="cs-CZ" altLang="cs-CZ" sz="1800" dirty="0" err="1"/>
              <a:t>zisku,což</a:t>
            </a:r>
            <a:r>
              <a:rPr lang="cs-CZ" altLang="cs-CZ" sz="1800" dirty="0"/>
              <a:t> ale nemusí být vždy pravda, může to být nákladné zvyšovat tržní podíl (produktové inovace….)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1800" dirty="0"/>
              <a:t>Odlišovat vícero požadovaných výsledků – poradce posoudí, zda spolu nějak souvisí?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1800" dirty="0"/>
              <a:t>Sestavit hierarchii výsledků – snaha se zaměřit na hierarchicky nejvyšší cíl, doporučit klientovi, </a:t>
            </a:r>
            <a:r>
              <a:rPr lang="cs-CZ" altLang="cs-CZ" sz="1800" b="1" dirty="0"/>
              <a:t>roste komplexita diagnózy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1800" dirty="0"/>
              <a:t>Nicméně co s dalšími požadovanými výsledky? – bez vztahu k hlavnímu – neřešit, jiný projekt; se vztahem – je třeba </a:t>
            </a:r>
            <a:r>
              <a:rPr lang="cs-CZ" altLang="cs-CZ" sz="1800" dirty="0" err="1"/>
              <a:t>řešitintegrálně</a:t>
            </a:r>
            <a:r>
              <a:rPr lang="cs-CZ" altLang="cs-CZ" sz="1800" dirty="0"/>
              <a:t> , kvalita vzdělání a výzkumu na univerzitě – výuka a výzkum spolu souvisí, kvalitou obou je potřeba řešit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1800" b="1" dirty="0"/>
              <a:t>Důležitá je dekompozice problému (problém zisku, problém </a:t>
            </a:r>
            <a:r>
              <a:rPr lang="cs-CZ" altLang="cs-CZ" sz="1800" b="1" dirty="0" err="1"/>
              <a:t>tržbe</a:t>
            </a:r>
            <a:r>
              <a:rPr lang="cs-CZ" altLang="cs-CZ" sz="1800" b="1" dirty="0"/>
              <a:t> nebo nákladů?.....)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1800" dirty="0"/>
              <a:t>Analýza mezery - sběr dat a sestavení modelu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987C9E-A96C-412F-8B25-62E361299F51}" type="slidenum">
              <a:rPr lang="cs-CZ" altLang="cs-CZ" smtClean="0"/>
              <a:pPr>
                <a:defRPr/>
              </a:pPr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9906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Čím výše je stanoven dekomponovaný problém, tím se projekt stává </a:t>
            </a:r>
            <a:r>
              <a:rPr lang="cs-CZ" dirty="0" err="1"/>
              <a:t>kompelxnějším</a:t>
            </a:r>
            <a:r>
              <a:rPr lang="cs-CZ" dirty="0"/>
              <a:t>, </a:t>
            </a:r>
            <a:r>
              <a:rPr lang="cs-CZ" dirty="0" err="1"/>
              <a:t>Poro</a:t>
            </a:r>
            <a:r>
              <a:rPr lang="cs-CZ" dirty="0"/>
              <a:t> je třeba definovat </a:t>
            </a:r>
            <a:r>
              <a:rPr lang="cs-CZ" dirty="0" err="1"/>
              <a:t>result</a:t>
            </a:r>
            <a:r>
              <a:rPr lang="cs-CZ" dirty="0"/>
              <a:t> gap i na nižší úrovně, projekt se tak stává více uchopitelným. Dekomponovat pomocí </a:t>
            </a:r>
            <a:r>
              <a:rPr lang="cs-CZ" dirty="0" err="1"/>
              <a:t>result</a:t>
            </a:r>
            <a:r>
              <a:rPr lang="cs-CZ" dirty="0"/>
              <a:t> driveru. Můžeme jít na nižší </a:t>
            </a:r>
            <a:r>
              <a:rPr lang="cs-CZ" dirty="0" err="1"/>
              <a:t>úrovn</a:t>
            </a:r>
            <a:endParaRPr lang="cs-CZ" dirty="0"/>
          </a:p>
          <a:p>
            <a:r>
              <a:rPr lang="cs-CZ" dirty="0"/>
              <a:t>Je třeba vnímat i jednotlivé mezery ve vzájemném vztahu, pozor na přílišné zjednodušení. Jsou vysoké náklady, nízký </a:t>
            </a:r>
            <a:r>
              <a:rPr lang="cs-CZ" dirty="0" err="1"/>
              <a:t>vypade</a:t>
            </a:r>
            <a:r>
              <a:rPr lang="cs-CZ" dirty="0"/>
              <a:t> v objemu právě vlivem nákladů např. na marketing – budu řešit </a:t>
            </a:r>
            <a:r>
              <a:rPr lang="cs-CZ" dirty="0" err="1"/>
              <a:t>pči</a:t>
            </a:r>
            <a:r>
              <a:rPr lang="cs-CZ" dirty="0"/>
              <a:t> jsou </a:t>
            </a:r>
            <a:r>
              <a:rPr lang="cs-CZ" dirty="0" err="1"/>
              <a:t>nákald</a:t>
            </a:r>
            <a:r>
              <a:rPr lang="cs-CZ" dirty="0"/>
              <a:t> </a:t>
            </a:r>
            <a:r>
              <a:rPr lang="cs-CZ" dirty="0" err="1"/>
              <a:t>yna</a:t>
            </a:r>
            <a:r>
              <a:rPr lang="cs-CZ" dirty="0"/>
              <a:t> </a:t>
            </a:r>
            <a:r>
              <a:rPr lang="cs-CZ" dirty="0" err="1"/>
              <a:t>marekting</a:t>
            </a:r>
            <a:r>
              <a:rPr lang="cs-CZ" dirty="0"/>
              <a:t> </a:t>
            </a:r>
            <a:r>
              <a:rPr lang="cs-CZ" dirty="0" err="1"/>
              <a:t>vysoék</a:t>
            </a:r>
            <a:r>
              <a:rPr lang="cs-CZ" dirty="0"/>
              <a:t>, hledat řešení, snižovat náklady, ale to </a:t>
            </a:r>
            <a:r>
              <a:rPr lang="cs-CZ" dirty="0" err="1"/>
              <a:t>bdue</a:t>
            </a:r>
            <a:r>
              <a:rPr lang="cs-CZ" dirty="0"/>
              <a:t> </a:t>
            </a:r>
            <a:r>
              <a:rPr lang="cs-CZ" dirty="0" err="1"/>
              <a:t>ít</a:t>
            </a:r>
            <a:r>
              <a:rPr lang="cs-CZ" dirty="0"/>
              <a:t> dopad na pokles prodejů, </a:t>
            </a:r>
            <a:r>
              <a:rPr lang="cs-CZ" dirty="0" err="1"/>
              <a:t>takze</a:t>
            </a:r>
            <a:r>
              <a:rPr lang="cs-CZ" dirty="0"/>
              <a:t> je třeba brát ve vzájemném vztahu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987C9E-A96C-412F-8B25-62E361299F51}" type="slidenum">
              <a:rPr lang="cs-CZ" altLang="cs-CZ" smtClean="0"/>
              <a:pPr>
                <a:defRPr/>
              </a:pPr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4246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Co dál, můžeme začít hledat příčiny, otázkou je zda podnik není příliš velký, mnoho aktivit na mnoha trzích, je třeba zjistit, kde ten problém opravdu je</a:t>
            </a:r>
          </a:p>
          <a:p>
            <a:r>
              <a:rPr lang="cs-CZ" dirty="0"/>
              <a:t>Dekompozice dle dvou kritérií, vybrat si to které více odlišuje  v dekompozici (větší rozdíly mezi skupinami podle země než </a:t>
            </a:r>
            <a:r>
              <a:rPr lang="cs-CZ" dirty="0" err="1"/>
              <a:t>podhle</a:t>
            </a:r>
            <a:r>
              <a:rPr lang="cs-CZ" dirty="0"/>
              <a:t> kanálu)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987C9E-A96C-412F-8B25-62E361299F51}" type="slidenum">
              <a:rPr lang="cs-CZ" altLang="cs-CZ" smtClean="0"/>
              <a:pPr>
                <a:defRPr/>
              </a:pPr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0066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>
            <a:extLst>
              <a:ext uri="{FF2B5EF4-FFF2-40B4-BE49-F238E27FC236}">
                <a16:creationId xmlns:a16="http://schemas.microsoft.com/office/drawing/2014/main" id="{7505D38A-E100-47A7-8D77-696A27E5DA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Zástupný symbol pro poznámky 2">
            <a:extLst>
              <a:ext uri="{FF2B5EF4-FFF2-40B4-BE49-F238E27FC236}">
                <a16:creationId xmlns:a16="http://schemas.microsoft.com/office/drawing/2014/main" id="{CA34E0B5-FDE7-4A71-8472-7B19505488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Škála je vzájemně výjimečná proti diferenciaci a kvalitě, nicméně kvalita a diferenciace ne, protože kvalita může být tím dioferenciátorem</a:t>
            </a:r>
          </a:p>
          <a:p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Co když klesá podíl segmentu na celkovém trhu jako takovém, podíl na trhu může být stabilní, podíl zákazníka v segmentu může být stabilní</a:t>
            </a:r>
            <a:endParaRPr lang="en-GB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Zástupný symbol pro číslo snímku 3">
            <a:extLst>
              <a:ext uri="{FF2B5EF4-FFF2-40B4-BE49-F238E27FC236}">
                <a16:creationId xmlns:a16="http://schemas.microsoft.com/office/drawing/2014/main" id="{16CEEED1-9E38-446D-859D-1E6635601B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8FF4C7-29BA-45E6-9127-AD074BF64ABA}" type="slidenum">
              <a:rPr lang="cs-CZ" altLang="cs-CZ"/>
              <a:pPr>
                <a:spcBef>
                  <a:spcPct val="0"/>
                </a:spcBef>
              </a:pPr>
              <a:t>13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Zákazníci </a:t>
            </a:r>
            <a:r>
              <a:rPr lang="cs-CZ" dirty="0" err="1"/>
              <a:t>nejsu</a:t>
            </a:r>
            <a:r>
              <a:rPr lang="cs-CZ" dirty="0"/>
              <a:t> součástí podstaty – organizační struktury organizace, zaměstnanci pracující na projektech – tam spadají i partneři a poradci, není ME, chybí manažeři – takže není ani 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987C9E-A96C-412F-8B25-62E361299F51}" type="slidenum">
              <a:rPr lang="cs-CZ" altLang="cs-CZ" smtClean="0"/>
              <a:pPr>
                <a:defRPr/>
              </a:pPr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166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>
            <a:extLst>
              <a:ext uri="{FF2B5EF4-FFF2-40B4-BE49-F238E27FC236}">
                <a16:creationId xmlns:a16="http://schemas.microsoft.com/office/drawing/2014/main" id="{63230DC0-271F-44A7-A413-7FE1F7D3B9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Zástupný symbol pro poznámky 2">
            <a:extLst>
              <a:ext uri="{FF2B5EF4-FFF2-40B4-BE49-F238E27FC236}">
                <a16:creationId xmlns:a16="http://schemas.microsoft.com/office/drawing/2014/main" id="{B336A3D1-3120-4A57-9AA3-D37110EE99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Zástupný symbol pro číslo snímku 3">
            <a:extLst>
              <a:ext uri="{FF2B5EF4-FFF2-40B4-BE49-F238E27FC236}">
                <a16:creationId xmlns:a16="http://schemas.microsoft.com/office/drawing/2014/main" id="{FD196F73-72D4-4567-801F-50C53AB349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8EC01D-1701-486C-804A-BD1A8285F814}" type="slidenum">
              <a:rPr lang="cs-CZ" altLang="cs-CZ"/>
              <a:pPr>
                <a:spcBef>
                  <a:spcPct val="0"/>
                </a:spcBef>
              </a:pPr>
              <a:t>15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>
            <a:extLst>
              <a:ext uri="{FF2B5EF4-FFF2-40B4-BE49-F238E27FC236}">
                <a16:creationId xmlns:a16="http://schemas.microsoft.com/office/drawing/2014/main" id="{031E59FA-5B06-451A-A2C4-FFC038F341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Zástupný symbol pro poznámky 2">
            <a:extLst>
              <a:ext uri="{FF2B5EF4-FFF2-40B4-BE49-F238E27FC236}">
                <a16:creationId xmlns:a16="http://schemas.microsoft.com/office/drawing/2014/main" id="{869BCFE3-4CCF-47A6-A2F2-EA4A5BBCBD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0568B7A4-4E7B-48A3-9F41-0504D99743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D6E376-22DA-408F-BC7F-BB88E9E8F6C8}" type="slidenum">
              <a:rPr lang="cs-CZ" altLang="cs-CZ"/>
              <a:pPr>
                <a:spcBef>
                  <a:spcPct val="0"/>
                </a:spcBef>
              </a:pPr>
              <a:t>16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>
            <a:extLst>
              <a:ext uri="{FF2B5EF4-FFF2-40B4-BE49-F238E27FC236}">
                <a16:creationId xmlns:a16="http://schemas.microsoft.com/office/drawing/2014/main" id="{9726A64C-65D9-4022-8582-8D57156578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Zástupný symbol pro poznámky 2">
            <a:extLst>
              <a:ext uri="{FF2B5EF4-FFF2-40B4-BE49-F238E27FC236}">
                <a16:creationId xmlns:a16="http://schemas.microsoft.com/office/drawing/2014/main" id="{0654D37D-8889-440E-85ED-5D25D21153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Zástupný symbol pro číslo snímku 3">
            <a:extLst>
              <a:ext uri="{FF2B5EF4-FFF2-40B4-BE49-F238E27FC236}">
                <a16:creationId xmlns:a16="http://schemas.microsoft.com/office/drawing/2014/main" id="{9435798D-FE4F-453D-B5FF-935046D866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D9E9C5-421E-4AF1-B0A2-B7B0B5C7A5D6}" type="slidenum">
              <a:rPr lang="cs-CZ" altLang="cs-CZ"/>
              <a:pPr>
                <a:spcBef>
                  <a:spcPct val="0"/>
                </a:spcBef>
              </a:pPr>
              <a:t>17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C758C9F6-184E-4047-A0D3-8FE33AAFD5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E8EFE4-4999-438D-8B0A-71CE2286C865}" type="slidenum">
              <a:rPr lang="cs-CZ" altLang="cs-CZ"/>
              <a:pPr>
                <a:spcBef>
                  <a:spcPct val="0"/>
                </a:spcBef>
              </a:pPr>
              <a:t>18</a:t>
            </a:fld>
            <a:endParaRPr lang="cs-CZ" altLang="cs-CZ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E98DB79F-28C5-43DC-9605-8EB2ED47FA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6F50E942-7BA8-444B-AF16-D29AC91D2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80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>
            <a:extLst>
              <a:ext uri="{FF2B5EF4-FFF2-40B4-BE49-F238E27FC236}">
                <a16:creationId xmlns:a16="http://schemas.microsoft.com/office/drawing/2014/main" id="{71911DB2-7F80-42B3-BDFF-BD9C85512B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Zástupný symbol pro poznámky 2">
            <a:extLst>
              <a:ext uri="{FF2B5EF4-FFF2-40B4-BE49-F238E27FC236}">
                <a16:creationId xmlns:a16="http://schemas.microsoft.com/office/drawing/2014/main" id="{694A90C5-D250-4B70-B8F6-1DFAE7C007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4" name="Zástupný symbol pro číslo snímku 3">
            <a:extLst>
              <a:ext uri="{FF2B5EF4-FFF2-40B4-BE49-F238E27FC236}">
                <a16:creationId xmlns:a16="http://schemas.microsoft.com/office/drawing/2014/main" id="{B3949C62-BDD4-4892-8A5D-190C67AA31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01A652-AE23-4517-B580-FA28D939AD7E}" type="slidenum">
              <a:rPr lang="cs-CZ" altLang="cs-CZ"/>
              <a:pPr>
                <a:spcBef>
                  <a:spcPct val="0"/>
                </a:spcBef>
              </a:pPr>
              <a:t>19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>
            <a:extLst>
              <a:ext uri="{FF2B5EF4-FFF2-40B4-BE49-F238E27FC236}">
                <a16:creationId xmlns:a16="http://schemas.microsoft.com/office/drawing/2014/main" id="{8CF3A00E-63AD-4BD8-9184-323196E464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Zástupný symbol pro poznámky 2">
            <a:extLst>
              <a:ext uri="{FF2B5EF4-FFF2-40B4-BE49-F238E27FC236}">
                <a16:creationId xmlns:a16="http://schemas.microsoft.com/office/drawing/2014/main" id="{00E8F0B0-E2BB-429B-BA0C-A234CDA5D7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Zástupný symbol pro číslo snímku 3">
            <a:extLst>
              <a:ext uri="{FF2B5EF4-FFF2-40B4-BE49-F238E27FC236}">
                <a16:creationId xmlns:a16="http://schemas.microsoft.com/office/drawing/2014/main" id="{1F6D2FE4-36D0-4558-892C-9E7FBC53A0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60E752-DEB9-4D1E-846C-71F6786A87B5}" type="slidenum">
              <a:rPr lang="cs-CZ" altLang="cs-CZ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>
            <a:extLst>
              <a:ext uri="{FF2B5EF4-FFF2-40B4-BE49-F238E27FC236}">
                <a16:creationId xmlns:a16="http://schemas.microsoft.com/office/drawing/2014/main" id="{49F6E70E-381B-488C-A40B-4DF5F38F5B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Zástupný symbol pro poznámky 2">
            <a:extLst>
              <a:ext uri="{FF2B5EF4-FFF2-40B4-BE49-F238E27FC236}">
                <a16:creationId xmlns:a16="http://schemas.microsoft.com/office/drawing/2014/main" id="{8443FEC9-CAB4-4C63-99A6-8C94496765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Zástupný symbol pro číslo snímku 3">
            <a:extLst>
              <a:ext uri="{FF2B5EF4-FFF2-40B4-BE49-F238E27FC236}">
                <a16:creationId xmlns:a16="http://schemas.microsoft.com/office/drawing/2014/main" id="{F20DEAFF-B22E-4435-8A62-11FAD9FA68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AB368C-5420-461D-9F8F-90A8CA4B195C}" type="slidenum">
              <a:rPr lang="cs-CZ" altLang="cs-CZ"/>
              <a:pPr>
                <a:spcBef>
                  <a:spcPct val="0"/>
                </a:spcBef>
              </a:pPr>
              <a:t>20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>
            <a:extLst>
              <a:ext uri="{FF2B5EF4-FFF2-40B4-BE49-F238E27FC236}">
                <a16:creationId xmlns:a16="http://schemas.microsoft.com/office/drawing/2014/main" id="{C5318D43-FD16-48DF-80FF-EDE0171684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Zástupný symbol pro poznámky 2">
            <a:extLst>
              <a:ext uri="{FF2B5EF4-FFF2-40B4-BE49-F238E27FC236}">
                <a16:creationId xmlns:a16="http://schemas.microsoft.com/office/drawing/2014/main" id="{E61C730D-6B28-4596-A75D-281292A8F2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0" name="Zástupný symbol pro číslo snímku 3">
            <a:extLst>
              <a:ext uri="{FF2B5EF4-FFF2-40B4-BE49-F238E27FC236}">
                <a16:creationId xmlns:a16="http://schemas.microsoft.com/office/drawing/2014/main" id="{309866D0-B1EF-4C41-B49C-7898264380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68271F-1D95-4522-AB74-0AF70A6B36B4}" type="slidenum">
              <a:rPr lang="cs-CZ" altLang="cs-CZ"/>
              <a:pPr>
                <a:spcBef>
                  <a:spcPct val="0"/>
                </a:spcBef>
              </a:pPr>
              <a:t>21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3DADA070-9DA1-4FE9-9F1B-638C6F4FC5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012964-042F-44FD-8670-D713A54092E1}" type="slidenum">
              <a:rPr lang="cs-CZ" altLang="cs-CZ"/>
              <a:pPr>
                <a:spcBef>
                  <a:spcPct val="0"/>
                </a:spcBef>
              </a:pPr>
              <a:t>22</a:t>
            </a:fld>
            <a:endParaRPr lang="cs-CZ" altLang="cs-CZ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173E60A5-9F71-4F07-B1DF-D833593E77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E49C16A2-770A-4138-B092-B451744664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</a:pPr>
            <a:endParaRPr lang="cs-CZ" altLang="cs-CZ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>
            <a:extLst>
              <a:ext uri="{FF2B5EF4-FFF2-40B4-BE49-F238E27FC236}">
                <a16:creationId xmlns:a16="http://schemas.microsoft.com/office/drawing/2014/main" id="{E41CDE98-B0C9-46F2-81A0-FCD19D3BFD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Zástupný symbol pro poznámky 2">
            <a:extLst>
              <a:ext uri="{FF2B5EF4-FFF2-40B4-BE49-F238E27FC236}">
                <a16:creationId xmlns:a16="http://schemas.microsoft.com/office/drawing/2014/main" id="{CBE275FE-FC30-4E0D-9FC0-7EEBA4FADA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6" name="Zástupný symbol pro číslo snímku 3">
            <a:extLst>
              <a:ext uri="{FF2B5EF4-FFF2-40B4-BE49-F238E27FC236}">
                <a16:creationId xmlns:a16="http://schemas.microsoft.com/office/drawing/2014/main" id="{A7343BA0-975B-4F17-BC7E-FE5643B6EE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8CB105-F661-42F1-8956-D380A210D70E}" type="slidenum">
              <a:rPr lang="cs-CZ" altLang="cs-CZ"/>
              <a:pPr>
                <a:spcBef>
                  <a:spcPct val="0"/>
                </a:spcBef>
              </a:pPr>
              <a:t>23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>
            <a:extLst>
              <a:ext uri="{FF2B5EF4-FFF2-40B4-BE49-F238E27FC236}">
                <a16:creationId xmlns:a16="http://schemas.microsoft.com/office/drawing/2014/main" id="{318EC4A1-A8E2-484D-8A94-9092A349B5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Zástupný symbol pro poznámky 2">
            <a:extLst>
              <a:ext uri="{FF2B5EF4-FFF2-40B4-BE49-F238E27FC236}">
                <a16:creationId xmlns:a16="http://schemas.microsoft.com/office/drawing/2014/main" id="{34A45961-79AA-4B4B-93FD-E45FDFA7F0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4" name="Zástupný symbol pro číslo snímku 3">
            <a:extLst>
              <a:ext uri="{FF2B5EF4-FFF2-40B4-BE49-F238E27FC236}">
                <a16:creationId xmlns:a16="http://schemas.microsoft.com/office/drawing/2014/main" id="{6532E6F0-35E7-4A4F-BC94-046CC70DB4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2E9139-EFA2-4641-B676-4786F80385F0}" type="slidenum">
              <a:rPr lang="cs-CZ" altLang="cs-CZ"/>
              <a:pPr>
                <a:spcBef>
                  <a:spcPct val="0"/>
                </a:spcBef>
              </a:pPr>
              <a:t>24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4DDF76DA-0F00-4FA7-8BAD-7507D2A707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957F50-3FDA-4630-BF80-32A578697DE4}" type="slidenum">
              <a:rPr lang="cs-CZ" altLang="cs-CZ"/>
              <a:pPr>
                <a:spcBef>
                  <a:spcPct val="0"/>
                </a:spcBef>
              </a:pPr>
              <a:t>25</a:t>
            </a:fld>
            <a:endParaRPr lang="cs-CZ" altLang="cs-CZ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D715F922-D416-4E60-B78F-91FC33FD02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E66A8CEE-916E-4697-83F6-520FFEB42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/>
              <a:t>Abductive</a:t>
            </a:r>
            <a:r>
              <a:rPr lang="cs-CZ" dirty="0"/>
              <a:t> </a:t>
            </a:r>
            <a:r>
              <a:rPr lang="cs-CZ" dirty="0" err="1"/>
              <a:t>reasoning</a:t>
            </a:r>
            <a:r>
              <a:rPr lang="cs-CZ" dirty="0"/>
              <a:t>, </a:t>
            </a:r>
            <a:r>
              <a:rPr lang="cs-CZ" dirty="0" err="1"/>
              <a:t>deductive</a:t>
            </a:r>
            <a:r>
              <a:rPr lang="cs-CZ" dirty="0"/>
              <a:t> (z obecného k jednotlivostem), </a:t>
            </a:r>
            <a:r>
              <a:rPr lang="cs-CZ" dirty="0" err="1"/>
              <a:t>inductive</a:t>
            </a:r>
            <a:r>
              <a:rPr lang="cs-CZ" dirty="0"/>
              <a:t> (zobecnění)</a:t>
            </a:r>
          </a:p>
          <a:p>
            <a:pPr>
              <a:defRPr/>
            </a:pPr>
            <a:r>
              <a:rPr lang="cs-CZ" dirty="0"/>
              <a:t>Na základě analýzy dat výběr příčiny, která může být příčinou</a:t>
            </a:r>
          </a:p>
          <a:p>
            <a:pPr>
              <a:defRPr/>
            </a:pPr>
            <a:r>
              <a:rPr lang="cs-CZ" dirty="0"/>
              <a:t>Vysoké náklady na produkt – možná příčina malé vyráběné množství</a:t>
            </a:r>
          </a:p>
          <a:p>
            <a:pPr>
              <a:defRPr/>
            </a:pPr>
            <a:r>
              <a:rPr lang="cs-CZ" dirty="0"/>
              <a:t>Pokud je malé výrobní (nevhodné) množství, pak jsou vysoké náklady – slouží jako hypotéza. Vyrábí podnik v nevhodném množství? Ano, je to možná příčina</a:t>
            </a:r>
          </a:p>
          <a:p>
            <a:pPr>
              <a:defRPr/>
            </a:pPr>
            <a:r>
              <a:rPr lang="cs-CZ" dirty="0"/>
              <a:t>Pokračujeme dokud nevysvětlíme celou mezeru</a:t>
            </a:r>
            <a:endParaRPr lang="en-GB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987C9E-A96C-412F-8B25-62E361299F51}" type="slidenum">
              <a:rPr lang="cs-CZ" altLang="cs-CZ" smtClean="0"/>
              <a:pPr>
                <a:defRPr/>
              </a:pPr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86870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podíl na trhu ovlivňuje mezeru ve výstupech</a:t>
            </a:r>
          </a:p>
          <a:p>
            <a:r>
              <a:rPr lang="cs-CZ" dirty="0"/>
              <a:t>Je třeba jít </a:t>
            </a:r>
            <a:r>
              <a:rPr lang="cs-CZ" dirty="0" err="1"/>
              <a:t>hlob</a:t>
            </a:r>
            <a:r>
              <a:rPr lang="cs-CZ" dirty="0"/>
              <a:t>, proč máme nízký podíl na trhu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987C9E-A96C-412F-8B25-62E361299F51}" type="slidenum">
              <a:rPr lang="cs-CZ" altLang="cs-CZ" smtClean="0"/>
              <a:pPr>
                <a:defRPr/>
              </a:pPr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34729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1. Identifikace mezery ve výstupu a její dekompozice 2. segmentace 3.možné příčiny a jejich strukturování, testování a výběr negativní události 5. formulace klíčové otázky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987C9E-A96C-412F-8B25-62E361299F51}" type="slidenum">
              <a:rPr lang="cs-CZ" altLang="cs-CZ" smtClean="0"/>
              <a:pPr>
                <a:defRPr/>
              </a:pPr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292087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987C9E-A96C-412F-8B25-62E361299F51}" type="slidenum">
              <a:rPr lang="cs-CZ" altLang="cs-CZ" smtClean="0"/>
              <a:pPr>
                <a:defRPr/>
              </a:pPr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717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48528CA8-5C31-4C67-89C0-02AE2F8000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DFE3C3-6D16-4498-BCFF-8C0EDAF5B12B}" type="slidenum">
              <a:rPr lang="cs-CZ" altLang="cs-CZ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EB3320C0-FE3E-4482-BE1A-FD948A043F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1BEB301D-161D-4BC7-BAAE-4332032F56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Definice příležitostí – </a:t>
            </a:r>
            <a:r>
              <a:rPr lang="cs-CZ" dirty="0" err="1"/>
              <a:t>lklient</a:t>
            </a:r>
            <a:r>
              <a:rPr lang="cs-CZ" dirty="0"/>
              <a:t> nebo konzultant, </a:t>
            </a:r>
          </a:p>
          <a:p>
            <a:r>
              <a:rPr lang="cs-CZ" dirty="0"/>
              <a:t>První otázka – proč ta příležitost existuje? Chceme uvést nový produkt – proč můžeme? Protože vysoká poptávka neexistuje konkurence </a:t>
            </a:r>
            <a:r>
              <a:rPr lang="cs-CZ" dirty="0" err="1"/>
              <a:t>možnsot</a:t>
            </a:r>
            <a:r>
              <a:rPr lang="cs-CZ" dirty="0"/>
              <a:t> realizovat inovační zisk spousta příčin – sestavené opět </a:t>
            </a:r>
            <a:r>
              <a:rPr lang="cs-CZ" dirty="0" err="1"/>
              <a:t>hierarchickéhomodelu</a:t>
            </a:r>
            <a:endParaRPr lang="cs-CZ" dirty="0"/>
          </a:p>
          <a:p>
            <a:r>
              <a:rPr lang="cs-CZ" dirty="0"/>
              <a:t>Testování </a:t>
            </a:r>
            <a:r>
              <a:rPr lang="cs-CZ" dirty="0" err="1"/>
              <a:t>přílěžitostí</a:t>
            </a:r>
            <a:r>
              <a:rPr lang="cs-CZ" dirty="0"/>
              <a:t> (</a:t>
            </a:r>
            <a:r>
              <a:rPr lang="cs-CZ" dirty="0" err="1"/>
              <a:t>drivers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opportunity</a:t>
            </a:r>
            <a:r>
              <a:rPr lang="cs-CZ" dirty="0"/>
              <a:t>) a jejich síly</a:t>
            </a:r>
          </a:p>
          <a:p>
            <a:r>
              <a:rPr lang="cs-CZ" dirty="0"/>
              <a:t>Kam tu </a:t>
            </a:r>
            <a:r>
              <a:rPr lang="cs-CZ" dirty="0" err="1"/>
              <a:t>příležitsot</a:t>
            </a:r>
            <a:r>
              <a:rPr lang="cs-CZ" dirty="0"/>
              <a:t> nasměrujeme – na jeden </a:t>
            </a:r>
            <a:r>
              <a:rPr lang="cs-CZ" dirty="0" err="1"/>
              <a:t>segmetn</a:t>
            </a:r>
            <a:r>
              <a:rPr lang="cs-CZ" dirty="0"/>
              <a:t> na více – odhad </a:t>
            </a:r>
            <a:r>
              <a:rPr lang="cs-CZ" dirty="0" err="1"/>
              <a:t>result</a:t>
            </a:r>
            <a:r>
              <a:rPr lang="cs-CZ" dirty="0"/>
              <a:t> gap – k jakým změnám to může vést</a:t>
            </a:r>
          </a:p>
          <a:p>
            <a:r>
              <a:rPr lang="cs-CZ" dirty="0"/>
              <a:t>Otázka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client</a:t>
            </a:r>
            <a:r>
              <a:rPr lang="cs-CZ" dirty="0"/>
              <a:t> </a:t>
            </a:r>
            <a:r>
              <a:rPr lang="cs-CZ" dirty="0" err="1"/>
              <a:t>respond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opportunity</a:t>
            </a:r>
            <a:r>
              <a:rPr lang="cs-CZ" dirty="0"/>
              <a:t> to </a:t>
            </a:r>
            <a:r>
              <a:rPr lang="cs-CZ" dirty="0" err="1"/>
              <a:t>achieve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increased</a:t>
            </a:r>
            <a:r>
              <a:rPr lang="cs-CZ" dirty="0"/>
              <a:t> </a:t>
            </a:r>
            <a:r>
              <a:rPr lang="cs-CZ" dirty="0" err="1"/>
              <a:t>result</a:t>
            </a:r>
            <a:endParaRPr lang="cs-CZ" dirty="0"/>
          </a:p>
          <a:p>
            <a:pPr>
              <a:defRPr/>
            </a:pPr>
            <a:r>
              <a:rPr lang="cs-CZ" dirty="0"/>
              <a:t>Zvýšit žádoucí výsledek</a:t>
            </a:r>
          </a:p>
          <a:p>
            <a:pPr>
              <a:defRPr/>
            </a:pPr>
            <a:r>
              <a:rPr lang="cs-CZ" dirty="0"/>
              <a:t>Existuje příležitost, kterou může klient využít, je třeba ji monetárně zhodnotit</a:t>
            </a:r>
          </a:p>
          <a:p>
            <a:pPr>
              <a:defRPr/>
            </a:pPr>
            <a:r>
              <a:rPr lang="cs-CZ" dirty="0"/>
              <a:t>Identifikace možných hnacích motorů (</a:t>
            </a:r>
            <a:r>
              <a:rPr lang="cs-CZ" dirty="0" err="1"/>
              <a:t>drivers</a:t>
            </a:r>
            <a:r>
              <a:rPr lang="cs-CZ" dirty="0"/>
              <a:t>) - proč ta příležitost existuje?, využití znalostí vlastních okolí k definici příležitosti</a:t>
            </a:r>
          </a:p>
          <a:p>
            <a:pPr>
              <a:defRPr/>
            </a:pPr>
            <a:r>
              <a:rPr lang="cs-CZ" dirty="0"/>
              <a:t>Strukturování „</a:t>
            </a:r>
            <a:r>
              <a:rPr lang="cs-CZ" dirty="0" err="1"/>
              <a:t>drivers</a:t>
            </a:r>
            <a:r>
              <a:rPr lang="cs-CZ" dirty="0"/>
              <a:t>“</a:t>
            </a:r>
          </a:p>
          <a:p>
            <a:pPr>
              <a:defRPr/>
            </a:pPr>
            <a:r>
              <a:rPr lang="cs-CZ" dirty="0"/>
              <a:t>Testování možných </a:t>
            </a:r>
            <a:r>
              <a:rPr lang="cs-CZ" dirty="0" err="1"/>
              <a:t>drivers</a:t>
            </a:r>
            <a:r>
              <a:rPr lang="cs-CZ" dirty="0"/>
              <a:t> – benchmarking</a:t>
            </a:r>
          </a:p>
          <a:p>
            <a:pPr>
              <a:defRPr/>
            </a:pPr>
            <a:r>
              <a:rPr lang="cs-CZ" dirty="0"/>
              <a:t>Segmentace příležitosti</a:t>
            </a:r>
          </a:p>
          <a:p>
            <a:pPr>
              <a:defRPr/>
            </a:pPr>
            <a:r>
              <a:rPr lang="cs-CZ" dirty="0"/>
              <a:t>Posouzení velikosti příležitosti</a:t>
            </a:r>
            <a:endParaRPr lang="en-GB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987C9E-A96C-412F-8B25-62E361299F51}" type="slidenum">
              <a:rPr lang="cs-CZ" altLang="cs-CZ" smtClean="0"/>
              <a:pPr>
                <a:defRPr/>
              </a:pPr>
              <a:t>32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673022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Pokud je vysoký </a:t>
            </a:r>
            <a:r>
              <a:rPr lang="cs-CZ" dirty="0" err="1"/>
              <a:t>techncký</a:t>
            </a:r>
            <a:r>
              <a:rPr lang="cs-CZ" dirty="0"/>
              <a:t> výkon nového produktu a </a:t>
            </a:r>
            <a:r>
              <a:rPr lang="cs-CZ" dirty="0" err="1"/>
              <a:t>lient</a:t>
            </a:r>
            <a:r>
              <a:rPr lang="cs-CZ" dirty="0"/>
              <a:t> </a:t>
            </a:r>
            <a:r>
              <a:rPr lang="cs-CZ" dirty="0" err="1"/>
              <a:t>kladě</a:t>
            </a:r>
            <a:r>
              <a:rPr lang="cs-CZ" dirty="0"/>
              <a:t> vysokou váhu na technickou výkonnost, což vede k ochotě platit, pak </a:t>
            </a:r>
            <a:r>
              <a:rPr lang="cs-CZ" dirty="0" err="1"/>
              <a:t>bdue</a:t>
            </a:r>
            <a:r>
              <a:rPr lang="cs-CZ" dirty="0"/>
              <a:t> ta mezera vysoká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53901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>
            <a:extLst>
              <a:ext uri="{FF2B5EF4-FFF2-40B4-BE49-F238E27FC236}">
                <a16:creationId xmlns:a16="http://schemas.microsoft.com/office/drawing/2014/main" id="{1A14E7B2-6D1F-4DC8-84B7-22BBBEEB9D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Zástupný symbol pro poznámky 2">
            <a:extLst>
              <a:ext uri="{FF2B5EF4-FFF2-40B4-BE49-F238E27FC236}">
                <a16:creationId xmlns:a16="http://schemas.microsoft.com/office/drawing/2014/main" id="{A95E76FC-5D6B-48D3-BC3E-9BEAF9673A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6" name="Zástupný symbol pro číslo snímku 3">
            <a:extLst>
              <a:ext uri="{FF2B5EF4-FFF2-40B4-BE49-F238E27FC236}">
                <a16:creationId xmlns:a16="http://schemas.microsoft.com/office/drawing/2014/main" id="{06930D5D-0302-488A-8BEA-35750C4892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BBEE41-B9F4-47A2-9D93-08DEFFC2726E}" type="slidenum">
              <a:rPr lang="cs-CZ" altLang="cs-CZ"/>
              <a:pPr>
                <a:spcBef>
                  <a:spcPct val="0"/>
                </a:spcBef>
              </a:pPr>
              <a:t>34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>
            <a:extLst>
              <a:ext uri="{FF2B5EF4-FFF2-40B4-BE49-F238E27FC236}">
                <a16:creationId xmlns:a16="http://schemas.microsoft.com/office/drawing/2014/main" id="{DBAB6400-978C-47E7-83D5-3D8EC7A82E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Zástupný symbol pro poznámky 2">
            <a:extLst>
              <a:ext uri="{FF2B5EF4-FFF2-40B4-BE49-F238E27FC236}">
                <a16:creationId xmlns:a16="http://schemas.microsoft.com/office/drawing/2014/main" id="{E07CAF9E-CDAD-4780-BCEE-29F447346E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4" name="Zástupný symbol pro číslo snímku 3">
            <a:extLst>
              <a:ext uri="{FF2B5EF4-FFF2-40B4-BE49-F238E27FC236}">
                <a16:creationId xmlns:a16="http://schemas.microsoft.com/office/drawing/2014/main" id="{C9BFF2A6-C9A9-405C-A77B-E384EEC3CC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8B5E54-1F3C-498C-8F1E-57916EF69BE7}" type="slidenum">
              <a:rPr lang="cs-CZ" altLang="cs-CZ"/>
              <a:pPr>
                <a:spcBef>
                  <a:spcPct val="0"/>
                </a:spcBef>
              </a:pPr>
              <a:t>35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>
            <a:extLst>
              <a:ext uri="{FF2B5EF4-FFF2-40B4-BE49-F238E27FC236}">
                <a16:creationId xmlns:a16="http://schemas.microsoft.com/office/drawing/2014/main" id="{814CA663-EDF2-4362-940C-913416A503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>
            <a:extLst>
              <a:ext uri="{FF2B5EF4-FFF2-40B4-BE49-F238E27FC236}">
                <a16:creationId xmlns:a16="http://schemas.microsoft.com/office/drawing/2014/main" id="{469436A2-F493-46E6-B84B-BE746F6465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2" name="Zástupný symbol pro číslo snímku 3">
            <a:extLst>
              <a:ext uri="{FF2B5EF4-FFF2-40B4-BE49-F238E27FC236}">
                <a16:creationId xmlns:a16="http://schemas.microsoft.com/office/drawing/2014/main" id="{02E537BB-9827-45AE-A590-97DFB29E94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5E09D3-52B1-41E9-9048-FB44C9B8428D}" type="slidenum">
              <a:rPr lang="cs-CZ" altLang="cs-CZ"/>
              <a:pPr>
                <a:spcBef>
                  <a:spcPct val="0"/>
                </a:spcBef>
              </a:pPr>
              <a:t>36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obrázek snímku 1">
            <a:extLst>
              <a:ext uri="{FF2B5EF4-FFF2-40B4-BE49-F238E27FC236}">
                <a16:creationId xmlns:a16="http://schemas.microsoft.com/office/drawing/2014/main" id="{9EAB3C77-47DA-4AC5-987F-CEF4D1097E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Zástupný symbol pro poznámky 2">
            <a:extLst>
              <a:ext uri="{FF2B5EF4-FFF2-40B4-BE49-F238E27FC236}">
                <a16:creationId xmlns:a16="http://schemas.microsoft.com/office/drawing/2014/main" id="{DD980906-9B1A-44F1-AB02-BACA846455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40" name="Zástupný symbol pro číslo snímku 3">
            <a:extLst>
              <a:ext uri="{FF2B5EF4-FFF2-40B4-BE49-F238E27FC236}">
                <a16:creationId xmlns:a16="http://schemas.microsoft.com/office/drawing/2014/main" id="{4746E0E4-7CEC-45D8-B8C0-9C692B3BA4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381257-832F-4938-AAAB-926C767B5F51}" type="slidenum">
              <a:rPr lang="cs-CZ" altLang="cs-CZ"/>
              <a:pPr>
                <a:spcBef>
                  <a:spcPct val="0"/>
                </a:spcBef>
              </a:pPr>
              <a:t>37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>
            <a:extLst>
              <a:ext uri="{FF2B5EF4-FFF2-40B4-BE49-F238E27FC236}">
                <a16:creationId xmlns:a16="http://schemas.microsoft.com/office/drawing/2014/main" id="{D146262D-8715-4222-B3E8-910B468976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Zástupný symbol pro poznámky 2">
            <a:extLst>
              <a:ext uri="{FF2B5EF4-FFF2-40B4-BE49-F238E27FC236}">
                <a16:creationId xmlns:a16="http://schemas.microsoft.com/office/drawing/2014/main" id="{07BF1A82-347C-42CE-841D-1BD6DC9BB7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88" name="Zástupný symbol pro číslo snímku 3">
            <a:extLst>
              <a:ext uri="{FF2B5EF4-FFF2-40B4-BE49-F238E27FC236}">
                <a16:creationId xmlns:a16="http://schemas.microsoft.com/office/drawing/2014/main" id="{41962206-70AB-4F98-AA0F-CFC322B78F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998CDA-D3ED-44C3-B993-7F46FC329FEC}" type="slidenum">
              <a:rPr lang="cs-CZ" altLang="cs-CZ"/>
              <a:pPr>
                <a:spcBef>
                  <a:spcPct val="0"/>
                </a:spcBef>
              </a:pPr>
              <a:t>38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obrázek snímku 1">
            <a:extLst>
              <a:ext uri="{FF2B5EF4-FFF2-40B4-BE49-F238E27FC236}">
                <a16:creationId xmlns:a16="http://schemas.microsoft.com/office/drawing/2014/main" id="{4C3F1B04-6D9F-420C-BCEE-66DFA6A509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Zástupný symbol pro poznámky 2">
            <a:extLst>
              <a:ext uri="{FF2B5EF4-FFF2-40B4-BE49-F238E27FC236}">
                <a16:creationId xmlns:a16="http://schemas.microsoft.com/office/drawing/2014/main" id="{5E83F392-0334-4E98-A8E1-958F9D40B9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36" name="Zástupný symbol pro číslo snímku 3">
            <a:extLst>
              <a:ext uri="{FF2B5EF4-FFF2-40B4-BE49-F238E27FC236}">
                <a16:creationId xmlns:a16="http://schemas.microsoft.com/office/drawing/2014/main" id="{B5068F5F-0BEF-48E4-A32A-2DFC813351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248AB5-91F2-4EF8-B740-AE0C96BCFD1A}" type="slidenum">
              <a:rPr lang="cs-CZ" altLang="cs-CZ"/>
              <a:pPr>
                <a:spcBef>
                  <a:spcPct val="0"/>
                </a:spcBef>
              </a:pPr>
              <a:t>39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DFC8B7B1-DDE8-4028-B856-D47FAD1C43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365274-C18B-4D79-823B-FCEAA39E6B82}" type="slidenum">
              <a:rPr lang="cs-CZ" altLang="cs-CZ"/>
              <a:pPr>
                <a:spcBef>
                  <a:spcPct val="0"/>
                </a:spcBef>
              </a:pPr>
              <a:t>40</a:t>
            </a:fld>
            <a:endParaRPr lang="cs-CZ" altLang="cs-CZ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8106957D-17E9-4D01-96D2-14110017B4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6FB96086-EAD6-49A7-BC42-C1CB5E5427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autorem metody – Osborne, bouření mozků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obrázek snímku 1">
            <a:extLst>
              <a:ext uri="{FF2B5EF4-FFF2-40B4-BE49-F238E27FC236}">
                <a16:creationId xmlns:a16="http://schemas.microsoft.com/office/drawing/2014/main" id="{BAA10216-33CA-4EA9-83E3-F99D8ADF72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Zástupný symbol pro poznámky 2">
            <a:extLst>
              <a:ext uri="{FF2B5EF4-FFF2-40B4-BE49-F238E27FC236}">
                <a16:creationId xmlns:a16="http://schemas.microsoft.com/office/drawing/2014/main" id="{BBB98F94-6C44-4339-A6C4-965892362C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732" name="Zástupný symbol pro číslo snímku 3">
            <a:extLst>
              <a:ext uri="{FF2B5EF4-FFF2-40B4-BE49-F238E27FC236}">
                <a16:creationId xmlns:a16="http://schemas.microsoft.com/office/drawing/2014/main" id="{78A9DC63-3C1E-4451-A479-24A7D194B5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4A5F9D-71DA-4142-A6A6-21AB888F02D0}" type="slidenum">
              <a:rPr lang="cs-CZ" altLang="cs-CZ"/>
              <a:pPr>
                <a:spcBef>
                  <a:spcPct val="0"/>
                </a:spcBef>
              </a:pPr>
              <a:t>41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87B0DA7D-7467-49C8-BBFF-4AE5F4C2EF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398BC8-9872-4F67-B410-AAA17439BF33}" type="slidenum">
              <a:rPr lang="cs-CZ" altLang="cs-CZ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B7759D07-04C7-469D-BD44-BCB2168B67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E746330B-7792-44EA-9CD6-2432059126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obrázek snímku 1">
            <a:extLst>
              <a:ext uri="{FF2B5EF4-FFF2-40B4-BE49-F238E27FC236}">
                <a16:creationId xmlns:a16="http://schemas.microsoft.com/office/drawing/2014/main" id="{72A8C6C3-CB83-4FD1-8ECF-D5D7075F40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Zástupný symbol pro poznámky 2">
            <a:extLst>
              <a:ext uri="{FF2B5EF4-FFF2-40B4-BE49-F238E27FC236}">
                <a16:creationId xmlns:a16="http://schemas.microsoft.com/office/drawing/2014/main" id="{01193119-2A29-4C9D-B5F6-FFFD1E7275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80" name="Zástupný symbol pro číslo snímku 3">
            <a:extLst>
              <a:ext uri="{FF2B5EF4-FFF2-40B4-BE49-F238E27FC236}">
                <a16:creationId xmlns:a16="http://schemas.microsoft.com/office/drawing/2014/main" id="{6CA490D4-50EA-403F-A5BD-17023299EE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C943C8-BCF4-43CB-8302-C7BA7815D267}" type="slidenum">
              <a:rPr lang="cs-CZ" altLang="cs-CZ"/>
              <a:pPr>
                <a:spcBef>
                  <a:spcPct val="0"/>
                </a:spcBef>
              </a:pPr>
              <a:t>42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28DFD1D6-48BB-4249-A249-63859E17CC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5D4F64-E6FB-4AD8-BBDF-9546553044AB}" type="slidenum">
              <a:rPr lang="cs-CZ" altLang="cs-CZ"/>
              <a:pPr>
                <a:spcBef>
                  <a:spcPct val="0"/>
                </a:spcBef>
              </a:pPr>
              <a:t>43</a:t>
            </a:fld>
            <a:endParaRPr lang="cs-CZ" altLang="cs-CZ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E674898F-C732-47E3-99B4-73B69890EC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6D8B8057-3106-4FFF-8E0C-AFFADBEC70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rázek snímku 1">
            <a:extLst>
              <a:ext uri="{FF2B5EF4-FFF2-40B4-BE49-F238E27FC236}">
                <a16:creationId xmlns:a16="http://schemas.microsoft.com/office/drawing/2014/main" id="{A4BEDF41-D236-487C-AAE6-AFD75BCDC0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Zástupný symbol pro poznámky 2">
            <a:extLst>
              <a:ext uri="{FF2B5EF4-FFF2-40B4-BE49-F238E27FC236}">
                <a16:creationId xmlns:a16="http://schemas.microsoft.com/office/drawing/2014/main" id="{127E4724-755D-4219-A4BC-8D72D28EA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76" name="Zástupný symbol pro číslo snímku 3">
            <a:extLst>
              <a:ext uri="{FF2B5EF4-FFF2-40B4-BE49-F238E27FC236}">
                <a16:creationId xmlns:a16="http://schemas.microsoft.com/office/drawing/2014/main" id="{CD29DB58-02B0-426B-9D6F-28B10F4EB6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DFA239-6BDD-438C-90FB-81406EC0702F}" type="slidenum">
              <a:rPr lang="cs-CZ" altLang="cs-CZ"/>
              <a:pPr>
                <a:spcBef>
                  <a:spcPct val="0"/>
                </a:spcBef>
              </a:pPr>
              <a:t>44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>
            <a:extLst>
              <a:ext uri="{FF2B5EF4-FFF2-40B4-BE49-F238E27FC236}">
                <a16:creationId xmlns:a16="http://schemas.microsoft.com/office/drawing/2014/main" id="{737267D3-57DF-4792-A8E7-DDE320C220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Zástupný symbol pro poznámky 2">
            <a:extLst>
              <a:ext uri="{FF2B5EF4-FFF2-40B4-BE49-F238E27FC236}">
                <a16:creationId xmlns:a16="http://schemas.microsoft.com/office/drawing/2014/main" id="{22A5E5CB-17C3-40A8-9C56-776A07B30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Zástupný symbol pro číslo snímku 3">
            <a:extLst>
              <a:ext uri="{FF2B5EF4-FFF2-40B4-BE49-F238E27FC236}">
                <a16:creationId xmlns:a16="http://schemas.microsoft.com/office/drawing/2014/main" id="{623C4827-D1B1-4854-94AC-DE24546D43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5036B6-C6D8-4AD3-8EB0-DCB688DADD85}" type="slidenum">
              <a:rPr lang="cs-CZ" altLang="cs-CZ"/>
              <a:pPr>
                <a:spcBef>
                  <a:spcPct val="0"/>
                </a:spcBef>
              </a:pPr>
              <a:t>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29B71F40-7DF7-443E-B69F-4F4E32749D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A2D981-D1B5-4C23-8F6C-FDEAD668EE25}" type="slidenum">
              <a:rPr lang="cs-CZ" altLang="cs-CZ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D514C963-B0F1-4D48-BF1F-2CF5244E1E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0BA8FAB4-5576-473C-B857-70E73AE776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cs-CZ" altLang="cs-CZ" dirty="0"/>
              <a:t>definice rámce a vymezení nezbytných faktů</a:t>
            </a:r>
          </a:p>
          <a:p>
            <a:pPr eaLnBrk="1" hangingPunct="1"/>
            <a:r>
              <a:rPr lang="cs-CZ" altLang="cs-CZ" dirty="0"/>
              <a:t>zjišťování faktického stavu</a:t>
            </a:r>
          </a:p>
          <a:p>
            <a:pPr eaLnBrk="1" hangingPunct="1"/>
            <a:r>
              <a:rPr lang="cs-CZ" altLang="cs-CZ" dirty="0"/>
              <a:t>analýza fakt</a:t>
            </a:r>
          </a:p>
          <a:p>
            <a:pPr eaLnBrk="1" hangingPunct="1"/>
            <a:r>
              <a:rPr lang="cs-CZ" altLang="cs-CZ" dirty="0"/>
              <a:t>zpětná vazby zákazníka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en-US" dirty="0">
                <a:latin typeface="Arial" panose="020B0604020202020204" pitchFamily="34" charset="0"/>
                <a:cs typeface="Arial" panose="020B0604020202020204" pitchFamily="34" charset="0"/>
              </a:rPr>
              <a:t>Ověřit základní otázkou – klient přijde, že je problém kultura. Stačí položit a Proč je kultura podniková problém ? Protože jsou naši zaměstnanci nespokojení? Jaké jsou následky uvedeného problému vnímat v souvislostech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>
            <a:extLst>
              <a:ext uri="{FF2B5EF4-FFF2-40B4-BE49-F238E27FC236}">
                <a16:creationId xmlns:a16="http://schemas.microsoft.com/office/drawing/2014/main" id="{BFD3ABA3-3DFE-4A9F-8A5E-9C94C53A61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Zástupný symbol pro poznámky 2">
            <a:extLst>
              <a:ext uri="{FF2B5EF4-FFF2-40B4-BE49-F238E27FC236}">
                <a16:creationId xmlns:a16="http://schemas.microsoft.com/office/drawing/2014/main" id="{5941C09F-4C13-4525-9B8A-300E729676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cs-CZ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Guessing</a:t>
            </a:r>
            <a:r>
              <a:rPr lang="cs-CZ" altLang="en-US" dirty="0">
                <a:latin typeface="Arial" panose="020B0604020202020204" pitchFamily="34" charset="0"/>
                <a:cs typeface="Arial" panose="020B0604020202020204" pitchFamily="34" charset="0"/>
              </a:rPr>
              <a:t> – intuitivní přístup, žádné testování, žádná analýza</a:t>
            </a:r>
          </a:p>
          <a:p>
            <a:r>
              <a:rPr lang="cs-CZ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Analzyzing</a:t>
            </a:r>
            <a:r>
              <a:rPr lang="cs-CZ" altLang="en-US" dirty="0">
                <a:latin typeface="Arial" panose="020B0604020202020204" pitchFamily="34" charset="0"/>
                <a:cs typeface="Arial" panose="020B0604020202020204" pitchFamily="34" charset="0"/>
              </a:rPr>
              <a:t> – jen analýza, </a:t>
            </a:r>
            <a:r>
              <a:rPr lang="cs-CZ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ždáná</a:t>
            </a:r>
            <a:r>
              <a:rPr lang="cs-CZ" altLang="en-US" dirty="0">
                <a:latin typeface="Arial" panose="020B0604020202020204" pitchFamily="34" charset="0"/>
                <a:cs typeface="Arial" panose="020B0604020202020204" pitchFamily="34" charset="0"/>
              </a:rPr>
              <a:t> kreativita, snaha použít spoustu přístupů, analýza je </a:t>
            </a:r>
            <a:r>
              <a:rPr lang="cs-CZ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výstupe,m</a:t>
            </a:r>
            <a:r>
              <a:rPr lang="cs-CZ" altLang="en-US" dirty="0">
                <a:latin typeface="Arial" panose="020B0604020202020204" pitchFamily="34" charset="0"/>
                <a:cs typeface="Arial" panose="020B0604020202020204" pitchFamily="34" charset="0"/>
              </a:rPr>
              <a:t>, ne prostředkem, někdy se uvádí </a:t>
            </a:r>
            <a:r>
              <a:rPr lang="cs-CZ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boiling</a:t>
            </a:r>
            <a:r>
              <a:rPr lang="cs-CZ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ocean</a:t>
            </a:r>
            <a:r>
              <a:rPr lang="cs-CZ" alt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vysvatva</a:t>
            </a:r>
            <a:r>
              <a:rPr lang="cs-CZ" altLang="en-US" dirty="0">
                <a:latin typeface="Arial" panose="020B0604020202020204" pitchFamily="34" charset="0"/>
                <a:cs typeface="Arial" panose="020B0604020202020204" pitchFamily="34" charset="0"/>
              </a:rPr>
              <a:t> mnoho problému, zbytečně obtížný z toho problém děláme</a:t>
            </a:r>
          </a:p>
          <a:p>
            <a:r>
              <a:rPr lang="cs-CZ" altLang="en-US" dirty="0">
                <a:latin typeface="Arial" panose="020B0604020202020204" pitchFamily="34" charset="0"/>
                <a:cs typeface="Arial" panose="020B0604020202020204" pitchFamily="34" charset="0"/>
              </a:rPr>
              <a:t>SPS – kombinace všeho, nějaký rámec, zkušenosti a kreativita k </a:t>
            </a:r>
            <a:r>
              <a:rPr lang="cs-CZ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definiceic</a:t>
            </a:r>
            <a:r>
              <a:rPr lang="cs-CZ" altLang="en-US" dirty="0">
                <a:latin typeface="Arial" panose="020B0604020202020204" pitchFamily="34" charset="0"/>
                <a:cs typeface="Arial" panose="020B0604020202020204" pitchFamily="34" charset="0"/>
              </a:rPr>
              <a:t> hypotéz, hypotézy dále ověřovány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Zástupný symbol pro číslo snímku 3">
            <a:extLst>
              <a:ext uri="{FF2B5EF4-FFF2-40B4-BE49-F238E27FC236}">
                <a16:creationId xmlns:a16="http://schemas.microsoft.com/office/drawing/2014/main" id="{2D81C302-5625-40FF-B9FA-169C92C8C9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5AB5C1-BCB5-4192-8C12-C19CB2CE7FB4}" type="slidenum">
              <a:rPr lang="cs-CZ" altLang="cs-CZ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Problémeme</a:t>
            </a:r>
            <a:r>
              <a:rPr lang="cs-CZ" dirty="0"/>
              <a:t> je existující rozdíl mezi plánovaným a </a:t>
            </a:r>
            <a:r>
              <a:rPr lang="cs-CZ" dirty="0" err="1"/>
              <a:t>dosženým</a:t>
            </a:r>
            <a:r>
              <a:rPr lang="cs-CZ" dirty="0"/>
              <a:t> ziskem. Proč k ní mohlo dojít – poklesl výkon (plán byl 200000, zachovat taky jaký v čase t0 byla, ale došlo k </a:t>
            </a:r>
            <a:r>
              <a:rPr lang="cs-CZ" dirty="0" err="1"/>
              <a:t>poklesuale</a:t>
            </a:r>
            <a:r>
              <a:rPr lang="cs-CZ" dirty="0"/>
              <a:t> je jen 100000) nebo vzrostly požadavky, byl plán na růst, ale ten se nedostavil- Proč ? Něco se stalo a </a:t>
            </a:r>
            <a:r>
              <a:rPr lang="cs-CZ" dirty="0" err="1"/>
              <a:t>timus</a:t>
            </a:r>
            <a:r>
              <a:rPr lang="cs-CZ" dirty="0"/>
              <a:t> e </a:t>
            </a:r>
            <a:r>
              <a:rPr lang="cs-CZ" dirty="0" err="1"/>
              <a:t>říka</a:t>
            </a:r>
            <a:r>
              <a:rPr lang="cs-CZ" dirty="0"/>
              <a:t> </a:t>
            </a:r>
            <a:r>
              <a:rPr lang="cs-CZ" dirty="0" err="1"/>
              <a:t>disturbing</a:t>
            </a:r>
            <a:r>
              <a:rPr lang="cs-CZ" dirty="0"/>
              <a:t> event. Co se stalo? Snaha vysvětlit tu </a:t>
            </a:r>
            <a:r>
              <a:rPr lang="cs-CZ" dirty="0" err="1"/>
              <a:t>result</a:t>
            </a:r>
            <a:r>
              <a:rPr lang="cs-CZ" dirty="0"/>
              <a:t> gap je cílem </a:t>
            </a:r>
            <a:r>
              <a:rPr lang="cs-CZ" dirty="0" err="1"/>
              <a:t>diagnozy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987C9E-A96C-412F-8B25-62E361299F51}" type="slidenum">
              <a:rPr lang="cs-CZ" altLang="cs-CZ" smtClean="0"/>
              <a:pPr>
                <a:defRPr/>
              </a:pPr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44560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>
            <a:extLst>
              <a:ext uri="{FF2B5EF4-FFF2-40B4-BE49-F238E27FC236}">
                <a16:creationId xmlns:a16="http://schemas.microsoft.com/office/drawing/2014/main" id="{E1126806-24A5-4108-B542-DDD6C0A73B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432E19B-1981-43D3-B1E2-A4D28A7747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b="1" dirty="0"/>
              <a:t>Postupně odpovídáme na 3 </a:t>
            </a:r>
            <a:r>
              <a:rPr lang="cs-CZ" b="1" dirty="0" err="1"/>
              <a:t>optázky</a:t>
            </a:r>
            <a:r>
              <a:rPr lang="cs-CZ" b="1" dirty="0"/>
              <a:t> – 3 kroky – co je problém, kde je problém, proč ten problém existuje? Proč využití definice mezery – poradce pracuje na </a:t>
            </a:r>
            <a:r>
              <a:rPr lang="cs-CZ" b="1" dirty="0" err="1"/>
              <a:t>reálnách</a:t>
            </a:r>
            <a:r>
              <a:rPr lang="cs-CZ" b="1" dirty="0"/>
              <a:t> problémech</a:t>
            </a:r>
          </a:p>
          <a:p>
            <a:pPr>
              <a:defRPr/>
            </a:pPr>
            <a:r>
              <a:rPr lang="cs-CZ" b="1" dirty="0"/>
              <a:t>Identifikace mezery </a:t>
            </a:r>
            <a:r>
              <a:rPr lang="cs-CZ" dirty="0"/>
              <a:t>– je třeba odhalit mezeru před startem projektu, jaké jsou relevantní výsledky? Je třeba kriticky zhodnotit co říkán klient, co opravdu chce a odhalit nějako skryté </a:t>
            </a:r>
            <a:r>
              <a:rPr lang="cs-CZ" dirty="0" err="1"/>
              <a:t>předpokaldy</a:t>
            </a:r>
            <a:r>
              <a:rPr lang="cs-CZ" dirty="0"/>
              <a:t>, se kterými klient pracuje</a:t>
            </a:r>
          </a:p>
          <a:p>
            <a:pPr>
              <a:defRPr/>
            </a:pPr>
            <a:r>
              <a:rPr lang="cs-CZ" dirty="0"/>
              <a:t>-je třeba nějak oddělit jednotlivé výsledky, které klient chce dosáhnout a vytvořit mezi nimi hierarchii. Je třeba se zaměřit </a:t>
            </a:r>
            <a:r>
              <a:rPr lang="cs-CZ" dirty="0" err="1"/>
              <a:t>nay</a:t>
            </a:r>
            <a:r>
              <a:rPr lang="cs-CZ" dirty="0"/>
              <a:t> </a:t>
            </a:r>
            <a:r>
              <a:rPr lang="cs-CZ" dirty="0" err="1"/>
              <a:t>hiererchicky</a:t>
            </a:r>
            <a:r>
              <a:rPr lang="cs-CZ" dirty="0"/>
              <a:t> </a:t>
            </a:r>
            <a:r>
              <a:rPr lang="cs-CZ" dirty="0" err="1"/>
              <a:t>nejvýšší</a:t>
            </a:r>
            <a:r>
              <a:rPr lang="cs-CZ" dirty="0"/>
              <a:t> výsledek (ziskovost a značka, nejvyšším je ziskovost)</a:t>
            </a:r>
          </a:p>
          <a:p>
            <a:pPr marL="171450" indent="-171450">
              <a:buFontTx/>
              <a:buChar char="-"/>
              <a:defRPr/>
            </a:pPr>
            <a:r>
              <a:rPr lang="cs-CZ" dirty="0"/>
              <a:t>V případě nesouvisejících výsledků je třeba vytvořit nový projekt, v případě souvisejících výsledků je třeba řešit všechny</a:t>
            </a:r>
          </a:p>
          <a:p>
            <a:pPr marL="171450" indent="-171450">
              <a:buFontTx/>
              <a:buChar char="-"/>
              <a:defRPr/>
            </a:pPr>
            <a:r>
              <a:rPr lang="cs-CZ" dirty="0"/>
              <a:t>- je třeba hledat řešení pro konce ne pro </a:t>
            </a:r>
            <a:r>
              <a:rPr lang="cs-CZ" dirty="0" err="1"/>
              <a:t>means</a:t>
            </a:r>
            <a:r>
              <a:rPr lang="cs-CZ" dirty="0"/>
              <a:t>, je to ale hodně komplexní</a:t>
            </a:r>
          </a:p>
          <a:p>
            <a:pPr>
              <a:defRPr/>
            </a:pPr>
            <a:r>
              <a:rPr lang="cs-CZ" b="1" dirty="0" err="1"/>
              <a:t>Dekompizice</a:t>
            </a:r>
            <a:r>
              <a:rPr lang="cs-CZ" b="1" dirty="0"/>
              <a:t> problému – </a:t>
            </a:r>
            <a:r>
              <a:rPr lang="cs-CZ" dirty="0"/>
              <a:t>problém komplexní, je nejvýše, ale je třeba dekomponovat na nižší hierarchické úrovně as </a:t>
            </a:r>
            <a:r>
              <a:rPr lang="cs-CZ" dirty="0" err="1"/>
              <a:t>result</a:t>
            </a:r>
            <a:r>
              <a:rPr lang="cs-CZ" dirty="0"/>
              <a:t> gap, kde se </a:t>
            </a:r>
            <a:r>
              <a:rPr lang="cs-CZ" dirty="0" err="1"/>
              <a:t>onjevili</a:t>
            </a:r>
            <a:r>
              <a:rPr lang="cs-CZ" dirty="0"/>
              <a:t>, </a:t>
            </a:r>
            <a:r>
              <a:rPr lang="cs-CZ" dirty="0" err="1"/>
              <a:t>dky</a:t>
            </a:r>
            <a:r>
              <a:rPr lang="cs-CZ" dirty="0"/>
              <a:t> se objevili, jsou stabilní nebo se mění (pokud segmenty, pro segmenty)</a:t>
            </a:r>
          </a:p>
          <a:p>
            <a:pPr>
              <a:defRPr/>
            </a:pPr>
            <a:r>
              <a:rPr lang="cs-CZ" dirty="0"/>
              <a:t>Analýza mezery – sběr dat, jejich </a:t>
            </a:r>
            <a:r>
              <a:rPr lang="cs-CZ" dirty="0" err="1"/>
              <a:t>kontrolůa</a:t>
            </a:r>
            <a:r>
              <a:rPr lang="cs-CZ" dirty="0"/>
              <a:t>, vytvořit model</a:t>
            </a:r>
          </a:p>
          <a:p>
            <a:pPr>
              <a:defRPr/>
            </a:pPr>
            <a:r>
              <a:rPr lang="cs-CZ" dirty="0"/>
              <a:t>Segmentace </a:t>
            </a:r>
            <a:r>
              <a:rPr lang="cs-CZ" dirty="0" err="1"/>
              <a:t>result</a:t>
            </a:r>
            <a:r>
              <a:rPr lang="cs-CZ" dirty="0"/>
              <a:t> gap – kde je </a:t>
            </a:r>
            <a:endParaRPr lang="en-GB" dirty="0"/>
          </a:p>
        </p:txBody>
      </p:sp>
      <p:sp>
        <p:nvSpPr>
          <p:cNvPr id="19460" name="Zástupný symbol pro číslo snímku 3">
            <a:extLst>
              <a:ext uri="{FF2B5EF4-FFF2-40B4-BE49-F238E27FC236}">
                <a16:creationId xmlns:a16="http://schemas.microsoft.com/office/drawing/2014/main" id="{CB5C3EAC-7702-478D-8BCC-DBF563AE9E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29D0B0-E556-43A6-AB24-23221E4B7C41}" type="slidenum">
              <a:rPr lang="cs-CZ" altLang="cs-CZ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5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554" y="414002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3" y="718715"/>
            <a:ext cx="391568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4" y="718715"/>
            <a:ext cx="391568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8069" y="6129339"/>
            <a:ext cx="1126967" cy="3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3744" y="2477312"/>
            <a:ext cx="5672264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7784FCF-CA63-43D5-9F7A-283B5FF3D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657C0906-8176-4053-9581-FB903F818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80" y="277814"/>
            <a:ext cx="8231029" cy="11398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80" y="1600201"/>
            <a:ext cx="4039301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9007" y="1600201"/>
            <a:ext cx="4039301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2C8E21-A586-4F09-AB38-427938AB6D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BA18B-8BBB-4F20-BC4A-A5586E158271}" type="datetime1">
              <a:rPr lang="cs-CZ" altLang="en-US"/>
              <a:pPr>
                <a:defRPr/>
              </a:pPr>
              <a:t>10. 12. 2021</a:t>
            </a:fld>
            <a:endParaRPr lang="cs-CZ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C0E54F-954E-4C72-945F-C0E37A405E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E9277C-5B3B-48A6-979D-09B349BF42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8EB0F-F81D-4834-BAD1-7EC4B27A656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716338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78BC22B-FEC9-4A0A-9ABF-E4D20179A3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19F69-F998-478B-8E59-7144CC5B1765}" type="datetime1">
              <a:rPr lang="cs-CZ" altLang="en-US"/>
              <a:pPr>
                <a:defRPr/>
              </a:pPr>
              <a:t>10. 12. 2021</a:t>
            </a:fld>
            <a:endParaRPr lang="cs-CZ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3851384-E875-4932-9A08-7704118E6B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BB7CFF-65F8-46E9-99B5-889EE9A757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C88D6-6DDA-4EB7-B016-85AB85585C4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22609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5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554" y="414002"/>
            <a:ext cx="2350877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8" y="1695077"/>
            <a:ext cx="3914489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80" y="1692005"/>
            <a:ext cx="248407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4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80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4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9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6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1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4" y="1692005"/>
            <a:ext cx="248407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5" y="1692005"/>
            <a:ext cx="248407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8" y="692153"/>
            <a:ext cx="3914489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5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5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4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sifos.cz/index.php?id=slovnik&amp;act=zobrazit&amp;idd=&amp;pismeno=&amp;vyraz=1189079801&amp;heslo=Occamova%20b%F8itva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user_svandova\Dokumenty\Poradenstv&#237;\KentGant_Investigating%20an%20industry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53B52CE-0617-48B0-B7E8-C85E86D1A25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Poradenský proces - Diagnóza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66279E0-D590-4F2F-9C16-D80FDCFD67C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3. přednáška</a:t>
            </a: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D677940-7BC3-436E-A68C-CC50FE36D0B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32667E2-D704-4C96-9A3B-DB61B3CC3683}" type="datetime1">
              <a:rPr lang="cs-CZ" altLang="en-US"/>
              <a:pPr>
                <a:defRPr/>
              </a:pPr>
              <a:t>10. 12. 2021</a:t>
            </a:fld>
            <a:endParaRPr lang="cs-CZ" alt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11834FF4-7B2B-4A99-87E6-D14D3E8200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619" y="277813"/>
            <a:ext cx="8713788" cy="774700"/>
          </a:xfrm>
        </p:spPr>
        <p:txBody>
          <a:bodyPr/>
          <a:lstStyle/>
          <a:p>
            <a:r>
              <a:rPr lang="cs-CZ" altLang="en-US" dirty="0"/>
              <a:t>Podstata problému  (CO)</a:t>
            </a:r>
            <a:br>
              <a:rPr lang="cs-CZ" altLang="en-US" dirty="0"/>
            </a:br>
            <a:endParaRPr lang="en-GB" alt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DBA769-9FC8-41B1-957C-3063C02D5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370" y="1052513"/>
            <a:ext cx="4608512" cy="489676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2400" dirty="0"/>
              <a:t>Stanovit relevantní výsledek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400" dirty="0"/>
              <a:t>Kriticky posoudit problém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400" dirty="0"/>
              <a:t>Odkrýt skryté předpoklady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400" dirty="0"/>
              <a:t>Odlišovat mezi různými požadovanými výsledky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400" dirty="0"/>
              <a:t>Stanovit hierarchii mezi výsledky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400" dirty="0"/>
              <a:t>Alternativa – definice nového projektu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400" dirty="0"/>
              <a:t>Jak řešit více souvisejících cílů – integrálně</a:t>
            </a:r>
          </a:p>
          <a:p>
            <a:pPr>
              <a:lnSpc>
                <a:spcPct val="80000"/>
              </a:lnSpc>
              <a:defRPr/>
            </a:pPr>
            <a:endParaRPr lang="cs-CZ" altLang="cs-CZ" sz="2400" dirty="0"/>
          </a:p>
          <a:p>
            <a:pPr>
              <a:lnSpc>
                <a:spcPct val="80000"/>
              </a:lnSpc>
              <a:defRPr/>
            </a:pPr>
            <a:endParaRPr lang="cs-CZ" altLang="cs-CZ" sz="2400" dirty="0"/>
          </a:p>
          <a:p>
            <a:pPr>
              <a:lnSpc>
                <a:spcPct val="80000"/>
              </a:lnSpc>
              <a:defRPr/>
            </a:pPr>
            <a:endParaRPr lang="cs-CZ" altLang="cs-CZ" sz="2100" dirty="0"/>
          </a:p>
          <a:p>
            <a:pPr>
              <a:lnSpc>
                <a:spcPct val="80000"/>
              </a:lnSpc>
              <a:defRPr/>
            </a:pPr>
            <a:endParaRPr lang="cs-CZ" altLang="cs-CZ" sz="21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B931E3-72C2-4F23-A3D8-B2E27FC465C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4947E35-274D-45B2-8852-D9408A31D85F}" type="datetime1">
              <a:rPr lang="cs-CZ" altLang="en-US"/>
              <a:pPr>
                <a:defRPr/>
              </a:pPr>
              <a:t>10. 12. 2021</a:t>
            </a:fld>
            <a:endParaRPr lang="cs-CZ" altLang="en-US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209CA310-1BE3-414A-8D06-6A6271DD4C3B}"/>
              </a:ext>
            </a:extLst>
          </p:cNvPr>
          <p:cNvGrpSpPr/>
          <p:nvPr/>
        </p:nvGrpSpPr>
        <p:grpSpPr>
          <a:xfrm>
            <a:off x="5158580" y="1412777"/>
            <a:ext cx="3216357" cy="3528391"/>
            <a:chOff x="5387080" y="713886"/>
            <a:chExt cx="3216357" cy="3528391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6883A365-2BC6-42BA-8812-BF12C1B160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527" t="422" r="-1906" b="24950"/>
            <a:stretch/>
          </p:blipFill>
          <p:spPr>
            <a:xfrm>
              <a:off x="5387080" y="713886"/>
              <a:ext cx="3216357" cy="3528391"/>
            </a:xfrm>
            <a:prstGeom prst="rect">
              <a:avLst/>
            </a:prstGeom>
          </p:spPr>
        </p:pic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CF29C84E-5CB3-4C15-8A4F-B31183A3BE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0831" r="56250" b="1955"/>
            <a:stretch/>
          </p:blipFill>
          <p:spPr>
            <a:xfrm>
              <a:off x="6437589" y="724632"/>
              <a:ext cx="2160240" cy="6957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46253A-E903-450F-A9FD-7DDFAFACC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Dekompozice problému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2BB2F4-97A1-411F-9441-9CD5B61ED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83172C-FE2F-4D6C-98B8-332918392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52BF5E-E5E0-4055-930B-589BE3EDA8D0}" type="datetime1">
              <a:rPr lang="cs-CZ" altLang="en-US" smtClean="0"/>
              <a:pPr>
                <a:defRPr/>
              </a:pPr>
              <a:t>10. 12. 2021</a:t>
            </a:fld>
            <a:endParaRPr lang="cs-CZ" alt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CFD803E-9054-4A09-81E3-E838A96CE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10" y="1567208"/>
            <a:ext cx="8287969" cy="32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04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720D94A3-1FFE-4A6E-B3CF-D4BB153F34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Lokalizace problému (KDE)</a:t>
            </a:r>
            <a:endParaRPr lang="en-GB" altLang="cs-CZ"/>
          </a:p>
        </p:txBody>
      </p:sp>
      <p:sp>
        <p:nvSpPr>
          <p:cNvPr id="29699" name="Zástupný symbol pro obsah 2">
            <a:extLst>
              <a:ext uri="{FF2B5EF4-FFF2-40B4-BE49-F238E27FC236}">
                <a16:creationId xmlns:a16="http://schemas.microsoft.com/office/drawing/2014/main" id="{E7E9E9E8-94A0-471E-B6A1-D4B80B48F5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994" y="1125538"/>
            <a:ext cx="8229600" cy="2908300"/>
          </a:xfrm>
        </p:spPr>
        <p:txBody>
          <a:bodyPr/>
          <a:lstStyle/>
          <a:p>
            <a:r>
              <a:rPr lang="cs-CZ" altLang="cs-CZ" sz="1800" dirty="0"/>
              <a:t>posouzení existence problému s ohledem na různé segmenty a vymezit oblast pro diagnostiku segmentem, kde se problém vyskytuje. </a:t>
            </a:r>
          </a:p>
          <a:p>
            <a:r>
              <a:rPr lang="cs-CZ" altLang="cs-CZ" sz="1800" dirty="0"/>
              <a:t>Segment může být dán produktem, zemí, distribučním kanálem apod. </a:t>
            </a:r>
          </a:p>
          <a:p>
            <a:r>
              <a:rPr lang="cs-CZ" altLang="cs-CZ" sz="1800" b="1" dirty="0"/>
              <a:t>Je třeba odhalit přesnou lokalizaci problému a vyhnout se tak pasti průměru (</a:t>
            </a:r>
            <a:r>
              <a:rPr lang="cs-CZ" altLang="cs-CZ" sz="1800" dirty="0"/>
              <a:t>negativní výsledek v jednom segmentu a pozitivní výsledek v druhém segmentu, průměr je přesto pozitivní).  </a:t>
            </a:r>
          </a:p>
          <a:p>
            <a:r>
              <a:rPr lang="cs-CZ" altLang="cs-CZ" sz="1800" dirty="0"/>
              <a:t>Které kritérium zvolit pro dekompozici – to, které vysvětluje největší procento  mezery a je zde nejvíce nerovnoměrná distribuce mezery mezi jednotlivé segmenty.  . </a:t>
            </a:r>
            <a:endParaRPr lang="en-US" altLang="cs-CZ" sz="1800" dirty="0"/>
          </a:p>
          <a:p>
            <a:endParaRPr lang="en-GB" altLang="cs-CZ" sz="18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936AC3-E8B2-4AD2-8650-A081E6E518D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A9A916B-E8C0-4028-9915-A3ACBD7EA60A}" type="datetime1">
              <a:rPr lang="cs-CZ" altLang="en-US"/>
              <a:pPr>
                <a:defRPr/>
              </a:pPr>
              <a:t>10. 12. 2021</a:t>
            </a:fld>
            <a:endParaRPr lang="cs-CZ" alt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C46AD90-8EF7-4BAE-9815-6AFD7D870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69" y="3780004"/>
            <a:ext cx="7087054" cy="246363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2FDECD01-5A90-481C-A640-4E55520F3E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Logické strukturování příčin problému</a:t>
            </a:r>
            <a:endParaRPr lang="en-GB" altLang="cs-CZ" dirty="0"/>
          </a:p>
        </p:txBody>
      </p:sp>
      <p:sp>
        <p:nvSpPr>
          <p:cNvPr id="30723" name="Zástupný symbol pro obsah 2">
            <a:extLst>
              <a:ext uri="{FF2B5EF4-FFF2-40B4-BE49-F238E27FC236}">
                <a16:creationId xmlns:a16="http://schemas.microsoft.com/office/drawing/2014/main" id="{13C7C7AB-2941-4D9D-8F55-37025D5566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9107" y="2013995"/>
            <a:ext cx="8229600" cy="3713706"/>
          </a:xfrm>
        </p:spPr>
        <p:txBody>
          <a:bodyPr/>
          <a:lstStyle/>
          <a:p>
            <a:pPr lvl="1"/>
            <a:r>
              <a:rPr lang="cs-CZ" altLang="cs-CZ" dirty="0"/>
              <a:t>Musí být součástí podstaty problému a vysvětlovat ji</a:t>
            </a:r>
          </a:p>
          <a:p>
            <a:pPr lvl="2"/>
            <a:r>
              <a:rPr lang="cs-CZ" altLang="cs-CZ" dirty="0"/>
              <a:t>Mohou být příčiny poklesu zisku Tržby, Náklady, Reputace? </a:t>
            </a:r>
          </a:p>
          <a:p>
            <a:pPr lvl="1"/>
            <a:r>
              <a:rPr lang="cs-CZ" altLang="cs-CZ" dirty="0"/>
              <a:t>Vzájemně exkluzivní (</a:t>
            </a:r>
            <a:r>
              <a:rPr lang="cs-CZ" altLang="cs-CZ" dirty="0" err="1"/>
              <a:t>mutually</a:t>
            </a:r>
            <a:r>
              <a:rPr lang="cs-CZ" altLang="cs-CZ" dirty="0"/>
              <a:t> </a:t>
            </a:r>
            <a:r>
              <a:rPr lang="cs-CZ" altLang="cs-CZ" dirty="0" err="1"/>
              <a:t>exclusive</a:t>
            </a:r>
            <a:r>
              <a:rPr lang="cs-CZ" altLang="cs-CZ" dirty="0"/>
              <a:t>) </a:t>
            </a:r>
          </a:p>
          <a:p>
            <a:pPr lvl="2"/>
            <a:r>
              <a:rPr lang="cs-CZ" altLang="cs-CZ" dirty="0"/>
              <a:t>Je správně stanovení příčin problému vysokých výrobních nákladů takto: Nízké výrobní množství, vysoká kvalita výroby, vysoká produktová diferenciace</a:t>
            </a:r>
          </a:p>
          <a:p>
            <a:pPr lvl="1"/>
            <a:r>
              <a:rPr lang="cs-CZ" altLang="cs-CZ" dirty="0"/>
              <a:t>Kolektivně vyčerpávající (</a:t>
            </a:r>
            <a:r>
              <a:rPr lang="cs-CZ" altLang="cs-CZ" dirty="0" err="1"/>
              <a:t>colectively</a:t>
            </a:r>
            <a:r>
              <a:rPr lang="cs-CZ" altLang="cs-CZ" dirty="0"/>
              <a:t> </a:t>
            </a:r>
            <a:r>
              <a:rPr lang="cs-CZ" altLang="cs-CZ" dirty="0" err="1"/>
              <a:t>exhaustive</a:t>
            </a:r>
            <a:r>
              <a:rPr lang="cs-CZ" altLang="cs-CZ" dirty="0"/>
              <a:t>)</a:t>
            </a:r>
          </a:p>
          <a:p>
            <a:pPr lvl="2"/>
            <a:r>
              <a:rPr lang="cs-CZ" altLang="cs-CZ" dirty="0"/>
              <a:t>Chybí něco? Vysvětlení poklesu tržeb (podnik působí v několika zákaznických segmentech na určitém produktovém trhu) – pokles poptávky, pokles podílu v rámci segmentu</a:t>
            </a:r>
          </a:p>
          <a:p>
            <a:pPr lvl="1"/>
            <a:endParaRPr lang="cs-CZ" alt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5B4E20-EFA8-43D3-B258-E78F3E17B1F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EFABD63-B8E2-42D0-BE62-B554F3008561}" type="datetime1">
              <a:rPr lang="cs-CZ" altLang="en-US"/>
              <a:pPr>
                <a:defRPr/>
              </a:pPr>
              <a:t>10. 12. 2021</a:t>
            </a:fld>
            <a:endParaRPr lang="cs-CZ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242F86-130A-4AEB-AEFF-FDAB82A68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 organizační struktura strukturována logicky?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E89FEF-9F59-46F4-B550-93C081C9E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52BF5E-E5E0-4055-930B-589BE3EDA8D0}" type="datetime1">
              <a:rPr lang="cs-CZ" altLang="en-US" smtClean="0"/>
              <a:pPr>
                <a:defRPr/>
              </a:pPr>
              <a:t>10. 12. 2021</a:t>
            </a:fld>
            <a:endParaRPr lang="cs-CZ" alt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D83447F-8692-4044-8614-4FC2EDB0F309}"/>
              </a:ext>
            </a:extLst>
          </p:cNvPr>
          <p:cNvGraphicFramePr/>
          <p:nvPr/>
        </p:nvGraphicFramePr>
        <p:xfrm>
          <a:off x="1524794" y="1397000"/>
          <a:ext cx="7162800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9823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1CC2F33-AE2E-403D-BA20-9D066C0D47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Vymezení nezbytných faktů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619AF28-783B-4F11-B753-FDBAACC16F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plán na shromažďování dat</a:t>
            </a:r>
          </a:p>
          <a:p>
            <a:pPr eaLnBrk="1" hangingPunct="1"/>
            <a:r>
              <a:rPr lang="cs-CZ" altLang="cs-CZ"/>
              <a:t>vymezení obsahu údajů</a:t>
            </a:r>
          </a:p>
          <a:p>
            <a:pPr eaLnBrk="1" hangingPunct="1"/>
            <a:r>
              <a:rPr lang="cs-CZ" altLang="cs-CZ"/>
              <a:t>s jakou mírou podrobnosti</a:t>
            </a:r>
          </a:p>
          <a:p>
            <a:pPr eaLnBrk="1" hangingPunct="1"/>
            <a:r>
              <a:rPr lang="cs-CZ" altLang="cs-CZ"/>
              <a:t>za jaký časový úsek budou data zkoumána</a:t>
            </a:r>
          </a:p>
          <a:p>
            <a:pPr eaLnBrk="1" hangingPunct="1"/>
            <a:r>
              <a:rPr lang="cs-CZ" altLang="cs-CZ"/>
              <a:t>šíře záběru získávaných dat</a:t>
            </a:r>
          </a:p>
          <a:p>
            <a:pPr eaLnBrk="1" hangingPunct="1"/>
            <a:r>
              <a:rPr lang="cs-CZ" altLang="cs-CZ"/>
              <a:t>organizace a uspořádání údajů</a:t>
            </a:r>
          </a:p>
          <a:p>
            <a:pPr eaLnBrk="1" hangingPunct="1"/>
            <a:endParaRPr lang="cs-CZ" altLang="cs-CZ"/>
          </a:p>
        </p:txBody>
      </p:sp>
      <p:pic>
        <p:nvPicPr>
          <p:cNvPr id="23556" name="Picture 4" descr="MCj03496480000[1]">
            <a:extLst>
              <a:ext uri="{FF2B5EF4-FFF2-40B4-BE49-F238E27FC236}">
                <a16:creationId xmlns:a16="http://schemas.microsoft.com/office/drawing/2014/main" id="{44F7C74A-DCFC-4506-9B82-CDB01373E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82" y="1"/>
            <a:ext cx="45720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33AB0D7-7C29-4EC1-88E8-CE78E7D31AB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ACBCF29-A1F6-4D8F-AEC6-03540129F922}" type="datetime1">
              <a:rPr lang="cs-CZ" altLang="en-US"/>
              <a:pPr>
                <a:defRPr/>
              </a:pPr>
              <a:t>10. 12. 2021</a:t>
            </a:fld>
            <a:endParaRPr lang="cs-CZ" alt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BBCFB641-DAFA-42C3-8142-1B698A49C1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Zjišťování faktického stavu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00D831E-533B-4346-97BD-FF035B9F94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994" y="1423686"/>
            <a:ext cx="8229600" cy="51009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600" dirty="0"/>
              <a:t>zdroje faktů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200" dirty="0"/>
              <a:t>záznamy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200" dirty="0"/>
              <a:t>události a podmínky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200" dirty="0"/>
              <a:t>vzpomínky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600" dirty="0"/>
              <a:t>problémy při vyhledávání zaznamenaných dat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600" dirty="0"/>
              <a:t>metody k získávání informací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200" dirty="0"/>
              <a:t>pozorování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200" dirty="0"/>
              <a:t>zvláštní zpráva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200" dirty="0"/>
              <a:t>dotazníky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200" dirty="0"/>
              <a:t>setkání k shromažďování dat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200" dirty="0"/>
              <a:t>průzkumy postoje zaměstnanců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200" dirty="0"/>
              <a:t>Odhady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600" dirty="0"/>
              <a:t>Důležitá kontrola získaných dat</a:t>
            </a: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69CA6D1-0952-4F45-B57B-5C29133C8E9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C971EB8-D077-4AD9-AA64-C56FECA6C433}" type="datetime1">
              <a:rPr lang="cs-CZ" altLang="en-US"/>
              <a:pPr>
                <a:defRPr/>
              </a:pPr>
              <a:t>10. 12. 2021</a:t>
            </a:fld>
            <a:endParaRPr lang="cs-CZ" alt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AE254C5-0B93-4196-93FE-17B5B5D033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Informace získávané pozorováním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2A8D389-3FBF-4130-B766-7B5BE72978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0095" y="2233914"/>
            <a:ext cx="8066301" cy="3598086"/>
          </a:xfrm>
        </p:spPr>
        <p:txBody>
          <a:bodyPr/>
          <a:lstStyle/>
          <a:p>
            <a:pPr lvl="1" eaLnBrk="1" hangingPunct="1"/>
            <a:r>
              <a:rPr lang="cs-CZ" altLang="cs-CZ" dirty="0"/>
              <a:t>plán továrny, skladů a kanceláří;</a:t>
            </a:r>
          </a:p>
          <a:p>
            <a:pPr lvl="1" eaLnBrk="1" hangingPunct="1"/>
            <a:r>
              <a:rPr lang="cs-CZ" altLang="cs-CZ" dirty="0"/>
              <a:t>tok operací, materiálů a lidí;</a:t>
            </a:r>
          </a:p>
          <a:p>
            <a:pPr lvl="1" eaLnBrk="1" hangingPunct="1"/>
            <a:r>
              <a:rPr lang="cs-CZ" altLang="cs-CZ" dirty="0"/>
              <a:t>pracovní metody;</a:t>
            </a:r>
          </a:p>
          <a:p>
            <a:pPr lvl="1" eaLnBrk="1" hangingPunct="1"/>
            <a:r>
              <a:rPr lang="cs-CZ" altLang="cs-CZ" dirty="0"/>
              <a:t>pracovní tempo a disciplína;</a:t>
            </a:r>
          </a:p>
          <a:p>
            <a:pPr lvl="1" eaLnBrk="1" hangingPunct="1"/>
            <a:r>
              <a:rPr lang="cs-CZ" altLang="cs-CZ" dirty="0"/>
              <a:t>pracovní podmínky;</a:t>
            </a:r>
          </a:p>
          <a:p>
            <a:pPr lvl="1" eaLnBrk="1" hangingPunct="1"/>
            <a:r>
              <a:rPr lang="cs-CZ" altLang="cs-CZ" dirty="0"/>
              <a:t>postoje a chování vyšších a středních řídících pracovníků, mistrů, štábních specialistů a dělníků;</a:t>
            </a:r>
          </a:p>
          <a:p>
            <a:pPr lvl="1" eaLnBrk="1" hangingPunct="1"/>
            <a:r>
              <a:rPr lang="cs-CZ" altLang="cs-CZ" dirty="0"/>
              <a:t>mezilidské a </a:t>
            </a:r>
            <a:r>
              <a:rPr lang="cs-CZ" altLang="cs-CZ" dirty="0" err="1"/>
              <a:t>meziskupinové</a:t>
            </a:r>
            <a:r>
              <a:rPr lang="cs-CZ" altLang="cs-CZ" dirty="0"/>
              <a:t> vztahy</a:t>
            </a:r>
            <a:r>
              <a:rPr lang="cs-CZ" altLang="cs-CZ" sz="2300" dirty="0"/>
              <a:t> </a:t>
            </a:r>
          </a:p>
        </p:txBody>
      </p:sp>
      <p:pic>
        <p:nvPicPr>
          <p:cNvPr id="27652" name="Picture 4" descr="MCj03605080000[1]">
            <a:extLst>
              <a:ext uri="{FF2B5EF4-FFF2-40B4-BE49-F238E27FC236}">
                <a16:creationId xmlns:a16="http://schemas.microsoft.com/office/drawing/2014/main" id="{90D84771-D821-488C-AE82-D22C6144C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383" y="1989138"/>
            <a:ext cx="1887537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C35E225-C6DB-4E9C-BBA7-89C2BB2C7CD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70EEFBD-1C69-49AD-ADC2-7C8FAE425C33}" type="datetime1">
              <a:rPr lang="cs-CZ" altLang="en-US"/>
              <a:pPr>
                <a:defRPr/>
              </a:pPr>
              <a:t>10. 12. 2021</a:t>
            </a:fld>
            <a:endParaRPr lang="cs-CZ" alt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766C546-89D3-4018-BA95-AF0FD6A492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Kauzální analýza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7493B1B-0376-4B12-BF42-87A168CF5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9107" y="1125539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100"/>
              <a:t>zjistit vztahy mezi podmínkami a událostmi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/>
              <a:t>poskytuje klíč k plánování změny a zlepšení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/>
              <a:t>Postup kauzální analýzy: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popis problému (identita, lokalizace, čas, rozsah)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vydělení jedinečných rysů problému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specifikace pravděpodobných příčin problému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testování příčin a jejich verifikace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100"/>
              <a:t>další metody: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/>
              <a:t>kauzální řetězec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/>
              <a:t>strom kauzálních vztahů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/>
              <a:t>Ishikawův diagram – „rybí kost“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/>
              <a:t>kauzální diagnóza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/>
              <a:t>Paretova analýza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/>
              <a:t>Pozor na zahlcení množstvím faktů – aplikace </a:t>
            </a:r>
            <a:r>
              <a:rPr lang="cs-CZ" altLang="cs-CZ" sz="1900" b="1"/>
              <a:t>Occamovy břitvy</a:t>
            </a:r>
          </a:p>
          <a:p>
            <a:pPr eaLnBrk="1" hangingPunct="1">
              <a:lnSpc>
                <a:spcPct val="80000"/>
              </a:lnSpc>
            </a:pPr>
            <a:endParaRPr lang="cs-CZ" altLang="cs-CZ" sz="21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10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B0D3622-574F-4DF3-8419-A34A32E0553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5273161-53D2-4D48-AAF5-C88EF81F00CA}" type="datetime1">
              <a:rPr lang="cs-CZ" altLang="en-US"/>
              <a:pPr>
                <a:defRPr/>
              </a:pPr>
              <a:t>10. 12. 2021</a:t>
            </a:fld>
            <a:endParaRPr lang="cs-CZ" alt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A2865FC9-A06B-41CF-BC6D-DD217F9564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Occamova břitva</a:t>
            </a:r>
          </a:p>
        </p:txBody>
      </p:sp>
      <p:sp>
        <p:nvSpPr>
          <p:cNvPr id="34819" name="Zástupný symbol pro obsah 2">
            <a:extLst>
              <a:ext uri="{FF2B5EF4-FFF2-40B4-BE49-F238E27FC236}">
                <a16:creationId xmlns:a16="http://schemas.microsoft.com/office/drawing/2014/main" id="{B36DF700-5DA1-4E8E-91DF-7F04E77C68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8317" y="1333731"/>
            <a:ext cx="8308079" cy="5146269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cs-CZ" altLang="en-US" sz="2000" dirty="0"/>
              <a:t>metodický filosofický princip</a:t>
            </a:r>
          </a:p>
          <a:p>
            <a:pPr eaLnBrk="1" hangingPunct="1"/>
            <a:r>
              <a:rPr lang="cs-CZ" altLang="en-US" sz="2000" u="sng" dirty="0"/>
              <a:t>Množství (tj. důvodů, příčin) se nemá dokládat, není-li to nezbytné</a:t>
            </a:r>
          </a:p>
          <a:p>
            <a:pPr eaLnBrk="1" hangingPunct="1"/>
            <a:r>
              <a:rPr lang="cs-CZ" altLang="en-US" sz="2000" u="sng" dirty="0"/>
              <a:t>Entity se nemají zmnožovat více, než je nutné.</a:t>
            </a:r>
          </a:p>
          <a:p>
            <a:pPr eaLnBrk="1" hangingPunct="1"/>
            <a:r>
              <a:rPr lang="cs-CZ" altLang="en-US" sz="2000" dirty="0"/>
              <a:t>pojmenován byl po anglickém filosofovi, františkánském mnichu Williamovi z </a:t>
            </a:r>
            <a:r>
              <a:rPr lang="cs-CZ" altLang="en-US" sz="2000" dirty="0" err="1"/>
              <a:t>Ockhamu</a:t>
            </a:r>
            <a:r>
              <a:rPr lang="cs-CZ" altLang="en-US" sz="2000" dirty="0"/>
              <a:t> (asi 1285-1349)</a:t>
            </a:r>
            <a:endParaRPr lang="cs-CZ" altLang="en-US" sz="2000" u="sng" dirty="0"/>
          </a:p>
          <a:p>
            <a:pPr eaLnBrk="1" hangingPunct="1">
              <a:buFont typeface="Garamond" panose="02020404030301010803" pitchFamily="18" charset="0"/>
              <a:buAutoNum type="arabicPeriod"/>
            </a:pPr>
            <a:r>
              <a:rPr lang="cs-CZ" altLang="en-US" sz="1800" dirty="0"/>
              <a:t>zvažte, jaké informace skutečně potřebujete pro své rozhodování.</a:t>
            </a:r>
          </a:p>
          <a:p>
            <a:pPr eaLnBrk="1" hangingPunct="1">
              <a:buFont typeface="Garamond" panose="02020404030301010803" pitchFamily="18" charset="0"/>
              <a:buAutoNum type="arabicPeriod"/>
            </a:pPr>
            <a:r>
              <a:rPr lang="cs-CZ" altLang="en-US" sz="1800" dirty="0"/>
              <a:t>Pokud jste byli schopni funkčně rozhodovat na základě dosavadních podkladů, žádné další informace nepotřebujete.</a:t>
            </a:r>
          </a:p>
          <a:p>
            <a:pPr eaLnBrk="1" hangingPunct="1">
              <a:buFont typeface="Garamond" panose="02020404030301010803" pitchFamily="18" charset="0"/>
              <a:buAutoNum type="arabicPeriod"/>
            </a:pPr>
            <a:r>
              <a:rPr lang="cs-CZ" altLang="en-US" sz="1800" dirty="0"/>
              <a:t>Pokud máte na výběr z více řešení, zaměřte se na nejméně komplikované.</a:t>
            </a:r>
          </a:p>
          <a:p>
            <a:pPr eaLnBrk="1" hangingPunct="1">
              <a:buFont typeface="Garamond" panose="02020404030301010803" pitchFamily="18" charset="0"/>
              <a:buAutoNum type="arabicPeriod"/>
            </a:pPr>
            <a:r>
              <a:rPr lang="cs-CZ" altLang="en-US" sz="1800" dirty="0"/>
              <a:t>zvažte, co vám přinese nová tabulka, rozbor či analýza a k čemu nová informace bude sloužit.</a:t>
            </a:r>
          </a:p>
          <a:p>
            <a:pPr eaLnBrk="1" hangingPunct="1">
              <a:buFont typeface="Garamond" panose="02020404030301010803" pitchFamily="18" charset="0"/>
              <a:buAutoNum type="arabicPeriod"/>
            </a:pPr>
            <a:r>
              <a:rPr lang="cs-CZ" altLang="en-US" sz="1800" dirty="0"/>
              <a:t>Pokud nějaký proces pro dosažení cíle či požadovaného výsledku není nezbytný, poté je můžete zrušit</a:t>
            </a:r>
            <a:r>
              <a:rPr lang="cs-CZ" altLang="en-US" sz="2000" dirty="0"/>
              <a:t>.</a:t>
            </a:r>
          </a:p>
          <a:p>
            <a:pPr eaLnBrk="1" hangingPunct="1"/>
            <a:r>
              <a:rPr lang="cs-CZ" altLang="en-US" sz="2000" dirty="0">
                <a:hlinkClick r:id="rId3"/>
              </a:rPr>
              <a:t>http://www.sysifos.cz/index.php?id=slovnik&amp;act=zobrazit&amp;idd=&amp;pismeno=&amp;vyraz=1189079801&amp;heslo=Occamova%20b%F8itva</a:t>
            </a:r>
            <a:endParaRPr lang="cs-CZ" altLang="en-US" sz="2000" dirty="0"/>
          </a:p>
          <a:p>
            <a:pPr eaLnBrk="1" hangingPunct="1"/>
            <a:endParaRPr lang="cs-CZ" altLang="en-US" sz="2000" dirty="0"/>
          </a:p>
          <a:p>
            <a:pPr eaLnBrk="1" hangingPunct="1"/>
            <a:endParaRPr lang="cs-CZ" altLang="en-US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577B643-83F0-4EE7-8C1B-D7018A1C28B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3FF8F30-B3E1-4F3F-9B9F-8D7CCAD39E64}" type="datetime1">
              <a:rPr lang="cs-CZ" altLang="en-US"/>
              <a:pPr>
                <a:defRPr/>
              </a:pPr>
              <a:t>10. 12. 2021</a:t>
            </a:fld>
            <a:endParaRPr lang="cs-CZ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4CB507D-A9FF-44E6-98D2-5551B83FA2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Cíl diagnózy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2368298-105D-4A1C-88F5-88F3CF71D5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995" y="1600200"/>
            <a:ext cx="7858125" cy="3994150"/>
          </a:xfrm>
        </p:spPr>
        <p:txBody>
          <a:bodyPr/>
          <a:lstStyle/>
          <a:p>
            <a:pPr eaLnBrk="1" hangingPunct="1"/>
            <a:r>
              <a:rPr lang="cs-CZ" altLang="cs-CZ" sz="2100" dirty="0"/>
              <a:t>zkoumání problému  (CO, KDE)</a:t>
            </a:r>
          </a:p>
          <a:p>
            <a:pPr eaLnBrk="1" hangingPunct="1"/>
            <a:r>
              <a:rPr lang="cs-CZ" altLang="cs-CZ" sz="2100" dirty="0"/>
              <a:t>identifikace faktorů a sil, které problém způsobují, (PROČ)</a:t>
            </a:r>
          </a:p>
          <a:p>
            <a:pPr eaLnBrk="1" hangingPunct="1"/>
            <a:r>
              <a:rPr lang="cs-CZ" altLang="cs-CZ" sz="2100" dirty="0"/>
              <a:t>příprava všech potřebných informací pro rozhodnutí, jak orientovat práci k vyřešení problému</a:t>
            </a:r>
          </a:p>
          <a:p>
            <a:pPr eaLnBrk="1" hangingPunct="1"/>
            <a:r>
              <a:rPr lang="cs-CZ" altLang="cs-CZ" sz="2100" dirty="0"/>
              <a:t>důkladné prověření důležitých vztahů mezi daným problémem, globálními cíli a výkonovými výsledky dosaženými zadavatelskou organizací, </a:t>
            </a:r>
          </a:p>
          <a:p>
            <a:pPr eaLnBrk="1" hangingPunct="1"/>
            <a:r>
              <a:rPr lang="cs-CZ" altLang="cs-CZ" sz="2100" dirty="0"/>
              <a:t>zjistit zákazníkův potenciál k provedení změn a efektivnímu vyřešení problému</a:t>
            </a:r>
          </a:p>
        </p:txBody>
      </p:sp>
      <p:pic>
        <p:nvPicPr>
          <p:cNvPr id="6148" name="Picture 4" descr="MCj03496480000[1]">
            <a:extLst>
              <a:ext uri="{FF2B5EF4-FFF2-40B4-BE49-F238E27FC236}">
                <a16:creationId xmlns:a16="http://schemas.microsoft.com/office/drawing/2014/main" id="{ED089FF1-BDE7-4C18-9A18-A90372DDF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519" y="188913"/>
            <a:ext cx="457200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47C1E24-BF49-4287-9FA7-EAB1346DE9F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E8C7B88-3B4D-44E7-A351-14C612C0FFD4}" type="datetime1">
              <a:rPr lang="cs-CZ" altLang="en-US"/>
              <a:pPr>
                <a:defRPr/>
              </a:pPr>
              <a:t>10. 12. 2021</a:t>
            </a:fld>
            <a:endParaRPr lang="cs-CZ" alt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A840C18-78E7-404E-9731-883374B6CD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Strom kauzálních vztahů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B9D6495-EF44-455E-B1BF-A4EBE28EB0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994" y="1600201"/>
            <a:ext cx="447675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100"/>
              <a:t>Snížení tržeb je způsobeno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/>
              <a:t>Poklesem cen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800"/>
              <a:t>Růst konkurence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800"/>
              <a:t>Vysoké zásoby na skladě</a:t>
            </a:r>
          </a:p>
          <a:p>
            <a:pPr lvl="3" eaLnBrk="1" hangingPunct="1">
              <a:lnSpc>
                <a:spcPct val="80000"/>
              </a:lnSpc>
            </a:pPr>
            <a:r>
              <a:rPr lang="cs-CZ" altLang="cs-CZ" sz="1600"/>
              <a:t>Změna nákupčího</a:t>
            </a:r>
          </a:p>
          <a:p>
            <a:pPr lvl="3" eaLnBrk="1" hangingPunct="1">
              <a:lnSpc>
                <a:spcPct val="80000"/>
              </a:lnSpc>
            </a:pPr>
            <a:r>
              <a:rPr lang="cs-CZ" altLang="cs-CZ" sz="1600"/>
              <a:t>Změna systému objednávek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/>
              <a:t>Nižší poptávkou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800"/>
              <a:t>Růst konkurence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800"/>
              <a:t>Pokles kvality</a:t>
            </a:r>
          </a:p>
          <a:p>
            <a:pPr lvl="3" eaLnBrk="1" hangingPunct="1">
              <a:lnSpc>
                <a:spcPct val="80000"/>
              </a:lnSpc>
            </a:pPr>
            <a:r>
              <a:rPr lang="cs-CZ" altLang="cs-CZ" sz="1600"/>
              <a:t>Nový dodavatel</a:t>
            </a:r>
          </a:p>
          <a:p>
            <a:pPr lvl="3" eaLnBrk="1" hangingPunct="1">
              <a:lnSpc>
                <a:spcPct val="80000"/>
              </a:lnSpc>
            </a:pPr>
            <a:r>
              <a:rPr lang="cs-CZ" altLang="cs-CZ" sz="1600"/>
              <a:t>Nekvalitní technologie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800"/>
              <a:t>Pokles kupní síly obyvatelstva</a:t>
            </a:r>
          </a:p>
          <a:p>
            <a:pPr lvl="3" eaLnBrk="1" hangingPunct="1">
              <a:lnSpc>
                <a:spcPct val="80000"/>
              </a:lnSpc>
            </a:pPr>
            <a:r>
              <a:rPr lang="cs-CZ" altLang="cs-CZ" sz="1600"/>
              <a:t>Hospodářská krize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/>
              <a:t>Poklesem výroby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800"/>
              <a:t>Porucha výrobního zařízení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DB97F42E-EEB0-49DA-AF3A-066D91C52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7119" y="1557339"/>
            <a:ext cx="10795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/>
              <a:t>Snížení tržeb</a:t>
            </a:r>
          </a:p>
        </p:txBody>
      </p:sp>
      <p:sp>
        <p:nvSpPr>
          <p:cNvPr id="36869" name="Rectangle 6">
            <a:extLst>
              <a:ext uri="{FF2B5EF4-FFF2-40B4-BE49-F238E27FC236}">
                <a16:creationId xmlns:a16="http://schemas.microsoft.com/office/drawing/2014/main" id="{9C26F31A-4769-4159-B9C0-9A4DBA367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7257" y="2276476"/>
            <a:ext cx="10795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/>
              <a:t>Pokles cen</a:t>
            </a:r>
          </a:p>
        </p:txBody>
      </p:sp>
      <p:sp>
        <p:nvSpPr>
          <p:cNvPr id="36870" name="Rectangle 7">
            <a:extLst>
              <a:ext uri="{FF2B5EF4-FFF2-40B4-BE49-F238E27FC236}">
                <a16:creationId xmlns:a16="http://schemas.microsoft.com/office/drawing/2014/main" id="{5C16456C-5451-4A43-A647-49D5E1C3C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1220" y="2276476"/>
            <a:ext cx="1368425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/>
              <a:t>Pokles poptávky</a:t>
            </a:r>
          </a:p>
        </p:txBody>
      </p:sp>
      <p:sp>
        <p:nvSpPr>
          <p:cNvPr id="36871" name="Rectangle 8">
            <a:extLst>
              <a:ext uri="{FF2B5EF4-FFF2-40B4-BE49-F238E27FC236}">
                <a16:creationId xmlns:a16="http://schemas.microsoft.com/office/drawing/2014/main" id="{5F5DEEE8-1E6D-4488-8F5C-846BCAB9B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544" y="2276476"/>
            <a:ext cx="10795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/>
              <a:t>Pokles výroby</a:t>
            </a:r>
          </a:p>
        </p:txBody>
      </p:sp>
      <p:sp>
        <p:nvSpPr>
          <p:cNvPr id="36872" name="Rectangle 10">
            <a:extLst>
              <a:ext uri="{FF2B5EF4-FFF2-40B4-BE49-F238E27FC236}">
                <a16:creationId xmlns:a16="http://schemas.microsoft.com/office/drawing/2014/main" id="{E98A9A76-33FF-4021-BCA0-A1EFE23E2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907" y="2924176"/>
            <a:ext cx="10795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/>
              <a:t>Pokles kvality</a:t>
            </a:r>
          </a:p>
        </p:txBody>
      </p:sp>
      <p:sp>
        <p:nvSpPr>
          <p:cNvPr id="36873" name="Rectangle 11">
            <a:extLst>
              <a:ext uri="{FF2B5EF4-FFF2-40B4-BE49-F238E27FC236}">
                <a16:creationId xmlns:a16="http://schemas.microsoft.com/office/drawing/2014/main" id="{55B703F6-BCFB-445A-97CE-DC7085AA2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158" y="2924176"/>
            <a:ext cx="13684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/>
              <a:t>Růst konkurence</a:t>
            </a:r>
          </a:p>
        </p:txBody>
      </p:sp>
      <p:sp>
        <p:nvSpPr>
          <p:cNvPr id="36874" name="Line 12">
            <a:extLst>
              <a:ext uri="{FF2B5EF4-FFF2-40B4-BE49-F238E27FC236}">
                <a16:creationId xmlns:a16="http://schemas.microsoft.com/office/drawing/2014/main" id="{074AB340-818C-4604-8439-D8E1B39009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6758" y="2636839"/>
            <a:ext cx="2889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5" name="Line 13">
            <a:extLst>
              <a:ext uri="{FF2B5EF4-FFF2-40B4-BE49-F238E27FC236}">
                <a16:creationId xmlns:a16="http://schemas.microsoft.com/office/drawing/2014/main" id="{9A66ABEB-A87F-4FF5-8F8F-E508CC1E954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04820" y="2636839"/>
            <a:ext cx="144463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6" name="Line 14">
            <a:extLst>
              <a:ext uri="{FF2B5EF4-FFF2-40B4-BE49-F238E27FC236}">
                <a16:creationId xmlns:a16="http://schemas.microsoft.com/office/drawing/2014/main" id="{1C7E1FA2-3B26-4E5C-946A-8EF8A7F33E5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65183" y="2636839"/>
            <a:ext cx="11525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7" name="Line 15">
            <a:extLst>
              <a:ext uri="{FF2B5EF4-FFF2-40B4-BE49-F238E27FC236}">
                <a16:creationId xmlns:a16="http://schemas.microsoft.com/office/drawing/2014/main" id="{DE14F013-C2C3-42F4-B9C7-8351A2A1C1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64957" y="1916113"/>
            <a:ext cx="1008062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8" name="Line 16">
            <a:extLst>
              <a:ext uri="{FF2B5EF4-FFF2-40B4-BE49-F238E27FC236}">
                <a16:creationId xmlns:a16="http://schemas.microsoft.com/office/drawing/2014/main" id="{211D3FA5-6E77-4839-814F-E26E06404A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88919" y="19161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9" name="Line 17">
            <a:extLst>
              <a:ext uri="{FF2B5EF4-FFF2-40B4-BE49-F238E27FC236}">
                <a16:creationId xmlns:a16="http://schemas.microsoft.com/office/drawing/2014/main" id="{46DE7730-13D0-4D6E-9435-993C0B73C79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49282" y="1916113"/>
            <a:ext cx="1008062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80" name="Rectangle 18">
            <a:extLst>
              <a:ext uri="{FF2B5EF4-FFF2-40B4-BE49-F238E27FC236}">
                <a16:creationId xmlns:a16="http://schemas.microsoft.com/office/drawing/2014/main" id="{6D71D01F-DCC8-4D6B-A362-1D1D5E2EB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4458" y="3933826"/>
            <a:ext cx="13684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/>
              <a:t>Nový dodavatel</a:t>
            </a:r>
          </a:p>
        </p:txBody>
      </p:sp>
      <p:sp>
        <p:nvSpPr>
          <p:cNvPr id="36881" name="Rectangle 19">
            <a:extLst>
              <a:ext uri="{FF2B5EF4-FFF2-40B4-BE49-F238E27FC236}">
                <a16:creationId xmlns:a16="http://schemas.microsoft.com/office/drawing/2014/main" id="{B72E548D-E3BF-4889-8EA2-74480F7E1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6732" y="3860801"/>
            <a:ext cx="1008062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/>
              <a:t>Nekvalitní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/>
              <a:t>technologie</a:t>
            </a:r>
          </a:p>
        </p:txBody>
      </p:sp>
      <p:sp>
        <p:nvSpPr>
          <p:cNvPr id="36882" name="Line 20">
            <a:extLst>
              <a:ext uri="{FF2B5EF4-FFF2-40B4-BE49-F238E27FC236}">
                <a16:creationId xmlns:a16="http://schemas.microsoft.com/office/drawing/2014/main" id="{0FC2E2E7-C511-46E3-97F8-F8FA5AD9EE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96982" y="3284538"/>
            <a:ext cx="4318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83" name="Line 21">
            <a:extLst>
              <a:ext uri="{FF2B5EF4-FFF2-40B4-BE49-F238E27FC236}">
                <a16:creationId xmlns:a16="http://schemas.microsoft.com/office/drawing/2014/main" id="{746C7DE2-D28D-4222-ACB5-DC6B0D7DD3A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533607" y="3284538"/>
            <a:ext cx="4318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84" name="Text Box 22">
            <a:extLst>
              <a:ext uri="{FF2B5EF4-FFF2-40B4-BE49-F238E27FC236}">
                <a16:creationId xmlns:a16="http://schemas.microsoft.com/office/drawing/2014/main" id="{1D361AF1-0725-4D04-BB27-74C679992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857" y="4724400"/>
            <a:ext cx="32766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cs-CZ" altLang="cs-CZ" sz="1800" i="1"/>
              <a:t>Změna dodavatele technologií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cs-CZ" altLang="cs-CZ" sz="1800" i="1"/>
              <a:t>Změna dodavatelů surovin</a:t>
            </a:r>
          </a:p>
        </p:txBody>
      </p:sp>
      <p:sp>
        <p:nvSpPr>
          <p:cNvPr id="36885" name="Rectangle 24">
            <a:extLst>
              <a:ext uri="{FF2B5EF4-FFF2-40B4-BE49-F238E27FC236}">
                <a16:creationId xmlns:a16="http://schemas.microsoft.com/office/drawing/2014/main" id="{FD40387D-1233-46C6-885C-465962A03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4458" y="2924176"/>
            <a:ext cx="13684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/>
              <a:t>Pokles kupní síly</a:t>
            </a:r>
          </a:p>
        </p:txBody>
      </p:sp>
      <p:sp>
        <p:nvSpPr>
          <p:cNvPr id="36886" name="Line 25">
            <a:extLst>
              <a:ext uri="{FF2B5EF4-FFF2-40B4-BE49-F238E27FC236}">
                <a16:creationId xmlns:a16="http://schemas.microsoft.com/office/drawing/2014/main" id="{020AD299-7714-42AC-BE2A-41AE14B06E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93519" y="2636839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B8ED4C7-E697-417D-B1BE-225D164A091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B8B5A42-16B1-47AE-8150-2F1AADB9175E}" type="datetime1">
              <a:rPr lang="cs-CZ" altLang="en-US"/>
              <a:pPr>
                <a:defRPr/>
              </a:pPr>
              <a:t>10. 12. 2021</a:t>
            </a:fld>
            <a:endParaRPr lang="cs-CZ" alt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DFDC3D2B-2FB2-4448-89B5-5AEF10651F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Stanovení kauzálního řetězce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7F3FC94-5E55-41B5-B110-9D2B09810E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z="2600" b="1" i="1"/>
              <a:t>od posuzovaného následku k primární příčině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z="2600"/>
              <a:t>zákazník zrušil kontrakt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z="2600"/>
              <a:t>zboží nebylo dodáno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z="2600"/>
              <a:t>v prodejním oddělení není objednávka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z="2600"/>
              <a:t>prodejce nezaslal písemnou objednávku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z="2600"/>
              <a:t>prodejce neznal svoje povinnosti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z="2600"/>
              <a:t>prodejce je špatně seznámen s náplní své funkce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z="2600"/>
              <a:t>prodejce je synovcem ředitele podniku</a:t>
            </a: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E39764A-D468-454A-A807-B425B4F9B55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37C7D3F-7C14-43AF-B193-2994223CAB79}" type="datetime1">
              <a:rPr lang="cs-CZ" altLang="en-US"/>
              <a:pPr>
                <a:defRPr/>
              </a:pPr>
              <a:t>10. 12. 2021</a:t>
            </a:fld>
            <a:endParaRPr lang="cs-CZ" altLang="en-US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8108C2B1-0E9B-4E7C-B2F0-B581D23D66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Diagram příčin a následků</a:t>
            </a:r>
          </a:p>
        </p:txBody>
      </p:sp>
      <p:sp>
        <p:nvSpPr>
          <p:cNvPr id="40963" name="Rectangle 7">
            <a:extLst>
              <a:ext uri="{FF2B5EF4-FFF2-40B4-BE49-F238E27FC236}">
                <a16:creationId xmlns:a16="http://schemas.microsoft.com/office/drawing/2014/main" id="{0B31F853-0378-49AC-A9EC-15CFFE4B18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4645" y="1628775"/>
            <a:ext cx="3827463" cy="413385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cs-CZ" altLang="cs-CZ" sz="2100" dirty="0" err="1"/>
              <a:t>Ishikawův</a:t>
            </a:r>
            <a:r>
              <a:rPr lang="cs-CZ" altLang="cs-CZ" sz="2100" dirty="0"/>
              <a:t> diagram, Cause-</a:t>
            </a:r>
            <a:r>
              <a:rPr lang="cs-CZ" altLang="cs-CZ" sz="2100" dirty="0" err="1"/>
              <a:t>effect</a:t>
            </a:r>
            <a:r>
              <a:rPr lang="cs-CZ" altLang="cs-CZ" sz="2100" dirty="0"/>
              <a:t> diagram, metoda rybí kost</a:t>
            </a:r>
          </a:p>
          <a:p>
            <a:pPr marL="609600" indent="-609600">
              <a:lnSpc>
                <a:spcPct val="90000"/>
              </a:lnSpc>
            </a:pPr>
            <a:r>
              <a:rPr lang="cs-CZ" altLang="cs-CZ" sz="2100" dirty="0"/>
              <a:t>Postup tvorby:</a:t>
            </a:r>
          </a:p>
          <a:p>
            <a:pPr marL="1371600" lvl="2" indent="-700088">
              <a:lnSpc>
                <a:spcPct val="90000"/>
              </a:lnSpc>
              <a:buFontTx/>
              <a:buAutoNum type="arabicPeriod"/>
            </a:pPr>
            <a:r>
              <a:rPr lang="cs-CZ" altLang="cs-CZ" sz="2000" dirty="0"/>
              <a:t>Nakreslit páteř ryby s problémem</a:t>
            </a:r>
          </a:p>
          <a:p>
            <a:pPr marL="1371600" lvl="2" indent="-700088">
              <a:lnSpc>
                <a:spcPct val="90000"/>
              </a:lnSpc>
              <a:buFontTx/>
              <a:buAutoNum type="arabicPeriod"/>
            </a:pPr>
            <a:r>
              <a:rPr lang="cs-CZ" altLang="cs-CZ" sz="2000" dirty="0"/>
              <a:t>Nakreslit kosti – možné příčiny</a:t>
            </a:r>
          </a:p>
          <a:p>
            <a:pPr marL="1371600" lvl="2" indent="-700088">
              <a:lnSpc>
                <a:spcPct val="90000"/>
              </a:lnSpc>
              <a:buFontTx/>
              <a:buAutoNum type="arabicPeriod"/>
            </a:pPr>
            <a:r>
              <a:rPr lang="cs-CZ" altLang="cs-CZ" sz="2000" dirty="0"/>
              <a:t>Ohodnotit váhami</a:t>
            </a:r>
          </a:p>
          <a:p>
            <a:pPr marL="1371600" lvl="2" indent="-700088">
              <a:lnSpc>
                <a:spcPct val="90000"/>
              </a:lnSpc>
              <a:buFontTx/>
              <a:buAutoNum type="arabicPeriod"/>
            </a:pPr>
            <a:r>
              <a:rPr lang="cs-CZ" altLang="cs-CZ" sz="2000" dirty="0"/>
              <a:t>Použít </a:t>
            </a:r>
            <a:r>
              <a:rPr lang="cs-CZ" altLang="cs-CZ" sz="2000" dirty="0" err="1"/>
              <a:t>Pareto</a:t>
            </a:r>
            <a:r>
              <a:rPr lang="cs-CZ" altLang="cs-CZ" sz="2000" dirty="0"/>
              <a:t> analýzu</a:t>
            </a:r>
          </a:p>
          <a:p>
            <a:pPr marL="609600" indent="-609600">
              <a:lnSpc>
                <a:spcPct val="90000"/>
              </a:lnSpc>
            </a:pPr>
            <a:endParaRPr lang="cs-CZ" altLang="cs-CZ" sz="1900" dirty="0"/>
          </a:p>
          <a:p>
            <a:pPr marL="609600" indent="-609600">
              <a:lnSpc>
                <a:spcPct val="90000"/>
              </a:lnSpc>
            </a:pPr>
            <a:endParaRPr lang="cs-CZ" altLang="cs-CZ" dirty="0"/>
          </a:p>
          <a:p>
            <a:pPr marL="609600" indent="-609600">
              <a:lnSpc>
                <a:spcPct val="90000"/>
              </a:lnSpc>
            </a:pPr>
            <a:endParaRPr lang="cs-CZ" altLang="cs-CZ" dirty="0"/>
          </a:p>
        </p:txBody>
      </p:sp>
      <p:pic>
        <p:nvPicPr>
          <p:cNvPr id="40964" name="Picture 11" descr="Jedná se pouze o náhled. Šablonu stáhnete klepnutím na tlačítko Stáhnout.">
            <a:extLst>
              <a:ext uri="{FF2B5EF4-FFF2-40B4-BE49-F238E27FC236}">
                <a16:creationId xmlns:a16="http://schemas.microsoft.com/office/drawing/2014/main" id="{AA2AFBA8-0A0A-4E9C-85D3-349B2B0A8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939" y="2082404"/>
            <a:ext cx="4717003" cy="327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D35E706-CD97-4969-9A17-6416498227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5A0F68C-68FC-4609-A849-6B645DC22886}" type="datetime1">
              <a:rPr lang="cs-CZ" altLang="en-US"/>
              <a:pPr>
                <a:defRPr/>
              </a:pPr>
              <a:t>10. 12. 2021</a:t>
            </a:fld>
            <a:endParaRPr lang="cs-CZ" altLang="en-US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249284DA-19C3-45FC-8B99-F67C3C7573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FE269236-3C99-419B-95D1-54D830E759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0544" y="1628776"/>
            <a:ext cx="8229600" cy="4525963"/>
          </a:xfrm>
        </p:spPr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43012" name="Picture 4" descr="93_41_original">
            <a:extLst>
              <a:ext uri="{FF2B5EF4-FFF2-40B4-BE49-F238E27FC236}">
                <a16:creationId xmlns:a16="http://schemas.microsoft.com/office/drawing/2014/main" id="{97D604F1-DE91-427F-91CE-955D1119E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2" y="188913"/>
            <a:ext cx="8424862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5">
            <a:extLst>
              <a:ext uri="{FF2B5EF4-FFF2-40B4-BE49-F238E27FC236}">
                <a16:creationId xmlns:a16="http://schemas.microsoft.com/office/drawing/2014/main" id="{F4B8E652-B428-4110-B879-DD0CBCCCB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082" y="6021389"/>
            <a:ext cx="87487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200"/>
              <a:t>http://www.vlastnicesta.cz/akademie/system-kvality/kvalita-metody/ishikawa-diagram/</a:t>
            </a: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02D2F9F-5CC8-41F1-9D2D-E30AB5E99C3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3E729F4-0C37-4F3F-822F-CBEE9A80062C}" type="datetime1">
              <a:rPr lang="cs-CZ" altLang="en-US"/>
              <a:pPr>
                <a:defRPr/>
              </a:pPr>
              <a:t>10. 12. 2021</a:t>
            </a:fld>
            <a:endParaRPr lang="cs-CZ" altLang="en-US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1A0890AC-79E1-4A19-A9E5-F9143902D3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Kauzální diagnóza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66ACF62-8265-4ED2-BE52-C7049D3EEA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100"/>
              <a:t>Je třeba zaznamenat všechny změny (jevy), ke kterým došlo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/>
              <a:t>U každého jevu pak zjišťujeme, zda je či není příčinou dalších jevů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100"/>
              <a:t>Postup: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/>
              <a:t>Sepsat jevy do řádků a do sloupců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/>
              <a:t>Vepsat do tabulky jedničku, jeli jev v řádku příčinou jevu ve sloupci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/>
              <a:t>Součet v řádcích – příčinnost (P)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/>
              <a:t>Součet ve sloupcích – následnost (N)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/>
              <a:t>Ukazatel kauzality – N-P (N </a:t>
            </a:r>
            <a:r>
              <a:rPr lang="en-US" altLang="cs-CZ" sz="2100"/>
              <a:t>&gt;</a:t>
            </a:r>
            <a:r>
              <a:rPr lang="cs-CZ" altLang="cs-CZ" sz="2100"/>
              <a:t> 0, N </a:t>
            </a:r>
            <a:r>
              <a:rPr lang="en-US" altLang="cs-CZ" sz="2100"/>
              <a:t>&lt;</a:t>
            </a:r>
            <a:r>
              <a:rPr lang="cs-CZ" altLang="cs-CZ" sz="2100"/>
              <a:t>0)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/>
              <a:t>Ukazatel centrality – N+P (důležitost)</a:t>
            </a: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0846F61-F470-433A-A7E4-1552FBB4E09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563CB7C-6FB6-4383-9A28-0FC7A2A15531}" type="datetime1">
              <a:rPr lang="cs-CZ" altLang="en-US"/>
              <a:pPr>
                <a:defRPr/>
              </a:pPr>
              <a:t>10. 12. 2021</a:t>
            </a:fld>
            <a:endParaRPr lang="cs-CZ" altLang="en-US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>
            <a:extLst>
              <a:ext uri="{FF2B5EF4-FFF2-40B4-BE49-F238E27FC236}">
                <a16:creationId xmlns:a16="http://schemas.microsoft.com/office/drawing/2014/main" id="{6B924A8B-D98C-4E08-AAAE-9D8F4E316A9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9108" y="333376"/>
            <a:ext cx="2314575" cy="4525963"/>
          </a:xfrm>
        </p:spPr>
        <p:txBody>
          <a:bodyPr/>
          <a:lstStyle/>
          <a:p>
            <a:pPr eaLnBrk="1" hangingPunct="1"/>
            <a:r>
              <a:rPr lang="cs-CZ" altLang="cs-CZ" sz="2000"/>
              <a:t>Pokles tržeb</a:t>
            </a:r>
          </a:p>
          <a:p>
            <a:pPr eaLnBrk="1" hangingPunct="1"/>
            <a:r>
              <a:rPr lang="cs-CZ" altLang="cs-CZ" sz="2000"/>
              <a:t>Růst konkurence</a:t>
            </a:r>
          </a:p>
          <a:p>
            <a:pPr eaLnBrk="1" hangingPunct="1"/>
            <a:r>
              <a:rPr lang="cs-CZ" altLang="cs-CZ" sz="2000"/>
              <a:t>Pokles kvality</a:t>
            </a:r>
          </a:p>
          <a:p>
            <a:pPr eaLnBrk="1" hangingPunct="1"/>
            <a:r>
              <a:rPr lang="cs-CZ" altLang="cs-CZ" sz="2000"/>
              <a:t>Změna dodavatele surovin</a:t>
            </a:r>
          </a:p>
          <a:p>
            <a:pPr eaLnBrk="1" hangingPunct="1"/>
            <a:r>
              <a:rPr lang="cs-CZ" altLang="cs-CZ" sz="2000"/>
              <a:t>Změna dodavatele zařízení</a:t>
            </a:r>
          </a:p>
          <a:p>
            <a:pPr eaLnBrk="1" hangingPunct="1"/>
            <a:r>
              <a:rPr lang="cs-CZ" altLang="cs-CZ" sz="2000"/>
              <a:t>Pokles výroby</a:t>
            </a:r>
          </a:p>
          <a:p>
            <a:pPr eaLnBrk="1" hangingPunct="1"/>
            <a:r>
              <a:rPr lang="cs-CZ" altLang="cs-CZ" sz="2000">
                <a:hlinkClick r:id="rId3" action="ppaction://hlinksldjump"/>
              </a:rPr>
              <a:t>zpět</a:t>
            </a:r>
            <a:endParaRPr lang="cs-CZ" altLang="cs-CZ" sz="2000"/>
          </a:p>
        </p:txBody>
      </p:sp>
      <p:graphicFrame>
        <p:nvGraphicFramePr>
          <p:cNvPr id="48382" name="Group 2302">
            <a:extLst>
              <a:ext uri="{FF2B5EF4-FFF2-40B4-BE49-F238E27FC236}">
                <a16:creationId xmlns:a16="http://schemas.microsoft.com/office/drawing/2014/main" id="{0D281F05-93CA-4DE0-A1F4-7D6D94039D3A}"/>
              </a:ext>
            </a:extLst>
          </p:cNvPr>
          <p:cNvGraphicFramePr>
            <a:graphicFrameLocks noGrp="1"/>
          </p:cNvGraphicFramePr>
          <p:nvPr/>
        </p:nvGraphicFramePr>
        <p:xfrm>
          <a:off x="3277394" y="260350"/>
          <a:ext cx="5111750" cy="3703640"/>
        </p:xfrm>
        <a:graphic>
          <a:graphicData uri="http://schemas.openxmlformats.org/drawingml/2006/table">
            <a:tbl>
              <a:tblPr/>
              <a:tblGrid>
                <a:gridCol w="10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9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7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Pokles tržeb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Růst konkurence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Pokles kvality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Změna dodavatele surovin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Změna dodavatele zařízení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Pokles výroby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Pokles tržeb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Růst konkurence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Pokles kvality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Změna dodavatele surovin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Změna dodavatele zařízení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Pokles výroby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Následnosti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5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0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2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0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4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Příčinnosti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0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2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2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4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3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Kauzalita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5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-2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0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-4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-2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3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Centralita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7205" name="Line 2265">
            <a:extLst>
              <a:ext uri="{FF2B5EF4-FFF2-40B4-BE49-F238E27FC236}">
                <a16:creationId xmlns:a16="http://schemas.microsoft.com/office/drawing/2014/main" id="{2BAC01A4-B186-4D4F-B689-C52B63E6A0C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9419" y="4221163"/>
            <a:ext cx="1588" cy="131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206" name="Line 2266">
            <a:extLst>
              <a:ext uri="{FF2B5EF4-FFF2-40B4-BE49-F238E27FC236}">
                <a16:creationId xmlns:a16="http://schemas.microsoft.com/office/drawing/2014/main" id="{2EF0A2A8-8099-448F-B973-5E77CC4BB0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1357" y="5445125"/>
            <a:ext cx="24447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207" name="Text Box 2267">
            <a:extLst>
              <a:ext uri="{FF2B5EF4-FFF2-40B4-BE49-F238E27FC236}">
                <a16:creationId xmlns:a16="http://schemas.microsoft.com/office/drawing/2014/main" id="{5DC261B4-036A-4502-88A8-D3855B16C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132" y="6059488"/>
            <a:ext cx="108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kauzalita</a:t>
            </a:r>
          </a:p>
        </p:txBody>
      </p:sp>
      <p:sp>
        <p:nvSpPr>
          <p:cNvPr id="47208" name="Text Box 2268">
            <a:extLst>
              <a:ext uri="{FF2B5EF4-FFF2-40B4-BE49-F238E27FC236}">
                <a16:creationId xmlns:a16="http://schemas.microsoft.com/office/drawing/2014/main" id="{14BEF2DB-BF3C-41D2-A5D0-C64261933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933" y="5589588"/>
            <a:ext cx="306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/>
              <a:t>0</a:t>
            </a:r>
          </a:p>
        </p:txBody>
      </p:sp>
      <p:sp>
        <p:nvSpPr>
          <p:cNvPr id="47209" name="Text Box 2269">
            <a:extLst>
              <a:ext uri="{FF2B5EF4-FFF2-40B4-BE49-F238E27FC236}">
                <a16:creationId xmlns:a16="http://schemas.microsoft.com/office/drawing/2014/main" id="{E930DC04-6E7F-4DEF-9F89-90C6DD9D95E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697288" y="4818857"/>
            <a:ext cx="111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centralita</a:t>
            </a:r>
          </a:p>
        </p:txBody>
      </p:sp>
      <p:sp>
        <p:nvSpPr>
          <p:cNvPr id="47210" name="AutoShape 2287">
            <a:extLst>
              <a:ext uri="{FF2B5EF4-FFF2-40B4-BE49-F238E27FC236}">
                <a16:creationId xmlns:a16="http://schemas.microsoft.com/office/drawing/2014/main" id="{9A4AE1A0-6C9D-4A7C-8C05-420A040C2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7119" y="4221164"/>
            <a:ext cx="228600" cy="231775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b="1"/>
              <a:t>1</a:t>
            </a:r>
          </a:p>
        </p:txBody>
      </p:sp>
      <p:sp>
        <p:nvSpPr>
          <p:cNvPr id="47211" name="AutoShape 2290">
            <a:extLst>
              <a:ext uri="{FF2B5EF4-FFF2-40B4-BE49-F238E27FC236}">
                <a16:creationId xmlns:a16="http://schemas.microsoft.com/office/drawing/2014/main" id="{3FB9BBC2-C304-4EAB-805C-245F66EF1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594" y="4941889"/>
            <a:ext cx="228600" cy="231775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b="1"/>
              <a:t>2</a:t>
            </a:r>
          </a:p>
        </p:txBody>
      </p:sp>
      <p:sp>
        <p:nvSpPr>
          <p:cNvPr id="47212" name="AutoShape 2291">
            <a:extLst>
              <a:ext uri="{FF2B5EF4-FFF2-40B4-BE49-F238E27FC236}">
                <a16:creationId xmlns:a16="http://schemas.microsoft.com/office/drawing/2014/main" id="{2ED0C920-8A6F-421C-AAD2-716BE06C6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957" y="4510089"/>
            <a:ext cx="228600" cy="231775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b="1"/>
              <a:t>3</a:t>
            </a:r>
          </a:p>
        </p:txBody>
      </p:sp>
      <p:sp>
        <p:nvSpPr>
          <p:cNvPr id="47213" name="AutoShape 2292">
            <a:extLst>
              <a:ext uri="{FF2B5EF4-FFF2-40B4-BE49-F238E27FC236}">
                <a16:creationId xmlns:a16="http://schemas.microsoft.com/office/drawing/2014/main" id="{3CFBEC2B-9CA8-4FA9-AB4D-EF4A4F022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7257" y="4510089"/>
            <a:ext cx="228600" cy="231775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b="1"/>
              <a:t>4</a:t>
            </a:r>
          </a:p>
        </p:txBody>
      </p:sp>
      <p:sp>
        <p:nvSpPr>
          <p:cNvPr id="47214" name="AutoShape 2293">
            <a:extLst>
              <a:ext uri="{FF2B5EF4-FFF2-40B4-BE49-F238E27FC236}">
                <a16:creationId xmlns:a16="http://schemas.microsoft.com/office/drawing/2014/main" id="{8EFD3ED2-978C-4897-9747-A14CEC337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594" y="4510089"/>
            <a:ext cx="228600" cy="231775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b="1"/>
              <a:t>5</a:t>
            </a:r>
          </a:p>
        </p:txBody>
      </p:sp>
      <p:sp>
        <p:nvSpPr>
          <p:cNvPr id="47215" name="AutoShape 2294">
            <a:extLst>
              <a:ext uri="{FF2B5EF4-FFF2-40B4-BE49-F238E27FC236}">
                <a16:creationId xmlns:a16="http://schemas.microsoft.com/office/drawing/2014/main" id="{4DEFDEFC-E8EE-4D7A-B745-E6AE2CF53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6757" y="4221164"/>
            <a:ext cx="228600" cy="231775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b="1"/>
              <a:t>6</a:t>
            </a:r>
          </a:p>
        </p:txBody>
      </p:sp>
      <p:sp>
        <p:nvSpPr>
          <p:cNvPr id="47216" name="Text Box 2295">
            <a:extLst>
              <a:ext uri="{FF2B5EF4-FFF2-40B4-BE49-F238E27FC236}">
                <a16:creationId xmlns:a16="http://schemas.microsoft.com/office/drawing/2014/main" id="{0080636C-B18E-4C67-8120-8E76BA774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758" y="5229226"/>
            <a:ext cx="9159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000"/>
              <a:t>následky</a:t>
            </a:r>
          </a:p>
        </p:txBody>
      </p:sp>
      <p:sp>
        <p:nvSpPr>
          <p:cNvPr id="47217" name="Text Box 2296">
            <a:extLst>
              <a:ext uri="{FF2B5EF4-FFF2-40B4-BE49-F238E27FC236}">
                <a16:creationId xmlns:a16="http://schemas.microsoft.com/office/drawing/2014/main" id="{4F6D4598-DE4E-4102-91C2-058CB0076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233" y="5229226"/>
            <a:ext cx="9159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000"/>
              <a:t>příčiny</a:t>
            </a: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62EF189-B6F5-40A1-818B-D23F4661BB0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951AF17-A02D-4494-B139-AF07A31221F3}" type="datetime1">
              <a:rPr lang="cs-CZ" altLang="en-US"/>
              <a:pPr>
                <a:defRPr/>
              </a:pPr>
              <a:t>10. 12. 2021</a:t>
            </a:fld>
            <a:endParaRPr lang="cs-CZ" altLang="en-US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>
            <a:extLst>
              <a:ext uri="{FF2B5EF4-FFF2-40B4-BE49-F238E27FC236}">
                <a16:creationId xmlns:a16="http://schemas.microsoft.com/office/drawing/2014/main" id="{CA602E40-D26F-4286-9BD9-17F944AB73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Pareto analýza</a:t>
            </a:r>
            <a:endParaRPr lang="en-GB" alt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3D8BB3B-364E-4C7C-985B-E1044D5B2A9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994" y="1600200"/>
            <a:ext cx="4546600" cy="44211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err="1"/>
              <a:t>jedná</a:t>
            </a:r>
            <a:r>
              <a:rPr lang="en-GB" dirty="0"/>
              <a:t> se o </a:t>
            </a:r>
            <a:r>
              <a:rPr lang="en-GB" dirty="0" err="1"/>
              <a:t>jednoduchou</a:t>
            </a:r>
            <a:r>
              <a:rPr lang="en-GB" dirty="0"/>
              <a:t> </a:t>
            </a:r>
            <a:r>
              <a:rPr lang="en-GB" dirty="0" err="1"/>
              <a:t>třídící</a:t>
            </a:r>
            <a:r>
              <a:rPr lang="en-GB" dirty="0"/>
              <a:t> </a:t>
            </a:r>
            <a:r>
              <a:rPr lang="en-GB" dirty="0" err="1"/>
              <a:t>metodu</a:t>
            </a:r>
            <a:r>
              <a:rPr lang="en-GB" dirty="0"/>
              <a:t>,</a:t>
            </a:r>
          </a:p>
          <a:p>
            <a:pPr>
              <a:defRPr/>
            </a:pPr>
            <a:r>
              <a:rPr lang="en-GB" dirty="0" err="1"/>
              <a:t>využívá</a:t>
            </a:r>
            <a:r>
              <a:rPr lang="en-GB" dirty="0"/>
              <a:t> </a:t>
            </a:r>
            <a:r>
              <a:rPr lang="en-GB" dirty="0" err="1"/>
              <a:t>Paretova</a:t>
            </a:r>
            <a:r>
              <a:rPr lang="en-GB" dirty="0"/>
              <a:t> </a:t>
            </a:r>
            <a:r>
              <a:rPr lang="en-GB" dirty="0" err="1"/>
              <a:t>pravidla</a:t>
            </a:r>
            <a:r>
              <a:rPr lang="en-GB" dirty="0"/>
              <a:t>:</a:t>
            </a:r>
          </a:p>
          <a:p>
            <a:pPr lvl="1">
              <a:defRPr/>
            </a:pPr>
            <a:r>
              <a:rPr lang="en-GB" dirty="0"/>
              <a:t>80 % </a:t>
            </a:r>
            <a:r>
              <a:rPr lang="en-GB" dirty="0" err="1"/>
              <a:t>důsledků</a:t>
            </a:r>
            <a:r>
              <a:rPr lang="en-GB" dirty="0"/>
              <a:t> je </a:t>
            </a:r>
            <a:r>
              <a:rPr lang="en-GB" dirty="0" err="1"/>
              <a:t>způsobeno</a:t>
            </a:r>
            <a:r>
              <a:rPr lang="en-GB" dirty="0"/>
              <a:t> 20 % </a:t>
            </a:r>
            <a:r>
              <a:rPr lang="en-GB" dirty="0" err="1"/>
              <a:t>všech</a:t>
            </a:r>
            <a:r>
              <a:rPr lang="en-GB" dirty="0"/>
              <a:t> </a:t>
            </a:r>
            <a:r>
              <a:rPr lang="en-GB" dirty="0" err="1"/>
              <a:t>možných</a:t>
            </a:r>
            <a:r>
              <a:rPr lang="en-GB" dirty="0"/>
              <a:t> </a:t>
            </a:r>
            <a:r>
              <a:rPr lang="en-GB" dirty="0" err="1"/>
              <a:t>příčin</a:t>
            </a:r>
            <a:r>
              <a:rPr lang="en-GB" dirty="0"/>
              <a:t>; </a:t>
            </a:r>
            <a:r>
              <a:rPr lang="en-GB" dirty="0" err="1"/>
              <a:t>např</a:t>
            </a:r>
            <a:r>
              <a:rPr lang="en-GB" dirty="0"/>
              <a:t>.:</a:t>
            </a:r>
          </a:p>
          <a:p>
            <a:pPr lvl="1">
              <a:defRPr/>
            </a:pPr>
            <a:r>
              <a:rPr lang="en-GB" dirty="0"/>
              <a:t>80 % </a:t>
            </a:r>
            <a:r>
              <a:rPr lang="en-GB" dirty="0" err="1"/>
              <a:t>obratu</a:t>
            </a:r>
            <a:r>
              <a:rPr lang="en-GB" dirty="0"/>
              <a:t> je </a:t>
            </a:r>
            <a:r>
              <a:rPr lang="en-GB" dirty="0" err="1"/>
              <a:t>tvořeno</a:t>
            </a:r>
            <a:r>
              <a:rPr lang="en-GB" dirty="0"/>
              <a:t> 20 % </a:t>
            </a:r>
            <a:r>
              <a:rPr lang="en-GB" dirty="0" err="1"/>
              <a:t>celého</a:t>
            </a:r>
            <a:r>
              <a:rPr lang="en-GB" dirty="0"/>
              <a:t> </a:t>
            </a:r>
            <a:r>
              <a:rPr lang="en-GB" dirty="0" err="1"/>
              <a:t>sortimentu</a:t>
            </a:r>
            <a:endParaRPr lang="en-GB" dirty="0"/>
          </a:p>
          <a:p>
            <a:pPr lvl="1">
              <a:defRPr/>
            </a:pPr>
            <a:r>
              <a:rPr lang="en-GB" dirty="0"/>
              <a:t>80 % </a:t>
            </a:r>
            <a:r>
              <a:rPr lang="en-GB" dirty="0" err="1"/>
              <a:t>celkové</a:t>
            </a:r>
            <a:r>
              <a:rPr lang="en-GB" dirty="0"/>
              <a:t> </a:t>
            </a:r>
            <a:r>
              <a:rPr lang="en-GB" dirty="0" err="1"/>
              <a:t>nákupní</a:t>
            </a:r>
            <a:r>
              <a:rPr lang="en-GB" dirty="0"/>
              <a:t> </a:t>
            </a:r>
            <a:r>
              <a:rPr lang="en-GB" dirty="0" err="1"/>
              <a:t>hodnoty</a:t>
            </a:r>
            <a:r>
              <a:rPr lang="en-GB" dirty="0"/>
              <a:t> se </a:t>
            </a:r>
            <a:r>
              <a:rPr lang="en-GB" dirty="0" err="1"/>
              <a:t>nakupuje</a:t>
            </a:r>
            <a:r>
              <a:rPr lang="en-GB" dirty="0"/>
              <a:t> u 20 % </a:t>
            </a:r>
            <a:r>
              <a:rPr lang="en-GB" dirty="0" err="1"/>
              <a:t>dodavatelů</a:t>
            </a:r>
            <a:endParaRPr lang="en-GB" dirty="0"/>
          </a:p>
          <a:p>
            <a:pPr lvl="1">
              <a:defRPr/>
            </a:pPr>
            <a:r>
              <a:rPr lang="en-GB" dirty="0"/>
              <a:t>80 % </a:t>
            </a:r>
            <a:r>
              <a:rPr lang="en-GB" dirty="0" err="1"/>
              <a:t>neshodných</a:t>
            </a:r>
            <a:r>
              <a:rPr lang="en-GB" dirty="0"/>
              <a:t> </a:t>
            </a:r>
            <a:r>
              <a:rPr lang="en-GB" dirty="0" err="1"/>
              <a:t>výrobků</a:t>
            </a:r>
            <a:r>
              <a:rPr lang="en-GB" dirty="0"/>
              <a:t> je </a:t>
            </a:r>
            <a:r>
              <a:rPr lang="en-GB" dirty="0" err="1"/>
              <a:t>způsobeno</a:t>
            </a:r>
            <a:r>
              <a:rPr lang="en-GB" dirty="0"/>
              <a:t> 20 % </a:t>
            </a:r>
            <a:r>
              <a:rPr lang="en-GB" dirty="0" err="1"/>
              <a:t>možných</a:t>
            </a:r>
            <a:r>
              <a:rPr lang="en-GB" dirty="0"/>
              <a:t> </a:t>
            </a:r>
            <a:r>
              <a:rPr lang="en-GB" dirty="0" err="1"/>
              <a:t>příčin</a:t>
            </a:r>
            <a:r>
              <a:rPr lang="en-GB" dirty="0"/>
              <a:t>,</a:t>
            </a:r>
          </a:p>
          <a:p>
            <a:pPr>
              <a:defRPr/>
            </a:pPr>
            <a:r>
              <a:rPr lang="en-GB" dirty="0" err="1"/>
              <a:t>zobrazena</a:t>
            </a:r>
            <a:r>
              <a:rPr lang="en-GB" dirty="0"/>
              <a:t> </a:t>
            </a:r>
            <a:r>
              <a:rPr lang="en-GB" dirty="0" err="1"/>
              <a:t>pomocí</a:t>
            </a:r>
            <a:r>
              <a:rPr lang="en-GB" dirty="0"/>
              <a:t> </a:t>
            </a:r>
            <a:r>
              <a:rPr lang="en-GB" dirty="0" err="1"/>
              <a:t>grafu</a:t>
            </a:r>
            <a:r>
              <a:rPr lang="en-GB" dirty="0"/>
              <a:t> 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4E87B3D-B03A-4C68-A768-EFD9483BE63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A630608-371A-471E-94C7-28752D0567C4}" type="datetime1">
              <a:rPr lang="cs-CZ" altLang="en-US"/>
              <a:pPr>
                <a:defRPr/>
              </a:pPr>
              <a:t>10. 12. 2021</a:t>
            </a:fld>
            <a:endParaRPr lang="cs-CZ" altLang="en-US"/>
          </a:p>
        </p:txBody>
      </p:sp>
      <p:pic>
        <p:nvPicPr>
          <p:cNvPr id="49157" name="Obrázek 5">
            <a:extLst>
              <a:ext uri="{FF2B5EF4-FFF2-40B4-BE49-F238E27FC236}">
                <a16:creationId xmlns:a16="http://schemas.microsoft.com/office/drawing/2014/main" id="{4B2C10E0-F639-4EC4-A40F-ED6362865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419" y="1484313"/>
            <a:ext cx="3614738" cy="37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>
            <a:extLst>
              <a:ext uri="{FF2B5EF4-FFF2-40B4-BE49-F238E27FC236}">
                <a16:creationId xmlns:a16="http://schemas.microsoft.com/office/drawing/2014/main" id="{92AD2353-4D3F-4A19-B58F-B2DF55E86C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Výběr hypotézy o možné příčině, usuzování</a:t>
            </a:r>
            <a:endParaRPr lang="en-GB" alt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1C839C1-9881-4BD5-8FF8-81DA0897FCA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B1BB3F8-5F59-43DF-BE8F-979F1818332A}" type="datetime1">
              <a:rPr lang="cs-CZ" altLang="en-US"/>
              <a:pPr>
                <a:defRPr/>
              </a:pPr>
              <a:t>10. 12. 2021</a:t>
            </a:fld>
            <a:endParaRPr lang="cs-CZ" alt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C7FB090-10F5-4BE8-9F0E-774C562AA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857" y="1604963"/>
            <a:ext cx="7381875" cy="36480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6E7802-1156-4D8B-A70D-E883DD19A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hypotézy, její přijetí, odmítnutí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02D133-3DFC-4782-9DD9-2C61AAD25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994" y="1628801"/>
            <a:ext cx="8229600" cy="4530725"/>
          </a:xfrm>
        </p:spPr>
        <p:txBody>
          <a:bodyPr/>
          <a:lstStyle/>
          <a:p>
            <a:r>
              <a:rPr lang="cs-CZ" dirty="0"/>
              <a:t>Otestujeme a potvrdíme příčinu</a:t>
            </a:r>
          </a:p>
          <a:p>
            <a:r>
              <a:rPr lang="cs-CZ" dirty="0"/>
              <a:t>Jít hlouběji – např. 5 Proč</a:t>
            </a:r>
          </a:p>
          <a:p>
            <a:r>
              <a:rPr lang="cs-CZ" dirty="0"/>
              <a:t> najít kořenovou příčinu</a:t>
            </a:r>
          </a:p>
          <a:p>
            <a:r>
              <a:rPr lang="cs-CZ" dirty="0"/>
              <a:t>Kolik vysvětluje z mezery</a:t>
            </a:r>
          </a:p>
          <a:p>
            <a:r>
              <a:rPr lang="cs-CZ" dirty="0"/>
              <a:t>Pokud ne moc – iterace</a:t>
            </a:r>
          </a:p>
          <a:p>
            <a:r>
              <a:rPr lang="cs-CZ" dirty="0"/>
              <a:t>Formulace klíčové otázky pro řešení (další fáze poradenského procesu) – obsahuje problém a mezeru</a:t>
            </a:r>
          </a:p>
          <a:p>
            <a:r>
              <a:rPr lang="cs-CZ" dirty="0"/>
              <a:t>Jak by měl reagovat klient na příčinu, aby zanikla mezera ve výstupu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13C980-FCED-425A-AA7F-9DB489543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52BF5E-E5E0-4055-930B-589BE3EDA8D0}" type="datetime1">
              <a:rPr lang="cs-CZ" altLang="en-US" smtClean="0"/>
              <a:pPr>
                <a:defRPr/>
              </a:pPr>
              <a:t>10. 12. 2021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607991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F4F2D2-0588-43CA-AA31-C621D1424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321DA6-CDDB-4926-A8E2-0195F9CA8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52BF5E-E5E0-4055-930B-589BE3EDA8D0}" type="datetime1">
              <a:rPr lang="cs-CZ" altLang="en-US" smtClean="0"/>
              <a:pPr>
                <a:defRPr/>
              </a:pPr>
              <a:t>10. 12. 2021</a:t>
            </a:fld>
            <a:endParaRPr lang="cs-CZ" alt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CBB9127-B84F-4E95-8537-31658A191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71" y="1754188"/>
            <a:ext cx="719137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81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E95A01E-7DEC-4317-9ED9-F16353C97B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Podniková diagnostika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9D956E7-BE2E-48C3-90CB-34C6916B9E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je vědní disciplínou</a:t>
            </a:r>
            <a:endParaRPr lang="cs-CZ" altLang="cs-CZ" b="1"/>
          </a:p>
          <a:p>
            <a:pPr eaLnBrk="1" hangingPunct="1"/>
            <a:r>
              <a:rPr lang="cs-CZ" altLang="cs-CZ"/>
              <a:t>Diagnóza = poznání, rozpoznání, stanovení, určení	</a:t>
            </a:r>
            <a:r>
              <a:rPr lang="cs-CZ" altLang="cs-CZ" b="1"/>
              <a:t>X</a:t>
            </a:r>
          </a:p>
          <a:p>
            <a:pPr eaLnBrk="1" hangingPunct="1"/>
            <a:r>
              <a:rPr lang="cs-CZ" altLang="cs-CZ"/>
              <a:t>Diagnostika = nauka o rozpoznávání a jeho metodách</a:t>
            </a:r>
          </a:p>
          <a:p>
            <a:pPr eaLnBrk="1" hangingPunct="1"/>
            <a:r>
              <a:rPr lang="cs-CZ" altLang="cs-CZ"/>
              <a:t>Terapeutika podniku je nauka o způsobech léčení podnikových bolestí i nemocí, </a:t>
            </a: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5494E14-FA7E-463D-A101-9FBE74A53D7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526564D-4349-4790-B03E-DFAA49675AB3}" type="datetime1">
              <a:rPr lang="cs-CZ" altLang="en-US"/>
              <a:pPr>
                <a:defRPr/>
              </a:pPr>
              <a:t>10. 12. 2021</a:t>
            </a:fld>
            <a:endParaRPr lang="cs-CZ" altLang="en-US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2BD86-3E08-420B-B82E-B0CD00D76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Zopakujme . Jak postupovat k definici problému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DCE719-D46B-44FD-BE9C-33F022B01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0F1122-DBB5-49EF-BD56-12DCF186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52BF5E-E5E0-4055-930B-589BE3EDA8D0}" type="datetime1">
              <a:rPr lang="cs-CZ" altLang="en-US" smtClean="0"/>
              <a:pPr>
                <a:defRPr/>
              </a:pPr>
              <a:t>10. 12. 2021</a:t>
            </a:fld>
            <a:endParaRPr lang="cs-CZ" alt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F08E43F-DC95-4190-AE33-95F71D016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710" y="1600200"/>
            <a:ext cx="7862119" cy="455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54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>
            <a:extLst>
              <a:ext uri="{FF2B5EF4-FFF2-40B4-BE49-F238E27FC236}">
                <a16:creationId xmlns:a16="http://schemas.microsoft.com/office/drawing/2014/main" id="{BAEA39D3-D14F-4175-8D7B-6F3DB39BA1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Positive </a:t>
            </a:r>
            <a:r>
              <a:rPr lang="cs-CZ" altLang="cs-CZ" dirty="0" err="1"/>
              <a:t>disturbing</a:t>
            </a:r>
            <a:r>
              <a:rPr lang="cs-CZ" altLang="cs-CZ" dirty="0"/>
              <a:t> event</a:t>
            </a:r>
            <a:endParaRPr lang="en-GB" alt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7D9D01-17A4-4C14-BF39-339EED883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544" y="3573463"/>
            <a:ext cx="8147050" cy="2557462"/>
          </a:xfrm>
        </p:spPr>
        <p:txBody>
          <a:bodyPr>
            <a:norm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9D0343-D99D-450C-8037-8A37E9C5A3D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C53DEE5-FAA4-4CD8-B08B-EBA1D6D810D7}" type="datetime1">
              <a:rPr lang="cs-CZ" altLang="en-US"/>
              <a:pPr>
                <a:defRPr/>
              </a:pPr>
              <a:t>10. 12. 2021</a:t>
            </a:fld>
            <a:endParaRPr lang="cs-CZ" altLang="en-US"/>
          </a:p>
        </p:txBody>
      </p:sp>
      <p:pic>
        <p:nvPicPr>
          <p:cNvPr id="55301" name="Picture 3">
            <a:extLst>
              <a:ext uri="{FF2B5EF4-FFF2-40B4-BE49-F238E27FC236}">
                <a16:creationId xmlns:a16="http://schemas.microsoft.com/office/drawing/2014/main" id="{36A71541-B26A-4ED8-A7D2-1B4DA82F7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0" t="29327" b="14552"/>
          <a:stretch>
            <a:fillRect/>
          </a:stretch>
        </p:blipFill>
        <p:spPr bwMode="auto">
          <a:xfrm>
            <a:off x="251620" y="908050"/>
            <a:ext cx="4672013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4">
            <a:extLst>
              <a:ext uri="{FF2B5EF4-FFF2-40B4-BE49-F238E27FC236}">
                <a16:creationId xmlns:a16="http://schemas.microsoft.com/office/drawing/2014/main" id="{FD53BE60-B38F-4698-8A68-75F960DC0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2" b="16046"/>
          <a:stretch>
            <a:fillRect/>
          </a:stretch>
        </p:blipFill>
        <p:spPr bwMode="auto">
          <a:xfrm>
            <a:off x="5090320" y="1012825"/>
            <a:ext cx="404812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6612AA-8368-47D6-88F2-AC794AB4D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Strukturovaná </a:t>
            </a:r>
            <a:r>
              <a:rPr lang="cs-CZ" dirty="0" err="1"/>
              <a:t>diagnoza</a:t>
            </a:r>
            <a:r>
              <a:rPr lang="cs-CZ" dirty="0"/>
              <a:t> příležitostí – positive </a:t>
            </a:r>
            <a:r>
              <a:rPr lang="cs-CZ" dirty="0" err="1"/>
              <a:t>disturbing</a:t>
            </a:r>
            <a:r>
              <a:rPr lang="cs-CZ" dirty="0"/>
              <a:t> event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BACD1A-1CFD-4376-9A3C-35F9D1FEA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52BF5E-E5E0-4055-930B-589BE3EDA8D0}" type="datetime1">
              <a:rPr lang="cs-CZ" altLang="en-US" smtClean="0"/>
              <a:pPr>
                <a:defRPr/>
              </a:pPr>
              <a:t>10. 12. 2021</a:t>
            </a:fld>
            <a:endParaRPr lang="cs-CZ" alt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7D5638B-3101-4F5D-A84F-CD47EB756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10" y="1723161"/>
            <a:ext cx="7398568" cy="43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7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41586E8-8F20-44EF-847F-7292F4C367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7174FD-EAEB-4A2C-9C9F-9AFEC1B345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B381603-C33A-4CD3-9A97-2FA1DB2D6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 příležitosti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D735058-5F6E-4BB1-AA0D-284323082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33" y="1423685"/>
            <a:ext cx="8134034" cy="452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454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AEAF2837-0E82-4CF0-94DE-1D4975F5EF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Zpětná vazba na klienta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412ABC1B-000C-4CAC-A3F0-BE0D4693C9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Poskytuje informace, které mohou:</a:t>
            </a:r>
          </a:p>
          <a:p>
            <a:pPr lvl="1" eaLnBrk="1" hangingPunct="1"/>
            <a:r>
              <a:rPr lang="cs-CZ" altLang="cs-CZ"/>
              <a:t>sdělit mu něco nového a významného o jeho organizaci;</a:t>
            </a:r>
          </a:p>
          <a:p>
            <a:pPr lvl="1" eaLnBrk="1" hangingPunct="1"/>
            <a:r>
              <a:rPr lang="cs-CZ" altLang="cs-CZ"/>
              <a:t>informovat jej o přístupu, který zvolil poradce, a dosaženém pokroku;</a:t>
            </a:r>
          </a:p>
          <a:p>
            <a:pPr lvl="1" eaLnBrk="1" hangingPunct="1"/>
            <a:r>
              <a:rPr lang="cs-CZ" altLang="cs-CZ"/>
              <a:t>zvýšit aktivní podíl klienta na řešení úkolu;</a:t>
            </a:r>
          </a:p>
          <a:p>
            <a:pPr lvl="1" eaLnBrk="1" hangingPunct="1"/>
            <a:r>
              <a:rPr lang="cs-CZ" altLang="cs-CZ"/>
              <a:t>pomoci poradci setrvat ve správném směru nebo, v případě nutnosti, změnit orientaci zkoumání.</a:t>
            </a:r>
          </a:p>
        </p:txBody>
      </p:sp>
      <p:pic>
        <p:nvPicPr>
          <p:cNvPr id="58372" name="Picture 4" descr="MCj00787280000[1]">
            <a:extLst>
              <a:ext uri="{FF2B5EF4-FFF2-40B4-BE49-F238E27FC236}">
                <a16:creationId xmlns:a16="http://schemas.microsoft.com/office/drawing/2014/main" id="{49E5DD76-4161-4768-90CA-87574E7EB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644" y="476251"/>
            <a:ext cx="11303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1414254-5D6B-4C96-AD67-CC27AD897EF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C8C4F72-8865-4E2A-8CD8-326EF8D9FE14}" type="datetime1">
              <a:rPr lang="cs-CZ" altLang="en-US"/>
              <a:pPr>
                <a:defRPr/>
              </a:pPr>
              <a:t>10. 12. 2021</a:t>
            </a:fld>
            <a:endParaRPr lang="cs-CZ" altLang="en-US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4B6900BE-8951-4A4C-A967-EFEA9DC5FF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994" y="277814"/>
            <a:ext cx="8229600" cy="1279525"/>
          </a:xfrm>
        </p:spPr>
        <p:txBody>
          <a:bodyPr/>
          <a:lstStyle/>
          <a:p>
            <a:pPr algn="ctr" eaLnBrk="1" hangingPunct="1"/>
            <a:r>
              <a:rPr lang="cs-CZ" altLang="cs-CZ"/>
              <a:t>Další metody využitelné poradcem ve fázi diagnózy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1DE677EF-EBF0-49B4-B44B-AB3E284EC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Analýza silového pole</a:t>
            </a:r>
          </a:p>
          <a:p>
            <a:pPr eaLnBrk="1" hangingPunct="1"/>
            <a:r>
              <a:rPr lang="cs-CZ" altLang="cs-CZ"/>
              <a:t>Metoda šesti slov</a:t>
            </a:r>
          </a:p>
          <a:p>
            <a:pPr eaLnBrk="1" hangingPunct="1"/>
            <a:r>
              <a:rPr lang="cs-CZ" altLang="cs-CZ"/>
              <a:t>Delfy metoda</a:t>
            </a:r>
          </a:p>
          <a:p>
            <a:pPr eaLnBrk="1" hangingPunct="1"/>
            <a:r>
              <a:rPr lang="cs-CZ" altLang="cs-CZ"/>
              <a:t>Myšlenková mapa</a:t>
            </a:r>
          </a:p>
          <a:p>
            <a:pPr eaLnBrk="1" hangingPunct="1"/>
            <a:r>
              <a:rPr lang="cs-CZ" altLang="cs-CZ"/>
              <a:t>Metoda ďáblova advokáta</a:t>
            </a:r>
          </a:p>
          <a:p>
            <a:pPr eaLnBrk="1" hangingPunct="1"/>
            <a:r>
              <a:rPr lang="cs-CZ" altLang="cs-CZ"/>
              <a:t>SWOT analýza</a:t>
            </a: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5A67D3D-C387-4AC6-885D-96F46BEE953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15F87AE-CB31-4EF8-9A83-FFEEB115E12A}" type="datetime1">
              <a:rPr lang="cs-CZ" altLang="en-US"/>
              <a:pPr>
                <a:defRPr/>
              </a:pPr>
              <a:t>10. 12. 2021</a:t>
            </a:fld>
            <a:endParaRPr lang="cs-CZ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945BBE9E-4618-4E22-8005-EADBD8A82B8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Metody kreativního myšlení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524AFE7A-1492-4DB0-A02A-2D49B4DB5D6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DA50474-00CA-4624-8AE5-6958B16F055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16C680-E4A9-4812-8149-A9BED6B1AB0F}" type="datetime1">
              <a:rPr lang="cs-CZ" altLang="en-US"/>
              <a:pPr>
                <a:defRPr/>
              </a:pPr>
              <a:t>10. 12. 2021</a:t>
            </a:fld>
            <a:endParaRPr lang="cs-CZ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B2BDCC35-709E-4818-B9A1-1DC6A0FEE0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Kreativní postup řešení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BE742FF2-E4B6-4777-A224-D3ABDD7849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cs-CZ" altLang="cs-CZ"/>
              <a:t>Definice problému – je, má být, kritéria</a:t>
            </a:r>
          </a:p>
          <a:p>
            <a:pPr marL="609600" indent="-609600">
              <a:buFontTx/>
              <a:buAutoNum type="arabicPeriod"/>
            </a:pPr>
            <a:r>
              <a:rPr lang="cs-CZ" altLang="cs-CZ"/>
              <a:t>Analýza, sběr informací, tvorba variant řešení</a:t>
            </a:r>
          </a:p>
          <a:p>
            <a:pPr marL="609600" indent="-609600">
              <a:buFontTx/>
              <a:buAutoNum type="arabicPeriod"/>
            </a:pPr>
            <a:r>
              <a:rPr lang="cs-CZ" altLang="cs-CZ"/>
              <a:t>inkubace, odstup od myšlenek</a:t>
            </a:r>
          </a:p>
          <a:p>
            <a:pPr marL="609600" indent="-609600">
              <a:buFontTx/>
              <a:buAutoNum type="arabicPeriod"/>
            </a:pPr>
            <a:r>
              <a:rPr lang="cs-CZ" altLang="cs-CZ"/>
              <a:t>nelezení nového řešení</a:t>
            </a:r>
          </a:p>
          <a:p>
            <a:pPr marL="609600" indent="-609600">
              <a:buFontTx/>
              <a:buAutoNum type="arabicPeriod"/>
            </a:pPr>
            <a:r>
              <a:rPr lang="cs-CZ" altLang="cs-CZ"/>
              <a:t>implementace</a:t>
            </a: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F9AA1AF-B7FA-4654-B1CC-39896D5FAD4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A220BD9-C470-44CA-96E8-4D36F3177EF2}" type="datetime1">
              <a:rPr lang="cs-CZ" altLang="en-US"/>
              <a:pPr>
                <a:defRPr/>
              </a:pPr>
              <a:t>10. 12. 2021</a:t>
            </a:fld>
            <a:endParaRPr lang="cs-CZ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217438D7-D880-45A7-8711-45A9D9A11E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Metody kreativního myšlení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D914584C-ABF7-4A91-A3CE-07218236FA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600"/>
              <a:t>intuitivní metody tvořivého myšlení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200"/>
              <a:t>cílem je nahromadit co nejvíce nápadů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200"/>
              <a:t>brainstorming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200"/>
              <a:t>synektika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200"/>
              <a:t>delfská metoda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200"/>
              <a:t>metoda 6 klobouků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/>
              <a:t>systematické metody tvořivého myšlení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200"/>
              <a:t>metoda morfologické analýzy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200"/>
              <a:t>metoda kinematického obrácení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200"/>
              <a:t>metoda porovnávání funkcí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200"/>
              <a:t>metoda stromu významnosti</a:t>
            </a: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41AC20D-EC5A-460A-A092-D189A60F3CE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85509A1-5D20-4319-B86A-91A8EA608633}" type="datetime1">
              <a:rPr lang="cs-CZ" altLang="en-US"/>
              <a:pPr>
                <a:defRPr/>
              </a:pPr>
              <a:t>10. 12. 2021</a:t>
            </a:fld>
            <a:endParaRPr lang="cs-CZ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8B5D3E79-FD95-4043-A38C-512644305C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Analýza dat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94B42DA7-B508-4CFD-AF06-0C9A7E6A0B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statistické metody</a:t>
            </a:r>
          </a:p>
          <a:p>
            <a:pPr eaLnBrk="1" hangingPunct="1"/>
            <a:r>
              <a:rPr lang="cs-CZ" altLang="cs-CZ"/>
              <a:t>matematické modelování</a:t>
            </a:r>
          </a:p>
          <a:p>
            <a:pPr eaLnBrk="1" hangingPunct="1"/>
            <a:r>
              <a:rPr lang="cs-CZ" altLang="cs-CZ"/>
              <a:t>grafické techniky</a:t>
            </a:r>
          </a:p>
          <a:p>
            <a:pPr eaLnBrk="1" hangingPunct="1"/>
            <a:r>
              <a:rPr lang="cs-CZ" altLang="cs-CZ"/>
              <a:t>cílem je určení vztahů, proporcí a trendů, definovat vztahy, které jsou významné a nikoliv nahodilé</a:t>
            </a:r>
          </a:p>
          <a:p>
            <a:pPr eaLnBrk="1" hangingPunct="1"/>
            <a:r>
              <a:rPr lang="cs-CZ" altLang="cs-CZ"/>
              <a:t>podílové ukazatele – vyjádření vztahů</a:t>
            </a:r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FC728A7-8A57-497C-B7AC-850C1C548B2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563D807-A20C-4BCB-BC23-908EF9AC3192}" type="datetime1">
              <a:rPr lang="cs-CZ" altLang="en-US"/>
              <a:pPr>
                <a:defRPr/>
              </a:pPr>
              <a:t>10. 12. 2021</a:t>
            </a:fld>
            <a:endParaRPr lang="cs-CZ" alt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55FA448-A193-4D9C-A424-B0C83602F1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5D8FDAB-0B77-4BC3-A3BD-3F5F8444B5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600"/>
              <a:t>Kent a Gannt definovali 7 podnikových mikrobů: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200"/>
              <a:t>1. přeceňování vlastních schopností,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200"/>
              <a:t>2. přehnaná ctižádostivost,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200"/>
              <a:t>3. těžkopádnost,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200"/>
              <a:t>4. lehkomyslnost,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200"/>
              <a:t>5. nedostatek vytrvalosti,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200"/>
              <a:t>6. tvrdohlavost,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200"/>
              <a:t>7. protekcionářství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>
                <a:hlinkClick r:id="rId3" action="ppaction://hlinkfile"/>
              </a:rPr>
              <a:t>KENT, W.; GANNT, H. L. Investigating an Industry: A Scientific Diagnosis of the Diseases of Management. New York : John Wiley and Sons, 1914.</a:t>
            </a:r>
            <a:endParaRPr lang="cs-CZ" altLang="cs-CZ" sz="2600"/>
          </a:p>
          <a:p>
            <a:pPr lvl="1" eaLnBrk="1" hangingPunct="1">
              <a:lnSpc>
                <a:spcPct val="80000"/>
              </a:lnSpc>
            </a:pPr>
            <a:endParaRPr lang="cs-CZ" altLang="cs-CZ" sz="2200"/>
          </a:p>
          <a:p>
            <a:pPr lvl="1" eaLnBrk="1" hangingPunct="1">
              <a:lnSpc>
                <a:spcPct val="80000"/>
              </a:lnSpc>
            </a:pPr>
            <a:endParaRPr lang="cs-CZ" altLang="cs-CZ" sz="220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AFB1541-C5CD-4AA7-82B8-5EA6AB10E09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AA603F8-C217-497F-A624-1B09778AA96E}" type="datetime1">
              <a:rPr lang="cs-CZ" altLang="en-US"/>
              <a:pPr>
                <a:defRPr/>
              </a:pPr>
              <a:t>10. 12. 2021</a:t>
            </a:fld>
            <a:endParaRPr lang="cs-CZ" altLang="en-US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F0454841-7A8D-4F3F-B95D-6027BFE79A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Brainstorming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640ABAEC-931B-4249-BE32-1BE73F1080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důležitá definice problému</a:t>
            </a:r>
          </a:p>
          <a:p>
            <a:pPr eaLnBrk="1" hangingPunct="1"/>
            <a:r>
              <a:rPr lang="cs-CZ" altLang="cs-CZ"/>
              <a:t>diskuse s odloženým hodnocením</a:t>
            </a:r>
          </a:p>
          <a:p>
            <a:pPr lvl="1" eaLnBrk="1" hangingPunct="1"/>
            <a:r>
              <a:rPr lang="cs-CZ" altLang="cs-CZ"/>
              <a:t>zákaz kritiky</a:t>
            </a:r>
          </a:p>
          <a:p>
            <a:pPr lvl="1" eaLnBrk="1" hangingPunct="1"/>
            <a:r>
              <a:rPr lang="cs-CZ" altLang="cs-CZ"/>
              <a:t>kvantita nad kvalitou</a:t>
            </a:r>
          </a:p>
          <a:p>
            <a:pPr lvl="1" eaLnBrk="1" hangingPunct="1"/>
            <a:r>
              <a:rPr lang="cs-CZ" altLang="cs-CZ"/>
              <a:t>rozvíjení návrhů</a:t>
            </a:r>
          </a:p>
          <a:p>
            <a:pPr lvl="1" eaLnBrk="1" hangingPunct="1"/>
            <a:r>
              <a:rPr lang="cs-CZ" altLang="cs-CZ"/>
              <a:t>rovnost účastníků</a:t>
            </a:r>
          </a:p>
          <a:p>
            <a:pPr eaLnBrk="1" hangingPunct="1"/>
            <a:r>
              <a:rPr lang="cs-CZ" altLang="cs-CZ"/>
              <a:t>obdobou je brainwriting</a:t>
            </a:r>
          </a:p>
          <a:p>
            <a:pPr lvl="1" eaLnBrk="1" hangingPunct="1"/>
            <a:r>
              <a:rPr lang="cs-CZ" altLang="cs-CZ"/>
              <a:t>6 osob 3 způsoby řešení v 5 kolech</a:t>
            </a:r>
          </a:p>
          <a:p>
            <a:pPr lvl="1" eaLnBrk="1" hangingPunct="1"/>
            <a:r>
              <a:rPr lang="cs-CZ" altLang="cs-CZ"/>
              <a:t>vysoká efektivnost – 15 – 20 % úspěšných návrhů</a:t>
            </a:r>
          </a:p>
          <a:p>
            <a:pPr eaLnBrk="1" hangingPunct="1"/>
            <a:endParaRPr lang="cs-CZ" altLang="cs-CZ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BE30D9A-F175-46C4-B512-6B3005D5C6C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C44758E-5919-4E44-B5AF-22A5DF473244}" type="datetime1">
              <a:rPr lang="cs-CZ" altLang="en-US"/>
              <a:pPr>
                <a:defRPr/>
              </a:pPr>
              <a:t>10. 12. 2021</a:t>
            </a:fld>
            <a:endParaRPr lang="cs-CZ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C89D7B55-EF9F-4BB9-80FE-3FB45B65D3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Synektika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CB1A46B9-4A58-407B-B0AF-2AE303954C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W.J.J. Gordon</a:t>
            </a:r>
          </a:p>
          <a:p>
            <a:pPr eaLnBrk="1" hangingPunct="1"/>
            <a:r>
              <a:rPr lang="cs-CZ" altLang="cs-CZ"/>
              <a:t>hledání analogií, ne volné asociace</a:t>
            </a:r>
          </a:p>
          <a:p>
            <a:pPr eaLnBrk="1" hangingPunct="1"/>
            <a:r>
              <a:rPr lang="cs-CZ" altLang="cs-CZ"/>
              <a:t>využití hlavně při vývoji nových produktů</a:t>
            </a:r>
          </a:p>
          <a:p>
            <a:pPr eaLnBrk="1" hangingPunct="1"/>
            <a:r>
              <a:rPr lang="cs-CZ" altLang="cs-CZ"/>
              <a:t>přímá analogie, osobní analogie, fantastická analogie, symbolická analogie</a:t>
            </a:r>
          </a:p>
          <a:p>
            <a:pPr eaLnBrk="1" hangingPunct="1"/>
            <a:r>
              <a:rPr lang="cs-CZ" altLang="cs-CZ"/>
              <a:t>z oblastí biologie, historie, technika, společnost, politika, ekonomika</a:t>
            </a: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10CAE3D-51DD-4045-AB9B-86BAC449EEC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1E9E253-758E-4CAF-9687-43DC985E8167}" type="datetime1">
              <a:rPr lang="cs-CZ" altLang="en-US"/>
              <a:pPr>
                <a:defRPr/>
              </a:pPr>
              <a:t>10. 12. 2021</a:t>
            </a:fld>
            <a:endParaRPr lang="cs-CZ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665AF2EF-17C6-4E96-A7D2-A3D5E6DC87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/>
              <a:t>Metoda šesti myslících klobouků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85912A9F-7C00-40AD-ACDC-25A2794A3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600"/>
              <a:t>zhodnocení již navržených řešení</a:t>
            </a:r>
          </a:p>
          <a:p>
            <a:pPr eaLnBrk="1" hangingPunct="1"/>
            <a:r>
              <a:rPr lang="cs-CZ" altLang="cs-CZ" sz="2600"/>
              <a:t>každý z účastníků je zastáncem pouze jedné role</a:t>
            </a:r>
          </a:p>
          <a:p>
            <a:pPr eaLnBrk="1" hangingPunct="1"/>
            <a:r>
              <a:rPr lang="cs-CZ" altLang="cs-CZ" sz="2600"/>
              <a:t>role dána barvou klobouku</a:t>
            </a:r>
          </a:p>
          <a:p>
            <a:pPr lvl="1" eaLnBrk="1" hangingPunct="1"/>
            <a:r>
              <a:rPr lang="cs-CZ" altLang="cs-CZ" sz="2200"/>
              <a:t>bílá</a:t>
            </a:r>
          </a:p>
          <a:p>
            <a:pPr lvl="1" eaLnBrk="1" hangingPunct="1"/>
            <a:r>
              <a:rPr lang="cs-CZ" altLang="cs-CZ" sz="2200"/>
              <a:t>červená</a:t>
            </a:r>
          </a:p>
          <a:p>
            <a:pPr lvl="1" eaLnBrk="1" hangingPunct="1"/>
            <a:r>
              <a:rPr lang="cs-CZ" altLang="cs-CZ" sz="2200"/>
              <a:t>černá</a:t>
            </a:r>
          </a:p>
          <a:p>
            <a:pPr lvl="1" eaLnBrk="1" hangingPunct="1"/>
            <a:r>
              <a:rPr lang="cs-CZ" altLang="cs-CZ" sz="2200"/>
              <a:t>žlutá</a:t>
            </a:r>
          </a:p>
          <a:p>
            <a:pPr lvl="1" eaLnBrk="1" hangingPunct="1"/>
            <a:r>
              <a:rPr lang="cs-CZ" altLang="cs-CZ" sz="2200"/>
              <a:t>zelená</a:t>
            </a:r>
          </a:p>
          <a:p>
            <a:pPr lvl="1" eaLnBrk="1" hangingPunct="1"/>
            <a:r>
              <a:rPr lang="cs-CZ" altLang="cs-CZ" sz="2200"/>
              <a:t>modrá</a:t>
            </a: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9DACF8E-F8E8-4AC8-85E6-EEDF71C2A79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6151AAF-D67A-49A9-B7FF-B6F7DDEB298C}" type="datetime1">
              <a:rPr lang="cs-CZ" altLang="en-US"/>
              <a:pPr>
                <a:defRPr/>
              </a:pPr>
              <a:t>10. 12. 2021</a:t>
            </a:fld>
            <a:endParaRPr lang="cs-CZ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F7920BE3-C49A-4391-834F-B48EDE3413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Morfologická analýza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C2600A01-B615-4F84-844B-A1604D6268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analýza jednotlivých prvků problému</a:t>
            </a:r>
          </a:p>
          <a:p>
            <a:pPr eaLnBrk="1" hangingPunct="1"/>
            <a:r>
              <a:rPr lang="cs-CZ" altLang="cs-CZ"/>
              <a:t>stanovení možných variant jednotlivých prvků</a:t>
            </a:r>
          </a:p>
          <a:p>
            <a:pPr eaLnBrk="1" hangingPunct="1"/>
            <a:r>
              <a:rPr lang="cs-CZ" altLang="cs-CZ"/>
              <a:t>následná kombinace jednotlivých variant řešení jednotlivých prvků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A927DA9-7094-4BCC-8522-4DB07D64D70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AC1B004-1508-422D-860D-DC7867F2C23C}" type="datetime1">
              <a:rPr lang="cs-CZ" altLang="en-US"/>
              <a:pPr>
                <a:defRPr/>
              </a:pPr>
              <a:t>10. 12. 2021</a:t>
            </a:fld>
            <a:endParaRPr lang="cs-CZ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5D35B4E7-FE46-41E8-96DB-B1B6892801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2344" y="2349500"/>
            <a:ext cx="7772400" cy="1143000"/>
          </a:xfrm>
        </p:spPr>
        <p:txBody>
          <a:bodyPr/>
          <a:lstStyle/>
          <a:p>
            <a:pPr algn="ctr" eaLnBrk="1" hangingPunct="1"/>
            <a:r>
              <a:rPr lang="cs-CZ" altLang="cs-CZ"/>
              <a:t>Děkuji za pozornost</a:t>
            </a: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7628D40-197F-41E6-AC3A-3275E0FABE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64DDDF2-B755-4031-AD53-06AC6876FEDD}" type="datetime1">
              <a:rPr lang="cs-CZ" altLang="en-US"/>
              <a:pPr>
                <a:defRPr/>
              </a:pPr>
              <a:t>10. 12. 2021</a:t>
            </a:fld>
            <a:endParaRPr lang="cs-CZ" alt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2355B07-5776-4999-ACFC-AD805017FC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/>
              <a:t>Diagnostika podniku založená na poznatcích medicíny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342AFCB-27F9-48ED-9DCB-3167C4D444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995" y="1600200"/>
            <a:ext cx="8004175" cy="42814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600"/>
              <a:t>Třídění podnikových nemocí podle vývojové fáze podniku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200"/>
              <a:t>dětské nemoci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200"/>
              <a:t>nemoci středního věku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200"/>
              <a:t>nemoci stáří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600"/>
              <a:t>Třídění podnikových nemocí dle příčin jejich vzniku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200"/>
              <a:t>krize v důsledku nedostatku zdrojů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200"/>
              <a:t>krize účelnosti na výstupu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200"/>
              <a:t>poruchy činnosti funkčních útvarů podniku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600"/>
              <a:t>Třídění dle zdroje příčin jejich vzniku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200"/>
              <a:t>způsobené vnitřními vlivy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200"/>
              <a:t>způsobené vnějšími vlivy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20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E6C1684-3C7F-4C47-8D11-C08A73380F7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C074B2B-B902-48FA-B99E-3CE995AC2DB5}" type="datetime1">
              <a:rPr lang="cs-CZ" altLang="en-US"/>
              <a:pPr>
                <a:defRPr/>
              </a:pPr>
              <a:t>10. 12. 2021</a:t>
            </a:fld>
            <a:endParaRPr lang="cs-CZ" alt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52451CD-9B33-42C4-B3E0-3793F14CAA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Koncepční rámec diagnózy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8D0C9B7-2C23-4481-8DD4-A722EFF1E8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083" y="1125539"/>
            <a:ext cx="8497887" cy="5005387"/>
          </a:xfrm>
        </p:spPr>
        <p:txBody>
          <a:bodyPr/>
          <a:lstStyle/>
          <a:p>
            <a:pPr eaLnBrk="1" hangingPunct="1"/>
            <a:r>
              <a:rPr lang="cs-CZ" altLang="cs-CZ" dirty="0"/>
              <a:t>„přeformulování“ problému</a:t>
            </a:r>
          </a:p>
          <a:p>
            <a:pPr eaLnBrk="1" hangingPunct="1"/>
            <a:r>
              <a:rPr lang="cs-CZ" altLang="en-US" b="1" dirty="0"/>
              <a:t>problém jako mezera mezi dosaženým a požadovaným výsledkem vnímaná vlastníkem problému</a:t>
            </a:r>
            <a:endParaRPr lang="cs-CZ" altLang="cs-CZ" b="1" dirty="0"/>
          </a:p>
          <a:p>
            <a:pPr eaLnBrk="1" hangingPunct="1"/>
            <a:r>
              <a:rPr lang="cs-CZ" altLang="cs-CZ" dirty="0"/>
              <a:t>zjistit:</a:t>
            </a:r>
          </a:p>
          <a:p>
            <a:pPr lvl="1" eaLnBrk="1" hangingPunct="1"/>
            <a:r>
              <a:rPr lang="cs-CZ" altLang="cs-CZ" dirty="0">
                <a:hlinkClick r:id="rId3" action="ppaction://hlinksldjump"/>
              </a:rPr>
              <a:t>problém</a:t>
            </a:r>
            <a:endParaRPr lang="cs-CZ" altLang="cs-CZ" dirty="0"/>
          </a:p>
          <a:p>
            <a:pPr lvl="1" eaLnBrk="1" hangingPunct="1"/>
            <a:r>
              <a:rPr lang="cs-CZ" altLang="cs-CZ" dirty="0">
                <a:hlinkClick r:id="rId4" action="ppaction://hlinksldjump"/>
              </a:rPr>
              <a:t>příčiny problému</a:t>
            </a:r>
            <a:endParaRPr lang="cs-CZ" altLang="cs-CZ" dirty="0"/>
          </a:p>
          <a:p>
            <a:pPr lvl="1" eaLnBrk="1" hangingPunct="1"/>
            <a:r>
              <a:rPr lang="cs-CZ" altLang="cs-CZ" dirty="0"/>
              <a:t>další podstatné vztahy</a:t>
            </a:r>
          </a:p>
          <a:p>
            <a:pPr lvl="1" eaLnBrk="1" hangingPunct="1"/>
            <a:r>
              <a:rPr lang="cs-CZ" altLang="cs-CZ" dirty="0"/>
              <a:t>zákazníkův potenciál řešit problém</a:t>
            </a:r>
          </a:p>
          <a:p>
            <a:pPr lvl="1" eaLnBrk="1" hangingPunct="1"/>
            <a:r>
              <a:rPr lang="cs-CZ" altLang="cs-CZ" dirty="0"/>
              <a:t>možné směry další akce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C1219D7-104F-4B75-8644-D42D9919F09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CCA2B85-F81E-4705-BFAB-15D5FB4166AD}" type="datetime1">
              <a:rPr lang="cs-CZ" altLang="en-US"/>
              <a:pPr>
                <a:defRPr/>
              </a:pPr>
              <a:t>10. 12. 2021</a:t>
            </a:fld>
            <a:endParaRPr lang="cs-CZ" alt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68BEB1E-EC0B-45E6-9240-CBE7782765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Přístupy k řešení problému</a:t>
            </a: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79CFF0D-2AFD-4B2F-8157-14E24784CA7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3DAC826-BFD7-4535-AD49-54049ED2ED14}" type="datetime1">
              <a:rPr lang="cs-CZ" altLang="en-US"/>
              <a:pPr>
                <a:defRPr/>
              </a:pPr>
              <a:t>10. 12. 2021</a:t>
            </a:fld>
            <a:endParaRPr lang="cs-CZ" alt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5DFAE2A-AE0E-4017-A386-5313A9228E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04"/>
          <a:stretch/>
        </p:blipFill>
        <p:spPr>
          <a:xfrm>
            <a:off x="1548459" y="1135812"/>
            <a:ext cx="6480719" cy="458637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E48AB6-0849-442B-81C0-3E9345A03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Vymezení problému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84221D-6B1E-4996-8FDA-A20091D0A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994" y="1330426"/>
            <a:ext cx="7283152" cy="1450503"/>
          </a:xfrm>
        </p:spPr>
        <p:txBody>
          <a:bodyPr numCol="2"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Klient definuje problém – ověřit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Definice problému jako „</a:t>
            </a:r>
            <a:r>
              <a:rPr lang="cs-CZ" altLang="cs-CZ" sz="2400" dirty="0" err="1"/>
              <a:t>result</a:t>
            </a:r>
            <a:r>
              <a:rPr lang="cs-CZ" altLang="cs-CZ" sz="2400" dirty="0"/>
              <a:t> gap“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cs-CZ" sz="2200" dirty="0"/>
              <a:t>korektivní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cs-CZ" sz="2200" dirty="0"/>
              <a:t>progresivní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cs-CZ" sz="2200" dirty="0"/>
              <a:t>tvůrčí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BDB0A4-E339-4C80-B603-74418441E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52BF5E-E5E0-4055-930B-589BE3EDA8D0}" type="datetime1">
              <a:rPr lang="cs-CZ" altLang="en-US" smtClean="0"/>
              <a:pPr>
                <a:defRPr/>
              </a:pPr>
              <a:t>10. 12. 2021</a:t>
            </a:fld>
            <a:endParaRPr lang="cs-CZ" alt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ED258BA-2BA0-4D12-BA4C-2AC251B27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48" y="2979539"/>
            <a:ext cx="7698937" cy="32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69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4B6F7A9-79E5-49E6-8F2C-738C11A8E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Strukturovaný přístup k diagnóze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E124055-AC0B-4C94-867D-429F0DCA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E2E6D4-1F96-47A9-85C9-767D16A6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C1695E-EEF1-4B07-AC4B-407AE9CE1DA8}" type="datetime1">
              <a:rPr lang="cs-CZ" altLang="en-US"/>
              <a:pPr>
                <a:defRPr/>
              </a:pPr>
              <a:t>10. 12. 2021</a:t>
            </a:fld>
            <a:endParaRPr lang="cs-CZ" alt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2E47F20-3184-4F27-8F4A-4A8A4C7B4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02" y="1281849"/>
            <a:ext cx="8899785" cy="42943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UNI-CZ.potx" id="{5F7917F3-E447-47A0-8B0D-912AAB3F7016}" vid="{6FE485AA-A959-491A-A866-CC2F0E710D0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prezentace-muni-cz-4-3</Template>
  <TotalTime>23</TotalTime>
  <Words>2889</Words>
  <Application>Microsoft Office PowerPoint</Application>
  <PresentationFormat>Vlastní</PresentationFormat>
  <Paragraphs>521</Paragraphs>
  <Slides>44</Slides>
  <Notes>42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0" baseType="lpstr">
      <vt:lpstr>Arial</vt:lpstr>
      <vt:lpstr>Garamond</vt:lpstr>
      <vt:lpstr>Tahoma</vt:lpstr>
      <vt:lpstr>Times New Roman</vt:lpstr>
      <vt:lpstr>Wingdings</vt:lpstr>
      <vt:lpstr>Prezentace_MU_CZ</vt:lpstr>
      <vt:lpstr>Poradenský proces - Diagnóza</vt:lpstr>
      <vt:lpstr>Cíl diagnózy</vt:lpstr>
      <vt:lpstr>Podniková diagnostika</vt:lpstr>
      <vt:lpstr>Prezentace aplikace PowerPoint</vt:lpstr>
      <vt:lpstr>Diagnostika podniku založená na poznatcích medicíny</vt:lpstr>
      <vt:lpstr>Koncepční rámec diagnózy</vt:lpstr>
      <vt:lpstr>Přístupy k řešení problému</vt:lpstr>
      <vt:lpstr>Vymezení problému</vt:lpstr>
      <vt:lpstr>Strukturovaný přístup k diagnóze</vt:lpstr>
      <vt:lpstr>Podstata problému  (CO) </vt:lpstr>
      <vt:lpstr>Dekompozice problému</vt:lpstr>
      <vt:lpstr>Lokalizace problému (KDE)</vt:lpstr>
      <vt:lpstr>Logické strukturování příčin problému</vt:lpstr>
      <vt:lpstr>Je organizační struktura strukturována logicky?</vt:lpstr>
      <vt:lpstr>Vymezení nezbytných faktů</vt:lpstr>
      <vt:lpstr>Zjišťování faktického stavu</vt:lpstr>
      <vt:lpstr>Informace získávané pozorováním</vt:lpstr>
      <vt:lpstr>Kauzální analýza</vt:lpstr>
      <vt:lpstr>Occamova břitva</vt:lpstr>
      <vt:lpstr>Strom kauzálních vztahů</vt:lpstr>
      <vt:lpstr>Stanovení kauzálního řetězce</vt:lpstr>
      <vt:lpstr>Diagram příčin a následků</vt:lpstr>
      <vt:lpstr>Prezentace aplikace PowerPoint</vt:lpstr>
      <vt:lpstr>Kauzální diagnóza</vt:lpstr>
      <vt:lpstr>Prezentace aplikace PowerPoint</vt:lpstr>
      <vt:lpstr>Pareto analýza</vt:lpstr>
      <vt:lpstr>Výběr hypotézy o možné příčině, usuzování</vt:lpstr>
      <vt:lpstr>Testování hypotézy, její přijetí, odmítnutí</vt:lpstr>
      <vt:lpstr>Prezentace aplikace PowerPoint</vt:lpstr>
      <vt:lpstr>Zopakujme . Jak postupovat k definici problému</vt:lpstr>
      <vt:lpstr>Positive disturbing event</vt:lpstr>
      <vt:lpstr>Strukturovaná diagnoza příležitostí – positive disturbing event</vt:lpstr>
      <vt:lpstr>Model příležitosti</vt:lpstr>
      <vt:lpstr>Zpětná vazba na klienta</vt:lpstr>
      <vt:lpstr>Další metody využitelné poradcem ve fázi diagnózy</vt:lpstr>
      <vt:lpstr>Metody kreativního myšlení</vt:lpstr>
      <vt:lpstr>Kreativní postup řešení</vt:lpstr>
      <vt:lpstr>Metody kreativního myšlení</vt:lpstr>
      <vt:lpstr>Analýza dat</vt:lpstr>
      <vt:lpstr>Brainstorming</vt:lpstr>
      <vt:lpstr>Synektika</vt:lpstr>
      <vt:lpstr>Metoda šesti myslících klobouků</vt:lpstr>
      <vt:lpstr>Morfologická analýza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Eva Švandová</dc:creator>
  <cp:lastModifiedBy>Eva Švandová</cp:lastModifiedBy>
  <cp:revision>3</cp:revision>
  <cp:lastPrinted>1601-01-01T00:00:00Z</cp:lastPrinted>
  <dcterms:created xsi:type="dcterms:W3CDTF">2020-11-06T00:25:13Z</dcterms:created>
  <dcterms:modified xsi:type="dcterms:W3CDTF">2021-12-10T14:23:42Z</dcterms:modified>
</cp:coreProperties>
</file>