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97" r:id="rId4"/>
    <p:sldId id="298" r:id="rId5"/>
    <p:sldId id="299" r:id="rId6"/>
    <p:sldId id="300" r:id="rId7"/>
    <p:sldId id="327" r:id="rId8"/>
    <p:sldId id="293" r:id="rId9"/>
    <p:sldId id="328" r:id="rId10"/>
    <p:sldId id="301" r:id="rId11"/>
    <p:sldId id="294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295" r:id="rId20"/>
    <p:sldId id="296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266" r:id="rId40"/>
    <p:sldId id="267" r:id="rId41"/>
    <p:sldId id="268" r:id="rId42"/>
    <p:sldId id="269" r:id="rId43"/>
    <p:sldId id="271" r:id="rId44"/>
    <p:sldId id="270" r:id="rId45"/>
    <p:sldId id="291" r:id="rId46"/>
    <p:sldId id="272" r:id="rId47"/>
    <p:sldId id="274" r:id="rId48"/>
    <p:sldId id="275" r:id="rId49"/>
    <p:sldId id="276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9200" y="3717032"/>
            <a:ext cx="6858000" cy="1940818"/>
          </a:xfrm>
        </p:spPr>
        <p:txBody>
          <a:bodyPr/>
          <a:lstStyle/>
          <a:p>
            <a:r>
              <a:rPr lang="cs-CZ" dirty="0" smtClean="0"/>
              <a:t>Města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Ochrana </a:t>
            </a:r>
            <a:r>
              <a:rPr lang="cs-CZ" dirty="0"/>
              <a:t>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Hranice mezi městem a venkovem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Sídla</a:t>
            </a:r>
          </a:p>
          <a:p>
            <a:pPr lvl="1"/>
            <a:r>
              <a:rPr lang="cs-CZ" dirty="0" smtClean="0"/>
              <a:t>Funkce</a:t>
            </a:r>
          </a:p>
          <a:p>
            <a:pPr lvl="2"/>
            <a:r>
              <a:rPr lang="cs-CZ" dirty="0" smtClean="0"/>
              <a:t>Primární</a:t>
            </a:r>
          </a:p>
          <a:p>
            <a:pPr lvl="3"/>
            <a:r>
              <a:rPr lang="cs-CZ" dirty="0" smtClean="0"/>
              <a:t>Obytná</a:t>
            </a:r>
          </a:p>
          <a:p>
            <a:pPr lvl="3"/>
            <a:r>
              <a:rPr lang="cs-CZ" dirty="0" smtClean="0"/>
              <a:t>Zemědělská</a:t>
            </a:r>
          </a:p>
          <a:p>
            <a:pPr lvl="2"/>
            <a:endParaRPr lang="cs-CZ" dirty="0" smtClean="0"/>
          </a:p>
          <a:p>
            <a:pPr lvl="2"/>
            <a:r>
              <a:rPr lang="cs-CZ" dirty="0" smtClean="0"/>
              <a:t>Sekundární</a:t>
            </a:r>
            <a:endParaRPr lang="cs-CZ" dirty="0" smtClean="0"/>
          </a:p>
          <a:p>
            <a:pPr lvl="3"/>
            <a:r>
              <a:rPr lang="cs-CZ" dirty="0" smtClean="0"/>
              <a:t>Obytná</a:t>
            </a:r>
            <a:endParaRPr lang="cs-CZ" dirty="0" smtClean="0"/>
          </a:p>
          <a:p>
            <a:pPr lvl="3"/>
            <a:r>
              <a:rPr lang="cs-CZ" dirty="0" smtClean="0"/>
              <a:t>Mocenská</a:t>
            </a:r>
            <a:endParaRPr lang="cs-CZ" dirty="0"/>
          </a:p>
          <a:p>
            <a:pPr lvl="3"/>
            <a:r>
              <a:rPr lang="cs-CZ" dirty="0" smtClean="0"/>
              <a:t>Správní</a:t>
            </a:r>
          </a:p>
          <a:p>
            <a:pPr lvl="3"/>
            <a:r>
              <a:rPr lang="cs-CZ" dirty="0" smtClean="0"/>
              <a:t>Kulturní (kultovní, náboženská)</a:t>
            </a:r>
          </a:p>
          <a:p>
            <a:pPr lvl="3"/>
            <a:r>
              <a:rPr lang="cs-CZ" dirty="0" smtClean="0"/>
              <a:t>Obchodní</a:t>
            </a:r>
          </a:p>
          <a:p>
            <a:pPr lvl="3"/>
            <a:r>
              <a:rPr lang="cs-CZ" dirty="0"/>
              <a:t>Průmyslová (řemeslná, manufakturní</a:t>
            </a:r>
            <a:r>
              <a:rPr lang="cs-CZ" dirty="0" smtClean="0"/>
              <a:t>)</a:t>
            </a:r>
          </a:p>
          <a:p>
            <a:pPr lvl="3"/>
            <a:r>
              <a:rPr lang="cs-CZ" dirty="0" smtClean="0"/>
              <a:t>Vzdělanostní</a:t>
            </a:r>
            <a:endParaRPr lang="cs-CZ" dirty="0"/>
          </a:p>
          <a:p>
            <a:pPr lvl="3"/>
            <a:endParaRPr lang="cs-CZ" dirty="0" smtClean="0"/>
          </a:p>
          <a:p>
            <a:pPr lvl="3"/>
            <a:endParaRPr lang="cs-CZ" dirty="0" smtClean="0"/>
          </a:p>
          <a:p>
            <a:pPr lvl="3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Přirozený</a:t>
            </a:r>
          </a:p>
          <a:p>
            <a:r>
              <a:rPr lang="cs-CZ" dirty="0" smtClean="0"/>
              <a:t>Zakládání měst</a:t>
            </a:r>
          </a:p>
          <a:p>
            <a:pPr lvl="1"/>
            <a:r>
              <a:rPr lang="cs-CZ" dirty="0" smtClean="0"/>
              <a:t>13. – 14. stol. </a:t>
            </a:r>
            <a:r>
              <a:rPr lang="cs-CZ" dirty="0"/>
              <a:t>s</a:t>
            </a:r>
            <a:r>
              <a:rPr lang="cs-CZ" dirty="0" smtClean="0"/>
              <a:t>tředověká kolonizace</a:t>
            </a:r>
          </a:p>
          <a:p>
            <a:pPr lvl="1"/>
            <a:r>
              <a:rPr lang="cs-CZ" dirty="0" smtClean="0"/>
              <a:t>Lokátor</a:t>
            </a:r>
          </a:p>
          <a:p>
            <a:pPr lvl="2"/>
            <a:r>
              <a:rPr lang="cs-CZ" dirty="0" smtClean="0"/>
              <a:t>Královský úředník nebo privilegovaný „investor“</a:t>
            </a:r>
          </a:p>
          <a:p>
            <a:pPr lvl="2"/>
            <a:r>
              <a:rPr lang="cs-CZ" dirty="0" smtClean="0"/>
              <a:t>Odměnou právo rychty, </a:t>
            </a:r>
            <a:r>
              <a:rPr lang="cs-CZ" dirty="0" err="1" smtClean="0"/>
              <a:t>šenku</a:t>
            </a:r>
            <a:r>
              <a:rPr lang="cs-CZ" dirty="0" smtClean="0"/>
              <a:t>, mýta, cla apod.</a:t>
            </a:r>
          </a:p>
          <a:p>
            <a:endParaRPr lang="cs-CZ" dirty="0" smtClean="0"/>
          </a:p>
          <a:p>
            <a:r>
              <a:rPr lang="cs-CZ" dirty="0" smtClean="0"/>
              <a:t>Povýšení </a:t>
            </a:r>
            <a:r>
              <a:rPr lang="cs-CZ" dirty="0" smtClean="0"/>
              <a:t>na město</a:t>
            </a:r>
          </a:p>
          <a:p>
            <a:pPr lvl="1"/>
            <a:r>
              <a:rPr lang="cs-CZ" dirty="0" smtClean="0"/>
              <a:t>13. stol. </a:t>
            </a:r>
            <a:r>
              <a:rPr lang="cs-CZ" dirty="0"/>
              <a:t>m</a:t>
            </a:r>
            <a:r>
              <a:rPr lang="cs-CZ" dirty="0" smtClean="0"/>
              <a:t>nohem častější způsob</a:t>
            </a:r>
            <a:endParaRPr lang="cs-CZ" dirty="0"/>
          </a:p>
          <a:p>
            <a:pPr lvl="1"/>
            <a:r>
              <a:rPr lang="cs-CZ" dirty="0" smtClean="0"/>
              <a:t>Povýšení vesnice na město</a:t>
            </a:r>
          </a:p>
          <a:p>
            <a:pPr lvl="1"/>
            <a:r>
              <a:rPr lang="cs-CZ" dirty="0" smtClean="0"/>
              <a:t>Potvrzení nebo rozšíření již udělených privilegií</a:t>
            </a:r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 vývoje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Počet měst včetně tržních osad</a:t>
            </a:r>
          </a:p>
          <a:p>
            <a:pPr lvl="1"/>
            <a:r>
              <a:rPr lang="cs-CZ" dirty="0" smtClean="0"/>
              <a:t>13. stol.</a:t>
            </a:r>
          </a:p>
          <a:p>
            <a:pPr lvl="2"/>
            <a:r>
              <a:rPr lang="cs-CZ" dirty="0" smtClean="0"/>
              <a:t>200</a:t>
            </a:r>
          </a:p>
          <a:p>
            <a:pPr lvl="1"/>
            <a:r>
              <a:rPr lang="cs-CZ" dirty="0" smtClean="0"/>
              <a:t>15. stol.</a:t>
            </a:r>
          </a:p>
          <a:p>
            <a:pPr lvl="2"/>
            <a:r>
              <a:rPr lang="cs-CZ" dirty="0" smtClean="0"/>
              <a:t>500 v Čechách</a:t>
            </a:r>
          </a:p>
          <a:p>
            <a:pPr lvl="2"/>
            <a:r>
              <a:rPr lang="cs-CZ" dirty="0" smtClean="0"/>
              <a:t>200 na Moravě</a:t>
            </a:r>
          </a:p>
          <a:p>
            <a:r>
              <a:rPr lang="cs-CZ" dirty="0" smtClean="0"/>
              <a:t>Měst cca čtvrtina</a:t>
            </a:r>
          </a:p>
          <a:p>
            <a:pPr lvl="1"/>
            <a:r>
              <a:rPr lang="cs-CZ" dirty="0" smtClean="0"/>
              <a:t>Přelom 14. a 15. stol. – ve městech 350 tis. </a:t>
            </a:r>
            <a:r>
              <a:rPr lang="cs-CZ" dirty="0"/>
              <a:t>o</a:t>
            </a:r>
            <a:r>
              <a:rPr lang="cs-CZ" dirty="0" smtClean="0"/>
              <a:t>byv. – cca 15 %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 pol. 18. stol., 1754</a:t>
            </a:r>
          </a:p>
          <a:p>
            <a:pPr lvl="2"/>
            <a:r>
              <a:rPr lang="cs-CZ" dirty="0" smtClean="0"/>
              <a:t>Čechy - 244 měst, 288 městysů, </a:t>
            </a:r>
            <a:r>
              <a:rPr lang="cs-CZ" dirty="0"/>
              <a:t>ve městech 380 tis. obyv., 19,6 </a:t>
            </a:r>
            <a:r>
              <a:rPr lang="cs-CZ" dirty="0" smtClean="0"/>
              <a:t>%</a:t>
            </a:r>
          </a:p>
          <a:p>
            <a:pPr lvl="2"/>
            <a:r>
              <a:rPr lang="cs-CZ" dirty="0" smtClean="0"/>
              <a:t>Morava - 81 měst, 182 městysů, veměstech107 </a:t>
            </a:r>
            <a:r>
              <a:rPr lang="cs-CZ" dirty="0"/>
              <a:t>tis. obyv.,  12,2 %</a:t>
            </a:r>
          </a:p>
          <a:p>
            <a:pPr lvl="1"/>
            <a:r>
              <a:rPr lang="cs-CZ" dirty="0" smtClean="0"/>
              <a:t>1791 Morava – 384 tis. </a:t>
            </a:r>
            <a:r>
              <a:rPr lang="cs-CZ" dirty="0"/>
              <a:t>o</a:t>
            </a:r>
            <a:r>
              <a:rPr lang="cs-CZ" dirty="0" smtClean="0"/>
              <a:t>byv., 29,1 %</a:t>
            </a:r>
          </a:p>
          <a:p>
            <a:pPr lvl="1"/>
            <a:r>
              <a:rPr lang="cs-CZ" dirty="0" smtClean="0"/>
              <a:t>1830 Čechy – 967 tis. obyv., 25,2 %</a:t>
            </a:r>
          </a:p>
        </p:txBody>
      </p:sp>
    </p:spTree>
    <p:extLst>
      <p:ext uri="{BB962C8B-B14F-4D97-AF65-F5344CB8AC3E}">
        <p14:creationId xmlns:p14="http://schemas.microsoft.com/office/powerpoint/2010/main" val="357918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Městské obyvatelstvo dnes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3289081"/>
              </p:ext>
            </p:extLst>
          </p:nvPr>
        </p:nvGraphicFramePr>
        <p:xfrm>
          <a:off x="251521" y="1268768"/>
          <a:ext cx="8640958" cy="6296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9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4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26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371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Kategorie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Velikostní kategorie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Počet obcí</a:t>
                      </a:r>
                      <a:endParaRPr lang="cs-CZ" sz="16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v % z celé ČR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Počet obyvatel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v % z celé ČR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Rozloha v ha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v % z celé ČR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Hustota obyvatel na km2</a:t>
                      </a:r>
                      <a:endParaRPr lang="cs-CZ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effectLst/>
                        </a:rPr>
                        <a:t>I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1 až 199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1 543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24,69%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191 139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1,82%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918 084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11,64%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20,82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II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200 až 499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1 982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31,71%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648 331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6,17%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1 778 760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22,55%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36,45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 dirty="0">
                          <a:effectLst/>
                        </a:rPr>
                        <a:t>III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500 až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1 346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21,54%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947 429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9,02%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1 749 946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22,19%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54,14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IV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1 000 až 1 999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710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11,36%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989 446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9,42%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1 300 167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16,49%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76,10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2 000 až 2 999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218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3,49%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529 936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5,04%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528 964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6,71%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100,18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3 000 až 4 999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177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2,83%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668 836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6,37%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476 329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6,04%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140,41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VII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5 000 až 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142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2,27%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970 204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9,23%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460 166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5,83%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210,84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VIII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10 000 až 19 999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69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1,10%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969 037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9,22%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237 142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3,01%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408,63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IX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20 000 až 49 999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42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0,67%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1 238 144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11,78%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200 062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2,54%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618,88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X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50 000 až 99 999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15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0,24%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1 055 958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10,05%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108 466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1,38%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973,54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u="none" strike="noStrike">
                          <a:effectLst/>
                        </a:rPr>
                        <a:t>XI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více než 100 000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6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0,10%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2 298 353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21,87%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128 774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1,63%</a:t>
                      </a:r>
                      <a:endParaRPr lang="cs-CZ" sz="1600" b="1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1 784,80</a:t>
                      </a:r>
                      <a:endParaRPr lang="cs-CZ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123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 smtClean="0">
                          <a:effectLst/>
                        </a:rPr>
                        <a:t>------------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</a:rPr>
                        <a:t>Celkem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6 250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100,00%</a:t>
                      </a:r>
                      <a:endParaRPr lang="cs-CZ" sz="1600" b="0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10 506 813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100,00%</a:t>
                      </a:r>
                      <a:endParaRPr lang="cs-CZ" sz="1600" b="0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7 886 860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100,00%</a:t>
                      </a:r>
                      <a:endParaRPr lang="cs-CZ" sz="1600" b="0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0" u="none" strike="noStrike" dirty="0">
                          <a:effectLst/>
                        </a:rPr>
                        <a:t>133,22</a:t>
                      </a:r>
                      <a:endParaRPr lang="cs-CZ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18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Půdorys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5090120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Pravidelný šachovnicový</a:t>
            </a:r>
          </a:p>
          <a:p>
            <a:r>
              <a:rPr lang="cs-CZ" dirty="0" smtClean="0"/>
              <a:t>Plánovitý, normový či kolonizační</a:t>
            </a:r>
          </a:p>
          <a:p>
            <a:pPr lvl="1"/>
            <a:r>
              <a:rPr lang="cs-CZ" dirty="0" smtClean="0"/>
              <a:t>Bruntál 1223</a:t>
            </a:r>
          </a:p>
          <a:p>
            <a:pPr lvl="1"/>
            <a:r>
              <a:rPr lang="cs-CZ" dirty="0" smtClean="0"/>
              <a:t>České Budějovice1334</a:t>
            </a:r>
          </a:p>
          <a:p>
            <a:pPr lvl="1"/>
            <a:r>
              <a:rPr lang="cs-CZ" dirty="0" smtClean="0"/>
              <a:t>Tábor 1420</a:t>
            </a:r>
          </a:p>
          <a:p>
            <a:pPr lvl="1"/>
            <a:r>
              <a:rPr lang="cs-CZ" dirty="0" smtClean="0"/>
              <a:t>Písek, Rýmařov, Plzeň, Kolín, Slaný, Vysoké Mýto, Jindřichův Hradec, Horažďovice, Prachatice</a:t>
            </a:r>
          </a:p>
          <a:p>
            <a:pPr lvl="1"/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34327" r="25744" b="4343"/>
          <a:stretch/>
        </p:blipFill>
        <p:spPr bwMode="auto">
          <a:xfrm>
            <a:off x="4355976" y="188640"/>
            <a:ext cx="449939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183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Půdorys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2792" cy="4937760"/>
          </a:xfrm>
        </p:spPr>
        <p:txBody>
          <a:bodyPr/>
          <a:lstStyle/>
          <a:p>
            <a:r>
              <a:rPr lang="cs-CZ" dirty="0" smtClean="0"/>
              <a:t>Plánovitý ulicový půdorys</a:t>
            </a:r>
          </a:p>
          <a:p>
            <a:pPr lvl="1"/>
            <a:r>
              <a:rPr lang="cs-CZ" dirty="0" smtClean="0"/>
              <a:t>Podél komunikace</a:t>
            </a:r>
          </a:p>
          <a:p>
            <a:endParaRPr lang="cs-CZ" dirty="0"/>
          </a:p>
          <a:p>
            <a:r>
              <a:rPr lang="cs-CZ" dirty="0" smtClean="0"/>
              <a:t>Rakovník</a:t>
            </a:r>
          </a:p>
          <a:p>
            <a:r>
              <a:rPr lang="cs-CZ" dirty="0" smtClean="0"/>
              <a:t>Kouřim</a:t>
            </a:r>
          </a:p>
          <a:p>
            <a:r>
              <a:rPr lang="cs-CZ" dirty="0" smtClean="0"/>
              <a:t>Telč</a:t>
            </a:r>
          </a:p>
          <a:p>
            <a:r>
              <a:rPr lang="cs-CZ" dirty="0" smtClean="0"/>
              <a:t>Slavonice</a:t>
            </a:r>
          </a:p>
          <a:p>
            <a:r>
              <a:rPr lang="cs-CZ" dirty="0" smtClean="0"/>
              <a:t>Litomyšl</a:t>
            </a:r>
          </a:p>
          <a:p>
            <a:r>
              <a:rPr lang="cs-CZ" dirty="0" smtClean="0"/>
              <a:t>Svitavy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t="46049" r="6250" b="3715"/>
          <a:stretch/>
        </p:blipFill>
        <p:spPr bwMode="auto">
          <a:xfrm>
            <a:off x="2268307" y="3534551"/>
            <a:ext cx="5832085" cy="308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2" t="38646" r="35714" b="11329"/>
          <a:stretch/>
        </p:blipFill>
        <p:spPr bwMode="auto">
          <a:xfrm>
            <a:off x="5868144" y="187333"/>
            <a:ext cx="2545499" cy="320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Půdorys </a:t>
            </a:r>
            <a:r>
              <a:rPr lang="cs-CZ" dirty="0" smtClean="0"/>
              <a:t>měst - rostlý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242592" cy="4937760"/>
          </a:xfrm>
        </p:spPr>
        <p:txBody>
          <a:bodyPr/>
          <a:lstStyle/>
          <a:p>
            <a:r>
              <a:rPr lang="cs-CZ" dirty="0" smtClean="0"/>
              <a:t>Mělník</a:t>
            </a:r>
          </a:p>
          <a:p>
            <a:r>
              <a:rPr lang="cs-CZ" dirty="0" smtClean="0"/>
              <a:t>Kutná Hora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 t="33490" r="33482" b="16484"/>
          <a:stretch/>
        </p:blipFill>
        <p:spPr bwMode="auto">
          <a:xfrm>
            <a:off x="179512" y="2708920"/>
            <a:ext cx="4542972" cy="346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2" t="21769" r="25446" b="24856"/>
          <a:stretch/>
        </p:blipFill>
        <p:spPr bwMode="auto">
          <a:xfrm>
            <a:off x="4932040" y="404664"/>
            <a:ext cx="4122057" cy="37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Pahorkový půdorys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258816" cy="4937760"/>
          </a:xfrm>
        </p:spPr>
        <p:txBody>
          <a:bodyPr/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/>
              <a:t>Mladá Boleslav </a:t>
            </a:r>
            <a:r>
              <a:rPr lang="cs-CZ" dirty="0" smtClean="0"/>
              <a:t>1334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 err="1" smtClean="0"/>
              <a:t>Ústěk</a:t>
            </a:r>
            <a:endParaRPr lang="cs-CZ" dirty="0" smtClean="0"/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 smtClean="0"/>
              <a:t>Hradec Králové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dirty="0" smtClean="0"/>
              <a:t>Nové Město nad Metují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23155" r="29149" b="7771"/>
          <a:stretch/>
        </p:blipFill>
        <p:spPr bwMode="auto">
          <a:xfrm>
            <a:off x="4716016" y="260648"/>
            <a:ext cx="4167219" cy="474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t="28854" r="17487" b="20356"/>
          <a:stretch/>
        </p:blipFill>
        <p:spPr bwMode="auto">
          <a:xfrm>
            <a:off x="278135" y="3466925"/>
            <a:ext cx="4201666" cy="3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Smíšený půdorys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106688" cy="4937760"/>
          </a:xfrm>
        </p:spPr>
        <p:txBody>
          <a:bodyPr/>
          <a:lstStyle/>
          <a:p>
            <a:r>
              <a:rPr lang="cs-CZ" dirty="0" smtClean="0"/>
              <a:t>Jihlava</a:t>
            </a:r>
          </a:p>
          <a:p>
            <a:r>
              <a:rPr lang="cs-CZ" dirty="0" smtClean="0"/>
              <a:t>Milevsko</a:t>
            </a:r>
          </a:p>
          <a:p>
            <a:endParaRPr lang="cs-CZ" dirty="0"/>
          </a:p>
          <a:p>
            <a:r>
              <a:rPr lang="cs-CZ" dirty="0" smtClean="0"/>
              <a:t>Kopcovitý terén, podhorská oblast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t="31816" r="17114" b="12297"/>
          <a:stretch/>
        </p:blipFill>
        <p:spPr bwMode="auto">
          <a:xfrm>
            <a:off x="3347864" y="3501008"/>
            <a:ext cx="5312657" cy="314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737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Nepravidelný půdorys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/>
          <a:lstStyle/>
          <a:p>
            <a:r>
              <a:rPr lang="cs-CZ" dirty="0" smtClean="0"/>
              <a:t>Český Krumlov</a:t>
            </a:r>
          </a:p>
          <a:p>
            <a:r>
              <a:rPr lang="cs-CZ" dirty="0" smtClean="0"/>
              <a:t>Karlovy Vary</a:t>
            </a:r>
          </a:p>
          <a:p>
            <a:r>
              <a:rPr lang="cs-CZ" dirty="0"/>
              <a:t>Moravský Krumlov</a:t>
            </a:r>
          </a:p>
          <a:p>
            <a:r>
              <a:rPr lang="cs-CZ" dirty="0" smtClean="0"/>
              <a:t>Loket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26164" r="22768" b="15855"/>
          <a:stretch/>
        </p:blipFill>
        <p:spPr bwMode="auto">
          <a:xfrm>
            <a:off x="2555776" y="2708920"/>
            <a:ext cx="6342744" cy="402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Počátek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Pravěké hrazené </a:t>
            </a:r>
            <a:r>
              <a:rPr lang="cs-CZ" dirty="0" smtClean="0"/>
              <a:t>sídliště (změny v zemědělské výrobě)</a:t>
            </a:r>
            <a:endParaRPr lang="cs-CZ" dirty="0" smtClean="0"/>
          </a:p>
          <a:p>
            <a:pPr lvl="1"/>
            <a:r>
              <a:rPr lang="cs-CZ" dirty="0" smtClean="0"/>
              <a:t>Od </a:t>
            </a:r>
            <a:r>
              <a:rPr lang="cs-CZ" dirty="0" err="1" smtClean="0"/>
              <a:t>eneolitu</a:t>
            </a:r>
            <a:r>
              <a:rPr lang="cs-CZ" dirty="0" smtClean="0"/>
              <a:t> (4400–2000 př. n. l.)</a:t>
            </a:r>
            <a:endParaRPr lang="cs-CZ" dirty="0" smtClean="0"/>
          </a:p>
          <a:p>
            <a:pPr lvl="2"/>
            <a:r>
              <a:rPr lang="cs-CZ" dirty="0" smtClean="0"/>
              <a:t>Kultura nálevkovitých pohárů (Makotřasy, Zabrušany)</a:t>
            </a:r>
          </a:p>
          <a:p>
            <a:pPr lvl="2"/>
            <a:r>
              <a:rPr lang="cs-CZ" dirty="0" err="1" smtClean="0"/>
              <a:t>Řivnáčská</a:t>
            </a:r>
            <a:r>
              <a:rPr lang="cs-CZ" dirty="0" smtClean="0"/>
              <a:t> kultura (Homolka u </a:t>
            </a:r>
            <a:r>
              <a:rPr lang="cs-CZ" dirty="0" err="1" smtClean="0"/>
              <a:t>Stehelčevse</a:t>
            </a:r>
            <a:r>
              <a:rPr lang="cs-CZ" dirty="0" smtClean="0"/>
              <a:t>)</a:t>
            </a:r>
          </a:p>
          <a:p>
            <a:pPr lvl="3"/>
            <a:r>
              <a:rPr lang="cs-CZ" dirty="0" smtClean="0"/>
              <a:t>0,5 ha, 50 domů, několik set obyvatel</a:t>
            </a:r>
          </a:p>
          <a:p>
            <a:r>
              <a:rPr lang="cs-CZ" dirty="0" smtClean="0"/>
              <a:t>Oppidum (</a:t>
            </a:r>
            <a:r>
              <a:rPr lang="cs-CZ" dirty="0" err="1" smtClean="0"/>
              <a:t>pedes</a:t>
            </a:r>
            <a:r>
              <a:rPr lang="cs-CZ" dirty="0" smtClean="0"/>
              <a:t> – obcházet)</a:t>
            </a:r>
          </a:p>
          <a:p>
            <a:pPr lvl="1"/>
            <a:r>
              <a:rPr lang="cs-CZ" dirty="0" smtClean="0"/>
              <a:t>Keltská hradiště (města)</a:t>
            </a:r>
          </a:p>
          <a:p>
            <a:pPr lvl="2"/>
            <a:r>
              <a:rPr lang="cs-CZ" dirty="0" smtClean="0"/>
              <a:t>Závist u Zbraslavi – 2. st. př. n. l. ,  akropole, 1,5 až 3 tis. </a:t>
            </a:r>
            <a:r>
              <a:rPr lang="cs-CZ" dirty="0"/>
              <a:t>o</a:t>
            </a:r>
            <a:r>
              <a:rPr lang="cs-CZ" dirty="0" smtClean="0"/>
              <a:t>byv.,  180 ha</a:t>
            </a:r>
          </a:p>
          <a:p>
            <a:pPr lvl="2" algn="just"/>
            <a:r>
              <a:rPr lang="cs-CZ" dirty="0" smtClean="0"/>
              <a:t>(13. a 14. stol.  - velikost královských měst, Staré město pražské v přemyslovské době 80 ha)</a:t>
            </a:r>
          </a:p>
          <a:p>
            <a:pPr lvl="2" algn="just"/>
            <a:r>
              <a:rPr lang="cs-CZ" dirty="0" smtClean="0"/>
              <a:t>Česká Lhotice (Chrudim), Hostýn (Kroměříž),  Staré Hradisko (Prostějov),  Hrazany (Příbram), Nevězice, Zvíkov (Písek), Stradonice(Beroun)</a:t>
            </a:r>
            <a:endParaRPr lang="cs-CZ" dirty="0"/>
          </a:p>
          <a:p>
            <a:pPr lvl="2"/>
            <a:endParaRPr lang="cs-CZ" dirty="0" smtClean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Forum</a:t>
            </a:r>
            <a:r>
              <a:rPr lang="cs-CZ" dirty="0" smtClean="0"/>
              <a:t> – </a:t>
            </a:r>
            <a:r>
              <a:rPr lang="cs-CZ" dirty="0" err="1" smtClean="0"/>
              <a:t>Hrengaz</a:t>
            </a:r>
            <a:r>
              <a:rPr lang="cs-CZ" dirty="0" smtClean="0"/>
              <a:t> – Ring – Rynek (původně shromáždění mužů v kruhu)</a:t>
            </a:r>
          </a:p>
          <a:p>
            <a:r>
              <a:rPr lang="cs-CZ" dirty="0" smtClean="0"/>
              <a:t>Trh, tržnice</a:t>
            </a:r>
          </a:p>
          <a:p>
            <a:r>
              <a:rPr lang="cs-CZ" dirty="0" smtClean="0"/>
              <a:t>Náměstí</a:t>
            </a:r>
          </a:p>
          <a:p>
            <a:pPr lvl="1"/>
            <a:r>
              <a:rPr lang="cs-CZ" dirty="0" smtClean="0"/>
              <a:t>Shromáždění obce, vyhlášení nařízení panovníka, městské rady, trhy, zábavy, tresty</a:t>
            </a:r>
          </a:p>
          <a:p>
            <a:pPr lvl="1"/>
            <a:r>
              <a:rPr lang="cs-CZ" dirty="0" smtClean="0"/>
              <a:t>Radnice, kostel, morové sloupy, kašny nebo rybníčky (Dobruška, Rychnov nad Kněžnou, Kostelec nad Orlicí)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Pokuty za neudržovanou fasádu domu na náměstí</a:t>
            </a:r>
          </a:p>
          <a:p>
            <a:pPr lvl="1"/>
            <a:r>
              <a:rPr lang="cs-CZ" dirty="0" smtClean="0"/>
              <a:t>Rozloha 5 až 10 % plochy uvnitř hradeb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Ulice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Nedodržování přesných stavebních linií</a:t>
            </a:r>
          </a:p>
          <a:p>
            <a:pPr lvl="1"/>
            <a:r>
              <a:rPr lang="cs-CZ" dirty="0" smtClean="0"/>
              <a:t>Povinnost stavět průčelí v jedné linii 1864</a:t>
            </a:r>
          </a:p>
          <a:p>
            <a:r>
              <a:rPr lang="cs-CZ" dirty="0" smtClean="0"/>
              <a:t>Branské ulice</a:t>
            </a:r>
          </a:p>
          <a:p>
            <a:pPr lvl="1"/>
            <a:r>
              <a:rPr lang="cs-CZ" dirty="0" smtClean="0"/>
              <a:t>Ulice vedoucí k městským branám</a:t>
            </a:r>
          </a:p>
          <a:p>
            <a:pPr lvl="1"/>
            <a:r>
              <a:rPr lang="cs-CZ" dirty="0" smtClean="0"/>
              <a:t>Šířka 15 až 20 m</a:t>
            </a:r>
          </a:p>
          <a:p>
            <a:pPr lvl="1"/>
            <a:r>
              <a:rPr lang="cs-CZ" dirty="0" smtClean="0"/>
              <a:t>Přesné dodržování linií</a:t>
            </a:r>
          </a:p>
          <a:p>
            <a:pPr lvl="1"/>
            <a:r>
              <a:rPr lang="cs-CZ" dirty="0" smtClean="0"/>
              <a:t>Podmínka vyhnutí se dvou povozů</a:t>
            </a:r>
          </a:p>
          <a:p>
            <a:pPr lvl="1"/>
            <a:r>
              <a:rPr lang="cs-CZ" dirty="0" smtClean="0"/>
              <a:t>I u ulic hradebních</a:t>
            </a:r>
          </a:p>
          <a:p>
            <a:pPr lvl="1"/>
            <a:endParaRPr lang="cs-CZ" dirty="0" smtClean="0"/>
          </a:p>
          <a:p>
            <a:r>
              <a:rPr lang="cs-CZ" dirty="0" err="1" smtClean="0"/>
              <a:t>Soutky</a:t>
            </a:r>
            <a:endParaRPr lang="cs-CZ" dirty="0" smtClean="0"/>
          </a:p>
          <a:p>
            <a:pPr lvl="1"/>
            <a:r>
              <a:rPr lang="cs-CZ" dirty="0" smtClean="0"/>
              <a:t>Úzké uličky neurčené k průchodu, ale k odvádění vody a uskladnění odpadků</a:t>
            </a:r>
          </a:p>
          <a:p>
            <a:pPr lvl="1"/>
            <a:r>
              <a:rPr lang="cs-CZ" dirty="0" err="1" smtClean="0"/>
              <a:t>Reihen</a:t>
            </a:r>
            <a:r>
              <a:rPr lang="cs-CZ" dirty="0" smtClean="0"/>
              <a:t>, </a:t>
            </a:r>
            <a:r>
              <a:rPr lang="cs-CZ" dirty="0" err="1" smtClean="0"/>
              <a:t>rejhny</a:t>
            </a:r>
            <a:r>
              <a:rPr lang="cs-CZ" dirty="0" smtClean="0"/>
              <a:t>, mezírka </a:t>
            </a:r>
            <a:r>
              <a:rPr lang="cs-CZ" dirty="0" err="1" smtClean="0"/>
              <a:t>hnisotečná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předpisy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Stavební řád pro Jihlavu</a:t>
            </a:r>
          </a:p>
          <a:p>
            <a:pPr lvl="1"/>
            <a:r>
              <a:rPr lang="cs-CZ" dirty="0" smtClean="0"/>
              <a:t>Přemysl Otakar I. 1270</a:t>
            </a:r>
          </a:p>
          <a:p>
            <a:r>
              <a:rPr lang="cs-CZ" dirty="0" smtClean="0"/>
              <a:t>Odkazovalo se na řád většího města, odkud pocházel</a:t>
            </a:r>
          </a:p>
          <a:p>
            <a:pPr lvl="1"/>
            <a:r>
              <a:rPr lang="cs-CZ" dirty="0" smtClean="0"/>
              <a:t>Výroky (rozhodnutí) zapisovány v městské knize</a:t>
            </a:r>
          </a:p>
          <a:p>
            <a:endParaRPr lang="cs-CZ" dirty="0" smtClean="0"/>
          </a:p>
          <a:p>
            <a:r>
              <a:rPr lang="cs-CZ" dirty="0" smtClean="0"/>
              <a:t>Stavební povolení (již od dob </a:t>
            </a:r>
            <a:r>
              <a:rPr lang="cs-CZ" dirty="0" err="1" smtClean="0"/>
              <a:t>přemyslovců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Právo sousedské (souhlas souseda)</a:t>
            </a:r>
          </a:p>
          <a:p>
            <a:pPr lvl="1"/>
            <a:r>
              <a:rPr lang="cs-CZ" dirty="0" smtClean="0"/>
              <a:t>Nedotknutelnost vlastnického práva</a:t>
            </a:r>
          </a:p>
          <a:p>
            <a:pPr lvl="1"/>
            <a:r>
              <a:rPr lang="cs-CZ" dirty="0" smtClean="0"/>
              <a:t>Právo staršího (respekt ke starší zástavbě)</a:t>
            </a:r>
          </a:p>
          <a:p>
            <a:pPr lvl="1"/>
            <a:r>
              <a:rPr lang="cs-CZ" dirty="0" smtClean="0"/>
              <a:t>Některé části domu v určité vzdálenosti od sousedského pozemku</a:t>
            </a:r>
          </a:p>
          <a:p>
            <a:pPr marL="274320" lvl="1" indent="0">
              <a:buNone/>
            </a:pPr>
            <a:r>
              <a:rPr lang="cs-CZ" dirty="0" smtClean="0"/>
              <a:t>(</a:t>
            </a:r>
            <a:r>
              <a:rPr lang="cs-CZ" dirty="0" err="1" smtClean="0"/>
              <a:t>prevét</a:t>
            </a:r>
            <a:r>
              <a:rPr lang="cs-CZ" dirty="0" smtClean="0"/>
              <a:t> – městský </a:t>
            </a:r>
            <a:r>
              <a:rPr lang="cs-CZ" dirty="0" err="1" smtClean="0"/>
              <a:t>fyzikus</a:t>
            </a:r>
            <a:r>
              <a:rPr lang="cs-CZ" dirty="0" smtClean="0"/>
              <a:t>- hygienik, maštale, chlév, hnojiště, topeniště)</a:t>
            </a:r>
          </a:p>
          <a:p>
            <a:pPr lvl="1"/>
            <a:r>
              <a:rPr lang="cs-CZ" dirty="0" smtClean="0"/>
              <a:t>Zákaz oken na dvůr souseda</a:t>
            </a:r>
          </a:p>
          <a:p>
            <a:endParaRPr lang="cs-CZ" dirty="0"/>
          </a:p>
          <a:p>
            <a:r>
              <a:rPr lang="cs-CZ" dirty="0" smtClean="0"/>
              <a:t>1833</a:t>
            </a:r>
          </a:p>
          <a:p>
            <a:pPr lvl="1"/>
            <a:r>
              <a:rPr lang="cs-CZ" dirty="0" smtClean="0"/>
              <a:t>Stavební řád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prvky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618856" cy="493776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Dlažba</a:t>
            </a:r>
          </a:p>
          <a:p>
            <a:pPr lvl="1"/>
            <a:r>
              <a:rPr lang="cs-CZ" dirty="0" smtClean="0"/>
              <a:t>Předcházely jim hatě (rohože ze dřeva či proutí)</a:t>
            </a:r>
          </a:p>
          <a:p>
            <a:r>
              <a:rPr lang="cs-CZ" dirty="0" smtClean="0"/>
              <a:t>Chodník</a:t>
            </a:r>
          </a:p>
          <a:p>
            <a:pPr lvl="1"/>
            <a:r>
              <a:rPr lang="cs-CZ" dirty="0" smtClean="0"/>
              <a:t>Stezky lemované strouhami (7 stop široké od 13. stol.)</a:t>
            </a:r>
          </a:p>
          <a:p>
            <a:pPr lvl="1"/>
            <a:r>
              <a:rPr lang="cs-CZ" dirty="0" smtClean="0"/>
              <a:t>Vyvýšené chodníky od pol. 19. stol.</a:t>
            </a:r>
          </a:p>
          <a:p>
            <a:r>
              <a:rPr lang="cs-CZ" dirty="0" smtClean="0"/>
              <a:t>Loubí</a:t>
            </a:r>
          </a:p>
          <a:p>
            <a:pPr lvl="1"/>
            <a:r>
              <a:rPr lang="cs-CZ" dirty="0" smtClean="0"/>
              <a:t>Krytá část ulice (náměstí)</a:t>
            </a:r>
          </a:p>
          <a:p>
            <a:r>
              <a:rPr lang="cs-CZ" dirty="0" smtClean="0"/>
              <a:t>Nárožní patník</a:t>
            </a:r>
          </a:p>
          <a:p>
            <a:pPr lvl="1"/>
            <a:r>
              <a:rPr lang="cs-CZ" dirty="0" smtClean="0"/>
              <a:t>Proti zatáčejícím povozům (rohové domy bývaly na větší parcele – kompenzace za náklady na opravu rozbitých rohů)</a:t>
            </a:r>
          </a:p>
          <a:p>
            <a:r>
              <a:rPr lang="cs-CZ" dirty="0" err="1" smtClean="0"/>
              <a:t>Prampouch</a:t>
            </a:r>
            <a:endParaRPr lang="cs-CZ" dirty="0" smtClean="0"/>
          </a:p>
          <a:p>
            <a:pPr lvl="1"/>
            <a:r>
              <a:rPr lang="cs-CZ" dirty="0" smtClean="0"/>
              <a:t>Zpevnění spodního patra domu</a:t>
            </a:r>
          </a:p>
          <a:p>
            <a:r>
              <a:rPr lang="cs-CZ" dirty="0" smtClean="0"/>
              <a:t>Stoka</a:t>
            </a:r>
          </a:p>
          <a:p>
            <a:pPr lvl="1"/>
            <a:r>
              <a:rPr lang="cs-CZ" dirty="0" smtClean="0"/>
              <a:t>Svažitá ulička</a:t>
            </a:r>
          </a:p>
          <a:p>
            <a:pPr lvl="1"/>
            <a:r>
              <a:rPr lang="cs-CZ" dirty="0" smtClean="0"/>
              <a:t>Pražská kanalizace 1787</a:t>
            </a:r>
          </a:p>
          <a:p>
            <a:r>
              <a:rPr lang="cs-CZ" dirty="0" smtClean="0"/>
              <a:t>Osvětlení</a:t>
            </a:r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 t="20931" r="25000" b="8321"/>
          <a:stretch/>
        </p:blipFill>
        <p:spPr bwMode="auto">
          <a:xfrm>
            <a:off x="5436096" y="260649"/>
            <a:ext cx="3462986" cy="264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20644" r="41141" b="43772"/>
          <a:stretch/>
        </p:blipFill>
        <p:spPr bwMode="auto">
          <a:xfrm>
            <a:off x="4932040" y="3860801"/>
            <a:ext cx="3954916" cy="20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Nepravidelný půdorys</a:t>
            </a:r>
          </a:p>
          <a:p>
            <a:r>
              <a:rPr lang="cs-CZ" dirty="0" smtClean="0"/>
              <a:t>Latrán</a:t>
            </a:r>
          </a:p>
          <a:p>
            <a:pPr lvl="1"/>
            <a:r>
              <a:rPr lang="cs-CZ" dirty="0" smtClean="0"/>
              <a:t>Ulice předměstí z vnější části hradeb</a:t>
            </a:r>
          </a:p>
          <a:p>
            <a:pPr lvl="1"/>
            <a:r>
              <a:rPr lang="cs-CZ" dirty="0" smtClean="0"/>
              <a:t>Mohlo se vyvinout v samostatně opevněný městský celek</a:t>
            </a:r>
          </a:p>
          <a:p>
            <a:pPr lvl="1"/>
            <a:r>
              <a:rPr lang="cs-CZ" dirty="0" smtClean="0"/>
              <a:t>Český Krumlov, </a:t>
            </a:r>
            <a:r>
              <a:rPr lang="cs-CZ" dirty="0" err="1" smtClean="0"/>
              <a:t>Příběnice</a:t>
            </a:r>
            <a:r>
              <a:rPr lang="cs-CZ" dirty="0" smtClean="0"/>
              <a:t>, Velešín, Rožmberk</a:t>
            </a:r>
          </a:p>
          <a:p>
            <a:r>
              <a:rPr lang="cs-CZ" dirty="0" smtClean="0"/>
              <a:t>Počet domů na předměstí mohl být větší než ve vnitřním městě</a:t>
            </a:r>
          </a:p>
          <a:p>
            <a:pPr lvl="1"/>
            <a:r>
              <a:rPr lang="cs-CZ" dirty="0" smtClean="0"/>
              <a:t>Brno, Hradec Králové, Litomyšl</a:t>
            </a:r>
          </a:p>
          <a:p>
            <a:r>
              <a:rPr lang="cs-CZ" dirty="0" smtClean="0"/>
              <a:t>Židovská čtvrť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Obytné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Hrad</a:t>
            </a:r>
          </a:p>
          <a:p>
            <a:pPr lvl="1"/>
            <a:r>
              <a:rPr lang="cs-CZ" dirty="0" smtClean="0"/>
              <a:t>Královský</a:t>
            </a:r>
          </a:p>
          <a:p>
            <a:pPr lvl="1"/>
            <a:r>
              <a:rPr lang="cs-CZ" dirty="0" smtClean="0"/>
              <a:t>Šlechtický (Soběslav, Jindřichův Hradec)</a:t>
            </a:r>
          </a:p>
          <a:p>
            <a:r>
              <a:rPr lang="cs-CZ" dirty="0" smtClean="0"/>
              <a:t>Palác</a:t>
            </a:r>
          </a:p>
          <a:p>
            <a:pPr lvl="1"/>
            <a:r>
              <a:rPr lang="cs-CZ" dirty="0" smtClean="0"/>
              <a:t>Gotický (Kutná Hora – Hrádek)</a:t>
            </a:r>
          </a:p>
          <a:p>
            <a:pPr lvl="1"/>
            <a:r>
              <a:rPr lang="cs-CZ" dirty="0" smtClean="0"/>
              <a:t>Renesanční</a:t>
            </a:r>
          </a:p>
          <a:p>
            <a:pPr lvl="2"/>
            <a:r>
              <a:rPr lang="cs-CZ" dirty="0" smtClean="0"/>
              <a:t>Palác Rožmberků,  </a:t>
            </a:r>
            <a:r>
              <a:rPr lang="cs-CZ" dirty="0" err="1" smtClean="0"/>
              <a:t>Swarzemberský</a:t>
            </a:r>
            <a:r>
              <a:rPr lang="cs-CZ" dirty="0" smtClean="0"/>
              <a:t>,</a:t>
            </a:r>
          </a:p>
          <a:p>
            <a:pPr lvl="2"/>
            <a:r>
              <a:rPr lang="cs-CZ" dirty="0" smtClean="0"/>
              <a:t>Martiniců, </a:t>
            </a:r>
            <a:r>
              <a:rPr lang="cs-CZ" dirty="0" err="1" smtClean="0"/>
              <a:t>Granovských</a:t>
            </a:r>
            <a:r>
              <a:rPr lang="cs-CZ" dirty="0" smtClean="0"/>
              <a:t> atd.</a:t>
            </a:r>
          </a:p>
          <a:p>
            <a:pPr lvl="1"/>
            <a:r>
              <a:rPr lang="cs-CZ" dirty="0" smtClean="0"/>
              <a:t>Barokní</a:t>
            </a:r>
          </a:p>
          <a:p>
            <a:pPr lvl="2"/>
            <a:r>
              <a:rPr lang="cs-CZ" dirty="0" err="1" smtClean="0"/>
              <a:t>Fuerstenberský</a:t>
            </a:r>
            <a:r>
              <a:rPr lang="cs-CZ" dirty="0" smtClean="0"/>
              <a:t>,  Buquoyský, Černínský</a:t>
            </a:r>
          </a:p>
          <a:p>
            <a:pPr lvl="2"/>
            <a:r>
              <a:rPr lang="cs-CZ" dirty="0" smtClean="0"/>
              <a:t>Palác šlechtičen,  Místodržitelský palác</a:t>
            </a:r>
          </a:p>
          <a:p>
            <a:pPr lvl="1"/>
            <a:r>
              <a:rPr lang="cs-CZ" dirty="0" smtClean="0"/>
              <a:t>Rokokový</a:t>
            </a:r>
          </a:p>
          <a:p>
            <a:pPr lvl="2"/>
            <a:r>
              <a:rPr lang="cs-CZ" dirty="0" smtClean="0"/>
              <a:t>Golz-Kinských</a:t>
            </a:r>
          </a:p>
          <a:p>
            <a:pPr lvl="1"/>
            <a:endParaRPr lang="cs-CZ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26583" r="14583" b="4344"/>
          <a:stretch/>
        </p:blipFill>
        <p:spPr bwMode="auto">
          <a:xfrm>
            <a:off x="5940152" y="1053678"/>
            <a:ext cx="3039121" cy="224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21062" r="12500" b="2538"/>
          <a:stretch/>
        </p:blipFill>
        <p:spPr bwMode="auto">
          <a:xfrm>
            <a:off x="5940152" y="3573016"/>
            <a:ext cx="3081536" cy="231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38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Obytné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Zemnice (v hradištích)</a:t>
            </a:r>
          </a:p>
          <a:p>
            <a:r>
              <a:rPr lang="cs-CZ" dirty="0" smtClean="0"/>
              <a:t>Městské roubené domy</a:t>
            </a:r>
          </a:p>
          <a:p>
            <a:pPr lvl="1"/>
            <a:r>
              <a:rPr lang="cs-CZ" dirty="0" smtClean="0"/>
              <a:t>Bělá pod Bezdězem</a:t>
            </a:r>
          </a:p>
          <a:p>
            <a:r>
              <a:rPr lang="cs-CZ" dirty="0" smtClean="0"/>
              <a:t>Hrázděné domy</a:t>
            </a:r>
          </a:p>
          <a:p>
            <a:pPr lvl="1"/>
            <a:r>
              <a:rPr lang="cs-CZ" dirty="0" smtClean="0"/>
              <a:t>Cheb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20513" r="3571" b="18158"/>
          <a:stretch/>
        </p:blipFill>
        <p:spPr bwMode="auto">
          <a:xfrm>
            <a:off x="5724128" y="260648"/>
            <a:ext cx="3105065" cy="273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t="28598" r="19792" b="15934"/>
          <a:stretch/>
        </p:blipFill>
        <p:spPr bwMode="auto">
          <a:xfrm>
            <a:off x="4355976" y="3573016"/>
            <a:ext cx="4314552" cy="28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Obytné 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Zděné</a:t>
            </a:r>
          </a:p>
          <a:p>
            <a:pPr lvl="1"/>
            <a:r>
              <a:rPr lang="cs-CZ" dirty="0"/>
              <a:t>Románské</a:t>
            </a:r>
          </a:p>
          <a:p>
            <a:pPr lvl="1"/>
            <a:r>
              <a:rPr lang="cs-CZ" dirty="0"/>
              <a:t>Gotické (U Zvonu)</a:t>
            </a:r>
          </a:p>
          <a:p>
            <a:pPr lvl="1"/>
            <a:r>
              <a:rPr lang="cs-CZ" dirty="0"/>
              <a:t>Renesanční (Telč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Atikové (Slavonice)</a:t>
            </a:r>
            <a:endParaRPr lang="cs-CZ" dirty="0"/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7" t="30141" r="31994" b="6646"/>
          <a:stretch/>
        </p:blipFill>
        <p:spPr bwMode="auto">
          <a:xfrm>
            <a:off x="6333313" y="260648"/>
            <a:ext cx="253196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8" t="31110" r="15774" b="11748"/>
          <a:stretch/>
        </p:blipFill>
        <p:spPr bwMode="auto">
          <a:xfrm>
            <a:off x="5436096" y="3246014"/>
            <a:ext cx="3122263" cy="280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3" t="39272" r="28124" b="30364"/>
          <a:stretch/>
        </p:blipFill>
        <p:spPr bwMode="auto">
          <a:xfrm>
            <a:off x="323528" y="3944410"/>
            <a:ext cx="4731658" cy="210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Obytné 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Zděné</a:t>
            </a:r>
          </a:p>
          <a:p>
            <a:pPr lvl="1"/>
            <a:r>
              <a:rPr lang="cs-CZ" dirty="0" smtClean="0"/>
              <a:t>Barokní (U černého vola)</a:t>
            </a:r>
          </a:p>
          <a:p>
            <a:pPr lvl="1"/>
            <a:r>
              <a:rPr lang="cs-CZ" dirty="0" smtClean="0"/>
              <a:t>Rokokové přestavby </a:t>
            </a:r>
          </a:p>
          <a:p>
            <a:pPr marL="274320" lvl="1" indent="0">
              <a:buNone/>
            </a:pPr>
            <a:r>
              <a:rPr lang="cs-CZ" dirty="0" smtClean="0"/>
              <a:t>(Louny, U bílého jednorožce)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21559" r="31101"/>
          <a:stretch/>
        </p:blipFill>
        <p:spPr bwMode="auto">
          <a:xfrm>
            <a:off x="6444208" y="188640"/>
            <a:ext cx="2449106" cy="348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21900" r="39583" b="14259"/>
          <a:stretch/>
        </p:blipFill>
        <p:spPr bwMode="auto">
          <a:xfrm>
            <a:off x="3707904" y="3417778"/>
            <a:ext cx="2488704" cy="328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Městská podzemí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Funkce</a:t>
            </a:r>
          </a:p>
          <a:p>
            <a:pPr lvl="1"/>
            <a:r>
              <a:rPr lang="cs-CZ" dirty="0" smtClean="0"/>
              <a:t>Sklep</a:t>
            </a:r>
          </a:p>
          <a:p>
            <a:pPr lvl="1"/>
            <a:r>
              <a:rPr lang="cs-CZ" dirty="0" smtClean="0"/>
              <a:t>Noční vchod za hradby</a:t>
            </a:r>
          </a:p>
          <a:p>
            <a:pPr lvl="1"/>
            <a:r>
              <a:rPr lang="cs-CZ" dirty="0" smtClean="0"/>
              <a:t>Obranná (spíše výjimečně)</a:t>
            </a:r>
          </a:p>
          <a:p>
            <a:endParaRPr lang="cs-CZ" dirty="0"/>
          </a:p>
          <a:p>
            <a:r>
              <a:rPr lang="cs-CZ" dirty="0" smtClean="0"/>
              <a:t>Znojmo – 27 km, 4 patra, 40 ha, 14.-15. stol.</a:t>
            </a:r>
          </a:p>
          <a:p>
            <a:r>
              <a:rPr lang="cs-CZ" dirty="0" smtClean="0"/>
              <a:t>Jihlava – 25 km, 3 patra, 5 ha, 14. – 17. stol.</a:t>
            </a:r>
          </a:p>
          <a:p>
            <a:r>
              <a:rPr lang="cs-CZ" dirty="0" smtClean="0"/>
              <a:t>Plzeň – 17 km, 16. stol.</a:t>
            </a:r>
          </a:p>
          <a:p>
            <a:pPr lvl="1"/>
            <a:r>
              <a:rPr lang="cs-CZ" dirty="0" smtClean="0"/>
              <a:t>Atd.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Počátek měst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Refugium</a:t>
            </a:r>
          </a:p>
          <a:p>
            <a:pPr lvl="1"/>
            <a:r>
              <a:rPr lang="cs-CZ" dirty="0"/>
              <a:t>Opevněné místo trvale neobydlené</a:t>
            </a:r>
          </a:p>
          <a:p>
            <a:pPr lvl="1"/>
            <a:r>
              <a:rPr lang="cs-CZ" dirty="0"/>
              <a:t>Sloužilo pro dočasnou obranu obyvatel z okolí při nájezdech</a:t>
            </a:r>
            <a:endParaRPr lang="cs-CZ" dirty="0" smtClean="0"/>
          </a:p>
          <a:p>
            <a:r>
              <a:rPr lang="cs-CZ" dirty="0" smtClean="0"/>
              <a:t>Slovanská hradiště</a:t>
            </a:r>
          </a:p>
          <a:p>
            <a:pPr lvl="1"/>
            <a:r>
              <a:rPr lang="cs-CZ" dirty="0" smtClean="0"/>
              <a:t>Od 7. stol. do 12. stol. – doba hradištní</a:t>
            </a:r>
          </a:p>
          <a:p>
            <a:pPr lvl="1"/>
            <a:r>
              <a:rPr lang="cs-CZ" dirty="0" smtClean="0"/>
              <a:t>Hliněné valy s dřevěnou palisádou</a:t>
            </a:r>
          </a:p>
          <a:p>
            <a:r>
              <a:rPr lang="cs-CZ" dirty="0" smtClean="0"/>
              <a:t>Velkomoravské hradiště</a:t>
            </a:r>
          </a:p>
          <a:p>
            <a:pPr lvl="1"/>
            <a:r>
              <a:rPr lang="cs-CZ" dirty="0" smtClean="0"/>
              <a:t>Centrem říše „</a:t>
            </a:r>
            <a:r>
              <a:rPr lang="cs-CZ" dirty="0" err="1"/>
              <a:t>u</a:t>
            </a:r>
            <a:r>
              <a:rPr lang="cs-CZ" dirty="0" err="1" smtClean="0"/>
              <a:t>rbs</a:t>
            </a:r>
            <a:r>
              <a:rPr lang="cs-CZ" dirty="0" smtClean="0"/>
              <a:t>“ </a:t>
            </a:r>
            <a:r>
              <a:rPr lang="cs-CZ" dirty="0" err="1" smtClean="0"/>
              <a:t>Veligrad</a:t>
            </a:r>
            <a:r>
              <a:rPr lang="cs-CZ" dirty="0" smtClean="0"/>
              <a:t> (Velehrad)</a:t>
            </a:r>
          </a:p>
          <a:p>
            <a:pPr lvl="2"/>
            <a:r>
              <a:rPr lang="cs-CZ" dirty="0" smtClean="0"/>
              <a:t>Mikulčice – 200 ha </a:t>
            </a:r>
          </a:p>
          <a:p>
            <a:pPr lvl="2"/>
            <a:r>
              <a:rPr lang="cs-CZ" dirty="0" smtClean="0"/>
              <a:t>Staré Město u Uh. Hradiště – 250 ha</a:t>
            </a:r>
          </a:p>
          <a:p>
            <a:pPr lvl="3"/>
            <a:r>
              <a:rPr lang="cs-CZ" dirty="0" smtClean="0"/>
              <a:t>Více než 10 tis. </a:t>
            </a:r>
            <a:r>
              <a:rPr lang="cs-CZ" dirty="0"/>
              <a:t>o</a:t>
            </a:r>
            <a:r>
              <a:rPr lang="cs-CZ" dirty="0" smtClean="0"/>
              <a:t>byv. (větší než Staré </a:t>
            </a:r>
            <a:r>
              <a:rPr lang="cs-CZ" dirty="0"/>
              <a:t>M</a:t>
            </a:r>
            <a:r>
              <a:rPr lang="cs-CZ" dirty="0" smtClean="0"/>
              <a:t>ěsto pražské z přemyslovské doby)</a:t>
            </a:r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a zdobné prvky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7504" y="1219200"/>
            <a:ext cx="8784976" cy="493776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Alegorie, arkáda,  </a:t>
            </a:r>
            <a:r>
              <a:rPr lang="cs-CZ" dirty="0" err="1" smtClean="0"/>
              <a:t>arhivolta</a:t>
            </a:r>
            <a:r>
              <a:rPr lang="cs-CZ" dirty="0" smtClean="0"/>
              <a:t>,  arkýř, atika</a:t>
            </a:r>
          </a:p>
          <a:p>
            <a:r>
              <a:rPr lang="cs-CZ" dirty="0" smtClean="0"/>
              <a:t>Bosáž, cimbuří, </a:t>
            </a:r>
            <a:r>
              <a:rPr lang="cs-CZ" dirty="0" err="1" smtClean="0"/>
              <a:t>čuček</a:t>
            </a:r>
            <a:r>
              <a:rPr lang="cs-CZ" dirty="0" smtClean="0"/>
              <a:t>, došek, </a:t>
            </a:r>
            <a:r>
              <a:rPr lang="cs-CZ" dirty="0" err="1" smtClean="0"/>
              <a:t>edikula</a:t>
            </a:r>
            <a:r>
              <a:rPr lang="cs-CZ" dirty="0" smtClean="0"/>
              <a:t>, chrlič, feston</a:t>
            </a:r>
          </a:p>
          <a:p>
            <a:r>
              <a:rPr lang="cs-CZ" dirty="0" smtClean="0"/>
              <a:t>Kabřinec, konzola, krakorec, kružba,  lizéna (nemá hlavici ani patku)</a:t>
            </a:r>
          </a:p>
          <a:p>
            <a:r>
              <a:rPr lang="cs-CZ" dirty="0" smtClean="0"/>
              <a:t>Lodžie, lomenice, luneta, nika, ostění</a:t>
            </a:r>
          </a:p>
          <a:p>
            <a:r>
              <a:rPr lang="cs-CZ" dirty="0" smtClean="0"/>
              <a:t>Pavlač, pilastr, portál, </a:t>
            </a:r>
            <a:r>
              <a:rPr lang="cs-CZ" dirty="0" err="1" smtClean="0"/>
              <a:t>prevet</a:t>
            </a:r>
            <a:r>
              <a:rPr lang="cs-CZ" dirty="0" smtClean="0"/>
              <a:t> (arkýřový záchod na krakorcích)</a:t>
            </a:r>
          </a:p>
          <a:p>
            <a:r>
              <a:rPr lang="cs-CZ" dirty="0" smtClean="0"/>
              <a:t>Sedile, sgrafito</a:t>
            </a:r>
          </a:p>
          <a:p>
            <a:r>
              <a:rPr lang="cs-CZ" dirty="0" smtClean="0"/>
              <a:t>Šindel, štuk, táflování (interiérový dřevěný obklad)</a:t>
            </a:r>
          </a:p>
          <a:p>
            <a:r>
              <a:rPr lang="cs-CZ" dirty="0" smtClean="0"/>
              <a:t>Voluta</a:t>
            </a:r>
          </a:p>
          <a:p>
            <a:endParaRPr lang="cs-CZ" dirty="0" smtClean="0"/>
          </a:p>
          <a:p>
            <a:r>
              <a:rPr lang="cs-CZ" dirty="0" smtClean="0"/>
              <a:t>Domovní znamení</a:t>
            </a:r>
          </a:p>
        </p:txBody>
      </p:sp>
    </p:spTree>
    <p:extLst>
      <p:ext uri="{BB962C8B-B14F-4D97-AF65-F5344CB8AC3E}">
        <p14:creationId xmlns:p14="http://schemas.microsoft.com/office/powerpoint/2010/main" val="2298759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Veřejné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</a:p>
          <a:p>
            <a:r>
              <a:rPr lang="cs-CZ" dirty="0" smtClean="0"/>
              <a:t>Škola</a:t>
            </a:r>
          </a:p>
          <a:p>
            <a:r>
              <a:rPr lang="cs-CZ" dirty="0" smtClean="0"/>
              <a:t>Špitál</a:t>
            </a:r>
          </a:p>
          <a:p>
            <a:r>
              <a:rPr lang="cs-CZ" dirty="0" smtClean="0"/>
              <a:t>Pošta</a:t>
            </a:r>
          </a:p>
          <a:p>
            <a:r>
              <a:rPr lang="cs-CZ" dirty="0" smtClean="0"/>
              <a:t>Vězení</a:t>
            </a:r>
          </a:p>
          <a:p>
            <a:r>
              <a:rPr lang="cs-CZ" dirty="0" smtClean="0"/>
              <a:t>Pranýř</a:t>
            </a:r>
          </a:p>
          <a:p>
            <a:r>
              <a:rPr lang="cs-CZ" dirty="0" smtClean="0"/>
              <a:t>Katovna</a:t>
            </a:r>
          </a:p>
          <a:p>
            <a:r>
              <a:rPr lang="cs-CZ" dirty="0" smtClean="0"/>
              <a:t>Věž</a:t>
            </a:r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Brno</a:t>
            </a:r>
          </a:p>
          <a:p>
            <a:pPr lvl="1"/>
            <a:r>
              <a:rPr lang="cs-CZ" dirty="0" smtClean="0"/>
              <a:t>Rychta 1304</a:t>
            </a:r>
            <a:r>
              <a:rPr lang="cs-CZ" dirty="0"/>
              <a:t> </a:t>
            </a:r>
            <a:r>
              <a:rPr lang="cs-CZ" dirty="0" smtClean="0"/>
              <a:t>– Stará radnice 1373</a:t>
            </a:r>
          </a:p>
          <a:p>
            <a:r>
              <a:rPr lang="cs-CZ" dirty="0" smtClean="0"/>
              <a:t>Praha</a:t>
            </a:r>
          </a:p>
          <a:p>
            <a:pPr lvl="1"/>
            <a:r>
              <a:rPr lang="cs-CZ" dirty="0" smtClean="0"/>
              <a:t>1338 instituce Staroměstské radnice (dům je starší)</a:t>
            </a:r>
          </a:p>
          <a:p>
            <a:pPr lvl="2"/>
            <a:r>
              <a:rPr lang="cs-CZ" dirty="0" smtClean="0"/>
              <a:t>1380 přistavěna věž</a:t>
            </a:r>
          </a:p>
          <a:p>
            <a:r>
              <a:rPr lang="cs-CZ" dirty="0" smtClean="0"/>
              <a:t>1. vlna - do r. 1400 radnice v královských městech</a:t>
            </a:r>
          </a:p>
          <a:p>
            <a:r>
              <a:rPr lang="cs-CZ" dirty="0" smtClean="0"/>
              <a:t>2.vlna - během 16. stol. Radnice v poddanských městech</a:t>
            </a:r>
          </a:p>
          <a:p>
            <a:pPr lvl="1"/>
            <a:r>
              <a:rPr lang="cs-CZ" dirty="0" smtClean="0"/>
              <a:t>Tábor</a:t>
            </a:r>
          </a:p>
          <a:p>
            <a:r>
              <a:rPr lang="cs-CZ" dirty="0" smtClean="0"/>
              <a:t>3. vlna - pol. 17.stol. přestavby radnic po třicetileté válce</a:t>
            </a:r>
          </a:p>
          <a:p>
            <a:r>
              <a:rPr lang="cs-CZ" dirty="0" smtClean="0"/>
              <a:t>4. vlna – přelom 18. a 19. stol. – josefínské reformy, byrokratizace veřejné správy</a:t>
            </a:r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Škola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Středověké školství</a:t>
            </a:r>
          </a:p>
          <a:p>
            <a:pPr lvl="1"/>
            <a:r>
              <a:rPr lang="cs-CZ" dirty="0" smtClean="0"/>
              <a:t>Církev</a:t>
            </a:r>
          </a:p>
          <a:p>
            <a:pPr lvl="2"/>
            <a:r>
              <a:rPr lang="cs-CZ" dirty="0" smtClean="0"/>
              <a:t>Koleje</a:t>
            </a:r>
          </a:p>
          <a:p>
            <a:pPr lvl="3"/>
            <a:r>
              <a:rPr lang="cs-CZ" dirty="0" smtClean="0"/>
              <a:t>Výuka probíhala v knihovnách, bytech mistrů, kaplích či skriptoriích</a:t>
            </a:r>
          </a:p>
          <a:p>
            <a:pPr lvl="1"/>
            <a:r>
              <a:rPr lang="cs-CZ" dirty="0" smtClean="0"/>
              <a:t>Univerzita</a:t>
            </a:r>
          </a:p>
          <a:p>
            <a:r>
              <a:rPr lang="cs-CZ" dirty="0" smtClean="0"/>
              <a:t>Renesanční školství</a:t>
            </a:r>
          </a:p>
          <a:p>
            <a:pPr lvl="1"/>
            <a:r>
              <a:rPr lang="cs-CZ" dirty="0" smtClean="0"/>
              <a:t>1434 utrakvističtí kněží ve městech obnovovali školy</a:t>
            </a:r>
          </a:p>
          <a:p>
            <a:r>
              <a:rPr lang="cs-CZ" dirty="0" smtClean="0"/>
              <a:t>Barokní školství</a:t>
            </a:r>
          </a:p>
          <a:p>
            <a:pPr lvl="1"/>
            <a:r>
              <a:rPr lang="cs-CZ" dirty="0" smtClean="0"/>
              <a:t>Jezuité</a:t>
            </a:r>
          </a:p>
          <a:p>
            <a:pPr lvl="1"/>
            <a:r>
              <a:rPr lang="cs-CZ" dirty="0" smtClean="0"/>
              <a:t>Jednotný způsob výuky</a:t>
            </a:r>
          </a:p>
          <a:p>
            <a:pPr lvl="1"/>
            <a:r>
              <a:rPr lang="cs-CZ" dirty="0" smtClean="0"/>
              <a:t>Piaristé, voršilky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veřejné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Špitály</a:t>
            </a:r>
          </a:p>
          <a:p>
            <a:pPr lvl="1"/>
            <a:r>
              <a:rPr lang="cs-CZ" dirty="0" smtClean="0"/>
              <a:t>Původně při klášterech (ubytování, strava, ošetření)</a:t>
            </a:r>
          </a:p>
          <a:p>
            <a:pPr lvl="1"/>
            <a:r>
              <a:rPr lang="cs-CZ" dirty="0" smtClean="0"/>
              <a:t>Ve městech - péče o starší městské úředníky, řemeslníky, zchudlé a mrzáky</a:t>
            </a:r>
          </a:p>
          <a:p>
            <a:pPr lvl="1"/>
            <a:r>
              <a:rPr lang="cs-CZ" dirty="0" smtClean="0"/>
              <a:t>Rozvoj po třicetileté válce</a:t>
            </a:r>
          </a:p>
          <a:p>
            <a:r>
              <a:rPr lang="cs-CZ" dirty="0" smtClean="0"/>
              <a:t>Pošta</a:t>
            </a:r>
          </a:p>
          <a:p>
            <a:pPr lvl="1"/>
            <a:r>
              <a:rPr lang="cs-CZ" dirty="0" smtClean="0"/>
              <a:t>Ferdinand I.</a:t>
            </a:r>
          </a:p>
          <a:p>
            <a:pPr lvl="1"/>
            <a:r>
              <a:rPr lang="cs-CZ" dirty="0" smtClean="0"/>
              <a:t>Thurn-Taxis, </a:t>
            </a:r>
            <a:r>
              <a:rPr lang="cs-CZ" dirty="0" err="1" smtClean="0"/>
              <a:t>Paar</a:t>
            </a:r>
            <a:r>
              <a:rPr lang="cs-CZ" dirty="0"/>
              <a:t> </a:t>
            </a:r>
            <a:r>
              <a:rPr lang="cs-CZ" dirty="0" smtClean="0"/>
              <a:t>(1622)</a:t>
            </a:r>
          </a:p>
          <a:p>
            <a:pPr lvl="1"/>
            <a:r>
              <a:rPr lang="cs-CZ" dirty="0" smtClean="0"/>
              <a:t>1722 převzala poštu komora (Karel VI.)</a:t>
            </a:r>
          </a:p>
          <a:p>
            <a:pPr lvl="1"/>
            <a:r>
              <a:rPr lang="cs-CZ" dirty="0" smtClean="0"/>
              <a:t>Od 1740 </a:t>
            </a:r>
            <a:r>
              <a:rPr lang="cs-CZ" dirty="0" err="1" smtClean="0"/>
              <a:t>dillegence</a:t>
            </a:r>
            <a:r>
              <a:rPr lang="cs-CZ" dirty="0" smtClean="0"/>
              <a:t> – vozy k přepravě osob</a:t>
            </a:r>
          </a:p>
          <a:p>
            <a:pPr lvl="1"/>
            <a:r>
              <a:rPr lang="cs-CZ" dirty="0" smtClean="0"/>
              <a:t>1743 zákaz vozit poštu formanům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882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Církevní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Chrám</a:t>
            </a:r>
          </a:p>
          <a:p>
            <a:r>
              <a:rPr lang="cs-CZ" dirty="0" smtClean="0"/>
              <a:t>Klášter</a:t>
            </a:r>
          </a:p>
          <a:p>
            <a:r>
              <a:rPr lang="cs-CZ" dirty="0" smtClean="0"/>
              <a:t>Fara</a:t>
            </a:r>
          </a:p>
          <a:p>
            <a:r>
              <a:rPr lang="cs-CZ" dirty="0" smtClean="0"/>
              <a:t>Morový sloup</a:t>
            </a:r>
          </a:p>
          <a:p>
            <a:r>
              <a:rPr lang="cs-CZ" dirty="0" smtClean="0"/>
              <a:t>Hřbitov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510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Technické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Vodovod</a:t>
            </a:r>
          </a:p>
          <a:p>
            <a:r>
              <a:rPr lang="cs-CZ" dirty="0" smtClean="0"/>
              <a:t>Kašna</a:t>
            </a:r>
          </a:p>
          <a:p>
            <a:r>
              <a:rPr lang="cs-CZ" dirty="0" smtClean="0"/>
              <a:t>Cesta</a:t>
            </a:r>
          </a:p>
          <a:p>
            <a:pPr lvl="1"/>
            <a:r>
              <a:rPr lang="cs-CZ" dirty="0" smtClean="0"/>
              <a:t>Silnice</a:t>
            </a:r>
          </a:p>
          <a:p>
            <a:pPr lvl="1"/>
            <a:r>
              <a:rPr lang="cs-CZ" dirty="0" smtClean="0"/>
              <a:t>most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510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Hospodářské stavby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Řemeslnické dílny</a:t>
            </a:r>
          </a:p>
          <a:p>
            <a:r>
              <a:rPr lang="cs-CZ" dirty="0" smtClean="0"/>
              <a:t>Krám</a:t>
            </a:r>
          </a:p>
          <a:p>
            <a:r>
              <a:rPr lang="cs-CZ" dirty="0" smtClean="0"/>
              <a:t>Manufaktura</a:t>
            </a:r>
          </a:p>
          <a:p>
            <a:r>
              <a:rPr lang="cs-CZ" dirty="0" smtClean="0"/>
              <a:t>Mlýn</a:t>
            </a:r>
          </a:p>
          <a:p>
            <a:r>
              <a:rPr lang="cs-CZ" dirty="0" smtClean="0"/>
              <a:t>Krčma</a:t>
            </a:r>
          </a:p>
          <a:p>
            <a:r>
              <a:rPr lang="cs-CZ" dirty="0" smtClean="0"/>
              <a:t>Lázeň</a:t>
            </a:r>
          </a:p>
          <a:p>
            <a:r>
              <a:rPr lang="cs-CZ" dirty="0" err="1" smtClean="0"/>
              <a:t>Hampejz</a:t>
            </a:r>
            <a:endParaRPr lang="cs-CZ" dirty="0" smtClean="0"/>
          </a:p>
          <a:p>
            <a:r>
              <a:rPr lang="cs-CZ" dirty="0" smtClean="0"/>
              <a:t>Jatka</a:t>
            </a:r>
          </a:p>
          <a:p>
            <a:r>
              <a:rPr lang="cs-CZ" dirty="0"/>
              <a:t>Ungelt</a:t>
            </a:r>
          </a:p>
          <a:p>
            <a:r>
              <a:rPr lang="cs-CZ" dirty="0" smtClean="0"/>
              <a:t>Lékárna</a:t>
            </a:r>
          </a:p>
          <a:p>
            <a:r>
              <a:rPr lang="cs-CZ" dirty="0" smtClean="0"/>
              <a:t>Mincovna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510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Opevnění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Hradištní val</a:t>
            </a:r>
          </a:p>
          <a:p>
            <a:r>
              <a:rPr lang="cs-CZ" dirty="0" smtClean="0"/>
              <a:t>Městské hradby</a:t>
            </a:r>
          </a:p>
          <a:p>
            <a:r>
              <a:rPr lang="cs-CZ" dirty="0" smtClean="0"/>
              <a:t>Věž</a:t>
            </a:r>
          </a:p>
          <a:p>
            <a:r>
              <a:rPr lang="cs-CZ" dirty="0" smtClean="0"/>
              <a:t>Brána</a:t>
            </a:r>
          </a:p>
          <a:p>
            <a:r>
              <a:rPr lang="cs-CZ" dirty="0" smtClean="0"/>
              <a:t>Hláska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9577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Urbanismus </a:t>
            </a:r>
            <a:r>
              <a:rPr lang="cs-CZ" smtClean="0"/>
              <a:t>městských jader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16. 6. 1894 zemské místodržitelství – stanovení závazku pořízení regulačního plánu do 10 let</a:t>
            </a:r>
          </a:p>
          <a:p>
            <a:r>
              <a:rPr lang="cs-CZ" dirty="0" smtClean="0"/>
              <a:t>1895 regulační plán Olomouce</a:t>
            </a:r>
          </a:p>
          <a:p>
            <a:pPr lvl="1"/>
            <a:r>
              <a:rPr lang="cs-CZ" dirty="0"/>
              <a:t>Camillo Sitte</a:t>
            </a:r>
          </a:p>
          <a:p>
            <a:pPr lvl="2"/>
            <a:r>
              <a:rPr lang="cs-CZ" dirty="0"/>
              <a:t>1843 - 1903</a:t>
            </a:r>
          </a:p>
          <a:p>
            <a:pPr lvl="2"/>
            <a:r>
              <a:rPr lang="cs-CZ" dirty="0"/>
              <a:t>Stavba měst podle uměleckých zásad (1889)</a:t>
            </a:r>
          </a:p>
          <a:p>
            <a:pPr lvl="3"/>
            <a:r>
              <a:rPr lang="cs-CZ" dirty="0"/>
              <a:t>Kritika </a:t>
            </a:r>
            <a:r>
              <a:rPr lang="cs-CZ" dirty="0" err="1"/>
              <a:t>Ringstrasse</a:t>
            </a:r>
            <a:endParaRPr lang="cs-CZ" dirty="0"/>
          </a:p>
          <a:p>
            <a:pPr lvl="2"/>
            <a:r>
              <a:rPr lang="cs-CZ" dirty="0"/>
              <a:t>1894 nepřijat na místo profesora na Akademii výtvarných umění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84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Počátek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Knížecí hradiště</a:t>
            </a:r>
          </a:p>
          <a:p>
            <a:pPr lvl="1"/>
            <a:r>
              <a:rPr lang="cs-CZ" dirty="0" smtClean="0"/>
              <a:t>Přemyslovská správní střediska</a:t>
            </a:r>
          </a:p>
          <a:p>
            <a:pPr lvl="2"/>
            <a:r>
              <a:rPr lang="cs-CZ" dirty="0" err="1" smtClean="0"/>
              <a:t>Urbs</a:t>
            </a:r>
            <a:r>
              <a:rPr lang="cs-CZ" dirty="0" smtClean="0"/>
              <a:t>, </a:t>
            </a:r>
            <a:r>
              <a:rPr lang="cs-CZ" dirty="0" err="1" smtClean="0"/>
              <a:t>civitas</a:t>
            </a:r>
            <a:r>
              <a:rPr lang="cs-CZ" dirty="0" smtClean="0"/>
              <a:t>, </a:t>
            </a:r>
            <a:r>
              <a:rPr lang="cs-CZ" dirty="0" err="1" smtClean="0"/>
              <a:t>castrum</a:t>
            </a:r>
            <a:endParaRPr lang="cs-CZ" dirty="0" smtClean="0"/>
          </a:p>
          <a:p>
            <a:pPr lvl="2"/>
            <a:r>
              <a:rPr lang="cs-CZ" dirty="0" smtClean="0"/>
              <a:t>Hradiště, knížecí dvorec, tržní osada</a:t>
            </a:r>
          </a:p>
          <a:p>
            <a:pPr lvl="2"/>
            <a:r>
              <a:rPr lang="cs-CZ" dirty="0" smtClean="0"/>
              <a:t>10. – 11. stol. 5-10 ha</a:t>
            </a:r>
          </a:p>
          <a:p>
            <a:pPr lvl="2"/>
            <a:r>
              <a:rPr lang="cs-CZ" dirty="0" smtClean="0"/>
              <a:t>Tržiště, knížecí dvorec, kostel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466728" cy="990600"/>
          </a:xfrm>
        </p:spPr>
        <p:txBody>
          <a:bodyPr/>
          <a:lstStyle/>
          <a:p>
            <a:r>
              <a:rPr lang="cs-CZ" dirty="0" smtClean="0"/>
              <a:t>Uvolnění středu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258816" cy="4937760"/>
          </a:xfrm>
        </p:spPr>
        <p:txBody>
          <a:bodyPr/>
          <a:lstStyle/>
          <a:p>
            <a:r>
              <a:rPr lang="cs-CZ" dirty="0" err="1" smtClean="0"/>
              <a:t>Rothenburg</a:t>
            </a:r>
            <a:r>
              <a:rPr lang="cs-CZ" dirty="0" smtClean="0"/>
              <a:t> ob der Tauber</a:t>
            </a:r>
          </a:p>
          <a:p>
            <a:pPr lvl="1"/>
            <a:r>
              <a:rPr lang="cs-CZ" dirty="0" err="1" smtClean="0"/>
              <a:t>Marktplatz</a:t>
            </a:r>
            <a:endParaRPr lang="cs-CZ" dirty="0" smtClean="0"/>
          </a:p>
          <a:p>
            <a:r>
              <a:rPr lang="cs-CZ" dirty="0" smtClean="0"/>
              <a:t>Norimberk</a:t>
            </a:r>
          </a:p>
          <a:p>
            <a:pPr lvl="1"/>
            <a:r>
              <a:rPr lang="cs-CZ" dirty="0" err="1" smtClean="0"/>
              <a:t>Hauptmarkt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8829" r="15118" b="4010"/>
          <a:stretch/>
        </p:blipFill>
        <p:spPr bwMode="auto">
          <a:xfrm>
            <a:off x="5508104" y="188640"/>
            <a:ext cx="3215292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16854" r="7143" b="5688"/>
          <a:stretch/>
        </p:blipFill>
        <p:spPr bwMode="auto">
          <a:xfrm>
            <a:off x="3717881" y="3212976"/>
            <a:ext cx="4981288" cy="34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177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Umístění katedrál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4937760"/>
          </a:xfrm>
        </p:spPr>
        <p:txBody>
          <a:bodyPr/>
          <a:lstStyle/>
          <a:p>
            <a:r>
              <a:rPr lang="cs-CZ" dirty="0" smtClean="0"/>
              <a:t>Padova</a:t>
            </a:r>
          </a:p>
          <a:p>
            <a:pPr lvl="1"/>
            <a:r>
              <a:rPr lang="cs-CZ" dirty="0" smtClean="0"/>
              <a:t>S. </a:t>
            </a:r>
            <a:r>
              <a:rPr lang="cs-CZ" dirty="0" err="1" smtClean="0"/>
              <a:t>Giustina</a:t>
            </a:r>
            <a:endParaRPr lang="cs-CZ" dirty="0" smtClean="0"/>
          </a:p>
          <a:p>
            <a:r>
              <a:rPr lang="cs-CZ" dirty="0" smtClean="0"/>
              <a:t>Verona</a:t>
            </a:r>
          </a:p>
          <a:p>
            <a:pPr lvl="1"/>
            <a:r>
              <a:rPr lang="cs-CZ" dirty="0" smtClean="0"/>
              <a:t>S. </a:t>
            </a:r>
            <a:r>
              <a:rPr lang="cs-CZ" dirty="0" err="1" smtClean="0"/>
              <a:t>Fermo</a:t>
            </a:r>
            <a:r>
              <a:rPr lang="cs-CZ" dirty="0" smtClean="0"/>
              <a:t> </a:t>
            </a:r>
            <a:r>
              <a:rPr lang="cs-CZ" dirty="0" err="1" smtClean="0"/>
              <a:t>Maggiore</a:t>
            </a:r>
            <a:endParaRPr lang="cs-CZ" dirty="0" smtClean="0"/>
          </a:p>
          <a:p>
            <a:pPr lvl="1"/>
            <a:r>
              <a:rPr lang="cs-CZ" dirty="0" smtClean="0"/>
              <a:t>S. Anastasia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6" t="23919" r="8809" b="8127"/>
          <a:stretch/>
        </p:blipFill>
        <p:spPr bwMode="auto">
          <a:xfrm>
            <a:off x="4644008" y="188639"/>
            <a:ext cx="2808312" cy="257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5" t="29210" r="7976" b="14875"/>
          <a:stretch/>
        </p:blipFill>
        <p:spPr bwMode="auto">
          <a:xfrm>
            <a:off x="5436096" y="2996952"/>
            <a:ext cx="3539367" cy="263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19072" r="7500" b="18993"/>
          <a:stretch/>
        </p:blipFill>
        <p:spPr bwMode="auto">
          <a:xfrm>
            <a:off x="1259632" y="3545519"/>
            <a:ext cx="3813449" cy="310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4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Umístění katedrál v zástavbě - Řím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06888" cy="4937760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 smtClean="0"/>
              <a:t>255 kostelů (přelom 19. a 20. stol.)</a:t>
            </a:r>
          </a:p>
          <a:p>
            <a:r>
              <a:rPr lang="cs-CZ" dirty="0" smtClean="0"/>
              <a:t>Na jedné straně přistavěno</a:t>
            </a:r>
          </a:p>
          <a:p>
            <a:pPr lvl="1"/>
            <a:r>
              <a:rPr lang="cs-CZ" dirty="0" smtClean="0"/>
              <a:t>41 kostelů</a:t>
            </a:r>
          </a:p>
          <a:p>
            <a:r>
              <a:rPr lang="cs-CZ" dirty="0" smtClean="0"/>
              <a:t>Na 2 stranách</a:t>
            </a:r>
          </a:p>
          <a:p>
            <a:pPr lvl="1"/>
            <a:r>
              <a:rPr lang="cs-CZ" dirty="0" smtClean="0"/>
              <a:t>96 kostelů</a:t>
            </a:r>
          </a:p>
          <a:p>
            <a:r>
              <a:rPr lang="cs-CZ" dirty="0" smtClean="0"/>
              <a:t>Na 3 stranách</a:t>
            </a:r>
          </a:p>
          <a:p>
            <a:pPr lvl="1"/>
            <a:r>
              <a:rPr lang="cs-CZ" dirty="0" smtClean="0"/>
              <a:t>110 kostelů</a:t>
            </a:r>
          </a:p>
          <a:p>
            <a:r>
              <a:rPr lang="cs-CZ" dirty="0" smtClean="0"/>
              <a:t>Ze 4 stran</a:t>
            </a:r>
          </a:p>
          <a:p>
            <a:pPr lvl="1"/>
            <a:r>
              <a:rPr lang="cs-CZ" dirty="0" smtClean="0"/>
              <a:t>2 kostely</a:t>
            </a:r>
          </a:p>
          <a:p>
            <a:r>
              <a:rPr lang="cs-CZ" dirty="0" smtClean="0"/>
              <a:t>Volně stojících</a:t>
            </a:r>
          </a:p>
          <a:p>
            <a:pPr lvl="1"/>
            <a:r>
              <a:rPr lang="cs-CZ" dirty="0" smtClean="0"/>
              <a:t>6 kostelů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156176" y="1196752"/>
            <a:ext cx="2746648" cy="7920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3" t="26294" r="7381" b="7969"/>
          <a:stretch/>
        </p:blipFill>
        <p:spPr bwMode="auto">
          <a:xfrm>
            <a:off x="3929561" y="2214240"/>
            <a:ext cx="4973263" cy="442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66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22810" r="25000" b="9870"/>
          <a:stretch/>
        </p:blipFill>
        <p:spPr bwMode="auto">
          <a:xfrm>
            <a:off x="5364088" y="404664"/>
            <a:ext cx="3326589" cy="278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5" t="36813" r="33333" b="5212"/>
          <a:stretch/>
        </p:blipFill>
        <p:spPr bwMode="auto">
          <a:xfrm>
            <a:off x="107504" y="1340768"/>
            <a:ext cx="2647503" cy="309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31926" r="3571" b="17251"/>
          <a:stretch/>
        </p:blipFill>
        <p:spPr bwMode="auto">
          <a:xfrm>
            <a:off x="2987824" y="3488950"/>
            <a:ext cx="5588563" cy="31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684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Uzavřenost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219200"/>
            <a:ext cx="4032448" cy="4937760"/>
          </a:xfrm>
        </p:spPr>
        <p:txBody>
          <a:bodyPr/>
          <a:lstStyle/>
          <a:p>
            <a:r>
              <a:rPr lang="cs-CZ" dirty="0" smtClean="0"/>
              <a:t>Parma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della</a:t>
            </a:r>
            <a:r>
              <a:rPr lang="cs-CZ" dirty="0" smtClean="0"/>
              <a:t> </a:t>
            </a:r>
            <a:r>
              <a:rPr lang="cs-CZ" dirty="0" err="1" smtClean="0"/>
              <a:t>Steccata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Garibaldi </a:t>
            </a:r>
            <a:r>
              <a:rPr lang="cs-CZ" dirty="0" err="1" smtClean="0"/>
              <a:t>Guiseppe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Brána, portikus, loubí</a:t>
            </a:r>
          </a:p>
          <a:p>
            <a:pPr lvl="2"/>
            <a:r>
              <a:rPr lang="cs-CZ" dirty="0" smtClean="0"/>
              <a:t>Vysoké Mýto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30888" r="18453" b="5594"/>
          <a:stretch/>
        </p:blipFill>
        <p:spPr bwMode="auto">
          <a:xfrm>
            <a:off x="4709120" y="332656"/>
            <a:ext cx="4032448" cy="54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20138" r="11309" b="15984"/>
          <a:stretch/>
        </p:blipFill>
        <p:spPr bwMode="auto">
          <a:xfrm>
            <a:off x="251520" y="3789040"/>
            <a:ext cx="4162999" cy="246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115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Uzavřenost </a:t>
            </a:r>
            <a:r>
              <a:rPr lang="cs-CZ" dirty="0" smtClean="0"/>
              <a:t>náměstí</a:t>
            </a:r>
            <a:br>
              <a:rPr lang="cs-CZ" dirty="0" smtClean="0"/>
            </a:br>
            <a:r>
              <a:rPr lang="cs-CZ" dirty="0" smtClean="0"/>
              <a:t>Návaznost ulic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4937760"/>
          </a:xfrm>
        </p:spPr>
        <p:txBody>
          <a:bodyPr/>
          <a:lstStyle/>
          <a:p>
            <a:r>
              <a:rPr lang="cs-CZ" dirty="0" smtClean="0"/>
              <a:t>Brno</a:t>
            </a:r>
          </a:p>
          <a:p>
            <a:pPr lvl="1"/>
            <a:r>
              <a:rPr lang="cs-CZ" dirty="0" smtClean="0"/>
              <a:t>Zelný trh</a:t>
            </a:r>
          </a:p>
          <a:p>
            <a:pPr lvl="1"/>
            <a:r>
              <a:rPr lang="cs-CZ" dirty="0" err="1" smtClean="0"/>
              <a:t>Bjornsnovy</a:t>
            </a:r>
            <a:r>
              <a:rPr lang="cs-CZ" dirty="0" smtClean="0"/>
              <a:t> sady</a:t>
            </a:r>
          </a:p>
          <a:p>
            <a:pPr marL="274320" lvl="1" indent="0">
              <a:buNone/>
            </a:pPr>
            <a:r>
              <a:rPr lang="cs-CZ" dirty="0" smtClean="0"/>
              <a:t>(Univerzitní náměstí)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38015" r="36309" b="22385"/>
          <a:stretch/>
        </p:blipFill>
        <p:spPr bwMode="auto">
          <a:xfrm>
            <a:off x="4211960" y="692696"/>
            <a:ext cx="4766320" cy="31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31586" r="34524" b="23586"/>
          <a:stretch/>
        </p:blipFill>
        <p:spPr bwMode="auto">
          <a:xfrm>
            <a:off x="3203848" y="4005064"/>
            <a:ext cx="3687057" cy="273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720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Uzavřenost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Odraz v industriální architektuře</a:t>
            </a:r>
          </a:p>
          <a:p>
            <a:pPr lvl="1"/>
            <a:r>
              <a:rPr lang="cs-CZ" dirty="0" smtClean="0"/>
              <a:t>Vlněna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3" t="29621" r="1548" b="8603"/>
          <a:stretch/>
        </p:blipFill>
        <p:spPr bwMode="auto">
          <a:xfrm>
            <a:off x="2123728" y="1844824"/>
            <a:ext cx="6368578" cy="471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174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52400"/>
            <a:ext cx="4968552" cy="990600"/>
          </a:xfrm>
        </p:spPr>
        <p:txBody>
          <a:bodyPr/>
          <a:lstStyle/>
          <a:p>
            <a:r>
              <a:rPr lang="cs-CZ" dirty="0" smtClean="0"/>
              <a:t>Nepravidelnost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530624" cy="493776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Syrakusy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Minerva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Duomo</a:t>
            </a:r>
            <a:endParaRPr lang="cs-CZ" dirty="0"/>
          </a:p>
          <a:p>
            <a:r>
              <a:rPr lang="cs-CZ" dirty="0" smtClean="0"/>
              <a:t>Florencie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S. Maria </a:t>
            </a:r>
            <a:r>
              <a:rPr lang="cs-CZ" dirty="0" err="1" smtClean="0"/>
              <a:t>Novella</a:t>
            </a:r>
            <a:endParaRPr lang="cs-CZ" dirty="0" smtClean="0"/>
          </a:p>
          <a:p>
            <a:r>
              <a:rPr lang="cs-CZ" dirty="0" smtClean="0"/>
              <a:t>Verona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d´Erbe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del</a:t>
            </a:r>
            <a:r>
              <a:rPr lang="cs-CZ" dirty="0" smtClean="0"/>
              <a:t> </a:t>
            </a:r>
            <a:r>
              <a:rPr lang="cs-CZ" dirty="0" err="1" smtClean="0"/>
              <a:t>Signori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40708" r="16905" b="16048"/>
          <a:stretch/>
        </p:blipFill>
        <p:spPr bwMode="auto">
          <a:xfrm>
            <a:off x="5220072" y="116632"/>
            <a:ext cx="2620459" cy="28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705" r="22857" b="28180"/>
          <a:stretch/>
        </p:blipFill>
        <p:spPr bwMode="auto">
          <a:xfrm>
            <a:off x="6156176" y="3140968"/>
            <a:ext cx="2806297" cy="280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9" t="40298" r="15760" b="20102"/>
          <a:stretch/>
        </p:blipFill>
        <p:spPr bwMode="auto">
          <a:xfrm>
            <a:off x="2859414" y="3861048"/>
            <a:ext cx="3152745" cy="296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178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322712" cy="990600"/>
          </a:xfrm>
        </p:spPr>
        <p:txBody>
          <a:bodyPr>
            <a:normAutofit fontScale="90000"/>
          </a:bodyPr>
          <a:lstStyle/>
          <a:p>
            <a:r>
              <a:rPr lang="cs-CZ" dirty="0"/>
              <a:t>Nepravidelnost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962672" cy="5090120"/>
          </a:xfrm>
        </p:spPr>
        <p:txBody>
          <a:bodyPr>
            <a:normAutofit/>
          </a:bodyPr>
          <a:lstStyle/>
          <a:p>
            <a:r>
              <a:rPr lang="cs-CZ" dirty="0" smtClean="0"/>
              <a:t>Siena</a:t>
            </a:r>
          </a:p>
          <a:p>
            <a:pPr lvl="1"/>
            <a:r>
              <a:rPr lang="cs-CZ" dirty="0" smtClean="0"/>
              <a:t>S. </a:t>
            </a:r>
            <a:r>
              <a:rPr lang="cs-CZ" dirty="0" err="1" smtClean="0"/>
              <a:t>Pietro</a:t>
            </a:r>
            <a:r>
              <a:rPr lang="cs-CZ" dirty="0" smtClean="0"/>
              <a:t> </a:t>
            </a:r>
            <a:r>
              <a:rPr lang="cs-CZ" dirty="0" err="1" smtClean="0"/>
              <a:t>alle</a:t>
            </a:r>
            <a:r>
              <a:rPr lang="cs-CZ" dirty="0" smtClean="0"/>
              <a:t> </a:t>
            </a:r>
            <a:r>
              <a:rPr lang="cs-CZ" dirty="0" err="1"/>
              <a:t>S</a:t>
            </a:r>
            <a:r>
              <a:rPr lang="cs-CZ" dirty="0" err="1" smtClean="0"/>
              <a:t>cale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S.  </a:t>
            </a:r>
            <a:r>
              <a:rPr lang="cs-CZ" dirty="0" err="1" smtClean="0"/>
              <a:t>Vigilio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Via di </a:t>
            </a:r>
            <a:r>
              <a:rPr lang="cs-CZ" dirty="0" err="1" smtClean="0"/>
              <a:t>Abbadia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S. Maria di </a:t>
            </a:r>
            <a:r>
              <a:rPr lang="cs-CZ" dirty="0" err="1" smtClean="0"/>
              <a:t>Provenzano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Via </a:t>
            </a:r>
            <a:r>
              <a:rPr lang="cs-CZ" dirty="0" err="1" smtClean="0"/>
              <a:t>Pantaneto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7" t="44986" r="27857" b="33472"/>
          <a:stretch/>
        </p:blipFill>
        <p:spPr bwMode="auto">
          <a:xfrm>
            <a:off x="7020272" y="188640"/>
            <a:ext cx="1901371" cy="197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7" t="34595" r="29881" b="18518"/>
          <a:stretch/>
        </p:blipFill>
        <p:spPr bwMode="auto">
          <a:xfrm>
            <a:off x="4067944" y="447666"/>
            <a:ext cx="1985635" cy="28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2" t="51703" r="19524" b="25962"/>
          <a:stretch/>
        </p:blipFill>
        <p:spPr bwMode="auto">
          <a:xfrm>
            <a:off x="6300192" y="2492896"/>
            <a:ext cx="2380343" cy="204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36179" r="26063" b="28339"/>
          <a:stretch/>
        </p:blipFill>
        <p:spPr bwMode="auto">
          <a:xfrm>
            <a:off x="6474208" y="4725144"/>
            <a:ext cx="2447435" cy="18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31744" r="23571" b="22636"/>
          <a:stretch/>
        </p:blipFill>
        <p:spPr bwMode="auto">
          <a:xfrm>
            <a:off x="3707905" y="3516152"/>
            <a:ext cx="2338914" cy="277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65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Skupiny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Modena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</a:t>
            </a:r>
            <a:r>
              <a:rPr lang="cs-CZ" dirty="0" err="1" smtClean="0"/>
              <a:t>delle</a:t>
            </a:r>
            <a:r>
              <a:rPr lang="cs-CZ" dirty="0" smtClean="0"/>
              <a:t> </a:t>
            </a:r>
            <a:r>
              <a:rPr lang="cs-CZ" dirty="0" err="1" smtClean="0"/>
              <a:t>Legna</a:t>
            </a:r>
            <a:endParaRPr lang="cs-CZ" dirty="0" smtClean="0"/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Grande</a:t>
            </a:r>
          </a:p>
          <a:p>
            <a:pPr lvl="1"/>
            <a:r>
              <a:rPr lang="cs-CZ" dirty="0" err="1" smtClean="0"/>
              <a:t>Piazza</a:t>
            </a:r>
            <a:r>
              <a:rPr lang="cs-CZ" dirty="0" smtClean="0"/>
              <a:t> Torre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8" t="44035" r="20238" b="18107"/>
          <a:stretch/>
        </p:blipFill>
        <p:spPr bwMode="auto">
          <a:xfrm>
            <a:off x="3707904" y="1412775"/>
            <a:ext cx="4590887" cy="483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9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Kouřim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21350" r="13244" b="3925"/>
          <a:stretch/>
        </p:blipFill>
        <p:spPr bwMode="auto">
          <a:xfrm>
            <a:off x="611560" y="1268760"/>
            <a:ext cx="7232809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feudálních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Knížecí </a:t>
            </a:r>
            <a:r>
              <a:rPr lang="cs-CZ" dirty="0" smtClean="0"/>
              <a:t>hradiště 10</a:t>
            </a:r>
            <a:r>
              <a:rPr lang="cs-CZ" dirty="0" smtClean="0"/>
              <a:t>. – 11. stol.</a:t>
            </a:r>
          </a:p>
          <a:p>
            <a:r>
              <a:rPr lang="cs-CZ" dirty="0" smtClean="0"/>
              <a:t>Trhová osada (trhová ves, </a:t>
            </a:r>
            <a:r>
              <a:rPr lang="cs-CZ" dirty="0" err="1" smtClean="0"/>
              <a:t>villa</a:t>
            </a:r>
            <a:r>
              <a:rPr lang="cs-CZ" dirty="0" smtClean="0"/>
              <a:t> </a:t>
            </a:r>
            <a:r>
              <a:rPr lang="cs-CZ" dirty="0" err="1" smtClean="0"/>
              <a:t>forensis</a:t>
            </a:r>
            <a:r>
              <a:rPr lang="cs-CZ" dirty="0" smtClean="0"/>
              <a:t>) 12.- 14. stol.</a:t>
            </a:r>
          </a:p>
          <a:p>
            <a:r>
              <a:rPr lang="cs-CZ" dirty="0" smtClean="0"/>
              <a:t>Královské město (spravované královskou komorou)</a:t>
            </a:r>
          </a:p>
          <a:p>
            <a:pPr lvl="1"/>
            <a:r>
              <a:rPr lang="cs-CZ" dirty="0" smtClean="0"/>
              <a:t>Horní město (Kutná Hora, Jihlava)</a:t>
            </a:r>
          </a:p>
          <a:p>
            <a:pPr lvl="2"/>
            <a:r>
              <a:rPr lang="cs-CZ" dirty="0" smtClean="0"/>
              <a:t>Později i poddanská (Jáchymov, Měděnec, Abertamy apod.)</a:t>
            </a:r>
          </a:p>
          <a:p>
            <a:pPr lvl="1"/>
            <a:r>
              <a:rPr lang="cs-CZ" dirty="0" smtClean="0"/>
              <a:t>Věnná města (královnina, po smrti krále královnin úděl)</a:t>
            </a:r>
          </a:p>
          <a:p>
            <a:pPr lvl="2" algn="just"/>
            <a:r>
              <a:rPr lang="cs-CZ" dirty="0" smtClean="0"/>
              <a:t>Dvůr Králové, Hradec Králové, Chrudim, Trutnov, Polička, Vysoké Mýto)</a:t>
            </a:r>
          </a:p>
          <a:p>
            <a:pPr algn="just"/>
            <a:r>
              <a:rPr lang="cs-CZ" dirty="0" smtClean="0"/>
              <a:t>Poddanské město (šlechtic či církev)</a:t>
            </a:r>
          </a:p>
          <a:p>
            <a:pPr lvl="2" algn="just"/>
            <a:r>
              <a:rPr lang="cs-CZ" dirty="0" smtClean="0"/>
              <a:t>Církevní město (Roudnice nad Labem, Kroměříž)</a:t>
            </a:r>
          </a:p>
          <a:p>
            <a:pPr lvl="1" algn="just"/>
            <a:r>
              <a:rPr lang="cs-CZ" dirty="0"/>
              <a:t>Městečko (městys)</a:t>
            </a:r>
          </a:p>
          <a:p>
            <a:pPr lvl="2" algn="just"/>
            <a:r>
              <a:rPr lang="cs-CZ" dirty="0"/>
              <a:t>Od 14.stol., menší poddanská města s právem trhu, ale bez </a:t>
            </a:r>
            <a:r>
              <a:rPr lang="cs-CZ" dirty="0" smtClean="0"/>
              <a:t>opevnění</a:t>
            </a:r>
          </a:p>
          <a:p>
            <a:pPr algn="just"/>
            <a:r>
              <a:rPr lang="cs-CZ" dirty="0" smtClean="0"/>
              <a:t>Komorní (kamerální) město</a:t>
            </a:r>
          </a:p>
          <a:p>
            <a:pPr lvl="1" algn="just"/>
            <a:r>
              <a:rPr lang="cs-CZ" dirty="0" smtClean="0"/>
              <a:t>královskou komorou převzaté poddanské město (Pardubice - 1560 od zadlužených Pernštejnů, Rokycany, Žebrák, Přelouč, Poděbrady)</a:t>
            </a:r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Co dělá město městem? Jaké má město funkce?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7369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 měst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Městotvorná</a:t>
            </a:r>
            <a:endParaRPr lang="cs-CZ" dirty="0" smtClean="0"/>
          </a:p>
          <a:p>
            <a:pPr lvl="1"/>
            <a:r>
              <a:rPr lang="cs-CZ" dirty="0" smtClean="0"/>
              <a:t>Regionální až nadregionální charakter</a:t>
            </a:r>
          </a:p>
          <a:p>
            <a:pPr lvl="1"/>
            <a:r>
              <a:rPr lang="cs-CZ" dirty="0" smtClean="0"/>
              <a:t>Produkce určena i pro vnější okolí</a:t>
            </a:r>
          </a:p>
          <a:p>
            <a:pPr lvl="2"/>
            <a:r>
              <a:rPr lang="cs-CZ" dirty="0" smtClean="0"/>
              <a:t>Průmysl</a:t>
            </a:r>
          </a:p>
          <a:p>
            <a:pPr lvl="2"/>
            <a:r>
              <a:rPr lang="cs-CZ" dirty="0" smtClean="0"/>
              <a:t>Správa</a:t>
            </a:r>
          </a:p>
          <a:p>
            <a:pPr lvl="2"/>
            <a:r>
              <a:rPr lang="cs-CZ" dirty="0" smtClean="0"/>
              <a:t>Finančnictví</a:t>
            </a:r>
          </a:p>
          <a:p>
            <a:pPr lvl="2"/>
            <a:r>
              <a:rPr lang="cs-CZ" dirty="0" smtClean="0"/>
              <a:t>Kultura</a:t>
            </a:r>
          </a:p>
          <a:p>
            <a:pPr lvl="2"/>
            <a:r>
              <a:rPr lang="cs-CZ" dirty="0" smtClean="0"/>
              <a:t>Školství (střední</a:t>
            </a:r>
            <a:r>
              <a:rPr lang="cs-CZ" dirty="0" smtClean="0"/>
              <a:t>, vysoké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 err="1" smtClean="0"/>
              <a:t>Městoobslužná</a:t>
            </a:r>
            <a:endParaRPr lang="cs-CZ" dirty="0" smtClean="0"/>
          </a:p>
          <a:p>
            <a:pPr lvl="1"/>
            <a:r>
              <a:rPr lang="cs-CZ" dirty="0" smtClean="0"/>
              <a:t>Uspokojování potřeb obyvatel města či jeho spádové oblasti</a:t>
            </a:r>
          </a:p>
          <a:p>
            <a:pPr lvl="2"/>
            <a:r>
              <a:rPr lang="cs-CZ" dirty="0" smtClean="0"/>
              <a:t>Základní školství</a:t>
            </a:r>
          </a:p>
          <a:p>
            <a:pPr lvl="2"/>
            <a:r>
              <a:rPr lang="cs-CZ" dirty="0" smtClean="0"/>
              <a:t>Produkce potravin</a:t>
            </a:r>
          </a:p>
          <a:p>
            <a:pPr lvl="2"/>
            <a:r>
              <a:rPr lang="cs-CZ" dirty="0" smtClean="0"/>
              <a:t>Prodej potravin</a:t>
            </a:r>
          </a:p>
          <a:p>
            <a:pPr lvl="2"/>
            <a:r>
              <a:rPr lang="cs-CZ" dirty="0" smtClean="0"/>
              <a:t>Prodej spotřebního zboží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32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Jaký je rozdíl mezi městem a venkovem? Kde je hranice mezi městem a venkovem?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3742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91C05CFDF5ED47BC240D965D7579C7" ma:contentTypeVersion="7" ma:contentTypeDescription="Vytvoří nový dokument" ma:contentTypeScope="" ma:versionID="8bae3958e8d68e582db309fcb8a66c9d">
  <xsd:schema xmlns:xsd="http://www.w3.org/2001/XMLSchema" xmlns:xs="http://www.w3.org/2001/XMLSchema" xmlns:p="http://schemas.microsoft.com/office/2006/metadata/properties" xmlns:ns2="ec97901d-1c11-49ec-ad2e-0f1193156904" targetNamespace="http://schemas.microsoft.com/office/2006/metadata/properties" ma:root="true" ma:fieldsID="0ce5495f895765641572ecadb0451e5f" ns2:_="">
    <xsd:import namespace="ec97901d-1c11-49ec-ad2e-0f1193156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7901d-1c11-49ec-ad2e-0f1193156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83FD8E-0B14-4AFC-8749-243399DEAC60}"/>
</file>

<file path=customXml/itemProps2.xml><?xml version="1.0" encoding="utf-8"?>
<ds:datastoreItem xmlns:ds="http://schemas.openxmlformats.org/officeDocument/2006/customXml" ds:itemID="{25EA8380-2E6F-45E2-B115-9950FE96BA9C}"/>
</file>

<file path=customXml/itemProps3.xml><?xml version="1.0" encoding="utf-8"?>
<ds:datastoreItem xmlns:ds="http://schemas.openxmlformats.org/officeDocument/2006/customXml" ds:itemID="{87AB135B-D4F5-4E25-A6AC-3B375155A16A}"/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1061</TotalTime>
  <Words>1957</Words>
  <Application>Microsoft Office PowerPoint</Application>
  <PresentationFormat>Předvádění na obrazovce (4:3)</PresentationFormat>
  <Paragraphs>525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Bookman Old Style</vt:lpstr>
      <vt:lpstr>Gill Sans MT</vt:lpstr>
      <vt:lpstr>Wingdings</vt:lpstr>
      <vt:lpstr>Wingdings 3</vt:lpstr>
      <vt:lpstr>Původ</vt:lpstr>
      <vt:lpstr> </vt:lpstr>
      <vt:lpstr>Počátek měst</vt:lpstr>
      <vt:lpstr>Počátek měst</vt:lpstr>
      <vt:lpstr>Počátek měst</vt:lpstr>
      <vt:lpstr>Kouřim</vt:lpstr>
      <vt:lpstr>Typy feudálních měst</vt:lpstr>
      <vt:lpstr>Prezentace aplikace PowerPoint</vt:lpstr>
      <vt:lpstr>Funkce měst</vt:lpstr>
      <vt:lpstr>Prezentace aplikace PowerPoint</vt:lpstr>
      <vt:lpstr>Hranice mezi městem a venkovem</vt:lpstr>
      <vt:lpstr>Vznik měst</vt:lpstr>
      <vt:lpstr>Z vývoje měst</vt:lpstr>
      <vt:lpstr>Městské obyvatelstvo dnes</vt:lpstr>
      <vt:lpstr>Půdorys měst</vt:lpstr>
      <vt:lpstr>Půdorys měst</vt:lpstr>
      <vt:lpstr>Půdorys měst - rostlý</vt:lpstr>
      <vt:lpstr>Pahorkový půdorys</vt:lpstr>
      <vt:lpstr>Smíšený půdorys</vt:lpstr>
      <vt:lpstr>Nepravidelný půdorys</vt:lpstr>
      <vt:lpstr>Náměstí</vt:lpstr>
      <vt:lpstr>Ulice</vt:lpstr>
      <vt:lpstr>Stavební předpisy</vt:lpstr>
      <vt:lpstr>Stavební prvky</vt:lpstr>
      <vt:lpstr>Předměstí</vt:lpstr>
      <vt:lpstr>Obytné stavby</vt:lpstr>
      <vt:lpstr>Obytné stavby</vt:lpstr>
      <vt:lpstr>Obytné stavby</vt:lpstr>
      <vt:lpstr>Obytné stavby</vt:lpstr>
      <vt:lpstr>Městská podzemí</vt:lpstr>
      <vt:lpstr>Stavební a zdobné prvky</vt:lpstr>
      <vt:lpstr>Veřejné stavby</vt:lpstr>
      <vt:lpstr>Radnice</vt:lpstr>
      <vt:lpstr>Škola</vt:lpstr>
      <vt:lpstr>Další veřejné stavby</vt:lpstr>
      <vt:lpstr>Církevní stavby</vt:lpstr>
      <vt:lpstr>Technické stavby</vt:lpstr>
      <vt:lpstr>Hospodářské stavby</vt:lpstr>
      <vt:lpstr>Opevnění</vt:lpstr>
      <vt:lpstr>Urbanismus městských jader</vt:lpstr>
      <vt:lpstr>Uvolnění středu</vt:lpstr>
      <vt:lpstr>Umístění katedrál</vt:lpstr>
      <vt:lpstr>Umístění katedrál v zástavbě - Řím</vt:lpstr>
      <vt:lpstr>Brno</vt:lpstr>
      <vt:lpstr>Uzavřenost náměstí</vt:lpstr>
      <vt:lpstr>Uzavřenost náměstí Návaznost ulic</vt:lpstr>
      <vt:lpstr>Uzavřenost náměstí</vt:lpstr>
      <vt:lpstr>Nepravidelnost náměstí</vt:lpstr>
      <vt:lpstr>Nepravidelnost  náměstí</vt:lpstr>
      <vt:lpstr>Skupiny náměstí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 </dc:title>
  <dc:creator>Pařil Vilém</dc:creator>
  <cp:lastModifiedBy>Zdenek</cp:lastModifiedBy>
  <cp:revision>154</cp:revision>
  <dcterms:created xsi:type="dcterms:W3CDTF">2012-09-11T10:49:52Z</dcterms:created>
  <dcterms:modified xsi:type="dcterms:W3CDTF">2019-11-06T11:38:28Z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0x0101003791C05CFDF5ED47BC240D965D7579C7</vt:lpwstr>
  </property>
</Properties>
</file>