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257" r:id="rId3"/>
    <p:sldId id="270" r:id="rId4"/>
    <p:sldId id="305" r:id="rId5"/>
    <p:sldId id="306" r:id="rId6"/>
    <p:sldId id="310" r:id="rId7"/>
    <p:sldId id="272" r:id="rId8"/>
    <p:sldId id="261" r:id="rId9"/>
    <p:sldId id="262" r:id="rId10"/>
    <p:sldId id="263" r:id="rId11"/>
    <p:sldId id="264" r:id="rId12"/>
    <p:sldId id="265" r:id="rId13"/>
    <p:sldId id="266" r:id="rId14"/>
    <p:sldId id="275" r:id="rId15"/>
    <p:sldId id="276" r:id="rId16"/>
    <p:sldId id="281" r:id="rId17"/>
    <p:sldId id="283" r:id="rId18"/>
    <p:sldId id="311" r:id="rId19"/>
    <p:sldId id="308" r:id="rId20"/>
    <p:sldId id="309" r:id="rId21"/>
    <p:sldId id="282" r:id="rId22"/>
    <p:sldId id="286" r:id="rId23"/>
    <p:sldId id="287" r:id="rId24"/>
    <p:sldId id="301" r:id="rId25"/>
    <p:sldId id="295" r:id="rId26"/>
    <p:sldId id="296" r:id="rId27"/>
    <p:sldId id="298" r:id="rId28"/>
    <p:sldId id="299" r:id="rId29"/>
    <p:sldId id="302" r:id="rId30"/>
    <p:sldId id="303" r:id="rId31"/>
    <p:sldId id="304" r:id="rId32"/>
    <p:sldId id="300" r:id="rId33"/>
    <p:sldId id="318" r:id="rId34"/>
    <p:sldId id="312" r:id="rId35"/>
    <p:sldId id="313" r:id="rId36"/>
    <p:sldId id="320" r:id="rId37"/>
    <p:sldId id="314" r:id="rId38"/>
    <p:sldId id="321" r:id="rId39"/>
    <p:sldId id="322" r:id="rId40"/>
    <p:sldId id="319" r:id="rId41"/>
    <p:sldId id="324" r:id="rId42"/>
    <p:sldId id="315" r:id="rId43"/>
    <p:sldId id="316" r:id="rId44"/>
    <p:sldId id="317" r:id="rId45"/>
    <p:sldId id="325" r:id="rId46"/>
    <p:sldId id="323" r:id="rId47"/>
    <p:sldId id="277" r:id="rId48"/>
    <p:sldId id="278" r:id="rId49"/>
    <p:sldId id="326" r:id="rId50"/>
    <p:sldId id="32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979" autoAdjust="0"/>
  </p:normalViewPr>
  <p:slideViewPr>
    <p:cSldViewPr>
      <p:cViewPr varScale="1">
        <p:scale>
          <a:sx n="108" d="100"/>
          <a:sy n="108" d="100"/>
        </p:scale>
        <p:origin x="170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5D244-4AF2-459C-B3DE-20B867BC5E98}" type="datetimeFigureOut">
              <a:rPr lang="cs-CZ" smtClean="0"/>
              <a:t>13.11.2018</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4E67C-46FF-4784-B9F8-B83E4033D660}" type="slidenum">
              <a:rPr lang="cs-CZ" smtClean="0"/>
              <a:t>‹#›</a:t>
            </a:fld>
            <a:endParaRPr lang="cs-CZ"/>
          </a:p>
        </p:txBody>
      </p:sp>
    </p:spTree>
    <p:extLst>
      <p:ext uri="{BB962C8B-B14F-4D97-AF65-F5344CB8AC3E}">
        <p14:creationId xmlns:p14="http://schemas.microsoft.com/office/powerpoint/2010/main" val="261359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E4E67C-46FF-4784-B9F8-B83E4033D660}" type="slidenum">
              <a:rPr lang="cs-CZ" smtClean="0"/>
              <a:t>42</a:t>
            </a:fld>
            <a:endParaRPr lang="cs-CZ"/>
          </a:p>
        </p:txBody>
      </p:sp>
    </p:spTree>
    <p:extLst>
      <p:ext uri="{BB962C8B-B14F-4D97-AF65-F5344CB8AC3E}">
        <p14:creationId xmlns:p14="http://schemas.microsoft.com/office/powerpoint/2010/main" val="366264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67199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08197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51086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27786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F0D75A2-3035-4B73-8E08-6DE293FF1CB6}" type="datetimeFigureOut">
              <a:rPr lang="en-GB" smtClean="0"/>
              <a:t>13/11/2018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413478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DF0D75A2-3035-4B73-8E08-6DE293FF1CB6}"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0745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DF0D75A2-3035-4B73-8E08-6DE293FF1CB6}" type="datetimeFigureOut">
              <a:rPr lang="en-GB" smtClean="0"/>
              <a:t>13/11/2018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422255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DF0D75A2-3035-4B73-8E08-6DE293FF1CB6}" type="datetimeFigureOut">
              <a:rPr lang="en-GB" smtClean="0"/>
              <a:t>13/11/2018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60339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0D75A2-3035-4B73-8E08-6DE293FF1CB6}" type="datetimeFigureOut">
              <a:rPr lang="en-GB" smtClean="0"/>
              <a:t>13/11/2018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73869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F0D75A2-3035-4B73-8E08-6DE293FF1CB6}"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376414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F0D75A2-3035-4B73-8E08-6DE293FF1CB6}" type="datetimeFigureOut">
              <a:rPr lang="en-GB" smtClean="0"/>
              <a:t>13/11/2018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655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D75A2-3035-4B73-8E08-6DE293FF1CB6}" type="datetimeFigureOut">
              <a:rPr lang="en-GB" smtClean="0"/>
              <a:t>13/11/2018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F6B5-F1D4-4566-8F9D-DA440C0BD6CC}" type="slidenum">
              <a:rPr lang="en-GB" smtClean="0"/>
              <a:t>‹#›</a:t>
            </a:fld>
            <a:endParaRPr lang="en-GB"/>
          </a:p>
        </p:txBody>
      </p:sp>
    </p:spTree>
    <p:extLst>
      <p:ext uri="{BB962C8B-B14F-4D97-AF65-F5344CB8AC3E}">
        <p14:creationId xmlns:p14="http://schemas.microsoft.com/office/powerpoint/2010/main" val="326388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10. PRICING</a:t>
            </a:r>
            <a:endParaRPr lang="en-GB" noProof="0"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02060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Case: Sale of airline tickets</a:t>
            </a:r>
            <a:endParaRPr lang="en-GB" noProof="0" dirty="0"/>
          </a:p>
        </p:txBody>
      </p:sp>
      <p:sp>
        <p:nvSpPr>
          <p:cNvPr id="3" name="Zástupný symbol pro obsah 2"/>
          <p:cNvSpPr>
            <a:spLocks noGrp="1"/>
          </p:cNvSpPr>
          <p:nvPr>
            <p:ph idx="1"/>
          </p:nvPr>
        </p:nvSpPr>
        <p:spPr/>
        <p:txBody>
          <a:bodyPr>
            <a:normAutofit lnSpcReduction="10000"/>
          </a:bodyPr>
          <a:lstStyle/>
          <a:p>
            <a:r>
              <a:rPr lang="en-GB" noProof="0" dirty="0" smtClean="0"/>
              <a:t>On a typical airline flight there are three classes, namely First, Business and Economy. </a:t>
            </a:r>
          </a:p>
          <a:p>
            <a:r>
              <a:rPr lang="en-GB" noProof="0" dirty="0" smtClean="0"/>
              <a:t>Figure on the next slide refers to travel in a particular class and the assumption is made that the marginal cost of one extra passenger is constant up to the point where the aircraft reaches full capacity</a:t>
            </a:r>
          </a:p>
          <a:p>
            <a:r>
              <a:rPr lang="en-GB" noProof="0" dirty="0" smtClean="0"/>
              <a:t> At this point the MC curve becomes perfectly inelastic</a:t>
            </a:r>
            <a:endParaRPr lang="en-GB" noProof="0" dirty="0"/>
          </a:p>
        </p:txBody>
      </p:sp>
    </p:spTree>
    <p:extLst>
      <p:ext uri="{BB962C8B-B14F-4D97-AF65-F5344CB8AC3E}">
        <p14:creationId xmlns:p14="http://schemas.microsoft.com/office/powerpoint/2010/main" val="63412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Airline price discrimination</a:t>
            </a:r>
            <a:endParaRPr lang="en-GB" noProof="0" dirty="0"/>
          </a:p>
        </p:txBody>
      </p:sp>
      <p:sp>
        <p:nvSpPr>
          <p:cNvPr id="4" name="Zástupný symbol pro obsah 3"/>
          <p:cNvSpPr>
            <a:spLocks noGrp="1"/>
          </p:cNvSpPr>
          <p:nvPr>
            <p:ph idx="1"/>
          </p:nvPr>
        </p:nvSpPr>
        <p:spPr/>
        <p:txBody>
          <a:bodyPr>
            <a:normAutofit/>
          </a:bodyPr>
          <a:lstStyle/>
          <a:p>
            <a:pPr marL="0" indent="0">
              <a:buNone/>
            </a:pPr>
            <a:endParaRPr lang="cs-CZ" sz="1800" dirty="0"/>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331640" y="1700808"/>
            <a:ext cx="6408712" cy="4320480"/>
          </a:xfrm>
          <a:prstGeom prst="rect">
            <a:avLst/>
          </a:prstGeom>
        </p:spPr>
      </p:pic>
    </p:spTree>
    <p:extLst>
      <p:ext uri="{BB962C8B-B14F-4D97-AF65-F5344CB8AC3E}">
        <p14:creationId xmlns:p14="http://schemas.microsoft.com/office/powerpoint/2010/main" val="3250699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Yield management in the aviation</a:t>
            </a:r>
            <a:endParaRPr lang="en-GB" noProof="0" dirty="0"/>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rot="10800000">
            <a:off x="827584" y="1412776"/>
            <a:ext cx="7380312" cy="5235381"/>
          </a:xfrm>
          <a:prstGeom prst="rect">
            <a:avLst/>
          </a:prstGeom>
        </p:spPr>
      </p:pic>
    </p:spTree>
    <p:extLst>
      <p:ext uri="{BB962C8B-B14F-4D97-AF65-F5344CB8AC3E}">
        <p14:creationId xmlns:p14="http://schemas.microsoft.com/office/powerpoint/2010/main" val="92856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t>Loss making operator and perfect price discrimination</a:t>
            </a:r>
            <a:endParaRPr lang="en-GB" noProof="0" dirty="0"/>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rot="16200000">
            <a:off x="2061414" y="610995"/>
            <a:ext cx="4968552" cy="7004163"/>
          </a:xfrm>
          <a:prstGeom prst="rect">
            <a:avLst/>
          </a:prstGeom>
          <a:scene3d>
            <a:camera prst="orthographicFront">
              <a:rot lat="0" lon="0" rev="18000"/>
            </a:camera>
            <a:lightRig rig="threePt" dir="t"/>
          </a:scene3d>
        </p:spPr>
      </p:pic>
    </p:spTree>
    <p:extLst>
      <p:ext uri="{BB962C8B-B14F-4D97-AF65-F5344CB8AC3E}">
        <p14:creationId xmlns:p14="http://schemas.microsoft.com/office/powerpoint/2010/main" val="1581890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Exercise</a:t>
            </a:r>
            <a:r>
              <a:rPr lang="en-GB" noProof="0" dirty="0" smtClean="0"/>
              <a:t> (1)</a:t>
            </a:r>
            <a:endParaRPr lang="en-GB" noProof="0"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GB" noProof="0" dirty="0" smtClean="0"/>
              <a:t>1. Transport operators in oligopolistic markets practise predatory pricing and price fixing from time to time. Outline what you perceive to be the benefits to transport operators of such practices and the reasons why they are illegal in many countries world-wide. </a:t>
            </a:r>
          </a:p>
          <a:p>
            <a:pPr marL="0" indent="0">
              <a:buNone/>
            </a:pPr>
            <a:r>
              <a:rPr lang="en-GB" noProof="0" dirty="0" smtClean="0"/>
              <a:t>2. You are the manager of the Airline and unable to determine whether any given passenger is a business or leisure traveller. Can you think of a self-correction mechanism that would permit you identify business and leisure?</a:t>
            </a:r>
          </a:p>
          <a:p>
            <a:endParaRPr lang="en-GB" noProof="0" dirty="0"/>
          </a:p>
        </p:txBody>
      </p:sp>
    </p:spTree>
    <p:extLst>
      <p:ext uri="{BB962C8B-B14F-4D97-AF65-F5344CB8AC3E}">
        <p14:creationId xmlns:p14="http://schemas.microsoft.com/office/powerpoint/2010/main" val="247134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Exercise</a:t>
            </a:r>
            <a:r>
              <a:rPr lang="en-GB" noProof="0" dirty="0" smtClean="0"/>
              <a:t> (2)</a:t>
            </a:r>
            <a:endParaRPr lang="en-GB" noProof="0" dirty="0"/>
          </a:p>
        </p:txBody>
      </p:sp>
      <p:sp>
        <p:nvSpPr>
          <p:cNvPr id="3" name="Zástupný symbol pro obsah 2"/>
          <p:cNvSpPr>
            <a:spLocks noGrp="1"/>
          </p:cNvSpPr>
          <p:nvPr>
            <p:ph idx="1"/>
          </p:nvPr>
        </p:nvSpPr>
        <p:spPr/>
        <p:txBody>
          <a:bodyPr/>
          <a:lstStyle/>
          <a:p>
            <a:pPr marL="0" indent="0">
              <a:buNone/>
            </a:pPr>
            <a:r>
              <a:rPr lang="en-GB" noProof="0" dirty="0" smtClean="0"/>
              <a:t>Suppose that a transport carrier is accused of price discriminating in two separate markets. The carrier replies that he can’t be price discriminating, since he is charging the same price in each of the markets. Do you agree or disagree with the carrier’s response?</a:t>
            </a:r>
          </a:p>
          <a:p>
            <a:endParaRPr lang="en-GB" noProof="0" dirty="0"/>
          </a:p>
        </p:txBody>
      </p:sp>
    </p:spTree>
    <p:extLst>
      <p:ext uri="{BB962C8B-B14F-4D97-AF65-F5344CB8AC3E}">
        <p14:creationId xmlns:p14="http://schemas.microsoft.com/office/powerpoint/2010/main" val="348078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Exercise</a:t>
            </a:r>
            <a:r>
              <a:rPr lang="en-GB" noProof="0" dirty="0" smtClean="0"/>
              <a:t> (3)</a:t>
            </a:r>
            <a:endParaRPr lang="en-GB" noProof="0" dirty="0"/>
          </a:p>
        </p:txBody>
      </p:sp>
      <p:sp>
        <p:nvSpPr>
          <p:cNvPr id="3" name="Zástupný symbol pro obsah 2"/>
          <p:cNvSpPr>
            <a:spLocks noGrp="1"/>
          </p:cNvSpPr>
          <p:nvPr>
            <p:ph idx="1"/>
          </p:nvPr>
        </p:nvSpPr>
        <p:spPr/>
        <p:txBody>
          <a:bodyPr/>
          <a:lstStyle/>
          <a:p>
            <a:pPr marL="0" indent="0">
              <a:buNone/>
            </a:pPr>
            <a:r>
              <a:rPr lang="en-GB" noProof="0" dirty="0" smtClean="0"/>
              <a:t>Business travellers have more inelastic demands for air services in comparison with vacation travellers. If an airline charges business and vacations travellers the same route fare between Chicago and Los Angeles, does this necessarily imply that the airline is not price discriminating? Under what conditions would this be consistent with price discrimination?</a:t>
            </a:r>
            <a:endParaRPr lang="en-GB" noProof="0" dirty="0"/>
          </a:p>
        </p:txBody>
      </p:sp>
    </p:spTree>
    <p:extLst>
      <p:ext uri="{BB962C8B-B14F-4D97-AF65-F5344CB8AC3E}">
        <p14:creationId xmlns:p14="http://schemas.microsoft.com/office/powerpoint/2010/main" val="363338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Exercise</a:t>
            </a:r>
            <a:r>
              <a:rPr lang="en-GB" noProof="0" dirty="0" smtClean="0"/>
              <a:t> (4)</a:t>
            </a:r>
            <a:endParaRPr lang="en-GB" noProof="0" dirty="0"/>
          </a:p>
        </p:txBody>
      </p:sp>
      <p:sp>
        <p:nvSpPr>
          <p:cNvPr id="6" name="Zástupný symbol pro obsah 5"/>
          <p:cNvSpPr>
            <a:spLocks noGrp="1"/>
          </p:cNvSpPr>
          <p:nvPr>
            <p:ph sz="half" idx="2"/>
          </p:nvPr>
        </p:nvSpPr>
        <p:spPr>
          <a:xfrm>
            <a:off x="4067945" y="1772816"/>
            <a:ext cx="5076056" cy="5085184"/>
          </a:xfrm>
        </p:spPr>
        <p:txBody>
          <a:bodyPr>
            <a:noAutofit/>
          </a:bodyPr>
          <a:lstStyle/>
          <a:p>
            <a:r>
              <a:rPr lang="en-GB" sz="1800" noProof="0" dirty="0" smtClean="0"/>
              <a:t>Figure refers to a rail operator that is practising price discrimination, charging a different price to the passengers in market 1 compared to those in market 2. It is assumed that costs are constant, therefore MC = AC.</a:t>
            </a:r>
          </a:p>
          <a:p>
            <a:pPr lvl="0"/>
            <a:r>
              <a:rPr lang="en-GB" sz="1800" noProof="0" dirty="0" smtClean="0"/>
              <a:t>What does Figure reveal about the type of passengers using the service and their relative elasticities?</a:t>
            </a:r>
          </a:p>
          <a:p>
            <a:pPr lvl="0"/>
            <a:r>
              <a:rPr lang="en-GB" sz="1800" noProof="0" dirty="0" smtClean="0"/>
              <a:t>Calculate the abnormal profit earned by the rail operator by price discriminating.</a:t>
            </a:r>
          </a:p>
          <a:p>
            <a:pPr lvl="0"/>
            <a:r>
              <a:rPr lang="en-GB" sz="1800" noProof="0" dirty="0" smtClean="0"/>
              <a:t>Based on the information presented in Figure sketch out the diagram for the rail operator if it were not to price discrimination.</a:t>
            </a:r>
          </a:p>
          <a:p>
            <a:pPr lvl="0"/>
            <a:r>
              <a:rPr lang="en-GB" sz="1800" noProof="0" dirty="0" smtClean="0"/>
              <a:t>Are there any beneficiaries from price discrimination and what happens to consumer surplus when price discrimination is practised?</a:t>
            </a:r>
            <a:endParaRPr lang="en-GB" sz="1800" noProof="0" dirty="0"/>
          </a:p>
        </p:txBody>
      </p:sp>
      <p:pic>
        <p:nvPicPr>
          <p:cNvPr id="7" name="Picture 20"/>
          <p:cNvPicPr>
            <a:picLocks noGrp="1"/>
          </p:cNvPicPr>
          <p:nvPr>
            <p:ph sz="half" idx="1"/>
          </p:nvPr>
        </p:nvPicPr>
        <p:blipFill rotWithShape="1">
          <a:blip r:embed="rId2" cstate="print">
            <a:extLst>
              <a:ext uri="{28A0092B-C50C-407E-A947-70E740481C1C}">
                <a14:useLocalDpi xmlns:a14="http://schemas.microsoft.com/office/drawing/2010/main" val="0"/>
              </a:ext>
            </a:extLst>
          </a:blip>
          <a:srcRect l="8696" r="-8696"/>
          <a:stretch/>
        </p:blipFill>
        <p:spPr>
          <a:xfrm rot="16200000">
            <a:off x="25935" y="1841412"/>
            <a:ext cx="4038600" cy="4045425"/>
          </a:xfrm>
          <a:prstGeom prst="rect">
            <a:avLst/>
          </a:prstGeom>
        </p:spPr>
      </p:pic>
    </p:spTree>
    <p:extLst>
      <p:ext uri="{BB962C8B-B14F-4D97-AF65-F5344CB8AC3E}">
        <p14:creationId xmlns:p14="http://schemas.microsoft.com/office/powerpoint/2010/main" val="245164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p:txBody>
          <a:bodyPr/>
          <a:lstStyle/>
          <a:p>
            <a:r>
              <a:rPr lang="cs-CZ" dirty="0" smtClean="0"/>
              <a:t>10.2 </a:t>
            </a:r>
            <a:r>
              <a:rPr lang="cs-CZ" dirty="0" err="1" smtClean="0"/>
              <a:t>Predatory</a:t>
            </a:r>
            <a:r>
              <a:rPr lang="cs-CZ" dirty="0" smtClean="0"/>
              <a:t> </a:t>
            </a:r>
            <a:r>
              <a:rPr lang="cs-CZ" dirty="0" err="1" smtClean="0"/>
              <a:t>bidding</a:t>
            </a:r>
            <a:endParaRPr lang="cs-CZ" dirty="0"/>
          </a:p>
        </p:txBody>
      </p:sp>
      <p:sp>
        <p:nvSpPr>
          <p:cNvPr id="8" name="Podnadpis 7"/>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0338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Predatory pricing</a:t>
            </a:r>
            <a:endParaRPr lang="en-GB" noProof="0" dirty="0"/>
          </a:p>
        </p:txBody>
      </p:sp>
      <p:sp>
        <p:nvSpPr>
          <p:cNvPr id="3" name="Zástupný symbol pro obsah 2"/>
          <p:cNvSpPr>
            <a:spLocks noGrp="1"/>
          </p:cNvSpPr>
          <p:nvPr>
            <p:ph idx="1"/>
          </p:nvPr>
        </p:nvSpPr>
        <p:spPr/>
        <p:txBody>
          <a:bodyPr/>
          <a:lstStyle/>
          <a:p>
            <a:r>
              <a:rPr lang="en-GB" noProof="0" dirty="0" smtClean="0"/>
              <a:t>Predatory pricing occurs when a firm with </a:t>
            </a:r>
            <a:r>
              <a:rPr lang="en-GB" noProof="0" dirty="0" err="1" smtClean="0"/>
              <a:t>maket</a:t>
            </a:r>
            <a:r>
              <a:rPr lang="en-GB" noProof="0" dirty="0" smtClean="0"/>
              <a:t> power reduces its price below cost in the short run so as to obtain abnormal profit in the long run. </a:t>
            </a:r>
          </a:p>
          <a:p>
            <a:r>
              <a:rPr lang="en-GB" noProof="0" dirty="0" smtClean="0"/>
              <a:t>Predatory pricing is aimed at either achieving or maintaining a monopoly situation, with the price set so as to bankrupt competitors, „encourage“ them to merge or in fact collude. </a:t>
            </a:r>
            <a:endParaRPr lang="en-GB" noProof="0" dirty="0"/>
          </a:p>
        </p:txBody>
      </p:sp>
    </p:spTree>
    <p:extLst>
      <p:ext uri="{BB962C8B-B14F-4D97-AF65-F5344CB8AC3E}">
        <p14:creationId xmlns:p14="http://schemas.microsoft.com/office/powerpoint/2010/main" val="1935326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Readings for Lecture 10</a:t>
            </a:r>
            <a:endParaRPr lang="en-GB" noProof="0" dirty="0"/>
          </a:p>
        </p:txBody>
      </p:sp>
      <p:sp>
        <p:nvSpPr>
          <p:cNvPr id="3" name="Zástupný symbol pro obsah 2"/>
          <p:cNvSpPr>
            <a:spLocks noGrp="1"/>
          </p:cNvSpPr>
          <p:nvPr>
            <p:ph idx="1"/>
          </p:nvPr>
        </p:nvSpPr>
        <p:spPr/>
        <p:txBody>
          <a:bodyPr/>
          <a:lstStyle/>
          <a:p>
            <a:r>
              <a:rPr lang="en-GB" noProof="0" dirty="0" err="1" smtClean="0"/>
              <a:t>Alexandersson</a:t>
            </a:r>
            <a:r>
              <a:rPr lang="en-GB" noProof="0" dirty="0" smtClean="0"/>
              <a:t>, G., &amp; </a:t>
            </a:r>
            <a:r>
              <a:rPr lang="en-GB" noProof="0" dirty="0" err="1" smtClean="0"/>
              <a:t>Hultén</a:t>
            </a:r>
            <a:r>
              <a:rPr lang="en-GB" noProof="0" dirty="0" smtClean="0"/>
              <a:t>, S. (2006). Predatory bidding in competitive tenders: A Swedish case study. </a:t>
            </a:r>
            <a:r>
              <a:rPr lang="en-GB" i="1" noProof="0" dirty="0" smtClean="0"/>
              <a:t>European Journal of Law and Economics</a:t>
            </a:r>
            <a:r>
              <a:rPr lang="en-GB" noProof="0" dirty="0" smtClean="0"/>
              <a:t>, </a:t>
            </a:r>
            <a:r>
              <a:rPr lang="en-GB" i="1" noProof="0" dirty="0" smtClean="0"/>
              <a:t>22</a:t>
            </a:r>
            <a:r>
              <a:rPr lang="en-GB" noProof="0" dirty="0" smtClean="0"/>
              <a:t>(1), 73-94.</a:t>
            </a:r>
          </a:p>
          <a:p>
            <a:endParaRPr lang="en-GB" noProof="0" dirty="0"/>
          </a:p>
        </p:txBody>
      </p:sp>
    </p:spTree>
    <p:extLst>
      <p:ext uri="{BB962C8B-B14F-4D97-AF65-F5344CB8AC3E}">
        <p14:creationId xmlns:p14="http://schemas.microsoft.com/office/powerpoint/2010/main" val="121962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Predatory pricing</a:t>
            </a:r>
            <a:endParaRPr lang="en-GB" noProof="0" dirty="0"/>
          </a:p>
        </p:txBody>
      </p:sp>
      <p:sp>
        <p:nvSpPr>
          <p:cNvPr id="3" name="Zástupný symbol pro obsah 2"/>
          <p:cNvSpPr>
            <a:spLocks noGrp="1"/>
          </p:cNvSpPr>
          <p:nvPr>
            <p:ph idx="1"/>
          </p:nvPr>
        </p:nvSpPr>
        <p:spPr/>
        <p:txBody>
          <a:bodyPr/>
          <a:lstStyle/>
          <a:p>
            <a:r>
              <a:rPr lang="en-GB" noProof="0" dirty="0" smtClean="0"/>
              <a:t>The consumer may benefit in the short run from lower prices, due lower competition such activity may not be in the public interest in the long run. </a:t>
            </a:r>
          </a:p>
          <a:p>
            <a:r>
              <a:rPr lang="en-GB" noProof="0" dirty="0" smtClean="0"/>
              <a:t>In practise it can be very difficult to prove that such activity has taken place</a:t>
            </a:r>
          </a:p>
          <a:p>
            <a:r>
              <a:rPr lang="en-GB" noProof="0" dirty="0" smtClean="0"/>
              <a:t>Predatory pricing is an appealing strategy in a segmented market</a:t>
            </a:r>
            <a:endParaRPr lang="en-GB" noProof="0" dirty="0"/>
          </a:p>
        </p:txBody>
      </p:sp>
    </p:spTree>
    <p:extLst>
      <p:ext uri="{BB962C8B-B14F-4D97-AF65-F5344CB8AC3E}">
        <p14:creationId xmlns:p14="http://schemas.microsoft.com/office/powerpoint/2010/main" val="3216353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Predatory bidding</a:t>
            </a:r>
            <a:endParaRPr lang="en-GB" noProof="0" dirty="0"/>
          </a:p>
        </p:txBody>
      </p:sp>
      <p:sp>
        <p:nvSpPr>
          <p:cNvPr id="3" name="Zástupný symbol pro obsah 2"/>
          <p:cNvSpPr>
            <a:spLocks noGrp="1"/>
          </p:cNvSpPr>
          <p:nvPr>
            <p:ph idx="1"/>
          </p:nvPr>
        </p:nvSpPr>
        <p:spPr/>
        <p:txBody>
          <a:bodyPr>
            <a:normAutofit fontScale="85000" lnSpcReduction="10000"/>
          </a:bodyPr>
          <a:lstStyle/>
          <a:p>
            <a:pPr marL="0" indent="0">
              <a:buNone/>
            </a:pPr>
            <a:r>
              <a:rPr lang="en-GB" noProof="0" dirty="0" smtClean="0"/>
              <a:t>A similar practise to predatory pricing is a predatory bidding that relates to predatory pricing in competitive tenders.  The competitive tendering occurs when firms bid for right to run service or gain a certain contract. The competitive tender is often utilized to choose the provider of subsidized rail passenger services. Why? </a:t>
            </a:r>
          </a:p>
          <a:p>
            <a:pPr marL="0" indent="0">
              <a:buNone/>
            </a:pPr>
            <a:r>
              <a:rPr lang="en-GB" noProof="0" dirty="0" smtClean="0"/>
              <a:t>Do you think it is a good idea to choose the operator in such tender on the base of only one parameter – lowest price? Do you think that predatory pricing (bidding) or price fixing may be a problem here? Do you think a moral hazard is a relevant issue?</a:t>
            </a:r>
          </a:p>
          <a:p>
            <a:endParaRPr lang="en-GB" noProof="0" dirty="0"/>
          </a:p>
        </p:txBody>
      </p:sp>
    </p:spTree>
    <p:extLst>
      <p:ext uri="{BB962C8B-B14F-4D97-AF65-F5344CB8AC3E}">
        <p14:creationId xmlns:p14="http://schemas.microsoft.com/office/powerpoint/2010/main" val="40531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11560" y="1628800"/>
            <a:ext cx="7772400" cy="1470025"/>
          </a:xfrm>
        </p:spPr>
        <p:txBody>
          <a:bodyPr/>
          <a:lstStyle/>
          <a:p>
            <a:r>
              <a:rPr lang="en-GB" noProof="0" dirty="0" smtClean="0"/>
              <a:t>Case</a:t>
            </a:r>
            <a:endParaRPr lang="en-GB" noProof="0" dirty="0"/>
          </a:p>
        </p:txBody>
      </p:sp>
      <p:sp>
        <p:nvSpPr>
          <p:cNvPr id="5" name="Podnadpis 4"/>
          <p:cNvSpPr>
            <a:spLocks noGrp="1"/>
          </p:cNvSpPr>
          <p:nvPr>
            <p:ph type="subTitle" idx="1"/>
          </p:nvPr>
        </p:nvSpPr>
        <p:spPr>
          <a:xfrm>
            <a:off x="1061356" y="3284984"/>
            <a:ext cx="6872808" cy="1752600"/>
          </a:xfrm>
        </p:spPr>
        <p:txBody>
          <a:bodyPr>
            <a:normAutofit fontScale="92500" lnSpcReduction="10000"/>
          </a:bodyPr>
          <a:lstStyle/>
          <a:p>
            <a:r>
              <a:rPr lang="en-GB" noProof="0" dirty="0" err="1" smtClean="0"/>
              <a:t>Alexandersson</a:t>
            </a:r>
            <a:r>
              <a:rPr lang="en-GB" noProof="0" dirty="0" smtClean="0"/>
              <a:t>, G., &amp; </a:t>
            </a:r>
            <a:r>
              <a:rPr lang="en-GB" noProof="0" dirty="0" err="1" smtClean="0"/>
              <a:t>Hultén</a:t>
            </a:r>
            <a:r>
              <a:rPr lang="en-GB" noProof="0" dirty="0" smtClean="0"/>
              <a:t>, S. (2006). Predatory bidding in competitive tenders: A Swedish case study. </a:t>
            </a:r>
            <a:r>
              <a:rPr lang="en-GB" i="1" noProof="0" dirty="0" smtClean="0"/>
              <a:t>European Journal of Law and Economics</a:t>
            </a:r>
            <a:r>
              <a:rPr lang="en-GB" noProof="0" dirty="0" smtClean="0"/>
              <a:t>, </a:t>
            </a:r>
            <a:r>
              <a:rPr lang="en-GB" i="1" noProof="0" dirty="0" smtClean="0"/>
              <a:t>22</a:t>
            </a:r>
            <a:r>
              <a:rPr lang="en-GB" noProof="0" dirty="0" smtClean="0"/>
              <a:t>(1), 73-94.</a:t>
            </a:r>
          </a:p>
          <a:p>
            <a:endParaRPr lang="en-GB" noProof="0" dirty="0"/>
          </a:p>
        </p:txBody>
      </p:sp>
    </p:spTree>
    <p:extLst>
      <p:ext uri="{BB962C8B-B14F-4D97-AF65-F5344CB8AC3E}">
        <p14:creationId xmlns:p14="http://schemas.microsoft.com/office/powerpoint/2010/main" val="4264218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Abstract</a:t>
            </a:r>
            <a:endParaRPr lang="en-GB" noProof="0" dirty="0"/>
          </a:p>
        </p:txBody>
      </p:sp>
      <p:sp>
        <p:nvSpPr>
          <p:cNvPr id="3" name="Zástupný symbol pro obsah 2"/>
          <p:cNvSpPr>
            <a:spLocks noGrp="1"/>
          </p:cNvSpPr>
          <p:nvPr>
            <p:ph idx="1"/>
          </p:nvPr>
        </p:nvSpPr>
        <p:spPr>
          <a:xfrm>
            <a:off x="457200" y="1600200"/>
            <a:ext cx="8229600" cy="5069160"/>
          </a:xfrm>
        </p:spPr>
        <p:txBody>
          <a:bodyPr>
            <a:normAutofit fontScale="85000" lnSpcReduction="20000"/>
          </a:bodyPr>
          <a:lstStyle/>
          <a:p>
            <a:r>
              <a:rPr lang="en-GB" sz="3400" noProof="0" dirty="0" smtClean="0"/>
              <a:t>Public procurement by competitive tendering is an important part of European policies to encourage competition in network industries previously dominated by public companies. </a:t>
            </a:r>
          </a:p>
          <a:p>
            <a:r>
              <a:rPr lang="en-GB" sz="3400" noProof="0" dirty="0" smtClean="0"/>
              <a:t>In recent years, the appearance of very low bids has become an issue in several countries. We discuss predatory bidding from a theoretical, practical and legislative point of view. </a:t>
            </a:r>
          </a:p>
          <a:p>
            <a:r>
              <a:rPr lang="en-GB" sz="3400" noProof="0" dirty="0" smtClean="0"/>
              <a:t>A case of tendering for train services in Sweden is used to illustrate the possibilities to detect an abnormally low bid. An analysis of projected costs and revenues is complemented with a method using historical data on previous tenders. </a:t>
            </a:r>
          </a:p>
          <a:p>
            <a:endParaRPr lang="en-GB" noProof="0" dirty="0"/>
          </a:p>
        </p:txBody>
      </p:sp>
    </p:spTree>
    <p:extLst>
      <p:ext uri="{BB962C8B-B14F-4D97-AF65-F5344CB8AC3E}">
        <p14:creationId xmlns:p14="http://schemas.microsoft.com/office/powerpoint/2010/main" val="232760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Introduction</a:t>
            </a:r>
            <a:endParaRPr lang="en-GB" noProof="0" dirty="0"/>
          </a:p>
        </p:txBody>
      </p:sp>
      <p:sp>
        <p:nvSpPr>
          <p:cNvPr id="3" name="Zástupný symbol pro obsah 2"/>
          <p:cNvSpPr>
            <a:spLocks noGrp="1"/>
          </p:cNvSpPr>
          <p:nvPr>
            <p:ph idx="1"/>
          </p:nvPr>
        </p:nvSpPr>
        <p:spPr/>
        <p:txBody>
          <a:bodyPr/>
          <a:lstStyle/>
          <a:p>
            <a:r>
              <a:rPr lang="en-GB" noProof="0" dirty="0" smtClean="0"/>
              <a:t>One of liberalization problems in rail sector → the appearance of very low bids in tenders</a:t>
            </a:r>
          </a:p>
          <a:p>
            <a:r>
              <a:rPr lang="en-GB" noProof="0" dirty="0" smtClean="0"/>
              <a:t>Sometimes linked to later failures of winning firms to deliver the contracted train services</a:t>
            </a:r>
          </a:p>
          <a:p>
            <a:r>
              <a:rPr lang="en-GB" noProof="0" dirty="0" smtClean="0"/>
              <a:t>May contribute to a growing concern for negative effects of competitive tendering at the national and regional level</a:t>
            </a:r>
            <a:endParaRPr lang="en-GB" noProof="0" dirty="0"/>
          </a:p>
        </p:txBody>
      </p:sp>
    </p:spTree>
    <p:extLst>
      <p:ext uri="{BB962C8B-B14F-4D97-AF65-F5344CB8AC3E}">
        <p14:creationId xmlns:p14="http://schemas.microsoft.com/office/powerpoint/2010/main" val="1659631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t>Why do firms place very low bids in tenders?</a:t>
            </a:r>
            <a:endParaRPr lang="en-GB" noProof="0" dirty="0"/>
          </a:p>
        </p:txBody>
      </p:sp>
      <p:sp>
        <p:nvSpPr>
          <p:cNvPr id="3" name="Zástupný symbol pro obsah 2"/>
          <p:cNvSpPr>
            <a:spLocks noGrp="1"/>
          </p:cNvSpPr>
          <p:nvPr>
            <p:ph idx="1"/>
          </p:nvPr>
        </p:nvSpPr>
        <p:spPr/>
        <p:txBody>
          <a:bodyPr/>
          <a:lstStyle/>
          <a:p>
            <a:r>
              <a:rPr lang="cs-CZ" dirty="0" smtClean="0"/>
              <a:t>To </a:t>
            </a:r>
            <a:r>
              <a:rPr lang="cs-CZ" dirty="0" err="1" smtClean="0"/>
              <a:t>push</a:t>
            </a:r>
            <a:r>
              <a:rPr lang="cs-CZ" dirty="0" smtClean="0"/>
              <a:t> </a:t>
            </a:r>
            <a:r>
              <a:rPr lang="cs-CZ" dirty="0" err="1" smtClean="0"/>
              <a:t>out</a:t>
            </a:r>
            <a:r>
              <a:rPr lang="cs-CZ" dirty="0" smtClean="0"/>
              <a:t> </a:t>
            </a:r>
            <a:r>
              <a:rPr lang="cs-CZ" dirty="0" err="1" smtClean="0"/>
              <a:t>or</a:t>
            </a:r>
            <a:r>
              <a:rPr lang="cs-CZ" dirty="0" smtClean="0"/>
              <a:t> </a:t>
            </a:r>
            <a:r>
              <a:rPr lang="cs-CZ" dirty="0" err="1" smtClean="0"/>
              <a:t>at</a:t>
            </a:r>
            <a:r>
              <a:rPr lang="cs-CZ" dirty="0" smtClean="0"/>
              <a:t> least </a:t>
            </a:r>
            <a:r>
              <a:rPr lang="cs-CZ" dirty="0" err="1" smtClean="0"/>
              <a:t>weaken</a:t>
            </a:r>
            <a:r>
              <a:rPr lang="cs-CZ" dirty="0" smtClean="0"/>
              <a:t> </a:t>
            </a:r>
            <a:r>
              <a:rPr lang="cs-CZ" dirty="0" err="1" smtClean="0"/>
              <a:t>competitors</a:t>
            </a:r>
            <a:r>
              <a:rPr lang="cs-CZ" dirty="0" smtClean="0"/>
              <a:t>/</a:t>
            </a:r>
            <a:r>
              <a:rPr lang="cs-CZ" dirty="0" err="1" smtClean="0"/>
              <a:t>new</a:t>
            </a:r>
            <a:r>
              <a:rPr lang="cs-CZ" dirty="0" smtClean="0"/>
              <a:t> </a:t>
            </a:r>
            <a:r>
              <a:rPr lang="cs-CZ" dirty="0" err="1" smtClean="0"/>
              <a:t>entrants</a:t>
            </a:r>
            <a:endParaRPr lang="cs-CZ" dirty="0" smtClean="0"/>
          </a:p>
          <a:p>
            <a:r>
              <a:rPr lang="cs-CZ" dirty="0" err="1" smtClean="0"/>
              <a:t>The</a:t>
            </a:r>
            <a:r>
              <a:rPr lang="cs-CZ" dirty="0" smtClean="0"/>
              <a:t> role </a:t>
            </a:r>
            <a:r>
              <a:rPr lang="cs-CZ" dirty="0" err="1" smtClean="0"/>
              <a:t>of</a:t>
            </a:r>
            <a:r>
              <a:rPr lang="cs-CZ" dirty="0" smtClean="0"/>
              <a:t> market </a:t>
            </a:r>
            <a:r>
              <a:rPr lang="cs-CZ" dirty="0" err="1" smtClean="0"/>
              <a:t>position</a:t>
            </a:r>
            <a:r>
              <a:rPr lang="cs-CZ" dirty="0" smtClean="0"/>
              <a:t> and </a:t>
            </a:r>
            <a:r>
              <a:rPr lang="cs-CZ" dirty="0" err="1" smtClean="0"/>
              <a:t>cross-subsidization</a:t>
            </a:r>
            <a:endParaRPr lang="cs-CZ" dirty="0" smtClean="0"/>
          </a:p>
          <a:p>
            <a:r>
              <a:rPr lang="cs-CZ" dirty="0" err="1" smtClean="0"/>
              <a:t>Is</a:t>
            </a:r>
            <a:r>
              <a:rPr lang="cs-CZ" dirty="0" smtClean="0"/>
              <a:t> </a:t>
            </a:r>
            <a:r>
              <a:rPr lang="cs-CZ" dirty="0" err="1" smtClean="0"/>
              <a:t>this</a:t>
            </a:r>
            <a:r>
              <a:rPr lang="cs-CZ" dirty="0" smtClean="0"/>
              <a:t> a </a:t>
            </a:r>
            <a:r>
              <a:rPr lang="cs-CZ" dirty="0" err="1" smtClean="0"/>
              <a:t>rational</a:t>
            </a:r>
            <a:r>
              <a:rPr lang="cs-CZ" dirty="0" smtClean="0"/>
              <a:t> </a:t>
            </a:r>
            <a:r>
              <a:rPr lang="cs-CZ" dirty="0" err="1" smtClean="0"/>
              <a:t>strategy</a:t>
            </a:r>
            <a:r>
              <a:rPr lang="cs-CZ" dirty="0" smtClean="0"/>
              <a:t>?</a:t>
            </a:r>
          </a:p>
          <a:p>
            <a:r>
              <a:rPr lang="cs-CZ" dirty="0" smtClean="0"/>
              <a:t>Chicago </a:t>
            </a:r>
            <a:r>
              <a:rPr lang="cs-CZ" dirty="0" err="1" smtClean="0"/>
              <a:t>School</a:t>
            </a:r>
            <a:r>
              <a:rPr lang="cs-CZ" dirty="0" smtClean="0"/>
              <a:t> </a:t>
            </a:r>
            <a:r>
              <a:rPr lang="cs-CZ" dirty="0" err="1" smtClean="0"/>
              <a:t>of</a:t>
            </a:r>
            <a:r>
              <a:rPr lang="cs-CZ" dirty="0" smtClean="0"/>
              <a:t> </a:t>
            </a:r>
            <a:r>
              <a:rPr lang="cs-CZ" dirty="0" err="1" smtClean="0"/>
              <a:t>Economics</a:t>
            </a:r>
            <a:endParaRPr lang="cs-CZ" dirty="0" smtClean="0"/>
          </a:p>
          <a:p>
            <a:r>
              <a:rPr lang="cs-CZ" dirty="0" err="1" smtClean="0"/>
              <a:t>The</a:t>
            </a:r>
            <a:r>
              <a:rPr lang="cs-CZ" dirty="0" smtClean="0"/>
              <a:t> role </a:t>
            </a:r>
            <a:r>
              <a:rPr lang="cs-CZ" dirty="0" err="1" smtClean="0"/>
              <a:t>of</a:t>
            </a:r>
            <a:r>
              <a:rPr lang="cs-CZ" dirty="0" smtClean="0"/>
              <a:t> </a:t>
            </a:r>
            <a:r>
              <a:rPr lang="cs-CZ" dirty="0" err="1" smtClean="0"/>
              <a:t>signalling</a:t>
            </a:r>
            <a:r>
              <a:rPr lang="cs-CZ" dirty="0" smtClean="0"/>
              <a:t> and </a:t>
            </a:r>
            <a:r>
              <a:rPr lang="cs-CZ" dirty="0" err="1" smtClean="0"/>
              <a:t>strategic</a:t>
            </a:r>
            <a:r>
              <a:rPr lang="cs-CZ" dirty="0" smtClean="0"/>
              <a:t> </a:t>
            </a:r>
            <a:r>
              <a:rPr lang="cs-CZ" dirty="0" err="1" smtClean="0"/>
              <a:t>behaviour</a:t>
            </a:r>
            <a:endParaRPr lang="cs-CZ" dirty="0" smtClean="0"/>
          </a:p>
          <a:p>
            <a:endParaRPr lang="cs-CZ" dirty="0"/>
          </a:p>
        </p:txBody>
      </p:sp>
    </p:spTree>
    <p:extLst>
      <p:ext uri="{BB962C8B-B14F-4D97-AF65-F5344CB8AC3E}">
        <p14:creationId xmlns:p14="http://schemas.microsoft.com/office/powerpoint/2010/main" val="3470380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Legislators view on predatory bids</a:t>
            </a:r>
            <a:endParaRPr lang="en-GB" noProof="0" dirty="0"/>
          </a:p>
        </p:txBody>
      </p:sp>
      <p:sp>
        <p:nvSpPr>
          <p:cNvPr id="3" name="Zástupný symbol pro obsah 2"/>
          <p:cNvSpPr>
            <a:spLocks noGrp="1"/>
          </p:cNvSpPr>
          <p:nvPr>
            <p:ph idx="1"/>
          </p:nvPr>
        </p:nvSpPr>
        <p:spPr/>
        <p:txBody>
          <a:bodyPr/>
          <a:lstStyle/>
          <a:p>
            <a:r>
              <a:rPr lang="cs-CZ" dirty="0" smtClean="0"/>
              <a:t>EU </a:t>
            </a:r>
            <a:r>
              <a:rPr lang="cs-CZ" dirty="0" err="1" smtClean="0"/>
              <a:t>legislation</a:t>
            </a:r>
            <a:r>
              <a:rPr lang="cs-CZ" dirty="0" smtClean="0"/>
              <a:t> </a:t>
            </a:r>
            <a:r>
              <a:rPr lang="cs-CZ" dirty="0" err="1" smtClean="0"/>
              <a:t>does</a:t>
            </a:r>
            <a:r>
              <a:rPr lang="cs-CZ" dirty="0" smtClean="0"/>
              <a:t> not </a:t>
            </a:r>
            <a:r>
              <a:rPr lang="cs-CZ" dirty="0" err="1" smtClean="0"/>
              <a:t>consider</a:t>
            </a:r>
            <a:r>
              <a:rPr lang="cs-CZ" dirty="0" smtClean="0"/>
              <a:t> </a:t>
            </a:r>
            <a:r>
              <a:rPr lang="cs-CZ" dirty="0" err="1" smtClean="0"/>
              <a:t>predatory</a:t>
            </a:r>
            <a:r>
              <a:rPr lang="cs-CZ" dirty="0" smtClean="0"/>
              <a:t> </a:t>
            </a:r>
            <a:r>
              <a:rPr lang="cs-CZ" dirty="0" err="1" smtClean="0"/>
              <a:t>pricing</a:t>
            </a:r>
            <a:r>
              <a:rPr lang="cs-CZ" dirty="0" smtClean="0"/>
              <a:t> as such</a:t>
            </a:r>
          </a:p>
          <a:p>
            <a:r>
              <a:rPr lang="cs-CZ" dirty="0" err="1" smtClean="0"/>
              <a:t>Instead</a:t>
            </a:r>
            <a:r>
              <a:rPr lang="cs-CZ" dirty="0" smtClean="0"/>
              <a:t>, </a:t>
            </a:r>
            <a:r>
              <a:rPr lang="cs-CZ" dirty="0" err="1" smtClean="0"/>
              <a:t>it</a:t>
            </a:r>
            <a:r>
              <a:rPr lang="cs-CZ" dirty="0" smtClean="0"/>
              <a:t> </a:t>
            </a:r>
            <a:r>
              <a:rPr lang="cs-CZ" dirty="0" err="1" smtClean="0"/>
              <a:t>focuses</a:t>
            </a:r>
            <a:r>
              <a:rPr lang="cs-CZ" dirty="0" smtClean="0"/>
              <a:t> on </a:t>
            </a:r>
            <a:r>
              <a:rPr lang="cs-CZ" dirty="0" err="1" smtClean="0"/>
              <a:t>price</a:t>
            </a:r>
            <a:r>
              <a:rPr lang="cs-CZ" dirty="0" smtClean="0"/>
              <a:t> </a:t>
            </a:r>
            <a:r>
              <a:rPr lang="cs-CZ" dirty="0" err="1" smtClean="0"/>
              <a:t>reductions</a:t>
            </a:r>
            <a:r>
              <a:rPr lang="cs-CZ" dirty="0" smtClean="0"/>
              <a:t> as </a:t>
            </a:r>
            <a:r>
              <a:rPr lang="cs-CZ" dirty="0" err="1" smtClean="0"/>
              <a:t>one</a:t>
            </a:r>
            <a:r>
              <a:rPr lang="cs-CZ" dirty="0" smtClean="0"/>
              <a:t> </a:t>
            </a:r>
            <a:r>
              <a:rPr lang="cs-CZ" dirty="0" err="1" smtClean="0"/>
              <a:t>of</a:t>
            </a:r>
            <a:r>
              <a:rPr lang="cs-CZ" dirty="0" smtClean="0"/>
              <a:t> </a:t>
            </a:r>
            <a:r>
              <a:rPr lang="cs-CZ" dirty="0" err="1" smtClean="0"/>
              <a:t>several</a:t>
            </a:r>
            <a:r>
              <a:rPr lang="cs-CZ" dirty="0" smtClean="0"/>
              <a:t> </a:t>
            </a:r>
            <a:r>
              <a:rPr lang="cs-CZ" dirty="0" err="1" smtClean="0"/>
              <a:t>practices</a:t>
            </a:r>
            <a:r>
              <a:rPr lang="cs-CZ" dirty="0" smtClean="0"/>
              <a:t> </a:t>
            </a:r>
            <a:r>
              <a:rPr lang="cs-CZ" dirty="0" err="1" smtClean="0"/>
              <a:t>related</a:t>
            </a:r>
            <a:r>
              <a:rPr lang="cs-CZ" dirty="0" smtClean="0"/>
              <a:t> to abuse </a:t>
            </a:r>
            <a:r>
              <a:rPr lang="cs-CZ" dirty="0" err="1" smtClean="0"/>
              <a:t>of</a:t>
            </a:r>
            <a:r>
              <a:rPr lang="cs-CZ" dirty="0" smtClean="0"/>
              <a:t> dominant </a:t>
            </a:r>
            <a:r>
              <a:rPr lang="cs-CZ" dirty="0" err="1" smtClean="0"/>
              <a:t>position</a:t>
            </a:r>
            <a:endParaRPr lang="cs-CZ" dirty="0" smtClean="0"/>
          </a:p>
          <a:p>
            <a:endParaRPr lang="cs-CZ" dirty="0"/>
          </a:p>
        </p:txBody>
      </p:sp>
    </p:spTree>
    <p:extLst>
      <p:ext uri="{BB962C8B-B14F-4D97-AF65-F5344CB8AC3E}">
        <p14:creationId xmlns:p14="http://schemas.microsoft.com/office/powerpoint/2010/main" val="1132018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Tendering in northern Sweden</a:t>
            </a:r>
            <a:endParaRPr lang="en-GB" noProof="0" dirty="0"/>
          </a:p>
        </p:txBody>
      </p:sp>
      <p:sp>
        <p:nvSpPr>
          <p:cNvPr id="3" name="Zástupný symbol pro obsah 2"/>
          <p:cNvSpPr>
            <a:spLocks noGrp="1"/>
          </p:cNvSpPr>
          <p:nvPr>
            <p:ph idx="1"/>
          </p:nvPr>
        </p:nvSpPr>
        <p:spPr/>
        <p:txBody>
          <a:bodyPr>
            <a:normAutofit fontScale="85000" lnSpcReduction="20000"/>
          </a:bodyPr>
          <a:lstStyle/>
          <a:p>
            <a:r>
              <a:rPr lang="cs-CZ" dirty="0" smtClean="0"/>
              <a:t>In 2002 </a:t>
            </a:r>
            <a:r>
              <a:rPr lang="cs-CZ" dirty="0" err="1" smtClean="0"/>
              <a:t>Connex</a:t>
            </a:r>
            <a:r>
              <a:rPr lang="cs-CZ" dirty="0" smtClean="0"/>
              <a:t> </a:t>
            </a:r>
            <a:r>
              <a:rPr lang="cs-CZ" dirty="0" err="1" smtClean="0"/>
              <a:t>won</a:t>
            </a:r>
            <a:r>
              <a:rPr lang="cs-CZ" dirty="0" smtClean="0"/>
              <a:t> tender </a:t>
            </a:r>
            <a:r>
              <a:rPr lang="cs-CZ" dirty="0" err="1" smtClean="0"/>
              <a:t>for</a:t>
            </a:r>
            <a:r>
              <a:rPr lang="cs-CZ" dirty="0" smtClean="0"/>
              <a:t> </a:t>
            </a:r>
            <a:r>
              <a:rPr lang="cs-CZ" dirty="0" err="1" smtClean="0"/>
              <a:t>operating</a:t>
            </a:r>
            <a:r>
              <a:rPr lang="cs-CZ" dirty="0" smtClean="0"/>
              <a:t> </a:t>
            </a:r>
            <a:r>
              <a:rPr lang="cs-CZ" dirty="0" err="1" smtClean="0"/>
              <a:t>train</a:t>
            </a:r>
            <a:r>
              <a:rPr lang="cs-CZ" dirty="0" smtClean="0"/>
              <a:t> </a:t>
            </a:r>
            <a:r>
              <a:rPr lang="cs-CZ" dirty="0" err="1" smtClean="0"/>
              <a:t>services</a:t>
            </a:r>
            <a:r>
              <a:rPr lang="cs-CZ" dirty="0" smtClean="0"/>
              <a:t> to </a:t>
            </a:r>
            <a:r>
              <a:rPr lang="cs-CZ" dirty="0" err="1" smtClean="0"/>
              <a:t>northern</a:t>
            </a:r>
            <a:r>
              <a:rPr lang="cs-CZ" dirty="0" smtClean="0"/>
              <a:t> </a:t>
            </a:r>
            <a:r>
              <a:rPr lang="cs-CZ" dirty="0" err="1" smtClean="0"/>
              <a:t>Sweden</a:t>
            </a:r>
            <a:endParaRPr lang="cs-CZ" dirty="0" smtClean="0"/>
          </a:p>
          <a:p>
            <a:r>
              <a:rPr lang="cs-CZ" dirty="0" err="1" smtClean="0"/>
              <a:t>Connex</a:t>
            </a:r>
            <a:r>
              <a:rPr lang="cs-CZ" dirty="0" smtClean="0"/>
              <a:t>, </a:t>
            </a:r>
            <a:r>
              <a:rPr lang="cs-CZ" dirty="0" err="1" smtClean="0"/>
              <a:t>originating</a:t>
            </a:r>
            <a:r>
              <a:rPr lang="cs-CZ" dirty="0" smtClean="0"/>
              <a:t> </a:t>
            </a:r>
            <a:r>
              <a:rPr lang="cs-CZ" dirty="0" err="1" smtClean="0"/>
              <a:t>from</a:t>
            </a:r>
            <a:r>
              <a:rPr lang="cs-CZ" dirty="0" smtClean="0"/>
              <a:t> France, </a:t>
            </a:r>
            <a:r>
              <a:rPr lang="cs-CZ" dirty="0" err="1" smtClean="0"/>
              <a:t>is</a:t>
            </a:r>
            <a:r>
              <a:rPr lang="cs-CZ" dirty="0" smtClean="0"/>
              <a:t> </a:t>
            </a:r>
            <a:r>
              <a:rPr lang="cs-CZ" dirty="0" err="1" smtClean="0"/>
              <a:t>Europe</a:t>
            </a:r>
            <a:r>
              <a:rPr lang="cs-CZ" dirty="0" smtClean="0"/>
              <a:t> </a:t>
            </a:r>
            <a:r>
              <a:rPr lang="cs-CZ" dirty="0" err="1" smtClean="0"/>
              <a:t>biggest</a:t>
            </a:r>
            <a:r>
              <a:rPr lang="cs-CZ" dirty="0" smtClean="0"/>
              <a:t> </a:t>
            </a:r>
            <a:r>
              <a:rPr lang="cs-CZ" dirty="0" err="1" smtClean="0"/>
              <a:t>private</a:t>
            </a:r>
            <a:r>
              <a:rPr lang="cs-CZ" dirty="0" smtClean="0"/>
              <a:t> </a:t>
            </a:r>
            <a:r>
              <a:rPr lang="cs-CZ" dirty="0" err="1" smtClean="0"/>
              <a:t>passenger</a:t>
            </a:r>
            <a:r>
              <a:rPr lang="cs-CZ" dirty="0" smtClean="0"/>
              <a:t> </a:t>
            </a:r>
            <a:r>
              <a:rPr lang="cs-CZ" dirty="0" err="1" smtClean="0"/>
              <a:t>tranportation</a:t>
            </a:r>
            <a:r>
              <a:rPr lang="cs-CZ" dirty="0" smtClean="0"/>
              <a:t> </a:t>
            </a:r>
            <a:r>
              <a:rPr lang="cs-CZ" dirty="0" err="1" smtClean="0"/>
              <a:t>company</a:t>
            </a:r>
            <a:r>
              <a:rPr lang="cs-CZ" dirty="0" smtClean="0"/>
              <a:t> (55.000 </a:t>
            </a:r>
            <a:r>
              <a:rPr lang="cs-CZ" dirty="0" err="1" smtClean="0"/>
              <a:t>employees</a:t>
            </a:r>
            <a:r>
              <a:rPr lang="cs-CZ" dirty="0" smtClean="0"/>
              <a:t> and 3.4 </a:t>
            </a:r>
            <a:r>
              <a:rPr lang="cs-CZ" dirty="0" err="1" smtClean="0"/>
              <a:t>bn</a:t>
            </a:r>
            <a:r>
              <a:rPr lang="cs-CZ" dirty="0" smtClean="0"/>
              <a:t> EUR </a:t>
            </a:r>
            <a:r>
              <a:rPr lang="cs-CZ" dirty="0" err="1" smtClean="0"/>
              <a:t>turnover</a:t>
            </a:r>
            <a:r>
              <a:rPr lang="cs-CZ" dirty="0" smtClean="0"/>
              <a:t> (2003))</a:t>
            </a:r>
          </a:p>
          <a:p>
            <a:r>
              <a:rPr lang="cs-CZ" dirty="0" err="1" smtClean="0"/>
              <a:t>Tagkompaniet</a:t>
            </a:r>
            <a:r>
              <a:rPr lang="cs-CZ" dirty="0" smtClean="0"/>
              <a:t> – </a:t>
            </a:r>
            <a:r>
              <a:rPr lang="cs-CZ" dirty="0" err="1" smtClean="0"/>
              <a:t>small</a:t>
            </a:r>
            <a:r>
              <a:rPr lang="cs-CZ" dirty="0" smtClean="0"/>
              <a:t> </a:t>
            </a:r>
            <a:r>
              <a:rPr lang="cs-CZ" dirty="0" err="1" smtClean="0"/>
              <a:t>competitor</a:t>
            </a:r>
            <a:r>
              <a:rPr lang="cs-CZ" dirty="0"/>
              <a:t> </a:t>
            </a:r>
            <a:r>
              <a:rPr lang="cs-CZ" dirty="0" smtClean="0"/>
              <a:t>(</a:t>
            </a:r>
            <a:r>
              <a:rPr lang="cs-CZ" dirty="0" err="1" smtClean="0"/>
              <a:t>this</a:t>
            </a:r>
            <a:r>
              <a:rPr lang="cs-CZ" dirty="0" smtClean="0"/>
              <a:t> </a:t>
            </a:r>
            <a:r>
              <a:rPr lang="cs-CZ" dirty="0" err="1" smtClean="0"/>
              <a:t>contract</a:t>
            </a:r>
            <a:r>
              <a:rPr lang="cs-CZ" dirty="0" smtClean="0"/>
              <a:t> 80% </a:t>
            </a:r>
            <a:r>
              <a:rPr lang="cs-CZ" dirty="0" err="1" smtClean="0"/>
              <a:t>of</a:t>
            </a:r>
            <a:r>
              <a:rPr lang="cs-CZ" dirty="0" smtClean="0"/>
              <a:t> </a:t>
            </a:r>
            <a:r>
              <a:rPr lang="cs-CZ" dirty="0" err="1" smtClean="0"/>
              <a:t>its</a:t>
            </a:r>
            <a:r>
              <a:rPr lang="cs-CZ" dirty="0" smtClean="0"/>
              <a:t> </a:t>
            </a:r>
            <a:r>
              <a:rPr lang="cs-CZ" dirty="0" err="1" smtClean="0"/>
              <a:t>turnover</a:t>
            </a:r>
            <a:r>
              <a:rPr lang="cs-CZ" dirty="0" smtClean="0"/>
              <a:t>) </a:t>
            </a:r>
            <a:r>
              <a:rPr lang="cs-CZ" dirty="0" err="1" smtClean="0"/>
              <a:t>bitterly</a:t>
            </a:r>
            <a:r>
              <a:rPr lang="cs-CZ" dirty="0" smtClean="0"/>
              <a:t> </a:t>
            </a:r>
            <a:r>
              <a:rPr lang="cs-CZ" dirty="0" err="1" smtClean="0"/>
              <a:t>complained</a:t>
            </a:r>
            <a:r>
              <a:rPr lang="cs-CZ" dirty="0" smtClean="0"/>
              <a:t> </a:t>
            </a:r>
            <a:r>
              <a:rPr lang="cs-CZ" dirty="0" err="1" smtClean="0"/>
              <a:t>that</a:t>
            </a:r>
            <a:r>
              <a:rPr lang="cs-CZ" dirty="0" smtClean="0"/>
              <a:t> </a:t>
            </a:r>
            <a:r>
              <a:rPr lang="cs-CZ" dirty="0" err="1" smtClean="0"/>
              <a:t>Connex</a:t>
            </a:r>
            <a:r>
              <a:rPr lang="cs-CZ" dirty="0" smtClean="0"/>
              <a:t> </a:t>
            </a:r>
            <a:r>
              <a:rPr lang="cs-CZ" dirty="0" err="1" smtClean="0"/>
              <a:t>bid</a:t>
            </a:r>
            <a:r>
              <a:rPr lang="cs-CZ" dirty="0" smtClean="0"/>
              <a:t> </a:t>
            </a:r>
            <a:r>
              <a:rPr lang="cs-CZ" dirty="0" err="1" smtClean="0"/>
              <a:t>was</a:t>
            </a:r>
            <a:r>
              <a:rPr lang="cs-CZ" dirty="0" smtClean="0"/>
              <a:t> „</a:t>
            </a:r>
            <a:r>
              <a:rPr lang="cs-CZ" dirty="0" err="1" smtClean="0"/>
              <a:t>totally</a:t>
            </a:r>
            <a:r>
              <a:rPr lang="cs-CZ" dirty="0" smtClean="0"/>
              <a:t> </a:t>
            </a:r>
            <a:r>
              <a:rPr lang="cs-CZ" dirty="0" err="1" smtClean="0"/>
              <a:t>unrealistic</a:t>
            </a:r>
            <a:r>
              <a:rPr lang="cs-CZ" dirty="0" smtClean="0"/>
              <a:t>“</a:t>
            </a:r>
          </a:p>
          <a:p>
            <a:r>
              <a:rPr lang="cs-CZ" dirty="0" err="1" smtClean="0"/>
              <a:t>Swedish</a:t>
            </a:r>
            <a:r>
              <a:rPr lang="cs-CZ" dirty="0" smtClean="0"/>
              <a:t> </a:t>
            </a:r>
            <a:r>
              <a:rPr lang="cs-CZ" dirty="0" err="1" smtClean="0"/>
              <a:t>Competition</a:t>
            </a:r>
            <a:r>
              <a:rPr lang="cs-CZ" dirty="0" smtClean="0"/>
              <a:t> </a:t>
            </a:r>
            <a:r>
              <a:rPr lang="cs-CZ" dirty="0" err="1" smtClean="0"/>
              <a:t>Authority</a:t>
            </a:r>
            <a:r>
              <a:rPr lang="cs-CZ" dirty="0" smtClean="0"/>
              <a:t> </a:t>
            </a:r>
            <a:r>
              <a:rPr lang="cs-CZ" dirty="0" err="1" smtClean="0"/>
              <a:t>decided</a:t>
            </a:r>
            <a:r>
              <a:rPr lang="cs-CZ" dirty="0" smtClean="0"/>
              <a:t> not to </a:t>
            </a:r>
            <a:r>
              <a:rPr lang="cs-CZ" dirty="0" err="1" smtClean="0"/>
              <a:t>take</a:t>
            </a:r>
            <a:r>
              <a:rPr lang="cs-CZ" dirty="0" smtClean="0"/>
              <a:t> </a:t>
            </a:r>
            <a:r>
              <a:rPr lang="cs-CZ" dirty="0" err="1" smtClean="0"/>
              <a:t>action</a:t>
            </a:r>
            <a:r>
              <a:rPr lang="cs-CZ" dirty="0" smtClean="0"/>
              <a:t>, </a:t>
            </a:r>
            <a:r>
              <a:rPr lang="cs-CZ" dirty="0" err="1" smtClean="0"/>
              <a:t>after</a:t>
            </a:r>
            <a:r>
              <a:rPr lang="cs-CZ" dirty="0" smtClean="0"/>
              <a:t> </a:t>
            </a:r>
            <a:r>
              <a:rPr lang="cs-CZ" dirty="0" err="1" smtClean="0"/>
              <a:t>failing</a:t>
            </a:r>
            <a:r>
              <a:rPr lang="cs-CZ" dirty="0" smtClean="0"/>
              <a:t> to </a:t>
            </a:r>
            <a:r>
              <a:rPr lang="cs-CZ" dirty="0" err="1" smtClean="0"/>
              <a:t>find</a:t>
            </a:r>
            <a:r>
              <a:rPr lang="cs-CZ" dirty="0" smtClean="0"/>
              <a:t> </a:t>
            </a:r>
            <a:r>
              <a:rPr lang="cs-CZ" dirty="0" err="1" smtClean="0"/>
              <a:t>sufficient</a:t>
            </a:r>
            <a:r>
              <a:rPr lang="cs-CZ" dirty="0" smtClean="0"/>
              <a:t> support to </a:t>
            </a:r>
            <a:r>
              <a:rPr lang="cs-CZ" dirty="0" err="1" smtClean="0"/>
              <a:t>investigate</a:t>
            </a:r>
            <a:r>
              <a:rPr lang="cs-CZ" dirty="0" smtClean="0"/>
              <a:t> </a:t>
            </a:r>
            <a:r>
              <a:rPr lang="cs-CZ" dirty="0" err="1" smtClean="0"/>
              <a:t>any</a:t>
            </a:r>
            <a:r>
              <a:rPr lang="cs-CZ" dirty="0" smtClean="0"/>
              <a:t> </a:t>
            </a:r>
            <a:r>
              <a:rPr lang="cs-CZ" dirty="0" err="1" smtClean="0"/>
              <a:t>possible</a:t>
            </a:r>
            <a:r>
              <a:rPr lang="cs-CZ" dirty="0" smtClean="0"/>
              <a:t> </a:t>
            </a:r>
            <a:r>
              <a:rPr lang="cs-CZ" dirty="0" err="1" smtClean="0"/>
              <a:t>viaolation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Competition</a:t>
            </a:r>
            <a:r>
              <a:rPr lang="cs-CZ" dirty="0" smtClean="0"/>
              <a:t> </a:t>
            </a:r>
            <a:r>
              <a:rPr lang="cs-CZ" dirty="0" err="1" smtClean="0"/>
              <a:t>Act</a:t>
            </a:r>
            <a:endParaRPr lang="cs-CZ" dirty="0"/>
          </a:p>
        </p:txBody>
      </p:sp>
    </p:spTree>
    <p:extLst>
      <p:ext uri="{BB962C8B-B14F-4D97-AF65-F5344CB8AC3E}">
        <p14:creationId xmlns:p14="http://schemas.microsoft.com/office/powerpoint/2010/main" val="2179581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Comparison of </a:t>
            </a:r>
            <a:r>
              <a:rPr lang="cs-CZ" noProof="0" dirty="0" err="1" smtClean="0"/>
              <a:t>the</a:t>
            </a:r>
            <a:r>
              <a:rPr lang="cs-CZ" noProof="0" dirty="0" smtClean="0"/>
              <a:t> </a:t>
            </a:r>
            <a:r>
              <a:rPr lang="en-GB" noProof="0" dirty="0" smtClean="0"/>
              <a:t>bids</a:t>
            </a:r>
            <a:endParaRPr lang="en-GB" noProof="0" dirty="0"/>
          </a:p>
        </p:txBody>
      </p:sp>
      <p:pic>
        <p:nvPicPr>
          <p:cNvPr id="4" name="Zástupný symbol pro obsah 3"/>
          <p:cNvPicPr>
            <a:picLocks noGrp="1" noChangeAspect="1"/>
          </p:cNvPicPr>
          <p:nvPr>
            <p:ph idx="1"/>
          </p:nvPr>
        </p:nvPicPr>
        <p:blipFill>
          <a:blip r:embed="rId2"/>
          <a:stretch>
            <a:fillRect/>
          </a:stretch>
        </p:blipFill>
        <p:spPr>
          <a:xfrm>
            <a:off x="968099" y="2273681"/>
            <a:ext cx="7207801" cy="3179000"/>
          </a:xfrm>
          <a:prstGeom prst="rect">
            <a:avLst/>
          </a:prstGeom>
        </p:spPr>
      </p:pic>
    </p:spTree>
    <p:extLst>
      <p:ext uri="{BB962C8B-B14F-4D97-AF65-F5344CB8AC3E}">
        <p14:creationId xmlns:p14="http://schemas.microsoft.com/office/powerpoint/2010/main" val="342429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assesment</a:t>
            </a:r>
            <a:r>
              <a:rPr lang="cs-CZ" dirty="0" smtClean="0"/>
              <a:t> </a:t>
            </a:r>
            <a:r>
              <a:rPr lang="cs-CZ" dirty="0" err="1" smtClean="0"/>
              <a:t>of</a:t>
            </a:r>
            <a:r>
              <a:rPr lang="cs-CZ" dirty="0" smtClean="0"/>
              <a:t> </a:t>
            </a:r>
            <a:r>
              <a:rPr lang="cs-CZ" dirty="0" err="1" smtClean="0"/>
              <a:t>Connex</a:t>
            </a:r>
            <a:r>
              <a:rPr lang="cs-CZ" dirty="0" smtClean="0"/>
              <a:t> </a:t>
            </a:r>
            <a:r>
              <a:rPr lang="cs-CZ" dirty="0" err="1" smtClean="0"/>
              <a:t>bid</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Conservative</a:t>
            </a:r>
            <a:r>
              <a:rPr lang="cs-CZ" dirty="0" smtClean="0"/>
              <a:t> in </a:t>
            </a:r>
            <a:r>
              <a:rPr lang="cs-CZ" dirty="0" err="1" smtClean="0"/>
              <a:t>revenue</a:t>
            </a:r>
            <a:r>
              <a:rPr lang="cs-CZ" dirty="0" smtClean="0"/>
              <a:t> </a:t>
            </a:r>
            <a:r>
              <a:rPr lang="cs-CZ" dirty="0" err="1" smtClean="0"/>
              <a:t>projections</a:t>
            </a:r>
            <a:endParaRPr lang="cs-CZ" dirty="0" smtClean="0"/>
          </a:p>
          <a:p>
            <a:r>
              <a:rPr lang="cs-CZ" dirty="0" smtClean="0"/>
              <a:t>Very </a:t>
            </a:r>
            <a:r>
              <a:rPr lang="cs-CZ" dirty="0" err="1" smtClean="0"/>
              <a:t>ambitious</a:t>
            </a:r>
            <a:r>
              <a:rPr lang="cs-CZ" dirty="0" smtClean="0"/>
              <a:t> in </a:t>
            </a:r>
            <a:r>
              <a:rPr lang="cs-CZ" dirty="0" err="1" smtClean="0"/>
              <a:t>cost</a:t>
            </a:r>
            <a:r>
              <a:rPr lang="cs-CZ" dirty="0" smtClean="0"/>
              <a:t> </a:t>
            </a:r>
            <a:r>
              <a:rPr lang="cs-CZ" dirty="0" err="1" smtClean="0"/>
              <a:t>reductions</a:t>
            </a:r>
            <a:endParaRPr lang="cs-CZ" dirty="0" smtClean="0"/>
          </a:p>
          <a:p>
            <a:r>
              <a:rPr lang="cs-CZ" dirty="0" err="1" smtClean="0"/>
              <a:t>Connex</a:t>
            </a:r>
            <a:r>
              <a:rPr lang="cs-CZ" dirty="0" smtClean="0"/>
              <a:t> </a:t>
            </a:r>
            <a:r>
              <a:rPr lang="cs-CZ" dirty="0" err="1" smtClean="0"/>
              <a:t>publicly</a:t>
            </a:r>
            <a:r>
              <a:rPr lang="cs-CZ" dirty="0" smtClean="0"/>
              <a:t> </a:t>
            </a:r>
            <a:r>
              <a:rPr lang="cs-CZ" dirty="0" err="1" smtClean="0"/>
              <a:t>declared</a:t>
            </a:r>
            <a:r>
              <a:rPr lang="cs-CZ" dirty="0" smtClean="0"/>
              <a:t> </a:t>
            </a:r>
            <a:r>
              <a:rPr lang="cs-CZ" dirty="0" err="1" smtClean="0"/>
              <a:t>that</a:t>
            </a:r>
            <a:r>
              <a:rPr lang="cs-CZ" dirty="0" smtClean="0"/>
              <a:t> </a:t>
            </a:r>
            <a:r>
              <a:rPr lang="cs-CZ" dirty="0" err="1" smtClean="0"/>
              <a:t>it</a:t>
            </a:r>
            <a:r>
              <a:rPr lang="cs-CZ" dirty="0" smtClean="0"/>
              <a:t> </a:t>
            </a:r>
            <a:r>
              <a:rPr lang="cs-CZ" dirty="0" err="1" smtClean="0"/>
              <a:t>will</a:t>
            </a:r>
            <a:r>
              <a:rPr lang="cs-CZ" dirty="0" smtClean="0"/>
              <a:t> not </a:t>
            </a:r>
            <a:r>
              <a:rPr lang="cs-CZ" dirty="0" err="1" smtClean="0"/>
              <a:t>cut</a:t>
            </a:r>
            <a:r>
              <a:rPr lang="cs-CZ" dirty="0" smtClean="0"/>
              <a:t> </a:t>
            </a:r>
            <a:r>
              <a:rPr lang="cs-CZ" dirty="0" err="1" smtClean="0"/>
              <a:t>down</a:t>
            </a:r>
            <a:r>
              <a:rPr lang="cs-CZ" dirty="0" smtClean="0"/>
              <a:t> on </a:t>
            </a:r>
            <a:r>
              <a:rPr lang="cs-CZ" dirty="0" err="1" smtClean="0"/>
              <a:t>staff</a:t>
            </a:r>
            <a:r>
              <a:rPr lang="cs-CZ" dirty="0" smtClean="0"/>
              <a:t> </a:t>
            </a:r>
            <a:r>
              <a:rPr lang="cs-CZ" dirty="0" err="1" smtClean="0"/>
              <a:t>or</a:t>
            </a:r>
            <a:r>
              <a:rPr lang="cs-CZ" dirty="0" smtClean="0"/>
              <a:t> </a:t>
            </a:r>
            <a:r>
              <a:rPr lang="cs-CZ" dirty="0" err="1" smtClean="0"/>
              <a:t>change</a:t>
            </a:r>
            <a:r>
              <a:rPr lang="cs-CZ" dirty="0" smtClean="0"/>
              <a:t> </a:t>
            </a:r>
            <a:r>
              <a:rPr lang="cs-CZ" dirty="0" err="1" smtClean="0"/>
              <a:t>the</a:t>
            </a:r>
            <a:r>
              <a:rPr lang="cs-CZ" dirty="0" smtClean="0"/>
              <a:t> </a:t>
            </a:r>
            <a:r>
              <a:rPr lang="cs-CZ" dirty="0" err="1" smtClean="0"/>
              <a:t>working</a:t>
            </a:r>
            <a:r>
              <a:rPr lang="cs-CZ" dirty="0" smtClean="0"/>
              <a:t> </a:t>
            </a:r>
            <a:r>
              <a:rPr lang="cs-CZ" dirty="0" err="1" smtClean="0"/>
              <a:t>conditions</a:t>
            </a:r>
            <a:endParaRPr lang="cs-CZ" dirty="0" smtClean="0"/>
          </a:p>
          <a:p>
            <a:r>
              <a:rPr lang="cs-CZ" dirty="0" smtClean="0"/>
              <a:t>No </a:t>
            </a:r>
            <a:r>
              <a:rPr lang="cs-CZ" dirty="0" err="1" smtClean="0"/>
              <a:t>allowance</a:t>
            </a:r>
            <a:r>
              <a:rPr lang="cs-CZ" dirty="0" smtClean="0"/>
              <a:t> </a:t>
            </a:r>
            <a:r>
              <a:rPr lang="cs-CZ" dirty="0" err="1" smtClean="0"/>
              <a:t>for</a:t>
            </a:r>
            <a:r>
              <a:rPr lang="cs-CZ" dirty="0" smtClean="0"/>
              <a:t> </a:t>
            </a:r>
            <a:r>
              <a:rPr lang="cs-CZ" dirty="0" err="1" smtClean="0"/>
              <a:t>expanded</a:t>
            </a:r>
            <a:r>
              <a:rPr lang="cs-CZ" dirty="0" smtClean="0"/>
              <a:t> </a:t>
            </a:r>
            <a:r>
              <a:rPr lang="cs-CZ" dirty="0" err="1" smtClean="0"/>
              <a:t>vehilce</a:t>
            </a:r>
            <a:r>
              <a:rPr lang="cs-CZ" dirty="0" smtClean="0"/>
              <a:t> </a:t>
            </a:r>
            <a:r>
              <a:rPr lang="cs-CZ" dirty="0" err="1" smtClean="0"/>
              <a:t>maintanance</a:t>
            </a:r>
            <a:endParaRPr lang="cs-CZ" dirty="0" smtClean="0"/>
          </a:p>
          <a:p>
            <a:r>
              <a:rPr lang="cs-CZ" dirty="0" err="1" smtClean="0"/>
              <a:t>Summary</a:t>
            </a:r>
            <a:r>
              <a:rPr lang="cs-CZ" dirty="0" smtClean="0"/>
              <a:t>: </a:t>
            </a:r>
            <a:r>
              <a:rPr lang="cs-CZ" dirty="0" err="1" smtClean="0"/>
              <a:t>Connex</a:t>
            </a:r>
            <a:r>
              <a:rPr lang="cs-CZ" dirty="0" smtClean="0"/>
              <a:t> </a:t>
            </a:r>
            <a:r>
              <a:rPr lang="cs-CZ" dirty="0" err="1" smtClean="0"/>
              <a:t>bid</a:t>
            </a:r>
            <a:r>
              <a:rPr lang="cs-CZ" dirty="0" smtClean="0"/>
              <a:t> has </a:t>
            </a:r>
            <a:r>
              <a:rPr lang="cs-CZ" dirty="0" err="1" smtClean="0"/>
              <a:t>been</a:t>
            </a:r>
            <a:r>
              <a:rPr lang="cs-CZ" dirty="0" smtClean="0"/>
              <a:t> „</a:t>
            </a:r>
            <a:r>
              <a:rPr lang="cs-CZ" dirty="0" err="1" smtClean="0"/>
              <a:t>extremely</a:t>
            </a:r>
            <a:r>
              <a:rPr lang="cs-CZ" dirty="0" smtClean="0"/>
              <a:t> </a:t>
            </a:r>
            <a:r>
              <a:rPr lang="cs-CZ" dirty="0" err="1" smtClean="0"/>
              <a:t>low</a:t>
            </a:r>
            <a:r>
              <a:rPr lang="cs-CZ" dirty="0" smtClean="0"/>
              <a:t>“</a:t>
            </a:r>
            <a:endParaRPr lang="cs-CZ" dirty="0"/>
          </a:p>
        </p:txBody>
      </p:sp>
    </p:spTree>
    <p:extLst>
      <p:ext uri="{BB962C8B-B14F-4D97-AF65-F5344CB8AC3E}">
        <p14:creationId xmlns:p14="http://schemas.microsoft.com/office/powerpoint/2010/main" val="121993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Learning Outcomes </a:t>
            </a:r>
            <a:endParaRPr lang="en-GB" noProof="0" dirty="0"/>
          </a:p>
        </p:txBody>
      </p:sp>
      <p:sp>
        <p:nvSpPr>
          <p:cNvPr id="3" name="Zástupný symbol pro obsah 2"/>
          <p:cNvSpPr>
            <a:spLocks noGrp="1"/>
          </p:cNvSpPr>
          <p:nvPr>
            <p:ph idx="1"/>
          </p:nvPr>
        </p:nvSpPr>
        <p:spPr/>
        <p:txBody>
          <a:bodyPr/>
          <a:lstStyle/>
          <a:p>
            <a:r>
              <a:rPr lang="cs-CZ" dirty="0" err="1" smtClean="0"/>
              <a:t>Price</a:t>
            </a:r>
            <a:r>
              <a:rPr lang="cs-CZ" dirty="0" smtClean="0"/>
              <a:t> </a:t>
            </a:r>
            <a:r>
              <a:rPr lang="cs-CZ" dirty="0" err="1" smtClean="0"/>
              <a:t>discrimination</a:t>
            </a:r>
            <a:r>
              <a:rPr lang="cs-CZ" dirty="0" smtClean="0"/>
              <a:t> and </a:t>
            </a:r>
            <a:r>
              <a:rPr lang="cs-CZ" dirty="0" err="1" smtClean="0"/>
              <a:t>its</a:t>
            </a:r>
            <a:r>
              <a:rPr lang="cs-CZ" dirty="0" smtClean="0"/>
              <a:t> </a:t>
            </a:r>
            <a:r>
              <a:rPr lang="cs-CZ" dirty="0" err="1" smtClean="0"/>
              <a:t>importance</a:t>
            </a:r>
            <a:r>
              <a:rPr lang="cs-CZ" dirty="0" smtClean="0"/>
              <a:t> in transport </a:t>
            </a:r>
            <a:r>
              <a:rPr lang="cs-CZ" dirty="0" err="1" smtClean="0"/>
              <a:t>applications</a:t>
            </a:r>
            <a:endParaRPr lang="cs-CZ" dirty="0" smtClean="0"/>
          </a:p>
          <a:p>
            <a:r>
              <a:rPr lang="cs-CZ" dirty="0" err="1" smtClean="0"/>
              <a:t>Predatory</a:t>
            </a:r>
            <a:r>
              <a:rPr lang="cs-CZ" dirty="0" smtClean="0"/>
              <a:t> </a:t>
            </a:r>
            <a:r>
              <a:rPr lang="cs-CZ" dirty="0" err="1" smtClean="0"/>
              <a:t>bidding</a:t>
            </a:r>
            <a:r>
              <a:rPr lang="cs-CZ" dirty="0" smtClean="0"/>
              <a:t> and </a:t>
            </a:r>
            <a:r>
              <a:rPr lang="cs-CZ" dirty="0" err="1" smtClean="0"/>
              <a:t>its</a:t>
            </a:r>
            <a:r>
              <a:rPr lang="cs-CZ" dirty="0" smtClean="0"/>
              <a:t> </a:t>
            </a:r>
            <a:r>
              <a:rPr lang="cs-CZ" dirty="0" err="1" smtClean="0"/>
              <a:t>dangers</a:t>
            </a:r>
            <a:r>
              <a:rPr lang="cs-CZ" dirty="0" smtClean="0"/>
              <a:t> in </a:t>
            </a:r>
            <a:r>
              <a:rPr lang="cs-CZ" dirty="0" err="1" smtClean="0"/>
              <a:t>rail</a:t>
            </a:r>
            <a:r>
              <a:rPr lang="cs-CZ" dirty="0" smtClean="0"/>
              <a:t> </a:t>
            </a:r>
            <a:r>
              <a:rPr lang="cs-CZ" dirty="0" err="1" smtClean="0"/>
              <a:t>tendering</a:t>
            </a:r>
            <a:endParaRPr lang="cs-CZ" dirty="0" smtClean="0"/>
          </a:p>
          <a:p>
            <a:r>
              <a:rPr lang="cs-CZ" dirty="0" err="1" smtClean="0"/>
              <a:t>Determination</a:t>
            </a:r>
            <a:r>
              <a:rPr lang="cs-CZ" dirty="0" smtClean="0"/>
              <a:t> </a:t>
            </a:r>
            <a:r>
              <a:rPr lang="cs-CZ" dirty="0" err="1" smtClean="0"/>
              <a:t>of</a:t>
            </a:r>
            <a:r>
              <a:rPr lang="cs-CZ" dirty="0" smtClean="0"/>
              <a:t> </a:t>
            </a:r>
            <a:r>
              <a:rPr lang="cs-CZ" dirty="0" err="1" smtClean="0"/>
              <a:t>airport</a:t>
            </a:r>
            <a:r>
              <a:rPr lang="cs-CZ" dirty="0" smtClean="0"/>
              <a:t> </a:t>
            </a:r>
            <a:r>
              <a:rPr lang="cs-CZ" dirty="0" err="1" smtClean="0"/>
              <a:t>charges</a:t>
            </a:r>
            <a:endParaRPr lang="cs-CZ" dirty="0"/>
          </a:p>
        </p:txBody>
      </p:sp>
    </p:spTree>
    <p:extLst>
      <p:ext uri="{BB962C8B-B14F-4D97-AF65-F5344CB8AC3E}">
        <p14:creationId xmlns:p14="http://schemas.microsoft.com/office/powerpoint/2010/main" val="74812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Subsequent</a:t>
            </a:r>
            <a:r>
              <a:rPr lang="cs-CZ" dirty="0" smtClean="0"/>
              <a:t> </a:t>
            </a:r>
            <a:r>
              <a:rPr lang="cs-CZ" dirty="0" err="1" smtClean="0"/>
              <a:t>development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2004 – </a:t>
            </a:r>
            <a:r>
              <a:rPr lang="cs-CZ" dirty="0" err="1" smtClean="0"/>
              <a:t>Connex</a:t>
            </a:r>
            <a:r>
              <a:rPr lang="cs-CZ" dirty="0"/>
              <a:t> </a:t>
            </a:r>
            <a:r>
              <a:rPr lang="cs-CZ" dirty="0" err="1" smtClean="0"/>
              <a:t>were</a:t>
            </a:r>
            <a:r>
              <a:rPr lang="cs-CZ" dirty="0" smtClean="0"/>
              <a:t> </a:t>
            </a:r>
            <a:r>
              <a:rPr lang="cs-CZ" dirty="0" err="1" smtClean="0"/>
              <a:t>criticized</a:t>
            </a:r>
            <a:r>
              <a:rPr lang="cs-CZ" dirty="0" smtClean="0"/>
              <a:t> </a:t>
            </a:r>
            <a:r>
              <a:rPr lang="cs-CZ" dirty="0" err="1" smtClean="0"/>
              <a:t>for</a:t>
            </a:r>
            <a:r>
              <a:rPr lang="cs-CZ" dirty="0" smtClean="0"/>
              <a:t> </a:t>
            </a:r>
            <a:r>
              <a:rPr lang="cs-CZ" dirty="0" err="1" smtClean="0"/>
              <a:t>running</a:t>
            </a:r>
            <a:r>
              <a:rPr lang="cs-CZ" dirty="0" smtClean="0"/>
              <a:t> </a:t>
            </a:r>
            <a:r>
              <a:rPr lang="cs-CZ" dirty="0" err="1" smtClean="0"/>
              <a:t>old</a:t>
            </a:r>
            <a:r>
              <a:rPr lang="cs-CZ" dirty="0" smtClean="0"/>
              <a:t> and very run-</a:t>
            </a:r>
            <a:r>
              <a:rPr lang="cs-CZ" dirty="0" err="1" smtClean="0"/>
              <a:t>down</a:t>
            </a:r>
            <a:r>
              <a:rPr lang="cs-CZ" dirty="0" smtClean="0"/>
              <a:t> </a:t>
            </a:r>
            <a:r>
              <a:rPr lang="cs-CZ" dirty="0" err="1" smtClean="0"/>
              <a:t>trains</a:t>
            </a:r>
            <a:r>
              <a:rPr lang="cs-CZ" dirty="0" smtClean="0"/>
              <a:t>, </a:t>
            </a:r>
            <a:r>
              <a:rPr lang="cs-CZ" dirty="0" err="1" smtClean="0"/>
              <a:t>lacking</a:t>
            </a:r>
            <a:r>
              <a:rPr lang="cs-CZ" dirty="0" smtClean="0"/>
              <a:t> </a:t>
            </a:r>
            <a:r>
              <a:rPr lang="cs-CZ" dirty="0" err="1" smtClean="0"/>
              <a:t>the</a:t>
            </a:r>
            <a:r>
              <a:rPr lang="cs-CZ" dirty="0" smtClean="0"/>
              <a:t> </a:t>
            </a:r>
            <a:r>
              <a:rPr lang="cs-CZ" dirty="0" err="1" smtClean="0"/>
              <a:t>comfort</a:t>
            </a:r>
            <a:r>
              <a:rPr lang="cs-CZ" dirty="0" smtClean="0"/>
              <a:t> </a:t>
            </a:r>
            <a:r>
              <a:rPr lang="cs-CZ" dirty="0" err="1" smtClean="0"/>
              <a:t>passengers</a:t>
            </a:r>
            <a:r>
              <a:rPr lang="cs-CZ" dirty="0" smtClean="0"/>
              <a:t> </a:t>
            </a:r>
            <a:r>
              <a:rPr lang="cs-CZ" dirty="0" err="1" smtClean="0"/>
              <a:t>expected</a:t>
            </a:r>
            <a:r>
              <a:rPr lang="cs-CZ" dirty="0" smtClean="0"/>
              <a:t>. </a:t>
            </a:r>
            <a:endParaRPr lang="cs-CZ" dirty="0"/>
          </a:p>
          <a:p>
            <a:r>
              <a:rPr lang="cs-CZ" dirty="0" err="1" smtClean="0"/>
              <a:t>Connex</a:t>
            </a:r>
            <a:r>
              <a:rPr lang="cs-CZ" dirty="0" smtClean="0"/>
              <a:t> </a:t>
            </a:r>
            <a:r>
              <a:rPr lang="cs-CZ" dirty="0" err="1" smtClean="0"/>
              <a:t>appeared</a:t>
            </a:r>
            <a:r>
              <a:rPr lang="cs-CZ" dirty="0" smtClean="0"/>
              <a:t> not to </a:t>
            </a:r>
            <a:r>
              <a:rPr lang="cs-CZ" dirty="0" err="1" smtClean="0"/>
              <a:t>be</a:t>
            </a:r>
            <a:r>
              <a:rPr lang="cs-CZ" dirty="0" smtClean="0"/>
              <a:t> </a:t>
            </a:r>
            <a:r>
              <a:rPr lang="cs-CZ" dirty="0" err="1" smtClean="0"/>
              <a:t>willing</a:t>
            </a:r>
            <a:r>
              <a:rPr lang="cs-CZ" dirty="0" smtClean="0"/>
              <a:t> </a:t>
            </a:r>
            <a:r>
              <a:rPr lang="cs-CZ" dirty="0" err="1" smtClean="0"/>
              <a:t>or</a:t>
            </a:r>
            <a:r>
              <a:rPr lang="cs-CZ" dirty="0" smtClean="0"/>
              <a:t> </a:t>
            </a:r>
            <a:r>
              <a:rPr lang="cs-CZ" dirty="0" err="1" smtClean="0"/>
              <a:t>able</a:t>
            </a:r>
            <a:r>
              <a:rPr lang="cs-CZ" dirty="0" smtClean="0"/>
              <a:t> to </a:t>
            </a:r>
            <a:r>
              <a:rPr lang="cs-CZ" dirty="0" err="1" smtClean="0"/>
              <a:t>keep</a:t>
            </a:r>
            <a:r>
              <a:rPr lang="cs-CZ" dirty="0" smtClean="0"/>
              <a:t> </a:t>
            </a:r>
            <a:r>
              <a:rPr lang="cs-CZ" dirty="0" err="1" smtClean="0"/>
              <a:t>the</a:t>
            </a:r>
            <a:r>
              <a:rPr lang="cs-CZ" dirty="0" smtClean="0"/>
              <a:t> </a:t>
            </a:r>
            <a:r>
              <a:rPr lang="cs-CZ" dirty="0" err="1" smtClean="0"/>
              <a:t>interior</a:t>
            </a:r>
            <a:r>
              <a:rPr lang="cs-CZ" dirty="0" smtClean="0"/>
              <a:t> </a:t>
            </a:r>
            <a:r>
              <a:rPr lang="cs-CZ" dirty="0" err="1" smtClean="0"/>
              <a:t>of</a:t>
            </a:r>
            <a:r>
              <a:rPr lang="cs-CZ" dirty="0" smtClean="0"/>
              <a:t> </a:t>
            </a:r>
            <a:r>
              <a:rPr lang="cs-CZ" dirty="0" err="1" smtClean="0"/>
              <a:t>trains</a:t>
            </a:r>
            <a:r>
              <a:rPr lang="cs-CZ" dirty="0" smtClean="0"/>
              <a:t> in </a:t>
            </a:r>
            <a:r>
              <a:rPr lang="cs-CZ" dirty="0" err="1" smtClean="0"/>
              <a:t>good</a:t>
            </a:r>
            <a:r>
              <a:rPr lang="cs-CZ" dirty="0" smtClean="0"/>
              <a:t> </a:t>
            </a:r>
            <a:r>
              <a:rPr lang="cs-CZ" dirty="0" err="1" smtClean="0"/>
              <a:t>shape</a:t>
            </a:r>
            <a:endParaRPr lang="cs-CZ" dirty="0" smtClean="0"/>
          </a:p>
          <a:p>
            <a:r>
              <a:rPr lang="cs-CZ" dirty="0" err="1" smtClean="0"/>
              <a:t>Patronage</a:t>
            </a:r>
            <a:r>
              <a:rPr lang="cs-CZ" dirty="0" smtClean="0"/>
              <a:t> </a:t>
            </a:r>
            <a:r>
              <a:rPr lang="cs-CZ" dirty="0" err="1" smtClean="0"/>
              <a:t>plummeted</a:t>
            </a:r>
            <a:r>
              <a:rPr lang="cs-CZ" dirty="0" smtClean="0"/>
              <a:t> and in </a:t>
            </a:r>
            <a:r>
              <a:rPr lang="cs-CZ" dirty="0" err="1" smtClean="0"/>
              <a:t>late</a:t>
            </a:r>
            <a:r>
              <a:rPr lang="cs-CZ" dirty="0" smtClean="0"/>
              <a:t> 2004 </a:t>
            </a:r>
            <a:r>
              <a:rPr lang="cs-CZ" dirty="0" err="1" smtClean="0"/>
              <a:t>the</a:t>
            </a:r>
            <a:r>
              <a:rPr lang="cs-CZ" dirty="0" smtClean="0"/>
              <a:t> management </a:t>
            </a:r>
            <a:r>
              <a:rPr lang="cs-CZ" dirty="0" err="1" smtClean="0"/>
              <a:t>of</a:t>
            </a:r>
            <a:r>
              <a:rPr lang="cs-CZ" dirty="0" smtClean="0"/>
              <a:t> </a:t>
            </a:r>
            <a:r>
              <a:rPr lang="cs-CZ" dirty="0" err="1" smtClean="0"/>
              <a:t>Connex</a:t>
            </a:r>
            <a:r>
              <a:rPr lang="cs-CZ" dirty="0" smtClean="0"/>
              <a:t> </a:t>
            </a:r>
            <a:r>
              <a:rPr lang="cs-CZ" dirty="0" err="1" smtClean="0"/>
              <a:t>was</a:t>
            </a:r>
            <a:r>
              <a:rPr lang="cs-CZ" dirty="0" smtClean="0"/>
              <a:t> </a:t>
            </a:r>
            <a:r>
              <a:rPr lang="cs-CZ" dirty="0" err="1" smtClean="0"/>
              <a:t>facing</a:t>
            </a:r>
            <a:r>
              <a:rPr lang="cs-CZ" dirty="0" smtClean="0"/>
              <a:t> </a:t>
            </a:r>
            <a:r>
              <a:rPr lang="cs-CZ" dirty="0" err="1" smtClean="0"/>
              <a:t>massive</a:t>
            </a:r>
            <a:r>
              <a:rPr lang="cs-CZ" dirty="0" smtClean="0"/>
              <a:t> </a:t>
            </a:r>
            <a:r>
              <a:rPr lang="cs-CZ" dirty="0" err="1" smtClean="0"/>
              <a:t>criticism</a:t>
            </a:r>
            <a:r>
              <a:rPr lang="cs-CZ" dirty="0" smtClean="0"/>
              <a:t> </a:t>
            </a:r>
            <a:r>
              <a:rPr lang="cs-CZ" dirty="0" err="1" smtClean="0"/>
              <a:t>from</a:t>
            </a:r>
            <a:r>
              <a:rPr lang="cs-CZ" dirty="0" smtClean="0"/>
              <a:t> </a:t>
            </a:r>
            <a:r>
              <a:rPr lang="cs-CZ" dirty="0" err="1" smtClean="0"/>
              <a:t>staff</a:t>
            </a:r>
            <a:r>
              <a:rPr lang="cs-CZ" dirty="0" smtClean="0"/>
              <a:t> and union.</a:t>
            </a:r>
          </a:p>
          <a:p>
            <a:r>
              <a:rPr lang="cs-CZ" dirty="0" err="1" smtClean="0"/>
              <a:t>The</a:t>
            </a:r>
            <a:r>
              <a:rPr lang="cs-CZ" dirty="0" smtClean="0"/>
              <a:t> </a:t>
            </a:r>
            <a:r>
              <a:rPr lang="cs-CZ" dirty="0" err="1" smtClean="0"/>
              <a:t>head</a:t>
            </a:r>
            <a:r>
              <a:rPr lang="cs-CZ" dirty="0" smtClean="0"/>
              <a:t> </a:t>
            </a:r>
            <a:r>
              <a:rPr lang="cs-CZ" dirty="0" err="1" smtClean="0"/>
              <a:t>of</a:t>
            </a:r>
            <a:r>
              <a:rPr lang="cs-CZ" dirty="0" smtClean="0"/>
              <a:t> </a:t>
            </a:r>
            <a:r>
              <a:rPr lang="cs-CZ" dirty="0" err="1" smtClean="0"/>
              <a:t>the</a:t>
            </a:r>
            <a:r>
              <a:rPr lang="cs-CZ" dirty="0" smtClean="0"/>
              <a:t> </a:t>
            </a:r>
            <a:r>
              <a:rPr lang="cs-CZ" dirty="0" err="1" smtClean="0"/>
              <a:t>services</a:t>
            </a:r>
            <a:r>
              <a:rPr lang="cs-CZ" dirty="0" smtClean="0"/>
              <a:t> </a:t>
            </a:r>
            <a:r>
              <a:rPr lang="cs-CZ" dirty="0" err="1" smtClean="0"/>
              <a:t>was</a:t>
            </a:r>
            <a:r>
              <a:rPr lang="cs-CZ" dirty="0" smtClean="0"/>
              <a:t> </a:t>
            </a:r>
            <a:r>
              <a:rPr lang="cs-CZ" dirty="0" err="1" smtClean="0"/>
              <a:t>replaced</a:t>
            </a:r>
            <a:endParaRPr lang="cs-CZ" dirty="0"/>
          </a:p>
        </p:txBody>
      </p:sp>
    </p:spTree>
    <p:extLst>
      <p:ext uri="{BB962C8B-B14F-4D97-AF65-F5344CB8AC3E}">
        <p14:creationId xmlns:p14="http://schemas.microsoft.com/office/powerpoint/2010/main" val="3135318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Subsequent</a:t>
            </a:r>
            <a:r>
              <a:rPr lang="cs-CZ" dirty="0" smtClean="0"/>
              <a:t> </a:t>
            </a:r>
            <a:r>
              <a:rPr lang="cs-CZ" dirty="0" err="1" smtClean="0"/>
              <a:t>development</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Worsening</a:t>
            </a:r>
            <a:r>
              <a:rPr lang="cs-CZ" dirty="0" smtClean="0"/>
              <a:t> </a:t>
            </a:r>
            <a:r>
              <a:rPr lang="cs-CZ" dirty="0" err="1" smtClean="0"/>
              <a:t>conditions</a:t>
            </a:r>
            <a:r>
              <a:rPr lang="cs-CZ" dirty="0" smtClean="0"/>
              <a:t> </a:t>
            </a:r>
            <a:r>
              <a:rPr lang="cs-CZ" dirty="0" err="1" smtClean="0"/>
              <a:t>for</a:t>
            </a:r>
            <a:r>
              <a:rPr lang="cs-CZ" dirty="0" smtClean="0"/>
              <a:t> </a:t>
            </a:r>
            <a:r>
              <a:rPr lang="cs-CZ" dirty="0" err="1" smtClean="0"/>
              <a:t>travelling</a:t>
            </a:r>
            <a:r>
              <a:rPr lang="cs-CZ" dirty="0" smtClean="0"/>
              <a:t> by </a:t>
            </a:r>
            <a:r>
              <a:rPr lang="cs-CZ" dirty="0" err="1" smtClean="0"/>
              <a:t>train</a:t>
            </a:r>
            <a:r>
              <a:rPr lang="cs-CZ" dirty="0" smtClean="0"/>
              <a:t> </a:t>
            </a:r>
            <a:r>
              <a:rPr lang="cs-CZ" dirty="0" err="1" smtClean="0"/>
              <a:t>between</a:t>
            </a:r>
            <a:r>
              <a:rPr lang="cs-CZ" dirty="0" smtClean="0"/>
              <a:t> Stockholm and </a:t>
            </a:r>
            <a:r>
              <a:rPr lang="cs-CZ" dirty="0" err="1" smtClean="0"/>
              <a:t>Northern</a:t>
            </a:r>
            <a:r>
              <a:rPr lang="cs-CZ" dirty="0" smtClean="0"/>
              <a:t> </a:t>
            </a:r>
            <a:r>
              <a:rPr lang="cs-CZ" dirty="0" err="1" smtClean="0"/>
              <a:t>Sweden</a:t>
            </a:r>
            <a:r>
              <a:rPr lang="cs-CZ" dirty="0" smtClean="0"/>
              <a:t>, </a:t>
            </a:r>
            <a:r>
              <a:rPr lang="cs-CZ" dirty="0" err="1" smtClean="0"/>
              <a:t>causing</a:t>
            </a:r>
            <a:r>
              <a:rPr lang="cs-CZ" dirty="0" smtClean="0"/>
              <a:t> a </a:t>
            </a:r>
            <a:r>
              <a:rPr lang="cs-CZ" dirty="0" err="1" smtClean="0"/>
              <a:t>political</a:t>
            </a:r>
            <a:r>
              <a:rPr lang="cs-CZ" dirty="0" smtClean="0"/>
              <a:t> </a:t>
            </a:r>
            <a:r>
              <a:rPr lang="cs-CZ" dirty="0" err="1" smtClean="0"/>
              <a:t>debate</a:t>
            </a:r>
            <a:r>
              <a:rPr lang="cs-CZ" dirty="0" smtClean="0"/>
              <a:t> </a:t>
            </a:r>
            <a:r>
              <a:rPr lang="cs-CZ" dirty="0" err="1" smtClean="0"/>
              <a:t>that</a:t>
            </a:r>
            <a:r>
              <a:rPr lang="cs-CZ" dirty="0" smtClean="0"/>
              <a:t> </a:t>
            </a:r>
            <a:r>
              <a:rPr lang="cs-CZ" dirty="0" err="1" smtClean="0"/>
              <a:t>soon</a:t>
            </a:r>
            <a:r>
              <a:rPr lang="cs-CZ" dirty="0" smtClean="0"/>
              <a:t> </a:t>
            </a:r>
            <a:r>
              <a:rPr lang="cs-CZ" dirty="0" err="1" smtClean="0"/>
              <a:t>reached</a:t>
            </a:r>
            <a:r>
              <a:rPr lang="cs-CZ" dirty="0" smtClean="0"/>
              <a:t> </a:t>
            </a:r>
            <a:r>
              <a:rPr lang="cs-CZ" dirty="0" err="1" smtClean="0"/>
              <a:t>the</a:t>
            </a:r>
            <a:r>
              <a:rPr lang="cs-CZ" dirty="0" smtClean="0"/>
              <a:t> </a:t>
            </a:r>
            <a:r>
              <a:rPr lang="cs-CZ" dirty="0" err="1" smtClean="0"/>
              <a:t>national</a:t>
            </a:r>
            <a:r>
              <a:rPr lang="cs-CZ" dirty="0" smtClean="0"/>
              <a:t> </a:t>
            </a:r>
            <a:r>
              <a:rPr lang="cs-CZ" dirty="0" err="1" smtClean="0"/>
              <a:t>level</a:t>
            </a:r>
            <a:endParaRPr lang="cs-CZ" dirty="0" smtClean="0"/>
          </a:p>
          <a:p>
            <a:r>
              <a:rPr lang="cs-CZ" dirty="0" err="1" smtClean="0"/>
              <a:t>The</a:t>
            </a:r>
            <a:r>
              <a:rPr lang="cs-CZ" dirty="0" smtClean="0"/>
              <a:t> end </a:t>
            </a:r>
            <a:r>
              <a:rPr lang="cs-CZ" dirty="0" err="1" smtClean="0"/>
              <a:t>result</a:t>
            </a:r>
            <a:r>
              <a:rPr lang="cs-CZ" dirty="0" smtClean="0"/>
              <a:t> </a:t>
            </a:r>
            <a:r>
              <a:rPr lang="cs-CZ" dirty="0" err="1" smtClean="0"/>
              <a:t>was</a:t>
            </a:r>
            <a:r>
              <a:rPr lang="cs-CZ" dirty="0" smtClean="0"/>
              <a:t> a </a:t>
            </a:r>
            <a:r>
              <a:rPr lang="cs-CZ" dirty="0" err="1" smtClean="0"/>
              <a:t>decision</a:t>
            </a:r>
            <a:r>
              <a:rPr lang="cs-CZ" dirty="0" smtClean="0"/>
              <a:t> in </a:t>
            </a:r>
            <a:r>
              <a:rPr lang="cs-CZ" dirty="0" err="1" smtClean="0"/>
              <a:t>Parliament</a:t>
            </a:r>
            <a:r>
              <a:rPr lang="cs-CZ" dirty="0" smtClean="0"/>
              <a:t> to direct </a:t>
            </a:r>
            <a:r>
              <a:rPr lang="cs-CZ" dirty="0" err="1" smtClean="0"/>
              <a:t>an</a:t>
            </a:r>
            <a:r>
              <a:rPr lang="cs-CZ" dirty="0" smtClean="0"/>
              <a:t> extra 100 </a:t>
            </a:r>
            <a:r>
              <a:rPr lang="cs-CZ" dirty="0" err="1" smtClean="0"/>
              <a:t>million</a:t>
            </a:r>
            <a:r>
              <a:rPr lang="cs-CZ" dirty="0" smtClean="0"/>
              <a:t> SEK per </a:t>
            </a:r>
            <a:r>
              <a:rPr lang="cs-CZ" dirty="0" err="1" smtClean="0"/>
              <a:t>year</a:t>
            </a:r>
            <a:r>
              <a:rPr lang="cs-CZ" dirty="0" smtClean="0"/>
              <a:t> to </a:t>
            </a:r>
            <a:r>
              <a:rPr lang="cs-CZ" dirty="0" err="1" smtClean="0"/>
              <a:t>imporve</a:t>
            </a:r>
            <a:r>
              <a:rPr lang="cs-CZ" dirty="0" smtClean="0"/>
              <a:t> </a:t>
            </a:r>
            <a:r>
              <a:rPr lang="cs-CZ" dirty="0" err="1" smtClean="0"/>
              <a:t>the</a:t>
            </a:r>
            <a:r>
              <a:rPr lang="cs-CZ" dirty="0" smtClean="0"/>
              <a:t> </a:t>
            </a:r>
            <a:r>
              <a:rPr lang="cs-CZ" dirty="0" err="1" smtClean="0"/>
              <a:t>quality</a:t>
            </a:r>
            <a:r>
              <a:rPr lang="cs-CZ" dirty="0" smtClean="0"/>
              <a:t> </a:t>
            </a:r>
            <a:r>
              <a:rPr lang="cs-CZ" dirty="0" err="1" smtClean="0"/>
              <a:t>of</a:t>
            </a:r>
            <a:r>
              <a:rPr lang="cs-CZ" dirty="0" smtClean="0"/>
              <a:t> </a:t>
            </a:r>
            <a:r>
              <a:rPr lang="cs-CZ" dirty="0" err="1" smtClean="0"/>
              <a:t>services</a:t>
            </a:r>
            <a:endParaRPr lang="cs-CZ" dirty="0" smtClean="0"/>
          </a:p>
          <a:p>
            <a:r>
              <a:rPr lang="cs-CZ" dirty="0" err="1" smtClean="0"/>
              <a:t>It</a:t>
            </a:r>
            <a:r>
              <a:rPr lang="cs-CZ" dirty="0" smtClean="0"/>
              <a:t> </a:t>
            </a:r>
            <a:r>
              <a:rPr lang="cs-CZ" dirty="0" err="1" smtClean="0"/>
              <a:t>is</a:t>
            </a:r>
            <a:r>
              <a:rPr lang="cs-CZ" dirty="0" smtClean="0"/>
              <a:t> </a:t>
            </a:r>
            <a:r>
              <a:rPr lang="cs-CZ" dirty="0" err="1" smtClean="0"/>
              <a:t>pretty</a:t>
            </a:r>
            <a:r>
              <a:rPr lang="cs-CZ" dirty="0" smtClean="0"/>
              <a:t> </a:t>
            </a:r>
            <a:r>
              <a:rPr lang="cs-CZ" dirty="0" err="1" smtClean="0"/>
              <a:t>clear</a:t>
            </a:r>
            <a:r>
              <a:rPr lang="cs-CZ" dirty="0" smtClean="0"/>
              <a:t> </a:t>
            </a:r>
            <a:r>
              <a:rPr lang="cs-CZ" dirty="0" err="1" smtClean="0"/>
              <a:t>that</a:t>
            </a:r>
            <a:r>
              <a:rPr lang="cs-CZ" dirty="0" smtClean="0"/>
              <a:t> </a:t>
            </a:r>
            <a:r>
              <a:rPr lang="cs-CZ" dirty="0" err="1" smtClean="0"/>
              <a:t>the</a:t>
            </a:r>
            <a:r>
              <a:rPr lang="cs-CZ" dirty="0" smtClean="0"/>
              <a:t> </a:t>
            </a:r>
            <a:r>
              <a:rPr lang="cs-CZ" dirty="0" err="1" smtClean="0"/>
              <a:t>bid</a:t>
            </a:r>
            <a:r>
              <a:rPr lang="cs-CZ" dirty="0" smtClean="0"/>
              <a:t> </a:t>
            </a:r>
            <a:r>
              <a:rPr lang="cs-CZ" dirty="0" err="1" smtClean="0"/>
              <a:t>of</a:t>
            </a:r>
            <a:r>
              <a:rPr lang="cs-CZ" dirty="0" smtClean="0"/>
              <a:t> </a:t>
            </a:r>
            <a:r>
              <a:rPr lang="cs-CZ" dirty="0" err="1" smtClean="0"/>
              <a:t>Connex</a:t>
            </a:r>
            <a:r>
              <a:rPr lang="cs-CZ" dirty="0" smtClean="0"/>
              <a:t> </a:t>
            </a:r>
            <a:r>
              <a:rPr lang="cs-CZ" dirty="0" err="1" smtClean="0"/>
              <a:t>was</a:t>
            </a:r>
            <a:r>
              <a:rPr lang="cs-CZ" dirty="0" smtClean="0"/>
              <a:t> not </a:t>
            </a:r>
            <a:r>
              <a:rPr lang="cs-CZ" dirty="0" err="1" smtClean="0"/>
              <a:t>possible</a:t>
            </a:r>
            <a:r>
              <a:rPr lang="cs-CZ" dirty="0" smtClean="0"/>
              <a:t> to </a:t>
            </a:r>
            <a:r>
              <a:rPr lang="cs-CZ" dirty="0" err="1" smtClean="0"/>
              <a:t>fulfill</a:t>
            </a:r>
            <a:endParaRPr lang="cs-CZ" dirty="0"/>
          </a:p>
        </p:txBody>
      </p:sp>
    </p:spTree>
    <p:extLst>
      <p:ext uri="{BB962C8B-B14F-4D97-AF65-F5344CB8AC3E}">
        <p14:creationId xmlns:p14="http://schemas.microsoft.com/office/powerpoint/2010/main" val="352749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Discussion</a:t>
            </a:r>
            <a:r>
              <a:rPr lang="cs-CZ" dirty="0" smtClean="0"/>
              <a:t> </a:t>
            </a:r>
            <a:r>
              <a:rPr lang="cs-CZ" dirty="0" err="1" smtClean="0"/>
              <a:t>question</a:t>
            </a:r>
            <a:endParaRPr lang="en-GB" noProof="0" dirty="0"/>
          </a:p>
        </p:txBody>
      </p:sp>
      <p:sp>
        <p:nvSpPr>
          <p:cNvPr id="3" name="Zástupný symbol pro obsah 2"/>
          <p:cNvSpPr>
            <a:spLocks noGrp="1"/>
          </p:cNvSpPr>
          <p:nvPr>
            <p:ph idx="1"/>
          </p:nvPr>
        </p:nvSpPr>
        <p:spPr/>
        <p:txBody>
          <a:bodyPr/>
          <a:lstStyle/>
          <a:p>
            <a:r>
              <a:rPr lang="cs-CZ" dirty="0" err="1" smtClean="0"/>
              <a:t>What</a:t>
            </a:r>
            <a:r>
              <a:rPr lang="cs-CZ" dirty="0" smtClean="0"/>
              <a:t> are </a:t>
            </a:r>
            <a:r>
              <a:rPr lang="cs-CZ" dirty="0" err="1" smtClean="0"/>
              <a:t>lessons</a:t>
            </a:r>
            <a:r>
              <a:rPr lang="cs-CZ" dirty="0" smtClean="0"/>
              <a:t> </a:t>
            </a:r>
            <a:r>
              <a:rPr lang="cs-CZ" dirty="0" err="1" smtClean="0"/>
              <a:t>out</a:t>
            </a:r>
            <a:r>
              <a:rPr lang="cs-CZ" dirty="0" smtClean="0"/>
              <a:t> </a:t>
            </a:r>
            <a:r>
              <a:rPr lang="cs-CZ" dirty="0" err="1" smtClean="0"/>
              <a:t>of</a:t>
            </a:r>
            <a:r>
              <a:rPr lang="cs-CZ" dirty="0" smtClean="0"/>
              <a:t> </a:t>
            </a:r>
            <a:r>
              <a:rPr lang="cs-CZ" dirty="0" err="1" smtClean="0"/>
              <a:t>this</a:t>
            </a:r>
            <a:r>
              <a:rPr lang="cs-CZ" dirty="0" smtClean="0"/>
              <a:t> case study? </a:t>
            </a:r>
            <a:endParaRPr lang="cs-CZ" dirty="0"/>
          </a:p>
        </p:txBody>
      </p:sp>
    </p:spTree>
    <p:extLst>
      <p:ext uri="{BB962C8B-B14F-4D97-AF65-F5344CB8AC3E}">
        <p14:creationId xmlns:p14="http://schemas.microsoft.com/office/powerpoint/2010/main" val="4014213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Case</a:t>
            </a:r>
            <a:endParaRPr lang="cs-CZ" dirty="0"/>
          </a:p>
        </p:txBody>
      </p:sp>
      <p:sp>
        <p:nvSpPr>
          <p:cNvPr id="5" name="Podnadpis 4"/>
          <p:cNvSpPr>
            <a:spLocks noGrp="1"/>
          </p:cNvSpPr>
          <p:nvPr>
            <p:ph type="subTitle" idx="1"/>
          </p:nvPr>
        </p:nvSpPr>
        <p:spPr/>
        <p:txBody>
          <a:bodyPr/>
          <a:lstStyle/>
          <a:p>
            <a:r>
              <a:rPr lang="cs-CZ" dirty="0" err="1" smtClean="0"/>
              <a:t>Predatory</a:t>
            </a:r>
            <a:r>
              <a:rPr lang="cs-CZ" dirty="0" smtClean="0"/>
              <a:t> </a:t>
            </a:r>
            <a:r>
              <a:rPr lang="cs-CZ" dirty="0" err="1" smtClean="0"/>
              <a:t>bidding</a:t>
            </a:r>
            <a:r>
              <a:rPr lang="cs-CZ" dirty="0" smtClean="0"/>
              <a:t> in Czech </a:t>
            </a:r>
            <a:r>
              <a:rPr lang="cs-CZ" dirty="0" err="1" smtClean="0"/>
              <a:t>rail</a:t>
            </a:r>
            <a:r>
              <a:rPr lang="cs-CZ" dirty="0" smtClean="0"/>
              <a:t> tender (2006)</a:t>
            </a:r>
            <a:endParaRPr lang="cs-CZ" dirty="0"/>
          </a:p>
        </p:txBody>
      </p:sp>
    </p:spTree>
    <p:extLst>
      <p:ext uri="{BB962C8B-B14F-4D97-AF65-F5344CB8AC3E}">
        <p14:creationId xmlns:p14="http://schemas.microsoft.com/office/powerpoint/2010/main" val="1985482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864096"/>
          </a:xfrm>
        </p:spPr>
        <p:txBody>
          <a:bodyPr/>
          <a:lstStyle/>
          <a:p>
            <a:r>
              <a:rPr lang="cs-CZ" noProof="0" dirty="0" err="1" smtClean="0"/>
              <a:t>Introduction</a:t>
            </a:r>
            <a:endParaRPr lang="en-GB" noProof="0" dirty="0"/>
          </a:p>
        </p:txBody>
      </p:sp>
      <p:sp>
        <p:nvSpPr>
          <p:cNvPr id="3" name="Zástupný symbol pro obsah 2"/>
          <p:cNvSpPr>
            <a:spLocks noGrp="1"/>
          </p:cNvSpPr>
          <p:nvPr>
            <p:ph idx="1"/>
          </p:nvPr>
        </p:nvSpPr>
        <p:spPr>
          <a:xfrm>
            <a:off x="457200" y="1484784"/>
            <a:ext cx="8229600" cy="5001419"/>
          </a:xfrm>
        </p:spPr>
        <p:txBody>
          <a:bodyPr>
            <a:normAutofit/>
          </a:bodyPr>
          <a:lstStyle/>
          <a:p>
            <a:r>
              <a:rPr lang="en-GB" noProof="0" dirty="0" smtClean="0"/>
              <a:t>In 2006 Czech Ministry of Transport opened two competitive tenders for rail lines Pardubice – Liberec and </a:t>
            </a:r>
            <a:r>
              <a:rPr lang="en-GB" noProof="0" dirty="0" err="1" smtClean="0"/>
              <a:t>Plzeň</a:t>
            </a:r>
            <a:r>
              <a:rPr lang="en-GB" noProof="0" dirty="0" smtClean="0"/>
              <a:t> – Most.  </a:t>
            </a:r>
          </a:p>
          <a:p>
            <a:r>
              <a:rPr lang="en-GB" noProof="0" dirty="0" smtClean="0"/>
              <a:t>The tenders' results caused great controversy and did not open the market to competition. </a:t>
            </a:r>
            <a:endParaRPr lang="cs-CZ" noProof="0" dirty="0" smtClean="0"/>
          </a:p>
          <a:p>
            <a:r>
              <a:rPr lang="en-GB" noProof="0" dirty="0" smtClean="0"/>
              <a:t>This was because </a:t>
            </a:r>
            <a:r>
              <a:rPr lang="en-GB" noProof="0" dirty="0" err="1" smtClean="0"/>
              <a:t>České</a:t>
            </a:r>
            <a:r>
              <a:rPr lang="en-GB" noProof="0" dirty="0" smtClean="0"/>
              <a:t> </a:t>
            </a:r>
            <a:r>
              <a:rPr lang="en-GB" noProof="0" dirty="0" err="1" smtClean="0"/>
              <a:t>dráhy</a:t>
            </a:r>
            <a:r>
              <a:rPr lang="en-GB" noProof="0" dirty="0" smtClean="0"/>
              <a:t> won the tenders with a price that aroused suspicion that it</a:t>
            </a:r>
            <a:r>
              <a:rPr lang="cs-CZ" noProof="0" dirty="0" smtClean="0"/>
              <a:t> </a:t>
            </a:r>
            <a:r>
              <a:rPr lang="en-GB" noProof="0" dirty="0" smtClean="0"/>
              <a:t>was set under the level of the incumbent costs. </a:t>
            </a:r>
          </a:p>
          <a:p>
            <a:pPr marL="0" indent="0">
              <a:buNone/>
            </a:pPr>
            <a:endParaRPr lang="en-GB" noProof="0" dirty="0" smtClean="0"/>
          </a:p>
          <a:p>
            <a:pPr marL="0" indent="0">
              <a:buNone/>
            </a:pPr>
            <a:endParaRPr lang="en-GB" noProof="0" dirty="0" smtClean="0"/>
          </a:p>
          <a:p>
            <a:endParaRPr lang="en-GB" noProof="0" dirty="0"/>
          </a:p>
        </p:txBody>
      </p:sp>
    </p:spTree>
    <p:extLst>
      <p:ext uri="{BB962C8B-B14F-4D97-AF65-F5344CB8AC3E}">
        <p14:creationId xmlns:p14="http://schemas.microsoft.com/office/powerpoint/2010/main" val="2604225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Data</a:t>
            </a:r>
            <a:endParaRPr lang="en-GB" noProof="0" dirty="0"/>
          </a:p>
        </p:txBody>
      </p:sp>
      <p:sp>
        <p:nvSpPr>
          <p:cNvPr id="3" name="Zástupný symbol pro obsah 2"/>
          <p:cNvSpPr>
            <a:spLocks noGrp="1"/>
          </p:cNvSpPr>
          <p:nvPr>
            <p:ph idx="1"/>
          </p:nvPr>
        </p:nvSpPr>
        <p:spPr/>
        <p:txBody>
          <a:bodyPr>
            <a:normAutofit fontScale="92500"/>
          </a:bodyPr>
          <a:lstStyle/>
          <a:p>
            <a:r>
              <a:rPr lang="en-GB" dirty="0"/>
              <a:t>The anger of other operators was caused by the incumbent's winning price, which was as low as 18.28 CZK/train kilometre for </a:t>
            </a:r>
            <a:r>
              <a:rPr lang="en-GB" dirty="0" err="1"/>
              <a:t>Plzeň</a:t>
            </a:r>
            <a:r>
              <a:rPr lang="en-GB" dirty="0"/>
              <a:t>-Most and 41.39 CZK/train kilometre for Pardubice - Liberec. </a:t>
            </a:r>
          </a:p>
          <a:p>
            <a:r>
              <a:rPr lang="en-GB" noProof="0" dirty="0" smtClean="0"/>
              <a:t>To assess whether the accusation of predatory pricing was valid is not easy because there were no competitive tenders in long-distance transport and only a handful of competitive tenders in regional transport at the time. </a:t>
            </a:r>
          </a:p>
          <a:p>
            <a:endParaRPr lang="en-GB" noProof="0" dirty="0"/>
          </a:p>
        </p:txBody>
      </p:sp>
    </p:spTree>
    <p:extLst>
      <p:ext uri="{BB962C8B-B14F-4D97-AF65-F5344CB8AC3E}">
        <p14:creationId xmlns:p14="http://schemas.microsoft.com/office/powerpoint/2010/main" val="3644397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Former</a:t>
            </a:r>
            <a:r>
              <a:rPr lang="cs-CZ" dirty="0" smtClean="0"/>
              <a:t> </a:t>
            </a:r>
            <a:r>
              <a:rPr lang="cs-CZ" dirty="0" err="1" smtClean="0"/>
              <a:t>tenders</a:t>
            </a:r>
            <a:endParaRPr lang="cs-CZ" dirty="0"/>
          </a:p>
        </p:txBody>
      </p:sp>
      <p:sp>
        <p:nvSpPr>
          <p:cNvPr id="3" name="Zástupný symbol pro obsah 2"/>
          <p:cNvSpPr>
            <a:spLocks noGrp="1"/>
          </p:cNvSpPr>
          <p:nvPr>
            <p:ph idx="1"/>
          </p:nvPr>
        </p:nvSpPr>
        <p:spPr/>
        <p:txBody>
          <a:bodyPr>
            <a:normAutofit fontScale="85000" lnSpcReduction="10000"/>
          </a:bodyPr>
          <a:lstStyle/>
          <a:p>
            <a:r>
              <a:rPr lang="en-GB" dirty="0"/>
              <a:t>ČD used to claim much higher subsidies for directly awarded long-distance transport, usually as high as 80 CZK per train kilometre. </a:t>
            </a:r>
          </a:p>
          <a:p>
            <a:r>
              <a:rPr lang="en-GB" dirty="0"/>
              <a:t>It is also worth noting the results for a small regional tender in 2005 in western Bohemia for a route connecting the spa towns of Carlsbad, Marienbad and </a:t>
            </a:r>
            <a:r>
              <a:rPr lang="en-GB" dirty="0" err="1"/>
              <a:t>Bečov</a:t>
            </a:r>
            <a:r>
              <a:rPr lang="en-GB" dirty="0"/>
              <a:t>, when </a:t>
            </a:r>
            <a:r>
              <a:rPr lang="en-GB" dirty="0" err="1"/>
              <a:t>Viamont</a:t>
            </a:r>
            <a:r>
              <a:rPr lang="en-GB" dirty="0"/>
              <a:t> was declared the winner with a price of 64.60 per train kilometre. ČD was second with an offer of 80.40 CZK per train kilometre, and </a:t>
            </a:r>
            <a:r>
              <a:rPr lang="en-GB" dirty="0" err="1"/>
              <a:t>Railtrans</a:t>
            </a:r>
            <a:r>
              <a:rPr lang="en-GB" dirty="0"/>
              <a:t> finished in last with an offer of 85.20 CZK </a:t>
            </a:r>
            <a:r>
              <a:rPr lang="en-GB" i="1" dirty="0"/>
              <a:t>(Tomeš, </a:t>
            </a:r>
            <a:r>
              <a:rPr lang="en-GB" i="1" dirty="0" err="1"/>
              <a:t>Kvizda</a:t>
            </a:r>
            <a:r>
              <a:rPr lang="en-GB" i="1" dirty="0"/>
              <a:t>, </a:t>
            </a:r>
            <a:r>
              <a:rPr lang="en-GB" i="1" dirty="0" err="1"/>
              <a:t>Nigrin</a:t>
            </a:r>
            <a:r>
              <a:rPr lang="en-GB" i="1" dirty="0"/>
              <a:t>, </a:t>
            </a:r>
            <a:r>
              <a:rPr lang="en-GB" i="1" dirty="0" err="1"/>
              <a:t>Seidenglanz</a:t>
            </a:r>
            <a:r>
              <a:rPr lang="en-GB" i="1" dirty="0"/>
              <a:t>, 2014</a:t>
            </a:r>
            <a:r>
              <a:rPr lang="en-GB" dirty="0"/>
              <a:t>). </a:t>
            </a:r>
          </a:p>
          <a:p>
            <a:endParaRPr lang="cs-CZ" dirty="0"/>
          </a:p>
        </p:txBody>
      </p:sp>
    </p:spTree>
    <p:extLst>
      <p:ext uri="{BB962C8B-B14F-4D97-AF65-F5344CB8AC3E}">
        <p14:creationId xmlns:p14="http://schemas.microsoft.com/office/powerpoint/2010/main" val="2875493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dirty="0" err="1" smtClean="0"/>
              <a:t>Discussion</a:t>
            </a:r>
            <a:r>
              <a:rPr lang="cs-CZ" noProof="0" dirty="0" smtClean="0"/>
              <a:t> </a:t>
            </a:r>
            <a:r>
              <a:rPr lang="cs-CZ" noProof="0" dirty="0" err="1" smtClean="0"/>
              <a:t>questions</a:t>
            </a:r>
            <a:endParaRPr lang="en-GB" noProof="0" dirty="0"/>
          </a:p>
        </p:txBody>
      </p:sp>
      <p:sp>
        <p:nvSpPr>
          <p:cNvPr id="3" name="Zástupný symbol pro obsah 2"/>
          <p:cNvSpPr>
            <a:spLocks noGrp="1"/>
          </p:cNvSpPr>
          <p:nvPr>
            <p:ph idx="1"/>
          </p:nvPr>
        </p:nvSpPr>
        <p:spPr/>
        <p:txBody>
          <a:bodyPr/>
          <a:lstStyle/>
          <a:p>
            <a:pPr lvl="0"/>
            <a:r>
              <a:rPr lang="en-GB" noProof="0" dirty="0" smtClean="0"/>
              <a:t>Do you think predatory bidding took place?</a:t>
            </a:r>
          </a:p>
          <a:p>
            <a:pPr lvl="0"/>
            <a:r>
              <a:rPr lang="en-GB" noProof="0" dirty="0" smtClean="0"/>
              <a:t>What is the motivation of </a:t>
            </a:r>
            <a:r>
              <a:rPr lang="en-GB" noProof="0" dirty="0" err="1" smtClean="0"/>
              <a:t>České</a:t>
            </a:r>
            <a:r>
              <a:rPr lang="en-GB" noProof="0" dirty="0" smtClean="0"/>
              <a:t> </a:t>
            </a:r>
            <a:r>
              <a:rPr lang="en-GB" noProof="0" dirty="0" err="1" smtClean="0"/>
              <a:t>dráhy</a:t>
            </a:r>
            <a:r>
              <a:rPr lang="en-GB" noProof="0" dirty="0" smtClean="0"/>
              <a:t> to resort to predatory pricing?</a:t>
            </a:r>
          </a:p>
          <a:p>
            <a:pPr lvl="0"/>
            <a:r>
              <a:rPr lang="en-GB" noProof="0" dirty="0" smtClean="0"/>
              <a:t>What are the possibilities of Ministry of Transport to limit predatory pricing or price fixing in competitive tenders?</a:t>
            </a:r>
          </a:p>
          <a:p>
            <a:endParaRPr lang="en-GB" noProof="0" dirty="0"/>
          </a:p>
        </p:txBody>
      </p:sp>
    </p:spTree>
    <p:extLst>
      <p:ext uri="{BB962C8B-B14F-4D97-AF65-F5344CB8AC3E}">
        <p14:creationId xmlns:p14="http://schemas.microsoft.com/office/powerpoint/2010/main" val="3975028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Empirical</a:t>
            </a:r>
            <a:r>
              <a:rPr lang="cs-CZ" dirty="0" smtClean="0"/>
              <a:t> evidence</a:t>
            </a:r>
            <a:endParaRPr lang="cs-CZ" dirty="0"/>
          </a:p>
        </p:txBody>
      </p:sp>
      <p:pic>
        <p:nvPicPr>
          <p:cNvPr id="4" name="Zástupný symbol pro obsah 3"/>
          <p:cNvPicPr>
            <a:picLocks noGrp="1" noChangeAspect="1"/>
          </p:cNvPicPr>
          <p:nvPr>
            <p:ph idx="1"/>
          </p:nvPr>
        </p:nvPicPr>
        <p:blipFill>
          <a:blip r:embed="rId2"/>
          <a:stretch>
            <a:fillRect/>
          </a:stretch>
        </p:blipFill>
        <p:spPr>
          <a:xfrm>
            <a:off x="1057275" y="2348706"/>
            <a:ext cx="7029450" cy="3028950"/>
          </a:xfrm>
          <a:prstGeom prst="rect">
            <a:avLst/>
          </a:prstGeom>
        </p:spPr>
      </p:pic>
      <p:sp>
        <p:nvSpPr>
          <p:cNvPr id="5" name="TextovéPole 4"/>
          <p:cNvSpPr txBox="1"/>
          <p:nvPr/>
        </p:nvSpPr>
        <p:spPr>
          <a:xfrm>
            <a:off x="1115616" y="1556792"/>
            <a:ext cx="6912768" cy="369332"/>
          </a:xfrm>
          <a:prstGeom prst="rect">
            <a:avLst/>
          </a:prstGeom>
          <a:noFill/>
        </p:spPr>
        <p:txBody>
          <a:bodyPr wrap="square" rtlCol="0">
            <a:spAutoFit/>
          </a:bodyPr>
          <a:lstStyle/>
          <a:p>
            <a:r>
              <a:rPr lang="cs-CZ" dirty="0" smtClean="0"/>
              <a:t>Table: </a:t>
            </a:r>
            <a:r>
              <a:rPr lang="cs-CZ" dirty="0" err="1" smtClean="0"/>
              <a:t>Train</a:t>
            </a:r>
            <a:r>
              <a:rPr lang="cs-CZ" dirty="0" smtClean="0"/>
              <a:t> km </a:t>
            </a:r>
            <a:r>
              <a:rPr lang="cs-CZ" dirty="0" err="1" smtClean="0"/>
              <a:t>costs</a:t>
            </a:r>
            <a:r>
              <a:rPr lang="cs-CZ" dirty="0" smtClean="0"/>
              <a:t> </a:t>
            </a:r>
            <a:r>
              <a:rPr lang="cs-CZ" dirty="0" err="1" smtClean="0"/>
              <a:t>of</a:t>
            </a:r>
            <a:r>
              <a:rPr lang="cs-CZ" dirty="0" smtClean="0"/>
              <a:t> </a:t>
            </a:r>
            <a:r>
              <a:rPr lang="cs-CZ" dirty="0" err="1" smtClean="0"/>
              <a:t>the</a:t>
            </a:r>
            <a:r>
              <a:rPr lang="cs-CZ" dirty="0" smtClean="0"/>
              <a:t> </a:t>
            </a:r>
            <a:r>
              <a:rPr lang="cs-CZ" dirty="0" err="1" smtClean="0"/>
              <a:t>incumbent</a:t>
            </a:r>
            <a:endParaRPr lang="cs-CZ" dirty="0"/>
          </a:p>
        </p:txBody>
      </p:sp>
      <p:sp>
        <p:nvSpPr>
          <p:cNvPr id="6" name="TextovéPole 5"/>
          <p:cNvSpPr txBox="1"/>
          <p:nvPr/>
        </p:nvSpPr>
        <p:spPr>
          <a:xfrm>
            <a:off x="4283968" y="5805264"/>
            <a:ext cx="3960440" cy="369332"/>
          </a:xfrm>
          <a:prstGeom prst="rect">
            <a:avLst/>
          </a:prstGeom>
          <a:noFill/>
        </p:spPr>
        <p:txBody>
          <a:bodyPr wrap="square" rtlCol="0">
            <a:spAutoFit/>
          </a:bodyPr>
          <a:lstStyle/>
          <a:p>
            <a:r>
              <a:rPr lang="cs-CZ" dirty="0" smtClean="0"/>
              <a:t>Source: Rakova 2014</a:t>
            </a:r>
            <a:endParaRPr lang="cs-CZ" dirty="0"/>
          </a:p>
        </p:txBody>
      </p:sp>
    </p:spTree>
    <p:extLst>
      <p:ext uri="{BB962C8B-B14F-4D97-AF65-F5344CB8AC3E}">
        <p14:creationId xmlns:p14="http://schemas.microsoft.com/office/powerpoint/2010/main" val="2712876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Empirical</a:t>
            </a:r>
            <a:r>
              <a:rPr lang="cs-CZ" dirty="0" smtClean="0"/>
              <a:t> evidence</a:t>
            </a:r>
            <a:endParaRPr lang="cs-CZ" dirty="0"/>
          </a:p>
        </p:txBody>
      </p:sp>
      <p:pic>
        <p:nvPicPr>
          <p:cNvPr id="4" name="Zástupný symbol pro obsah 3"/>
          <p:cNvPicPr>
            <a:picLocks noGrp="1" noChangeAspect="1"/>
          </p:cNvPicPr>
          <p:nvPr>
            <p:ph idx="1"/>
          </p:nvPr>
        </p:nvPicPr>
        <p:blipFill>
          <a:blip r:embed="rId2"/>
          <a:stretch>
            <a:fillRect/>
          </a:stretch>
        </p:blipFill>
        <p:spPr>
          <a:xfrm>
            <a:off x="878719" y="1600200"/>
            <a:ext cx="7386562" cy="4525963"/>
          </a:xfrm>
          <a:prstGeom prst="rect">
            <a:avLst/>
          </a:prstGeom>
        </p:spPr>
      </p:pic>
      <p:sp>
        <p:nvSpPr>
          <p:cNvPr id="5" name="TextovéPole 4"/>
          <p:cNvSpPr txBox="1"/>
          <p:nvPr/>
        </p:nvSpPr>
        <p:spPr>
          <a:xfrm>
            <a:off x="6228184" y="6309320"/>
            <a:ext cx="2304256" cy="369332"/>
          </a:xfrm>
          <a:prstGeom prst="rect">
            <a:avLst/>
          </a:prstGeom>
          <a:noFill/>
        </p:spPr>
        <p:txBody>
          <a:bodyPr wrap="square" rtlCol="0">
            <a:spAutoFit/>
          </a:bodyPr>
          <a:lstStyle/>
          <a:p>
            <a:r>
              <a:rPr lang="cs-CZ" dirty="0" smtClean="0"/>
              <a:t>Schmidt (2009)</a:t>
            </a:r>
            <a:endParaRPr lang="cs-CZ" dirty="0"/>
          </a:p>
        </p:txBody>
      </p:sp>
    </p:spTree>
    <p:extLst>
      <p:ext uri="{BB962C8B-B14F-4D97-AF65-F5344CB8AC3E}">
        <p14:creationId xmlns:p14="http://schemas.microsoft.com/office/powerpoint/2010/main" val="242160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Introduction</a:t>
            </a:r>
            <a:endParaRPr lang="en-GB" noProof="0" dirty="0"/>
          </a:p>
        </p:txBody>
      </p:sp>
      <p:sp>
        <p:nvSpPr>
          <p:cNvPr id="3" name="Zástupný symbol pro obsah 2"/>
          <p:cNvSpPr>
            <a:spLocks noGrp="1"/>
          </p:cNvSpPr>
          <p:nvPr>
            <p:ph idx="1"/>
          </p:nvPr>
        </p:nvSpPr>
        <p:spPr/>
        <p:txBody>
          <a:bodyPr>
            <a:normAutofit lnSpcReduction="10000"/>
          </a:bodyPr>
          <a:lstStyle/>
          <a:p>
            <a:r>
              <a:rPr lang="en-GB" noProof="0" dirty="0" smtClean="0"/>
              <a:t>Pricing is a vital component in the economics of transport</a:t>
            </a:r>
          </a:p>
          <a:p>
            <a:r>
              <a:rPr lang="en-GB" noProof="0" dirty="0" smtClean="0"/>
              <a:t>The price determine who gets and who doesn’t get a particular service, but also determines the distribution of rewards between the provider and the user</a:t>
            </a:r>
          </a:p>
          <a:p>
            <a:r>
              <a:rPr lang="en-GB" noProof="0" dirty="0" smtClean="0"/>
              <a:t>The imperfect market structures are characterized by higher rewards for the providers</a:t>
            </a:r>
            <a:endParaRPr lang="en-GB" noProof="0" dirty="0"/>
          </a:p>
        </p:txBody>
      </p:sp>
    </p:spTree>
    <p:extLst>
      <p:ext uri="{BB962C8B-B14F-4D97-AF65-F5344CB8AC3E}">
        <p14:creationId xmlns:p14="http://schemas.microsoft.com/office/powerpoint/2010/main" val="859749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10.3 </a:t>
            </a:r>
            <a:r>
              <a:rPr lang="cs-CZ" dirty="0" err="1" smtClean="0"/>
              <a:t>Airport</a:t>
            </a:r>
            <a:r>
              <a:rPr lang="cs-CZ" dirty="0" smtClean="0"/>
              <a:t> </a:t>
            </a:r>
            <a:r>
              <a:rPr lang="cs-CZ" dirty="0" err="1" smtClean="0"/>
              <a:t>charges</a:t>
            </a:r>
            <a:endParaRPr lang="cs-CZ" dirty="0"/>
          </a:p>
        </p:txBody>
      </p:sp>
      <p:sp>
        <p:nvSpPr>
          <p:cNvPr id="5" name="Podnadpis 4"/>
          <p:cNvSpPr>
            <a:spLocks noGrp="1"/>
          </p:cNvSpPr>
          <p:nvPr>
            <p:ph type="subTitle" idx="1"/>
          </p:nvPr>
        </p:nvSpPr>
        <p:spPr/>
        <p:txBody>
          <a:bodyPr>
            <a:normAutofit fontScale="85000" lnSpcReduction="10000"/>
          </a:bodyPr>
          <a:lstStyle/>
          <a:p>
            <a:r>
              <a:rPr lang="en-US" dirty="0"/>
              <a:t>Bel, G., &amp; </a:t>
            </a:r>
            <a:r>
              <a:rPr lang="en-US" dirty="0" err="1"/>
              <a:t>Fageda</a:t>
            </a:r>
            <a:r>
              <a:rPr lang="en-US" dirty="0"/>
              <a:t>, X. (2010). Privatization, regulation and airport pricing: an empirical analysis for Europe. </a:t>
            </a:r>
            <a:r>
              <a:rPr lang="en-US" i="1" dirty="0"/>
              <a:t>Journal of Regulatory Economics</a:t>
            </a:r>
            <a:r>
              <a:rPr lang="en-US" dirty="0"/>
              <a:t>, </a:t>
            </a:r>
            <a:r>
              <a:rPr lang="en-US" i="1" dirty="0"/>
              <a:t>37</a:t>
            </a:r>
            <a:r>
              <a:rPr lang="en-US" dirty="0"/>
              <a:t>(2), 142-161.</a:t>
            </a:r>
          </a:p>
          <a:p>
            <a:endParaRPr lang="cs-CZ" dirty="0"/>
          </a:p>
        </p:txBody>
      </p:sp>
    </p:spTree>
    <p:extLst>
      <p:ext uri="{BB962C8B-B14F-4D97-AF65-F5344CB8AC3E}">
        <p14:creationId xmlns:p14="http://schemas.microsoft.com/office/powerpoint/2010/main" val="216022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endParaRPr lang="cs-CZ" dirty="0"/>
          </a:p>
        </p:txBody>
      </p:sp>
      <p:sp>
        <p:nvSpPr>
          <p:cNvPr id="3" name="Zástupný symbol pro obsah 2"/>
          <p:cNvSpPr>
            <a:spLocks noGrp="1"/>
          </p:cNvSpPr>
          <p:nvPr>
            <p:ph idx="1"/>
          </p:nvPr>
        </p:nvSpPr>
        <p:spPr/>
        <p:txBody>
          <a:bodyPr/>
          <a:lstStyle/>
          <a:p>
            <a:r>
              <a:rPr lang="cs-CZ" dirty="0" err="1" smtClean="0"/>
              <a:t>Both</a:t>
            </a:r>
            <a:r>
              <a:rPr lang="cs-CZ" dirty="0" smtClean="0"/>
              <a:t> </a:t>
            </a:r>
            <a:r>
              <a:rPr lang="cs-CZ" dirty="0" err="1" smtClean="0"/>
              <a:t>airports</a:t>
            </a:r>
            <a:r>
              <a:rPr lang="cs-CZ" dirty="0" smtClean="0"/>
              <a:t> and major </a:t>
            </a:r>
            <a:r>
              <a:rPr lang="cs-CZ" dirty="0" err="1" smtClean="0"/>
              <a:t>airline</a:t>
            </a:r>
            <a:r>
              <a:rPr lang="cs-CZ" dirty="0" smtClean="0"/>
              <a:t> </a:t>
            </a:r>
            <a:r>
              <a:rPr lang="cs-CZ" dirty="0" err="1" smtClean="0"/>
              <a:t>operators</a:t>
            </a:r>
            <a:r>
              <a:rPr lang="cs-CZ" dirty="0" smtClean="0"/>
              <a:t> </a:t>
            </a:r>
            <a:r>
              <a:rPr lang="cs-CZ" dirty="0" err="1" smtClean="0"/>
              <a:t>have</a:t>
            </a:r>
            <a:r>
              <a:rPr lang="cs-CZ" dirty="0" smtClean="0"/>
              <a:t> </a:t>
            </a:r>
            <a:r>
              <a:rPr lang="cs-CZ" dirty="0" err="1" smtClean="0"/>
              <a:t>significant</a:t>
            </a:r>
            <a:r>
              <a:rPr lang="cs-CZ" dirty="0" smtClean="0"/>
              <a:t> market </a:t>
            </a:r>
            <a:r>
              <a:rPr lang="cs-CZ" dirty="0" err="1" smtClean="0"/>
              <a:t>power</a:t>
            </a:r>
            <a:endParaRPr lang="cs-CZ" dirty="0" smtClean="0"/>
          </a:p>
          <a:p>
            <a:r>
              <a:rPr lang="cs-CZ" dirty="0" err="1" smtClean="0"/>
              <a:t>What</a:t>
            </a:r>
            <a:r>
              <a:rPr lang="cs-CZ" dirty="0" smtClean="0"/>
              <a:t> are </a:t>
            </a:r>
            <a:r>
              <a:rPr lang="cs-CZ" dirty="0" err="1" smtClean="0"/>
              <a:t>factors</a:t>
            </a:r>
            <a:r>
              <a:rPr lang="cs-CZ" dirty="0" smtClean="0"/>
              <a:t> </a:t>
            </a:r>
            <a:r>
              <a:rPr lang="cs-CZ" dirty="0" err="1" smtClean="0"/>
              <a:t>that</a:t>
            </a:r>
            <a:r>
              <a:rPr lang="cs-CZ" dirty="0" smtClean="0"/>
              <a:t> </a:t>
            </a:r>
            <a:r>
              <a:rPr lang="cs-CZ" dirty="0" err="1" smtClean="0"/>
              <a:t>determine</a:t>
            </a:r>
            <a:r>
              <a:rPr lang="cs-CZ" dirty="0" smtClean="0"/>
              <a:t> </a:t>
            </a:r>
            <a:r>
              <a:rPr lang="cs-CZ" dirty="0" err="1" smtClean="0"/>
              <a:t>the</a:t>
            </a:r>
            <a:r>
              <a:rPr lang="cs-CZ" dirty="0" smtClean="0"/>
              <a:t> </a:t>
            </a:r>
            <a:r>
              <a:rPr lang="cs-CZ" dirty="0" err="1" smtClean="0"/>
              <a:t>level</a:t>
            </a:r>
            <a:r>
              <a:rPr lang="cs-CZ" dirty="0" smtClean="0"/>
              <a:t> </a:t>
            </a:r>
            <a:r>
              <a:rPr lang="cs-CZ" dirty="0" err="1" smtClean="0"/>
              <a:t>of</a:t>
            </a:r>
            <a:r>
              <a:rPr lang="cs-CZ" dirty="0" smtClean="0"/>
              <a:t> </a:t>
            </a:r>
            <a:r>
              <a:rPr lang="cs-CZ" dirty="0" err="1" smtClean="0"/>
              <a:t>airport</a:t>
            </a:r>
            <a:r>
              <a:rPr lang="cs-CZ" dirty="0" smtClean="0"/>
              <a:t> </a:t>
            </a:r>
            <a:r>
              <a:rPr lang="cs-CZ" dirty="0" err="1" smtClean="0"/>
              <a:t>charges</a:t>
            </a:r>
            <a:r>
              <a:rPr lang="cs-CZ" dirty="0" smtClean="0"/>
              <a:t>?</a:t>
            </a:r>
          </a:p>
          <a:p>
            <a:r>
              <a:rPr lang="cs-CZ" dirty="0" err="1" smtClean="0"/>
              <a:t>Volume</a:t>
            </a:r>
            <a:r>
              <a:rPr lang="cs-CZ" dirty="0" smtClean="0"/>
              <a:t> </a:t>
            </a:r>
            <a:r>
              <a:rPr lang="cs-CZ" dirty="0" err="1" smtClean="0"/>
              <a:t>of</a:t>
            </a:r>
            <a:r>
              <a:rPr lang="cs-CZ" dirty="0" smtClean="0"/>
              <a:t> </a:t>
            </a:r>
            <a:r>
              <a:rPr lang="cs-CZ" dirty="0" err="1" smtClean="0"/>
              <a:t>traffic</a:t>
            </a:r>
            <a:r>
              <a:rPr lang="cs-CZ" dirty="0" smtClean="0"/>
              <a:t>?</a:t>
            </a:r>
          </a:p>
          <a:p>
            <a:r>
              <a:rPr lang="cs-CZ" dirty="0" smtClean="0"/>
              <a:t>Public/</a:t>
            </a:r>
            <a:r>
              <a:rPr lang="cs-CZ" dirty="0" err="1" smtClean="0"/>
              <a:t>private</a:t>
            </a:r>
            <a:r>
              <a:rPr lang="cs-CZ" dirty="0" smtClean="0"/>
              <a:t> </a:t>
            </a:r>
            <a:r>
              <a:rPr lang="cs-CZ" dirty="0" err="1" smtClean="0"/>
              <a:t>ownership</a:t>
            </a:r>
            <a:r>
              <a:rPr lang="cs-CZ" dirty="0" smtClean="0"/>
              <a:t>?</a:t>
            </a:r>
          </a:p>
          <a:p>
            <a:r>
              <a:rPr lang="cs-CZ" dirty="0" err="1" smtClean="0"/>
              <a:t>Regulation</a:t>
            </a:r>
            <a:r>
              <a:rPr lang="cs-CZ" dirty="0" smtClean="0"/>
              <a:t>?</a:t>
            </a:r>
          </a:p>
          <a:p>
            <a:endParaRPr lang="cs-CZ" dirty="0"/>
          </a:p>
        </p:txBody>
      </p:sp>
    </p:spTree>
    <p:extLst>
      <p:ext uri="{BB962C8B-B14F-4D97-AF65-F5344CB8AC3E}">
        <p14:creationId xmlns:p14="http://schemas.microsoft.com/office/powerpoint/2010/main" val="2723722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Airport pricing</a:t>
            </a:r>
            <a:endParaRPr lang="en-GB" noProof="0" dirty="0"/>
          </a:p>
        </p:txBody>
      </p:sp>
      <p:sp>
        <p:nvSpPr>
          <p:cNvPr id="3" name="Zástupný symbol pro obsah 2"/>
          <p:cNvSpPr>
            <a:spLocks noGrp="1"/>
          </p:cNvSpPr>
          <p:nvPr>
            <p:ph idx="1"/>
          </p:nvPr>
        </p:nvSpPr>
        <p:spPr/>
        <p:txBody>
          <a:bodyPr>
            <a:normAutofit/>
          </a:bodyPr>
          <a:lstStyle/>
          <a:p>
            <a:r>
              <a:rPr lang="en-GB" noProof="0" dirty="0" smtClean="0"/>
              <a:t>Bel – </a:t>
            </a:r>
            <a:r>
              <a:rPr lang="en-GB" noProof="0" dirty="0" err="1" smtClean="0"/>
              <a:t>Fageda</a:t>
            </a:r>
            <a:r>
              <a:rPr lang="en-GB" noProof="0" dirty="0" smtClean="0"/>
              <a:t> (2010) examined factors determining airport charges. Their empirical model was formulated as: </a:t>
            </a:r>
          </a:p>
          <a:p>
            <a:endParaRPr lang="en-GB" noProof="0" dirty="0" smtClean="0"/>
          </a:p>
          <a:p>
            <a:endParaRPr lang="en-GB" noProof="0" dirty="0"/>
          </a:p>
        </p:txBody>
      </p:sp>
      <p:pic>
        <p:nvPicPr>
          <p:cNvPr id="5" name="Obrázek 4"/>
          <p:cNvPicPr>
            <a:picLocks noChangeAspect="1"/>
          </p:cNvPicPr>
          <p:nvPr/>
        </p:nvPicPr>
        <p:blipFill>
          <a:blip r:embed="rId3"/>
          <a:stretch>
            <a:fillRect/>
          </a:stretch>
        </p:blipFill>
        <p:spPr>
          <a:xfrm>
            <a:off x="0" y="3863181"/>
            <a:ext cx="8983481" cy="1437357"/>
          </a:xfrm>
          <a:prstGeom prst="rect">
            <a:avLst/>
          </a:prstGeom>
        </p:spPr>
      </p:pic>
    </p:spTree>
    <p:extLst>
      <p:ext uri="{BB962C8B-B14F-4D97-AF65-F5344CB8AC3E}">
        <p14:creationId xmlns:p14="http://schemas.microsoft.com/office/powerpoint/2010/main" val="1044900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Variables</a:t>
            </a:r>
            <a:endParaRPr lang="en-GB" noProof="0" dirty="0"/>
          </a:p>
        </p:txBody>
      </p:sp>
      <p:sp>
        <p:nvSpPr>
          <p:cNvPr id="3" name="Zástupný symbol pro obsah 2"/>
          <p:cNvSpPr>
            <a:spLocks noGrp="1"/>
          </p:cNvSpPr>
          <p:nvPr>
            <p:ph idx="1"/>
          </p:nvPr>
        </p:nvSpPr>
        <p:spPr/>
        <p:txBody>
          <a:bodyPr>
            <a:normAutofit fontScale="62500" lnSpcReduction="20000"/>
          </a:bodyPr>
          <a:lstStyle/>
          <a:p>
            <a:pPr marL="0" indent="0">
              <a:buNone/>
            </a:pPr>
            <a:r>
              <a:rPr lang="en-GB" i="1" noProof="0" dirty="0" smtClean="0"/>
              <a:t>PR</a:t>
            </a:r>
            <a:r>
              <a:rPr lang="en-GB" noProof="0" dirty="0" smtClean="0"/>
              <a:t> is he price charged by the airports to airlines </a:t>
            </a:r>
            <a:r>
              <a:rPr lang="en-GB" noProof="0" dirty="0" err="1" smtClean="0"/>
              <a:t>fo</a:t>
            </a:r>
            <a:r>
              <a:rPr lang="en-GB" noProof="0" dirty="0" smtClean="0"/>
              <a:t> traffic within EU. </a:t>
            </a:r>
          </a:p>
          <a:p>
            <a:pPr marL="514350" indent="-514350">
              <a:buFont typeface="+mj-lt"/>
              <a:buAutoNum type="arabicPeriod"/>
            </a:pPr>
            <a:r>
              <a:rPr lang="en-GB" i="1" noProof="0" dirty="0" err="1" smtClean="0"/>
              <a:t>Total_Traffic</a:t>
            </a:r>
            <a:r>
              <a:rPr lang="en-GB" noProof="0" dirty="0" smtClean="0"/>
              <a:t> is the airport‘s total volume of traffic. </a:t>
            </a:r>
          </a:p>
          <a:p>
            <a:pPr marL="514350" indent="-514350">
              <a:buFont typeface="+mj-lt"/>
              <a:buAutoNum type="arabicPeriod"/>
            </a:pPr>
            <a:r>
              <a:rPr lang="en-GB" i="1" noProof="0" dirty="0" smtClean="0"/>
              <a:t>%</a:t>
            </a:r>
            <a:r>
              <a:rPr lang="en-GB" i="1" noProof="0" dirty="0" err="1" smtClean="0"/>
              <a:t>National_Traffic</a:t>
            </a:r>
            <a:r>
              <a:rPr lang="en-GB" noProof="0" dirty="0" smtClean="0"/>
              <a:t> is the domestic traffic as a percentage of the airport’s total traffic. </a:t>
            </a:r>
          </a:p>
          <a:p>
            <a:pPr marL="514350" indent="-514350">
              <a:buFont typeface="+mj-lt"/>
              <a:buAutoNum type="arabicPeriod"/>
            </a:pPr>
            <a:r>
              <a:rPr lang="en-GB" noProof="0" dirty="0" err="1" smtClean="0"/>
              <a:t>Number_nearby_airports</a:t>
            </a:r>
            <a:r>
              <a:rPr lang="en-GB" noProof="0" dirty="0" smtClean="0"/>
              <a:t> is the number of airports that lie fewer than 100 km away. </a:t>
            </a:r>
          </a:p>
          <a:p>
            <a:pPr marL="514350" indent="-514350">
              <a:buFont typeface="+mj-lt"/>
              <a:buAutoNum type="arabicPeriod"/>
            </a:pPr>
            <a:r>
              <a:rPr lang="en-GB" i="1" noProof="0" dirty="0" smtClean="0"/>
              <a:t>HHI</a:t>
            </a:r>
            <a:r>
              <a:rPr lang="en-GB" noProof="0" dirty="0" smtClean="0"/>
              <a:t> is the </a:t>
            </a:r>
            <a:r>
              <a:rPr lang="en-GB" noProof="0" dirty="0" err="1" smtClean="0"/>
              <a:t>the</a:t>
            </a:r>
            <a:r>
              <a:rPr lang="en-GB" noProof="0" dirty="0" smtClean="0"/>
              <a:t> Hirschman-</a:t>
            </a:r>
            <a:r>
              <a:rPr lang="en-GB" noProof="0" dirty="0" err="1" smtClean="0"/>
              <a:t>Herfindhal</a:t>
            </a:r>
            <a:r>
              <a:rPr lang="en-GB" noProof="0" dirty="0" smtClean="0"/>
              <a:t> index of concentration at the airport in the terms of the number of flights offered by the airlines operating out of it. </a:t>
            </a:r>
          </a:p>
          <a:p>
            <a:pPr marL="514350" indent="-514350">
              <a:buFont typeface="+mj-lt"/>
              <a:buAutoNum type="arabicPeriod"/>
            </a:pPr>
            <a:r>
              <a:rPr lang="en-GB" i="1" noProof="0" dirty="0" smtClean="0"/>
              <a:t>%</a:t>
            </a:r>
            <a:r>
              <a:rPr lang="en-GB" i="1" noProof="0" dirty="0" err="1" smtClean="0"/>
              <a:t>Airline_alliance_traffic</a:t>
            </a:r>
            <a:r>
              <a:rPr lang="en-GB" noProof="0" dirty="0" smtClean="0"/>
              <a:t> is the percentage of traffic channelled by the airlines integrated within international alliances. </a:t>
            </a:r>
          </a:p>
          <a:p>
            <a:pPr marL="514350" indent="-514350">
              <a:buFont typeface="+mj-lt"/>
              <a:buAutoNum type="arabicPeriod"/>
            </a:pPr>
            <a:r>
              <a:rPr lang="en-GB" i="1" noProof="0" dirty="0" err="1" smtClean="0"/>
              <a:t>Private_Non_Regulated</a:t>
            </a:r>
            <a:r>
              <a:rPr lang="en-GB" noProof="0" dirty="0" smtClean="0"/>
              <a:t> is the dummy for private and non regulated airports. </a:t>
            </a:r>
          </a:p>
          <a:p>
            <a:pPr marL="514350" indent="-514350">
              <a:buFont typeface="+mj-lt"/>
              <a:buAutoNum type="arabicPeriod"/>
            </a:pPr>
            <a:r>
              <a:rPr lang="en-GB" i="1" noProof="0" dirty="0" err="1" smtClean="0"/>
              <a:t>D</a:t>
            </a:r>
            <a:r>
              <a:rPr lang="en-GB" i="1" baseline="30000" noProof="0" dirty="0" err="1" smtClean="0"/>
              <a:t>island</a:t>
            </a:r>
            <a:r>
              <a:rPr lang="en-GB" noProof="0" dirty="0" smtClean="0"/>
              <a:t> is a dummy for airports with an island location. </a:t>
            </a:r>
          </a:p>
          <a:p>
            <a:pPr marL="514350" indent="-514350">
              <a:buFont typeface="+mj-lt"/>
              <a:buAutoNum type="arabicPeriod"/>
            </a:pPr>
            <a:r>
              <a:rPr lang="en-GB" noProof="0" dirty="0" err="1" smtClean="0"/>
              <a:t>D</a:t>
            </a:r>
            <a:r>
              <a:rPr lang="en-GB" baseline="30000" noProof="0" dirty="0" err="1" smtClean="0"/>
              <a:t>system</a:t>
            </a:r>
            <a:r>
              <a:rPr lang="en-GB" noProof="0" dirty="0" smtClean="0"/>
              <a:t> is a dummy for airports in countries that operate a price fixing system. </a:t>
            </a:r>
          </a:p>
          <a:p>
            <a:endParaRPr lang="en-GB" noProof="0" dirty="0"/>
          </a:p>
        </p:txBody>
      </p:sp>
    </p:spTree>
    <p:extLst>
      <p:ext uri="{BB962C8B-B14F-4D97-AF65-F5344CB8AC3E}">
        <p14:creationId xmlns:p14="http://schemas.microsoft.com/office/powerpoint/2010/main" val="3446095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Questions</a:t>
            </a:r>
            <a:endParaRPr lang="en-GB" noProof="0" dirty="0"/>
          </a:p>
        </p:txBody>
      </p:sp>
      <p:sp>
        <p:nvSpPr>
          <p:cNvPr id="3" name="Zástupný symbol pro obsah 2"/>
          <p:cNvSpPr>
            <a:spLocks noGrp="1"/>
          </p:cNvSpPr>
          <p:nvPr>
            <p:ph idx="1"/>
          </p:nvPr>
        </p:nvSpPr>
        <p:spPr/>
        <p:txBody>
          <a:bodyPr/>
          <a:lstStyle/>
          <a:p>
            <a:pPr lvl="0"/>
            <a:r>
              <a:rPr lang="en-GB" noProof="0" dirty="0" smtClean="0"/>
              <a:t>What signs do you expect for the explanatory variables?</a:t>
            </a:r>
          </a:p>
          <a:p>
            <a:pPr lvl="0"/>
            <a:r>
              <a:rPr lang="en-GB" noProof="0" dirty="0" smtClean="0"/>
              <a:t>Which estimation method would you use?</a:t>
            </a:r>
          </a:p>
          <a:p>
            <a:pPr lvl="0"/>
            <a:r>
              <a:rPr lang="en-GB" noProof="0" dirty="0" smtClean="0"/>
              <a:t>Do you think </a:t>
            </a:r>
            <a:r>
              <a:rPr lang="en-GB" noProof="0" dirty="0" err="1" smtClean="0"/>
              <a:t>endogeneity</a:t>
            </a:r>
            <a:r>
              <a:rPr lang="en-GB" noProof="0" dirty="0" smtClean="0"/>
              <a:t> may be a problem here?</a:t>
            </a:r>
          </a:p>
          <a:p>
            <a:endParaRPr lang="en-GB" noProof="0" dirty="0"/>
          </a:p>
        </p:txBody>
      </p:sp>
    </p:spTree>
    <p:extLst>
      <p:ext uri="{BB962C8B-B14F-4D97-AF65-F5344CB8AC3E}">
        <p14:creationId xmlns:p14="http://schemas.microsoft.com/office/powerpoint/2010/main" val="3182923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627784" y="1903703"/>
            <a:ext cx="4165848" cy="4240238"/>
          </a:xfrm>
          <a:prstGeom prst="rect">
            <a:avLst/>
          </a:prstGeom>
        </p:spPr>
      </p:pic>
    </p:spTree>
    <p:extLst>
      <p:ext uri="{BB962C8B-B14F-4D97-AF65-F5344CB8AC3E}">
        <p14:creationId xmlns:p14="http://schemas.microsoft.com/office/powerpoint/2010/main" val="193442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Conclusions</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smtClean="0"/>
              <a:t>Using </a:t>
            </a:r>
            <a:r>
              <a:rPr lang="en-US" dirty="0"/>
              <a:t>data </a:t>
            </a:r>
            <a:r>
              <a:rPr lang="en-US" dirty="0" smtClean="0"/>
              <a:t>for</a:t>
            </a:r>
            <a:r>
              <a:rPr lang="cs-CZ" dirty="0" smtClean="0"/>
              <a:t> </a:t>
            </a:r>
            <a:r>
              <a:rPr lang="en-US" dirty="0" smtClean="0"/>
              <a:t>100 </a:t>
            </a:r>
            <a:r>
              <a:rPr lang="en-US" dirty="0"/>
              <a:t>large airports in Europe, we find that they charge higher prices when they </a:t>
            </a:r>
            <a:r>
              <a:rPr lang="en-US" dirty="0" smtClean="0"/>
              <a:t>move</a:t>
            </a:r>
            <a:r>
              <a:rPr lang="cs-CZ" dirty="0" smtClean="0"/>
              <a:t> </a:t>
            </a:r>
            <a:r>
              <a:rPr lang="en-US" dirty="0" smtClean="0"/>
              <a:t>more </a:t>
            </a:r>
            <a:r>
              <a:rPr lang="en-US" dirty="0"/>
              <a:t>passengers. </a:t>
            </a:r>
            <a:endParaRPr lang="cs-CZ" dirty="0" smtClean="0"/>
          </a:p>
          <a:p>
            <a:r>
              <a:rPr lang="en-US" dirty="0" smtClean="0"/>
              <a:t>Additionally</a:t>
            </a:r>
            <a:r>
              <a:rPr lang="en-US" dirty="0"/>
              <a:t>, competition from other transport modes and </a:t>
            </a:r>
            <a:r>
              <a:rPr lang="en-US" dirty="0" smtClean="0"/>
              <a:t>nearby</a:t>
            </a:r>
            <a:r>
              <a:rPr lang="cs-CZ" dirty="0" smtClean="0"/>
              <a:t> </a:t>
            </a:r>
            <a:r>
              <a:rPr lang="en-US" dirty="0" smtClean="0"/>
              <a:t>airports </a:t>
            </a:r>
            <a:r>
              <a:rPr lang="en-US" dirty="0"/>
              <a:t>imposes some discipline on the pricing behavior of airports. Low-cost </a:t>
            </a:r>
            <a:r>
              <a:rPr lang="en-US" dirty="0" smtClean="0"/>
              <a:t>carriers</a:t>
            </a:r>
            <a:r>
              <a:rPr lang="cs-CZ" dirty="0"/>
              <a:t> </a:t>
            </a:r>
            <a:r>
              <a:rPr lang="en-US" dirty="0" smtClean="0"/>
              <a:t>and </a:t>
            </a:r>
            <a:r>
              <a:rPr lang="en-US" dirty="0"/>
              <a:t>airlines with a high market share seem to have a stronger </a:t>
            </a:r>
            <a:r>
              <a:rPr lang="en-US" dirty="0" smtClean="0"/>
              <a:t>countervailing</a:t>
            </a:r>
            <a:r>
              <a:rPr lang="cs-CZ" dirty="0" smtClean="0"/>
              <a:t> </a:t>
            </a:r>
            <a:r>
              <a:rPr lang="en-US" dirty="0" smtClean="0"/>
              <a:t>power.</a:t>
            </a:r>
            <a:endParaRPr lang="cs-CZ" dirty="0" smtClean="0"/>
          </a:p>
          <a:p>
            <a:r>
              <a:rPr lang="en-US" dirty="0" smtClean="0"/>
              <a:t>We </a:t>
            </a:r>
            <a:r>
              <a:rPr lang="en-US" dirty="0"/>
              <a:t>also find that private airports not regulated charge higher prices than </a:t>
            </a:r>
            <a:r>
              <a:rPr lang="en-US" dirty="0" smtClean="0"/>
              <a:t>public</a:t>
            </a:r>
            <a:r>
              <a:rPr lang="cs-CZ" dirty="0" smtClean="0"/>
              <a:t> </a:t>
            </a:r>
            <a:r>
              <a:rPr lang="en-US" dirty="0" smtClean="0"/>
              <a:t>or </a:t>
            </a:r>
            <a:r>
              <a:rPr lang="en-US" dirty="0"/>
              <a:t>regulated airports. </a:t>
            </a:r>
            <a:endParaRPr lang="cs-CZ" dirty="0" smtClean="0"/>
          </a:p>
          <a:p>
            <a:r>
              <a:rPr lang="en-US" dirty="0" smtClean="0"/>
              <a:t>Finally</a:t>
            </a:r>
            <a:r>
              <a:rPr lang="en-US" dirty="0"/>
              <a:t>, the regulation mechanism does not seem to </a:t>
            </a:r>
            <a:r>
              <a:rPr lang="en-US" dirty="0" smtClean="0"/>
              <a:t>influence</a:t>
            </a:r>
            <a:r>
              <a:rPr lang="cs-CZ" dirty="0" smtClean="0"/>
              <a:t> </a:t>
            </a:r>
            <a:r>
              <a:rPr lang="en-US" dirty="0" smtClean="0"/>
              <a:t>substantially </a:t>
            </a:r>
            <a:r>
              <a:rPr lang="en-US" dirty="0"/>
              <a:t>the level of airport charges.</a:t>
            </a:r>
            <a:endParaRPr lang="cs-CZ" dirty="0"/>
          </a:p>
        </p:txBody>
      </p:sp>
    </p:spTree>
    <p:extLst>
      <p:ext uri="{BB962C8B-B14F-4D97-AF65-F5344CB8AC3E}">
        <p14:creationId xmlns:p14="http://schemas.microsoft.com/office/powerpoint/2010/main" val="2656565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10.4 Summary</a:t>
            </a:r>
            <a:endParaRPr lang="en-GB" noProof="0"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00634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Summary</a:t>
            </a:r>
            <a:r>
              <a:rPr lang="cs-CZ" noProof="0" dirty="0" smtClean="0"/>
              <a:t> (1)</a:t>
            </a:r>
            <a:r>
              <a:rPr lang="en-GB" noProof="0" dirty="0" smtClean="0"/>
              <a:t> </a:t>
            </a:r>
            <a:endParaRPr lang="en-GB" noProof="0" dirty="0"/>
          </a:p>
        </p:txBody>
      </p:sp>
      <p:sp>
        <p:nvSpPr>
          <p:cNvPr id="3" name="Zástupný symbol pro obsah 2"/>
          <p:cNvSpPr>
            <a:spLocks noGrp="1"/>
          </p:cNvSpPr>
          <p:nvPr>
            <p:ph idx="1"/>
          </p:nvPr>
        </p:nvSpPr>
        <p:spPr/>
        <p:txBody>
          <a:bodyPr/>
          <a:lstStyle/>
          <a:p>
            <a:r>
              <a:rPr lang="en-GB" dirty="0"/>
              <a:t>Price discrimination refers to a situation where a company charges particular consumers a higher price than others for the same product for reasons unrelated to cost</a:t>
            </a:r>
            <a:r>
              <a:rPr lang="en-GB" dirty="0" smtClean="0"/>
              <a:t>.</a:t>
            </a:r>
            <a:endParaRPr lang="cs-CZ" dirty="0" smtClean="0"/>
          </a:p>
          <a:p>
            <a:r>
              <a:rPr lang="en-GB" dirty="0"/>
              <a:t>Predatory pricing occurs when a firm with </a:t>
            </a:r>
            <a:r>
              <a:rPr lang="en-GB" dirty="0" err="1"/>
              <a:t>maket</a:t>
            </a:r>
            <a:r>
              <a:rPr lang="en-GB" dirty="0"/>
              <a:t> power reduces its price below cost in the short run so as to obtain abnormal profit in the long run. </a:t>
            </a:r>
          </a:p>
          <a:p>
            <a:endParaRPr lang="en-GB" dirty="0"/>
          </a:p>
          <a:p>
            <a:endParaRPr lang="cs-CZ" dirty="0"/>
          </a:p>
        </p:txBody>
      </p:sp>
    </p:spTree>
    <p:extLst>
      <p:ext uri="{BB962C8B-B14F-4D97-AF65-F5344CB8AC3E}">
        <p14:creationId xmlns:p14="http://schemas.microsoft.com/office/powerpoint/2010/main" val="2218319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(2)</a:t>
            </a:r>
            <a:endParaRPr lang="cs-CZ" dirty="0"/>
          </a:p>
        </p:txBody>
      </p:sp>
      <p:sp>
        <p:nvSpPr>
          <p:cNvPr id="3" name="Zástupný symbol pro obsah 2"/>
          <p:cNvSpPr>
            <a:spLocks noGrp="1"/>
          </p:cNvSpPr>
          <p:nvPr>
            <p:ph idx="1"/>
          </p:nvPr>
        </p:nvSpPr>
        <p:spPr/>
        <p:txBody>
          <a:bodyPr/>
          <a:lstStyle/>
          <a:p>
            <a:r>
              <a:rPr lang="en-GB" dirty="0"/>
              <a:t>A similar practise to predatory pricing is a predatory bidding that relates to predatory pricing in competitive tenders</a:t>
            </a:r>
            <a:r>
              <a:rPr lang="en-GB" dirty="0" smtClean="0"/>
              <a:t>.</a:t>
            </a:r>
            <a:endParaRPr lang="cs-CZ" dirty="0" smtClean="0"/>
          </a:p>
          <a:p>
            <a:r>
              <a:rPr lang="cs-CZ" dirty="0" smtClean="0"/>
              <a:t>Bel-</a:t>
            </a:r>
            <a:r>
              <a:rPr lang="cs-CZ" dirty="0" err="1" smtClean="0"/>
              <a:t>Fageda</a:t>
            </a:r>
            <a:r>
              <a:rPr lang="cs-CZ" dirty="0" smtClean="0"/>
              <a:t> (2010), u</a:t>
            </a:r>
            <a:r>
              <a:rPr lang="en-US" dirty="0" smtClean="0"/>
              <a:t>sing </a:t>
            </a:r>
            <a:r>
              <a:rPr lang="en-US" dirty="0"/>
              <a:t>data for</a:t>
            </a:r>
            <a:r>
              <a:rPr lang="cs-CZ" dirty="0"/>
              <a:t> </a:t>
            </a:r>
            <a:r>
              <a:rPr lang="en-US" dirty="0"/>
              <a:t>100 large airports in Europe, </a:t>
            </a:r>
            <a:r>
              <a:rPr lang="cs-CZ" dirty="0" err="1" smtClean="0"/>
              <a:t>found</a:t>
            </a:r>
            <a:r>
              <a:rPr lang="cs-CZ" dirty="0" smtClean="0"/>
              <a:t> </a:t>
            </a:r>
            <a:r>
              <a:rPr lang="en-US" dirty="0" smtClean="0"/>
              <a:t>that </a:t>
            </a:r>
            <a:r>
              <a:rPr lang="en-US" dirty="0"/>
              <a:t>they charge higher prices when they move</a:t>
            </a:r>
            <a:r>
              <a:rPr lang="cs-CZ" dirty="0"/>
              <a:t> </a:t>
            </a:r>
            <a:r>
              <a:rPr lang="en-US" dirty="0"/>
              <a:t>more passengers. </a:t>
            </a:r>
            <a:endParaRPr lang="cs-CZ" dirty="0"/>
          </a:p>
          <a:p>
            <a:endParaRPr lang="cs-CZ" dirty="0"/>
          </a:p>
        </p:txBody>
      </p:sp>
    </p:spTree>
    <p:extLst>
      <p:ext uri="{BB962C8B-B14F-4D97-AF65-F5344CB8AC3E}">
        <p14:creationId xmlns:p14="http://schemas.microsoft.com/office/powerpoint/2010/main" val="37646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The principles of pricing</a:t>
            </a:r>
            <a:endParaRPr lang="en-GB" noProof="0" dirty="0"/>
          </a:p>
        </p:txBody>
      </p:sp>
      <p:sp>
        <p:nvSpPr>
          <p:cNvPr id="3" name="Zástupný symbol pro obsah 2"/>
          <p:cNvSpPr>
            <a:spLocks noGrp="1"/>
          </p:cNvSpPr>
          <p:nvPr>
            <p:ph idx="1"/>
          </p:nvPr>
        </p:nvSpPr>
        <p:spPr/>
        <p:txBody>
          <a:bodyPr>
            <a:normAutofit lnSpcReduction="10000"/>
          </a:bodyPr>
          <a:lstStyle/>
          <a:p>
            <a:r>
              <a:rPr lang="en-GB" noProof="0" dirty="0" smtClean="0"/>
              <a:t>In most cases, transport services are subsidised and/or regulated, however a basic understanding of pricing principles is needed</a:t>
            </a:r>
          </a:p>
          <a:p>
            <a:r>
              <a:rPr lang="en-GB" noProof="0" dirty="0" smtClean="0"/>
              <a:t>In order to achieve economic efficiency, the price should equal the marginal cost</a:t>
            </a:r>
          </a:p>
          <a:p>
            <a:r>
              <a:rPr lang="en-GB" noProof="0" dirty="0" smtClean="0"/>
              <a:t>In imperfect competition markets, it is possible to observe price discrimination, predatory pricing, price fixing and congestion pricing </a:t>
            </a:r>
          </a:p>
          <a:p>
            <a:endParaRPr lang="en-GB" noProof="0" dirty="0" smtClean="0"/>
          </a:p>
          <a:p>
            <a:endParaRPr lang="en-GB" noProof="0" dirty="0"/>
          </a:p>
        </p:txBody>
      </p:sp>
    </p:spTree>
    <p:extLst>
      <p:ext uri="{BB962C8B-B14F-4D97-AF65-F5344CB8AC3E}">
        <p14:creationId xmlns:p14="http://schemas.microsoft.com/office/powerpoint/2010/main" val="2725055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Readings</a:t>
            </a:r>
            <a:r>
              <a:rPr lang="cs-CZ" dirty="0" smtClean="0"/>
              <a:t> </a:t>
            </a:r>
            <a:r>
              <a:rPr lang="cs-CZ" dirty="0" err="1" smtClean="0"/>
              <a:t>for</a:t>
            </a:r>
            <a:r>
              <a:rPr lang="cs-CZ" dirty="0" smtClean="0"/>
              <a:t> </a:t>
            </a:r>
            <a:r>
              <a:rPr lang="cs-CZ" dirty="0" err="1" smtClean="0"/>
              <a:t>Lecture</a:t>
            </a:r>
            <a:r>
              <a:rPr lang="cs-CZ" dirty="0" smtClean="0"/>
              <a:t> </a:t>
            </a:r>
            <a:r>
              <a:rPr lang="cs-CZ" dirty="0" smtClean="0"/>
              <a:t>11</a:t>
            </a:r>
            <a:endParaRPr lang="cs-CZ" dirty="0"/>
          </a:p>
        </p:txBody>
      </p:sp>
      <p:sp>
        <p:nvSpPr>
          <p:cNvPr id="3" name="Zástupný symbol pro obsah 2"/>
          <p:cNvSpPr>
            <a:spLocks noGrp="1"/>
          </p:cNvSpPr>
          <p:nvPr>
            <p:ph idx="1"/>
          </p:nvPr>
        </p:nvSpPr>
        <p:spPr/>
        <p:txBody>
          <a:bodyPr/>
          <a:lstStyle/>
          <a:p>
            <a:r>
              <a:rPr lang="en-US" dirty="0"/>
              <a:t>Nash, C. (2015). When to invest in high speed rail. </a:t>
            </a:r>
            <a:r>
              <a:rPr lang="en-US" i="1" dirty="0"/>
              <a:t>Journal of Rail Transport Planning &amp; Management</a:t>
            </a:r>
            <a:r>
              <a:rPr lang="en-US" dirty="0"/>
              <a:t>, </a:t>
            </a:r>
            <a:r>
              <a:rPr lang="en-US" i="1" dirty="0"/>
              <a:t>5</a:t>
            </a:r>
            <a:r>
              <a:rPr lang="en-US" dirty="0"/>
              <a:t>(1), 12-22</a:t>
            </a:r>
            <a:r>
              <a:rPr lang="en-US" dirty="0" smtClean="0"/>
              <a:t>.</a:t>
            </a:r>
            <a:endParaRPr lang="cs-CZ" dirty="0" smtClean="0"/>
          </a:p>
          <a:p>
            <a:r>
              <a:rPr lang="cs-CZ" dirty="0" err="1" smtClean="0"/>
              <a:t>Preston</a:t>
            </a:r>
            <a:r>
              <a:rPr lang="cs-CZ" dirty="0" smtClean="0"/>
              <a:t> (2013): </a:t>
            </a:r>
            <a:r>
              <a:rPr lang="cs-CZ" dirty="0" err="1" smtClean="0"/>
              <a:t>The</a:t>
            </a:r>
            <a:r>
              <a:rPr lang="cs-CZ" dirty="0" smtClean="0"/>
              <a:t> </a:t>
            </a:r>
            <a:r>
              <a:rPr lang="cs-CZ" dirty="0" err="1" smtClean="0"/>
              <a:t>economics</a:t>
            </a:r>
            <a:r>
              <a:rPr lang="cs-CZ" dirty="0" smtClean="0"/>
              <a:t> </a:t>
            </a:r>
            <a:r>
              <a:rPr lang="cs-CZ" dirty="0" err="1" smtClean="0"/>
              <a:t>of</a:t>
            </a:r>
            <a:r>
              <a:rPr lang="cs-CZ" dirty="0" smtClean="0"/>
              <a:t> </a:t>
            </a:r>
            <a:r>
              <a:rPr lang="cs-CZ" dirty="0" err="1" smtClean="0"/>
              <a:t>investment</a:t>
            </a:r>
            <a:r>
              <a:rPr lang="cs-CZ" dirty="0" smtClean="0"/>
              <a:t> in HSR</a:t>
            </a:r>
            <a:endParaRPr lang="en-US" dirty="0"/>
          </a:p>
          <a:p>
            <a:endParaRPr lang="cs-CZ" dirty="0"/>
          </a:p>
        </p:txBody>
      </p:sp>
    </p:spTree>
    <p:extLst>
      <p:ext uri="{BB962C8B-B14F-4D97-AF65-F5344CB8AC3E}">
        <p14:creationId xmlns:p14="http://schemas.microsoft.com/office/powerpoint/2010/main" val="280035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Price fixing</a:t>
            </a:r>
            <a:endParaRPr lang="en-GB" noProof="0" dirty="0"/>
          </a:p>
        </p:txBody>
      </p:sp>
      <p:sp>
        <p:nvSpPr>
          <p:cNvPr id="3" name="Zástupný symbol pro obsah 2"/>
          <p:cNvSpPr>
            <a:spLocks noGrp="1"/>
          </p:cNvSpPr>
          <p:nvPr>
            <p:ph idx="1"/>
          </p:nvPr>
        </p:nvSpPr>
        <p:spPr/>
        <p:txBody>
          <a:bodyPr>
            <a:normAutofit lnSpcReduction="10000"/>
          </a:bodyPr>
          <a:lstStyle/>
          <a:p>
            <a:r>
              <a:rPr lang="en-GB" noProof="0" dirty="0" smtClean="0"/>
              <a:t>Firms in oligopolistic markets such as the airline sector often face a dilemma as to whether to compete with each other or to collude</a:t>
            </a:r>
          </a:p>
          <a:p>
            <a:r>
              <a:rPr lang="en-GB" noProof="0" dirty="0" smtClean="0"/>
              <a:t>Price fixing is a situation when oligopoly firms agree on the price they are going to sell their goods or services in order to </a:t>
            </a:r>
            <a:r>
              <a:rPr lang="en-GB" noProof="0" dirty="0" err="1" smtClean="0"/>
              <a:t>remov</a:t>
            </a:r>
            <a:r>
              <a:rPr lang="en-GB" noProof="0" dirty="0" smtClean="0"/>
              <a:t> price competitiveness and thus increase their profits </a:t>
            </a:r>
            <a:endParaRPr lang="en-GB" noProof="0" dirty="0"/>
          </a:p>
        </p:txBody>
      </p:sp>
    </p:spTree>
    <p:extLst>
      <p:ext uri="{BB962C8B-B14F-4D97-AF65-F5344CB8AC3E}">
        <p14:creationId xmlns:p14="http://schemas.microsoft.com/office/powerpoint/2010/main" val="2465275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t>10.1 </a:t>
            </a:r>
            <a:r>
              <a:rPr lang="cs-CZ" dirty="0" err="1" smtClean="0"/>
              <a:t>Price</a:t>
            </a:r>
            <a:r>
              <a:rPr lang="cs-CZ" dirty="0" smtClean="0"/>
              <a:t> </a:t>
            </a:r>
            <a:r>
              <a:rPr lang="cs-CZ" dirty="0" err="1" smtClean="0"/>
              <a:t>discrimination</a:t>
            </a:r>
            <a:endParaRPr lang="en-GB" noProof="0"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916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Price discrimination</a:t>
            </a:r>
            <a:endParaRPr lang="en-GB" noProof="0" dirty="0"/>
          </a:p>
        </p:txBody>
      </p:sp>
      <p:sp>
        <p:nvSpPr>
          <p:cNvPr id="3" name="Zástupný symbol pro obsah 2"/>
          <p:cNvSpPr>
            <a:spLocks noGrp="1"/>
          </p:cNvSpPr>
          <p:nvPr>
            <p:ph idx="1"/>
          </p:nvPr>
        </p:nvSpPr>
        <p:spPr/>
        <p:txBody>
          <a:bodyPr/>
          <a:lstStyle/>
          <a:p>
            <a:r>
              <a:rPr lang="en-GB" noProof="0" dirty="0" smtClean="0"/>
              <a:t>Price discrimination refers to a situation where a company charges particular consumers a higher price than others for the same product for reasons unrelated to cost.</a:t>
            </a:r>
          </a:p>
          <a:p>
            <a:r>
              <a:rPr lang="en-GB" noProof="0" dirty="0" smtClean="0"/>
              <a:t>The seller must possess a degree of market power, must be able to divide the market and market segments must have differing elasticities of demand. </a:t>
            </a:r>
            <a:endParaRPr lang="en-GB" noProof="0" dirty="0"/>
          </a:p>
        </p:txBody>
      </p:sp>
    </p:spTree>
    <p:extLst>
      <p:ext uri="{BB962C8B-B14F-4D97-AF65-F5344CB8AC3E}">
        <p14:creationId xmlns:p14="http://schemas.microsoft.com/office/powerpoint/2010/main" val="3055305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t>Perfect price discrimination</a:t>
            </a:r>
            <a:endParaRPr lang="en-GB" noProof="0" dirty="0"/>
          </a:p>
        </p:txBody>
      </p:sp>
      <p:sp>
        <p:nvSpPr>
          <p:cNvPr id="3" name="Zástupný symbol pro obsah 2"/>
          <p:cNvSpPr>
            <a:spLocks noGrp="1"/>
          </p:cNvSpPr>
          <p:nvPr>
            <p:ph idx="1"/>
          </p:nvPr>
        </p:nvSpPr>
        <p:spPr/>
        <p:txBody>
          <a:bodyPr>
            <a:normAutofit fontScale="92500"/>
          </a:bodyPr>
          <a:lstStyle/>
          <a:p>
            <a:r>
              <a:rPr lang="en-GB" noProof="0" dirty="0" smtClean="0"/>
              <a:t>To sell each unit (or ticket) </a:t>
            </a:r>
            <a:r>
              <a:rPr lang="en-GB" noProof="0" dirty="0" err="1" smtClean="0"/>
              <a:t>seperately</a:t>
            </a:r>
            <a:r>
              <a:rPr lang="en-GB" noProof="0" dirty="0" smtClean="0"/>
              <a:t>, charging the highest price that each consumer is prepared to pay</a:t>
            </a:r>
          </a:p>
          <a:p>
            <a:r>
              <a:rPr lang="en-GB" noProof="0" dirty="0" smtClean="0"/>
              <a:t>If this was achievable, the seller would obtain the entire consumer surplus from the consumer</a:t>
            </a:r>
          </a:p>
          <a:p>
            <a:r>
              <a:rPr lang="en-GB" noProof="0" dirty="0" smtClean="0"/>
              <a:t>The seller must know the exact shape of each consumer’s demand and charge each consumer the maximum price they are prepared to pay</a:t>
            </a:r>
            <a:endParaRPr lang="en-GB" noProof="0" dirty="0"/>
          </a:p>
        </p:txBody>
      </p:sp>
    </p:spTree>
    <p:extLst>
      <p:ext uri="{BB962C8B-B14F-4D97-AF65-F5344CB8AC3E}">
        <p14:creationId xmlns:p14="http://schemas.microsoft.com/office/powerpoint/2010/main" val="134267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2332</Words>
  <Application>Microsoft Office PowerPoint</Application>
  <PresentationFormat>Předvádění na obrazovce (4:3)</PresentationFormat>
  <Paragraphs>162</Paragraphs>
  <Slides>50</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50</vt:i4>
      </vt:variant>
    </vt:vector>
  </HeadingPairs>
  <TitlesOfParts>
    <vt:vector size="53" baseType="lpstr">
      <vt:lpstr>Arial</vt:lpstr>
      <vt:lpstr>Calibri</vt:lpstr>
      <vt:lpstr>Motiv systému Office</vt:lpstr>
      <vt:lpstr>10. PRICING</vt:lpstr>
      <vt:lpstr>Readings for Lecture 10</vt:lpstr>
      <vt:lpstr>Learning Outcomes </vt:lpstr>
      <vt:lpstr>Introduction</vt:lpstr>
      <vt:lpstr>The principles of pricing</vt:lpstr>
      <vt:lpstr>Price fixing</vt:lpstr>
      <vt:lpstr>10.1 Price discrimination</vt:lpstr>
      <vt:lpstr>Price discrimination</vt:lpstr>
      <vt:lpstr>Perfect price discrimination</vt:lpstr>
      <vt:lpstr>Case: Sale of airline tickets</vt:lpstr>
      <vt:lpstr>Airline price discrimination</vt:lpstr>
      <vt:lpstr>Yield management in the aviation</vt:lpstr>
      <vt:lpstr>Loss making operator and perfect price discrimination</vt:lpstr>
      <vt:lpstr>Exercise (1)</vt:lpstr>
      <vt:lpstr>Exercise (2)</vt:lpstr>
      <vt:lpstr>Exercise (3)</vt:lpstr>
      <vt:lpstr>Exercise (4)</vt:lpstr>
      <vt:lpstr>10.2 Predatory bidding</vt:lpstr>
      <vt:lpstr>Predatory pricing</vt:lpstr>
      <vt:lpstr>Predatory pricing</vt:lpstr>
      <vt:lpstr>Predatory bidding</vt:lpstr>
      <vt:lpstr>Case</vt:lpstr>
      <vt:lpstr>Abstract</vt:lpstr>
      <vt:lpstr>Introduction</vt:lpstr>
      <vt:lpstr>Why do firms place very low bids in tenders?</vt:lpstr>
      <vt:lpstr>Legislators view on predatory bids</vt:lpstr>
      <vt:lpstr>Tendering in northern Sweden</vt:lpstr>
      <vt:lpstr>Comparison of the bids</vt:lpstr>
      <vt:lpstr>The assesment of Connex bid</vt:lpstr>
      <vt:lpstr>Subsequent development</vt:lpstr>
      <vt:lpstr>Subsequent development</vt:lpstr>
      <vt:lpstr>Discussion question</vt:lpstr>
      <vt:lpstr>Case</vt:lpstr>
      <vt:lpstr>Introduction</vt:lpstr>
      <vt:lpstr>Data</vt:lpstr>
      <vt:lpstr>Former tenders</vt:lpstr>
      <vt:lpstr>Discussion questions</vt:lpstr>
      <vt:lpstr>Empirical evidence</vt:lpstr>
      <vt:lpstr>Empirical evidence</vt:lpstr>
      <vt:lpstr>10.3 Airport charges</vt:lpstr>
      <vt:lpstr>Introduction</vt:lpstr>
      <vt:lpstr>Airport pricing</vt:lpstr>
      <vt:lpstr>Variables</vt:lpstr>
      <vt:lpstr>Questions</vt:lpstr>
      <vt:lpstr>Results</vt:lpstr>
      <vt:lpstr>Conclusions</vt:lpstr>
      <vt:lpstr>10.4 Summary</vt:lpstr>
      <vt:lpstr>Summary (1) </vt:lpstr>
      <vt:lpstr>Summary (2)</vt:lpstr>
      <vt:lpstr>Readings for Lecture 11</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PRICING</dc:title>
  <dc:creator>Tomes Zdenek</dc:creator>
  <cp:lastModifiedBy>Tomes Zdenek</cp:lastModifiedBy>
  <cp:revision>15</cp:revision>
  <dcterms:created xsi:type="dcterms:W3CDTF">2018-01-02T08:55:18Z</dcterms:created>
  <dcterms:modified xsi:type="dcterms:W3CDTF">2018-11-13T06:43:40Z</dcterms:modified>
</cp:coreProperties>
</file>