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8" r:id="rId2"/>
    <p:sldId id="315" r:id="rId3"/>
    <p:sldId id="306" r:id="rId4"/>
    <p:sldId id="303" r:id="rId5"/>
    <p:sldId id="322" r:id="rId6"/>
    <p:sldId id="323" r:id="rId7"/>
    <p:sldId id="324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274" r:id="rId34"/>
    <p:sldId id="351" r:id="rId35"/>
    <p:sldId id="353" r:id="rId36"/>
    <p:sldId id="352" r:id="rId37"/>
    <p:sldId id="361" r:id="rId38"/>
    <p:sldId id="296" r:id="rId39"/>
    <p:sldId id="354" r:id="rId40"/>
    <p:sldId id="355" r:id="rId41"/>
    <p:sldId id="356" r:id="rId42"/>
    <p:sldId id="297" r:id="rId43"/>
    <p:sldId id="357" r:id="rId44"/>
    <p:sldId id="358" r:id="rId45"/>
    <p:sldId id="359" r:id="rId46"/>
    <p:sldId id="360" r:id="rId47"/>
    <p:sldId id="298" r:id="rId48"/>
    <p:sldId id="267" r:id="rId49"/>
    <p:sldId id="268" r:id="rId50"/>
    <p:sldId id="269" r:id="rId51"/>
    <p:sldId id="362" r:id="rId52"/>
    <p:sldId id="363" r:id="rId53"/>
    <p:sldId id="364" r:id="rId54"/>
    <p:sldId id="365" r:id="rId55"/>
    <p:sldId id="366" r:id="rId56"/>
    <p:sldId id="316" r:id="rId57"/>
    <p:sldId id="317" r:id="rId58"/>
    <p:sldId id="320" r:id="rId59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5" autoAdjust="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cuments\Ostatn&#237;\Masarykova%20univerzita\Pro%20Zde&#328;ka%202017\&#345;e&#353;en&#237;\prices_figures%20new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3"/>
          <c:order val="0"/>
          <c:tx>
            <c:strRef>
              <c:f>'kvalita vlaků'!$S$24</c:f>
              <c:strCache>
                <c:ptCount val="1"/>
                <c:pt idx="0">
                  <c:v>ČD IC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'kvalita vlaků'!$T$23:$AB$23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'kvalita vlaků'!$T$24:$AB$24</c:f>
              <c:numCache>
                <c:formatCode>General</c:formatCode>
                <c:ptCount val="9"/>
                <c:pt idx="0">
                  <c:v>15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10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4-43A4-83A5-C638A014C071}"/>
            </c:ext>
          </c:extLst>
        </c:ser>
        <c:ser>
          <c:idx val="0"/>
          <c:order val="1"/>
          <c:tx>
            <c:strRef>
              <c:f>'kvalita vlaků'!$S$25</c:f>
              <c:strCache>
                <c:ptCount val="1"/>
                <c:pt idx="0">
                  <c:v>ČD SC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'kvalita vlaků'!$T$23:$AB$23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'kvalita vlaků'!$T$25:$AB$25</c:f>
              <c:numCache>
                <c:formatCode>General</c:formatCode>
                <c:ptCount val="9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8</c:v>
                </c:pt>
                <c:pt idx="7">
                  <c:v>6</c:v>
                </c:pt>
                <c:pt idx="8" formatCode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44-43A4-83A5-C638A014C071}"/>
            </c:ext>
          </c:extLst>
        </c:ser>
        <c:ser>
          <c:idx val="1"/>
          <c:order val="2"/>
          <c:tx>
            <c:strRef>
              <c:f>'kvalita vlaků'!$S$26</c:f>
              <c:strCache>
                <c:ptCount val="1"/>
                <c:pt idx="0">
                  <c:v>RJ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numRef>
              <c:f>'kvalita vlaků'!$T$23:$AB$23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'kvalita vlaků'!$T$26:$AB$26</c:f>
              <c:numCache>
                <c:formatCode>General</c:formatCode>
                <c:ptCount val="9"/>
                <c:pt idx="1">
                  <c:v>10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44-43A4-83A5-C638A014C071}"/>
            </c:ext>
          </c:extLst>
        </c:ser>
        <c:ser>
          <c:idx val="2"/>
          <c:order val="3"/>
          <c:tx>
            <c:strRef>
              <c:f>'kvalita vlaků'!$S$27</c:f>
              <c:strCache>
                <c:ptCount val="1"/>
                <c:pt idx="0">
                  <c:v>LEO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  <a:sp3d/>
          </c:spPr>
          <c:invertIfNegative val="0"/>
          <c:cat>
            <c:numRef>
              <c:f>'kvalita vlaků'!$T$23:$AB$23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'kvalita vlaků'!$T$27:$AB$27</c:f>
              <c:numCache>
                <c:formatCode>General</c:formatCode>
                <c:ptCount val="9"/>
                <c:pt idx="3">
                  <c:v>9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44-43A4-83A5-C638A014C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280960"/>
        <c:axId val="140282496"/>
        <c:axId val="0"/>
      </c:bar3DChart>
      <c:catAx>
        <c:axId val="14028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0282496"/>
        <c:crosses val="autoZero"/>
        <c:auto val="1"/>
        <c:lblAlgn val="ctr"/>
        <c:lblOffset val="100"/>
        <c:noMultiLvlLbl val="0"/>
      </c:catAx>
      <c:valAx>
        <c:axId val="14028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028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3"/>
          <c:order val="0"/>
          <c:tx>
            <c:strRef>
              <c:f>'grafy (2)'!$M$5</c:f>
              <c:strCache>
                <c:ptCount val="1"/>
                <c:pt idx="0">
                  <c:v>max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'grafy (2)'!$L$26:$L$39</c:f>
              <c:strCache>
                <c:ptCount val="14"/>
                <c:pt idx="0">
                  <c:v>2010</c:v>
                </c:pt>
                <c:pt idx="1">
                  <c:v>entry of RJ
9/2011 </c:v>
                </c:pt>
                <c:pt idx="2">
                  <c:v>CDs' response 
10/2011</c:v>
                </c:pt>
                <c:pt idx="3">
                  <c:v>1st half of
 2012</c:v>
                </c:pt>
                <c:pt idx="4">
                  <c:v>2nd half of 
2012</c:v>
                </c:pt>
                <c:pt idx="5">
                  <c:v>entry of LE
1/2013</c:v>
                </c:pt>
                <c:pt idx="6">
                  <c:v>2nd half of
2013</c:v>
                </c:pt>
                <c:pt idx="7">
                  <c:v>1st half of
 2014</c:v>
                </c:pt>
                <c:pt idx="8">
                  <c:v>2nd half of
2014</c:v>
                </c:pt>
                <c:pt idx="9">
                  <c:v>1st half of
 2015</c:v>
                </c:pt>
                <c:pt idx="10">
                  <c:v>2nd half of
2015</c:v>
                </c:pt>
                <c:pt idx="11">
                  <c:v>1st half of
 2016</c:v>
                </c:pt>
                <c:pt idx="12">
                  <c:v>2st half of
 2016</c:v>
                </c:pt>
                <c:pt idx="13">
                  <c:v>1st half of
 2017</c:v>
                </c:pt>
              </c:strCache>
            </c:strRef>
          </c:cat>
          <c:val>
            <c:numRef>
              <c:f>'grafy (2)'!$M$6:$M$19</c:f>
              <c:numCache>
                <c:formatCode>General</c:formatCode>
                <c:ptCount val="14"/>
                <c:pt idx="0">
                  <c:v>638</c:v>
                </c:pt>
                <c:pt idx="1">
                  <c:v>638</c:v>
                </c:pt>
                <c:pt idx="2">
                  <c:v>495</c:v>
                </c:pt>
                <c:pt idx="3">
                  <c:v>495</c:v>
                </c:pt>
                <c:pt idx="4">
                  <c:v>495</c:v>
                </c:pt>
                <c:pt idx="5">
                  <c:v>495</c:v>
                </c:pt>
                <c:pt idx="6">
                  <c:v>495</c:v>
                </c:pt>
                <c:pt idx="7">
                  <c:v>495</c:v>
                </c:pt>
                <c:pt idx="8">
                  <c:v>495</c:v>
                </c:pt>
                <c:pt idx="9">
                  <c:v>519</c:v>
                </c:pt>
                <c:pt idx="10">
                  <c:v>519</c:v>
                </c:pt>
                <c:pt idx="11">
                  <c:v>519</c:v>
                </c:pt>
                <c:pt idx="12">
                  <c:v>479</c:v>
                </c:pt>
                <c:pt idx="13">
                  <c:v>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23C-4CDF-9A3A-5C0F4EA13CE2}"/>
            </c:ext>
          </c:extLst>
        </c:ser>
        <c:ser>
          <c:idx val="4"/>
          <c:order val="1"/>
          <c:tx>
            <c:strRef>
              <c:f>'grafy (2)'!$N$5</c:f>
              <c:strCache>
                <c:ptCount val="1"/>
                <c:pt idx="0">
                  <c:v>min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'grafy (2)'!$L$26:$L$39</c:f>
              <c:strCache>
                <c:ptCount val="14"/>
                <c:pt idx="0">
                  <c:v>2010</c:v>
                </c:pt>
                <c:pt idx="1">
                  <c:v>entry of RJ
9/2011 </c:v>
                </c:pt>
                <c:pt idx="2">
                  <c:v>CDs' response 
10/2011</c:v>
                </c:pt>
                <c:pt idx="3">
                  <c:v>1st half of
 2012</c:v>
                </c:pt>
                <c:pt idx="4">
                  <c:v>2nd half of 
2012</c:v>
                </c:pt>
                <c:pt idx="5">
                  <c:v>entry of LE
1/2013</c:v>
                </c:pt>
                <c:pt idx="6">
                  <c:v>2nd half of
2013</c:v>
                </c:pt>
                <c:pt idx="7">
                  <c:v>1st half of
 2014</c:v>
                </c:pt>
                <c:pt idx="8">
                  <c:v>2nd half of
2014</c:v>
                </c:pt>
                <c:pt idx="9">
                  <c:v>1st half of
 2015</c:v>
                </c:pt>
                <c:pt idx="10">
                  <c:v>2nd half of
2015</c:v>
                </c:pt>
                <c:pt idx="11">
                  <c:v>1st half of
 2016</c:v>
                </c:pt>
                <c:pt idx="12">
                  <c:v>2st half of
 2016</c:v>
                </c:pt>
                <c:pt idx="13">
                  <c:v>1st half of
 2017</c:v>
                </c:pt>
              </c:strCache>
            </c:strRef>
          </c:cat>
          <c:val>
            <c:numRef>
              <c:f>'grafy (2)'!$N$6:$N$19</c:f>
              <c:numCache>
                <c:formatCode>General</c:formatCode>
                <c:ptCount val="14"/>
                <c:pt idx="0">
                  <c:v>438</c:v>
                </c:pt>
                <c:pt idx="1">
                  <c:v>295</c:v>
                </c:pt>
                <c:pt idx="2">
                  <c:v>230</c:v>
                </c:pt>
                <c:pt idx="3">
                  <c:v>230</c:v>
                </c:pt>
                <c:pt idx="4">
                  <c:v>137</c:v>
                </c:pt>
                <c:pt idx="5">
                  <c:v>137</c:v>
                </c:pt>
                <c:pt idx="6">
                  <c:v>137</c:v>
                </c:pt>
                <c:pt idx="7">
                  <c:v>99</c:v>
                </c:pt>
                <c:pt idx="8">
                  <c:v>99</c:v>
                </c:pt>
                <c:pt idx="9">
                  <c:v>99</c:v>
                </c:pt>
                <c:pt idx="10">
                  <c:v>99</c:v>
                </c:pt>
                <c:pt idx="11">
                  <c:v>109</c:v>
                </c:pt>
                <c:pt idx="12">
                  <c:v>109</c:v>
                </c:pt>
                <c:pt idx="13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23C-4CDF-9A3A-5C0F4EA13CE2}"/>
            </c:ext>
          </c:extLst>
        </c:ser>
        <c:ser>
          <c:idx val="5"/>
          <c:order val="2"/>
          <c:tx>
            <c:strRef>
              <c:f>'grafy (2)'!$O$5</c:f>
              <c:strCache>
                <c:ptCount val="1"/>
                <c:pt idx="0">
                  <c:v>average</c:v>
                </c:pt>
              </c:strCache>
            </c:strRef>
          </c:tx>
          <c:spPr>
            <a:ln w="2540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strRef>
              <c:f>'grafy (2)'!$L$26:$L$39</c:f>
              <c:strCache>
                <c:ptCount val="14"/>
                <c:pt idx="0">
                  <c:v>2010</c:v>
                </c:pt>
                <c:pt idx="1">
                  <c:v>entry of RJ
9/2011 </c:v>
                </c:pt>
                <c:pt idx="2">
                  <c:v>CDs' response 
10/2011</c:v>
                </c:pt>
                <c:pt idx="3">
                  <c:v>1st half of
 2012</c:v>
                </c:pt>
                <c:pt idx="4">
                  <c:v>2nd half of 
2012</c:v>
                </c:pt>
                <c:pt idx="5">
                  <c:v>entry of LE
1/2013</c:v>
                </c:pt>
                <c:pt idx="6">
                  <c:v>2nd half of
2013</c:v>
                </c:pt>
                <c:pt idx="7">
                  <c:v>1st half of
 2014</c:v>
                </c:pt>
                <c:pt idx="8">
                  <c:v>2nd half of
2014</c:v>
                </c:pt>
                <c:pt idx="9">
                  <c:v>1st half of
 2015</c:v>
                </c:pt>
                <c:pt idx="10">
                  <c:v>2nd half of
2015</c:v>
                </c:pt>
                <c:pt idx="11">
                  <c:v>1st half of
 2016</c:v>
                </c:pt>
                <c:pt idx="12">
                  <c:v>2st half of
 2016</c:v>
                </c:pt>
                <c:pt idx="13">
                  <c:v>1st half of
 2017</c:v>
                </c:pt>
              </c:strCache>
            </c:strRef>
          </c:cat>
          <c:val>
            <c:numRef>
              <c:f>'grafy (2)'!$O$6:$O$19</c:f>
              <c:numCache>
                <c:formatCode>General</c:formatCode>
                <c:ptCount val="14"/>
                <c:pt idx="0">
                  <c:v>494.763593264132</c:v>
                </c:pt>
                <c:pt idx="1">
                  <c:v>404.45000000000005</c:v>
                </c:pt>
                <c:pt idx="2">
                  <c:v>321.61247805833659</c:v>
                </c:pt>
                <c:pt idx="3">
                  <c:v>313.63939836461446</c:v>
                </c:pt>
                <c:pt idx="4">
                  <c:v>316.69348860992233</c:v>
                </c:pt>
                <c:pt idx="5">
                  <c:v>278.01065972611559</c:v>
                </c:pt>
                <c:pt idx="6">
                  <c:v>275.8239300793399</c:v>
                </c:pt>
                <c:pt idx="7">
                  <c:v>268.39999999999998</c:v>
                </c:pt>
                <c:pt idx="8" formatCode="0">
                  <c:v>277</c:v>
                </c:pt>
                <c:pt idx="9" formatCode="0">
                  <c:v>271.66666666666669</c:v>
                </c:pt>
                <c:pt idx="10" formatCode="0">
                  <c:v>281</c:v>
                </c:pt>
                <c:pt idx="11" formatCode="0">
                  <c:v>285</c:v>
                </c:pt>
                <c:pt idx="12">
                  <c:v>278.66666666666669</c:v>
                </c:pt>
                <c:pt idx="13">
                  <c:v>280.66666666666669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23C-4CDF-9A3A-5C0F4EA13CE2}"/>
            </c:ext>
          </c:extLst>
        </c:ser>
        <c:ser>
          <c:idx val="0"/>
          <c:order val="3"/>
          <c:tx>
            <c:strRef>
              <c:f>'grafy (2)'!$M$25</c:f>
              <c:strCache>
                <c:ptCount val="1"/>
                <c:pt idx="0">
                  <c:v>max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'grafy (2)'!$L$26:$L$39</c:f>
              <c:strCache>
                <c:ptCount val="14"/>
                <c:pt idx="0">
                  <c:v>2010</c:v>
                </c:pt>
                <c:pt idx="1">
                  <c:v>entry of RJ
9/2011 </c:v>
                </c:pt>
                <c:pt idx="2">
                  <c:v>CDs' response 
10/2011</c:v>
                </c:pt>
                <c:pt idx="3">
                  <c:v>1st half of
 2012</c:v>
                </c:pt>
                <c:pt idx="4">
                  <c:v>2nd half of 
2012</c:v>
                </c:pt>
                <c:pt idx="5">
                  <c:v>entry of LE
1/2013</c:v>
                </c:pt>
                <c:pt idx="6">
                  <c:v>2nd half of
2013</c:v>
                </c:pt>
                <c:pt idx="7">
                  <c:v>1st half of
 2014</c:v>
                </c:pt>
                <c:pt idx="8">
                  <c:v>2nd half of
2014</c:v>
                </c:pt>
                <c:pt idx="9">
                  <c:v>1st half of
 2015</c:v>
                </c:pt>
                <c:pt idx="10">
                  <c:v>2nd half of
2015</c:v>
                </c:pt>
                <c:pt idx="11">
                  <c:v>1st half of
 2016</c:v>
                </c:pt>
                <c:pt idx="12">
                  <c:v>2st half of
 2016</c:v>
                </c:pt>
                <c:pt idx="13">
                  <c:v>1st half of
 2017</c:v>
                </c:pt>
              </c:strCache>
            </c:strRef>
          </c:cat>
          <c:val>
            <c:numRef>
              <c:f>'grafy (2)'!$M$26:$M$39</c:f>
              <c:numCache>
                <c:formatCode>General</c:formatCode>
                <c:ptCount val="14"/>
                <c:pt idx="0">
                  <c:v>429</c:v>
                </c:pt>
                <c:pt idx="1">
                  <c:v>429</c:v>
                </c:pt>
                <c:pt idx="2">
                  <c:v>365</c:v>
                </c:pt>
                <c:pt idx="3">
                  <c:v>380</c:v>
                </c:pt>
                <c:pt idx="4">
                  <c:v>380</c:v>
                </c:pt>
                <c:pt idx="5">
                  <c:v>380</c:v>
                </c:pt>
                <c:pt idx="6">
                  <c:v>380</c:v>
                </c:pt>
                <c:pt idx="7">
                  <c:v>380</c:v>
                </c:pt>
                <c:pt idx="8">
                  <c:v>380</c:v>
                </c:pt>
                <c:pt idx="9">
                  <c:v>380</c:v>
                </c:pt>
                <c:pt idx="10">
                  <c:v>380</c:v>
                </c:pt>
                <c:pt idx="11">
                  <c:v>380</c:v>
                </c:pt>
                <c:pt idx="12">
                  <c:v>479</c:v>
                </c:pt>
                <c:pt idx="13">
                  <c:v>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23C-4CDF-9A3A-5C0F4EA13CE2}"/>
            </c:ext>
          </c:extLst>
        </c:ser>
        <c:ser>
          <c:idx val="1"/>
          <c:order val="4"/>
          <c:tx>
            <c:strRef>
              <c:f>'grafy (2)'!$N$25</c:f>
              <c:strCache>
                <c:ptCount val="1"/>
                <c:pt idx="0">
                  <c:v>min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'grafy (2)'!$L$26:$L$39</c:f>
              <c:strCache>
                <c:ptCount val="14"/>
                <c:pt idx="0">
                  <c:v>2010</c:v>
                </c:pt>
                <c:pt idx="1">
                  <c:v>entry of RJ
9/2011 </c:v>
                </c:pt>
                <c:pt idx="2">
                  <c:v>CDs' response 
10/2011</c:v>
                </c:pt>
                <c:pt idx="3">
                  <c:v>1st half of
 2012</c:v>
                </c:pt>
                <c:pt idx="4">
                  <c:v>2nd half of 
2012</c:v>
                </c:pt>
                <c:pt idx="5">
                  <c:v>entry of LE
1/2013</c:v>
                </c:pt>
                <c:pt idx="6">
                  <c:v>2nd half of
2013</c:v>
                </c:pt>
                <c:pt idx="7">
                  <c:v>1st half of
 2014</c:v>
                </c:pt>
                <c:pt idx="8">
                  <c:v>2nd half of
2014</c:v>
                </c:pt>
                <c:pt idx="9">
                  <c:v>1st half of
 2015</c:v>
                </c:pt>
                <c:pt idx="10">
                  <c:v>2nd half of
2015</c:v>
                </c:pt>
                <c:pt idx="11">
                  <c:v>1st half of
 2016</c:v>
                </c:pt>
                <c:pt idx="12">
                  <c:v>2st half of
 2016</c:v>
                </c:pt>
                <c:pt idx="13">
                  <c:v>1st half of
 2017</c:v>
                </c:pt>
              </c:strCache>
            </c:strRef>
          </c:cat>
          <c:val>
            <c:numRef>
              <c:f>'grafy (2)'!$N$26:$N$39</c:f>
              <c:numCache>
                <c:formatCode>General</c:formatCode>
                <c:ptCount val="14"/>
                <c:pt idx="0">
                  <c:v>230</c:v>
                </c:pt>
                <c:pt idx="1">
                  <c:v>230</c:v>
                </c:pt>
                <c:pt idx="2">
                  <c:v>220</c:v>
                </c:pt>
                <c:pt idx="3">
                  <c:v>210</c:v>
                </c:pt>
                <c:pt idx="4">
                  <c:v>210</c:v>
                </c:pt>
                <c:pt idx="5">
                  <c:v>133</c:v>
                </c:pt>
                <c:pt idx="6">
                  <c:v>109</c:v>
                </c:pt>
                <c:pt idx="7">
                  <c:v>99</c:v>
                </c:pt>
                <c:pt idx="8">
                  <c:v>99</c:v>
                </c:pt>
                <c:pt idx="9">
                  <c:v>99</c:v>
                </c:pt>
                <c:pt idx="10">
                  <c:v>99</c:v>
                </c:pt>
                <c:pt idx="11">
                  <c:v>109</c:v>
                </c:pt>
                <c:pt idx="12">
                  <c:v>109</c:v>
                </c:pt>
                <c:pt idx="13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23C-4CDF-9A3A-5C0F4EA13CE2}"/>
            </c:ext>
          </c:extLst>
        </c:ser>
        <c:ser>
          <c:idx val="2"/>
          <c:order val="5"/>
          <c:tx>
            <c:strRef>
              <c:f>'grafy (2)'!$O$25</c:f>
              <c:strCache>
                <c:ptCount val="1"/>
                <c:pt idx="0">
                  <c:v>average</c:v>
                </c:pt>
              </c:strCache>
            </c:strRef>
          </c:tx>
          <c:spPr>
            <a:ln w="28575">
              <a:solidFill>
                <a:schemeClr val="tx2"/>
              </a:solidFill>
              <a:prstDash val="sysDot"/>
            </a:ln>
          </c:spPr>
          <c:marker>
            <c:symbol val="x"/>
            <c:size val="5"/>
            <c:spPr>
              <a:ln>
                <a:noFill/>
              </a:ln>
            </c:spPr>
          </c:marker>
          <c:cat>
            <c:strRef>
              <c:f>'grafy (2)'!$L$26:$L$39</c:f>
              <c:strCache>
                <c:ptCount val="14"/>
                <c:pt idx="0">
                  <c:v>2010</c:v>
                </c:pt>
                <c:pt idx="1">
                  <c:v>entry of RJ
9/2011 </c:v>
                </c:pt>
                <c:pt idx="2">
                  <c:v>CDs' response 
10/2011</c:v>
                </c:pt>
                <c:pt idx="3">
                  <c:v>1st half of
 2012</c:v>
                </c:pt>
                <c:pt idx="4">
                  <c:v>2nd half of 
2012</c:v>
                </c:pt>
                <c:pt idx="5">
                  <c:v>entry of LE
1/2013</c:v>
                </c:pt>
                <c:pt idx="6">
                  <c:v>2nd half of
2013</c:v>
                </c:pt>
                <c:pt idx="7">
                  <c:v>1st half of
 2014</c:v>
                </c:pt>
                <c:pt idx="8">
                  <c:v>2nd half of
2014</c:v>
                </c:pt>
                <c:pt idx="9">
                  <c:v>1st half of
 2015</c:v>
                </c:pt>
                <c:pt idx="10">
                  <c:v>2nd half of
2015</c:v>
                </c:pt>
                <c:pt idx="11">
                  <c:v>1st half of
 2016</c:v>
                </c:pt>
                <c:pt idx="12">
                  <c:v>2st half of
 2016</c:v>
                </c:pt>
                <c:pt idx="13">
                  <c:v>1st half of
 2017</c:v>
                </c:pt>
              </c:strCache>
            </c:strRef>
          </c:cat>
          <c:val>
            <c:numRef>
              <c:f>'grafy (2)'!$O$26:$O$39</c:f>
              <c:numCache>
                <c:formatCode>General</c:formatCode>
                <c:ptCount val="14"/>
                <c:pt idx="0">
                  <c:v>357.21512042553547</c:v>
                </c:pt>
                <c:pt idx="1">
                  <c:v>324.3358504370409</c:v>
                </c:pt>
                <c:pt idx="2">
                  <c:v>285.76219305385973</c:v>
                </c:pt>
                <c:pt idx="3">
                  <c:v>282.01306519758901</c:v>
                </c:pt>
                <c:pt idx="4">
                  <c:v>282.01306519758901</c:v>
                </c:pt>
                <c:pt idx="5">
                  <c:v>277.46085952187144</c:v>
                </c:pt>
                <c:pt idx="6">
                  <c:v>272.80209181250848</c:v>
                </c:pt>
                <c:pt idx="7">
                  <c:v>239</c:v>
                </c:pt>
                <c:pt idx="8">
                  <c:v>253.66666666666666</c:v>
                </c:pt>
                <c:pt idx="9">
                  <c:v>243</c:v>
                </c:pt>
                <c:pt idx="10">
                  <c:v>253</c:v>
                </c:pt>
                <c:pt idx="11">
                  <c:v>264</c:v>
                </c:pt>
                <c:pt idx="12">
                  <c:v>267</c:v>
                </c:pt>
                <c:pt idx="13">
                  <c:v>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23C-4CDF-9A3A-5C0F4EA13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>
              <a:solidFill>
                <a:schemeClr val="tx2"/>
              </a:solidFill>
              <a:round/>
              <a:headEnd type="triangle"/>
              <a:tailEnd type="triangle"/>
            </a:ln>
          </c:spPr>
        </c:hiLowLines>
        <c:axId val="102219776"/>
        <c:axId val="102221312"/>
      </c:stockChart>
      <c:catAx>
        <c:axId val="10221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221312"/>
        <c:crosses val="autoZero"/>
        <c:auto val="1"/>
        <c:lblAlgn val="ctr"/>
        <c:lblOffset val="100"/>
        <c:noMultiLvlLbl val="0"/>
      </c:catAx>
      <c:valAx>
        <c:axId val="10222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219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'Fig. 41'!$C$8</c:f>
              <c:strCache>
                <c:ptCount val="1"/>
                <c:pt idx="0">
                  <c:v>On Day of Travel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rgbClr val="006FB4"/>
              </a:solidFill>
              <a:ln>
                <a:noFill/>
              </a:ln>
            </c:spPr>
          </c:marker>
          <c:dLbls>
            <c:delete val="1"/>
          </c:dLbls>
          <c:cat>
            <c:multiLvlStrRef>
              <c:f>'Fig. 41'!$A$9:$B$24</c:f>
              <c:multiLvlStrCache>
                <c:ptCount val="16"/>
                <c:lvl>
                  <c:pt idx="0">
                    <c:v>London - Edinburgh</c:v>
                  </c:pt>
                  <c:pt idx="1">
                    <c:v>Berlin - Köln</c:v>
                  </c:pt>
                  <c:pt idx="2">
                    <c:v>Madrid - Barcelona</c:v>
                  </c:pt>
                  <c:pt idx="3">
                    <c:v>Oslo - Bergen</c:v>
                  </c:pt>
                  <c:pt idx="4">
                    <c:v>Warsaw - Wroclaw</c:v>
                  </c:pt>
                  <c:pt idx="5">
                    <c:v>Paris - Lyon</c:v>
                  </c:pt>
                  <c:pt idx="6">
                    <c:v>Vienna - Innsbruck</c:v>
                  </c:pt>
                  <c:pt idx="7">
                    <c:v>Rome - Milan</c:v>
                  </c:pt>
                  <c:pt idx="8">
                    <c:v>Helsinki - Vaasa</c:v>
                  </c:pt>
                  <c:pt idx="9">
                    <c:v>Lisbon - Porto</c:v>
                  </c:pt>
                  <c:pt idx="10">
                    <c:v>Stockholm - Malmö</c:v>
                  </c:pt>
                  <c:pt idx="11">
                    <c:v>Athens - Thessaloniki</c:v>
                  </c:pt>
                  <c:pt idx="12">
                    <c:v>Bucharest - Timisoara</c:v>
                  </c:pt>
                  <c:pt idx="13">
                    <c:v>Bratislava - Kosice</c:v>
                  </c:pt>
                  <c:pt idx="14">
                    <c:v>Sofia - Varna</c:v>
                  </c:pt>
                  <c:pt idx="15">
                    <c:v>Prague - Ostrava</c:v>
                  </c:pt>
                </c:lvl>
                <c:lvl>
                  <c:pt idx="0">
                    <c:v>UK</c:v>
                  </c:pt>
                  <c:pt idx="1">
                    <c:v>DE</c:v>
                  </c:pt>
                  <c:pt idx="2">
                    <c:v>ES</c:v>
                  </c:pt>
                  <c:pt idx="3">
                    <c:v>NO</c:v>
                  </c:pt>
                  <c:pt idx="4">
                    <c:v>PL</c:v>
                  </c:pt>
                  <c:pt idx="5">
                    <c:v>FR</c:v>
                  </c:pt>
                  <c:pt idx="6">
                    <c:v>AT</c:v>
                  </c:pt>
                  <c:pt idx="7">
                    <c:v>IT</c:v>
                  </c:pt>
                  <c:pt idx="8">
                    <c:v>FI</c:v>
                  </c:pt>
                  <c:pt idx="9">
                    <c:v>PT</c:v>
                  </c:pt>
                  <c:pt idx="10">
                    <c:v>SE</c:v>
                  </c:pt>
                  <c:pt idx="11">
                    <c:v>EL</c:v>
                  </c:pt>
                  <c:pt idx="12">
                    <c:v>RO</c:v>
                  </c:pt>
                  <c:pt idx="13">
                    <c:v>SK</c:v>
                  </c:pt>
                  <c:pt idx="14">
                    <c:v>BG</c:v>
                  </c:pt>
                  <c:pt idx="15">
                    <c:v>CZ</c:v>
                  </c:pt>
                </c:lvl>
              </c:multiLvlStrCache>
            </c:multiLvlStrRef>
          </c:cat>
          <c:val>
            <c:numRef>
              <c:f>'Fig. 41'!$C$9:$C$24</c:f>
              <c:numCache>
                <c:formatCode>0.000</c:formatCode>
                <c:ptCount val="16"/>
                <c:pt idx="0">
                  <c:v>0.29741563109161789</c:v>
                </c:pt>
                <c:pt idx="1">
                  <c:v>0.24014778325123154</c:v>
                </c:pt>
                <c:pt idx="2">
                  <c:v>0.22804746494066883</c:v>
                </c:pt>
                <c:pt idx="3">
                  <c:v>0.19509485744157171</c:v>
                </c:pt>
                <c:pt idx="4">
                  <c:v>0.18848267622461168</c:v>
                </c:pt>
                <c:pt idx="5">
                  <c:v>0.1736358879216022</c:v>
                </c:pt>
                <c:pt idx="6">
                  <c:v>0.16541822721598004</c:v>
                </c:pt>
                <c:pt idx="7">
                  <c:v>0.16151455675498858</c:v>
                </c:pt>
                <c:pt idx="8">
                  <c:v>0.14895577395577397</c:v>
                </c:pt>
                <c:pt idx="9">
                  <c:v>0.13343315131231284</c:v>
                </c:pt>
                <c:pt idx="10">
                  <c:v>0.13177980093400629</c:v>
                </c:pt>
                <c:pt idx="11">
                  <c:v>0.10533642691415313</c:v>
                </c:pt>
                <c:pt idx="12">
                  <c:v>0.10267034990791896</c:v>
                </c:pt>
                <c:pt idx="13">
                  <c:v>8.3278472679394339E-2</c:v>
                </c:pt>
                <c:pt idx="14">
                  <c:v>6.5441496302740335E-2</c:v>
                </c:pt>
                <c:pt idx="15">
                  <c:v>1.8224299065420561E-2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81-47FC-842D-A39D4FB7DE7F}"/>
            </c:ext>
          </c:extLst>
        </c:ser>
        <c:ser>
          <c:idx val="1"/>
          <c:order val="1"/>
          <c:tx>
            <c:strRef>
              <c:f>'Fig. 41'!$D$8</c:f>
              <c:strCache>
                <c:ptCount val="1"/>
                <c:pt idx="0">
                  <c:v>Week in advance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noFill/>
              </a:ln>
            </c:spPr>
          </c:marker>
          <c:dLbls>
            <c:delete val="1"/>
          </c:dLbls>
          <c:cat>
            <c:multiLvlStrRef>
              <c:f>'Fig. 41'!$A$9:$B$24</c:f>
              <c:multiLvlStrCache>
                <c:ptCount val="16"/>
                <c:lvl>
                  <c:pt idx="0">
                    <c:v>London - Edinburgh</c:v>
                  </c:pt>
                  <c:pt idx="1">
                    <c:v>Berlin - Köln</c:v>
                  </c:pt>
                  <c:pt idx="2">
                    <c:v>Madrid - Barcelona</c:v>
                  </c:pt>
                  <c:pt idx="3">
                    <c:v>Oslo - Bergen</c:v>
                  </c:pt>
                  <c:pt idx="4">
                    <c:v>Warsaw - Wroclaw</c:v>
                  </c:pt>
                  <c:pt idx="5">
                    <c:v>Paris - Lyon</c:v>
                  </c:pt>
                  <c:pt idx="6">
                    <c:v>Vienna - Innsbruck</c:v>
                  </c:pt>
                  <c:pt idx="7">
                    <c:v>Rome - Milan</c:v>
                  </c:pt>
                  <c:pt idx="8">
                    <c:v>Helsinki - Vaasa</c:v>
                  </c:pt>
                  <c:pt idx="9">
                    <c:v>Lisbon - Porto</c:v>
                  </c:pt>
                  <c:pt idx="10">
                    <c:v>Stockholm - Malmö</c:v>
                  </c:pt>
                  <c:pt idx="11">
                    <c:v>Athens - Thessaloniki</c:v>
                  </c:pt>
                  <c:pt idx="12">
                    <c:v>Bucharest - Timisoara</c:v>
                  </c:pt>
                  <c:pt idx="13">
                    <c:v>Bratislava - Kosice</c:v>
                  </c:pt>
                  <c:pt idx="14">
                    <c:v>Sofia - Varna</c:v>
                  </c:pt>
                  <c:pt idx="15">
                    <c:v>Prague - Ostrava</c:v>
                  </c:pt>
                </c:lvl>
                <c:lvl>
                  <c:pt idx="0">
                    <c:v>UK</c:v>
                  </c:pt>
                  <c:pt idx="1">
                    <c:v>DE</c:v>
                  </c:pt>
                  <c:pt idx="2">
                    <c:v>ES</c:v>
                  </c:pt>
                  <c:pt idx="3">
                    <c:v>NO</c:v>
                  </c:pt>
                  <c:pt idx="4">
                    <c:v>PL</c:v>
                  </c:pt>
                  <c:pt idx="5">
                    <c:v>FR</c:v>
                  </c:pt>
                  <c:pt idx="6">
                    <c:v>AT</c:v>
                  </c:pt>
                  <c:pt idx="7">
                    <c:v>IT</c:v>
                  </c:pt>
                  <c:pt idx="8">
                    <c:v>FI</c:v>
                  </c:pt>
                  <c:pt idx="9">
                    <c:v>PT</c:v>
                  </c:pt>
                  <c:pt idx="10">
                    <c:v>SE</c:v>
                  </c:pt>
                  <c:pt idx="11">
                    <c:v>EL</c:v>
                  </c:pt>
                  <c:pt idx="12">
                    <c:v>RO</c:v>
                  </c:pt>
                  <c:pt idx="13">
                    <c:v>SK</c:v>
                  </c:pt>
                  <c:pt idx="14">
                    <c:v>BG</c:v>
                  </c:pt>
                  <c:pt idx="15">
                    <c:v>CZ</c:v>
                  </c:pt>
                </c:lvl>
              </c:multiLvlStrCache>
            </c:multiLvlStrRef>
          </c:cat>
          <c:val>
            <c:numRef>
              <c:f>'Fig. 41'!$D$9:$D$24</c:f>
              <c:numCache>
                <c:formatCode>0.000</c:formatCode>
                <c:ptCount val="16"/>
                <c:pt idx="0">
                  <c:v>0.22756000243664715</c:v>
                </c:pt>
                <c:pt idx="1">
                  <c:v>0.18267651888341546</c:v>
                </c:pt>
                <c:pt idx="2">
                  <c:v>0.27162891046386195</c:v>
                </c:pt>
                <c:pt idx="3">
                  <c:v>5.7489490536037108E-2</c:v>
                </c:pt>
                <c:pt idx="4">
                  <c:v>7.2066905615292706E-2</c:v>
                </c:pt>
                <c:pt idx="5">
                  <c:v>0.1736358879216022</c:v>
                </c:pt>
                <c:pt idx="6">
                  <c:v>0.16541822721598004</c:v>
                </c:pt>
                <c:pt idx="7">
                  <c:v>5.1112201504743222E-2</c:v>
                </c:pt>
                <c:pt idx="8">
                  <c:v>5.4843804843804848E-2</c:v>
                </c:pt>
                <c:pt idx="9">
                  <c:v>0.13343315131231284</c:v>
                </c:pt>
                <c:pt idx="10">
                  <c:v>8.117364026605027E-2</c:v>
                </c:pt>
                <c:pt idx="11">
                  <c:v>0.10533642691415313</c:v>
                </c:pt>
                <c:pt idx="12">
                  <c:v>0.10267034990791896</c:v>
                </c:pt>
                <c:pt idx="13">
                  <c:v>8.3795730273676289E-2</c:v>
                </c:pt>
                <c:pt idx="14">
                  <c:v>6.5441496302740335E-2</c:v>
                </c:pt>
                <c:pt idx="15">
                  <c:v>1.8224299065420561E-2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81-47FC-842D-A39D4FB7DE7F}"/>
            </c:ext>
          </c:extLst>
        </c:ser>
        <c:ser>
          <c:idx val="2"/>
          <c:order val="2"/>
          <c:tx>
            <c:strRef>
              <c:f>'Fig. 41'!$E$8</c:f>
              <c:strCache>
                <c:ptCount val="1"/>
                <c:pt idx="0">
                  <c:v>Month in Advance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solidFill>
                <a:srgbClr val="AE1231"/>
              </a:solidFill>
              <a:ln>
                <a:noFill/>
              </a:ln>
            </c:spPr>
          </c:marker>
          <c:dLbls>
            <c:delete val="1"/>
          </c:dLbls>
          <c:cat>
            <c:multiLvlStrRef>
              <c:f>'Fig. 41'!$A$9:$B$24</c:f>
              <c:multiLvlStrCache>
                <c:ptCount val="16"/>
                <c:lvl>
                  <c:pt idx="0">
                    <c:v>London - Edinburgh</c:v>
                  </c:pt>
                  <c:pt idx="1">
                    <c:v>Berlin - Köln</c:v>
                  </c:pt>
                  <c:pt idx="2">
                    <c:v>Madrid - Barcelona</c:v>
                  </c:pt>
                  <c:pt idx="3">
                    <c:v>Oslo - Bergen</c:v>
                  </c:pt>
                  <c:pt idx="4">
                    <c:v>Warsaw - Wroclaw</c:v>
                  </c:pt>
                  <c:pt idx="5">
                    <c:v>Paris - Lyon</c:v>
                  </c:pt>
                  <c:pt idx="6">
                    <c:v>Vienna - Innsbruck</c:v>
                  </c:pt>
                  <c:pt idx="7">
                    <c:v>Rome - Milan</c:v>
                  </c:pt>
                  <c:pt idx="8">
                    <c:v>Helsinki - Vaasa</c:v>
                  </c:pt>
                  <c:pt idx="9">
                    <c:v>Lisbon - Porto</c:v>
                  </c:pt>
                  <c:pt idx="10">
                    <c:v>Stockholm - Malmö</c:v>
                  </c:pt>
                  <c:pt idx="11">
                    <c:v>Athens - Thessaloniki</c:v>
                  </c:pt>
                  <c:pt idx="12">
                    <c:v>Bucharest - Timisoara</c:v>
                  </c:pt>
                  <c:pt idx="13">
                    <c:v>Bratislava - Kosice</c:v>
                  </c:pt>
                  <c:pt idx="14">
                    <c:v>Sofia - Varna</c:v>
                  </c:pt>
                  <c:pt idx="15">
                    <c:v>Prague - Ostrava</c:v>
                  </c:pt>
                </c:lvl>
                <c:lvl>
                  <c:pt idx="0">
                    <c:v>UK</c:v>
                  </c:pt>
                  <c:pt idx="1">
                    <c:v>DE</c:v>
                  </c:pt>
                  <c:pt idx="2">
                    <c:v>ES</c:v>
                  </c:pt>
                  <c:pt idx="3">
                    <c:v>NO</c:v>
                  </c:pt>
                  <c:pt idx="4">
                    <c:v>PL</c:v>
                  </c:pt>
                  <c:pt idx="5">
                    <c:v>FR</c:v>
                  </c:pt>
                  <c:pt idx="6">
                    <c:v>AT</c:v>
                  </c:pt>
                  <c:pt idx="7">
                    <c:v>IT</c:v>
                  </c:pt>
                  <c:pt idx="8">
                    <c:v>FI</c:v>
                  </c:pt>
                  <c:pt idx="9">
                    <c:v>PT</c:v>
                  </c:pt>
                  <c:pt idx="10">
                    <c:v>SE</c:v>
                  </c:pt>
                  <c:pt idx="11">
                    <c:v>EL</c:v>
                  </c:pt>
                  <c:pt idx="12">
                    <c:v>RO</c:v>
                  </c:pt>
                  <c:pt idx="13">
                    <c:v>SK</c:v>
                  </c:pt>
                  <c:pt idx="14">
                    <c:v>BG</c:v>
                  </c:pt>
                  <c:pt idx="15">
                    <c:v>CZ</c:v>
                  </c:pt>
                </c:lvl>
              </c:multiLvlStrCache>
            </c:multiLvlStrRef>
          </c:cat>
          <c:val>
            <c:numRef>
              <c:f>'Fig. 41'!$E$9:$E$24</c:f>
              <c:numCache>
                <c:formatCode>0.000</c:formatCode>
                <c:ptCount val="16"/>
                <c:pt idx="0">
                  <c:v>0.20109953703703703</c:v>
                </c:pt>
                <c:pt idx="1">
                  <c:v>0.10057471264367816</c:v>
                </c:pt>
                <c:pt idx="2">
                  <c:v>0.14271844660194175</c:v>
                </c:pt>
                <c:pt idx="3">
                  <c:v>5.7489490536037108E-2</c:v>
                </c:pt>
                <c:pt idx="4">
                  <c:v>6.305854241338113E-2</c:v>
                </c:pt>
                <c:pt idx="5">
                  <c:v>9.0385804671518952E-2</c:v>
                </c:pt>
                <c:pt idx="6">
                  <c:v>0.16541822721598004</c:v>
                </c:pt>
                <c:pt idx="7">
                  <c:v>0.16151455675498858</c:v>
                </c:pt>
                <c:pt idx="8">
                  <c:v>5.4843804843804848E-2</c:v>
                </c:pt>
                <c:pt idx="9">
                  <c:v>0.13343315131231284</c:v>
                </c:pt>
                <c:pt idx="10">
                  <c:v>3.8888626822019906E-2</c:v>
                </c:pt>
                <c:pt idx="11">
                  <c:v>0.10533642691415313</c:v>
                </c:pt>
                <c:pt idx="12">
                  <c:v>7.7980575287205103E-2</c:v>
                </c:pt>
                <c:pt idx="13">
                  <c:v>8.3795730273676289E-2</c:v>
                </c:pt>
                <c:pt idx="14">
                  <c:v>6.5441496302740335E-2</c:v>
                </c:pt>
                <c:pt idx="15">
                  <c:v>1.8224299065420561E-2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81-47FC-842D-A39D4FB7DE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2563712"/>
        <c:axId val="152565632"/>
      </c:lineChart>
      <c:catAx>
        <c:axId val="152563712"/>
        <c:scaling>
          <c:orientation val="minMax"/>
        </c:scaling>
        <c:delete val="0"/>
        <c:axPos val="b"/>
        <c:majorGridlines>
          <c:spPr>
            <a:ln w="3175">
              <a:gradFill>
                <a:gsLst>
                  <a:gs pos="0">
                    <a:srgbClr val="002C5B">
                      <a:tint val="66000"/>
                      <a:satMod val="160000"/>
                    </a:srgbClr>
                  </a:gs>
                  <a:gs pos="50000">
                    <a:srgbClr val="002C5B">
                      <a:tint val="44500"/>
                      <a:satMod val="160000"/>
                    </a:srgbClr>
                  </a:gs>
                  <a:gs pos="100000">
                    <a:srgbClr val="002C5B">
                      <a:tint val="23500"/>
                      <a:satMod val="160000"/>
                    </a:srgb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cs-CZ"/>
          </a:p>
        </c:txPr>
        <c:crossAx val="152565632"/>
        <c:crosses val="autoZero"/>
        <c:auto val="1"/>
        <c:lblAlgn val="ctr"/>
        <c:lblOffset val="100"/>
        <c:noMultiLvlLbl val="0"/>
      </c:catAx>
      <c:valAx>
        <c:axId val="152565632"/>
        <c:scaling>
          <c:orientation val="minMax"/>
        </c:scaling>
        <c:delete val="0"/>
        <c:axPos val="l"/>
        <c:majorGridlines>
          <c:spPr>
            <a:ln>
              <a:solidFill>
                <a:srgbClr val="DFDFDF"/>
              </a:solidFill>
              <a:prstDash val="solid"/>
            </a:ln>
          </c:spPr>
        </c:majorGridlines>
        <c:numFmt formatCode="[$€-1809]#,##0.00" sourceLinked="0"/>
        <c:majorTickMark val="out"/>
        <c:minorTickMark val="none"/>
        <c:tickLblPos val="nextTo"/>
        <c:crossAx val="1525637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  <a:prstDash val="solid"/>
    </a:ln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'Fig. 12'!$B$8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6FB4"/>
            </a:solidFill>
          </c:spPr>
          <c:invertIfNegative val="0"/>
          <c:dPt>
            <c:idx val="8"/>
            <c:invertIfNegative val="0"/>
            <c:bubble3D val="0"/>
            <c:spPr>
              <a:pattFill prst="dkUpDiag">
                <a:fgClr>
                  <a:srgbClr val="006FB4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B395-442F-8FC1-C35591E84FCD}"/>
              </c:ext>
            </c:extLst>
          </c:dPt>
          <c:cat>
            <c:strRef>
              <c:f>'Fig. 12'!$A$9:$A$36</c:f>
              <c:strCache>
                <c:ptCount val="28"/>
                <c:pt idx="0">
                  <c:v>AT</c:v>
                </c:pt>
                <c:pt idx="1">
                  <c:v>FR</c:v>
                </c:pt>
                <c:pt idx="2">
                  <c:v>SE</c:v>
                </c:pt>
                <c:pt idx="3">
                  <c:v>DK</c:v>
                </c:pt>
                <c:pt idx="4">
                  <c:v>DE</c:v>
                </c:pt>
                <c:pt idx="5">
                  <c:v>NL</c:v>
                </c:pt>
                <c:pt idx="6">
                  <c:v>UK</c:v>
                </c:pt>
                <c:pt idx="7">
                  <c:v>BE</c:v>
                </c:pt>
                <c:pt idx="8">
                  <c:v>EU</c:v>
                </c:pt>
                <c:pt idx="9">
                  <c:v>IT</c:v>
                </c:pt>
                <c:pt idx="10">
                  <c:v>HU</c:v>
                </c:pt>
                <c:pt idx="11">
                  <c:v>LU</c:v>
                </c:pt>
                <c:pt idx="12">
                  <c:v>CZ</c:v>
                </c:pt>
                <c:pt idx="13">
                  <c:v>FI</c:v>
                </c:pt>
                <c:pt idx="14">
                  <c:v>NO</c:v>
                </c:pt>
                <c:pt idx="15">
                  <c:v>ES</c:v>
                </c:pt>
                <c:pt idx="16">
                  <c:v>SK</c:v>
                </c:pt>
                <c:pt idx="17">
                  <c:v>PL</c:v>
                </c:pt>
                <c:pt idx="18">
                  <c:v>IE</c:v>
                </c:pt>
                <c:pt idx="19">
                  <c:v>PT</c:v>
                </c:pt>
                <c:pt idx="20">
                  <c:v>SI</c:v>
                </c:pt>
                <c:pt idx="21">
                  <c:v>LV</c:v>
                </c:pt>
                <c:pt idx="22">
                  <c:v>BG</c:v>
                </c:pt>
                <c:pt idx="23">
                  <c:v>RO</c:v>
                </c:pt>
                <c:pt idx="24">
                  <c:v>HR</c:v>
                </c:pt>
                <c:pt idx="25">
                  <c:v>EE</c:v>
                </c:pt>
                <c:pt idx="26">
                  <c:v>LT</c:v>
                </c:pt>
                <c:pt idx="27">
                  <c:v>EL</c:v>
                </c:pt>
              </c:strCache>
            </c:strRef>
          </c:cat>
          <c:val>
            <c:numRef>
              <c:f>'Fig. 12'!$B$9:$B$36</c:f>
              <c:numCache>
                <c:formatCode>0</c:formatCode>
                <c:ptCount val="28"/>
                <c:pt idx="0">
                  <c:v>1380.1475495504942</c:v>
                </c:pt>
                <c:pt idx="1">
                  <c:v>1359.7981047858887</c:v>
                </c:pt>
                <c:pt idx="2">
                  <c:v>1256.7310435896245</c:v>
                </c:pt>
                <c:pt idx="3">
                  <c:v>1209.1195764882755</c:v>
                </c:pt>
                <c:pt idx="4">
                  <c:v>1119.0888833869769</c:v>
                </c:pt>
                <c:pt idx="5">
                  <c:v>1067.2465129097254</c:v>
                </c:pt>
                <c:pt idx="6">
                  <c:v>1006.2607134887111</c:v>
                </c:pt>
                <c:pt idx="7">
                  <c:v>979.47231665285017</c:v>
                </c:pt>
                <c:pt idx="8">
                  <c:v>849.33432968487625</c:v>
                </c:pt>
                <c:pt idx="9">
                  <c:v>792.44629406527531</c:v>
                </c:pt>
                <c:pt idx="10">
                  <c:v>780.43992306913651</c:v>
                </c:pt>
                <c:pt idx="11">
                  <c:v>744.45131712996658</c:v>
                </c:pt>
                <c:pt idx="12">
                  <c:v>741.69418094921832</c:v>
                </c:pt>
                <c:pt idx="13">
                  <c:v>710.66008471420423</c:v>
                </c:pt>
                <c:pt idx="14">
                  <c:v>669.39959162710295</c:v>
                </c:pt>
                <c:pt idx="15">
                  <c:v>540.68396327838627</c:v>
                </c:pt>
                <c:pt idx="16">
                  <c:v>476.89518494358043</c:v>
                </c:pt>
                <c:pt idx="17">
                  <c:v>417.50162011773841</c:v>
                </c:pt>
                <c:pt idx="18">
                  <c:v>375.32343953524185</c:v>
                </c:pt>
                <c:pt idx="19">
                  <c:v>369.3669147941543</c:v>
                </c:pt>
                <c:pt idx="20">
                  <c:v>338.02584561044307</c:v>
                </c:pt>
                <c:pt idx="21">
                  <c:v>321.76382535219147</c:v>
                </c:pt>
                <c:pt idx="22">
                  <c:v>234.32846661533492</c:v>
                </c:pt>
                <c:pt idx="23">
                  <c:v>234.27186829107197</c:v>
                </c:pt>
                <c:pt idx="24">
                  <c:v>218.28714060329199</c:v>
                </c:pt>
                <c:pt idx="25">
                  <c:v>203.06744316657532</c:v>
                </c:pt>
                <c:pt idx="26">
                  <c:v>126.38136187468405</c:v>
                </c:pt>
                <c:pt idx="27">
                  <c:v>97.520247504932641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95-442F-8FC1-C35591E84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153432832"/>
        <c:axId val="153434368"/>
      </c:barChart>
      <c:catAx>
        <c:axId val="153432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cs-CZ"/>
          </a:p>
        </c:txPr>
        <c:crossAx val="153434368"/>
        <c:crosses val="autoZero"/>
        <c:auto val="1"/>
        <c:lblAlgn val="ctr"/>
        <c:lblOffset val="100"/>
        <c:noMultiLvlLbl val="0"/>
      </c:catAx>
      <c:valAx>
        <c:axId val="15343436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cs-CZ"/>
          </a:p>
        </c:txPr>
        <c:crossAx val="153432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29447094974796"/>
          <c:y val="3.4606365720125702E-2"/>
          <c:w val="0.81392498520509338"/>
          <c:h val="0.914766446818657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'Fig. 12'!$E$8</c:f>
              <c:strCache>
                <c:ptCount val="1"/>
                <c:pt idx="0">
                  <c:v>Change since 2009</c:v>
                </c:pt>
              </c:strCache>
            </c:strRef>
          </c:tx>
          <c:spPr>
            <a:solidFill>
              <a:srgbClr val="FABB21"/>
            </a:solidFill>
            <a:ln>
              <a:noFill/>
            </a:ln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E9-4B75-BB2A-658C2F31F40F}"/>
              </c:ext>
            </c:extLst>
          </c:dPt>
          <c:dPt>
            <c:idx val="9"/>
            <c:invertIfNegative val="0"/>
            <c:bubble3D val="0"/>
            <c:spPr>
              <a:pattFill prst="dkUpDiag">
                <a:fgClr>
                  <a:srgbClr val="FABB21"/>
                </a:fgClr>
                <a:bgClr>
                  <a:srgbClr val="FFFFFF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8E9-4B75-BB2A-658C2F31F40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8E9-4B75-BB2A-658C2F31F40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8E9-4B75-BB2A-658C2F31F40F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8E9-4B75-BB2A-658C2F31F40F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8E9-4B75-BB2A-658C2F31F40F}"/>
              </c:ext>
            </c:extLst>
          </c:dPt>
          <c:cat>
            <c:strRef>
              <c:f>'Fig. 12'!$D$9:$D$36</c:f>
              <c:strCache>
                <c:ptCount val="28"/>
                <c:pt idx="0">
                  <c:v>CZ</c:v>
                </c:pt>
                <c:pt idx="1">
                  <c:v>UK</c:v>
                </c:pt>
                <c:pt idx="2">
                  <c:v>ES</c:v>
                </c:pt>
                <c:pt idx="3">
                  <c:v>DE</c:v>
                </c:pt>
                <c:pt idx="4">
                  <c:v>AT</c:v>
                </c:pt>
                <c:pt idx="5">
                  <c:v>LT</c:v>
                </c:pt>
                <c:pt idx="6">
                  <c:v>SK</c:v>
                </c:pt>
                <c:pt idx="7">
                  <c:v>EE</c:v>
                </c:pt>
                <c:pt idx="8">
                  <c:v>LU</c:v>
                </c:pt>
                <c:pt idx="9">
                  <c:v>EU</c:v>
                </c:pt>
                <c:pt idx="10">
                  <c:v>IT</c:v>
                </c:pt>
                <c:pt idx="11">
                  <c:v>NL</c:v>
                </c:pt>
                <c:pt idx="12">
                  <c:v>NO</c:v>
                </c:pt>
                <c:pt idx="13">
                  <c:v>DK</c:v>
                </c:pt>
                <c:pt idx="14">
                  <c:v>SE</c:v>
                </c:pt>
                <c:pt idx="15">
                  <c:v>FR</c:v>
                </c:pt>
                <c:pt idx="16">
                  <c:v>IE</c:v>
                </c:pt>
                <c:pt idx="17">
                  <c:v>BE</c:v>
                </c:pt>
                <c:pt idx="18">
                  <c:v>FI</c:v>
                </c:pt>
                <c:pt idx="19">
                  <c:v>HU</c:v>
                </c:pt>
                <c:pt idx="20">
                  <c:v>SI</c:v>
                </c:pt>
                <c:pt idx="21">
                  <c:v>PT</c:v>
                </c:pt>
                <c:pt idx="22">
                  <c:v>LV</c:v>
                </c:pt>
                <c:pt idx="23">
                  <c:v>PL</c:v>
                </c:pt>
                <c:pt idx="24">
                  <c:v>BG</c:v>
                </c:pt>
                <c:pt idx="25">
                  <c:v>EL</c:v>
                </c:pt>
                <c:pt idx="26">
                  <c:v>RO</c:v>
                </c:pt>
                <c:pt idx="27">
                  <c:v>HR</c:v>
                </c:pt>
              </c:strCache>
            </c:strRef>
          </c:cat>
          <c:val>
            <c:numRef>
              <c:f>'Fig. 12'!$E$9:$E$36</c:f>
              <c:numCache>
                <c:formatCode>0.0%</c:formatCode>
                <c:ptCount val="28"/>
                <c:pt idx="0">
                  <c:v>3.7784212267505612E-2</c:v>
                </c:pt>
                <c:pt idx="1">
                  <c:v>3.6641544741457602E-2</c:v>
                </c:pt>
                <c:pt idx="2">
                  <c:v>3.0422427509228366E-2</c:v>
                </c:pt>
                <c:pt idx="3">
                  <c:v>2.6777850568727769E-2</c:v>
                </c:pt>
                <c:pt idx="4">
                  <c:v>2.5913864217321649E-2</c:v>
                </c:pt>
                <c:pt idx="5">
                  <c:v>2.5423001284528856E-2</c:v>
                </c:pt>
                <c:pt idx="6">
                  <c:v>2.3592432084974923E-2</c:v>
                </c:pt>
                <c:pt idx="7">
                  <c:v>1.786771609262754E-2</c:v>
                </c:pt>
                <c:pt idx="8">
                  <c:v>1.2977811596312172E-2</c:v>
                </c:pt>
                <c:pt idx="9">
                  <c:v>1.1556334128783829E-2</c:v>
                </c:pt>
                <c:pt idx="10">
                  <c:v>1.0588216031796983E-2</c:v>
                </c:pt>
                <c:pt idx="11">
                  <c:v>8.8727807719176429E-3</c:v>
                </c:pt>
                <c:pt idx="12">
                  <c:v>8.6115148646465738E-3</c:v>
                </c:pt>
                <c:pt idx="13">
                  <c:v>8.5760030972107156E-3</c:v>
                </c:pt>
                <c:pt idx="14">
                  <c:v>5.5072630533997023E-3</c:v>
                </c:pt>
                <c:pt idx="15">
                  <c:v>4.4173428460835941E-3</c:v>
                </c:pt>
                <c:pt idx="16">
                  <c:v>1.6587194636195513E-3</c:v>
                </c:pt>
                <c:pt idx="17">
                  <c:v>7.4991287055046205E-4</c:v>
                </c:pt>
                <c:pt idx="18">
                  <c:v>-4.6853065812976213E-3</c:v>
                </c:pt>
                <c:pt idx="19">
                  <c:v>-6.0313836147563912E-3</c:v>
                </c:pt>
                <c:pt idx="20">
                  <c:v>-8.6376368700469726E-3</c:v>
                </c:pt>
                <c:pt idx="21">
                  <c:v>-1.2060313482299634E-2</c:v>
                </c:pt>
                <c:pt idx="22">
                  <c:v>-1.5893719195295853E-2</c:v>
                </c:pt>
                <c:pt idx="23">
                  <c:v>-2.9640594750597261E-2</c:v>
                </c:pt>
                <c:pt idx="24">
                  <c:v>-3.6776255102217069E-2</c:v>
                </c:pt>
                <c:pt idx="25">
                  <c:v>-3.7480960860452051E-2</c:v>
                </c:pt>
                <c:pt idx="26">
                  <c:v>-4.3714591164774275E-2</c:v>
                </c:pt>
                <c:pt idx="27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E9-4B75-BB2A-658C2F31F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3"/>
        <c:axId val="153809664"/>
        <c:axId val="153811200"/>
      </c:barChart>
      <c:catAx>
        <c:axId val="1538096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effectLst>
            <a:glow rad="25400">
              <a:schemeClr val="bg1">
                <a:lumMod val="75000"/>
                <a:alpha val="40000"/>
              </a:schemeClr>
            </a:glow>
          </a:effectLst>
        </c:spPr>
        <c:txPr>
          <a:bodyPr/>
          <a:lstStyle/>
          <a:p>
            <a:pPr>
              <a:defRPr sz="700" b="0">
                <a:solidFill>
                  <a:sysClr val="windowText" lastClr="000000"/>
                </a:solidFill>
              </a:defRPr>
            </a:pPr>
            <a:endParaRPr lang="cs-CZ"/>
          </a:p>
        </c:txPr>
        <c:crossAx val="153811200"/>
        <c:crosses val="autoZero"/>
        <c:auto val="1"/>
        <c:lblAlgn val="ctr"/>
        <c:lblOffset val="100"/>
        <c:noMultiLvlLbl val="0"/>
      </c:catAx>
      <c:valAx>
        <c:axId val="153811200"/>
        <c:scaling>
          <c:orientation val="minMax"/>
          <c:max val="5.000000000000001E-2"/>
          <c:min val="-0.1"/>
        </c:scaling>
        <c:delete val="0"/>
        <c:axPos val="b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/>
            </a:pPr>
            <a:endParaRPr lang="cs-CZ"/>
          </a:p>
        </c:txPr>
        <c:crossAx val="153809664"/>
        <c:crosses val="max"/>
        <c:crossBetween val="between"/>
        <c:majorUnit val="5.000000000000001E-2"/>
      </c:valAx>
      <c:spPr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frekvence!$H$1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cat>
            <c:strRef>
              <c:f>frekvence!$G$3:$G$26</c:f>
              <c:strCache>
                <c:ptCount val="24"/>
                <c:pt idx="0">
                  <c:v>12 a.m.</c:v>
                </c:pt>
                <c:pt idx="1">
                  <c:v>1 a.m.</c:v>
                </c:pt>
                <c:pt idx="2">
                  <c:v>2 a.m.</c:v>
                </c:pt>
                <c:pt idx="3">
                  <c:v>3 a.m.</c:v>
                </c:pt>
                <c:pt idx="4">
                  <c:v>4 a.m.</c:v>
                </c:pt>
                <c:pt idx="5">
                  <c:v>5 a.m.</c:v>
                </c:pt>
                <c:pt idx="6">
                  <c:v>6 a.m.</c:v>
                </c:pt>
                <c:pt idx="7">
                  <c:v>7 a.m.</c:v>
                </c:pt>
                <c:pt idx="8">
                  <c:v>8 a.m.</c:v>
                </c:pt>
                <c:pt idx="9">
                  <c:v>9 a.m.</c:v>
                </c:pt>
                <c:pt idx="10">
                  <c:v>10 a.m.</c:v>
                </c:pt>
                <c:pt idx="11">
                  <c:v>11 a.m.</c:v>
                </c:pt>
                <c:pt idx="12">
                  <c:v>12 p.m.</c:v>
                </c:pt>
                <c:pt idx="13">
                  <c:v>1 p.m.</c:v>
                </c:pt>
                <c:pt idx="14">
                  <c:v>2 p.m.</c:v>
                </c:pt>
                <c:pt idx="15">
                  <c:v>3 p.m.</c:v>
                </c:pt>
                <c:pt idx="16">
                  <c:v>4 p.m.</c:v>
                </c:pt>
                <c:pt idx="17">
                  <c:v>5 p.m.</c:v>
                </c:pt>
                <c:pt idx="18">
                  <c:v>6 p.m.</c:v>
                </c:pt>
                <c:pt idx="19">
                  <c:v>7 p.m.</c:v>
                </c:pt>
                <c:pt idx="20">
                  <c:v>8 p.m.</c:v>
                </c:pt>
                <c:pt idx="21">
                  <c:v>9 p.m.</c:v>
                </c:pt>
                <c:pt idx="22">
                  <c:v>10 p.m.</c:v>
                </c:pt>
                <c:pt idx="23">
                  <c:v>11 p.m.</c:v>
                </c:pt>
              </c:strCache>
            </c:strRef>
          </c:cat>
          <c:val>
            <c:numRef>
              <c:f>frekvence!$H$3:$H$26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3-42A5-A1C8-11CEF00C6C3B}"/>
            </c:ext>
          </c:extLst>
        </c:ser>
        <c:ser>
          <c:idx val="1"/>
          <c:order val="1"/>
          <c:tx>
            <c:strRef>
              <c:f>frekvence!$M$1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frekvence!$G$3:$G$26</c:f>
              <c:strCache>
                <c:ptCount val="24"/>
                <c:pt idx="0">
                  <c:v>12 a.m.</c:v>
                </c:pt>
                <c:pt idx="1">
                  <c:v>1 a.m.</c:v>
                </c:pt>
                <c:pt idx="2">
                  <c:v>2 a.m.</c:v>
                </c:pt>
                <c:pt idx="3">
                  <c:v>3 a.m.</c:v>
                </c:pt>
                <c:pt idx="4">
                  <c:v>4 a.m.</c:v>
                </c:pt>
                <c:pt idx="5">
                  <c:v>5 a.m.</c:v>
                </c:pt>
                <c:pt idx="6">
                  <c:v>6 a.m.</c:v>
                </c:pt>
                <c:pt idx="7">
                  <c:v>7 a.m.</c:v>
                </c:pt>
                <c:pt idx="8">
                  <c:v>8 a.m.</c:v>
                </c:pt>
                <c:pt idx="9">
                  <c:v>9 a.m.</c:v>
                </c:pt>
                <c:pt idx="10">
                  <c:v>10 a.m.</c:v>
                </c:pt>
                <c:pt idx="11">
                  <c:v>11 a.m.</c:v>
                </c:pt>
                <c:pt idx="12">
                  <c:v>12 p.m.</c:v>
                </c:pt>
                <c:pt idx="13">
                  <c:v>1 p.m.</c:v>
                </c:pt>
                <c:pt idx="14">
                  <c:v>2 p.m.</c:v>
                </c:pt>
                <c:pt idx="15">
                  <c:v>3 p.m.</c:v>
                </c:pt>
                <c:pt idx="16">
                  <c:v>4 p.m.</c:v>
                </c:pt>
                <c:pt idx="17">
                  <c:v>5 p.m.</c:v>
                </c:pt>
                <c:pt idx="18">
                  <c:v>6 p.m.</c:v>
                </c:pt>
                <c:pt idx="19">
                  <c:v>7 p.m.</c:v>
                </c:pt>
                <c:pt idx="20">
                  <c:v>8 p.m.</c:v>
                </c:pt>
                <c:pt idx="21">
                  <c:v>9 p.m.</c:v>
                </c:pt>
                <c:pt idx="22">
                  <c:v>10 p.m.</c:v>
                </c:pt>
                <c:pt idx="23">
                  <c:v>11 p.m.</c:v>
                </c:pt>
              </c:strCache>
            </c:strRef>
          </c:cat>
          <c:val>
            <c:numRef>
              <c:f>frekvence!$M$3:$M$26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83-42A5-A1C8-11CEF00C6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shape val="box"/>
        <c:axId val="140138368"/>
        <c:axId val="140139904"/>
        <c:axId val="0"/>
      </c:bar3DChart>
      <c:catAx>
        <c:axId val="14013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0139904"/>
        <c:crosses val="autoZero"/>
        <c:auto val="1"/>
        <c:lblAlgn val="ctr"/>
        <c:lblOffset val="100"/>
        <c:noMultiLvlLbl val="0"/>
      </c:catAx>
      <c:valAx>
        <c:axId val="140139904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01383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0.37774</cdr:x>
      <cdr:y>0.17018</cdr:y>
    </cdr:from>
    <cdr:to>
      <cdr:x>0.37781</cdr:x>
      <cdr:y>0.45401</cdr:y>
    </cdr:to>
    <cdr:cxnSp macro="">
      <cdr:nvCxnSpPr>
        <cdr:cNvPr id="2" name="Přímá spojnice se šipkou 1"/>
        <cdr:cNvCxnSpPr/>
      </cdr:nvCxnSpPr>
      <cdr:spPr>
        <a:xfrm xmlns:a="http://schemas.openxmlformats.org/drawingml/2006/main">
          <a:off x="3853602" y="571812"/>
          <a:ext cx="714" cy="953693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0.37831</cdr:x>
      <cdr:y>0.55778</cdr:y>
    </cdr:from>
    <cdr:to>
      <cdr:x>0.37916</cdr:x>
      <cdr:y>0.73964</cdr:y>
    </cdr:to>
    <cdr:cxnSp macro="">
      <cdr:nvCxnSpPr>
        <cdr:cNvPr id="4" name="Přímá spojnice se šipkou 3"/>
        <cdr:cNvCxnSpPr/>
      </cdr:nvCxnSpPr>
      <cdr:spPr>
        <a:xfrm xmlns:a="http://schemas.openxmlformats.org/drawingml/2006/main" flipH="1" flipV="1">
          <a:off x="3859406" y="1874201"/>
          <a:ext cx="8773" cy="61106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0.26724</cdr:x>
      <cdr:y>0.07582</cdr:y>
    </cdr:from>
    <cdr:to>
      <cdr:x>0.48783</cdr:x>
      <cdr:y>0.24928</cdr:y>
    </cdr:to>
    <cdr:sp macro="" textlink="">
      <cdr:nvSpPr>
        <cdr:cNvPr id="7" name="TextovéPole 1"/>
        <cdr:cNvSpPr txBox="1"/>
      </cdr:nvSpPr>
      <cdr:spPr>
        <a:xfrm xmlns:a="http://schemas.openxmlformats.org/drawingml/2006/main">
          <a:off x="2726339" y="254774"/>
          <a:ext cx="2250423" cy="582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cs-CZ" dirty="0" err="1"/>
            <a:t>average</a:t>
          </a:r>
          <a:r>
            <a:rPr lang="cs-CZ" dirty="0"/>
            <a:t> </a:t>
          </a:r>
          <a:r>
            <a:rPr lang="cs-CZ" dirty="0" err="1"/>
            <a:t>price</a:t>
          </a:r>
          <a:r>
            <a:rPr lang="cs-CZ" baseline="0" dirty="0"/>
            <a:t> </a:t>
          </a:r>
          <a:r>
            <a:rPr lang="cs-CZ" baseline="0" dirty="0" err="1"/>
            <a:t>without</a:t>
          </a:r>
          <a:r>
            <a:rPr lang="cs-CZ" baseline="0" dirty="0"/>
            <a:t> </a:t>
          </a:r>
          <a:r>
            <a:rPr lang="cs-CZ" baseline="0" dirty="0" err="1"/>
            <a:t>loyalty</a:t>
          </a:r>
          <a:r>
            <a:rPr lang="cs-CZ" baseline="0" dirty="0"/>
            <a:t> </a:t>
          </a:r>
          <a:r>
            <a:rPr lang="cs-CZ" baseline="0" dirty="0" err="1"/>
            <a:t>card</a:t>
          </a:r>
          <a:endParaRPr lang="en-US" dirty="0"/>
        </a:p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0.26999</cdr:x>
      <cdr:y>0.73138</cdr:y>
    </cdr:from>
    <cdr:to>
      <cdr:x>0.4784</cdr:x>
      <cdr:y>0.90484</cdr:y>
    </cdr:to>
    <cdr:sp macro="" textlink="">
      <cdr:nvSpPr>
        <cdr:cNvPr id="8" name="TextovéPole 1"/>
        <cdr:cNvSpPr txBox="1"/>
      </cdr:nvSpPr>
      <cdr:spPr>
        <a:xfrm xmlns:a="http://schemas.openxmlformats.org/drawingml/2006/main">
          <a:off x="2266194" y="3301010"/>
          <a:ext cx="1749336" cy="782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cs-CZ" dirty="0" err="1"/>
            <a:t>average</a:t>
          </a:r>
          <a:r>
            <a:rPr lang="cs-CZ" dirty="0"/>
            <a:t> </a:t>
          </a:r>
          <a:r>
            <a:rPr lang="cs-CZ" dirty="0" err="1"/>
            <a:t>price</a:t>
          </a:r>
          <a:r>
            <a:rPr lang="cs-CZ" baseline="0" dirty="0"/>
            <a:t> </a:t>
          </a:r>
          <a:r>
            <a:rPr lang="cs-CZ" baseline="0" dirty="0" err="1"/>
            <a:t>with</a:t>
          </a:r>
          <a:r>
            <a:rPr lang="cs-CZ" baseline="0" dirty="0"/>
            <a:t> </a:t>
          </a:r>
          <a:r>
            <a:rPr lang="cs-CZ" baseline="0" dirty="0" err="1"/>
            <a:t>loyalty</a:t>
          </a:r>
          <a:r>
            <a:rPr lang="cs-CZ" baseline="0" dirty="0"/>
            <a:t> </a:t>
          </a:r>
          <a:r>
            <a:rPr lang="cs-CZ" baseline="0" dirty="0" err="1"/>
            <a:t>card</a:t>
          </a:r>
          <a:endParaRPr lang="en-US" dirty="0"/>
        </a:p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0.56129</cdr:x>
      <cdr:y>0.14627</cdr:y>
    </cdr:from>
    <cdr:to>
      <cdr:x>0.90831</cdr:x>
      <cdr:y>0.2277</cdr:y>
    </cdr:to>
    <cdr:sp macro="" textlink="">
      <cdr:nvSpPr>
        <cdr:cNvPr id="9" name="TextovéPole 1"/>
        <cdr:cNvSpPr txBox="1"/>
      </cdr:nvSpPr>
      <cdr:spPr>
        <a:xfrm xmlns:a="http://schemas.openxmlformats.org/drawingml/2006/main">
          <a:off x="3900214" y="405524"/>
          <a:ext cx="2411315" cy="22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cs-CZ" baseline="0" dirty="0" err="1"/>
            <a:t>highest</a:t>
          </a:r>
          <a:r>
            <a:rPr lang="cs-CZ" baseline="0" dirty="0"/>
            <a:t> </a:t>
          </a:r>
          <a:r>
            <a:rPr lang="cs-CZ" baseline="0" dirty="0" err="1"/>
            <a:t>fares</a:t>
          </a:r>
          <a:r>
            <a:rPr lang="cs-CZ" baseline="0" dirty="0"/>
            <a:t>  </a:t>
          </a:r>
          <a:r>
            <a:rPr lang="cs-CZ" baseline="0" dirty="0" err="1"/>
            <a:t>without</a:t>
          </a:r>
          <a:r>
            <a:rPr lang="cs-CZ" baseline="0" dirty="0"/>
            <a:t> </a:t>
          </a:r>
          <a:r>
            <a:rPr lang="cs-CZ" baseline="0" dirty="0" err="1"/>
            <a:t>loyalty</a:t>
          </a:r>
          <a:r>
            <a:rPr lang="cs-CZ" baseline="0" dirty="0"/>
            <a:t> </a:t>
          </a:r>
          <a:r>
            <a:rPr lang="cs-CZ" baseline="0" dirty="0" err="1"/>
            <a:t>card</a:t>
          </a:r>
          <a:endParaRPr lang="en-US" dirty="0"/>
        </a:p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0.56459</cdr:x>
      <cdr:y>0.75007</cdr:y>
    </cdr:from>
    <cdr:to>
      <cdr:x>0.91161</cdr:x>
      <cdr:y>0.83149</cdr:y>
    </cdr:to>
    <cdr:sp macro="" textlink="">
      <cdr:nvSpPr>
        <cdr:cNvPr id="10" name="TextovéPole 1"/>
        <cdr:cNvSpPr txBox="1"/>
      </cdr:nvSpPr>
      <cdr:spPr>
        <a:xfrm xmlns:a="http://schemas.openxmlformats.org/drawingml/2006/main">
          <a:off x="4738985" y="3385357"/>
          <a:ext cx="2912791" cy="367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cs-CZ" baseline="0" dirty="0" err="1"/>
            <a:t>lowest</a:t>
          </a:r>
          <a:r>
            <a:rPr lang="cs-CZ" baseline="0" dirty="0"/>
            <a:t> </a:t>
          </a:r>
          <a:r>
            <a:rPr lang="cs-CZ" baseline="0" dirty="0" err="1"/>
            <a:t>fares</a:t>
          </a:r>
          <a:r>
            <a:rPr lang="cs-CZ" baseline="0" dirty="0"/>
            <a:t>  </a:t>
          </a:r>
          <a:r>
            <a:rPr lang="cs-CZ" baseline="0" dirty="0" err="1"/>
            <a:t>with</a:t>
          </a:r>
          <a:r>
            <a:rPr lang="cs-CZ" baseline="0" dirty="0"/>
            <a:t> </a:t>
          </a:r>
          <a:r>
            <a:rPr lang="cs-CZ" baseline="0" dirty="0" err="1"/>
            <a:t>loyalty</a:t>
          </a:r>
          <a:r>
            <a:rPr lang="cs-CZ" baseline="0" dirty="0"/>
            <a:t> </a:t>
          </a:r>
          <a:r>
            <a:rPr lang="cs-CZ" baseline="0" dirty="0" err="1"/>
            <a:t>card</a:t>
          </a:r>
          <a:endParaRPr lang="en-US" dirty="0"/>
        </a:p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0.04289</cdr:x>
      <cdr:y>0.12634</cdr:y>
    </cdr:from>
    <cdr:to>
      <cdr:x>0.06166</cdr:x>
      <cdr:y>0.53959</cdr:y>
    </cdr:to>
    <cdr:sp macro="" textlink="">
      <cdr:nvSpPr>
        <cdr:cNvPr id="11" name="Pravá složená závorka 10"/>
        <cdr:cNvSpPr/>
      </cdr:nvSpPr>
      <cdr:spPr>
        <a:xfrm xmlns:a="http://schemas.openxmlformats.org/drawingml/2006/main" rot="10800000">
          <a:off x="437574" y="424499"/>
          <a:ext cx="191488" cy="1388555"/>
        </a:xfrm>
        <a:prstGeom xmlns:a="http://schemas.openxmlformats.org/drawingml/2006/main" prst="rightBrace">
          <a:avLst/>
        </a:prstGeom>
        <a:ln xmlns:a="http://schemas.openxmlformats.org/drawingml/2006/main" w="1270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0.02591</cdr:x>
      <cdr:y>0.0274</cdr:y>
    </cdr:from>
    <cdr:to>
      <cdr:x>0.06176</cdr:x>
      <cdr:y>0.61986</cdr:y>
    </cdr:to>
    <cdr:sp macro="" textlink="">
      <cdr:nvSpPr>
        <cdr:cNvPr id="12" name="TextovéPole 1"/>
        <cdr:cNvSpPr txBox="1"/>
      </cdr:nvSpPr>
      <cdr:spPr>
        <a:xfrm xmlns:a="http://schemas.openxmlformats.org/drawingml/2006/main" rot="16200000">
          <a:off x="-548196" y="904556"/>
          <a:ext cx="1990716" cy="365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cs-CZ"/>
            <a:t>spread of prices</a:t>
          </a:r>
          <a:endParaRPr lang="en-US"/>
        </a:p>
        <a:p xmlns:a="http://schemas.openxmlformats.org/drawingml/2006/main">
          <a:endParaRPr lang="cs-CZ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03DB7-9E72-42DB-A437-DAF1C88E7CE6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6AFC4-6448-4F5F-951B-F03139E85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326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4D4B8-3842-47CC-A2DE-A7418EA57601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A8407-BAFD-42FB-93F1-DA2A3693F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3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1038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509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735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5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5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628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Masaryk University, Faculty of Economics and Administration 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25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5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2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8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4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90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6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82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68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E426C-09CD-4994-A37A-8D401F04FEAD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7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. </a:t>
            </a:r>
            <a:r>
              <a:rPr lang="cs-CZ" dirty="0" smtClean="0"/>
              <a:t>COMPETITION (2)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1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Frequency  </a:t>
            </a:r>
            <a:endParaRPr lang="en-GB" noProof="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8663" y="6429375"/>
            <a:ext cx="4171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cs-CZ" sz="1400" dirty="0" err="1" smtClean="0"/>
              <a:t>daily</a:t>
            </a:r>
            <a:r>
              <a:rPr lang="cs-CZ" sz="1400" dirty="0" smtClean="0"/>
              <a:t>, </a:t>
            </a:r>
            <a:r>
              <a:rPr lang="cs-CZ" sz="1400" dirty="0" err="1" smtClean="0"/>
              <a:t>one-way</a:t>
            </a:r>
            <a:endParaRPr lang="cs-CZ" sz="14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509588" y="2017713"/>
          <a:ext cx="808196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0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00796" y="260648"/>
            <a:ext cx="8086635" cy="6477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Prices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09588" y="1670537"/>
            <a:ext cx="8091487" cy="475883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728663" y="6429375"/>
            <a:ext cx="4171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cs-CZ" sz="1400" dirty="0" smtClean="0"/>
              <a:t>CZK per </a:t>
            </a:r>
            <a:r>
              <a:rPr lang="cs-CZ" sz="1400" dirty="0" err="1" smtClean="0"/>
              <a:t>one</a:t>
            </a:r>
            <a:r>
              <a:rPr lang="cs-CZ" sz="1400" dirty="0" smtClean="0"/>
              <a:t> </a:t>
            </a:r>
            <a:r>
              <a:rPr lang="cs-CZ" sz="1400" dirty="0" err="1" smtClean="0"/>
              <a:t>way</a:t>
            </a:r>
            <a:r>
              <a:rPr lang="cs-CZ" sz="1400" dirty="0" smtClean="0"/>
              <a:t> </a:t>
            </a:r>
            <a:r>
              <a:rPr lang="cs-CZ" sz="1400" dirty="0" err="1" smtClean="0"/>
              <a:t>ticket</a:t>
            </a:r>
            <a:endParaRPr lang="cs-CZ" sz="1400" dirty="0"/>
          </a:p>
        </p:txBody>
      </p:sp>
      <p:graphicFrame>
        <p:nvGraphicFramePr>
          <p:cNvPr id="17" name="Graf 16"/>
          <p:cNvGraphicFramePr>
            <a:graphicFrameLocks/>
          </p:cNvGraphicFramePr>
          <p:nvPr>
            <p:extLst/>
          </p:nvPr>
        </p:nvGraphicFramePr>
        <p:xfrm>
          <a:off x="375138" y="1770184"/>
          <a:ext cx="8393724" cy="4513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29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Interurban fares above 300 km: peak single (PPP-adjusted fare EUR per km)</a:t>
            </a:r>
            <a:r>
              <a:rPr lang="cs-CZ" sz="3600" dirty="0" smtClean="0"/>
              <a:t>; 2015</a:t>
            </a:r>
            <a:endParaRPr lang="en-GB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ph idx="1"/>
            <p:extLst/>
          </p:nvPr>
        </p:nvGraphicFramePr>
        <p:xfrm>
          <a:off x="509588" y="2017713"/>
          <a:ext cx="808196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136338" y="6248400"/>
            <a:ext cx="25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Source: EC (2016)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150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Passengers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8596224" y="7355305"/>
            <a:ext cx="1841740" cy="4572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066800" y="1922584"/>
          <a:ext cx="6770076" cy="407858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2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83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68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 ČD SC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 ČD IC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 smtClean="0">
                          <a:effectLst/>
                        </a:rPr>
                        <a:t>Regiojet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 smtClean="0">
                          <a:effectLst/>
                        </a:rPr>
                        <a:t>LeoEx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TOTAL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2010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1,3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2,3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3,6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2011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1,3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2,3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0,1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3,7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2012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1,1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2,1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1,1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4,3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2013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1,0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1,8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1,5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0,7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5,0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2014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1,2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1,5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2,4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0,9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6,0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2015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1,3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1,5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3,0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1,1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6,9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effectLst/>
                          <a:latin typeface="+mn-lt"/>
                        </a:rPr>
                        <a:t>7,1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effectLst/>
                          <a:latin typeface="+mn-lt"/>
                        </a:rPr>
                        <a:t>7,5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861646" y="6242538"/>
            <a:ext cx="270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millions</a:t>
            </a:r>
            <a:r>
              <a:rPr lang="cs-CZ" sz="1400" dirty="0" smtClean="0"/>
              <a:t>; </a:t>
            </a:r>
            <a:r>
              <a:rPr lang="cs-CZ" sz="1400" dirty="0" err="1" smtClean="0"/>
              <a:t>own</a:t>
            </a:r>
            <a:r>
              <a:rPr lang="cs-CZ" sz="1400" dirty="0" smtClean="0"/>
              <a:t> </a:t>
            </a:r>
            <a:r>
              <a:rPr lang="cs-CZ" sz="1400" dirty="0" err="1" smtClean="0"/>
              <a:t>estimation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432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5562" y="867706"/>
            <a:ext cx="6826159" cy="72380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Propensity to travel by rail (2014) and its average annual change since 2009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graphicFrame>
        <p:nvGraphicFramePr>
          <p:cNvPr id="5" name="Chart 2"/>
          <p:cNvGraphicFramePr>
            <a:graphicFrameLocks noGrp="1"/>
          </p:cNvGraphicFramePr>
          <p:nvPr>
            <p:ph idx="1"/>
            <p:extLst/>
          </p:nvPr>
        </p:nvGraphicFramePr>
        <p:xfrm>
          <a:off x="509588" y="2017713"/>
          <a:ext cx="5922034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1"/>
          <p:cNvGraphicFramePr>
            <a:graphicFrameLocks/>
          </p:cNvGraphicFramePr>
          <p:nvPr>
            <p:extLst/>
          </p:nvPr>
        </p:nvGraphicFramePr>
        <p:xfrm>
          <a:off x="7126477" y="2017713"/>
          <a:ext cx="1719572" cy="394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/>
          <p:cNvSpPr/>
          <p:nvPr/>
        </p:nvSpPr>
        <p:spPr>
          <a:xfrm>
            <a:off x="6431622" y="6376987"/>
            <a:ext cx="2000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Source: RMSS 2016</a:t>
            </a:r>
            <a:r>
              <a:rPr lang="en-US" sz="1600" dirty="0" smtClean="0"/>
              <a:t> </a:t>
            </a:r>
            <a:endParaRPr lang="cs-CZ" sz="1600" dirty="0"/>
          </a:p>
        </p:txBody>
      </p:sp>
      <p:sp>
        <p:nvSpPr>
          <p:cNvPr id="8" name="Obdélník 7"/>
          <p:cNvSpPr/>
          <p:nvPr/>
        </p:nvSpPr>
        <p:spPr>
          <a:xfrm>
            <a:off x="509588" y="6300879"/>
            <a:ext cx="3007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(p-km per year per inhabitant)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098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 shares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657546" y="2010510"/>
          <a:ext cx="7938678" cy="42329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23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3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3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626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 ČD SC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 ČD IC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smtClean="0">
                          <a:effectLst/>
                        </a:rPr>
                        <a:t>RegioJet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 smtClean="0">
                          <a:effectLst/>
                        </a:rPr>
                        <a:t>LeoExpr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TOTAL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2010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36%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64%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100%</a:t>
                      </a:r>
                      <a:endParaRPr lang="cs-CZ" sz="2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2011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35%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62%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3%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100%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2012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26%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smtClean="0">
                          <a:effectLst/>
                        </a:rPr>
                        <a:t>48%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26%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100%</a:t>
                      </a:r>
                      <a:endParaRPr lang="cs-CZ" sz="2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2013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20%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36%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30%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14%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100%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3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2014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20%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25%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40%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15%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100%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3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2015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19%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22%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43%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16%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100%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3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smtClean="0">
                          <a:effectLst/>
                          <a:latin typeface="+mn-lt"/>
                        </a:rPr>
                        <a:t>18%</a:t>
                      </a:r>
                      <a:endParaRPr lang="cs-CZ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9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Revenues and profits</a:t>
            </a:r>
            <a:endParaRPr lang="en-GB" noProof="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552450" y="2189163"/>
          <a:ext cx="8081964" cy="2771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7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9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79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79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430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30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Profit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Profit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Profit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Profit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30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Regio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-76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-93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-42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+41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302">
                <a:tc>
                  <a:txBody>
                    <a:bodyPr/>
                    <a:lstStyle/>
                    <a:p>
                      <a:r>
                        <a:rPr lang="cs-CZ" dirty="0" smtClean="0"/>
                        <a:t>Leo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-78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-159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-137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-84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302">
                <a:tc>
                  <a:txBody>
                    <a:bodyPr/>
                    <a:lstStyle/>
                    <a:p>
                      <a:r>
                        <a:rPr lang="cs-CZ" dirty="0" smtClean="0"/>
                        <a:t>ČD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19 500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-517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19 900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-1 795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20 723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-865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21 075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-1 395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576052" y="5798149"/>
            <a:ext cx="463075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mil. CZK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err="1" smtClean="0"/>
              <a:t>RegioJet</a:t>
            </a:r>
            <a:r>
              <a:rPr lang="cs-CZ" sz="1400" dirty="0" smtClean="0"/>
              <a:t> and </a:t>
            </a:r>
            <a:r>
              <a:rPr lang="cs-CZ" sz="1400" dirty="0" err="1" smtClean="0"/>
              <a:t>LeoExpress</a:t>
            </a:r>
            <a:r>
              <a:rPr lang="cs-CZ" sz="1400" dirty="0" smtClean="0"/>
              <a:t> - data </a:t>
            </a:r>
            <a:r>
              <a:rPr lang="cs-CZ" sz="1400" dirty="0" err="1" smtClean="0"/>
              <a:t>for</a:t>
            </a:r>
            <a:r>
              <a:rPr lang="cs-CZ" sz="1400" dirty="0" smtClean="0"/>
              <a:t> Prague-Ostrava;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ČD – data </a:t>
            </a:r>
            <a:r>
              <a:rPr lang="cs-CZ" sz="1400" dirty="0" err="1" smtClean="0"/>
              <a:t>for</a:t>
            </a:r>
            <a:r>
              <a:rPr lang="cs-CZ" sz="1400" dirty="0" smtClean="0"/>
              <a:t> </a:t>
            </a:r>
            <a:r>
              <a:rPr lang="cs-CZ" sz="1400" dirty="0" err="1" smtClean="0"/>
              <a:t>all</a:t>
            </a:r>
            <a:r>
              <a:rPr lang="cs-CZ" sz="1400" dirty="0" smtClean="0"/>
              <a:t> Czech </a:t>
            </a:r>
            <a:r>
              <a:rPr lang="cs-CZ" sz="1400" dirty="0" err="1" smtClean="0"/>
              <a:t>passenger</a:t>
            </a:r>
            <a:r>
              <a:rPr lang="cs-CZ" sz="1400" dirty="0" smtClean="0"/>
              <a:t> </a:t>
            </a:r>
            <a:r>
              <a:rPr lang="cs-CZ" sz="1400" dirty="0" err="1" smtClean="0"/>
              <a:t>rail</a:t>
            </a:r>
            <a:r>
              <a:rPr lang="cs-CZ" sz="1400" dirty="0" smtClean="0"/>
              <a:t> network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901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stock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520605" y="2721166"/>
          <a:ext cx="8204755" cy="2282952"/>
        </p:xfrm>
        <a:graphic>
          <a:graphicData uri="http://schemas.openxmlformats.org/drawingml/2006/table">
            <a:tbl>
              <a:tblPr firstRow="1" firstCol="1" bandRow="1"/>
              <a:tblGrid>
                <a:gridCol w="3309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9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9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89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9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2015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2016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Average</a:t>
                      </a: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Coaches</a:t>
                      </a: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per </a:t>
                      </a:r>
                      <a:r>
                        <a:rPr lang="cs-CZ" sz="2000" b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Train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8.9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7.2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7.3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7.0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6.7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7.6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7.5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Average</a:t>
                      </a: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Seats</a:t>
                      </a: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per </a:t>
                      </a:r>
                      <a:r>
                        <a:rPr lang="cs-CZ" sz="2000" b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Train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465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408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353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336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333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373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384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Daily</a:t>
                      </a: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Capacity</a:t>
                      </a: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cs-CZ" sz="2000" b="0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2000" b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Seats</a:t>
                      </a: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10 687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12 649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11 282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13 437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11 650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14 186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14 594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7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258" y="620688"/>
            <a:ext cx="8086635" cy="647700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Timetable</a:t>
            </a:r>
            <a:endParaRPr lang="en-GB" noProof="0" dirty="0"/>
          </a:p>
        </p:txBody>
      </p:sp>
      <p:sp>
        <p:nvSpPr>
          <p:cNvPr id="5" name="Obdélník 4"/>
          <p:cNvSpPr/>
          <p:nvPr/>
        </p:nvSpPr>
        <p:spPr>
          <a:xfrm>
            <a:off x="550843" y="6182129"/>
            <a:ext cx="8127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Number of Passenger Trains Departing from Ostrava to Prague on Weekdays (number of trains per hour)</a:t>
            </a:r>
            <a:endParaRPr lang="en-US" sz="16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09588" y="2017713"/>
          <a:ext cx="808196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67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682" y="534254"/>
            <a:ext cx="8086635" cy="6477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Regulation challenges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Infrastructure capacity (charges, priority rights)</a:t>
            </a:r>
          </a:p>
          <a:p>
            <a:r>
              <a:rPr lang="en-GB" dirty="0" smtClean="0"/>
              <a:t>Anticompetitive behaviour (predatory pricing)</a:t>
            </a:r>
            <a:endParaRPr lang="cs-CZ" dirty="0" smtClean="0"/>
          </a:p>
          <a:p>
            <a:r>
              <a:rPr lang="cs-CZ" dirty="0" err="1" smtClean="0"/>
              <a:t>Conflicts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PSO </a:t>
            </a:r>
            <a:r>
              <a:rPr lang="cs-CZ" dirty="0" err="1" smtClean="0"/>
              <a:t>operations</a:t>
            </a:r>
            <a:r>
              <a:rPr lang="cs-CZ" dirty="0" smtClean="0"/>
              <a:t> (</a:t>
            </a:r>
            <a:r>
              <a:rPr lang="cs-CZ" dirty="0" err="1" smtClean="0"/>
              <a:t>priorities</a:t>
            </a:r>
            <a:r>
              <a:rPr lang="cs-CZ" dirty="0" smtClean="0"/>
              <a:t>, </a:t>
            </a:r>
            <a:r>
              <a:rPr lang="cs-CZ" dirty="0" err="1" smtClean="0"/>
              <a:t>financing</a:t>
            </a:r>
            <a:r>
              <a:rPr lang="cs-CZ" dirty="0" smtClean="0"/>
              <a:t>)</a:t>
            </a:r>
            <a:endParaRPr lang="en-GB" dirty="0" smtClean="0"/>
          </a:p>
          <a:p>
            <a:r>
              <a:rPr lang="en-GB" dirty="0" smtClean="0"/>
              <a:t>Weak regulation</a:t>
            </a:r>
          </a:p>
          <a:p>
            <a:r>
              <a:rPr lang="en-GB" dirty="0" smtClean="0"/>
              <a:t>Tariff integration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244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/>
              <a:t>L</a:t>
            </a:r>
            <a:r>
              <a:rPr lang="cs-CZ" dirty="0" err="1" smtClean="0"/>
              <a:t>ecture</a:t>
            </a:r>
            <a:r>
              <a:rPr lang="cs-CZ" dirty="0" smtClean="0"/>
              <a:t> </a:t>
            </a:r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Tomeš, Z., </a:t>
            </a:r>
            <a:r>
              <a:rPr lang="en-US" dirty="0" err="1"/>
              <a:t>Kvizda</a:t>
            </a:r>
            <a:r>
              <a:rPr lang="en-US" dirty="0"/>
              <a:t>, M., </a:t>
            </a:r>
            <a:r>
              <a:rPr lang="en-US" dirty="0" err="1"/>
              <a:t>Jandová</a:t>
            </a:r>
            <a:r>
              <a:rPr lang="en-US" dirty="0"/>
              <a:t>, M., &amp; </a:t>
            </a:r>
            <a:r>
              <a:rPr lang="en-US" dirty="0" err="1"/>
              <a:t>Rederer</a:t>
            </a:r>
            <a:r>
              <a:rPr lang="en-US" dirty="0"/>
              <a:t>, V. (2016). Open access passenger rail competition in the Czech Republic. </a:t>
            </a:r>
            <a:r>
              <a:rPr lang="en-US" i="1" dirty="0"/>
              <a:t>Transport Policy</a:t>
            </a:r>
            <a:r>
              <a:rPr lang="en-US" dirty="0"/>
              <a:t>, </a:t>
            </a:r>
            <a:r>
              <a:rPr lang="en-US" i="1" dirty="0"/>
              <a:t>47</a:t>
            </a:r>
            <a:r>
              <a:rPr lang="en-US" dirty="0"/>
              <a:t>, 203-211.</a:t>
            </a:r>
          </a:p>
          <a:p>
            <a:r>
              <a:rPr lang="en-US" dirty="0" err="1"/>
              <a:t>Hunold</a:t>
            </a:r>
            <a:r>
              <a:rPr lang="en-US" dirty="0"/>
              <a:t>, M., &amp; Wolf, C. (2013). Competitive procurement design: Evidence from regional passenger railway services in Germany.</a:t>
            </a:r>
          </a:p>
          <a:p>
            <a:r>
              <a:rPr lang="en-US" dirty="0"/>
              <a:t>Preston, J., &amp; </a:t>
            </a:r>
            <a:r>
              <a:rPr lang="en-US" dirty="0" err="1"/>
              <a:t>Almutairi</a:t>
            </a:r>
            <a:r>
              <a:rPr lang="en-US" dirty="0"/>
              <a:t>, T. (2013). Evaluating the long term impacts of transport policy: An initial assessment of bus deregulation. </a:t>
            </a:r>
            <a:r>
              <a:rPr lang="en-US" i="1" dirty="0"/>
              <a:t>Research in transportation economics</a:t>
            </a:r>
            <a:r>
              <a:rPr lang="en-US" dirty="0"/>
              <a:t>, </a:t>
            </a:r>
            <a:r>
              <a:rPr lang="en-US" i="1" dirty="0"/>
              <a:t>39</a:t>
            </a:r>
            <a:r>
              <a:rPr lang="en-US" dirty="0"/>
              <a:t>(1), 208-214.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7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950878"/>
            <a:ext cx="8086635" cy="647700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Assessment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 smtClean="0"/>
              <a:t>+ </a:t>
            </a:r>
            <a:r>
              <a:rPr lang="cs-CZ" noProof="0" dirty="0" smtClean="0"/>
              <a:t> </a:t>
            </a:r>
            <a:r>
              <a:rPr lang="en-GB" noProof="0" dirty="0" smtClean="0"/>
              <a:t>better quality of services</a:t>
            </a:r>
            <a:endParaRPr lang="cs-CZ" noProof="0" dirty="0" smtClean="0"/>
          </a:p>
          <a:p>
            <a:pPr marL="0" indent="0">
              <a:buNone/>
            </a:pPr>
            <a:r>
              <a:rPr lang="en-GB" noProof="0" dirty="0" smtClean="0"/>
              <a:t>+ </a:t>
            </a:r>
            <a:r>
              <a:rPr lang="cs-CZ" noProof="0" dirty="0" smtClean="0"/>
              <a:t> </a:t>
            </a:r>
            <a:r>
              <a:rPr lang="en-GB" noProof="0" dirty="0" smtClean="0"/>
              <a:t>higher frequency of trains</a:t>
            </a:r>
          </a:p>
          <a:p>
            <a:pPr marL="0" indent="0">
              <a:buNone/>
            </a:pPr>
            <a:r>
              <a:rPr lang="en-GB" noProof="0" dirty="0" smtClean="0"/>
              <a:t>+ </a:t>
            </a:r>
            <a:r>
              <a:rPr lang="cs-CZ" noProof="0" dirty="0" smtClean="0"/>
              <a:t> </a:t>
            </a:r>
            <a:r>
              <a:rPr lang="en-GB" noProof="0" dirty="0" smtClean="0"/>
              <a:t>lower prices for customers</a:t>
            </a:r>
          </a:p>
          <a:p>
            <a:endParaRPr lang="en-GB" noProof="0" dirty="0" smtClean="0"/>
          </a:p>
          <a:p>
            <a:pPr>
              <a:buFontTx/>
              <a:buChar char="-"/>
            </a:pPr>
            <a:r>
              <a:rPr lang="en-GB" dirty="0" smtClean="0"/>
              <a:t>strains on infrastructure capacity</a:t>
            </a:r>
            <a:endParaRPr lang="en-GB" noProof="0" dirty="0" smtClean="0"/>
          </a:p>
          <a:p>
            <a:pPr marL="0" indent="0">
              <a:buNone/>
            </a:pPr>
            <a:r>
              <a:rPr lang="cs-CZ" noProof="0" dirty="0" smtClean="0"/>
              <a:t>-   </a:t>
            </a:r>
            <a:r>
              <a:rPr lang="cs-CZ" dirty="0" err="1"/>
              <a:t>c</a:t>
            </a:r>
            <a:r>
              <a:rPr lang="cs-CZ" noProof="0" dirty="0" err="1" smtClean="0"/>
              <a:t>onflicts</a:t>
            </a:r>
            <a:r>
              <a:rPr lang="cs-CZ" noProof="0" dirty="0" smtClean="0"/>
              <a:t> </a:t>
            </a:r>
            <a:r>
              <a:rPr lang="cs-CZ" noProof="0" dirty="0" err="1" smtClean="0"/>
              <a:t>with</a:t>
            </a:r>
            <a:r>
              <a:rPr lang="cs-CZ" noProof="0" dirty="0" smtClean="0"/>
              <a:t> PSO </a:t>
            </a:r>
            <a:r>
              <a:rPr lang="cs-CZ" noProof="0" dirty="0" err="1" smtClean="0"/>
              <a:t>operations</a:t>
            </a:r>
            <a:endParaRPr lang="en-GB" dirty="0" smtClean="0"/>
          </a:p>
          <a:p>
            <a:pPr>
              <a:buFontTx/>
              <a:buChar char="-"/>
            </a:pPr>
            <a:r>
              <a:rPr lang="en-GB" noProof="0" dirty="0" smtClean="0"/>
              <a:t>tariff </a:t>
            </a:r>
            <a:r>
              <a:rPr lang="cs-CZ" noProof="0" dirty="0" smtClean="0"/>
              <a:t>dis</a:t>
            </a:r>
            <a:r>
              <a:rPr lang="en-GB" noProof="0" dirty="0" smtClean="0"/>
              <a:t>integration</a:t>
            </a:r>
            <a:endParaRPr lang="cs-CZ" noProof="0" dirty="0" smtClean="0"/>
          </a:p>
          <a:p>
            <a:pPr marL="0" indent="0">
              <a:buNone/>
            </a:pP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887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Tomeš, Z., </a:t>
            </a:r>
            <a:r>
              <a:rPr lang="en-GB" dirty="0" err="1" smtClean="0"/>
              <a:t>Kvizda</a:t>
            </a:r>
            <a:r>
              <a:rPr lang="en-GB" dirty="0" smtClean="0"/>
              <a:t>, M., </a:t>
            </a:r>
            <a:r>
              <a:rPr lang="en-GB" dirty="0" err="1" smtClean="0"/>
              <a:t>Jandová</a:t>
            </a:r>
            <a:r>
              <a:rPr lang="en-GB" dirty="0" smtClean="0"/>
              <a:t>, M., &amp; </a:t>
            </a:r>
            <a:r>
              <a:rPr lang="en-GB" dirty="0" err="1" smtClean="0"/>
              <a:t>Rederer</a:t>
            </a:r>
            <a:r>
              <a:rPr lang="en-GB" dirty="0" smtClean="0"/>
              <a:t>, V. (2016). Open access passenger rail competition in the Czech Republic. </a:t>
            </a:r>
            <a:r>
              <a:rPr lang="en-GB" i="1" dirty="0" smtClean="0"/>
              <a:t>Transport Policy</a:t>
            </a:r>
            <a:r>
              <a:rPr lang="en-GB" dirty="0" smtClean="0"/>
              <a:t>, </a:t>
            </a:r>
            <a:r>
              <a:rPr lang="en-GB" i="1" dirty="0" smtClean="0"/>
              <a:t>47</a:t>
            </a:r>
            <a:r>
              <a:rPr lang="en-GB" dirty="0" smtClean="0"/>
              <a:t>, 203-211.</a:t>
            </a:r>
          </a:p>
          <a:p>
            <a:r>
              <a:rPr lang="en-GB" dirty="0" smtClean="0"/>
              <a:t>Tomeš, Z., </a:t>
            </a:r>
            <a:r>
              <a:rPr lang="en-GB" dirty="0" err="1" smtClean="0"/>
              <a:t>Kvizda</a:t>
            </a:r>
            <a:r>
              <a:rPr lang="en-GB" dirty="0" smtClean="0"/>
              <a:t>, M., </a:t>
            </a:r>
            <a:r>
              <a:rPr lang="en-GB" dirty="0" err="1" smtClean="0"/>
              <a:t>Nigrin</a:t>
            </a:r>
            <a:r>
              <a:rPr lang="en-GB" dirty="0" smtClean="0"/>
              <a:t>, T., &amp; </a:t>
            </a:r>
            <a:r>
              <a:rPr lang="en-GB" dirty="0" err="1" smtClean="0"/>
              <a:t>Seidenglanz</a:t>
            </a:r>
            <a:r>
              <a:rPr lang="en-GB" dirty="0" smtClean="0"/>
              <a:t>, D. (2014). Competition in the railway passenger market in the Czech Republic. </a:t>
            </a:r>
            <a:r>
              <a:rPr lang="en-GB" i="1" dirty="0" smtClean="0"/>
              <a:t>Research in Transportation Economics</a:t>
            </a:r>
            <a:r>
              <a:rPr lang="en-GB" dirty="0" smtClean="0"/>
              <a:t>, </a:t>
            </a:r>
            <a:r>
              <a:rPr lang="en-GB" i="1" dirty="0" smtClean="0"/>
              <a:t>48</a:t>
            </a:r>
            <a:r>
              <a:rPr lang="en-GB" dirty="0" smtClean="0"/>
              <a:t>, 270-276.</a:t>
            </a:r>
            <a:endParaRPr lang="cs-CZ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17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.2 </a:t>
            </a:r>
            <a:r>
              <a:rPr lang="cs-CZ" dirty="0" err="1" smtClean="0"/>
              <a:t>Competition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market – </a:t>
            </a:r>
            <a:r>
              <a:rPr lang="cs-CZ" dirty="0" err="1" smtClean="0"/>
              <a:t>Railways</a:t>
            </a:r>
            <a:r>
              <a:rPr lang="cs-CZ" dirty="0" smtClean="0"/>
              <a:t>,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280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4376"/>
                </a:solidFill>
              </a:rPr>
              <a:t>Introduction</a:t>
            </a:r>
            <a:endParaRPr lang="cs-CZ" dirty="0">
              <a:solidFill>
                <a:srgbClr val="004376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8650" y="1628800"/>
            <a:ext cx="8068541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000" dirty="0" smtClean="0"/>
              <a:t>Open access passenger rail services in Central Europe</a:t>
            </a:r>
            <a:r>
              <a:rPr lang="cs-CZ" sz="3000" dirty="0" smtClean="0"/>
              <a:t>:</a:t>
            </a:r>
          </a:p>
          <a:p>
            <a:pPr marL="342900" lvl="1" indent="0">
              <a:buNone/>
            </a:pPr>
            <a:r>
              <a:rPr lang="cs-CZ" sz="3000" dirty="0" smtClean="0"/>
              <a:t>1) </a:t>
            </a:r>
            <a:r>
              <a:rPr lang="en-GB" sz="3000" dirty="0" smtClean="0"/>
              <a:t>Austria on the Vienna–Salzburg line from 2011</a:t>
            </a:r>
            <a:endParaRPr lang="cs-CZ" sz="3000" dirty="0" smtClean="0"/>
          </a:p>
          <a:p>
            <a:pPr marL="342900" lvl="1" indent="0">
              <a:buNone/>
            </a:pPr>
            <a:r>
              <a:rPr lang="cs-CZ" sz="3000" dirty="0" smtClean="0"/>
              <a:t>2) </a:t>
            </a:r>
            <a:r>
              <a:rPr lang="en-GB" sz="3000" dirty="0" smtClean="0"/>
              <a:t>the Czech Republic on the Prague–Ostrava line from 2011</a:t>
            </a:r>
            <a:endParaRPr lang="cs-CZ" sz="3000" dirty="0" smtClean="0"/>
          </a:p>
          <a:p>
            <a:pPr marL="342900" lvl="1" indent="0">
              <a:buNone/>
            </a:pPr>
            <a:r>
              <a:rPr lang="cs-CZ" sz="3000" dirty="0" smtClean="0"/>
              <a:t>3) </a:t>
            </a:r>
            <a:r>
              <a:rPr lang="en-GB" sz="3000" dirty="0" smtClean="0"/>
              <a:t>Slovakia on the </a:t>
            </a:r>
            <a:r>
              <a:rPr lang="en-GB" sz="3000" dirty="0" err="1" smtClean="0"/>
              <a:t>Žilina</a:t>
            </a:r>
            <a:r>
              <a:rPr lang="en-GB" sz="3000" dirty="0" smtClean="0"/>
              <a:t>–Košice line from 2014. </a:t>
            </a:r>
            <a:endParaRPr lang="cs-CZ" sz="3000" dirty="0" smtClean="0"/>
          </a:p>
          <a:p>
            <a:pPr marL="342900" lvl="1" indent="0">
              <a:buNone/>
            </a:pPr>
            <a:endParaRPr lang="cs-CZ" sz="3000" dirty="0" smtClean="0"/>
          </a:p>
          <a:p>
            <a:pPr marL="0" indent="0">
              <a:buNone/>
            </a:pPr>
            <a:r>
              <a:rPr lang="cs-CZ" sz="3000" dirty="0" err="1" smtClean="0"/>
              <a:t>The</a:t>
            </a:r>
            <a:r>
              <a:rPr lang="cs-CZ" sz="3000" dirty="0" smtClean="0"/>
              <a:t> </a:t>
            </a:r>
            <a:r>
              <a:rPr lang="cs-CZ" sz="3000" dirty="0" err="1" smtClean="0"/>
              <a:t>paper</a:t>
            </a:r>
            <a:r>
              <a:rPr lang="cs-CZ" sz="3000" dirty="0" smtClean="0"/>
              <a:t> </a:t>
            </a:r>
            <a:r>
              <a:rPr lang="cs-CZ" sz="3000" dirty="0" err="1" smtClean="0"/>
              <a:t>compares</a:t>
            </a:r>
            <a:r>
              <a:rPr lang="cs-CZ" sz="3000" dirty="0" smtClean="0"/>
              <a:t> </a:t>
            </a:r>
            <a:r>
              <a:rPr lang="en-GB" sz="3000" dirty="0" smtClean="0"/>
              <a:t>the impacts of open access entries on the development of </a:t>
            </a:r>
            <a:r>
              <a:rPr lang="cs-CZ" sz="3000" dirty="0" err="1" smtClean="0"/>
              <a:t>national</a:t>
            </a:r>
            <a:r>
              <a:rPr lang="cs-CZ" sz="3000" dirty="0" smtClean="0"/>
              <a:t> </a:t>
            </a:r>
            <a:r>
              <a:rPr lang="en-GB" sz="3000" dirty="0" smtClean="0"/>
              <a:t>railway markets. The comparison consists of</a:t>
            </a:r>
            <a:r>
              <a:rPr lang="cs-CZ" sz="3000" dirty="0" smtClean="0"/>
              <a:t>:</a:t>
            </a:r>
          </a:p>
          <a:p>
            <a:pPr marL="728663" lvl="1" indent="-385763">
              <a:buAutoNum type="arabicParenR"/>
            </a:pPr>
            <a:r>
              <a:rPr lang="cs-CZ" sz="3000" dirty="0" err="1" smtClean="0"/>
              <a:t>entry</a:t>
            </a:r>
            <a:r>
              <a:rPr lang="cs-CZ" sz="3000" dirty="0" smtClean="0"/>
              <a:t> </a:t>
            </a:r>
            <a:r>
              <a:rPr lang="cs-CZ" sz="3000" dirty="0" err="1" smtClean="0"/>
              <a:t>barriers</a:t>
            </a:r>
            <a:endParaRPr lang="cs-CZ" sz="3000" dirty="0" smtClean="0"/>
          </a:p>
          <a:p>
            <a:pPr marL="728663" lvl="1" indent="-385763">
              <a:buAutoNum type="arabicParenR"/>
            </a:pPr>
            <a:r>
              <a:rPr lang="cs-CZ" sz="3000" dirty="0" smtClean="0"/>
              <a:t>business model</a:t>
            </a:r>
          </a:p>
          <a:p>
            <a:pPr marL="728663" lvl="1" indent="-385763">
              <a:buAutoNum type="arabicParenR"/>
            </a:pPr>
            <a:r>
              <a:rPr lang="cs-CZ" sz="3000" dirty="0" smtClean="0"/>
              <a:t>market </a:t>
            </a:r>
            <a:r>
              <a:rPr lang="cs-CZ" sz="3000" dirty="0" err="1" smtClean="0"/>
              <a:t>developments</a:t>
            </a:r>
            <a:endParaRPr lang="cs-CZ" sz="3000" dirty="0" smtClean="0"/>
          </a:p>
          <a:p>
            <a:pPr marL="728663" lvl="1" indent="-385763">
              <a:buAutoNum type="arabicParenR"/>
            </a:pPr>
            <a:r>
              <a:rPr lang="cs-CZ" sz="3000" dirty="0" err="1" smtClean="0"/>
              <a:t>regulatory</a:t>
            </a:r>
            <a:r>
              <a:rPr lang="cs-CZ" sz="3000" dirty="0" smtClean="0"/>
              <a:t> </a:t>
            </a:r>
            <a:r>
              <a:rPr lang="cs-CZ" sz="3000" dirty="0" err="1" smtClean="0"/>
              <a:t>challenges</a:t>
            </a:r>
            <a:endParaRPr lang="cs-CZ" sz="3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3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886700" cy="994172"/>
          </a:xfrm>
        </p:spPr>
        <p:txBody>
          <a:bodyPr/>
          <a:lstStyle/>
          <a:p>
            <a:r>
              <a:rPr lang="cs-CZ" dirty="0" err="1" smtClean="0">
                <a:solidFill>
                  <a:srgbClr val="004376"/>
                </a:solidFill>
              </a:rPr>
              <a:t>Railway</a:t>
            </a:r>
            <a:r>
              <a:rPr lang="cs-CZ" dirty="0" smtClean="0">
                <a:solidFill>
                  <a:srgbClr val="004376"/>
                </a:solidFill>
              </a:rPr>
              <a:t> </a:t>
            </a:r>
            <a:r>
              <a:rPr lang="cs-CZ" dirty="0" err="1" smtClean="0">
                <a:solidFill>
                  <a:srgbClr val="004376"/>
                </a:solidFill>
              </a:rPr>
              <a:t>passenger</a:t>
            </a:r>
            <a:r>
              <a:rPr lang="cs-CZ" dirty="0" smtClean="0">
                <a:solidFill>
                  <a:srgbClr val="004376"/>
                </a:solidFill>
              </a:rPr>
              <a:t> market</a:t>
            </a:r>
            <a:endParaRPr lang="cs-CZ" dirty="0">
              <a:solidFill>
                <a:srgbClr val="004376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843076"/>
              </p:ext>
            </p:extLst>
          </p:nvPr>
        </p:nvGraphicFramePr>
        <p:xfrm>
          <a:off x="729308" y="2348880"/>
          <a:ext cx="7886699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3881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Austria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Czech Republic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Slovakia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Area (1000 km</a:t>
                      </a:r>
                      <a:r>
                        <a:rPr lang="en-GB" sz="2000" baseline="30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Population (million)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Length of railway lines 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cs-CZ" sz="200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cs-CZ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km</a:t>
                      </a:r>
                      <a:r>
                        <a:rPr lang="en-GB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cs-CZ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cs-CZ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cs-CZ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Share of electrified 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lines</a:t>
                      </a:r>
                      <a:r>
                        <a:rPr lang="cs-CZ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(%)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Passenger-killometres (billion)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Fare box 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rev</a:t>
                      </a:r>
                      <a:r>
                        <a:rPr lang="cs-CZ" sz="200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enue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as % of </a:t>
                      </a:r>
                      <a:r>
                        <a:rPr lang="cs-CZ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PSO as % of total services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4376"/>
                </a:solidFill>
              </a:rPr>
              <a:t>Open </a:t>
            </a:r>
            <a:r>
              <a:rPr lang="cs-CZ" dirty="0" err="1" smtClean="0">
                <a:solidFill>
                  <a:srgbClr val="004376"/>
                </a:solidFill>
              </a:rPr>
              <a:t>access</a:t>
            </a:r>
            <a:r>
              <a:rPr lang="cs-CZ" dirty="0" smtClean="0">
                <a:solidFill>
                  <a:srgbClr val="004376"/>
                </a:solidFill>
              </a:rPr>
              <a:t> </a:t>
            </a:r>
            <a:r>
              <a:rPr lang="cs-CZ" dirty="0" err="1" smtClean="0">
                <a:solidFill>
                  <a:srgbClr val="004376"/>
                </a:solidFill>
              </a:rPr>
              <a:t>services</a:t>
            </a:r>
            <a:r>
              <a:rPr lang="cs-CZ" dirty="0" smtClean="0">
                <a:solidFill>
                  <a:srgbClr val="004376"/>
                </a:solidFill>
              </a:rPr>
              <a:t> in CE (2018)</a:t>
            </a:r>
            <a:endParaRPr lang="cs-CZ" dirty="0">
              <a:solidFill>
                <a:srgbClr val="004376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69" y="1947641"/>
            <a:ext cx="5798561" cy="3739458"/>
          </a:xfrm>
        </p:spPr>
      </p:pic>
    </p:spTree>
    <p:extLst>
      <p:ext uri="{BB962C8B-B14F-4D97-AF65-F5344CB8AC3E}">
        <p14:creationId xmlns:p14="http://schemas.microsoft.com/office/powerpoint/2010/main" val="35161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4376"/>
                </a:solidFill>
              </a:rPr>
              <a:t>Access </a:t>
            </a:r>
            <a:r>
              <a:rPr lang="cs-CZ" dirty="0" err="1" smtClean="0">
                <a:solidFill>
                  <a:srgbClr val="004376"/>
                </a:solidFill>
              </a:rPr>
              <a:t>charges</a:t>
            </a:r>
            <a:r>
              <a:rPr lang="cs-CZ" dirty="0" smtClean="0">
                <a:solidFill>
                  <a:srgbClr val="004376"/>
                </a:solidFill>
              </a:rPr>
              <a:t> </a:t>
            </a:r>
            <a:endParaRPr lang="cs-CZ" dirty="0">
              <a:solidFill>
                <a:srgbClr val="004376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078425"/>
              </p:ext>
            </p:extLst>
          </p:nvPr>
        </p:nvGraphicFramePr>
        <p:xfrm>
          <a:off x="755576" y="2561358"/>
          <a:ext cx="7704856" cy="2266859"/>
        </p:xfrm>
        <a:graphic>
          <a:graphicData uri="http://schemas.openxmlformats.org/drawingml/2006/table">
            <a:tbl>
              <a:tblPr firstRow="1" firstCol="1" bandRow="1"/>
              <a:tblGrid>
                <a:gridCol w="19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9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5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InterCity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Suburban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Freight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Austria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2.0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3.4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Czech Rep.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0.6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3.4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Slovakia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1.6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2.8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876256" y="566124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EUR/</a:t>
            </a:r>
            <a:r>
              <a:rPr lang="cs-CZ" sz="1600" dirty="0" err="1"/>
              <a:t>trainkm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482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Frequency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691292"/>
              </p:ext>
            </p:extLst>
          </p:nvPr>
        </p:nvGraphicFramePr>
        <p:xfrm>
          <a:off x="899592" y="1988840"/>
          <a:ext cx="6916969" cy="3063902"/>
        </p:xfrm>
        <a:graphic>
          <a:graphicData uri="http://schemas.openxmlformats.org/drawingml/2006/table">
            <a:tbl>
              <a:tblPr firstRow="1" firstCol="1" bandRow="1"/>
              <a:tblGrid>
                <a:gridCol w="2208030">
                  <a:extLst>
                    <a:ext uri="{9D8B030D-6E8A-4147-A177-3AD203B41FA5}">
                      <a16:colId xmlns:a16="http://schemas.microsoft.com/office/drawing/2014/main" val="2381347871"/>
                    </a:ext>
                  </a:extLst>
                </a:gridCol>
                <a:gridCol w="907618">
                  <a:extLst>
                    <a:ext uri="{9D8B030D-6E8A-4147-A177-3AD203B41FA5}">
                      <a16:colId xmlns:a16="http://schemas.microsoft.com/office/drawing/2014/main" val="929525547"/>
                    </a:ext>
                  </a:extLst>
                </a:gridCol>
                <a:gridCol w="951093">
                  <a:extLst>
                    <a:ext uri="{9D8B030D-6E8A-4147-A177-3AD203B41FA5}">
                      <a16:colId xmlns:a16="http://schemas.microsoft.com/office/drawing/2014/main" val="1142878239"/>
                    </a:ext>
                  </a:extLst>
                </a:gridCol>
                <a:gridCol w="950330">
                  <a:extLst>
                    <a:ext uri="{9D8B030D-6E8A-4147-A177-3AD203B41FA5}">
                      <a16:colId xmlns:a16="http://schemas.microsoft.com/office/drawing/2014/main" val="2244481773"/>
                    </a:ext>
                  </a:extLst>
                </a:gridCol>
                <a:gridCol w="950330">
                  <a:extLst>
                    <a:ext uri="{9D8B030D-6E8A-4147-A177-3AD203B41FA5}">
                      <a16:colId xmlns:a16="http://schemas.microsoft.com/office/drawing/2014/main" val="4030092497"/>
                    </a:ext>
                  </a:extLst>
                </a:gridCol>
                <a:gridCol w="949568">
                  <a:extLst>
                    <a:ext uri="{9D8B030D-6E8A-4147-A177-3AD203B41FA5}">
                      <a16:colId xmlns:a16="http://schemas.microsoft.com/office/drawing/2014/main" val="612770059"/>
                    </a:ext>
                  </a:extLst>
                </a:gridCol>
              </a:tblGrid>
              <a:tr h="612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362451"/>
                  </a:ext>
                </a:extLst>
              </a:tr>
              <a:tr h="612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Austria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(Vienna–Salzburg)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ÖBB 37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ÖBB 37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WB 13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ÖBB 35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WB 14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ÖBB 35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WB 15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ÖBB 35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WB 29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474700"/>
                  </a:ext>
                </a:extLst>
              </a:tr>
              <a:tr h="919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Czech Republic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(Prague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Ostrava)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ČD 23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ČD 22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RJ 10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ČD 19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RJ 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 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ČD 21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RJ 10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 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ČD 19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RJ 11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LE 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717289"/>
                  </a:ext>
                </a:extLst>
              </a:tr>
              <a:tr h="919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Slovakia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(Žilina–Košice)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ŽSSK 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ŽSSK 18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ŽSSK 16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RJ 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LE 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ŽSSK 16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RJ 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LE 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ŽSSK 19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RJ 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 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969996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004048" y="5254612"/>
            <a:ext cx="339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Daily</a:t>
            </a:r>
            <a:r>
              <a:rPr lang="cs-CZ" dirty="0"/>
              <a:t> </a:t>
            </a:r>
            <a:r>
              <a:rPr lang="cs-CZ" dirty="0" err="1"/>
              <a:t>train</a:t>
            </a:r>
            <a:r>
              <a:rPr lang="cs-CZ" dirty="0"/>
              <a:t> </a:t>
            </a:r>
            <a:r>
              <a:rPr lang="cs-CZ" dirty="0" err="1"/>
              <a:t>departures</a:t>
            </a:r>
            <a:r>
              <a:rPr lang="cs-CZ" dirty="0"/>
              <a:t>; </a:t>
            </a:r>
            <a:r>
              <a:rPr lang="cs-CZ" dirty="0" err="1"/>
              <a:t>one-way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3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Market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effects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692702"/>
              </p:ext>
            </p:extLst>
          </p:nvPr>
        </p:nvGraphicFramePr>
        <p:xfrm>
          <a:off x="457200" y="2132856"/>
          <a:ext cx="8229601" cy="3384377"/>
        </p:xfrm>
        <a:graphic>
          <a:graphicData uri="http://schemas.openxmlformats.org/drawingml/2006/table">
            <a:tbl>
              <a:tblPr firstRow="1" bandRow="1"/>
              <a:tblGrid>
                <a:gridCol w="2674640">
                  <a:extLst>
                    <a:ext uri="{9D8B030D-6E8A-4147-A177-3AD203B41FA5}">
                      <a16:colId xmlns:a16="http://schemas.microsoft.com/office/drawing/2014/main" val="875949814"/>
                    </a:ext>
                  </a:extLst>
                </a:gridCol>
                <a:gridCol w="1426551">
                  <a:extLst>
                    <a:ext uri="{9D8B030D-6E8A-4147-A177-3AD203B41FA5}">
                      <a16:colId xmlns:a16="http://schemas.microsoft.com/office/drawing/2014/main" val="3791385787"/>
                    </a:ext>
                  </a:extLst>
                </a:gridCol>
                <a:gridCol w="1375532">
                  <a:extLst>
                    <a:ext uri="{9D8B030D-6E8A-4147-A177-3AD203B41FA5}">
                      <a16:colId xmlns:a16="http://schemas.microsoft.com/office/drawing/2014/main" val="2370789468"/>
                    </a:ext>
                  </a:extLst>
                </a:gridCol>
                <a:gridCol w="1302373">
                  <a:extLst>
                    <a:ext uri="{9D8B030D-6E8A-4147-A177-3AD203B41FA5}">
                      <a16:colId xmlns:a16="http://schemas.microsoft.com/office/drawing/2014/main" val="3911892641"/>
                    </a:ext>
                  </a:extLst>
                </a:gridCol>
                <a:gridCol w="1450505">
                  <a:extLst>
                    <a:ext uri="{9D8B030D-6E8A-4147-A177-3AD203B41FA5}">
                      <a16:colId xmlns:a16="http://schemas.microsoft.com/office/drawing/2014/main" val="2415171908"/>
                    </a:ext>
                  </a:extLst>
                </a:gridCol>
              </a:tblGrid>
              <a:tr h="164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818" marR="68580" marT="34290" marB="342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∆ Prices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∆ Ridership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∆ Revenues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∆ Frequency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(proxy for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∆ Costs)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818" marR="68580" marT="34290" marB="342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522148"/>
                  </a:ext>
                </a:extLst>
              </a:tr>
              <a:tr h="871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Austria 2010</a:t>
                      </a: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Vienna</a:t>
                      </a: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Salzburg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818" marR="68580" marT="34290" marB="342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−(20..</a:t>
                      </a: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25)%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+(20..25)%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-10%..0%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+35%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818" marR="68580" marT="34290" marB="342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748903"/>
                  </a:ext>
                </a:extLst>
              </a:tr>
              <a:tr h="871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Czech Rep. 2010</a:t>
                      </a: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Prague</a:t>
                      </a: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Ostrava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818" marR="68580" marT="34290" marB="342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42%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+97%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+14%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+65%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818" marR="68580" marT="34290" marB="342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783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20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4376"/>
                </a:solidFill>
              </a:rPr>
              <a:t>Profits</a:t>
            </a:r>
            <a:endParaRPr lang="cs-CZ" dirty="0">
              <a:solidFill>
                <a:srgbClr val="004376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732240" y="5224342"/>
            <a:ext cx="130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mil. EUR</a:t>
            </a:r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583880"/>
              </p:ext>
            </p:extLst>
          </p:nvPr>
        </p:nvGraphicFramePr>
        <p:xfrm>
          <a:off x="422787" y="2060848"/>
          <a:ext cx="8435281" cy="2520284"/>
        </p:xfrm>
        <a:graphic>
          <a:graphicData uri="http://schemas.openxmlformats.org/drawingml/2006/table">
            <a:tbl>
              <a:tblPr firstRow="1" firstCol="1" bandRow="1"/>
              <a:tblGrid>
                <a:gridCol w="1575331">
                  <a:extLst>
                    <a:ext uri="{9D8B030D-6E8A-4147-A177-3AD203B41FA5}">
                      <a16:colId xmlns:a16="http://schemas.microsoft.com/office/drawing/2014/main" val="2357036627"/>
                    </a:ext>
                  </a:extLst>
                </a:gridCol>
                <a:gridCol w="1404018">
                  <a:extLst>
                    <a:ext uri="{9D8B030D-6E8A-4147-A177-3AD203B41FA5}">
                      <a16:colId xmlns:a16="http://schemas.microsoft.com/office/drawing/2014/main" val="3593600900"/>
                    </a:ext>
                  </a:extLst>
                </a:gridCol>
                <a:gridCol w="1403087">
                  <a:extLst>
                    <a:ext uri="{9D8B030D-6E8A-4147-A177-3AD203B41FA5}">
                      <a16:colId xmlns:a16="http://schemas.microsoft.com/office/drawing/2014/main" val="2661219957"/>
                    </a:ext>
                  </a:extLst>
                </a:gridCol>
                <a:gridCol w="1404018">
                  <a:extLst>
                    <a:ext uri="{9D8B030D-6E8A-4147-A177-3AD203B41FA5}">
                      <a16:colId xmlns:a16="http://schemas.microsoft.com/office/drawing/2014/main" val="2185392445"/>
                    </a:ext>
                  </a:extLst>
                </a:gridCol>
                <a:gridCol w="1389121">
                  <a:extLst>
                    <a:ext uri="{9D8B030D-6E8A-4147-A177-3AD203B41FA5}">
                      <a16:colId xmlns:a16="http://schemas.microsoft.com/office/drawing/2014/main" val="2005080383"/>
                    </a:ext>
                  </a:extLst>
                </a:gridCol>
                <a:gridCol w="1259706">
                  <a:extLst>
                    <a:ext uri="{9D8B030D-6E8A-4147-A177-3AD203B41FA5}">
                      <a16:colId xmlns:a16="http://schemas.microsoft.com/office/drawing/2014/main" val="1286805650"/>
                    </a:ext>
                  </a:extLst>
                </a:gridCol>
              </a:tblGrid>
              <a:tr h="6300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62803"/>
                  </a:ext>
                </a:extLst>
              </a:tr>
              <a:tr h="6300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WESTbahn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−23.5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−14.5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−10.3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−5.4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-8.7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999416"/>
                  </a:ext>
                </a:extLst>
              </a:tr>
              <a:tr h="6300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RegioJet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−2.8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−3.4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−1.6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+1.5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n.a.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27831"/>
                  </a:ext>
                </a:extLst>
              </a:tr>
              <a:tr h="6300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LEO Express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−2.9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−5.9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−5.1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−3.1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54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0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Objectives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Advantages</a:t>
            </a:r>
            <a:r>
              <a:rPr lang="cs-CZ" dirty="0" smtClean="0"/>
              <a:t> and </a:t>
            </a:r>
            <a:r>
              <a:rPr lang="cs-CZ" dirty="0" err="1" smtClean="0"/>
              <a:t>disadvantages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open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x </a:t>
            </a:r>
            <a:r>
              <a:rPr lang="cs-CZ" dirty="0" err="1" smtClean="0"/>
              <a:t>competitive</a:t>
            </a:r>
            <a:r>
              <a:rPr lang="cs-CZ" dirty="0" smtClean="0"/>
              <a:t> </a:t>
            </a:r>
            <a:r>
              <a:rPr lang="cs-CZ" dirty="0" err="1" smtClean="0"/>
              <a:t>tendering</a:t>
            </a:r>
            <a:endParaRPr lang="cs-CZ" dirty="0" smtClean="0"/>
          </a:p>
          <a:p>
            <a:r>
              <a:rPr lang="cs-CZ" dirty="0" smtClean="0"/>
              <a:t>Open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in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endParaRPr lang="cs-CZ" dirty="0" smtClean="0"/>
          </a:p>
          <a:p>
            <a:r>
              <a:rPr lang="cs-CZ" dirty="0" err="1" smtClean="0"/>
              <a:t>Competitive</a:t>
            </a:r>
            <a:r>
              <a:rPr lang="cs-CZ" dirty="0" smtClean="0"/>
              <a:t> </a:t>
            </a:r>
            <a:r>
              <a:rPr lang="cs-CZ" dirty="0" err="1" smtClean="0"/>
              <a:t>tendering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regional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in </a:t>
            </a:r>
            <a:r>
              <a:rPr lang="cs-CZ" dirty="0" err="1" smtClean="0"/>
              <a:t>Germany</a:t>
            </a:r>
            <a:endParaRPr lang="cs-CZ" dirty="0" smtClean="0"/>
          </a:p>
          <a:p>
            <a:r>
              <a:rPr lang="cs-CZ" dirty="0" err="1" smtClean="0"/>
              <a:t>Competition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market x </a:t>
            </a:r>
            <a:r>
              <a:rPr lang="cs-CZ" dirty="0" err="1" smtClean="0"/>
              <a:t>competition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market in </a:t>
            </a:r>
            <a:r>
              <a:rPr lang="cs-CZ" dirty="0" err="1" smtClean="0"/>
              <a:t>British</a:t>
            </a:r>
            <a:r>
              <a:rPr lang="cs-CZ" dirty="0" smtClean="0"/>
              <a:t> bus </a:t>
            </a:r>
            <a:r>
              <a:rPr lang="cs-CZ" dirty="0" err="1" smtClean="0"/>
              <a:t>industry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7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4376"/>
                </a:solidFill>
              </a:rPr>
              <a:t>Regulatory</a:t>
            </a:r>
            <a:r>
              <a:rPr lang="cs-CZ" dirty="0" smtClean="0">
                <a:solidFill>
                  <a:srgbClr val="004376"/>
                </a:solidFill>
              </a:rPr>
              <a:t> </a:t>
            </a:r>
            <a:r>
              <a:rPr lang="cs-CZ" dirty="0" err="1" smtClean="0">
                <a:solidFill>
                  <a:srgbClr val="004376"/>
                </a:solidFill>
              </a:rPr>
              <a:t>challenges</a:t>
            </a:r>
            <a:endParaRPr lang="cs-CZ" dirty="0">
              <a:solidFill>
                <a:srgbClr val="00437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need for dedicated </a:t>
            </a:r>
            <a:r>
              <a:rPr lang="en-US" dirty="0" smtClean="0"/>
              <a:t>regulator</a:t>
            </a:r>
            <a:endParaRPr lang="cs-CZ" dirty="0" smtClean="0"/>
          </a:p>
          <a:p>
            <a:r>
              <a:rPr lang="en-US" dirty="0"/>
              <a:t>Predatory pricing</a:t>
            </a:r>
          </a:p>
          <a:p>
            <a:r>
              <a:rPr lang="en-US" dirty="0"/>
              <a:t>Conflicts between OA and PSO services</a:t>
            </a:r>
          </a:p>
          <a:p>
            <a:r>
              <a:rPr lang="en-US" dirty="0"/>
              <a:t>No tariff </a:t>
            </a:r>
            <a:r>
              <a:rPr lang="en-US" dirty="0" smtClean="0"/>
              <a:t>integration</a:t>
            </a:r>
            <a:endParaRPr lang="en-US" dirty="0"/>
          </a:p>
          <a:p>
            <a:r>
              <a:rPr lang="en-US" dirty="0" smtClean="0"/>
              <a:t>Infrastructure capacity around big cities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8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4376"/>
                </a:solidFill>
              </a:rPr>
              <a:t>Conclusions</a:t>
            </a:r>
            <a:endParaRPr lang="cs-CZ" dirty="0">
              <a:solidFill>
                <a:srgbClr val="00437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Demand → </a:t>
            </a:r>
            <a:r>
              <a:rPr lang="cs-CZ" dirty="0" err="1" smtClean="0"/>
              <a:t>undoubtely</a:t>
            </a:r>
            <a:r>
              <a:rPr lang="cs-CZ" dirty="0" smtClean="0"/>
              <a:t> </a:t>
            </a:r>
            <a:r>
              <a:rPr lang="en-GB" dirty="0" smtClean="0"/>
              <a:t>positive impact of </a:t>
            </a:r>
            <a:r>
              <a:rPr lang="cs-CZ" dirty="0" smtClean="0"/>
              <a:t>open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en-GB" dirty="0" smtClean="0"/>
              <a:t> (innovations, marketing, frequency, quality, prices, ridership)</a:t>
            </a:r>
          </a:p>
          <a:p>
            <a:r>
              <a:rPr lang="en-GB" dirty="0" smtClean="0"/>
              <a:t>Supply → questionable/negative impact of </a:t>
            </a:r>
            <a:r>
              <a:rPr lang="cs-CZ" dirty="0" smtClean="0"/>
              <a:t>open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en-GB" dirty="0" smtClean="0"/>
              <a:t> (rising unit costs, stagnating revenues, financial losses, cherry-picking, long term sustainability)</a:t>
            </a:r>
          </a:p>
          <a:p>
            <a:r>
              <a:rPr lang="en-GB" dirty="0" smtClean="0"/>
              <a:t>Regulation → significant challenges (vertical structure, infra capacity, priority rights, operators disputes, predatory pricing, anticompetitive behaviour)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13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Tomeš, Z. – Jandová M. (2018): Open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passenger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in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. </a:t>
            </a:r>
            <a:r>
              <a:rPr lang="cs-CZ" i="1" dirty="0" err="1" smtClean="0"/>
              <a:t>Research</a:t>
            </a:r>
            <a:r>
              <a:rPr lang="cs-CZ" i="1" dirty="0" smtClean="0"/>
              <a:t> in </a:t>
            </a:r>
            <a:r>
              <a:rPr lang="cs-CZ" i="1" dirty="0" err="1" smtClean="0"/>
              <a:t>Transportation</a:t>
            </a:r>
            <a:r>
              <a:rPr lang="cs-CZ" i="1" dirty="0" smtClean="0"/>
              <a:t> </a:t>
            </a:r>
            <a:r>
              <a:rPr lang="cs-CZ" i="1" dirty="0" err="1" smtClean="0"/>
              <a:t>Economics</a:t>
            </a:r>
            <a:r>
              <a:rPr lang="cs-CZ" dirty="0" smtClean="0"/>
              <a:t>. 2018. In </a:t>
            </a:r>
            <a:r>
              <a:rPr lang="cs-CZ" dirty="0" err="1" smtClean="0"/>
              <a:t>print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5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.3 </a:t>
            </a:r>
            <a:r>
              <a:rPr lang="cs-CZ" dirty="0" err="1" smtClean="0"/>
              <a:t>Competition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market</a:t>
            </a:r>
            <a:endParaRPr lang="en-GB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dirty="0" err="1"/>
              <a:t>Hunold</a:t>
            </a:r>
            <a:r>
              <a:rPr lang="en-US" sz="2600" dirty="0"/>
              <a:t>, M., &amp; Wolf, C. (2013). Competitive procurement design: Evidence from regional passenger railway services in Germany.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1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study competitive awarding procedures of short haul railway passenger services </a:t>
            </a:r>
            <a:r>
              <a:rPr lang="en-US" dirty="0" smtClean="0"/>
              <a:t>in</a:t>
            </a:r>
            <a:r>
              <a:rPr lang="cs-CZ" dirty="0" smtClean="0"/>
              <a:t> </a:t>
            </a:r>
            <a:r>
              <a:rPr lang="en-US" dirty="0" smtClean="0"/>
              <a:t>Germany </a:t>
            </a:r>
            <a:r>
              <a:rPr lang="en-US" dirty="0"/>
              <a:t>from 1995 to 2011 by means of a newly collected data set. In particular, </a:t>
            </a:r>
            <a:r>
              <a:rPr lang="en-US" dirty="0" smtClean="0"/>
              <a:t>we</a:t>
            </a:r>
            <a:r>
              <a:rPr lang="cs-CZ" dirty="0" smtClean="0"/>
              <a:t> </a:t>
            </a:r>
            <a:r>
              <a:rPr lang="en-US" dirty="0" smtClean="0"/>
              <a:t>use </a:t>
            </a:r>
            <a:r>
              <a:rPr lang="en-US" dirty="0"/>
              <a:t>regression techniques to </a:t>
            </a:r>
            <a:r>
              <a:rPr lang="en-US" dirty="0" smtClean="0"/>
              <a:t>investigate</a:t>
            </a:r>
            <a:r>
              <a:rPr lang="cs-CZ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the determinants of the number of bidders</a:t>
            </a:r>
            <a:r>
              <a:rPr lang="en-US" dirty="0" smtClean="0"/>
              <a:t>,</a:t>
            </a:r>
            <a:endParaRPr lang="cs-CZ" dirty="0" smtClean="0"/>
          </a:p>
          <a:p>
            <a:r>
              <a:rPr lang="en-US" dirty="0" smtClean="0"/>
              <a:t> the</a:t>
            </a:r>
            <a:r>
              <a:rPr lang="cs-CZ" dirty="0" smtClean="0"/>
              <a:t> </a:t>
            </a:r>
            <a:r>
              <a:rPr lang="en-US" dirty="0" smtClean="0"/>
              <a:t>identity </a:t>
            </a:r>
            <a:r>
              <a:rPr lang="en-US" dirty="0"/>
              <a:t>of the winning </a:t>
            </a:r>
            <a:r>
              <a:rPr lang="en-US" dirty="0" smtClean="0"/>
              <a:t>bidder</a:t>
            </a:r>
            <a:r>
              <a:rPr lang="cs-CZ" dirty="0" smtClean="0"/>
              <a:t>,</a:t>
            </a:r>
          </a:p>
          <a:p>
            <a:r>
              <a:rPr lang="en-US" dirty="0" smtClean="0"/>
              <a:t>the </a:t>
            </a:r>
            <a:r>
              <a:rPr lang="en-US" dirty="0"/>
              <a:t>subsidy level.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regional</a:t>
            </a:r>
            <a:r>
              <a:rPr lang="cs-CZ" dirty="0" smtClean="0"/>
              <a:t> </a:t>
            </a:r>
            <a:r>
              <a:rPr lang="cs-CZ" dirty="0" err="1" smtClean="0"/>
              <a:t>tendering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957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Competitive tendering of regional railroad passenger services in Germany has developed </a:t>
            </a:r>
            <a:r>
              <a:rPr lang="en-US" dirty="0" smtClean="0"/>
              <a:t>since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liberalization of the railroad sector in 1994. 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central goal is to implement a decent level </a:t>
            </a:r>
            <a:r>
              <a:rPr lang="en-US" dirty="0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service </a:t>
            </a:r>
            <a:r>
              <a:rPr lang="en-US" dirty="0"/>
              <a:t>quality, while keeping public subsidies at a low level. </a:t>
            </a:r>
            <a:endParaRPr lang="cs-CZ" dirty="0" smtClean="0"/>
          </a:p>
          <a:p>
            <a:r>
              <a:rPr lang="en-US" dirty="0" smtClean="0"/>
              <a:t>Towards </a:t>
            </a:r>
            <a:r>
              <a:rPr lang="en-US" dirty="0"/>
              <a:t>this, an intermediate </a:t>
            </a:r>
            <a:r>
              <a:rPr lang="en-US" dirty="0" smtClean="0"/>
              <a:t>goal</a:t>
            </a:r>
            <a:r>
              <a:rPr lang="cs-CZ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to induce entry of new operators that provide alternatives to the still dominant operator </a:t>
            </a:r>
            <a:r>
              <a:rPr lang="en-US" dirty="0" smtClean="0"/>
              <a:t>DB</a:t>
            </a:r>
            <a:r>
              <a:rPr lang="cs-CZ" dirty="0" smtClean="0"/>
              <a:t> </a:t>
            </a:r>
            <a:r>
              <a:rPr lang="en-US" dirty="0" err="1" smtClean="0"/>
              <a:t>Regio</a:t>
            </a:r>
            <a:r>
              <a:rPr lang="en-US" dirty="0"/>
              <a:t>. </a:t>
            </a:r>
            <a:endParaRPr lang="cs-CZ" dirty="0" smtClean="0"/>
          </a:p>
          <a:p>
            <a:r>
              <a:rPr lang="en-US" dirty="0" smtClean="0"/>
              <a:t>This </a:t>
            </a:r>
            <a:r>
              <a:rPr lang="en-US" dirty="0"/>
              <a:t>operator is not only the incumbent of most transport services, but is </a:t>
            </a:r>
            <a:r>
              <a:rPr lang="en-US" dirty="0" smtClean="0"/>
              <a:t>additionally</a:t>
            </a:r>
            <a:r>
              <a:rPr lang="cs-CZ" dirty="0" smtClean="0"/>
              <a:t> </a:t>
            </a:r>
            <a:r>
              <a:rPr lang="en-US" dirty="0" smtClean="0"/>
              <a:t>integrated </a:t>
            </a:r>
            <a:r>
              <a:rPr lang="en-US" dirty="0"/>
              <a:t>with the network operator in the publicly owned holding Deutsche </a:t>
            </a:r>
            <a:r>
              <a:rPr lang="en-US" dirty="0" err="1"/>
              <a:t>Bahn</a:t>
            </a:r>
            <a:r>
              <a:rPr lang="en-US" dirty="0"/>
              <a:t> AG (DB).</a:t>
            </a:r>
          </a:p>
          <a:p>
            <a:r>
              <a:rPr lang="en-US" dirty="0"/>
              <a:t>Reinforced by substantial asymmetries between the incumbent and the entrants, </a:t>
            </a:r>
            <a:r>
              <a:rPr lang="en-US" dirty="0" smtClean="0"/>
              <a:t>designing</a:t>
            </a:r>
            <a:r>
              <a:rPr lang="cs-CZ" dirty="0" smtClean="0"/>
              <a:t> </a:t>
            </a:r>
            <a:r>
              <a:rPr lang="en-US" dirty="0" smtClean="0"/>
              <a:t>awarding </a:t>
            </a:r>
            <a:r>
              <a:rPr lang="en-US" dirty="0"/>
              <a:t>procedures that attract an adequate number of bidders and select the most </a:t>
            </a:r>
            <a:r>
              <a:rPr lang="en-US" dirty="0" smtClean="0"/>
              <a:t>capable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/>
              <a:t>remains</a:t>
            </a:r>
            <a:r>
              <a:rPr lang="cs-CZ" dirty="0"/>
              <a:t> a </a:t>
            </a:r>
            <a:r>
              <a:rPr lang="cs-CZ" dirty="0" err="1"/>
              <a:t>challenge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awarding</a:t>
            </a:r>
            <a:r>
              <a:rPr lang="cs-CZ" dirty="0" smtClean="0"/>
              <a:t> </a:t>
            </a:r>
            <a:r>
              <a:rPr lang="cs-CZ" dirty="0" err="1" smtClean="0"/>
              <a:t>procedures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046" y="1600200"/>
            <a:ext cx="593790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Hypotheses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identity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winning</a:t>
            </a:r>
            <a:r>
              <a:rPr lang="cs-CZ" dirty="0" smtClean="0"/>
              <a:t> </a:t>
            </a:r>
            <a:r>
              <a:rPr lang="cs-CZ" dirty="0" err="1" smtClean="0"/>
              <a:t>bidder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bidders</a:t>
            </a:r>
            <a:r>
              <a:rPr lang="cs-CZ" dirty="0" smtClean="0"/>
              <a:t> in </a:t>
            </a:r>
            <a:r>
              <a:rPr lang="cs-CZ" dirty="0" err="1" smtClean="0"/>
              <a:t>competitive</a:t>
            </a:r>
            <a:r>
              <a:rPr lang="cs-CZ" dirty="0" smtClean="0"/>
              <a:t> </a:t>
            </a:r>
            <a:r>
              <a:rPr lang="cs-CZ" dirty="0" err="1" smtClean="0"/>
              <a:t>awarding</a:t>
            </a:r>
            <a:r>
              <a:rPr lang="cs-CZ" dirty="0" smtClean="0"/>
              <a:t> </a:t>
            </a:r>
            <a:r>
              <a:rPr lang="cs-CZ" dirty="0" err="1" smtClean="0"/>
              <a:t>procedures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subsidy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identity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winning</a:t>
            </a:r>
            <a:r>
              <a:rPr lang="cs-CZ" dirty="0" smtClean="0"/>
              <a:t> </a:t>
            </a:r>
            <a:r>
              <a:rPr lang="cs-CZ" dirty="0" err="1" smtClean="0"/>
              <a:t>bidder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i="1" dirty="0"/>
              <a:t>Hypothesis 1. </a:t>
            </a:r>
            <a:r>
              <a:rPr lang="en-GB" i="1" dirty="0"/>
              <a:t>DB is more likely to win when profit risks are high.</a:t>
            </a:r>
            <a:endParaRPr lang="en-GB" dirty="0"/>
          </a:p>
          <a:p>
            <a:r>
              <a:rPr lang="en-GB" b="1" i="1" dirty="0"/>
              <a:t>Hypothesis 2. </a:t>
            </a:r>
            <a:r>
              <a:rPr lang="en-GB" i="1" dirty="0"/>
              <a:t>DB is more likely to win if used vehicles are admitted.</a:t>
            </a:r>
            <a:endParaRPr lang="en-GB" dirty="0"/>
          </a:p>
          <a:p>
            <a:r>
              <a:rPr lang="en-GB" b="1" i="1" dirty="0"/>
              <a:t>Hypothesis 3. </a:t>
            </a:r>
            <a:r>
              <a:rPr lang="en-GB" i="1" dirty="0"/>
              <a:t>DB is more likely to win if no financial support for new vehicles is offered.</a:t>
            </a:r>
            <a:endParaRPr lang="en-GB" dirty="0"/>
          </a:p>
          <a:p>
            <a:r>
              <a:rPr lang="en-GB" b="1" i="1" dirty="0"/>
              <a:t>Hypothesis 4. </a:t>
            </a:r>
            <a:r>
              <a:rPr lang="en-GB" i="1" dirty="0"/>
              <a:t>DB is more likely to win a contract if the contract volume is large.</a:t>
            </a:r>
            <a:endParaRPr lang="en-GB" dirty="0"/>
          </a:p>
          <a:p>
            <a:r>
              <a:rPr lang="en-GB" b="1" i="1" dirty="0"/>
              <a:t>Hypothesis 5. </a:t>
            </a:r>
            <a:r>
              <a:rPr lang="en-GB" i="1" dirty="0"/>
              <a:t>DB is more likely to win a contract if it is the incumbent.</a:t>
            </a:r>
            <a:endParaRPr lang="en-GB" dirty="0"/>
          </a:p>
          <a:p>
            <a:r>
              <a:rPr lang="en-GB" b="1" i="1" dirty="0"/>
              <a:t>Hypothesis 6. </a:t>
            </a:r>
            <a:r>
              <a:rPr lang="en-GB" i="1" dirty="0"/>
              <a:t>DB is more likely to win a contract if the number of bidders is low.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1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bidders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Hypothesis 7. </a:t>
            </a:r>
            <a:r>
              <a:rPr lang="en-US" i="1" dirty="0"/>
              <a:t>The number of bidders is higher if less other awarding procedures take place </a:t>
            </a:r>
            <a:r>
              <a:rPr lang="en-US" i="1" dirty="0" smtClean="0"/>
              <a:t>at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/>
              <a:t>same</a:t>
            </a:r>
            <a:r>
              <a:rPr lang="cs-CZ" i="1" dirty="0"/>
              <a:t> </a:t>
            </a:r>
            <a:r>
              <a:rPr lang="cs-CZ" i="1" dirty="0" err="1"/>
              <a:t>time</a:t>
            </a:r>
            <a:r>
              <a:rPr lang="cs-CZ" i="1" dirty="0" smtClean="0"/>
              <a:t>.</a:t>
            </a:r>
          </a:p>
          <a:p>
            <a:r>
              <a:rPr lang="en-US" b="1" dirty="0"/>
              <a:t>Hypothesis 8. </a:t>
            </a:r>
            <a:r>
              <a:rPr lang="en-US" i="1" dirty="0"/>
              <a:t>The number of bidders is higher if a) DB has fewer competitive advantages </a:t>
            </a:r>
            <a:r>
              <a:rPr lang="en-US" i="1" dirty="0" smtClean="0"/>
              <a:t>and</a:t>
            </a:r>
            <a:r>
              <a:rPr lang="cs-CZ" i="1" dirty="0" smtClean="0"/>
              <a:t> </a:t>
            </a:r>
            <a:r>
              <a:rPr lang="en-US" i="1" dirty="0" smtClean="0"/>
              <a:t>b</a:t>
            </a:r>
            <a:r>
              <a:rPr lang="en-US" i="1" dirty="0"/>
              <a:t>) the contract duration is higher.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6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.1 </a:t>
            </a:r>
            <a:r>
              <a:rPr lang="cs-CZ" dirty="0" err="1" smtClean="0"/>
              <a:t>Competition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market – </a:t>
            </a:r>
            <a:r>
              <a:rPr lang="cs-CZ" dirty="0" err="1" smtClean="0"/>
              <a:t>Railways</a:t>
            </a:r>
            <a:r>
              <a:rPr lang="cs-CZ" dirty="0" smtClean="0"/>
              <a:t>, Czech Republic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86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subsidy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Hypothesis 10. </a:t>
            </a:r>
            <a:r>
              <a:rPr lang="en-US" i="1" dirty="0"/>
              <a:t>The resulting subsidy level is lower if the number of bidders is higher</a:t>
            </a:r>
            <a:r>
              <a:rPr lang="en-US" i="1" dirty="0" smtClean="0"/>
              <a:t>.</a:t>
            </a:r>
            <a:endParaRPr lang="cs-CZ" i="1" dirty="0" smtClean="0"/>
          </a:p>
          <a:p>
            <a:r>
              <a:rPr lang="en-US" b="1" dirty="0"/>
              <a:t>Hypothesis 11. </a:t>
            </a:r>
            <a:r>
              <a:rPr lang="en-US" i="1" dirty="0"/>
              <a:t>The resulting subsidy level is lower for net contracts</a:t>
            </a:r>
            <a:r>
              <a:rPr lang="en-US" i="1" dirty="0" smtClean="0"/>
              <a:t>.</a:t>
            </a:r>
            <a:endParaRPr lang="cs-CZ" i="1" dirty="0" smtClean="0"/>
          </a:p>
          <a:p>
            <a:r>
              <a:rPr lang="en-US" b="1" dirty="0"/>
              <a:t>Hypothesis 12. </a:t>
            </a:r>
            <a:r>
              <a:rPr lang="en-US" i="1" dirty="0"/>
              <a:t>The required subsidy level is lower if the network length and frequency </a:t>
            </a:r>
            <a:r>
              <a:rPr lang="en-US" i="1" dirty="0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service</a:t>
            </a:r>
            <a:r>
              <a:rPr lang="cs-CZ" i="1" dirty="0" smtClean="0"/>
              <a:t> </a:t>
            </a:r>
            <a:r>
              <a:rPr lang="cs-CZ" i="1" dirty="0" err="1"/>
              <a:t>increase</a:t>
            </a:r>
            <a:r>
              <a:rPr lang="cs-CZ" i="1" dirty="0" smtClean="0"/>
              <a:t>.</a:t>
            </a:r>
          </a:p>
          <a:p>
            <a:r>
              <a:rPr lang="en-US" b="1" dirty="0"/>
              <a:t>Hypothesis 13. </a:t>
            </a:r>
            <a:r>
              <a:rPr lang="en-US" i="1" dirty="0"/>
              <a:t>The required subsidy level is lower if a) used vehicles are admitted and b</a:t>
            </a:r>
            <a:r>
              <a:rPr lang="en-US" i="1" dirty="0" smtClean="0"/>
              <a:t>)</a:t>
            </a:r>
            <a:r>
              <a:rPr lang="cs-CZ" i="1" dirty="0" smtClean="0"/>
              <a:t> </a:t>
            </a:r>
            <a:r>
              <a:rPr lang="en-US" i="1" dirty="0" smtClean="0"/>
              <a:t>financial </a:t>
            </a:r>
            <a:r>
              <a:rPr lang="en-US" i="1" dirty="0"/>
              <a:t>support for new vehicles is offered.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3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84784"/>
            <a:ext cx="6317332" cy="51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identity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winner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339629"/>
            <a:ext cx="5540770" cy="55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bidders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50470"/>
            <a:ext cx="4893568" cy="521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subsidy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453041"/>
            <a:ext cx="5516682" cy="53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competitive</a:t>
            </a:r>
            <a:r>
              <a:rPr lang="cs-CZ" dirty="0" smtClean="0"/>
              <a:t> and direct </a:t>
            </a:r>
            <a:r>
              <a:rPr lang="cs-CZ" dirty="0" err="1" smtClean="0"/>
              <a:t>awarding</a:t>
            </a:r>
            <a:r>
              <a:rPr lang="cs-CZ" dirty="0" smtClean="0"/>
              <a:t> (</a:t>
            </a:r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comparison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2183"/>
            <a:ext cx="8229600" cy="446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find that there are more </a:t>
            </a:r>
            <a:r>
              <a:rPr lang="en-US" dirty="0" smtClean="0"/>
              <a:t>bidders</a:t>
            </a:r>
            <a:r>
              <a:rPr lang="cs-CZ" dirty="0" smtClean="0"/>
              <a:t> </a:t>
            </a:r>
            <a:r>
              <a:rPr lang="en-US" dirty="0" smtClean="0"/>
              <a:t>when </a:t>
            </a:r>
            <a:r>
              <a:rPr lang="en-US" dirty="0"/>
              <a:t>the contract duration is high and the revenue risk low. The dominant </a:t>
            </a:r>
            <a:r>
              <a:rPr lang="en-US" dirty="0" smtClean="0"/>
              <a:t>operator</a:t>
            </a:r>
            <a:r>
              <a:rPr lang="cs-CZ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more likely to win contracts if it is the incumbent, the network is large, the </a:t>
            </a:r>
            <a:r>
              <a:rPr lang="en-US" dirty="0" smtClean="0"/>
              <a:t>contract</a:t>
            </a:r>
            <a:r>
              <a:rPr lang="cs-CZ" dirty="0" smtClean="0"/>
              <a:t> </a:t>
            </a:r>
            <a:r>
              <a:rPr lang="en-US" dirty="0" smtClean="0"/>
              <a:t>duration </a:t>
            </a:r>
            <a:r>
              <a:rPr lang="en-US" dirty="0"/>
              <a:t>is high, when used rolling stock is admitted and when there are few other bidders.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6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.4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buses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Preston, J., &amp; </a:t>
            </a:r>
            <a:r>
              <a:rPr lang="en-US" dirty="0" err="1"/>
              <a:t>Almutairi</a:t>
            </a:r>
            <a:r>
              <a:rPr lang="en-US" dirty="0"/>
              <a:t>, T. (2013). Evaluating the long term impacts of transport policy: An initial assessment of bus deregulation. </a:t>
            </a:r>
            <a:r>
              <a:rPr lang="en-US" i="1" dirty="0"/>
              <a:t>Research in transportation economics</a:t>
            </a:r>
            <a:r>
              <a:rPr lang="en-US" dirty="0"/>
              <a:t>, </a:t>
            </a:r>
            <a:r>
              <a:rPr lang="en-US" i="1" dirty="0"/>
              <a:t>39</a:t>
            </a:r>
            <a:r>
              <a:rPr lang="en-US" dirty="0"/>
              <a:t>(1), 208-214.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22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British</a:t>
            </a:r>
            <a:r>
              <a:rPr lang="cs-CZ" dirty="0" smtClean="0"/>
              <a:t> bus </a:t>
            </a:r>
            <a:r>
              <a:rPr lang="cs-CZ" dirty="0" err="1" smtClean="0"/>
              <a:t>reform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Local buses in Britain, outside London, were ‘deregulated’ </a:t>
            </a:r>
            <a:r>
              <a:rPr lang="en-US" dirty="0" smtClean="0"/>
              <a:t>in 1986</a:t>
            </a:r>
            <a:r>
              <a:rPr lang="cs-CZ" dirty="0" smtClean="0"/>
              <a:t> (</a:t>
            </a:r>
            <a:r>
              <a:rPr lang="cs-CZ" b="1" dirty="0" err="1" smtClean="0"/>
              <a:t>competition</a:t>
            </a:r>
            <a:r>
              <a:rPr lang="cs-CZ" b="1" dirty="0" smtClean="0"/>
              <a:t> on </a:t>
            </a:r>
            <a:r>
              <a:rPr lang="cs-CZ" b="1" dirty="0" err="1" smtClean="0"/>
              <a:t>the</a:t>
            </a:r>
            <a:r>
              <a:rPr lang="cs-CZ" b="1" dirty="0" smtClean="0"/>
              <a:t> market</a:t>
            </a:r>
            <a:r>
              <a:rPr lang="cs-CZ" dirty="0" smtClean="0"/>
              <a:t>)</a:t>
            </a:r>
          </a:p>
          <a:p>
            <a:r>
              <a:rPr lang="en-US" dirty="0" smtClean="0"/>
              <a:t>By </a:t>
            </a:r>
            <a:r>
              <a:rPr lang="en-US" dirty="0"/>
              <a:t>contrast, in London, the 1984 London Regional Transport Act introduced a system </a:t>
            </a:r>
            <a:r>
              <a:rPr lang="en-US" dirty="0" smtClean="0"/>
              <a:t>o</a:t>
            </a:r>
            <a:r>
              <a:rPr lang="cs-CZ" dirty="0" smtClean="0"/>
              <a:t>f c</a:t>
            </a:r>
            <a:r>
              <a:rPr lang="en-US" dirty="0" err="1" smtClean="0"/>
              <a:t>omprehensive</a:t>
            </a:r>
            <a:r>
              <a:rPr lang="en-US" dirty="0" smtClean="0"/>
              <a:t> tendering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b="1" dirty="0" err="1" smtClean="0"/>
              <a:t>competition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market</a:t>
            </a:r>
            <a:r>
              <a:rPr lang="cs-CZ" dirty="0" smtClean="0"/>
              <a:t>)</a:t>
            </a:r>
          </a:p>
          <a:p>
            <a:r>
              <a:rPr lang="en-US" dirty="0" smtClean="0"/>
              <a:t>This </a:t>
            </a:r>
            <a:r>
              <a:rPr lang="en-US" dirty="0"/>
              <a:t>paper examines the long term impacts of these changes.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2" y="5949280"/>
            <a:ext cx="6088352" cy="42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2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Demand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28800"/>
            <a:ext cx="7016080" cy="422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Czech railway passenger market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/>
          </p:nvPr>
        </p:nvGraphicFramePr>
        <p:xfrm>
          <a:off x="652358" y="2045628"/>
          <a:ext cx="7433403" cy="414181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57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2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949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1995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</a:t>
                      </a:r>
                      <a:r>
                        <a:rPr lang="cs-CZ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Passenger</a:t>
                      </a:r>
                      <a:r>
                        <a:rPr lang="cs-CZ" sz="2000" dirty="0" smtClean="0"/>
                        <a:t>-</a:t>
                      </a:r>
                    </a:p>
                    <a:p>
                      <a:pPr algn="ctr"/>
                      <a:r>
                        <a:rPr lang="cs-CZ" sz="2000" dirty="0" err="1" smtClean="0"/>
                        <a:t>Kilometers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cs-CZ" sz="2000" dirty="0" smtClean="0"/>
                        <a:t>(</a:t>
                      </a:r>
                      <a:r>
                        <a:rPr lang="cs-CZ" sz="2000" dirty="0" err="1" smtClean="0"/>
                        <a:t>billions</a:t>
                      </a:r>
                      <a:r>
                        <a:rPr lang="cs-CZ" sz="2000" dirty="0" smtClean="0"/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8.0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7.3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6.7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6.6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8.3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Modal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Share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baseline="0" dirty="0" err="1" smtClean="0"/>
                        <a:t>of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baseline="0" dirty="0" err="1" smtClean="0"/>
                        <a:t>Railways</a:t>
                      </a:r>
                      <a:endParaRPr lang="cs-CZ" sz="2000" baseline="0" dirty="0" smtClean="0"/>
                    </a:p>
                    <a:p>
                      <a:pPr algn="ctr"/>
                      <a:r>
                        <a:rPr lang="cs-CZ" sz="2000" dirty="0" smtClean="0"/>
                        <a:t>(%)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10.8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8.3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7.3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8.6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72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Private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Operator</a:t>
                      </a:r>
                      <a:r>
                        <a:rPr lang="en-US" sz="2000" dirty="0" smtClean="0"/>
                        <a:t>’s</a:t>
                      </a:r>
                    </a:p>
                    <a:p>
                      <a:pPr algn="ctr"/>
                      <a:r>
                        <a:rPr lang="en-US" sz="2000" dirty="0" smtClean="0"/>
                        <a:t>Market Share</a:t>
                      </a:r>
                      <a:endParaRPr lang="cs-CZ" sz="2000" dirty="0" smtClean="0"/>
                    </a:p>
                    <a:p>
                      <a:pPr algn="ctr"/>
                      <a:r>
                        <a:rPr lang="cs-CZ" sz="2000" dirty="0" smtClean="0"/>
                        <a:t>(%)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0.0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0.0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0.1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0.2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5.0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900988" y="6457213"/>
            <a:ext cx="169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Source: </a:t>
            </a:r>
            <a:r>
              <a:rPr lang="cs-CZ" sz="1600" dirty="0" err="1" smtClean="0"/>
              <a:t>Eurostat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79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Supply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89" y="1866832"/>
            <a:ext cx="7169621" cy="42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Fares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556792"/>
            <a:ext cx="694082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393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265" y="1600200"/>
            <a:ext cx="706347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009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Subsidy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3" y="1600200"/>
            <a:ext cx="8044209" cy="45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99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61505"/>
            <a:ext cx="7639740" cy="26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751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Conclusion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It is found that outside London, bus demand declined strongly, at least up to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year </a:t>
            </a:r>
            <a:r>
              <a:rPr lang="en-US" dirty="0"/>
              <a:t>2000 and some of this reduction can be ascribed to deregulation. </a:t>
            </a:r>
            <a:r>
              <a:rPr lang="en-US" dirty="0" smtClean="0"/>
              <a:t>By </a:t>
            </a:r>
            <a:r>
              <a:rPr lang="en-US" dirty="0"/>
              <a:t>contrast in London, demand </a:t>
            </a:r>
            <a:r>
              <a:rPr lang="en-US" dirty="0" smtClean="0"/>
              <a:t>has</a:t>
            </a:r>
            <a:r>
              <a:rPr lang="cs-CZ" dirty="0" smtClean="0"/>
              <a:t> </a:t>
            </a:r>
            <a:r>
              <a:rPr lang="en-US" dirty="0" smtClean="0"/>
              <a:t>generally </a:t>
            </a:r>
            <a:r>
              <a:rPr lang="en-US" dirty="0"/>
              <a:t>been increasing. </a:t>
            </a:r>
            <a:endParaRPr lang="cs-CZ" dirty="0" smtClean="0"/>
          </a:p>
          <a:p>
            <a:r>
              <a:rPr lang="en-US" dirty="0" smtClean="0"/>
              <a:t>However</a:t>
            </a:r>
            <a:r>
              <a:rPr lang="en-US" dirty="0"/>
              <a:t>, in both areas operating costs also declined strongly, again up </a:t>
            </a:r>
            <a:r>
              <a:rPr lang="en-US" dirty="0" smtClean="0"/>
              <a:t>to</a:t>
            </a:r>
            <a:r>
              <a:rPr lang="cs-CZ" dirty="0" smtClean="0"/>
              <a:t> </a:t>
            </a:r>
            <a:r>
              <a:rPr lang="en-US" dirty="0" smtClean="0"/>
              <a:t>2000</a:t>
            </a:r>
            <a:r>
              <a:rPr lang="en-US" dirty="0"/>
              <a:t>, but since then there have been strong increases in costs and subsidy. Our initial finding is </a:t>
            </a:r>
            <a:r>
              <a:rPr lang="en-US" dirty="0" smtClean="0"/>
              <a:t>that</a:t>
            </a:r>
            <a:r>
              <a:rPr lang="cs-CZ" dirty="0" smtClean="0"/>
              <a:t> </a:t>
            </a:r>
            <a:r>
              <a:rPr lang="en-US" dirty="0" smtClean="0"/>
              <a:t>there </a:t>
            </a:r>
            <a:r>
              <a:rPr lang="en-US" dirty="0"/>
              <a:t>are net welfare increases both outside and inside London, but with welfare increases per </a:t>
            </a:r>
            <a:r>
              <a:rPr lang="en-US" dirty="0" smtClean="0"/>
              <a:t>capita</a:t>
            </a:r>
            <a:r>
              <a:rPr lang="cs-CZ" dirty="0" smtClean="0"/>
              <a:t> </a:t>
            </a:r>
            <a:r>
              <a:rPr lang="en-US" dirty="0" smtClean="0"/>
              <a:t>being </a:t>
            </a:r>
            <a:r>
              <a:rPr lang="en-US" dirty="0"/>
              <a:t>five times greater in London than elsewhere. </a:t>
            </a:r>
            <a:endParaRPr lang="cs-CZ" dirty="0" smtClean="0"/>
          </a:p>
          <a:p>
            <a:r>
              <a:rPr lang="en-US" dirty="0" smtClean="0"/>
              <a:t>However</a:t>
            </a:r>
            <a:r>
              <a:rPr lang="en-US" dirty="0"/>
              <a:t>, sensitivity analysis shows that our </a:t>
            </a:r>
            <a:r>
              <a:rPr lang="en-US" dirty="0" smtClean="0"/>
              <a:t>results</a:t>
            </a:r>
            <a:r>
              <a:rPr lang="cs-CZ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sensitive to the specification of the modelling system and assumptions made concerning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counterfactual</a:t>
            </a:r>
            <a:r>
              <a:rPr lang="en-US" dirty="0"/>
              <a:t>, particularly for the results for London.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54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.5 </a:t>
            </a:r>
            <a:r>
              <a:rPr lang="cs-CZ" dirty="0" err="1" smtClean="0"/>
              <a:t>Summary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471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Summary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Open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passenger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has </a:t>
            </a:r>
            <a:r>
              <a:rPr lang="cs-CZ" dirty="0" err="1" smtClean="0"/>
              <a:t>undoubtely</a:t>
            </a:r>
            <a:r>
              <a:rPr lang="cs-CZ" dirty="0" smtClean="0"/>
              <a:t> positive </a:t>
            </a:r>
            <a:r>
              <a:rPr lang="cs-CZ" dirty="0" err="1" smtClean="0"/>
              <a:t>impacts</a:t>
            </a:r>
            <a:r>
              <a:rPr lang="cs-CZ" dirty="0" smtClean="0"/>
              <a:t> on </a:t>
            </a:r>
            <a:r>
              <a:rPr lang="cs-CZ" dirty="0" err="1" smtClean="0"/>
              <a:t>demand</a:t>
            </a:r>
            <a:r>
              <a:rPr lang="cs-CZ" dirty="0" smtClean="0"/>
              <a:t>, </a:t>
            </a:r>
            <a:r>
              <a:rPr lang="cs-CZ" dirty="0" err="1" smtClean="0"/>
              <a:t>however</a:t>
            </a:r>
            <a:r>
              <a:rPr lang="cs-CZ" dirty="0" smtClean="0"/>
              <a:t> </a:t>
            </a:r>
            <a:r>
              <a:rPr lang="cs-CZ" dirty="0" err="1" smtClean="0"/>
              <a:t>qustionable</a:t>
            </a:r>
            <a:r>
              <a:rPr lang="cs-CZ" dirty="0" smtClean="0"/>
              <a:t> </a:t>
            </a:r>
            <a:r>
              <a:rPr lang="cs-CZ" dirty="0" err="1" smtClean="0"/>
              <a:t>impacts</a:t>
            </a:r>
            <a:r>
              <a:rPr lang="cs-CZ" dirty="0" smtClean="0"/>
              <a:t> on </a:t>
            </a:r>
            <a:r>
              <a:rPr lang="cs-CZ" dirty="0" err="1" smtClean="0"/>
              <a:t>supply</a:t>
            </a:r>
            <a:r>
              <a:rPr lang="cs-CZ" dirty="0" smtClean="0"/>
              <a:t> and </a:t>
            </a:r>
            <a:r>
              <a:rPr lang="cs-CZ" dirty="0" err="1" smtClean="0"/>
              <a:t>creates</a:t>
            </a:r>
            <a:r>
              <a:rPr lang="cs-CZ" dirty="0" smtClean="0"/>
              <a:t> </a:t>
            </a:r>
            <a:r>
              <a:rPr lang="cs-CZ" dirty="0" err="1" smtClean="0"/>
              <a:t>significant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</a:t>
            </a:r>
            <a:r>
              <a:rPr lang="cs-CZ" dirty="0" err="1" smtClean="0"/>
              <a:t>challenges</a:t>
            </a:r>
            <a:endParaRPr lang="cs-CZ" dirty="0" smtClean="0"/>
          </a:p>
          <a:p>
            <a:r>
              <a:rPr lang="cs-CZ" dirty="0" err="1" smtClean="0"/>
              <a:t>Competitive</a:t>
            </a:r>
            <a:r>
              <a:rPr lang="cs-CZ" dirty="0" smtClean="0"/>
              <a:t> </a:t>
            </a:r>
            <a:r>
              <a:rPr lang="cs-CZ" dirty="0" err="1" smtClean="0"/>
              <a:t>tendering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</a:t>
            </a:r>
            <a:r>
              <a:rPr lang="cs-CZ" dirty="0" err="1" smtClean="0"/>
              <a:t>enables</a:t>
            </a:r>
            <a:r>
              <a:rPr lang="cs-CZ" dirty="0" smtClean="0"/>
              <a:t> to </a:t>
            </a:r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subsdies</a:t>
            </a:r>
            <a:r>
              <a:rPr lang="cs-CZ" dirty="0" smtClean="0"/>
              <a:t>, </a:t>
            </a:r>
            <a:r>
              <a:rPr lang="cs-CZ" dirty="0" err="1" smtClean="0"/>
              <a:t>howegver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design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critical</a:t>
            </a:r>
            <a:endParaRPr lang="cs-CZ" dirty="0" smtClean="0"/>
          </a:p>
          <a:p>
            <a:r>
              <a:rPr lang="cs-CZ" dirty="0" err="1" smtClean="0"/>
              <a:t>Competition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market </a:t>
            </a:r>
            <a:r>
              <a:rPr lang="cs-CZ" dirty="0" err="1" smtClean="0"/>
              <a:t>seems</a:t>
            </a:r>
            <a:r>
              <a:rPr lang="cs-CZ" dirty="0" smtClean="0"/>
              <a:t> to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buses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comeptition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market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588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r>
              <a:rPr lang="cs-CZ" smtClean="0"/>
              <a:t> </a:t>
            </a:r>
            <a:r>
              <a:rPr lang="cs-CZ" smtClean="0"/>
              <a:t>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Reform of the Railway Sector and its Achievements</a:t>
            </a:r>
            <a:r>
              <a:rPr lang="cs-CZ" dirty="0"/>
              <a:t>  - </a:t>
            </a:r>
            <a:r>
              <a:rPr lang="en-US" dirty="0"/>
              <a:t>Network Industries Quarterly - Vol 18 - No 4 (December 2016) </a:t>
            </a:r>
          </a:p>
          <a:p>
            <a:r>
              <a:rPr lang="en-US" dirty="0" smtClean="0"/>
              <a:t>Preston</a:t>
            </a:r>
            <a:r>
              <a:rPr lang="en-US" dirty="0"/>
              <a:t>, J., &amp; Robins, D. (2013). Evaluating the long term impacts of transport policy: The case of passenger rail </a:t>
            </a:r>
            <a:r>
              <a:rPr lang="en-US" dirty="0" err="1"/>
              <a:t>privatisation</a:t>
            </a:r>
            <a:r>
              <a:rPr lang="en-US" dirty="0"/>
              <a:t>. </a:t>
            </a:r>
            <a:r>
              <a:rPr lang="en-US" i="1" dirty="0"/>
              <a:t>Research in Transportation Economics</a:t>
            </a:r>
            <a:r>
              <a:rPr lang="en-US" dirty="0"/>
              <a:t>, </a:t>
            </a:r>
            <a:r>
              <a:rPr lang="en-US" i="1" dirty="0"/>
              <a:t>39</a:t>
            </a:r>
            <a:r>
              <a:rPr lang="en-US" dirty="0"/>
              <a:t>(1), 14-20.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49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and commercial services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1" y="2017713"/>
            <a:ext cx="8892480" cy="4114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All regional services are PSO; financed by regions; </a:t>
            </a:r>
          </a:p>
          <a:p>
            <a:pPr marL="0" indent="0">
              <a:buNone/>
            </a:pPr>
            <a:r>
              <a:rPr lang="en-GB" dirty="0" smtClean="0"/>
              <a:t>     2009 – 2019 direct awarding of all services to ČD</a:t>
            </a:r>
          </a:p>
          <a:p>
            <a:r>
              <a:rPr lang="en-GB" dirty="0" smtClean="0"/>
              <a:t>Long distance services </a:t>
            </a:r>
          </a:p>
          <a:p>
            <a:pPr marL="0" indent="0">
              <a:buNone/>
            </a:pPr>
            <a:r>
              <a:rPr lang="en-GB" dirty="0" smtClean="0"/>
              <a:t>     - semi-fast trains – PSO; direct awarding to ČD</a:t>
            </a:r>
          </a:p>
          <a:p>
            <a:pPr marL="0" indent="0">
              <a:buNone/>
            </a:pPr>
            <a:r>
              <a:rPr lang="en-GB" dirty="0" smtClean="0"/>
              <a:t>     - IC trains – commercial services of ČD</a:t>
            </a:r>
          </a:p>
          <a:p>
            <a:pPr marL="0" indent="0">
              <a:buNone/>
            </a:pPr>
            <a:r>
              <a:rPr lang="en-GB" dirty="0" smtClean="0"/>
              <a:t>     - open access on two mainlines</a:t>
            </a:r>
          </a:p>
          <a:p>
            <a:pPr marL="0" indent="0">
              <a:buNone/>
            </a:pPr>
            <a:r>
              <a:rPr lang="en-GB" dirty="0" smtClean="0"/>
              <a:t>             </a:t>
            </a:r>
            <a:r>
              <a:rPr lang="en-GB" sz="3000" dirty="0" smtClean="0"/>
              <a:t>2011</a:t>
            </a:r>
            <a:r>
              <a:rPr lang="cs-CZ" sz="3000" dirty="0" smtClean="0"/>
              <a:t>:</a:t>
            </a:r>
            <a:r>
              <a:rPr lang="en-GB" sz="3000" dirty="0" smtClean="0"/>
              <a:t> Prague – Ostrava – (Slovakia/Poland)</a:t>
            </a:r>
          </a:p>
          <a:p>
            <a:pPr marL="0" indent="0">
              <a:buNone/>
            </a:pPr>
            <a:r>
              <a:rPr lang="en-GB" sz="3000" dirty="0" smtClean="0"/>
              <a:t>          </a:t>
            </a:r>
            <a:r>
              <a:rPr lang="cs-CZ" sz="3000" dirty="0" smtClean="0"/>
              <a:t>    </a:t>
            </a:r>
            <a:r>
              <a:rPr lang="en-GB" sz="3000" dirty="0" smtClean="0"/>
              <a:t>2016</a:t>
            </a:r>
            <a:r>
              <a:rPr lang="cs-CZ" sz="3000" dirty="0" smtClean="0"/>
              <a:t>: </a:t>
            </a:r>
            <a:r>
              <a:rPr lang="en-GB" sz="3000" dirty="0" smtClean="0"/>
              <a:t>Prague – Brno – (Vienna/Bratislava/Budapest)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037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307" y="542788"/>
            <a:ext cx="8086635" cy="6477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Geography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8" name="Zástupný symbol pro obsah 7" descr="Zeleznice-hustota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48" y="3102477"/>
            <a:ext cx="5756841" cy="194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Zeleznice-hustot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985962"/>
            <a:ext cx="5734050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21" y="1689712"/>
            <a:ext cx="6665205" cy="445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930487" y="3442768"/>
            <a:ext cx="164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Prague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48549" y="5001055"/>
            <a:ext cx="100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Brno</a:t>
            </a:r>
            <a:endParaRPr lang="cs-CZ" sz="1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08284" y="3959997"/>
            <a:ext cx="125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Ostrava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139105" y="4002535"/>
            <a:ext cx="100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Plzeň</a:t>
            </a:r>
            <a:endParaRPr lang="cs-CZ" sz="1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327793" y="3919567"/>
            <a:ext cx="1641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Pardubice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969306" y="4324867"/>
            <a:ext cx="1641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Olomouc</a:t>
            </a:r>
            <a:endParaRPr lang="cs-CZ" sz="1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90937" y="6429085"/>
            <a:ext cx="440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 </a:t>
            </a:r>
            <a:r>
              <a:rPr lang="cs-CZ" sz="1400" dirty="0" smtClean="0"/>
              <a:t>de</a:t>
            </a:r>
            <a:r>
              <a:rPr lang="en-US" sz="1400" dirty="0" smtClean="0"/>
              <a:t>ns</a:t>
            </a:r>
            <a:r>
              <a:rPr lang="cs-CZ" sz="1400" dirty="0" smtClean="0"/>
              <a:t>i</a:t>
            </a:r>
            <a:r>
              <a:rPr lang="en-US" sz="1400" dirty="0" err="1" smtClean="0"/>
              <a:t>iy</a:t>
            </a:r>
            <a:r>
              <a:rPr lang="en-US" sz="1400" dirty="0" smtClean="0"/>
              <a:t> of rail passenger flows; year</a:t>
            </a:r>
            <a:r>
              <a:rPr lang="cs-CZ" sz="1400" dirty="0" smtClean="0"/>
              <a:t> 2009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48898" y="6382921"/>
            <a:ext cx="2589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Source: ČD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802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682" y="513557"/>
            <a:ext cx="8086635" cy="6477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Open access on Prague - Ostrava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Before September 2011 </a:t>
            </a:r>
            <a:r>
              <a:rPr lang="en-GB" dirty="0" smtClean="0"/>
              <a:t>→ high density of traffic, low intermodal competition, two brands of ČD services – SC (</a:t>
            </a:r>
            <a:r>
              <a:rPr lang="en-GB" dirty="0" err="1" smtClean="0"/>
              <a:t>Pendolino</a:t>
            </a:r>
            <a:r>
              <a:rPr lang="en-GB" dirty="0" smtClean="0"/>
              <a:t>), IC (standard), high fares, subsidies, no competition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September 2011</a:t>
            </a:r>
            <a:r>
              <a:rPr lang="en-GB" dirty="0" smtClean="0"/>
              <a:t> → withdrawal of public subsidies; the open access entrance of the first private competitor RegioJet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January 2013</a:t>
            </a:r>
            <a:r>
              <a:rPr lang="en-GB" dirty="0" smtClean="0"/>
              <a:t> → the entrance of the second private competitor </a:t>
            </a:r>
            <a:r>
              <a:rPr lang="en-GB" dirty="0" err="1" smtClean="0"/>
              <a:t>LeoExpress</a:t>
            </a:r>
            <a:endParaRPr lang="en-GB" dirty="0" smtClean="0"/>
          </a:p>
          <a:p>
            <a:r>
              <a:rPr lang="en-GB" dirty="0" smtClean="0">
                <a:solidFill>
                  <a:srgbClr val="0000FF"/>
                </a:solidFill>
              </a:rPr>
              <a:t>2011 - 201</a:t>
            </a:r>
            <a:r>
              <a:rPr lang="cs-CZ" dirty="0" smtClean="0">
                <a:solidFill>
                  <a:srgbClr val="0000FF"/>
                </a:solidFill>
              </a:rPr>
              <a:t>8</a:t>
            </a:r>
            <a:r>
              <a:rPr lang="en-GB" dirty="0" smtClean="0"/>
              <a:t> </a:t>
            </a:r>
            <a:r>
              <a:rPr lang="en-GB" dirty="0" smtClean="0">
                <a:cs typeface="Arial"/>
              </a:rPr>
              <a:t>→ intensive price and non-price competition of the operators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350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2034" y="318368"/>
            <a:ext cx="7827963" cy="647700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Service differentiation</a:t>
            </a:r>
            <a:endParaRPr lang="en-GB" noProof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176464" cy="23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960440" cy="23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94" y="3809826"/>
            <a:ext cx="4036162" cy="278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09826"/>
            <a:ext cx="4176464" cy="278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2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DG Blue">
    <a:dk1>
      <a:sysClr val="windowText" lastClr="000000"/>
    </a:dk1>
    <a:lt1>
      <a:sysClr val="window" lastClr="FFFFFF"/>
    </a:lt1>
    <a:dk2>
      <a:srgbClr val="9E0A34"/>
    </a:dk2>
    <a:lt2>
      <a:srgbClr val="F8F8F8"/>
    </a:lt2>
    <a:accent1>
      <a:srgbClr val="002C5B"/>
    </a:accent1>
    <a:accent2>
      <a:srgbClr val="98A2BD"/>
    </a:accent2>
    <a:accent3>
      <a:srgbClr val="FCD5BC"/>
    </a:accent3>
    <a:accent4>
      <a:srgbClr val="F37321"/>
    </a:accent4>
    <a:accent5>
      <a:srgbClr val="6AAD11"/>
    </a:accent5>
    <a:accent6>
      <a:srgbClr val="D2E7B8"/>
    </a:accent6>
    <a:hlink>
      <a:srgbClr val="5F5F5F"/>
    </a:hlink>
    <a:folHlink>
      <a:srgbClr val="919191"/>
    </a:folHlink>
  </a:clrScheme>
  <a:fontScheme name="SDG Excel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2335</Words>
  <Application>Microsoft Office PowerPoint</Application>
  <PresentationFormat>Předvádění na obrazovce (4:3)</PresentationFormat>
  <Paragraphs>551</Paragraphs>
  <Slides>58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2" baseType="lpstr">
      <vt:lpstr>Arial</vt:lpstr>
      <vt:lpstr>Calibri</vt:lpstr>
      <vt:lpstr>Times New Roman</vt:lpstr>
      <vt:lpstr>Motiv systému Office</vt:lpstr>
      <vt:lpstr>6. COMPETITION (2)</vt:lpstr>
      <vt:lpstr>Readings for Lecture 6</vt:lpstr>
      <vt:lpstr>Learning Objectives </vt:lpstr>
      <vt:lpstr>6.1 Competition in the market – Railways, Czech Republic</vt:lpstr>
      <vt:lpstr>Czech railway passenger market </vt:lpstr>
      <vt:lpstr>Public and commercial services</vt:lpstr>
      <vt:lpstr>Geography</vt:lpstr>
      <vt:lpstr>Open access on Prague - Ostrava</vt:lpstr>
      <vt:lpstr>Service differentiation</vt:lpstr>
      <vt:lpstr>Frequency  </vt:lpstr>
      <vt:lpstr>Prices</vt:lpstr>
      <vt:lpstr>Interurban fares above 300 km: peak single (PPP-adjusted fare EUR per km); 2015</vt:lpstr>
      <vt:lpstr>Passengers </vt:lpstr>
      <vt:lpstr>Propensity to travel by rail (2014) and its average annual change since 2009 </vt:lpstr>
      <vt:lpstr>Market shares</vt:lpstr>
      <vt:lpstr>Revenues and profits</vt:lpstr>
      <vt:lpstr>Rolling stock </vt:lpstr>
      <vt:lpstr>Timetable</vt:lpstr>
      <vt:lpstr>Regulation challenges</vt:lpstr>
      <vt:lpstr>Assessment</vt:lpstr>
      <vt:lpstr>References</vt:lpstr>
      <vt:lpstr>6.2 Competition in the market – Railways, Central Europe</vt:lpstr>
      <vt:lpstr>Introduction</vt:lpstr>
      <vt:lpstr>Railway passenger market</vt:lpstr>
      <vt:lpstr>Open access services in CE (2018)</vt:lpstr>
      <vt:lpstr>Access charges </vt:lpstr>
      <vt:lpstr>Frequency</vt:lpstr>
      <vt:lpstr>Market effects </vt:lpstr>
      <vt:lpstr>Profits</vt:lpstr>
      <vt:lpstr>Regulatory challenges</vt:lpstr>
      <vt:lpstr>Conclusions</vt:lpstr>
      <vt:lpstr>References</vt:lpstr>
      <vt:lpstr>6.3 Competition for the market</vt:lpstr>
      <vt:lpstr>Introduction</vt:lpstr>
      <vt:lpstr>Germany regional tendering</vt:lpstr>
      <vt:lpstr>Development of the awarding procedures</vt:lpstr>
      <vt:lpstr>Hypotheses</vt:lpstr>
      <vt:lpstr>The identity of the winning bidder</vt:lpstr>
      <vt:lpstr>The number of bidders</vt:lpstr>
      <vt:lpstr>The subsidy level</vt:lpstr>
      <vt:lpstr>Data</vt:lpstr>
      <vt:lpstr>The identity of the winner</vt:lpstr>
      <vt:lpstr>The number of bidders</vt:lpstr>
      <vt:lpstr>The subsidy level</vt:lpstr>
      <vt:lpstr>Differences between competitive and direct awarding (mean comparison)</vt:lpstr>
      <vt:lpstr>Summary</vt:lpstr>
      <vt:lpstr>6.4 British buses</vt:lpstr>
      <vt:lpstr>British bus reform</vt:lpstr>
      <vt:lpstr>Demand</vt:lpstr>
      <vt:lpstr>Supply</vt:lpstr>
      <vt:lpstr>Fares</vt:lpstr>
      <vt:lpstr>Costs</vt:lpstr>
      <vt:lpstr>Subsidy</vt:lpstr>
      <vt:lpstr>Key changes</vt:lpstr>
      <vt:lpstr>Conclusion</vt:lpstr>
      <vt:lpstr>6.5 Summary</vt:lpstr>
      <vt:lpstr>Summary </vt:lpstr>
      <vt:lpstr>Readings for Lecture 7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COMPETITION</dc:title>
  <dc:creator>Tomes Zdenek</dc:creator>
  <cp:lastModifiedBy>Tomes Zdenek</cp:lastModifiedBy>
  <cp:revision>24</cp:revision>
  <cp:lastPrinted>2018-10-16T06:34:01Z</cp:lastPrinted>
  <dcterms:created xsi:type="dcterms:W3CDTF">2018-01-02T08:52:44Z</dcterms:created>
  <dcterms:modified xsi:type="dcterms:W3CDTF">2018-10-16T06:42:36Z</dcterms:modified>
</cp:coreProperties>
</file>