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58" r:id="rId4"/>
    <p:sldMasterId id="2147483896" r:id="rId5"/>
  </p:sldMasterIdLst>
  <p:notesMasterIdLst>
    <p:notesMasterId r:id="rId43"/>
  </p:notesMasterIdLst>
  <p:handoutMasterIdLst>
    <p:handoutMasterId r:id="rId44"/>
  </p:handoutMasterIdLst>
  <p:sldIdLst>
    <p:sldId id="256" r:id="rId6"/>
    <p:sldId id="270" r:id="rId7"/>
    <p:sldId id="272"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341" r:id="rId22"/>
    <p:sldId id="329" r:id="rId23"/>
    <p:sldId id="342" r:id="rId24"/>
    <p:sldId id="343" r:id="rId25"/>
    <p:sldId id="344" r:id="rId26"/>
    <p:sldId id="346" r:id="rId27"/>
    <p:sldId id="287" r:id="rId28"/>
    <p:sldId id="288" r:id="rId29"/>
    <p:sldId id="332" r:id="rId30"/>
    <p:sldId id="333" r:id="rId31"/>
    <p:sldId id="334" r:id="rId32"/>
    <p:sldId id="335" r:id="rId33"/>
    <p:sldId id="336" r:id="rId34"/>
    <p:sldId id="337" r:id="rId35"/>
    <p:sldId id="340" r:id="rId36"/>
    <p:sldId id="338" r:id="rId37"/>
    <p:sldId id="339" r:id="rId38"/>
    <p:sldId id="289" r:id="rId39"/>
    <p:sldId id="345" r:id="rId40"/>
    <p:sldId id="325" r:id="rId41"/>
    <p:sldId id="260" r:id="rId42"/>
  </p:sldIdLst>
  <p:sldSz cx="12192000" cy="6858000"/>
  <p:notesSz cx="6797675" cy="9928225"/>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182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3979" autoAdjust="0"/>
  </p:normalViewPr>
  <p:slideViewPr>
    <p:cSldViewPr snapToGrid="0" showGuides="1">
      <p:cViewPr varScale="1">
        <p:scale>
          <a:sx n="64" d="100"/>
          <a:sy n="64" d="100"/>
        </p:scale>
        <p:origin x="672" y="56"/>
      </p:cViewPr>
      <p:guideLst>
        <p:guide/>
        <p:guide orient="horz" pos="1820"/>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81" d="100"/>
        <a:sy n="81" d="100"/>
      </p:scale>
      <p:origin x="0" y="-15120"/>
    </p:cViewPr>
  </p:sorterViewPr>
  <p:notesViewPr>
    <p:cSldViewPr snapToGrid="0" showGuides="1">
      <p:cViewPr varScale="1">
        <p:scale>
          <a:sx n="47" d="100"/>
          <a:sy n="47" d="100"/>
        </p:scale>
        <p:origin x="2648" y="6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862" cy="495873"/>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4" name="Footer Placeholder 3"/>
          <p:cNvSpPr>
            <a:spLocks noGrp="1"/>
          </p:cNvSpPr>
          <p:nvPr>
            <p:ph type="ftr" sz="quarter" idx="2"/>
          </p:nvPr>
        </p:nvSpPr>
        <p:spPr>
          <a:xfrm>
            <a:off x="4" y="9430814"/>
            <a:ext cx="2945862" cy="495873"/>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50294" y="9430814"/>
            <a:ext cx="2945862" cy="495873"/>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0445" y="1"/>
            <a:ext cx="2945659" cy="496411"/>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12/14/2021</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2"/>
            <a:ext cx="2945659" cy="496411"/>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0445" y="9430092"/>
            <a:ext cx="2945659" cy="496411"/>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cs-CZ"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6AF32ABF-324D-409C-9350-57014A6F4E71}" type="slidenum">
              <a:rPr lang="en-US" altLang="cs-CZ">
                <a:latin typeface="Arial" panose="020B0604020202020204" pitchFamily="34" charset="0"/>
              </a:rPr>
              <a:pPr fontAlgn="base">
                <a:spcBef>
                  <a:spcPct val="0"/>
                </a:spcBef>
                <a:spcAft>
                  <a:spcPct val="0"/>
                </a:spcAft>
              </a:pPr>
              <a:t>1</a:t>
            </a:fld>
            <a:endParaRPr lang="en-US" altLang="cs-CZ">
              <a:latin typeface="Arial" panose="020B0604020202020204" pitchFamily="34" charset="0"/>
            </a:endParaRPr>
          </a:p>
        </p:txBody>
      </p:sp>
    </p:spTree>
    <p:extLst>
      <p:ext uri="{BB962C8B-B14F-4D97-AF65-F5344CB8AC3E}">
        <p14:creationId xmlns:p14="http://schemas.microsoft.com/office/powerpoint/2010/main" val="48548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b="1" kern="1200" dirty="0" smtClean="0">
                <a:solidFill>
                  <a:schemeClr val="tx1"/>
                </a:solidFill>
                <a:effectLst/>
                <a:latin typeface="Arial" panose="020B0604020202020204" pitchFamily="34" charset="0"/>
                <a:ea typeface="+mn-ea"/>
                <a:cs typeface="+mn-cs"/>
              </a:rPr>
              <a:t>Průběh vývozu</a:t>
            </a:r>
            <a:endParaRPr lang="cs-CZ"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Již v době žádosti musí být známa země, kde bude zboží propuštěno do vývozu (kol. 12 povolení - země, ve které bude probíhat celní řízení)</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Vývoz lze uskutečnit u kteréhokoliv CU v ČR , CZ legislativa neomezuje na specifické CÚ</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Předložení CZ licence u CÚ v jiných státech EU – možná žádost o překlad licence vydané v ČR¨</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Podobně v ČR lze propustit do vývozu zboží s licencí vydanou v jiném státě EU</a:t>
            </a:r>
          </a:p>
          <a:p>
            <a:r>
              <a:rPr lang="cs-CZ" sz="1200" kern="1200" dirty="0" smtClean="0">
                <a:solidFill>
                  <a:schemeClr val="tx1"/>
                </a:solidFill>
                <a:effectLst/>
                <a:latin typeface="Arial" panose="020B0604020202020204" pitchFamily="34" charset="0"/>
                <a:ea typeface="+mn-ea"/>
                <a:cs typeface="+mn-cs"/>
              </a:rPr>
              <a:t> </a:t>
            </a:r>
          </a:p>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196478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sz="12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12</a:t>
            </a:fld>
            <a:endParaRPr lang="en-US" dirty="0"/>
          </a:p>
        </p:txBody>
      </p:sp>
    </p:spTree>
    <p:extLst>
      <p:ext uri="{BB962C8B-B14F-4D97-AF65-F5344CB8AC3E}">
        <p14:creationId xmlns:p14="http://schemas.microsoft.com/office/powerpoint/2010/main" val="2160926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Registrace u MPO – formulář vydaný MPO  – LS, </a:t>
            </a:r>
            <a:r>
              <a:rPr lang="cs-CZ" sz="1200" kern="1200" dirty="0" err="1" smtClean="0">
                <a:solidFill>
                  <a:schemeClr val="tx1"/>
                </a:solidFill>
                <a:effectLst/>
                <a:latin typeface="Arial" panose="020B0604020202020204" pitchFamily="34" charset="0"/>
                <a:ea typeface="+mn-ea"/>
                <a:cs typeface="+mn-cs"/>
              </a:rPr>
              <a:t>výjmečně</a:t>
            </a:r>
            <a:r>
              <a:rPr lang="cs-CZ" sz="1200" kern="1200" dirty="0" smtClean="0">
                <a:solidFill>
                  <a:schemeClr val="tx1"/>
                </a:solidFill>
                <a:effectLst/>
                <a:latin typeface="Arial" panose="020B0604020202020204" pitchFamily="34" charset="0"/>
                <a:ea typeface="+mn-ea"/>
                <a:cs typeface="+mn-cs"/>
              </a:rPr>
              <a:t> může MPO – LS zakázat (důvodné podezření z nedodržení podmínek) – dle §4 </a:t>
            </a:r>
            <a:r>
              <a:rPr lang="cs-CZ" sz="1200" kern="1200" dirty="0" err="1" smtClean="0">
                <a:solidFill>
                  <a:schemeClr val="tx1"/>
                </a:solidFill>
                <a:effectLst/>
                <a:latin typeface="Arial" panose="020B0604020202020204" pitchFamily="34" charset="0"/>
                <a:ea typeface="+mn-ea"/>
                <a:cs typeface="+mn-cs"/>
              </a:rPr>
              <a:t>ZoDU</a:t>
            </a:r>
            <a:endParaRPr lang="cs-CZ"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MPO provede registraci do 10 dnů od doručení žádosti, zdarma</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Pokud nebylo DU zboží 1 rok vyváženo – povinně žádost o zrušení registrace</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Povinnost dokládat uskutečněné DU vývozy MPO – podávání hlášení o vývozech do 31.1. následujícího roku</a:t>
            </a:r>
          </a:p>
        </p:txBody>
      </p:sp>
      <p:sp>
        <p:nvSpPr>
          <p:cNvPr id="4" name="Slide Number Placeholder 3"/>
          <p:cNvSpPr>
            <a:spLocks noGrp="1"/>
          </p:cNvSpPr>
          <p:nvPr>
            <p:ph type="sldNum" sz="quarter" idx="10"/>
          </p:nvPr>
        </p:nvSpPr>
        <p:spPr/>
        <p:txBody>
          <a:bodyPr/>
          <a:lstStyle/>
          <a:p>
            <a:fld id="{C0F4A2C8-6C88-4E71-83EE-698B9D4FE22F}" type="slidenum">
              <a:rPr lang="en-US" smtClean="0"/>
              <a:pPr/>
              <a:t>13</a:t>
            </a:fld>
            <a:endParaRPr lang="en-US" dirty="0"/>
          </a:p>
        </p:txBody>
      </p:sp>
    </p:spTree>
    <p:extLst>
      <p:ext uri="{BB962C8B-B14F-4D97-AF65-F5344CB8AC3E}">
        <p14:creationId xmlns:p14="http://schemas.microsoft.com/office/powerpoint/2010/main" val="1869114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Prováděcí právní předpis může stanovit zboží dvojího použití jiné než uvedené v příloze IV nařízení Rady, pro jehož přepravu z území České republiky na území jiného členského státu se vyžaduje povolení ministerstva, a to pro případy, kdy: </a:t>
            </a:r>
          </a:p>
          <a:p>
            <a:pPr marL="800100" lvl="2" indent="-171450">
              <a:buFont typeface="Wingdings" panose="05000000000000000000" pitchFamily="2" charset="2"/>
              <a:buChar char="ü"/>
            </a:pPr>
            <a:r>
              <a:rPr lang="cs-CZ" sz="1200" kern="1200" dirty="0" smtClean="0">
                <a:solidFill>
                  <a:schemeClr val="tx1"/>
                </a:solidFill>
                <a:effectLst/>
                <a:latin typeface="Arial" panose="020B0604020202020204" pitchFamily="34" charset="0"/>
                <a:ea typeface="+mn-ea"/>
                <a:cs typeface="+mn-cs"/>
              </a:rPr>
              <a:t>v době přepravy </a:t>
            </a:r>
            <a:r>
              <a:rPr lang="cs-CZ" dirty="0" smtClean="0"/>
              <a:t>je přepravující osobě známo, že konečné místo určení příslušného zboží je mimo Společenství, </a:t>
            </a:r>
          </a:p>
          <a:p>
            <a:pPr marL="800100" lvl="2" indent="-171450">
              <a:buFont typeface="Wingdings" panose="05000000000000000000" pitchFamily="2" charset="2"/>
              <a:buChar char="ü"/>
            </a:pPr>
            <a:r>
              <a:rPr lang="cs-CZ" dirty="0" smtClean="0"/>
              <a:t>vývoz tohoto zboží do takového konečného místa určení je podmíněn povolením pro vývoz a takový vývoz přímo z území České republiky není povolen na základě všeobecného nebo souhrnného vývozního povolení, nebo </a:t>
            </a:r>
          </a:p>
          <a:p>
            <a:pPr marL="800100" lvl="2" indent="-171450">
              <a:buFont typeface="Wingdings" panose="05000000000000000000" pitchFamily="2" charset="2"/>
              <a:buChar char="ü"/>
            </a:pPr>
            <a:r>
              <a:rPr lang="cs-CZ" dirty="0" smtClean="0"/>
              <a:t>zboží nebude v členském státě, do kterého má být přepraveno, zpracováno nebo opracováno podle přímo použitelného předpisu Evropské unie, kterým se stanoví celní kodex Unie.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smtClean="0"/>
              <a:t>Příloha IV - </a:t>
            </a:r>
            <a:r>
              <a:rPr lang="cs-CZ" sz="1200" kern="1200" dirty="0" smtClean="0">
                <a:solidFill>
                  <a:schemeClr val="tx1"/>
                </a:solidFill>
                <a:effectLst/>
                <a:latin typeface="Arial" panose="020B0604020202020204" pitchFamily="34" charset="0"/>
                <a:ea typeface="+mn-ea"/>
                <a:cs typeface="+mn-cs"/>
              </a:rPr>
              <a:t>Str. 345 -  354 - NR </a:t>
            </a:r>
            <a:r>
              <a:rPr lang="cs-CZ" sz="1200" kern="1200" baseline="0" dirty="0" smtClean="0">
                <a:solidFill>
                  <a:schemeClr val="tx1"/>
                </a:solidFill>
                <a:effectLst/>
                <a:latin typeface="Arial" panose="020B0604020202020204" pitchFamily="34" charset="0"/>
                <a:ea typeface="+mn-ea"/>
                <a:cs typeface="+mn-cs"/>
              </a:rPr>
              <a:t> </a:t>
            </a:r>
            <a:r>
              <a:rPr lang="cs-CZ" sz="1200" kern="1200" dirty="0" smtClean="0">
                <a:solidFill>
                  <a:schemeClr val="tx1"/>
                </a:solidFill>
                <a:effectLst/>
                <a:latin typeface="Arial" panose="020B0604020202020204" pitchFamily="34" charset="0"/>
                <a:ea typeface="+mn-ea"/>
                <a:cs typeface="+mn-cs"/>
              </a:rPr>
              <a:t>– většinou rakety, zbraně, chemie, SW…</a:t>
            </a:r>
          </a:p>
          <a:p>
            <a:pPr marL="171450" lvl="1" indent="0">
              <a:buFont typeface="Wingdings" panose="05000000000000000000" pitchFamily="2" charset="2"/>
              <a:buNone/>
            </a:pPr>
            <a:endParaRPr lang="cs-CZ" dirty="0" smtClean="0"/>
          </a:p>
          <a:p>
            <a:endParaRPr lang="cs-CZ" sz="12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14</a:t>
            </a:fld>
            <a:endParaRPr lang="en-US" dirty="0"/>
          </a:p>
        </p:txBody>
      </p:sp>
    </p:spTree>
    <p:extLst>
      <p:ext uri="{BB962C8B-B14F-4D97-AF65-F5344CB8AC3E}">
        <p14:creationId xmlns:p14="http://schemas.microsoft.com/office/powerpoint/2010/main" val="371012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kern="1200" dirty="0" smtClean="0">
                <a:solidFill>
                  <a:schemeClr val="tx1"/>
                </a:solidFill>
                <a:effectLst/>
                <a:latin typeface="Arial" panose="020B0604020202020204" pitchFamily="34" charset="0"/>
                <a:ea typeface="+mn-ea"/>
                <a:cs typeface="+mn-cs"/>
              </a:rPr>
              <a:t>Informace, ze jde o </a:t>
            </a:r>
            <a:r>
              <a:rPr lang="cs-CZ" sz="1200" kern="1200" dirty="0" err="1" smtClean="0">
                <a:solidFill>
                  <a:schemeClr val="tx1"/>
                </a:solidFill>
                <a:effectLst/>
                <a:latin typeface="Arial" panose="020B0604020202020204" pitchFamily="34" charset="0"/>
                <a:ea typeface="+mn-ea"/>
                <a:cs typeface="+mn-cs"/>
              </a:rPr>
              <a:t>dual</a:t>
            </a:r>
            <a:r>
              <a:rPr lang="cs-CZ" sz="1200" kern="1200" dirty="0" smtClean="0">
                <a:solidFill>
                  <a:schemeClr val="tx1"/>
                </a:solidFill>
                <a:effectLst/>
                <a:latin typeface="Arial" panose="020B0604020202020204" pitchFamily="34" charset="0"/>
                <a:ea typeface="+mn-ea"/>
                <a:cs typeface="+mn-cs"/>
              </a:rPr>
              <a:t> use nemá</a:t>
            </a:r>
            <a:r>
              <a:rPr lang="cs-CZ" sz="1200" kern="1200" baseline="0" dirty="0" smtClean="0">
                <a:solidFill>
                  <a:schemeClr val="tx1"/>
                </a:solidFill>
                <a:effectLst/>
                <a:latin typeface="Arial" panose="020B0604020202020204" pitchFamily="34" charset="0"/>
                <a:ea typeface="+mn-ea"/>
                <a:cs typeface="+mn-cs"/>
              </a:rPr>
              <a:t> předepsanou formu, ale mělo by z ni byt patrno, že jde o zboží z Přílohy I nařízení a ze pokud bude vyuzeno, ze je potřeba pro vyvoz mít licenci. </a:t>
            </a:r>
            <a:r>
              <a:rPr lang="cs-CZ" sz="1200" kern="1200" dirty="0" smtClean="0">
                <a:solidFill>
                  <a:schemeClr val="tx1"/>
                </a:solidFill>
                <a:effectLst/>
                <a:latin typeface="Arial" panose="020B0604020202020204" pitchFamily="34" charset="0"/>
                <a:ea typeface="+mn-ea"/>
                <a:cs typeface="+mn-cs"/>
              </a:rPr>
              <a:t>Je ideálně uvést také zřetelně odkaz na NR 428/2009. Znění</a:t>
            </a:r>
            <a:r>
              <a:rPr lang="cs-CZ" sz="1200" kern="1200" baseline="0" dirty="0" smtClean="0">
                <a:solidFill>
                  <a:schemeClr val="tx1"/>
                </a:solidFill>
                <a:effectLst/>
                <a:latin typeface="Arial" panose="020B0604020202020204" pitchFamily="34" charset="0"/>
                <a:ea typeface="+mn-ea"/>
                <a:cs typeface="+mn-cs"/>
              </a:rPr>
              <a:t> je vhodné např. prodiskutovat s MPO.</a:t>
            </a:r>
          </a:p>
          <a:p>
            <a:endParaRPr lang="cs-CZ" sz="1200" b="1" kern="1200" baseline="0" dirty="0" smtClean="0">
              <a:solidFill>
                <a:schemeClr val="tx1"/>
              </a:solidFill>
              <a:effectLst/>
              <a:latin typeface="Arial" panose="020B0604020202020204" pitchFamily="34" charset="0"/>
              <a:ea typeface="+mn-ea"/>
              <a:cs typeface="+mn-cs"/>
            </a:endParaRPr>
          </a:p>
          <a:p>
            <a:r>
              <a:rPr lang="cs-CZ" sz="1200" b="1" kern="1200" baseline="0" dirty="0" smtClean="0">
                <a:solidFill>
                  <a:schemeClr val="tx1"/>
                </a:solidFill>
                <a:effectLst/>
                <a:latin typeface="Arial" panose="020B0604020202020204" pitchFamily="34" charset="0"/>
                <a:ea typeface="+mn-ea"/>
                <a:cs typeface="+mn-cs"/>
              </a:rPr>
              <a:t>Označení </a:t>
            </a:r>
            <a:r>
              <a:rPr lang="cs-CZ" sz="1200" b="1" kern="1200" baseline="0" smtClean="0">
                <a:solidFill>
                  <a:schemeClr val="tx1"/>
                </a:solidFill>
                <a:effectLst/>
                <a:latin typeface="Arial" panose="020B0604020202020204" pitchFamily="34" charset="0"/>
                <a:ea typeface="+mn-ea"/>
                <a:cs typeface="+mn-cs"/>
              </a:rPr>
              <a:t>na dokladech, </a:t>
            </a:r>
            <a:r>
              <a:rPr lang="cs-CZ" sz="1200" b="1" kern="1200" baseline="0" dirty="0" smtClean="0">
                <a:solidFill>
                  <a:schemeClr val="tx1"/>
                </a:solidFill>
                <a:effectLst/>
                <a:latin typeface="Arial" panose="020B0604020202020204" pitchFamily="34" charset="0"/>
                <a:ea typeface="+mn-ea"/>
                <a:cs typeface="+mn-cs"/>
              </a:rPr>
              <a:t>že jde o zboží z Přílohy I musím mít i v situaci, kdy převážím z boží v rámci ČR</a:t>
            </a:r>
            <a:endParaRPr lang="cs-CZ" sz="1200" b="1"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15</a:t>
            </a:fld>
            <a:endParaRPr lang="en-US" dirty="0"/>
          </a:p>
        </p:txBody>
      </p:sp>
    </p:spTree>
    <p:extLst>
      <p:ext uri="{BB962C8B-B14F-4D97-AF65-F5344CB8AC3E}">
        <p14:creationId xmlns:p14="http://schemas.microsoft.com/office/powerpoint/2010/main" val="68085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16</a:t>
            </a:fld>
            <a:endParaRPr lang="en-US" dirty="0"/>
          </a:p>
        </p:txBody>
      </p:sp>
    </p:spTree>
    <p:extLst>
      <p:ext uri="{BB962C8B-B14F-4D97-AF65-F5344CB8AC3E}">
        <p14:creationId xmlns:p14="http://schemas.microsoft.com/office/powerpoint/2010/main" val="1083974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17</a:t>
            </a:fld>
            <a:endParaRPr lang="en-US" dirty="0"/>
          </a:p>
        </p:txBody>
      </p:sp>
    </p:spTree>
    <p:extLst>
      <p:ext uri="{BB962C8B-B14F-4D97-AF65-F5344CB8AC3E}">
        <p14:creationId xmlns:p14="http://schemas.microsoft.com/office/powerpoint/2010/main" val="3749466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18</a:t>
            </a:fld>
            <a:endParaRPr lang="en-US" dirty="0"/>
          </a:p>
        </p:txBody>
      </p:sp>
    </p:spTree>
    <p:extLst>
      <p:ext uri="{BB962C8B-B14F-4D97-AF65-F5344CB8AC3E}">
        <p14:creationId xmlns:p14="http://schemas.microsoft.com/office/powerpoint/2010/main" val="254837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19</a:t>
            </a:fld>
            <a:endParaRPr lang="en-US" dirty="0"/>
          </a:p>
        </p:txBody>
      </p:sp>
    </p:spTree>
    <p:extLst>
      <p:ext uri="{BB962C8B-B14F-4D97-AF65-F5344CB8AC3E}">
        <p14:creationId xmlns:p14="http://schemas.microsoft.com/office/powerpoint/2010/main" val="394011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20</a:t>
            </a:fld>
            <a:endParaRPr lang="en-US" dirty="0"/>
          </a:p>
        </p:txBody>
      </p:sp>
    </p:spTree>
    <p:extLst>
      <p:ext uri="{BB962C8B-B14F-4D97-AF65-F5344CB8AC3E}">
        <p14:creationId xmlns:p14="http://schemas.microsoft.com/office/powerpoint/2010/main" val="140705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cs-CZ" dirty="0" smtClean="0"/>
              <a:t>Jde o monitorování obchodu s citlivými položkami</a:t>
            </a:r>
          </a:p>
          <a:p>
            <a:pPr marL="285750" indent="-285750">
              <a:buFontTx/>
              <a:buChar char="-"/>
            </a:pPr>
            <a:r>
              <a:rPr lang="cs-CZ" dirty="0" err="1" smtClean="0"/>
              <a:t>Preventivni</a:t>
            </a:r>
            <a:r>
              <a:rPr lang="cs-CZ" baseline="0" dirty="0" smtClean="0"/>
              <a:t> opatření proti výrobě zbraní</a:t>
            </a:r>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853954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21</a:t>
            </a:fld>
            <a:endParaRPr lang="en-US" dirty="0"/>
          </a:p>
        </p:txBody>
      </p:sp>
    </p:spTree>
    <p:extLst>
      <p:ext uri="{BB962C8B-B14F-4D97-AF65-F5344CB8AC3E}">
        <p14:creationId xmlns:p14="http://schemas.microsoft.com/office/powerpoint/2010/main" val="3906198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23</a:t>
            </a:fld>
            <a:endParaRPr lang="en-US" dirty="0"/>
          </a:p>
        </p:txBody>
      </p:sp>
    </p:spTree>
    <p:extLst>
      <p:ext uri="{BB962C8B-B14F-4D97-AF65-F5344CB8AC3E}">
        <p14:creationId xmlns:p14="http://schemas.microsoft.com/office/powerpoint/2010/main" val="818298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v USA se </a:t>
            </a:r>
            <a:r>
              <a:rPr lang="en-US" sz="1200" kern="1200" dirty="0" err="1" smtClean="0">
                <a:solidFill>
                  <a:schemeClr val="tx1"/>
                </a:solidFill>
                <a:effectLst/>
                <a:latin typeface="Arial" panose="020B0604020202020204" pitchFamily="34" charset="0"/>
                <a:ea typeface="+mn-ea"/>
                <a:cs typeface="+mn-cs"/>
              </a:rPr>
              <a:t>těmto</a:t>
            </a:r>
            <a:r>
              <a:rPr lang="en-US" sz="1200" kern="1200" dirty="0" smtClean="0">
                <a:solidFill>
                  <a:schemeClr val="tx1"/>
                </a:solidFill>
                <a:effectLst/>
                <a:latin typeface="Arial" panose="020B0604020202020204" pitchFamily="34" charset="0"/>
                <a:ea typeface="+mn-ea"/>
                <a:cs typeface="+mn-cs"/>
              </a:rPr>
              <a:t> DU </a:t>
            </a:r>
            <a:r>
              <a:rPr lang="en-US" sz="1200" kern="1200" dirty="0" err="1" smtClean="0">
                <a:solidFill>
                  <a:schemeClr val="tx1"/>
                </a:solidFill>
                <a:effectLst/>
                <a:latin typeface="Arial" panose="020B0604020202020204" pitchFamily="34" charset="0"/>
                <a:ea typeface="+mn-ea"/>
                <a:cs typeface="+mn-cs"/>
              </a:rPr>
              <a:t>zboží</a:t>
            </a:r>
            <a:r>
              <a:rPr lang="en-US" sz="1200" kern="1200" dirty="0" smtClean="0">
                <a:solidFill>
                  <a:schemeClr val="tx1"/>
                </a:solidFill>
                <a:effectLst/>
                <a:latin typeface="Arial" panose="020B0604020202020204" pitchFamily="34" charset="0"/>
                <a:ea typeface="+mn-ea"/>
                <a:cs typeface="+mn-cs"/>
              </a:rPr>
              <a:t> </a:t>
            </a:r>
            <a:r>
              <a:rPr lang="en-US" sz="1200" kern="1200" dirty="0" err="1" smtClean="0">
                <a:solidFill>
                  <a:schemeClr val="tx1"/>
                </a:solidFill>
                <a:effectLst/>
                <a:latin typeface="Arial" panose="020B0604020202020204" pitchFamily="34" charset="0"/>
                <a:ea typeface="+mn-ea"/>
                <a:cs typeface="+mn-cs"/>
              </a:rPr>
              <a:t>říká</a:t>
            </a:r>
            <a:r>
              <a:rPr lang="en-US" sz="1200" kern="1200" dirty="0" smtClean="0">
                <a:solidFill>
                  <a:schemeClr val="tx1"/>
                </a:solidFill>
                <a:effectLst/>
                <a:latin typeface="Arial" panose="020B0604020202020204" pitchFamily="34" charset="0"/>
                <a:ea typeface="+mn-ea"/>
                <a:cs typeface="+mn-cs"/>
              </a:rPr>
              <a:t> </a:t>
            </a:r>
            <a:r>
              <a:rPr lang="cs-CZ" sz="1200" kern="1200" dirty="0" smtClean="0">
                <a:solidFill>
                  <a:schemeClr val="tx1"/>
                </a:solidFill>
                <a:effectLst/>
                <a:latin typeface="Arial" panose="020B0604020202020204" pitchFamily="34" charset="0"/>
                <a:ea typeface="+mn-ea"/>
                <a:cs typeface="+mn-cs"/>
              </a:rPr>
              <a:t>„</a:t>
            </a:r>
            <a:r>
              <a:rPr lang="en-US" sz="1200" kern="1200" dirty="0" smtClean="0">
                <a:solidFill>
                  <a:schemeClr val="tx1"/>
                </a:solidFill>
                <a:effectLst/>
                <a:latin typeface="Arial" panose="020B0604020202020204" pitchFamily="34" charset="0"/>
                <a:ea typeface="+mn-ea"/>
                <a:cs typeface="+mn-cs"/>
              </a:rPr>
              <a:t>ECCN” – Export Controls Classification Number a </a:t>
            </a:r>
            <a:r>
              <a:rPr lang="en-US" sz="1200" kern="1200" dirty="0" err="1" smtClean="0">
                <a:solidFill>
                  <a:schemeClr val="tx1"/>
                </a:solidFill>
                <a:effectLst/>
                <a:latin typeface="Arial" panose="020B0604020202020204" pitchFamily="34" charset="0"/>
                <a:ea typeface="+mn-ea"/>
                <a:cs typeface="+mn-cs"/>
              </a:rPr>
              <a:t>seznamu</a:t>
            </a:r>
            <a:r>
              <a:rPr lang="en-US" sz="1200" kern="1200" dirty="0" smtClean="0">
                <a:solidFill>
                  <a:schemeClr val="tx1"/>
                </a:solidFill>
                <a:effectLst/>
                <a:latin typeface="Arial" panose="020B0604020202020204" pitchFamily="34" charset="0"/>
                <a:ea typeface="+mn-ea"/>
                <a:cs typeface="+mn-cs"/>
              </a:rPr>
              <a:t> DU </a:t>
            </a:r>
            <a:r>
              <a:rPr lang="en-US" sz="1200" kern="1200" dirty="0" err="1" smtClean="0">
                <a:solidFill>
                  <a:schemeClr val="tx1"/>
                </a:solidFill>
                <a:effectLst/>
                <a:latin typeface="Arial" panose="020B0604020202020204" pitchFamily="34" charset="0"/>
                <a:ea typeface="+mn-ea"/>
                <a:cs typeface="+mn-cs"/>
              </a:rPr>
              <a:t>zboží</a:t>
            </a:r>
            <a:r>
              <a:rPr lang="en-US" sz="1200" kern="1200" dirty="0" smtClean="0">
                <a:solidFill>
                  <a:schemeClr val="tx1"/>
                </a:solidFill>
                <a:effectLst/>
                <a:latin typeface="Arial" panose="020B0604020202020204" pitchFamily="34" charset="0"/>
                <a:ea typeface="+mn-ea"/>
                <a:cs typeface="+mn-cs"/>
              </a:rPr>
              <a:t> “Commerce Control List”</a:t>
            </a:r>
            <a:endParaRPr lang="cs-CZ"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v EU se říká jen „</a:t>
            </a:r>
            <a:r>
              <a:rPr lang="cs-CZ" sz="1200" kern="1200" dirty="0" err="1" smtClean="0">
                <a:solidFill>
                  <a:schemeClr val="tx1"/>
                </a:solidFill>
                <a:effectLst/>
                <a:latin typeface="Arial" panose="020B0604020202020204" pitchFamily="34" charset="0"/>
                <a:ea typeface="+mn-ea"/>
                <a:cs typeface="+mn-cs"/>
              </a:rPr>
              <a:t>goods</a:t>
            </a:r>
            <a:r>
              <a:rPr lang="cs-CZ" sz="1200" kern="1200" dirty="0" smtClean="0">
                <a:solidFill>
                  <a:schemeClr val="tx1"/>
                </a:solidFill>
                <a:effectLst/>
                <a:latin typeface="Arial" panose="020B0604020202020204" pitchFamily="34" charset="0"/>
                <a:ea typeface="+mn-ea"/>
                <a:cs typeface="+mn-cs"/>
              </a:rPr>
              <a:t> on </a:t>
            </a:r>
            <a:r>
              <a:rPr lang="cs-CZ" sz="1200" kern="1200" dirty="0" err="1" smtClean="0">
                <a:solidFill>
                  <a:schemeClr val="tx1"/>
                </a:solidFill>
                <a:effectLst/>
                <a:latin typeface="Arial" panose="020B0604020202020204" pitchFamily="34" charset="0"/>
                <a:ea typeface="+mn-ea"/>
                <a:cs typeface="+mn-cs"/>
              </a:rPr>
              <a:t>Dual</a:t>
            </a:r>
            <a:r>
              <a:rPr lang="cs-CZ" sz="1200" kern="1200" dirty="0" smtClean="0">
                <a:solidFill>
                  <a:schemeClr val="tx1"/>
                </a:solidFill>
                <a:effectLst/>
                <a:latin typeface="Arial" panose="020B0604020202020204" pitchFamily="34" charset="0"/>
                <a:ea typeface="+mn-ea"/>
                <a:cs typeface="+mn-cs"/>
              </a:rPr>
              <a:t> Use List“, zkratka „ECCN“ se v EU nepoužívá</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pro všeobecné vývozní licence se používá zkratka „EU GEA“ – EU </a:t>
            </a:r>
            <a:r>
              <a:rPr lang="cs-CZ" sz="1200" kern="1200" dirty="0" err="1" smtClean="0">
                <a:solidFill>
                  <a:schemeClr val="tx1"/>
                </a:solidFill>
                <a:effectLst/>
                <a:latin typeface="Arial" panose="020B0604020202020204" pitchFamily="34" charset="0"/>
                <a:ea typeface="+mn-ea"/>
                <a:cs typeface="+mn-cs"/>
              </a:rPr>
              <a:t>general</a:t>
            </a:r>
            <a:r>
              <a:rPr lang="cs-CZ" sz="1200" kern="1200" dirty="0" smtClean="0">
                <a:solidFill>
                  <a:schemeClr val="tx1"/>
                </a:solidFill>
                <a:effectLst/>
                <a:latin typeface="Arial" panose="020B0604020202020204" pitchFamily="34" charset="0"/>
                <a:ea typeface="+mn-ea"/>
                <a:cs typeface="+mn-cs"/>
              </a:rPr>
              <a:t> export </a:t>
            </a:r>
            <a:r>
              <a:rPr lang="cs-CZ" sz="1200" kern="1200" dirty="0" err="1" smtClean="0">
                <a:solidFill>
                  <a:schemeClr val="tx1"/>
                </a:solidFill>
                <a:effectLst/>
                <a:latin typeface="Arial" panose="020B0604020202020204" pitchFamily="34" charset="0"/>
                <a:ea typeface="+mn-ea"/>
                <a:cs typeface="+mn-cs"/>
              </a:rPr>
              <a:t>authorisation</a:t>
            </a:r>
            <a:endParaRPr lang="cs-CZ"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pokud zboží není uvedeno na seznamu DU zboží, tj. nevyžadují vývozní licenci, nazývají jej v USA „EAR99“</a:t>
            </a:r>
          </a:p>
          <a:p>
            <a:pPr marL="171450" lvl="0" indent="-171450">
              <a:buFont typeface="Arial" panose="020B0604020202020204" pitchFamily="34" charset="0"/>
              <a:buChar char="•"/>
            </a:pPr>
            <a:r>
              <a:rPr lang="cs-CZ" sz="1200" kern="1200" smtClean="0">
                <a:solidFill>
                  <a:schemeClr val="tx1"/>
                </a:solidFill>
                <a:effectLst/>
                <a:latin typeface="Arial" panose="020B0604020202020204" pitchFamily="34" charset="0"/>
                <a:ea typeface="+mn-ea"/>
                <a:cs typeface="+mn-cs"/>
              </a:rPr>
              <a:t>seznamy </a:t>
            </a:r>
            <a:r>
              <a:rPr lang="cs-CZ" sz="1200" kern="1200" dirty="0" smtClean="0">
                <a:solidFill>
                  <a:schemeClr val="tx1"/>
                </a:solidFill>
                <a:effectLst/>
                <a:latin typeface="Arial" panose="020B0604020202020204" pitchFamily="34" charset="0"/>
                <a:ea typeface="+mn-ea"/>
                <a:cs typeface="+mn-cs"/>
              </a:rPr>
              <a:t>DU zboží vycházejí ze závěrů Mezinárodních kontrolních režimů a proto by měly být analogické</a:t>
            </a:r>
          </a:p>
          <a:p>
            <a:pPr marL="171450" lvl="0" indent="-171450">
              <a:buFont typeface="Arial" panose="020B0604020202020204" pitchFamily="34" charset="0"/>
              <a:buChar char="•"/>
            </a:pPr>
            <a:r>
              <a:rPr lang="de-DE" sz="1200" kern="1200" dirty="0" smtClean="0">
                <a:solidFill>
                  <a:schemeClr val="tx1"/>
                </a:solidFill>
                <a:effectLst/>
                <a:latin typeface="Arial" panose="020B0604020202020204" pitchFamily="34" charset="0"/>
                <a:ea typeface="+mn-ea"/>
                <a:cs typeface="+mn-cs"/>
              </a:rPr>
              <a:t>pro EU </a:t>
            </a:r>
            <a:r>
              <a:rPr lang="de-DE" sz="1200" kern="1200" dirty="0" err="1" smtClean="0">
                <a:solidFill>
                  <a:schemeClr val="tx1"/>
                </a:solidFill>
                <a:effectLst/>
                <a:latin typeface="Arial" panose="020B0604020202020204" pitchFamily="34" charset="0"/>
                <a:ea typeface="+mn-ea"/>
                <a:cs typeface="+mn-cs"/>
              </a:rPr>
              <a:t>subjekty</a:t>
            </a:r>
            <a:r>
              <a:rPr lang="de-DE" sz="1200" kern="1200" dirty="0" smtClean="0">
                <a:solidFill>
                  <a:schemeClr val="tx1"/>
                </a:solidFill>
                <a:effectLst/>
                <a:latin typeface="Arial" panose="020B0604020202020204" pitchFamily="34" charset="0"/>
                <a:ea typeface="+mn-ea"/>
                <a:cs typeface="+mn-cs"/>
              </a:rPr>
              <a:t> je </a:t>
            </a:r>
            <a:r>
              <a:rPr lang="de-DE" sz="1200" kern="1200" dirty="0" err="1" smtClean="0">
                <a:solidFill>
                  <a:schemeClr val="tx1"/>
                </a:solidFill>
                <a:effectLst/>
                <a:latin typeface="Arial" panose="020B0604020202020204" pitchFamily="34" charset="0"/>
                <a:ea typeface="+mn-ea"/>
                <a:cs typeface="+mn-cs"/>
              </a:rPr>
              <a:t>závazný</a:t>
            </a:r>
            <a:r>
              <a:rPr lang="de-DE" sz="1200" kern="1200" dirty="0" smtClean="0">
                <a:solidFill>
                  <a:schemeClr val="tx1"/>
                </a:solidFill>
                <a:effectLst/>
                <a:latin typeface="Arial" panose="020B0604020202020204" pitchFamily="34" charset="0"/>
                <a:ea typeface="+mn-ea"/>
                <a:cs typeface="+mn-cs"/>
              </a:rPr>
              <a:t> EU </a:t>
            </a:r>
            <a:r>
              <a:rPr lang="de-DE" sz="1200" kern="1200" dirty="0" err="1" smtClean="0">
                <a:solidFill>
                  <a:schemeClr val="tx1"/>
                </a:solidFill>
                <a:effectLst/>
                <a:latin typeface="Arial" panose="020B0604020202020204" pitchFamily="34" charset="0"/>
                <a:ea typeface="+mn-ea"/>
                <a:cs typeface="+mn-cs"/>
              </a:rPr>
              <a:t>seznam</a:t>
            </a:r>
            <a:r>
              <a:rPr lang="de-DE" sz="1200" kern="1200" dirty="0" smtClean="0">
                <a:solidFill>
                  <a:schemeClr val="tx1"/>
                </a:solidFill>
                <a:effectLst/>
                <a:latin typeface="Arial" panose="020B0604020202020204" pitchFamily="34" charset="0"/>
                <a:ea typeface="+mn-ea"/>
                <a:cs typeface="+mn-cs"/>
              </a:rPr>
              <a:t> </a:t>
            </a:r>
            <a:r>
              <a:rPr lang="de-DE" sz="1200" kern="1200" dirty="0" err="1" smtClean="0">
                <a:solidFill>
                  <a:schemeClr val="tx1"/>
                </a:solidFill>
                <a:effectLst/>
                <a:latin typeface="Arial" panose="020B0604020202020204" pitchFamily="34" charset="0"/>
                <a:ea typeface="+mn-ea"/>
                <a:cs typeface="+mn-cs"/>
              </a:rPr>
              <a:t>dle</a:t>
            </a:r>
            <a:r>
              <a:rPr lang="de-DE" sz="1200" kern="1200" dirty="0" smtClean="0">
                <a:solidFill>
                  <a:schemeClr val="tx1"/>
                </a:solidFill>
                <a:effectLst/>
                <a:latin typeface="Arial" panose="020B0604020202020204" pitchFamily="34" charset="0"/>
                <a:ea typeface="+mn-ea"/>
                <a:cs typeface="+mn-cs"/>
              </a:rPr>
              <a:t> </a:t>
            </a:r>
            <a:r>
              <a:rPr lang="de-DE" sz="1200" kern="1200" dirty="0" err="1" smtClean="0">
                <a:solidFill>
                  <a:schemeClr val="tx1"/>
                </a:solidFill>
                <a:effectLst/>
                <a:latin typeface="Arial" panose="020B0604020202020204" pitchFamily="34" charset="0"/>
                <a:ea typeface="+mn-ea"/>
                <a:cs typeface="+mn-cs"/>
              </a:rPr>
              <a:t>Přílohy</a:t>
            </a:r>
            <a:r>
              <a:rPr lang="de-DE" sz="1200" kern="1200" dirty="0" smtClean="0">
                <a:solidFill>
                  <a:schemeClr val="tx1"/>
                </a:solidFill>
                <a:effectLst/>
                <a:latin typeface="Arial" panose="020B0604020202020204" pitchFamily="34" charset="0"/>
                <a:ea typeface="+mn-ea"/>
                <a:cs typeface="+mn-cs"/>
              </a:rPr>
              <a:t> 1</a:t>
            </a:r>
            <a:endParaRPr lang="cs-CZ" sz="1200" kern="1200" dirty="0" smtClean="0">
              <a:solidFill>
                <a:schemeClr val="tx1"/>
              </a:solidFill>
              <a:effectLst/>
              <a:latin typeface="Arial" panose="020B0604020202020204" pitchFamily="34" charset="0"/>
              <a:ea typeface="+mn-ea"/>
              <a:cs typeface="+mn-cs"/>
            </a:endParaRPr>
          </a:p>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24</a:t>
            </a:fld>
            <a:endParaRPr lang="en-US" dirty="0"/>
          </a:p>
        </p:txBody>
      </p:sp>
    </p:spTree>
    <p:extLst>
      <p:ext uri="{BB962C8B-B14F-4D97-AF65-F5344CB8AC3E}">
        <p14:creationId xmlns:p14="http://schemas.microsoft.com/office/powerpoint/2010/main" val="813462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25</a:t>
            </a:fld>
            <a:endParaRPr lang="en-US" dirty="0"/>
          </a:p>
        </p:txBody>
      </p:sp>
    </p:spTree>
    <p:extLst>
      <p:ext uri="{BB962C8B-B14F-4D97-AF65-F5344CB8AC3E}">
        <p14:creationId xmlns:p14="http://schemas.microsoft.com/office/powerpoint/2010/main" val="4193567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26</a:t>
            </a:fld>
            <a:endParaRPr lang="en-US" dirty="0"/>
          </a:p>
        </p:txBody>
      </p:sp>
    </p:spTree>
    <p:extLst>
      <p:ext uri="{BB962C8B-B14F-4D97-AF65-F5344CB8AC3E}">
        <p14:creationId xmlns:p14="http://schemas.microsoft.com/office/powerpoint/2010/main" val="1981641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27</a:t>
            </a:fld>
            <a:endParaRPr lang="en-US" dirty="0"/>
          </a:p>
        </p:txBody>
      </p:sp>
    </p:spTree>
    <p:extLst>
      <p:ext uri="{BB962C8B-B14F-4D97-AF65-F5344CB8AC3E}">
        <p14:creationId xmlns:p14="http://schemas.microsoft.com/office/powerpoint/2010/main" val="3452821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C0F4A2C8-6C88-4E71-83EE-698B9D4FE22F}" type="slidenum">
              <a:rPr lang="en-US" smtClean="0"/>
              <a:pPr/>
              <a:t>28</a:t>
            </a:fld>
            <a:endParaRPr lang="en-US" dirty="0"/>
          </a:p>
        </p:txBody>
      </p:sp>
    </p:spTree>
    <p:extLst>
      <p:ext uri="{BB962C8B-B14F-4D97-AF65-F5344CB8AC3E}">
        <p14:creationId xmlns:p14="http://schemas.microsoft.com/office/powerpoint/2010/main" val="1611424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29</a:t>
            </a:fld>
            <a:endParaRPr lang="en-US" dirty="0"/>
          </a:p>
        </p:txBody>
      </p:sp>
    </p:spTree>
    <p:extLst>
      <p:ext uri="{BB962C8B-B14F-4D97-AF65-F5344CB8AC3E}">
        <p14:creationId xmlns:p14="http://schemas.microsoft.com/office/powerpoint/2010/main" val="2214073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C0F4A2C8-6C88-4E71-83EE-698B9D4FE22F}" type="slidenum">
              <a:rPr lang="en-US" smtClean="0"/>
              <a:pPr/>
              <a:t>30</a:t>
            </a:fld>
            <a:endParaRPr lang="en-US" dirty="0"/>
          </a:p>
        </p:txBody>
      </p:sp>
    </p:spTree>
    <p:extLst>
      <p:ext uri="{BB962C8B-B14F-4D97-AF65-F5344CB8AC3E}">
        <p14:creationId xmlns:p14="http://schemas.microsoft.com/office/powerpoint/2010/main" val="1707546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34</a:t>
            </a:fld>
            <a:endParaRPr lang="en-US" dirty="0"/>
          </a:p>
        </p:txBody>
      </p:sp>
    </p:spTree>
    <p:extLst>
      <p:ext uri="{BB962C8B-B14F-4D97-AF65-F5344CB8AC3E}">
        <p14:creationId xmlns:p14="http://schemas.microsoft.com/office/powerpoint/2010/main" val="401475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3550341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cs-CZ" smtClean="0"/>
          </a:p>
        </p:txBody>
      </p:sp>
      <p:sp>
        <p:nvSpPr>
          <p:cNvPr id="47108" name="Slide Number Placeholder 3"/>
          <p:cNvSpPr>
            <a:spLocks noGrp="1"/>
          </p:cNvSpPr>
          <p:nvPr>
            <p:ph type="sldNum" sz="quarter" idx="5"/>
          </p:nvPr>
        </p:nvSpPr>
        <p:spPr bwMode="auto">
          <a:xfrm>
            <a:off x="3850245" y="9430829"/>
            <a:ext cx="2945955" cy="497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C18F6897-AC07-4E19-AB60-E27796034A8B}" type="slidenum">
              <a:rPr lang="en-GB" altLang="cs-CZ">
                <a:solidFill>
                  <a:srgbClr val="000000"/>
                </a:solidFill>
                <a:latin typeface="Arial" panose="020B0604020202020204" pitchFamily="34" charset="0"/>
              </a:rPr>
              <a:pPr fontAlgn="base">
                <a:spcBef>
                  <a:spcPct val="0"/>
                </a:spcBef>
                <a:spcAft>
                  <a:spcPct val="0"/>
                </a:spcAft>
              </a:pPr>
              <a:t>37</a:t>
            </a:fld>
            <a:endParaRPr lang="en-GB" altLang="cs-CZ">
              <a:solidFill>
                <a:srgbClr val="000000"/>
              </a:solidFill>
              <a:latin typeface="Arial" panose="020B0604020202020204" pitchFamily="34" charset="0"/>
            </a:endParaRPr>
          </a:p>
        </p:txBody>
      </p:sp>
    </p:spTree>
    <p:extLst>
      <p:ext uri="{BB962C8B-B14F-4D97-AF65-F5344CB8AC3E}">
        <p14:creationId xmlns:p14="http://schemas.microsoft.com/office/powerpoint/2010/main" val="20661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cs-CZ" dirty="0" smtClean="0"/>
              <a:t>Každá skupina se zaměřuje na jinou oblast, ale obecně se všechny snaží eliminovat zneužití</a:t>
            </a:r>
            <a:r>
              <a:rPr lang="cs-CZ" baseline="0" dirty="0" smtClean="0"/>
              <a:t> zboží/materiálů/technologii/SW pro výrobu zbraní hromadného ničení</a:t>
            </a:r>
          </a:p>
          <a:p>
            <a:pPr marL="285750" indent="-285750">
              <a:buFont typeface="Arial" panose="020B0604020202020204" pitchFamily="34" charset="0"/>
              <a:buChar char="•"/>
            </a:pPr>
            <a:r>
              <a:rPr lang="cs-CZ" baseline="0" dirty="0" smtClean="0"/>
              <a:t>Jednotlivé skupiny připravuji seznamy zboží, které se zahrnují do přílohy I</a:t>
            </a:r>
          </a:p>
          <a:p>
            <a:pPr marL="285750" indent="-285750">
              <a:buFont typeface="Arial" panose="020B0604020202020204" pitchFamily="34" charset="0"/>
              <a:buChar char="•"/>
            </a:pPr>
            <a:r>
              <a:rPr lang="cs-CZ" baseline="0" dirty="0" smtClean="0"/>
              <a:t>V referenčním čísle DU zboží je na pozici 3 uvedeno, které uskupení navrhlo položku na seznam DU</a:t>
            </a:r>
          </a:p>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367450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Zboží a technologie dvojího použití představují širokou škálu produktů v průmyslové, jaderné, chemické a biologické oblasti. Ačkoli jsou vyráběny a předurčeny pro civilní použití, mohou být vzhledem k svému charakteru a vlastnostem zneužity zejména k výrobě zbraní hromadného ničení a jejich nosičů případně pro vojenské účely.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smtClean="0"/>
          </a:p>
          <a:p>
            <a:r>
              <a:rPr lang="cs-CZ" sz="1200" b="1" kern="1200" dirty="0" smtClean="0">
                <a:solidFill>
                  <a:schemeClr val="tx1"/>
                </a:solidFill>
                <a:effectLst/>
                <a:latin typeface="Arial" panose="020B0604020202020204" pitchFamily="34" charset="0"/>
                <a:ea typeface="+mn-ea"/>
                <a:cs typeface="+mn-cs"/>
              </a:rPr>
              <a:t>Technická pomoc</a:t>
            </a:r>
            <a:r>
              <a:rPr lang="cs-CZ" sz="1200" kern="1200" dirty="0" smtClean="0">
                <a:solidFill>
                  <a:schemeClr val="tx1"/>
                </a:solidFill>
                <a:effectLst/>
                <a:latin typeface="Arial" panose="020B0604020202020204" pitchFamily="34" charset="0"/>
                <a:ea typeface="+mn-ea"/>
                <a:cs typeface="+mn-cs"/>
              </a:rPr>
              <a:t> </a:t>
            </a:r>
            <a:r>
              <a:rPr lang="cs-CZ" sz="1200" i="1" kern="1200" dirty="0" smtClean="0">
                <a:solidFill>
                  <a:schemeClr val="tx1"/>
                </a:solidFill>
                <a:effectLst/>
                <a:latin typeface="Arial" panose="020B0604020202020204" pitchFamily="34" charset="0"/>
                <a:ea typeface="+mn-ea"/>
                <a:cs typeface="+mn-cs"/>
              </a:rPr>
              <a:t>– dle </a:t>
            </a:r>
            <a:r>
              <a:rPr lang="cs-CZ" sz="1200" i="1" kern="1200" dirty="0" err="1" smtClean="0">
                <a:solidFill>
                  <a:schemeClr val="tx1"/>
                </a:solidFill>
                <a:effectLst/>
                <a:latin typeface="Arial" panose="020B0604020202020204" pitchFamily="34" charset="0"/>
                <a:ea typeface="+mn-ea"/>
                <a:cs typeface="+mn-cs"/>
              </a:rPr>
              <a:t>ZoDU</a:t>
            </a:r>
            <a:endParaRPr lang="cs-CZ"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Opravy, vývoj, údržba, montáž, zkoušení, výroba nebo jiné technické služby</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Formou pokynů, školení, předávání znalostí či dovedností, konzultace a to i ústní formou</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Poskytování technické pomoci se považuje za vývoz</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Podléhá individuálnímu vývoznímu povolení, pokud:</a:t>
            </a:r>
          </a:p>
          <a:p>
            <a:pPr marL="628650" lvl="1" indent="-171450">
              <a:buFont typeface="Wingdings" panose="05000000000000000000" pitchFamily="2" charset="2"/>
              <a:buChar char="ü"/>
            </a:pPr>
            <a:r>
              <a:rPr lang="cs-CZ" sz="1200" kern="1200" dirty="0" smtClean="0">
                <a:solidFill>
                  <a:schemeClr val="tx1"/>
                </a:solidFill>
                <a:effectLst/>
                <a:latin typeface="Arial" panose="020B0604020202020204" pitchFamily="34" charset="0"/>
                <a:ea typeface="+mn-ea"/>
                <a:cs typeface="+mn-cs"/>
              </a:rPr>
              <a:t>je poskytována mimo EU a</a:t>
            </a:r>
          </a:p>
          <a:p>
            <a:pPr marL="628650" lvl="1" indent="-171450">
              <a:buFont typeface="Wingdings" panose="05000000000000000000" pitchFamily="2" charset="2"/>
              <a:buChar char="ü"/>
            </a:pPr>
            <a:r>
              <a:rPr lang="cs-CZ" sz="1200" kern="1200" dirty="0" smtClean="0">
                <a:solidFill>
                  <a:schemeClr val="tx1"/>
                </a:solidFill>
                <a:effectLst/>
                <a:latin typeface="Arial" panose="020B0604020202020204" pitchFamily="34" charset="0"/>
                <a:ea typeface="+mn-ea"/>
                <a:cs typeface="+mn-cs"/>
              </a:rPr>
              <a:t>je spojena s pohybem osob a</a:t>
            </a:r>
          </a:p>
          <a:p>
            <a:pPr marL="628650" lvl="1" indent="-171450">
              <a:buFont typeface="Wingdings" panose="05000000000000000000" pitchFamily="2" charset="2"/>
              <a:buChar char="ü"/>
            </a:pPr>
            <a:r>
              <a:rPr lang="cs-CZ" sz="1200" kern="1200" dirty="0" smtClean="0">
                <a:solidFill>
                  <a:schemeClr val="tx1"/>
                </a:solidFill>
                <a:effectLst/>
                <a:latin typeface="Arial" panose="020B0604020202020204" pitchFamily="34" charset="0"/>
                <a:ea typeface="+mn-ea"/>
                <a:cs typeface="+mn-cs"/>
              </a:rPr>
              <a:t>je určena pro účely týkající se zbraní, raketových systém, jaderných zařízení nebo</a:t>
            </a:r>
          </a:p>
          <a:p>
            <a:pPr marL="628650" lvl="1" indent="-171450">
              <a:buFont typeface="Wingdings" panose="05000000000000000000" pitchFamily="2" charset="2"/>
              <a:buChar char="ü"/>
            </a:pPr>
            <a:r>
              <a:rPr lang="cs-CZ" sz="1200" kern="1200" dirty="0" smtClean="0">
                <a:solidFill>
                  <a:schemeClr val="tx1"/>
                </a:solidFill>
                <a:effectLst/>
                <a:latin typeface="Arial" panose="020B0604020202020204" pitchFamily="34" charset="0"/>
                <a:ea typeface="+mn-ea"/>
                <a:cs typeface="+mn-cs"/>
              </a:rPr>
              <a:t>Do zemí určení podléhajících zbrojnímu embargu</a:t>
            </a:r>
          </a:p>
          <a:p>
            <a:r>
              <a:rPr lang="cs-CZ" sz="1200" kern="1200" dirty="0" smtClean="0">
                <a:solidFill>
                  <a:schemeClr val="tx1"/>
                </a:solidFill>
                <a:effectLst/>
                <a:latin typeface="Arial" panose="020B0604020202020204" pitchFamily="34" charset="0"/>
                <a:ea typeface="+mn-ea"/>
                <a:cs typeface="+mn-cs"/>
              </a:rPr>
              <a:t> </a:t>
            </a:r>
          </a:p>
          <a:p>
            <a:r>
              <a:rPr lang="cs-CZ" sz="1200" b="1" kern="1200" dirty="0" smtClean="0">
                <a:solidFill>
                  <a:schemeClr val="tx1"/>
                </a:solidFill>
                <a:effectLst/>
                <a:latin typeface="Arial" panose="020B0604020202020204" pitchFamily="34" charset="0"/>
                <a:ea typeface="+mn-ea"/>
                <a:cs typeface="+mn-cs"/>
              </a:rPr>
              <a:t>Zprostředkovatelské služby</a:t>
            </a:r>
            <a:r>
              <a:rPr lang="cs-CZ" sz="1200" kern="1200" dirty="0" smtClean="0">
                <a:solidFill>
                  <a:schemeClr val="tx1"/>
                </a:solidFill>
                <a:effectLst/>
                <a:latin typeface="Arial" panose="020B0604020202020204" pitchFamily="34" charset="0"/>
                <a:ea typeface="+mn-ea"/>
                <a:cs typeface="+mn-cs"/>
              </a:rPr>
              <a:t> </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Sjednávání nebo organizování operací týkajících se nákupu, prodeje nebo dodávek DU zboží ze třetí země do jakékoliv jiné třetí země nebo prodej nebo nákup DU zboží, které je umístěno ve třetích zemích za účelem jejich přepravy do jiné třetí země (tj. obchod mimo EU).</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Mohou podléhat povolení, pokud určeny ke kontrolovanému účelu použití</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Seznam kontrolovaného zboží - Příloha č. I nařízení Rady (ES) č. 428/2009.</a:t>
            </a:r>
          </a:p>
          <a:p>
            <a:endParaRPr lang="cs-CZ" sz="12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357468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cs-CZ" sz="1200" kern="1200" dirty="0" smtClean="0">
              <a:solidFill>
                <a:schemeClr val="tx1"/>
              </a:solidFill>
              <a:effectLst/>
              <a:latin typeface="Arial" panose="020B0604020202020204" pitchFamily="34" charset="0"/>
              <a:ea typeface="+mn-ea"/>
              <a:cs typeface="+mn-cs"/>
            </a:endParaRPr>
          </a:p>
          <a:p>
            <a:r>
              <a:rPr lang="cs-CZ" sz="1200" kern="1200" dirty="0" smtClean="0">
                <a:solidFill>
                  <a:schemeClr val="tx1"/>
                </a:solidFill>
                <a:effectLst/>
                <a:latin typeface="Arial" panose="020B0604020202020204" pitchFamily="34" charset="0"/>
                <a:ea typeface="+mn-ea"/>
                <a:cs typeface="+mn-cs"/>
              </a:rPr>
              <a:t>Prakticky se to </a:t>
            </a:r>
            <a:r>
              <a:rPr lang="cs-CZ" sz="1200" kern="1200" dirty="0" err="1" smtClean="0">
                <a:solidFill>
                  <a:schemeClr val="tx1"/>
                </a:solidFill>
                <a:effectLst/>
                <a:latin typeface="Arial" panose="020B0604020202020204" pitchFamily="34" charset="0"/>
                <a:ea typeface="+mn-ea"/>
                <a:cs typeface="+mn-cs"/>
              </a:rPr>
              <a:t>dela</a:t>
            </a:r>
            <a:r>
              <a:rPr lang="cs-CZ" sz="1200" kern="1200" dirty="0" smtClean="0">
                <a:solidFill>
                  <a:schemeClr val="tx1"/>
                </a:solidFill>
                <a:effectLst/>
                <a:latin typeface="Arial" panose="020B0604020202020204" pitchFamily="34" charset="0"/>
                <a:ea typeface="+mn-ea"/>
                <a:cs typeface="+mn-cs"/>
              </a:rPr>
              <a:t> tak, ze by </a:t>
            </a:r>
            <a:r>
              <a:rPr lang="cs-CZ" sz="1200" kern="1200" dirty="0" err="1" smtClean="0">
                <a:solidFill>
                  <a:schemeClr val="tx1"/>
                </a:solidFill>
                <a:effectLst/>
                <a:latin typeface="Arial" panose="020B0604020202020204" pitchFamily="34" charset="0"/>
                <a:ea typeface="+mn-ea"/>
                <a:cs typeface="+mn-cs"/>
              </a:rPr>
              <a:t>vyvozce</a:t>
            </a:r>
            <a:r>
              <a:rPr lang="cs-CZ" sz="1200" kern="1200" dirty="0" smtClean="0">
                <a:solidFill>
                  <a:schemeClr val="tx1"/>
                </a:solidFill>
                <a:effectLst/>
                <a:latin typeface="Arial" panose="020B0604020202020204" pitchFamily="34" charset="0"/>
                <a:ea typeface="+mn-ea"/>
                <a:cs typeface="+mn-cs"/>
              </a:rPr>
              <a:t>/výrobce se mel </a:t>
            </a:r>
            <a:r>
              <a:rPr lang="cs-CZ" sz="1200" kern="1200" dirty="0" err="1" smtClean="0">
                <a:solidFill>
                  <a:schemeClr val="tx1"/>
                </a:solidFill>
                <a:effectLst/>
                <a:latin typeface="Arial" panose="020B0604020202020204" pitchFamily="34" charset="0"/>
                <a:ea typeface="+mn-ea"/>
                <a:cs typeface="+mn-cs"/>
              </a:rPr>
              <a:t>podivat</a:t>
            </a:r>
            <a:r>
              <a:rPr lang="cs-CZ" sz="1200" kern="1200" dirty="0" smtClean="0">
                <a:solidFill>
                  <a:schemeClr val="tx1"/>
                </a:solidFill>
                <a:effectLst/>
                <a:latin typeface="Arial" panose="020B0604020202020204" pitchFamily="34" charset="0"/>
                <a:ea typeface="+mn-ea"/>
                <a:cs typeface="+mn-cs"/>
              </a:rPr>
              <a:t>, zda je </a:t>
            </a:r>
            <a:r>
              <a:rPr lang="cs-CZ" sz="1200" kern="1200" dirty="0" err="1" smtClean="0">
                <a:solidFill>
                  <a:schemeClr val="tx1"/>
                </a:solidFill>
                <a:effectLst/>
                <a:latin typeface="Arial" panose="020B0604020202020204" pitchFamily="34" charset="0"/>
                <a:ea typeface="+mn-ea"/>
                <a:cs typeface="+mn-cs"/>
              </a:rPr>
              <a:t>zbozi</a:t>
            </a:r>
            <a:r>
              <a:rPr lang="cs-CZ" sz="1200" kern="1200" dirty="0" smtClean="0">
                <a:solidFill>
                  <a:schemeClr val="tx1"/>
                </a:solidFill>
                <a:effectLst/>
                <a:latin typeface="Arial" panose="020B0604020202020204" pitchFamily="34" charset="0"/>
                <a:ea typeface="+mn-ea"/>
                <a:cs typeface="+mn-cs"/>
              </a:rPr>
              <a:t> v </a:t>
            </a:r>
            <a:r>
              <a:rPr lang="cs-CZ" sz="1200" kern="1200" dirty="0" err="1" smtClean="0">
                <a:solidFill>
                  <a:schemeClr val="tx1"/>
                </a:solidFill>
                <a:effectLst/>
                <a:latin typeface="Arial" panose="020B0604020202020204" pitchFamily="34" charset="0"/>
                <a:ea typeface="+mn-ea"/>
                <a:cs typeface="+mn-cs"/>
              </a:rPr>
              <a:t>Priloze</a:t>
            </a:r>
            <a:r>
              <a:rPr lang="cs-CZ" sz="1200" kern="1200" dirty="0" smtClean="0">
                <a:solidFill>
                  <a:schemeClr val="tx1"/>
                </a:solidFill>
                <a:effectLst/>
                <a:latin typeface="Arial" panose="020B0604020202020204" pitchFamily="34" charset="0"/>
                <a:ea typeface="+mn-ea"/>
                <a:cs typeface="+mn-cs"/>
              </a:rPr>
              <a:t> I </a:t>
            </a:r>
            <a:r>
              <a:rPr lang="cs-CZ" sz="1200" kern="1200" dirty="0" err="1" smtClean="0">
                <a:solidFill>
                  <a:schemeClr val="tx1"/>
                </a:solidFill>
                <a:effectLst/>
                <a:latin typeface="Arial" panose="020B0604020202020204" pitchFamily="34" charset="0"/>
                <a:ea typeface="+mn-ea"/>
                <a:cs typeface="+mn-cs"/>
              </a:rPr>
              <a:t>Narizeni</a:t>
            </a:r>
            <a:r>
              <a:rPr lang="cs-CZ" sz="1200" kern="1200" dirty="0" smtClean="0">
                <a:solidFill>
                  <a:schemeClr val="tx1"/>
                </a:solidFill>
                <a:effectLst/>
                <a:latin typeface="Arial" panose="020B0604020202020204" pitchFamily="34" charset="0"/>
                <a:ea typeface="+mn-ea"/>
                <a:cs typeface="+mn-cs"/>
              </a:rPr>
              <a:t> Rady, pokud není, ale je mu to zboží </a:t>
            </a:r>
            <a:r>
              <a:rPr lang="cs-CZ" sz="1200" kern="1200" dirty="0" err="1" smtClean="0">
                <a:solidFill>
                  <a:schemeClr val="tx1"/>
                </a:solidFill>
                <a:effectLst/>
                <a:latin typeface="Arial" panose="020B0604020202020204" pitchFamily="34" charset="0"/>
                <a:ea typeface="+mn-ea"/>
                <a:cs typeface="+mn-cs"/>
              </a:rPr>
              <a:t>hodne</a:t>
            </a:r>
            <a:r>
              <a:rPr lang="cs-CZ" sz="1200" kern="1200" dirty="0" smtClean="0">
                <a:solidFill>
                  <a:schemeClr val="tx1"/>
                </a:solidFill>
                <a:effectLst/>
                <a:latin typeface="Arial" panose="020B0604020202020204" pitchFamily="34" charset="0"/>
                <a:ea typeface="+mn-ea"/>
                <a:cs typeface="+mn-cs"/>
              </a:rPr>
              <a:t> </a:t>
            </a:r>
            <a:r>
              <a:rPr lang="cs-CZ" sz="1200" kern="1200" dirty="0" err="1" smtClean="0">
                <a:solidFill>
                  <a:schemeClr val="tx1"/>
                </a:solidFill>
                <a:effectLst/>
                <a:latin typeface="Arial" panose="020B0604020202020204" pitchFamily="34" charset="0"/>
                <a:ea typeface="+mn-ea"/>
                <a:cs typeface="+mn-cs"/>
              </a:rPr>
              <a:t>podobne</a:t>
            </a:r>
            <a:r>
              <a:rPr lang="cs-CZ" sz="1200" kern="1200" dirty="0" smtClean="0">
                <a:solidFill>
                  <a:schemeClr val="tx1"/>
                </a:solidFill>
                <a:effectLst/>
                <a:latin typeface="Arial" panose="020B0604020202020204" pitchFamily="34" charset="0"/>
                <a:ea typeface="+mn-ea"/>
                <a:cs typeface="+mn-cs"/>
              </a:rPr>
              <a:t>, nebo </a:t>
            </a:r>
            <a:r>
              <a:rPr lang="cs-CZ" sz="1200" kern="1200" dirty="0" err="1" smtClean="0">
                <a:solidFill>
                  <a:schemeClr val="tx1"/>
                </a:solidFill>
                <a:effectLst/>
                <a:latin typeface="Arial" panose="020B0604020202020204" pitchFamily="34" charset="0"/>
                <a:ea typeface="+mn-ea"/>
                <a:cs typeface="+mn-cs"/>
              </a:rPr>
              <a:t>podobne</a:t>
            </a:r>
            <a:r>
              <a:rPr lang="cs-CZ" sz="1200" kern="1200" dirty="0" smtClean="0">
                <a:solidFill>
                  <a:schemeClr val="tx1"/>
                </a:solidFill>
                <a:effectLst/>
                <a:latin typeface="Arial" panose="020B0604020202020204" pitchFamily="34" charset="0"/>
                <a:ea typeface="+mn-ea"/>
                <a:cs typeface="+mn-cs"/>
              </a:rPr>
              <a:t> ani není, ale </a:t>
            </a:r>
            <a:r>
              <a:rPr lang="cs-CZ" sz="1200" kern="1200" dirty="0" err="1" smtClean="0">
                <a:solidFill>
                  <a:schemeClr val="tx1"/>
                </a:solidFill>
                <a:effectLst/>
                <a:latin typeface="Arial" panose="020B0604020202020204" pitchFamily="34" charset="0"/>
                <a:ea typeface="+mn-ea"/>
                <a:cs typeface="+mn-cs"/>
              </a:rPr>
              <a:t>vyvozce</a:t>
            </a:r>
            <a:r>
              <a:rPr lang="cs-CZ" sz="1200" kern="1200" dirty="0" smtClean="0">
                <a:solidFill>
                  <a:schemeClr val="tx1"/>
                </a:solidFill>
                <a:effectLst/>
                <a:latin typeface="Arial" panose="020B0604020202020204" pitchFamily="34" charset="0"/>
                <a:ea typeface="+mn-ea"/>
                <a:cs typeface="+mn-cs"/>
              </a:rPr>
              <a:t>/výrobce </a:t>
            </a:r>
            <a:r>
              <a:rPr lang="cs-CZ" sz="1200" kern="1200" dirty="0" err="1" smtClean="0">
                <a:solidFill>
                  <a:schemeClr val="tx1"/>
                </a:solidFill>
                <a:effectLst/>
                <a:latin typeface="Arial" panose="020B0604020202020204" pitchFamily="34" charset="0"/>
                <a:ea typeface="+mn-ea"/>
                <a:cs typeface="+mn-cs"/>
              </a:rPr>
              <a:t>vi</a:t>
            </a:r>
            <a:r>
              <a:rPr lang="cs-CZ" sz="1200" kern="1200" dirty="0" smtClean="0">
                <a:solidFill>
                  <a:schemeClr val="tx1"/>
                </a:solidFill>
                <a:effectLst/>
                <a:latin typeface="Arial" panose="020B0604020202020204" pitchFamily="34" charset="0"/>
                <a:ea typeface="+mn-ea"/>
                <a:cs typeface="+mn-cs"/>
              </a:rPr>
              <a:t>, ze by mohlo byt </a:t>
            </a:r>
            <a:r>
              <a:rPr lang="cs-CZ" sz="1200" kern="1200" dirty="0" err="1" smtClean="0">
                <a:solidFill>
                  <a:schemeClr val="tx1"/>
                </a:solidFill>
                <a:effectLst/>
                <a:latin typeface="Arial" panose="020B0604020202020204" pitchFamily="34" charset="0"/>
                <a:ea typeface="+mn-ea"/>
                <a:cs typeface="+mn-cs"/>
              </a:rPr>
              <a:t>pouzito</a:t>
            </a:r>
            <a:r>
              <a:rPr lang="cs-CZ" sz="1200" kern="1200" dirty="0" smtClean="0">
                <a:solidFill>
                  <a:schemeClr val="tx1"/>
                </a:solidFill>
                <a:effectLst/>
                <a:latin typeface="Arial" panose="020B0604020202020204" pitchFamily="34" charset="0"/>
                <a:ea typeface="+mn-ea"/>
                <a:cs typeface="+mn-cs"/>
              </a:rPr>
              <a:t> pro </a:t>
            </a:r>
            <a:r>
              <a:rPr lang="cs-CZ" sz="1200" kern="1200" dirty="0" err="1" smtClean="0">
                <a:solidFill>
                  <a:schemeClr val="tx1"/>
                </a:solidFill>
                <a:effectLst/>
                <a:latin typeface="Arial" panose="020B0604020202020204" pitchFamily="34" charset="0"/>
                <a:ea typeface="+mn-ea"/>
                <a:cs typeface="+mn-cs"/>
              </a:rPr>
              <a:t>zbrane</a:t>
            </a:r>
            <a:r>
              <a:rPr lang="cs-CZ" sz="1200" kern="1200" dirty="0" smtClean="0">
                <a:solidFill>
                  <a:schemeClr val="tx1"/>
                </a:solidFill>
                <a:effectLst/>
                <a:latin typeface="Arial" panose="020B0604020202020204" pitchFamily="34" charset="0"/>
                <a:ea typeface="+mn-ea"/>
                <a:cs typeface="+mn-cs"/>
              </a:rPr>
              <a:t>, tak si </a:t>
            </a:r>
            <a:r>
              <a:rPr lang="cs-CZ" sz="1200" kern="1200" dirty="0" err="1" smtClean="0">
                <a:solidFill>
                  <a:schemeClr val="tx1"/>
                </a:solidFill>
                <a:effectLst/>
                <a:latin typeface="Arial" panose="020B0604020202020204" pitchFamily="34" charset="0"/>
                <a:ea typeface="+mn-ea"/>
                <a:cs typeface="+mn-cs"/>
              </a:rPr>
              <a:t>zazada</a:t>
            </a:r>
            <a:r>
              <a:rPr lang="cs-CZ" sz="1200" kern="1200" dirty="0" smtClean="0">
                <a:solidFill>
                  <a:schemeClr val="tx1"/>
                </a:solidFill>
                <a:effectLst/>
                <a:latin typeface="Arial" panose="020B0604020202020204" pitchFamily="34" charset="0"/>
                <a:ea typeface="+mn-ea"/>
                <a:cs typeface="+mn-cs"/>
              </a:rPr>
              <a:t> na MPO, aby mu posoudili, zda je na to </a:t>
            </a:r>
            <a:r>
              <a:rPr lang="cs-CZ" sz="1200" kern="1200" dirty="0" err="1" smtClean="0">
                <a:solidFill>
                  <a:schemeClr val="tx1"/>
                </a:solidFill>
                <a:effectLst/>
                <a:latin typeface="Arial" panose="020B0604020202020204" pitchFamily="34" charset="0"/>
                <a:ea typeface="+mn-ea"/>
                <a:cs typeface="+mn-cs"/>
              </a:rPr>
              <a:t>potřebna</a:t>
            </a:r>
            <a:r>
              <a:rPr lang="cs-CZ" sz="1200" kern="1200" dirty="0" smtClean="0">
                <a:solidFill>
                  <a:schemeClr val="tx1"/>
                </a:solidFill>
                <a:effectLst/>
                <a:latin typeface="Arial" panose="020B0604020202020204" pitchFamily="34" charset="0"/>
                <a:ea typeface="+mn-ea"/>
                <a:cs typeface="+mn-cs"/>
              </a:rPr>
              <a:t> licence. </a:t>
            </a:r>
            <a:r>
              <a:rPr lang="cs-CZ" sz="1200" kern="1200" dirty="0" err="1" smtClean="0">
                <a:solidFill>
                  <a:schemeClr val="tx1"/>
                </a:solidFill>
                <a:effectLst/>
                <a:latin typeface="Arial" panose="020B0604020202020204" pitchFamily="34" charset="0"/>
                <a:ea typeface="+mn-ea"/>
                <a:cs typeface="+mn-cs"/>
              </a:rPr>
              <a:t>Urcite</a:t>
            </a:r>
            <a:r>
              <a:rPr lang="cs-CZ" sz="1200" kern="1200" dirty="0" smtClean="0">
                <a:solidFill>
                  <a:schemeClr val="tx1"/>
                </a:solidFill>
                <a:effectLst/>
                <a:latin typeface="Arial" panose="020B0604020202020204" pitchFamily="34" charset="0"/>
                <a:ea typeface="+mn-ea"/>
                <a:cs typeface="+mn-cs"/>
              </a:rPr>
              <a:t> se </a:t>
            </a:r>
            <a:r>
              <a:rPr lang="cs-CZ" sz="1200" kern="1200" dirty="0" err="1" smtClean="0">
                <a:solidFill>
                  <a:schemeClr val="tx1"/>
                </a:solidFill>
                <a:effectLst/>
                <a:latin typeface="Arial" panose="020B0604020202020204" pitchFamily="34" charset="0"/>
                <a:ea typeface="+mn-ea"/>
                <a:cs typeface="+mn-cs"/>
              </a:rPr>
              <a:t>prihlizi</a:t>
            </a:r>
            <a:r>
              <a:rPr lang="cs-CZ" sz="1200" kern="1200" dirty="0" smtClean="0">
                <a:solidFill>
                  <a:schemeClr val="tx1"/>
                </a:solidFill>
                <a:effectLst/>
                <a:latin typeface="Arial" panose="020B0604020202020204" pitchFamily="34" charset="0"/>
                <a:ea typeface="+mn-ea"/>
                <a:cs typeface="+mn-cs"/>
              </a:rPr>
              <a:t> k tomu, do </a:t>
            </a:r>
            <a:r>
              <a:rPr lang="cs-CZ" sz="1200" kern="1200" dirty="0" err="1" smtClean="0">
                <a:solidFill>
                  <a:schemeClr val="tx1"/>
                </a:solidFill>
                <a:effectLst/>
                <a:latin typeface="Arial" panose="020B0604020202020204" pitchFamily="34" charset="0"/>
                <a:ea typeface="+mn-ea"/>
                <a:cs typeface="+mn-cs"/>
              </a:rPr>
              <a:t>jake</a:t>
            </a:r>
            <a:r>
              <a:rPr lang="cs-CZ" sz="1200" kern="1200" dirty="0" smtClean="0">
                <a:solidFill>
                  <a:schemeClr val="tx1"/>
                </a:solidFill>
                <a:effectLst/>
                <a:latin typeface="Arial" panose="020B0604020202020204" pitchFamily="34" charset="0"/>
                <a:ea typeface="+mn-ea"/>
                <a:cs typeface="+mn-cs"/>
              </a:rPr>
              <a:t> země je dane zboží </a:t>
            </a:r>
            <a:r>
              <a:rPr lang="cs-CZ" sz="1200" kern="1200" dirty="0" err="1" smtClean="0">
                <a:solidFill>
                  <a:schemeClr val="tx1"/>
                </a:solidFill>
                <a:effectLst/>
                <a:latin typeface="Arial" panose="020B0604020202020204" pitchFamily="34" charset="0"/>
                <a:ea typeface="+mn-ea"/>
                <a:cs typeface="+mn-cs"/>
              </a:rPr>
              <a:t>vyvazeno</a:t>
            </a:r>
            <a:r>
              <a:rPr lang="cs-CZ" sz="1200" kern="1200" dirty="0" smtClean="0">
                <a:solidFill>
                  <a:schemeClr val="tx1"/>
                </a:solidFill>
                <a:effectLst/>
                <a:latin typeface="Arial" panose="020B0604020202020204" pitchFamily="34" charset="0"/>
                <a:ea typeface="+mn-ea"/>
                <a:cs typeface="+mn-cs"/>
              </a:rPr>
              <a:t>. </a:t>
            </a:r>
          </a:p>
          <a:p>
            <a:r>
              <a:rPr lang="cs-CZ" sz="1200" kern="1200" dirty="0" smtClean="0">
                <a:solidFill>
                  <a:schemeClr val="tx1"/>
                </a:solidFill>
                <a:effectLst/>
                <a:latin typeface="Arial" panose="020B0604020202020204" pitchFamily="34" charset="0"/>
                <a:ea typeface="+mn-ea"/>
                <a:cs typeface="+mn-cs"/>
              </a:rPr>
              <a:t>Když se ta zadost o posouzeni posle na MPO, tak MPO oslovi celníky </a:t>
            </a:r>
            <a:r>
              <a:rPr lang="cs-CZ" sz="1200" kern="1200" dirty="0" err="1" smtClean="0">
                <a:solidFill>
                  <a:schemeClr val="tx1"/>
                </a:solidFill>
                <a:effectLst/>
                <a:latin typeface="Arial" panose="020B0604020202020204" pitchFamily="34" charset="0"/>
                <a:ea typeface="+mn-ea"/>
                <a:cs typeface="+mn-cs"/>
              </a:rPr>
              <a:t>popr</a:t>
            </a:r>
            <a:r>
              <a:rPr lang="cs-CZ" sz="1200" kern="1200" dirty="0" smtClean="0">
                <a:solidFill>
                  <a:schemeClr val="tx1"/>
                </a:solidFill>
                <a:effectLst/>
                <a:latin typeface="Arial" panose="020B0604020202020204" pitchFamily="34" charset="0"/>
                <a:ea typeface="+mn-ea"/>
                <a:cs typeface="+mn-cs"/>
              </a:rPr>
              <a:t> jiné organy a celnici se mrknou do „</a:t>
            </a:r>
            <a:r>
              <a:rPr lang="cs-CZ" sz="1200" kern="1200" dirty="0" err="1" smtClean="0">
                <a:solidFill>
                  <a:schemeClr val="tx1"/>
                </a:solidFill>
                <a:effectLst/>
                <a:latin typeface="Arial" panose="020B0604020202020204" pitchFamily="34" charset="0"/>
                <a:ea typeface="+mn-ea"/>
                <a:cs typeface="+mn-cs"/>
              </a:rPr>
              <a:t>Databaze</a:t>
            </a:r>
            <a:r>
              <a:rPr lang="cs-CZ" sz="1200" kern="1200" dirty="0" smtClean="0">
                <a:solidFill>
                  <a:schemeClr val="tx1"/>
                </a:solidFill>
                <a:effectLst/>
                <a:latin typeface="Arial" panose="020B0604020202020204" pitchFamily="34" charset="0"/>
                <a:ea typeface="+mn-ea"/>
                <a:cs typeface="+mn-cs"/>
              </a:rPr>
              <a:t> </a:t>
            </a:r>
            <a:r>
              <a:rPr lang="cs-CZ" sz="1200" kern="1200" dirty="0" err="1" smtClean="0">
                <a:solidFill>
                  <a:schemeClr val="tx1"/>
                </a:solidFill>
                <a:effectLst/>
                <a:latin typeface="Arial" panose="020B0604020202020204" pitchFamily="34" charset="0"/>
                <a:ea typeface="+mn-ea"/>
                <a:cs typeface="+mn-cs"/>
              </a:rPr>
              <a:t>rizikovych</a:t>
            </a:r>
            <a:r>
              <a:rPr lang="cs-CZ" sz="1200" kern="1200" dirty="0" smtClean="0">
                <a:solidFill>
                  <a:schemeClr val="tx1"/>
                </a:solidFill>
                <a:effectLst/>
                <a:latin typeface="Arial" panose="020B0604020202020204" pitchFamily="34" charset="0"/>
                <a:ea typeface="+mn-ea"/>
                <a:cs typeface="+mn-cs"/>
              </a:rPr>
              <a:t> subjektu“ a </a:t>
            </a:r>
            <a:r>
              <a:rPr lang="cs-CZ" sz="1200" kern="1200" dirty="0" err="1" smtClean="0">
                <a:solidFill>
                  <a:schemeClr val="tx1"/>
                </a:solidFill>
                <a:effectLst/>
                <a:latin typeface="Arial" panose="020B0604020202020204" pitchFamily="34" charset="0"/>
                <a:ea typeface="+mn-ea"/>
                <a:cs typeface="+mn-cs"/>
              </a:rPr>
              <a:t>overi</a:t>
            </a:r>
            <a:r>
              <a:rPr lang="cs-CZ" sz="1200" kern="1200" dirty="0" smtClean="0">
                <a:solidFill>
                  <a:schemeClr val="tx1"/>
                </a:solidFill>
                <a:effectLst/>
                <a:latin typeface="Arial" panose="020B0604020202020204" pitchFamily="34" charset="0"/>
                <a:ea typeface="+mn-ea"/>
                <a:cs typeface="+mn-cs"/>
              </a:rPr>
              <a:t>, zda </a:t>
            </a:r>
            <a:r>
              <a:rPr lang="cs-CZ" sz="1200" kern="1200" dirty="0" err="1" smtClean="0">
                <a:solidFill>
                  <a:schemeClr val="tx1"/>
                </a:solidFill>
                <a:effectLst/>
                <a:latin typeface="Arial" panose="020B0604020202020204" pitchFamily="34" charset="0"/>
                <a:ea typeface="+mn-ea"/>
                <a:cs typeface="+mn-cs"/>
              </a:rPr>
              <a:t>prijemce</a:t>
            </a:r>
            <a:r>
              <a:rPr lang="cs-CZ" sz="1200" kern="1200" dirty="0" smtClean="0">
                <a:solidFill>
                  <a:schemeClr val="tx1"/>
                </a:solidFill>
                <a:effectLst/>
                <a:latin typeface="Arial" panose="020B0604020202020204" pitchFamily="34" charset="0"/>
                <a:ea typeface="+mn-ea"/>
                <a:cs typeface="+mn-cs"/>
              </a:rPr>
              <a:t> je v </a:t>
            </a:r>
            <a:r>
              <a:rPr lang="cs-CZ" sz="1200" kern="1200" dirty="0" err="1" smtClean="0">
                <a:solidFill>
                  <a:schemeClr val="tx1"/>
                </a:solidFill>
                <a:effectLst/>
                <a:latin typeface="Arial" panose="020B0604020202020204" pitchFamily="34" charset="0"/>
                <a:ea typeface="+mn-ea"/>
                <a:cs typeface="+mn-cs"/>
              </a:rPr>
              <a:t>databazi</a:t>
            </a:r>
            <a:r>
              <a:rPr lang="cs-CZ" sz="1200" kern="1200" dirty="0" smtClean="0">
                <a:solidFill>
                  <a:schemeClr val="tx1"/>
                </a:solidFill>
                <a:effectLst/>
                <a:latin typeface="Arial" panose="020B0604020202020204" pitchFamily="34" charset="0"/>
                <a:ea typeface="+mn-ea"/>
                <a:cs typeface="+mn-cs"/>
              </a:rPr>
              <a:t>. Podle toho se </a:t>
            </a:r>
            <a:r>
              <a:rPr lang="cs-CZ" sz="1200" kern="1200" dirty="0" err="1" smtClean="0">
                <a:solidFill>
                  <a:schemeClr val="tx1"/>
                </a:solidFill>
                <a:effectLst/>
                <a:latin typeface="Arial" panose="020B0604020202020204" pitchFamily="34" charset="0"/>
                <a:ea typeface="+mn-ea"/>
                <a:cs typeface="+mn-cs"/>
              </a:rPr>
              <a:t>vyhodnoti</a:t>
            </a:r>
            <a:r>
              <a:rPr lang="cs-CZ" sz="1200" kern="1200" dirty="0" smtClean="0">
                <a:solidFill>
                  <a:schemeClr val="tx1"/>
                </a:solidFill>
                <a:effectLst/>
                <a:latin typeface="Arial" panose="020B0604020202020204" pitchFamily="34" charset="0"/>
                <a:ea typeface="+mn-ea"/>
                <a:cs typeface="+mn-cs"/>
              </a:rPr>
              <a:t>, zda je potřeba licence. </a:t>
            </a:r>
            <a:r>
              <a:rPr lang="cs-CZ" sz="1200" kern="1200" dirty="0" err="1" smtClean="0">
                <a:solidFill>
                  <a:schemeClr val="tx1"/>
                </a:solidFill>
                <a:effectLst/>
                <a:latin typeface="Arial" panose="020B0604020202020204" pitchFamily="34" charset="0"/>
                <a:ea typeface="+mn-ea"/>
                <a:cs typeface="+mn-cs"/>
              </a:rPr>
              <a:t>Napr</a:t>
            </a:r>
            <a:r>
              <a:rPr lang="cs-CZ" sz="1200" kern="1200" dirty="0" smtClean="0">
                <a:solidFill>
                  <a:schemeClr val="tx1"/>
                </a:solidFill>
                <a:effectLst/>
                <a:latin typeface="Arial" panose="020B0604020202020204" pitchFamily="34" charset="0"/>
                <a:ea typeface="+mn-ea"/>
                <a:cs typeface="+mn-cs"/>
              </a:rPr>
              <a:t>. To </a:t>
            </a:r>
            <a:r>
              <a:rPr lang="cs-CZ" sz="1200" kern="1200" dirty="0" err="1" smtClean="0">
                <a:solidFill>
                  <a:schemeClr val="tx1"/>
                </a:solidFill>
                <a:effectLst/>
                <a:latin typeface="Arial" panose="020B0604020202020204" pitchFamily="34" charset="0"/>
                <a:ea typeface="+mn-ea"/>
                <a:cs typeface="+mn-cs"/>
              </a:rPr>
              <a:t>same</a:t>
            </a:r>
            <a:r>
              <a:rPr lang="cs-CZ" sz="1200" kern="1200" dirty="0" smtClean="0">
                <a:solidFill>
                  <a:schemeClr val="tx1"/>
                </a:solidFill>
                <a:effectLst/>
                <a:latin typeface="Arial" panose="020B0604020202020204" pitchFamily="34" charset="0"/>
                <a:ea typeface="+mn-ea"/>
                <a:cs typeface="+mn-cs"/>
              </a:rPr>
              <a:t> zboží při </a:t>
            </a:r>
            <a:r>
              <a:rPr lang="cs-CZ" sz="1200" kern="1200" dirty="0" err="1" smtClean="0">
                <a:solidFill>
                  <a:schemeClr val="tx1"/>
                </a:solidFill>
                <a:effectLst/>
                <a:latin typeface="Arial" panose="020B0604020202020204" pitchFamily="34" charset="0"/>
                <a:ea typeface="+mn-ea"/>
                <a:cs typeface="+mn-cs"/>
              </a:rPr>
              <a:t>vyvozu</a:t>
            </a:r>
            <a:r>
              <a:rPr lang="cs-CZ" sz="1200" kern="1200" dirty="0" smtClean="0">
                <a:solidFill>
                  <a:schemeClr val="tx1"/>
                </a:solidFill>
                <a:effectLst/>
                <a:latin typeface="Arial" panose="020B0604020202020204" pitchFamily="34" charset="0"/>
                <a:ea typeface="+mn-ea"/>
                <a:cs typeface="+mn-cs"/>
              </a:rPr>
              <a:t> do </a:t>
            </a:r>
            <a:r>
              <a:rPr lang="cs-CZ" sz="1200" kern="1200" dirty="0" err="1" smtClean="0">
                <a:solidFill>
                  <a:schemeClr val="tx1"/>
                </a:solidFill>
                <a:effectLst/>
                <a:latin typeface="Arial" panose="020B0604020202020204" pitchFamily="34" charset="0"/>
                <a:ea typeface="+mn-ea"/>
                <a:cs typeface="+mn-cs"/>
              </a:rPr>
              <a:t>Avganistanu</a:t>
            </a:r>
            <a:r>
              <a:rPr lang="cs-CZ" sz="1200" kern="1200" dirty="0" smtClean="0">
                <a:solidFill>
                  <a:schemeClr val="tx1"/>
                </a:solidFill>
                <a:effectLst/>
                <a:latin typeface="Arial" panose="020B0604020202020204" pitchFamily="34" charset="0"/>
                <a:ea typeface="+mn-ea"/>
                <a:cs typeface="+mn-cs"/>
              </a:rPr>
              <a:t> licenci </a:t>
            </a:r>
            <a:r>
              <a:rPr lang="cs-CZ" sz="1200" kern="1200" dirty="0" err="1" smtClean="0">
                <a:solidFill>
                  <a:schemeClr val="tx1"/>
                </a:solidFill>
                <a:effectLst/>
                <a:latin typeface="Arial" panose="020B0604020202020204" pitchFamily="34" charset="0"/>
                <a:ea typeface="+mn-ea"/>
                <a:cs typeface="+mn-cs"/>
              </a:rPr>
              <a:t>potrebovat</a:t>
            </a:r>
            <a:r>
              <a:rPr lang="cs-CZ" sz="1200" kern="1200" dirty="0" smtClean="0">
                <a:solidFill>
                  <a:schemeClr val="tx1"/>
                </a:solidFill>
                <a:effectLst/>
                <a:latin typeface="Arial" panose="020B0604020202020204" pitchFamily="34" charset="0"/>
                <a:ea typeface="+mn-ea"/>
                <a:cs typeface="+mn-cs"/>
              </a:rPr>
              <a:t> bude, ale pro vyvoz do </a:t>
            </a:r>
            <a:r>
              <a:rPr lang="cs-CZ" sz="1200" kern="1200" dirty="0" err="1" smtClean="0">
                <a:solidFill>
                  <a:schemeClr val="tx1"/>
                </a:solidFill>
                <a:effectLst/>
                <a:latin typeface="Arial" panose="020B0604020202020204" pitchFamily="34" charset="0"/>
                <a:ea typeface="+mn-ea"/>
                <a:cs typeface="+mn-cs"/>
              </a:rPr>
              <a:t>Svycarska</a:t>
            </a:r>
            <a:r>
              <a:rPr lang="cs-CZ" sz="1200" kern="1200" dirty="0" smtClean="0">
                <a:solidFill>
                  <a:schemeClr val="tx1"/>
                </a:solidFill>
                <a:effectLst/>
                <a:latin typeface="Arial" panose="020B0604020202020204" pitchFamily="34" charset="0"/>
                <a:ea typeface="+mn-ea"/>
                <a:cs typeface="+mn-cs"/>
              </a:rPr>
              <a:t> licence </a:t>
            </a:r>
            <a:r>
              <a:rPr lang="cs-CZ" sz="1200" kern="1200" dirty="0" err="1" smtClean="0">
                <a:solidFill>
                  <a:schemeClr val="tx1"/>
                </a:solidFill>
                <a:effectLst/>
                <a:latin typeface="Arial" panose="020B0604020202020204" pitchFamily="34" charset="0"/>
                <a:ea typeface="+mn-ea"/>
                <a:cs typeface="+mn-cs"/>
              </a:rPr>
              <a:t>potrebna</a:t>
            </a:r>
            <a:r>
              <a:rPr lang="cs-CZ" sz="1200" kern="1200" dirty="0" smtClean="0">
                <a:solidFill>
                  <a:schemeClr val="tx1"/>
                </a:solidFill>
                <a:effectLst/>
                <a:latin typeface="Arial" panose="020B0604020202020204" pitchFamily="34" charset="0"/>
                <a:ea typeface="+mn-ea"/>
                <a:cs typeface="+mn-cs"/>
              </a:rPr>
              <a:t> nebude.</a:t>
            </a:r>
          </a:p>
          <a:p>
            <a:r>
              <a:rPr lang="cs-CZ" sz="1200" kern="1200" dirty="0" err="1" smtClean="0">
                <a:solidFill>
                  <a:schemeClr val="tx1"/>
                </a:solidFill>
                <a:effectLst/>
                <a:latin typeface="Arial" panose="020B0604020202020204" pitchFamily="34" charset="0"/>
                <a:ea typeface="+mn-ea"/>
                <a:cs typeface="+mn-cs"/>
              </a:rPr>
              <a:t>Nekdy</a:t>
            </a:r>
            <a:r>
              <a:rPr lang="cs-CZ" sz="1200" kern="1200" dirty="0" smtClean="0">
                <a:solidFill>
                  <a:schemeClr val="tx1"/>
                </a:solidFill>
                <a:effectLst/>
                <a:latin typeface="Arial" panose="020B0604020202020204" pitchFamily="34" charset="0"/>
                <a:ea typeface="+mn-ea"/>
                <a:cs typeface="+mn-cs"/>
              </a:rPr>
              <a:t> se stane, ze firma </a:t>
            </a:r>
            <a:r>
              <a:rPr lang="cs-CZ" sz="1200" kern="1200" dirty="0" err="1" smtClean="0">
                <a:solidFill>
                  <a:schemeClr val="tx1"/>
                </a:solidFill>
                <a:effectLst/>
                <a:latin typeface="Arial" panose="020B0604020202020204" pitchFamily="34" charset="0"/>
                <a:ea typeface="+mn-ea"/>
                <a:cs typeface="+mn-cs"/>
              </a:rPr>
              <a:t>vyvazi</a:t>
            </a:r>
            <a:r>
              <a:rPr lang="cs-CZ" sz="1200" kern="1200" dirty="0" smtClean="0">
                <a:solidFill>
                  <a:schemeClr val="tx1"/>
                </a:solidFill>
                <a:effectLst/>
                <a:latin typeface="Arial" panose="020B0604020202020204" pitchFamily="34" charset="0"/>
                <a:ea typeface="+mn-ea"/>
                <a:cs typeface="+mn-cs"/>
              </a:rPr>
              <a:t> a </a:t>
            </a:r>
            <a:r>
              <a:rPr lang="cs-CZ" sz="1200" kern="1200" dirty="0" err="1" smtClean="0">
                <a:solidFill>
                  <a:schemeClr val="tx1"/>
                </a:solidFill>
                <a:effectLst/>
                <a:latin typeface="Arial" panose="020B0604020202020204" pitchFamily="34" charset="0"/>
                <a:ea typeface="+mn-ea"/>
                <a:cs typeface="+mn-cs"/>
              </a:rPr>
              <a:t>az</a:t>
            </a:r>
            <a:r>
              <a:rPr lang="cs-CZ" sz="1200" kern="1200" dirty="0" smtClean="0">
                <a:solidFill>
                  <a:schemeClr val="tx1"/>
                </a:solidFill>
                <a:effectLst/>
                <a:latin typeface="Arial" panose="020B0604020202020204" pitchFamily="34" charset="0"/>
                <a:ea typeface="+mn-ea"/>
                <a:cs typeface="+mn-cs"/>
              </a:rPr>
              <a:t> na </a:t>
            </a:r>
            <a:r>
              <a:rPr lang="cs-CZ" sz="1200" kern="1200" dirty="0" err="1" smtClean="0">
                <a:solidFill>
                  <a:schemeClr val="tx1"/>
                </a:solidFill>
                <a:effectLst/>
                <a:latin typeface="Arial" panose="020B0604020202020204" pitchFamily="34" charset="0"/>
                <a:ea typeface="+mn-ea"/>
                <a:cs typeface="+mn-cs"/>
              </a:rPr>
              <a:t>hranicich</a:t>
            </a:r>
            <a:r>
              <a:rPr lang="cs-CZ" sz="1200" kern="1200" dirty="0" smtClean="0">
                <a:solidFill>
                  <a:schemeClr val="tx1"/>
                </a:solidFill>
                <a:effectLst/>
                <a:latin typeface="Arial" panose="020B0604020202020204" pitchFamily="34" charset="0"/>
                <a:ea typeface="+mn-ea"/>
                <a:cs typeface="+mn-cs"/>
              </a:rPr>
              <a:t> se to </a:t>
            </a:r>
            <a:r>
              <a:rPr lang="cs-CZ" sz="1200" kern="1200" dirty="0" err="1" smtClean="0">
                <a:solidFill>
                  <a:schemeClr val="tx1"/>
                </a:solidFill>
                <a:effectLst/>
                <a:latin typeface="Arial" panose="020B0604020202020204" pitchFamily="34" charset="0"/>
                <a:ea typeface="+mn-ea"/>
                <a:cs typeface="+mn-cs"/>
              </a:rPr>
              <a:t>zastavi</a:t>
            </a:r>
            <a:r>
              <a:rPr lang="cs-CZ" sz="1200" kern="1200" dirty="0" smtClean="0">
                <a:solidFill>
                  <a:schemeClr val="tx1"/>
                </a:solidFill>
                <a:effectLst/>
                <a:latin typeface="Arial" panose="020B0604020202020204" pitchFamily="34" charset="0"/>
                <a:ea typeface="+mn-ea"/>
                <a:cs typeface="+mn-cs"/>
              </a:rPr>
              <a:t>, protože celnici v </a:t>
            </a:r>
            <a:r>
              <a:rPr lang="cs-CZ" sz="1200" kern="1200" dirty="0" err="1" smtClean="0">
                <a:solidFill>
                  <a:schemeClr val="tx1"/>
                </a:solidFill>
                <a:effectLst/>
                <a:latin typeface="Arial" panose="020B0604020202020204" pitchFamily="34" charset="0"/>
                <a:ea typeface="+mn-ea"/>
                <a:cs typeface="+mn-cs"/>
              </a:rPr>
              <a:t>databazi</a:t>
            </a:r>
            <a:r>
              <a:rPr lang="cs-CZ" sz="1200" kern="1200" dirty="0" smtClean="0">
                <a:solidFill>
                  <a:schemeClr val="tx1"/>
                </a:solidFill>
                <a:effectLst/>
                <a:latin typeface="Arial" panose="020B0604020202020204" pitchFamily="34" charset="0"/>
                <a:ea typeface="+mn-ea"/>
                <a:cs typeface="+mn-cs"/>
              </a:rPr>
              <a:t> </a:t>
            </a:r>
            <a:r>
              <a:rPr lang="cs-CZ" sz="1200" kern="1200" dirty="0" err="1" smtClean="0">
                <a:solidFill>
                  <a:schemeClr val="tx1"/>
                </a:solidFill>
                <a:effectLst/>
                <a:latin typeface="Arial" panose="020B0604020202020204" pitchFamily="34" charset="0"/>
                <a:ea typeface="+mn-ea"/>
                <a:cs typeface="+mn-cs"/>
              </a:rPr>
              <a:t>uvidi</a:t>
            </a:r>
            <a:r>
              <a:rPr lang="cs-CZ" sz="1200" kern="1200" dirty="0" smtClean="0">
                <a:solidFill>
                  <a:schemeClr val="tx1"/>
                </a:solidFill>
                <a:effectLst/>
                <a:latin typeface="Arial" panose="020B0604020202020204" pitchFamily="34" charset="0"/>
                <a:ea typeface="+mn-ea"/>
                <a:cs typeface="+mn-cs"/>
              </a:rPr>
              <a:t>, ze </a:t>
            </a:r>
            <a:r>
              <a:rPr lang="cs-CZ" sz="1200" kern="1200" dirty="0" err="1" smtClean="0">
                <a:solidFill>
                  <a:schemeClr val="tx1"/>
                </a:solidFill>
                <a:effectLst/>
                <a:latin typeface="Arial" panose="020B0604020202020204" pitchFamily="34" charset="0"/>
                <a:ea typeface="+mn-ea"/>
                <a:cs typeface="+mn-cs"/>
              </a:rPr>
              <a:t>prijemce</a:t>
            </a:r>
            <a:r>
              <a:rPr lang="cs-CZ" sz="1200" kern="1200" dirty="0" smtClean="0">
                <a:solidFill>
                  <a:schemeClr val="tx1"/>
                </a:solidFill>
                <a:effectLst/>
                <a:latin typeface="Arial" panose="020B0604020202020204" pitchFamily="34" charset="0"/>
                <a:ea typeface="+mn-ea"/>
                <a:cs typeface="+mn-cs"/>
              </a:rPr>
              <a:t> je na seznamu rizikových subjektu, pak se musí zkontaktovat MPO a ti </a:t>
            </a:r>
            <a:r>
              <a:rPr lang="cs-CZ" sz="1200" kern="1200" dirty="0" err="1" smtClean="0">
                <a:solidFill>
                  <a:schemeClr val="tx1"/>
                </a:solidFill>
                <a:effectLst/>
                <a:latin typeface="Arial" panose="020B0604020202020204" pitchFamily="34" charset="0"/>
                <a:ea typeface="+mn-ea"/>
                <a:cs typeface="+mn-cs"/>
              </a:rPr>
              <a:t>vydaji</a:t>
            </a:r>
            <a:r>
              <a:rPr lang="cs-CZ" sz="1200" kern="1200" dirty="0" smtClean="0">
                <a:solidFill>
                  <a:schemeClr val="tx1"/>
                </a:solidFill>
                <a:effectLst/>
                <a:latin typeface="Arial" panose="020B0604020202020204" pitchFamily="34" charset="0"/>
                <a:ea typeface="+mn-ea"/>
                <a:cs typeface="+mn-cs"/>
              </a:rPr>
              <a:t> licenci (</a:t>
            </a:r>
            <a:r>
              <a:rPr lang="cs-CZ" sz="1200" kern="1200" dirty="0" err="1" smtClean="0">
                <a:solidFill>
                  <a:schemeClr val="tx1"/>
                </a:solidFill>
                <a:effectLst/>
                <a:latin typeface="Arial" panose="020B0604020202020204" pitchFamily="34" charset="0"/>
                <a:ea typeface="+mn-ea"/>
                <a:cs typeface="+mn-cs"/>
              </a:rPr>
              <a:t>nevyhoda</a:t>
            </a:r>
            <a:r>
              <a:rPr lang="cs-CZ" sz="1200" kern="1200" dirty="0" smtClean="0">
                <a:solidFill>
                  <a:schemeClr val="tx1"/>
                </a:solidFill>
                <a:effectLst/>
                <a:latin typeface="Arial" panose="020B0604020202020204" pitchFamily="34" charset="0"/>
                <a:ea typeface="+mn-ea"/>
                <a:cs typeface="+mn-cs"/>
              </a:rPr>
              <a:t> je, ze to zboží stoji </a:t>
            </a:r>
            <a:r>
              <a:rPr lang="cs-CZ" sz="1200" kern="1200" dirty="0" err="1" smtClean="0">
                <a:solidFill>
                  <a:schemeClr val="tx1"/>
                </a:solidFill>
                <a:effectLst/>
                <a:latin typeface="Arial" panose="020B0604020202020204" pitchFamily="34" charset="0"/>
                <a:ea typeface="+mn-ea"/>
                <a:cs typeface="+mn-cs"/>
              </a:rPr>
              <a:t>napr</a:t>
            </a:r>
            <a:r>
              <a:rPr lang="cs-CZ" sz="1200" kern="1200" dirty="0" smtClean="0">
                <a:solidFill>
                  <a:schemeClr val="tx1"/>
                </a:solidFill>
                <a:effectLst/>
                <a:latin typeface="Arial" panose="020B0604020202020204" pitchFamily="34" charset="0"/>
                <a:ea typeface="+mn-ea"/>
                <a:cs typeface="+mn-cs"/>
              </a:rPr>
              <a:t> </a:t>
            </a:r>
            <a:r>
              <a:rPr lang="cs-CZ" sz="1200" kern="1200" dirty="0" err="1" smtClean="0">
                <a:solidFill>
                  <a:schemeClr val="tx1"/>
                </a:solidFill>
                <a:effectLst/>
                <a:latin typeface="Arial" panose="020B0604020202020204" pitchFamily="34" charset="0"/>
                <a:ea typeface="+mn-ea"/>
                <a:cs typeface="+mn-cs"/>
              </a:rPr>
              <a:t>uz</a:t>
            </a:r>
            <a:r>
              <a:rPr lang="cs-CZ" sz="1200" kern="1200" dirty="0" smtClean="0">
                <a:solidFill>
                  <a:schemeClr val="tx1"/>
                </a:solidFill>
                <a:effectLst/>
                <a:latin typeface="Arial" panose="020B0604020202020204" pitchFamily="34" charset="0"/>
                <a:ea typeface="+mn-ea"/>
                <a:cs typeface="+mn-cs"/>
              </a:rPr>
              <a:t> na německých </a:t>
            </a:r>
            <a:r>
              <a:rPr lang="cs-CZ" sz="1200" kern="1200" dirty="0" err="1" smtClean="0">
                <a:solidFill>
                  <a:schemeClr val="tx1"/>
                </a:solidFill>
                <a:effectLst/>
                <a:latin typeface="Arial" panose="020B0604020202020204" pitchFamily="34" charset="0"/>
                <a:ea typeface="+mn-ea"/>
                <a:cs typeface="+mn-cs"/>
              </a:rPr>
              <a:t>hranicich</a:t>
            </a:r>
            <a:r>
              <a:rPr lang="cs-CZ" sz="1200" kern="1200" dirty="0" smtClean="0">
                <a:solidFill>
                  <a:schemeClr val="tx1"/>
                </a:solidFill>
                <a:effectLst/>
                <a:latin typeface="Arial" panose="020B0604020202020204" pitchFamily="34" charset="0"/>
                <a:ea typeface="+mn-ea"/>
                <a:cs typeface="+mn-cs"/>
              </a:rPr>
              <a:t> do </a:t>
            </a:r>
            <a:r>
              <a:rPr lang="cs-CZ" sz="1200" kern="1200" dirty="0" err="1" smtClean="0">
                <a:solidFill>
                  <a:schemeClr val="tx1"/>
                </a:solidFill>
                <a:effectLst/>
                <a:latin typeface="Arial" panose="020B0604020202020204" pitchFamily="34" charset="0"/>
                <a:ea typeface="+mn-ea"/>
                <a:cs typeface="+mn-cs"/>
              </a:rPr>
              <a:t>chvile</a:t>
            </a:r>
            <a:r>
              <a:rPr lang="cs-CZ" sz="1200" kern="1200" dirty="0" smtClean="0">
                <a:solidFill>
                  <a:schemeClr val="tx1"/>
                </a:solidFill>
                <a:effectLst/>
                <a:latin typeface="Arial" panose="020B0604020202020204" pitchFamily="34" charset="0"/>
                <a:ea typeface="+mn-ea"/>
                <a:cs typeface="+mn-cs"/>
              </a:rPr>
              <a:t> </a:t>
            </a:r>
            <a:r>
              <a:rPr lang="cs-CZ" sz="1200" kern="1200" dirty="0" err="1" smtClean="0">
                <a:solidFill>
                  <a:schemeClr val="tx1"/>
                </a:solidFill>
                <a:effectLst/>
                <a:latin typeface="Arial" panose="020B0604020202020204" pitchFamily="34" charset="0"/>
                <a:ea typeface="+mn-ea"/>
                <a:cs typeface="+mn-cs"/>
              </a:rPr>
              <a:t>nez</a:t>
            </a:r>
            <a:r>
              <a:rPr lang="cs-CZ" sz="1200" kern="1200" dirty="0" smtClean="0">
                <a:solidFill>
                  <a:schemeClr val="tx1"/>
                </a:solidFill>
                <a:effectLst/>
                <a:latin typeface="Arial" panose="020B0604020202020204" pitchFamily="34" charset="0"/>
                <a:ea typeface="+mn-ea"/>
                <a:cs typeface="+mn-cs"/>
              </a:rPr>
              <a:t> se </a:t>
            </a:r>
            <a:r>
              <a:rPr lang="cs-CZ" sz="1200" kern="1200" dirty="0" err="1" smtClean="0">
                <a:solidFill>
                  <a:schemeClr val="tx1"/>
                </a:solidFill>
                <a:effectLst/>
                <a:latin typeface="Arial" panose="020B0604020202020204" pitchFamily="34" charset="0"/>
                <a:ea typeface="+mn-ea"/>
                <a:cs typeface="+mn-cs"/>
              </a:rPr>
              <a:t>vyda</a:t>
            </a:r>
            <a:r>
              <a:rPr lang="cs-CZ" sz="1200" kern="1200" dirty="0" smtClean="0">
                <a:solidFill>
                  <a:schemeClr val="tx1"/>
                </a:solidFill>
                <a:effectLst/>
                <a:latin typeface="Arial" panose="020B0604020202020204" pitchFamily="34" charset="0"/>
                <a:ea typeface="+mn-ea"/>
                <a:cs typeface="+mn-cs"/>
              </a:rPr>
              <a:t> licence).</a:t>
            </a:r>
          </a:p>
          <a:p>
            <a:endParaRPr lang="cs-CZ" sz="1200" kern="1200" dirty="0" smtClean="0">
              <a:solidFill>
                <a:schemeClr val="tx1"/>
              </a:solidFill>
              <a:effectLst/>
              <a:latin typeface="Arial" panose="020B0604020202020204" pitchFamily="34" charset="0"/>
              <a:ea typeface="+mn-ea"/>
              <a:cs typeface="+mn-cs"/>
            </a:endParaRPr>
          </a:p>
          <a:p>
            <a:r>
              <a:rPr lang="cs-CZ" sz="1200" kern="1200" dirty="0" smtClean="0">
                <a:solidFill>
                  <a:schemeClr val="tx1"/>
                </a:solidFill>
                <a:effectLst/>
                <a:latin typeface="Arial" panose="020B0604020202020204" pitchFamily="34" charset="0"/>
                <a:ea typeface="+mn-ea"/>
                <a:cs typeface="+mn-cs"/>
              </a:rPr>
              <a:t>Opatření </a:t>
            </a:r>
            <a:r>
              <a:rPr lang="cs-CZ" sz="1200" kern="1200" dirty="0" err="1" smtClean="0">
                <a:solidFill>
                  <a:schemeClr val="tx1"/>
                </a:solidFill>
                <a:effectLst/>
                <a:latin typeface="Arial" panose="020B0604020202020204" pitchFamily="34" charset="0"/>
                <a:ea typeface="+mn-ea"/>
                <a:cs typeface="+mn-cs"/>
              </a:rPr>
              <a:t>catch</a:t>
            </a:r>
            <a:r>
              <a:rPr lang="cs-CZ" sz="1200" kern="1200" dirty="0" smtClean="0">
                <a:solidFill>
                  <a:schemeClr val="tx1"/>
                </a:solidFill>
                <a:effectLst/>
                <a:latin typeface="Arial" panose="020B0604020202020204" pitchFamily="34" charset="0"/>
                <a:ea typeface="+mn-ea"/>
                <a:cs typeface="+mn-cs"/>
              </a:rPr>
              <a:t>—</a:t>
            </a:r>
            <a:r>
              <a:rPr lang="cs-CZ" sz="1200" kern="1200" dirty="0" err="1" smtClean="0">
                <a:solidFill>
                  <a:schemeClr val="tx1"/>
                </a:solidFill>
                <a:effectLst/>
                <a:latin typeface="Arial" panose="020B0604020202020204" pitchFamily="34" charset="0"/>
                <a:ea typeface="+mn-ea"/>
                <a:cs typeface="+mn-cs"/>
              </a:rPr>
              <a:t>all</a:t>
            </a:r>
            <a:r>
              <a:rPr lang="cs-CZ" sz="1200" kern="1200" dirty="0" smtClean="0">
                <a:solidFill>
                  <a:schemeClr val="tx1"/>
                </a:solidFill>
                <a:effectLst/>
                <a:latin typeface="Arial" panose="020B0604020202020204" pitchFamily="34" charset="0"/>
                <a:ea typeface="+mn-ea"/>
                <a:cs typeface="+mn-cs"/>
              </a:rPr>
              <a:t> obvykle znamená, že společnosti nemohou volně vyvážet zboží, služby nebo technologie, pokud vyvážející společnost byla státním orgánem upozorněna nebo má sama důvodné podezření, že konečný uživatel usiluje o získání zbraní hromadného ničení nebo jejich konstrukčních prvků. Vývozce by si měl před každým vývozem ověřit nebezpečí nežádoucího reexportu, předání zboží jinému uživateli ap., a chránit se tak před případy, kdy bez jeho vědomí by dodávka skončila v rukách osoby podílející se na zbrojních programech.</a:t>
            </a:r>
          </a:p>
          <a:p>
            <a:r>
              <a:rPr lang="cs-CZ" sz="1200" kern="1200" dirty="0" smtClean="0">
                <a:solidFill>
                  <a:schemeClr val="tx1"/>
                </a:solidFill>
                <a:effectLst/>
                <a:latin typeface="Arial" panose="020B0604020202020204" pitchFamily="34" charset="0"/>
                <a:ea typeface="+mn-ea"/>
                <a:cs typeface="+mn-cs"/>
              </a:rPr>
              <a:t>Podle současných zkušeností velké procento položek zboží a technologií nezbytných pro výrobu zbraní hromadného ničení anebo raketových systémů schopných tyto zbraně nést nefiguruje v mezinárodně dohodnutých seznamech kontrolovaného zboží. Tyto dodávky lze podchytit jen důsledným ověřováním konečného použití.</a:t>
            </a:r>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1900314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cs-CZ" sz="1200" b="1" kern="1200" dirty="0" smtClean="0">
                <a:solidFill>
                  <a:schemeClr val="tx1"/>
                </a:solidFill>
                <a:effectLst/>
                <a:latin typeface="Arial" panose="020B0604020202020204" pitchFamily="34" charset="0"/>
                <a:ea typeface="+mn-ea"/>
                <a:cs typeface="+mn-cs"/>
              </a:rPr>
              <a:t>Vývozem</a:t>
            </a:r>
            <a:r>
              <a:rPr lang="cs-CZ" sz="1200" kern="1200" dirty="0" smtClean="0">
                <a:solidFill>
                  <a:schemeClr val="tx1"/>
                </a:solidFill>
                <a:effectLst/>
                <a:latin typeface="Arial" panose="020B0604020202020204" pitchFamily="34" charset="0"/>
                <a:ea typeface="+mn-ea"/>
                <a:cs typeface="+mn-cs"/>
              </a:rPr>
              <a:t> se rozumí dodávky kontrolovaného zboží do třetích zemí. </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Vývozem je i přenos elektronickými prostředky nebo telefonem do místa určení mimo EU softwarů nebo technologie uvedených v příloze 1 - o povolení je nutno požádat i v případě </a:t>
            </a:r>
            <a:r>
              <a:rPr lang="cs-CZ" sz="1200" b="1" kern="1200" dirty="0" smtClean="0">
                <a:solidFill>
                  <a:schemeClr val="tx1"/>
                </a:solidFill>
                <a:effectLst/>
                <a:latin typeface="Arial" panose="020B0604020202020204" pitchFamily="34" charset="0"/>
                <a:ea typeface="+mn-ea"/>
                <a:cs typeface="+mn-cs"/>
              </a:rPr>
              <a:t>nehmotných přenosů.</a:t>
            </a:r>
            <a:endParaRPr lang="cs-CZ" sz="1200" kern="1200" dirty="0" smtClean="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Poskytování technické pomoci i tehdy, je—</a:t>
            </a:r>
            <a:r>
              <a:rPr lang="cs-CZ" sz="1200" kern="1200" dirty="0" err="1" smtClean="0">
                <a:solidFill>
                  <a:schemeClr val="tx1"/>
                </a:solidFill>
                <a:effectLst/>
                <a:latin typeface="Arial" panose="020B0604020202020204" pitchFamily="34" charset="0"/>
                <a:ea typeface="+mn-ea"/>
                <a:cs typeface="+mn-cs"/>
              </a:rPr>
              <a:t>li</a:t>
            </a:r>
            <a:r>
              <a:rPr lang="cs-CZ" sz="1200" kern="1200" dirty="0" smtClean="0">
                <a:solidFill>
                  <a:schemeClr val="tx1"/>
                </a:solidFill>
                <a:effectLst/>
                <a:latin typeface="Arial" panose="020B0604020202020204" pitchFamily="34" charset="0"/>
                <a:ea typeface="+mn-ea"/>
                <a:cs typeface="+mn-cs"/>
              </a:rPr>
              <a:t> spojena s pohybem osob přes hranice a zahrnuje i ústní formy – povolení. </a:t>
            </a:r>
          </a:p>
          <a:p>
            <a:endParaRPr lang="cs-CZ" sz="12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269716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Model kontroly vývozu je v současnosti založen na spoluodpovědnosti státních orgánů a podnikatelské sféry. Vývozce je první, kdo vstupuje do kontaktu se zahraničním partnerem a má bezprostřední přístup ke všem informacím vztahujícím se k případu. Je na něm, aby informace o zboží, o zahraničním uživateli a zamýšleném použití zboží správně vyhodnotil. Státní orgány posuzují a vyjadřují se de facto až k předložené žádosti. </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Rozhodnutí o udělení či neudělení vývozního povolení především závisí na posouzení žádosti a v ní uvedených informací o konečném použití vyváženého kontrolovaného zboží. Vývozce proto dokládá svou žádost informacemi o konečném uživateli uvedeného v žádosti o vývozní povolení.</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K eliminaci rizika, že kontrolované zboží bude použito jinými subjekty, než kterým byl prodej nebo nájem na určitém místě a pro specifický účel určen (konečný uživatel), systém kontroly vývozu využívá ověřování dodávek.</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Odpovědný státní orgán může požadovat doklad o ověření dodávky úředně stvrzující přijetí kontrolovaného zboží v povolené zemi určení.</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Zásada "</a:t>
            </a:r>
            <a:r>
              <a:rPr lang="cs-CZ" sz="1200" b="1" kern="1200" dirty="0" smtClean="0">
                <a:solidFill>
                  <a:schemeClr val="tx1"/>
                </a:solidFill>
                <a:effectLst/>
                <a:latin typeface="Arial" panose="020B0604020202020204" pitchFamily="34" charset="0"/>
                <a:ea typeface="+mn-ea"/>
                <a:cs typeface="+mn-cs"/>
              </a:rPr>
              <a:t>Poznej svého zákazníka</a:t>
            </a:r>
            <a:r>
              <a:rPr lang="cs-CZ" sz="1200" kern="1200" dirty="0" smtClean="0">
                <a:solidFill>
                  <a:schemeClr val="tx1"/>
                </a:solidFill>
                <a:effectLst/>
                <a:latin typeface="Arial" panose="020B0604020202020204" pitchFamily="34" charset="0"/>
                <a:ea typeface="+mn-ea"/>
                <a:cs typeface="+mn-cs"/>
              </a:rPr>
              <a:t>„</a:t>
            </a:r>
            <a:r>
              <a:rPr lang="cs-CZ" sz="1200" kern="1200" baseline="0" dirty="0" smtClean="0">
                <a:solidFill>
                  <a:schemeClr val="tx1"/>
                </a:solidFill>
                <a:effectLst/>
                <a:latin typeface="Arial" panose="020B0604020202020204" pitchFamily="34" charset="0"/>
                <a:ea typeface="+mn-ea"/>
                <a:cs typeface="+mn-cs"/>
              </a:rPr>
              <a:t> - </a:t>
            </a:r>
            <a:r>
              <a:rPr lang="cs-CZ" sz="1200" kern="1200" dirty="0" smtClean="0">
                <a:solidFill>
                  <a:schemeClr val="tx1"/>
                </a:solidFill>
                <a:effectLst/>
                <a:latin typeface="Arial" panose="020B0604020202020204" pitchFamily="34" charset="0"/>
                <a:ea typeface="+mn-ea"/>
                <a:cs typeface="+mn-cs"/>
              </a:rPr>
              <a:t>I když pro vývozce je na prvním místě obchodní stránka případu a výhodnost nabízeného kontraktu, měl by ve vlastním zájmu předcházet případnému, byť i nechtěnému napomáhání zneužití svého zboží pro nežádoucí účely. Proto by měl znát svého zákazníka, získat co nejvíce informací o jeho podnikání a solidnosti konkrétních případů, porovnávat a vyhodnocovat tyto informace. Každý pracovník firmy by měl být schopen upozornit na skutečnosti, které se vymykají běžným obchodním standardům nebo jsou jakýmkoliv způsobem pochybné. Podcenění těchto činností může vést nejen k ztrátě dobrého jména, ale i k administrativním a trestním sankcím.</a:t>
            </a:r>
          </a:p>
          <a:p>
            <a:endParaRPr lang="cs-CZ" sz="12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3883171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cs-CZ" sz="1200" b="0" i="0" u="none" strike="noStrike" kern="1200" baseline="0" dirty="0" smtClean="0">
                <a:solidFill>
                  <a:schemeClr val="tx1"/>
                </a:solidFill>
                <a:latin typeface="Arial" panose="020B0604020202020204" pitchFamily="34" charset="0"/>
                <a:ea typeface="+mn-ea"/>
                <a:cs typeface="+mn-cs"/>
              </a:rPr>
              <a:t>ICP – „</a:t>
            </a:r>
            <a:r>
              <a:rPr lang="cs-CZ" sz="1200" b="1" i="0" u="none" strike="noStrike" kern="1200" baseline="0" dirty="0" smtClean="0">
                <a:solidFill>
                  <a:schemeClr val="tx1"/>
                </a:solidFill>
                <a:latin typeface="Arial" panose="020B0604020202020204" pitchFamily="34" charset="0"/>
                <a:ea typeface="+mn-ea"/>
                <a:cs typeface="+mn-cs"/>
              </a:rPr>
              <a:t>vnitřní program kontroly</a:t>
            </a:r>
            <a:r>
              <a:rPr lang="cs-CZ" sz="1200" b="0" i="0" u="none" strike="noStrike" kern="1200" baseline="0" dirty="0" smtClean="0">
                <a:solidFill>
                  <a:schemeClr val="tx1"/>
                </a:solidFill>
                <a:latin typeface="Arial" panose="020B0604020202020204" pitchFamily="34" charset="0"/>
                <a:ea typeface="+mn-ea"/>
                <a:cs typeface="+mn-cs"/>
              </a:rPr>
              <a:t>“:</a:t>
            </a:r>
          </a:p>
          <a:p>
            <a:r>
              <a:rPr lang="cs-CZ" sz="1200" b="0" i="0" u="none" strike="noStrike" kern="1200" baseline="0" dirty="0" smtClean="0">
                <a:solidFill>
                  <a:schemeClr val="tx1"/>
                </a:solidFill>
                <a:latin typeface="Arial" panose="020B0604020202020204" pitchFamily="34" charset="0"/>
                <a:ea typeface="+mn-ea"/>
                <a:cs typeface="+mn-cs"/>
              </a:rPr>
              <a:t>Kontrola exportu - nástroj k předcházení šíření zbraní hromadného ničení a jejich nosičů a zabránění mezinárodního terorismu, je důležitou součástí národní bezpečnosti, zahraniční politiky a ekonomických zájmů státu. </a:t>
            </a:r>
          </a:p>
          <a:p>
            <a:endParaRPr lang="cs-CZ" sz="1200" b="0" i="0" u="none" strike="noStrike" kern="1200" baseline="0" dirty="0" smtClean="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cs-CZ" sz="1200" b="0" i="0" u="none" strike="noStrike" kern="1200" baseline="0" dirty="0" smtClean="0">
                <a:solidFill>
                  <a:schemeClr val="tx1"/>
                </a:solidFill>
                <a:latin typeface="Arial" panose="020B0604020202020204" pitchFamily="34" charset="0"/>
                <a:ea typeface="+mn-ea"/>
                <a:cs typeface="+mn-cs"/>
              </a:rPr>
              <a:t>Každá společnost, která exportuje zboží a služby, by měla mít zaveden svůj program ICP, aby maximálně vyloučila riziko porušení právních předpisů v oblasti vývozních kontrol.</a:t>
            </a:r>
          </a:p>
          <a:p>
            <a:endParaRPr lang="cs-CZ" sz="1200" b="0" i="0" u="none" strike="noStrike" kern="1200" baseline="0" dirty="0" smtClean="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cs-CZ" sz="1200" b="0" i="0" u="none" strike="noStrike" kern="1200" baseline="0" dirty="0" smtClean="0">
                <a:solidFill>
                  <a:schemeClr val="tx1"/>
                </a:solidFill>
                <a:latin typeface="Arial" panose="020B0604020202020204" pitchFamily="34" charset="0"/>
                <a:ea typeface="+mn-ea"/>
                <a:cs typeface="+mn-cs"/>
              </a:rPr>
              <a:t>Při souborné vývozní licenci se vyžaduje, aby vývozce měl program vnitřní kontroly, který je autorizován MPO. Jde v podstatě o to, ze vývozce přebírá ověřovací/kontrolní činnost na svá bedra a už to nemusí dělat MPO.</a:t>
            </a:r>
          </a:p>
          <a:p>
            <a:endParaRPr lang="cs-CZ" sz="1200" b="0" i="0" u="none" strike="noStrike" kern="1200" baseline="0" dirty="0" smtClean="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cs-CZ" sz="1200" b="0" i="0" u="none" strike="noStrike" kern="1200" baseline="0" dirty="0" smtClean="0">
                <a:solidFill>
                  <a:schemeClr val="tx1"/>
                </a:solidFill>
                <a:latin typeface="Arial" panose="020B0604020202020204" pitchFamily="34" charset="0"/>
                <a:ea typeface="+mn-ea"/>
                <a:cs typeface="+mn-cs"/>
              </a:rPr>
              <a:t>Povolení je vydáno do 30 dnů, pokud je podaná správně vyplněná žádost, může být prodlouženo na 60 dnů popř. může být řízení přerušeno.</a:t>
            </a:r>
          </a:p>
          <a:p>
            <a:endParaRPr lang="cs-CZ" sz="12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228659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smtClean="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smtClean="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52" name="Group 51">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506797474"/>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469900"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smtClean="0"/>
              <a:t>Edit Master text styles</a:t>
            </a:r>
          </a:p>
        </p:txBody>
      </p:sp>
      <p:sp>
        <p:nvSpPr>
          <p:cNvPr id="10"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8819308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9"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smtClean="0"/>
              <a:t>Edit Master text styles</a:t>
            </a:r>
          </a:p>
        </p:txBody>
      </p:sp>
      <p:sp>
        <p:nvSpPr>
          <p:cNvPr id="10"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28160202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smtClean="0"/>
              <a:t>Edit Master text styles</a:t>
            </a:r>
          </a:p>
        </p:txBody>
      </p:sp>
      <p:sp>
        <p:nvSpPr>
          <p:cNvPr id="7"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8"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0" name="Rectangle 9">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64150788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2932304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5204828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0826438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63595744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65288"/>
            <a:ext cx="9277349" cy="4716462"/>
          </a:xfrm>
          <a:prstGeom prst="rect">
            <a:avLst/>
          </a:prstGeom>
        </p:spPr>
        <p:txBody>
          <a:bodyPr>
            <a:noAutofit/>
          </a:bodyPr>
          <a:lstStyle>
            <a:lvl1pPr marL="0" indent="0" algn="l">
              <a:spcBef>
                <a:spcPts val="3600"/>
              </a:spcBef>
              <a:buFontTx/>
              <a:buNone/>
              <a:defRPr sz="36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40036703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p>
            <a:r>
              <a:rPr lang="en-US" smtClean="0"/>
              <a:t>Click icon to add chart</a:t>
            </a:r>
            <a:endParaRPr lang="en-GB" dirty="0"/>
          </a:p>
        </p:txBody>
      </p:sp>
      <p:sp>
        <p:nvSpPr>
          <p:cNvPr id="18" name="Text Placeholder 8"/>
          <p:cNvSpPr>
            <a:spLocks noGrp="1"/>
          </p:cNvSpPr>
          <p:nvPr>
            <p:ph type="body" sz="quarter" idx="18"/>
          </p:nvPr>
        </p:nvSpPr>
        <p:spPr>
          <a:xfrm>
            <a:off x="501652" y="1674087"/>
            <a:ext cx="11188699" cy="357187"/>
          </a:xfrm>
        </p:spPr>
        <p:txBody>
          <a:bodyPr>
            <a:noAutofit/>
          </a:bodyPr>
          <a:lstStyle/>
          <a:p>
            <a:pPr lvl="0"/>
            <a:r>
              <a:rPr lang="en-US" noProof="0" smtClean="0"/>
              <a:t>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smtClean="0"/>
              <a:t>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5031000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8"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a:p>
        </p:txBody>
      </p:sp>
    </p:spTree>
    <p:extLst>
      <p:ext uri="{BB962C8B-B14F-4D97-AF65-F5344CB8AC3E}">
        <p14:creationId xmlns:p14="http://schemas.microsoft.com/office/powerpoint/2010/main" val="2465749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smtClean="0"/>
              <a:t>Click to edit Master title style</a:t>
            </a:r>
            <a:endParaRPr lang="en-US" noProof="0" dirty="0"/>
          </a:p>
        </p:txBody>
      </p:sp>
      <p:grpSp>
        <p:nvGrpSpPr>
          <p:cNvPr id="6" name="Group 5">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7"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8"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9"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0"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1"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2"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3"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4"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5"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907286711"/>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377189292"/>
      </p:ext>
    </p:extLst>
  </p:cSld>
  <p:clrMapOvr>
    <a:masterClrMapping/>
  </p:clrMapOvr>
  <p:transition>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noAutofit/>
          </a:bodyPr>
          <a:lstStyle>
            <a:lvl1pPr marL="0" indent="0" algn="l">
              <a:buFontTx/>
              <a:buNone/>
              <a:tabLst>
                <a:tab pos="6729413" algn="r"/>
              </a:tabLst>
              <a:defRPr>
                <a:latin typeface="+mn-lt"/>
              </a:defRPr>
            </a:lvl1pPr>
            <a:lvl2pPr marL="139700" indent="-139700" algn="l">
              <a:buClr>
                <a:schemeClr val="tx1"/>
              </a:buClr>
              <a:buSzPct val="100000"/>
              <a:buFont typeface="Arial" panose="020B0604020202020204" pitchFamily="34" charset="0"/>
              <a:buChar char="•"/>
              <a:tabLst>
                <a:tab pos="6729413" algn="r"/>
              </a:tabLst>
              <a:defRPr>
                <a:latin typeface="+mj-lt"/>
              </a:defRPr>
            </a:lvl2pPr>
            <a:lvl3pPr marL="304800" indent="-139700" algn="l">
              <a:buClr>
                <a:schemeClr val="tx1"/>
              </a:buClr>
              <a:buSzPct val="100000"/>
              <a:buFont typeface="Arial" panose="020B0604020202020204" pitchFamily="34" charset="0"/>
              <a:buChar char="−"/>
              <a:tabLst>
                <a:tab pos="6729413" algn="r"/>
              </a:tabLst>
              <a:defRPr>
                <a:latin typeface="+mn-lt"/>
              </a:defRPr>
            </a:lvl3pPr>
            <a:lvl4pPr marL="469900" indent="-139700" algn="l">
              <a:buClr>
                <a:schemeClr val="tx1"/>
              </a:buClr>
              <a:buSzPct val="100000"/>
              <a:buFont typeface="Arial" panose="020B0604020202020204" pitchFamily="34" charset="0"/>
              <a:buChar char="◦"/>
              <a:tabLst>
                <a:tab pos="6729413" algn="r"/>
              </a:tabLst>
              <a:defRPr>
                <a:latin typeface="+mn-lt"/>
              </a:defRPr>
            </a:lvl4pPr>
            <a:lvl5pPr marL="635000" indent="-139700" algn="l">
              <a:buClr>
                <a:schemeClr val="tx1"/>
              </a:buClr>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478347032"/>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Autofit/>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smtClean="0"/>
              <a:t>Edit Master text styles</a:t>
            </a:r>
          </a:p>
        </p:txBody>
      </p:sp>
      <p:sp>
        <p:nvSpPr>
          <p:cNvPr id="7" name="Text Placeholder 6"/>
          <p:cNvSpPr>
            <a:spLocks noGrp="1"/>
          </p:cNvSpPr>
          <p:nvPr>
            <p:ph type="body" sz="quarter" idx="11"/>
          </p:nvPr>
        </p:nvSpPr>
        <p:spPr>
          <a:xfrm>
            <a:off x="495300" y="1665288"/>
            <a:ext cx="2796541" cy="4716462"/>
          </a:xfrm>
        </p:spPr>
        <p:txBody>
          <a:bodyPr>
            <a:noAutofit/>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smtClean="0"/>
              <a:t>Edit Master text styles</a:t>
            </a:r>
          </a:p>
        </p:txBody>
      </p:sp>
      <p:sp>
        <p:nvSpPr>
          <p:cNvPr id="9" name="Text Placeholder 8"/>
          <p:cNvSpPr>
            <a:spLocks noGrp="1"/>
          </p:cNvSpPr>
          <p:nvPr>
            <p:ph type="body" sz="quarter" idx="12"/>
          </p:nvPr>
        </p:nvSpPr>
        <p:spPr>
          <a:xfrm>
            <a:off x="3780369" y="1665287"/>
            <a:ext cx="7916331" cy="4716461"/>
          </a:xfrm>
        </p:spPr>
        <p:txBody>
          <a:bodyPr>
            <a:noAutofit/>
          </a:bodyPr>
          <a:lstStyle>
            <a:lvl1pPr marL="0" indent="0" algn="l">
              <a:spcBef>
                <a:spcPts val="1662"/>
              </a:spcBef>
              <a:buFontTx/>
              <a:buNone/>
              <a:defRPr/>
            </a:lvl1pPr>
            <a:lvl2pPr marL="139700" indent="-139700" algn="l">
              <a:buClr>
                <a:schemeClr val="tx1"/>
              </a:buClr>
              <a:buSzPct val="100000"/>
              <a:buFont typeface="Arial" panose="020B0604020202020204" pitchFamily="34" charset="0"/>
              <a:buChar char="•"/>
              <a:defRPr/>
            </a:lvl2pPr>
            <a:lvl3pPr marL="304800" indent="-139700" algn="l">
              <a:buClr>
                <a:schemeClr val="tx1"/>
              </a:buClr>
              <a:buSzPct val="100000"/>
              <a:buFont typeface="Arial" panose="020B0604020202020204" pitchFamily="34" charset="0"/>
              <a:buChar char="−"/>
              <a:defRPr/>
            </a:lvl3pPr>
            <a:lvl4pPr marL="469900" indent="-139700" algn="l">
              <a:buClr>
                <a:schemeClr val="tx1"/>
              </a:buClr>
              <a:buSzPct val="100000"/>
              <a:buFont typeface="Arial" panose="020B0604020202020204" pitchFamily="34" charset="0"/>
              <a:buChar char="◦"/>
              <a:defRPr/>
            </a:lvl4pPr>
            <a:lvl5pPr marL="635000" indent="-139700" algn="l">
              <a:buClr>
                <a:schemeClr val="tx1"/>
              </a:buClr>
              <a:buSzPct val="100000"/>
              <a:buFont typeface="Arial" panose="020B0604020202020204"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a:p>
        </p:txBody>
      </p:sp>
      <p:grpSp>
        <p:nvGrpSpPr>
          <p:cNvPr id="38" name="Group 37">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39"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0"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4"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5"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6"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7"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8"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862722149"/>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665288"/>
            <a:ext cx="6240000" cy="4716463"/>
          </a:xfrm>
        </p:spPr>
        <p:txBody>
          <a:bodyPr>
            <a:noAutofit/>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noAutofit/>
          </a:bodyPr>
          <a:lstStyle>
            <a:lvl1pPr marL="0" indent="0" algn="l">
              <a:buFontTx/>
              <a:buNone/>
              <a:tabLst>
                <a:tab pos="5029200" algn="r"/>
              </a:tabLst>
              <a:defRPr>
                <a:latin typeface="+mn-lt"/>
              </a:defRPr>
            </a:lvl1pPr>
            <a:lvl2pPr marL="139700" indent="-139700" algn="l">
              <a:buClrTx/>
              <a:buSzPct val="100000"/>
              <a:buFont typeface="Arial" panose="020B0604020202020204" pitchFamily="34" charset="0"/>
              <a:buChar char="•"/>
              <a:tabLst>
                <a:tab pos="5029200" algn="r"/>
              </a:tabLst>
              <a:defRPr>
                <a:latin typeface="+mj-lt"/>
              </a:defRPr>
            </a:lvl2pPr>
            <a:lvl3pPr marL="304800" indent="-139700" algn="l">
              <a:buClrTx/>
              <a:buSzPct val="100000"/>
              <a:buFont typeface="Arial" panose="020B0604020202020204" pitchFamily="34" charset="0"/>
              <a:buChar char="−"/>
              <a:tabLst>
                <a:tab pos="5029200" algn="r"/>
              </a:tabLst>
              <a:defRPr>
                <a:latin typeface="+mn-lt"/>
              </a:defRPr>
            </a:lvl3pPr>
            <a:lvl4pPr marL="469900" indent="-139700" algn="l">
              <a:buClrTx/>
              <a:buSzPct val="100000"/>
              <a:buFont typeface="Arial" panose="020B0604020202020204" pitchFamily="34" charset="0"/>
              <a:buChar char="◦"/>
              <a:tabLst>
                <a:tab pos="5029200"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44374326"/>
      </p:ext>
    </p:extLst>
  </p:cSld>
  <p:clrMapOvr>
    <a:masterClrMapping/>
  </p:clrMapOvr>
  <p:transition>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7036919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noAutofit/>
          </a:bodyPr>
          <a:lstStyle/>
          <a:p>
            <a:pPr lvl="0"/>
            <a:r>
              <a:rPr lang="en-US" noProof="0" smtClean="0"/>
              <a:t>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900"/>
            </a:lvl1pPr>
          </a:lstStyle>
          <a:p>
            <a:pPr lvl="0"/>
            <a:r>
              <a:rPr lang="en-US" smtClean="0"/>
              <a:t>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8824664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noAutofit/>
          </a:bodyPr>
          <a:lstStyle/>
          <a:p>
            <a:r>
              <a:rPr lang="en-US" smtClean="0"/>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noAutofit/>
          </a:bodyPr>
          <a:lstStyle/>
          <a:p>
            <a:pPr lvl="0"/>
            <a:r>
              <a:rPr lang="en-US" noProof="0" smtClean="0"/>
              <a:t>Edit Master text styles</a:t>
            </a:r>
          </a:p>
        </p:txBody>
      </p:sp>
      <p:sp>
        <p:nvSpPr>
          <p:cNvPr id="15"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smtClean="0"/>
              <a:t>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smtClean="0"/>
              <a:t>Click icon to add chart</a:t>
            </a:r>
            <a:endParaRPr lang="en-GB" dirty="0"/>
          </a:p>
        </p:txBody>
      </p:sp>
      <p:sp>
        <p:nvSpPr>
          <p:cNvPr id="12" name="Text Placeholder 5"/>
          <p:cNvSpPr>
            <a:spLocks noGrp="1"/>
          </p:cNvSpPr>
          <p:nvPr>
            <p:ph type="body" sz="quarter" idx="25"/>
          </p:nvPr>
        </p:nvSpPr>
        <p:spPr>
          <a:xfrm>
            <a:off x="501649" y="1665288"/>
            <a:ext cx="5349240" cy="420687"/>
          </a:xfrm>
        </p:spPr>
        <p:txBody>
          <a:bodyPr>
            <a:noAutofit/>
          </a:bodyPr>
          <a:lstStyle/>
          <a:p>
            <a:pPr lvl="0"/>
            <a:r>
              <a:rPr lang="en-US" noProof="0" smtClean="0"/>
              <a:t>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11933890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a:extLst>
              <a:ext uri="{FF2B5EF4-FFF2-40B4-BE49-F238E27FC236}">
                <a16:creationId xmlns:a16="http://schemas.microsoft.com/office/drawing/2014/main" id="{68009483-F3D1-4AD9-8031-CEB4620DB87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51FE75E2-F986-4CD3-8A43-338DEE272CB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748856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501650" y="1659145"/>
            <a:ext cx="3549549" cy="392112"/>
          </a:xfrm>
        </p:spPr>
        <p:txBody>
          <a:bodyPr>
            <a:noAutofit/>
          </a:bodyPr>
          <a:lstStyle/>
          <a:p>
            <a:pPr lvl="0"/>
            <a:r>
              <a:rPr lang="en-US" noProof="0" smtClean="0"/>
              <a:t>Edit Master text styles</a:t>
            </a:r>
          </a:p>
        </p:txBody>
      </p:sp>
      <p:sp>
        <p:nvSpPr>
          <p:cNvPr id="7" name="Chart Placeholder 3"/>
          <p:cNvSpPr>
            <a:spLocks noGrp="1"/>
          </p:cNvSpPr>
          <p:nvPr>
            <p:ph type="chart" sz="quarter" idx="19"/>
          </p:nvPr>
        </p:nvSpPr>
        <p:spPr>
          <a:xfrm>
            <a:off x="4322401" y="2051999"/>
            <a:ext cx="3549549" cy="4069014"/>
          </a:xfrm>
          <a:prstGeom prst="rect">
            <a:avLst/>
          </a:prstGeom>
        </p:spPr>
        <p:txBody>
          <a:bodyPr>
            <a:noAutofit/>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4321226" y="1659145"/>
            <a:ext cx="3549549" cy="392112"/>
          </a:xfrm>
        </p:spPr>
        <p:txBody>
          <a:bodyPr>
            <a:noAutofit/>
          </a:bodyPr>
          <a:lstStyle/>
          <a:p>
            <a:pPr lvl="0"/>
            <a:r>
              <a:rPr lang="en-US" noProof="0" smtClean="0"/>
              <a:t>Edit Master text styles</a:t>
            </a:r>
          </a:p>
        </p:txBody>
      </p:sp>
      <p:sp>
        <p:nvSpPr>
          <p:cNvPr id="9" name="Chart Placeholder 3"/>
          <p:cNvSpPr>
            <a:spLocks noGrp="1"/>
          </p:cNvSpPr>
          <p:nvPr>
            <p:ph type="chart" sz="quarter" idx="21"/>
          </p:nvPr>
        </p:nvSpPr>
        <p:spPr>
          <a:xfrm>
            <a:off x="8140801" y="2051999"/>
            <a:ext cx="3549549" cy="4069014"/>
          </a:xfrm>
          <a:prstGeom prst="rect">
            <a:avLst/>
          </a:prstGeom>
        </p:spPr>
        <p:txBody>
          <a:bodyPr>
            <a:noAutofit/>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8140801" y="1659145"/>
            <a:ext cx="3549549" cy="398256"/>
          </a:xfrm>
        </p:spPr>
        <p:txBody>
          <a:bodyPr>
            <a:noAutofit/>
          </a:bodyPr>
          <a:lstStyle/>
          <a:p>
            <a:pPr lvl="0"/>
            <a:r>
              <a:rPr lang="en-US" noProof="0" smtClean="0"/>
              <a:t>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smtClean="0"/>
              <a:t>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646567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674086"/>
            <a:ext cx="2712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3327216" y="1674086"/>
            <a:ext cx="2712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6152783" y="1674086"/>
            <a:ext cx="2712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8978351" y="1674086"/>
            <a:ext cx="2712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979926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smtClean="0"/>
              <a:t>Click to edit Master title style</a:t>
            </a:r>
            <a:endParaRPr lang="en-US" noProof="0" dirty="0"/>
          </a:p>
        </p:txBody>
      </p:sp>
      <p:sp>
        <p:nvSpPr>
          <p:cNvPr id="17"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smtClean="0"/>
              <a:t>Click icon to add picture</a:t>
            </a:r>
            <a:endParaRPr lang="en-US" noProof="0" dirty="0"/>
          </a:p>
        </p:txBody>
      </p:sp>
      <p:grpSp>
        <p:nvGrpSpPr>
          <p:cNvPr id="18" name="Group 17">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9"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3" name="Picture 32">
            <a:extLst>
              <a:ext uri="{FF2B5EF4-FFF2-40B4-BE49-F238E27FC236}">
                <a16:creationId xmlns:a16="http://schemas.microsoft.com/office/drawing/2014/main" id="{76C09E8A-0AD2-4CD8-B467-84AE02FBE7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3862" y="5677243"/>
            <a:ext cx="2203704" cy="913304"/>
          </a:xfrm>
          <a:prstGeom prst="rect">
            <a:avLst/>
          </a:prstGeom>
        </p:spPr>
      </p:pic>
    </p:spTree>
    <p:extLst>
      <p:ext uri="{BB962C8B-B14F-4D97-AF65-F5344CB8AC3E}">
        <p14:creationId xmlns:p14="http://schemas.microsoft.com/office/powerpoint/2010/main" val="1323327622"/>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45377"/>
            <a:ext cx="1968000" cy="1476000"/>
          </a:xfrm>
        </p:spPr>
        <p:txBody>
          <a:bodyPr/>
          <a:lstStyle>
            <a:lvl1pPr algn="ctr">
              <a:defRPr/>
            </a:lvl1pPr>
          </a:lstStyle>
          <a:p>
            <a:r>
              <a:rPr lang="en-US" smtClean="0"/>
              <a:t>Click icon to add picture</a:t>
            </a:r>
            <a:endParaRPr lang="en-GB" dirty="0"/>
          </a:p>
        </p:txBody>
      </p:sp>
      <p:sp>
        <p:nvSpPr>
          <p:cNvPr id="9" name="Picture Placeholder 11"/>
          <p:cNvSpPr>
            <a:spLocks noGrp="1"/>
          </p:cNvSpPr>
          <p:nvPr>
            <p:ph type="pic" sz="quarter" idx="27"/>
          </p:nvPr>
        </p:nvSpPr>
        <p:spPr>
          <a:xfrm>
            <a:off x="6224085" y="1845377"/>
            <a:ext cx="1968000" cy="1476000"/>
          </a:xfrm>
        </p:spPr>
        <p:txBody>
          <a:bodyPr/>
          <a:lstStyle>
            <a:lvl1pPr algn="ctr">
              <a:defRPr/>
            </a:lvl1pPr>
          </a:lstStyle>
          <a:p>
            <a:r>
              <a:rPr lang="en-US" smtClean="0"/>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smtClean="0"/>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smtClean="0"/>
              <a:t>Click icon to add picture</a:t>
            </a:r>
            <a:endParaRPr lang="en-GB" dirty="0"/>
          </a:p>
        </p:txBody>
      </p:sp>
      <p:sp>
        <p:nvSpPr>
          <p:cNvPr id="13" name="Text Placeholder 12"/>
          <p:cNvSpPr>
            <a:spLocks noGrp="1"/>
          </p:cNvSpPr>
          <p:nvPr>
            <p:ph type="body" sz="quarter" idx="32"/>
          </p:nvPr>
        </p:nvSpPr>
        <p:spPr>
          <a:xfrm>
            <a:off x="2683483" y="1845377"/>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smtClean="0"/>
              <a:t>Edit Master text styles</a:t>
            </a:r>
          </a:p>
          <a:p>
            <a:pPr lvl="1"/>
            <a:r>
              <a:rPr lang="en-US" smtClean="0"/>
              <a:t>Second level</a:t>
            </a:r>
          </a:p>
        </p:txBody>
      </p:sp>
      <p:sp>
        <p:nvSpPr>
          <p:cNvPr id="14" name="Text Placeholder 12"/>
          <p:cNvSpPr>
            <a:spLocks noGrp="1"/>
          </p:cNvSpPr>
          <p:nvPr>
            <p:ph type="body" sz="quarter" idx="33"/>
          </p:nvPr>
        </p:nvSpPr>
        <p:spPr>
          <a:xfrm>
            <a:off x="8396560" y="1845377"/>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smtClean="0"/>
              <a:t>Edit Master text styles</a:t>
            </a:r>
          </a:p>
          <a:p>
            <a:pPr lvl="1"/>
            <a:r>
              <a:rPr lang="en-US" smtClean="0"/>
              <a:t>Second level</a:t>
            </a:r>
          </a:p>
        </p:txBody>
      </p:sp>
      <p:sp>
        <p:nvSpPr>
          <p:cNvPr id="15" name="Text Placeholder 12"/>
          <p:cNvSpPr>
            <a:spLocks noGrp="1"/>
          </p:cNvSpPr>
          <p:nvPr>
            <p:ph type="body" sz="quarter" idx="34"/>
          </p:nvPr>
        </p:nvSpPr>
        <p:spPr>
          <a:xfrm>
            <a:off x="2683483" y="4256213"/>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smtClean="0"/>
              <a:t>Edit Master text styles</a:t>
            </a:r>
          </a:p>
          <a:p>
            <a:pPr lvl="1"/>
            <a:r>
              <a:rPr lang="en-US" smtClean="0"/>
              <a:t>Second level</a:t>
            </a:r>
          </a:p>
        </p:txBody>
      </p:sp>
      <p:sp>
        <p:nvSpPr>
          <p:cNvPr id="16" name="Text Placeholder 12"/>
          <p:cNvSpPr>
            <a:spLocks noGrp="1"/>
          </p:cNvSpPr>
          <p:nvPr>
            <p:ph type="body" sz="quarter" idx="35"/>
          </p:nvPr>
        </p:nvSpPr>
        <p:spPr>
          <a:xfrm>
            <a:off x="8396560" y="4256213"/>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smtClean="0"/>
              <a:t>Edit Master text styles</a:t>
            </a:r>
          </a:p>
          <a:p>
            <a:pPr lvl="1"/>
            <a:r>
              <a:rPr lang="en-US" smtClean="0"/>
              <a:t>Second level</a:t>
            </a:r>
          </a:p>
        </p:txBody>
      </p:sp>
      <p:sp>
        <p:nvSpPr>
          <p:cNvPr id="18" name="Rectangle 17">
            <a:extLst>
              <a:ext uri="{FF2B5EF4-FFF2-40B4-BE49-F238E27FC236}">
                <a16:creationId xmlns:a16="http://schemas.microsoft.com/office/drawing/2014/main" id="{12753468-486C-4E44-B97B-3442F4990D23}"/>
              </a:ext>
            </a:extLst>
          </p:cNvPr>
          <p:cNvSpPr/>
          <p:nvPr/>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448A3CDF-F5A1-44AC-9648-5A3D0461AB03}"/>
              </a:ext>
            </a:extLst>
          </p:cNvPr>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D8A9EEEA-4AE4-43FE-9262-BC961D83A4C2}"/>
              </a:ext>
            </a:extLst>
          </p:cNvPr>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Text Placeholder 8">
            <a:extLst>
              <a:ext uri="{FF2B5EF4-FFF2-40B4-BE49-F238E27FC236}">
                <a16:creationId xmlns:a16="http://schemas.microsoft.com/office/drawing/2014/main" id="{E14920E0-BAB9-44E6-A33A-5F4B6E751C0E}"/>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B186F496-8F3D-4D1B-850D-31517B35E6F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Rectangle 23">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6" name="Rectangle 25">
            <a:extLst>
              <a:ext uri="{FF2B5EF4-FFF2-40B4-BE49-F238E27FC236}">
                <a16:creationId xmlns:a16="http://schemas.microsoft.com/office/drawing/2014/main" id="{E8772A29-A091-45EF-9E05-7D38B8B671A6}"/>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7" name="Rectangle 26">
            <a:extLst>
              <a:ext uri="{FF2B5EF4-FFF2-40B4-BE49-F238E27FC236}">
                <a16:creationId xmlns:a16="http://schemas.microsoft.com/office/drawing/2014/main" id="{331A621E-F4F0-40C4-8952-5BF179427ED7}"/>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2001729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46190"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2" name="Text Placeholder 8">
            <a:extLst>
              <a:ext uri="{FF2B5EF4-FFF2-40B4-BE49-F238E27FC236}">
                <a16:creationId xmlns:a16="http://schemas.microsoft.com/office/drawing/2014/main" id="{4074C3BE-314B-470C-927B-DBC4A457D92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E8EE9A28-CEAF-410C-B504-E930E2347F5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6" name="Rectangle 15"/>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7" name="Rectangle 16"/>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8" name="Rectangle 17">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75181392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56702"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90626"/>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54993" y="4290626"/>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7"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20" name="Rectangle 19">
            <a:extLst>
              <a:ext uri="{FF2B5EF4-FFF2-40B4-BE49-F238E27FC236}">
                <a16:creationId xmlns:a16="http://schemas.microsoft.com/office/drawing/2014/main" id="{01986DCA-1B97-4EC9-A852-97E5340E26DC}"/>
              </a:ext>
            </a:extLst>
          </p:cNvPr>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421E9D44-54F1-4CE7-8FDF-78DC08D29E3F}"/>
              </a:ext>
            </a:extLst>
          </p:cNvPr>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2" name="Text Placeholder 8">
            <a:extLst>
              <a:ext uri="{FF2B5EF4-FFF2-40B4-BE49-F238E27FC236}">
                <a16:creationId xmlns:a16="http://schemas.microsoft.com/office/drawing/2014/main" id="{3CAAD7DA-8C87-4BD9-82C1-81D09B5A7A7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9957D34C-FCB8-47FD-97FA-BF6A4F7FEC37}"/>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Text Placeholder 8">
            <a:extLst>
              <a:ext uri="{FF2B5EF4-FFF2-40B4-BE49-F238E27FC236}">
                <a16:creationId xmlns:a16="http://schemas.microsoft.com/office/drawing/2014/main" id="{DE12908D-2FA0-48AB-B2FF-08FF43357198}"/>
              </a:ext>
            </a:extLst>
          </p:cNvPr>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5" name="Text Placeholder 8">
            <a:extLst>
              <a:ext uri="{FF2B5EF4-FFF2-40B4-BE49-F238E27FC236}">
                <a16:creationId xmlns:a16="http://schemas.microsoft.com/office/drawing/2014/main" id="{8DB1A9EF-276C-4FE9-B33D-E2267D9DB46B}"/>
              </a:ext>
            </a:extLst>
          </p:cNvPr>
          <p:cNvSpPr>
            <a:spLocks noGrp="1"/>
          </p:cNvSpPr>
          <p:nvPr>
            <p:ph type="body" sz="quarter" idx="26"/>
          </p:nvPr>
        </p:nvSpPr>
        <p:spPr>
          <a:xfrm>
            <a:off x="624619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6" name="Text Placeholder 8">
            <a:extLst>
              <a:ext uri="{FF2B5EF4-FFF2-40B4-BE49-F238E27FC236}">
                <a16:creationId xmlns:a16="http://schemas.microsoft.com/office/drawing/2014/main" id="{C2A7C1E0-8314-4B78-902A-0828B984B279}"/>
              </a:ext>
            </a:extLst>
          </p:cNvPr>
          <p:cNvSpPr>
            <a:spLocks noGrp="1"/>
          </p:cNvSpPr>
          <p:nvPr>
            <p:ph type="body" sz="quarter" idx="27"/>
          </p:nvPr>
        </p:nvSpPr>
        <p:spPr>
          <a:xfrm>
            <a:off x="537297"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7" name="Text Placeholder 8">
            <a:extLst>
              <a:ext uri="{FF2B5EF4-FFF2-40B4-BE49-F238E27FC236}">
                <a16:creationId xmlns:a16="http://schemas.microsoft.com/office/drawing/2014/main" id="{9057B8DE-1E5B-4E78-8FC1-456B14A880F7}"/>
              </a:ext>
            </a:extLst>
          </p:cNvPr>
          <p:cNvSpPr>
            <a:spLocks noGrp="1"/>
          </p:cNvSpPr>
          <p:nvPr>
            <p:ph type="body" sz="quarter" idx="28"/>
          </p:nvPr>
        </p:nvSpPr>
        <p:spPr>
          <a:xfrm>
            <a:off x="6246194"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8" name="Rectangle 27"/>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29" name="Rectangle 28"/>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30" name="Rectangle 29">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32" name="Rectangle 31">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4171200706"/>
      </p:ext>
    </p:extLst>
  </p:cSld>
  <p:clrMapOvr>
    <a:masterClrMapping/>
  </p:clrMapOvr>
  <p:transition>
    <p:fade/>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E69DF469-1C05-4DC1-B6C9-2712D9E1B834}"/>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77DBFC5B-8E23-48FC-97C3-38FCFE62536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Text Placeholder 8">
            <a:extLst>
              <a:ext uri="{FF2B5EF4-FFF2-40B4-BE49-F238E27FC236}">
                <a16:creationId xmlns:a16="http://schemas.microsoft.com/office/drawing/2014/main" id="{F739EC70-7463-4AC3-840B-4FCA6DF39734}"/>
              </a:ext>
            </a:extLst>
          </p:cNvPr>
          <p:cNvSpPr>
            <a:spLocks noGrp="1"/>
          </p:cNvSpPr>
          <p:nvPr>
            <p:ph type="body" sz="quarter" idx="22"/>
          </p:nvPr>
        </p:nvSpPr>
        <p:spPr>
          <a:xfrm>
            <a:off x="512874" y="185789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Text Placeholder 8">
            <a:extLst>
              <a:ext uri="{FF2B5EF4-FFF2-40B4-BE49-F238E27FC236}">
                <a16:creationId xmlns:a16="http://schemas.microsoft.com/office/drawing/2014/main" id="{A85F1297-532C-478B-8C8C-A7A406ADF2C4}"/>
              </a:ext>
            </a:extLst>
          </p:cNvPr>
          <p:cNvSpPr>
            <a:spLocks noGrp="1"/>
          </p:cNvSpPr>
          <p:nvPr>
            <p:ph type="body" sz="quarter" idx="23"/>
          </p:nvPr>
        </p:nvSpPr>
        <p:spPr>
          <a:xfrm>
            <a:off x="4325938" y="186148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8" name="Text Placeholder 8">
            <a:extLst>
              <a:ext uri="{FF2B5EF4-FFF2-40B4-BE49-F238E27FC236}">
                <a16:creationId xmlns:a16="http://schemas.microsoft.com/office/drawing/2014/main" id="{72E6BFE1-0779-4417-985A-E1020673A1FF}"/>
              </a:ext>
            </a:extLst>
          </p:cNvPr>
          <p:cNvSpPr>
            <a:spLocks noGrp="1"/>
          </p:cNvSpPr>
          <p:nvPr>
            <p:ph type="body" sz="quarter" idx="24"/>
          </p:nvPr>
        </p:nvSpPr>
        <p:spPr>
          <a:xfrm>
            <a:off x="8148737" y="1857890"/>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1" name="Rectangle 20">
            <a:extLst>
              <a:ext uri="{FF2B5EF4-FFF2-40B4-BE49-F238E27FC236}">
                <a16:creationId xmlns:a16="http://schemas.microsoft.com/office/drawing/2014/main" id="{56C776D0-A1AC-41AD-A930-68E62E311F28}"/>
              </a:ext>
            </a:extLst>
          </p:cNvPr>
          <p:cNvSpPr/>
          <p:nvPr userDrawn="1"/>
        </p:nvSpPr>
        <p:spPr>
          <a:xfrm>
            <a:off x="476780"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Rectangle 21">
            <a:extLst>
              <a:ext uri="{FF2B5EF4-FFF2-40B4-BE49-F238E27FC236}">
                <a16:creationId xmlns:a16="http://schemas.microsoft.com/office/drawing/2014/main" id="{56C776D0-A1AC-41AD-A930-68E62E311F28}"/>
              </a:ext>
            </a:extLst>
          </p:cNvPr>
          <p:cNvSpPr/>
          <p:nvPr userDrawn="1"/>
        </p:nvSpPr>
        <p:spPr>
          <a:xfrm>
            <a:off x="4325938"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3" name="Rectangle 22">
            <a:extLst>
              <a:ext uri="{FF2B5EF4-FFF2-40B4-BE49-F238E27FC236}">
                <a16:creationId xmlns:a16="http://schemas.microsoft.com/office/drawing/2014/main" id="{56C776D0-A1AC-41AD-A930-68E62E311F28}"/>
              </a:ext>
            </a:extLst>
          </p:cNvPr>
          <p:cNvSpPr/>
          <p:nvPr userDrawn="1"/>
        </p:nvSpPr>
        <p:spPr>
          <a:xfrm>
            <a:off x="8148737"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55500676"/>
      </p:ext>
    </p:extLst>
  </p:cSld>
  <p:clrMapOvr>
    <a:masterClrMapping/>
  </p:clrMapOvr>
  <p:transition>
    <p:fade/>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674087"/>
            <a:ext cx="3695700"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8006398" y="1674087"/>
            <a:ext cx="3683953"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4273075" y="1674087"/>
            <a:ext cx="3657600" cy="1971675"/>
          </a:xfrm>
        </p:spPr>
        <p:txBody>
          <a:bodyPr/>
          <a:lstStyle/>
          <a:p>
            <a:r>
              <a:rPr lang="en-US" noProof="0" smtClean="0"/>
              <a:t>Click icon to add picture</a:t>
            </a:r>
            <a:endParaRPr lang="en-US" noProof="0" dirty="0"/>
          </a:p>
        </p:txBody>
      </p:sp>
      <p:sp>
        <p:nvSpPr>
          <p:cNvPr id="9" name="Text Placeholder 18"/>
          <p:cNvSpPr>
            <a:spLocks noGrp="1"/>
          </p:cNvSpPr>
          <p:nvPr>
            <p:ph idx="1"/>
          </p:nvPr>
        </p:nvSpPr>
        <p:spPr>
          <a:xfrm>
            <a:off x="501651" y="3832225"/>
            <a:ext cx="3683949"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18"/>
          <p:cNvSpPr>
            <a:spLocks noGrp="1"/>
          </p:cNvSpPr>
          <p:nvPr>
            <p:ph idx="16"/>
          </p:nvPr>
        </p:nvSpPr>
        <p:spPr>
          <a:xfrm>
            <a:off x="4267200" y="3832225"/>
            <a:ext cx="3657600"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Text Placeholder 18"/>
          <p:cNvSpPr>
            <a:spLocks noGrp="1"/>
          </p:cNvSpPr>
          <p:nvPr>
            <p:ph idx="17"/>
          </p:nvPr>
        </p:nvSpPr>
        <p:spPr>
          <a:xfrm>
            <a:off x="8006398" y="3832225"/>
            <a:ext cx="3683953"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04013638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a:extLst>
              <a:ext uri="{FF2B5EF4-FFF2-40B4-BE49-F238E27FC236}">
                <a16:creationId xmlns:a16="http://schemas.microsoft.com/office/drawing/2014/main" id="{43B6715C-C932-49B3-880D-8C5710C8F99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0" name="Title Placeholder 1">
            <a:extLst>
              <a:ext uri="{FF2B5EF4-FFF2-40B4-BE49-F238E27FC236}">
                <a16:creationId xmlns:a16="http://schemas.microsoft.com/office/drawing/2014/main" id="{6EA7B5E5-1F8D-43CD-9AD2-8B87181DC5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890897606"/>
      </p:ext>
    </p:extLst>
  </p:cSld>
  <p:clrMapOvr>
    <a:masterClrMapping/>
  </p:clrMapOvr>
  <p:transition>
    <p:fade/>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99194285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55841683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63311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rmAutofit/>
          </a:bodyPr>
          <a:lstStyle>
            <a:lvl1pPr>
              <a:lnSpc>
                <a:spcPct val="100000"/>
              </a:lnSpc>
              <a:spcAft>
                <a:spcPts val="450"/>
              </a:spcAft>
              <a:defRPr sz="900"/>
            </a:lvl1pPr>
          </a:lstStyle>
          <a:p>
            <a:pPr lvl="0"/>
            <a:r>
              <a:rPr lang="en-US" smtClean="0"/>
              <a:t>Edit Master text styles</a:t>
            </a:r>
          </a:p>
        </p:txBody>
      </p:sp>
      <p:grpSp>
        <p:nvGrpSpPr>
          <p:cNvPr id="14" name="Group 13">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7"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25610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smtClean="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smtClean="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1" name="Picture 30">
            <a:extLst>
              <a:ext uri="{FF2B5EF4-FFF2-40B4-BE49-F238E27FC236}">
                <a16:creationId xmlns:a16="http://schemas.microsoft.com/office/drawing/2014/main" id="{671D8E20-75FB-424D-BC72-4008C3FC4D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2662" y="5677244"/>
            <a:ext cx="2203704" cy="912371"/>
          </a:xfrm>
          <a:prstGeom prst="rect">
            <a:avLst/>
          </a:prstGeom>
        </p:spPr>
      </p:pic>
    </p:spTree>
    <p:extLst>
      <p:ext uri="{BB962C8B-B14F-4D97-AF65-F5344CB8AC3E}">
        <p14:creationId xmlns:p14="http://schemas.microsoft.com/office/powerpoint/2010/main" val="2032256036"/>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450"/>
              </a:spcAft>
              <a:defRPr sz="900">
                <a:solidFill>
                  <a:schemeClr val="bg1"/>
                </a:solidFill>
              </a:defRPr>
            </a:lvl1pPr>
          </a:lstStyle>
          <a:p>
            <a:pPr lvl="0"/>
            <a:r>
              <a:rPr lang="en-US" smtClean="0"/>
              <a:t>Edit Master text styles</a:t>
            </a:r>
          </a:p>
        </p:txBody>
      </p:sp>
      <p:grpSp>
        <p:nvGrpSpPr>
          <p:cNvPr id="14" name="Group 13">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056898323"/>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52" name="Group 51">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898970023"/>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grpSp>
        <p:nvGrpSpPr>
          <p:cNvPr id="6" name="Group 5">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7"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8"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9"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0"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1"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2"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3"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4"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5"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4205544640"/>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
        <p:nvSpPr>
          <p:cNvPr id="17"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grpSp>
        <p:nvGrpSpPr>
          <p:cNvPr id="18" name="Group 17">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9"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3" name="Picture 32">
            <a:extLst>
              <a:ext uri="{FF2B5EF4-FFF2-40B4-BE49-F238E27FC236}">
                <a16:creationId xmlns:a16="http://schemas.microsoft.com/office/drawing/2014/main" id="{76C09E8A-0AD2-4CD8-B467-84AE02FBE7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3862" y="5677243"/>
            <a:ext cx="2203704" cy="913304"/>
          </a:xfrm>
          <a:prstGeom prst="rect">
            <a:avLst/>
          </a:prstGeom>
        </p:spPr>
      </p:pic>
    </p:spTree>
    <p:extLst>
      <p:ext uri="{BB962C8B-B14F-4D97-AF65-F5344CB8AC3E}">
        <p14:creationId xmlns:p14="http://schemas.microsoft.com/office/powerpoint/2010/main" val="2507594452"/>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1" name="Picture 30">
            <a:extLst>
              <a:ext uri="{FF2B5EF4-FFF2-40B4-BE49-F238E27FC236}">
                <a16:creationId xmlns:a16="http://schemas.microsoft.com/office/drawing/2014/main" id="{671D8E20-75FB-424D-BC72-4008C3FC4D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2662" y="5677244"/>
            <a:ext cx="2203704" cy="912371"/>
          </a:xfrm>
          <a:prstGeom prst="rect">
            <a:avLst/>
          </a:prstGeom>
        </p:spPr>
      </p:pic>
    </p:spTree>
    <p:extLst>
      <p:ext uri="{BB962C8B-B14F-4D97-AF65-F5344CB8AC3E}">
        <p14:creationId xmlns:p14="http://schemas.microsoft.com/office/powerpoint/2010/main" val="1805585737"/>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11539817"/>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ith text">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tx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a:t>
            </a:r>
            <a:br>
              <a:rPr lang="en-US" noProof="0" dirty="0"/>
            </a:br>
            <a:r>
              <a:rPr lang="en-US" noProof="0" dirty="0"/>
              <a:t>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8" name="Title 1">
            <a:extLst>
              <a:ext uri="{FF2B5EF4-FFF2-40B4-BE49-F238E27FC236}">
                <a16:creationId xmlns:a16="http://schemas.microsoft.com/office/drawing/2014/main" id="{BF939DF8-C67D-4ED5-9DBC-98F2B43BDAEA}"/>
              </a:ext>
            </a:extLst>
          </p:cNvPr>
          <p:cNvSpPr txBox="1">
            <a:spLocks/>
          </p:cNvSpPr>
          <p:nvPr userDrawn="1"/>
        </p:nvSpPr>
        <p:spPr bwMode="gray">
          <a:xfrm>
            <a:off x="3417931" y="725455"/>
            <a:ext cx="5356735" cy="5356735"/>
          </a:xfrm>
          <a:prstGeom prst="ellipse">
            <a:avLst/>
          </a:prstGeom>
          <a:ln w="25400">
            <a:solidFill>
              <a:schemeClr val="accent1"/>
            </a:solidFill>
          </a:ln>
        </p:spPr>
        <p:txBody>
          <a:bodyPr vert="horz" lIns="108000" tIns="108000" rIns="108000" bIns="108000" rtlCol="0" anchor="ctr" anchorCtr="0">
            <a:normAutofit/>
          </a:bodyPr>
          <a:lstStyle>
            <a:lvl1pPr algn="ctr" defTabSz="914400" rtl="0" eaLnBrk="1" latinLnBrk="0" hangingPunct="1">
              <a:lnSpc>
                <a:spcPts val="4200"/>
              </a:lnSpc>
              <a:spcBef>
                <a:spcPct val="0"/>
              </a:spcBef>
              <a:buNone/>
              <a:defRPr sz="3600" b="0" kern="1200">
                <a:solidFill>
                  <a:schemeClr val="tx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52" name="Group 51">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488153871"/>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670834"/>
            <a:ext cx="10541000"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90109082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452A60FA-C95E-401E-9AF3-D27C8C88BCCB}"/>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CA24B28E-5B13-4779-8D72-C52A20B99FE7}"/>
              </a:ext>
            </a:extLst>
          </p:cNvPr>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097862711"/>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E8E60749-A3E0-4E09-BF50-6D6B361BEF91}"/>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08320480"/>
      </p:ext>
    </p:extLst>
  </p:cSld>
  <p:clrMapOvr>
    <a:masterClrMapping/>
  </p:clrMapOvr>
  <p:transition>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smtClean="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smtClean="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703024485"/>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469900"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7"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9793999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9"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7"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579500000"/>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0"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213647460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67548418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2021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286788274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5375548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5" name="Rectangle 4">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239424917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65288"/>
            <a:ext cx="9277349" cy="4716462"/>
          </a:xfrm>
          <a:prstGeom prst="rect">
            <a:avLst/>
          </a:prstGeom>
        </p:spPr>
        <p:txBody>
          <a:bodyPr>
            <a:noAutofit/>
          </a:bodyPr>
          <a:lstStyle>
            <a:lvl1pPr marL="0" indent="0" algn="l">
              <a:spcBef>
                <a:spcPts val="3600"/>
              </a:spcBef>
              <a:buFontTx/>
              <a:buNone/>
              <a:defRPr sz="36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Tree>
    <p:extLst>
      <p:ext uri="{BB962C8B-B14F-4D97-AF65-F5344CB8AC3E}">
        <p14:creationId xmlns:p14="http://schemas.microsoft.com/office/powerpoint/2010/main" val="24016531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p>
            <a:r>
              <a:rPr lang="en-US"/>
              <a:t>Click icon to add chart</a:t>
            </a:r>
            <a:endParaRPr lang="en-GB" dirty="0"/>
          </a:p>
        </p:txBody>
      </p:sp>
      <p:sp>
        <p:nvSpPr>
          <p:cNvPr id="18" name="Text Placeholder 8"/>
          <p:cNvSpPr>
            <a:spLocks noGrp="1"/>
          </p:cNvSpPr>
          <p:nvPr>
            <p:ph type="body" sz="quarter" idx="18"/>
          </p:nvPr>
        </p:nvSpPr>
        <p:spPr>
          <a:xfrm>
            <a:off x="501652" y="1674087"/>
            <a:ext cx="11188699" cy="357187"/>
          </a:xfrm>
        </p:spPr>
        <p:txBody>
          <a:bodyPr>
            <a:noAutofit/>
          </a:bodyPr>
          <a:lstStyle/>
          <a:p>
            <a:pPr lvl="0"/>
            <a:r>
              <a:rPr lang="en-US" noProof="0" dirty="0"/>
              <a:t>Click to 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7780961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866028850"/>
      </p:ext>
    </p:extLst>
  </p:cSld>
  <p:clrMapOvr>
    <a:masterClrMapping/>
  </p:clrMapOvr>
  <p:transition>
    <p:fade/>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ith text">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tx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a:t>
            </a:r>
            <a:br>
              <a:rPr lang="en-US" noProof="0" dirty="0"/>
            </a:br>
            <a:r>
              <a:rPr lang="en-US" noProof="0" dirty="0"/>
              <a:t>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sp>
        <p:nvSpPr>
          <p:cNvPr id="28" name="Title 1">
            <a:extLst>
              <a:ext uri="{FF2B5EF4-FFF2-40B4-BE49-F238E27FC236}">
                <a16:creationId xmlns:a16="http://schemas.microsoft.com/office/drawing/2014/main" id="{BF939DF8-C67D-4ED5-9DBC-98F2B43BDAEA}"/>
              </a:ext>
            </a:extLst>
          </p:cNvPr>
          <p:cNvSpPr txBox="1">
            <a:spLocks/>
          </p:cNvSpPr>
          <p:nvPr userDrawn="1"/>
        </p:nvSpPr>
        <p:spPr bwMode="gray">
          <a:xfrm>
            <a:off x="3417931" y="725455"/>
            <a:ext cx="5356735" cy="5356735"/>
          </a:xfrm>
          <a:prstGeom prst="ellipse">
            <a:avLst/>
          </a:prstGeom>
          <a:ln w="25400">
            <a:solidFill>
              <a:schemeClr val="accent1"/>
            </a:solidFill>
          </a:ln>
        </p:spPr>
        <p:txBody>
          <a:bodyPr vert="horz" lIns="108000" tIns="108000" rIns="108000" bIns="108000" rtlCol="0" anchor="ctr" anchorCtr="0">
            <a:normAutofit/>
          </a:bodyPr>
          <a:lstStyle>
            <a:lvl1pPr algn="ctr" defTabSz="914400" rtl="0" eaLnBrk="1" latinLnBrk="0" hangingPunct="1">
              <a:lnSpc>
                <a:spcPts val="4200"/>
              </a:lnSpc>
              <a:spcBef>
                <a:spcPct val="0"/>
              </a:spcBef>
              <a:buNone/>
              <a:defRPr sz="3600" b="0" kern="1200">
                <a:solidFill>
                  <a:schemeClr val="tx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52" name="Group 51">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429384852"/>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8"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143168842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noAutofit/>
          </a:bodyPr>
          <a:lstStyle>
            <a:lvl1pPr marL="0" indent="0" algn="l">
              <a:buFontTx/>
              <a:buNone/>
              <a:tabLst>
                <a:tab pos="6729413" algn="r"/>
              </a:tabLst>
              <a:defRPr>
                <a:latin typeface="+mn-lt"/>
              </a:defRPr>
            </a:lvl1pPr>
            <a:lvl2pPr marL="139700" indent="-139700" algn="l">
              <a:buClr>
                <a:schemeClr val="tx1"/>
              </a:buClr>
              <a:buSzPct val="100000"/>
              <a:buFont typeface="Arial" panose="020B0604020202020204" pitchFamily="34" charset="0"/>
              <a:buChar char="•"/>
              <a:tabLst>
                <a:tab pos="6729413" algn="r"/>
              </a:tabLst>
              <a:defRPr>
                <a:latin typeface="+mj-lt"/>
              </a:defRPr>
            </a:lvl2pPr>
            <a:lvl3pPr marL="304800" indent="-139700" algn="l">
              <a:buClr>
                <a:schemeClr val="tx1"/>
              </a:buClr>
              <a:buSzPct val="100000"/>
              <a:buFont typeface="Arial" panose="020B0604020202020204" pitchFamily="34" charset="0"/>
              <a:buChar char="−"/>
              <a:tabLst>
                <a:tab pos="6729413" algn="r"/>
              </a:tabLst>
              <a:defRPr>
                <a:latin typeface="+mn-lt"/>
              </a:defRPr>
            </a:lvl3pPr>
            <a:lvl4pPr marL="469900" indent="-139700" algn="l">
              <a:buClr>
                <a:schemeClr val="tx1"/>
              </a:buClr>
              <a:buSzPct val="100000"/>
              <a:buFont typeface="Arial" panose="020B0604020202020204" pitchFamily="34" charset="0"/>
              <a:buChar char="◦"/>
              <a:tabLst>
                <a:tab pos="6729413" algn="r"/>
              </a:tabLst>
              <a:defRPr>
                <a:latin typeface="+mn-lt"/>
              </a:defRPr>
            </a:lvl4pPr>
            <a:lvl5pPr marL="635000" indent="-139700" algn="l">
              <a:buClr>
                <a:schemeClr val="tx1"/>
              </a:buClr>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072037334"/>
      </p:ext>
    </p:extLst>
  </p:cSld>
  <p:clrMapOvr>
    <a:masterClrMapping/>
  </p:clrMapOvr>
  <p:transition>
    <p:fade/>
  </p:transition>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Autofit/>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495300" y="1665288"/>
            <a:ext cx="2796541" cy="4716462"/>
          </a:xfrm>
        </p:spPr>
        <p:txBody>
          <a:bodyPr>
            <a:noAutofit/>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665287"/>
            <a:ext cx="7916331" cy="4716461"/>
          </a:xfrm>
        </p:spPr>
        <p:txBody>
          <a:bodyPr>
            <a:noAutofit/>
          </a:bodyPr>
          <a:lstStyle>
            <a:lvl1pPr marL="0" indent="0" algn="l">
              <a:spcBef>
                <a:spcPts val="1662"/>
              </a:spcBef>
              <a:buFontTx/>
              <a:buNone/>
              <a:defRPr/>
            </a:lvl1pPr>
            <a:lvl2pPr marL="139700" indent="-139700" algn="l">
              <a:buClr>
                <a:schemeClr val="tx1"/>
              </a:buClr>
              <a:buSzPct val="100000"/>
              <a:buFont typeface="Arial" panose="020B0604020202020204" pitchFamily="34" charset="0"/>
              <a:buChar char="•"/>
              <a:defRPr/>
            </a:lvl2pPr>
            <a:lvl3pPr marL="304800" indent="-139700" algn="l">
              <a:buClr>
                <a:schemeClr val="tx1"/>
              </a:buClr>
              <a:buSzPct val="100000"/>
              <a:buFont typeface="Arial" panose="020B0604020202020204" pitchFamily="34" charset="0"/>
              <a:buChar char="−"/>
              <a:defRPr/>
            </a:lvl3pPr>
            <a:lvl4pPr marL="469900" indent="-139700" algn="l">
              <a:buClr>
                <a:schemeClr val="tx1"/>
              </a:buClr>
              <a:buSzPct val="100000"/>
              <a:buFont typeface="Arial" panose="020B0604020202020204" pitchFamily="34" charset="0"/>
              <a:buChar char="◦"/>
              <a:defRPr/>
            </a:lvl4pPr>
            <a:lvl5pPr marL="635000" indent="-139700" algn="l">
              <a:buClr>
                <a:schemeClr val="tx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grpSp>
        <p:nvGrpSpPr>
          <p:cNvPr id="38" name="Group 37">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39"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0"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4"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5"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6"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7"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8"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279497671"/>
      </p:ext>
    </p:extLst>
  </p:cSld>
  <p:clrMapOvr>
    <a:masterClrMapping/>
  </p:clrMapOvr>
  <p:transition>
    <p:fade/>
  </p:transition>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665288"/>
            <a:ext cx="6240000" cy="4716463"/>
          </a:xfrm>
        </p:spPr>
        <p:txBody>
          <a:bodyPr>
            <a:noAutofit/>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noAutofit/>
          </a:bodyPr>
          <a:lstStyle>
            <a:lvl1pPr marL="0" indent="0" algn="l">
              <a:buFontTx/>
              <a:buNone/>
              <a:tabLst>
                <a:tab pos="5029200" algn="r"/>
              </a:tabLst>
              <a:defRPr>
                <a:latin typeface="+mn-lt"/>
              </a:defRPr>
            </a:lvl1pPr>
            <a:lvl2pPr marL="139700" indent="-139700" algn="l">
              <a:buClrTx/>
              <a:buSzPct val="100000"/>
              <a:buFont typeface="Arial" panose="020B0604020202020204" pitchFamily="34" charset="0"/>
              <a:buChar char="•"/>
              <a:tabLst>
                <a:tab pos="5029200" algn="r"/>
              </a:tabLst>
              <a:defRPr>
                <a:latin typeface="+mj-lt"/>
              </a:defRPr>
            </a:lvl2pPr>
            <a:lvl3pPr marL="304800" indent="-139700" algn="l">
              <a:buClrTx/>
              <a:buSzPct val="100000"/>
              <a:buFont typeface="Arial" panose="020B0604020202020204" pitchFamily="34" charset="0"/>
              <a:buChar char="−"/>
              <a:tabLst>
                <a:tab pos="5029200" algn="r"/>
              </a:tabLst>
              <a:defRPr>
                <a:latin typeface="+mn-lt"/>
              </a:defRPr>
            </a:lvl3pPr>
            <a:lvl4pPr marL="469900" indent="-139700" algn="l">
              <a:buClrTx/>
              <a:buSzPct val="100000"/>
              <a:buFont typeface="Arial" panose="020B0604020202020204" pitchFamily="34" charset="0"/>
              <a:buChar char="◦"/>
              <a:tabLst>
                <a:tab pos="5029200"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38103440"/>
      </p:ext>
    </p:extLst>
  </p:cSld>
  <p:clrMapOvr>
    <a:masterClrMapping/>
  </p:clrMapOvr>
  <p:transition>
    <p:fade/>
  </p:transition>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6674626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900"/>
            </a:lvl1pPr>
          </a:lstStyle>
          <a:p>
            <a:pPr lvl="0"/>
            <a:r>
              <a:rPr lang="en-US"/>
              <a:t>Click to 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84072947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noAutofit/>
          </a:bodyPr>
          <a:lstStyle/>
          <a:p>
            <a:r>
              <a:rPr lang="en-US"/>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a:t>Click icon to add chart</a:t>
            </a:r>
            <a:endParaRPr lang="en-GB" dirty="0"/>
          </a:p>
        </p:txBody>
      </p:sp>
      <p:sp>
        <p:nvSpPr>
          <p:cNvPr id="12" name="Text Placeholder 5"/>
          <p:cNvSpPr>
            <a:spLocks noGrp="1"/>
          </p:cNvSpPr>
          <p:nvPr>
            <p:ph type="body" sz="quarter" idx="25"/>
          </p:nvPr>
        </p:nvSpPr>
        <p:spPr>
          <a:xfrm>
            <a:off x="501649" y="1665288"/>
            <a:ext cx="5349240" cy="420687"/>
          </a:xfrm>
        </p:spPr>
        <p:txBody>
          <a:bodyPr>
            <a:noAutofit/>
          </a:bodyPr>
          <a:lstStyle/>
          <a:p>
            <a:pPr lvl="0"/>
            <a:r>
              <a:rPr lang="en-US" noProof="0"/>
              <a:t>Click to 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97757468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68009483-F3D1-4AD9-8031-CEB4620DB87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51FE75E2-F986-4CD3-8A43-338DEE272CB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96140537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59145"/>
            <a:ext cx="3549549" cy="392112"/>
          </a:xfrm>
        </p:spPr>
        <p:txBody>
          <a:bodyPr>
            <a:noAutofit/>
          </a:bodyPr>
          <a:lstStyle/>
          <a:p>
            <a:pPr lvl="0"/>
            <a:r>
              <a:rPr lang="en-US" noProof="0"/>
              <a:t>Click to edit Master text styles</a:t>
            </a:r>
          </a:p>
        </p:txBody>
      </p:sp>
      <p:sp>
        <p:nvSpPr>
          <p:cNvPr id="7" name="Chart Placeholder 3"/>
          <p:cNvSpPr>
            <a:spLocks noGrp="1"/>
          </p:cNvSpPr>
          <p:nvPr>
            <p:ph type="chart" sz="quarter" idx="19"/>
          </p:nvPr>
        </p:nvSpPr>
        <p:spPr>
          <a:xfrm>
            <a:off x="4322401" y="2051999"/>
            <a:ext cx="3549549" cy="4069014"/>
          </a:xfrm>
          <a:prstGeom prst="rect">
            <a:avLst/>
          </a:prstGeom>
        </p:spPr>
        <p:txBody>
          <a:bodyPr>
            <a:noAutofit/>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21226" y="1659145"/>
            <a:ext cx="3549549" cy="392112"/>
          </a:xfrm>
        </p:spPr>
        <p:txBody>
          <a:bodyPr>
            <a:noAutofit/>
          </a:bodyPr>
          <a:lstStyle/>
          <a:p>
            <a:pPr lvl="0"/>
            <a:r>
              <a:rPr lang="en-US" noProof="0"/>
              <a:t>Click to edit Master text styles</a:t>
            </a:r>
          </a:p>
        </p:txBody>
      </p:sp>
      <p:sp>
        <p:nvSpPr>
          <p:cNvPr id="9" name="Chart Placeholder 3"/>
          <p:cNvSpPr>
            <a:spLocks noGrp="1"/>
          </p:cNvSpPr>
          <p:nvPr>
            <p:ph type="chart" sz="quarter" idx="21"/>
          </p:nvPr>
        </p:nvSpPr>
        <p:spPr>
          <a:xfrm>
            <a:off x="8140801" y="2051999"/>
            <a:ext cx="3549549" cy="4069014"/>
          </a:xfrm>
          <a:prstGeom prst="rect">
            <a:avLst/>
          </a:prstGeom>
        </p:spPr>
        <p:txBody>
          <a:bodyPr>
            <a:noAutofit/>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40801" y="1659145"/>
            <a:ext cx="3549549" cy="398256"/>
          </a:xfrm>
        </p:spPr>
        <p:txBody>
          <a:bodyPr>
            <a:noAutofit/>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a:t>Click to 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15261850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674086"/>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674086"/>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674086"/>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674086"/>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8076375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670834"/>
            <a:ext cx="10541000"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370477542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45377"/>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24085" y="1845377"/>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83483" y="1845377"/>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45377"/>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12753468-486C-4E44-B97B-3442F4990D23}"/>
              </a:ext>
            </a:extLst>
          </p:cNvPr>
          <p:cNvSpPr/>
          <p:nvPr/>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448A3CDF-F5A1-44AC-9648-5A3D0461AB03}"/>
              </a:ext>
            </a:extLst>
          </p:cNvPr>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D8A9EEEA-4AE4-43FE-9262-BC961D83A4C2}"/>
              </a:ext>
            </a:extLst>
          </p:cNvPr>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Text Placeholder 8">
            <a:extLst>
              <a:ext uri="{FF2B5EF4-FFF2-40B4-BE49-F238E27FC236}">
                <a16:creationId xmlns:a16="http://schemas.microsoft.com/office/drawing/2014/main" id="{E14920E0-BAB9-44E6-A33A-5F4B6E751C0E}"/>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B186F496-8F3D-4D1B-850D-31517B35E6F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Rectangle 23">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6" name="Rectangle 25">
            <a:extLst>
              <a:ext uri="{FF2B5EF4-FFF2-40B4-BE49-F238E27FC236}">
                <a16:creationId xmlns:a16="http://schemas.microsoft.com/office/drawing/2014/main" id="{E8772A29-A091-45EF-9E05-7D38B8B671A6}"/>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7" name="Rectangle 26">
            <a:extLst>
              <a:ext uri="{FF2B5EF4-FFF2-40B4-BE49-F238E27FC236}">
                <a16:creationId xmlns:a16="http://schemas.microsoft.com/office/drawing/2014/main" id="{331A621E-F4F0-40C4-8952-5BF179427ED7}"/>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403197155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 Placeholder 8"/>
          <p:cNvSpPr>
            <a:spLocks noGrp="1"/>
          </p:cNvSpPr>
          <p:nvPr>
            <p:ph type="body" sz="quarter" idx="21"/>
          </p:nvPr>
        </p:nvSpPr>
        <p:spPr>
          <a:xfrm>
            <a:off x="6246195" y="1857892"/>
            <a:ext cx="5444156"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46190"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2" name="Text Placeholder 8">
            <a:extLst>
              <a:ext uri="{FF2B5EF4-FFF2-40B4-BE49-F238E27FC236}">
                <a16:creationId xmlns:a16="http://schemas.microsoft.com/office/drawing/2014/main" id="{4074C3BE-314B-470C-927B-DBC4A457D92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E8EE9A28-CEAF-410C-B504-E930E2347F5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6" name="Rectangle 15"/>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7" name="Rectangle 16"/>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8" name="Rectangle 17">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23676803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56702"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90626"/>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54993" y="4290626"/>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7"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20" name="Rectangle 19">
            <a:extLst>
              <a:ext uri="{FF2B5EF4-FFF2-40B4-BE49-F238E27FC236}">
                <a16:creationId xmlns:a16="http://schemas.microsoft.com/office/drawing/2014/main" id="{01986DCA-1B97-4EC9-A852-97E5340E26DC}"/>
              </a:ext>
            </a:extLst>
          </p:cNvPr>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421E9D44-54F1-4CE7-8FDF-78DC08D29E3F}"/>
              </a:ext>
            </a:extLst>
          </p:cNvPr>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2" name="Text Placeholder 8">
            <a:extLst>
              <a:ext uri="{FF2B5EF4-FFF2-40B4-BE49-F238E27FC236}">
                <a16:creationId xmlns:a16="http://schemas.microsoft.com/office/drawing/2014/main" id="{3CAAD7DA-8C87-4BD9-82C1-81D09B5A7A7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9957D34C-FCB8-47FD-97FA-BF6A4F7FEC37}"/>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Text Placeholder 8">
            <a:extLst>
              <a:ext uri="{FF2B5EF4-FFF2-40B4-BE49-F238E27FC236}">
                <a16:creationId xmlns:a16="http://schemas.microsoft.com/office/drawing/2014/main" id="{DE12908D-2FA0-48AB-B2FF-08FF43357198}"/>
              </a:ext>
            </a:extLst>
          </p:cNvPr>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ext Placeholder 8">
            <a:extLst>
              <a:ext uri="{FF2B5EF4-FFF2-40B4-BE49-F238E27FC236}">
                <a16:creationId xmlns:a16="http://schemas.microsoft.com/office/drawing/2014/main" id="{8DB1A9EF-276C-4FE9-B33D-E2267D9DB46B}"/>
              </a:ext>
            </a:extLst>
          </p:cNvPr>
          <p:cNvSpPr>
            <a:spLocks noGrp="1"/>
          </p:cNvSpPr>
          <p:nvPr>
            <p:ph type="body" sz="quarter" idx="26"/>
          </p:nvPr>
        </p:nvSpPr>
        <p:spPr>
          <a:xfrm>
            <a:off x="624619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6" name="Text Placeholder 8">
            <a:extLst>
              <a:ext uri="{FF2B5EF4-FFF2-40B4-BE49-F238E27FC236}">
                <a16:creationId xmlns:a16="http://schemas.microsoft.com/office/drawing/2014/main" id="{C2A7C1E0-8314-4B78-902A-0828B984B279}"/>
              </a:ext>
            </a:extLst>
          </p:cNvPr>
          <p:cNvSpPr>
            <a:spLocks noGrp="1"/>
          </p:cNvSpPr>
          <p:nvPr>
            <p:ph type="body" sz="quarter" idx="27"/>
          </p:nvPr>
        </p:nvSpPr>
        <p:spPr>
          <a:xfrm>
            <a:off x="537297"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7" name="Text Placeholder 8">
            <a:extLst>
              <a:ext uri="{FF2B5EF4-FFF2-40B4-BE49-F238E27FC236}">
                <a16:creationId xmlns:a16="http://schemas.microsoft.com/office/drawing/2014/main" id="{9057B8DE-1E5B-4E78-8FC1-456B14A880F7}"/>
              </a:ext>
            </a:extLst>
          </p:cNvPr>
          <p:cNvSpPr>
            <a:spLocks noGrp="1"/>
          </p:cNvSpPr>
          <p:nvPr>
            <p:ph type="body" sz="quarter" idx="28"/>
          </p:nvPr>
        </p:nvSpPr>
        <p:spPr>
          <a:xfrm>
            <a:off x="6246194"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Rectangle 27"/>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29" name="Rectangle 28"/>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30" name="Rectangle 29">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32" name="Rectangle 31">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948382095"/>
      </p:ext>
    </p:extLst>
  </p:cSld>
  <p:clrMapOvr>
    <a:masterClrMapping/>
  </p:clrMapOvr>
  <p:transition>
    <p:fade/>
  </p:transition>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E69DF469-1C05-4DC1-B6C9-2712D9E1B834}"/>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77DBFC5B-8E23-48FC-97C3-38FCFE62536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Text Placeholder 8">
            <a:extLst>
              <a:ext uri="{FF2B5EF4-FFF2-40B4-BE49-F238E27FC236}">
                <a16:creationId xmlns:a16="http://schemas.microsoft.com/office/drawing/2014/main" id="{F739EC70-7463-4AC3-840B-4FCA6DF39734}"/>
              </a:ext>
            </a:extLst>
          </p:cNvPr>
          <p:cNvSpPr>
            <a:spLocks noGrp="1"/>
          </p:cNvSpPr>
          <p:nvPr>
            <p:ph type="body" sz="quarter" idx="22"/>
          </p:nvPr>
        </p:nvSpPr>
        <p:spPr>
          <a:xfrm>
            <a:off x="512874" y="185789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 Placeholder 8">
            <a:extLst>
              <a:ext uri="{FF2B5EF4-FFF2-40B4-BE49-F238E27FC236}">
                <a16:creationId xmlns:a16="http://schemas.microsoft.com/office/drawing/2014/main" id="{A85F1297-532C-478B-8C8C-A7A406ADF2C4}"/>
              </a:ext>
            </a:extLst>
          </p:cNvPr>
          <p:cNvSpPr>
            <a:spLocks noGrp="1"/>
          </p:cNvSpPr>
          <p:nvPr>
            <p:ph type="body" sz="quarter" idx="23"/>
          </p:nvPr>
        </p:nvSpPr>
        <p:spPr>
          <a:xfrm>
            <a:off x="4325938" y="186148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a:extLst>
              <a:ext uri="{FF2B5EF4-FFF2-40B4-BE49-F238E27FC236}">
                <a16:creationId xmlns:a16="http://schemas.microsoft.com/office/drawing/2014/main" id="{72E6BFE1-0779-4417-985A-E1020673A1FF}"/>
              </a:ext>
            </a:extLst>
          </p:cNvPr>
          <p:cNvSpPr>
            <a:spLocks noGrp="1"/>
          </p:cNvSpPr>
          <p:nvPr>
            <p:ph type="body" sz="quarter" idx="24"/>
          </p:nvPr>
        </p:nvSpPr>
        <p:spPr>
          <a:xfrm>
            <a:off x="8148737" y="1857890"/>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Rectangle 20">
            <a:extLst>
              <a:ext uri="{FF2B5EF4-FFF2-40B4-BE49-F238E27FC236}">
                <a16:creationId xmlns:a16="http://schemas.microsoft.com/office/drawing/2014/main" id="{56C776D0-A1AC-41AD-A930-68E62E311F28}"/>
              </a:ext>
            </a:extLst>
          </p:cNvPr>
          <p:cNvSpPr/>
          <p:nvPr userDrawn="1"/>
        </p:nvSpPr>
        <p:spPr>
          <a:xfrm>
            <a:off x="476780"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Rectangle 21">
            <a:extLst>
              <a:ext uri="{FF2B5EF4-FFF2-40B4-BE49-F238E27FC236}">
                <a16:creationId xmlns:a16="http://schemas.microsoft.com/office/drawing/2014/main" id="{56C776D0-A1AC-41AD-A930-68E62E311F28}"/>
              </a:ext>
            </a:extLst>
          </p:cNvPr>
          <p:cNvSpPr/>
          <p:nvPr userDrawn="1"/>
        </p:nvSpPr>
        <p:spPr>
          <a:xfrm>
            <a:off x="4325938"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3" name="Rectangle 22">
            <a:extLst>
              <a:ext uri="{FF2B5EF4-FFF2-40B4-BE49-F238E27FC236}">
                <a16:creationId xmlns:a16="http://schemas.microsoft.com/office/drawing/2014/main" id="{56C776D0-A1AC-41AD-A930-68E62E311F28}"/>
              </a:ext>
            </a:extLst>
          </p:cNvPr>
          <p:cNvSpPr/>
          <p:nvPr userDrawn="1"/>
        </p:nvSpPr>
        <p:spPr>
          <a:xfrm>
            <a:off x="8148737"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2285127962"/>
      </p:ext>
    </p:extLst>
  </p:cSld>
  <p:clrMapOvr>
    <a:masterClrMapping/>
  </p:clrMapOvr>
  <p:transition>
    <p:fade/>
  </p:transition>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674087"/>
            <a:ext cx="3695700"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06398" y="1674087"/>
            <a:ext cx="3683953"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73075" y="1674087"/>
            <a:ext cx="3657600" cy="1971675"/>
          </a:xfrm>
        </p:spPr>
        <p:txBody>
          <a:bodyPr/>
          <a:lstStyle/>
          <a:p>
            <a:r>
              <a:rPr lang="en-US" noProof="0"/>
              <a:t>Click icon to add picture</a:t>
            </a:r>
            <a:endParaRPr lang="en-US" noProof="0" dirty="0"/>
          </a:p>
        </p:txBody>
      </p:sp>
      <p:sp>
        <p:nvSpPr>
          <p:cNvPr id="9" name="Text Placeholder 18"/>
          <p:cNvSpPr>
            <a:spLocks noGrp="1"/>
          </p:cNvSpPr>
          <p:nvPr>
            <p:ph idx="1"/>
          </p:nvPr>
        </p:nvSpPr>
        <p:spPr>
          <a:xfrm>
            <a:off x="501651" y="3832225"/>
            <a:ext cx="3683949"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8"/>
          <p:cNvSpPr>
            <a:spLocks noGrp="1"/>
          </p:cNvSpPr>
          <p:nvPr>
            <p:ph idx="16"/>
          </p:nvPr>
        </p:nvSpPr>
        <p:spPr>
          <a:xfrm>
            <a:off x="4267200" y="3832225"/>
            <a:ext cx="3657600"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18"/>
          <p:cNvSpPr>
            <a:spLocks noGrp="1"/>
          </p:cNvSpPr>
          <p:nvPr>
            <p:ph idx="17"/>
          </p:nvPr>
        </p:nvSpPr>
        <p:spPr>
          <a:xfrm>
            <a:off x="8006398" y="3832225"/>
            <a:ext cx="3683953"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33448560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a:extLst>
              <a:ext uri="{FF2B5EF4-FFF2-40B4-BE49-F238E27FC236}">
                <a16:creationId xmlns:a16="http://schemas.microsoft.com/office/drawing/2014/main" id="{43B6715C-C932-49B3-880D-8C5710C8F99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0" name="Title Placeholder 1">
            <a:extLst>
              <a:ext uri="{FF2B5EF4-FFF2-40B4-BE49-F238E27FC236}">
                <a16:creationId xmlns:a16="http://schemas.microsoft.com/office/drawing/2014/main" id="{6EA7B5E5-1F8D-43CD-9AD2-8B87181DC5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21952939"/>
      </p:ext>
    </p:extLst>
  </p:cSld>
  <p:clrMapOvr>
    <a:masterClrMapping/>
  </p:clrMapOvr>
  <p:transition>
    <p:fade/>
  </p:transition>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74841521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01054434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19788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rmAutofit/>
          </a:bodyPr>
          <a:lstStyle>
            <a:lvl1pPr>
              <a:lnSpc>
                <a:spcPct val="100000"/>
              </a:lnSpc>
              <a:spcAft>
                <a:spcPts val="450"/>
              </a:spcAft>
              <a:defRPr sz="900"/>
            </a:lvl1pPr>
          </a:lstStyle>
          <a:p>
            <a:pPr lvl="0"/>
            <a:r>
              <a:rPr lang="en-US"/>
              <a:t>Click to edit Master text styles</a:t>
            </a:r>
          </a:p>
        </p:txBody>
      </p:sp>
      <p:grpSp>
        <p:nvGrpSpPr>
          <p:cNvPr id="14" name="Group 13">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7"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41722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Edit Master text styles</a:t>
            </a:r>
          </a:p>
        </p:txBody>
      </p:sp>
      <p:sp>
        <p:nvSpPr>
          <p:cNvPr id="7" name="CaseCode">
            <a:extLst>
              <a:ext uri="{FF2B5EF4-FFF2-40B4-BE49-F238E27FC236}">
                <a16:creationId xmlns:a16="http://schemas.microsoft.com/office/drawing/2014/main" id="{452A60FA-C95E-401E-9AF3-D27C8C88BCCB}"/>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CA24B28E-5B13-4779-8D72-C52A20B99FE7}"/>
              </a:ext>
            </a:extLst>
          </p:cNvPr>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124218500"/>
      </p:ext>
    </p:extLst>
  </p:cSld>
  <p:clrMapOvr>
    <a:masterClrMapping/>
  </p:clrMapOvr>
  <p:transition>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450"/>
              </a:spcAft>
              <a:defRPr sz="900">
                <a:solidFill>
                  <a:schemeClr val="bg1"/>
                </a:solidFill>
              </a:defRPr>
            </a:lvl1pPr>
          </a:lstStyle>
          <a:p>
            <a:pPr lvl="0"/>
            <a:r>
              <a:rPr lang="en-US"/>
              <a:t>Click to edit Master text styles</a:t>
            </a:r>
          </a:p>
        </p:txBody>
      </p:sp>
      <p:grpSp>
        <p:nvGrpSpPr>
          <p:cNvPr id="14" name="Group 13">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506589625"/>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6335185" y="6477001"/>
            <a:ext cx="4895849"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cs-CZ" sz="650" dirty="0" smtClean="0">
                <a:solidFill>
                  <a:schemeClr val="bg1"/>
                </a:solidFill>
                <a:latin typeface="+mn-lt"/>
              </a:rPr>
              <a:t>SKF CZ, a.s. – Kontroly vývozu</a:t>
            </a:r>
            <a:endParaRPr lang="en-US" sz="650" dirty="0" smtClean="0">
              <a:solidFill>
                <a:schemeClr val="bg1"/>
              </a:solidFill>
              <a:latin typeface="+mn-lt"/>
            </a:endParaRPr>
          </a:p>
        </p:txBody>
      </p:sp>
      <p:sp>
        <p:nvSpPr>
          <p:cNvPr id="5" name="TextBox 4"/>
          <p:cNvSpPr txBox="1"/>
          <p:nvPr/>
        </p:nvSpPr>
        <p:spPr>
          <a:xfrm>
            <a:off x="501651" y="6477001"/>
            <a:ext cx="5355167"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smtClean="0">
                <a:solidFill>
                  <a:schemeClr val="bg1"/>
                </a:solidFill>
                <a:latin typeface="+mn-lt"/>
              </a:rPr>
              <a:t>© 20</a:t>
            </a:r>
            <a:r>
              <a:rPr lang="cs-CZ" sz="650" dirty="0" smtClean="0">
                <a:solidFill>
                  <a:schemeClr val="bg1"/>
                </a:solidFill>
                <a:latin typeface="+mn-lt"/>
              </a:rPr>
              <a:t>21</a:t>
            </a:r>
            <a:r>
              <a:rPr lang="en-US" sz="650" dirty="0" smtClean="0">
                <a:solidFill>
                  <a:schemeClr val="bg1"/>
                </a:solidFill>
                <a:latin typeface="+mn-lt"/>
              </a:rPr>
              <a:t> Pro </a:t>
            </a:r>
            <a:r>
              <a:rPr lang="en-US" sz="650" dirty="0" err="1" smtClean="0">
                <a:solidFill>
                  <a:schemeClr val="bg1"/>
                </a:solidFill>
                <a:latin typeface="+mn-lt"/>
              </a:rPr>
              <a:t>více</a:t>
            </a:r>
            <a:r>
              <a:rPr lang="en-US" sz="650" dirty="0" smtClean="0">
                <a:solidFill>
                  <a:schemeClr val="bg1"/>
                </a:solidFill>
                <a:latin typeface="+mn-lt"/>
              </a:rPr>
              <a:t> </a:t>
            </a:r>
            <a:r>
              <a:rPr lang="en-US" sz="650" dirty="0" err="1" smtClean="0">
                <a:solidFill>
                  <a:schemeClr val="bg1"/>
                </a:solidFill>
                <a:latin typeface="+mn-lt"/>
              </a:rPr>
              <a:t>informací</a:t>
            </a:r>
            <a:r>
              <a:rPr lang="en-US" sz="650" dirty="0" smtClean="0">
                <a:solidFill>
                  <a:schemeClr val="bg1"/>
                </a:solidFill>
                <a:latin typeface="+mn-lt"/>
              </a:rPr>
              <a:t> </a:t>
            </a:r>
            <a:r>
              <a:rPr lang="en-US" sz="650" dirty="0" err="1" smtClean="0">
                <a:solidFill>
                  <a:schemeClr val="bg1"/>
                </a:solidFill>
                <a:latin typeface="+mn-lt"/>
              </a:rPr>
              <a:t>kontaktujte</a:t>
            </a:r>
            <a:r>
              <a:rPr lang="en-US" sz="650" dirty="0" smtClean="0">
                <a:solidFill>
                  <a:schemeClr val="bg1"/>
                </a:solidFill>
                <a:latin typeface="+mn-lt"/>
              </a:rPr>
              <a:t> Deloitte </a:t>
            </a:r>
            <a:r>
              <a:rPr lang="en-US" sz="650" dirty="0" err="1" smtClean="0">
                <a:solidFill>
                  <a:schemeClr val="bg1"/>
                </a:solidFill>
                <a:latin typeface="+mn-lt"/>
              </a:rPr>
              <a:t>Česká</a:t>
            </a:r>
            <a:r>
              <a:rPr lang="en-US" sz="650" dirty="0" smtClean="0">
                <a:solidFill>
                  <a:schemeClr val="bg1"/>
                </a:solidFill>
                <a:latin typeface="+mn-lt"/>
              </a:rPr>
              <a:t> </a:t>
            </a:r>
            <a:r>
              <a:rPr lang="en-US" sz="650" dirty="0" err="1" smtClean="0">
                <a:solidFill>
                  <a:schemeClr val="bg1"/>
                </a:solidFill>
                <a:latin typeface="+mn-lt"/>
              </a:rPr>
              <a:t>republika</a:t>
            </a:r>
            <a:r>
              <a:rPr lang="en-US" sz="650" dirty="0" smtClean="0">
                <a:solidFill>
                  <a:schemeClr val="bg1"/>
                </a:solidFill>
                <a:latin typeface="+mn-lt"/>
              </a:rPr>
              <a:t>.</a:t>
            </a:r>
          </a:p>
        </p:txBody>
      </p:sp>
      <p:sp>
        <p:nvSpPr>
          <p:cNvPr id="6" name="TextBox 5"/>
          <p:cNvSpPr txBox="1"/>
          <p:nvPr/>
        </p:nvSpPr>
        <p:spPr>
          <a:xfrm>
            <a:off x="11383434" y="6477001"/>
            <a:ext cx="306917"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B8233B8-9FA3-4E81-8B20-DB786CF8072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130297387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 Deloitte blue">
    <p:bg bwMode="gray">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7" name="CaseCode"/>
          <p:cNvSpPr txBox="1"/>
          <p:nvPr userDrawn="1"/>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smtClean="0">
                <a:solidFill>
                  <a:schemeClr val="bg1"/>
                </a:solidFill>
              </a:rPr>
              <a:t>Ekonomicko-správní fakulta Masarykova Univerzita</a:t>
            </a:r>
            <a:endParaRPr lang="cs-CZ" sz="900" noProof="0" dirty="0">
              <a:solidFill>
                <a:schemeClr val="bg1"/>
              </a:solidFill>
              <a:latin typeface="Calibri" panose="020F0502020204030204" pitchFamily="34" charset="0"/>
              <a:cs typeface="Calibri" panose="020F0502020204030204" pitchFamily="34" charset="0"/>
            </a:endParaRPr>
          </a:p>
        </p:txBody>
      </p:sp>
      <p:sp>
        <p:nvSpPr>
          <p:cNvPr id="8" name="Copyright"/>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2021 Pro více informací kontaktujte Deloitte Česká republika.</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cs-CZ" sz="900" noProof="0" smtClean="0">
                <a:solidFill>
                  <a:schemeClr val="bg1"/>
                </a:solidFill>
                <a:latin typeface="Calibri" panose="020F0502020204030204" pitchFamily="34" charset="0"/>
                <a:cs typeface="Calibri" panose="020F0502020204030204" pitchFamily="34" charset="0"/>
              </a:rPr>
              <a:pPr/>
              <a:t>‹#›</a:t>
            </a:fld>
            <a:endParaRPr lang="cs-CZ" sz="900" noProof="0" dirty="0">
              <a:solidFill>
                <a:schemeClr val="bg1"/>
              </a:solidFill>
            </a:endParaRPr>
          </a:p>
        </p:txBody>
      </p:sp>
    </p:spTree>
    <p:extLst>
      <p:ext uri="{BB962C8B-B14F-4D97-AF65-F5344CB8AC3E}">
        <p14:creationId xmlns:p14="http://schemas.microsoft.com/office/powerpoint/2010/main" val="349481033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01651" y="651600"/>
            <a:ext cx="11162349"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
        <p:nvSpPr>
          <p:cNvPr id="14" name="Title Placeholder 1"/>
          <p:cNvSpPr>
            <a:spLocks noGrp="1"/>
          </p:cNvSpPr>
          <p:nvPr>
            <p:ph type="title"/>
          </p:nvPr>
        </p:nvSpPr>
        <p:spPr>
          <a:xfrm>
            <a:off x="501651" y="317500"/>
            <a:ext cx="11162349" cy="334101"/>
          </a:xfrm>
          <a:prstGeom prst="rect">
            <a:avLst/>
          </a:prstGeom>
        </p:spPr>
        <p:txBody>
          <a:bodyPr rtlCol="0">
            <a:noAutofit/>
          </a:bodyPr>
          <a:lstStyle>
            <a:lvl1pPr>
              <a:defRPr/>
            </a:lvl1pPr>
          </a:lstStyle>
          <a:p>
            <a:r>
              <a:rPr lang="cs-CZ" noProof="0" dirty="0" err="1" smtClean="0"/>
              <a:t>Click</a:t>
            </a:r>
            <a:r>
              <a:rPr lang="cs-CZ" noProof="0" dirty="0" smtClean="0"/>
              <a:t> to </a:t>
            </a:r>
            <a:r>
              <a:rPr lang="cs-CZ" noProof="0" dirty="0" err="1" smtClean="0"/>
              <a:t>edit</a:t>
            </a:r>
            <a:r>
              <a:rPr lang="cs-CZ" noProof="0" dirty="0" smtClean="0"/>
              <a:t> Master </a:t>
            </a:r>
            <a:r>
              <a:rPr lang="cs-CZ" noProof="0" dirty="0" err="1" smtClean="0"/>
              <a:t>title</a:t>
            </a:r>
            <a:r>
              <a:rPr lang="cs-CZ" noProof="0" dirty="0" smtClean="0"/>
              <a:t> style</a:t>
            </a:r>
            <a:endParaRPr lang="cs-CZ" noProof="0" dirty="0"/>
          </a:p>
        </p:txBody>
      </p:sp>
      <p:sp>
        <p:nvSpPr>
          <p:cNvPr id="8" name="Text Placeholder 18"/>
          <p:cNvSpPr>
            <a:spLocks noGrp="1"/>
          </p:cNvSpPr>
          <p:nvPr>
            <p:ph idx="1"/>
          </p:nvPr>
        </p:nvSpPr>
        <p:spPr>
          <a:xfrm>
            <a:off x="501651" y="1665289"/>
            <a:ext cx="11165416" cy="4713911"/>
          </a:xfrm>
          <a:prstGeom prst="rect">
            <a:avLst/>
          </a:prstGeom>
        </p:spPr>
        <p:txBody>
          <a:bodyPr rtlCol="0">
            <a:noAutofit/>
          </a:bodyPr>
          <a:lstStyle/>
          <a:p>
            <a:pPr lvl="0"/>
            <a:r>
              <a:rPr lang="cs-CZ" noProof="0" dirty="0" err="1" smtClean="0"/>
              <a:t>Click</a:t>
            </a:r>
            <a:r>
              <a:rPr lang="cs-CZ" noProof="0" dirty="0" smtClean="0"/>
              <a:t> to </a:t>
            </a:r>
            <a:r>
              <a:rPr lang="cs-CZ" noProof="0" dirty="0" err="1" smtClean="0"/>
              <a:t>edit</a:t>
            </a:r>
            <a:r>
              <a:rPr lang="cs-CZ" noProof="0" dirty="0" smtClean="0"/>
              <a:t> Master text </a:t>
            </a:r>
            <a:r>
              <a:rPr lang="cs-CZ" noProof="0" dirty="0" err="1" smtClean="0"/>
              <a:t>styles</a:t>
            </a:r>
            <a:endParaRPr lang="cs-CZ" noProof="0" dirty="0" smtClean="0"/>
          </a:p>
          <a:p>
            <a:pPr lvl="1"/>
            <a:r>
              <a:rPr lang="cs-CZ" noProof="0" dirty="0" smtClean="0"/>
              <a:t>Second </a:t>
            </a:r>
            <a:r>
              <a:rPr lang="cs-CZ" noProof="0" dirty="0" err="1" smtClean="0"/>
              <a:t>level</a:t>
            </a:r>
            <a:endParaRPr lang="cs-CZ" noProof="0" dirty="0" smtClean="0"/>
          </a:p>
          <a:p>
            <a:pPr lvl="2"/>
            <a:r>
              <a:rPr lang="cs-CZ" noProof="0" dirty="0" err="1" smtClean="0"/>
              <a:t>Third</a:t>
            </a:r>
            <a:r>
              <a:rPr lang="cs-CZ" noProof="0" dirty="0" smtClean="0"/>
              <a:t> </a:t>
            </a:r>
            <a:r>
              <a:rPr lang="cs-CZ" noProof="0" dirty="0" err="1" smtClean="0"/>
              <a:t>level</a:t>
            </a:r>
            <a:endParaRPr lang="cs-CZ" noProof="0" dirty="0" smtClean="0"/>
          </a:p>
          <a:p>
            <a:pPr lvl="3"/>
            <a:r>
              <a:rPr lang="cs-CZ" noProof="0" dirty="0" err="1" smtClean="0"/>
              <a:t>Fourth</a:t>
            </a:r>
            <a:r>
              <a:rPr lang="cs-CZ" noProof="0" dirty="0" smtClean="0"/>
              <a:t> </a:t>
            </a:r>
            <a:r>
              <a:rPr lang="cs-CZ" noProof="0" dirty="0" err="1" smtClean="0"/>
              <a:t>level</a:t>
            </a:r>
            <a:endParaRPr lang="cs-CZ" noProof="0" dirty="0" smtClean="0"/>
          </a:p>
          <a:p>
            <a:pPr lvl="4"/>
            <a:r>
              <a:rPr lang="cs-CZ" noProof="0" dirty="0" err="1" smtClean="0"/>
              <a:t>Fifth</a:t>
            </a:r>
            <a:r>
              <a:rPr lang="cs-CZ" noProof="0" dirty="0" smtClean="0"/>
              <a:t> </a:t>
            </a:r>
            <a:r>
              <a:rPr lang="cs-CZ" noProof="0" dirty="0" err="1" smtClean="0"/>
              <a:t>level</a:t>
            </a:r>
            <a:endParaRPr lang="cs-CZ" noProof="0" dirty="0"/>
          </a:p>
        </p:txBody>
      </p:sp>
    </p:spTree>
    <p:extLst>
      <p:ext uri="{BB962C8B-B14F-4D97-AF65-F5344CB8AC3E}">
        <p14:creationId xmlns:p14="http://schemas.microsoft.com/office/powerpoint/2010/main" val="1614191950"/>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GB" dirty="0"/>
          </a:p>
        </p:txBody>
      </p:sp>
    </p:spTree>
    <p:extLst>
      <p:ext uri="{BB962C8B-B14F-4D97-AF65-F5344CB8AC3E}">
        <p14:creationId xmlns:p14="http://schemas.microsoft.com/office/powerpoint/2010/main" val="239551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Edit Master text styles</a:t>
            </a:r>
          </a:p>
        </p:txBody>
      </p:sp>
      <p:sp>
        <p:nvSpPr>
          <p:cNvPr id="7" name="CaseCode">
            <a:extLst>
              <a:ext uri="{FF2B5EF4-FFF2-40B4-BE49-F238E27FC236}">
                <a16:creationId xmlns:a16="http://schemas.microsoft.com/office/drawing/2014/main" id="{E8E60749-A3E0-4E09-BF50-6D6B361BEF91}"/>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2AD12011-8F73-49BB-8C12-BDC820477529}"/>
              </a:ext>
            </a:extLst>
          </p:cNvPr>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385427605"/>
      </p:ext>
    </p:extLst>
  </p:cSld>
  <p:clrMapOvr>
    <a:masterClrMapping/>
  </p:clrMapOvr>
  <p:transition>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tags" Target="../tags/tag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vmlDrawing" Target="../drawings/vmlDrawing2.v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theme" Target="../theme/theme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49" Type="http://schemas.openxmlformats.org/officeDocument/2006/relationships/image" Target="../media/image1.emf"/><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48" Type="http://schemas.openxmlformats.org/officeDocument/2006/relationships/oleObject" Target="../embeddings/oleObject1.bin"/><Relationship Id="rId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65" name="think-cell Slide" r:id="rId44" imgW="270" imgH="270" progId="TCLayout.ActiveDocument.1">
                  <p:embed/>
                </p:oleObj>
              </mc:Choice>
              <mc:Fallback>
                <p:oleObj name="think-cell Slide" r:id="rId44" imgW="270" imgH="270"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5" name="CaseCode"/>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tx1"/>
                </a:solidFill>
                <a:latin typeface="Calibri" panose="020F0502020204030204" pitchFamily="34" charset="0"/>
                <a:cs typeface="Calibri" panose="020F0502020204030204" pitchFamily="34" charset="0"/>
              </a:rPr>
              <a:t>Presentation title</a:t>
            </a:r>
            <a:br>
              <a:rPr lang="en-US" sz="900" noProof="0" dirty="0">
                <a:solidFill>
                  <a:schemeClr val="tx1"/>
                </a:solidFill>
                <a:latin typeface="Calibri" panose="020F0502020204030204" pitchFamily="34" charset="0"/>
                <a:cs typeface="Calibri" panose="020F0502020204030204" pitchFamily="34" charset="0"/>
              </a:rPr>
            </a:br>
            <a:r>
              <a:rPr lang="en-US" sz="900" noProof="0" dirty="0">
                <a:solidFill>
                  <a:schemeClr val="tx1"/>
                </a:solidFill>
                <a:latin typeface="Calibri" panose="020F0502020204030204" pitchFamily="34" charset="0"/>
                <a:cs typeface="Calibri" panose="020F0502020204030204" pitchFamily="34" charset="0"/>
              </a:rPr>
              <a:t>[To edit, click View &gt; Slide Master &gt; Slide Master]</a:t>
            </a:r>
          </a:p>
        </p:txBody>
      </p:sp>
      <p:sp>
        <p:nvSpPr>
          <p:cNvPr id="18" name="Copyright"/>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tx1"/>
                </a:solidFill>
                <a:latin typeface="Calibri" panose="020F0502020204030204" pitchFamily="34" charset="0"/>
                <a:cs typeface="Calibri" panose="020F0502020204030204" pitchFamily="34" charset="0"/>
              </a:rPr>
              <a:t>© 202</a:t>
            </a:r>
            <a:r>
              <a:rPr lang="cs-CZ" sz="900" noProof="0" dirty="0" smtClean="0">
                <a:solidFill>
                  <a:schemeClr val="tx1"/>
                </a:solidFill>
                <a:latin typeface="Calibri" panose="020F0502020204030204" pitchFamily="34" charset="0"/>
                <a:cs typeface="Calibri" panose="020F0502020204030204" pitchFamily="34" charset="0"/>
              </a:rPr>
              <a:t>1</a:t>
            </a:r>
            <a:r>
              <a:rPr lang="en-US" sz="900" noProof="0" dirty="0" smtClean="0">
                <a:solidFill>
                  <a:schemeClr val="tx1"/>
                </a:solidFill>
                <a:latin typeface="Calibri" panose="020F0502020204030204" pitchFamily="34" charset="0"/>
                <a:cs typeface="Calibri" panose="020F0502020204030204" pitchFamily="34" charset="0"/>
              </a:rPr>
              <a:t>. For information, contact Deloitte Czech Republic. </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Rectangle 2">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a:t>‹#›</a:t>
            </a:fld>
            <a:endParaRPr lang="en-US" sz="900" dirty="0"/>
          </a:p>
        </p:txBody>
      </p:sp>
    </p:spTree>
    <p:extLst>
      <p:ext uri="{BB962C8B-B14F-4D97-AF65-F5344CB8AC3E}">
        <p14:creationId xmlns:p14="http://schemas.microsoft.com/office/powerpoint/2010/main" val="539286255"/>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98"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b="0"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
          <a:schemeClr val="tx1"/>
        </a:buClr>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12">
          <p15:clr>
            <a:srgbClr val="F26B43"/>
          </p15:clr>
        </p15:guide>
        <p15:guide id="3" pos="1392">
          <p15:clr>
            <a:srgbClr val="F26B43"/>
          </p15:clr>
        </p15:guide>
        <p15:guide id="4" pos="1512">
          <p15:clr>
            <a:srgbClr val="F26B43"/>
          </p15:clr>
        </p15:guide>
        <p15:guide id="5" pos="2592">
          <p15:clr>
            <a:srgbClr val="F26B43"/>
          </p15:clr>
        </p15:guide>
        <p15:guide id="6" pos="2712">
          <p15:clr>
            <a:srgbClr val="F26B43"/>
          </p15:clr>
        </p15:guide>
        <p15:guide id="7" pos="3768">
          <p15:clr>
            <a:srgbClr val="F26B43"/>
          </p15:clr>
        </p15:guide>
        <p15:guide id="8" pos="7368">
          <p15:clr>
            <a:srgbClr val="F26B43"/>
          </p15:clr>
        </p15:guide>
        <p15:guide id="9" pos="6288">
          <p15:clr>
            <a:srgbClr val="F26B43"/>
          </p15:clr>
        </p15:guide>
        <p15:guide id="10" pos="6168">
          <p15:clr>
            <a:srgbClr val="F26B43"/>
          </p15:clr>
        </p15:guide>
        <p15:guide id="11" pos="5088">
          <p15:clr>
            <a:srgbClr val="F26B43"/>
          </p15:clr>
        </p15:guide>
        <p15:guide id="12" pos="4968">
          <p15:clr>
            <a:srgbClr val="F26B43"/>
          </p15:clr>
        </p15:guide>
        <p15:guide id="13" pos="3912">
          <p15:clr>
            <a:srgbClr val="F26B43"/>
          </p15:clr>
        </p15:guide>
        <p15:guide id="14" orient="horz" pos="4104">
          <p15:clr>
            <a:srgbClr val="F26B43"/>
          </p15:clr>
        </p15:guide>
        <p15:guide id="15" orient="horz" pos="4032">
          <p15:clr>
            <a:srgbClr val="F26B43"/>
          </p15:clr>
        </p15:guide>
        <p15:guide id="16" orient="horz" pos="2232">
          <p15:clr>
            <a:srgbClr val="F26B43"/>
          </p15:clr>
        </p15:guide>
        <p15:guide id="17" orient="horz" pos="1056">
          <p15:clr>
            <a:srgbClr val="F26B43"/>
          </p15:clr>
        </p15:guide>
        <p15:guide id="18" orient="horz"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7"/>
            </p:custDataLst>
            <p:extLst>
              <p:ext uri="{D42A27DB-BD31-4B8C-83A1-F6EECF244321}">
                <p14:modId xmlns:p14="http://schemas.microsoft.com/office/powerpoint/2010/main" val="308715144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49" name="think-cell Slide" r:id="rId48" imgW="270" imgH="270" progId="TCLayout.ActiveDocument.1">
                  <p:embed/>
                </p:oleObj>
              </mc:Choice>
              <mc:Fallback>
                <p:oleObj name="think-cell Slide" r:id="rId48" imgW="270" imgH="270" progId="TCLayout.ActiveDocument.1">
                  <p:embed/>
                  <p:pic>
                    <p:nvPicPr>
                      <p:cNvPr id="4" name="Object 3" hidden="1"/>
                      <p:cNvPicPr/>
                      <p:nvPr/>
                    </p:nvPicPr>
                    <p:blipFill>
                      <a:blip r:embed="rId49"/>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cs-CZ" noProof="0" dirty="0" err="1" smtClean="0"/>
              <a:t>Click</a:t>
            </a:r>
            <a:r>
              <a:rPr lang="cs-CZ" noProof="0" dirty="0" smtClean="0"/>
              <a:t> to </a:t>
            </a:r>
            <a:r>
              <a:rPr lang="cs-CZ" noProof="0" dirty="0" err="1" smtClean="0"/>
              <a:t>edit</a:t>
            </a:r>
            <a:r>
              <a:rPr lang="cs-CZ" noProof="0" dirty="0" smtClean="0"/>
              <a:t> Master </a:t>
            </a:r>
            <a:r>
              <a:rPr lang="cs-CZ" noProof="0" dirty="0" err="1" smtClean="0"/>
              <a:t>title</a:t>
            </a:r>
            <a:r>
              <a:rPr lang="cs-CZ" noProof="0" dirty="0" smtClean="0"/>
              <a:t> style</a:t>
            </a:r>
            <a:endParaRPr lang="cs-CZ" noProof="0" dirty="0"/>
          </a:p>
        </p:txBody>
      </p:sp>
      <p:sp>
        <p:nvSpPr>
          <p:cNvPr id="15" name="CaseCode"/>
          <p:cNvSpPr txBox="1"/>
          <p:nvPr/>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smtClean="0"/>
              <a:t>Ekonomicko-správní fakulta Masarykova Univerzita</a:t>
            </a:r>
            <a:endParaRPr lang="cs-CZ" sz="900" noProof="0" dirty="0">
              <a:solidFill>
                <a:schemeClr val="tx1"/>
              </a:solidFill>
              <a:latin typeface="Calibri" panose="020F0502020204030204" pitchFamily="34" charset="0"/>
              <a:cs typeface="Calibri" panose="020F0502020204030204" pitchFamily="34" charset="0"/>
            </a:endParaRPr>
          </a:p>
        </p:txBody>
      </p:sp>
      <p:sp>
        <p:nvSpPr>
          <p:cNvPr id="18" name="Copyright"/>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tx1"/>
                </a:solidFill>
                <a:latin typeface="Calibri" panose="020F0502020204030204" pitchFamily="34" charset="0"/>
                <a:cs typeface="Calibri" panose="020F0502020204030204" pitchFamily="34" charset="0"/>
              </a:rPr>
              <a:t>© 2021 Pro více informací kontaktujte Deloitte Česká republika.</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cs-CZ" noProof="0" dirty="0" err="1" smtClean="0"/>
              <a:t>Click</a:t>
            </a:r>
            <a:r>
              <a:rPr lang="cs-CZ" noProof="0" dirty="0" smtClean="0"/>
              <a:t> to </a:t>
            </a:r>
            <a:r>
              <a:rPr lang="cs-CZ" noProof="0" dirty="0" err="1" smtClean="0"/>
              <a:t>edit</a:t>
            </a:r>
            <a:r>
              <a:rPr lang="cs-CZ" noProof="0" dirty="0" smtClean="0"/>
              <a:t> Master text </a:t>
            </a:r>
            <a:r>
              <a:rPr lang="cs-CZ" noProof="0" dirty="0" err="1" smtClean="0"/>
              <a:t>styles</a:t>
            </a:r>
            <a:endParaRPr lang="cs-CZ" noProof="0" dirty="0" smtClean="0"/>
          </a:p>
          <a:p>
            <a:pPr lvl="1"/>
            <a:r>
              <a:rPr lang="cs-CZ" noProof="0" dirty="0" smtClean="0"/>
              <a:t>Second </a:t>
            </a:r>
            <a:r>
              <a:rPr lang="cs-CZ" noProof="0" dirty="0" err="1" smtClean="0"/>
              <a:t>level</a:t>
            </a:r>
            <a:endParaRPr lang="cs-CZ" noProof="0" dirty="0" smtClean="0"/>
          </a:p>
          <a:p>
            <a:pPr lvl="2"/>
            <a:r>
              <a:rPr lang="cs-CZ" noProof="0" dirty="0" err="1" smtClean="0"/>
              <a:t>Third</a:t>
            </a:r>
            <a:r>
              <a:rPr lang="cs-CZ" noProof="0" dirty="0" smtClean="0"/>
              <a:t> </a:t>
            </a:r>
            <a:r>
              <a:rPr lang="cs-CZ" noProof="0" dirty="0" err="1" smtClean="0"/>
              <a:t>level</a:t>
            </a:r>
            <a:endParaRPr lang="cs-CZ" noProof="0" dirty="0" smtClean="0"/>
          </a:p>
          <a:p>
            <a:pPr lvl="3"/>
            <a:r>
              <a:rPr lang="cs-CZ" noProof="0" dirty="0" err="1" smtClean="0"/>
              <a:t>Fourth</a:t>
            </a:r>
            <a:r>
              <a:rPr lang="cs-CZ" noProof="0" dirty="0" smtClean="0"/>
              <a:t> </a:t>
            </a:r>
            <a:r>
              <a:rPr lang="cs-CZ" noProof="0" dirty="0" err="1" smtClean="0"/>
              <a:t>level</a:t>
            </a:r>
            <a:endParaRPr lang="cs-CZ" noProof="0" dirty="0" smtClean="0"/>
          </a:p>
          <a:p>
            <a:pPr lvl="4"/>
            <a:r>
              <a:rPr lang="cs-CZ" noProof="0" dirty="0" err="1" smtClean="0"/>
              <a:t>Fifth</a:t>
            </a:r>
            <a:r>
              <a:rPr lang="cs-CZ" noProof="0" dirty="0" smtClean="0"/>
              <a:t> </a:t>
            </a:r>
            <a:r>
              <a:rPr lang="cs-CZ" noProof="0" dirty="0" err="1" smtClean="0"/>
              <a:t>level</a:t>
            </a:r>
            <a:endParaRPr lang="cs-CZ" noProof="0" dirty="0"/>
          </a:p>
        </p:txBody>
      </p:sp>
      <p:sp>
        <p:nvSpPr>
          <p:cNvPr id="3" name="Rectangle 2">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cs-CZ" sz="900" noProof="0" smtClean="0">
                <a:solidFill>
                  <a:schemeClr val="tx1"/>
                </a:solidFill>
                <a:latin typeface="Calibri" panose="020F0502020204030204" pitchFamily="34" charset="0"/>
                <a:cs typeface="Calibri" panose="020F0502020204030204" pitchFamily="34" charset="0"/>
              </a:rPr>
              <a:pPr/>
              <a:t>‹#›</a:t>
            </a:fld>
            <a:endParaRPr lang="cs-CZ" sz="900" noProof="0" dirty="0"/>
          </a:p>
        </p:txBody>
      </p:sp>
    </p:spTree>
    <p:extLst>
      <p:ext uri="{BB962C8B-B14F-4D97-AF65-F5344CB8AC3E}">
        <p14:creationId xmlns:p14="http://schemas.microsoft.com/office/powerpoint/2010/main" val="495659210"/>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56" r:id="rId3"/>
    <p:sldLayoutId id="2147483947" r:id="rId4"/>
    <p:sldLayoutId id="2147483957" r:id="rId5"/>
    <p:sldLayoutId id="2147483944" r:id="rId6"/>
    <p:sldLayoutId id="2147483900" r:id="rId7"/>
    <p:sldLayoutId id="2147483901" r:id="rId8"/>
    <p:sldLayoutId id="2147483902" r:id="rId9"/>
    <p:sldLayoutId id="2147483949" r:id="rId10"/>
    <p:sldLayoutId id="2147483950" r:id="rId11"/>
    <p:sldLayoutId id="2147483951" r:id="rId12"/>
    <p:sldLayoutId id="2147483952" r:id="rId13"/>
    <p:sldLayoutId id="2147483953" r:id="rId14"/>
    <p:sldLayoutId id="2147483954" r:id="rId15"/>
    <p:sldLayoutId id="2147483955" r:id="rId16"/>
    <p:sldLayoutId id="2147483903" r:id="rId17"/>
    <p:sldLayoutId id="2147483904" r:id="rId18"/>
    <p:sldLayoutId id="2147483905" r:id="rId19"/>
    <p:sldLayoutId id="2147483999" r:id="rId20"/>
    <p:sldLayoutId id="2147483906" r:id="rId21"/>
    <p:sldLayoutId id="2147483907" r:id="rId22"/>
    <p:sldLayoutId id="2147483908" r:id="rId23"/>
    <p:sldLayoutId id="2147483909" r:id="rId24"/>
    <p:sldLayoutId id="2147483911" r:id="rId25"/>
    <p:sldLayoutId id="2147483912"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4" r:id="rId36"/>
    <p:sldLayoutId id="2147483925" r:id="rId37"/>
    <p:sldLayoutId id="2147483926" r:id="rId38"/>
    <p:sldLayoutId id="2147483945" r:id="rId39"/>
    <p:sldLayoutId id="2147483946" r:id="rId40"/>
    <p:sldLayoutId id="2147484001" r:id="rId41"/>
    <p:sldLayoutId id="2147484002" r:id="rId42"/>
    <p:sldLayoutId id="2147484004" r:id="rId43"/>
    <p:sldLayoutId id="2147484005" r:id="rId44"/>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b="0"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
          <a:schemeClr val="tx1"/>
        </a:buClr>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pos="312" userDrawn="1">
          <p15:clr>
            <a:srgbClr val="F26B43"/>
          </p15:clr>
        </p15:guide>
        <p15:guide id="3" pos="1392" userDrawn="1">
          <p15:clr>
            <a:srgbClr val="F26B43"/>
          </p15:clr>
        </p15:guide>
        <p15:guide id="4" pos="1512" userDrawn="1">
          <p15:clr>
            <a:srgbClr val="F26B43"/>
          </p15:clr>
        </p15:guide>
        <p15:guide id="5" pos="2592" userDrawn="1">
          <p15:clr>
            <a:srgbClr val="F26B43"/>
          </p15:clr>
        </p15:guide>
        <p15:guide id="6" pos="2712" userDrawn="1">
          <p15:clr>
            <a:srgbClr val="F26B43"/>
          </p15:clr>
        </p15:guide>
        <p15:guide id="7" pos="3768" userDrawn="1">
          <p15:clr>
            <a:srgbClr val="F26B43"/>
          </p15:clr>
        </p15:guide>
        <p15:guide id="8" pos="7368" userDrawn="1">
          <p15:clr>
            <a:srgbClr val="F26B43"/>
          </p15:clr>
        </p15:guide>
        <p15:guide id="9" pos="6288" userDrawn="1">
          <p15:clr>
            <a:srgbClr val="F26B43"/>
          </p15:clr>
        </p15:guide>
        <p15:guide id="10" pos="6168" userDrawn="1">
          <p15:clr>
            <a:srgbClr val="F26B43"/>
          </p15:clr>
        </p15:guide>
        <p15:guide id="11" pos="5088" userDrawn="1">
          <p15:clr>
            <a:srgbClr val="F26B43"/>
          </p15:clr>
        </p15:guide>
        <p15:guide id="12" pos="4968" userDrawn="1">
          <p15:clr>
            <a:srgbClr val="F26B43"/>
          </p15:clr>
        </p15:guide>
        <p15:guide id="13" pos="3912" userDrawn="1">
          <p15:clr>
            <a:srgbClr val="F26B43"/>
          </p15:clr>
        </p15:guide>
        <p15:guide id="14" orient="horz" pos="4104" userDrawn="1">
          <p15:clr>
            <a:srgbClr val="F26B43"/>
          </p15:clr>
        </p15:guide>
        <p15:guide id="15" orient="horz" pos="4032" userDrawn="1">
          <p15:clr>
            <a:srgbClr val="F26B43"/>
          </p15:clr>
        </p15:guide>
        <p15:guide id="16" orient="horz" pos="2232" userDrawn="1">
          <p15:clr>
            <a:srgbClr val="F26B43"/>
          </p15:clr>
        </p15:guide>
        <p15:guide id="17" orient="horz" pos="1056" userDrawn="1">
          <p15:clr>
            <a:srgbClr val="F26B43"/>
          </p15:clr>
        </p15:guide>
        <p15:guide id="18" orient="horz" pos="1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01651" y="5485767"/>
            <a:ext cx="4446269" cy="610233"/>
          </a:xfrm>
        </p:spPr>
        <p:txBody>
          <a:bodyPr/>
          <a:lstStyle/>
          <a:p>
            <a:r>
              <a:rPr lang="cs-CZ" b="1" dirty="0" smtClean="0"/>
              <a:t>CLO</a:t>
            </a:r>
            <a:br>
              <a:rPr lang="cs-CZ" b="1" dirty="0" smtClean="0"/>
            </a:br>
            <a:r>
              <a:rPr lang="cs-CZ" b="1" dirty="0" smtClean="0">
                <a:solidFill>
                  <a:schemeClr val="tx1"/>
                </a:solidFill>
              </a:rPr>
              <a:t>Petra Závalová</a:t>
            </a:r>
            <a:endParaRPr lang="en-US" b="1" dirty="0">
              <a:solidFill>
                <a:schemeClr val="tx1"/>
              </a:solidFill>
            </a:endParaRPr>
          </a:p>
        </p:txBody>
      </p:sp>
      <p:sp>
        <p:nvSpPr>
          <p:cNvPr id="39940" name="Text Placeholder 4"/>
          <p:cNvSpPr>
            <a:spLocks noGrp="1"/>
          </p:cNvSpPr>
          <p:nvPr>
            <p:ph type="body" sz="quarter" idx="10"/>
          </p:nvPr>
        </p:nvSpPr>
        <p:spPr/>
        <p:txBody>
          <a:bodyPr/>
          <a:lstStyle/>
          <a:p>
            <a:r>
              <a:rPr lang="cs-CZ" dirty="0" smtClean="0"/>
              <a:t>Prosinec</a:t>
            </a:r>
            <a:r>
              <a:rPr lang="en-US" dirty="0" smtClean="0"/>
              <a:t> 202</a:t>
            </a:r>
            <a:r>
              <a:rPr lang="cs-CZ" dirty="0" smtClean="0"/>
              <a:t>1</a:t>
            </a:r>
            <a:endParaRPr lang="en-US" dirty="0"/>
          </a:p>
        </p:txBody>
      </p:sp>
      <p:pic>
        <p:nvPicPr>
          <p:cNvPr id="3" name="Picture Placeholder 2"/>
          <p:cNvPicPr>
            <a:picLocks noGrp="1" noChangeAspect="1"/>
          </p:cNvPicPr>
          <p:nvPr>
            <p:ph type="pic" sz="quarter" idx="11"/>
          </p:nvPr>
        </p:nvPicPr>
        <p:blipFill rotWithShape="1">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l="11382" r="15588"/>
          <a:stretch/>
        </p:blipFill>
        <p:spPr>
          <a:xfrm>
            <a:off x="3838575" y="1224420"/>
            <a:ext cx="4286250" cy="4293730"/>
          </a:xfrm>
          <a:prstGeom prst="ellipse">
            <a:avLst/>
          </a:prstGeom>
        </p:spPr>
      </p:pic>
    </p:spTree>
    <p:extLst>
      <p:ext uri="{BB962C8B-B14F-4D97-AF65-F5344CB8AC3E}">
        <p14:creationId xmlns:p14="http://schemas.microsoft.com/office/powerpoint/2010/main" val="795150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pPr marL="285750" indent="-285750">
              <a:buFont typeface="Arial" panose="020B0604020202020204" pitchFamily="34" charset="0"/>
              <a:buChar char="•"/>
            </a:pPr>
            <a:r>
              <a:rPr lang="cs-CZ" altLang="en-US" sz="1600" dirty="0"/>
              <a:t>Lze jej užít pouze na základě povolení</a:t>
            </a:r>
          </a:p>
          <a:p>
            <a:pPr marL="285750" indent="-285750">
              <a:buFont typeface="Arial" panose="020B0604020202020204" pitchFamily="34" charset="0"/>
              <a:buChar char="•"/>
            </a:pPr>
            <a:r>
              <a:rPr lang="cs-CZ" altLang="en-US" sz="1600" dirty="0"/>
              <a:t>Povolení je časově omezeno (s možností opakovaného prodloužení)</a:t>
            </a:r>
          </a:p>
          <a:p>
            <a:pPr marL="285750" indent="-285750">
              <a:buFont typeface="Arial" panose="020B0604020202020204" pitchFamily="34" charset="0"/>
              <a:buChar char="•"/>
            </a:pPr>
            <a:r>
              <a:rPr lang="cs-CZ" altLang="en-US" sz="1600" dirty="0"/>
              <a:t>Držitel povolení musí být pouze osoba usazená v EU (vyjma režimu dočasné použití)</a:t>
            </a:r>
          </a:p>
          <a:p>
            <a:pPr marL="285750" indent="-285750">
              <a:buFont typeface="Arial" panose="020B0604020202020204" pitchFamily="34" charset="0"/>
              <a:buChar char="•"/>
            </a:pPr>
            <a:r>
              <a:rPr lang="cs-CZ" altLang="en-US" sz="1600" dirty="0"/>
              <a:t>Lze předpokládat požadavek na zajištění celního </a:t>
            </a:r>
            <a:r>
              <a:rPr lang="cs-CZ" altLang="en-US" sz="1600" dirty="0" smtClean="0"/>
              <a:t>dluhu – zajišťuje se pouze clo a výši zajištění lze snížit</a:t>
            </a:r>
          </a:p>
          <a:p>
            <a:pPr marL="285750" indent="-285750">
              <a:buFont typeface="Arial" panose="020B0604020202020204" pitchFamily="34" charset="0"/>
              <a:buChar char="•"/>
            </a:pPr>
            <a:r>
              <a:rPr lang="cs-CZ" altLang="en-US" sz="1600" dirty="0" smtClean="0"/>
              <a:t>Vyšší </a:t>
            </a:r>
            <a:r>
              <a:rPr lang="cs-CZ" altLang="en-US" sz="1600" dirty="0"/>
              <a:t>administrativní zátěž pro držitele povolení k některým režimům</a:t>
            </a:r>
          </a:p>
          <a:p>
            <a:endParaRPr lang="cs-CZ" sz="1600" dirty="0"/>
          </a:p>
          <a:p>
            <a:pPr lvl="1" indent="0">
              <a:buNone/>
            </a:pPr>
            <a:endParaRPr lang="cs-CZ" sz="1600" dirty="0"/>
          </a:p>
          <a:p>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smtClean="0"/>
              <a:t>Zvláštní režimy - podmínky</a:t>
            </a:r>
            <a:br>
              <a:rPr lang="cs-CZ" altLang="cs-CZ" dirty="0" smtClean="0"/>
            </a:br>
            <a:endParaRPr lang="cs-CZ" altLang="cs-CZ" dirty="0" smtClean="0"/>
          </a:p>
        </p:txBody>
      </p:sp>
      <p:sp>
        <p:nvSpPr>
          <p:cNvPr id="4"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7577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smtClean="0"/>
              <a:t>Celní sklad</a:t>
            </a:r>
          </a:p>
        </p:txBody>
      </p:sp>
      <p:sp>
        <p:nvSpPr>
          <p:cNvPr id="23555" name="Content Placeholder 2"/>
          <p:cNvSpPr>
            <a:spLocks noGrp="1"/>
          </p:cNvSpPr>
          <p:nvPr>
            <p:ph idx="1"/>
          </p:nvPr>
        </p:nvSpPr>
        <p:spPr/>
        <p:txBody>
          <a:bodyPr/>
          <a:lstStyle/>
          <a:p>
            <a:pPr marL="285750" indent="-285750">
              <a:buFont typeface="Arial" panose="020B0604020202020204" pitchFamily="34" charset="0"/>
              <a:buChar char="•"/>
            </a:pPr>
            <a:r>
              <a:rPr lang="cs-CZ" altLang="en-US" sz="1600" dirty="0"/>
              <a:t>Jakékoliv místo schválené CS, kde je zboží uskladňováno a je pod celním dohledem – veřejné či soukromé.</a:t>
            </a:r>
          </a:p>
          <a:p>
            <a:pPr marL="285750" indent="-285750">
              <a:buFont typeface="Arial" panose="020B0604020202020204" pitchFamily="34" charset="0"/>
              <a:buChar char="•"/>
            </a:pPr>
            <a:r>
              <a:rPr lang="cs-CZ" altLang="en-US" sz="1600" dirty="0"/>
              <a:t>Umožňuje uskladňovat zboží, které není zbožím Společenství, aniž toto zboží podléhá dovoznímu clu a obchodně-politickým opatřením.</a:t>
            </a:r>
          </a:p>
          <a:p>
            <a:pPr marL="285750" indent="-285750">
              <a:buFont typeface="Arial" panose="020B0604020202020204" pitchFamily="34" charset="0"/>
              <a:buChar char="•"/>
            </a:pPr>
            <a:r>
              <a:rPr lang="cs-CZ" altLang="en-US" sz="1600" dirty="0" smtClean="0"/>
              <a:t>Ve zvláštních případech umožňuje </a:t>
            </a:r>
            <a:r>
              <a:rPr lang="cs-CZ" altLang="en-US" sz="1600" dirty="0"/>
              <a:t>uskladňovat zboží, které je zbožím </a:t>
            </a:r>
            <a:r>
              <a:rPr lang="cs-CZ" altLang="en-US" sz="1600" dirty="0" smtClean="0"/>
              <a:t>Společenství</a:t>
            </a:r>
          </a:p>
          <a:p>
            <a:pPr marL="285750" indent="-285750">
              <a:buFont typeface="Arial" panose="020B0604020202020204" pitchFamily="34" charset="0"/>
              <a:buChar char="•"/>
            </a:pPr>
            <a:r>
              <a:rPr lang="cs-CZ" altLang="en-US" sz="1600" dirty="0" smtClean="0"/>
              <a:t>Zboží </a:t>
            </a:r>
            <a:r>
              <a:rPr lang="cs-CZ" altLang="en-US" sz="1600" dirty="0"/>
              <a:t>může být v celním skladu uskladněno, až na výjimky, neomezeně dlouho a může se s ním v omezeném rozsahu manipulovat (přebalovat, čistit apod.)</a:t>
            </a:r>
          </a:p>
          <a:p>
            <a:pPr marL="285750" indent="-285750">
              <a:buFont typeface="Arial" panose="020B0604020202020204" pitchFamily="34" charset="0"/>
              <a:buChar char="•"/>
            </a:pPr>
            <a:r>
              <a:rPr lang="cs-CZ" altLang="en-US" sz="1600" dirty="0"/>
              <a:t>Zboží lze v celním skladě </a:t>
            </a:r>
            <a:r>
              <a:rPr lang="cs-CZ" altLang="en-US" sz="1600" dirty="0" err="1"/>
              <a:t>přeprodávat</a:t>
            </a:r>
            <a:r>
              <a:rPr lang="cs-CZ" altLang="en-US" sz="1600" dirty="0"/>
              <a:t> – pozor vznik povinnosti registrace k DPH</a:t>
            </a:r>
          </a:p>
          <a:p>
            <a:endParaRPr lang="cs-CZ" sz="1600" dirty="0" smtClean="0"/>
          </a:p>
          <a:p>
            <a:endParaRPr lang="cs-CZ" sz="1600" dirty="0"/>
          </a:p>
          <a:p>
            <a:endParaRPr lang="cs-CZ" sz="1600" b="1" dirty="0" err="1"/>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607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smtClean="0"/>
              <a:t>Svobodné pásmo</a:t>
            </a:r>
          </a:p>
        </p:txBody>
      </p:sp>
      <p:sp>
        <p:nvSpPr>
          <p:cNvPr id="23555" name="Content Placeholder 2"/>
          <p:cNvSpPr>
            <a:spLocks noGrp="1"/>
          </p:cNvSpPr>
          <p:nvPr>
            <p:ph idx="1"/>
          </p:nvPr>
        </p:nvSpPr>
        <p:spPr>
          <a:xfrm>
            <a:off x="501651" y="1665289"/>
            <a:ext cx="10347324" cy="4716463"/>
          </a:xfrm>
        </p:spPr>
        <p:txBody>
          <a:bodyPr/>
          <a:lstStyle/>
          <a:p>
            <a:pPr marL="285750" indent="-285750">
              <a:buFont typeface="Arial" panose="020B0604020202020204" pitchFamily="34" charset="0"/>
              <a:buChar char="•"/>
            </a:pPr>
            <a:r>
              <a:rPr lang="cs-CZ" altLang="en-US" sz="1600" dirty="0"/>
              <a:t>Jde o </a:t>
            </a:r>
            <a:r>
              <a:rPr lang="cs-CZ" altLang="en-US" sz="1600" dirty="0" smtClean="0"/>
              <a:t>prostor, </a:t>
            </a:r>
            <a:r>
              <a:rPr lang="cs-CZ" altLang="en-US" sz="1600" dirty="0"/>
              <a:t>ve kterém:</a:t>
            </a:r>
          </a:p>
          <a:p>
            <a:pPr marL="457200" indent="-457200">
              <a:buAutoNum type="alphaLcParenR"/>
            </a:pPr>
            <a:r>
              <a:rPr lang="cs-CZ" altLang="en-US" sz="1600" dirty="0"/>
              <a:t>se má pro účely uplatnění cla nebo obchodně-politických opatření za to, že se zboží, které není zbožím EU, nenachází na území EU.</a:t>
            </a:r>
          </a:p>
          <a:p>
            <a:pPr marL="457200" indent="-457200">
              <a:buAutoNum type="alphaLcParenR"/>
            </a:pPr>
            <a:r>
              <a:rPr lang="cs-CZ" altLang="en-US" sz="1600" dirty="0"/>
              <a:t>se na zboží EU, u kterého tak stanoví zvláštní předpisy EU, vztahují v důsledku jeho umístění ve svobodném pásmu opatření, která jsou obvykle spojena s vývozem zboží.</a:t>
            </a:r>
          </a:p>
          <a:p>
            <a:endParaRPr lang="cs-CZ" sz="1600" dirty="0"/>
          </a:p>
          <a:p>
            <a:endParaRPr lang="cs-CZ" sz="1600" dirty="0"/>
          </a:p>
          <a:p>
            <a:endParaRPr lang="cs-CZ" sz="1600" b="1" dirty="0" err="1"/>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92199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smtClean="0"/>
              <a:t>Dočasné použití</a:t>
            </a:r>
          </a:p>
        </p:txBody>
      </p:sp>
      <p:sp>
        <p:nvSpPr>
          <p:cNvPr id="23555" name="Content Placeholder 2"/>
          <p:cNvSpPr>
            <a:spLocks noGrp="1"/>
          </p:cNvSpPr>
          <p:nvPr>
            <p:ph idx="1"/>
          </p:nvPr>
        </p:nvSpPr>
        <p:spPr>
          <a:xfrm>
            <a:off x="501651" y="1665289"/>
            <a:ext cx="10175874" cy="4716463"/>
          </a:xfrm>
        </p:spPr>
        <p:txBody>
          <a:bodyPr/>
          <a:lstStyle/>
          <a:p>
            <a:pPr marL="285750" indent="-285750">
              <a:buFont typeface="Arial" panose="020B0604020202020204" pitchFamily="34" charset="0"/>
              <a:buChar char="•"/>
            </a:pPr>
            <a:r>
              <a:rPr lang="cs-CZ" altLang="en-US" sz="1600" dirty="0"/>
              <a:t>Umožňuje, aby zboží, které není zbožím Společenství  a které má být vyvezeno zpět </a:t>
            </a:r>
            <a:r>
              <a:rPr lang="cs-CZ" altLang="en-US" sz="1600" u="sng" dirty="0"/>
              <a:t>v nezměněném </a:t>
            </a:r>
            <a:r>
              <a:rPr lang="cs-CZ" altLang="en-US" sz="1600" dirty="0"/>
              <a:t>stavu, bylo na celním území používáno s úplným nebo částečným osvobozením od dovozního cla.</a:t>
            </a:r>
          </a:p>
          <a:p>
            <a:pPr marL="285750" indent="-285750">
              <a:buFont typeface="Arial" panose="020B0604020202020204" pitchFamily="34" charset="0"/>
              <a:buChar char="•"/>
            </a:pPr>
            <a:r>
              <a:rPr lang="cs-CZ" altLang="en-US" sz="1600" dirty="0"/>
              <a:t>Dopravní prostředky, kontejnery, lékařské přístroje, předměty pro vykonávání povolání, sportovní náčiní, předměty osobní potřeby cestujících</a:t>
            </a:r>
          </a:p>
          <a:p>
            <a:pPr marL="285750" indent="-285750">
              <a:buFont typeface="Arial" panose="020B0604020202020204" pitchFamily="34" charset="0"/>
              <a:buChar char="•"/>
            </a:pPr>
            <a:r>
              <a:rPr lang="cs-CZ" altLang="en-US" sz="1600" dirty="0"/>
              <a:t>Propagační materiály, příslušenství i umělecká díla určená k vystavování </a:t>
            </a:r>
          </a:p>
          <a:p>
            <a:pPr marL="285750" indent="-285750">
              <a:buFont typeface="Arial" panose="020B0604020202020204" pitchFamily="34" charset="0"/>
              <a:buChar char="•"/>
            </a:pPr>
            <a:r>
              <a:rPr lang="cs-CZ" altLang="en-US" sz="1600" dirty="0"/>
              <a:t>Režim maximálně na období 2 let</a:t>
            </a:r>
          </a:p>
          <a:p>
            <a:endParaRPr lang="cs-CZ" sz="1600" dirty="0"/>
          </a:p>
          <a:p>
            <a:pPr marL="285750" indent="-285750">
              <a:buFont typeface="Arial" panose="020B0604020202020204" pitchFamily="34" charset="0"/>
              <a:buChar char="•"/>
            </a:pPr>
            <a:endParaRPr lang="cs-CZ" sz="1600" dirty="0" smtClean="0"/>
          </a:p>
          <a:p>
            <a:endParaRPr lang="cs-CZ" sz="1600" dirty="0"/>
          </a:p>
          <a:p>
            <a:endParaRPr lang="cs-CZ" sz="1600" dirty="0"/>
          </a:p>
          <a:p>
            <a:endParaRPr lang="cs-CZ" sz="1600" b="1" dirty="0" err="1"/>
          </a:p>
        </p:txBody>
      </p:sp>
      <p:sp>
        <p:nvSpPr>
          <p:cNvPr id="4"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6540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dirty="0" smtClean="0"/>
              <a:t>Konečné užití</a:t>
            </a:r>
            <a:br>
              <a:rPr lang="cs-CZ" dirty="0" smtClean="0"/>
            </a:br>
            <a:endParaRPr lang="cs-CZ" altLang="cs-CZ" dirty="0" smtClean="0"/>
          </a:p>
        </p:txBody>
      </p:sp>
      <p:sp>
        <p:nvSpPr>
          <p:cNvPr id="23555" name="Content Placeholder 2"/>
          <p:cNvSpPr>
            <a:spLocks noGrp="1"/>
          </p:cNvSpPr>
          <p:nvPr>
            <p:ph idx="1"/>
          </p:nvPr>
        </p:nvSpPr>
        <p:spPr>
          <a:xfrm>
            <a:off x="501652" y="1676400"/>
            <a:ext cx="9772648" cy="4705352"/>
          </a:xfrm>
        </p:spPr>
        <p:txBody>
          <a:bodyPr/>
          <a:lstStyle/>
          <a:p>
            <a:pPr marL="285750" indent="-285750">
              <a:buFont typeface="Arial" panose="020B0604020202020204" pitchFamily="34" charset="0"/>
              <a:buChar char="•"/>
            </a:pPr>
            <a:r>
              <a:rPr lang="cs-CZ" altLang="en-US" sz="1600" dirty="0"/>
              <a:t>Umožňuje, aby bylo zboží z důvodu svého zvláštního účelu propuštěno do volného oběhu s osvobozením od cla nebo se sníženou sazbou cla</a:t>
            </a:r>
          </a:p>
          <a:p>
            <a:pPr marL="285750" indent="-285750">
              <a:buFont typeface="Arial" panose="020B0604020202020204" pitchFamily="34" charset="0"/>
              <a:buChar char="•"/>
            </a:pPr>
            <a:r>
              <a:rPr lang="cs-CZ" altLang="en-US" sz="1600" dirty="0"/>
              <a:t>Používá se ve spojení:</a:t>
            </a:r>
          </a:p>
          <a:p>
            <a:pPr lvl="2"/>
            <a:r>
              <a:rPr lang="cs-CZ" altLang="en-US" sz="1600" dirty="0"/>
              <a:t> </a:t>
            </a:r>
            <a:r>
              <a:rPr lang="cs-CZ" altLang="en-US" sz="1600" dirty="0" smtClean="0"/>
              <a:t>se suspenzemi (kdy surovina/materiál/díl musí být použit při výrobě konkrétního předem stanoveného výrobku)</a:t>
            </a:r>
            <a:endParaRPr lang="cs-CZ" altLang="en-US" sz="1600" dirty="0"/>
          </a:p>
          <a:p>
            <a:pPr lvl="2"/>
            <a:r>
              <a:rPr lang="cs-CZ" altLang="en-US" sz="1600" dirty="0"/>
              <a:t> </a:t>
            </a:r>
            <a:r>
              <a:rPr lang="cs-CZ" altLang="en-US" sz="1600" dirty="0" smtClean="0"/>
              <a:t>s </a:t>
            </a:r>
            <a:r>
              <a:rPr lang="cs-CZ" altLang="en-US" sz="1600" dirty="0"/>
              <a:t>výrobky, které jsou jmenovány v celním sazebníku pod hlavou II – </a:t>
            </a:r>
            <a:r>
              <a:rPr lang="cs-CZ" altLang="en-US" sz="1600" dirty="0" smtClean="0"/>
              <a:t>civilní </a:t>
            </a:r>
            <a:r>
              <a:rPr lang="cs-CZ" altLang="en-US" sz="1600" dirty="0"/>
              <a:t>letadla, některé kategorie lodí, člunů, farmaceutické </a:t>
            </a:r>
            <a:r>
              <a:rPr lang="cs-CZ" altLang="en-US" sz="1600" dirty="0" smtClean="0"/>
              <a:t>výrobky</a:t>
            </a:r>
            <a:endParaRPr lang="cs-CZ" altLang="en-US" sz="1600" dirty="0"/>
          </a:p>
          <a:p>
            <a:pPr marL="285750" indent="-285750">
              <a:buFont typeface="Arial" panose="020B0604020202020204" pitchFamily="34" charset="0"/>
              <a:buChar char="•"/>
            </a:pPr>
            <a:r>
              <a:rPr lang="cs-CZ" altLang="en-US" sz="1600" dirty="0"/>
              <a:t>Pokud výrobek nedosáhne konečného </a:t>
            </a:r>
            <a:r>
              <a:rPr lang="cs-CZ" altLang="en-US" sz="1600" dirty="0" smtClean="0"/>
              <a:t>užití, nelze </a:t>
            </a:r>
            <a:r>
              <a:rPr lang="cs-CZ" altLang="en-US" sz="1600" dirty="0"/>
              <a:t>využít zvýhodněnou nebo nulovou celní sazbu – např. pokud letadlo není zaregistrováno v leteckém </a:t>
            </a:r>
            <a:r>
              <a:rPr lang="cs-CZ" altLang="en-US" sz="1600" dirty="0" smtClean="0"/>
              <a:t>rejstříku, </a:t>
            </a:r>
            <a:r>
              <a:rPr lang="cs-CZ" altLang="en-US" sz="1600" dirty="0"/>
              <a:t>nelze jej považovat za civilní letadlo a uplatní se na něj standardní celní </a:t>
            </a:r>
            <a:r>
              <a:rPr lang="cs-CZ" altLang="en-US" sz="1600" dirty="0" smtClean="0"/>
              <a:t>sazba</a:t>
            </a:r>
            <a:endParaRPr lang="cs-CZ" altLang="en-US" sz="1600" dirty="0"/>
          </a:p>
          <a:p>
            <a:endParaRPr lang="cs-CZ" sz="1600" b="1" dirty="0" err="1"/>
          </a:p>
        </p:txBody>
      </p:sp>
      <p:sp>
        <p:nvSpPr>
          <p:cNvPr id="6" name="Freeform 288"/>
          <p:cNvSpPr>
            <a:spLocks noChangeAspect="1" noEditPoints="1"/>
          </p:cNvSpPr>
          <p:nvPr/>
        </p:nvSpPr>
        <p:spPr bwMode="auto">
          <a:xfrm>
            <a:off x="9972675" y="317500"/>
            <a:ext cx="1728000" cy="1728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05117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9699624" cy="4716463"/>
          </a:xfrm>
        </p:spPr>
        <p:txBody>
          <a:bodyPr/>
          <a:lstStyle/>
          <a:p>
            <a:pPr marL="285750" indent="-285750">
              <a:buFont typeface="Arial" panose="020B0604020202020204" pitchFamily="34" charset="0"/>
              <a:buChar char="•"/>
            </a:pPr>
            <a:r>
              <a:rPr lang="cs-CZ" sz="1600" dirty="0"/>
              <a:t>Aktivní zušlechťovací styk je zvláštní celní režim, který umožňuje:</a:t>
            </a:r>
          </a:p>
          <a:p>
            <a:pPr marL="596900" lvl="1" indent="-457200">
              <a:buAutoNum type="alphaLcParenR"/>
            </a:pPr>
            <a:r>
              <a:rPr lang="cs-CZ" sz="1600" dirty="0"/>
              <a:t>neplatit clo z dovozů materiálů/komponentů použitých pro výrobu zboží určeného pro vývoz mimo EU; </a:t>
            </a:r>
          </a:p>
          <a:p>
            <a:pPr marL="596900" lvl="1" indent="-457200">
              <a:buAutoNum type="alphaLcParenR"/>
            </a:pPr>
            <a:r>
              <a:rPr lang="cs-CZ" sz="1600" dirty="0"/>
              <a:t>podrobit dovezené materiály/komponenty operacím, které změní jejich vlastnosti nebo stav, aniž by podléhaly dovoznímu clu a následně propustit výrobky vzniklé z těchto operací s použitím pro ně platných dovozních cel do volného oběhu. V tomto případě je základ pro výpočet cla hodnota finálního (zušlechtěného) výrobku - prakticky se používá </a:t>
            </a:r>
            <a:r>
              <a:rPr lang="cs-CZ" altLang="en-US" sz="1600" dirty="0"/>
              <a:t>u zboží s celní sazbou 0 % - clo se vypočítá z celní hodnoty finálního výrobku.</a:t>
            </a:r>
            <a:endParaRPr lang="cs-CZ" sz="1600" dirty="0"/>
          </a:p>
          <a:p>
            <a:pPr marL="285750" indent="-285750">
              <a:buFont typeface="Arial" panose="020B0604020202020204" pitchFamily="34" charset="0"/>
              <a:buChar char="•"/>
            </a:pPr>
            <a:r>
              <a:rPr lang="cs-CZ" sz="1600" dirty="0"/>
              <a:t>Využíváno výrobci popř. pro účely oprav zboží (záručních/pozáručních)</a:t>
            </a:r>
          </a:p>
          <a:p>
            <a:pPr marL="285750" indent="-285750">
              <a:buFont typeface="Arial" panose="020B0604020202020204" pitchFamily="34" charset="0"/>
              <a:buChar char="•"/>
            </a:pPr>
            <a:r>
              <a:rPr lang="cs-CZ" altLang="en-US" sz="1600" dirty="0"/>
              <a:t>Společnost využívající tento režim musí mít dobrý IT systém umožňující reportovat stav komponentů a </a:t>
            </a:r>
            <a:r>
              <a:rPr lang="cs-CZ" altLang="en-US" sz="1600" dirty="0" smtClean="0"/>
              <a:t>vyvezených/propuštěných </a:t>
            </a:r>
            <a:r>
              <a:rPr lang="cs-CZ" altLang="en-US" sz="1600" dirty="0"/>
              <a:t>zušlechtěných výrobků</a:t>
            </a:r>
          </a:p>
        </p:txBody>
      </p:sp>
      <p:sp>
        <p:nvSpPr>
          <p:cNvPr id="23554" name="Title 1"/>
          <p:cNvSpPr>
            <a:spLocks noGrp="1"/>
          </p:cNvSpPr>
          <p:nvPr>
            <p:ph type="title"/>
          </p:nvPr>
        </p:nvSpPr>
        <p:spPr/>
        <p:txBody>
          <a:bodyPr/>
          <a:lstStyle/>
          <a:p>
            <a:r>
              <a:rPr lang="cs-CZ" dirty="0" smtClean="0"/>
              <a:t>Aktivní zušlechťovací styk</a:t>
            </a:r>
            <a:r>
              <a:rPr lang="cs-CZ" dirty="0"/>
              <a:t/>
            </a:r>
            <a:br>
              <a:rPr lang="cs-CZ" dirty="0"/>
            </a:br>
            <a:endParaRPr lang="cs-CZ" altLang="cs-CZ" dirty="0" smtClean="0"/>
          </a:p>
        </p:txBody>
      </p:sp>
      <p:sp>
        <p:nvSpPr>
          <p:cNvPr id="4" name="Freeform 751"/>
          <p:cNvSpPr>
            <a:spLocks noChangeAspect="1" noEditPoints="1"/>
          </p:cNvSpPr>
          <p:nvPr/>
        </p:nvSpPr>
        <p:spPr bwMode="auto">
          <a:xfrm>
            <a:off x="9972675" y="314325"/>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90372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smtClean="0"/>
              <a:t>Pasivní zušlechťovací styk</a:t>
            </a:r>
          </a:p>
        </p:txBody>
      </p:sp>
      <p:sp>
        <p:nvSpPr>
          <p:cNvPr id="23555" name="Content Placeholder 2"/>
          <p:cNvSpPr>
            <a:spLocks noGrp="1"/>
          </p:cNvSpPr>
          <p:nvPr>
            <p:ph idx="1"/>
          </p:nvPr>
        </p:nvSpPr>
        <p:spPr/>
        <p:txBody>
          <a:bodyPr/>
          <a:lstStyle/>
          <a:p>
            <a:pPr marL="285750" indent="-285750">
              <a:buFont typeface="Arial" panose="020B0604020202020204" pitchFamily="34" charset="0"/>
              <a:buChar char="•"/>
            </a:pPr>
            <a:r>
              <a:rPr lang="cs-CZ" altLang="en-US" sz="1600" dirty="0"/>
              <a:t>Zušlechťovací operace se provádějí mimo území Společenství</a:t>
            </a:r>
          </a:p>
          <a:p>
            <a:pPr marL="285750" indent="-285750">
              <a:buFont typeface="Arial" panose="020B0604020202020204" pitchFamily="34" charset="0"/>
              <a:buChar char="•"/>
            </a:pPr>
            <a:r>
              <a:rPr lang="cs-CZ" altLang="en-US" sz="1600" dirty="0"/>
              <a:t>Umožňuje, aby zboží Společenství bylo dočasně vyvezeno za účelem podrobení zušlechťovací </a:t>
            </a:r>
            <a:r>
              <a:rPr lang="cs-CZ" altLang="en-US" sz="1600" dirty="0" smtClean="0"/>
              <a:t>operace, a </a:t>
            </a:r>
            <a:r>
              <a:rPr lang="cs-CZ" altLang="en-US" sz="1600" dirty="0"/>
              <a:t>aby výrobky vzniklé z těchto operací byly propuštěny zpět do VO s částečným nebo úplným osvobozením od dovozního cla.</a:t>
            </a:r>
          </a:p>
          <a:p>
            <a:pPr marL="285750" indent="-285750">
              <a:buFont typeface="Arial" panose="020B0604020202020204" pitchFamily="34" charset="0"/>
              <a:buChar char="•"/>
            </a:pPr>
            <a:r>
              <a:rPr lang="cs-CZ" altLang="en-US" sz="1600" dirty="0"/>
              <a:t>Clo je placeno pouze z přidané hodnoty</a:t>
            </a:r>
          </a:p>
          <a:p>
            <a:pPr marL="285750" indent="-285750">
              <a:buFont typeface="Arial" panose="020B0604020202020204" pitchFamily="34" charset="0"/>
              <a:buChar char="•"/>
            </a:pPr>
            <a:r>
              <a:rPr lang="cs-CZ" altLang="en-US" sz="1600" dirty="0"/>
              <a:t>Režim používaný pro zboží vyvážené za účelem opravy či výměny</a:t>
            </a:r>
          </a:p>
          <a:p>
            <a:pPr lvl="1" indent="0">
              <a:buNone/>
            </a:pPr>
            <a:endParaRPr lang="pl-PL" sz="1600" dirty="0" smtClean="0"/>
          </a:p>
          <a:p>
            <a:pPr marL="285750" indent="-285750">
              <a:buFont typeface="Wingdings" panose="05000000000000000000" pitchFamily="2" charset="2"/>
              <a:buChar char="ü"/>
            </a:pPr>
            <a:endParaRPr lang="cs-CZ" sz="1600" dirty="0" smtClean="0"/>
          </a:p>
          <a:p>
            <a:pPr marL="285750" indent="-285750">
              <a:buFont typeface="Arial" panose="020B0604020202020204" pitchFamily="34" charset="0"/>
              <a:buChar char="•"/>
            </a:pPr>
            <a:endParaRPr lang="cs-CZ" sz="1600" dirty="0" smtClean="0"/>
          </a:p>
          <a:p>
            <a:endParaRPr lang="cs-CZ" sz="1600" dirty="0" smtClean="0"/>
          </a:p>
          <a:p>
            <a:endParaRPr lang="cs-CZ" sz="1600" dirty="0" smtClean="0"/>
          </a:p>
          <a:p>
            <a:endParaRPr lang="cs-CZ" sz="1600" b="1" dirty="0" err="1"/>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47722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altLang="en-US" smtClean="0"/>
              <a:t>Dočasné uskladnění</a:t>
            </a:r>
            <a:endParaRPr lang="cs-CZ" altLang="en-US" dirty="0" smtClean="0"/>
          </a:p>
        </p:txBody>
      </p:sp>
      <p:sp>
        <p:nvSpPr>
          <p:cNvPr id="10243" name="Zástupný symbol pro obsah 2"/>
          <p:cNvSpPr>
            <a:spLocks noGrp="1"/>
          </p:cNvSpPr>
          <p:nvPr>
            <p:ph idx="1"/>
          </p:nvPr>
        </p:nvSpPr>
        <p:spPr/>
        <p:txBody>
          <a:bodyPr/>
          <a:lstStyle/>
          <a:p>
            <a:pPr lvl="1"/>
            <a:endParaRPr lang="cs-CZ" sz="1600" dirty="0" smtClean="0">
              <a:latin typeface="+mn-lt"/>
            </a:endParaRPr>
          </a:p>
          <a:p>
            <a:pPr marL="269875" lvl="1" indent="-269875"/>
            <a:r>
              <a:rPr lang="cs-CZ" sz="1600" dirty="0" smtClean="0">
                <a:latin typeface="+mn-lt"/>
              </a:rPr>
              <a:t>Situace</a:t>
            </a:r>
            <a:r>
              <a:rPr lang="cs-CZ" sz="1600" dirty="0">
                <a:latin typeface="+mn-lt"/>
              </a:rPr>
              <a:t>, kdy se zboží nachází pod celním dohledem v období od jeho předložení celnímu úřadu do jeho propuštění do dovozního režimu nebo zpětného vývozu</a:t>
            </a:r>
          </a:p>
          <a:p>
            <a:pPr marL="269875" lvl="1" indent="-269875"/>
            <a:r>
              <a:rPr lang="cs-CZ" sz="1600" dirty="0">
                <a:latin typeface="+mn-lt"/>
              </a:rPr>
              <a:t>Nejedná se o celní režim</a:t>
            </a:r>
          </a:p>
          <a:p>
            <a:pPr marL="269875" lvl="1" indent="-269875"/>
            <a:r>
              <a:rPr lang="cs-CZ" sz="1600" dirty="0">
                <a:latin typeface="+mn-lt"/>
              </a:rPr>
              <a:t>Místo skladu musí být povolené celními orgány (případně je DS provozován CÚ); lze provádět pouze operace sloužící k uchování zboží, konsolidaci zásilek</a:t>
            </a:r>
          </a:p>
          <a:p>
            <a:pPr marL="269875" lvl="1" indent="-269875"/>
            <a:r>
              <a:rPr lang="cs-CZ" sz="1600" dirty="0">
                <a:latin typeface="+mn-lt"/>
              </a:rPr>
              <a:t>Dočasně uskladněné zboží musí být do 90 dnů </a:t>
            </a:r>
            <a:r>
              <a:rPr lang="cs-CZ" sz="1600" dirty="0" smtClean="0">
                <a:latin typeface="+mn-lt"/>
              </a:rPr>
              <a:t>propuštěno </a:t>
            </a:r>
            <a:r>
              <a:rPr lang="cs-CZ" sz="1600" dirty="0">
                <a:latin typeface="+mn-lt"/>
              </a:rPr>
              <a:t>do celního režimu a nebo zpětně vyvezeno</a:t>
            </a:r>
          </a:p>
          <a:p>
            <a:pPr marL="269875" lvl="1" indent="-269875"/>
            <a:r>
              <a:rPr lang="cs-CZ" sz="1600" dirty="0">
                <a:latin typeface="+mn-lt"/>
              </a:rPr>
              <a:t>V</a:t>
            </a:r>
            <a:r>
              <a:rPr lang="cs-CZ" sz="1600" dirty="0" smtClean="0">
                <a:latin typeface="+mn-lt"/>
              </a:rPr>
              <a:t>yžadováno zajištění </a:t>
            </a:r>
            <a:r>
              <a:rPr lang="cs-CZ" sz="1600" dirty="0">
                <a:latin typeface="+mn-lt"/>
              </a:rPr>
              <a:t>celního </a:t>
            </a:r>
            <a:r>
              <a:rPr lang="cs-CZ" sz="1600" dirty="0" smtClean="0">
                <a:latin typeface="+mn-lt"/>
              </a:rPr>
              <a:t>dluhu</a:t>
            </a:r>
            <a:endParaRPr lang="cs-CZ" sz="1600" dirty="0">
              <a:latin typeface="+mn-lt"/>
            </a:endParaRPr>
          </a:p>
        </p:txBody>
      </p:sp>
      <p:sp>
        <p:nvSpPr>
          <p:cNvPr id="4"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2638212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ular Callout 46"/>
          <p:cNvSpPr/>
          <p:nvPr/>
        </p:nvSpPr>
        <p:spPr bwMode="gray">
          <a:xfrm>
            <a:off x="4823413" y="4078569"/>
            <a:ext cx="1005805" cy="482119"/>
          </a:xfrm>
          <a:prstGeom prst="wedgeRectCallout">
            <a:avLst>
              <a:gd name="adj1" fmla="val -4386"/>
              <a:gd name="adj2" fmla="val -260876"/>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Propuštění do režimu</a:t>
            </a:r>
          </a:p>
        </p:txBody>
      </p:sp>
      <p:cxnSp>
        <p:nvCxnSpPr>
          <p:cNvPr id="44" name="Straight Connector 43"/>
          <p:cNvCxnSpPr/>
          <p:nvPr/>
        </p:nvCxnSpPr>
        <p:spPr bwMode="auto">
          <a:xfrm rot="5400000">
            <a:off x="1143722" y="3513822"/>
            <a:ext cx="4927600" cy="12700"/>
          </a:xfrm>
          <a:prstGeom prst="line">
            <a:avLst/>
          </a:prstGeom>
          <a:noFill/>
          <a:ln w="28575" cap="flat" cmpd="sng" algn="ctr">
            <a:solidFill>
              <a:schemeClr val="accent6"/>
            </a:solidFill>
            <a:prstDash val="solid"/>
            <a:round/>
            <a:headEnd type="none" w="med" len="med"/>
            <a:tailEnd type="none" w="med" len="med"/>
          </a:ln>
          <a:effectLst/>
        </p:spPr>
      </p:cxnSp>
      <p:sp>
        <p:nvSpPr>
          <p:cNvPr id="13" name="Title 12"/>
          <p:cNvSpPr>
            <a:spLocks noGrp="1"/>
          </p:cNvSpPr>
          <p:nvPr>
            <p:ph type="title"/>
          </p:nvPr>
        </p:nvSpPr>
        <p:spPr/>
        <p:txBody>
          <a:bodyPr/>
          <a:lstStyle/>
          <a:p>
            <a:r>
              <a:rPr lang="cs-CZ" smtClean="0"/>
              <a:t>Postup dovoz </a:t>
            </a:r>
            <a:br>
              <a:rPr lang="cs-CZ" smtClean="0"/>
            </a:br>
            <a:endParaRPr lang="cs-CZ" dirty="0"/>
          </a:p>
        </p:txBody>
      </p:sp>
      <p:sp>
        <p:nvSpPr>
          <p:cNvPr id="4" name="Right Arrow 3"/>
          <p:cNvSpPr/>
          <p:nvPr/>
        </p:nvSpPr>
        <p:spPr bwMode="auto">
          <a:xfrm>
            <a:off x="1895947" y="2776062"/>
            <a:ext cx="1652808" cy="346452"/>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solidFill>
                <a:schemeClr val="bg1"/>
              </a:solidFill>
            </a:endParaRPr>
          </a:p>
        </p:txBody>
      </p:sp>
      <p:sp>
        <p:nvSpPr>
          <p:cNvPr id="8" name="Right Arrow 7"/>
          <p:cNvSpPr/>
          <p:nvPr/>
        </p:nvSpPr>
        <p:spPr bwMode="auto">
          <a:xfrm>
            <a:off x="3733091" y="2721081"/>
            <a:ext cx="1420605" cy="456414"/>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a:solidFill>
                <a:schemeClr val="bg1"/>
              </a:solidFill>
            </a:endParaRPr>
          </a:p>
          <a:p>
            <a:pPr marL="177800" indent="-177800" fontAlgn="base">
              <a:spcBef>
                <a:spcPct val="50000"/>
              </a:spcBef>
              <a:spcAft>
                <a:spcPct val="25000"/>
              </a:spcAft>
              <a:buClr>
                <a:srgbClr val="000066"/>
              </a:buClr>
            </a:pPr>
            <a:endParaRPr lang="cs-CZ" sz="1400" dirty="0">
              <a:solidFill>
                <a:schemeClr val="bg1"/>
              </a:solidFill>
            </a:endParaRPr>
          </a:p>
        </p:txBody>
      </p:sp>
      <p:sp>
        <p:nvSpPr>
          <p:cNvPr id="5" name="Pentagon 4"/>
          <p:cNvSpPr/>
          <p:nvPr/>
        </p:nvSpPr>
        <p:spPr bwMode="auto">
          <a:xfrm rot="5400000">
            <a:off x="3205026" y="1621918"/>
            <a:ext cx="810777" cy="921688"/>
          </a:xfrm>
          <a:prstGeom prst="homePlate">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latin typeface="Arial" charset="0"/>
            </a:endParaRPr>
          </a:p>
        </p:txBody>
      </p:sp>
      <p:sp>
        <p:nvSpPr>
          <p:cNvPr id="6" name="TextBox 5"/>
          <p:cNvSpPr txBox="1"/>
          <p:nvPr/>
        </p:nvSpPr>
        <p:spPr>
          <a:xfrm>
            <a:off x="3164766" y="1715574"/>
            <a:ext cx="891294" cy="400050"/>
          </a:xfrm>
          <a:prstGeom prst="rect">
            <a:avLst/>
          </a:prstGeom>
          <a:noFill/>
        </p:spPr>
        <p:txBody>
          <a:bodyPr wrap="square" lIns="36000" tIns="36000" rIns="36000" bIns="36000" rtlCol="0">
            <a:noAutofit/>
          </a:bodyPr>
          <a:lstStyle/>
          <a:p>
            <a:pPr marL="177800" indent="-177800" algn="ctr"/>
            <a:r>
              <a:rPr lang="cs-CZ" sz="1000" b="1" dirty="0">
                <a:solidFill>
                  <a:schemeClr val="bg1"/>
                </a:solidFill>
              </a:rPr>
              <a:t>CÚ vstupu</a:t>
            </a:r>
          </a:p>
          <a:p>
            <a:pPr marL="177800" indent="-177800" algn="ctr"/>
            <a:r>
              <a:rPr lang="cs-CZ" sz="1000" b="1" dirty="0">
                <a:solidFill>
                  <a:schemeClr val="bg1"/>
                </a:solidFill>
              </a:rPr>
              <a:t>Hamburg</a:t>
            </a:r>
          </a:p>
          <a:p>
            <a:pPr marL="177800" indent="-177800" algn="ctr"/>
            <a:endParaRPr lang="cs-CZ" sz="1000" dirty="0"/>
          </a:p>
        </p:txBody>
      </p:sp>
      <p:sp>
        <p:nvSpPr>
          <p:cNvPr id="7" name="TextBox 6"/>
          <p:cNvSpPr txBox="1"/>
          <p:nvPr/>
        </p:nvSpPr>
        <p:spPr>
          <a:xfrm>
            <a:off x="3807851" y="2809458"/>
            <a:ext cx="1065304" cy="228863"/>
          </a:xfrm>
          <a:prstGeom prst="rect">
            <a:avLst/>
          </a:prstGeom>
          <a:noFill/>
        </p:spPr>
        <p:txBody>
          <a:bodyPr wrap="none" lIns="36000" tIns="36000" rIns="36000" bIns="36000" rtlCol="0">
            <a:noAutofit/>
          </a:bodyPr>
          <a:lstStyle/>
          <a:p>
            <a:pPr marL="177800" indent="-177800"/>
            <a:r>
              <a:rPr lang="cs-CZ" sz="1000" b="1" dirty="0">
                <a:solidFill>
                  <a:schemeClr val="bg1"/>
                </a:solidFill>
              </a:rPr>
              <a:t>režim tranzitu</a:t>
            </a:r>
          </a:p>
        </p:txBody>
      </p:sp>
      <p:sp>
        <p:nvSpPr>
          <p:cNvPr id="19" name="Right Arrow 18"/>
          <p:cNvSpPr/>
          <p:nvPr/>
        </p:nvSpPr>
        <p:spPr bwMode="auto">
          <a:xfrm>
            <a:off x="5338149" y="2686173"/>
            <a:ext cx="4655723" cy="526233"/>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000" dirty="0">
              <a:solidFill>
                <a:schemeClr val="bg1"/>
              </a:solidFill>
            </a:endParaRPr>
          </a:p>
          <a:p>
            <a:pPr marL="177800" indent="-177800" fontAlgn="base">
              <a:spcBef>
                <a:spcPct val="50000"/>
              </a:spcBef>
              <a:spcAft>
                <a:spcPct val="25000"/>
              </a:spcAft>
              <a:buClr>
                <a:srgbClr val="000066"/>
              </a:buClr>
            </a:pPr>
            <a:endParaRPr lang="cs-CZ" sz="1000" dirty="0">
              <a:solidFill>
                <a:schemeClr val="bg1"/>
              </a:solidFill>
            </a:endParaRPr>
          </a:p>
        </p:txBody>
      </p:sp>
      <p:sp>
        <p:nvSpPr>
          <p:cNvPr id="33" name="Right Arrow Callout 32"/>
          <p:cNvSpPr/>
          <p:nvPr/>
        </p:nvSpPr>
        <p:spPr bwMode="auto">
          <a:xfrm rot="16200000">
            <a:off x="1985650" y="3035413"/>
            <a:ext cx="655852" cy="764488"/>
          </a:xfrm>
          <a:prstGeom prst="rightArrowCallout">
            <a:avLst>
              <a:gd name="adj1" fmla="val 25000"/>
              <a:gd name="adj2" fmla="val 21379"/>
              <a:gd name="adj3" fmla="val 25000"/>
              <a:gd name="adj4" fmla="val 64977"/>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latin typeface="Arial" charset="0"/>
            </a:endParaRPr>
          </a:p>
        </p:txBody>
      </p:sp>
      <p:sp>
        <p:nvSpPr>
          <p:cNvPr id="34" name="TextBox 33"/>
          <p:cNvSpPr txBox="1"/>
          <p:nvPr/>
        </p:nvSpPr>
        <p:spPr>
          <a:xfrm>
            <a:off x="1943958" y="3324701"/>
            <a:ext cx="712342" cy="366799"/>
          </a:xfrm>
          <a:prstGeom prst="rect">
            <a:avLst/>
          </a:prstGeom>
          <a:noFill/>
        </p:spPr>
        <p:txBody>
          <a:bodyPr wrap="square" lIns="0" tIns="0" rIns="0" bIns="0" rtlCol="0">
            <a:noAutofit/>
          </a:bodyPr>
          <a:lstStyle/>
          <a:p>
            <a:pPr marL="177800" indent="-177800" algn="ctr"/>
            <a:r>
              <a:rPr lang="cs-CZ" sz="1200" b="1" dirty="0">
                <a:solidFill>
                  <a:schemeClr val="bg1"/>
                </a:solidFill>
              </a:rPr>
              <a:t>podání </a:t>
            </a:r>
          </a:p>
          <a:p>
            <a:pPr marL="177800" indent="-177800" algn="ctr"/>
            <a:r>
              <a:rPr lang="cs-CZ" sz="1200" b="1" dirty="0">
                <a:solidFill>
                  <a:schemeClr val="bg1"/>
                </a:solidFill>
              </a:rPr>
              <a:t>ESD</a:t>
            </a:r>
          </a:p>
        </p:txBody>
      </p:sp>
      <p:sp>
        <p:nvSpPr>
          <p:cNvPr id="38" name="Nadpis 1"/>
          <p:cNvSpPr txBox="1">
            <a:spLocks/>
          </p:cNvSpPr>
          <p:nvPr/>
        </p:nvSpPr>
        <p:spPr>
          <a:xfrm>
            <a:off x="2024063" y="285750"/>
            <a:ext cx="8229600" cy="1143000"/>
          </a:xfrm>
          <a:prstGeom prst="rect">
            <a:avLst/>
          </a:prstGeom>
        </p:spPr>
        <p:txBody>
          <a:bodyPr/>
          <a:lstStyle>
            <a:lvl1pPr algn="l" rtl="0" eaLnBrk="1" fontAlgn="base" hangingPunct="1">
              <a:lnSpc>
                <a:spcPct val="90000"/>
              </a:lnSpc>
              <a:spcBef>
                <a:spcPct val="0"/>
              </a:spcBef>
              <a:spcAft>
                <a:spcPct val="0"/>
              </a:spcAft>
              <a:defRPr sz="2400" b="1">
                <a:solidFill>
                  <a:schemeClr val="tx2"/>
                </a:solidFill>
                <a:latin typeface="+mj-lt"/>
                <a:ea typeface="+mj-ea"/>
                <a:cs typeface="+mj-cs"/>
              </a:defRPr>
            </a:lvl1pPr>
            <a:lvl2pPr algn="l" rtl="0" eaLnBrk="1" fontAlgn="base" hangingPunct="1">
              <a:lnSpc>
                <a:spcPct val="90000"/>
              </a:lnSpc>
              <a:spcBef>
                <a:spcPct val="0"/>
              </a:spcBef>
              <a:spcAft>
                <a:spcPct val="0"/>
              </a:spcAft>
              <a:defRPr sz="2400" b="1">
                <a:solidFill>
                  <a:schemeClr val="tx2"/>
                </a:solidFill>
                <a:latin typeface="Arial" charset="0"/>
              </a:defRPr>
            </a:lvl2pPr>
            <a:lvl3pPr algn="l" rtl="0" eaLnBrk="1" fontAlgn="base" hangingPunct="1">
              <a:lnSpc>
                <a:spcPct val="90000"/>
              </a:lnSpc>
              <a:spcBef>
                <a:spcPct val="0"/>
              </a:spcBef>
              <a:spcAft>
                <a:spcPct val="0"/>
              </a:spcAft>
              <a:defRPr sz="2400" b="1">
                <a:solidFill>
                  <a:schemeClr val="tx2"/>
                </a:solidFill>
                <a:latin typeface="Arial" charset="0"/>
              </a:defRPr>
            </a:lvl3pPr>
            <a:lvl4pPr algn="l" rtl="0" eaLnBrk="1" fontAlgn="base" hangingPunct="1">
              <a:lnSpc>
                <a:spcPct val="90000"/>
              </a:lnSpc>
              <a:spcBef>
                <a:spcPct val="0"/>
              </a:spcBef>
              <a:spcAft>
                <a:spcPct val="0"/>
              </a:spcAft>
              <a:defRPr sz="2400" b="1">
                <a:solidFill>
                  <a:schemeClr val="tx2"/>
                </a:solidFill>
                <a:latin typeface="Arial" charset="0"/>
              </a:defRPr>
            </a:lvl4pPr>
            <a:lvl5pPr algn="l" rtl="0" eaLnBrk="1" fontAlgn="base" hangingPunct="1">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a:solidFill>
                  <a:srgbClr val="000066"/>
                </a:solidFill>
                <a:latin typeface="Arial" charset="0"/>
              </a:defRPr>
            </a:lvl6pPr>
            <a:lvl7pPr marL="914400" algn="l" rtl="0" eaLnBrk="1" fontAlgn="base" hangingPunct="1">
              <a:lnSpc>
                <a:spcPct val="90000"/>
              </a:lnSpc>
              <a:spcBef>
                <a:spcPct val="0"/>
              </a:spcBef>
              <a:spcAft>
                <a:spcPct val="0"/>
              </a:spcAft>
              <a:defRPr sz="2400">
                <a:solidFill>
                  <a:srgbClr val="000066"/>
                </a:solidFill>
                <a:latin typeface="Arial" charset="0"/>
              </a:defRPr>
            </a:lvl7pPr>
            <a:lvl8pPr marL="1371600" algn="l" rtl="0" eaLnBrk="1" fontAlgn="base" hangingPunct="1">
              <a:lnSpc>
                <a:spcPct val="90000"/>
              </a:lnSpc>
              <a:spcBef>
                <a:spcPct val="0"/>
              </a:spcBef>
              <a:spcAft>
                <a:spcPct val="0"/>
              </a:spcAft>
              <a:defRPr sz="2400">
                <a:solidFill>
                  <a:srgbClr val="000066"/>
                </a:solidFill>
                <a:latin typeface="Arial" charset="0"/>
              </a:defRPr>
            </a:lvl8pPr>
            <a:lvl9pPr marL="1828800" algn="l" rtl="0" eaLnBrk="1" fontAlgn="base" hangingPunct="1">
              <a:lnSpc>
                <a:spcPct val="90000"/>
              </a:lnSpc>
              <a:spcBef>
                <a:spcPct val="0"/>
              </a:spcBef>
              <a:spcAft>
                <a:spcPct val="0"/>
              </a:spcAft>
              <a:defRPr sz="2400">
                <a:solidFill>
                  <a:srgbClr val="000066"/>
                </a:solidFill>
                <a:latin typeface="Arial" charset="0"/>
              </a:defRPr>
            </a:lvl9pPr>
          </a:lstStyle>
          <a:p>
            <a:endParaRPr lang="cs-CZ" altLang="en-US" sz="2000" b="0" kern="0" dirty="0">
              <a:solidFill>
                <a:schemeClr val="tx1"/>
              </a:solidFill>
            </a:endParaRPr>
          </a:p>
        </p:txBody>
      </p:sp>
      <p:sp>
        <p:nvSpPr>
          <p:cNvPr id="40" name="TextBox 39"/>
          <p:cNvSpPr txBox="1"/>
          <p:nvPr/>
        </p:nvSpPr>
        <p:spPr>
          <a:xfrm>
            <a:off x="3671003" y="5246972"/>
            <a:ext cx="499942" cy="335681"/>
          </a:xfrm>
          <a:prstGeom prst="rect">
            <a:avLst/>
          </a:prstGeom>
          <a:noFill/>
        </p:spPr>
        <p:txBody>
          <a:bodyPr wrap="square" lIns="36000" tIns="36000" rIns="36000" bIns="36000" rtlCol="0">
            <a:noAutofit/>
          </a:bodyPr>
          <a:lstStyle/>
          <a:p>
            <a:pPr marL="177800" indent="-177800"/>
            <a:r>
              <a:rPr lang="cs-CZ" b="1" dirty="0">
                <a:solidFill>
                  <a:schemeClr val="accent6"/>
                </a:solidFill>
              </a:rPr>
              <a:t>EU</a:t>
            </a:r>
          </a:p>
        </p:txBody>
      </p:sp>
      <p:sp>
        <p:nvSpPr>
          <p:cNvPr id="45" name="Pentagon 44"/>
          <p:cNvSpPr/>
          <p:nvPr/>
        </p:nvSpPr>
        <p:spPr bwMode="auto">
          <a:xfrm rot="5400000">
            <a:off x="4732015" y="1609261"/>
            <a:ext cx="810777" cy="921688"/>
          </a:xfrm>
          <a:prstGeom prst="homePlate">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latin typeface="Arial" charset="0"/>
            </a:endParaRPr>
          </a:p>
        </p:txBody>
      </p:sp>
      <p:sp>
        <p:nvSpPr>
          <p:cNvPr id="46" name="TextBox 45"/>
          <p:cNvSpPr txBox="1"/>
          <p:nvPr/>
        </p:nvSpPr>
        <p:spPr>
          <a:xfrm>
            <a:off x="4691755" y="1689271"/>
            <a:ext cx="891294" cy="400050"/>
          </a:xfrm>
          <a:prstGeom prst="rect">
            <a:avLst/>
          </a:prstGeom>
          <a:noFill/>
        </p:spPr>
        <p:txBody>
          <a:bodyPr wrap="square" lIns="36000" tIns="36000" rIns="36000" bIns="36000" rtlCol="0">
            <a:noAutofit/>
          </a:bodyPr>
          <a:lstStyle/>
          <a:p>
            <a:pPr marL="177800" indent="-177800" algn="ctr"/>
            <a:r>
              <a:rPr lang="cs-CZ" sz="1000" b="1" dirty="0">
                <a:solidFill>
                  <a:schemeClr val="bg1"/>
                </a:solidFill>
              </a:rPr>
              <a:t>CÚ dovozu</a:t>
            </a:r>
          </a:p>
          <a:p>
            <a:pPr marL="177800" indent="-177800" algn="ctr"/>
            <a:r>
              <a:rPr lang="cs-CZ" sz="1000" b="1" dirty="0">
                <a:solidFill>
                  <a:schemeClr val="bg1"/>
                </a:solidFill>
              </a:rPr>
              <a:t>Praha</a:t>
            </a:r>
          </a:p>
          <a:p>
            <a:pPr marL="177800" indent="-177800" algn="ctr"/>
            <a:endParaRPr lang="cs-CZ" sz="1000" dirty="0"/>
          </a:p>
        </p:txBody>
      </p:sp>
      <p:sp>
        <p:nvSpPr>
          <p:cNvPr id="41" name="Freeform 40"/>
          <p:cNvSpPr>
            <a:spLocks noChangeAspect="1" noEditPoints="1"/>
          </p:cNvSpPr>
          <p:nvPr/>
        </p:nvSpPr>
        <p:spPr bwMode="auto">
          <a:xfrm>
            <a:off x="4050279" y="2108247"/>
            <a:ext cx="576000" cy="576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Freeform 42"/>
          <p:cNvSpPr>
            <a:spLocks noChangeAspect="1" noEditPoints="1"/>
          </p:cNvSpPr>
          <p:nvPr/>
        </p:nvSpPr>
        <p:spPr bwMode="auto">
          <a:xfrm>
            <a:off x="2346074" y="2108247"/>
            <a:ext cx="577694" cy="576000"/>
          </a:xfrm>
          <a:custGeom>
            <a:avLst/>
            <a:gdLst>
              <a:gd name="T0" fmla="*/ 234 w 512"/>
              <a:gd name="T1" fmla="*/ 138 h 512"/>
              <a:gd name="T2" fmla="*/ 277 w 512"/>
              <a:gd name="T3" fmla="*/ 117 h 512"/>
              <a:gd name="T4" fmla="*/ 258 w 512"/>
              <a:gd name="T5" fmla="*/ 213 h 512"/>
              <a:gd name="T6" fmla="*/ 311 w 512"/>
              <a:gd name="T7" fmla="*/ 160 h 512"/>
              <a:gd name="T8" fmla="*/ 185 w 512"/>
              <a:gd name="T9" fmla="*/ 232 h 512"/>
              <a:gd name="T10" fmla="*/ 258 w 512"/>
              <a:gd name="T11" fmla="*/ 213 h 512"/>
              <a:gd name="T12" fmla="*/ 256 w 512"/>
              <a:gd name="T13" fmla="*/ 512 h 512"/>
              <a:gd name="T14" fmla="*/ 256 w 512"/>
              <a:gd name="T15" fmla="*/ 0 h 512"/>
              <a:gd name="T16" fmla="*/ 128 w 512"/>
              <a:gd name="T17" fmla="*/ 258 h 512"/>
              <a:gd name="T18" fmla="*/ 162 w 512"/>
              <a:gd name="T19" fmla="*/ 351 h 512"/>
              <a:gd name="T20" fmla="*/ 151 w 512"/>
              <a:gd name="T21" fmla="*/ 263 h 512"/>
              <a:gd name="T22" fmla="*/ 245 w 512"/>
              <a:gd name="T23" fmla="*/ 330 h 512"/>
              <a:gd name="T24" fmla="*/ 266 w 512"/>
              <a:gd name="T25" fmla="*/ 330 h 512"/>
              <a:gd name="T26" fmla="*/ 360 w 512"/>
              <a:gd name="T27" fmla="*/ 263 h 512"/>
              <a:gd name="T28" fmla="*/ 349 w 512"/>
              <a:gd name="T29" fmla="*/ 351 h 512"/>
              <a:gd name="T30" fmla="*/ 362 w 512"/>
              <a:gd name="T31" fmla="*/ 344 h 512"/>
              <a:gd name="T32" fmla="*/ 376 w 512"/>
              <a:gd name="T33" fmla="*/ 245 h 512"/>
              <a:gd name="T34" fmla="*/ 330 w 512"/>
              <a:gd name="T35" fmla="*/ 147 h 512"/>
              <a:gd name="T36" fmla="*/ 298 w 512"/>
              <a:gd name="T37" fmla="*/ 138 h 512"/>
              <a:gd name="T38" fmla="*/ 288 w 512"/>
              <a:gd name="T39" fmla="*/ 96 h 512"/>
              <a:gd name="T40" fmla="*/ 213 w 512"/>
              <a:gd name="T41" fmla="*/ 106 h 512"/>
              <a:gd name="T42" fmla="*/ 192 w 512"/>
              <a:gd name="T43" fmla="*/ 138 h 512"/>
              <a:gd name="T44" fmla="*/ 161 w 512"/>
              <a:gd name="T45" fmla="*/ 238 h 512"/>
              <a:gd name="T46" fmla="*/ 128 w 512"/>
              <a:gd name="T47" fmla="*/ 258 h 512"/>
              <a:gd name="T48" fmla="*/ 370 w 512"/>
              <a:gd name="T49" fmla="*/ 365 h 512"/>
              <a:gd name="T50" fmla="*/ 354 w 512"/>
              <a:gd name="T51" fmla="*/ 367 h 512"/>
              <a:gd name="T52" fmla="*/ 317 w 512"/>
              <a:gd name="T53" fmla="*/ 365 h 512"/>
              <a:gd name="T54" fmla="*/ 300 w 512"/>
              <a:gd name="T55" fmla="*/ 367 h 512"/>
              <a:gd name="T56" fmla="*/ 263 w 512"/>
              <a:gd name="T57" fmla="*/ 365 h 512"/>
              <a:gd name="T58" fmla="*/ 247 w 512"/>
              <a:gd name="T59" fmla="*/ 367 h 512"/>
              <a:gd name="T60" fmla="*/ 210 w 512"/>
              <a:gd name="T61" fmla="*/ 365 h 512"/>
              <a:gd name="T62" fmla="*/ 193 w 512"/>
              <a:gd name="T63" fmla="*/ 367 h 512"/>
              <a:gd name="T64" fmla="*/ 157 w 512"/>
              <a:gd name="T65" fmla="*/ 365 h 512"/>
              <a:gd name="T66" fmla="*/ 140 w 512"/>
              <a:gd name="T67" fmla="*/ 367 h 512"/>
              <a:gd name="T68" fmla="*/ 117 w 512"/>
              <a:gd name="T69" fmla="*/ 389 h 512"/>
              <a:gd name="T70" fmla="*/ 150 w 512"/>
              <a:gd name="T71" fmla="*/ 388 h 512"/>
              <a:gd name="T72" fmla="*/ 203 w 512"/>
              <a:gd name="T73" fmla="*/ 388 h 512"/>
              <a:gd name="T74" fmla="*/ 256 w 512"/>
              <a:gd name="T75" fmla="*/ 388 h 512"/>
              <a:gd name="T76" fmla="*/ 288 w 512"/>
              <a:gd name="T77" fmla="*/ 398 h 512"/>
              <a:gd name="T78" fmla="*/ 341 w 512"/>
              <a:gd name="T79" fmla="*/ 398 h 512"/>
              <a:gd name="T80" fmla="*/ 381 w 512"/>
              <a:gd name="T81" fmla="*/ 397 h 512"/>
              <a:gd name="T82" fmla="*/ 386 w 512"/>
              <a:gd name="T8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77" y="138"/>
                </a:moveTo>
                <a:cubicBezTo>
                  <a:pt x="234" y="138"/>
                  <a:pt x="234" y="138"/>
                  <a:pt x="234" y="138"/>
                </a:cubicBezTo>
                <a:cubicBezTo>
                  <a:pt x="234" y="117"/>
                  <a:pt x="234" y="117"/>
                  <a:pt x="234" y="117"/>
                </a:cubicBezTo>
                <a:cubicBezTo>
                  <a:pt x="277" y="117"/>
                  <a:pt x="277" y="117"/>
                  <a:pt x="277" y="117"/>
                </a:cubicBezTo>
                <a:lnTo>
                  <a:pt x="277" y="138"/>
                </a:lnTo>
                <a:close/>
                <a:moveTo>
                  <a:pt x="258" y="213"/>
                </a:moveTo>
                <a:cubicBezTo>
                  <a:pt x="327" y="232"/>
                  <a:pt x="327" y="232"/>
                  <a:pt x="327" y="232"/>
                </a:cubicBezTo>
                <a:cubicBezTo>
                  <a:pt x="311" y="160"/>
                  <a:pt x="311" y="160"/>
                  <a:pt x="311" y="160"/>
                </a:cubicBezTo>
                <a:cubicBezTo>
                  <a:pt x="200" y="160"/>
                  <a:pt x="200" y="160"/>
                  <a:pt x="200" y="160"/>
                </a:cubicBezTo>
                <a:cubicBezTo>
                  <a:pt x="185" y="232"/>
                  <a:pt x="185" y="232"/>
                  <a:pt x="185" y="232"/>
                </a:cubicBezTo>
                <a:cubicBezTo>
                  <a:pt x="253" y="213"/>
                  <a:pt x="253" y="213"/>
                  <a:pt x="253" y="213"/>
                </a:cubicBezTo>
                <a:cubicBezTo>
                  <a:pt x="255" y="213"/>
                  <a:pt x="257" y="213"/>
                  <a:pt x="25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258"/>
                </a:moveTo>
                <a:cubicBezTo>
                  <a:pt x="149" y="344"/>
                  <a:pt x="149" y="344"/>
                  <a:pt x="149" y="344"/>
                </a:cubicBezTo>
                <a:cubicBezTo>
                  <a:pt x="151" y="349"/>
                  <a:pt x="157" y="353"/>
                  <a:pt x="162" y="351"/>
                </a:cubicBezTo>
                <a:cubicBezTo>
                  <a:pt x="168" y="350"/>
                  <a:pt x="171" y="344"/>
                  <a:pt x="170" y="338"/>
                </a:cubicBezTo>
                <a:cubicBezTo>
                  <a:pt x="151" y="263"/>
                  <a:pt x="151" y="263"/>
                  <a:pt x="151" y="263"/>
                </a:cubicBezTo>
                <a:cubicBezTo>
                  <a:pt x="245" y="238"/>
                  <a:pt x="245" y="238"/>
                  <a:pt x="245" y="238"/>
                </a:cubicBezTo>
                <a:cubicBezTo>
                  <a:pt x="245" y="330"/>
                  <a:pt x="245" y="330"/>
                  <a:pt x="245" y="330"/>
                </a:cubicBezTo>
                <a:cubicBezTo>
                  <a:pt x="245" y="336"/>
                  <a:pt x="250" y="341"/>
                  <a:pt x="256" y="341"/>
                </a:cubicBezTo>
                <a:cubicBezTo>
                  <a:pt x="262" y="341"/>
                  <a:pt x="266" y="336"/>
                  <a:pt x="266" y="330"/>
                </a:cubicBezTo>
                <a:cubicBezTo>
                  <a:pt x="266" y="238"/>
                  <a:pt x="266" y="238"/>
                  <a:pt x="266" y="238"/>
                </a:cubicBezTo>
                <a:cubicBezTo>
                  <a:pt x="360" y="263"/>
                  <a:pt x="360" y="263"/>
                  <a:pt x="360" y="263"/>
                </a:cubicBezTo>
                <a:cubicBezTo>
                  <a:pt x="341" y="338"/>
                  <a:pt x="341" y="338"/>
                  <a:pt x="341" y="338"/>
                </a:cubicBezTo>
                <a:cubicBezTo>
                  <a:pt x="340" y="344"/>
                  <a:pt x="343" y="350"/>
                  <a:pt x="349" y="351"/>
                </a:cubicBezTo>
                <a:cubicBezTo>
                  <a:pt x="350" y="352"/>
                  <a:pt x="351" y="352"/>
                  <a:pt x="352" y="352"/>
                </a:cubicBezTo>
                <a:cubicBezTo>
                  <a:pt x="356" y="352"/>
                  <a:pt x="361" y="348"/>
                  <a:pt x="362" y="344"/>
                </a:cubicBezTo>
                <a:cubicBezTo>
                  <a:pt x="383" y="258"/>
                  <a:pt x="383" y="258"/>
                  <a:pt x="383" y="258"/>
                </a:cubicBezTo>
                <a:cubicBezTo>
                  <a:pt x="385" y="253"/>
                  <a:pt x="381" y="247"/>
                  <a:pt x="376" y="245"/>
                </a:cubicBezTo>
                <a:cubicBezTo>
                  <a:pt x="350" y="238"/>
                  <a:pt x="350" y="238"/>
                  <a:pt x="350" y="238"/>
                </a:cubicBezTo>
                <a:cubicBezTo>
                  <a:pt x="330" y="147"/>
                  <a:pt x="330" y="147"/>
                  <a:pt x="330" y="147"/>
                </a:cubicBezTo>
                <a:cubicBezTo>
                  <a:pt x="329" y="142"/>
                  <a:pt x="325" y="138"/>
                  <a:pt x="320" y="138"/>
                </a:cubicBezTo>
                <a:cubicBezTo>
                  <a:pt x="298" y="138"/>
                  <a:pt x="298" y="138"/>
                  <a:pt x="298" y="138"/>
                </a:cubicBezTo>
                <a:cubicBezTo>
                  <a:pt x="298" y="106"/>
                  <a:pt x="298" y="106"/>
                  <a:pt x="298" y="106"/>
                </a:cubicBezTo>
                <a:cubicBezTo>
                  <a:pt x="298" y="100"/>
                  <a:pt x="294" y="96"/>
                  <a:pt x="288" y="96"/>
                </a:cubicBezTo>
                <a:cubicBezTo>
                  <a:pt x="224" y="96"/>
                  <a:pt x="224" y="96"/>
                  <a:pt x="224" y="96"/>
                </a:cubicBezTo>
                <a:cubicBezTo>
                  <a:pt x="218" y="96"/>
                  <a:pt x="213" y="100"/>
                  <a:pt x="213" y="106"/>
                </a:cubicBezTo>
                <a:cubicBezTo>
                  <a:pt x="213" y="138"/>
                  <a:pt x="213" y="138"/>
                  <a:pt x="213" y="138"/>
                </a:cubicBezTo>
                <a:cubicBezTo>
                  <a:pt x="192" y="138"/>
                  <a:pt x="192" y="138"/>
                  <a:pt x="192" y="138"/>
                </a:cubicBezTo>
                <a:cubicBezTo>
                  <a:pt x="187" y="138"/>
                  <a:pt x="182" y="142"/>
                  <a:pt x="181" y="147"/>
                </a:cubicBezTo>
                <a:cubicBezTo>
                  <a:pt x="161" y="238"/>
                  <a:pt x="161" y="238"/>
                  <a:pt x="161" y="238"/>
                </a:cubicBezTo>
                <a:cubicBezTo>
                  <a:pt x="136" y="245"/>
                  <a:pt x="136" y="245"/>
                  <a:pt x="136" y="245"/>
                </a:cubicBezTo>
                <a:cubicBezTo>
                  <a:pt x="130" y="247"/>
                  <a:pt x="127" y="253"/>
                  <a:pt x="128" y="258"/>
                </a:cubicBezTo>
                <a:close/>
                <a:moveTo>
                  <a:pt x="386" y="376"/>
                </a:moveTo>
                <a:cubicBezTo>
                  <a:pt x="381" y="375"/>
                  <a:pt x="376" y="371"/>
                  <a:pt x="370" y="365"/>
                </a:cubicBezTo>
                <a:cubicBezTo>
                  <a:pt x="368" y="363"/>
                  <a:pt x="364" y="362"/>
                  <a:pt x="361" y="362"/>
                </a:cubicBezTo>
                <a:cubicBezTo>
                  <a:pt x="358" y="363"/>
                  <a:pt x="355" y="364"/>
                  <a:pt x="354" y="367"/>
                </a:cubicBezTo>
                <a:cubicBezTo>
                  <a:pt x="353" y="367"/>
                  <a:pt x="347" y="376"/>
                  <a:pt x="338" y="376"/>
                </a:cubicBezTo>
                <a:cubicBezTo>
                  <a:pt x="332" y="377"/>
                  <a:pt x="324" y="373"/>
                  <a:pt x="317" y="365"/>
                </a:cubicBezTo>
                <a:cubicBezTo>
                  <a:pt x="314" y="363"/>
                  <a:pt x="311" y="362"/>
                  <a:pt x="308" y="362"/>
                </a:cubicBezTo>
                <a:cubicBezTo>
                  <a:pt x="305" y="363"/>
                  <a:pt x="302" y="364"/>
                  <a:pt x="300" y="367"/>
                </a:cubicBezTo>
                <a:cubicBezTo>
                  <a:pt x="300" y="367"/>
                  <a:pt x="294" y="376"/>
                  <a:pt x="285" y="377"/>
                </a:cubicBezTo>
                <a:cubicBezTo>
                  <a:pt x="279" y="377"/>
                  <a:pt x="271" y="373"/>
                  <a:pt x="263" y="365"/>
                </a:cubicBezTo>
                <a:cubicBezTo>
                  <a:pt x="261" y="363"/>
                  <a:pt x="258" y="362"/>
                  <a:pt x="255" y="362"/>
                </a:cubicBezTo>
                <a:cubicBezTo>
                  <a:pt x="252" y="363"/>
                  <a:pt x="249" y="364"/>
                  <a:pt x="247" y="367"/>
                </a:cubicBezTo>
                <a:cubicBezTo>
                  <a:pt x="247" y="367"/>
                  <a:pt x="241" y="376"/>
                  <a:pt x="232" y="377"/>
                </a:cubicBezTo>
                <a:cubicBezTo>
                  <a:pt x="225" y="377"/>
                  <a:pt x="218" y="373"/>
                  <a:pt x="210" y="365"/>
                </a:cubicBezTo>
                <a:cubicBezTo>
                  <a:pt x="208" y="363"/>
                  <a:pt x="205" y="362"/>
                  <a:pt x="201" y="362"/>
                </a:cubicBezTo>
                <a:cubicBezTo>
                  <a:pt x="198" y="363"/>
                  <a:pt x="195" y="364"/>
                  <a:pt x="193" y="367"/>
                </a:cubicBezTo>
                <a:cubicBezTo>
                  <a:pt x="193" y="367"/>
                  <a:pt x="187" y="376"/>
                  <a:pt x="179" y="377"/>
                </a:cubicBezTo>
                <a:cubicBezTo>
                  <a:pt x="172" y="377"/>
                  <a:pt x="165" y="373"/>
                  <a:pt x="157" y="365"/>
                </a:cubicBezTo>
                <a:cubicBezTo>
                  <a:pt x="154" y="363"/>
                  <a:pt x="151" y="362"/>
                  <a:pt x="148" y="362"/>
                </a:cubicBezTo>
                <a:cubicBezTo>
                  <a:pt x="145" y="363"/>
                  <a:pt x="142" y="364"/>
                  <a:pt x="140" y="367"/>
                </a:cubicBezTo>
                <a:cubicBezTo>
                  <a:pt x="140" y="367"/>
                  <a:pt x="134" y="375"/>
                  <a:pt x="126" y="376"/>
                </a:cubicBezTo>
                <a:cubicBezTo>
                  <a:pt x="120" y="377"/>
                  <a:pt x="116" y="383"/>
                  <a:pt x="117" y="389"/>
                </a:cubicBezTo>
                <a:cubicBezTo>
                  <a:pt x="118" y="394"/>
                  <a:pt x="123" y="398"/>
                  <a:pt x="129" y="398"/>
                </a:cubicBezTo>
                <a:cubicBezTo>
                  <a:pt x="138" y="396"/>
                  <a:pt x="145" y="392"/>
                  <a:pt x="150" y="388"/>
                </a:cubicBezTo>
                <a:cubicBezTo>
                  <a:pt x="160" y="396"/>
                  <a:pt x="170" y="399"/>
                  <a:pt x="181" y="398"/>
                </a:cubicBezTo>
                <a:cubicBezTo>
                  <a:pt x="191" y="397"/>
                  <a:pt x="198" y="392"/>
                  <a:pt x="203" y="388"/>
                </a:cubicBezTo>
                <a:cubicBezTo>
                  <a:pt x="213" y="395"/>
                  <a:pt x="224" y="399"/>
                  <a:pt x="234" y="398"/>
                </a:cubicBezTo>
                <a:cubicBezTo>
                  <a:pt x="244" y="397"/>
                  <a:pt x="251" y="392"/>
                  <a:pt x="256" y="388"/>
                </a:cubicBezTo>
                <a:cubicBezTo>
                  <a:pt x="265" y="395"/>
                  <a:pt x="275" y="398"/>
                  <a:pt x="284" y="398"/>
                </a:cubicBezTo>
                <a:cubicBezTo>
                  <a:pt x="285" y="398"/>
                  <a:pt x="286" y="398"/>
                  <a:pt x="288" y="398"/>
                </a:cubicBezTo>
                <a:cubicBezTo>
                  <a:pt x="297" y="397"/>
                  <a:pt x="305" y="392"/>
                  <a:pt x="310" y="388"/>
                </a:cubicBezTo>
                <a:cubicBezTo>
                  <a:pt x="320" y="395"/>
                  <a:pt x="330" y="399"/>
                  <a:pt x="341" y="398"/>
                </a:cubicBezTo>
                <a:cubicBezTo>
                  <a:pt x="350" y="397"/>
                  <a:pt x="358" y="392"/>
                  <a:pt x="363" y="388"/>
                </a:cubicBezTo>
                <a:cubicBezTo>
                  <a:pt x="369" y="392"/>
                  <a:pt x="375" y="395"/>
                  <a:pt x="381" y="397"/>
                </a:cubicBezTo>
                <a:cubicBezTo>
                  <a:pt x="387" y="398"/>
                  <a:pt x="393" y="395"/>
                  <a:pt x="394" y="389"/>
                </a:cubicBezTo>
                <a:cubicBezTo>
                  <a:pt x="395" y="383"/>
                  <a:pt x="392" y="377"/>
                  <a:pt x="386" y="37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 name="Rectangular Callout 47"/>
          <p:cNvSpPr/>
          <p:nvPr/>
        </p:nvSpPr>
        <p:spPr bwMode="gray">
          <a:xfrm>
            <a:off x="5605798" y="4642927"/>
            <a:ext cx="1005805" cy="482119"/>
          </a:xfrm>
          <a:prstGeom prst="wedgeRectCallout">
            <a:avLst>
              <a:gd name="adj1" fmla="val 13292"/>
              <a:gd name="adj2" fmla="val -376781"/>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CS předá data FS</a:t>
            </a:r>
          </a:p>
        </p:txBody>
      </p:sp>
      <p:sp>
        <p:nvSpPr>
          <p:cNvPr id="49" name="Rectangular Callout 48"/>
          <p:cNvSpPr/>
          <p:nvPr/>
        </p:nvSpPr>
        <p:spPr bwMode="gray">
          <a:xfrm>
            <a:off x="6541034" y="3572060"/>
            <a:ext cx="1056688" cy="506509"/>
          </a:xfrm>
          <a:prstGeom prst="wedgeRectCallout">
            <a:avLst>
              <a:gd name="adj1" fmla="val -36679"/>
              <a:gd name="adj2" fmla="val -155425"/>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Splatnost cla 10 dnů</a:t>
            </a:r>
          </a:p>
        </p:txBody>
      </p:sp>
      <p:sp>
        <p:nvSpPr>
          <p:cNvPr id="50" name="Rectangular Callout 49"/>
          <p:cNvSpPr/>
          <p:nvPr/>
        </p:nvSpPr>
        <p:spPr bwMode="gray">
          <a:xfrm>
            <a:off x="7873417" y="3644998"/>
            <a:ext cx="904521" cy="433570"/>
          </a:xfrm>
          <a:prstGeom prst="wedgeRectCallout">
            <a:avLst>
              <a:gd name="adj1" fmla="val -39487"/>
              <a:gd name="adj2" fmla="val -175930"/>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DPH přiznání</a:t>
            </a:r>
          </a:p>
        </p:txBody>
      </p:sp>
      <p:sp>
        <p:nvSpPr>
          <p:cNvPr id="51" name="Rectangular Callout 50"/>
          <p:cNvSpPr/>
          <p:nvPr/>
        </p:nvSpPr>
        <p:spPr bwMode="gray">
          <a:xfrm>
            <a:off x="8924427" y="3644998"/>
            <a:ext cx="904521" cy="433570"/>
          </a:xfrm>
          <a:prstGeom prst="wedgeRectCallout">
            <a:avLst>
              <a:gd name="adj1" fmla="val -36679"/>
              <a:gd name="adj2" fmla="val -181788"/>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Archivace dokladů</a:t>
            </a:r>
          </a:p>
        </p:txBody>
      </p:sp>
      <p:sp>
        <p:nvSpPr>
          <p:cNvPr id="52" name="Freeform 51"/>
          <p:cNvSpPr>
            <a:spLocks noChangeAspect="1" noEditPoints="1"/>
          </p:cNvSpPr>
          <p:nvPr/>
        </p:nvSpPr>
        <p:spPr bwMode="auto">
          <a:xfrm>
            <a:off x="5955046" y="2108247"/>
            <a:ext cx="576000" cy="576000"/>
          </a:xfrm>
          <a:custGeom>
            <a:avLst/>
            <a:gdLst>
              <a:gd name="T0" fmla="*/ 213 w 512"/>
              <a:gd name="T1" fmla="*/ 265 h 512"/>
              <a:gd name="T2" fmla="*/ 283 w 512"/>
              <a:gd name="T3" fmla="*/ 312 h 512"/>
              <a:gd name="T4" fmla="*/ 278 w 512"/>
              <a:gd name="T5" fmla="*/ 352 h 512"/>
              <a:gd name="T6" fmla="*/ 213 w 512"/>
              <a:gd name="T7" fmla="*/ 352 h 512"/>
              <a:gd name="T8" fmla="*/ 213 w 512"/>
              <a:gd name="T9" fmla="*/ 265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347 w 512"/>
              <a:gd name="T21" fmla="*/ 117 h 512"/>
              <a:gd name="T22" fmla="*/ 355 w 512"/>
              <a:gd name="T23" fmla="*/ 135 h 512"/>
              <a:gd name="T24" fmla="*/ 355 w 512"/>
              <a:gd name="T25" fmla="*/ 141 h 512"/>
              <a:gd name="T26" fmla="*/ 355 w 512"/>
              <a:gd name="T27" fmla="*/ 156 h 512"/>
              <a:gd name="T28" fmla="*/ 362 w 512"/>
              <a:gd name="T29" fmla="*/ 160 h 512"/>
              <a:gd name="T30" fmla="*/ 370 w 512"/>
              <a:gd name="T31" fmla="*/ 157 h 512"/>
              <a:gd name="T32" fmla="*/ 378 w 512"/>
              <a:gd name="T33" fmla="*/ 138 h 512"/>
              <a:gd name="T34" fmla="*/ 370 w 512"/>
              <a:gd name="T35" fmla="*/ 120 h 512"/>
              <a:gd name="T36" fmla="*/ 370 w 512"/>
              <a:gd name="T37" fmla="*/ 114 h 512"/>
              <a:gd name="T38" fmla="*/ 370 w 512"/>
              <a:gd name="T39" fmla="*/ 99 h 512"/>
              <a:gd name="T40" fmla="*/ 355 w 512"/>
              <a:gd name="T41" fmla="*/ 99 h 512"/>
              <a:gd name="T42" fmla="*/ 347 w 512"/>
              <a:gd name="T43" fmla="*/ 117 h 512"/>
              <a:gd name="T44" fmla="*/ 304 w 512"/>
              <a:gd name="T45" fmla="*/ 117 h 512"/>
              <a:gd name="T46" fmla="*/ 312 w 512"/>
              <a:gd name="T47" fmla="*/ 135 h 512"/>
              <a:gd name="T48" fmla="*/ 312 w 512"/>
              <a:gd name="T49" fmla="*/ 141 h 512"/>
              <a:gd name="T50" fmla="*/ 312 w 512"/>
              <a:gd name="T51" fmla="*/ 156 h 512"/>
              <a:gd name="T52" fmla="*/ 320 w 512"/>
              <a:gd name="T53" fmla="*/ 160 h 512"/>
              <a:gd name="T54" fmla="*/ 327 w 512"/>
              <a:gd name="T55" fmla="*/ 157 h 512"/>
              <a:gd name="T56" fmla="*/ 335 w 512"/>
              <a:gd name="T57" fmla="*/ 138 h 512"/>
              <a:gd name="T58" fmla="*/ 327 w 512"/>
              <a:gd name="T59" fmla="*/ 120 h 512"/>
              <a:gd name="T60" fmla="*/ 327 w 512"/>
              <a:gd name="T61" fmla="*/ 114 h 512"/>
              <a:gd name="T62" fmla="*/ 327 w 512"/>
              <a:gd name="T63" fmla="*/ 99 h 512"/>
              <a:gd name="T64" fmla="*/ 312 w 512"/>
              <a:gd name="T65" fmla="*/ 99 h 512"/>
              <a:gd name="T66" fmla="*/ 304 w 512"/>
              <a:gd name="T67" fmla="*/ 117 h 512"/>
              <a:gd name="T68" fmla="*/ 415 w 512"/>
              <a:gd name="T69" fmla="*/ 360 h 512"/>
              <a:gd name="T70" fmla="*/ 383 w 512"/>
              <a:gd name="T71" fmla="*/ 190 h 512"/>
              <a:gd name="T72" fmla="*/ 373 w 512"/>
              <a:gd name="T73" fmla="*/ 181 h 512"/>
              <a:gd name="T74" fmla="*/ 309 w 512"/>
              <a:gd name="T75" fmla="*/ 181 h 512"/>
              <a:gd name="T76" fmla="*/ 298 w 512"/>
              <a:gd name="T77" fmla="*/ 190 h 512"/>
              <a:gd name="T78" fmla="*/ 286 w 512"/>
              <a:gd name="T79" fmla="*/ 288 h 512"/>
              <a:gd name="T80" fmla="*/ 208 w 512"/>
              <a:gd name="T81" fmla="*/ 236 h 512"/>
              <a:gd name="T82" fmla="*/ 197 w 512"/>
              <a:gd name="T83" fmla="*/ 236 h 512"/>
              <a:gd name="T84" fmla="*/ 192 w 512"/>
              <a:gd name="T85" fmla="*/ 245 h 512"/>
              <a:gd name="T86" fmla="*/ 192 w 512"/>
              <a:gd name="T87" fmla="*/ 289 h 512"/>
              <a:gd name="T88" fmla="*/ 112 w 512"/>
              <a:gd name="T89" fmla="*/ 236 h 512"/>
              <a:gd name="T90" fmla="*/ 101 w 512"/>
              <a:gd name="T91" fmla="*/ 236 h 512"/>
              <a:gd name="T92" fmla="*/ 96 w 512"/>
              <a:gd name="T93" fmla="*/ 245 h 512"/>
              <a:gd name="T94" fmla="*/ 96 w 512"/>
              <a:gd name="T95" fmla="*/ 362 h 512"/>
              <a:gd name="T96" fmla="*/ 106 w 512"/>
              <a:gd name="T97" fmla="*/ 373 h 512"/>
              <a:gd name="T98" fmla="*/ 405 w 512"/>
              <a:gd name="T99" fmla="*/ 373 h 512"/>
              <a:gd name="T100" fmla="*/ 413 w 512"/>
              <a:gd name="T101" fmla="*/ 369 h 512"/>
              <a:gd name="T102" fmla="*/ 415 w 512"/>
              <a:gd name="T103" fmla="*/ 360 h 512"/>
              <a:gd name="T104" fmla="*/ 117 w 512"/>
              <a:gd name="T105" fmla="*/ 352 h 512"/>
              <a:gd name="T106" fmla="*/ 192 w 512"/>
              <a:gd name="T107" fmla="*/ 352 h 512"/>
              <a:gd name="T108" fmla="*/ 192 w 512"/>
              <a:gd name="T109" fmla="*/ 315 h 512"/>
              <a:gd name="T110" fmla="*/ 117 w 512"/>
              <a:gd name="T111" fmla="*/ 265 h 512"/>
              <a:gd name="T112" fmla="*/ 117 w 512"/>
              <a:gd name="T113" fmla="*/ 352 h 512"/>
              <a:gd name="T114" fmla="*/ 318 w 512"/>
              <a:gd name="T115" fmla="*/ 202 h 512"/>
              <a:gd name="T116" fmla="*/ 300 w 512"/>
              <a:gd name="T117" fmla="*/ 352 h 512"/>
              <a:gd name="T118" fmla="*/ 392 w 512"/>
              <a:gd name="T119" fmla="*/ 352 h 512"/>
              <a:gd name="T120" fmla="*/ 364 w 512"/>
              <a:gd name="T121" fmla="*/ 202 h 512"/>
              <a:gd name="T122" fmla="*/ 318 w 512"/>
              <a:gd name="T123"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213" y="265"/>
                </a:moveTo>
                <a:cubicBezTo>
                  <a:pt x="283" y="312"/>
                  <a:pt x="283" y="312"/>
                  <a:pt x="283" y="312"/>
                </a:cubicBezTo>
                <a:cubicBezTo>
                  <a:pt x="278" y="352"/>
                  <a:pt x="278" y="352"/>
                  <a:pt x="278" y="352"/>
                </a:cubicBezTo>
                <a:cubicBezTo>
                  <a:pt x="213" y="352"/>
                  <a:pt x="213" y="352"/>
                  <a:pt x="213" y="352"/>
                </a:cubicBezTo>
                <a:lnTo>
                  <a:pt x="213" y="26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47" y="117"/>
                </a:moveTo>
                <a:cubicBezTo>
                  <a:pt x="347" y="122"/>
                  <a:pt x="348" y="129"/>
                  <a:pt x="355" y="135"/>
                </a:cubicBezTo>
                <a:cubicBezTo>
                  <a:pt x="356" y="136"/>
                  <a:pt x="358" y="138"/>
                  <a:pt x="355" y="141"/>
                </a:cubicBezTo>
                <a:cubicBezTo>
                  <a:pt x="351" y="145"/>
                  <a:pt x="351" y="152"/>
                  <a:pt x="355" y="156"/>
                </a:cubicBezTo>
                <a:cubicBezTo>
                  <a:pt x="357" y="159"/>
                  <a:pt x="360" y="160"/>
                  <a:pt x="362" y="160"/>
                </a:cubicBezTo>
                <a:cubicBezTo>
                  <a:pt x="365" y="160"/>
                  <a:pt x="368" y="159"/>
                  <a:pt x="370" y="157"/>
                </a:cubicBezTo>
                <a:cubicBezTo>
                  <a:pt x="371" y="155"/>
                  <a:pt x="378" y="148"/>
                  <a:pt x="378" y="138"/>
                </a:cubicBezTo>
                <a:cubicBezTo>
                  <a:pt x="378" y="134"/>
                  <a:pt x="377" y="127"/>
                  <a:pt x="370" y="120"/>
                </a:cubicBezTo>
                <a:cubicBezTo>
                  <a:pt x="369" y="119"/>
                  <a:pt x="367" y="117"/>
                  <a:pt x="370" y="114"/>
                </a:cubicBezTo>
                <a:cubicBezTo>
                  <a:pt x="374" y="110"/>
                  <a:pt x="374" y="103"/>
                  <a:pt x="370" y="99"/>
                </a:cubicBezTo>
                <a:cubicBezTo>
                  <a:pt x="366" y="95"/>
                  <a:pt x="359" y="95"/>
                  <a:pt x="355" y="99"/>
                </a:cubicBezTo>
                <a:cubicBezTo>
                  <a:pt x="354" y="100"/>
                  <a:pt x="347" y="107"/>
                  <a:pt x="347" y="117"/>
                </a:cubicBezTo>
                <a:close/>
                <a:moveTo>
                  <a:pt x="304" y="117"/>
                </a:moveTo>
                <a:cubicBezTo>
                  <a:pt x="304" y="122"/>
                  <a:pt x="306" y="129"/>
                  <a:pt x="312" y="135"/>
                </a:cubicBezTo>
                <a:cubicBezTo>
                  <a:pt x="313" y="136"/>
                  <a:pt x="315" y="138"/>
                  <a:pt x="312" y="141"/>
                </a:cubicBezTo>
                <a:cubicBezTo>
                  <a:pt x="308" y="145"/>
                  <a:pt x="308" y="152"/>
                  <a:pt x="312" y="156"/>
                </a:cubicBezTo>
                <a:cubicBezTo>
                  <a:pt x="314" y="159"/>
                  <a:pt x="317" y="160"/>
                  <a:pt x="320" y="160"/>
                </a:cubicBezTo>
                <a:cubicBezTo>
                  <a:pt x="322" y="160"/>
                  <a:pt x="325" y="159"/>
                  <a:pt x="327" y="157"/>
                </a:cubicBezTo>
                <a:cubicBezTo>
                  <a:pt x="328" y="155"/>
                  <a:pt x="335" y="148"/>
                  <a:pt x="335" y="138"/>
                </a:cubicBezTo>
                <a:cubicBezTo>
                  <a:pt x="335" y="134"/>
                  <a:pt x="334" y="127"/>
                  <a:pt x="327" y="120"/>
                </a:cubicBezTo>
                <a:cubicBezTo>
                  <a:pt x="326" y="119"/>
                  <a:pt x="324" y="117"/>
                  <a:pt x="327" y="114"/>
                </a:cubicBezTo>
                <a:cubicBezTo>
                  <a:pt x="331" y="110"/>
                  <a:pt x="331" y="103"/>
                  <a:pt x="327" y="99"/>
                </a:cubicBezTo>
                <a:cubicBezTo>
                  <a:pt x="323" y="95"/>
                  <a:pt x="316" y="95"/>
                  <a:pt x="312" y="99"/>
                </a:cubicBezTo>
                <a:cubicBezTo>
                  <a:pt x="311" y="100"/>
                  <a:pt x="304" y="107"/>
                  <a:pt x="304" y="117"/>
                </a:cubicBezTo>
                <a:close/>
                <a:moveTo>
                  <a:pt x="415" y="360"/>
                </a:moveTo>
                <a:cubicBezTo>
                  <a:pt x="383" y="190"/>
                  <a:pt x="383" y="190"/>
                  <a:pt x="383" y="190"/>
                </a:cubicBezTo>
                <a:cubicBezTo>
                  <a:pt x="383" y="185"/>
                  <a:pt x="378" y="181"/>
                  <a:pt x="373" y="181"/>
                </a:cubicBezTo>
                <a:cubicBezTo>
                  <a:pt x="309" y="181"/>
                  <a:pt x="309" y="181"/>
                  <a:pt x="309" y="181"/>
                </a:cubicBezTo>
                <a:cubicBezTo>
                  <a:pt x="304" y="181"/>
                  <a:pt x="299" y="185"/>
                  <a:pt x="298" y="190"/>
                </a:cubicBezTo>
                <a:cubicBezTo>
                  <a:pt x="286" y="288"/>
                  <a:pt x="286" y="288"/>
                  <a:pt x="286" y="288"/>
                </a:cubicBezTo>
                <a:cubicBezTo>
                  <a:pt x="208" y="236"/>
                  <a:pt x="208" y="236"/>
                  <a:pt x="208" y="236"/>
                </a:cubicBezTo>
                <a:cubicBezTo>
                  <a:pt x="205" y="234"/>
                  <a:pt x="201" y="234"/>
                  <a:pt x="197" y="236"/>
                </a:cubicBezTo>
                <a:cubicBezTo>
                  <a:pt x="194" y="237"/>
                  <a:pt x="192" y="241"/>
                  <a:pt x="192" y="245"/>
                </a:cubicBezTo>
                <a:cubicBezTo>
                  <a:pt x="192" y="289"/>
                  <a:pt x="192" y="289"/>
                  <a:pt x="192" y="289"/>
                </a:cubicBezTo>
                <a:cubicBezTo>
                  <a:pt x="112" y="236"/>
                  <a:pt x="112" y="236"/>
                  <a:pt x="112" y="236"/>
                </a:cubicBezTo>
                <a:cubicBezTo>
                  <a:pt x="109" y="234"/>
                  <a:pt x="105" y="234"/>
                  <a:pt x="101" y="236"/>
                </a:cubicBezTo>
                <a:cubicBezTo>
                  <a:pt x="98" y="237"/>
                  <a:pt x="96" y="241"/>
                  <a:pt x="96" y="245"/>
                </a:cubicBezTo>
                <a:cubicBezTo>
                  <a:pt x="96" y="362"/>
                  <a:pt x="96" y="362"/>
                  <a:pt x="96" y="362"/>
                </a:cubicBezTo>
                <a:cubicBezTo>
                  <a:pt x="96" y="368"/>
                  <a:pt x="100" y="373"/>
                  <a:pt x="106" y="373"/>
                </a:cubicBezTo>
                <a:cubicBezTo>
                  <a:pt x="405" y="373"/>
                  <a:pt x="405" y="373"/>
                  <a:pt x="405" y="373"/>
                </a:cubicBezTo>
                <a:cubicBezTo>
                  <a:pt x="408" y="373"/>
                  <a:pt x="411" y="372"/>
                  <a:pt x="413" y="369"/>
                </a:cubicBezTo>
                <a:cubicBezTo>
                  <a:pt x="415" y="367"/>
                  <a:pt x="416" y="363"/>
                  <a:pt x="415" y="360"/>
                </a:cubicBezTo>
                <a:close/>
                <a:moveTo>
                  <a:pt x="117" y="352"/>
                </a:moveTo>
                <a:cubicBezTo>
                  <a:pt x="192" y="352"/>
                  <a:pt x="192" y="352"/>
                  <a:pt x="192" y="352"/>
                </a:cubicBezTo>
                <a:cubicBezTo>
                  <a:pt x="192" y="315"/>
                  <a:pt x="192" y="315"/>
                  <a:pt x="192" y="315"/>
                </a:cubicBezTo>
                <a:cubicBezTo>
                  <a:pt x="117" y="265"/>
                  <a:pt x="117" y="265"/>
                  <a:pt x="117" y="265"/>
                </a:cubicBezTo>
                <a:lnTo>
                  <a:pt x="117" y="352"/>
                </a:lnTo>
                <a:close/>
                <a:moveTo>
                  <a:pt x="318" y="202"/>
                </a:moveTo>
                <a:cubicBezTo>
                  <a:pt x="300" y="352"/>
                  <a:pt x="300" y="352"/>
                  <a:pt x="300" y="352"/>
                </a:cubicBezTo>
                <a:cubicBezTo>
                  <a:pt x="392" y="352"/>
                  <a:pt x="392" y="352"/>
                  <a:pt x="392" y="352"/>
                </a:cubicBezTo>
                <a:cubicBezTo>
                  <a:pt x="364" y="202"/>
                  <a:pt x="364" y="202"/>
                  <a:pt x="364" y="202"/>
                </a:cubicBezTo>
                <a:lnTo>
                  <a:pt x="318" y="20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Rectangular Callout 9"/>
          <p:cNvSpPr/>
          <p:nvPr/>
        </p:nvSpPr>
        <p:spPr bwMode="gray">
          <a:xfrm>
            <a:off x="4426975" y="3421655"/>
            <a:ext cx="904521" cy="433570"/>
          </a:xfrm>
          <a:prstGeom prst="wedgeRectCallout">
            <a:avLst>
              <a:gd name="adj1" fmla="val 39140"/>
              <a:gd name="adj2" fmla="val -134921"/>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Ukončení tranzitu</a:t>
            </a:r>
          </a:p>
        </p:txBody>
      </p:sp>
    </p:spTree>
    <p:extLst>
      <p:ext uri="{BB962C8B-B14F-4D97-AF65-F5344CB8AC3E}">
        <p14:creationId xmlns:p14="http://schemas.microsoft.com/office/powerpoint/2010/main" val="4052558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 grpId="0" animBg="1"/>
      <p:bldP spid="19" grpId="0" animBg="1"/>
      <p:bldP spid="45" grpId="0" animBg="1"/>
      <p:bldP spid="41" grpId="0" animBg="1"/>
      <p:bldP spid="48" grpId="0" animBg="1"/>
      <p:bldP spid="49" grpId="0" animBg="1"/>
      <p:bldP spid="50" grpId="0" animBg="1"/>
      <p:bldP spid="51" grpId="0" animBg="1"/>
      <p:bldP spid="52"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057967" y="5453166"/>
            <a:ext cx="499942" cy="335681"/>
          </a:xfrm>
          <a:prstGeom prst="rect">
            <a:avLst/>
          </a:prstGeom>
          <a:noFill/>
        </p:spPr>
        <p:txBody>
          <a:bodyPr wrap="square" lIns="36000" tIns="36000" rIns="36000" bIns="36000" rtlCol="0">
            <a:noAutofit/>
          </a:bodyPr>
          <a:lstStyle/>
          <a:p>
            <a:pPr marL="177800" indent="-177800"/>
            <a:r>
              <a:rPr lang="cs-CZ" b="1" dirty="0">
                <a:solidFill>
                  <a:schemeClr val="accent6"/>
                </a:solidFill>
              </a:rPr>
              <a:t>EU</a:t>
            </a:r>
          </a:p>
        </p:txBody>
      </p:sp>
      <p:cxnSp>
        <p:nvCxnSpPr>
          <p:cNvPr id="17" name="Straight Connector 16"/>
          <p:cNvCxnSpPr/>
          <p:nvPr/>
        </p:nvCxnSpPr>
        <p:spPr bwMode="auto">
          <a:xfrm rot="5400000">
            <a:off x="-310902" y="3527269"/>
            <a:ext cx="4927600" cy="12700"/>
          </a:xfrm>
          <a:prstGeom prst="line">
            <a:avLst/>
          </a:prstGeom>
          <a:noFill/>
          <a:ln w="28575" cap="flat" cmpd="sng" algn="ctr">
            <a:solidFill>
              <a:schemeClr val="accent6"/>
            </a:solidFill>
            <a:prstDash val="dashDot"/>
            <a:round/>
            <a:headEnd type="none" w="med" len="med"/>
            <a:tailEnd type="none" w="med" len="med"/>
          </a:ln>
          <a:effectLst/>
        </p:spPr>
      </p:cxnSp>
      <p:sp>
        <p:nvSpPr>
          <p:cNvPr id="8" name="Title 7"/>
          <p:cNvSpPr>
            <a:spLocks noGrp="1"/>
          </p:cNvSpPr>
          <p:nvPr>
            <p:ph type="title"/>
          </p:nvPr>
        </p:nvSpPr>
        <p:spPr/>
        <p:txBody>
          <a:bodyPr/>
          <a:lstStyle/>
          <a:p>
            <a:r>
              <a:rPr lang="cs-CZ" smtClean="0"/>
              <a:t>Postup vývoz</a:t>
            </a:r>
            <a:br>
              <a:rPr lang="cs-CZ" smtClean="0"/>
            </a:br>
            <a:endParaRPr lang="en-GB" dirty="0"/>
          </a:p>
        </p:txBody>
      </p:sp>
      <p:cxnSp>
        <p:nvCxnSpPr>
          <p:cNvPr id="13" name="Straight Connector 12"/>
          <p:cNvCxnSpPr/>
          <p:nvPr/>
        </p:nvCxnSpPr>
        <p:spPr bwMode="auto">
          <a:xfrm flipV="1">
            <a:off x="1847850" y="3388658"/>
            <a:ext cx="8424150" cy="0"/>
          </a:xfrm>
          <a:prstGeom prst="line">
            <a:avLst/>
          </a:prstGeom>
          <a:noFill/>
          <a:ln w="114300" cap="flat" cmpd="sng" algn="ctr">
            <a:solidFill>
              <a:schemeClr val="accent6"/>
            </a:solidFill>
            <a:prstDash val="solid"/>
            <a:round/>
            <a:headEnd type="none" w="med" len="med"/>
            <a:tailEnd type="none" w="med" len="med"/>
          </a:ln>
          <a:effectLst/>
        </p:spPr>
      </p:cxnSp>
      <p:sp>
        <p:nvSpPr>
          <p:cNvPr id="15" name="TextBox 14"/>
          <p:cNvSpPr txBox="1"/>
          <p:nvPr/>
        </p:nvSpPr>
        <p:spPr>
          <a:xfrm>
            <a:off x="9982200" y="3479800"/>
            <a:ext cx="635000" cy="203200"/>
          </a:xfrm>
          <a:prstGeom prst="rect">
            <a:avLst/>
          </a:prstGeom>
          <a:noFill/>
        </p:spPr>
        <p:txBody>
          <a:bodyPr wrap="square" lIns="36000" tIns="36000" rIns="36000" bIns="36000" rtlCol="0">
            <a:noAutofit/>
          </a:bodyPr>
          <a:lstStyle/>
          <a:p>
            <a:pPr marL="177800" indent="-177800"/>
            <a:endParaRPr lang="en-GB" sz="1200" dirty="0"/>
          </a:p>
        </p:txBody>
      </p:sp>
      <p:sp>
        <p:nvSpPr>
          <p:cNvPr id="16" name="Rectangular Callout 15"/>
          <p:cNvSpPr/>
          <p:nvPr/>
        </p:nvSpPr>
        <p:spPr bwMode="auto">
          <a:xfrm>
            <a:off x="1926909" y="2329514"/>
            <a:ext cx="1409700" cy="554435"/>
          </a:xfrm>
          <a:prstGeom prst="wedgeRectCallout">
            <a:avLst>
              <a:gd name="adj1" fmla="val -36148"/>
              <a:gd name="adj2" fmla="val 138811"/>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Propuštění zboží do režimu vývoz</a:t>
            </a:r>
            <a:endParaRPr lang="en-GB" sz="1000" dirty="0">
              <a:solidFill>
                <a:schemeClr val="bg1"/>
              </a:solidFill>
            </a:endParaRPr>
          </a:p>
        </p:txBody>
      </p:sp>
      <p:sp>
        <p:nvSpPr>
          <p:cNvPr id="28" name="TextBox 27"/>
          <p:cNvSpPr txBox="1"/>
          <p:nvPr/>
        </p:nvSpPr>
        <p:spPr>
          <a:xfrm>
            <a:off x="7099301" y="4546601"/>
            <a:ext cx="45719" cy="45719"/>
          </a:xfrm>
          <a:prstGeom prst="rect">
            <a:avLst/>
          </a:prstGeom>
          <a:noFill/>
        </p:spPr>
        <p:txBody>
          <a:bodyPr wrap="square" lIns="36000" tIns="36000" rIns="36000" bIns="36000" rtlCol="0">
            <a:noAutofit/>
          </a:bodyPr>
          <a:lstStyle/>
          <a:p>
            <a:pPr marL="177800" indent="-177800"/>
            <a:endParaRPr lang="en-GB" sz="1400" dirty="0"/>
          </a:p>
        </p:txBody>
      </p:sp>
      <p:sp>
        <p:nvSpPr>
          <p:cNvPr id="31" name="Left Brace 30"/>
          <p:cNvSpPr/>
          <p:nvPr/>
        </p:nvSpPr>
        <p:spPr bwMode="auto">
          <a:xfrm rot="-5400000">
            <a:off x="4591544" y="1028893"/>
            <a:ext cx="411566" cy="5276155"/>
          </a:xfrm>
          <a:prstGeom prst="leftBrace">
            <a:avLst>
              <a:gd name="adj1" fmla="val 8333"/>
              <a:gd name="adj2" fmla="val 50000"/>
            </a:avLst>
          </a:prstGeom>
          <a:noFill/>
          <a:ln w="22225" cap="flat" cmpd="sng" algn="ctr">
            <a:solidFill>
              <a:schemeClr val="accent6"/>
            </a:solidFill>
            <a:prstDash val="solid"/>
            <a:round/>
            <a:headEnd type="none" w="med" len="med"/>
            <a:tailEnd type="none" w="med" len="med"/>
          </a:ln>
          <a:effectLst/>
        </p:spPr>
        <p:txBody>
          <a:bodyPr rtlCol="0" anchor="ctr"/>
          <a:lstStyle/>
          <a:p>
            <a:pPr algn="ctr"/>
            <a:endParaRPr lang="en-GB" dirty="0"/>
          </a:p>
        </p:txBody>
      </p:sp>
      <p:sp>
        <p:nvSpPr>
          <p:cNvPr id="32" name="Rectangle 31"/>
          <p:cNvSpPr/>
          <p:nvPr/>
        </p:nvSpPr>
        <p:spPr bwMode="auto">
          <a:xfrm>
            <a:off x="4035327" y="3959299"/>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90 dní</a:t>
            </a:r>
            <a:endParaRPr lang="en-GB" sz="1400" b="1" dirty="0">
              <a:solidFill>
                <a:schemeClr val="bg1"/>
              </a:solidFill>
              <a:latin typeface="Arial" charset="0"/>
            </a:endParaRPr>
          </a:p>
        </p:txBody>
      </p:sp>
      <p:sp>
        <p:nvSpPr>
          <p:cNvPr id="21" name="Rectangular Callout 20"/>
          <p:cNvSpPr/>
          <p:nvPr/>
        </p:nvSpPr>
        <p:spPr bwMode="auto">
          <a:xfrm>
            <a:off x="7587504" y="4067132"/>
            <a:ext cx="1409700" cy="479469"/>
          </a:xfrm>
          <a:prstGeom prst="wedgeRectCallout">
            <a:avLst>
              <a:gd name="adj1" fmla="val -23667"/>
              <a:gd name="adj2" fmla="val -170364"/>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Archivace dokladů 10 let</a:t>
            </a:r>
            <a:endParaRPr lang="en-GB" sz="1000" dirty="0">
              <a:solidFill>
                <a:schemeClr val="bg1"/>
              </a:solidFill>
            </a:endParaRPr>
          </a:p>
        </p:txBody>
      </p:sp>
      <p:sp>
        <p:nvSpPr>
          <p:cNvPr id="22" name="Rectangular Callout 21"/>
          <p:cNvSpPr/>
          <p:nvPr/>
        </p:nvSpPr>
        <p:spPr bwMode="auto">
          <a:xfrm>
            <a:off x="6301883" y="1958740"/>
            <a:ext cx="1409700" cy="517791"/>
          </a:xfrm>
          <a:prstGeom prst="wedgeRectCallout">
            <a:avLst>
              <a:gd name="adj1" fmla="val -231973"/>
              <a:gd name="adj2" fmla="val 198430"/>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Uvedení vývozu do DPH přiznání</a:t>
            </a:r>
            <a:endParaRPr lang="en-GB" sz="1000" dirty="0">
              <a:solidFill>
                <a:schemeClr val="bg1"/>
              </a:solidFill>
            </a:endParaRPr>
          </a:p>
        </p:txBody>
      </p:sp>
      <p:cxnSp>
        <p:nvCxnSpPr>
          <p:cNvPr id="24" name="Straight Connector 23"/>
          <p:cNvCxnSpPr/>
          <p:nvPr/>
        </p:nvCxnSpPr>
        <p:spPr bwMode="auto">
          <a:xfrm rot="5400000">
            <a:off x="1143722" y="3513822"/>
            <a:ext cx="4927600" cy="12700"/>
          </a:xfrm>
          <a:prstGeom prst="line">
            <a:avLst/>
          </a:prstGeom>
          <a:noFill/>
          <a:ln w="28575" cap="flat" cmpd="sng" algn="ctr">
            <a:solidFill>
              <a:schemeClr val="accent6"/>
            </a:solidFill>
            <a:prstDash val="solid"/>
            <a:round/>
            <a:headEnd type="none" w="med" len="med"/>
            <a:tailEnd type="none" w="med" len="med"/>
          </a:ln>
          <a:effectLst/>
        </p:spPr>
      </p:cxnSp>
      <p:sp>
        <p:nvSpPr>
          <p:cNvPr id="26" name="Freeform 25"/>
          <p:cNvSpPr>
            <a:spLocks noChangeAspect="1" noEditPoints="1"/>
          </p:cNvSpPr>
          <p:nvPr/>
        </p:nvSpPr>
        <p:spPr bwMode="auto">
          <a:xfrm>
            <a:off x="2496045" y="4454225"/>
            <a:ext cx="576000" cy="576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 name="Freeform 26"/>
          <p:cNvSpPr>
            <a:spLocks noChangeAspect="1" noEditPoints="1"/>
          </p:cNvSpPr>
          <p:nvPr/>
        </p:nvSpPr>
        <p:spPr bwMode="auto">
          <a:xfrm>
            <a:off x="4199495" y="4454225"/>
            <a:ext cx="577694" cy="576000"/>
          </a:xfrm>
          <a:custGeom>
            <a:avLst/>
            <a:gdLst>
              <a:gd name="T0" fmla="*/ 234 w 512"/>
              <a:gd name="T1" fmla="*/ 138 h 512"/>
              <a:gd name="T2" fmla="*/ 277 w 512"/>
              <a:gd name="T3" fmla="*/ 117 h 512"/>
              <a:gd name="T4" fmla="*/ 258 w 512"/>
              <a:gd name="T5" fmla="*/ 213 h 512"/>
              <a:gd name="T6" fmla="*/ 311 w 512"/>
              <a:gd name="T7" fmla="*/ 160 h 512"/>
              <a:gd name="T8" fmla="*/ 185 w 512"/>
              <a:gd name="T9" fmla="*/ 232 h 512"/>
              <a:gd name="T10" fmla="*/ 258 w 512"/>
              <a:gd name="T11" fmla="*/ 213 h 512"/>
              <a:gd name="T12" fmla="*/ 256 w 512"/>
              <a:gd name="T13" fmla="*/ 512 h 512"/>
              <a:gd name="T14" fmla="*/ 256 w 512"/>
              <a:gd name="T15" fmla="*/ 0 h 512"/>
              <a:gd name="T16" fmla="*/ 128 w 512"/>
              <a:gd name="T17" fmla="*/ 258 h 512"/>
              <a:gd name="T18" fmla="*/ 162 w 512"/>
              <a:gd name="T19" fmla="*/ 351 h 512"/>
              <a:gd name="T20" fmla="*/ 151 w 512"/>
              <a:gd name="T21" fmla="*/ 263 h 512"/>
              <a:gd name="T22" fmla="*/ 245 w 512"/>
              <a:gd name="T23" fmla="*/ 330 h 512"/>
              <a:gd name="T24" fmla="*/ 266 w 512"/>
              <a:gd name="T25" fmla="*/ 330 h 512"/>
              <a:gd name="T26" fmla="*/ 360 w 512"/>
              <a:gd name="T27" fmla="*/ 263 h 512"/>
              <a:gd name="T28" fmla="*/ 349 w 512"/>
              <a:gd name="T29" fmla="*/ 351 h 512"/>
              <a:gd name="T30" fmla="*/ 362 w 512"/>
              <a:gd name="T31" fmla="*/ 344 h 512"/>
              <a:gd name="T32" fmla="*/ 376 w 512"/>
              <a:gd name="T33" fmla="*/ 245 h 512"/>
              <a:gd name="T34" fmla="*/ 330 w 512"/>
              <a:gd name="T35" fmla="*/ 147 h 512"/>
              <a:gd name="T36" fmla="*/ 298 w 512"/>
              <a:gd name="T37" fmla="*/ 138 h 512"/>
              <a:gd name="T38" fmla="*/ 288 w 512"/>
              <a:gd name="T39" fmla="*/ 96 h 512"/>
              <a:gd name="T40" fmla="*/ 213 w 512"/>
              <a:gd name="T41" fmla="*/ 106 h 512"/>
              <a:gd name="T42" fmla="*/ 192 w 512"/>
              <a:gd name="T43" fmla="*/ 138 h 512"/>
              <a:gd name="T44" fmla="*/ 161 w 512"/>
              <a:gd name="T45" fmla="*/ 238 h 512"/>
              <a:gd name="T46" fmla="*/ 128 w 512"/>
              <a:gd name="T47" fmla="*/ 258 h 512"/>
              <a:gd name="T48" fmla="*/ 370 w 512"/>
              <a:gd name="T49" fmla="*/ 365 h 512"/>
              <a:gd name="T50" fmla="*/ 354 w 512"/>
              <a:gd name="T51" fmla="*/ 367 h 512"/>
              <a:gd name="T52" fmla="*/ 317 w 512"/>
              <a:gd name="T53" fmla="*/ 365 h 512"/>
              <a:gd name="T54" fmla="*/ 300 w 512"/>
              <a:gd name="T55" fmla="*/ 367 h 512"/>
              <a:gd name="T56" fmla="*/ 263 w 512"/>
              <a:gd name="T57" fmla="*/ 365 h 512"/>
              <a:gd name="T58" fmla="*/ 247 w 512"/>
              <a:gd name="T59" fmla="*/ 367 h 512"/>
              <a:gd name="T60" fmla="*/ 210 w 512"/>
              <a:gd name="T61" fmla="*/ 365 h 512"/>
              <a:gd name="T62" fmla="*/ 193 w 512"/>
              <a:gd name="T63" fmla="*/ 367 h 512"/>
              <a:gd name="T64" fmla="*/ 157 w 512"/>
              <a:gd name="T65" fmla="*/ 365 h 512"/>
              <a:gd name="T66" fmla="*/ 140 w 512"/>
              <a:gd name="T67" fmla="*/ 367 h 512"/>
              <a:gd name="T68" fmla="*/ 117 w 512"/>
              <a:gd name="T69" fmla="*/ 389 h 512"/>
              <a:gd name="T70" fmla="*/ 150 w 512"/>
              <a:gd name="T71" fmla="*/ 388 h 512"/>
              <a:gd name="T72" fmla="*/ 203 w 512"/>
              <a:gd name="T73" fmla="*/ 388 h 512"/>
              <a:gd name="T74" fmla="*/ 256 w 512"/>
              <a:gd name="T75" fmla="*/ 388 h 512"/>
              <a:gd name="T76" fmla="*/ 288 w 512"/>
              <a:gd name="T77" fmla="*/ 398 h 512"/>
              <a:gd name="T78" fmla="*/ 341 w 512"/>
              <a:gd name="T79" fmla="*/ 398 h 512"/>
              <a:gd name="T80" fmla="*/ 381 w 512"/>
              <a:gd name="T81" fmla="*/ 397 h 512"/>
              <a:gd name="T82" fmla="*/ 386 w 512"/>
              <a:gd name="T8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77" y="138"/>
                </a:moveTo>
                <a:cubicBezTo>
                  <a:pt x="234" y="138"/>
                  <a:pt x="234" y="138"/>
                  <a:pt x="234" y="138"/>
                </a:cubicBezTo>
                <a:cubicBezTo>
                  <a:pt x="234" y="117"/>
                  <a:pt x="234" y="117"/>
                  <a:pt x="234" y="117"/>
                </a:cubicBezTo>
                <a:cubicBezTo>
                  <a:pt x="277" y="117"/>
                  <a:pt x="277" y="117"/>
                  <a:pt x="277" y="117"/>
                </a:cubicBezTo>
                <a:lnTo>
                  <a:pt x="277" y="138"/>
                </a:lnTo>
                <a:close/>
                <a:moveTo>
                  <a:pt x="258" y="213"/>
                </a:moveTo>
                <a:cubicBezTo>
                  <a:pt x="327" y="232"/>
                  <a:pt x="327" y="232"/>
                  <a:pt x="327" y="232"/>
                </a:cubicBezTo>
                <a:cubicBezTo>
                  <a:pt x="311" y="160"/>
                  <a:pt x="311" y="160"/>
                  <a:pt x="311" y="160"/>
                </a:cubicBezTo>
                <a:cubicBezTo>
                  <a:pt x="200" y="160"/>
                  <a:pt x="200" y="160"/>
                  <a:pt x="200" y="160"/>
                </a:cubicBezTo>
                <a:cubicBezTo>
                  <a:pt x="185" y="232"/>
                  <a:pt x="185" y="232"/>
                  <a:pt x="185" y="232"/>
                </a:cubicBezTo>
                <a:cubicBezTo>
                  <a:pt x="253" y="213"/>
                  <a:pt x="253" y="213"/>
                  <a:pt x="253" y="213"/>
                </a:cubicBezTo>
                <a:cubicBezTo>
                  <a:pt x="255" y="213"/>
                  <a:pt x="257" y="213"/>
                  <a:pt x="25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258"/>
                </a:moveTo>
                <a:cubicBezTo>
                  <a:pt x="149" y="344"/>
                  <a:pt x="149" y="344"/>
                  <a:pt x="149" y="344"/>
                </a:cubicBezTo>
                <a:cubicBezTo>
                  <a:pt x="151" y="349"/>
                  <a:pt x="157" y="353"/>
                  <a:pt x="162" y="351"/>
                </a:cubicBezTo>
                <a:cubicBezTo>
                  <a:pt x="168" y="350"/>
                  <a:pt x="171" y="344"/>
                  <a:pt x="170" y="338"/>
                </a:cubicBezTo>
                <a:cubicBezTo>
                  <a:pt x="151" y="263"/>
                  <a:pt x="151" y="263"/>
                  <a:pt x="151" y="263"/>
                </a:cubicBezTo>
                <a:cubicBezTo>
                  <a:pt x="245" y="238"/>
                  <a:pt x="245" y="238"/>
                  <a:pt x="245" y="238"/>
                </a:cubicBezTo>
                <a:cubicBezTo>
                  <a:pt x="245" y="330"/>
                  <a:pt x="245" y="330"/>
                  <a:pt x="245" y="330"/>
                </a:cubicBezTo>
                <a:cubicBezTo>
                  <a:pt x="245" y="336"/>
                  <a:pt x="250" y="341"/>
                  <a:pt x="256" y="341"/>
                </a:cubicBezTo>
                <a:cubicBezTo>
                  <a:pt x="262" y="341"/>
                  <a:pt x="266" y="336"/>
                  <a:pt x="266" y="330"/>
                </a:cubicBezTo>
                <a:cubicBezTo>
                  <a:pt x="266" y="238"/>
                  <a:pt x="266" y="238"/>
                  <a:pt x="266" y="238"/>
                </a:cubicBezTo>
                <a:cubicBezTo>
                  <a:pt x="360" y="263"/>
                  <a:pt x="360" y="263"/>
                  <a:pt x="360" y="263"/>
                </a:cubicBezTo>
                <a:cubicBezTo>
                  <a:pt x="341" y="338"/>
                  <a:pt x="341" y="338"/>
                  <a:pt x="341" y="338"/>
                </a:cubicBezTo>
                <a:cubicBezTo>
                  <a:pt x="340" y="344"/>
                  <a:pt x="343" y="350"/>
                  <a:pt x="349" y="351"/>
                </a:cubicBezTo>
                <a:cubicBezTo>
                  <a:pt x="350" y="352"/>
                  <a:pt x="351" y="352"/>
                  <a:pt x="352" y="352"/>
                </a:cubicBezTo>
                <a:cubicBezTo>
                  <a:pt x="356" y="352"/>
                  <a:pt x="361" y="348"/>
                  <a:pt x="362" y="344"/>
                </a:cubicBezTo>
                <a:cubicBezTo>
                  <a:pt x="383" y="258"/>
                  <a:pt x="383" y="258"/>
                  <a:pt x="383" y="258"/>
                </a:cubicBezTo>
                <a:cubicBezTo>
                  <a:pt x="385" y="253"/>
                  <a:pt x="381" y="247"/>
                  <a:pt x="376" y="245"/>
                </a:cubicBezTo>
                <a:cubicBezTo>
                  <a:pt x="350" y="238"/>
                  <a:pt x="350" y="238"/>
                  <a:pt x="350" y="238"/>
                </a:cubicBezTo>
                <a:cubicBezTo>
                  <a:pt x="330" y="147"/>
                  <a:pt x="330" y="147"/>
                  <a:pt x="330" y="147"/>
                </a:cubicBezTo>
                <a:cubicBezTo>
                  <a:pt x="329" y="142"/>
                  <a:pt x="325" y="138"/>
                  <a:pt x="320" y="138"/>
                </a:cubicBezTo>
                <a:cubicBezTo>
                  <a:pt x="298" y="138"/>
                  <a:pt x="298" y="138"/>
                  <a:pt x="298" y="138"/>
                </a:cubicBezTo>
                <a:cubicBezTo>
                  <a:pt x="298" y="106"/>
                  <a:pt x="298" y="106"/>
                  <a:pt x="298" y="106"/>
                </a:cubicBezTo>
                <a:cubicBezTo>
                  <a:pt x="298" y="100"/>
                  <a:pt x="294" y="96"/>
                  <a:pt x="288" y="96"/>
                </a:cubicBezTo>
                <a:cubicBezTo>
                  <a:pt x="224" y="96"/>
                  <a:pt x="224" y="96"/>
                  <a:pt x="224" y="96"/>
                </a:cubicBezTo>
                <a:cubicBezTo>
                  <a:pt x="218" y="96"/>
                  <a:pt x="213" y="100"/>
                  <a:pt x="213" y="106"/>
                </a:cubicBezTo>
                <a:cubicBezTo>
                  <a:pt x="213" y="138"/>
                  <a:pt x="213" y="138"/>
                  <a:pt x="213" y="138"/>
                </a:cubicBezTo>
                <a:cubicBezTo>
                  <a:pt x="192" y="138"/>
                  <a:pt x="192" y="138"/>
                  <a:pt x="192" y="138"/>
                </a:cubicBezTo>
                <a:cubicBezTo>
                  <a:pt x="187" y="138"/>
                  <a:pt x="182" y="142"/>
                  <a:pt x="181" y="147"/>
                </a:cubicBezTo>
                <a:cubicBezTo>
                  <a:pt x="161" y="238"/>
                  <a:pt x="161" y="238"/>
                  <a:pt x="161" y="238"/>
                </a:cubicBezTo>
                <a:cubicBezTo>
                  <a:pt x="136" y="245"/>
                  <a:pt x="136" y="245"/>
                  <a:pt x="136" y="245"/>
                </a:cubicBezTo>
                <a:cubicBezTo>
                  <a:pt x="130" y="247"/>
                  <a:pt x="127" y="253"/>
                  <a:pt x="128" y="258"/>
                </a:cubicBezTo>
                <a:close/>
                <a:moveTo>
                  <a:pt x="386" y="376"/>
                </a:moveTo>
                <a:cubicBezTo>
                  <a:pt x="381" y="375"/>
                  <a:pt x="376" y="371"/>
                  <a:pt x="370" y="365"/>
                </a:cubicBezTo>
                <a:cubicBezTo>
                  <a:pt x="368" y="363"/>
                  <a:pt x="364" y="362"/>
                  <a:pt x="361" y="362"/>
                </a:cubicBezTo>
                <a:cubicBezTo>
                  <a:pt x="358" y="363"/>
                  <a:pt x="355" y="364"/>
                  <a:pt x="354" y="367"/>
                </a:cubicBezTo>
                <a:cubicBezTo>
                  <a:pt x="353" y="367"/>
                  <a:pt x="347" y="376"/>
                  <a:pt x="338" y="376"/>
                </a:cubicBezTo>
                <a:cubicBezTo>
                  <a:pt x="332" y="377"/>
                  <a:pt x="324" y="373"/>
                  <a:pt x="317" y="365"/>
                </a:cubicBezTo>
                <a:cubicBezTo>
                  <a:pt x="314" y="363"/>
                  <a:pt x="311" y="362"/>
                  <a:pt x="308" y="362"/>
                </a:cubicBezTo>
                <a:cubicBezTo>
                  <a:pt x="305" y="363"/>
                  <a:pt x="302" y="364"/>
                  <a:pt x="300" y="367"/>
                </a:cubicBezTo>
                <a:cubicBezTo>
                  <a:pt x="300" y="367"/>
                  <a:pt x="294" y="376"/>
                  <a:pt x="285" y="377"/>
                </a:cubicBezTo>
                <a:cubicBezTo>
                  <a:pt x="279" y="377"/>
                  <a:pt x="271" y="373"/>
                  <a:pt x="263" y="365"/>
                </a:cubicBezTo>
                <a:cubicBezTo>
                  <a:pt x="261" y="363"/>
                  <a:pt x="258" y="362"/>
                  <a:pt x="255" y="362"/>
                </a:cubicBezTo>
                <a:cubicBezTo>
                  <a:pt x="252" y="363"/>
                  <a:pt x="249" y="364"/>
                  <a:pt x="247" y="367"/>
                </a:cubicBezTo>
                <a:cubicBezTo>
                  <a:pt x="247" y="367"/>
                  <a:pt x="241" y="376"/>
                  <a:pt x="232" y="377"/>
                </a:cubicBezTo>
                <a:cubicBezTo>
                  <a:pt x="225" y="377"/>
                  <a:pt x="218" y="373"/>
                  <a:pt x="210" y="365"/>
                </a:cubicBezTo>
                <a:cubicBezTo>
                  <a:pt x="208" y="363"/>
                  <a:pt x="205" y="362"/>
                  <a:pt x="201" y="362"/>
                </a:cubicBezTo>
                <a:cubicBezTo>
                  <a:pt x="198" y="363"/>
                  <a:pt x="195" y="364"/>
                  <a:pt x="193" y="367"/>
                </a:cubicBezTo>
                <a:cubicBezTo>
                  <a:pt x="193" y="367"/>
                  <a:pt x="187" y="376"/>
                  <a:pt x="179" y="377"/>
                </a:cubicBezTo>
                <a:cubicBezTo>
                  <a:pt x="172" y="377"/>
                  <a:pt x="165" y="373"/>
                  <a:pt x="157" y="365"/>
                </a:cubicBezTo>
                <a:cubicBezTo>
                  <a:pt x="154" y="363"/>
                  <a:pt x="151" y="362"/>
                  <a:pt x="148" y="362"/>
                </a:cubicBezTo>
                <a:cubicBezTo>
                  <a:pt x="145" y="363"/>
                  <a:pt x="142" y="364"/>
                  <a:pt x="140" y="367"/>
                </a:cubicBezTo>
                <a:cubicBezTo>
                  <a:pt x="140" y="367"/>
                  <a:pt x="134" y="375"/>
                  <a:pt x="126" y="376"/>
                </a:cubicBezTo>
                <a:cubicBezTo>
                  <a:pt x="120" y="377"/>
                  <a:pt x="116" y="383"/>
                  <a:pt x="117" y="389"/>
                </a:cubicBezTo>
                <a:cubicBezTo>
                  <a:pt x="118" y="394"/>
                  <a:pt x="123" y="398"/>
                  <a:pt x="129" y="398"/>
                </a:cubicBezTo>
                <a:cubicBezTo>
                  <a:pt x="138" y="396"/>
                  <a:pt x="145" y="392"/>
                  <a:pt x="150" y="388"/>
                </a:cubicBezTo>
                <a:cubicBezTo>
                  <a:pt x="160" y="396"/>
                  <a:pt x="170" y="399"/>
                  <a:pt x="181" y="398"/>
                </a:cubicBezTo>
                <a:cubicBezTo>
                  <a:pt x="191" y="397"/>
                  <a:pt x="198" y="392"/>
                  <a:pt x="203" y="388"/>
                </a:cubicBezTo>
                <a:cubicBezTo>
                  <a:pt x="213" y="395"/>
                  <a:pt x="224" y="399"/>
                  <a:pt x="234" y="398"/>
                </a:cubicBezTo>
                <a:cubicBezTo>
                  <a:pt x="244" y="397"/>
                  <a:pt x="251" y="392"/>
                  <a:pt x="256" y="388"/>
                </a:cubicBezTo>
                <a:cubicBezTo>
                  <a:pt x="265" y="395"/>
                  <a:pt x="275" y="398"/>
                  <a:pt x="284" y="398"/>
                </a:cubicBezTo>
                <a:cubicBezTo>
                  <a:pt x="285" y="398"/>
                  <a:pt x="286" y="398"/>
                  <a:pt x="288" y="398"/>
                </a:cubicBezTo>
                <a:cubicBezTo>
                  <a:pt x="297" y="397"/>
                  <a:pt x="305" y="392"/>
                  <a:pt x="310" y="388"/>
                </a:cubicBezTo>
                <a:cubicBezTo>
                  <a:pt x="320" y="395"/>
                  <a:pt x="330" y="399"/>
                  <a:pt x="341" y="398"/>
                </a:cubicBezTo>
                <a:cubicBezTo>
                  <a:pt x="350" y="397"/>
                  <a:pt x="358" y="392"/>
                  <a:pt x="363" y="388"/>
                </a:cubicBezTo>
                <a:cubicBezTo>
                  <a:pt x="369" y="392"/>
                  <a:pt x="375" y="395"/>
                  <a:pt x="381" y="397"/>
                </a:cubicBezTo>
                <a:cubicBezTo>
                  <a:pt x="387" y="398"/>
                  <a:pt x="393" y="395"/>
                  <a:pt x="394" y="389"/>
                </a:cubicBezTo>
                <a:cubicBezTo>
                  <a:pt x="395" y="383"/>
                  <a:pt x="392" y="377"/>
                  <a:pt x="386" y="37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 name="Pentagon 28"/>
          <p:cNvSpPr/>
          <p:nvPr/>
        </p:nvSpPr>
        <p:spPr bwMode="auto">
          <a:xfrm rot="5400000">
            <a:off x="2961734" y="1068601"/>
            <a:ext cx="1304279" cy="1526849"/>
          </a:xfrm>
          <a:prstGeom prst="homePlate">
            <a:avLst/>
          </a:prstGeom>
          <a:solidFill>
            <a:schemeClr val="accent3"/>
          </a:solidFill>
          <a:ln w="9525" cap="flat" cmpd="sng" algn="ctr">
            <a:noFill/>
            <a:prstDash val="solid"/>
            <a:round/>
            <a:headEnd type="none" w="med" len="med"/>
            <a:tailEnd type="none" w="med" len="med"/>
          </a:ln>
          <a:effectLst/>
        </p:spPr>
        <p:txBody>
          <a:bodyPr vert="vert270" wrap="square" lIns="72000" tIns="72000" rIns="72000" bIns="180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050" b="1" dirty="0">
                <a:solidFill>
                  <a:schemeClr val="bg1"/>
                </a:solidFill>
              </a:rPr>
              <a:t>Výstup zboží z EU potvrzen elektronickou zprávou z CÚ výstupu</a:t>
            </a:r>
          </a:p>
        </p:txBody>
      </p:sp>
      <p:sp>
        <p:nvSpPr>
          <p:cNvPr id="18" name="Rectangular Callout 17"/>
          <p:cNvSpPr/>
          <p:nvPr/>
        </p:nvSpPr>
        <p:spPr bwMode="auto">
          <a:xfrm>
            <a:off x="4189627" y="1923548"/>
            <a:ext cx="1732338" cy="642490"/>
          </a:xfrm>
          <a:prstGeom prst="wedgeRectCallout">
            <a:avLst>
              <a:gd name="adj1" fmla="val -77797"/>
              <a:gd name="adj2" fmla="val 148998"/>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050" b="1" dirty="0">
                <a:solidFill>
                  <a:schemeClr val="bg1"/>
                </a:solidFill>
              </a:rPr>
              <a:t>CS odešle </a:t>
            </a:r>
            <a:r>
              <a:rPr lang="cs-CZ" sz="1050" b="1" dirty="0" err="1">
                <a:solidFill>
                  <a:schemeClr val="bg1"/>
                </a:solidFill>
              </a:rPr>
              <a:t>info</a:t>
            </a:r>
            <a:r>
              <a:rPr lang="cs-CZ" sz="1050" b="1" dirty="0">
                <a:solidFill>
                  <a:schemeClr val="bg1"/>
                </a:solidFill>
              </a:rPr>
              <a:t> o provedeném vývozu FS</a:t>
            </a:r>
            <a:endParaRPr lang="en-GB" sz="1000" dirty="0">
              <a:solidFill>
                <a:schemeClr val="bg1"/>
              </a:solidFill>
            </a:endParaRPr>
          </a:p>
        </p:txBody>
      </p:sp>
    </p:spTree>
    <p:extLst>
      <p:ext uri="{BB962C8B-B14F-4D97-AF65-F5344CB8AC3E}">
        <p14:creationId xmlns:p14="http://schemas.microsoft.com/office/powerpoint/2010/main" val="2245684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animBg="1"/>
      <p:bldP spid="32" grpId="0" animBg="1"/>
      <p:bldP spid="21" grpId="0" animBg="1"/>
      <p:bldP spid="22" grpId="0" animBg="1"/>
      <p:bldP spid="27" grpId="0" animBg="1"/>
      <p:bldP spid="29"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cs-CZ" dirty="0"/>
          </a:p>
        </p:txBody>
      </p:sp>
      <p:sp>
        <p:nvSpPr>
          <p:cNvPr id="3" name="Text Placeholder 2"/>
          <p:cNvSpPr>
            <a:spLocks noGrp="1"/>
          </p:cNvSpPr>
          <p:nvPr>
            <p:ph type="body" idx="1"/>
          </p:nvPr>
        </p:nvSpPr>
        <p:spPr/>
        <p:txBody>
          <a:bodyPr/>
          <a:lstStyle/>
          <a:p>
            <a:r>
              <a:rPr lang="cs-CZ" dirty="0" smtClean="0"/>
              <a:t>Co si dnes vysvětlíme?</a:t>
            </a:r>
            <a:endParaRPr lang="cs-CZ" dirty="0"/>
          </a:p>
        </p:txBody>
      </p:sp>
      <p:cxnSp>
        <p:nvCxnSpPr>
          <p:cNvPr id="6" name="Straight Connector 5"/>
          <p:cNvCxnSpPr/>
          <p:nvPr/>
        </p:nvCxnSpPr>
        <p:spPr>
          <a:xfrm>
            <a:off x="5946681" y="1574743"/>
            <a:ext cx="3266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768"/>
          <p:cNvSpPr>
            <a:spLocks noChangeAspect="1" noEditPoints="1"/>
          </p:cNvSpPr>
          <p:nvPr/>
        </p:nvSpPr>
        <p:spPr bwMode="auto">
          <a:xfrm>
            <a:off x="9212700" y="332743"/>
            <a:ext cx="2484000" cy="2484000"/>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08922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bwMode="auto">
          <a:xfrm rot="5400000">
            <a:off x="6688250" y="3527269"/>
            <a:ext cx="4927600" cy="12700"/>
          </a:xfrm>
          <a:prstGeom prst="line">
            <a:avLst/>
          </a:prstGeom>
          <a:noFill/>
          <a:ln w="28575" cap="flat" cmpd="sng" algn="ctr">
            <a:solidFill>
              <a:schemeClr val="accent6"/>
            </a:solidFill>
            <a:prstDash val="dashDot"/>
            <a:round/>
            <a:headEnd type="none" w="med" len="med"/>
            <a:tailEnd type="none" w="med" len="med"/>
          </a:ln>
          <a:effectLst/>
        </p:spPr>
      </p:cxnSp>
      <p:sp>
        <p:nvSpPr>
          <p:cNvPr id="8" name="Title 7"/>
          <p:cNvSpPr>
            <a:spLocks noGrp="1"/>
          </p:cNvSpPr>
          <p:nvPr>
            <p:ph type="title"/>
          </p:nvPr>
        </p:nvSpPr>
        <p:spPr/>
        <p:txBody>
          <a:bodyPr/>
          <a:lstStyle/>
          <a:p>
            <a:r>
              <a:rPr lang="cs-CZ" smtClean="0"/>
              <a:t>Postup vývoz – alternativní prokázání výstupu zboží</a:t>
            </a:r>
            <a:br>
              <a:rPr lang="cs-CZ" smtClean="0"/>
            </a:br>
            <a:endParaRPr lang="en-GB" dirty="0"/>
          </a:p>
        </p:txBody>
      </p:sp>
      <p:sp>
        <p:nvSpPr>
          <p:cNvPr id="15" name="TextBox 14"/>
          <p:cNvSpPr txBox="1"/>
          <p:nvPr/>
        </p:nvSpPr>
        <p:spPr>
          <a:xfrm>
            <a:off x="9982200" y="3479800"/>
            <a:ext cx="635000" cy="203200"/>
          </a:xfrm>
          <a:prstGeom prst="rect">
            <a:avLst/>
          </a:prstGeom>
          <a:noFill/>
        </p:spPr>
        <p:txBody>
          <a:bodyPr wrap="square" lIns="36000" tIns="36000" rIns="36000" bIns="36000" rtlCol="0">
            <a:noAutofit/>
          </a:bodyPr>
          <a:lstStyle/>
          <a:p>
            <a:pPr marL="177800" indent="-177800"/>
            <a:endParaRPr lang="en-GB" sz="1200" dirty="0"/>
          </a:p>
        </p:txBody>
      </p:sp>
      <p:sp>
        <p:nvSpPr>
          <p:cNvPr id="23" name="Rectangular Callout 22"/>
          <p:cNvSpPr/>
          <p:nvPr/>
        </p:nvSpPr>
        <p:spPr bwMode="auto">
          <a:xfrm>
            <a:off x="6056295" y="1979638"/>
            <a:ext cx="1452448" cy="774786"/>
          </a:xfrm>
          <a:prstGeom prst="wedgeRectCallout">
            <a:avLst>
              <a:gd name="adj1" fmla="val 45868"/>
              <a:gd name="adj2" fmla="val 116827"/>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000" b="1" dirty="0">
                <a:solidFill>
                  <a:schemeClr val="bg1"/>
                </a:solidFill>
              </a:rPr>
              <a:t>CÚ upozorní, že nebyl potvrzen výstup z EU</a:t>
            </a:r>
            <a:endParaRPr lang="en-GB" sz="900" dirty="0">
              <a:solidFill>
                <a:schemeClr val="bg1"/>
              </a:solidFill>
            </a:endParaRPr>
          </a:p>
        </p:txBody>
      </p:sp>
      <p:sp>
        <p:nvSpPr>
          <p:cNvPr id="25" name="Rectangular Callout 24"/>
          <p:cNvSpPr/>
          <p:nvPr/>
        </p:nvSpPr>
        <p:spPr bwMode="auto">
          <a:xfrm>
            <a:off x="9023775" y="1979639"/>
            <a:ext cx="1200471" cy="774785"/>
          </a:xfrm>
          <a:prstGeom prst="wedgeRectCallout">
            <a:avLst>
              <a:gd name="adj1" fmla="val -76542"/>
              <a:gd name="adj2" fmla="val 127462"/>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a:spcBef>
                <a:spcPct val="50000"/>
              </a:spcBef>
              <a:spcAft>
                <a:spcPct val="25000"/>
              </a:spcAft>
              <a:buClr>
                <a:srgbClr val="000066"/>
              </a:buClr>
            </a:pPr>
            <a:r>
              <a:rPr lang="cs-CZ" sz="1000" b="1" dirty="0">
                <a:solidFill>
                  <a:schemeClr val="bg1"/>
                </a:solidFill>
                <a:cs typeface="Arial" panose="020B0604020202020204" pitchFamily="34" charset="0"/>
              </a:rPr>
              <a:t>CS odešle </a:t>
            </a:r>
            <a:r>
              <a:rPr lang="cs-CZ" sz="1000" b="1" dirty="0" err="1">
                <a:solidFill>
                  <a:schemeClr val="bg1"/>
                </a:solidFill>
                <a:cs typeface="Arial" panose="020B0604020202020204" pitchFamily="34" charset="0"/>
              </a:rPr>
              <a:t>info</a:t>
            </a:r>
            <a:r>
              <a:rPr lang="cs-CZ" sz="1000" b="1" dirty="0">
                <a:solidFill>
                  <a:schemeClr val="bg1"/>
                </a:solidFill>
                <a:cs typeface="Arial" panose="020B0604020202020204" pitchFamily="34" charset="0"/>
              </a:rPr>
              <a:t> o provedeném vývozu FS</a:t>
            </a:r>
            <a:endParaRPr lang="en-GB" sz="900" dirty="0">
              <a:solidFill>
                <a:schemeClr val="bg1"/>
              </a:solidFill>
              <a:cs typeface="Arial" panose="020B0604020202020204" pitchFamily="34" charset="0"/>
            </a:endParaRPr>
          </a:p>
        </p:txBody>
      </p:sp>
      <p:sp>
        <p:nvSpPr>
          <p:cNvPr id="28" name="TextBox 27"/>
          <p:cNvSpPr txBox="1"/>
          <p:nvPr/>
        </p:nvSpPr>
        <p:spPr>
          <a:xfrm>
            <a:off x="7099301" y="4546601"/>
            <a:ext cx="45719" cy="45719"/>
          </a:xfrm>
          <a:prstGeom prst="rect">
            <a:avLst/>
          </a:prstGeom>
          <a:noFill/>
        </p:spPr>
        <p:txBody>
          <a:bodyPr wrap="square" lIns="36000" tIns="36000" rIns="36000" bIns="36000" rtlCol="0">
            <a:noAutofit/>
          </a:bodyPr>
          <a:lstStyle/>
          <a:p>
            <a:pPr marL="177800" indent="-177800"/>
            <a:endParaRPr lang="en-GB" sz="1400" dirty="0"/>
          </a:p>
        </p:txBody>
      </p:sp>
      <p:sp>
        <p:nvSpPr>
          <p:cNvPr id="18" name="Left Brace 17"/>
          <p:cNvSpPr/>
          <p:nvPr/>
        </p:nvSpPr>
        <p:spPr bwMode="auto">
          <a:xfrm rot="-5400000">
            <a:off x="5531793" y="1018782"/>
            <a:ext cx="238085" cy="7004527"/>
          </a:xfrm>
          <a:prstGeom prst="leftBrace">
            <a:avLst>
              <a:gd name="adj1" fmla="val 8333"/>
              <a:gd name="adj2" fmla="val 50000"/>
            </a:avLst>
          </a:prstGeom>
          <a:noFill/>
          <a:ln w="22225" cap="flat" cmpd="sng" algn="ctr">
            <a:solidFill>
              <a:schemeClr val="tx2"/>
            </a:solidFill>
            <a:prstDash val="solid"/>
            <a:round/>
            <a:headEnd type="none" w="med" len="med"/>
            <a:tailEnd type="none" w="med" len="med"/>
          </a:ln>
          <a:effectLst/>
        </p:spPr>
        <p:txBody>
          <a:bodyPr rtlCol="0" anchor="ctr"/>
          <a:lstStyle/>
          <a:p>
            <a:pPr algn="ctr"/>
            <a:endParaRPr lang="en-GB" dirty="0"/>
          </a:p>
        </p:txBody>
      </p:sp>
      <p:sp>
        <p:nvSpPr>
          <p:cNvPr id="21" name="Rectangular Callout 20"/>
          <p:cNvSpPr/>
          <p:nvPr/>
        </p:nvSpPr>
        <p:spPr bwMode="auto">
          <a:xfrm>
            <a:off x="7606319" y="1979639"/>
            <a:ext cx="1293802" cy="774785"/>
          </a:xfrm>
          <a:prstGeom prst="wedgeRectCallout">
            <a:avLst>
              <a:gd name="adj1" fmla="val -23951"/>
              <a:gd name="adj2" fmla="val 121710"/>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ts val="1200"/>
              </a:spcBef>
              <a:spcAft>
                <a:spcPct val="25000"/>
              </a:spcAft>
              <a:buClr>
                <a:srgbClr val="000066"/>
              </a:buClr>
            </a:pPr>
            <a:r>
              <a:rPr lang="cs-CZ" sz="1000" b="1" dirty="0">
                <a:solidFill>
                  <a:schemeClr val="bg1"/>
                </a:solidFill>
              </a:rPr>
              <a:t>Výstup zboží z EU potvrzen alternativním způsobem</a:t>
            </a:r>
            <a:endParaRPr lang="en-GB" sz="900" dirty="0">
              <a:solidFill>
                <a:schemeClr val="bg1"/>
              </a:solidFill>
            </a:endParaRPr>
          </a:p>
        </p:txBody>
      </p:sp>
      <p:cxnSp>
        <p:nvCxnSpPr>
          <p:cNvPr id="29" name="Straight Connector 28"/>
          <p:cNvCxnSpPr/>
          <p:nvPr/>
        </p:nvCxnSpPr>
        <p:spPr bwMode="auto">
          <a:xfrm rot="5400000">
            <a:off x="-310902" y="3527269"/>
            <a:ext cx="4927600" cy="12700"/>
          </a:xfrm>
          <a:prstGeom prst="line">
            <a:avLst/>
          </a:prstGeom>
          <a:noFill/>
          <a:ln w="28575" cap="flat" cmpd="sng" algn="ctr">
            <a:solidFill>
              <a:schemeClr val="accent6"/>
            </a:solidFill>
            <a:prstDash val="dashDot"/>
            <a:round/>
            <a:headEnd type="none" w="med" len="med"/>
            <a:tailEnd type="none" w="med" len="med"/>
          </a:ln>
          <a:effectLst/>
        </p:spPr>
      </p:cxnSp>
      <p:cxnSp>
        <p:nvCxnSpPr>
          <p:cNvPr id="30" name="Straight Connector 29"/>
          <p:cNvCxnSpPr/>
          <p:nvPr/>
        </p:nvCxnSpPr>
        <p:spPr bwMode="auto">
          <a:xfrm flipV="1">
            <a:off x="1847850" y="3388658"/>
            <a:ext cx="8424150" cy="0"/>
          </a:xfrm>
          <a:prstGeom prst="line">
            <a:avLst/>
          </a:prstGeom>
          <a:noFill/>
          <a:ln w="114300" cap="flat" cmpd="sng" algn="ctr">
            <a:solidFill>
              <a:schemeClr val="accent6"/>
            </a:solidFill>
            <a:prstDash val="solid"/>
            <a:round/>
            <a:headEnd type="none" w="med" len="med"/>
            <a:tailEnd type="none" w="med" len="med"/>
          </a:ln>
          <a:effectLst/>
        </p:spPr>
      </p:cxnSp>
      <p:sp>
        <p:nvSpPr>
          <p:cNvPr id="33" name="Left Brace 32"/>
          <p:cNvSpPr/>
          <p:nvPr/>
        </p:nvSpPr>
        <p:spPr bwMode="auto">
          <a:xfrm rot="-5400000">
            <a:off x="4591544" y="1028893"/>
            <a:ext cx="411566" cy="5276155"/>
          </a:xfrm>
          <a:prstGeom prst="leftBrace">
            <a:avLst>
              <a:gd name="adj1" fmla="val 8333"/>
              <a:gd name="adj2" fmla="val 50000"/>
            </a:avLst>
          </a:prstGeom>
          <a:noFill/>
          <a:ln w="22225" cap="flat" cmpd="sng" algn="ctr">
            <a:solidFill>
              <a:schemeClr val="accent6"/>
            </a:solidFill>
            <a:prstDash val="solid"/>
            <a:round/>
            <a:headEnd type="none" w="med" len="med"/>
            <a:tailEnd type="none" w="med" len="med"/>
          </a:ln>
          <a:effectLst/>
        </p:spPr>
        <p:txBody>
          <a:bodyPr rtlCol="0" anchor="ctr"/>
          <a:lstStyle/>
          <a:p>
            <a:pPr algn="ctr"/>
            <a:endParaRPr lang="en-GB" dirty="0"/>
          </a:p>
        </p:txBody>
      </p:sp>
      <p:sp>
        <p:nvSpPr>
          <p:cNvPr id="34" name="Rectangle 33"/>
          <p:cNvSpPr/>
          <p:nvPr/>
        </p:nvSpPr>
        <p:spPr bwMode="auto">
          <a:xfrm>
            <a:off x="4035327" y="3959299"/>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90 dní</a:t>
            </a:r>
            <a:endParaRPr lang="en-GB" sz="1400" b="1" dirty="0">
              <a:solidFill>
                <a:schemeClr val="bg1"/>
              </a:solidFill>
              <a:latin typeface="Arial" charset="0"/>
            </a:endParaRPr>
          </a:p>
        </p:txBody>
      </p:sp>
      <p:cxnSp>
        <p:nvCxnSpPr>
          <p:cNvPr id="36" name="Straight Connector 35"/>
          <p:cNvCxnSpPr/>
          <p:nvPr/>
        </p:nvCxnSpPr>
        <p:spPr bwMode="auto">
          <a:xfrm rot="5400000">
            <a:off x="1143722" y="3527269"/>
            <a:ext cx="4927600" cy="12700"/>
          </a:xfrm>
          <a:prstGeom prst="line">
            <a:avLst/>
          </a:prstGeom>
          <a:noFill/>
          <a:ln w="28575" cap="flat" cmpd="sng" algn="ctr">
            <a:solidFill>
              <a:schemeClr val="accent6"/>
            </a:solidFill>
            <a:prstDash val="solid"/>
            <a:round/>
            <a:headEnd type="none" w="med" len="med"/>
            <a:tailEnd type="none" w="med" len="med"/>
          </a:ln>
          <a:effectLst/>
        </p:spPr>
      </p:cxnSp>
      <p:sp>
        <p:nvSpPr>
          <p:cNvPr id="39" name="Rectangle 38"/>
          <p:cNvSpPr/>
          <p:nvPr/>
        </p:nvSpPr>
        <p:spPr bwMode="auto">
          <a:xfrm>
            <a:off x="4888834" y="4728654"/>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150 dní</a:t>
            </a:r>
            <a:endParaRPr lang="en-GB" sz="1400" b="1" dirty="0">
              <a:solidFill>
                <a:schemeClr val="bg1"/>
              </a:solidFill>
              <a:latin typeface="Arial" charset="0"/>
            </a:endParaRPr>
          </a:p>
        </p:txBody>
      </p:sp>
      <p:sp>
        <p:nvSpPr>
          <p:cNvPr id="41" name="Freeform 40"/>
          <p:cNvSpPr>
            <a:spLocks noChangeAspect="1" noEditPoints="1"/>
          </p:cNvSpPr>
          <p:nvPr/>
        </p:nvSpPr>
        <p:spPr bwMode="auto">
          <a:xfrm>
            <a:off x="2496045" y="4454225"/>
            <a:ext cx="576000" cy="576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 name="Freeform 41"/>
          <p:cNvSpPr>
            <a:spLocks noChangeAspect="1" noEditPoints="1"/>
          </p:cNvSpPr>
          <p:nvPr/>
        </p:nvSpPr>
        <p:spPr bwMode="auto">
          <a:xfrm>
            <a:off x="4199495" y="4454225"/>
            <a:ext cx="577694" cy="576000"/>
          </a:xfrm>
          <a:custGeom>
            <a:avLst/>
            <a:gdLst>
              <a:gd name="T0" fmla="*/ 234 w 512"/>
              <a:gd name="T1" fmla="*/ 138 h 512"/>
              <a:gd name="T2" fmla="*/ 277 w 512"/>
              <a:gd name="T3" fmla="*/ 117 h 512"/>
              <a:gd name="T4" fmla="*/ 258 w 512"/>
              <a:gd name="T5" fmla="*/ 213 h 512"/>
              <a:gd name="T6" fmla="*/ 311 w 512"/>
              <a:gd name="T7" fmla="*/ 160 h 512"/>
              <a:gd name="T8" fmla="*/ 185 w 512"/>
              <a:gd name="T9" fmla="*/ 232 h 512"/>
              <a:gd name="T10" fmla="*/ 258 w 512"/>
              <a:gd name="T11" fmla="*/ 213 h 512"/>
              <a:gd name="T12" fmla="*/ 256 w 512"/>
              <a:gd name="T13" fmla="*/ 512 h 512"/>
              <a:gd name="T14" fmla="*/ 256 w 512"/>
              <a:gd name="T15" fmla="*/ 0 h 512"/>
              <a:gd name="T16" fmla="*/ 128 w 512"/>
              <a:gd name="T17" fmla="*/ 258 h 512"/>
              <a:gd name="T18" fmla="*/ 162 w 512"/>
              <a:gd name="T19" fmla="*/ 351 h 512"/>
              <a:gd name="T20" fmla="*/ 151 w 512"/>
              <a:gd name="T21" fmla="*/ 263 h 512"/>
              <a:gd name="T22" fmla="*/ 245 w 512"/>
              <a:gd name="T23" fmla="*/ 330 h 512"/>
              <a:gd name="T24" fmla="*/ 266 w 512"/>
              <a:gd name="T25" fmla="*/ 330 h 512"/>
              <a:gd name="T26" fmla="*/ 360 w 512"/>
              <a:gd name="T27" fmla="*/ 263 h 512"/>
              <a:gd name="T28" fmla="*/ 349 w 512"/>
              <a:gd name="T29" fmla="*/ 351 h 512"/>
              <a:gd name="T30" fmla="*/ 362 w 512"/>
              <a:gd name="T31" fmla="*/ 344 h 512"/>
              <a:gd name="T32" fmla="*/ 376 w 512"/>
              <a:gd name="T33" fmla="*/ 245 h 512"/>
              <a:gd name="T34" fmla="*/ 330 w 512"/>
              <a:gd name="T35" fmla="*/ 147 h 512"/>
              <a:gd name="T36" fmla="*/ 298 w 512"/>
              <a:gd name="T37" fmla="*/ 138 h 512"/>
              <a:gd name="T38" fmla="*/ 288 w 512"/>
              <a:gd name="T39" fmla="*/ 96 h 512"/>
              <a:gd name="T40" fmla="*/ 213 w 512"/>
              <a:gd name="T41" fmla="*/ 106 h 512"/>
              <a:gd name="T42" fmla="*/ 192 w 512"/>
              <a:gd name="T43" fmla="*/ 138 h 512"/>
              <a:gd name="T44" fmla="*/ 161 w 512"/>
              <a:gd name="T45" fmla="*/ 238 h 512"/>
              <a:gd name="T46" fmla="*/ 128 w 512"/>
              <a:gd name="T47" fmla="*/ 258 h 512"/>
              <a:gd name="T48" fmla="*/ 370 w 512"/>
              <a:gd name="T49" fmla="*/ 365 h 512"/>
              <a:gd name="T50" fmla="*/ 354 w 512"/>
              <a:gd name="T51" fmla="*/ 367 h 512"/>
              <a:gd name="T52" fmla="*/ 317 w 512"/>
              <a:gd name="T53" fmla="*/ 365 h 512"/>
              <a:gd name="T54" fmla="*/ 300 w 512"/>
              <a:gd name="T55" fmla="*/ 367 h 512"/>
              <a:gd name="T56" fmla="*/ 263 w 512"/>
              <a:gd name="T57" fmla="*/ 365 h 512"/>
              <a:gd name="T58" fmla="*/ 247 w 512"/>
              <a:gd name="T59" fmla="*/ 367 h 512"/>
              <a:gd name="T60" fmla="*/ 210 w 512"/>
              <a:gd name="T61" fmla="*/ 365 h 512"/>
              <a:gd name="T62" fmla="*/ 193 w 512"/>
              <a:gd name="T63" fmla="*/ 367 h 512"/>
              <a:gd name="T64" fmla="*/ 157 w 512"/>
              <a:gd name="T65" fmla="*/ 365 h 512"/>
              <a:gd name="T66" fmla="*/ 140 w 512"/>
              <a:gd name="T67" fmla="*/ 367 h 512"/>
              <a:gd name="T68" fmla="*/ 117 w 512"/>
              <a:gd name="T69" fmla="*/ 389 h 512"/>
              <a:gd name="T70" fmla="*/ 150 w 512"/>
              <a:gd name="T71" fmla="*/ 388 h 512"/>
              <a:gd name="T72" fmla="*/ 203 w 512"/>
              <a:gd name="T73" fmla="*/ 388 h 512"/>
              <a:gd name="T74" fmla="*/ 256 w 512"/>
              <a:gd name="T75" fmla="*/ 388 h 512"/>
              <a:gd name="T76" fmla="*/ 288 w 512"/>
              <a:gd name="T77" fmla="*/ 398 h 512"/>
              <a:gd name="T78" fmla="*/ 341 w 512"/>
              <a:gd name="T79" fmla="*/ 398 h 512"/>
              <a:gd name="T80" fmla="*/ 381 w 512"/>
              <a:gd name="T81" fmla="*/ 397 h 512"/>
              <a:gd name="T82" fmla="*/ 386 w 512"/>
              <a:gd name="T8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77" y="138"/>
                </a:moveTo>
                <a:cubicBezTo>
                  <a:pt x="234" y="138"/>
                  <a:pt x="234" y="138"/>
                  <a:pt x="234" y="138"/>
                </a:cubicBezTo>
                <a:cubicBezTo>
                  <a:pt x="234" y="117"/>
                  <a:pt x="234" y="117"/>
                  <a:pt x="234" y="117"/>
                </a:cubicBezTo>
                <a:cubicBezTo>
                  <a:pt x="277" y="117"/>
                  <a:pt x="277" y="117"/>
                  <a:pt x="277" y="117"/>
                </a:cubicBezTo>
                <a:lnTo>
                  <a:pt x="277" y="138"/>
                </a:lnTo>
                <a:close/>
                <a:moveTo>
                  <a:pt x="258" y="213"/>
                </a:moveTo>
                <a:cubicBezTo>
                  <a:pt x="327" y="232"/>
                  <a:pt x="327" y="232"/>
                  <a:pt x="327" y="232"/>
                </a:cubicBezTo>
                <a:cubicBezTo>
                  <a:pt x="311" y="160"/>
                  <a:pt x="311" y="160"/>
                  <a:pt x="311" y="160"/>
                </a:cubicBezTo>
                <a:cubicBezTo>
                  <a:pt x="200" y="160"/>
                  <a:pt x="200" y="160"/>
                  <a:pt x="200" y="160"/>
                </a:cubicBezTo>
                <a:cubicBezTo>
                  <a:pt x="185" y="232"/>
                  <a:pt x="185" y="232"/>
                  <a:pt x="185" y="232"/>
                </a:cubicBezTo>
                <a:cubicBezTo>
                  <a:pt x="253" y="213"/>
                  <a:pt x="253" y="213"/>
                  <a:pt x="253" y="213"/>
                </a:cubicBezTo>
                <a:cubicBezTo>
                  <a:pt x="255" y="213"/>
                  <a:pt x="257" y="213"/>
                  <a:pt x="25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258"/>
                </a:moveTo>
                <a:cubicBezTo>
                  <a:pt x="149" y="344"/>
                  <a:pt x="149" y="344"/>
                  <a:pt x="149" y="344"/>
                </a:cubicBezTo>
                <a:cubicBezTo>
                  <a:pt x="151" y="349"/>
                  <a:pt x="157" y="353"/>
                  <a:pt x="162" y="351"/>
                </a:cubicBezTo>
                <a:cubicBezTo>
                  <a:pt x="168" y="350"/>
                  <a:pt x="171" y="344"/>
                  <a:pt x="170" y="338"/>
                </a:cubicBezTo>
                <a:cubicBezTo>
                  <a:pt x="151" y="263"/>
                  <a:pt x="151" y="263"/>
                  <a:pt x="151" y="263"/>
                </a:cubicBezTo>
                <a:cubicBezTo>
                  <a:pt x="245" y="238"/>
                  <a:pt x="245" y="238"/>
                  <a:pt x="245" y="238"/>
                </a:cubicBezTo>
                <a:cubicBezTo>
                  <a:pt x="245" y="330"/>
                  <a:pt x="245" y="330"/>
                  <a:pt x="245" y="330"/>
                </a:cubicBezTo>
                <a:cubicBezTo>
                  <a:pt x="245" y="336"/>
                  <a:pt x="250" y="341"/>
                  <a:pt x="256" y="341"/>
                </a:cubicBezTo>
                <a:cubicBezTo>
                  <a:pt x="262" y="341"/>
                  <a:pt x="266" y="336"/>
                  <a:pt x="266" y="330"/>
                </a:cubicBezTo>
                <a:cubicBezTo>
                  <a:pt x="266" y="238"/>
                  <a:pt x="266" y="238"/>
                  <a:pt x="266" y="238"/>
                </a:cubicBezTo>
                <a:cubicBezTo>
                  <a:pt x="360" y="263"/>
                  <a:pt x="360" y="263"/>
                  <a:pt x="360" y="263"/>
                </a:cubicBezTo>
                <a:cubicBezTo>
                  <a:pt x="341" y="338"/>
                  <a:pt x="341" y="338"/>
                  <a:pt x="341" y="338"/>
                </a:cubicBezTo>
                <a:cubicBezTo>
                  <a:pt x="340" y="344"/>
                  <a:pt x="343" y="350"/>
                  <a:pt x="349" y="351"/>
                </a:cubicBezTo>
                <a:cubicBezTo>
                  <a:pt x="350" y="352"/>
                  <a:pt x="351" y="352"/>
                  <a:pt x="352" y="352"/>
                </a:cubicBezTo>
                <a:cubicBezTo>
                  <a:pt x="356" y="352"/>
                  <a:pt x="361" y="348"/>
                  <a:pt x="362" y="344"/>
                </a:cubicBezTo>
                <a:cubicBezTo>
                  <a:pt x="383" y="258"/>
                  <a:pt x="383" y="258"/>
                  <a:pt x="383" y="258"/>
                </a:cubicBezTo>
                <a:cubicBezTo>
                  <a:pt x="385" y="253"/>
                  <a:pt x="381" y="247"/>
                  <a:pt x="376" y="245"/>
                </a:cubicBezTo>
                <a:cubicBezTo>
                  <a:pt x="350" y="238"/>
                  <a:pt x="350" y="238"/>
                  <a:pt x="350" y="238"/>
                </a:cubicBezTo>
                <a:cubicBezTo>
                  <a:pt x="330" y="147"/>
                  <a:pt x="330" y="147"/>
                  <a:pt x="330" y="147"/>
                </a:cubicBezTo>
                <a:cubicBezTo>
                  <a:pt x="329" y="142"/>
                  <a:pt x="325" y="138"/>
                  <a:pt x="320" y="138"/>
                </a:cubicBezTo>
                <a:cubicBezTo>
                  <a:pt x="298" y="138"/>
                  <a:pt x="298" y="138"/>
                  <a:pt x="298" y="138"/>
                </a:cubicBezTo>
                <a:cubicBezTo>
                  <a:pt x="298" y="106"/>
                  <a:pt x="298" y="106"/>
                  <a:pt x="298" y="106"/>
                </a:cubicBezTo>
                <a:cubicBezTo>
                  <a:pt x="298" y="100"/>
                  <a:pt x="294" y="96"/>
                  <a:pt x="288" y="96"/>
                </a:cubicBezTo>
                <a:cubicBezTo>
                  <a:pt x="224" y="96"/>
                  <a:pt x="224" y="96"/>
                  <a:pt x="224" y="96"/>
                </a:cubicBezTo>
                <a:cubicBezTo>
                  <a:pt x="218" y="96"/>
                  <a:pt x="213" y="100"/>
                  <a:pt x="213" y="106"/>
                </a:cubicBezTo>
                <a:cubicBezTo>
                  <a:pt x="213" y="138"/>
                  <a:pt x="213" y="138"/>
                  <a:pt x="213" y="138"/>
                </a:cubicBezTo>
                <a:cubicBezTo>
                  <a:pt x="192" y="138"/>
                  <a:pt x="192" y="138"/>
                  <a:pt x="192" y="138"/>
                </a:cubicBezTo>
                <a:cubicBezTo>
                  <a:pt x="187" y="138"/>
                  <a:pt x="182" y="142"/>
                  <a:pt x="181" y="147"/>
                </a:cubicBezTo>
                <a:cubicBezTo>
                  <a:pt x="161" y="238"/>
                  <a:pt x="161" y="238"/>
                  <a:pt x="161" y="238"/>
                </a:cubicBezTo>
                <a:cubicBezTo>
                  <a:pt x="136" y="245"/>
                  <a:pt x="136" y="245"/>
                  <a:pt x="136" y="245"/>
                </a:cubicBezTo>
                <a:cubicBezTo>
                  <a:pt x="130" y="247"/>
                  <a:pt x="127" y="253"/>
                  <a:pt x="128" y="258"/>
                </a:cubicBezTo>
                <a:close/>
                <a:moveTo>
                  <a:pt x="386" y="376"/>
                </a:moveTo>
                <a:cubicBezTo>
                  <a:pt x="381" y="375"/>
                  <a:pt x="376" y="371"/>
                  <a:pt x="370" y="365"/>
                </a:cubicBezTo>
                <a:cubicBezTo>
                  <a:pt x="368" y="363"/>
                  <a:pt x="364" y="362"/>
                  <a:pt x="361" y="362"/>
                </a:cubicBezTo>
                <a:cubicBezTo>
                  <a:pt x="358" y="363"/>
                  <a:pt x="355" y="364"/>
                  <a:pt x="354" y="367"/>
                </a:cubicBezTo>
                <a:cubicBezTo>
                  <a:pt x="353" y="367"/>
                  <a:pt x="347" y="376"/>
                  <a:pt x="338" y="376"/>
                </a:cubicBezTo>
                <a:cubicBezTo>
                  <a:pt x="332" y="377"/>
                  <a:pt x="324" y="373"/>
                  <a:pt x="317" y="365"/>
                </a:cubicBezTo>
                <a:cubicBezTo>
                  <a:pt x="314" y="363"/>
                  <a:pt x="311" y="362"/>
                  <a:pt x="308" y="362"/>
                </a:cubicBezTo>
                <a:cubicBezTo>
                  <a:pt x="305" y="363"/>
                  <a:pt x="302" y="364"/>
                  <a:pt x="300" y="367"/>
                </a:cubicBezTo>
                <a:cubicBezTo>
                  <a:pt x="300" y="367"/>
                  <a:pt x="294" y="376"/>
                  <a:pt x="285" y="377"/>
                </a:cubicBezTo>
                <a:cubicBezTo>
                  <a:pt x="279" y="377"/>
                  <a:pt x="271" y="373"/>
                  <a:pt x="263" y="365"/>
                </a:cubicBezTo>
                <a:cubicBezTo>
                  <a:pt x="261" y="363"/>
                  <a:pt x="258" y="362"/>
                  <a:pt x="255" y="362"/>
                </a:cubicBezTo>
                <a:cubicBezTo>
                  <a:pt x="252" y="363"/>
                  <a:pt x="249" y="364"/>
                  <a:pt x="247" y="367"/>
                </a:cubicBezTo>
                <a:cubicBezTo>
                  <a:pt x="247" y="367"/>
                  <a:pt x="241" y="376"/>
                  <a:pt x="232" y="377"/>
                </a:cubicBezTo>
                <a:cubicBezTo>
                  <a:pt x="225" y="377"/>
                  <a:pt x="218" y="373"/>
                  <a:pt x="210" y="365"/>
                </a:cubicBezTo>
                <a:cubicBezTo>
                  <a:pt x="208" y="363"/>
                  <a:pt x="205" y="362"/>
                  <a:pt x="201" y="362"/>
                </a:cubicBezTo>
                <a:cubicBezTo>
                  <a:pt x="198" y="363"/>
                  <a:pt x="195" y="364"/>
                  <a:pt x="193" y="367"/>
                </a:cubicBezTo>
                <a:cubicBezTo>
                  <a:pt x="193" y="367"/>
                  <a:pt x="187" y="376"/>
                  <a:pt x="179" y="377"/>
                </a:cubicBezTo>
                <a:cubicBezTo>
                  <a:pt x="172" y="377"/>
                  <a:pt x="165" y="373"/>
                  <a:pt x="157" y="365"/>
                </a:cubicBezTo>
                <a:cubicBezTo>
                  <a:pt x="154" y="363"/>
                  <a:pt x="151" y="362"/>
                  <a:pt x="148" y="362"/>
                </a:cubicBezTo>
                <a:cubicBezTo>
                  <a:pt x="145" y="363"/>
                  <a:pt x="142" y="364"/>
                  <a:pt x="140" y="367"/>
                </a:cubicBezTo>
                <a:cubicBezTo>
                  <a:pt x="140" y="367"/>
                  <a:pt x="134" y="375"/>
                  <a:pt x="126" y="376"/>
                </a:cubicBezTo>
                <a:cubicBezTo>
                  <a:pt x="120" y="377"/>
                  <a:pt x="116" y="383"/>
                  <a:pt x="117" y="389"/>
                </a:cubicBezTo>
                <a:cubicBezTo>
                  <a:pt x="118" y="394"/>
                  <a:pt x="123" y="398"/>
                  <a:pt x="129" y="398"/>
                </a:cubicBezTo>
                <a:cubicBezTo>
                  <a:pt x="138" y="396"/>
                  <a:pt x="145" y="392"/>
                  <a:pt x="150" y="388"/>
                </a:cubicBezTo>
                <a:cubicBezTo>
                  <a:pt x="160" y="396"/>
                  <a:pt x="170" y="399"/>
                  <a:pt x="181" y="398"/>
                </a:cubicBezTo>
                <a:cubicBezTo>
                  <a:pt x="191" y="397"/>
                  <a:pt x="198" y="392"/>
                  <a:pt x="203" y="388"/>
                </a:cubicBezTo>
                <a:cubicBezTo>
                  <a:pt x="213" y="395"/>
                  <a:pt x="224" y="399"/>
                  <a:pt x="234" y="398"/>
                </a:cubicBezTo>
                <a:cubicBezTo>
                  <a:pt x="244" y="397"/>
                  <a:pt x="251" y="392"/>
                  <a:pt x="256" y="388"/>
                </a:cubicBezTo>
                <a:cubicBezTo>
                  <a:pt x="265" y="395"/>
                  <a:pt x="275" y="398"/>
                  <a:pt x="284" y="398"/>
                </a:cubicBezTo>
                <a:cubicBezTo>
                  <a:pt x="285" y="398"/>
                  <a:pt x="286" y="398"/>
                  <a:pt x="288" y="398"/>
                </a:cubicBezTo>
                <a:cubicBezTo>
                  <a:pt x="297" y="397"/>
                  <a:pt x="305" y="392"/>
                  <a:pt x="310" y="388"/>
                </a:cubicBezTo>
                <a:cubicBezTo>
                  <a:pt x="320" y="395"/>
                  <a:pt x="330" y="399"/>
                  <a:pt x="341" y="398"/>
                </a:cubicBezTo>
                <a:cubicBezTo>
                  <a:pt x="350" y="397"/>
                  <a:pt x="358" y="392"/>
                  <a:pt x="363" y="388"/>
                </a:cubicBezTo>
                <a:cubicBezTo>
                  <a:pt x="369" y="392"/>
                  <a:pt x="375" y="395"/>
                  <a:pt x="381" y="397"/>
                </a:cubicBezTo>
                <a:cubicBezTo>
                  <a:pt x="387" y="398"/>
                  <a:pt x="393" y="395"/>
                  <a:pt x="394" y="389"/>
                </a:cubicBezTo>
                <a:cubicBezTo>
                  <a:pt x="395" y="383"/>
                  <a:pt x="392" y="377"/>
                  <a:pt x="386" y="37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Rectangular Callout 42"/>
          <p:cNvSpPr/>
          <p:nvPr/>
        </p:nvSpPr>
        <p:spPr bwMode="auto">
          <a:xfrm>
            <a:off x="1926909" y="2329514"/>
            <a:ext cx="1409700" cy="554435"/>
          </a:xfrm>
          <a:prstGeom prst="wedgeRectCallout">
            <a:avLst>
              <a:gd name="adj1" fmla="val -36148"/>
              <a:gd name="adj2" fmla="val 138811"/>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Propuštění zboží do režimu vývoz</a:t>
            </a:r>
            <a:endParaRPr lang="en-GB" sz="1000" dirty="0">
              <a:solidFill>
                <a:schemeClr val="bg1"/>
              </a:solidFill>
            </a:endParaRPr>
          </a:p>
        </p:txBody>
      </p:sp>
      <p:sp>
        <p:nvSpPr>
          <p:cNvPr id="44" name="TextBox 43"/>
          <p:cNvSpPr txBox="1"/>
          <p:nvPr/>
        </p:nvSpPr>
        <p:spPr>
          <a:xfrm>
            <a:off x="3057967" y="5453166"/>
            <a:ext cx="499942" cy="335681"/>
          </a:xfrm>
          <a:prstGeom prst="rect">
            <a:avLst/>
          </a:prstGeom>
          <a:noFill/>
        </p:spPr>
        <p:txBody>
          <a:bodyPr wrap="square" lIns="36000" tIns="36000" rIns="36000" bIns="36000" rtlCol="0">
            <a:noAutofit/>
          </a:bodyPr>
          <a:lstStyle/>
          <a:p>
            <a:pPr marL="177800" indent="-177800"/>
            <a:r>
              <a:rPr lang="cs-CZ" b="1" dirty="0">
                <a:solidFill>
                  <a:schemeClr val="accent6"/>
                </a:solidFill>
              </a:rPr>
              <a:t>EU</a:t>
            </a:r>
          </a:p>
        </p:txBody>
      </p:sp>
    </p:spTree>
    <p:extLst>
      <p:ext uri="{BB962C8B-B14F-4D97-AF65-F5344CB8AC3E}">
        <p14:creationId xmlns:p14="http://schemas.microsoft.com/office/powerpoint/2010/main" val="1066938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18" grpId="0" animBg="1"/>
      <p:bldP spid="21" grpId="0" animBg="1"/>
      <p:bldP spid="33" grpId="0" animBg="1"/>
      <p:bldP spid="34" grpId="0" animBg="1"/>
      <p:bldP spid="39" grpId="0" animBg="1"/>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bwMode="auto">
          <a:xfrm rot="5400000">
            <a:off x="6688250" y="3527269"/>
            <a:ext cx="4927600" cy="12700"/>
          </a:xfrm>
          <a:prstGeom prst="line">
            <a:avLst/>
          </a:prstGeom>
          <a:noFill/>
          <a:ln w="28575" cap="flat" cmpd="sng" algn="ctr">
            <a:solidFill>
              <a:schemeClr val="accent6"/>
            </a:solidFill>
            <a:prstDash val="dashDot"/>
            <a:round/>
            <a:headEnd type="none" w="med" len="med"/>
            <a:tailEnd type="none" w="med" len="med"/>
          </a:ln>
          <a:effectLst/>
        </p:spPr>
      </p:cxnSp>
      <p:sp>
        <p:nvSpPr>
          <p:cNvPr id="6" name="Text Placeholder 5"/>
          <p:cNvSpPr>
            <a:spLocks noGrp="1"/>
          </p:cNvSpPr>
          <p:nvPr>
            <p:ph type="body" sz="quarter" idx="13"/>
          </p:nvPr>
        </p:nvSpPr>
        <p:spPr/>
        <p:txBody>
          <a:bodyPr/>
          <a:lstStyle/>
          <a:p>
            <a:endParaRPr lang="cs-CZ"/>
          </a:p>
        </p:txBody>
      </p:sp>
      <p:sp>
        <p:nvSpPr>
          <p:cNvPr id="8" name="Title 7"/>
          <p:cNvSpPr>
            <a:spLocks noGrp="1"/>
          </p:cNvSpPr>
          <p:nvPr>
            <p:ph type="title"/>
          </p:nvPr>
        </p:nvSpPr>
        <p:spPr/>
        <p:txBody>
          <a:bodyPr/>
          <a:lstStyle/>
          <a:p>
            <a:r>
              <a:rPr lang="cs-CZ" smtClean="0"/>
              <a:t>Postup vývoz – neprokázání výstupu zboží</a:t>
            </a:r>
            <a:br>
              <a:rPr lang="cs-CZ" smtClean="0"/>
            </a:br>
            <a:endParaRPr lang="en-GB" dirty="0"/>
          </a:p>
        </p:txBody>
      </p:sp>
      <p:sp>
        <p:nvSpPr>
          <p:cNvPr id="15" name="TextBox 14"/>
          <p:cNvSpPr txBox="1"/>
          <p:nvPr/>
        </p:nvSpPr>
        <p:spPr>
          <a:xfrm>
            <a:off x="9982200" y="3479800"/>
            <a:ext cx="635000" cy="203200"/>
          </a:xfrm>
          <a:prstGeom prst="rect">
            <a:avLst/>
          </a:prstGeom>
          <a:noFill/>
        </p:spPr>
        <p:txBody>
          <a:bodyPr wrap="square" lIns="36000" tIns="36000" rIns="36000" bIns="36000" rtlCol="0">
            <a:noAutofit/>
          </a:bodyPr>
          <a:lstStyle/>
          <a:p>
            <a:pPr marL="177800" indent="-177800"/>
            <a:endParaRPr lang="en-GB" sz="1200" dirty="0"/>
          </a:p>
        </p:txBody>
      </p:sp>
      <p:sp>
        <p:nvSpPr>
          <p:cNvPr id="21" name="Rectangle 20"/>
          <p:cNvSpPr/>
          <p:nvPr/>
        </p:nvSpPr>
        <p:spPr bwMode="auto">
          <a:xfrm>
            <a:off x="8332711" y="4869913"/>
            <a:ext cx="1651379" cy="598846"/>
          </a:xfrm>
          <a:prstGeom prst="rect">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algn="ctr" fontAlgn="base">
              <a:spcBef>
                <a:spcPct val="50000"/>
              </a:spcBef>
              <a:spcAft>
                <a:spcPct val="25000"/>
              </a:spcAft>
              <a:buClr>
                <a:srgbClr val="000066"/>
              </a:buClr>
            </a:pPr>
            <a:r>
              <a:rPr lang="en-US" sz="1050" b="1" dirty="0">
                <a:solidFill>
                  <a:schemeClr val="bg1"/>
                </a:solidFill>
              </a:rPr>
              <a:t>D</a:t>
            </a:r>
            <a:r>
              <a:rPr lang="cs-CZ" sz="1050" b="1" dirty="0" err="1">
                <a:solidFill>
                  <a:schemeClr val="bg1"/>
                </a:solidFill>
              </a:rPr>
              <a:t>oměření</a:t>
            </a:r>
            <a:r>
              <a:rPr lang="cs-CZ" sz="1050" b="1" dirty="0">
                <a:solidFill>
                  <a:schemeClr val="bg1"/>
                </a:solidFill>
              </a:rPr>
              <a:t> DPH</a:t>
            </a:r>
            <a:r>
              <a:rPr lang="en-US" sz="1050" b="1" dirty="0">
                <a:solidFill>
                  <a:schemeClr val="bg1"/>
                </a:solidFill>
              </a:rPr>
              <a:t> </a:t>
            </a:r>
            <a:r>
              <a:rPr lang="en-US" sz="1050" b="1" dirty="0" err="1">
                <a:solidFill>
                  <a:schemeClr val="bg1"/>
                </a:solidFill>
              </a:rPr>
              <a:t>na</a:t>
            </a:r>
            <a:r>
              <a:rPr lang="en-US" sz="1050" b="1" dirty="0">
                <a:solidFill>
                  <a:schemeClr val="bg1"/>
                </a:solidFill>
              </a:rPr>
              <a:t> v</a:t>
            </a:r>
            <a:r>
              <a:rPr lang="cs-CZ" sz="1050" b="1" dirty="0" err="1">
                <a:solidFill>
                  <a:schemeClr val="bg1"/>
                </a:solidFill>
              </a:rPr>
              <a:t>ývozní</a:t>
            </a:r>
            <a:r>
              <a:rPr lang="cs-CZ" sz="1050" b="1" dirty="0">
                <a:solidFill>
                  <a:schemeClr val="bg1"/>
                </a:solidFill>
              </a:rPr>
              <a:t> fakturu</a:t>
            </a:r>
          </a:p>
          <a:p>
            <a:pPr algn="ctr" fontAlgn="base">
              <a:buClr>
                <a:srgbClr val="000066"/>
              </a:buClr>
            </a:pPr>
            <a:r>
              <a:rPr lang="cs-CZ" sz="1050" b="1" dirty="0">
                <a:solidFill>
                  <a:schemeClr val="bg1"/>
                </a:solidFill>
              </a:rPr>
              <a:t>!!!</a:t>
            </a:r>
          </a:p>
        </p:txBody>
      </p:sp>
      <p:sp>
        <p:nvSpPr>
          <p:cNvPr id="23" name="Rectangular Callout 22"/>
          <p:cNvSpPr/>
          <p:nvPr/>
        </p:nvSpPr>
        <p:spPr bwMode="auto">
          <a:xfrm>
            <a:off x="6943645" y="2220662"/>
            <a:ext cx="1541354" cy="775369"/>
          </a:xfrm>
          <a:prstGeom prst="wedgeRectCallout">
            <a:avLst>
              <a:gd name="adj1" fmla="val -18120"/>
              <a:gd name="adj2" fmla="val 96705"/>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100" b="1" dirty="0">
                <a:solidFill>
                  <a:schemeClr val="bg1"/>
                </a:solidFill>
              </a:rPr>
              <a:t>CÚ </a:t>
            </a:r>
            <a:r>
              <a:rPr lang="en-US" sz="1100" b="1" dirty="0">
                <a:solidFill>
                  <a:schemeClr val="bg1"/>
                </a:solidFill>
              </a:rPr>
              <a:t>u</a:t>
            </a:r>
            <a:r>
              <a:rPr lang="cs-CZ" sz="1100" b="1" dirty="0">
                <a:solidFill>
                  <a:schemeClr val="bg1"/>
                </a:solidFill>
              </a:rPr>
              <a:t>pozorní, že</a:t>
            </a:r>
            <a:r>
              <a:rPr lang="en-US" sz="1100" b="1" dirty="0">
                <a:solidFill>
                  <a:schemeClr val="bg1"/>
                </a:solidFill>
              </a:rPr>
              <a:t> </a:t>
            </a:r>
            <a:r>
              <a:rPr lang="cs-CZ" sz="1100" b="1" dirty="0">
                <a:solidFill>
                  <a:schemeClr val="bg1"/>
                </a:solidFill>
              </a:rPr>
              <a:t> </a:t>
            </a:r>
            <a:r>
              <a:rPr lang="en-US" sz="1100" b="1" dirty="0">
                <a:solidFill>
                  <a:schemeClr val="bg1"/>
                </a:solidFill>
              </a:rPr>
              <a:t>ne</a:t>
            </a:r>
            <a:r>
              <a:rPr lang="cs-CZ" sz="1100" b="1" dirty="0">
                <a:solidFill>
                  <a:schemeClr val="bg1"/>
                </a:solidFill>
              </a:rPr>
              <a:t>potvrzen výstup z EU</a:t>
            </a:r>
            <a:endParaRPr lang="en-GB" sz="1050" dirty="0">
              <a:solidFill>
                <a:schemeClr val="bg1"/>
              </a:solidFill>
            </a:endParaRPr>
          </a:p>
        </p:txBody>
      </p:sp>
      <p:sp>
        <p:nvSpPr>
          <p:cNvPr id="25" name="Rectangular Callout 24"/>
          <p:cNvSpPr/>
          <p:nvPr/>
        </p:nvSpPr>
        <p:spPr bwMode="auto">
          <a:xfrm>
            <a:off x="8780169" y="2220661"/>
            <a:ext cx="1269267" cy="772138"/>
          </a:xfrm>
          <a:prstGeom prst="wedgeRectCallout">
            <a:avLst>
              <a:gd name="adj1" fmla="val -20584"/>
              <a:gd name="adj2" fmla="val 84638"/>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100" b="1" dirty="0">
                <a:solidFill>
                  <a:schemeClr val="bg1"/>
                </a:solidFill>
              </a:rPr>
              <a:t>CÚ zruší celní prohlášení a upozorní </a:t>
            </a:r>
            <a:r>
              <a:rPr lang="en-US" sz="1100" b="1" dirty="0">
                <a:solidFill>
                  <a:schemeClr val="bg1"/>
                </a:solidFill>
              </a:rPr>
              <a:t>F</a:t>
            </a:r>
            <a:r>
              <a:rPr lang="cs-CZ" sz="1100" b="1" dirty="0">
                <a:solidFill>
                  <a:schemeClr val="bg1"/>
                </a:solidFill>
              </a:rPr>
              <a:t>Ú</a:t>
            </a:r>
            <a:endParaRPr lang="en-GB" sz="1050" dirty="0">
              <a:solidFill>
                <a:schemeClr val="bg1"/>
              </a:solidFill>
            </a:endParaRPr>
          </a:p>
        </p:txBody>
      </p:sp>
      <p:sp>
        <p:nvSpPr>
          <p:cNvPr id="28" name="TextBox 27"/>
          <p:cNvSpPr txBox="1"/>
          <p:nvPr/>
        </p:nvSpPr>
        <p:spPr>
          <a:xfrm>
            <a:off x="7099301" y="4546601"/>
            <a:ext cx="45719" cy="45719"/>
          </a:xfrm>
          <a:prstGeom prst="rect">
            <a:avLst/>
          </a:prstGeom>
          <a:noFill/>
        </p:spPr>
        <p:txBody>
          <a:bodyPr wrap="square" lIns="36000" tIns="36000" rIns="36000" bIns="36000" rtlCol="0">
            <a:noAutofit/>
          </a:bodyPr>
          <a:lstStyle/>
          <a:p>
            <a:pPr marL="177800" indent="-177800"/>
            <a:endParaRPr lang="en-GB" sz="1400" dirty="0"/>
          </a:p>
        </p:txBody>
      </p:sp>
      <p:sp>
        <p:nvSpPr>
          <p:cNvPr id="22" name="Left Brace 21"/>
          <p:cNvSpPr/>
          <p:nvPr/>
        </p:nvSpPr>
        <p:spPr bwMode="auto">
          <a:xfrm rot="-5400000">
            <a:off x="5531793" y="1018782"/>
            <a:ext cx="238085" cy="7004527"/>
          </a:xfrm>
          <a:prstGeom prst="leftBrace">
            <a:avLst>
              <a:gd name="adj1" fmla="val 8333"/>
              <a:gd name="adj2" fmla="val 50000"/>
            </a:avLst>
          </a:prstGeom>
          <a:noFill/>
          <a:ln w="22225" cap="flat" cmpd="sng" algn="ctr">
            <a:solidFill>
              <a:schemeClr val="tx2"/>
            </a:solidFill>
            <a:prstDash val="solid"/>
            <a:round/>
            <a:headEnd type="none" w="med" len="med"/>
            <a:tailEnd type="none" w="med" len="med"/>
          </a:ln>
          <a:effectLst/>
        </p:spPr>
        <p:txBody>
          <a:bodyPr rtlCol="0" anchor="ctr"/>
          <a:lstStyle/>
          <a:p>
            <a:pPr algn="ctr"/>
            <a:endParaRPr lang="en-GB" dirty="0"/>
          </a:p>
        </p:txBody>
      </p:sp>
      <p:cxnSp>
        <p:nvCxnSpPr>
          <p:cNvPr id="24" name="Straight Connector 23"/>
          <p:cNvCxnSpPr/>
          <p:nvPr/>
        </p:nvCxnSpPr>
        <p:spPr bwMode="auto">
          <a:xfrm rot="5400000">
            <a:off x="-310902" y="3527269"/>
            <a:ext cx="4927600" cy="12700"/>
          </a:xfrm>
          <a:prstGeom prst="line">
            <a:avLst/>
          </a:prstGeom>
          <a:noFill/>
          <a:ln w="28575" cap="flat" cmpd="sng" algn="ctr">
            <a:solidFill>
              <a:schemeClr val="accent6"/>
            </a:solidFill>
            <a:prstDash val="dashDot"/>
            <a:round/>
            <a:headEnd type="none" w="med" len="med"/>
            <a:tailEnd type="none" w="med" len="med"/>
          </a:ln>
          <a:effectLst/>
        </p:spPr>
      </p:cxnSp>
      <p:cxnSp>
        <p:nvCxnSpPr>
          <p:cNvPr id="26" name="Straight Connector 25"/>
          <p:cNvCxnSpPr/>
          <p:nvPr/>
        </p:nvCxnSpPr>
        <p:spPr bwMode="auto">
          <a:xfrm flipV="1">
            <a:off x="1847850" y="3388658"/>
            <a:ext cx="8424150" cy="0"/>
          </a:xfrm>
          <a:prstGeom prst="line">
            <a:avLst/>
          </a:prstGeom>
          <a:noFill/>
          <a:ln w="114300" cap="flat" cmpd="sng" algn="ctr">
            <a:solidFill>
              <a:schemeClr val="accent6"/>
            </a:solidFill>
            <a:prstDash val="solid"/>
            <a:round/>
            <a:headEnd type="none" w="med" len="med"/>
            <a:tailEnd type="none" w="med" len="med"/>
          </a:ln>
          <a:effectLst/>
        </p:spPr>
      </p:cxnSp>
      <p:sp>
        <p:nvSpPr>
          <p:cNvPr id="27" name="Left Brace 26"/>
          <p:cNvSpPr/>
          <p:nvPr/>
        </p:nvSpPr>
        <p:spPr bwMode="auto">
          <a:xfrm rot="-5400000">
            <a:off x="4591544" y="1028893"/>
            <a:ext cx="411566" cy="5276155"/>
          </a:xfrm>
          <a:prstGeom prst="leftBrace">
            <a:avLst>
              <a:gd name="adj1" fmla="val 8333"/>
              <a:gd name="adj2" fmla="val 50000"/>
            </a:avLst>
          </a:prstGeom>
          <a:noFill/>
          <a:ln w="22225" cap="flat" cmpd="sng" algn="ctr">
            <a:solidFill>
              <a:schemeClr val="accent6"/>
            </a:solidFill>
            <a:prstDash val="solid"/>
            <a:round/>
            <a:headEnd type="none" w="med" len="med"/>
            <a:tailEnd type="none" w="med" len="med"/>
          </a:ln>
          <a:effectLst/>
        </p:spPr>
        <p:txBody>
          <a:bodyPr rtlCol="0" anchor="ctr"/>
          <a:lstStyle/>
          <a:p>
            <a:pPr algn="ctr"/>
            <a:endParaRPr lang="en-GB" dirty="0"/>
          </a:p>
        </p:txBody>
      </p:sp>
      <p:sp>
        <p:nvSpPr>
          <p:cNvPr id="29" name="Rectangle 28"/>
          <p:cNvSpPr/>
          <p:nvPr/>
        </p:nvSpPr>
        <p:spPr bwMode="auto">
          <a:xfrm>
            <a:off x="4035327" y="3959299"/>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90 dní</a:t>
            </a:r>
            <a:endParaRPr lang="en-GB" sz="1400" b="1" dirty="0">
              <a:solidFill>
                <a:schemeClr val="bg1"/>
              </a:solidFill>
              <a:latin typeface="Arial" charset="0"/>
            </a:endParaRPr>
          </a:p>
        </p:txBody>
      </p:sp>
      <p:sp>
        <p:nvSpPr>
          <p:cNvPr id="30" name="Rectangle 29"/>
          <p:cNvSpPr/>
          <p:nvPr/>
        </p:nvSpPr>
        <p:spPr bwMode="auto">
          <a:xfrm>
            <a:off x="4888834" y="4728654"/>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150 dní</a:t>
            </a:r>
            <a:endParaRPr lang="en-GB" sz="1400" b="1" dirty="0">
              <a:solidFill>
                <a:schemeClr val="bg1"/>
              </a:solidFill>
              <a:latin typeface="Arial" charset="0"/>
            </a:endParaRPr>
          </a:p>
        </p:txBody>
      </p:sp>
      <p:sp>
        <p:nvSpPr>
          <p:cNvPr id="33" name="Rectangular Callout 32"/>
          <p:cNvSpPr/>
          <p:nvPr/>
        </p:nvSpPr>
        <p:spPr bwMode="auto">
          <a:xfrm>
            <a:off x="1926909" y="2329514"/>
            <a:ext cx="1409700" cy="554435"/>
          </a:xfrm>
          <a:prstGeom prst="wedgeRectCallout">
            <a:avLst>
              <a:gd name="adj1" fmla="val -36148"/>
              <a:gd name="adj2" fmla="val 138811"/>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Propuštění zboží do režimu vývoz</a:t>
            </a:r>
            <a:endParaRPr lang="en-GB" sz="1000" dirty="0">
              <a:solidFill>
                <a:schemeClr val="bg1"/>
              </a:solidFill>
            </a:endParaRPr>
          </a:p>
        </p:txBody>
      </p:sp>
    </p:spTree>
    <p:extLst>
      <p:ext uri="{BB962C8B-B14F-4D97-AF65-F5344CB8AC3E}">
        <p14:creationId xmlns:p14="http://schemas.microsoft.com/office/powerpoint/2010/main" val="1408112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2" grpId="0" animBg="1"/>
      <p:bldP spid="27"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cs-CZ" dirty="0"/>
          </a:p>
        </p:txBody>
      </p:sp>
      <p:sp>
        <p:nvSpPr>
          <p:cNvPr id="3" name="Text Placeholder 2"/>
          <p:cNvSpPr>
            <a:spLocks noGrp="1"/>
          </p:cNvSpPr>
          <p:nvPr>
            <p:ph type="body" idx="1"/>
          </p:nvPr>
        </p:nvSpPr>
        <p:spPr/>
        <p:txBody>
          <a:bodyPr/>
          <a:lstStyle/>
          <a:p>
            <a:r>
              <a:rPr lang="cs-CZ" dirty="0" smtClean="0"/>
              <a:t>Faktory ovlivňující výši cla</a:t>
            </a:r>
            <a:endParaRPr lang="cs-CZ" dirty="0"/>
          </a:p>
        </p:txBody>
      </p:sp>
      <p:cxnSp>
        <p:nvCxnSpPr>
          <p:cNvPr id="6" name="Straight Connector 5"/>
          <p:cNvCxnSpPr/>
          <p:nvPr/>
        </p:nvCxnSpPr>
        <p:spPr>
          <a:xfrm>
            <a:off x="5946681" y="1574743"/>
            <a:ext cx="3266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768"/>
          <p:cNvSpPr>
            <a:spLocks noChangeAspect="1" noEditPoints="1"/>
          </p:cNvSpPr>
          <p:nvPr/>
        </p:nvSpPr>
        <p:spPr bwMode="auto">
          <a:xfrm>
            <a:off x="9212700" y="332743"/>
            <a:ext cx="2484000" cy="2484000"/>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01983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smtClean="0"/>
              <a:t>Faktory ovlivňující výši cla</a:t>
            </a:r>
          </a:p>
        </p:txBody>
      </p:sp>
      <p:sp>
        <p:nvSpPr>
          <p:cNvPr id="23555" name="Content Placeholder 2"/>
          <p:cNvSpPr>
            <a:spLocks noGrp="1"/>
          </p:cNvSpPr>
          <p:nvPr>
            <p:ph idx="1"/>
          </p:nvPr>
        </p:nvSpPr>
        <p:spPr/>
        <p:txBody>
          <a:bodyPr/>
          <a:lstStyle/>
          <a:p>
            <a:pPr marL="269875" lvl="1" indent="-269875"/>
            <a:r>
              <a:rPr lang="cs-CZ" altLang="en-US" sz="1600" dirty="0"/>
              <a:t>Celní hodnota</a:t>
            </a:r>
          </a:p>
          <a:p>
            <a:pPr marL="269875" lvl="1" indent="-269875"/>
            <a:r>
              <a:rPr lang="cs-CZ" altLang="en-US" sz="1600" dirty="0"/>
              <a:t>Sazební zařazení zboží</a:t>
            </a:r>
          </a:p>
          <a:p>
            <a:pPr marL="269875" lvl="1" indent="-269875"/>
            <a:r>
              <a:rPr lang="cs-CZ" altLang="en-US" sz="1600" dirty="0"/>
              <a:t>Původ </a:t>
            </a:r>
            <a:r>
              <a:rPr lang="cs-CZ" altLang="en-US" sz="1600" dirty="0" smtClean="0"/>
              <a:t>zboží</a:t>
            </a:r>
          </a:p>
          <a:p>
            <a:pPr marL="269875" lvl="1" indent="-269875"/>
            <a:r>
              <a:rPr lang="cs-CZ" altLang="en-US" sz="1600" dirty="0" smtClean="0"/>
              <a:t>Suspenze/kvóty</a:t>
            </a:r>
          </a:p>
          <a:p>
            <a:endParaRPr lang="cs-CZ" sz="1600" dirty="0" smtClean="0"/>
          </a:p>
          <a:p>
            <a:endParaRPr lang="cs-CZ" sz="1600" dirty="0" smtClean="0"/>
          </a:p>
          <a:p>
            <a:endParaRPr lang="cs-CZ" sz="1600" dirty="0"/>
          </a:p>
          <a:p>
            <a:endParaRPr lang="cs-CZ" sz="1600" b="1" dirty="0" err="1"/>
          </a:p>
        </p:txBody>
      </p:sp>
      <p:sp>
        <p:nvSpPr>
          <p:cNvPr id="7"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82053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smtClean="0"/>
              <a:t>Celní hodnota</a:t>
            </a:r>
          </a:p>
        </p:txBody>
      </p:sp>
      <p:sp>
        <p:nvSpPr>
          <p:cNvPr id="23555" name="Content Placeholder 2"/>
          <p:cNvSpPr>
            <a:spLocks noGrp="1"/>
          </p:cNvSpPr>
          <p:nvPr>
            <p:ph idx="1"/>
          </p:nvPr>
        </p:nvSpPr>
        <p:spPr/>
        <p:txBody>
          <a:bodyPr/>
          <a:lstStyle/>
          <a:p>
            <a:pPr marL="269875" lvl="1" indent="-269875"/>
            <a:r>
              <a:rPr lang="cs-CZ" altLang="en-US" sz="1600" dirty="0"/>
              <a:t>Celní hodnota tvoří základ pro výpočet cla</a:t>
            </a:r>
            <a:endParaRPr lang="cs-CZ" sz="1600" dirty="0"/>
          </a:p>
          <a:p>
            <a:pPr marL="269875" lvl="1" indent="-269875"/>
            <a:r>
              <a:rPr lang="cs-CZ" sz="1600" b="1" dirty="0">
                <a:solidFill>
                  <a:srgbClr val="005587"/>
                </a:solidFill>
              </a:rPr>
              <a:t>6 metod</a:t>
            </a:r>
            <a:r>
              <a:rPr lang="cs-CZ" sz="1600" dirty="0">
                <a:solidFill>
                  <a:srgbClr val="005587"/>
                </a:solidFill>
              </a:rPr>
              <a:t> </a:t>
            </a:r>
            <a:r>
              <a:rPr lang="cs-CZ" sz="1600" dirty="0"/>
              <a:t>určování celní hodnoty, v praxi se v 99% procentech </a:t>
            </a:r>
            <a:r>
              <a:rPr lang="cs-CZ" sz="1600" dirty="0" smtClean="0"/>
              <a:t>případů </a:t>
            </a:r>
            <a:r>
              <a:rPr lang="cs-CZ" sz="1600" dirty="0"/>
              <a:t>používá 1. </a:t>
            </a:r>
            <a:r>
              <a:rPr lang="cs-CZ" sz="1600" dirty="0" smtClean="0"/>
              <a:t>metoda - stanovení </a:t>
            </a:r>
            <a:r>
              <a:rPr lang="cs-CZ" sz="1600" dirty="0"/>
              <a:t>na základě převodní hodnoty</a:t>
            </a:r>
          </a:p>
          <a:p>
            <a:pPr marL="269875" lvl="1" indent="-269875"/>
            <a:r>
              <a:rPr lang="cs-CZ" altLang="en-US" sz="1600" dirty="0"/>
              <a:t>Převodní hodnota – cena skutečně placená nebo která má být zaplacena za zboží prodané pro vývoz do EU, tzn. </a:t>
            </a:r>
            <a:r>
              <a:rPr lang="cs-CZ" altLang="en-US" sz="1600" dirty="0" smtClean="0"/>
              <a:t>že:</a:t>
            </a:r>
            <a:endParaRPr lang="cs-CZ" altLang="en-US" sz="1600" dirty="0"/>
          </a:p>
          <a:p>
            <a:pPr marL="539750" lvl="2" indent="-269875"/>
            <a:r>
              <a:rPr lang="cs-CZ" altLang="en-US" sz="1600" dirty="0">
                <a:latin typeface="+mj-lt"/>
              </a:rPr>
              <a:t>musí jít o prodej zboží, </a:t>
            </a:r>
          </a:p>
          <a:p>
            <a:pPr marL="539750" lvl="2" indent="-269875"/>
            <a:r>
              <a:rPr lang="cs-CZ" altLang="en-US" sz="1600" dirty="0">
                <a:latin typeface="+mj-lt"/>
              </a:rPr>
              <a:t>finální </a:t>
            </a:r>
            <a:r>
              <a:rPr lang="cs-CZ" altLang="en-US" sz="1600" dirty="0" smtClean="0">
                <a:latin typeface="+mj-lt"/>
              </a:rPr>
              <a:t>cena -  </a:t>
            </a:r>
            <a:r>
              <a:rPr lang="cs-CZ" altLang="en-US" sz="1600" dirty="0">
                <a:latin typeface="+mj-lt"/>
              </a:rPr>
              <a:t>vše co má být placeno jako podmínka prodeje včetně plateb jiným osobám, tzn. včetně dodatečných doplatků, navýšení ceny – povinná úprava celní hodnoty po dovozu zboží (až 3 roky od propuštění zboží),</a:t>
            </a:r>
          </a:p>
          <a:p>
            <a:pPr marL="539750" lvl="2" indent="-269875"/>
            <a:r>
              <a:rPr lang="cs-CZ" altLang="en-US" sz="1600" dirty="0">
                <a:latin typeface="+mj-lt"/>
              </a:rPr>
              <a:t>poslední prodej před vstupem zboží do EU. </a:t>
            </a:r>
          </a:p>
          <a:p>
            <a:pPr lvl="1" indent="0">
              <a:buNone/>
            </a:pPr>
            <a:endParaRPr lang="cs-CZ" sz="1600" dirty="0" smtClean="0"/>
          </a:p>
          <a:p>
            <a:pPr lvl="1" indent="0">
              <a:buNone/>
            </a:pPr>
            <a:endParaRPr lang="cs-CZ" sz="1600" dirty="0" smtClean="0"/>
          </a:p>
          <a:p>
            <a:endParaRPr lang="cs-CZ" sz="1600" dirty="0" smtClean="0"/>
          </a:p>
          <a:p>
            <a:endParaRPr lang="cs-CZ" sz="1600" b="1" dirty="0" err="1"/>
          </a:p>
        </p:txBody>
      </p:sp>
      <p:sp>
        <p:nvSpPr>
          <p:cNvPr id="6"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62442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a:spLocks noGrp="1"/>
          </p:cNvSpPr>
          <p:nvPr>
            <p:ph type="title"/>
          </p:nvPr>
        </p:nvSpPr>
        <p:spPr/>
        <p:txBody>
          <a:bodyPr/>
          <a:lstStyle/>
          <a:p>
            <a:r>
              <a:rPr lang="cs-CZ" altLang="en-US" smtClean="0"/>
              <a:t>Připočitatelné položky</a:t>
            </a:r>
            <a:endParaRPr lang="cs-CZ" altLang="en-US" dirty="0" smtClean="0"/>
          </a:p>
        </p:txBody>
      </p:sp>
      <p:sp>
        <p:nvSpPr>
          <p:cNvPr id="4" name="Content Placeholder 3"/>
          <p:cNvSpPr>
            <a:spLocks noGrp="1"/>
          </p:cNvSpPr>
          <p:nvPr>
            <p:ph idx="1"/>
          </p:nvPr>
        </p:nvSpPr>
        <p:spPr/>
        <p:txBody>
          <a:bodyPr/>
          <a:lstStyle/>
          <a:p>
            <a:r>
              <a:rPr lang="cs-CZ" sz="1600" dirty="0" smtClean="0"/>
              <a:t>Připočitatelné položky, nejsou-li zahrnuty v ceně zboží a jsou-li placeny kupujícím:</a:t>
            </a:r>
          </a:p>
          <a:p>
            <a:pPr marL="269875" lvl="1" indent="-269875">
              <a:tabLst>
                <a:tab pos="269875" algn="l"/>
              </a:tabLst>
            </a:pPr>
            <a:r>
              <a:rPr lang="cs-CZ" sz="1600" dirty="0"/>
              <a:t>N</a:t>
            </a:r>
            <a:r>
              <a:rPr lang="cs-CZ" sz="1600" dirty="0" smtClean="0"/>
              <a:t>áklady na </a:t>
            </a:r>
            <a:r>
              <a:rPr lang="cs-CZ" sz="1600" b="1" dirty="0" smtClean="0">
                <a:solidFill>
                  <a:srgbClr val="005587"/>
                </a:solidFill>
              </a:rPr>
              <a:t>dopravu a pojištění </a:t>
            </a:r>
            <a:r>
              <a:rPr lang="cs-CZ" sz="1600" dirty="0" smtClean="0"/>
              <a:t>zboží po místo vstupu na celní území EU – dle dodacích podmínek</a:t>
            </a:r>
          </a:p>
          <a:p>
            <a:pPr marL="269875" lvl="1" indent="-269875">
              <a:tabLst>
                <a:tab pos="269875" algn="l"/>
              </a:tabLst>
            </a:pPr>
            <a:r>
              <a:rPr lang="cs-CZ" sz="1600" dirty="0"/>
              <a:t>N</a:t>
            </a:r>
            <a:r>
              <a:rPr lang="cs-CZ" sz="1600" dirty="0" smtClean="0"/>
              <a:t>áklady na </a:t>
            </a:r>
            <a:r>
              <a:rPr lang="cs-CZ" sz="1600" b="1" dirty="0" smtClean="0">
                <a:solidFill>
                  <a:srgbClr val="005587"/>
                </a:solidFill>
              </a:rPr>
              <a:t>nakládku, vykládku, uskladnění </a:t>
            </a:r>
            <a:r>
              <a:rPr lang="cs-CZ" sz="1600" dirty="0" smtClean="0"/>
              <a:t>a manipulaci se zbožím mimo celní území EU</a:t>
            </a:r>
          </a:p>
          <a:p>
            <a:pPr marL="269875" lvl="1" indent="-269875">
              <a:tabLst>
                <a:tab pos="269875" algn="l"/>
              </a:tabLst>
            </a:pPr>
            <a:r>
              <a:rPr lang="cs-CZ" sz="1600" b="1" dirty="0">
                <a:solidFill>
                  <a:srgbClr val="005587"/>
                </a:solidFill>
              </a:rPr>
              <a:t>P</a:t>
            </a:r>
            <a:r>
              <a:rPr lang="cs-CZ" sz="1600" b="1" dirty="0" smtClean="0">
                <a:solidFill>
                  <a:srgbClr val="005587"/>
                </a:solidFill>
              </a:rPr>
              <a:t>rovize</a:t>
            </a:r>
            <a:r>
              <a:rPr lang="cs-CZ" sz="1600" dirty="0" smtClean="0"/>
              <a:t> a odměny za zprostředkování prodeje (výjimka: nákupní provize)</a:t>
            </a:r>
          </a:p>
          <a:p>
            <a:pPr marL="269875" lvl="1" indent="-269875">
              <a:tabLst>
                <a:tab pos="269875" algn="l"/>
              </a:tabLst>
            </a:pPr>
            <a:r>
              <a:rPr lang="cs-CZ" sz="1600" dirty="0" smtClean="0"/>
              <a:t>Náklady na </a:t>
            </a:r>
            <a:r>
              <a:rPr lang="cs-CZ" sz="1600" b="1" dirty="0" smtClean="0">
                <a:solidFill>
                  <a:srgbClr val="005587"/>
                </a:solidFill>
              </a:rPr>
              <a:t>obaly a balení </a:t>
            </a:r>
          </a:p>
          <a:p>
            <a:pPr marL="269875" lvl="1" indent="-269875">
              <a:tabLst>
                <a:tab pos="269875" algn="l"/>
              </a:tabLst>
            </a:pPr>
            <a:r>
              <a:rPr lang="cs-CZ" sz="1600" b="1" dirty="0">
                <a:solidFill>
                  <a:srgbClr val="005587"/>
                </a:solidFill>
              </a:rPr>
              <a:t>N</a:t>
            </a:r>
            <a:r>
              <a:rPr lang="cs-CZ" sz="1600" b="1" dirty="0" smtClean="0">
                <a:solidFill>
                  <a:srgbClr val="005587"/>
                </a:solidFill>
              </a:rPr>
              <a:t>ářadí, formy a jiné </a:t>
            </a:r>
            <a:r>
              <a:rPr lang="cs-CZ" sz="1600" dirty="0" smtClean="0"/>
              <a:t>předměty používané při výrobě zboží</a:t>
            </a:r>
          </a:p>
          <a:p>
            <a:pPr marL="269875" lvl="1" indent="-269875">
              <a:tabLst>
                <a:tab pos="269875" algn="l"/>
              </a:tabLst>
            </a:pPr>
            <a:r>
              <a:rPr lang="cs-CZ" sz="1600" b="1" dirty="0">
                <a:solidFill>
                  <a:srgbClr val="005587"/>
                </a:solidFill>
              </a:rPr>
              <a:t>V</a:t>
            </a:r>
            <a:r>
              <a:rPr lang="cs-CZ" sz="1600" b="1" dirty="0" smtClean="0">
                <a:solidFill>
                  <a:srgbClr val="005587"/>
                </a:solidFill>
              </a:rPr>
              <a:t>ývoj, umělecké práce, design, </a:t>
            </a:r>
            <a:r>
              <a:rPr lang="cs-CZ" sz="1600" dirty="0" smtClean="0"/>
              <a:t>plány a nákresy potřebné pro výrobu dováženého zboží </a:t>
            </a:r>
            <a:r>
              <a:rPr lang="cs-CZ" sz="1600" b="1" dirty="0" smtClean="0">
                <a:solidFill>
                  <a:srgbClr val="005587"/>
                </a:solidFill>
              </a:rPr>
              <a:t>provedené mimo Unii</a:t>
            </a:r>
          </a:p>
          <a:p>
            <a:pPr marL="269875" lvl="1" indent="-269875">
              <a:tabLst>
                <a:tab pos="269875" algn="l"/>
              </a:tabLst>
            </a:pPr>
            <a:r>
              <a:rPr lang="cs-CZ" sz="1600" b="1" dirty="0">
                <a:solidFill>
                  <a:srgbClr val="005587"/>
                </a:solidFill>
              </a:rPr>
              <a:t>L</a:t>
            </a:r>
            <a:r>
              <a:rPr lang="cs-CZ" sz="1600" b="1" dirty="0" smtClean="0">
                <a:solidFill>
                  <a:srgbClr val="005587"/>
                </a:solidFill>
              </a:rPr>
              <a:t>icenční poplatky </a:t>
            </a:r>
            <a:r>
              <a:rPr lang="cs-CZ" sz="1600" dirty="0" smtClean="0"/>
              <a:t>týkající se dováženého zboží, které musí platit kupující přímo nebo nepřímo jako podmínku prodeje zboží</a:t>
            </a:r>
          </a:p>
          <a:p>
            <a:endParaRPr lang="cs-CZ" dirty="0" smtClean="0"/>
          </a:p>
          <a:p>
            <a:endParaRPr lang="cs-CZ" dirty="0"/>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6514631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cs-CZ"/>
          </a:p>
        </p:txBody>
      </p:sp>
      <p:sp>
        <p:nvSpPr>
          <p:cNvPr id="7" name="Nadpis 1"/>
          <p:cNvSpPr>
            <a:spLocks noGrp="1"/>
          </p:cNvSpPr>
          <p:nvPr>
            <p:ph type="title"/>
          </p:nvPr>
        </p:nvSpPr>
        <p:spPr/>
        <p:txBody>
          <a:bodyPr/>
          <a:lstStyle/>
          <a:p>
            <a:r>
              <a:rPr lang="cs-CZ" altLang="en-US" smtClean="0"/>
              <a:t>Odčitatelné položky</a:t>
            </a:r>
            <a:endParaRPr lang="cs-CZ" altLang="en-US" dirty="0" smtClean="0"/>
          </a:p>
        </p:txBody>
      </p:sp>
      <p:sp>
        <p:nvSpPr>
          <p:cNvPr id="4" name="Content Placeholder 3"/>
          <p:cNvSpPr>
            <a:spLocks noGrp="1"/>
          </p:cNvSpPr>
          <p:nvPr>
            <p:ph idx="1"/>
          </p:nvPr>
        </p:nvSpPr>
        <p:spPr/>
        <p:txBody>
          <a:bodyPr/>
          <a:lstStyle/>
          <a:p>
            <a:pPr lvl="0"/>
            <a:r>
              <a:rPr lang="cs-CZ" sz="1600" dirty="0" smtClean="0"/>
              <a:t>Odčitatelné položky, jsou-li placeny kupujícím, avšak jsou jednoznačně rozlišitelné:</a:t>
            </a:r>
          </a:p>
          <a:p>
            <a:pPr marL="269875" lvl="1" indent="-269875"/>
            <a:r>
              <a:rPr lang="cs-CZ" sz="1600" dirty="0"/>
              <a:t>n</a:t>
            </a:r>
            <a:r>
              <a:rPr lang="cs-CZ" sz="1600" dirty="0" smtClean="0"/>
              <a:t>áklady na dopravu, pojištění a manipulaci se zbožím </a:t>
            </a:r>
            <a:r>
              <a:rPr lang="cs-CZ" sz="1600" b="1" dirty="0" smtClean="0">
                <a:solidFill>
                  <a:srgbClr val="005587"/>
                </a:solidFill>
              </a:rPr>
              <a:t>na celním území EU</a:t>
            </a:r>
          </a:p>
          <a:p>
            <a:pPr marL="269875" lvl="1" indent="-269875"/>
            <a:r>
              <a:rPr lang="cs-CZ" sz="1600" dirty="0"/>
              <a:t>n</a:t>
            </a:r>
            <a:r>
              <a:rPr lang="cs-CZ" sz="1600" dirty="0" smtClean="0"/>
              <a:t>áklady na </a:t>
            </a:r>
            <a:r>
              <a:rPr lang="cs-CZ" sz="1600" b="1" dirty="0" smtClean="0">
                <a:solidFill>
                  <a:srgbClr val="005587"/>
                </a:solidFill>
              </a:rPr>
              <a:t>konstrukční práce, instalaci, stavbu, zprovoznění</a:t>
            </a:r>
            <a:r>
              <a:rPr lang="cs-CZ" sz="1600" dirty="0" smtClean="0">
                <a:solidFill>
                  <a:srgbClr val="005587"/>
                </a:solidFill>
              </a:rPr>
              <a:t>, </a:t>
            </a:r>
            <a:r>
              <a:rPr lang="cs-CZ" sz="1600" dirty="0" smtClean="0"/>
              <a:t>údržbu a technickou pomoc provedené </a:t>
            </a:r>
            <a:r>
              <a:rPr lang="cs-CZ" sz="1600" b="1" dirty="0" smtClean="0">
                <a:solidFill>
                  <a:srgbClr val="005587"/>
                </a:solidFill>
              </a:rPr>
              <a:t>po dovozu zboží</a:t>
            </a:r>
          </a:p>
          <a:p>
            <a:pPr marL="269875" lvl="1" indent="-269875"/>
            <a:r>
              <a:rPr lang="cs-CZ" sz="1600" b="1" dirty="0">
                <a:solidFill>
                  <a:srgbClr val="005587"/>
                </a:solidFill>
              </a:rPr>
              <a:t>ú</a:t>
            </a:r>
            <a:r>
              <a:rPr lang="cs-CZ" sz="1600" b="1" dirty="0" smtClean="0">
                <a:solidFill>
                  <a:srgbClr val="005587"/>
                </a:solidFill>
              </a:rPr>
              <a:t>roky v rámci dohod o financování </a:t>
            </a:r>
          </a:p>
          <a:p>
            <a:pPr marL="269875" lvl="1" indent="-269875"/>
            <a:r>
              <a:rPr lang="cs-CZ" sz="1600" b="1" dirty="0" smtClean="0">
                <a:solidFill>
                  <a:srgbClr val="005587"/>
                </a:solidFill>
              </a:rPr>
              <a:t>poplatky za právo reprodukovat zboží v EU</a:t>
            </a:r>
          </a:p>
          <a:p>
            <a:pPr marL="269875" lvl="1" indent="-269875"/>
            <a:r>
              <a:rPr lang="cs-CZ" sz="1600" b="1" dirty="0">
                <a:solidFill>
                  <a:srgbClr val="005587"/>
                </a:solidFill>
              </a:rPr>
              <a:t>n</a:t>
            </a:r>
            <a:r>
              <a:rPr lang="cs-CZ" sz="1600" b="1" dirty="0" smtClean="0">
                <a:solidFill>
                  <a:srgbClr val="005587"/>
                </a:solidFill>
              </a:rPr>
              <a:t>ákupní provize </a:t>
            </a:r>
            <a:r>
              <a:rPr lang="cs-CZ" sz="1600" dirty="0" smtClean="0"/>
              <a:t>(zprostředkovatelé jednající vlastním jménem na účet kupujícího)</a:t>
            </a:r>
          </a:p>
          <a:p>
            <a:pPr lvl="1"/>
            <a:endParaRPr lang="cs-CZ" dirty="0"/>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1279010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mtClean="0"/>
              <a:t>Náhradní metody stanovení celní hodnoty</a:t>
            </a:r>
            <a:endParaRPr lang="cs-CZ" dirty="0"/>
          </a:p>
        </p:txBody>
      </p:sp>
      <p:sp>
        <p:nvSpPr>
          <p:cNvPr id="4" name="Content Placeholder 3"/>
          <p:cNvSpPr>
            <a:spLocks noGrp="1"/>
          </p:cNvSpPr>
          <p:nvPr>
            <p:ph idx="1"/>
          </p:nvPr>
        </p:nvSpPr>
        <p:spPr>
          <a:xfrm>
            <a:off x="501651" y="1880001"/>
            <a:ext cx="11165416" cy="4499199"/>
          </a:xfrm>
        </p:spPr>
        <p:txBody>
          <a:bodyPr/>
          <a:lstStyle/>
          <a:p>
            <a:r>
              <a:rPr lang="cs-CZ" sz="1600" dirty="0" smtClean="0"/>
              <a:t>Pokud nelze stanovit celní hodnotu na základě převodní hodnoty (např. nejedná se o prodej zboží), použije se první z možných náhradních metod: </a:t>
            </a:r>
          </a:p>
          <a:p>
            <a:pPr marL="342900" indent="-342900">
              <a:buFont typeface="+mj-lt"/>
              <a:buAutoNum type="alphaLcParenR"/>
            </a:pPr>
            <a:r>
              <a:rPr lang="cs-CZ" sz="1600" dirty="0"/>
              <a:t>m</a:t>
            </a:r>
            <a:r>
              <a:rPr lang="cs-CZ" sz="1600" dirty="0" smtClean="0"/>
              <a:t>etoda převodní hodnoty </a:t>
            </a:r>
            <a:r>
              <a:rPr lang="cs-CZ" sz="1600" b="1" dirty="0" smtClean="0">
                <a:solidFill>
                  <a:srgbClr val="005587"/>
                </a:solidFill>
              </a:rPr>
              <a:t>stejného zboží</a:t>
            </a:r>
          </a:p>
          <a:p>
            <a:pPr marL="342900" indent="-342900">
              <a:buFont typeface="+mj-lt"/>
              <a:buAutoNum type="alphaLcParenR"/>
            </a:pPr>
            <a:r>
              <a:rPr lang="cs-CZ" sz="1600" dirty="0"/>
              <a:t>m</a:t>
            </a:r>
            <a:r>
              <a:rPr lang="en-US" sz="1600" dirty="0" err="1" smtClean="0"/>
              <a:t>etoda</a:t>
            </a:r>
            <a:r>
              <a:rPr lang="en-US" sz="1600" dirty="0" smtClean="0"/>
              <a:t> </a:t>
            </a:r>
            <a:r>
              <a:rPr lang="cs-CZ" sz="1600" dirty="0" smtClean="0"/>
              <a:t>převodní hodnot</a:t>
            </a:r>
            <a:r>
              <a:rPr lang="en-US" sz="1600" dirty="0" smtClean="0"/>
              <a:t>y</a:t>
            </a:r>
            <a:r>
              <a:rPr lang="cs-CZ" sz="1600" dirty="0" smtClean="0"/>
              <a:t> </a:t>
            </a:r>
            <a:r>
              <a:rPr lang="cs-CZ" sz="1600" b="1" dirty="0" smtClean="0">
                <a:solidFill>
                  <a:srgbClr val="005587"/>
                </a:solidFill>
              </a:rPr>
              <a:t>podobného zboží </a:t>
            </a:r>
          </a:p>
          <a:p>
            <a:pPr marL="342900" indent="-342900">
              <a:buFont typeface="+mj-lt"/>
              <a:buAutoNum type="alphaLcParenR"/>
            </a:pPr>
            <a:r>
              <a:rPr lang="cs-CZ" sz="1600" dirty="0"/>
              <a:t>m</a:t>
            </a:r>
            <a:r>
              <a:rPr lang="en-US" sz="1600" dirty="0" err="1" smtClean="0"/>
              <a:t>etoda</a:t>
            </a:r>
            <a:r>
              <a:rPr lang="en-US" sz="1600" dirty="0" smtClean="0"/>
              <a:t> </a:t>
            </a:r>
            <a:r>
              <a:rPr lang="cs-CZ" sz="1600" b="1" dirty="0" smtClean="0">
                <a:solidFill>
                  <a:srgbClr val="005587"/>
                </a:solidFill>
              </a:rPr>
              <a:t>jednotkové </a:t>
            </a:r>
            <a:r>
              <a:rPr lang="en-US" sz="1600" b="1" dirty="0" err="1" smtClean="0">
                <a:solidFill>
                  <a:srgbClr val="005587"/>
                </a:solidFill>
              </a:rPr>
              <a:t>ceny</a:t>
            </a:r>
            <a:r>
              <a:rPr lang="cs-CZ" sz="1600" b="1" dirty="0" smtClean="0">
                <a:solidFill>
                  <a:srgbClr val="005587"/>
                </a:solidFill>
              </a:rPr>
              <a:t>, </a:t>
            </a:r>
            <a:r>
              <a:rPr lang="cs-CZ" sz="1600" dirty="0" smtClean="0"/>
              <a:t>za kterou se stejné nebo podobné zboží prodává v EU</a:t>
            </a:r>
          </a:p>
          <a:p>
            <a:pPr marL="342900" indent="-342900">
              <a:buFont typeface="+mj-lt"/>
              <a:buAutoNum type="alphaLcParenR"/>
            </a:pPr>
            <a:r>
              <a:rPr lang="cs-CZ" sz="1600" dirty="0"/>
              <a:t>m</a:t>
            </a:r>
            <a:r>
              <a:rPr lang="cs-CZ" sz="1600" dirty="0" smtClean="0"/>
              <a:t>etoda </a:t>
            </a:r>
            <a:r>
              <a:rPr lang="cs-CZ" sz="1600" b="1" dirty="0" smtClean="0">
                <a:solidFill>
                  <a:srgbClr val="005587"/>
                </a:solidFill>
              </a:rPr>
              <a:t>vypočtené hodnoty </a:t>
            </a:r>
            <a:r>
              <a:rPr lang="cs-CZ" sz="1600" dirty="0" smtClean="0"/>
              <a:t>(tj. = náklady na materiál a výrobu + zisk + připočitatelné položky (dopravné, provize, formy…)</a:t>
            </a:r>
          </a:p>
          <a:p>
            <a:pPr marL="355600" indent="-355600"/>
            <a:r>
              <a:rPr lang="cs-CZ" sz="1600" dirty="0" smtClean="0"/>
              <a:t>e)    </a:t>
            </a:r>
            <a:r>
              <a:rPr lang="cs-CZ" sz="1600" b="1" dirty="0" smtClean="0">
                <a:solidFill>
                  <a:srgbClr val="005587"/>
                </a:solidFill>
              </a:rPr>
              <a:t>metoda použití vhodných prostředků </a:t>
            </a:r>
            <a:r>
              <a:rPr lang="cs-CZ" sz="1600" dirty="0" smtClean="0"/>
              <a:t>– např. údaje dostupné o cenách pro vývoz do EU i z jiných zemí, než je země vývozu, cena určená soudním znalcem…</a:t>
            </a:r>
          </a:p>
          <a:p>
            <a:pPr marL="355600" indent="-355600"/>
            <a:endParaRPr lang="cs-CZ" dirty="0" smtClean="0"/>
          </a:p>
          <a:p>
            <a:endParaRPr lang="cs-CZ" dirty="0"/>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4884328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en-US" smtClean="0"/>
              <a:t>Sazební zařazení zboží</a:t>
            </a:r>
            <a:endParaRPr lang="cs-CZ" altLang="en-US" dirty="0" smtClean="0"/>
          </a:p>
        </p:txBody>
      </p:sp>
      <p:sp>
        <p:nvSpPr>
          <p:cNvPr id="14339" name="Zástupný symbol pro obsah 2"/>
          <p:cNvSpPr>
            <a:spLocks noGrp="1"/>
          </p:cNvSpPr>
          <p:nvPr>
            <p:ph idx="1"/>
          </p:nvPr>
        </p:nvSpPr>
        <p:spPr/>
        <p:txBody>
          <a:bodyPr/>
          <a:lstStyle/>
          <a:p>
            <a:pPr marL="269875" lvl="1" indent="-269875"/>
            <a:r>
              <a:rPr lang="cs-CZ" altLang="en-US" sz="1600" dirty="0" smtClean="0"/>
              <a:t>Sazební zařazení zboží </a:t>
            </a:r>
            <a:r>
              <a:rPr lang="cs-CZ" altLang="en-US" sz="1600" dirty="0"/>
              <a:t>(</a:t>
            </a:r>
            <a:r>
              <a:rPr lang="cs-CZ" altLang="en-US" sz="1600" dirty="0" smtClean="0"/>
              <a:t>klasifikace) - zařazení zboží do celní nomenklatury</a:t>
            </a:r>
          </a:p>
          <a:p>
            <a:pPr marL="269875" lvl="1" indent="-269875"/>
            <a:r>
              <a:rPr lang="cs-CZ" altLang="en-US" sz="1600" dirty="0" smtClean="0"/>
              <a:t>Sazební zařazení má vliv </a:t>
            </a:r>
            <a:r>
              <a:rPr lang="cs-CZ" altLang="en-US" sz="1600" dirty="0" smtClean="0"/>
              <a:t>na výši cla a obchodně politická opatření </a:t>
            </a:r>
            <a:endParaRPr lang="cs-CZ" altLang="en-US" sz="1600" dirty="0" smtClean="0"/>
          </a:p>
          <a:p>
            <a:pPr marL="269875" lvl="1" indent="-269875"/>
            <a:r>
              <a:rPr lang="cs-CZ" altLang="en-US" sz="1600" dirty="0" smtClean="0"/>
              <a:t>Vliv </a:t>
            </a:r>
            <a:r>
              <a:rPr lang="cs-CZ" altLang="en-US" sz="1600" dirty="0" smtClean="0"/>
              <a:t>na určení původu zboží (rozdílná pravidla dle sazebního zařazení)</a:t>
            </a:r>
          </a:p>
          <a:p>
            <a:pPr marL="269875" lvl="1" indent="-269875"/>
            <a:r>
              <a:rPr lang="cs-CZ" altLang="en-US" sz="1600" dirty="0"/>
              <a:t>Ú</a:t>
            </a:r>
            <a:r>
              <a:rPr lang="cs-CZ" altLang="en-US" sz="1600" dirty="0" smtClean="0"/>
              <a:t>daj pro statistiku</a:t>
            </a:r>
          </a:p>
          <a:p>
            <a:pPr marL="269875" lvl="1" indent="-269875"/>
            <a:r>
              <a:rPr lang="cs-CZ" altLang="en-US" sz="1600" dirty="0" smtClean="0"/>
              <a:t>Ve všech členských státech musí být teoreticky zboží zařazeno do stejného kódu, správný je jen jeden kód</a:t>
            </a:r>
          </a:p>
          <a:p>
            <a:pPr marL="269875" lvl="1" indent="-269875"/>
            <a:r>
              <a:rPr lang="cs-CZ" altLang="en-US" sz="1600" dirty="0"/>
              <a:t>O</a:t>
            </a:r>
            <a:r>
              <a:rPr lang="cs-CZ" altLang="en-US" sz="1600" dirty="0" smtClean="0"/>
              <a:t>bsáhlá legislativa - Vysvětlivky vydané WCO nebo Evropskou komisí, nařízení EK, rozsudky ESD, rozsudky národních soudů, výsledky jednání Výboru pro celní kodex </a:t>
            </a:r>
            <a:r>
              <a:rPr lang="en-US" altLang="en-US" sz="1600" dirty="0" smtClean="0"/>
              <a:t>u </a:t>
            </a:r>
            <a:r>
              <a:rPr lang="cs-CZ" altLang="en-US" sz="1600" dirty="0" smtClean="0"/>
              <a:t>EK</a:t>
            </a:r>
            <a:r>
              <a:rPr lang="en-US" altLang="en-US" sz="1600" dirty="0" smtClean="0"/>
              <a:t>, </a:t>
            </a:r>
            <a:r>
              <a:rPr lang="cs-CZ" altLang="en-US" sz="1600" dirty="0" smtClean="0"/>
              <a:t>výsledky jednání Výboru pro HS u WCO</a:t>
            </a:r>
          </a:p>
          <a:p>
            <a:pPr marL="269875" lvl="1" indent="-269875"/>
            <a:r>
              <a:rPr lang="cs-CZ" altLang="en-US" sz="1600" dirty="0" smtClean="0"/>
              <a:t>Nejčastější oblast kontroly prováděné celní správou</a:t>
            </a:r>
          </a:p>
          <a:p>
            <a:pPr marL="269875" lvl="1" indent="-269875"/>
            <a:r>
              <a:rPr lang="cs-CZ" altLang="en-US" sz="1600" dirty="0" smtClean="0"/>
              <a:t>Provázanost celního sazebního zařazení s určením výše sazby DPH</a:t>
            </a:r>
          </a:p>
          <a:p>
            <a:endParaRPr lang="cs-CZ" altLang="en-US" dirty="0" smtClean="0"/>
          </a:p>
          <a:p>
            <a:endParaRPr lang="cs-CZ" altLang="en-US" dirty="0" smtClean="0"/>
          </a:p>
        </p:txBody>
      </p:sp>
      <p:sp>
        <p:nvSpPr>
          <p:cNvPr id="4"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3189547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mtClean="0"/>
              <a:t>Původ zboží – nepreferenční původ</a:t>
            </a:r>
            <a:endParaRPr lang="cs-CZ" dirty="0"/>
          </a:p>
        </p:txBody>
      </p:sp>
      <p:sp>
        <p:nvSpPr>
          <p:cNvPr id="4" name="Content Placeholder 3"/>
          <p:cNvSpPr>
            <a:spLocks noGrp="1"/>
          </p:cNvSpPr>
          <p:nvPr>
            <p:ph idx="1"/>
          </p:nvPr>
        </p:nvSpPr>
        <p:spPr/>
        <p:txBody>
          <a:bodyPr/>
          <a:lstStyle/>
          <a:p>
            <a:pPr marL="269875" lvl="1" indent="-269875"/>
            <a:r>
              <a:rPr lang="cs-CZ" sz="1600" dirty="0"/>
              <a:t>K</a:t>
            </a:r>
            <a:r>
              <a:rPr lang="cs-CZ" sz="1600" dirty="0" smtClean="0"/>
              <a:t>aždé zboží má někde původ</a:t>
            </a:r>
          </a:p>
          <a:p>
            <a:pPr marL="269875" lvl="1" indent="-269875"/>
            <a:r>
              <a:rPr lang="cs-CZ" sz="1600" dirty="0"/>
              <a:t>S</a:t>
            </a:r>
            <a:r>
              <a:rPr lang="cs-CZ" sz="1600" dirty="0" smtClean="0"/>
              <a:t>tatistický údaj v celním prohlášení / pro </a:t>
            </a:r>
            <a:r>
              <a:rPr lang="cs-CZ" sz="1600" dirty="0" err="1" smtClean="0"/>
              <a:t>Intrastat</a:t>
            </a:r>
            <a:endParaRPr lang="cs-CZ" sz="1600" dirty="0" smtClean="0"/>
          </a:p>
          <a:p>
            <a:pPr marL="269875" lvl="1" indent="-269875"/>
            <a:r>
              <a:rPr lang="cs-CZ" sz="1600" dirty="0"/>
              <a:t>M</a:t>
            </a:r>
            <a:r>
              <a:rPr lang="cs-CZ" sz="1600" dirty="0" smtClean="0"/>
              <a:t>imořádná opatření - antidumpingová / vyrovnávací cla / embarga</a:t>
            </a:r>
          </a:p>
          <a:p>
            <a:pPr marL="269875" lvl="1" indent="-269875"/>
            <a:r>
              <a:rPr lang="cs-CZ" sz="1600" dirty="0" smtClean="0"/>
              <a:t>Obecná definice nepreferenčního původu - kde bylo zboží zcela získáno / kde bylo provedeno poslední podstatné hospodářsky odůvodněné opracování v podnicích pro to vybavených a toto zpracování vyústilo v nový výrobek nebo představuje důležitý stupeň výroby</a:t>
            </a:r>
          </a:p>
          <a:p>
            <a:pPr marL="269875" lvl="1" indent="-269875"/>
            <a:r>
              <a:rPr lang="cs-CZ" sz="1600" dirty="0" smtClean="0"/>
              <a:t>Důkaz původu </a:t>
            </a:r>
          </a:p>
          <a:p>
            <a:pPr marL="625475" lvl="2" indent="-312738"/>
            <a:r>
              <a:rPr lang="cs-CZ" sz="1600" dirty="0"/>
              <a:t>O</a:t>
            </a:r>
            <a:r>
              <a:rPr lang="cs-CZ" sz="1600" dirty="0" smtClean="0"/>
              <a:t>bvykle není požadován, dle doprovodných dokladů, označení na výrobku</a:t>
            </a:r>
          </a:p>
          <a:p>
            <a:pPr marL="625475" lvl="2" indent="-312738"/>
            <a:r>
              <a:rPr lang="cs-CZ" sz="1600" dirty="0"/>
              <a:t>V</a:t>
            </a:r>
            <a:r>
              <a:rPr lang="cs-CZ" sz="1600" dirty="0" smtClean="0"/>
              <a:t>ýjimky – pokud se původ pojí s nějakým opatřením - Osvědčení o původu (v CZ vydává Hospodářská komora)</a:t>
            </a: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6082670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9118599" cy="4716463"/>
          </a:xfrm>
        </p:spPr>
        <p:txBody>
          <a:bodyPr/>
          <a:lstStyle/>
          <a:p>
            <a:pPr marL="285750" indent="-285750">
              <a:buFont typeface="Arial" panose="020B0604020202020204" pitchFamily="34" charset="0"/>
              <a:buChar char="•"/>
            </a:pPr>
            <a:r>
              <a:rPr lang="cs-CZ" altLang="en-US" sz="1600" dirty="0"/>
              <a:t>Celní režimy</a:t>
            </a:r>
          </a:p>
          <a:p>
            <a:pPr marL="285750" indent="-285750">
              <a:buFont typeface="Arial" panose="020B0604020202020204" pitchFamily="34" charset="0"/>
              <a:buChar char="•"/>
            </a:pPr>
            <a:r>
              <a:rPr lang="cs-CZ" altLang="en-US" sz="1600" dirty="0"/>
              <a:t>Původ zboží</a:t>
            </a:r>
          </a:p>
          <a:p>
            <a:pPr marL="285750" indent="-285750">
              <a:buFont typeface="Arial" panose="020B0604020202020204" pitchFamily="34" charset="0"/>
              <a:buChar char="•"/>
            </a:pPr>
            <a:r>
              <a:rPr lang="cs-CZ" altLang="en-US" sz="1600" dirty="0" smtClean="0"/>
              <a:t>Celní hodnota </a:t>
            </a:r>
          </a:p>
          <a:p>
            <a:pPr marL="285750" indent="-285750">
              <a:buFont typeface="Arial" panose="020B0604020202020204" pitchFamily="34" charset="0"/>
              <a:buChar char="•"/>
            </a:pPr>
            <a:r>
              <a:rPr lang="cs-CZ" altLang="en-US" sz="1600" dirty="0" smtClean="0"/>
              <a:t>Sazební </a:t>
            </a:r>
            <a:r>
              <a:rPr lang="cs-CZ" altLang="en-US" sz="1600" dirty="0"/>
              <a:t>zařazení </a:t>
            </a:r>
            <a:r>
              <a:rPr lang="cs-CZ" altLang="en-US" sz="1600" dirty="0" smtClean="0"/>
              <a:t>zboží</a:t>
            </a:r>
          </a:p>
          <a:p>
            <a:pPr marL="285750" indent="-285750">
              <a:buFont typeface="Arial" panose="020B0604020202020204" pitchFamily="34" charset="0"/>
              <a:buChar char="•"/>
            </a:pPr>
            <a:r>
              <a:rPr lang="cs-CZ" altLang="en-US" sz="1600" smtClean="0"/>
              <a:t>Suspenze/kvóty</a:t>
            </a:r>
            <a:endParaRPr lang="cs-CZ" altLang="en-US" sz="1600" dirty="0"/>
          </a:p>
          <a:p>
            <a:endParaRPr lang="cs-CZ" sz="1600" dirty="0"/>
          </a:p>
        </p:txBody>
      </p:sp>
      <p:sp>
        <p:nvSpPr>
          <p:cNvPr id="23554" name="Title 1"/>
          <p:cNvSpPr>
            <a:spLocks noGrp="1"/>
          </p:cNvSpPr>
          <p:nvPr>
            <p:ph type="title"/>
          </p:nvPr>
        </p:nvSpPr>
        <p:spPr/>
        <p:txBody>
          <a:bodyPr/>
          <a:lstStyle/>
          <a:p>
            <a:r>
              <a:rPr lang="pl-PL" dirty="0" smtClean="0"/>
              <a:t>Co si </a:t>
            </a:r>
            <a:r>
              <a:rPr lang="pl-PL" dirty="0" err="1" smtClean="0"/>
              <a:t>dnes</a:t>
            </a:r>
            <a:r>
              <a:rPr lang="pl-PL" dirty="0" smtClean="0"/>
              <a:t> </a:t>
            </a:r>
            <a:r>
              <a:rPr lang="pl-PL" dirty="0" err="1" smtClean="0"/>
              <a:t>vysvětlíme</a:t>
            </a:r>
            <a:r>
              <a:rPr lang="pl-PL" dirty="0" smtClean="0"/>
              <a:t>? </a:t>
            </a:r>
            <a:endParaRPr lang="cs-CZ" altLang="cs-CZ" dirty="0" smtClean="0"/>
          </a:p>
        </p:txBody>
      </p:sp>
      <p:grpSp>
        <p:nvGrpSpPr>
          <p:cNvPr id="8" name="Group 662"/>
          <p:cNvGrpSpPr>
            <a:grpSpLocks noChangeAspect="1"/>
          </p:cNvGrpSpPr>
          <p:nvPr/>
        </p:nvGrpSpPr>
        <p:grpSpPr bwMode="auto">
          <a:xfrm>
            <a:off x="9982200" y="317500"/>
            <a:ext cx="1728000" cy="1728000"/>
            <a:chOff x="2340" y="2340"/>
            <a:chExt cx="340" cy="340"/>
          </a:xfrm>
          <a:solidFill>
            <a:schemeClr val="accent6"/>
          </a:solidFill>
        </p:grpSpPr>
        <p:sp>
          <p:nvSpPr>
            <p:cNvPr id="9" name="Oval 663"/>
            <p:cNvSpPr>
              <a:spLocks noChangeArrowheads="1"/>
            </p:cNvSpPr>
            <p:nvPr/>
          </p:nvSpPr>
          <p:spPr bwMode="auto">
            <a:xfrm>
              <a:off x="2559" y="2559"/>
              <a:ext cx="15" cy="1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64"/>
            <p:cNvSpPr>
              <a:spLocks/>
            </p:cNvSpPr>
            <p:nvPr/>
          </p:nvSpPr>
          <p:spPr bwMode="auto">
            <a:xfrm>
              <a:off x="2418" y="2460"/>
              <a:ext cx="184" cy="99"/>
            </a:xfrm>
            <a:custGeom>
              <a:avLst/>
              <a:gdLst>
                <a:gd name="T0" fmla="*/ 267 w 277"/>
                <a:gd name="T1" fmla="*/ 64 h 149"/>
                <a:gd name="T2" fmla="*/ 213 w 277"/>
                <a:gd name="T3" fmla="*/ 64 h 149"/>
                <a:gd name="T4" fmla="*/ 213 w 277"/>
                <a:gd name="T5" fmla="*/ 96 h 149"/>
                <a:gd name="T6" fmla="*/ 203 w 277"/>
                <a:gd name="T7" fmla="*/ 107 h 149"/>
                <a:gd name="T8" fmla="*/ 192 w 277"/>
                <a:gd name="T9" fmla="*/ 96 h 149"/>
                <a:gd name="T10" fmla="*/ 192 w 277"/>
                <a:gd name="T11" fmla="*/ 0 h 149"/>
                <a:gd name="T12" fmla="*/ 0 w 277"/>
                <a:gd name="T13" fmla="*/ 0 h 149"/>
                <a:gd name="T14" fmla="*/ 0 w 277"/>
                <a:gd name="T15" fmla="*/ 149 h 149"/>
                <a:gd name="T16" fmla="*/ 13 w 277"/>
                <a:gd name="T17" fmla="*/ 149 h 149"/>
                <a:gd name="T18" fmla="*/ 43 w 277"/>
                <a:gd name="T19" fmla="*/ 128 h 149"/>
                <a:gd name="T20" fmla="*/ 73 w 277"/>
                <a:gd name="T21" fmla="*/ 149 h 149"/>
                <a:gd name="T22" fmla="*/ 194 w 277"/>
                <a:gd name="T23" fmla="*/ 149 h 149"/>
                <a:gd name="T24" fmla="*/ 224 w 277"/>
                <a:gd name="T25" fmla="*/ 128 h 149"/>
                <a:gd name="T26" fmla="*/ 254 w 277"/>
                <a:gd name="T27" fmla="*/ 149 h 149"/>
                <a:gd name="T28" fmla="*/ 277 w 277"/>
                <a:gd name="T29" fmla="*/ 149 h 149"/>
                <a:gd name="T30" fmla="*/ 277 w 277"/>
                <a:gd name="T31" fmla="*/ 75 h 149"/>
                <a:gd name="T32" fmla="*/ 267 w 277"/>
                <a:gd name="T33" fmla="*/ 6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149">
                  <a:moveTo>
                    <a:pt x="267" y="64"/>
                  </a:moveTo>
                  <a:cubicBezTo>
                    <a:pt x="213" y="64"/>
                    <a:pt x="213" y="64"/>
                    <a:pt x="213" y="64"/>
                  </a:cubicBezTo>
                  <a:cubicBezTo>
                    <a:pt x="213" y="96"/>
                    <a:pt x="213" y="96"/>
                    <a:pt x="213" y="96"/>
                  </a:cubicBezTo>
                  <a:cubicBezTo>
                    <a:pt x="213" y="102"/>
                    <a:pt x="209" y="107"/>
                    <a:pt x="203" y="107"/>
                  </a:cubicBezTo>
                  <a:cubicBezTo>
                    <a:pt x="197" y="107"/>
                    <a:pt x="192" y="102"/>
                    <a:pt x="192" y="96"/>
                  </a:cubicBezTo>
                  <a:cubicBezTo>
                    <a:pt x="192" y="0"/>
                    <a:pt x="192" y="0"/>
                    <a:pt x="192" y="0"/>
                  </a:cubicBezTo>
                  <a:cubicBezTo>
                    <a:pt x="0" y="0"/>
                    <a:pt x="0" y="0"/>
                    <a:pt x="0" y="0"/>
                  </a:cubicBezTo>
                  <a:cubicBezTo>
                    <a:pt x="0" y="149"/>
                    <a:pt x="0" y="149"/>
                    <a:pt x="0" y="149"/>
                  </a:cubicBezTo>
                  <a:cubicBezTo>
                    <a:pt x="13" y="149"/>
                    <a:pt x="13" y="149"/>
                    <a:pt x="13" y="149"/>
                  </a:cubicBezTo>
                  <a:cubicBezTo>
                    <a:pt x="17" y="137"/>
                    <a:pt x="29" y="128"/>
                    <a:pt x="43" y="128"/>
                  </a:cubicBezTo>
                  <a:cubicBezTo>
                    <a:pt x="57" y="128"/>
                    <a:pt x="68" y="137"/>
                    <a:pt x="73" y="149"/>
                  </a:cubicBezTo>
                  <a:cubicBezTo>
                    <a:pt x="194" y="149"/>
                    <a:pt x="194" y="149"/>
                    <a:pt x="194" y="149"/>
                  </a:cubicBezTo>
                  <a:cubicBezTo>
                    <a:pt x="198" y="137"/>
                    <a:pt x="210" y="128"/>
                    <a:pt x="224" y="128"/>
                  </a:cubicBezTo>
                  <a:cubicBezTo>
                    <a:pt x="238" y="128"/>
                    <a:pt x="250" y="137"/>
                    <a:pt x="254" y="149"/>
                  </a:cubicBezTo>
                  <a:cubicBezTo>
                    <a:pt x="277" y="149"/>
                    <a:pt x="277" y="149"/>
                    <a:pt x="277" y="149"/>
                  </a:cubicBezTo>
                  <a:cubicBezTo>
                    <a:pt x="277" y="75"/>
                    <a:pt x="277" y="75"/>
                    <a:pt x="277" y="75"/>
                  </a:cubicBezTo>
                  <a:cubicBezTo>
                    <a:pt x="277" y="69"/>
                    <a:pt x="273" y="64"/>
                    <a:pt x="267"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665"/>
            <p:cNvSpPr>
              <a:spLocks noChangeArrowheads="1"/>
            </p:cNvSpPr>
            <p:nvPr/>
          </p:nvSpPr>
          <p:spPr bwMode="auto">
            <a:xfrm>
              <a:off x="2439" y="2559"/>
              <a:ext cx="14" cy="1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66"/>
            <p:cNvSpPr>
              <a:spLocks noEditPoints="1"/>
            </p:cNvSpPr>
            <p:nvPr/>
          </p:nvSpPr>
          <p:spPr bwMode="auto">
            <a:xfrm>
              <a:off x="2340" y="234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6 w 512"/>
                <a:gd name="T11" fmla="*/ 341 h 512"/>
                <a:gd name="T12" fmla="*/ 405 w 512"/>
                <a:gd name="T13" fmla="*/ 352 h 512"/>
                <a:gd name="T14" fmla="*/ 371 w 512"/>
                <a:gd name="T15" fmla="*/ 352 h 512"/>
                <a:gd name="T16" fmla="*/ 341 w 512"/>
                <a:gd name="T17" fmla="*/ 373 h 512"/>
                <a:gd name="T18" fmla="*/ 311 w 512"/>
                <a:gd name="T19" fmla="*/ 352 h 512"/>
                <a:gd name="T20" fmla="*/ 190 w 512"/>
                <a:gd name="T21" fmla="*/ 352 h 512"/>
                <a:gd name="T22" fmla="*/ 160 w 512"/>
                <a:gd name="T23" fmla="*/ 373 h 512"/>
                <a:gd name="T24" fmla="*/ 130 w 512"/>
                <a:gd name="T25" fmla="*/ 352 h 512"/>
                <a:gd name="T26" fmla="*/ 106 w 512"/>
                <a:gd name="T27" fmla="*/ 352 h 512"/>
                <a:gd name="T28" fmla="*/ 96 w 512"/>
                <a:gd name="T29" fmla="*/ 341 h 512"/>
                <a:gd name="T30" fmla="*/ 96 w 512"/>
                <a:gd name="T31" fmla="*/ 170 h 512"/>
                <a:gd name="T32" fmla="*/ 106 w 512"/>
                <a:gd name="T33" fmla="*/ 160 h 512"/>
                <a:gd name="T34" fmla="*/ 320 w 512"/>
                <a:gd name="T35" fmla="*/ 160 h 512"/>
                <a:gd name="T36" fmla="*/ 330 w 512"/>
                <a:gd name="T37" fmla="*/ 170 h 512"/>
                <a:gd name="T38" fmla="*/ 330 w 512"/>
                <a:gd name="T39" fmla="*/ 224 h 512"/>
                <a:gd name="T40" fmla="*/ 384 w 512"/>
                <a:gd name="T41" fmla="*/ 224 h 512"/>
                <a:gd name="T42" fmla="*/ 416 w 512"/>
                <a:gd name="T43" fmla="*/ 256 h 512"/>
                <a:gd name="T44" fmla="*/ 416 w 512"/>
                <a:gd name="T45" fmla="*/ 3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41"/>
                  </a:moveTo>
                  <a:cubicBezTo>
                    <a:pt x="416" y="347"/>
                    <a:pt x="411" y="352"/>
                    <a:pt x="405" y="352"/>
                  </a:cubicBezTo>
                  <a:cubicBezTo>
                    <a:pt x="371" y="352"/>
                    <a:pt x="371" y="352"/>
                    <a:pt x="371" y="352"/>
                  </a:cubicBezTo>
                  <a:cubicBezTo>
                    <a:pt x="367" y="364"/>
                    <a:pt x="355" y="373"/>
                    <a:pt x="341" y="373"/>
                  </a:cubicBezTo>
                  <a:cubicBezTo>
                    <a:pt x="327" y="373"/>
                    <a:pt x="315" y="364"/>
                    <a:pt x="311" y="352"/>
                  </a:cubicBezTo>
                  <a:cubicBezTo>
                    <a:pt x="190" y="352"/>
                    <a:pt x="190" y="352"/>
                    <a:pt x="190" y="352"/>
                  </a:cubicBezTo>
                  <a:cubicBezTo>
                    <a:pt x="185" y="364"/>
                    <a:pt x="174" y="373"/>
                    <a:pt x="160" y="373"/>
                  </a:cubicBezTo>
                  <a:cubicBezTo>
                    <a:pt x="146" y="373"/>
                    <a:pt x="134" y="364"/>
                    <a:pt x="130" y="352"/>
                  </a:cubicBezTo>
                  <a:cubicBezTo>
                    <a:pt x="106" y="352"/>
                    <a:pt x="106" y="352"/>
                    <a:pt x="106" y="352"/>
                  </a:cubicBezTo>
                  <a:cubicBezTo>
                    <a:pt x="100" y="352"/>
                    <a:pt x="96" y="347"/>
                    <a:pt x="96" y="341"/>
                  </a:cubicBezTo>
                  <a:cubicBezTo>
                    <a:pt x="96" y="170"/>
                    <a:pt x="96" y="170"/>
                    <a:pt x="96" y="170"/>
                  </a:cubicBezTo>
                  <a:cubicBezTo>
                    <a:pt x="96" y="164"/>
                    <a:pt x="100" y="160"/>
                    <a:pt x="106" y="160"/>
                  </a:cubicBezTo>
                  <a:cubicBezTo>
                    <a:pt x="320" y="160"/>
                    <a:pt x="320" y="160"/>
                    <a:pt x="320" y="160"/>
                  </a:cubicBezTo>
                  <a:cubicBezTo>
                    <a:pt x="326" y="160"/>
                    <a:pt x="330" y="164"/>
                    <a:pt x="330" y="170"/>
                  </a:cubicBezTo>
                  <a:cubicBezTo>
                    <a:pt x="330" y="224"/>
                    <a:pt x="330" y="224"/>
                    <a:pt x="330" y="224"/>
                  </a:cubicBezTo>
                  <a:cubicBezTo>
                    <a:pt x="384" y="224"/>
                    <a:pt x="384" y="224"/>
                    <a:pt x="384" y="224"/>
                  </a:cubicBezTo>
                  <a:cubicBezTo>
                    <a:pt x="401" y="224"/>
                    <a:pt x="416" y="238"/>
                    <a:pt x="416" y="256"/>
                  </a:cubicBezTo>
                  <a:lnTo>
                    <a:pt x="416" y="3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29748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mtClean="0"/>
              <a:t>Původ zboží – preferenční původ</a:t>
            </a:r>
            <a:endParaRPr lang="cs-CZ" dirty="0"/>
          </a:p>
        </p:txBody>
      </p:sp>
      <p:sp>
        <p:nvSpPr>
          <p:cNvPr id="4" name="Content Placeholder 3"/>
          <p:cNvSpPr>
            <a:spLocks noGrp="1"/>
          </p:cNvSpPr>
          <p:nvPr>
            <p:ph idx="1"/>
          </p:nvPr>
        </p:nvSpPr>
        <p:spPr/>
        <p:txBody>
          <a:bodyPr/>
          <a:lstStyle/>
          <a:p>
            <a:pPr marL="269875" lvl="1" indent="-269875"/>
            <a:r>
              <a:rPr lang="cs-CZ" sz="1600" dirty="0"/>
              <a:t>Č</a:t>
            </a:r>
            <a:r>
              <a:rPr lang="cs-CZ" sz="1600" dirty="0" smtClean="0"/>
              <a:t>erpání výhodnější (preferenční) celní sazby – snížené nebo nulové</a:t>
            </a:r>
          </a:p>
          <a:p>
            <a:pPr marL="269875" lvl="1" indent="-269875"/>
            <a:r>
              <a:rPr lang="cs-CZ" sz="1600" dirty="0"/>
              <a:t>J</a:t>
            </a:r>
            <a:r>
              <a:rPr lang="cs-CZ" sz="1600" dirty="0" smtClean="0"/>
              <a:t>ednostranné / dvoustranné preference</a:t>
            </a:r>
          </a:p>
          <a:p>
            <a:pPr marL="269875" lvl="1" indent="-269875"/>
            <a:r>
              <a:rPr lang="cs-CZ" sz="1600" dirty="0"/>
              <a:t>S</a:t>
            </a:r>
            <a:r>
              <a:rPr lang="cs-CZ" sz="1600" dirty="0" smtClean="0"/>
              <a:t>pecifická pravidla pro určení preferenčního původu dle druhu zboží (kritéria dostatečného opracování)</a:t>
            </a:r>
          </a:p>
          <a:p>
            <a:pPr marL="269875" lvl="1" indent="-269875"/>
            <a:r>
              <a:rPr lang="cs-CZ" sz="1600" dirty="0" smtClean="0"/>
              <a:t>Legislativa</a:t>
            </a:r>
          </a:p>
          <a:p>
            <a:pPr marL="539750" lvl="2" indent="-269875"/>
            <a:r>
              <a:rPr lang="cs-CZ" sz="1600" dirty="0" smtClean="0"/>
              <a:t>Pro</a:t>
            </a:r>
            <a:r>
              <a:rPr lang="cs-CZ" sz="1600" dirty="0" smtClean="0">
                <a:solidFill>
                  <a:srgbClr val="005587"/>
                </a:solidFill>
              </a:rPr>
              <a:t> </a:t>
            </a:r>
            <a:r>
              <a:rPr lang="cs-CZ" sz="1600" b="1" dirty="0" smtClean="0">
                <a:solidFill>
                  <a:srgbClr val="005587"/>
                </a:solidFill>
              </a:rPr>
              <a:t>jednostranné</a:t>
            </a:r>
            <a:r>
              <a:rPr lang="cs-CZ" sz="1600" dirty="0" smtClean="0">
                <a:solidFill>
                  <a:srgbClr val="005587"/>
                </a:solidFill>
              </a:rPr>
              <a:t> </a:t>
            </a:r>
            <a:r>
              <a:rPr lang="cs-CZ" sz="1600" dirty="0" smtClean="0"/>
              <a:t>preference </a:t>
            </a:r>
            <a:r>
              <a:rPr lang="cs-CZ" sz="1600" smtClean="0"/>
              <a:t>– </a:t>
            </a:r>
            <a:r>
              <a:rPr lang="cs-CZ" sz="1600" smtClean="0"/>
              <a:t>uplatní </a:t>
            </a:r>
            <a:r>
              <a:rPr lang="cs-CZ" sz="1600" dirty="0" smtClean="0"/>
              <a:t>se </a:t>
            </a:r>
            <a:r>
              <a:rPr lang="cs-CZ" sz="1600" b="1" dirty="0" smtClean="0">
                <a:solidFill>
                  <a:srgbClr val="005587"/>
                </a:solidFill>
              </a:rPr>
              <a:t>pouze na dovozy </a:t>
            </a:r>
            <a:r>
              <a:rPr lang="cs-CZ" sz="1600" b="1" smtClean="0">
                <a:solidFill>
                  <a:srgbClr val="005587"/>
                </a:solidFill>
              </a:rPr>
              <a:t>do </a:t>
            </a:r>
            <a:r>
              <a:rPr lang="cs-CZ" sz="1600" b="1" smtClean="0">
                <a:solidFill>
                  <a:srgbClr val="005587"/>
                </a:solidFill>
              </a:rPr>
              <a:t>EU</a:t>
            </a:r>
            <a:endParaRPr lang="cs-CZ" sz="1600" dirty="0" smtClean="0"/>
          </a:p>
          <a:p>
            <a:pPr marL="539750" lvl="2" indent="-269875"/>
            <a:r>
              <a:rPr lang="cs-CZ" sz="1600" dirty="0"/>
              <a:t>P</a:t>
            </a:r>
            <a:r>
              <a:rPr lang="cs-CZ" sz="1600" dirty="0" smtClean="0"/>
              <a:t>ro </a:t>
            </a:r>
            <a:r>
              <a:rPr lang="cs-CZ" sz="1600" b="1" dirty="0" smtClean="0">
                <a:solidFill>
                  <a:srgbClr val="005587"/>
                </a:solidFill>
              </a:rPr>
              <a:t>dvoustranné</a:t>
            </a:r>
            <a:r>
              <a:rPr lang="cs-CZ" sz="1600" dirty="0" smtClean="0"/>
              <a:t> preference – mezinárodní dohody o volném obchodu, </a:t>
            </a:r>
            <a:r>
              <a:rPr lang="cs-CZ" sz="1600" b="1" dirty="0" smtClean="0">
                <a:solidFill>
                  <a:srgbClr val="005587"/>
                </a:solidFill>
              </a:rPr>
              <a:t>vzájemné</a:t>
            </a:r>
            <a:r>
              <a:rPr lang="cs-CZ" sz="1600" dirty="0" smtClean="0"/>
              <a:t> poskytování (dovozy do EU &amp; dovozy do partnerských zemí)</a:t>
            </a:r>
          </a:p>
          <a:p>
            <a:pPr marL="269875" lvl="1" indent="-269875"/>
            <a:r>
              <a:rPr lang="cs-CZ" sz="1600" dirty="0"/>
              <a:t>F</a:t>
            </a:r>
            <a:r>
              <a:rPr lang="cs-CZ" sz="1600" dirty="0" smtClean="0"/>
              <a:t>ormální důkazy původu</a:t>
            </a:r>
          </a:p>
          <a:p>
            <a:pPr marL="539750" lvl="2" indent="-269875"/>
            <a:r>
              <a:rPr lang="cs-CZ" sz="1600" dirty="0" smtClean="0"/>
              <a:t>Pro jednostranné preference – </a:t>
            </a:r>
            <a:r>
              <a:rPr lang="cs-CZ" sz="1600" dirty="0" err="1" smtClean="0"/>
              <a:t>Form</a:t>
            </a:r>
            <a:r>
              <a:rPr lang="cs-CZ" sz="1600" dirty="0" smtClean="0"/>
              <a:t> A, prohlášení registrovaného vývozce (REX)</a:t>
            </a:r>
            <a:endParaRPr lang="en-US" sz="1600" dirty="0" smtClean="0"/>
          </a:p>
          <a:p>
            <a:pPr marL="539750" lvl="2" indent="-269875"/>
            <a:r>
              <a:rPr lang="cs-CZ" sz="1600" dirty="0"/>
              <a:t>P</a:t>
            </a:r>
            <a:r>
              <a:rPr lang="en-US" sz="1600" dirty="0" err="1" smtClean="0"/>
              <a:t>ro</a:t>
            </a:r>
            <a:r>
              <a:rPr lang="en-US" sz="1600" dirty="0" smtClean="0"/>
              <a:t> </a:t>
            </a:r>
            <a:r>
              <a:rPr lang="en-US" sz="1600" dirty="0" err="1" smtClean="0"/>
              <a:t>dvoustrann</a:t>
            </a:r>
            <a:r>
              <a:rPr lang="cs-CZ" sz="1600" dirty="0" smtClean="0"/>
              <a:t>é</a:t>
            </a:r>
            <a:r>
              <a:rPr lang="en-US" sz="1600" dirty="0" smtClean="0"/>
              <a:t> preference – EUR.1, </a:t>
            </a:r>
            <a:r>
              <a:rPr lang="en-US" sz="1600" dirty="0" err="1" smtClean="0"/>
              <a:t>prohl</a:t>
            </a:r>
            <a:r>
              <a:rPr lang="cs-CZ" sz="1600" dirty="0" err="1" smtClean="0"/>
              <a:t>ášení</a:t>
            </a:r>
            <a:r>
              <a:rPr lang="cs-CZ" sz="1600" dirty="0" smtClean="0"/>
              <a:t> schváleného vývozce, REX, prohlášení dodavatele</a:t>
            </a: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8611501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altLang="en-US" dirty="0" smtClean="0">
                <a:solidFill>
                  <a:schemeClr val="tx1"/>
                </a:solidFill>
              </a:rPr>
              <a:t>Suspenze</a:t>
            </a:r>
          </a:p>
        </p:txBody>
      </p:sp>
      <p:sp>
        <p:nvSpPr>
          <p:cNvPr id="18435" name="Zástupný symbol pro obsah 2"/>
          <p:cNvSpPr>
            <a:spLocks noGrp="1"/>
          </p:cNvSpPr>
          <p:nvPr>
            <p:ph idx="1"/>
          </p:nvPr>
        </p:nvSpPr>
        <p:spPr/>
        <p:txBody>
          <a:bodyPr/>
          <a:lstStyle/>
          <a:p>
            <a:pPr marL="285750" indent="-285750">
              <a:buFont typeface="Arial" panose="020B0604020202020204" pitchFamily="34" charset="0"/>
              <a:buChar char="•"/>
            </a:pPr>
            <a:r>
              <a:rPr lang="cs-CZ" altLang="en-US" sz="1600" dirty="0" smtClean="0">
                <a:solidFill>
                  <a:schemeClr val="tx1"/>
                </a:solidFill>
              </a:rPr>
              <a:t>Pro suroviny, polotovary nebo komponenty, </a:t>
            </a:r>
            <a:r>
              <a:rPr lang="cs-CZ" altLang="en-US" sz="1600" b="1" dirty="0" smtClean="0">
                <a:solidFill>
                  <a:srgbClr val="005587"/>
                </a:solidFill>
              </a:rPr>
              <a:t>který v EU nejsou dostupné nebo se v rámci EU nevyrábí</a:t>
            </a:r>
            <a:endParaRPr lang="cs-CZ" altLang="en-US" sz="1600" dirty="0" smtClean="0">
              <a:solidFill>
                <a:srgbClr val="005587"/>
              </a:solidFill>
            </a:endParaRPr>
          </a:p>
          <a:p>
            <a:pPr marL="285750" indent="-285750">
              <a:buFont typeface="Arial" panose="020B0604020202020204" pitchFamily="34" charset="0"/>
              <a:buChar char="•"/>
            </a:pPr>
            <a:r>
              <a:rPr lang="cs-CZ" altLang="en-US" sz="1600" dirty="0" smtClean="0">
                <a:solidFill>
                  <a:schemeClr val="tx1"/>
                </a:solidFill>
              </a:rPr>
              <a:t>Tyto suroviny, polotovary a komponenty mohou být dováženy se sníženými nebo nulovými celními sazbami</a:t>
            </a:r>
          </a:p>
          <a:p>
            <a:pPr marL="285750" indent="-285750">
              <a:buFont typeface="Arial" panose="020B0604020202020204" pitchFamily="34" charset="0"/>
              <a:buChar char="•"/>
            </a:pPr>
            <a:r>
              <a:rPr lang="cs-CZ" altLang="en-US" sz="1600" dirty="0" smtClean="0">
                <a:solidFill>
                  <a:schemeClr val="tx1"/>
                </a:solidFill>
              </a:rPr>
              <a:t>Platnost: obvykle 5 let</a:t>
            </a:r>
          </a:p>
          <a:p>
            <a:pPr marL="285750" indent="-285750">
              <a:buFont typeface="Arial" panose="020B0604020202020204" pitchFamily="34" charset="0"/>
              <a:buChar char="•"/>
            </a:pPr>
            <a:r>
              <a:rPr lang="cs-CZ" altLang="en-US" sz="1600" dirty="0" smtClean="0">
                <a:solidFill>
                  <a:schemeClr val="tx1"/>
                </a:solidFill>
              </a:rPr>
              <a:t>Není množstevní omezení na rozdíl od kvóty</a:t>
            </a:r>
          </a:p>
          <a:p>
            <a:endParaRPr lang="cs-CZ" altLang="en-US" sz="2400" dirty="0"/>
          </a:p>
        </p:txBody>
      </p:sp>
      <p:sp>
        <p:nvSpPr>
          <p:cNvPr id="4" name="Zástupný symbol pro zápatí 3"/>
          <p:cNvSpPr>
            <a:spLocks noGrp="1"/>
          </p:cNvSpPr>
          <p:nvPr>
            <p:ph type="ftr" sz="quarter" idx="4294967295"/>
          </p:nvPr>
        </p:nvSpPr>
        <p:spPr>
          <a:xfrm>
            <a:off x="4648200" y="6356351"/>
            <a:ext cx="28956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Calibri" pitchFamily="34" charset="0"/>
            </a:endParaRP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23426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en-US" dirty="0" smtClean="0">
                <a:solidFill>
                  <a:schemeClr val="tx1"/>
                </a:solidFill>
              </a:rPr>
              <a:t>Kvóta</a:t>
            </a:r>
          </a:p>
        </p:txBody>
      </p:sp>
      <p:sp>
        <p:nvSpPr>
          <p:cNvPr id="17411" name="Zástupný symbol pro obsah 2"/>
          <p:cNvSpPr>
            <a:spLocks noGrp="1"/>
          </p:cNvSpPr>
          <p:nvPr>
            <p:ph idx="1"/>
          </p:nvPr>
        </p:nvSpPr>
        <p:spPr/>
        <p:txBody>
          <a:bodyPr/>
          <a:lstStyle/>
          <a:p>
            <a:pPr marL="285750" indent="-285750">
              <a:buFont typeface="Arial" panose="020B0604020202020204" pitchFamily="34" charset="0"/>
              <a:buChar char="•"/>
            </a:pPr>
            <a:r>
              <a:rPr lang="cs-CZ" altLang="en-US" sz="1600" dirty="0" smtClean="0">
                <a:solidFill>
                  <a:schemeClr val="tx1"/>
                </a:solidFill>
              </a:rPr>
              <a:t>Pro surovinu, polotovar nebo komponent, </a:t>
            </a:r>
            <a:r>
              <a:rPr lang="cs-CZ" altLang="en-US" sz="1600" b="1" dirty="0" smtClean="0">
                <a:solidFill>
                  <a:srgbClr val="005587"/>
                </a:solidFill>
              </a:rPr>
              <a:t>které se v rámci EU vyrábějí v nedostatečném množství</a:t>
            </a:r>
          </a:p>
          <a:p>
            <a:pPr marL="285750" indent="-285750">
              <a:buFont typeface="Arial" panose="020B0604020202020204" pitchFamily="34" charset="0"/>
              <a:buChar char="•"/>
            </a:pPr>
            <a:r>
              <a:rPr lang="cs-CZ" altLang="en-US" sz="1600" dirty="0" smtClean="0">
                <a:solidFill>
                  <a:schemeClr val="tx1"/>
                </a:solidFill>
              </a:rPr>
              <a:t>Tyto suroviny, polotovary a komponenty mohou být dováženy se sníženými nebo nulovými celními sazbami</a:t>
            </a:r>
          </a:p>
          <a:p>
            <a:pPr marL="285750" indent="-285750">
              <a:buFont typeface="Arial" panose="020B0604020202020204" pitchFamily="34" charset="0"/>
              <a:buChar char="•"/>
            </a:pPr>
            <a:r>
              <a:rPr lang="cs-CZ" altLang="en-US" sz="1600" dirty="0" smtClean="0">
                <a:solidFill>
                  <a:schemeClr val="tx1"/>
                </a:solidFill>
              </a:rPr>
              <a:t>Vždy je stanoveno množství a období, kdy lze zboží dovést (propustit do volného obchodu) se sníženou nebo nulovou celní sazbou</a:t>
            </a:r>
          </a:p>
          <a:p>
            <a:pPr marL="285750" indent="-285750">
              <a:buFont typeface="Arial" panose="020B0604020202020204" pitchFamily="34" charset="0"/>
              <a:buChar char="•"/>
            </a:pPr>
            <a:r>
              <a:rPr lang="cs-CZ" altLang="en-US" sz="1600" dirty="0" smtClean="0">
                <a:solidFill>
                  <a:schemeClr val="tx1"/>
                </a:solidFill>
              </a:rPr>
              <a:t>Systémem "kdo dřív přijde, ten je dřív na řadě„</a:t>
            </a:r>
          </a:p>
          <a:p>
            <a:pPr marL="285750" indent="-285750">
              <a:buFont typeface="Arial" panose="020B0604020202020204" pitchFamily="34" charset="0"/>
              <a:buChar char="•"/>
            </a:pPr>
            <a:r>
              <a:rPr lang="cs-CZ" altLang="en-US" sz="1600" dirty="0" smtClean="0">
                <a:solidFill>
                  <a:schemeClr val="tx1"/>
                </a:solidFill>
              </a:rPr>
              <a:t>Po vyčerpání kvóty se uplatňuje smluvní (nesnížená) celní sazba</a:t>
            </a:r>
            <a:endParaRPr lang="en-US" altLang="en-US" sz="1600" dirty="0" smtClean="0">
              <a:solidFill>
                <a:schemeClr val="tx1"/>
              </a:solidFill>
            </a:endParaRPr>
          </a:p>
          <a:p>
            <a:endParaRPr lang="cs-CZ" altLang="en-US" sz="2400" dirty="0"/>
          </a:p>
        </p:txBody>
      </p:sp>
      <p:sp>
        <p:nvSpPr>
          <p:cNvPr id="4" name="Zástupný symbol pro zápatí 3"/>
          <p:cNvSpPr>
            <a:spLocks noGrp="1"/>
          </p:cNvSpPr>
          <p:nvPr>
            <p:ph type="ftr" sz="quarter" idx="4294967295"/>
          </p:nvPr>
        </p:nvSpPr>
        <p:spPr>
          <a:xfrm>
            <a:off x="4648200" y="6356351"/>
            <a:ext cx="28956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Calibri" pitchFamily="34" charset="0"/>
            </a:endParaRP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23626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en-US" dirty="0" smtClean="0">
                <a:solidFill>
                  <a:schemeClr val="tx1"/>
                </a:solidFill>
              </a:rPr>
              <a:t>Suspenze a kvóty</a:t>
            </a:r>
          </a:p>
        </p:txBody>
      </p:sp>
      <p:sp>
        <p:nvSpPr>
          <p:cNvPr id="19459" name="Zástupný symbol pro obsah 2"/>
          <p:cNvSpPr>
            <a:spLocks noGrp="1"/>
          </p:cNvSpPr>
          <p:nvPr>
            <p:ph idx="1"/>
          </p:nvPr>
        </p:nvSpPr>
        <p:spPr>
          <a:xfrm>
            <a:off x="501650" y="2045501"/>
            <a:ext cx="11188700" cy="4336250"/>
          </a:xfrm>
        </p:spPr>
        <p:txBody>
          <a:bodyPr/>
          <a:lstStyle/>
          <a:p>
            <a:pPr marL="285750" indent="-285750">
              <a:buFont typeface="Arial" panose="020B0604020202020204" pitchFamily="34" charset="0"/>
              <a:buChar char="•"/>
            </a:pPr>
            <a:r>
              <a:rPr lang="cs-CZ" altLang="en-US" sz="1600" dirty="0" smtClean="0">
                <a:solidFill>
                  <a:schemeClr val="tx1"/>
                </a:solidFill>
              </a:rPr>
              <a:t>Firmy mohou podávat žádost o suspenze či stanovení celních kvót do Evropské komise prostřednictvím členských států.</a:t>
            </a:r>
          </a:p>
          <a:p>
            <a:pPr marL="285750" indent="-285750">
              <a:buFont typeface="Arial" panose="020B0604020202020204" pitchFamily="34" charset="0"/>
              <a:buChar char="•"/>
            </a:pPr>
            <a:r>
              <a:rPr lang="cs-CZ" altLang="en-US" sz="1600" dirty="0" smtClean="0">
                <a:solidFill>
                  <a:schemeClr val="tx1"/>
                </a:solidFill>
              </a:rPr>
              <a:t>Žádost se v ČR předkládá na MPO nebo GŘC, 2 x ročně</a:t>
            </a:r>
          </a:p>
          <a:p>
            <a:pPr marL="285750" indent="-285750">
              <a:buFont typeface="Arial" panose="020B0604020202020204" pitchFamily="34" charset="0"/>
              <a:buChar char="•"/>
            </a:pPr>
            <a:r>
              <a:rPr lang="cs-CZ" altLang="en-US" sz="1600" dirty="0" smtClean="0">
                <a:solidFill>
                  <a:schemeClr val="tx1"/>
                </a:solidFill>
              </a:rPr>
              <a:t>Žádosti lze:</a:t>
            </a:r>
          </a:p>
          <a:p>
            <a:pPr marL="165100" lvl="2" indent="0">
              <a:buNone/>
            </a:pPr>
            <a:r>
              <a:rPr lang="cs-CZ" altLang="en-US" sz="1600" dirty="0" smtClean="0">
                <a:solidFill>
                  <a:schemeClr val="tx1"/>
                </a:solidFill>
              </a:rPr>
              <a:t>a) podpořit – v případě, že společnost dováží dotčené zboží, které používá při výrobě a snížení celní sazby by znamenalo pro společnost úsporu nákladů</a:t>
            </a:r>
          </a:p>
          <a:p>
            <a:pPr marL="165100" lvl="2" indent="0">
              <a:buNone/>
            </a:pPr>
            <a:r>
              <a:rPr lang="cs-CZ" altLang="en-US" sz="1600" dirty="0" smtClean="0">
                <a:solidFill>
                  <a:schemeClr val="tx1"/>
                </a:solidFill>
              </a:rPr>
              <a:t>b) zaslat námitku – v případě, že v EU existuje výrobce, který je schopen dodávat předmětné zboží a snížení celní sazby by na něj mělo ekonomický dopad</a:t>
            </a:r>
          </a:p>
          <a:p>
            <a:pPr marL="285750" indent="-285750">
              <a:buFont typeface="Arial" panose="020B0604020202020204" pitchFamily="34" charset="0"/>
              <a:buChar char="•"/>
            </a:pPr>
            <a:r>
              <a:rPr lang="cs-CZ" altLang="en-US" sz="1600" dirty="0" smtClean="0">
                <a:solidFill>
                  <a:schemeClr val="tx1"/>
                </a:solidFill>
              </a:rPr>
              <a:t>Suspenzi nebo kvótu mohou využívat všechny firmy, ne pouze žadatel</a:t>
            </a:r>
          </a:p>
          <a:p>
            <a:endParaRPr lang="cs-CZ" altLang="en-US" sz="2400" dirty="0"/>
          </a:p>
        </p:txBody>
      </p:sp>
      <p:sp>
        <p:nvSpPr>
          <p:cNvPr id="4" name="Zástupný symbol pro zápatí 3"/>
          <p:cNvSpPr>
            <a:spLocks noGrp="1"/>
          </p:cNvSpPr>
          <p:nvPr>
            <p:ph type="ftr" sz="quarter" idx="4294967295"/>
          </p:nvPr>
        </p:nvSpPr>
        <p:spPr>
          <a:xfrm>
            <a:off x="4648200" y="6356351"/>
            <a:ext cx="28956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Calibri" pitchFamily="34" charset="0"/>
            </a:endParaRP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42021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2327564"/>
            <a:ext cx="11165416" cy="4054188"/>
          </a:xfrm>
        </p:spPr>
        <p:txBody>
          <a:bodyPr/>
          <a:lstStyle/>
          <a:p>
            <a:pPr marL="285750" indent="-285750" defTabSz="1019175">
              <a:spcAft>
                <a:spcPts val="600"/>
              </a:spcAft>
              <a:buFont typeface="Arial" panose="020B0604020202020204" pitchFamily="34" charset="0"/>
              <a:buChar char="•"/>
            </a:pPr>
            <a:r>
              <a:rPr lang="cs-CZ" sz="1600" b="1" dirty="0">
                <a:solidFill>
                  <a:srgbClr val="005587"/>
                </a:solidFill>
              </a:rPr>
              <a:t>Celní hodnota </a:t>
            </a:r>
            <a:r>
              <a:rPr lang="cs-CZ" sz="1600" dirty="0"/>
              <a:t>– základ pro výpočet cla  </a:t>
            </a:r>
            <a:r>
              <a:rPr lang="cs-CZ" sz="1600" dirty="0" smtClean="0"/>
              <a:t>- fakturovaná </a:t>
            </a:r>
            <a:r>
              <a:rPr lang="cs-CZ" sz="1600" dirty="0"/>
              <a:t>hodnota </a:t>
            </a:r>
            <a:r>
              <a:rPr lang="en-US" sz="1600" dirty="0"/>
              <a:t>+ </a:t>
            </a:r>
            <a:r>
              <a:rPr lang="en-US" sz="1600" dirty="0" err="1"/>
              <a:t>doprava</a:t>
            </a:r>
            <a:r>
              <a:rPr lang="en-US" sz="1600" dirty="0"/>
              <a:t> </a:t>
            </a:r>
            <a:r>
              <a:rPr lang="cs-CZ" sz="1600" dirty="0" smtClean="0"/>
              <a:t>z 3.země až </a:t>
            </a:r>
            <a:r>
              <a:rPr lang="en-US" sz="1600" dirty="0" err="1" smtClean="0"/>
              <a:t>po</a:t>
            </a:r>
            <a:r>
              <a:rPr lang="en-US" sz="1600" dirty="0" smtClean="0"/>
              <a:t> </a:t>
            </a:r>
            <a:r>
              <a:rPr lang="en-US" sz="1600" dirty="0" err="1"/>
              <a:t>hranici</a:t>
            </a:r>
            <a:r>
              <a:rPr lang="en-US" sz="1600" dirty="0"/>
              <a:t> </a:t>
            </a:r>
            <a:r>
              <a:rPr lang="en-US" sz="1600" dirty="0" smtClean="0"/>
              <a:t>EU</a:t>
            </a:r>
            <a:r>
              <a:rPr lang="cs-CZ" sz="1600" dirty="0" smtClean="0"/>
              <a:t> + ostatní náklady (např. pojištění)</a:t>
            </a:r>
          </a:p>
          <a:p>
            <a:pPr marL="285750" indent="-285750" defTabSz="1019175">
              <a:spcAft>
                <a:spcPts val="600"/>
              </a:spcAft>
              <a:buFont typeface="Arial" panose="020B0604020202020204" pitchFamily="34" charset="0"/>
              <a:buChar char="•"/>
            </a:pPr>
            <a:r>
              <a:rPr lang="cs-CZ" sz="1600" b="1" dirty="0">
                <a:solidFill>
                  <a:srgbClr val="005587"/>
                </a:solidFill>
              </a:rPr>
              <a:t>Clo </a:t>
            </a:r>
            <a:r>
              <a:rPr lang="cs-CZ" sz="1600" b="1" dirty="0">
                <a:solidFill>
                  <a:schemeClr val="accent3"/>
                </a:solidFill>
              </a:rPr>
              <a:t>– </a:t>
            </a:r>
            <a:r>
              <a:rPr lang="cs-CZ" sz="1600" dirty="0" smtClean="0"/>
              <a:t>celní hodnota x celní sazba (každý kód celního sazebníku má vlastní celní sazbu, lze využít preference, suspenzi/kvótu a sazbu snížit)</a:t>
            </a:r>
            <a:endParaRPr lang="cs-CZ" sz="1600" b="1" dirty="0" smtClean="0">
              <a:solidFill>
                <a:schemeClr val="accent1"/>
              </a:solidFill>
            </a:endParaRPr>
          </a:p>
          <a:p>
            <a:pPr marL="285750" indent="-285750" defTabSz="1019175">
              <a:spcAft>
                <a:spcPts val="600"/>
              </a:spcAft>
              <a:buFont typeface="Arial" panose="020B0604020202020204" pitchFamily="34" charset="0"/>
              <a:buChar char="•"/>
            </a:pPr>
            <a:r>
              <a:rPr lang="en-US" sz="1600" b="1" dirty="0">
                <a:solidFill>
                  <a:srgbClr val="005587"/>
                </a:solidFill>
              </a:rPr>
              <a:t>Z</a:t>
            </a:r>
            <a:r>
              <a:rPr lang="cs-CZ" sz="1600" b="1" dirty="0" err="1">
                <a:solidFill>
                  <a:srgbClr val="005587"/>
                </a:solidFill>
              </a:rPr>
              <a:t>áklad</a:t>
            </a:r>
            <a:r>
              <a:rPr lang="cs-CZ" sz="1600" b="1" dirty="0">
                <a:solidFill>
                  <a:srgbClr val="005587"/>
                </a:solidFill>
              </a:rPr>
              <a:t> pro výpočet DPH </a:t>
            </a:r>
            <a:r>
              <a:rPr lang="cs-CZ" sz="1600" dirty="0"/>
              <a:t>(zjednodušení) </a:t>
            </a:r>
            <a:r>
              <a:rPr lang="cs-CZ" sz="1600" dirty="0" smtClean="0"/>
              <a:t>–</a:t>
            </a:r>
            <a:r>
              <a:rPr lang="en-US" sz="1600" b="1" dirty="0" smtClean="0"/>
              <a:t> </a:t>
            </a:r>
            <a:r>
              <a:rPr lang="cs-CZ" sz="1600" dirty="0" smtClean="0"/>
              <a:t>celní hodnota </a:t>
            </a:r>
            <a:r>
              <a:rPr lang="en-US" sz="1600" dirty="0"/>
              <a:t>+ </a:t>
            </a:r>
            <a:r>
              <a:rPr lang="cs-CZ" sz="1600" dirty="0"/>
              <a:t>doprava do konečného místa </a:t>
            </a:r>
            <a:r>
              <a:rPr lang="cs-CZ" sz="1600" dirty="0" smtClean="0"/>
              <a:t>určení v ČR  (úsek uskutečněný po území EU a po území ČR)</a:t>
            </a:r>
            <a:r>
              <a:rPr lang="en-US" sz="1600" dirty="0" smtClean="0"/>
              <a:t>+</a:t>
            </a:r>
            <a:r>
              <a:rPr lang="cs-CZ" sz="1600" dirty="0" smtClean="0"/>
              <a:t> </a:t>
            </a:r>
            <a:r>
              <a:rPr lang="cs-CZ" sz="1600" dirty="0"/>
              <a:t>clo </a:t>
            </a:r>
            <a:r>
              <a:rPr lang="en-US" sz="1600" dirty="0"/>
              <a:t>+</a:t>
            </a:r>
            <a:r>
              <a:rPr lang="cs-CZ" sz="1600" dirty="0"/>
              <a:t> příslušné spotřební daně </a:t>
            </a:r>
          </a:p>
          <a:p>
            <a:pPr defTabSz="1019175">
              <a:spcAft>
                <a:spcPts val="600"/>
              </a:spcAft>
            </a:pPr>
            <a:endParaRPr lang="cs-CZ" sz="1600" dirty="0"/>
          </a:p>
          <a:p>
            <a:pPr marL="285750" indent="-285750" defTabSz="1019175">
              <a:spcAft>
                <a:spcPts val="600"/>
              </a:spcAft>
              <a:buFont typeface="Arial" panose="020B0604020202020204" pitchFamily="34" charset="0"/>
              <a:buChar char="•"/>
            </a:pPr>
            <a:r>
              <a:rPr lang="cs-CZ" sz="1600" dirty="0" smtClean="0"/>
              <a:t>Osvobození od cla – zásilky do hodnoty 150 EUR</a:t>
            </a:r>
          </a:p>
          <a:p>
            <a:pPr marL="285750" indent="-285750" defTabSz="1019175">
              <a:spcAft>
                <a:spcPts val="600"/>
              </a:spcAft>
              <a:buFont typeface="Arial" panose="020B0604020202020204" pitchFamily="34" charset="0"/>
              <a:buChar char="•"/>
            </a:pPr>
            <a:r>
              <a:rPr lang="cs-CZ" sz="1600" dirty="0" smtClean="0"/>
              <a:t>Osvobození od DPH u drobných zásilek </a:t>
            </a:r>
            <a:r>
              <a:rPr lang="cs-CZ" sz="1600" smtClean="0"/>
              <a:t>– zrušeno </a:t>
            </a:r>
            <a:r>
              <a:rPr lang="cs-CZ" sz="1600" dirty="0" smtClean="0"/>
              <a:t>k 1.10.2021</a:t>
            </a:r>
          </a:p>
          <a:p>
            <a:pPr marL="285750" indent="-285750" defTabSz="1019175">
              <a:spcAft>
                <a:spcPts val="600"/>
              </a:spcAft>
              <a:buFont typeface="Arial" panose="020B0604020202020204" pitchFamily="34" charset="0"/>
              <a:buChar char="•"/>
            </a:pPr>
            <a:endParaRPr lang="cs-CZ" sz="1600" dirty="0" smtClean="0"/>
          </a:p>
          <a:p>
            <a:endParaRPr lang="cs-CZ" sz="1600" dirty="0"/>
          </a:p>
        </p:txBody>
      </p:sp>
      <p:sp>
        <p:nvSpPr>
          <p:cNvPr id="23554" name="Title 1"/>
          <p:cNvSpPr>
            <a:spLocks noGrp="1"/>
          </p:cNvSpPr>
          <p:nvPr>
            <p:ph type="title"/>
          </p:nvPr>
        </p:nvSpPr>
        <p:spPr/>
        <p:txBody>
          <a:bodyPr/>
          <a:lstStyle/>
          <a:p>
            <a:r>
              <a:rPr lang="cs-CZ" altLang="cs-CZ" dirty="0" smtClean="0"/>
              <a:t>Výpočet cla a DPH</a:t>
            </a:r>
          </a:p>
        </p:txBody>
      </p:sp>
      <p:sp>
        <p:nvSpPr>
          <p:cNvPr id="5" name="Freeform 751"/>
          <p:cNvSpPr>
            <a:spLocks noChangeAspect="1" noEditPoints="1"/>
          </p:cNvSpPr>
          <p:nvPr/>
        </p:nvSpPr>
        <p:spPr bwMode="auto">
          <a:xfrm>
            <a:off x="9639847" y="395788"/>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30151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cs-CZ" dirty="0"/>
          </a:p>
        </p:txBody>
      </p:sp>
      <p:sp>
        <p:nvSpPr>
          <p:cNvPr id="3" name="Text Placeholder 2"/>
          <p:cNvSpPr>
            <a:spLocks noGrp="1"/>
          </p:cNvSpPr>
          <p:nvPr>
            <p:ph type="body" idx="1"/>
          </p:nvPr>
        </p:nvSpPr>
        <p:spPr/>
        <p:txBody>
          <a:bodyPr/>
          <a:lstStyle/>
          <a:p>
            <a:r>
              <a:rPr lang="cs-CZ" dirty="0" smtClean="0"/>
              <a:t>Dotazy?</a:t>
            </a:r>
            <a:endParaRPr lang="cs-CZ" dirty="0"/>
          </a:p>
        </p:txBody>
      </p:sp>
      <p:cxnSp>
        <p:nvCxnSpPr>
          <p:cNvPr id="6" name="Straight Connector 5"/>
          <p:cNvCxnSpPr/>
          <p:nvPr/>
        </p:nvCxnSpPr>
        <p:spPr>
          <a:xfrm>
            <a:off x="5946681" y="1574743"/>
            <a:ext cx="3266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768"/>
          <p:cNvSpPr>
            <a:spLocks noChangeAspect="1" noEditPoints="1"/>
          </p:cNvSpPr>
          <p:nvPr/>
        </p:nvSpPr>
        <p:spPr bwMode="auto">
          <a:xfrm>
            <a:off x="9212700" y="332743"/>
            <a:ext cx="2484000" cy="2484000"/>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16173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31444" y="1662712"/>
            <a:ext cx="2874105" cy="1836000"/>
          </a:xfrm>
          <a:prstGeom prst="rect">
            <a:avLst/>
          </a:prstGeom>
          <a:noFill/>
        </p:spPr>
      </p:pic>
      <p:sp>
        <p:nvSpPr>
          <p:cNvPr id="2" name="Title 1"/>
          <p:cNvSpPr>
            <a:spLocks noGrp="1"/>
          </p:cNvSpPr>
          <p:nvPr>
            <p:ph type="title"/>
          </p:nvPr>
        </p:nvSpPr>
        <p:spPr/>
        <p:txBody>
          <a:bodyPr/>
          <a:lstStyle/>
          <a:p>
            <a:r>
              <a:rPr lang="en-US" dirty="0" err="1"/>
              <a:t>Kontakty</a:t>
            </a:r>
            <a:endParaRPr lang="cs-CZ" dirty="0"/>
          </a:p>
        </p:txBody>
      </p:sp>
      <p:sp>
        <p:nvSpPr>
          <p:cNvPr id="7" name="Rectangle 6"/>
          <p:cNvSpPr/>
          <p:nvPr/>
        </p:nvSpPr>
        <p:spPr>
          <a:xfrm>
            <a:off x="3528639" y="2762693"/>
            <a:ext cx="2342305" cy="460767"/>
          </a:xfrm>
          <a:prstGeom prst="rect">
            <a:avLst/>
          </a:prstGeom>
        </p:spPr>
        <p:txBody>
          <a:bodyPr wrap="square">
            <a:spAutoFit/>
          </a:bodyPr>
          <a:lstStyle/>
          <a:p>
            <a:r>
              <a:rPr lang="cs-CZ" sz="1197" dirty="0">
                <a:solidFill>
                  <a:srgbClr val="313131"/>
                </a:solidFill>
              </a:rPr>
              <a:t/>
            </a:r>
            <a:br>
              <a:rPr lang="cs-CZ" sz="1197" dirty="0">
                <a:solidFill>
                  <a:srgbClr val="313131"/>
                </a:solidFill>
              </a:rPr>
            </a:br>
            <a:endParaRPr lang="cs-CZ" sz="1197" dirty="0"/>
          </a:p>
        </p:txBody>
      </p:sp>
      <p:sp>
        <p:nvSpPr>
          <p:cNvPr id="10" name="Rectangle 9"/>
          <p:cNvSpPr/>
          <p:nvPr/>
        </p:nvSpPr>
        <p:spPr>
          <a:xfrm>
            <a:off x="7568610" y="5331954"/>
            <a:ext cx="2342305" cy="460767"/>
          </a:xfrm>
          <a:prstGeom prst="rect">
            <a:avLst/>
          </a:prstGeom>
        </p:spPr>
        <p:txBody>
          <a:bodyPr wrap="square">
            <a:spAutoFit/>
          </a:bodyPr>
          <a:lstStyle/>
          <a:p>
            <a:r>
              <a:rPr lang="cs-CZ" sz="1197" dirty="0">
                <a:solidFill>
                  <a:srgbClr val="313131"/>
                </a:solidFill>
              </a:rPr>
              <a:t/>
            </a:r>
            <a:br>
              <a:rPr lang="cs-CZ" sz="1197" dirty="0">
                <a:solidFill>
                  <a:srgbClr val="313131"/>
                </a:solidFill>
              </a:rPr>
            </a:br>
            <a:endParaRPr lang="cs-CZ" sz="1197" dirty="0"/>
          </a:p>
        </p:txBody>
      </p:sp>
      <p:sp>
        <p:nvSpPr>
          <p:cNvPr id="12" name="TextBox 11"/>
          <p:cNvSpPr txBox="1"/>
          <p:nvPr/>
        </p:nvSpPr>
        <p:spPr>
          <a:xfrm>
            <a:off x="6429875" y="4656592"/>
            <a:ext cx="1409402" cy="584022"/>
          </a:xfrm>
          <a:prstGeom prst="rect">
            <a:avLst/>
          </a:prstGeom>
          <a:noFill/>
        </p:spPr>
        <p:txBody>
          <a:bodyPr wrap="none" lIns="0" tIns="0" rIns="0" bIns="0" rtlCol="0">
            <a:noAutofit/>
          </a:bodyPr>
          <a:lstStyle/>
          <a:p>
            <a:endParaRPr lang="cs-CZ" sz="1600" b="1" dirty="0"/>
          </a:p>
        </p:txBody>
      </p:sp>
      <p:sp>
        <p:nvSpPr>
          <p:cNvPr id="16" name="TextBox 15"/>
          <p:cNvSpPr txBox="1"/>
          <p:nvPr/>
        </p:nvSpPr>
        <p:spPr>
          <a:xfrm>
            <a:off x="3654832" y="2320416"/>
            <a:ext cx="2441169" cy="584022"/>
          </a:xfrm>
          <a:prstGeom prst="rect">
            <a:avLst/>
          </a:prstGeom>
          <a:noFill/>
        </p:spPr>
        <p:txBody>
          <a:bodyPr wrap="none" lIns="0" tIns="0" rIns="0" bIns="0" rtlCol="0">
            <a:noAutofit/>
          </a:bodyPr>
          <a:lstStyle/>
          <a:p>
            <a:r>
              <a:rPr lang="cs-CZ" sz="1600" b="1" dirty="0" err="1"/>
              <a:t>Manager</a:t>
            </a:r>
            <a:endParaRPr lang="cs-CZ" sz="1600" b="1" dirty="0"/>
          </a:p>
          <a:p>
            <a:r>
              <a:rPr lang="cs-CZ" sz="1600" dirty="0"/>
              <a:t>+420 </a:t>
            </a:r>
            <a:r>
              <a:rPr lang="pt-BR" sz="1600" dirty="0"/>
              <a:t>731 634 770</a:t>
            </a:r>
            <a:endParaRPr lang="cs-CZ" sz="1600" dirty="0"/>
          </a:p>
          <a:p>
            <a:r>
              <a:rPr lang="cs-CZ" sz="1600" dirty="0" smtClean="0"/>
              <a:t>pzavalova@deloitteCE.com</a:t>
            </a:r>
            <a:endParaRPr lang="cs-CZ" sz="1600" dirty="0"/>
          </a:p>
        </p:txBody>
      </p:sp>
      <p:sp>
        <p:nvSpPr>
          <p:cNvPr id="17" name="Rectangle 16"/>
          <p:cNvSpPr/>
          <p:nvPr/>
        </p:nvSpPr>
        <p:spPr>
          <a:xfrm>
            <a:off x="3655684" y="1662712"/>
            <a:ext cx="2520752" cy="597984"/>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174625"/>
            <a:r>
              <a:rPr lang="cs-CZ" sz="1600" b="1" dirty="0">
                <a:solidFill>
                  <a:schemeClr val="bg1"/>
                </a:solidFill>
              </a:rPr>
              <a:t>Petra Závalová</a:t>
            </a:r>
          </a:p>
        </p:txBody>
      </p:sp>
      <p:sp>
        <p:nvSpPr>
          <p:cNvPr id="20" name="Rectangle 19"/>
          <p:cNvSpPr/>
          <p:nvPr/>
        </p:nvSpPr>
        <p:spPr>
          <a:xfrm>
            <a:off x="7764847" y="2810804"/>
            <a:ext cx="2342305" cy="460767"/>
          </a:xfrm>
          <a:prstGeom prst="rect">
            <a:avLst/>
          </a:prstGeom>
        </p:spPr>
        <p:txBody>
          <a:bodyPr wrap="square">
            <a:spAutoFit/>
          </a:bodyPr>
          <a:lstStyle/>
          <a:p>
            <a:r>
              <a:rPr lang="cs-CZ" sz="1197" dirty="0">
                <a:solidFill>
                  <a:srgbClr val="313131"/>
                </a:solidFill>
              </a:rPr>
              <a:t/>
            </a:r>
            <a:br>
              <a:rPr lang="cs-CZ" sz="1197" dirty="0">
                <a:solidFill>
                  <a:srgbClr val="313131"/>
                </a:solidFill>
              </a:rPr>
            </a:br>
            <a:endParaRPr lang="cs-CZ" sz="1197"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96" y="3725457"/>
            <a:ext cx="2754000" cy="1836000"/>
          </a:xfrm>
          <a:prstGeom prst="rect">
            <a:avLst/>
          </a:prstGeom>
          <a:noFill/>
        </p:spPr>
      </p:pic>
      <p:sp>
        <p:nvSpPr>
          <p:cNvPr id="13" name="Rectangle 12"/>
          <p:cNvSpPr/>
          <p:nvPr/>
        </p:nvSpPr>
        <p:spPr>
          <a:xfrm>
            <a:off x="3528639" y="4825438"/>
            <a:ext cx="2342305" cy="460767"/>
          </a:xfrm>
          <a:prstGeom prst="rect">
            <a:avLst/>
          </a:prstGeom>
        </p:spPr>
        <p:txBody>
          <a:bodyPr wrap="square">
            <a:spAutoFit/>
          </a:bodyPr>
          <a:lstStyle/>
          <a:p>
            <a:r>
              <a:rPr lang="cs-CZ" sz="1197" dirty="0">
                <a:solidFill>
                  <a:srgbClr val="313131"/>
                </a:solidFill>
              </a:rPr>
              <a:t/>
            </a:r>
            <a:br>
              <a:rPr lang="cs-CZ" sz="1197" dirty="0">
                <a:solidFill>
                  <a:srgbClr val="313131"/>
                </a:solidFill>
              </a:rPr>
            </a:br>
            <a:endParaRPr lang="cs-CZ" sz="1197" dirty="0"/>
          </a:p>
        </p:txBody>
      </p:sp>
      <p:sp>
        <p:nvSpPr>
          <p:cNvPr id="14" name="TextBox 13"/>
          <p:cNvSpPr txBox="1"/>
          <p:nvPr/>
        </p:nvSpPr>
        <p:spPr>
          <a:xfrm>
            <a:off x="3654832" y="4383161"/>
            <a:ext cx="2441169" cy="584022"/>
          </a:xfrm>
          <a:prstGeom prst="rect">
            <a:avLst/>
          </a:prstGeom>
          <a:noFill/>
        </p:spPr>
        <p:txBody>
          <a:bodyPr wrap="none" lIns="0" tIns="0" rIns="0" bIns="0" rtlCol="0">
            <a:noAutofit/>
          </a:bodyPr>
          <a:lstStyle/>
          <a:p>
            <a:r>
              <a:rPr lang="cs-CZ" sz="1600" b="1" dirty="0" smtClean="0"/>
              <a:t>Senior </a:t>
            </a:r>
            <a:r>
              <a:rPr lang="cs-CZ" sz="1600" b="1" dirty="0" err="1" smtClean="0"/>
              <a:t>Consultant</a:t>
            </a:r>
            <a:endParaRPr lang="cs-CZ" sz="1600" b="1" dirty="0"/>
          </a:p>
          <a:p>
            <a:r>
              <a:rPr lang="cs-CZ" sz="1600" dirty="0"/>
              <a:t>+420 </a:t>
            </a:r>
            <a:r>
              <a:rPr lang="cs-CZ" sz="1600" dirty="0" smtClean="0"/>
              <a:t>703 473 123</a:t>
            </a:r>
            <a:endParaRPr lang="cs-CZ" sz="1600" dirty="0"/>
          </a:p>
          <a:p>
            <a:r>
              <a:rPr lang="cs-CZ" sz="1600" dirty="0" smtClean="0"/>
              <a:t>knosalova@deloitteCE.com</a:t>
            </a:r>
          </a:p>
          <a:p>
            <a:endParaRPr lang="cs-CZ" sz="1600" dirty="0" smtClean="0"/>
          </a:p>
          <a:p>
            <a:r>
              <a:rPr lang="cs-CZ" sz="1600" dirty="0" smtClean="0"/>
              <a:t>K dispozici pro dotazy k pracovním možnostem – neváhej se zeptat </a:t>
            </a:r>
            <a:r>
              <a:rPr lang="cs-CZ" sz="1600" dirty="0" smtClean="0">
                <a:sym typeface="Wingdings" panose="05000000000000000000" pitchFamily="2" charset="2"/>
              </a:rPr>
              <a:t></a:t>
            </a:r>
            <a:endParaRPr lang="cs-CZ" sz="1600" dirty="0"/>
          </a:p>
          <a:p>
            <a:endParaRPr lang="cs-CZ" sz="1600" dirty="0"/>
          </a:p>
        </p:txBody>
      </p:sp>
      <p:sp>
        <p:nvSpPr>
          <p:cNvPr id="15" name="Rectangle 14"/>
          <p:cNvSpPr/>
          <p:nvPr/>
        </p:nvSpPr>
        <p:spPr>
          <a:xfrm>
            <a:off x="3655684" y="3725457"/>
            <a:ext cx="2520752" cy="597984"/>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174625"/>
            <a:r>
              <a:rPr lang="en-US" sz="1600" b="1" dirty="0" smtClean="0">
                <a:solidFill>
                  <a:schemeClr val="bg1"/>
                </a:solidFill>
              </a:rPr>
              <a:t>Karol</a:t>
            </a:r>
            <a:r>
              <a:rPr lang="cs-CZ" sz="1600" b="1" dirty="0" err="1" smtClean="0">
                <a:solidFill>
                  <a:schemeClr val="bg1"/>
                </a:solidFill>
              </a:rPr>
              <a:t>ína</a:t>
            </a:r>
            <a:r>
              <a:rPr lang="cs-CZ" sz="1600" b="1" dirty="0" smtClean="0">
                <a:solidFill>
                  <a:schemeClr val="bg1"/>
                </a:solidFill>
              </a:rPr>
              <a:t> </a:t>
            </a:r>
            <a:r>
              <a:rPr lang="cs-CZ" sz="1600" b="1" dirty="0" err="1" smtClean="0">
                <a:solidFill>
                  <a:schemeClr val="bg1"/>
                </a:solidFill>
              </a:rPr>
              <a:t>Nosáľová</a:t>
            </a:r>
            <a:endParaRPr lang="cs-CZ" sz="1600" b="1" dirty="0">
              <a:solidFill>
                <a:schemeClr val="bg1"/>
              </a:solidFill>
            </a:endParaRPr>
          </a:p>
        </p:txBody>
      </p:sp>
    </p:spTree>
    <p:extLst>
      <p:ext uri="{BB962C8B-B14F-4D97-AF65-F5344CB8AC3E}">
        <p14:creationId xmlns:p14="http://schemas.microsoft.com/office/powerpoint/2010/main" val="1808157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sz="quarter" idx="13"/>
          </p:nvPr>
        </p:nvSpPr>
        <p:spPr/>
        <p:txBody>
          <a:bodyPr>
            <a:noAutofit/>
          </a:bodyPr>
          <a:lstStyle/>
          <a:p>
            <a:r>
              <a:rPr lang="cs-CZ" dirty="0"/>
              <a:t>Deloitte označuje jednu či více společností Deloitte </a:t>
            </a:r>
            <a:r>
              <a:rPr lang="cs-CZ" dirty="0" err="1"/>
              <a:t>Touche</a:t>
            </a:r>
            <a:r>
              <a:rPr lang="cs-CZ" dirty="0"/>
              <a:t> </a:t>
            </a:r>
            <a:r>
              <a:rPr lang="cs-CZ" dirty="0" err="1"/>
              <a:t>Tohmatsu</a:t>
            </a:r>
            <a:r>
              <a:rPr lang="cs-CZ" dirty="0"/>
              <a:t> Limited („DTTL“), globální síť jejích členských firem a jejich přidružených subjektů (souhrnně „organizace Deloitte“). Společnost DTTL (rovněž označovaná jako „Deloitte </a:t>
            </a:r>
            <a:r>
              <a:rPr lang="cs-CZ" dirty="0" err="1"/>
              <a:t>Global</a:t>
            </a:r>
            <a:r>
              <a:rPr lang="cs-CZ" dirty="0"/>
              <a:t>“) a každá z jejích členských firem a jejich přidružených subjektů je samostatným a nezávislým právním subjektem, který není oprávněn zavazovat nebo přijímat závazky za jinou z těchto členských firem a jejich přidružených subjektů ve vztahu k třetím stranám. Společnost DTTL, a každá členská firma a přidružený subjekt nesou odpovědnost pouze za vlastní jednání či pochybení, nikoli za jednání či pochybení jiných členských firem či přidružených subjektů. Společnost DTTL služby klientům neposkytuje. Více informací je najdete na adrese www.deloitte.com/</a:t>
            </a:r>
            <a:r>
              <a:rPr lang="cs-CZ" dirty="0" err="1"/>
              <a:t>about</a:t>
            </a:r>
            <a:r>
              <a:rPr lang="cs-CZ" dirty="0"/>
              <a:t>. </a:t>
            </a:r>
          </a:p>
          <a:p>
            <a:r>
              <a:rPr lang="cs-CZ" dirty="0"/>
              <a:t>Společnost Deloitte je předním globálním poskytovatelem služeb v oblasti auditu a </a:t>
            </a:r>
            <a:r>
              <a:rPr lang="cs-CZ" dirty="0" err="1"/>
              <a:t>assurance</a:t>
            </a:r>
            <a:r>
              <a:rPr lang="cs-CZ" dirty="0"/>
              <a:t>, podnikového poradenství, finančního poradenství, poradenství v oblasti rizik a daní </a:t>
            </a:r>
            <a:r>
              <a:rPr lang="cs-CZ" dirty="0" smtClean="0"/>
              <a:t>a</a:t>
            </a:r>
            <a:r>
              <a:rPr lang="cs-CZ" dirty="0"/>
              <a:t> </a:t>
            </a:r>
            <a:r>
              <a:rPr lang="cs-CZ" dirty="0" smtClean="0"/>
              <a:t>souvisejících </a:t>
            </a:r>
            <a:r>
              <a:rPr lang="cs-CZ" dirty="0"/>
              <a:t>služeb. Naše globální síť členských firem a přidružených subjektů ve více než 150 zemích a teritoriích (souhrnně „organizace Deloitte“) poskytuje služby čtyřem z pěti společností figurujících v žebříčku </a:t>
            </a:r>
            <a:r>
              <a:rPr lang="cs-CZ" dirty="0" err="1"/>
              <a:t>Fortune</a:t>
            </a:r>
            <a:r>
              <a:rPr lang="cs-CZ" dirty="0"/>
              <a:t> </a:t>
            </a:r>
            <a:r>
              <a:rPr lang="cs-CZ" dirty="0" err="1"/>
              <a:t>Global</a:t>
            </a:r>
            <a:r>
              <a:rPr lang="cs-CZ" dirty="0"/>
              <a:t> 500 ®. Chcete-li se dozvědět více o způsobu, jakým zhruba 312 000 odborníků dělá to, co má pro klienty smysl, navštivte www.deloitte.com.</a:t>
            </a:r>
          </a:p>
          <a:p>
            <a:r>
              <a:rPr lang="cs-CZ" dirty="0"/>
              <a:t>Toto sdělení obsahuje pouze obecné informace a společnost Deloitte </a:t>
            </a:r>
            <a:r>
              <a:rPr lang="cs-CZ" dirty="0" err="1"/>
              <a:t>Touche</a:t>
            </a:r>
            <a:r>
              <a:rPr lang="cs-CZ" dirty="0"/>
              <a:t> </a:t>
            </a:r>
            <a:r>
              <a:rPr lang="cs-CZ" dirty="0" err="1"/>
              <a:t>Tohmatsu</a:t>
            </a:r>
            <a:r>
              <a:rPr lang="cs-CZ" dirty="0"/>
              <a:t> Limited („DTTL“) ani žádná z členských firem její globální sítě či jejich přidružených subjektů (souhrnně „organizace Deloitte“) jejím prostřednictvím neposkytuje odborné rady ani služby. Přijetí jakéhokoliv rozhodnutí či jednání, které může mít dopad na Vaše finance či podnik, byste měli konzultovat s kvalifikovaným odborným poradcem.</a:t>
            </a:r>
          </a:p>
          <a:p>
            <a:r>
              <a:rPr lang="cs-CZ" dirty="0"/>
              <a:t>Nejsou poskytována žádná prohlášení, záruky ani závazky (výslovné ani předpokládané), co se týče přesnosti nebo úplnosti informací v tomto sdělení a společnost DTTL,  její členské firmy, přidružené subjekty, zaměstnanci nebo zástupci nenesou odpovědnost za jakékoliv ztráty nebo škody vzniklé přímo nebo nepřímo v důsledku spolehnutí se na toto sdělení jakoukoli osobou. Společnost DTTL, její členské firmy a jejich spřízněné subjekty jsou samostatnými a nezávislými právními subjekty.</a:t>
            </a:r>
          </a:p>
          <a:p>
            <a:r>
              <a:rPr lang="cs-CZ" dirty="0"/>
              <a:t>© </a:t>
            </a:r>
            <a:r>
              <a:rPr lang="cs-CZ" dirty="0" smtClean="0"/>
              <a:t>2021 </a:t>
            </a:r>
            <a:r>
              <a:rPr lang="cs-CZ" dirty="0"/>
              <a:t>Pro více informací kontaktujte Deloitte Česká republika.</a:t>
            </a:r>
          </a:p>
        </p:txBody>
      </p:sp>
    </p:spTree>
    <p:extLst>
      <p:ext uri="{BB962C8B-B14F-4D97-AF65-F5344CB8AC3E}">
        <p14:creationId xmlns:p14="http://schemas.microsoft.com/office/powerpoint/2010/main" val="156831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10032999" cy="4716463"/>
          </a:xfrm>
        </p:spPr>
        <p:txBody>
          <a:bodyPr/>
          <a:lstStyle/>
          <a:p>
            <a:r>
              <a:rPr lang="cs-CZ" sz="1600" b="1" dirty="0">
                <a:solidFill>
                  <a:schemeClr val="accent6"/>
                </a:solidFill>
              </a:rPr>
              <a:t>Legislativa EU</a:t>
            </a:r>
            <a:r>
              <a:rPr lang="cs-CZ" sz="1600" dirty="0">
                <a:solidFill>
                  <a:schemeClr val="accent6"/>
                </a:solidFill>
              </a:rPr>
              <a:t>:</a:t>
            </a:r>
          </a:p>
          <a:p>
            <a:pPr marL="269875" lvl="1" indent="-269875"/>
            <a:r>
              <a:rPr lang="cs-CZ" altLang="en-US" sz="1600" dirty="0"/>
              <a:t>Nařízení Evropského Parlamentu a Rady 952/2013 - Celní kodex Unie (UCC)</a:t>
            </a:r>
          </a:p>
          <a:p>
            <a:pPr marL="269875" lvl="1" indent="-269875"/>
            <a:r>
              <a:rPr lang="cs-CZ" altLang="en-US" sz="1600" dirty="0"/>
              <a:t>Nařízení Komise v přenesené pravomoci 2015/2446 – Delegovaný akt (DA)</a:t>
            </a:r>
          </a:p>
          <a:p>
            <a:pPr marL="269875" lvl="1" indent="-269875"/>
            <a:r>
              <a:rPr lang="cs-CZ" altLang="en-US" sz="1600" dirty="0"/>
              <a:t>Prováděcí nařízení Komise 2015/2447 – Implementační akt (IA)</a:t>
            </a:r>
          </a:p>
          <a:p>
            <a:pPr marL="269875" lvl="1" indent="-269875"/>
            <a:r>
              <a:rPr lang="cs-CZ" altLang="en-US" sz="1600" dirty="0"/>
              <a:t>Nařízení Komise v přenesené pravomoci 2016/341 – přechodná pravidla (TDA)</a:t>
            </a:r>
          </a:p>
          <a:p>
            <a:pPr marL="269875" lvl="1" indent="-269875"/>
            <a:r>
              <a:rPr lang="cs-CZ" altLang="en-US" sz="1600" dirty="0"/>
              <a:t>Prováděcí nařízení Komise 1186/2009 – o systému Společenství pro osvobození od cla</a:t>
            </a:r>
          </a:p>
          <a:p>
            <a:pPr marL="269875" lvl="1" indent="-269875"/>
            <a:r>
              <a:rPr lang="cs-CZ" altLang="en-US" sz="1600" dirty="0"/>
              <a:t>Společný celní sazebník – pro rok </a:t>
            </a:r>
            <a:r>
              <a:rPr lang="cs-CZ" altLang="en-US" sz="1600" dirty="0" smtClean="0"/>
              <a:t>2021 </a:t>
            </a:r>
            <a:r>
              <a:rPr lang="cs-CZ" altLang="en-US" sz="1600" dirty="0"/>
              <a:t>Nařízení Komise </a:t>
            </a:r>
            <a:r>
              <a:rPr lang="cs-CZ" altLang="en-US" sz="1600" dirty="0" smtClean="0"/>
              <a:t>2020/1577 (pro rok 2022 – Nařízení 2021/1832)</a:t>
            </a:r>
          </a:p>
          <a:p>
            <a:pPr marL="0" lvl="1" indent="0">
              <a:buNone/>
            </a:pPr>
            <a:endParaRPr lang="cs-CZ" sz="1600" b="1" dirty="0" smtClean="0">
              <a:solidFill>
                <a:schemeClr val="accent6"/>
              </a:solidFill>
            </a:endParaRPr>
          </a:p>
          <a:p>
            <a:pPr marL="0" lvl="1" indent="0">
              <a:buNone/>
            </a:pPr>
            <a:r>
              <a:rPr lang="cs-CZ" sz="1600" b="1" dirty="0" smtClean="0">
                <a:solidFill>
                  <a:schemeClr val="accent6"/>
                </a:solidFill>
              </a:rPr>
              <a:t>Legislativa CZ</a:t>
            </a:r>
            <a:endParaRPr lang="cs-CZ" altLang="en-US" sz="1600" dirty="0"/>
          </a:p>
          <a:p>
            <a:pPr marL="269875" lvl="1" indent="-269875"/>
            <a:r>
              <a:rPr lang="cs-CZ" altLang="en-US" sz="1600" dirty="0"/>
              <a:t>Celní zákon </a:t>
            </a:r>
            <a:r>
              <a:rPr lang="cs-CZ" altLang="en-US" sz="1600" dirty="0" smtClean="0"/>
              <a:t>242/2016 </a:t>
            </a:r>
            <a:r>
              <a:rPr lang="cs-CZ" altLang="en-US" sz="1600" dirty="0"/>
              <a:t>(CZ)</a:t>
            </a:r>
          </a:p>
          <a:p>
            <a:pPr marL="269875" lvl="1" indent="-269875"/>
            <a:r>
              <a:rPr lang="cs-CZ" altLang="en-US" sz="1600" dirty="0"/>
              <a:t>Daňový řád 280/2009 (DŘ)</a:t>
            </a:r>
          </a:p>
          <a:p>
            <a:pPr marL="269875" lvl="1" indent="-269875"/>
            <a:r>
              <a:rPr lang="cs-CZ" altLang="en-US" sz="1600" dirty="0"/>
              <a:t>Zákon o DPH 235/2004 (</a:t>
            </a:r>
            <a:r>
              <a:rPr lang="cs-CZ" altLang="en-US" sz="1600" dirty="0" err="1"/>
              <a:t>ZoDPH</a:t>
            </a:r>
            <a:r>
              <a:rPr lang="cs-CZ" altLang="en-US" sz="1600" dirty="0"/>
              <a:t>)</a:t>
            </a:r>
          </a:p>
          <a:p>
            <a:pPr marL="457200" lvl="1" indent="-285750">
              <a:buFont typeface="Arial" panose="020B0604020202020204" pitchFamily="34" charset="0"/>
              <a:buChar char="−"/>
            </a:pPr>
            <a:endParaRPr lang="cs-CZ" sz="1600" dirty="0" smtClean="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smtClean="0"/>
              <a:t>Právní předpisy </a:t>
            </a:r>
          </a:p>
        </p:txBody>
      </p:sp>
      <p:sp>
        <p:nvSpPr>
          <p:cNvPr id="4" name="Freeform 976"/>
          <p:cNvSpPr>
            <a:spLocks noChangeAspect="1" noEditPoints="1"/>
          </p:cNvSpPr>
          <p:nvPr/>
        </p:nvSpPr>
        <p:spPr bwMode="auto">
          <a:xfrm>
            <a:off x="9972933" y="315913"/>
            <a:ext cx="1728001" cy="1728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661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8632824" cy="4716463"/>
          </a:xfrm>
        </p:spPr>
        <p:txBody>
          <a:bodyPr/>
          <a:lstStyle/>
          <a:p>
            <a:pPr marL="285750" indent="-285750">
              <a:buFont typeface="Arial" panose="020B0604020202020204" pitchFamily="34" charset="0"/>
              <a:buChar char="•"/>
            </a:pPr>
            <a:r>
              <a:rPr lang="cs-CZ" altLang="en-US" sz="1600" dirty="0">
                <a:latin typeface="+mj-lt"/>
              </a:rPr>
              <a:t>Propuštění zboží do volného oběhu</a:t>
            </a:r>
          </a:p>
          <a:p>
            <a:pPr marL="285750" indent="-285750">
              <a:buFont typeface="Arial" panose="020B0604020202020204" pitchFamily="34" charset="0"/>
              <a:buChar char="•"/>
            </a:pPr>
            <a:r>
              <a:rPr lang="cs-CZ" altLang="en-US" sz="1600" dirty="0">
                <a:latin typeface="+mj-lt"/>
              </a:rPr>
              <a:t>Tranzit</a:t>
            </a:r>
          </a:p>
          <a:p>
            <a:pPr marL="285750" indent="-285750">
              <a:buFont typeface="Arial" panose="020B0604020202020204" pitchFamily="34" charset="0"/>
              <a:buChar char="•"/>
            </a:pPr>
            <a:r>
              <a:rPr lang="cs-CZ" altLang="en-US" sz="1600" dirty="0">
                <a:latin typeface="+mj-lt"/>
              </a:rPr>
              <a:t>Vývoz</a:t>
            </a:r>
          </a:p>
          <a:p>
            <a:pPr marL="285750" indent="-285750">
              <a:buFont typeface="Arial" panose="020B0604020202020204" pitchFamily="34" charset="0"/>
              <a:buChar char="•"/>
            </a:pPr>
            <a:r>
              <a:rPr lang="cs-CZ" altLang="en-US" sz="1600" dirty="0">
                <a:latin typeface="+mj-lt"/>
              </a:rPr>
              <a:t>Zvláštní celní režimy:</a:t>
            </a:r>
          </a:p>
          <a:p>
            <a:pPr lvl="3">
              <a:buFontTx/>
              <a:buChar char="-"/>
            </a:pPr>
            <a:r>
              <a:rPr lang="cs-CZ" altLang="en-US" sz="1600" dirty="0"/>
              <a:t>uskladnění</a:t>
            </a:r>
          </a:p>
          <a:p>
            <a:pPr lvl="3">
              <a:buFontTx/>
              <a:buChar char="-"/>
            </a:pPr>
            <a:r>
              <a:rPr lang="cs-CZ" altLang="en-US" sz="1600" dirty="0"/>
              <a:t>zvláštní účel</a:t>
            </a:r>
          </a:p>
          <a:p>
            <a:pPr lvl="3">
              <a:buFontTx/>
              <a:buChar char="-"/>
            </a:pPr>
            <a:r>
              <a:rPr lang="cs-CZ" altLang="en-US" sz="1600" dirty="0"/>
              <a:t>zušlechtění</a:t>
            </a:r>
          </a:p>
          <a:p>
            <a:endParaRPr lang="cs-CZ" sz="1600" dirty="0" smtClean="0"/>
          </a:p>
          <a:p>
            <a:endParaRPr lang="cs-CZ" sz="1600" dirty="0" err="1"/>
          </a:p>
        </p:txBody>
      </p:sp>
      <p:sp>
        <p:nvSpPr>
          <p:cNvPr id="23554" name="Title 1"/>
          <p:cNvSpPr>
            <a:spLocks noGrp="1"/>
          </p:cNvSpPr>
          <p:nvPr>
            <p:ph type="title"/>
          </p:nvPr>
        </p:nvSpPr>
        <p:spPr/>
        <p:txBody>
          <a:bodyPr/>
          <a:lstStyle/>
          <a:p>
            <a:r>
              <a:rPr lang="cs-CZ" dirty="0" smtClean="0"/>
              <a:t>Celní režimy</a:t>
            </a:r>
            <a:br>
              <a:rPr lang="cs-CZ" dirty="0" smtClean="0"/>
            </a:br>
            <a:endParaRPr lang="cs-CZ" altLang="cs-CZ" dirty="0" smtClean="0"/>
          </a:p>
        </p:txBody>
      </p:sp>
      <p:sp>
        <p:nvSpPr>
          <p:cNvPr id="7" name="Freeform 32"/>
          <p:cNvSpPr>
            <a:spLocks noChangeAspect="1" noEditPoints="1"/>
          </p:cNvSpPr>
          <p:nvPr/>
        </p:nvSpPr>
        <p:spPr bwMode="auto">
          <a:xfrm>
            <a:off x="9972934" y="314325"/>
            <a:ext cx="1728000" cy="1728000"/>
          </a:xfrm>
          <a:custGeom>
            <a:avLst/>
            <a:gdLst>
              <a:gd name="T0" fmla="*/ 305 w 512"/>
              <a:gd name="T1" fmla="*/ 330 h 512"/>
              <a:gd name="T2" fmla="*/ 249 w 512"/>
              <a:gd name="T3" fmla="*/ 330 h 512"/>
              <a:gd name="T4" fmla="*/ 128 w 512"/>
              <a:gd name="T5" fmla="*/ 170 h 512"/>
              <a:gd name="T6" fmla="*/ 192 w 512"/>
              <a:gd name="T7" fmla="*/ 170 h 512"/>
              <a:gd name="T8" fmla="*/ 160 w 512"/>
              <a:gd name="T9" fmla="*/ 181 h 512"/>
              <a:gd name="T10" fmla="*/ 160 w 512"/>
              <a:gd name="T11" fmla="*/ 160 h 512"/>
              <a:gd name="T12" fmla="*/ 160 w 512"/>
              <a:gd name="T13" fmla="*/ 181 h 512"/>
              <a:gd name="T14" fmla="*/ 242 w 512"/>
              <a:gd name="T15" fmla="*/ 378 h 512"/>
              <a:gd name="T16" fmla="*/ 185 w 512"/>
              <a:gd name="T17" fmla="*/ 330 h 512"/>
              <a:gd name="T18" fmla="*/ 244 w 512"/>
              <a:gd name="T19" fmla="*/ 277 h 512"/>
              <a:gd name="T20" fmla="*/ 309 w 512"/>
              <a:gd name="T21" fmla="*/ 309 h 512"/>
              <a:gd name="T22" fmla="*/ 309 w 512"/>
              <a:gd name="T23" fmla="*/ 245 h 512"/>
              <a:gd name="T24" fmla="*/ 277 w 512"/>
              <a:gd name="T25" fmla="*/ 170 h 512"/>
              <a:gd name="T26" fmla="*/ 305 w 512"/>
              <a:gd name="T27" fmla="*/ 224 h 512"/>
              <a:gd name="T28" fmla="*/ 312 w 512"/>
              <a:gd name="T29" fmla="*/ 176 h 512"/>
              <a:gd name="T30" fmla="*/ 369 w 512"/>
              <a:gd name="T31" fmla="*/ 224 h 512"/>
              <a:gd name="T32" fmla="*/ 512 w 512"/>
              <a:gd name="T33" fmla="*/ 256 h 512"/>
              <a:gd name="T34" fmla="*/ 0 w 512"/>
              <a:gd name="T35" fmla="*/ 256 h 512"/>
              <a:gd name="T36" fmla="*/ 512 w 512"/>
              <a:gd name="T37" fmla="*/ 256 h 512"/>
              <a:gd name="T38" fmla="*/ 152 w 512"/>
              <a:gd name="T39" fmla="*/ 253 h 512"/>
              <a:gd name="T40" fmla="*/ 167 w 512"/>
              <a:gd name="T41" fmla="*/ 253 h 512"/>
              <a:gd name="T42" fmla="*/ 160 w 512"/>
              <a:gd name="T43" fmla="*/ 117 h 512"/>
              <a:gd name="T44" fmla="*/ 405 w 512"/>
              <a:gd name="T45" fmla="*/ 277 h 512"/>
              <a:gd name="T46" fmla="*/ 242 w 512"/>
              <a:gd name="T47" fmla="*/ 154 h 512"/>
              <a:gd name="T48" fmla="*/ 243 w 512"/>
              <a:gd name="T49" fmla="*/ 174 h 512"/>
              <a:gd name="T50" fmla="*/ 224 w 512"/>
              <a:gd name="T51" fmla="*/ 224 h 512"/>
              <a:gd name="T52" fmla="*/ 224 w 512"/>
              <a:gd name="T53" fmla="*/ 245 h 512"/>
              <a:gd name="T54" fmla="*/ 222 w 512"/>
              <a:gd name="T55" fmla="*/ 277 h 512"/>
              <a:gd name="T56" fmla="*/ 175 w 512"/>
              <a:gd name="T57" fmla="*/ 309 h 512"/>
              <a:gd name="T58" fmla="*/ 159 w 512"/>
              <a:gd name="T59" fmla="*/ 277 h 512"/>
              <a:gd name="T60" fmla="*/ 277 w 512"/>
              <a:gd name="T61" fmla="*/ 405 h 512"/>
              <a:gd name="T62" fmla="*/ 332 w 512"/>
              <a:gd name="T63" fmla="*/ 277 h 512"/>
              <a:gd name="T64" fmla="*/ 379 w 512"/>
              <a:gd name="T65" fmla="*/ 309 h 512"/>
              <a:gd name="T66" fmla="*/ 379 w 512"/>
              <a:gd name="T67" fmla="*/ 245 h 512"/>
              <a:gd name="T68" fmla="*/ 332 w 512"/>
              <a:gd name="T69" fmla="*/ 277 h 512"/>
              <a:gd name="T70" fmla="*/ 369 w 512"/>
              <a:gd name="T71" fmla="*/ 330 h 512"/>
              <a:gd name="T72" fmla="*/ 312 w 512"/>
              <a:gd name="T73" fmla="*/ 37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49" y="330"/>
                </a:moveTo>
                <a:cubicBezTo>
                  <a:pt x="305" y="330"/>
                  <a:pt x="305" y="330"/>
                  <a:pt x="305" y="330"/>
                </a:cubicBezTo>
                <a:cubicBezTo>
                  <a:pt x="299" y="364"/>
                  <a:pt x="286" y="384"/>
                  <a:pt x="277" y="384"/>
                </a:cubicBezTo>
                <a:cubicBezTo>
                  <a:pt x="268" y="384"/>
                  <a:pt x="255" y="364"/>
                  <a:pt x="249" y="330"/>
                </a:cubicBezTo>
                <a:close/>
                <a:moveTo>
                  <a:pt x="160" y="230"/>
                </a:moveTo>
                <a:cubicBezTo>
                  <a:pt x="129" y="195"/>
                  <a:pt x="128" y="171"/>
                  <a:pt x="128" y="170"/>
                </a:cubicBezTo>
                <a:cubicBezTo>
                  <a:pt x="128" y="153"/>
                  <a:pt x="142" y="138"/>
                  <a:pt x="160" y="138"/>
                </a:cubicBezTo>
                <a:cubicBezTo>
                  <a:pt x="177" y="138"/>
                  <a:pt x="192" y="153"/>
                  <a:pt x="192" y="170"/>
                </a:cubicBezTo>
                <a:cubicBezTo>
                  <a:pt x="192" y="171"/>
                  <a:pt x="191" y="195"/>
                  <a:pt x="160" y="230"/>
                </a:cubicBezTo>
                <a:close/>
                <a:moveTo>
                  <a:pt x="160" y="181"/>
                </a:moveTo>
                <a:cubicBezTo>
                  <a:pt x="166" y="181"/>
                  <a:pt x="170" y="176"/>
                  <a:pt x="170" y="170"/>
                </a:cubicBezTo>
                <a:cubicBezTo>
                  <a:pt x="170" y="164"/>
                  <a:pt x="166" y="160"/>
                  <a:pt x="160" y="160"/>
                </a:cubicBezTo>
                <a:cubicBezTo>
                  <a:pt x="154" y="160"/>
                  <a:pt x="149" y="164"/>
                  <a:pt x="149" y="170"/>
                </a:cubicBezTo>
                <a:cubicBezTo>
                  <a:pt x="149" y="176"/>
                  <a:pt x="154" y="181"/>
                  <a:pt x="160" y="181"/>
                </a:cubicBezTo>
                <a:close/>
                <a:moveTo>
                  <a:pt x="185" y="330"/>
                </a:moveTo>
                <a:cubicBezTo>
                  <a:pt x="197" y="353"/>
                  <a:pt x="218" y="369"/>
                  <a:pt x="242" y="378"/>
                </a:cubicBezTo>
                <a:cubicBezTo>
                  <a:pt x="235" y="365"/>
                  <a:pt x="230" y="349"/>
                  <a:pt x="227" y="330"/>
                </a:cubicBezTo>
                <a:lnTo>
                  <a:pt x="185" y="330"/>
                </a:lnTo>
                <a:close/>
                <a:moveTo>
                  <a:pt x="245" y="245"/>
                </a:moveTo>
                <a:cubicBezTo>
                  <a:pt x="244" y="255"/>
                  <a:pt x="244" y="266"/>
                  <a:pt x="244" y="277"/>
                </a:cubicBezTo>
                <a:cubicBezTo>
                  <a:pt x="244" y="288"/>
                  <a:pt x="244" y="299"/>
                  <a:pt x="245" y="309"/>
                </a:cubicBezTo>
                <a:cubicBezTo>
                  <a:pt x="309" y="309"/>
                  <a:pt x="309" y="309"/>
                  <a:pt x="309" y="309"/>
                </a:cubicBezTo>
                <a:cubicBezTo>
                  <a:pt x="310" y="299"/>
                  <a:pt x="310" y="288"/>
                  <a:pt x="310" y="277"/>
                </a:cubicBezTo>
                <a:cubicBezTo>
                  <a:pt x="310" y="266"/>
                  <a:pt x="310" y="255"/>
                  <a:pt x="309" y="245"/>
                </a:cubicBezTo>
                <a:lnTo>
                  <a:pt x="245" y="245"/>
                </a:lnTo>
                <a:close/>
                <a:moveTo>
                  <a:pt x="277" y="170"/>
                </a:moveTo>
                <a:cubicBezTo>
                  <a:pt x="268" y="170"/>
                  <a:pt x="255" y="190"/>
                  <a:pt x="249" y="224"/>
                </a:cubicBezTo>
                <a:cubicBezTo>
                  <a:pt x="305" y="224"/>
                  <a:pt x="305" y="224"/>
                  <a:pt x="305" y="224"/>
                </a:cubicBezTo>
                <a:cubicBezTo>
                  <a:pt x="299" y="190"/>
                  <a:pt x="286" y="170"/>
                  <a:pt x="277" y="170"/>
                </a:cubicBezTo>
                <a:close/>
                <a:moveTo>
                  <a:pt x="312" y="176"/>
                </a:moveTo>
                <a:cubicBezTo>
                  <a:pt x="319" y="189"/>
                  <a:pt x="324" y="206"/>
                  <a:pt x="327" y="224"/>
                </a:cubicBezTo>
                <a:cubicBezTo>
                  <a:pt x="369" y="224"/>
                  <a:pt x="369" y="224"/>
                  <a:pt x="369" y="224"/>
                </a:cubicBezTo>
                <a:cubicBezTo>
                  <a:pt x="356" y="202"/>
                  <a:pt x="336" y="185"/>
                  <a:pt x="312" y="17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06" y="170"/>
                </a:moveTo>
                <a:cubicBezTo>
                  <a:pt x="106" y="172"/>
                  <a:pt x="106" y="207"/>
                  <a:pt x="152" y="253"/>
                </a:cubicBezTo>
                <a:cubicBezTo>
                  <a:pt x="154" y="255"/>
                  <a:pt x="157" y="256"/>
                  <a:pt x="160" y="256"/>
                </a:cubicBezTo>
                <a:cubicBezTo>
                  <a:pt x="162" y="256"/>
                  <a:pt x="165" y="255"/>
                  <a:pt x="167" y="253"/>
                </a:cubicBezTo>
                <a:cubicBezTo>
                  <a:pt x="213" y="207"/>
                  <a:pt x="213" y="172"/>
                  <a:pt x="213" y="170"/>
                </a:cubicBezTo>
                <a:cubicBezTo>
                  <a:pt x="213" y="141"/>
                  <a:pt x="189" y="117"/>
                  <a:pt x="160" y="117"/>
                </a:cubicBezTo>
                <a:cubicBezTo>
                  <a:pt x="130" y="117"/>
                  <a:pt x="106" y="141"/>
                  <a:pt x="106" y="170"/>
                </a:cubicBezTo>
                <a:close/>
                <a:moveTo>
                  <a:pt x="405" y="277"/>
                </a:moveTo>
                <a:cubicBezTo>
                  <a:pt x="405" y="206"/>
                  <a:pt x="348" y="149"/>
                  <a:pt x="277" y="149"/>
                </a:cubicBezTo>
                <a:cubicBezTo>
                  <a:pt x="265" y="149"/>
                  <a:pt x="253" y="151"/>
                  <a:pt x="242" y="154"/>
                </a:cubicBezTo>
                <a:cubicBezTo>
                  <a:pt x="236" y="155"/>
                  <a:pt x="233" y="161"/>
                  <a:pt x="235" y="167"/>
                </a:cubicBezTo>
                <a:cubicBezTo>
                  <a:pt x="236" y="171"/>
                  <a:pt x="239" y="174"/>
                  <a:pt x="243" y="174"/>
                </a:cubicBezTo>
                <a:cubicBezTo>
                  <a:pt x="236" y="188"/>
                  <a:pt x="230" y="205"/>
                  <a:pt x="227" y="224"/>
                </a:cubicBezTo>
                <a:cubicBezTo>
                  <a:pt x="224" y="224"/>
                  <a:pt x="224" y="224"/>
                  <a:pt x="224" y="224"/>
                </a:cubicBezTo>
                <a:cubicBezTo>
                  <a:pt x="218" y="224"/>
                  <a:pt x="213" y="228"/>
                  <a:pt x="213" y="234"/>
                </a:cubicBezTo>
                <a:cubicBezTo>
                  <a:pt x="213" y="240"/>
                  <a:pt x="218" y="245"/>
                  <a:pt x="224" y="245"/>
                </a:cubicBezTo>
                <a:cubicBezTo>
                  <a:pt x="224" y="245"/>
                  <a:pt x="224" y="245"/>
                  <a:pt x="224" y="245"/>
                </a:cubicBezTo>
                <a:cubicBezTo>
                  <a:pt x="223" y="255"/>
                  <a:pt x="222" y="266"/>
                  <a:pt x="222" y="277"/>
                </a:cubicBezTo>
                <a:cubicBezTo>
                  <a:pt x="222" y="288"/>
                  <a:pt x="223" y="299"/>
                  <a:pt x="224" y="309"/>
                </a:cubicBezTo>
                <a:cubicBezTo>
                  <a:pt x="175" y="309"/>
                  <a:pt x="175" y="309"/>
                  <a:pt x="175" y="309"/>
                </a:cubicBezTo>
                <a:cubicBezTo>
                  <a:pt x="173" y="302"/>
                  <a:pt x="171" y="294"/>
                  <a:pt x="171" y="287"/>
                </a:cubicBezTo>
                <a:cubicBezTo>
                  <a:pt x="170" y="281"/>
                  <a:pt x="165" y="276"/>
                  <a:pt x="159" y="277"/>
                </a:cubicBezTo>
                <a:cubicBezTo>
                  <a:pt x="153" y="278"/>
                  <a:pt x="149" y="283"/>
                  <a:pt x="150" y="289"/>
                </a:cubicBezTo>
                <a:cubicBezTo>
                  <a:pt x="155" y="355"/>
                  <a:pt x="210" y="405"/>
                  <a:pt x="277" y="405"/>
                </a:cubicBezTo>
                <a:cubicBezTo>
                  <a:pt x="348" y="405"/>
                  <a:pt x="405" y="348"/>
                  <a:pt x="405" y="277"/>
                </a:cubicBezTo>
                <a:close/>
                <a:moveTo>
                  <a:pt x="332" y="277"/>
                </a:moveTo>
                <a:cubicBezTo>
                  <a:pt x="332" y="288"/>
                  <a:pt x="331" y="299"/>
                  <a:pt x="330" y="309"/>
                </a:cubicBezTo>
                <a:cubicBezTo>
                  <a:pt x="379" y="309"/>
                  <a:pt x="379" y="309"/>
                  <a:pt x="379" y="309"/>
                </a:cubicBezTo>
                <a:cubicBezTo>
                  <a:pt x="382" y="299"/>
                  <a:pt x="384" y="288"/>
                  <a:pt x="384" y="277"/>
                </a:cubicBezTo>
                <a:cubicBezTo>
                  <a:pt x="384" y="266"/>
                  <a:pt x="382" y="255"/>
                  <a:pt x="379" y="245"/>
                </a:cubicBezTo>
                <a:cubicBezTo>
                  <a:pt x="330" y="245"/>
                  <a:pt x="330" y="245"/>
                  <a:pt x="330" y="245"/>
                </a:cubicBezTo>
                <a:cubicBezTo>
                  <a:pt x="331" y="255"/>
                  <a:pt x="332" y="266"/>
                  <a:pt x="332" y="277"/>
                </a:cubicBezTo>
                <a:close/>
                <a:moveTo>
                  <a:pt x="312" y="378"/>
                </a:moveTo>
                <a:cubicBezTo>
                  <a:pt x="336" y="369"/>
                  <a:pt x="356" y="352"/>
                  <a:pt x="369" y="330"/>
                </a:cubicBezTo>
                <a:cubicBezTo>
                  <a:pt x="327" y="330"/>
                  <a:pt x="327" y="330"/>
                  <a:pt x="327" y="330"/>
                </a:cubicBezTo>
                <a:cubicBezTo>
                  <a:pt x="324" y="348"/>
                  <a:pt x="319" y="365"/>
                  <a:pt x="312" y="37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01535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9061449" cy="4716463"/>
          </a:xfrm>
        </p:spPr>
        <p:txBody>
          <a:bodyPr/>
          <a:lstStyle/>
          <a:p>
            <a:pPr marL="285750" indent="-285750" algn="just">
              <a:buFont typeface="Arial" panose="020B0604020202020204" pitchFamily="34" charset="0"/>
              <a:buChar char="•"/>
            </a:pPr>
            <a:r>
              <a:rPr lang="cs-CZ" altLang="en-US" sz="1600" dirty="0" smtClean="0">
                <a:latin typeface="+mj-lt"/>
              </a:rPr>
              <a:t>Propuštěním </a:t>
            </a:r>
            <a:r>
              <a:rPr lang="cs-CZ" altLang="en-US" sz="1600" dirty="0">
                <a:latin typeface="+mj-lt"/>
              </a:rPr>
              <a:t>zboží do volného oběhu získá dovezené zboží status Společenství</a:t>
            </a:r>
          </a:p>
          <a:p>
            <a:pPr marL="285750" indent="-285750" algn="just">
              <a:buFont typeface="Arial" panose="020B0604020202020204" pitchFamily="34" charset="0"/>
              <a:buChar char="•"/>
            </a:pPr>
            <a:r>
              <a:rPr lang="cs-CZ" altLang="en-US" sz="1600" dirty="0">
                <a:latin typeface="+mj-lt"/>
              </a:rPr>
              <a:t>Po propuštění je možno se zbožím </a:t>
            </a:r>
            <a:r>
              <a:rPr lang="cs-CZ" sz="1600" dirty="0">
                <a:latin typeface="+mj-lt"/>
              </a:rPr>
              <a:t>volně nakládat a bez dalších omezení disponovat.</a:t>
            </a:r>
            <a:endParaRPr lang="cs-CZ" altLang="en-US" sz="1600" dirty="0">
              <a:latin typeface="+mj-lt"/>
            </a:endParaRPr>
          </a:p>
          <a:p>
            <a:pPr marL="285750" indent="-285750" algn="just">
              <a:buFont typeface="Arial" panose="020B0604020202020204" pitchFamily="34" charset="0"/>
              <a:buChar char="•"/>
            </a:pPr>
            <a:r>
              <a:rPr lang="cs-CZ" altLang="en-US" sz="1600" dirty="0">
                <a:latin typeface="+mj-lt"/>
              </a:rPr>
              <a:t>Musí být splněny všechny předepsané formality – zajištění celního dluhu (po dobu než dojde k zaplacení vyměřeného cla), zaplacení cla, předložení licencí apod.</a:t>
            </a:r>
          </a:p>
          <a:p>
            <a:pPr marL="285750" indent="-285750" algn="just">
              <a:buFont typeface="Arial" panose="020B0604020202020204" pitchFamily="34" charset="0"/>
              <a:buChar char="•"/>
            </a:pPr>
            <a:r>
              <a:rPr lang="cs-CZ" altLang="en-US" sz="1600" dirty="0">
                <a:latin typeface="+mj-lt"/>
              </a:rPr>
              <a:t>Datum propuštění  zboží do volného oběhu je zároveň DÚZP pro účely DPH</a:t>
            </a:r>
          </a:p>
          <a:p>
            <a:pPr marL="457200" lvl="1" indent="-285750">
              <a:buFont typeface="Arial" panose="020B0604020202020204" pitchFamily="34" charset="0"/>
              <a:buChar char="−"/>
            </a:pPr>
            <a:endParaRPr lang="cs-CZ" sz="1600" dirty="0"/>
          </a:p>
          <a:p>
            <a:endParaRPr lang="cs-CZ" sz="1600" dirty="0" smtClean="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smtClean="0"/>
              <a:t>Propuštění zboží do volného oběhu</a:t>
            </a:r>
          </a:p>
        </p:txBody>
      </p:sp>
      <p:sp>
        <p:nvSpPr>
          <p:cNvPr id="5" name="Freeform 751"/>
          <p:cNvSpPr>
            <a:spLocks noChangeAspect="1" noEditPoints="1"/>
          </p:cNvSpPr>
          <p:nvPr/>
        </p:nvSpPr>
        <p:spPr bwMode="auto">
          <a:xfrm>
            <a:off x="9972675" y="314325"/>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9114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smtClean="0"/>
              <a:t>Tranzit</a:t>
            </a:r>
          </a:p>
        </p:txBody>
      </p:sp>
      <p:sp>
        <p:nvSpPr>
          <p:cNvPr id="23555" name="Content Placeholder 2"/>
          <p:cNvSpPr>
            <a:spLocks noGrp="1"/>
          </p:cNvSpPr>
          <p:nvPr>
            <p:ph idx="1"/>
          </p:nvPr>
        </p:nvSpPr>
        <p:spPr>
          <a:xfrm>
            <a:off x="501651" y="1665289"/>
            <a:ext cx="10201642" cy="4716463"/>
          </a:xfrm>
        </p:spPr>
        <p:txBody>
          <a:bodyPr/>
          <a:lstStyle/>
          <a:p>
            <a:r>
              <a:rPr lang="cs-CZ" sz="1800" b="1" dirty="0" smtClean="0">
                <a:solidFill>
                  <a:schemeClr val="accent6"/>
                </a:solidFill>
              </a:rPr>
              <a:t>Vnější tranzit: </a:t>
            </a:r>
            <a:endParaRPr lang="cs-CZ" sz="1800" dirty="0">
              <a:solidFill>
                <a:schemeClr val="accent6"/>
              </a:solidFill>
            </a:endParaRPr>
          </a:p>
          <a:p>
            <a:pPr marL="285750" indent="-285750" algn="just">
              <a:buFont typeface="Arial" panose="020B0604020202020204" pitchFamily="34" charset="0"/>
              <a:buChar char="•"/>
            </a:pPr>
            <a:r>
              <a:rPr lang="cs-CZ" altLang="en-US" sz="1400" dirty="0"/>
              <a:t>Umožňuje přepravu zboží, které není zbožím Společenství, mezi dvěma místy Společenství, pod celním dohledem, aniž by toto zboží podléhalo dovozním clům a obchodně-politickým opatřením.</a:t>
            </a:r>
          </a:p>
          <a:p>
            <a:pPr marL="285750" indent="-285750" algn="just">
              <a:buFont typeface="Arial" panose="020B0604020202020204" pitchFamily="34" charset="0"/>
              <a:buChar char="•"/>
            </a:pPr>
            <a:r>
              <a:rPr lang="cs-CZ" altLang="en-US" sz="1400" dirty="0"/>
              <a:t>N</a:t>
            </a:r>
            <a:r>
              <a:rPr lang="cs-CZ" altLang="en-US" sz="1400" dirty="0" smtClean="0"/>
              <a:t>apř</a:t>
            </a:r>
            <a:r>
              <a:rPr lang="cs-CZ" altLang="en-US" sz="1400" dirty="0"/>
              <a:t>. zboží přijede lodí do </a:t>
            </a:r>
            <a:r>
              <a:rPr lang="cs-CZ" altLang="en-US" sz="1400" dirty="0" smtClean="0"/>
              <a:t>Hamburgu, </a:t>
            </a:r>
            <a:r>
              <a:rPr lang="cs-CZ" altLang="en-US" sz="1400" dirty="0"/>
              <a:t>naloží se na kamion, doveze do ČR, kde se teprve propustí do </a:t>
            </a:r>
            <a:r>
              <a:rPr lang="cs-CZ" altLang="en-US" sz="1400" dirty="0" smtClean="0"/>
              <a:t>volného oběhu</a:t>
            </a:r>
            <a:endParaRPr lang="cs-CZ" altLang="en-US" sz="1400" dirty="0"/>
          </a:p>
          <a:p>
            <a:pPr marL="285750" indent="-285750" algn="just">
              <a:buFont typeface="Arial" panose="020B0604020202020204" pitchFamily="34" charset="0"/>
              <a:buChar char="•"/>
            </a:pPr>
            <a:r>
              <a:rPr lang="cs-CZ" altLang="en-US" sz="1400" dirty="0"/>
              <a:t>Umožňuje přepravu zboží, které je zbožím Společenství, které v souvislosti s vývozem podléhá určitým opatřením nebo jich využívá, aby nemohla být tato opatření obcházená</a:t>
            </a:r>
          </a:p>
          <a:p>
            <a:pPr marL="285750" indent="-285750" algn="just">
              <a:buFont typeface="Arial" panose="020B0604020202020204" pitchFamily="34" charset="0"/>
              <a:buChar char="•"/>
            </a:pPr>
            <a:r>
              <a:rPr lang="cs-CZ" altLang="en-US" sz="1400" dirty="0"/>
              <a:t>Uskutečňuje se na základě povolení</a:t>
            </a:r>
          </a:p>
          <a:p>
            <a:pPr marL="285750" indent="-285750" algn="just">
              <a:buFont typeface="Arial" panose="020B0604020202020204" pitchFamily="34" charset="0"/>
              <a:buChar char="•"/>
            </a:pPr>
            <a:r>
              <a:rPr lang="cs-CZ" altLang="en-US" sz="1400" dirty="0"/>
              <a:t>Může být požadováno zajištění celního dluhu</a:t>
            </a:r>
          </a:p>
          <a:p>
            <a:pPr marL="285750" indent="-285750" algn="just">
              <a:buFont typeface="Arial" panose="020B0604020202020204" pitchFamily="34" charset="0"/>
              <a:buChar char="•"/>
            </a:pPr>
            <a:r>
              <a:rPr lang="cs-CZ" altLang="en-US" sz="1400" dirty="0"/>
              <a:t>Režim se považuje za vyřízený až v případě, že údaje, které má k dispozici CU určení a CU odeslání se shodují. Pak dojde k uvolnění </a:t>
            </a:r>
            <a:r>
              <a:rPr lang="cs-CZ" altLang="en-US" sz="1400" dirty="0" smtClean="0"/>
              <a:t>zajištění</a:t>
            </a:r>
          </a:p>
          <a:p>
            <a:pPr algn="just"/>
            <a:r>
              <a:rPr lang="cs-CZ" sz="1600" b="1" dirty="0" smtClean="0">
                <a:solidFill>
                  <a:schemeClr val="accent6"/>
                </a:solidFill>
              </a:rPr>
              <a:t>Vnitřní </a:t>
            </a:r>
            <a:r>
              <a:rPr lang="cs-CZ" sz="1600" b="1" dirty="0">
                <a:solidFill>
                  <a:schemeClr val="accent6"/>
                </a:solidFill>
              </a:rPr>
              <a:t>tranzit: </a:t>
            </a:r>
            <a:endParaRPr lang="cs-CZ" altLang="en-US" sz="1400" dirty="0" smtClean="0"/>
          </a:p>
          <a:p>
            <a:pPr marL="285750" indent="-285750" algn="just">
              <a:buFont typeface="Arial" panose="020B0604020202020204" pitchFamily="34" charset="0"/>
              <a:buChar char="•"/>
            </a:pPr>
            <a:r>
              <a:rPr lang="cs-CZ" altLang="en-US" sz="1400" dirty="0"/>
              <a:t>Umožňuje přepravu zboží, které je zbožím Společenství, mezi dvěma místy nacházejícími se na území Společenství, přes území třetí země beze změny jeho celního statusu</a:t>
            </a:r>
          </a:p>
          <a:p>
            <a:pPr marL="285750" indent="-285750" algn="just">
              <a:buFont typeface="Arial" panose="020B0604020202020204" pitchFamily="34" charset="0"/>
              <a:buChar char="•"/>
            </a:pPr>
            <a:r>
              <a:rPr lang="cs-CZ" altLang="en-US" sz="1400" dirty="0"/>
              <a:t> např. DE-CH-FR</a:t>
            </a:r>
          </a:p>
          <a:p>
            <a:pPr algn="just"/>
            <a:endParaRPr lang="cs-CZ" altLang="en-US" sz="1400" dirty="0"/>
          </a:p>
          <a:p>
            <a:pPr marL="285750" indent="-285750">
              <a:buFont typeface="Arial" panose="020B0604020202020204" pitchFamily="34" charset="0"/>
              <a:buChar char="•"/>
            </a:pPr>
            <a:endParaRPr lang="cs-CZ" sz="1800" dirty="0"/>
          </a:p>
          <a:p>
            <a:endParaRPr lang="cs-CZ" sz="1800" dirty="0"/>
          </a:p>
          <a:p>
            <a:endParaRPr lang="cs-CZ" sz="1800" dirty="0"/>
          </a:p>
          <a:p>
            <a:endParaRPr lang="cs-CZ" sz="1800" b="1" dirty="0" err="1"/>
          </a:p>
        </p:txBody>
      </p:sp>
      <p:sp>
        <p:nvSpPr>
          <p:cNvPr id="6"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98294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10385424" cy="4716463"/>
          </a:xfrm>
        </p:spPr>
        <p:txBody>
          <a:bodyPr/>
          <a:lstStyle/>
          <a:p>
            <a:pPr marL="285750" indent="-285750">
              <a:buFont typeface="Arial" panose="020B0604020202020204" pitchFamily="34" charset="0"/>
              <a:buChar char="•"/>
            </a:pPr>
            <a:r>
              <a:rPr lang="cs-CZ" altLang="en-US" sz="1600" dirty="0"/>
              <a:t>Umožňuje, aby zboží opustilo území Společenství</a:t>
            </a:r>
          </a:p>
          <a:p>
            <a:pPr marL="285750" indent="-285750">
              <a:buFont typeface="Arial" panose="020B0604020202020204" pitchFamily="34" charset="0"/>
              <a:buChar char="•"/>
            </a:pPr>
            <a:r>
              <a:rPr lang="cs-CZ" altLang="en-US" sz="1600" dirty="0"/>
              <a:t>Zboží se propustí do režimu vývozu s podmínkou, že opustí celní území Společenství ve stejném stavu, v jakém se nacházelo v okamžiku přijetí vývozního </a:t>
            </a:r>
            <a:r>
              <a:rPr lang="cs-CZ" altLang="en-US" sz="1600" dirty="0" smtClean="0"/>
              <a:t>prohlášení</a:t>
            </a:r>
            <a:endParaRPr lang="cs-CZ" altLang="en-US" sz="1600" dirty="0"/>
          </a:p>
          <a:p>
            <a:pPr marL="285750" indent="-285750">
              <a:buFont typeface="Arial" panose="020B0604020202020204" pitchFamily="34" charset="0"/>
              <a:buChar char="•"/>
            </a:pPr>
            <a:r>
              <a:rPr lang="cs-CZ" sz="1600" dirty="0"/>
              <a:t>Vývozní prohlášení se podává celnímu úřadu, kde je vývozce usazen nebo kde se zboží balí nebo nakládá k vývozu, tedy ne na hranicích EU</a:t>
            </a:r>
          </a:p>
          <a:p>
            <a:pPr marL="285750" indent="-285750">
              <a:buFont typeface="Arial" panose="020B0604020202020204" pitchFamily="34" charset="0"/>
              <a:buChar char="•"/>
            </a:pPr>
            <a:r>
              <a:rPr lang="cs-CZ" altLang="en-US" sz="1600" dirty="0"/>
              <a:t>Osvobození od DPH je možné na základě propuštění zboží do režimu vývoz</a:t>
            </a:r>
          </a:p>
          <a:p>
            <a:pPr marL="285750" indent="-285750">
              <a:buFont typeface="Arial" panose="020B0604020202020204" pitchFamily="34" charset="0"/>
              <a:buChar char="•"/>
            </a:pPr>
            <a:r>
              <a:rPr lang="cs-CZ" altLang="en-US" sz="1600" dirty="0"/>
              <a:t>V DPH přiznání by se vývoz měl vykázat až v okamžiku, kdy je režim vývozu ukončen – tzn., až CU výstupu pošle hlášení CU vývozu, že zboží opustilo hranice </a:t>
            </a:r>
            <a:r>
              <a:rPr lang="cs-CZ" altLang="en-US" sz="1600" dirty="0" smtClean="0"/>
              <a:t>EU</a:t>
            </a:r>
            <a:endParaRPr lang="cs-CZ" altLang="en-US" sz="1600" dirty="0"/>
          </a:p>
          <a:p>
            <a:pPr marL="285750" indent="-285750">
              <a:buFont typeface="Arial" panose="020B0604020202020204" pitchFamily="34" charset="0"/>
              <a:buChar char="•"/>
            </a:pPr>
            <a:r>
              <a:rPr lang="cs-CZ" altLang="en-US" sz="1600" dirty="0"/>
              <a:t>Nutná spolupráce celního úřadu vývozu a výstupu</a:t>
            </a:r>
          </a:p>
          <a:p>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smtClean="0"/>
              <a:t>Vývoz</a:t>
            </a:r>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89945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r>
              <a:rPr lang="cs-CZ" sz="1600" dirty="0">
                <a:latin typeface="+mj-lt"/>
              </a:rPr>
              <a:t>Použijí se především tehdy, pokud z jejich využití vyplývají držiteli režimu hospodářské výhody </a:t>
            </a:r>
            <a:r>
              <a:rPr lang="cs-CZ" sz="1600" dirty="0" smtClean="0">
                <a:latin typeface="+mj-lt"/>
              </a:rPr>
              <a:t>v </a:t>
            </a:r>
            <a:r>
              <a:rPr lang="cs-CZ" sz="1600" dirty="0">
                <a:latin typeface="+mj-lt"/>
              </a:rPr>
              <a:t>oblasti platby cla, </a:t>
            </a:r>
            <a:r>
              <a:rPr lang="cs-CZ" sz="1600" dirty="0" smtClean="0">
                <a:latin typeface="+mj-lt"/>
              </a:rPr>
              <a:t>                                                     daní </a:t>
            </a:r>
            <a:r>
              <a:rPr lang="cs-CZ" sz="1600" dirty="0">
                <a:latin typeface="+mj-lt"/>
              </a:rPr>
              <a:t>a poplatků, které by se uplatňovaly v případě standardního propuštění zboží do volného </a:t>
            </a:r>
            <a:r>
              <a:rPr lang="cs-CZ" sz="1600" dirty="0" smtClean="0">
                <a:latin typeface="+mj-lt"/>
              </a:rPr>
              <a:t>oběhu.</a:t>
            </a:r>
          </a:p>
          <a:p>
            <a:r>
              <a:rPr lang="cs-CZ" altLang="en-US" sz="1600" b="1" dirty="0" smtClean="0"/>
              <a:t>a</a:t>
            </a:r>
            <a:r>
              <a:rPr lang="cs-CZ" altLang="en-US" sz="1600" b="1" dirty="0"/>
              <a:t>) </a:t>
            </a:r>
            <a:r>
              <a:rPr lang="cs-CZ" altLang="en-US" sz="1600" b="1" dirty="0">
                <a:solidFill>
                  <a:srgbClr val="005587"/>
                </a:solidFill>
              </a:rPr>
              <a:t>zvláštní režim uskladnění:</a:t>
            </a:r>
          </a:p>
          <a:p>
            <a:pPr marL="285750" indent="-285750">
              <a:buFont typeface="Arial" panose="020B0604020202020204" pitchFamily="34" charset="0"/>
              <a:buChar char="•"/>
            </a:pPr>
            <a:r>
              <a:rPr lang="cs-CZ" altLang="en-US" sz="1600" dirty="0"/>
              <a:t>uskladnění v celním skladě</a:t>
            </a:r>
          </a:p>
          <a:p>
            <a:pPr marL="285750" indent="-285750">
              <a:buFont typeface="Arial" panose="020B0604020202020204" pitchFamily="34" charset="0"/>
              <a:buChar char="•"/>
            </a:pPr>
            <a:r>
              <a:rPr lang="cs-CZ" altLang="en-US" sz="1600" dirty="0"/>
              <a:t>svobodné celní </a:t>
            </a:r>
            <a:r>
              <a:rPr lang="cs-CZ" altLang="en-US" sz="1600" dirty="0" smtClean="0"/>
              <a:t>pásmo</a:t>
            </a:r>
          </a:p>
          <a:p>
            <a:pPr marL="0" lvl="1" indent="0">
              <a:buNone/>
            </a:pPr>
            <a:r>
              <a:rPr lang="cs-CZ" altLang="en-US" sz="1600" b="1" dirty="0" smtClean="0"/>
              <a:t>b) </a:t>
            </a:r>
            <a:r>
              <a:rPr lang="cs-CZ" altLang="en-US" sz="1600" b="1" dirty="0" smtClean="0">
                <a:solidFill>
                  <a:srgbClr val="005587"/>
                </a:solidFill>
              </a:rPr>
              <a:t>zvláštní </a:t>
            </a:r>
            <a:r>
              <a:rPr lang="cs-CZ" altLang="en-US" sz="1600" b="1" dirty="0">
                <a:solidFill>
                  <a:srgbClr val="005587"/>
                </a:solidFill>
              </a:rPr>
              <a:t>režim pro zvláštní účel:</a:t>
            </a:r>
          </a:p>
          <a:p>
            <a:pPr marL="285750" indent="-285750">
              <a:buFont typeface="Arial" panose="020B0604020202020204" pitchFamily="34" charset="0"/>
              <a:buChar char="•"/>
            </a:pPr>
            <a:r>
              <a:rPr lang="cs-CZ" altLang="en-US" sz="1600" dirty="0"/>
              <a:t>dočasné použití</a:t>
            </a:r>
          </a:p>
          <a:p>
            <a:pPr marL="285750" indent="-285750">
              <a:buFont typeface="Arial" panose="020B0604020202020204" pitchFamily="34" charset="0"/>
              <a:buChar char="•"/>
            </a:pPr>
            <a:r>
              <a:rPr lang="cs-CZ" altLang="en-US" sz="1600" dirty="0"/>
              <a:t>konečné </a:t>
            </a:r>
            <a:r>
              <a:rPr lang="cs-CZ" altLang="en-US" sz="1600" dirty="0" smtClean="0"/>
              <a:t>užití</a:t>
            </a:r>
          </a:p>
          <a:p>
            <a:pPr marL="0" lvl="1" indent="0">
              <a:buNone/>
            </a:pPr>
            <a:r>
              <a:rPr lang="cs-CZ" altLang="en-US" sz="1600" b="1" dirty="0" smtClean="0"/>
              <a:t>c</a:t>
            </a:r>
            <a:r>
              <a:rPr lang="cs-CZ" altLang="en-US" sz="1600" b="1" dirty="0"/>
              <a:t>) </a:t>
            </a:r>
            <a:r>
              <a:rPr lang="cs-CZ" altLang="en-US" sz="1600" b="1" dirty="0">
                <a:solidFill>
                  <a:srgbClr val="005587"/>
                </a:solidFill>
              </a:rPr>
              <a:t>zvláštní režim zušlechtění:</a:t>
            </a:r>
          </a:p>
          <a:p>
            <a:pPr marL="146050" indent="-285750">
              <a:buFont typeface="Arial" panose="020B0604020202020204" pitchFamily="34" charset="0"/>
              <a:buChar char="•"/>
            </a:pPr>
            <a:r>
              <a:rPr lang="cs-CZ" altLang="en-US" sz="1600" dirty="0" smtClean="0"/>
              <a:t>aktivní </a:t>
            </a:r>
            <a:r>
              <a:rPr lang="cs-CZ" altLang="en-US" sz="1600" dirty="0"/>
              <a:t>zušlechťovací </a:t>
            </a:r>
            <a:r>
              <a:rPr lang="cs-CZ" altLang="en-US" sz="1600" dirty="0" smtClean="0"/>
              <a:t>styk</a:t>
            </a:r>
          </a:p>
          <a:p>
            <a:pPr marL="146050" indent="-285750">
              <a:buFont typeface="Arial" panose="020B0604020202020204" pitchFamily="34" charset="0"/>
              <a:buChar char="•"/>
            </a:pPr>
            <a:r>
              <a:rPr lang="cs-CZ" altLang="en-US" sz="1600" dirty="0" smtClean="0"/>
              <a:t>pasivní </a:t>
            </a:r>
            <a:r>
              <a:rPr lang="cs-CZ" altLang="en-US" sz="1600" dirty="0"/>
              <a:t>zušlechťovací styk</a:t>
            </a:r>
          </a:p>
          <a:p>
            <a:pPr marL="285750" indent="-285750">
              <a:buFont typeface="Arial" panose="020B0604020202020204" pitchFamily="34" charset="0"/>
              <a:buChar char="•"/>
            </a:pPr>
            <a:endParaRPr lang="cs-CZ" sz="1600" dirty="0"/>
          </a:p>
          <a:p>
            <a:pPr lvl="1" indent="0">
              <a:buNone/>
            </a:pPr>
            <a:endParaRPr lang="cs-CZ" sz="1600" dirty="0"/>
          </a:p>
          <a:p>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smtClean="0"/>
              <a:t>Zvláštní celní režimy</a:t>
            </a:r>
            <a:br>
              <a:rPr lang="cs-CZ" altLang="cs-CZ" dirty="0" smtClean="0"/>
            </a:br>
            <a:endParaRPr lang="cs-CZ" altLang="cs-CZ" dirty="0" smtClean="0"/>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8626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CR_Template_CZE_ENG_2020_16_9.potx" id="{9C45283E-0B2B-4205-8630-AB18FA8302C3}" vid="{B7FB92BB-5592-4716-A498-EDDA6145EB7E}"/>
    </a:ext>
  </a:extLst>
</a:theme>
</file>

<file path=ppt/theme/theme2.xml><?xml version="1.0" encoding="utf-8"?>
<a:theme xmlns:a="http://schemas.openxmlformats.org/drawingml/2006/main" name="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CR_Template_CZE_ENG_2020_16_9.potx" id="{9C45283E-0B2B-4205-8630-AB18FA8302C3}" vid="{8360AA0D-F560-4E33-B742-8E3FA0F345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C0B5E8C28FBB4DB6BB6E6547CA8A70" ma:contentTypeVersion="13" ma:contentTypeDescription="Create a new document." ma:contentTypeScope="" ma:versionID="0a46a10188038176b4a387d52ea71e7a">
  <xsd:schema xmlns:xsd="http://www.w3.org/2001/XMLSchema" xmlns:xs="http://www.w3.org/2001/XMLSchema" xmlns:p="http://schemas.microsoft.com/office/2006/metadata/properties" xmlns:ns3="8f1e2369-70da-40d7-b978-99d0855b91b8" xmlns:ns4="8ee28f6f-733e-446a-845c-015b8614e1f7" targetNamespace="http://schemas.microsoft.com/office/2006/metadata/properties" ma:root="true" ma:fieldsID="79067f50d15324d46a422f953b0a6563" ns3:_="" ns4:_="">
    <xsd:import namespace="8f1e2369-70da-40d7-b978-99d0855b91b8"/>
    <xsd:import namespace="8ee28f6f-733e-446a-845c-015b8614e1f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e2369-70da-40d7-b978-99d0855b91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e28f6f-733e-446a-845c-015b8614e1f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2E9EB6-BE14-4E9B-B53A-6D95BDD731E5}">
  <ds:schemaRefs>
    <ds:schemaRef ds:uri="http://schemas.microsoft.com/sharepoint/v3/contenttype/forms"/>
  </ds:schemaRefs>
</ds:datastoreItem>
</file>

<file path=customXml/itemProps2.xml><?xml version="1.0" encoding="utf-8"?>
<ds:datastoreItem xmlns:ds="http://schemas.openxmlformats.org/officeDocument/2006/customXml" ds:itemID="{DBF5FBC8-9FF1-4377-BFED-A78611F88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1e2369-70da-40d7-b978-99d0855b91b8"/>
    <ds:schemaRef ds:uri="8ee28f6f-733e-446a-845c-015b8614e1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05E49B-70B5-4FEC-89D5-F69F52BE5B81}">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8f1e2369-70da-40d7-b978-99d0855b91b8"/>
    <ds:schemaRef ds:uri="http://purl.org/dc/elements/1.1/"/>
    <ds:schemaRef ds:uri="http://schemas.microsoft.com/office/infopath/2007/PartnerControls"/>
    <ds:schemaRef ds:uri="8ee28f6f-733e-446a-845c-015b8614e1f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CR_Template_CZE_ENG_2020_16_9</Template>
  <TotalTime>1963</TotalTime>
  <Words>4467</Words>
  <Application>Microsoft Office PowerPoint</Application>
  <PresentationFormat>Widescreen</PresentationFormat>
  <Paragraphs>381</Paragraphs>
  <Slides>37</Slides>
  <Notes>30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7" baseType="lpstr">
      <vt:lpstr>Arial</vt:lpstr>
      <vt:lpstr>Calibri</vt:lpstr>
      <vt:lpstr>Calibri Light</vt:lpstr>
      <vt:lpstr>Open Sans</vt:lpstr>
      <vt:lpstr>Verdana</vt:lpstr>
      <vt:lpstr>Wingdings</vt:lpstr>
      <vt:lpstr>Wingdings 2</vt:lpstr>
      <vt:lpstr>1_Deloitte Brand Theme</vt:lpstr>
      <vt:lpstr>Deloitte Brand Theme</vt:lpstr>
      <vt:lpstr>think-cell Slide</vt:lpstr>
      <vt:lpstr>CLO Petra Závalová</vt:lpstr>
      <vt:lpstr>PowerPoint Presentation</vt:lpstr>
      <vt:lpstr>Co si dnes vysvětlíme? </vt:lpstr>
      <vt:lpstr>Právní předpisy </vt:lpstr>
      <vt:lpstr>Celní režimy </vt:lpstr>
      <vt:lpstr>Propuštění zboží do volného oběhu</vt:lpstr>
      <vt:lpstr>Tranzit</vt:lpstr>
      <vt:lpstr>Vývoz</vt:lpstr>
      <vt:lpstr>Zvláštní celní režimy </vt:lpstr>
      <vt:lpstr>Zvláštní režimy - podmínky </vt:lpstr>
      <vt:lpstr>Celní sklad</vt:lpstr>
      <vt:lpstr>Svobodné pásmo</vt:lpstr>
      <vt:lpstr>Dočasné použití</vt:lpstr>
      <vt:lpstr>Konečné užití </vt:lpstr>
      <vt:lpstr>Aktivní zušlechťovací styk </vt:lpstr>
      <vt:lpstr>Pasivní zušlechťovací styk</vt:lpstr>
      <vt:lpstr>Dočasné uskladnění</vt:lpstr>
      <vt:lpstr>Postup dovoz  </vt:lpstr>
      <vt:lpstr>Postup vývoz </vt:lpstr>
      <vt:lpstr>Postup vývoz – alternativní prokázání výstupu zboží </vt:lpstr>
      <vt:lpstr>Postup vývoz – neprokázání výstupu zboží </vt:lpstr>
      <vt:lpstr>PowerPoint Presentation</vt:lpstr>
      <vt:lpstr>Faktory ovlivňující výši cla</vt:lpstr>
      <vt:lpstr>Celní hodnota</vt:lpstr>
      <vt:lpstr>Připočitatelné položky</vt:lpstr>
      <vt:lpstr>Odčitatelné položky</vt:lpstr>
      <vt:lpstr>Náhradní metody stanovení celní hodnoty</vt:lpstr>
      <vt:lpstr>Sazební zařazení zboží</vt:lpstr>
      <vt:lpstr>Původ zboží – nepreferenční původ</vt:lpstr>
      <vt:lpstr>Původ zboží – preferenční původ</vt:lpstr>
      <vt:lpstr>Suspenze</vt:lpstr>
      <vt:lpstr>Kvóta</vt:lpstr>
      <vt:lpstr>Suspenze a kvóty</vt:lpstr>
      <vt:lpstr>Výpočet cla a DPH</vt:lpstr>
      <vt:lpstr>PowerPoint Presentation</vt:lpstr>
      <vt:lpstr>Kontakty</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Kontroly vývozu</dc:title>
  <dc:creator>Chlastakova, Renata</dc:creator>
  <cp:lastModifiedBy>Zavalova, Petra</cp:lastModifiedBy>
  <cp:revision>115</cp:revision>
  <cp:lastPrinted>2021-12-14T07:01:47Z</cp:lastPrinted>
  <dcterms:created xsi:type="dcterms:W3CDTF">2020-09-07T14:49:40Z</dcterms:created>
  <dcterms:modified xsi:type="dcterms:W3CDTF">2021-12-14T07:32:56Z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0x01010097C0B5E8C28FBB4DB6BB6E6547CA8A70</vt:lpwstr>
  </property>
  <property fmtid="{D5CDD505-2E9C-101B-9397-08002B2CF9AE}" pid="3" name="MSIP_Label_ea60d57e-af5b-4752-ac57-3e4f28ca11dc_Enabled">
    <vt:lpwstr>true</vt:lpwstr>
  </property>
  <property fmtid="{D5CDD505-2E9C-101B-9397-08002B2CF9AE}" pid="4" name="MSIP_Label_ea60d57e-af5b-4752-ac57-3e4f28ca11dc_SetDate">
    <vt:lpwstr>2021-12-09T07:52:22Z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6650d233-85d3-4505-9277-6dac23a9ae25</vt:lpwstr>
  </property>
  <property fmtid="{D5CDD505-2E9C-101B-9397-08002B2CF9AE}" pid="9" name="MSIP_Label_ea60d57e-af5b-4752-ac57-3e4f28ca11dc_ContentBits">
    <vt:lpwstr>0</vt:lpwstr>
  </property>
</Properties>
</file>