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8.xml" ContentType="application/vnd.openxmlformats-officedocument.presentationml.tags+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7"/>
  </p:notesMasterIdLst>
  <p:sldIdLst>
    <p:sldId id="256" r:id="rId5"/>
    <p:sldId id="342" r:id="rId6"/>
    <p:sldId id="317" r:id="rId7"/>
    <p:sldId id="338" r:id="rId8"/>
    <p:sldId id="343" r:id="rId9"/>
    <p:sldId id="369" r:id="rId10"/>
    <p:sldId id="344" r:id="rId11"/>
    <p:sldId id="345" r:id="rId12"/>
    <p:sldId id="347" r:id="rId13"/>
    <p:sldId id="348" r:id="rId14"/>
    <p:sldId id="287" r:id="rId15"/>
    <p:sldId id="371" r:id="rId16"/>
    <p:sldId id="373" r:id="rId17"/>
    <p:sldId id="374" r:id="rId18"/>
    <p:sldId id="329" r:id="rId19"/>
    <p:sldId id="365" r:id="rId20"/>
    <p:sldId id="357" r:id="rId21"/>
    <p:sldId id="358" r:id="rId22"/>
    <p:sldId id="359" r:id="rId23"/>
    <p:sldId id="360" r:id="rId24"/>
    <p:sldId id="361" r:id="rId25"/>
    <p:sldId id="362" r:id="rId26"/>
    <p:sldId id="363" r:id="rId27"/>
    <p:sldId id="286" r:id="rId28"/>
    <p:sldId id="375" r:id="rId29"/>
    <p:sldId id="376" r:id="rId30"/>
    <p:sldId id="366" r:id="rId31"/>
    <p:sldId id="331" r:id="rId32"/>
    <p:sldId id="367" r:id="rId33"/>
    <p:sldId id="377" r:id="rId34"/>
    <p:sldId id="322" r:id="rId35"/>
    <p:sldId id="272" r:id="rId36"/>
  </p:sldIdLst>
  <p:sldSz cx="9906000" cy="6858000" type="A4"/>
  <p:notesSz cx="7099300" cy="10234613"/>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204B"/>
    <a:srgbClr val="F68D2E"/>
    <a:srgbClr val="EAAA00"/>
    <a:srgbClr val="43B02A"/>
    <a:srgbClr val="009A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5530" autoAdjust="0"/>
  </p:normalViewPr>
  <p:slideViewPr>
    <p:cSldViewPr snapToGrid="0" showGuides="1">
      <p:cViewPr varScale="1">
        <p:scale>
          <a:sx n="72" d="100"/>
          <a:sy n="72" d="100"/>
        </p:scale>
        <p:origin x="1974" y="66"/>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75" d="100"/>
          <a:sy n="75" d="100"/>
        </p:scale>
        <p:origin x="3312"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cs-CZ"/>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B78F46BE-F56B-428A-946C-6651668F579A}" type="datetimeFigureOut">
              <a:rPr lang="cs-CZ" smtClean="0"/>
              <a:t>25.10.2021</a:t>
            </a:fld>
            <a:endParaRPr lang="cs-CZ"/>
          </a:p>
        </p:txBody>
      </p:sp>
      <p:sp>
        <p:nvSpPr>
          <p:cNvPr id="4" name="Slide Image Placeholder 3"/>
          <p:cNvSpPr>
            <a:spLocks noGrp="1" noRot="1" noChangeAspect="1"/>
          </p:cNvSpPr>
          <p:nvPr>
            <p:ph type="sldImg" idx="2"/>
          </p:nvPr>
        </p:nvSpPr>
        <p:spPr>
          <a:xfrm>
            <a:off x="1055688" y="1279525"/>
            <a:ext cx="4987925" cy="3454400"/>
          </a:xfrm>
          <a:prstGeom prst="rect">
            <a:avLst/>
          </a:prstGeom>
          <a:noFill/>
          <a:ln w="12700">
            <a:solidFill>
              <a:prstClr val="black"/>
            </a:solidFill>
          </a:ln>
        </p:spPr>
        <p:txBody>
          <a:bodyPr vert="horz" lIns="99048" tIns="49524" rIns="99048" bIns="49524" rtlCol="0" anchor="ctr"/>
          <a:lstStyle/>
          <a:p>
            <a:endParaRPr lang="cs-CZ"/>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cs-CZ"/>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D7409990-7F0F-4AE4-91C1-B6DDAB7952FE}" type="slidenum">
              <a:rPr lang="cs-CZ" smtClean="0"/>
              <a:t>‹#›</a:t>
            </a:fld>
            <a:endParaRPr lang="cs-CZ"/>
          </a:p>
        </p:txBody>
      </p:sp>
    </p:spTree>
    <p:extLst>
      <p:ext uri="{BB962C8B-B14F-4D97-AF65-F5344CB8AC3E}">
        <p14:creationId xmlns:p14="http://schemas.microsoft.com/office/powerpoint/2010/main" val="3236738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5"/>
          </p:nvPr>
        </p:nvSpPr>
        <p:spPr/>
        <p:txBody>
          <a:bodyPr/>
          <a:lstStyle/>
          <a:p>
            <a:fld id="{D7409990-7F0F-4AE4-91C1-B6DDAB7952FE}" type="slidenum">
              <a:rPr lang="cs-CZ" smtClean="0"/>
              <a:t>1</a:t>
            </a:fld>
            <a:endParaRPr lang="cs-CZ"/>
          </a:p>
        </p:txBody>
      </p:sp>
    </p:spTree>
    <p:extLst>
      <p:ext uri="{BB962C8B-B14F-4D97-AF65-F5344CB8AC3E}">
        <p14:creationId xmlns:p14="http://schemas.microsoft.com/office/powerpoint/2010/main" val="78911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5"/>
          </p:nvPr>
        </p:nvSpPr>
        <p:spPr/>
        <p:txBody>
          <a:bodyPr/>
          <a:lstStyle/>
          <a:p>
            <a:fld id="{D7409990-7F0F-4AE4-91C1-B6DDAB7952FE}" type="slidenum">
              <a:rPr lang="cs-CZ" smtClean="0"/>
              <a:t>10</a:t>
            </a:fld>
            <a:endParaRPr lang="cs-CZ"/>
          </a:p>
        </p:txBody>
      </p:sp>
    </p:spTree>
    <p:extLst>
      <p:ext uri="{BB962C8B-B14F-4D97-AF65-F5344CB8AC3E}">
        <p14:creationId xmlns:p14="http://schemas.microsoft.com/office/powerpoint/2010/main" val="1784160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Český dodavatel má SVK zákazníka, který však zboží chce rovnou dovést k jinému SVK zákazníkovi</a:t>
            </a:r>
          </a:p>
          <a:p>
            <a:endParaRPr lang="cs-CZ" dirty="0"/>
          </a:p>
          <a:p>
            <a:r>
              <a:rPr lang="cs-CZ" dirty="0"/>
              <a:t>Není možné, aby byla osvobozena obě dílčí plnění dodavatelem - kupujícím 1 a kupujícím 1 - kupujícím 2. Ta přeprava může být přiřazena pouze 1 z těch transakcí v řetězci a ta transakce 1 může být při splnění podmínek pro dodání do JČS osvobozená.</a:t>
            </a:r>
          </a:p>
          <a:p>
            <a:endParaRPr lang="cs-CZ" dirty="0"/>
          </a:p>
          <a:p>
            <a:r>
              <a:rPr lang="cs-CZ" dirty="0"/>
              <a:t>Všechny možnosti znázorněny na následujících slajdech</a:t>
            </a:r>
          </a:p>
          <a:p>
            <a:endParaRPr lang="cs-CZ" dirty="0"/>
          </a:p>
          <a:p>
            <a:pPr marL="247620" indent="-247620">
              <a:buAutoNum type="arabicPeriod"/>
            </a:pPr>
            <a:r>
              <a:rPr lang="cs-CZ" dirty="0"/>
              <a:t>Co když zajišťuje přepravu prostřední osoba? – dle </a:t>
            </a:r>
            <a:r>
              <a:rPr lang="cs-CZ" dirty="0" err="1"/>
              <a:t>Quick</a:t>
            </a:r>
            <a:r>
              <a:rPr lang="cs-CZ" dirty="0"/>
              <a:t> </a:t>
            </a:r>
            <a:r>
              <a:rPr lang="cs-CZ" dirty="0" err="1"/>
              <a:t>fixes</a:t>
            </a:r>
            <a:endParaRPr lang="cs-CZ" dirty="0"/>
          </a:p>
          <a:p>
            <a:pPr marL="247620" indent="-247620">
              <a:buAutoNum type="arabicPeriod"/>
            </a:pPr>
            <a:endParaRPr lang="cs-CZ" dirty="0"/>
          </a:p>
          <a:p>
            <a:pPr marL="247620" indent="-247620">
              <a:buAutoNum type="arabicPeriod"/>
            </a:pPr>
            <a:endParaRPr lang="cs-CZ" dirty="0"/>
          </a:p>
          <a:p>
            <a:endParaRPr lang="cs-CZ" dirty="0"/>
          </a:p>
          <a:p>
            <a:endParaRPr lang="cs-CZ" dirty="0"/>
          </a:p>
          <a:p>
            <a:endParaRPr lang="cs-CZ" dirty="0"/>
          </a:p>
        </p:txBody>
      </p:sp>
      <p:sp>
        <p:nvSpPr>
          <p:cNvPr id="4" name="Slide Number Placeholder 3"/>
          <p:cNvSpPr>
            <a:spLocks noGrp="1"/>
          </p:cNvSpPr>
          <p:nvPr>
            <p:ph type="sldNum" sz="quarter" idx="5"/>
          </p:nvPr>
        </p:nvSpPr>
        <p:spPr/>
        <p:txBody>
          <a:bodyPr/>
          <a:lstStyle/>
          <a:p>
            <a:fld id="{D7409990-7F0F-4AE4-91C1-B6DDAB7952FE}" type="slidenum">
              <a:rPr lang="cs-CZ" smtClean="0"/>
              <a:t>11</a:t>
            </a:fld>
            <a:endParaRPr lang="cs-CZ"/>
          </a:p>
        </p:txBody>
      </p:sp>
    </p:spTree>
    <p:extLst>
      <p:ext uri="{BB962C8B-B14F-4D97-AF65-F5344CB8AC3E}">
        <p14:creationId xmlns:p14="http://schemas.microsoft.com/office/powerpoint/2010/main" val="415380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7620" indent="-247620">
              <a:buAutoNum type="arabicPeriod"/>
            </a:pPr>
            <a:endParaRPr lang="cs-CZ" dirty="0"/>
          </a:p>
          <a:p>
            <a:pPr marL="247620" indent="-247620">
              <a:buAutoNum type="arabicPeriod"/>
            </a:pPr>
            <a:endParaRPr lang="cs-CZ" dirty="0"/>
          </a:p>
          <a:p>
            <a:endParaRPr lang="cs-CZ" dirty="0"/>
          </a:p>
          <a:p>
            <a:endParaRPr lang="cs-CZ" dirty="0"/>
          </a:p>
          <a:p>
            <a:endParaRPr lang="cs-CZ" dirty="0"/>
          </a:p>
        </p:txBody>
      </p:sp>
      <p:sp>
        <p:nvSpPr>
          <p:cNvPr id="4" name="Slide Number Placeholder 3"/>
          <p:cNvSpPr>
            <a:spLocks noGrp="1"/>
          </p:cNvSpPr>
          <p:nvPr>
            <p:ph type="sldNum" sz="quarter" idx="5"/>
          </p:nvPr>
        </p:nvSpPr>
        <p:spPr/>
        <p:txBody>
          <a:bodyPr/>
          <a:lstStyle/>
          <a:p>
            <a:fld id="{D7409990-7F0F-4AE4-91C1-B6DDAB7952FE}" type="slidenum">
              <a:rPr lang="cs-CZ" smtClean="0"/>
              <a:t>12</a:t>
            </a:fld>
            <a:endParaRPr lang="cs-CZ"/>
          </a:p>
        </p:txBody>
      </p:sp>
    </p:spTree>
    <p:extLst>
      <p:ext uri="{BB962C8B-B14F-4D97-AF65-F5344CB8AC3E}">
        <p14:creationId xmlns:p14="http://schemas.microsoft.com/office/powerpoint/2010/main" val="4046214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7620" indent="-247620">
              <a:buAutoNum type="arabicPeriod"/>
            </a:pPr>
            <a:endParaRPr lang="cs-CZ" dirty="0"/>
          </a:p>
          <a:p>
            <a:pPr marL="247620" indent="-247620">
              <a:buAutoNum type="arabicPeriod"/>
            </a:pPr>
            <a:endParaRPr lang="cs-CZ" dirty="0"/>
          </a:p>
          <a:p>
            <a:endParaRPr lang="cs-CZ" dirty="0"/>
          </a:p>
          <a:p>
            <a:endParaRPr lang="cs-CZ" dirty="0"/>
          </a:p>
          <a:p>
            <a:endParaRPr lang="cs-CZ" dirty="0"/>
          </a:p>
        </p:txBody>
      </p:sp>
      <p:sp>
        <p:nvSpPr>
          <p:cNvPr id="4" name="Slide Number Placeholder 3"/>
          <p:cNvSpPr>
            <a:spLocks noGrp="1"/>
          </p:cNvSpPr>
          <p:nvPr>
            <p:ph type="sldNum" sz="quarter" idx="5"/>
          </p:nvPr>
        </p:nvSpPr>
        <p:spPr/>
        <p:txBody>
          <a:bodyPr/>
          <a:lstStyle/>
          <a:p>
            <a:fld id="{D7409990-7F0F-4AE4-91C1-B6DDAB7952FE}" type="slidenum">
              <a:rPr lang="cs-CZ" smtClean="0"/>
              <a:t>13</a:t>
            </a:fld>
            <a:endParaRPr lang="cs-CZ"/>
          </a:p>
        </p:txBody>
      </p:sp>
    </p:spTree>
    <p:extLst>
      <p:ext uri="{BB962C8B-B14F-4D97-AF65-F5344CB8AC3E}">
        <p14:creationId xmlns:p14="http://schemas.microsoft.com/office/powerpoint/2010/main" val="29112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7620" indent="-247620">
              <a:buAutoNum type="arabicPeriod"/>
            </a:pPr>
            <a:endParaRPr lang="cs-CZ" dirty="0"/>
          </a:p>
          <a:p>
            <a:pPr marL="247620" indent="-247620">
              <a:buAutoNum type="arabicPeriod"/>
            </a:pPr>
            <a:endParaRPr lang="cs-CZ" dirty="0"/>
          </a:p>
          <a:p>
            <a:endParaRPr lang="cs-CZ" dirty="0"/>
          </a:p>
          <a:p>
            <a:endParaRPr lang="cs-CZ" dirty="0"/>
          </a:p>
          <a:p>
            <a:endParaRPr lang="cs-CZ" dirty="0"/>
          </a:p>
        </p:txBody>
      </p:sp>
      <p:sp>
        <p:nvSpPr>
          <p:cNvPr id="4" name="Slide Number Placeholder 3"/>
          <p:cNvSpPr>
            <a:spLocks noGrp="1"/>
          </p:cNvSpPr>
          <p:nvPr>
            <p:ph type="sldNum" sz="quarter" idx="5"/>
          </p:nvPr>
        </p:nvSpPr>
        <p:spPr/>
        <p:txBody>
          <a:bodyPr/>
          <a:lstStyle/>
          <a:p>
            <a:fld id="{D7409990-7F0F-4AE4-91C1-B6DDAB7952FE}" type="slidenum">
              <a:rPr lang="cs-CZ" smtClean="0"/>
              <a:t>14</a:t>
            </a:fld>
            <a:endParaRPr lang="cs-CZ"/>
          </a:p>
        </p:txBody>
      </p:sp>
    </p:spTree>
    <p:extLst>
      <p:ext uri="{BB962C8B-B14F-4D97-AF65-F5344CB8AC3E}">
        <p14:creationId xmlns:p14="http://schemas.microsoft.com/office/powerpoint/2010/main" val="3880750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6319" indent="-196319">
              <a:buFontTx/>
              <a:buChar char="-"/>
            </a:pPr>
            <a:r>
              <a:rPr lang="cs-CZ" sz="1000" b="1" dirty="0"/>
              <a:t>Nová úprava</a:t>
            </a:r>
            <a:r>
              <a:rPr lang="cs-CZ" sz="1000" dirty="0"/>
              <a:t>: článek 36a Směrnice 2006/112/ES vložen směrnicí Rady č. 2018/1910 ze dne 4. prosince 2018</a:t>
            </a:r>
          </a:p>
          <a:p>
            <a:pPr marL="196319" indent="-196319" defTabSz="1047034">
              <a:buFontTx/>
              <a:buChar char="-"/>
              <a:defRPr/>
            </a:pPr>
            <a:r>
              <a:rPr lang="cs-CZ" sz="1000" b="1" dirty="0"/>
              <a:t>Prostředník: </a:t>
            </a:r>
            <a:r>
              <a:rPr lang="cs-CZ" sz="1000" dirty="0"/>
              <a:t>dodavatel = tj. není poslední osobou v řetězci</a:t>
            </a:r>
          </a:p>
          <a:p>
            <a:endParaRPr lang="cs-CZ" sz="1000" dirty="0"/>
          </a:p>
          <a:p>
            <a:r>
              <a:rPr lang="cs-CZ" sz="1000" dirty="0"/>
              <a:t>Když nedá žádné DIČ – stejně nelze osvobodit (narazí na § 64)</a:t>
            </a:r>
          </a:p>
          <a:p>
            <a:r>
              <a:rPr lang="cs-CZ" sz="1000" dirty="0"/>
              <a:t>Když má víc DIČ, neznamená to, že musí použít to DIČ kde začíná </a:t>
            </a:r>
            <a:r>
              <a:rPr lang="cs-CZ" sz="1000" dirty="0" err="1"/>
              <a:t>přerprava</a:t>
            </a:r>
            <a:endParaRPr lang="cs-CZ" sz="1000" dirty="0"/>
          </a:p>
          <a:p>
            <a:pPr marL="196319" indent="-196319" defTabSz="1047034">
              <a:buFontTx/>
              <a:buChar char="-"/>
              <a:defRPr/>
            </a:pPr>
            <a:endParaRPr lang="cs-CZ" sz="1000" dirty="0"/>
          </a:p>
          <a:p>
            <a:pPr marL="196319" indent="-196319" defTabSz="1047034">
              <a:buFontTx/>
              <a:buChar char="-"/>
              <a:defRPr/>
            </a:pPr>
            <a:endParaRPr lang="cs-CZ" sz="1000" dirty="0"/>
          </a:p>
          <a:p>
            <a:pPr marL="196319" indent="-196319" defTabSz="1047034">
              <a:buFontTx/>
              <a:buChar char="-"/>
              <a:defRPr/>
            </a:pPr>
            <a:r>
              <a:rPr lang="cs-CZ" sz="1000" b="1" dirty="0"/>
              <a:t>POZOR! – prostředník musí mít důkaz, že zorganizoval přepravu zboží (není určen formát)</a:t>
            </a:r>
          </a:p>
          <a:p>
            <a:pPr marL="196319" indent="-196319" defTabSz="1047034">
              <a:buFontTx/>
              <a:buChar char="-"/>
              <a:defRPr/>
            </a:pPr>
            <a:r>
              <a:rPr lang="cs-CZ" sz="1000" b="1" dirty="0"/>
              <a:t>Kdo dělá přepravu? = ten, kdo nese rizika ztráty nebo poškození zboží v průběhu přepravy (nemusí ji ani platit), protože v řetězci mohou dělat i jiní (ale jménem prostředníka) + pokud nese riziko víc členů, tak ten, kdo dojednával přepravu</a:t>
            </a:r>
          </a:p>
          <a:p>
            <a:pPr marL="691558" lvl="1" indent="-196319" defTabSz="1047034">
              <a:buFontTx/>
              <a:buChar char="-"/>
              <a:defRPr/>
            </a:pPr>
            <a:r>
              <a:rPr lang="cs-CZ" sz="1000" dirty="0"/>
              <a:t>Důkaz, že dělá přepravu (tj. organizující) – důležité pro tato pravidla </a:t>
            </a:r>
            <a:r>
              <a:rPr lang="cs-CZ" sz="1000" dirty="0" err="1"/>
              <a:t>přiřazenín</a:t>
            </a:r>
            <a:r>
              <a:rPr lang="cs-CZ" sz="1000" dirty="0"/>
              <a:t> přepravy</a:t>
            </a:r>
          </a:p>
          <a:p>
            <a:pPr marL="691558" lvl="1" indent="-196319" defTabSz="1047034">
              <a:buFontTx/>
              <a:buChar char="-"/>
              <a:defRPr/>
            </a:pPr>
            <a:r>
              <a:rPr lang="cs-CZ" sz="1000" dirty="0"/>
              <a:t>Důkaz, že se uskutečnila (§ 64)</a:t>
            </a:r>
          </a:p>
          <a:p>
            <a:pPr marL="691558" lvl="1" indent="-196319" defTabSz="1047034">
              <a:buFontTx/>
              <a:buChar char="-"/>
              <a:defRPr/>
            </a:pPr>
            <a:r>
              <a:rPr lang="cs-CZ" sz="1000" dirty="0"/>
              <a:t>Potvrzení o komunikaci ohledně VAT ID (stačí e-mail) – a nemusí být u každé dodávky (stačí jen říct, že toto VAT ID použít u dodávek tam a tam…)</a:t>
            </a:r>
          </a:p>
          <a:p>
            <a:pPr marL="196319" indent="-196319">
              <a:buFontTx/>
              <a:buChar char="-"/>
            </a:pPr>
            <a:endParaRPr lang="cs-CZ" sz="1000" dirty="0"/>
          </a:p>
          <a:p>
            <a:pPr marL="196319" indent="-196319">
              <a:buFontTx/>
              <a:buChar char="-"/>
            </a:pPr>
            <a:r>
              <a:rPr lang="cs-CZ" sz="1000" dirty="0"/>
              <a:t>Pozor na přerušení přepravy (více pohybů) – důležité, zda už při přerušení existovaly kontrakty</a:t>
            </a:r>
          </a:p>
          <a:p>
            <a:pPr marL="196319" indent="-196319">
              <a:buFontTx/>
              <a:buChar char="-"/>
            </a:pPr>
            <a:r>
              <a:rPr lang="cs-CZ" sz="1000" dirty="0"/>
              <a:t>Lze i u řetězů, kde na konci neplátce (konec bude zaslání)</a:t>
            </a:r>
          </a:p>
          <a:p>
            <a:r>
              <a:rPr lang="cs-CZ" sz="1000" dirty="0"/>
              <a:t>To, kdo přepravuje v řetězci, se dozvíme z dodacích podmínek </a:t>
            </a:r>
            <a:r>
              <a:rPr lang="cs-CZ" sz="1000" dirty="0" err="1"/>
              <a:t>incoterms</a:t>
            </a:r>
            <a:endParaRPr lang="cs-CZ" sz="1000" dirty="0"/>
          </a:p>
        </p:txBody>
      </p:sp>
      <p:sp>
        <p:nvSpPr>
          <p:cNvPr id="4" name="Slide Number Placeholder 3"/>
          <p:cNvSpPr>
            <a:spLocks noGrp="1"/>
          </p:cNvSpPr>
          <p:nvPr>
            <p:ph type="sldNum" sz="quarter" idx="5"/>
          </p:nvPr>
        </p:nvSpPr>
        <p:spPr/>
        <p:txBody>
          <a:bodyPr/>
          <a:lstStyle/>
          <a:p>
            <a:fld id="{D7409990-7F0F-4AE4-91C1-B6DDAB7952FE}" type="slidenum">
              <a:rPr lang="cs-CZ" smtClean="0"/>
              <a:t>15</a:t>
            </a:fld>
            <a:endParaRPr lang="cs-CZ"/>
          </a:p>
        </p:txBody>
      </p:sp>
    </p:spTree>
    <p:extLst>
      <p:ext uri="{BB962C8B-B14F-4D97-AF65-F5344CB8AC3E}">
        <p14:creationId xmlns:p14="http://schemas.microsoft.com/office/powerpoint/2010/main" val="1625587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5"/>
          </p:nvPr>
        </p:nvSpPr>
        <p:spPr/>
        <p:txBody>
          <a:bodyPr/>
          <a:lstStyle/>
          <a:p>
            <a:fld id="{D7409990-7F0F-4AE4-91C1-B6DDAB7952FE}" type="slidenum">
              <a:rPr lang="cs-CZ" smtClean="0"/>
              <a:t>16</a:t>
            </a:fld>
            <a:endParaRPr lang="cs-CZ"/>
          </a:p>
        </p:txBody>
      </p:sp>
    </p:spTree>
    <p:extLst>
      <p:ext uri="{BB962C8B-B14F-4D97-AF65-F5344CB8AC3E}">
        <p14:creationId xmlns:p14="http://schemas.microsoft.com/office/powerpoint/2010/main" val="843237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5"/>
          </p:nvPr>
        </p:nvSpPr>
        <p:spPr/>
        <p:txBody>
          <a:bodyPr/>
          <a:lstStyle/>
          <a:p>
            <a:fld id="{D7409990-7F0F-4AE4-91C1-B6DDAB7952FE}" type="slidenum">
              <a:rPr lang="cs-CZ" smtClean="0"/>
              <a:t>17</a:t>
            </a:fld>
            <a:endParaRPr lang="cs-CZ"/>
          </a:p>
        </p:txBody>
      </p:sp>
    </p:spTree>
    <p:extLst>
      <p:ext uri="{BB962C8B-B14F-4D97-AF65-F5344CB8AC3E}">
        <p14:creationId xmlns:p14="http://schemas.microsoft.com/office/powerpoint/2010/main" val="3919003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5"/>
          </p:nvPr>
        </p:nvSpPr>
        <p:spPr/>
        <p:txBody>
          <a:bodyPr/>
          <a:lstStyle/>
          <a:p>
            <a:fld id="{D7409990-7F0F-4AE4-91C1-B6DDAB7952FE}" type="slidenum">
              <a:rPr lang="cs-CZ" smtClean="0"/>
              <a:t>18</a:t>
            </a:fld>
            <a:endParaRPr lang="cs-CZ"/>
          </a:p>
        </p:txBody>
      </p:sp>
    </p:spTree>
    <p:extLst>
      <p:ext uri="{BB962C8B-B14F-4D97-AF65-F5344CB8AC3E}">
        <p14:creationId xmlns:p14="http://schemas.microsoft.com/office/powerpoint/2010/main" val="1520936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5"/>
          </p:nvPr>
        </p:nvSpPr>
        <p:spPr/>
        <p:txBody>
          <a:bodyPr/>
          <a:lstStyle/>
          <a:p>
            <a:fld id="{D7409990-7F0F-4AE4-91C1-B6DDAB7952FE}" type="slidenum">
              <a:rPr lang="cs-CZ" smtClean="0"/>
              <a:t>19</a:t>
            </a:fld>
            <a:endParaRPr lang="cs-CZ"/>
          </a:p>
        </p:txBody>
      </p:sp>
    </p:spTree>
    <p:extLst>
      <p:ext uri="{BB962C8B-B14F-4D97-AF65-F5344CB8AC3E}">
        <p14:creationId xmlns:p14="http://schemas.microsoft.com/office/powerpoint/2010/main" val="874891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15" indent="-185715">
              <a:buFontTx/>
              <a:buChar char="-"/>
            </a:pPr>
            <a:r>
              <a:rPr lang="cs-CZ" sz="1000" dirty="0"/>
              <a:t>Směrnice</a:t>
            </a:r>
          </a:p>
          <a:p>
            <a:pPr marL="185715" indent="-185715">
              <a:buFontTx/>
              <a:buChar char="-"/>
            </a:pPr>
            <a:r>
              <a:rPr lang="cs-CZ" sz="1000" dirty="0"/>
              <a:t>ZDPH</a:t>
            </a:r>
          </a:p>
          <a:p>
            <a:pPr marL="185715" indent="-185715">
              <a:buFontTx/>
              <a:buChar char="-"/>
            </a:pPr>
            <a:endParaRPr lang="cs-CZ" sz="1000" dirty="0"/>
          </a:p>
          <a:p>
            <a:pPr marL="185715" indent="-185715">
              <a:buFontTx/>
              <a:buChar char="-"/>
            </a:pPr>
            <a:r>
              <a:rPr lang="cs-CZ" sz="1000" dirty="0"/>
              <a:t>Kde se bude zdaňovat?</a:t>
            </a:r>
          </a:p>
          <a:p>
            <a:pPr marL="185715" indent="-185715">
              <a:buFontTx/>
              <a:buChar char="-"/>
            </a:pPr>
            <a:r>
              <a:rPr lang="cs-CZ" sz="1000" dirty="0"/>
              <a:t>Jaký DPH režim?</a:t>
            </a:r>
          </a:p>
        </p:txBody>
      </p:sp>
      <p:sp>
        <p:nvSpPr>
          <p:cNvPr id="4" name="Slide Number Placeholder 3"/>
          <p:cNvSpPr>
            <a:spLocks noGrp="1"/>
          </p:cNvSpPr>
          <p:nvPr>
            <p:ph type="sldNum" sz="quarter" idx="5"/>
          </p:nvPr>
        </p:nvSpPr>
        <p:spPr/>
        <p:txBody>
          <a:bodyPr/>
          <a:lstStyle/>
          <a:p>
            <a:fld id="{D7409990-7F0F-4AE4-91C1-B6DDAB7952FE}" type="slidenum">
              <a:rPr lang="cs-CZ" smtClean="0"/>
              <a:t>2</a:t>
            </a:fld>
            <a:endParaRPr lang="cs-CZ"/>
          </a:p>
        </p:txBody>
      </p:sp>
    </p:spTree>
    <p:extLst>
      <p:ext uri="{BB962C8B-B14F-4D97-AF65-F5344CB8AC3E}">
        <p14:creationId xmlns:p14="http://schemas.microsoft.com/office/powerpoint/2010/main" val="8641582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fld id="{D7409990-7F0F-4AE4-91C1-B6DDAB7952FE}" type="slidenum">
              <a:rPr lang="cs-CZ" smtClean="0"/>
              <a:t>20</a:t>
            </a:fld>
            <a:endParaRPr lang="cs-CZ"/>
          </a:p>
        </p:txBody>
      </p:sp>
    </p:spTree>
    <p:extLst>
      <p:ext uri="{BB962C8B-B14F-4D97-AF65-F5344CB8AC3E}">
        <p14:creationId xmlns:p14="http://schemas.microsoft.com/office/powerpoint/2010/main" val="275109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fld id="{D7409990-7F0F-4AE4-91C1-B6DDAB7952FE}" type="slidenum">
              <a:rPr lang="cs-CZ" smtClean="0"/>
              <a:t>21</a:t>
            </a:fld>
            <a:endParaRPr lang="cs-CZ"/>
          </a:p>
        </p:txBody>
      </p:sp>
    </p:spTree>
    <p:extLst>
      <p:ext uri="{BB962C8B-B14F-4D97-AF65-F5344CB8AC3E}">
        <p14:creationId xmlns:p14="http://schemas.microsoft.com/office/powerpoint/2010/main" val="36134837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5"/>
          </p:nvPr>
        </p:nvSpPr>
        <p:spPr/>
        <p:txBody>
          <a:bodyPr/>
          <a:lstStyle/>
          <a:p>
            <a:fld id="{D7409990-7F0F-4AE4-91C1-B6DDAB7952FE}" type="slidenum">
              <a:rPr lang="cs-CZ" smtClean="0"/>
              <a:t>22</a:t>
            </a:fld>
            <a:endParaRPr lang="cs-CZ"/>
          </a:p>
        </p:txBody>
      </p:sp>
    </p:spTree>
    <p:extLst>
      <p:ext uri="{BB962C8B-B14F-4D97-AF65-F5344CB8AC3E}">
        <p14:creationId xmlns:p14="http://schemas.microsoft.com/office/powerpoint/2010/main" val="2420376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5"/>
          </p:nvPr>
        </p:nvSpPr>
        <p:spPr/>
        <p:txBody>
          <a:bodyPr/>
          <a:lstStyle/>
          <a:p>
            <a:fld id="{D7409990-7F0F-4AE4-91C1-B6DDAB7952FE}" type="slidenum">
              <a:rPr lang="cs-CZ" smtClean="0"/>
              <a:t>23</a:t>
            </a:fld>
            <a:endParaRPr lang="cs-CZ"/>
          </a:p>
        </p:txBody>
      </p:sp>
    </p:spTree>
    <p:extLst>
      <p:ext uri="{BB962C8B-B14F-4D97-AF65-F5344CB8AC3E}">
        <p14:creationId xmlns:p14="http://schemas.microsoft.com/office/powerpoint/2010/main" val="1049034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5"/>
          </p:nvPr>
        </p:nvSpPr>
        <p:spPr/>
        <p:txBody>
          <a:bodyPr/>
          <a:lstStyle/>
          <a:p>
            <a:fld id="{D7409990-7F0F-4AE4-91C1-B6DDAB7952FE}" type="slidenum">
              <a:rPr lang="cs-CZ" smtClean="0"/>
              <a:t>24</a:t>
            </a:fld>
            <a:endParaRPr lang="cs-CZ"/>
          </a:p>
        </p:txBody>
      </p:sp>
    </p:spTree>
    <p:extLst>
      <p:ext uri="{BB962C8B-B14F-4D97-AF65-F5344CB8AC3E}">
        <p14:creationId xmlns:p14="http://schemas.microsoft.com/office/powerpoint/2010/main" val="19827060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3702989C-AC03-4E04-B54E-A5513DB9B0BB}" type="slidenum">
              <a:rPr lang="cs-CZ" smtClean="0"/>
              <a:t>25</a:t>
            </a:fld>
            <a:endParaRPr lang="cs-CZ"/>
          </a:p>
        </p:txBody>
      </p:sp>
    </p:spTree>
    <p:extLst>
      <p:ext uri="{BB962C8B-B14F-4D97-AF65-F5344CB8AC3E}">
        <p14:creationId xmlns:p14="http://schemas.microsoft.com/office/powerpoint/2010/main" val="30838829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sz="900" dirty="0"/>
              <a:t>Základním cílem uplatnění triangulace je zjednodušení dodání zboží mezi třemi subjekty zaregistrovanými k DPH ve třech různých členských státech </a:t>
            </a:r>
          </a:p>
          <a:p>
            <a:endParaRPr lang="cs-CZ" sz="900" dirty="0"/>
          </a:p>
          <a:p>
            <a:pPr defTabSz="990478">
              <a:defRPr/>
            </a:pPr>
            <a:r>
              <a:rPr lang="cs-CZ" sz="900" dirty="0"/>
              <a:t>Základním předpokladem tohoto zjednodušení je, že se daného řetězového obchodu (tj. obchod s jednou přepravou ale dvěma fakturačními toky) účastní osoby registrované k dani ve třech členských státech EU. V případě klasického řetězového obchodu by za situace, </a:t>
            </a:r>
            <a:r>
              <a:rPr lang="cs-CZ" sz="900" b="1" u="sng" dirty="0"/>
              <a:t>kdy je přeprava přiřazena prvnímu fakturačnímu toku </a:t>
            </a:r>
            <a:r>
              <a:rPr lang="cs-CZ" sz="900" dirty="0"/>
              <a:t>(např. přepravu realizuje první dodávající), vznikla prostřední osobě povinnost registrovat se ve státě příjemce (za účelem vykázání pořízení daného zboží a následné dodávky konečnému odběrateli). Při splnění určitých podmínek lze však v tomto případě uplatnit zjednodušený postup, kdy se v členském státě určení prostřední osoba k DPH registrovat nemusí.</a:t>
            </a:r>
          </a:p>
          <a:p>
            <a:r>
              <a:rPr lang="cs-CZ" sz="900" b="1" u="sng" dirty="0"/>
              <a:t>Pozor! Prostřední nesmí být registrovaná v zemi koncového zákazníka, pak triangulace nejde (nemá smysl)</a:t>
            </a:r>
          </a:p>
          <a:p>
            <a:r>
              <a:rPr lang="cs-CZ" sz="900" b="1" u="sng" dirty="0"/>
              <a:t>Plus nejde, pokud přeprava až u 2.transakce</a:t>
            </a:r>
          </a:p>
          <a:p>
            <a:endParaRPr lang="cs-CZ" sz="900" dirty="0"/>
          </a:p>
          <a:p>
            <a:r>
              <a:rPr lang="cs-CZ" sz="900" dirty="0"/>
              <a:t>Definice </a:t>
            </a:r>
          </a:p>
          <a:p>
            <a:pPr marL="309524" indent="-309524">
              <a:buFont typeface="Arial" panose="020B0604020202020204" pitchFamily="34" charset="0"/>
              <a:buChar char="•"/>
            </a:pPr>
            <a:r>
              <a:rPr lang="cs-CZ" sz="900" dirty="0"/>
              <a:t>prodávající osoba</a:t>
            </a:r>
          </a:p>
          <a:p>
            <a:pPr lvl="3"/>
            <a:r>
              <a:rPr lang="cs-CZ" sz="900" dirty="0"/>
              <a:t>registrovaná k dani v členském státě, ze kterého je zboží odesláno nebo přepraveno přímo ke kupujícímu do členského státu, ve kterém je ukončení odeslání nebo přepravy zboží </a:t>
            </a:r>
          </a:p>
          <a:p>
            <a:pPr marL="309524" indent="-309524">
              <a:buFont typeface="Arial" panose="020B0604020202020204" pitchFamily="34" charset="0"/>
              <a:buChar char="•"/>
            </a:pPr>
            <a:r>
              <a:rPr lang="cs-CZ" sz="900" dirty="0"/>
              <a:t>kupující osoba </a:t>
            </a:r>
          </a:p>
          <a:p>
            <a:pPr lvl="3"/>
            <a:r>
              <a:rPr lang="cs-CZ" sz="900" dirty="0"/>
              <a:t>osoba registrovaná k dani v členském státě ukončení odeslání nebo přepravy zboží, která kupuje zboží od prostřední osoby </a:t>
            </a:r>
          </a:p>
          <a:p>
            <a:pPr marL="309524" indent="-309524">
              <a:buFont typeface="Arial" panose="020B0604020202020204" pitchFamily="34" charset="0"/>
              <a:buChar char="•"/>
            </a:pPr>
            <a:r>
              <a:rPr lang="cs-CZ" sz="900" dirty="0"/>
              <a:t>prostřední osoba </a:t>
            </a:r>
          </a:p>
          <a:p>
            <a:pPr lvl="3"/>
            <a:r>
              <a:rPr lang="cs-CZ" sz="900" dirty="0"/>
              <a:t>osoba registrovaná k dani v jiném členském státě, než ve kterém je registrován k dani prodávající a kupující, která pořizuje zboží od prodávajícího v členském státě kupujícího s cílem následného dodání zboží kupujícímu v tomto členském státě</a:t>
            </a:r>
          </a:p>
          <a:p>
            <a:endParaRPr lang="cs-CZ" dirty="0"/>
          </a:p>
        </p:txBody>
      </p:sp>
      <p:sp>
        <p:nvSpPr>
          <p:cNvPr id="4" name="Slide Number Placeholder 3"/>
          <p:cNvSpPr>
            <a:spLocks noGrp="1"/>
          </p:cNvSpPr>
          <p:nvPr>
            <p:ph type="sldNum" sz="quarter" idx="10"/>
          </p:nvPr>
        </p:nvSpPr>
        <p:spPr/>
        <p:txBody>
          <a:bodyPr/>
          <a:lstStyle/>
          <a:p>
            <a:fld id="{3702989C-AC03-4E04-B54E-A5513DB9B0BB}" type="slidenum">
              <a:rPr lang="cs-CZ" smtClean="0"/>
              <a:t>26</a:t>
            </a:fld>
            <a:endParaRPr lang="cs-CZ"/>
          </a:p>
        </p:txBody>
      </p:sp>
    </p:spTree>
    <p:extLst>
      <p:ext uri="{BB962C8B-B14F-4D97-AF65-F5344CB8AC3E}">
        <p14:creationId xmlns:p14="http://schemas.microsoft.com/office/powerpoint/2010/main" val="18495555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5"/>
          </p:nvPr>
        </p:nvSpPr>
        <p:spPr/>
        <p:txBody>
          <a:bodyPr/>
          <a:lstStyle/>
          <a:p>
            <a:fld id="{D7409990-7F0F-4AE4-91C1-B6DDAB7952FE}" type="slidenum">
              <a:rPr lang="cs-CZ" smtClean="0"/>
              <a:t>27</a:t>
            </a:fld>
            <a:endParaRPr lang="cs-CZ"/>
          </a:p>
        </p:txBody>
      </p:sp>
    </p:spTree>
    <p:extLst>
      <p:ext uri="{BB962C8B-B14F-4D97-AF65-F5344CB8AC3E}">
        <p14:creationId xmlns:p14="http://schemas.microsoft.com/office/powerpoint/2010/main" val="42071063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sz="1000" dirty="0"/>
              <a:t>Specifické požadavky ZDPH </a:t>
            </a:r>
          </a:p>
          <a:p>
            <a:pPr marL="309524" indent="-309524">
              <a:buFont typeface="Arial" panose="020B0604020202020204" pitchFamily="34" charset="0"/>
              <a:buChar char="•"/>
            </a:pPr>
            <a:r>
              <a:rPr lang="cs-CZ" sz="1000" dirty="0"/>
              <a:t>prostřední osoba </a:t>
            </a:r>
          </a:p>
          <a:p>
            <a:pPr marL="617586" lvl="2" indent="-309524">
              <a:buFont typeface="Courier New" panose="02070309020205020404" pitchFamily="49" charset="0"/>
              <a:buChar char="o"/>
            </a:pPr>
            <a:r>
              <a:rPr lang="cs-CZ" sz="1000" dirty="0"/>
              <a:t>prostřední osoba není plátcem ani osobou identifikovanou k dani v ČR, </a:t>
            </a:r>
          </a:p>
          <a:p>
            <a:pPr marL="617586" lvl="2" indent="-309524">
              <a:buFont typeface="Courier New" panose="02070309020205020404" pitchFamily="49" charset="0"/>
              <a:buChar char="o"/>
            </a:pPr>
            <a:r>
              <a:rPr lang="cs-CZ" sz="1000" dirty="0"/>
              <a:t>je osobou registrovanou k dani v jiném členském státě, </a:t>
            </a:r>
          </a:p>
          <a:p>
            <a:pPr marL="617586" lvl="2" indent="-309524">
              <a:buFont typeface="Courier New" panose="02070309020205020404" pitchFamily="49" charset="0"/>
              <a:buChar char="o"/>
            </a:pPr>
            <a:r>
              <a:rPr lang="cs-CZ" sz="1000" dirty="0"/>
              <a:t>povinna oznámit prodávajícímu a kupujícímu stejné DIČ </a:t>
            </a:r>
          </a:p>
          <a:p>
            <a:pPr marL="617586" lvl="2" indent="-309524">
              <a:buFont typeface="Courier New" panose="02070309020205020404" pitchFamily="49" charset="0"/>
              <a:buChar char="o"/>
            </a:pPr>
            <a:r>
              <a:rPr lang="cs-CZ" sz="1000" dirty="0"/>
              <a:t>povinna vystavit kupujícímu daňový doklad se sdělením, že se jedná o třístranný obchod a uvést na něm toto DIČ </a:t>
            </a:r>
          </a:p>
          <a:p>
            <a:pPr marL="617586" lvl="2" indent="-309524">
              <a:buFont typeface="Courier New" panose="02070309020205020404" pitchFamily="49" charset="0"/>
              <a:buChar char="o"/>
            </a:pPr>
            <a:r>
              <a:rPr lang="cs-CZ" sz="1000" dirty="0"/>
              <a:t>zboží přímo odesláno nebo přepraveno z členského státu prodávajícího do ČR a je určeno pro kupujícího, pro kterého prostřední osoba uskutečňuje následné dodání zboží</a:t>
            </a:r>
          </a:p>
          <a:p>
            <a:pPr marL="617586" lvl="2" indent="-309524">
              <a:buFont typeface="Courier New" panose="02070309020205020404" pitchFamily="49" charset="0"/>
              <a:buChar char="o"/>
            </a:pPr>
            <a:endParaRPr lang="cs-CZ" sz="1000" dirty="0"/>
          </a:p>
          <a:p>
            <a:pPr marL="309524" indent="-309524">
              <a:buFont typeface="Arial" panose="020B0604020202020204" pitchFamily="34" charset="0"/>
              <a:buChar char="•"/>
            </a:pPr>
            <a:r>
              <a:rPr lang="cs-CZ" sz="1000" dirty="0"/>
              <a:t>kupující </a:t>
            </a:r>
          </a:p>
          <a:p>
            <a:pPr marL="617586" lvl="2" indent="-309524">
              <a:buFont typeface="Courier New" panose="02070309020205020404" pitchFamily="49" charset="0"/>
              <a:buChar char="o"/>
            </a:pPr>
            <a:r>
              <a:rPr lang="cs-CZ" sz="1000" dirty="0"/>
              <a:t>je plátce nebo osoba identifikovaná k dani</a:t>
            </a:r>
          </a:p>
          <a:p>
            <a:pPr marL="617586" lvl="2" indent="-309524">
              <a:buFont typeface="Courier New" panose="02070309020205020404" pitchFamily="49" charset="0"/>
              <a:buChar char="o"/>
            </a:pPr>
            <a:r>
              <a:rPr lang="cs-CZ" sz="1000" dirty="0"/>
              <a:t>povinen přiznat a zaplatit daň podle §108</a:t>
            </a:r>
          </a:p>
          <a:p>
            <a:pPr marL="617586" lvl="2" indent="-309524">
              <a:buFont typeface="Courier New" panose="02070309020205020404" pitchFamily="49" charset="0"/>
              <a:buChar char="o"/>
            </a:pPr>
            <a:r>
              <a:rPr lang="cs-CZ" sz="1000" dirty="0"/>
              <a:t>povinen oznámit prostřední osobě DIČ a přiznat a zaplatit daň na základě daňového dokladu vystaveného prostřední osobou, stejně jako při pořízení zboží z jiného členského státu </a:t>
            </a:r>
          </a:p>
          <a:p>
            <a:endParaRPr lang="en-US" dirty="0"/>
          </a:p>
        </p:txBody>
      </p:sp>
      <p:sp>
        <p:nvSpPr>
          <p:cNvPr id="4" name="Slide Number Placeholder 3"/>
          <p:cNvSpPr>
            <a:spLocks noGrp="1"/>
          </p:cNvSpPr>
          <p:nvPr>
            <p:ph type="sldNum" sz="quarter" idx="10"/>
          </p:nvPr>
        </p:nvSpPr>
        <p:spPr/>
        <p:txBody>
          <a:bodyPr/>
          <a:lstStyle/>
          <a:p>
            <a:fld id="{84375AD0-2FDE-4800-95A8-6BAFAA59CB06}" type="slidenum">
              <a:rPr lang="cs-CZ" smtClean="0"/>
              <a:t>28</a:t>
            </a:fld>
            <a:endParaRPr lang="cs-CZ"/>
          </a:p>
        </p:txBody>
      </p:sp>
    </p:spTree>
    <p:extLst>
      <p:ext uri="{BB962C8B-B14F-4D97-AF65-F5344CB8AC3E}">
        <p14:creationId xmlns:p14="http://schemas.microsoft.com/office/powerpoint/2010/main" val="12896026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5"/>
          </p:nvPr>
        </p:nvSpPr>
        <p:spPr/>
        <p:txBody>
          <a:bodyPr/>
          <a:lstStyle/>
          <a:p>
            <a:fld id="{D7409990-7F0F-4AE4-91C1-B6DDAB7952FE}" type="slidenum">
              <a:rPr lang="cs-CZ" smtClean="0"/>
              <a:t>29</a:t>
            </a:fld>
            <a:endParaRPr lang="cs-CZ"/>
          </a:p>
        </p:txBody>
      </p:sp>
    </p:spTree>
    <p:extLst>
      <p:ext uri="{BB962C8B-B14F-4D97-AF65-F5344CB8AC3E}">
        <p14:creationId xmlns:p14="http://schemas.microsoft.com/office/powerpoint/2010/main" val="2235806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5"/>
          </p:nvPr>
        </p:nvSpPr>
        <p:spPr/>
        <p:txBody>
          <a:bodyPr/>
          <a:lstStyle/>
          <a:p>
            <a:fld id="{D7409990-7F0F-4AE4-91C1-B6DDAB7952FE}" type="slidenum">
              <a:rPr lang="cs-CZ" smtClean="0"/>
              <a:t>3</a:t>
            </a:fld>
            <a:endParaRPr lang="cs-CZ"/>
          </a:p>
        </p:txBody>
      </p:sp>
    </p:spTree>
    <p:extLst>
      <p:ext uri="{BB962C8B-B14F-4D97-AF65-F5344CB8AC3E}">
        <p14:creationId xmlns:p14="http://schemas.microsoft.com/office/powerpoint/2010/main" val="2017425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cs-CZ" dirty="0"/>
              <a:t>CZ = 1. prodávající – </a:t>
            </a:r>
            <a:r>
              <a:rPr lang="cs-CZ" dirty="0" err="1"/>
              <a:t>osvo</a:t>
            </a:r>
            <a:r>
              <a:rPr lang="cs-CZ" dirty="0"/>
              <a:t> dle § 64 splněno. A další režim pro německého plátce se odvíjí dle finálního příjemce (je-li)? </a:t>
            </a:r>
            <a:r>
              <a:rPr lang="cs-CZ" dirty="0" err="1"/>
              <a:t>If</a:t>
            </a:r>
            <a:r>
              <a:rPr lang="cs-CZ" dirty="0"/>
              <a:t> by se dále dodávalo PL plátci – podmínky pro triangulaci v PL?</a:t>
            </a:r>
          </a:p>
          <a:p>
            <a:pPr marL="228600" indent="-228600">
              <a:buAutoNum type="arabicParenR"/>
            </a:pPr>
            <a:r>
              <a:rPr lang="cs-CZ" dirty="0"/>
              <a:t>CZ=prostředník. Měl by se zeptat Turka, zda je VAT </a:t>
            </a:r>
            <a:r>
              <a:rPr lang="cs-CZ" dirty="0" err="1"/>
              <a:t>regi</a:t>
            </a:r>
            <a:r>
              <a:rPr lang="cs-CZ" dirty="0"/>
              <a:t> v DE. Plus by měl zkoumat podmínky pro triangulaci v DE. Pokud Turek není VAT </a:t>
            </a:r>
            <a:r>
              <a:rPr lang="cs-CZ" dirty="0" err="1"/>
              <a:t>regi</a:t>
            </a:r>
            <a:r>
              <a:rPr lang="cs-CZ" dirty="0"/>
              <a:t> v DE, tak se CZ VAT </a:t>
            </a:r>
            <a:r>
              <a:rPr lang="cs-CZ" dirty="0" err="1"/>
              <a:t>regi</a:t>
            </a:r>
            <a:r>
              <a:rPr lang="cs-CZ" dirty="0"/>
              <a:t> v DE a následuje lokální plnění v DE.</a:t>
            </a:r>
          </a:p>
          <a:p>
            <a:pPr marL="228600" indent="-228600">
              <a:buAutoNum type="arabicParenR"/>
            </a:pPr>
            <a:r>
              <a:rPr lang="cs-CZ" dirty="0"/>
              <a:t>Nelze triangulace (2 CZ plátci). VAT režim dle přepravy – B se VAT </a:t>
            </a:r>
            <a:r>
              <a:rPr lang="cs-CZ" dirty="0" err="1"/>
              <a:t>regi</a:t>
            </a:r>
            <a:r>
              <a:rPr lang="cs-CZ" dirty="0"/>
              <a:t> v SK (pořízení z EU), násl. Lokální prodej</a:t>
            </a:r>
          </a:p>
          <a:p>
            <a:pPr marL="228600" indent="-228600">
              <a:buAutoNum type="arabicParenR"/>
            </a:pPr>
            <a:r>
              <a:rPr lang="cs-CZ" dirty="0"/>
              <a:t>A) triangulace lze; b) CZ plátce se musí VAT </a:t>
            </a:r>
            <a:r>
              <a:rPr lang="cs-CZ" dirty="0" err="1"/>
              <a:t>regi</a:t>
            </a:r>
            <a:r>
              <a:rPr lang="cs-CZ" dirty="0"/>
              <a:t> ve Francii, protože s přepravou až </a:t>
            </a:r>
            <a:r>
              <a:rPr lang="cs-CZ"/>
              <a:t>druhá dodávka</a:t>
            </a:r>
            <a:endParaRPr lang="cs-CZ" dirty="0"/>
          </a:p>
          <a:p>
            <a:pPr marL="228600" indent="-228600">
              <a:buAutoNum type="arabicParenR"/>
            </a:pPr>
            <a:endParaRPr lang="cs-CZ" dirty="0"/>
          </a:p>
        </p:txBody>
      </p:sp>
      <p:sp>
        <p:nvSpPr>
          <p:cNvPr id="4" name="Slide Number Placeholder 3"/>
          <p:cNvSpPr>
            <a:spLocks noGrp="1"/>
          </p:cNvSpPr>
          <p:nvPr>
            <p:ph type="sldNum" sz="quarter" idx="5"/>
          </p:nvPr>
        </p:nvSpPr>
        <p:spPr/>
        <p:txBody>
          <a:bodyPr/>
          <a:lstStyle/>
          <a:p>
            <a:fld id="{D7409990-7F0F-4AE4-91C1-B6DDAB7952FE}" type="slidenum">
              <a:rPr lang="cs-CZ" smtClean="0"/>
              <a:t>30</a:t>
            </a:fld>
            <a:endParaRPr lang="cs-CZ"/>
          </a:p>
        </p:txBody>
      </p:sp>
    </p:spTree>
    <p:extLst>
      <p:ext uri="{BB962C8B-B14F-4D97-AF65-F5344CB8AC3E}">
        <p14:creationId xmlns:p14="http://schemas.microsoft.com/office/powerpoint/2010/main" val="3835397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5"/>
          </p:nvPr>
        </p:nvSpPr>
        <p:spPr/>
        <p:txBody>
          <a:bodyPr/>
          <a:lstStyle/>
          <a:p>
            <a:fld id="{D7409990-7F0F-4AE4-91C1-B6DDAB7952FE}" type="slidenum">
              <a:rPr lang="cs-CZ" smtClean="0"/>
              <a:t>31</a:t>
            </a:fld>
            <a:endParaRPr lang="cs-CZ"/>
          </a:p>
        </p:txBody>
      </p:sp>
    </p:spTree>
    <p:extLst>
      <p:ext uri="{BB962C8B-B14F-4D97-AF65-F5344CB8AC3E}">
        <p14:creationId xmlns:p14="http://schemas.microsoft.com/office/powerpoint/2010/main" val="16897795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fld id="{D7409990-7F0F-4AE4-91C1-B6DDAB7952FE}" type="slidenum">
              <a:rPr lang="cs-CZ" smtClean="0"/>
              <a:t>32</a:t>
            </a:fld>
            <a:endParaRPr lang="cs-CZ"/>
          </a:p>
        </p:txBody>
      </p:sp>
    </p:spTree>
    <p:extLst>
      <p:ext uri="{BB962C8B-B14F-4D97-AF65-F5344CB8AC3E}">
        <p14:creationId xmlns:p14="http://schemas.microsoft.com/office/powerpoint/2010/main" val="1153609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cs-CZ" sz="1000" dirty="0"/>
              <a:t>KDE JE DODÁVKA PŘEDMĚTEM DANĚ???</a:t>
            </a:r>
          </a:p>
          <a:p>
            <a:pPr defTabSz="990478">
              <a:defRPr/>
            </a:pPr>
            <a:r>
              <a:rPr lang="cs-CZ" sz="1000" dirty="0"/>
              <a:t>Vychází ze směrnice a implementace do </a:t>
            </a:r>
            <a:r>
              <a:rPr lang="cs-CZ" sz="1000" dirty="0" err="1"/>
              <a:t>nár.legislativ</a:t>
            </a:r>
            <a:r>
              <a:rPr lang="cs-CZ" sz="1000" dirty="0"/>
              <a:t>. Určení dle právní fikce – nemusí souhlasit s místem fyzického dodání zboží</a:t>
            </a:r>
          </a:p>
          <a:p>
            <a:pPr defTabSz="990478">
              <a:defRPr/>
            </a:pPr>
            <a:r>
              <a:rPr lang="cs-CZ" sz="1000" dirty="0"/>
              <a:t>Z pohledu DODAVATELE. </a:t>
            </a:r>
            <a:r>
              <a:rPr lang="cs-CZ" sz="1000" dirty="0" err="1"/>
              <a:t>If</a:t>
            </a:r>
            <a:r>
              <a:rPr lang="cs-CZ" sz="1000" dirty="0"/>
              <a:t> dodání zboží v jednom státě a oba subjekty CZ, nemá vliv. Důležité u </a:t>
            </a:r>
            <a:r>
              <a:rPr lang="cs-CZ" sz="1000" dirty="0" err="1"/>
              <a:t>intrakom.plnění</a:t>
            </a:r>
            <a:r>
              <a:rPr lang="cs-CZ" sz="1000" dirty="0"/>
              <a:t> x pořízení EU (která transakce je s přepravou – dodání do EU)</a:t>
            </a:r>
          </a:p>
          <a:p>
            <a:pPr defTabSz="990478">
              <a:defRPr/>
            </a:pPr>
            <a:r>
              <a:rPr lang="cs-CZ" sz="1000" dirty="0"/>
              <a:t>Dodání zboží je spojeno s odesláním nebo přepravou, pokud je zboží odesláno nebo přepraveno prodávajícím nebo</a:t>
            </a:r>
            <a:br>
              <a:rPr lang="cs-CZ" sz="1000" dirty="0"/>
            </a:br>
            <a:r>
              <a:rPr lang="cs-CZ" sz="1000" dirty="0"/>
              <a:t>  kupujícím nebo jimi zmocněnou třetí osobou. (§7 odst. 2 a vazba i na § 64, podmínky pro osvobození dodávky do EU); </a:t>
            </a:r>
            <a:r>
              <a:rPr lang="cs-CZ" sz="1000" dirty="0" err="1"/>
              <a:t>incoterms</a:t>
            </a:r>
            <a:endParaRPr lang="cs-CZ" sz="1000" dirty="0"/>
          </a:p>
          <a:p>
            <a:r>
              <a:rPr lang="cs-CZ" sz="1000" dirty="0"/>
              <a:t>Př. Obvykle nákup v obchodech. Sklad v DE a dodání CZ plátci = MP DE (bez odeslání)</a:t>
            </a:r>
          </a:p>
          <a:p>
            <a:r>
              <a:rPr lang="cs-CZ" sz="1000" dirty="0"/>
              <a:t>Př. CZ do SK s přepravou – MP je ČR; další režim je otázkou dle příjemce (ORD nebo ne?)</a:t>
            </a:r>
          </a:p>
          <a:p>
            <a:endParaRPr lang="cs-CZ" sz="1300" dirty="0"/>
          </a:p>
        </p:txBody>
      </p:sp>
      <p:sp>
        <p:nvSpPr>
          <p:cNvPr id="4" name="Slide Number Placeholder 3"/>
          <p:cNvSpPr>
            <a:spLocks noGrp="1"/>
          </p:cNvSpPr>
          <p:nvPr>
            <p:ph type="sldNum" sz="quarter" idx="10"/>
          </p:nvPr>
        </p:nvSpPr>
        <p:spPr/>
        <p:txBody>
          <a:bodyPr/>
          <a:lstStyle/>
          <a:p>
            <a:fld id="{2D77B7FD-0DD5-4F48-A1B7-2F9C889D1AAC}" type="slidenum">
              <a:rPr lang="cs-CZ" smtClean="0"/>
              <a:t>4</a:t>
            </a:fld>
            <a:endParaRPr lang="cs-CZ"/>
          </a:p>
        </p:txBody>
      </p:sp>
    </p:spTree>
    <p:extLst>
      <p:ext uri="{BB962C8B-B14F-4D97-AF65-F5344CB8AC3E}">
        <p14:creationId xmlns:p14="http://schemas.microsoft.com/office/powerpoint/2010/main" val="188109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sz="900" dirty="0" err="1"/>
              <a:t>If</a:t>
            </a:r>
            <a:r>
              <a:rPr lang="cs-CZ" sz="900" dirty="0"/>
              <a:t> MP=ČR, v zásadě zdanitelné plnění, ledaže naplněny podmínky </a:t>
            </a:r>
            <a:r>
              <a:rPr lang="cs-CZ" sz="900" dirty="0" err="1"/>
              <a:t>osvo</a:t>
            </a:r>
            <a:endParaRPr lang="cs-CZ" sz="900" dirty="0"/>
          </a:p>
          <a:p>
            <a:r>
              <a:rPr lang="cs-CZ" sz="900" dirty="0"/>
              <a:t>ORD: </a:t>
            </a:r>
            <a:r>
              <a:rPr lang="cs-CZ" sz="900" dirty="0" err="1"/>
              <a:t>if</a:t>
            </a:r>
            <a:r>
              <a:rPr lang="cs-CZ" sz="900" dirty="0"/>
              <a:t> stá přiděluje různá DIČ (lokální plnění x obchod EU), podstatné EU; tady také sjednocení po QF – byli jsme napřed před směrnicí</a:t>
            </a:r>
          </a:p>
          <a:p>
            <a:r>
              <a:rPr lang="cs-CZ" sz="900" dirty="0"/>
              <a:t>ZDPH připouští, aby kupující uvedl dodavateli své DIČ jiného státu, než kam skutečně odejde (ale pak pro něj dopady v zemi ukončení)</a:t>
            </a:r>
          </a:p>
          <a:p>
            <a:r>
              <a:rPr lang="cs-CZ" sz="900" dirty="0"/>
              <a:t>Odeslání z ČR je třeba prokázat – dříve zmíněno v ZDPH </a:t>
            </a:r>
            <a:r>
              <a:rPr lang="cs-CZ" sz="900" dirty="0" err="1"/>
              <a:t>pís.prohlášení</a:t>
            </a:r>
            <a:r>
              <a:rPr lang="cs-CZ" sz="900" dirty="0"/>
              <a:t> nebo jinak (CMR, </a:t>
            </a:r>
            <a:r>
              <a:rPr lang="cs-CZ" sz="900" dirty="0" err="1"/>
              <a:t>dodáky</a:t>
            </a:r>
            <a:r>
              <a:rPr lang="cs-CZ" sz="900" dirty="0"/>
              <a:t> orazítkované); </a:t>
            </a:r>
            <a:r>
              <a:rPr lang="cs-CZ" sz="900" b="1" dirty="0"/>
              <a:t>po QF – odkaz na nařízení EU, kde kombinace dokumentů, které když se předloží FU, tak bere jako prokázané (problém doklady posbírat);</a:t>
            </a:r>
            <a:r>
              <a:rPr lang="cs-CZ" sz="900" dirty="0"/>
              <a:t> pozor na EXW; pozor na formální opuštění NSS 8Afs 78/2012-45; </a:t>
            </a:r>
          </a:p>
          <a:p>
            <a:r>
              <a:rPr lang="cs-CZ" sz="900" dirty="0"/>
              <a:t>- lhůta(po zaplacení zálohy např.) – není C84/09x; přerušení přepravy kvůli zušlechtění lze (KOOV, ESD)</a:t>
            </a:r>
          </a:p>
          <a:p>
            <a:r>
              <a:rPr lang="cs-CZ" sz="900" dirty="0"/>
              <a:t>Kdo zajišťuje přepravu je podstatné zejména u řetězových transakcí – dále si rozebereme; nakreslit obrázek a-b-c</a:t>
            </a:r>
          </a:p>
          <a:p>
            <a:endParaRPr lang="cs-CZ" sz="900" dirty="0"/>
          </a:p>
          <a:p>
            <a:r>
              <a:rPr lang="cs-CZ" sz="900" dirty="0"/>
              <a:t>Příklad: ORD v DE, dodání do SK – MP=ČR, </a:t>
            </a:r>
            <a:r>
              <a:rPr lang="cs-CZ" sz="900" dirty="0" err="1"/>
              <a:t>osvo</a:t>
            </a:r>
            <a:r>
              <a:rPr lang="cs-CZ" sz="900" dirty="0"/>
              <a:t> ok</a:t>
            </a:r>
          </a:p>
          <a:p>
            <a:r>
              <a:rPr lang="cs-CZ" sz="900" dirty="0"/>
              <a:t>ORD v DE, a sklad v DE – MP je v DE</a:t>
            </a:r>
            <a:endParaRPr lang="en-US" sz="900" dirty="0"/>
          </a:p>
          <a:p>
            <a:endParaRPr lang="cs-CZ" sz="1100" dirty="0"/>
          </a:p>
          <a:p>
            <a:endParaRPr lang="cs-CZ" dirty="0"/>
          </a:p>
        </p:txBody>
      </p:sp>
      <p:sp>
        <p:nvSpPr>
          <p:cNvPr id="4" name="Slide Number Placeholder 3"/>
          <p:cNvSpPr>
            <a:spLocks noGrp="1"/>
          </p:cNvSpPr>
          <p:nvPr>
            <p:ph type="sldNum" sz="quarter" idx="5"/>
          </p:nvPr>
        </p:nvSpPr>
        <p:spPr/>
        <p:txBody>
          <a:bodyPr/>
          <a:lstStyle/>
          <a:p>
            <a:fld id="{D7409990-7F0F-4AE4-91C1-B6DDAB7952FE}" type="slidenum">
              <a:rPr lang="cs-CZ" smtClean="0"/>
              <a:t>5</a:t>
            </a:fld>
            <a:endParaRPr lang="cs-CZ"/>
          </a:p>
        </p:txBody>
      </p:sp>
    </p:spTree>
    <p:extLst>
      <p:ext uri="{BB962C8B-B14F-4D97-AF65-F5344CB8AC3E}">
        <p14:creationId xmlns:p14="http://schemas.microsoft.com/office/powerpoint/2010/main" val="626703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5663" indent="-245663">
              <a:buAutoNum type="arabicParenR"/>
            </a:pPr>
            <a:r>
              <a:rPr lang="cs-CZ" dirty="0"/>
              <a:t>Je v pořádku, splním podmínky pro osvobození – přesun zboží do DE, ORD – není</a:t>
            </a:r>
            <a:r>
              <a:rPr lang="cs-CZ" baseline="0" dirty="0"/>
              <a:t> požadavek na registraci ve státě, kam je přepravováno – tato transakce zřejmě povede k registraci v zemi ukončení, ale již bude problém příjemce</a:t>
            </a:r>
          </a:p>
          <a:p>
            <a:pPr marL="245663" indent="-245663">
              <a:buAutoNum type="arabicParenR"/>
            </a:pPr>
            <a:r>
              <a:rPr lang="cs-CZ" baseline="0" dirty="0"/>
              <a:t>Nelze – není ORD</a:t>
            </a:r>
          </a:p>
          <a:p>
            <a:pPr marL="245663" indent="-245663">
              <a:buAutoNum type="arabicParenR"/>
            </a:pPr>
            <a:r>
              <a:rPr lang="cs-CZ" baseline="0" dirty="0"/>
              <a:t>Je vývoz (mělo by se jednat o irského plátce)</a:t>
            </a:r>
          </a:p>
          <a:p>
            <a:pPr marL="245663" indent="-245663">
              <a:buAutoNum type="arabicParenR"/>
            </a:pPr>
            <a:r>
              <a:rPr lang="cs-CZ" baseline="0" dirty="0"/>
              <a:t>Je ok – závěry KOOV – přeprava zboží může být v ČR na okamžik přerušena za účelem provedení </a:t>
            </a:r>
            <a:r>
              <a:rPr lang="cs-CZ" baseline="0" dirty="0" err="1"/>
              <a:t>zušlechtitelských</a:t>
            </a:r>
            <a:r>
              <a:rPr lang="cs-CZ" baseline="0" dirty="0"/>
              <a:t> služeb, </a:t>
            </a:r>
            <a:r>
              <a:rPr lang="cs-CZ" baseline="0" dirty="0" err="1"/>
              <a:t>kt</a:t>
            </a:r>
            <a:r>
              <a:rPr lang="cs-CZ" baseline="0" dirty="0"/>
              <a:t>. jsou fakturovány odběrateli jako služba – dodání do PL lze tak osvobodit</a:t>
            </a:r>
          </a:p>
          <a:p>
            <a:pPr marL="245663" indent="-245663">
              <a:buAutoNum type="arabicParenR"/>
            </a:pPr>
            <a:r>
              <a:rPr lang="cs-CZ" baseline="0" dirty="0"/>
              <a:t>Lokální španělské dodání</a:t>
            </a:r>
          </a:p>
          <a:p>
            <a:pPr marL="245663" indent="-245663">
              <a:buAutoNum type="arabicParenR"/>
            </a:pPr>
            <a:r>
              <a:rPr lang="cs-CZ" baseline="0" dirty="0"/>
              <a:t>Nedojde k přepravě zboží do EU. Lokální plnění</a:t>
            </a:r>
          </a:p>
          <a:p>
            <a:endParaRPr lang="cs-CZ" dirty="0"/>
          </a:p>
        </p:txBody>
      </p:sp>
      <p:sp>
        <p:nvSpPr>
          <p:cNvPr id="4" name="Slide Number Placeholder 3"/>
          <p:cNvSpPr>
            <a:spLocks noGrp="1"/>
          </p:cNvSpPr>
          <p:nvPr>
            <p:ph type="sldNum" sz="quarter" idx="5"/>
          </p:nvPr>
        </p:nvSpPr>
        <p:spPr/>
        <p:txBody>
          <a:bodyPr/>
          <a:lstStyle/>
          <a:p>
            <a:fld id="{D7409990-7F0F-4AE4-91C1-B6DDAB7952FE}" type="slidenum">
              <a:rPr lang="cs-CZ" smtClean="0"/>
              <a:t>6</a:t>
            </a:fld>
            <a:endParaRPr lang="cs-CZ"/>
          </a:p>
        </p:txBody>
      </p:sp>
    </p:spTree>
    <p:extLst>
      <p:ext uri="{BB962C8B-B14F-4D97-AF65-F5344CB8AC3E}">
        <p14:creationId xmlns:p14="http://schemas.microsoft.com/office/powerpoint/2010/main" val="3972389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5"/>
          </p:nvPr>
        </p:nvSpPr>
        <p:spPr/>
        <p:txBody>
          <a:bodyPr/>
          <a:lstStyle/>
          <a:p>
            <a:fld id="{D7409990-7F0F-4AE4-91C1-B6DDAB7952FE}" type="slidenum">
              <a:rPr lang="cs-CZ" smtClean="0"/>
              <a:t>7</a:t>
            </a:fld>
            <a:endParaRPr lang="cs-CZ"/>
          </a:p>
        </p:txBody>
      </p:sp>
    </p:spTree>
    <p:extLst>
      <p:ext uri="{BB962C8B-B14F-4D97-AF65-F5344CB8AC3E}">
        <p14:creationId xmlns:p14="http://schemas.microsoft.com/office/powerpoint/2010/main" val="605527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Navazuje na transakci dodání zboží (z pohledu dodavatele), toto je z</a:t>
            </a:r>
            <a:r>
              <a:rPr lang="cs-CZ" baseline="0" dirty="0"/>
              <a:t> pohledu odběratele</a:t>
            </a:r>
          </a:p>
          <a:p>
            <a:r>
              <a:rPr lang="cs-CZ" baseline="0" dirty="0"/>
              <a:t>Pozor, aby se jednalo o pořízení zboží, tak musí vždy být pořízeno od osoby registrované k dani; tj. </a:t>
            </a:r>
            <a:r>
              <a:rPr lang="cs-CZ" baseline="0" dirty="0" err="1"/>
              <a:t>if</a:t>
            </a:r>
            <a:r>
              <a:rPr lang="cs-CZ" baseline="0" dirty="0"/>
              <a:t> od neplátce, tak se ve VATR vůbec nevykazuje</a:t>
            </a:r>
            <a:endParaRPr lang="cs-CZ" dirty="0"/>
          </a:p>
          <a:p>
            <a:r>
              <a:rPr lang="cs-CZ" dirty="0"/>
              <a:t>Pořízení zboží – změna definice dle</a:t>
            </a:r>
            <a:r>
              <a:rPr lang="cs-CZ" baseline="0" dirty="0"/>
              <a:t> novely 2017 – pořízení zboží z jiného členského státu – nemusí být jen ze státu, kde je dodavatel registrován</a:t>
            </a:r>
          </a:p>
          <a:p>
            <a:r>
              <a:rPr lang="cs-CZ" baseline="0" dirty="0"/>
              <a:t>Pozor ale u pořizovatele na určení DIČ – tj. </a:t>
            </a:r>
            <a:r>
              <a:rPr lang="cs-CZ" baseline="0" dirty="0" err="1"/>
              <a:t>if</a:t>
            </a:r>
            <a:r>
              <a:rPr lang="cs-CZ" baseline="0" dirty="0"/>
              <a:t> jiný stát DIČ a jiný stát ukončení přepravy – hrozí dvojí zdanění (v obou státech viz odstavec 2); navíc </a:t>
            </a:r>
            <a:r>
              <a:rPr lang="cs-CZ" baseline="0" dirty="0" err="1"/>
              <a:t>if</a:t>
            </a:r>
            <a:r>
              <a:rPr lang="cs-CZ" baseline="0" dirty="0"/>
              <a:t> DIČ ČR a neprokáže, že odvedl DPH jinde, pak musí odvést v ČR a zároveň nemá nárok na odpočet</a:t>
            </a:r>
          </a:p>
          <a:p>
            <a:endParaRPr lang="cs-CZ" dirty="0"/>
          </a:p>
        </p:txBody>
      </p:sp>
      <p:sp>
        <p:nvSpPr>
          <p:cNvPr id="4" name="Slide Number Placeholder 3"/>
          <p:cNvSpPr>
            <a:spLocks noGrp="1"/>
          </p:cNvSpPr>
          <p:nvPr>
            <p:ph type="sldNum" sz="quarter" idx="5"/>
          </p:nvPr>
        </p:nvSpPr>
        <p:spPr/>
        <p:txBody>
          <a:bodyPr/>
          <a:lstStyle/>
          <a:p>
            <a:fld id="{D7409990-7F0F-4AE4-91C1-B6DDAB7952FE}" type="slidenum">
              <a:rPr lang="cs-CZ" smtClean="0"/>
              <a:t>8</a:t>
            </a:fld>
            <a:endParaRPr lang="cs-CZ"/>
          </a:p>
        </p:txBody>
      </p:sp>
    </p:spTree>
    <p:extLst>
      <p:ext uri="{BB962C8B-B14F-4D97-AF65-F5344CB8AC3E}">
        <p14:creationId xmlns:p14="http://schemas.microsoft.com/office/powerpoint/2010/main" val="2703738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5663" indent="-245663">
              <a:buAutoNum type="arabicParenR"/>
            </a:pPr>
            <a:r>
              <a:rPr lang="cs-CZ" baseline="0" dirty="0"/>
              <a:t>Ano  - povede k registraci tureckého dodavatele v DE – pokud by nebyla registrace, nevykazovalo by se v CZ VATR </a:t>
            </a:r>
          </a:p>
          <a:p>
            <a:pPr marL="245663" indent="-245663">
              <a:buAutoNum type="arabicParenR"/>
            </a:pPr>
            <a:r>
              <a:rPr lang="cs-CZ" baseline="0" dirty="0"/>
              <a:t>Ne – dovoz (sledujeme fyzický pohyb zboží)</a:t>
            </a:r>
          </a:p>
          <a:p>
            <a:r>
              <a:rPr lang="cs-CZ" dirty="0"/>
              <a:t>3)   Místo plnění SVK – český plátce se v SVK registruje a odvede daň, poté by při takových transakcích používal SVK </a:t>
            </a:r>
            <a:r>
              <a:rPr lang="cs-CZ" dirty="0" err="1"/>
              <a:t>DIČ..pokud</a:t>
            </a:r>
            <a:r>
              <a:rPr lang="cs-CZ" dirty="0"/>
              <a:t> by se český plátce na SVK neregistroval a bylo by pouze ČR DIČ, pak daním v ČR na ř.3 – BEZ NÁROKU NA ODPOČET, v SVK by však měl stále povinnost odvést daň – v ČR by si poté mohl snížit ZD o hodnotu, pokud by se v SVK registroval a podal </a:t>
            </a:r>
            <a:r>
              <a:rPr lang="cs-CZ" dirty="0" err="1"/>
              <a:t>dodatečka</a:t>
            </a:r>
            <a:r>
              <a:rPr lang="cs-CZ" dirty="0"/>
              <a:t> (prokázání odvedené daně SVK daňovým přiznáním)</a:t>
            </a:r>
          </a:p>
        </p:txBody>
      </p:sp>
      <p:sp>
        <p:nvSpPr>
          <p:cNvPr id="4" name="Slide Number Placeholder 3"/>
          <p:cNvSpPr>
            <a:spLocks noGrp="1"/>
          </p:cNvSpPr>
          <p:nvPr>
            <p:ph type="sldNum" sz="quarter" idx="5"/>
          </p:nvPr>
        </p:nvSpPr>
        <p:spPr/>
        <p:txBody>
          <a:bodyPr/>
          <a:lstStyle/>
          <a:p>
            <a:fld id="{D7409990-7F0F-4AE4-91C1-B6DDAB7952FE}" type="slidenum">
              <a:rPr lang="cs-CZ" smtClean="0"/>
              <a:t>9</a:t>
            </a:fld>
            <a:endParaRPr lang="cs-CZ"/>
          </a:p>
        </p:txBody>
      </p:sp>
    </p:spTree>
    <p:extLst>
      <p:ext uri="{BB962C8B-B14F-4D97-AF65-F5344CB8AC3E}">
        <p14:creationId xmlns:p14="http://schemas.microsoft.com/office/powerpoint/2010/main" val="37543188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 Right light vertical im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0" y="0"/>
            <a:ext cx="9906000" cy="6858000"/>
          </a:xfrm>
          <a:prstGeom prst="rect">
            <a:avLst/>
          </a:prstGeom>
        </p:spPr>
      </p:pic>
      <p:sp>
        <p:nvSpPr>
          <p:cNvPr id="8" name="Title 1"/>
          <p:cNvSpPr>
            <a:spLocks noGrp="1"/>
          </p:cNvSpPr>
          <p:nvPr>
            <p:ph type="ctrTitle" hasCustomPrompt="1"/>
          </p:nvPr>
        </p:nvSpPr>
        <p:spPr>
          <a:xfrm>
            <a:off x="790700" y="1339200"/>
            <a:ext cx="6192000" cy="3510000"/>
          </a:xfrm>
        </p:spPr>
        <p:txBody>
          <a:bodyPr anchor="t" anchorCtr="0"/>
          <a:lstStyle>
            <a:lvl1pPr algn="l">
              <a:defRPr sz="11000">
                <a:solidFill>
                  <a:schemeClr val="bg1"/>
                </a:solidFill>
              </a:defRPr>
            </a:lvl1pPr>
          </a:lstStyle>
          <a:p>
            <a:r>
              <a:rPr lang="en-GB" dirty="0"/>
              <a:t>Title Slide 1 – </a:t>
            </a:r>
            <a:br>
              <a:rPr lang="en-GB" dirty="0"/>
            </a:br>
            <a:r>
              <a:rPr lang="en-GB" dirty="0"/>
              <a:t>Left light vertical image</a:t>
            </a:r>
            <a:endParaRPr lang="en-US" dirty="0"/>
          </a:p>
        </p:txBody>
      </p:sp>
      <p:sp>
        <p:nvSpPr>
          <p:cNvPr id="11" name="Freeform 19"/>
          <p:cNvSpPr>
            <a:spLocks noEditPoints="1"/>
          </p:cNvSpPr>
          <p:nvPr userDrawn="1"/>
        </p:nvSpPr>
        <p:spPr bwMode="auto">
          <a:xfrm>
            <a:off x="8195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4" name="Text Placeholder 3"/>
          <p:cNvSpPr>
            <a:spLocks noGrp="1"/>
          </p:cNvSpPr>
          <p:nvPr>
            <p:ph type="body" sz="quarter" idx="11"/>
          </p:nvPr>
        </p:nvSpPr>
        <p:spPr>
          <a:xfrm>
            <a:off x="819501" y="5036400"/>
            <a:ext cx="61632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986092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KEY MESSAGE">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48" y="1422400"/>
            <a:ext cx="1746000" cy="4604400"/>
          </a:xfrm>
          <a:solidFill>
            <a:schemeClr val="accent1"/>
          </a:solidFill>
          <a:ln>
            <a:solidFill>
              <a:schemeClr val="accent1"/>
            </a:solidFill>
          </a:ln>
        </p:spPr>
        <p:txBody>
          <a:bodyPr lIns="54000" tIns="54000" rIns="54000" bIns="5400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1"/>
          </p:nvPr>
        </p:nvSpPr>
        <p:spPr>
          <a:xfrm>
            <a:off x="2451100" y="1422400"/>
            <a:ext cx="6965950" cy="4604400"/>
          </a:xfrm>
          <a:ln>
            <a:solidFill>
              <a:schemeClr val="accent1"/>
            </a:solidFill>
          </a:ln>
        </p:spPr>
        <p:txBody>
          <a:bodyPr lIns="54000" tIns="54000" rIns="54000" bIns="54000"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p:cNvSpPr>
            <a:spLocks noGrp="1"/>
          </p:cNvSpPr>
          <p:nvPr>
            <p:ph type="title"/>
          </p:nvPr>
        </p:nvSpPr>
        <p:spPr/>
        <p:txBody>
          <a:bodyPr/>
          <a:lstStyle/>
          <a:p>
            <a:r>
              <a:rPr lang="en-US"/>
              <a:t>Click to edit Master title style</a:t>
            </a:r>
            <a:endParaRPr lang="en-GB" dirty="0"/>
          </a:p>
        </p:txBody>
      </p:sp>
      <p:sp>
        <p:nvSpPr>
          <p:cNvPr id="6" name="Text Placeholder 4"/>
          <p:cNvSpPr>
            <a:spLocks noGrp="1"/>
          </p:cNvSpPr>
          <p:nvPr>
            <p:ph type="body" sz="quarter" idx="12" hasCustomPrompt="1"/>
          </p:nvPr>
        </p:nvSpPr>
        <p:spPr>
          <a:xfrm>
            <a:off x="488950" y="203863"/>
            <a:ext cx="859145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3988297081"/>
      </p:ext>
    </p:extLst>
  </p:cSld>
  <p:clrMapOvr>
    <a:masterClrMapping/>
  </p:clrMapOvr>
  <p:extLst>
    <p:ext uri="{DCECCB84-F9BA-43D5-87BE-67443E8EF086}">
      <p15:sldGuideLst xmlns:p15="http://schemas.microsoft.com/office/powerpoint/2012/main">
        <p15:guide id="1" pos="154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KEY MESSAGE TWO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1422400"/>
            <a:ext cx="1747838" cy="4604400"/>
          </a:xfrm>
          <a:solidFill>
            <a:schemeClr val="accent1"/>
          </a:solidFill>
          <a:ln>
            <a:solidFill>
              <a:schemeClr val="accent1"/>
            </a:solidFill>
          </a:ln>
        </p:spPr>
        <p:txBody>
          <a:bodyPr lIns="54000" tIns="54000" rIns="54000" bIns="5400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1"/>
          </p:nvPr>
        </p:nvSpPr>
        <p:spPr>
          <a:xfrm>
            <a:off x="2446338" y="1422400"/>
            <a:ext cx="3402000" cy="4604400"/>
          </a:xfrm>
          <a:ln>
            <a:solidFill>
              <a:schemeClr val="accent1"/>
            </a:solidFill>
          </a:ln>
        </p:spPr>
        <p:txBody>
          <a:bodyPr lIns="54000" tIns="54000" rIns="54000" bIns="54000"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2"/>
          </p:nvPr>
        </p:nvSpPr>
        <p:spPr>
          <a:xfrm>
            <a:off x="6015990" y="1422400"/>
            <a:ext cx="3402000" cy="4604400"/>
          </a:xfrm>
          <a:ln>
            <a:solidFill>
              <a:schemeClr val="accent1"/>
            </a:solidFill>
          </a:ln>
        </p:spPr>
        <p:txBody>
          <a:bodyPr lIns="54000" tIns="54000" rIns="54000" bIns="54000"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p:cNvSpPr>
            <a:spLocks noGrp="1"/>
          </p:cNvSpPr>
          <p:nvPr>
            <p:ph type="title"/>
          </p:nvPr>
        </p:nvSpPr>
        <p:spPr/>
        <p:txBody>
          <a:bodyPr/>
          <a:lstStyle/>
          <a:p>
            <a:r>
              <a:rPr lang="en-US"/>
              <a:t>Click to edit Master title style</a:t>
            </a:r>
            <a:endParaRPr lang="en-GB"/>
          </a:p>
        </p:txBody>
      </p:sp>
      <p:sp>
        <p:nvSpPr>
          <p:cNvPr id="7" name="Text Placeholder 4"/>
          <p:cNvSpPr>
            <a:spLocks noGrp="1"/>
          </p:cNvSpPr>
          <p:nvPr>
            <p:ph type="body" sz="quarter" idx="13" hasCustomPrompt="1"/>
          </p:nvPr>
        </p:nvSpPr>
        <p:spPr>
          <a:xfrm>
            <a:off x="488950" y="203863"/>
            <a:ext cx="859145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45295165"/>
      </p:ext>
    </p:extLst>
  </p:cSld>
  <p:clrMapOvr>
    <a:masterClrMapping/>
  </p:clrMapOvr>
  <p:extLst>
    <p:ext uri="{DCECCB84-F9BA-43D5-87BE-67443E8EF086}">
      <p15:sldGuideLst xmlns:p15="http://schemas.microsoft.com/office/powerpoint/2012/main">
        <p15:guide id="1" pos="1409">
          <p15:clr>
            <a:srgbClr val="FBAE40"/>
          </p15:clr>
        </p15:guide>
        <p15:guide id="2" pos="154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KEY MESSAGE Graphs">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1422400"/>
            <a:ext cx="1747838" cy="4604400"/>
          </a:xfrm>
          <a:solidFill>
            <a:schemeClr val="accent1"/>
          </a:solidFill>
          <a:ln>
            <a:solidFill>
              <a:schemeClr val="accent1"/>
            </a:solidFill>
          </a:ln>
        </p:spPr>
        <p:txBody>
          <a:bodyPr lIns="54000" tIns="54000" rIns="54000" bIns="5400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2"/>
          </p:nvPr>
        </p:nvSpPr>
        <p:spPr>
          <a:xfrm>
            <a:off x="6015990" y="1422400"/>
            <a:ext cx="3402000" cy="4604400"/>
          </a:xfrm>
          <a:ln>
            <a:solidFill>
              <a:schemeClr val="accent1"/>
            </a:solidFill>
          </a:ln>
        </p:spPr>
        <p:txBody>
          <a:bodyPr lIns="54000" tIns="54000" rIns="54000" bIns="54000"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p:cNvSpPr>
            <a:spLocks noGrp="1"/>
          </p:cNvSpPr>
          <p:nvPr>
            <p:ph type="title"/>
          </p:nvPr>
        </p:nvSpPr>
        <p:spPr/>
        <p:txBody>
          <a:bodyPr/>
          <a:lstStyle/>
          <a:p>
            <a:r>
              <a:rPr lang="en-US"/>
              <a:t>Click to edit Master title style</a:t>
            </a:r>
            <a:endParaRPr lang="en-GB"/>
          </a:p>
        </p:txBody>
      </p:sp>
      <p:sp>
        <p:nvSpPr>
          <p:cNvPr id="7" name="Text Placeholder 4"/>
          <p:cNvSpPr>
            <a:spLocks noGrp="1"/>
          </p:cNvSpPr>
          <p:nvPr>
            <p:ph type="body" sz="quarter" idx="13" hasCustomPrompt="1"/>
          </p:nvPr>
        </p:nvSpPr>
        <p:spPr>
          <a:xfrm>
            <a:off x="488950" y="203863"/>
            <a:ext cx="859145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4150666215"/>
      </p:ext>
    </p:extLst>
  </p:cSld>
  <p:clrMapOvr>
    <a:masterClrMapping/>
  </p:clrMapOvr>
  <p:extLst>
    <p:ext uri="{DCECCB84-F9BA-43D5-87BE-67443E8EF086}">
      <p15:sldGuideLst xmlns:p15="http://schemas.microsoft.com/office/powerpoint/2012/main">
        <p15:guide id="1" pos="1409">
          <p15:clr>
            <a:srgbClr val="FBAE40"/>
          </p15:clr>
        </p15:guide>
        <p15:guide id="2" pos="154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4"/>
          <p:cNvSpPr>
            <a:spLocks noGrp="1"/>
          </p:cNvSpPr>
          <p:nvPr>
            <p:ph type="body" sz="quarter" idx="11" hasCustomPrompt="1"/>
          </p:nvPr>
        </p:nvSpPr>
        <p:spPr>
          <a:xfrm>
            <a:off x="488950" y="203863"/>
            <a:ext cx="859145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10867071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1422400"/>
            <a:ext cx="8928100" cy="460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11" hasCustomPrompt="1"/>
          </p:nvPr>
        </p:nvSpPr>
        <p:spPr>
          <a:xfrm>
            <a:off x="488950" y="203863"/>
            <a:ext cx="8591450" cy="169200"/>
          </a:xfrm>
        </p:spPr>
        <p:txBody>
          <a:bodyPr anchor="b"/>
          <a:lstStyle>
            <a:lvl1pPr>
              <a:spcAft>
                <a:spcPts val="0"/>
              </a:spcAft>
              <a:defRPr sz="1200"/>
            </a:lvl1pPr>
          </a:lstStyle>
          <a:p>
            <a:pPr lvl="0"/>
            <a:r>
              <a:rPr lang="en-US" dirty="0"/>
              <a:t>Super title here</a:t>
            </a:r>
          </a:p>
        </p:txBody>
      </p:sp>
      <p:sp>
        <p:nvSpPr>
          <p:cNvPr id="6" name="Title 5"/>
          <p:cNvSpPr>
            <a:spLocks noGrp="1"/>
          </p:cNvSpPr>
          <p:nvPr>
            <p:ph type="title"/>
          </p:nvPr>
        </p:nvSpPr>
        <p:spPr>
          <a:xfrm>
            <a:off x="488950" y="451575"/>
            <a:ext cx="8928100" cy="723600"/>
          </a:xfrm>
        </p:spPr>
        <p:txBody>
          <a:bodyPr/>
          <a:lstStyle/>
          <a:p>
            <a:r>
              <a:rPr lang="en-US"/>
              <a:t>Click to edit Master title style</a:t>
            </a:r>
            <a:endParaRPr lang="en-GB" dirty="0"/>
          </a:p>
        </p:txBody>
      </p:sp>
    </p:spTree>
    <p:extLst>
      <p:ext uri="{BB962C8B-B14F-4D97-AF65-F5344CB8AC3E}">
        <p14:creationId xmlns:p14="http://schemas.microsoft.com/office/powerpoint/2010/main" val="1076173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1422400"/>
            <a:ext cx="4373150" cy="460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5043900" y="1422400"/>
            <a:ext cx="4036500" cy="460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p:cNvSpPr>
            <a:spLocks noGrp="1"/>
          </p:cNvSpPr>
          <p:nvPr>
            <p:ph type="title"/>
          </p:nvPr>
        </p:nvSpPr>
        <p:spPr>
          <a:xfrm>
            <a:off x="488950" y="451575"/>
            <a:ext cx="8591450" cy="723600"/>
          </a:xfrm>
        </p:spPr>
        <p:txBody>
          <a:bodyPr/>
          <a:lstStyle/>
          <a:p>
            <a:r>
              <a:rPr lang="en-US"/>
              <a:t>Click to edit Master title style</a:t>
            </a:r>
            <a:endParaRPr lang="en-GB" dirty="0"/>
          </a:p>
        </p:txBody>
      </p:sp>
      <p:sp>
        <p:nvSpPr>
          <p:cNvPr id="5" name="Text Placeholder 4"/>
          <p:cNvSpPr>
            <a:spLocks noGrp="1"/>
          </p:cNvSpPr>
          <p:nvPr>
            <p:ph type="body" sz="quarter" idx="12" hasCustomPrompt="1"/>
          </p:nvPr>
        </p:nvSpPr>
        <p:spPr>
          <a:xfrm>
            <a:off x="488950" y="203863"/>
            <a:ext cx="859145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760996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WITH IMAGE OR CHAR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1422400"/>
            <a:ext cx="4373150" cy="460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hart Placeholder 5"/>
          <p:cNvSpPr>
            <a:spLocks noGrp="1"/>
          </p:cNvSpPr>
          <p:nvPr>
            <p:ph type="chart" sz="quarter" idx="13"/>
          </p:nvPr>
        </p:nvSpPr>
        <p:spPr>
          <a:xfrm>
            <a:off x="5043900" y="1422400"/>
            <a:ext cx="4373150" cy="4604400"/>
          </a:xfrm>
        </p:spPr>
        <p:txBody>
          <a:bodyPr anchor="ctr"/>
          <a:lstStyle>
            <a:lvl1pPr algn="ctr">
              <a:defRPr/>
            </a:lvl1pPr>
          </a:lstStyle>
          <a:p>
            <a:r>
              <a:rPr lang="en-US"/>
              <a:t>Click icon to add chart</a:t>
            </a:r>
            <a:endParaRPr lang="en-GB" dirty="0"/>
          </a:p>
        </p:txBody>
      </p:sp>
      <p:sp>
        <p:nvSpPr>
          <p:cNvPr id="2" name="Title 1"/>
          <p:cNvSpPr>
            <a:spLocks noGrp="1"/>
          </p:cNvSpPr>
          <p:nvPr>
            <p:ph type="title"/>
          </p:nvPr>
        </p:nvSpPr>
        <p:spPr>
          <a:xfrm>
            <a:off x="488950" y="451575"/>
            <a:ext cx="8928100" cy="723600"/>
          </a:xfrm>
        </p:spPr>
        <p:txBody>
          <a:bodyPr/>
          <a:lstStyle/>
          <a:p>
            <a:r>
              <a:rPr lang="en-US"/>
              <a:t>Click to edit Master title style</a:t>
            </a:r>
            <a:endParaRPr lang="en-GB" dirty="0"/>
          </a:p>
        </p:txBody>
      </p:sp>
      <p:sp>
        <p:nvSpPr>
          <p:cNvPr id="5" name="Text Placeholder 4"/>
          <p:cNvSpPr>
            <a:spLocks noGrp="1"/>
          </p:cNvSpPr>
          <p:nvPr>
            <p:ph type="body" sz="quarter" idx="11" hasCustomPrompt="1"/>
          </p:nvPr>
        </p:nvSpPr>
        <p:spPr>
          <a:xfrm>
            <a:off x="488950" y="203863"/>
            <a:ext cx="825480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1468853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COLUMN CHART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3830800"/>
            <a:ext cx="8928100" cy="21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hart Placeholder 4"/>
          <p:cNvSpPr>
            <a:spLocks noGrp="1"/>
          </p:cNvSpPr>
          <p:nvPr>
            <p:ph type="chart" sz="quarter" idx="11"/>
          </p:nvPr>
        </p:nvSpPr>
        <p:spPr>
          <a:xfrm>
            <a:off x="488950" y="1422400"/>
            <a:ext cx="8928100" cy="2196000"/>
          </a:xfrm>
        </p:spPr>
        <p:txBody>
          <a:bodyPr anchor="ctr"/>
          <a:lstStyle>
            <a:lvl1pPr algn="ctr">
              <a:defRPr/>
            </a:lvl1pPr>
          </a:lstStyle>
          <a:p>
            <a:r>
              <a:rPr lang="en-US"/>
              <a:t>Click icon to add chart</a:t>
            </a:r>
            <a:endParaRPr lang="en-GB" dirty="0"/>
          </a:p>
        </p:txBody>
      </p:sp>
      <p:sp>
        <p:nvSpPr>
          <p:cNvPr id="3" name="Title 2"/>
          <p:cNvSpPr>
            <a:spLocks noGrp="1"/>
          </p:cNvSpPr>
          <p:nvPr>
            <p:ph type="title"/>
          </p:nvPr>
        </p:nvSpPr>
        <p:spPr>
          <a:xfrm>
            <a:off x="488950" y="451575"/>
            <a:ext cx="8928100" cy="723600"/>
          </a:xfrm>
        </p:spPr>
        <p:txBody>
          <a:bodyPr/>
          <a:lstStyle/>
          <a:p>
            <a:r>
              <a:rPr lang="en-US"/>
              <a:t>Click to edit Master title style</a:t>
            </a:r>
            <a:endParaRPr lang="en-GB" dirty="0"/>
          </a:p>
        </p:txBody>
      </p:sp>
      <p:sp>
        <p:nvSpPr>
          <p:cNvPr id="6" name="Text Placeholder 4"/>
          <p:cNvSpPr>
            <a:spLocks noGrp="1"/>
          </p:cNvSpPr>
          <p:nvPr>
            <p:ph type="body" sz="quarter" idx="12" hasCustomPrompt="1"/>
          </p:nvPr>
        </p:nvSpPr>
        <p:spPr>
          <a:xfrm>
            <a:off x="488950" y="203863"/>
            <a:ext cx="859145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7786615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 CHART TEXT">
    <p:spTree>
      <p:nvGrpSpPr>
        <p:cNvPr id="1" name=""/>
        <p:cNvGrpSpPr/>
        <p:nvPr/>
      </p:nvGrpSpPr>
      <p:grpSpPr>
        <a:xfrm>
          <a:off x="0" y="0"/>
          <a:ext cx="0" cy="0"/>
          <a:chOff x="0" y="0"/>
          <a:chExt cx="0" cy="0"/>
        </a:xfrm>
      </p:grpSpPr>
      <p:sp>
        <p:nvSpPr>
          <p:cNvPr id="5" name="Chart Placeholder 4"/>
          <p:cNvSpPr>
            <a:spLocks noGrp="1"/>
          </p:cNvSpPr>
          <p:nvPr>
            <p:ph type="chart" sz="quarter" idx="11"/>
          </p:nvPr>
        </p:nvSpPr>
        <p:spPr>
          <a:xfrm>
            <a:off x="3531000" y="1422400"/>
            <a:ext cx="2844000" cy="2196000"/>
          </a:xfrm>
        </p:spPr>
        <p:txBody>
          <a:bodyPr anchor="ctr"/>
          <a:lstStyle>
            <a:lvl1pPr algn="ctr">
              <a:defRPr/>
            </a:lvl1pPr>
          </a:lstStyle>
          <a:p>
            <a:r>
              <a:rPr lang="en-US"/>
              <a:t>Click icon to add chart</a:t>
            </a:r>
            <a:endParaRPr lang="en-GB" dirty="0"/>
          </a:p>
        </p:txBody>
      </p:sp>
      <p:sp>
        <p:nvSpPr>
          <p:cNvPr id="6" name="Chart Placeholder 4"/>
          <p:cNvSpPr>
            <a:spLocks noGrp="1"/>
          </p:cNvSpPr>
          <p:nvPr>
            <p:ph type="chart" sz="quarter" idx="12"/>
          </p:nvPr>
        </p:nvSpPr>
        <p:spPr>
          <a:xfrm>
            <a:off x="488950" y="1422400"/>
            <a:ext cx="2844000" cy="2196000"/>
          </a:xfrm>
        </p:spPr>
        <p:txBody>
          <a:bodyPr anchor="ctr"/>
          <a:lstStyle>
            <a:lvl1pPr algn="ctr">
              <a:defRPr/>
            </a:lvl1pPr>
          </a:lstStyle>
          <a:p>
            <a:r>
              <a:rPr lang="en-US"/>
              <a:t>Click icon to add chart</a:t>
            </a:r>
            <a:endParaRPr lang="en-GB" dirty="0"/>
          </a:p>
        </p:txBody>
      </p:sp>
      <p:sp>
        <p:nvSpPr>
          <p:cNvPr id="7" name="Text Placeholder 8"/>
          <p:cNvSpPr>
            <a:spLocks noGrp="1"/>
          </p:cNvSpPr>
          <p:nvPr>
            <p:ph type="body" sz="quarter" idx="10"/>
          </p:nvPr>
        </p:nvSpPr>
        <p:spPr>
          <a:xfrm>
            <a:off x="488949" y="3830800"/>
            <a:ext cx="2844000" cy="21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hart Placeholder 4"/>
          <p:cNvSpPr>
            <a:spLocks noGrp="1"/>
          </p:cNvSpPr>
          <p:nvPr>
            <p:ph type="chart" sz="quarter" idx="13"/>
          </p:nvPr>
        </p:nvSpPr>
        <p:spPr>
          <a:xfrm>
            <a:off x="6573050" y="1422400"/>
            <a:ext cx="2844000" cy="2196000"/>
          </a:xfrm>
        </p:spPr>
        <p:txBody>
          <a:bodyPr anchor="ctr"/>
          <a:lstStyle>
            <a:lvl1pPr algn="ctr">
              <a:defRPr/>
            </a:lvl1pPr>
          </a:lstStyle>
          <a:p>
            <a:r>
              <a:rPr lang="en-US"/>
              <a:t>Click icon to add chart</a:t>
            </a:r>
            <a:endParaRPr lang="en-GB" dirty="0"/>
          </a:p>
        </p:txBody>
      </p:sp>
      <p:sp>
        <p:nvSpPr>
          <p:cNvPr id="9" name="Text Placeholder 8"/>
          <p:cNvSpPr>
            <a:spLocks noGrp="1"/>
          </p:cNvSpPr>
          <p:nvPr>
            <p:ph type="body" sz="quarter" idx="14"/>
          </p:nvPr>
        </p:nvSpPr>
        <p:spPr>
          <a:xfrm>
            <a:off x="3530999" y="3830800"/>
            <a:ext cx="2844000" cy="21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8"/>
          <p:cNvSpPr>
            <a:spLocks noGrp="1"/>
          </p:cNvSpPr>
          <p:nvPr>
            <p:ph type="body" sz="quarter" idx="15"/>
          </p:nvPr>
        </p:nvSpPr>
        <p:spPr>
          <a:xfrm>
            <a:off x="6573050" y="3830800"/>
            <a:ext cx="2844000" cy="21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p:cNvSpPr>
            <a:spLocks noGrp="1"/>
          </p:cNvSpPr>
          <p:nvPr>
            <p:ph type="title"/>
          </p:nvPr>
        </p:nvSpPr>
        <p:spPr>
          <a:xfrm>
            <a:off x="488950" y="451575"/>
            <a:ext cx="8928100" cy="723600"/>
          </a:xfrm>
        </p:spPr>
        <p:txBody>
          <a:bodyPr/>
          <a:lstStyle/>
          <a:p>
            <a:r>
              <a:rPr lang="en-US"/>
              <a:t>Click to edit Master title style</a:t>
            </a:r>
            <a:endParaRPr lang="en-GB" dirty="0"/>
          </a:p>
        </p:txBody>
      </p:sp>
      <p:sp>
        <p:nvSpPr>
          <p:cNvPr id="11" name="Text Placeholder 4"/>
          <p:cNvSpPr>
            <a:spLocks noGrp="1"/>
          </p:cNvSpPr>
          <p:nvPr>
            <p:ph type="body" sz="quarter" idx="16" hasCustomPrompt="1"/>
          </p:nvPr>
        </p:nvSpPr>
        <p:spPr>
          <a:xfrm>
            <a:off x="488950" y="203863"/>
            <a:ext cx="859145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34413369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488950" y="1422400"/>
            <a:ext cx="8928100" cy="4604400"/>
          </a:xfrm>
        </p:spPr>
        <p:txBody>
          <a:bodyPr anchor="ctr"/>
          <a:lstStyle>
            <a:lvl1pPr algn="ctr">
              <a:defRPr/>
            </a:lvl1pPr>
          </a:lstStyle>
          <a:p>
            <a:r>
              <a:rPr lang="en-US"/>
              <a:t>Click icon to add picture</a:t>
            </a:r>
            <a:endParaRPr lang="en-GB"/>
          </a:p>
        </p:txBody>
      </p:sp>
      <p:sp>
        <p:nvSpPr>
          <p:cNvPr id="3" name="Title 2"/>
          <p:cNvSpPr>
            <a:spLocks noGrp="1"/>
          </p:cNvSpPr>
          <p:nvPr>
            <p:ph type="title"/>
          </p:nvPr>
        </p:nvSpPr>
        <p:spPr>
          <a:xfrm>
            <a:off x="488950" y="451575"/>
            <a:ext cx="8928100" cy="723600"/>
          </a:xfrm>
        </p:spPr>
        <p:txBody>
          <a:bodyPr/>
          <a:lstStyle/>
          <a:p>
            <a:r>
              <a:rPr lang="en-US"/>
              <a:t>Click to edit Master title style</a:t>
            </a:r>
            <a:endParaRPr lang="en-GB" dirty="0"/>
          </a:p>
        </p:txBody>
      </p:sp>
      <p:sp>
        <p:nvSpPr>
          <p:cNvPr id="5" name="Text Placeholder 4"/>
          <p:cNvSpPr>
            <a:spLocks noGrp="1"/>
          </p:cNvSpPr>
          <p:nvPr>
            <p:ph type="body" sz="quarter" idx="11" hasCustomPrompt="1"/>
          </p:nvPr>
        </p:nvSpPr>
        <p:spPr>
          <a:xfrm>
            <a:off x="488950" y="203863"/>
            <a:ext cx="859145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1546685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 Right dark vertical imag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8" name="Title 1"/>
          <p:cNvSpPr>
            <a:spLocks noGrp="1"/>
          </p:cNvSpPr>
          <p:nvPr>
            <p:ph type="ctrTitle" hasCustomPrompt="1"/>
          </p:nvPr>
        </p:nvSpPr>
        <p:spPr>
          <a:xfrm>
            <a:off x="790700" y="1339200"/>
            <a:ext cx="6192000" cy="3510000"/>
          </a:xfrm>
        </p:spPr>
        <p:txBody>
          <a:bodyPr anchor="t" anchorCtr="0"/>
          <a:lstStyle>
            <a:lvl1pPr algn="l">
              <a:defRPr sz="11000">
                <a:solidFill>
                  <a:schemeClr val="bg1"/>
                </a:solidFill>
              </a:defRPr>
            </a:lvl1pPr>
          </a:lstStyle>
          <a:p>
            <a:r>
              <a:rPr lang="en-GB" dirty="0"/>
              <a:t>Title Slide 2 – </a:t>
            </a:r>
            <a:br>
              <a:rPr lang="en-GB" dirty="0"/>
            </a:br>
            <a:r>
              <a:rPr lang="en-GB" dirty="0"/>
              <a:t>Right dark vertical image</a:t>
            </a:r>
            <a:endParaRPr lang="en-US" dirty="0"/>
          </a:p>
        </p:txBody>
      </p:sp>
      <p:sp>
        <p:nvSpPr>
          <p:cNvPr id="11" name="Freeform 19"/>
          <p:cNvSpPr>
            <a:spLocks noEditPoints="1"/>
          </p:cNvSpPr>
          <p:nvPr userDrawn="1"/>
        </p:nvSpPr>
        <p:spPr bwMode="auto">
          <a:xfrm>
            <a:off x="8195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9" name="Text Placeholder 3"/>
          <p:cNvSpPr>
            <a:spLocks noGrp="1"/>
          </p:cNvSpPr>
          <p:nvPr>
            <p:ph type="body" sz="quarter" idx="11"/>
          </p:nvPr>
        </p:nvSpPr>
        <p:spPr>
          <a:xfrm>
            <a:off x="819501" y="5036400"/>
            <a:ext cx="61632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4807835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906000" cy="6026800"/>
          </a:xfrm>
        </p:spPr>
        <p:txBody>
          <a:bodyPr anchor="ctr"/>
          <a:lstStyle>
            <a:lvl1pPr algn="ctr">
              <a:defRPr/>
            </a:lvl1pPr>
          </a:lstStyle>
          <a:p>
            <a:r>
              <a:rPr lang="en-US"/>
              <a:t>Click icon to add picture</a:t>
            </a:r>
            <a:endParaRPr lang="en-GB"/>
          </a:p>
        </p:txBody>
      </p:sp>
    </p:spTree>
    <p:extLst>
      <p:ext uri="{BB962C8B-B14F-4D97-AF65-F5344CB8AC3E}">
        <p14:creationId xmlns:p14="http://schemas.microsoft.com/office/powerpoint/2010/main" val="29006133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OCESS FIVE COLUMN">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2336184"/>
            <a:ext cx="1620000" cy="3690616"/>
          </a:xfrm>
        </p:spPr>
        <p:txBody>
          <a:bodyPr/>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2315975" y="2336184"/>
            <a:ext cx="1620000" cy="3690616"/>
          </a:xfrm>
        </p:spPr>
        <p:txBody>
          <a:bodyPr/>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2"/>
          </p:nvPr>
        </p:nvSpPr>
        <p:spPr>
          <a:xfrm>
            <a:off x="4143000" y="2336184"/>
            <a:ext cx="1620000" cy="3690616"/>
          </a:xfrm>
        </p:spPr>
        <p:txBody>
          <a:bodyPr/>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5970025" y="2336184"/>
            <a:ext cx="1620000" cy="3690616"/>
          </a:xfrm>
        </p:spPr>
        <p:txBody>
          <a:bodyPr/>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2"/>
          <p:cNvSpPr>
            <a:spLocks noGrp="1"/>
          </p:cNvSpPr>
          <p:nvPr>
            <p:ph type="body" sz="quarter" idx="14" hasCustomPrompt="1"/>
          </p:nvPr>
        </p:nvSpPr>
        <p:spPr>
          <a:xfrm>
            <a:off x="488950" y="1426659"/>
            <a:ext cx="1620000" cy="604800"/>
          </a:xfrm>
          <a:prstGeom prst="homePlate">
            <a:avLst>
              <a:gd name="adj" fmla="val 31970"/>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2315975" y="1426659"/>
            <a:ext cx="1620000" cy="604800"/>
          </a:xfrm>
          <a:prstGeom prst="chevron">
            <a:avLst>
              <a:gd name="adj" fmla="val 31101"/>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4143000" y="1426659"/>
            <a:ext cx="1620000" cy="604800"/>
          </a:xfrm>
          <a:prstGeom prst="chevron">
            <a:avLst>
              <a:gd name="adj" fmla="val 31101"/>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5970025" y="1426659"/>
            <a:ext cx="1620000" cy="604800"/>
          </a:xfrm>
          <a:prstGeom prst="chevron">
            <a:avLst>
              <a:gd name="adj" fmla="val 31101"/>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1" name="Text Placeholder 12"/>
          <p:cNvSpPr>
            <a:spLocks noGrp="1"/>
          </p:cNvSpPr>
          <p:nvPr>
            <p:ph type="body" sz="quarter" idx="18" hasCustomPrompt="1"/>
          </p:nvPr>
        </p:nvSpPr>
        <p:spPr>
          <a:xfrm>
            <a:off x="7797050" y="1426659"/>
            <a:ext cx="1620000" cy="604800"/>
          </a:xfrm>
          <a:prstGeom prst="chevron">
            <a:avLst>
              <a:gd name="adj" fmla="val 31101"/>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2" name="Text Placeholder 8"/>
          <p:cNvSpPr>
            <a:spLocks noGrp="1"/>
          </p:cNvSpPr>
          <p:nvPr>
            <p:ph type="body" sz="quarter" idx="19"/>
          </p:nvPr>
        </p:nvSpPr>
        <p:spPr>
          <a:xfrm>
            <a:off x="7797050" y="2336184"/>
            <a:ext cx="1620000" cy="3690616"/>
          </a:xfrm>
        </p:spPr>
        <p:txBody>
          <a:bodyPr/>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p:cNvSpPr>
            <a:spLocks noGrp="1"/>
          </p:cNvSpPr>
          <p:nvPr>
            <p:ph type="title"/>
          </p:nvPr>
        </p:nvSpPr>
        <p:spPr>
          <a:xfrm>
            <a:off x="488950" y="451575"/>
            <a:ext cx="8928100" cy="723600"/>
          </a:xfrm>
        </p:spPr>
        <p:txBody>
          <a:bodyPr/>
          <a:lstStyle/>
          <a:p>
            <a:r>
              <a:rPr lang="en-US"/>
              <a:t>Click to edit Master title style</a:t>
            </a:r>
            <a:endParaRPr lang="en-GB" dirty="0"/>
          </a:p>
        </p:txBody>
      </p:sp>
      <p:sp>
        <p:nvSpPr>
          <p:cNvPr id="14" name="Text Placeholder 4"/>
          <p:cNvSpPr>
            <a:spLocks noGrp="1"/>
          </p:cNvSpPr>
          <p:nvPr>
            <p:ph type="body" sz="quarter" idx="20" hasCustomPrompt="1"/>
          </p:nvPr>
        </p:nvSpPr>
        <p:spPr>
          <a:xfrm>
            <a:off x="488950" y="203863"/>
            <a:ext cx="859145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28775981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OCESS FOUR COLUMN">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2336184"/>
            <a:ext cx="2088000" cy="3690616"/>
          </a:xfrm>
        </p:spPr>
        <p:txBody>
          <a:bodyPr/>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2768983" y="2336184"/>
            <a:ext cx="2088000" cy="3690616"/>
          </a:xfrm>
        </p:spPr>
        <p:txBody>
          <a:bodyPr/>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2"/>
          </p:nvPr>
        </p:nvSpPr>
        <p:spPr>
          <a:xfrm>
            <a:off x="5049016" y="2336184"/>
            <a:ext cx="2088000" cy="3690616"/>
          </a:xfrm>
        </p:spPr>
        <p:txBody>
          <a:bodyPr/>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7329050" y="2336184"/>
            <a:ext cx="2088000" cy="3690616"/>
          </a:xfrm>
        </p:spPr>
        <p:txBody>
          <a:bodyPr/>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2"/>
          <p:cNvSpPr>
            <a:spLocks noGrp="1"/>
          </p:cNvSpPr>
          <p:nvPr>
            <p:ph type="body" sz="quarter" idx="14" hasCustomPrompt="1"/>
          </p:nvPr>
        </p:nvSpPr>
        <p:spPr>
          <a:xfrm>
            <a:off x="488950" y="1426659"/>
            <a:ext cx="2088000" cy="604800"/>
          </a:xfrm>
          <a:prstGeom prst="homePlate">
            <a:avLst>
              <a:gd name="adj" fmla="val 31970"/>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2768983" y="1426659"/>
            <a:ext cx="2088000" cy="604800"/>
          </a:xfrm>
          <a:prstGeom prst="chevron">
            <a:avLst>
              <a:gd name="adj" fmla="val 31101"/>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5049016" y="1426659"/>
            <a:ext cx="2088000" cy="604800"/>
          </a:xfrm>
          <a:prstGeom prst="chevron">
            <a:avLst>
              <a:gd name="adj" fmla="val 31101"/>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7329050" y="1426659"/>
            <a:ext cx="2088000" cy="604800"/>
          </a:xfrm>
          <a:prstGeom prst="chevron">
            <a:avLst>
              <a:gd name="adj" fmla="val 31101"/>
            </a:avLst>
          </a:prstGeom>
          <a:solidFill>
            <a:schemeClr val="tx2"/>
          </a:solidFill>
        </p:spPr>
        <p:txBody>
          <a:bodyPr lIns="54000" tIns="54000" rIns="54000" bIns="54000" anchor="ctr"/>
          <a:lstStyle>
            <a:lvl1pPr algn="l">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 name="Title 2"/>
          <p:cNvSpPr>
            <a:spLocks noGrp="1"/>
          </p:cNvSpPr>
          <p:nvPr>
            <p:ph type="title"/>
          </p:nvPr>
        </p:nvSpPr>
        <p:spPr>
          <a:xfrm>
            <a:off x="488950" y="451575"/>
            <a:ext cx="8928100" cy="723600"/>
          </a:xfrm>
        </p:spPr>
        <p:txBody>
          <a:bodyPr/>
          <a:lstStyle/>
          <a:p>
            <a:r>
              <a:rPr lang="en-US"/>
              <a:t>Click to edit Master title style</a:t>
            </a:r>
            <a:endParaRPr lang="en-GB" dirty="0"/>
          </a:p>
        </p:txBody>
      </p:sp>
      <p:sp>
        <p:nvSpPr>
          <p:cNvPr id="11" name="Text Placeholder 4"/>
          <p:cNvSpPr>
            <a:spLocks noGrp="1"/>
          </p:cNvSpPr>
          <p:nvPr>
            <p:ph type="body" sz="quarter" idx="18" hasCustomPrompt="1"/>
          </p:nvPr>
        </p:nvSpPr>
        <p:spPr>
          <a:xfrm>
            <a:off x="488950" y="203863"/>
            <a:ext cx="859145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26838659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AD WITH CENTER">
    <p:spTree>
      <p:nvGrpSpPr>
        <p:cNvPr id="1" name=""/>
        <p:cNvGrpSpPr/>
        <p:nvPr/>
      </p:nvGrpSpPr>
      <p:grpSpPr>
        <a:xfrm>
          <a:off x="0" y="0"/>
          <a:ext cx="0" cy="0"/>
          <a:chOff x="0" y="0"/>
          <a:chExt cx="0" cy="0"/>
        </a:xfrm>
      </p:grpSpPr>
      <p:sp>
        <p:nvSpPr>
          <p:cNvPr id="5" name="Text Placeholder 8"/>
          <p:cNvSpPr>
            <a:spLocks noGrp="1"/>
          </p:cNvSpPr>
          <p:nvPr>
            <p:ph type="body" sz="quarter" idx="12"/>
          </p:nvPr>
        </p:nvSpPr>
        <p:spPr>
          <a:xfrm>
            <a:off x="5963100" y="4532800"/>
            <a:ext cx="3453950" cy="14940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5963100" y="1775459"/>
            <a:ext cx="3453950" cy="14940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2"/>
          <p:cNvSpPr>
            <a:spLocks noGrp="1"/>
          </p:cNvSpPr>
          <p:nvPr>
            <p:ph type="body" sz="quarter" idx="14" hasCustomPrompt="1"/>
          </p:nvPr>
        </p:nvSpPr>
        <p:spPr>
          <a:xfrm>
            <a:off x="4357201" y="3191932"/>
            <a:ext cx="1191600" cy="1191600"/>
          </a:xfrm>
          <a:prstGeom prst="ellipse">
            <a:avLst/>
          </a:prstGeom>
          <a:solidFill>
            <a:schemeClr val="accent1"/>
          </a:solidFill>
        </p:spPr>
        <p:txBody>
          <a:bodyPr lIns="54000" tIns="54000" rIns="54000" bIns="54000" anchor="ctr"/>
          <a:lstStyle>
            <a:lvl1pPr algn="ctr">
              <a:defRPr sz="9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1" name="Text Placeholder 8"/>
          <p:cNvSpPr>
            <a:spLocks noGrp="1"/>
          </p:cNvSpPr>
          <p:nvPr>
            <p:ph type="body" sz="quarter" idx="15"/>
          </p:nvPr>
        </p:nvSpPr>
        <p:spPr>
          <a:xfrm>
            <a:off x="5963100" y="1428430"/>
            <a:ext cx="3453950" cy="360000"/>
          </a:xfrm>
          <a:solidFill>
            <a:schemeClr val="tx2"/>
          </a:solidFill>
          <a:ln w="6350">
            <a:solidFill>
              <a:schemeClr val="tx2"/>
            </a:solid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2" name="Text Placeholder 8"/>
          <p:cNvSpPr>
            <a:spLocks noGrp="1"/>
          </p:cNvSpPr>
          <p:nvPr>
            <p:ph type="body" sz="quarter" idx="16"/>
          </p:nvPr>
        </p:nvSpPr>
        <p:spPr>
          <a:xfrm>
            <a:off x="5963100" y="4182242"/>
            <a:ext cx="3453950" cy="360000"/>
          </a:xfrm>
          <a:solidFill>
            <a:schemeClr val="tx2"/>
          </a:solidFill>
          <a:ln w="6350">
            <a:solidFill>
              <a:schemeClr val="tx2"/>
            </a:solid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4" name="Text Placeholder 8"/>
          <p:cNvSpPr>
            <a:spLocks noGrp="1"/>
          </p:cNvSpPr>
          <p:nvPr>
            <p:ph type="body" sz="quarter" idx="17"/>
          </p:nvPr>
        </p:nvSpPr>
        <p:spPr>
          <a:xfrm>
            <a:off x="488950" y="4532800"/>
            <a:ext cx="3453950" cy="14940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8"/>
          <p:cNvSpPr>
            <a:spLocks noGrp="1"/>
          </p:cNvSpPr>
          <p:nvPr>
            <p:ph type="body" sz="quarter" idx="18"/>
          </p:nvPr>
        </p:nvSpPr>
        <p:spPr>
          <a:xfrm>
            <a:off x="488950" y="4182242"/>
            <a:ext cx="3453950" cy="360000"/>
          </a:xfrm>
          <a:solidFill>
            <a:schemeClr val="tx2"/>
          </a:solidFill>
          <a:ln w="6350">
            <a:solidFill>
              <a:schemeClr val="tx2"/>
            </a:solid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9" name="Text Placeholder 8"/>
          <p:cNvSpPr>
            <a:spLocks noGrp="1"/>
          </p:cNvSpPr>
          <p:nvPr>
            <p:ph type="body" sz="quarter" idx="19"/>
          </p:nvPr>
        </p:nvSpPr>
        <p:spPr>
          <a:xfrm>
            <a:off x="488950" y="1775459"/>
            <a:ext cx="3453950" cy="14940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8"/>
          <p:cNvSpPr>
            <a:spLocks noGrp="1"/>
          </p:cNvSpPr>
          <p:nvPr>
            <p:ph type="body" sz="quarter" idx="20"/>
          </p:nvPr>
        </p:nvSpPr>
        <p:spPr>
          <a:xfrm>
            <a:off x="488950" y="1428430"/>
            <a:ext cx="3453950" cy="360000"/>
          </a:xfrm>
          <a:solidFill>
            <a:schemeClr val="tx2"/>
          </a:solidFill>
          <a:ln w="6350">
            <a:solidFill>
              <a:schemeClr val="tx2"/>
            </a:solid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3" name="Right Arrow 2"/>
          <p:cNvSpPr/>
          <p:nvPr userDrawn="1"/>
        </p:nvSpPr>
        <p:spPr>
          <a:xfrm rot="2655894">
            <a:off x="4100849" y="2812312"/>
            <a:ext cx="413400" cy="378000"/>
          </a:xfrm>
          <a:prstGeom prst="rightArrow">
            <a:avLst>
              <a:gd name="adj1" fmla="val 65119"/>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l"/>
            <a:endParaRPr lang="en-GB" sz="900" dirty="0">
              <a:solidFill>
                <a:schemeClr val="bg1"/>
              </a:solidFill>
            </a:endParaRPr>
          </a:p>
        </p:txBody>
      </p:sp>
      <p:sp>
        <p:nvSpPr>
          <p:cNvPr id="21" name="Right Arrow 20"/>
          <p:cNvSpPr/>
          <p:nvPr userDrawn="1"/>
        </p:nvSpPr>
        <p:spPr>
          <a:xfrm rot="18944106" flipH="1">
            <a:off x="5391752" y="2812312"/>
            <a:ext cx="413400" cy="378000"/>
          </a:xfrm>
          <a:prstGeom prst="rightArrow">
            <a:avLst>
              <a:gd name="adj1" fmla="val 65119"/>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l"/>
            <a:endParaRPr lang="en-GB" sz="900" dirty="0">
              <a:solidFill>
                <a:schemeClr val="bg1"/>
              </a:solidFill>
            </a:endParaRPr>
          </a:p>
        </p:txBody>
      </p:sp>
      <p:sp>
        <p:nvSpPr>
          <p:cNvPr id="22" name="Right Arrow 21"/>
          <p:cNvSpPr/>
          <p:nvPr userDrawn="1"/>
        </p:nvSpPr>
        <p:spPr>
          <a:xfrm rot="18944106" flipV="1">
            <a:off x="4100849" y="4385153"/>
            <a:ext cx="413400" cy="378000"/>
          </a:xfrm>
          <a:prstGeom prst="rightArrow">
            <a:avLst>
              <a:gd name="adj1" fmla="val 65119"/>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l"/>
            <a:endParaRPr lang="en-GB" sz="900" dirty="0">
              <a:solidFill>
                <a:schemeClr val="bg1"/>
              </a:solidFill>
            </a:endParaRPr>
          </a:p>
        </p:txBody>
      </p:sp>
      <p:sp>
        <p:nvSpPr>
          <p:cNvPr id="23" name="Right Arrow 22"/>
          <p:cNvSpPr/>
          <p:nvPr userDrawn="1"/>
        </p:nvSpPr>
        <p:spPr>
          <a:xfrm rot="2655894" flipH="1" flipV="1">
            <a:off x="5391752" y="4385153"/>
            <a:ext cx="413400" cy="378000"/>
          </a:xfrm>
          <a:prstGeom prst="rightArrow">
            <a:avLst>
              <a:gd name="adj1" fmla="val 65119"/>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l"/>
            <a:endParaRPr lang="en-GB" sz="900" dirty="0">
              <a:solidFill>
                <a:schemeClr val="bg1"/>
              </a:solidFill>
            </a:endParaRPr>
          </a:p>
        </p:txBody>
      </p:sp>
      <p:sp>
        <p:nvSpPr>
          <p:cNvPr id="4" name="Title 3"/>
          <p:cNvSpPr>
            <a:spLocks noGrp="1"/>
          </p:cNvSpPr>
          <p:nvPr>
            <p:ph type="title"/>
          </p:nvPr>
        </p:nvSpPr>
        <p:spPr/>
        <p:txBody>
          <a:bodyPr/>
          <a:lstStyle/>
          <a:p>
            <a:r>
              <a:rPr lang="en-US"/>
              <a:t>Click to edit Master title style</a:t>
            </a:r>
            <a:endParaRPr lang="en-GB" dirty="0"/>
          </a:p>
        </p:txBody>
      </p:sp>
      <p:sp>
        <p:nvSpPr>
          <p:cNvPr id="16" name="Text Placeholder 4"/>
          <p:cNvSpPr>
            <a:spLocks noGrp="1"/>
          </p:cNvSpPr>
          <p:nvPr>
            <p:ph type="body" sz="quarter" idx="11" hasCustomPrompt="1"/>
          </p:nvPr>
        </p:nvSpPr>
        <p:spPr>
          <a:xfrm>
            <a:off x="488950" y="203863"/>
            <a:ext cx="825480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16957156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 BLUE">
    <p:spTree>
      <p:nvGrpSpPr>
        <p:cNvPr id="1" name=""/>
        <p:cNvGrpSpPr/>
        <p:nvPr/>
      </p:nvGrpSpPr>
      <p:grpSpPr>
        <a:xfrm>
          <a:off x="0" y="0"/>
          <a:ext cx="0" cy="0"/>
          <a:chOff x="0" y="0"/>
          <a:chExt cx="0" cy="0"/>
        </a:xfrm>
      </p:grpSpPr>
      <p:sp>
        <p:nvSpPr>
          <p:cNvPr id="19" name="Text Placeholder 8"/>
          <p:cNvSpPr>
            <a:spLocks noGrp="1"/>
          </p:cNvSpPr>
          <p:nvPr>
            <p:ph type="body" sz="quarter" idx="19"/>
          </p:nvPr>
        </p:nvSpPr>
        <p:spPr>
          <a:xfrm>
            <a:off x="488950" y="1781375"/>
            <a:ext cx="4373150" cy="4245425"/>
          </a:xfrm>
          <a:ln w="6350">
            <a:no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8"/>
          <p:cNvSpPr>
            <a:spLocks noGrp="1"/>
          </p:cNvSpPr>
          <p:nvPr>
            <p:ph type="body" sz="quarter" idx="20"/>
          </p:nvPr>
        </p:nvSpPr>
        <p:spPr>
          <a:xfrm>
            <a:off x="488950" y="1426659"/>
            <a:ext cx="4373150" cy="360000"/>
          </a:xfrm>
          <a:solidFill>
            <a:schemeClr val="tx2"/>
          </a:solidFill>
          <a:ln w="6350">
            <a:no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6" name="Text Placeholder 8"/>
          <p:cNvSpPr>
            <a:spLocks noGrp="1"/>
          </p:cNvSpPr>
          <p:nvPr>
            <p:ph type="body" sz="quarter" idx="21"/>
          </p:nvPr>
        </p:nvSpPr>
        <p:spPr>
          <a:xfrm>
            <a:off x="5043900" y="1781375"/>
            <a:ext cx="4373150" cy="4245425"/>
          </a:xfrm>
          <a:ln w="6350">
            <a:no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8"/>
          <p:cNvSpPr>
            <a:spLocks noGrp="1"/>
          </p:cNvSpPr>
          <p:nvPr>
            <p:ph type="body" sz="quarter" idx="22"/>
          </p:nvPr>
        </p:nvSpPr>
        <p:spPr>
          <a:xfrm>
            <a:off x="5043900" y="1426659"/>
            <a:ext cx="4373150" cy="360000"/>
          </a:xfrm>
          <a:solidFill>
            <a:schemeClr val="tx2"/>
          </a:solidFill>
          <a:ln w="6350">
            <a:no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3" name="Title 2"/>
          <p:cNvSpPr>
            <a:spLocks noGrp="1"/>
          </p:cNvSpPr>
          <p:nvPr>
            <p:ph type="title"/>
          </p:nvPr>
        </p:nvSpPr>
        <p:spPr>
          <a:xfrm>
            <a:off x="488950" y="451575"/>
            <a:ext cx="8928100" cy="723600"/>
          </a:xfrm>
        </p:spPr>
        <p:txBody>
          <a:bodyPr/>
          <a:lstStyle/>
          <a:p>
            <a:r>
              <a:rPr lang="en-US"/>
              <a:t>Click to edit Master title style</a:t>
            </a:r>
            <a:endParaRPr lang="en-GB" dirty="0"/>
          </a:p>
        </p:txBody>
      </p:sp>
      <p:sp>
        <p:nvSpPr>
          <p:cNvPr id="7" name="Text Placeholder 4"/>
          <p:cNvSpPr>
            <a:spLocks noGrp="1"/>
          </p:cNvSpPr>
          <p:nvPr>
            <p:ph type="body" sz="quarter" idx="11" hasCustomPrompt="1"/>
          </p:nvPr>
        </p:nvSpPr>
        <p:spPr>
          <a:xfrm>
            <a:off x="488950" y="203863"/>
            <a:ext cx="859145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3855353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5" name="Text Placeholder 8"/>
          <p:cNvSpPr>
            <a:spLocks noGrp="1"/>
          </p:cNvSpPr>
          <p:nvPr>
            <p:ph type="body" sz="quarter" idx="12"/>
          </p:nvPr>
        </p:nvSpPr>
        <p:spPr>
          <a:xfrm>
            <a:off x="5054324" y="4241200"/>
            <a:ext cx="4362725" cy="17856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5054324" y="1775459"/>
            <a:ext cx="4362725" cy="17856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8"/>
          <p:cNvSpPr>
            <a:spLocks noGrp="1"/>
          </p:cNvSpPr>
          <p:nvPr>
            <p:ph type="body" sz="quarter" idx="15"/>
          </p:nvPr>
        </p:nvSpPr>
        <p:spPr>
          <a:xfrm>
            <a:off x="5054324" y="1428430"/>
            <a:ext cx="4362725" cy="360000"/>
          </a:xfrm>
          <a:solidFill>
            <a:schemeClr val="tx2"/>
          </a:solidFill>
          <a:ln w="6350">
            <a:solidFill>
              <a:schemeClr val="tx2"/>
            </a:solid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2" name="Text Placeholder 8"/>
          <p:cNvSpPr>
            <a:spLocks noGrp="1"/>
          </p:cNvSpPr>
          <p:nvPr>
            <p:ph type="body" sz="quarter" idx="16"/>
          </p:nvPr>
        </p:nvSpPr>
        <p:spPr>
          <a:xfrm>
            <a:off x="5054324" y="3890142"/>
            <a:ext cx="4362725" cy="360000"/>
          </a:xfrm>
          <a:solidFill>
            <a:schemeClr val="tx2"/>
          </a:solidFill>
          <a:ln w="6350">
            <a:solidFill>
              <a:schemeClr val="tx2"/>
            </a:solid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4" name="Text Placeholder 8"/>
          <p:cNvSpPr>
            <a:spLocks noGrp="1"/>
          </p:cNvSpPr>
          <p:nvPr>
            <p:ph type="body" sz="quarter" idx="17"/>
          </p:nvPr>
        </p:nvSpPr>
        <p:spPr>
          <a:xfrm>
            <a:off x="488950" y="4241200"/>
            <a:ext cx="4361750" cy="17856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8"/>
          <p:cNvSpPr>
            <a:spLocks noGrp="1"/>
          </p:cNvSpPr>
          <p:nvPr>
            <p:ph type="body" sz="quarter" idx="18"/>
          </p:nvPr>
        </p:nvSpPr>
        <p:spPr>
          <a:xfrm>
            <a:off x="488950" y="3890142"/>
            <a:ext cx="4361750" cy="360000"/>
          </a:xfrm>
          <a:solidFill>
            <a:schemeClr val="tx2"/>
          </a:solidFill>
          <a:ln w="6350">
            <a:solidFill>
              <a:schemeClr val="tx2"/>
            </a:solid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9" name="Text Placeholder 8"/>
          <p:cNvSpPr>
            <a:spLocks noGrp="1"/>
          </p:cNvSpPr>
          <p:nvPr>
            <p:ph type="body" sz="quarter" idx="19"/>
          </p:nvPr>
        </p:nvSpPr>
        <p:spPr>
          <a:xfrm>
            <a:off x="488950" y="1775459"/>
            <a:ext cx="4361750" cy="17856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8"/>
          <p:cNvSpPr>
            <a:spLocks noGrp="1"/>
          </p:cNvSpPr>
          <p:nvPr>
            <p:ph type="body" sz="quarter" idx="20"/>
          </p:nvPr>
        </p:nvSpPr>
        <p:spPr>
          <a:xfrm>
            <a:off x="488950" y="1428430"/>
            <a:ext cx="4361750" cy="360000"/>
          </a:xfrm>
          <a:solidFill>
            <a:schemeClr val="tx2"/>
          </a:solidFill>
          <a:ln w="6350">
            <a:solidFill>
              <a:schemeClr val="tx2"/>
            </a:solidFill>
          </a:ln>
        </p:spPr>
        <p:txBody>
          <a:bodyPr lIns="54000" tIns="54000" rIns="54000" bIns="54000" anchor="ctr"/>
          <a:lstStyle>
            <a:lvl1pPr>
              <a:defRPr sz="9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4" name="Title 3"/>
          <p:cNvSpPr>
            <a:spLocks noGrp="1"/>
          </p:cNvSpPr>
          <p:nvPr>
            <p:ph type="title"/>
          </p:nvPr>
        </p:nvSpPr>
        <p:spPr>
          <a:xfrm>
            <a:off x="488950" y="451575"/>
            <a:ext cx="8928100" cy="723600"/>
          </a:xfrm>
        </p:spPr>
        <p:txBody>
          <a:bodyPr/>
          <a:lstStyle/>
          <a:p>
            <a:r>
              <a:rPr lang="en-US"/>
              <a:t>Click to edit Master title style</a:t>
            </a:r>
            <a:endParaRPr lang="en-GB" dirty="0"/>
          </a:p>
        </p:txBody>
      </p:sp>
      <p:sp>
        <p:nvSpPr>
          <p:cNvPr id="13" name="Text Placeholder 4"/>
          <p:cNvSpPr>
            <a:spLocks noGrp="1"/>
          </p:cNvSpPr>
          <p:nvPr>
            <p:ph type="body" sz="quarter" idx="11" hasCustomPrompt="1"/>
          </p:nvPr>
        </p:nvSpPr>
        <p:spPr>
          <a:xfrm>
            <a:off x="488950" y="203863"/>
            <a:ext cx="859145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8996279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AD - NO HEADING">
    <p:spTree>
      <p:nvGrpSpPr>
        <p:cNvPr id="1" name=""/>
        <p:cNvGrpSpPr/>
        <p:nvPr/>
      </p:nvGrpSpPr>
      <p:grpSpPr>
        <a:xfrm>
          <a:off x="0" y="0"/>
          <a:ext cx="0" cy="0"/>
          <a:chOff x="0" y="0"/>
          <a:chExt cx="0" cy="0"/>
        </a:xfrm>
      </p:grpSpPr>
      <p:sp>
        <p:nvSpPr>
          <p:cNvPr id="5" name="Text Placeholder 8"/>
          <p:cNvSpPr>
            <a:spLocks noGrp="1"/>
          </p:cNvSpPr>
          <p:nvPr>
            <p:ph type="body" sz="quarter" idx="12"/>
          </p:nvPr>
        </p:nvSpPr>
        <p:spPr>
          <a:xfrm>
            <a:off x="5064824" y="3829182"/>
            <a:ext cx="4352225" cy="22032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5054324" y="1422400"/>
            <a:ext cx="4352225" cy="2204719"/>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8"/>
          <p:cNvSpPr>
            <a:spLocks noGrp="1"/>
          </p:cNvSpPr>
          <p:nvPr>
            <p:ph type="body" sz="quarter" idx="17"/>
          </p:nvPr>
        </p:nvSpPr>
        <p:spPr>
          <a:xfrm>
            <a:off x="499450" y="3829182"/>
            <a:ext cx="4361750" cy="2203200"/>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8"/>
          <p:cNvSpPr>
            <a:spLocks noGrp="1"/>
          </p:cNvSpPr>
          <p:nvPr>
            <p:ph type="body" sz="quarter" idx="19"/>
          </p:nvPr>
        </p:nvSpPr>
        <p:spPr>
          <a:xfrm>
            <a:off x="488950" y="1422400"/>
            <a:ext cx="4361750" cy="2204719"/>
          </a:xfrm>
          <a:ln w="6350">
            <a:solidFill>
              <a:schemeClr val="tx2"/>
            </a:solidFill>
          </a:ln>
        </p:spPr>
        <p:txBody>
          <a:bodyPr lIns="54000" tIns="54000" rIns="54000" bIns="5400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itle 3"/>
          <p:cNvSpPr>
            <a:spLocks noGrp="1"/>
          </p:cNvSpPr>
          <p:nvPr>
            <p:ph type="title"/>
          </p:nvPr>
        </p:nvSpPr>
        <p:spPr>
          <a:xfrm>
            <a:off x="488950" y="451575"/>
            <a:ext cx="8928100" cy="723600"/>
          </a:xfrm>
        </p:spPr>
        <p:txBody>
          <a:bodyPr/>
          <a:lstStyle/>
          <a:p>
            <a:r>
              <a:rPr lang="en-US"/>
              <a:t>Click to edit Master title style</a:t>
            </a:r>
            <a:endParaRPr lang="en-GB" dirty="0"/>
          </a:p>
        </p:txBody>
      </p:sp>
      <p:sp>
        <p:nvSpPr>
          <p:cNvPr id="13" name="Text Placeholder 4"/>
          <p:cNvSpPr>
            <a:spLocks noGrp="1"/>
          </p:cNvSpPr>
          <p:nvPr>
            <p:ph type="body" sz="quarter" idx="11" hasCustomPrompt="1"/>
          </p:nvPr>
        </p:nvSpPr>
        <p:spPr>
          <a:xfrm>
            <a:off x="488950" y="203863"/>
            <a:ext cx="8591450"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10628604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15200" y="1346400"/>
            <a:ext cx="6708000" cy="3510000"/>
          </a:xfrm>
        </p:spPr>
        <p:txBody>
          <a:bodyPr anchor="t" anchorCtr="0"/>
          <a:lstStyle>
            <a:lvl1pPr algn="l">
              <a:defRPr sz="11000">
                <a:solidFill>
                  <a:schemeClr val="bg1"/>
                </a:solidFill>
              </a:defRPr>
            </a:lvl1pPr>
          </a:lstStyle>
          <a:p>
            <a:r>
              <a:rPr lang="en-GB" dirty="0"/>
              <a:t>Section divider one title style</a:t>
            </a:r>
            <a:endParaRPr lang="en-US" dirty="0"/>
          </a:p>
        </p:txBody>
      </p:sp>
      <p:sp>
        <p:nvSpPr>
          <p:cNvPr id="4" name="object 3"/>
          <p:cNvSpPr/>
          <p:nvPr userDrawn="1"/>
        </p:nvSpPr>
        <p:spPr>
          <a:xfrm>
            <a:off x="1" y="0"/>
            <a:ext cx="1720042"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800" dirty="0">
              <a:latin typeface="Arial" panose="020B0604020202020204" pitchFamily="34" charset="0"/>
            </a:endParaRPr>
          </a:p>
        </p:txBody>
      </p:sp>
      <p:sp>
        <p:nvSpPr>
          <p:cNvPr id="5" name="Freeform 19"/>
          <p:cNvSpPr>
            <a:spLocks noEditPoints="1"/>
          </p:cNvSpPr>
          <p:nvPr userDrawn="1"/>
        </p:nvSpPr>
        <p:spPr bwMode="auto">
          <a:xfrm>
            <a:off x="2236108"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3869611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solidFill>
          <a:srgbClr val="6D2077"/>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15200" y="1346400"/>
            <a:ext cx="6708000" cy="3510000"/>
          </a:xfrm>
        </p:spPr>
        <p:txBody>
          <a:bodyPr anchor="t" anchorCtr="0"/>
          <a:lstStyle>
            <a:lvl1pPr algn="l">
              <a:defRPr sz="11000">
                <a:solidFill>
                  <a:schemeClr val="bg1"/>
                </a:solidFill>
              </a:defRPr>
            </a:lvl1pPr>
          </a:lstStyle>
          <a:p>
            <a:r>
              <a:rPr lang="en-GB" dirty="0"/>
              <a:t>Section divider two title style</a:t>
            </a:r>
            <a:endParaRPr lang="en-US" dirty="0"/>
          </a:p>
        </p:txBody>
      </p:sp>
      <p:sp>
        <p:nvSpPr>
          <p:cNvPr id="4" name="object 3"/>
          <p:cNvSpPr/>
          <p:nvPr userDrawn="1"/>
        </p:nvSpPr>
        <p:spPr>
          <a:xfrm>
            <a:off x="1" y="0"/>
            <a:ext cx="1720042"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A3A1"/>
          </a:solidFill>
        </p:spPr>
        <p:txBody>
          <a:bodyPr wrap="square" lIns="0" tIns="0" rIns="0" bIns="0" rtlCol="0">
            <a:noAutofit/>
          </a:bodyPr>
          <a:lstStyle/>
          <a:p>
            <a:endParaRPr sz="1800" dirty="0">
              <a:latin typeface="Arial" panose="020B0604020202020204" pitchFamily="34" charset="0"/>
            </a:endParaRPr>
          </a:p>
        </p:txBody>
      </p:sp>
      <p:sp>
        <p:nvSpPr>
          <p:cNvPr id="5" name="Freeform 19"/>
          <p:cNvSpPr>
            <a:spLocks noEditPoints="1"/>
          </p:cNvSpPr>
          <p:nvPr userDrawn="1"/>
        </p:nvSpPr>
        <p:spPr bwMode="auto">
          <a:xfrm>
            <a:off x="2236108"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9627710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VIDER 3">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15200" y="1346400"/>
            <a:ext cx="6708000" cy="3510000"/>
          </a:xfrm>
        </p:spPr>
        <p:txBody>
          <a:bodyPr anchor="t" anchorCtr="0"/>
          <a:lstStyle>
            <a:lvl1pPr algn="l">
              <a:defRPr sz="11000">
                <a:solidFill>
                  <a:schemeClr val="bg1"/>
                </a:solidFill>
              </a:defRPr>
            </a:lvl1pPr>
          </a:lstStyle>
          <a:p>
            <a:r>
              <a:rPr lang="en-GB" dirty="0"/>
              <a:t>Section divider three title style</a:t>
            </a:r>
            <a:endParaRPr lang="en-US" dirty="0"/>
          </a:p>
        </p:txBody>
      </p:sp>
      <p:sp>
        <p:nvSpPr>
          <p:cNvPr id="4" name="object 3"/>
          <p:cNvSpPr/>
          <p:nvPr userDrawn="1"/>
        </p:nvSpPr>
        <p:spPr>
          <a:xfrm>
            <a:off x="1" y="0"/>
            <a:ext cx="1720042"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chemeClr val="accent1"/>
          </a:solidFill>
        </p:spPr>
        <p:txBody>
          <a:bodyPr wrap="square" lIns="0" tIns="0" rIns="0" bIns="0" rtlCol="0">
            <a:noAutofit/>
          </a:bodyPr>
          <a:lstStyle/>
          <a:p>
            <a:endParaRPr sz="1800" dirty="0">
              <a:latin typeface="Arial" panose="020B0604020202020204" pitchFamily="34" charset="0"/>
            </a:endParaRPr>
          </a:p>
        </p:txBody>
      </p:sp>
      <p:sp>
        <p:nvSpPr>
          <p:cNvPr id="5" name="Freeform 19"/>
          <p:cNvSpPr>
            <a:spLocks noEditPoints="1"/>
          </p:cNvSpPr>
          <p:nvPr userDrawn="1"/>
        </p:nvSpPr>
        <p:spPr bwMode="auto">
          <a:xfrm>
            <a:off x="2236108"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18981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 Left light vertical imag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flipH="1">
            <a:off x="0" y="0"/>
            <a:ext cx="9906000" cy="6858000"/>
          </a:xfrm>
          <a:prstGeom prst="rect">
            <a:avLst/>
          </a:prstGeom>
        </p:spPr>
      </p:pic>
      <p:sp>
        <p:nvSpPr>
          <p:cNvPr id="8" name="Title 1"/>
          <p:cNvSpPr>
            <a:spLocks noGrp="1"/>
          </p:cNvSpPr>
          <p:nvPr>
            <p:ph type="ctrTitle" hasCustomPrompt="1"/>
          </p:nvPr>
        </p:nvSpPr>
        <p:spPr>
          <a:xfrm>
            <a:off x="4036911" y="1339200"/>
            <a:ext cx="5440464" cy="3510000"/>
          </a:xfrm>
        </p:spPr>
        <p:txBody>
          <a:bodyPr anchor="t" anchorCtr="0"/>
          <a:lstStyle>
            <a:lvl1pPr algn="l">
              <a:defRPr sz="11000">
                <a:solidFill>
                  <a:schemeClr val="bg1"/>
                </a:solidFill>
              </a:defRPr>
            </a:lvl1pPr>
          </a:lstStyle>
          <a:p>
            <a:r>
              <a:rPr lang="en-GB" dirty="0"/>
              <a:t>Title slide 3</a:t>
            </a:r>
            <a:br>
              <a:rPr lang="en-GB" dirty="0"/>
            </a:br>
            <a:r>
              <a:rPr lang="en-GB" dirty="0"/>
              <a:t>light right vertical image</a:t>
            </a:r>
            <a:endParaRPr lang="en-US" dirty="0"/>
          </a:p>
        </p:txBody>
      </p:sp>
      <p:sp>
        <p:nvSpPr>
          <p:cNvPr id="11" name="Freeform 19"/>
          <p:cNvSpPr>
            <a:spLocks noEditPoints="1"/>
          </p:cNvSpPr>
          <p:nvPr userDrawn="1"/>
        </p:nvSpPr>
        <p:spPr bwMode="auto">
          <a:xfrm>
            <a:off x="4065711"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Text Placeholder 3"/>
          <p:cNvSpPr>
            <a:spLocks noGrp="1"/>
          </p:cNvSpPr>
          <p:nvPr>
            <p:ph type="body" sz="quarter" idx="11"/>
          </p:nvPr>
        </p:nvSpPr>
        <p:spPr>
          <a:xfrm>
            <a:off x="4065711" y="5036400"/>
            <a:ext cx="5411664"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5789235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IVIDER 4">
    <p:bg>
      <p:bgPr>
        <a:solidFill>
          <a:srgbClr val="00A3A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15200" y="1346400"/>
            <a:ext cx="6708000" cy="3510000"/>
          </a:xfrm>
        </p:spPr>
        <p:txBody>
          <a:bodyPr anchor="t" anchorCtr="0"/>
          <a:lstStyle>
            <a:lvl1pPr algn="l">
              <a:defRPr sz="11000">
                <a:solidFill>
                  <a:schemeClr val="bg1"/>
                </a:solidFill>
              </a:defRPr>
            </a:lvl1pPr>
          </a:lstStyle>
          <a:p>
            <a:r>
              <a:rPr lang="en-GB" dirty="0"/>
              <a:t>Section divider four title style</a:t>
            </a:r>
            <a:endParaRPr lang="en-US" dirty="0"/>
          </a:p>
        </p:txBody>
      </p:sp>
      <p:sp>
        <p:nvSpPr>
          <p:cNvPr id="4" name="object 3"/>
          <p:cNvSpPr/>
          <p:nvPr userDrawn="1"/>
        </p:nvSpPr>
        <p:spPr>
          <a:xfrm>
            <a:off x="1" y="0"/>
            <a:ext cx="1720042"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470A68"/>
          </a:solidFill>
        </p:spPr>
        <p:txBody>
          <a:bodyPr wrap="square" lIns="0" tIns="0" rIns="0" bIns="0" rtlCol="0">
            <a:noAutofit/>
          </a:bodyPr>
          <a:lstStyle/>
          <a:p>
            <a:endParaRPr sz="1800" dirty="0">
              <a:latin typeface="Arial" panose="020B0604020202020204" pitchFamily="34" charset="0"/>
            </a:endParaRPr>
          </a:p>
        </p:txBody>
      </p:sp>
      <p:sp>
        <p:nvSpPr>
          <p:cNvPr id="5" name="Freeform 19"/>
          <p:cNvSpPr>
            <a:spLocks noEditPoints="1"/>
          </p:cNvSpPr>
          <p:nvPr userDrawn="1"/>
        </p:nvSpPr>
        <p:spPr bwMode="auto">
          <a:xfrm>
            <a:off x="2236108"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9811532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REPORT 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16" name="Rectangle 6"/>
          <p:cNvSpPr>
            <a:spLocks noChangeArrowheads="1"/>
          </p:cNvSpPr>
          <p:nvPr userDrawn="1"/>
        </p:nvSpPr>
        <p:spPr bwMode="gray">
          <a:xfrm>
            <a:off x="1704314" y="6233914"/>
            <a:ext cx="1458955" cy="226590"/>
          </a:xfrm>
          <a:prstGeom prst="rect">
            <a:avLst/>
          </a:prstGeom>
          <a:noFill/>
          <a:ln w="6350">
            <a:noFill/>
            <a:miter lim="800000"/>
            <a:headEnd/>
            <a:tailEnd/>
          </a:ln>
          <a:effectLst/>
        </p:spPr>
        <p:txBody>
          <a:bodyPr lIns="0" tIns="0" rIns="0" bIns="0" anchor="t" anchorCtr="0"/>
          <a:lstStyle/>
          <a:p>
            <a:pPr defTabSz="825475" eaLnBrk="0" hangingPunct="0">
              <a:tabLst>
                <a:tab pos="2856487" algn="ctr"/>
                <a:tab pos="5712972" algn="r"/>
              </a:tabLst>
            </a:pPr>
            <a:r>
              <a:rPr lang="en-US" sz="550" b="0" dirty="0">
                <a:solidFill>
                  <a:schemeClr val="bg1">
                    <a:lumMod val="65000"/>
                  </a:schemeClr>
                </a:solidFill>
                <a:latin typeface="+mn-lt"/>
                <a:cs typeface="Arial" panose="020B0604020202020204" pitchFamily="34" charset="0"/>
              </a:rPr>
              <a:t>KPMG LLP, a UK limited liability partnership, is a member of KPMG International, </a:t>
            </a:r>
            <a:br>
              <a:rPr lang="en-US" sz="550" b="0" dirty="0">
                <a:solidFill>
                  <a:schemeClr val="bg1">
                    <a:lumMod val="65000"/>
                  </a:schemeClr>
                </a:solidFill>
                <a:latin typeface="+mn-lt"/>
                <a:cs typeface="Arial" panose="020B0604020202020204" pitchFamily="34" charset="0"/>
              </a:rPr>
            </a:br>
            <a:r>
              <a:rPr lang="en-US" sz="550" b="0" dirty="0">
                <a:solidFill>
                  <a:schemeClr val="bg1">
                    <a:lumMod val="65000"/>
                  </a:schemeClr>
                </a:solidFill>
                <a:latin typeface="+mn-lt"/>
                <a:cs typeface="Arial" panose="020B0604020202020204" pitchFamily="34" charset="0"/>
              </a:rPr>
              <a:t>a Swiss cooperative</a:t>
            </a:r>
          </a:p>
        </p:txBody>
      </p:sp>
      <p:sp>
        <p:nvSpPr>
          <p:cNvPr id="17" name="Rectangle 7"/>
          <p:cNvSpPr>
            <a:spLocks noChangeArrowheads="1"/>
          </p:cNvSpPr>
          <p:nvPr userDrawn="1"/>
        </p:nvSpPr>
        <p:spPr bwMode="gray">
          <a:xfrm>
            <a:off x="6869995" y="6233914"/>
            <a:ext cx="1228504" cy="218653"/>
          </a:xfrm>
          <a:prstGeom prst="rect">
            <a:avLst/>
          </a:prstGeom>
          <a:noFill/>
          <a:ln w="6350">
            <a:noFill/>
            <a:miter lim="800000"/>
            <a:headEnd/>
            <a:tailEnd/>
          </a:ln>
          <a:effectLst/>
        </p:spPr>
        <p:txBody>
          <a:bodyPr lIns="0" tIns="0" rIns="0" bIns="0" anchor="t" anchorCtr="0"/>
          <a:lstStyle/>
          <a:p>
            <a:pPr defTabSz="825475" eaLnBrk="0" hangingPunct="0">
              <a:tabLst>
                <a:tab pos="2856487" algn="ctr"/>
                <a:tab pos="5712972" algn="r"/>
              </a:tabLst>
            </a:pPr>
            <a:r>
              <a:rPr lang="en-US" sz="550" b="0" dirty="0">
                <a:solidFill>
                  <a:schemeClr val="bg1">
                    <a:lumMod val="65000"/>
                  </a:schemeClr>
                </a:solidFill>
                <a:latin typeface="+mn-lt"/>
                <a:cs typeface="Arial" panose="020B0604020202020204" pitchFamily="34" charset="0"/>
              </a:rPr>
              <a:t>Registered in England No OC301540</a:t>
            </a:r>
          </a:p>
          <a:p>
            <a:pPr defTabSz="825475" eaLnBrk="0" hangingPunct="0">
              <a:tabLst>
                <a:tab pos="2856487" algn="ctr"/>
                <a:tab pos="5712972" algn="r"/>
              </a:tabLst>
            </a:pPr>
            <a:r>
              <a:rPr lang="en-US" sz="550" b="0" dirty="0">
                <a:solidFill>
                  <a:schemeClr val="bg1">
                    <a:lumMod val="65000"/>
                  </a:schemeClr>
                </a:solidFill>
                <a:latin typeface="+mn-lt"/>
                <a:cs typeface="Arial" panose="020B0604020202020204" pitchFamily="34" charset="0"/>
              </a:rPr>
              <a:t>Registered office: 15 Canada Square, </a:t>
            </a:r>
            <a:br>
              <a:rPr lang="en-US" sz="550" b="0" dirty="0">
                <a:solidFill>
                  <a:schemeClr val="bg1">
                    <a:lumMod val="65000"/>
                  </a:schemeClr>
                </a:solidFill>
                <a:latin typeface="+mn-lt"/>
                <a:cs typeface="Arial" panose="020B0604020202020204" pitchFamily="34" charset="0"/>
              </a:rPr>
            </a:br>
            <a:r>
              <a:rPr lang="en-US" sz="550" b="0" dirty="0">
                <a:solidFill>
                  <a:schemeClr val="bg1">
                    <a:lumMod val="65000"/>
                  </a:schemeClr>
                </a:solidFill>
                <a:latin typeface="+mn-lt"/>
                <a:cs typeface="Arial" panose="020B0604020202020204" pitchFamily="34" charset="0"/>
              </a:rPr>
              <a:t>London E14 5GL </a:t>
            </a:r>
          </a:p>
        </p:txBody>
      </p:sp>
      <p:sp>
        <p:nvSpPr>
          <p:cNvPr id="18" name="Rectangle 6"/>
          <p:cNvSpPr>
            <a:spLocks noChangeArrowheads="1"/>
          </p:cNvSpPr>
          <p:nvPr userDrawn="1"/>
        </p:nvSpPr>
        <p:spPr bwMode="gray">
          <a:xfrm>
            <a:off x="3351380" y="6233914"/>
            <a:ext cx="1889785" cy="310198"/>
          </a:xfrm>
          <a:prstGeom prst="rect">
            <a:avLst/>
          </a:prstGeom>
          <a:noFill/>
          <a:ln w="6350">
            <a:noFill/>
            <a:miter lim="800000"/>
            <a:headEnd/>
            <a:tailEnd/>
          </a:ln>
          <a:effectLst/>
        </p:spPr>
        <p:txBody>
          <a:bodyPr lIns="0" tIns="0" rIns="0" bIns="0" anchor="t" anchorCtr="0"/>
          <a:lstStyle/>
          <a:p>
            <a:r>
              <a:rPr lang="en-US" sz="550" dirty="0">
                <a:solidFill>
                  <a:schemeClr val="bg1">
                    <a:lumMod val="65000"/>
                  </a:schemeClr>
                </a:solidFill>
                <a:latin typeface="+mn-lt"/>
                <a:cs typeface="Arial" panose="020B0604020202020204" pitchFamily="34" charset="0"/>
              </a:rPr>
              <a:t>KPMG Audit </a:t>
            </a:r>
            <a:r>
              <a:rPr lang="en-US" sz="550" dirty="0" err="1">
                <a:solidFill>
                  <a:schemeClr val="bg1">
                    <a:lumMod val="65000"/>
                  </a:schemeClr>
                </a:solidFill>
                <a:latin typeface="+mn-lt"/>
                <a:cs typeface="Arial" panose="020B0604020202020204" pitchFamily="34" charset="0"/>
              </a:rPr>
              <a:t>Plc</a:t>
            </a:r>
            <a:r>
              <a:rPr lang="en-US" sz="550" dirty="0">
                <a:solidFill>
                  <a:schemeClr val="bg1">
                    <a:lumMod val="65000"/>
                  </a:schemeClr>
                </a:solidFill>
                <a:latin typeface="+mn-lt"/>
                <a:cs typeface="Arial" panose="020B0604020202020204" pitchFamily="34" charset="0"/>
              </a:rPr>
              <a:t>, a company incorporated under the </a:t>
            </a:r>
            <a:br>
              <a:rPr lang="en-US" sz="550" dirty="0">
                <a:solidFill>
                  <a:schemeClr val="bg1">
                    <a:lumMod val="65000"/>
                  </a:schemeClr>
                </a:solidFill>
                <a:latin typeface="+mn-lt"/>
                <a:cs typeface="Arial" panose="020B0604020202020204" pitchFamily="34" charset="0"/>
              </a:rPr>
            </a:br>
            <a:r>
              <a:rPr lang="en-US" sz="550" dirty="0">
                <a:solidFill>
                  <a:schemeClr val="bg1">
                    <a:lumMod val="65000"/>
                  </a:schemeClr>
                </a:solidFill>
                <a:latin typeface="+mn-lt"/>
                <a:cs typeface="Arial" panose="020B0604020202020204" pitchFamily="34" charset="0"/>
              </a:rPr>
              <a:t>UK Companies Acts, is a member of KPMG International, </a:t>
            </a:r>
            <a:br>
              <a:rPr lang="en-US" sz="550" dirty="0">
                <a:solidFill>
                  <a:schemeClr val="bg1">
                    <a:lumMod val="65000"/>
                  </a:schemeClr>
                </a:solidFill>
                <a:latin typeface="+mn-lt"/>
                <a:cs typeface="Arial" panose="020B0604020202020204" pitchFamily="34" charset="0"/>
              </a:rPr>
            </a:br>
            <a:r>
              <a:rPr lang="en-US" sz="550" dirty="0">
                <a:solidFill>
                  <a:schemeClr val="bg1">
                    <a:lumMod val="65000"/>
                  </a:schemeClr>
                </a:solidFill>
                <a:latin typeface="+mn-lt"/>
                <a:cs typeface="Arial" panose="020B0604020202020204" pitchFamily="34" charset="0"/>
              </a:rPr>
              <a:t>a Swiss cooperative</a:t>
            </a:r>
          </a:p>
        </p:txBody>
      </p:sp>
      <p:sp>
        <p:nvSpPr>
          <p:cNvPr id="19" name="Rectangle 7"/>
          <p:cNvSpPr>
            <a:spLocks noChangeArrowheads="1"/>
          </p:cNvSpPr>
          <p:nvPr userDrawn="1"/>
        </p:nvSpPr>
        <p:spPr bwMode="gray">
          <a:xfrm>
            <a:off x="5429275" y="6233914"/>
            <a:ext cx="1252610" cy="218653"/>
          </a:xfrm>
          <a:prstGeom prst="rect">
            <a:avLst/>
          </a:prstGeom>
          <a:noFill/>
          <a:ln w="6350">
            <a:noFill/>
            <a:miter lim="800000"/>
            <a:headEnd/>
            <a:tailEnd/>
          </a:ln>
          <a:effectLst/>
        </p:spPr>
        <p:txBody>
          <a:bodyPr lIns="0" tIns="0" rIns="0" bIns="0" anchor="t" anchorCtr="0"/>
          <a:lstStyle/>
          <a:p>
            <a:r>
              <a:rPr lang="en-US" sz="550" dirty="0">
                <a:solidFill>
                  <a:schemeClr val="bg1">
                    <a:lumMod val="65000"/>
                  </a:schemeClr>
                </a:solidFill>
                <a:latin typeface="+mn-lt"/>
                <a:cs typeface="Arial" panose="020B0604020202020204" pitchFamily="34" charset="0"/>
              </a:rPr>
              <a:t>Registered in England No 3110745</a:t>
            </a:r>
            <a:br>
              <a:rPr lang="en-US" sz="550" dirty="0">
                <a:solidFill>
                  <a:schemeClr val="bg1">
                    <a:lumMod val="65000"/>
                  </a:schemeClr>
                </a:solidFill>
                <a:latin typeface="+mn-lt"/>
                <a:cs typeface="Arial" panose="020B0604020202020204" pitchFamily="34" charset="0"/>
              </a:rPr>
            </a:br>
            <a:r>
              <a:rPr lang="en-US" sz="550" dirty="0">
                <a:solidFill>
                  <a:schemeClr val="bg1">
                    <a:lumMod val="65000"/>
                  </a:schemeClr>
                </a:solidFill>
                <a:latin typeface="+mn-lt"/>
                <a:cs typeface="Arial" panose="020B0604020202020204" pitchFamily="34" charset="0"/>
              </a:rPr>
              <a:t>Registered office: 15 Canada Square, </a:t>
            </a:r>
            <a:br>
              <a:rPr lang="en-US" sz="550" dirty="0">
                <a:solidFill>
                  <a:schemeClr val="bg1">
                    <a:lumMod val="65000"/>
                  </a:schemeClr>
                </a:solidFill>
                <a:latin typeface="+mn-lt"/>
                <a:cs typeface="Arial" panose="020B0604020202020204" pitchFamily="34" charset="0"/>
              </a:rPr>
            </a:br>
            <a:r>
              <a:rPr lang="en-US" sz="550" dirty="0">
                <a:solidFill>
                  <a:schemeClr val="bg1">
                    <a:lumMod val="65000"/>
                  </a:schemeClr>
                </a:solidFill>
                <a:latin typeface="+mn-lt"/>
                <a:cs typeface="Arial" panose="020B0604020202020204" pitchFamily="34" charset="0"/>
              </a:rPr>
              <a:t>London E14 5GL </a:t>
            </a:r>
          </a:p>
        </p:txBody>
      </p:sp>
      <p:sp>
        <p:nvSpPr>
          <p:cNvPr id="20" name="Freeform 19"/>
          <p:cNvSpPr>
            <a:spLocks noEditPoints="1"/>
          </p:cNvSpPr>
          <p:nvPr userDrawn="1"/>
        </p:nvSpPr>
        <p:spPr bwMode="auto">
          <a:xfrm>
            <a:off x="488950" y="6233914"/>
            <a:ext cx="545578" cy="223557"/>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latin typeface="+mn-lt"/>
            </a:endParaRPr>
          </a:p>
        </p:txBody>
      </p:sp>
    </p:spTree>
    <p:extLst>
      <p:ext uri="{BB962C8B-B14F-4D97-AF65-F5344CB8AC3E}">
        <p14:creationId xmlns:p14="http://schemas.microsoft.com/office/powerpoint/2010/main" val="1272103511"/>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REPORT TITLE CONTENT">
    <p:spTree>
      <p:nvGrpSpPr>
        <p:cNvPr id="1" name=""/>
        <p:cNvGrpSpPr/>
        <p:nvPr/>
      </p:nvGrpSpPr>
      <p:grpSpPr>
        <a:xfrm>
          <a:off x="0" y="0"/>
          <a:ext cx="0" cy="0"/>
          <a:chOff x="0" y="0"/>
          <a:chExt cx="0" cy="0"/>
        </a:xfrm>
      </p:grpSpPr>
      <p:sp>
        <p:nvSpPr>
          <p:cNvPr id="16" name="Freeform 15"/>
          <p:cNvSpPr>
            <a:spLocks noEditPoints="1"/>
          </p:cNvSpPr>
          <p:nvPr userDrawn="1"/>
        </p:nvSpPr>
        <p:spPr bwMode="auto">
          <a:xfrm>
            <a:off x="488950" y="6233914"/>
            <a:ext cx="545578" cy="223557"/>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latin typeface="+mn-lt"/>
            </a:endParaRPr>
          </a:p>
        </p:txBody>
      </p:sp>
      <p:sp>
        <p:nvSpPr>
          <p:cNvPr id="3" name="Title 2"/>
          <p:cNvSpPr>
            <a:spLocks noGrp="1"/>
          </p:cNvSpPr>
          <p:nvPr>
            <p:ph type="title"/>
          </p:nvPr>
        </p:nvSpPr>
        <p:spPr>
          <a:xfrm>
            <a:off x="488950" y="451575"/>
            <a:ext cx="8591450" cy="723600"/>
          </a:xfrm>
        </p:spPr>
        <p:txBody>
          <a:bodyPr/>
          <a:lstStyle/>
          <a:p>
            <a:r>
              <a:rPr lang="en-US"/>
              <a:t>Click to edit Master title style</a:t>
            </a:r>
            <a:endParaRPr lang="en-GB" dirty="0"/>
          </a:p>
        </p:txBody>
      </p:sp>
      <p:sp>
        <p:nvSpPr>
          <p:cNvPr id="17" name="Text Placeholder 5"/>
          <p:cNvSpPr>
            <a:spLocks noGrp="1"/>
          </p:cNvSpPr>
          <p:nvPr>
            <p:ph type="body" sz="quarter" idx="10"/>
          </p:nvPr>
        </p:nvSpPr>
        <p:spPr>
          <a:xfrm>
            <a:off x="488950" y="1422400"/>
            <a:ext cx="8591450" cy="46044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Box 8"/>
          <p:cNvSpPr txBox="1"/>
          <p:nvPr userDrawn="1">
            <p:custDataLst>
              <p:tags r:id="rId1"/>
            </p:custDataLst>
          </p:nvPr>
        </p:nvSpPr>
        <p:spPr>
          <a:xfrm>
            <a:off x="1548364" y="6320118"/>
            <a:ext cx="6844500" cy="370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dirty="0">
                <a:solidFill>
                  <a:schemeClr val="bg1">
                    <a:lumMod val="65000"/>
                  </a:schemeClr>
                </a:solidFill>
                <a:latin typeface="+mn-lt"/>
                <a:ea typeface="+mn-ea"/>
                <a:cs typeface="+mn-cs"/>
              </a:rPr>
              <a:t>© 20</a:t>
            </a:r>
            <a:r>
              <a:rPr lang="cs-CZ" sz="600" kern="1200" noProof="0" dirty="0">
                <a:solidFill>
                  <a:schemeClr val="bg1">
                    <a:lumMod val="65000"/>
                  </a:schemeClr>
                </a:solidFill>
                <a:latin typeface="+mn-lt"/>
                <a:ea typeface="+mn-ea"/>
                <a:cs typeface="+mn-cs"/>
              </a:rPr>
              <a:t>20</a:t>
            </a:r>
            <a:r>
              <a:rPr lang="en-US" sz="600" kern="1200" noProof="0" dirty="0">
                <a:solidFill>
                  <a:schemeClr val="bg1">
                    <a:lumMod val="65000"/>
                  </a:schemeClr>
                </a:solidFill>
                <a:latin typeface="+mn-lt"/>
                <a:ea typeface="+mn-ea"/>
                <a:cs typeface="+mn-cs"/>
              </a:rPr>
              <a:t> KPMG </a:t>
            </a:r>
            <a:r>
              <a:rPr lang="en-US" sz="600" kern="1200" noProof="0" dirty="0" err="1">
                <a:solidFill>
                  <a:schemeClr val="bg1">
                    <a:lumMod val="65000"/>
                  </a:schemeClr>
                </a:solidFill>
                <a:latin typeface="+mn-lt"/>
                <a:ea typeface="+mn-ea"/>
                <a:cs typeface="+mn-cs"/>
              </a:rPr>
              <a:t>Česká</a:t>
            </a:r>
            <a:r>
              <a:rPr lang="en-US" sz="600" kern="1200" noProof="0" dirty="0">
                <a:solidFill>
                  <a:schemeClr val="bg1">
                    <a:lumMod val="65000"/>
                  </a:schemeClr>
                </a:solidFill>
                <a:latin typeface="+mn-lt"/>
                <a:ea typeface="+mn-ea"/>
                <a:cs typeface="+mn-cs"/>
              </a:rPr>
              <a:t> </a:t>
            </a:r>
            <a:r>
              <a:rPr lang="en-US" sz="600" kern="1200" noProof="0" dirty="0" err="1">
                <a:solidFill>
                  <a:schemeClr val="bg1">
                    <a:lumMod val="65000"/>
                  </a:schemeClr>
                </a:solidFill>
                <a:latin typeface="+mn-lt"/>
                <a:ea typeface="+mn-ea"/>
                <a:cs typeface="+mn-cs"/>
              </a:rPr>
              <a:t>republika</a:t>
            </a:r>
            <a:r>
              <a:rPr lang="en-US" sz="600" kern="1200" noProof="0" dirty="0">
                <a:solidFill>
                  <a:schemeClr val="bg1">
                    <a:lumMod val="65000"/>
                  </a:schemeClr>
                </a:solidFill>
                <a:latin typeface="+mn-lt"/>
                <a:ea typeface="+mn-ea"/>
                <a:cs typeface="+mn-cs"/>
              </a:rPr>
              <a:t>, </a:t>
            </a:r>
            <a:r>
              <a:rPr lang="en-US" sz="600" kern="1200" noProof="0" dirty="0" err="1">
                <a:solidFill>
                  <a:schemeClr val="bg1">
                    <a:lumMod val="65000"/>
                  </a:schemeClr>
                </a:solidFill>
                <a:latin typeface="+mn-lt"/>
                <a:ea typeface="+mn-ea"/>
                <a:cs typeface="+mn-cs"/>
              </a:rPr>
              <a:t>s.r.o</a:t>
            </a:r>
            <a:r>
              <a:rPr lang="en-US" sz="600" kern="1200" noProof="0" dirty="0">
                <a:solidFill>
                  <a:schemeClr val="bg1">
                    <a:lumMod val="65000"/>
                  </a:schemeClr>
                </a:solidFill>
                <a:latin typeface="+mn-lt"/>
                <a:ea typeface="+mn-ea"/>
                <a:cs typeface="+mn-cs"/>
              </a:rPr>
              <a:t>., a Czech limited liability company and a member firm of the KPMG network of independent member firms affiliated with KPMG International Cooperative (“KPMG International”), a Swiss entity. All rights reserved.</a:t>
            </a:r>
            <a:endParaRPr lang="en-GB" sz="600" kern="1200" noProof="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413690193"/>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REPORT 2 COLUMN AND COVER LETTER RUNOVER">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1177925"/>
            <a:ext cx="4370388" cy="4843462"/>
          </a:xfrm>
        </p:spPr>
        <p:txBody>
          <a:bodyPr/>
          <a:lstStyle>
            <a:lvl1pPr>
              <a:defRPr sz="800" baseline="0"/>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8"/>
          <p:cNvSpPr>
            <a:spLocks noGrp="1"/>
          </p:cNvSpPr>
          <p:nvPr>
            <p:ph type="body" sz="quarter" idx="11"/>
          </p:nvPr>
        </p:nvSpPr>
        <p:spPr>
          <a:xfrm>
            <a:off x="5047876" y="1177925"/>
            <a:ext cx="4369173" cy="4843462"/>
          </a:xfrm>
          <a:ln w="6350">
            <a:noFill/>
          </a:ln>
        </p:spPr>
        <p:txBody>
          <a:bodyPr lIns="0" tIns="0"/>
          <a:lstStyle>
            <a:lvl1pPr>
              <a:defRPr sz="800"/>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24"/>
          <p:cNvSpPr>
            <a:spLocks noGrp="1"/>
          </p:cNvSpPr>
          <p:nvPr>
            <p:ph type="body" sz="quarter" idx="15"/>
          </p:nvPr>
        </p:nvSpPr>
        <p:spPr>
          <a:xfrm>
            <a:off x="488950" y="451705"/>
            <a:ext cx="4370388" cy="365356"/>
          </a:xfrm>
        </p:spPr>
        <p:txBody>
          <a:bodyPr/>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en-US"/>
              <a:t>Click to edit Master text styles</a:t>
            </a:r>
          </a:p>
          <a:p>
            <a:pPr lvl="1"/>
            <a:r>
              <a:rPr lang="en-US"/>
              <a:t>Second level</a:t>
            </a:r>
          </a:p>
        </p:txBody>
      </p:sp>
      <p:sp>
        <p:nvSpPr>
          <p:cNvPr id="12" name="Freeform 19"/>
          <p:cNvSpPr>
            <a:spLocks noEditPoints="1"/>
          </p:cNvSpPr>
          <p:nvPr userDrawn="1"/>
        </p:nvSpPr>
        <p:spPr bwMode="auto">
          <a:xfrm>
            <a:off x="488950" y="6320118"/>
            <a:ext cx="460200" cy="172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sz="1800" dirty="0"/>
          </a:p>
        </p:txBody>
      </p:sp>
      <p:sp>
        <p:nvSpPr>
          <p:cNvPr id="17" name="Shape 8"/>
          <p:cNvSpPr txBox="1">
            <a:spLocks/>
          </p:cNvSpPr>
          <p:nvPr userDrawn="1"/>
        </p:nvSpPr>
        <p:spPr>
          <a:xfrm>
            <a:off x="8916271" y="6320118"/>
            <a:ext cx="500778"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mn-lt"/>
                <a:ea typeface="Arial"/>
                <a:cs typeface="Arial" panose="020B0604020202020204" pitchFamily="34" charset="0"/>
              </a:rPr>
              <a:pPr algn="r"/>
              <a:t>‹#›</a:t>
            </a:fld>
            <a:endParaRPr lang="en-US" sz="1000" dirty="0">
              <a:solidFill>
                <a:schemeClr val="tx2"/>
              </a:solidFill>
              <a:latin typeface="+mn-lt"/>
              <a:ea typeface="Arial"/>
              <a:cs typeface="Arial" panose="020B0604020202020204" pitchFamily="34" charset="0"/>
            </a:endParaRPr>
          </a:p>
        </p:txBody>
      </p:sp>
      <p:sp>
        <p:nvSpPr>
          <p:cNvPr id="11" name="TextBox 10"/>
          <p:cNvSpPr txBox="1"/>
          <p:nvPr userDrawn="1">
            <p:custDataLst>
              <p:tags r:id="rId1"/>
            </p:custDataLst>
          </p:nvPr>
        </p:nvSpPr>
        <p:spPr>
          <a:xfrm>
            <a:off x="1548364" y="6320118"/>
            <a:ext cx="6844500" cy="370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dirty="0">
                <a:solidFill>
                  <a:schemeClr val="bg1">
                    <a:lumMod val="65000"/>
                  </a:schemeClr>
                </a:solidFill>
                <a:latin typeface="+mn-lt"/>
                <a:ea typeface="+mn-ea"/>
                <a:cs typeface="+mn-cs"/>
              </a:rPr>
              <a:t>© 2020 KPMG </a:t>
            </a:r>
            <a:r>
              <a:rPr lang="en-US" sz="600" kern="1200" noProof="0" dirty="0" err="1">
                <a:solidFill>
                  <a:schemeClr val="bg1">
                    <a:lumMod val="65000"/>
                  </a:schemeClr>
                </a:solidFill>
                <a:latin typeface="+mn-lt"/>
                <a:ea typeface="+mn-ea"/>
                <a:cs typeface="+mn-cs"/>
              </a:rPr>
              <a:t>Česká</a:t>
            </a:r>
            <a:r>
              <a:rPr lang="en-US" sz="600" kern="1200" noProof="0" dirty="0">
                <a:solidFill>
                  <a:schemeClr val="bg1">
                    <a:lumMod val="65000"/>
                  </a:schemeClr>
                </a:solidFill>
                <a:latin typeface="+mn-lt"/>
                <a:ea typeface="+mn-ea"/>
                <a:cs typeface="+mn-cs"/>
              </a:rPr>
              <a:t> </a:t>
            </a:r>
            <a:r>
              <a:rPr lang="en-US" sz="600" kern="1200" noProof="0" dirty="0" err="1">
                <a:solidFill>
                  <a:schemeClr val="bg1">
                    <a:lumMod val="65000"/>
                  </a:schemeClr>
                </a:solidFill>
                <a:latin typeface="+mn-lt"/>
                <a:ea typeface="+mn-ea"/>
                <a:cs typeface="+mn-cs"/>
              </a:rPr>
              <a:t>republika</a:t>
            </a:r>
            <a:r>
              <a:rPr lang="en-US" sz="600" kern="1200" noProof="0" dirty="0">
                <a:solidFill>
                  <a:schemeClr val="bg1">
                    <a:lumMod val="65000"/>
                  </a:schemeClr>
                </a:solidFill>
                <a:latin typeface="+mn-lt"/>
                <a:ea typeface="+mn-ea"/>
                <a:cs typeface="+mn-cs"/>
              </a:rPr>
              <a:t>, </a:t>
            </a:r>
            <a:r>
              <a:rPr lang="en-US" sz="600" kern="1200" noProof="0" dirty="0" err="1">
                <a:solidFill>
                  <a:schemeClr val="bg1">
                    <a:lumMod val="65000"/>
                  </a:schemeClr>
                </a:solidFill>
                <a:latin typeface="+mn-lt"/>
                <a:ea typeface="+mn-ea"/>
                <a:cs typeface="+mn-cs"/>
              </a:rPr>
              <a:t>s.r.o.</a:t>
            </a:r>
            <a:r>
              <a:rPr lang="en-US" sz="600" kern="1200" noProof="0" dirty="0">
                <a:solidFill>
                  <a:schemeClr val="bg1">
                    <a:lumMod val="65000"/>
                  </a:schemeClr>
                </a:solidFill>
                <a:latin typeface="+mn-lt"/>
                <a:ea typeface="+mn-ea"/>
                <a:cs typeface="+mn-cs"/>
              </a:rPr>
              <a:t>, a Czech limited liability company and a member firm of the KPMG global organization of independent member firms affiliated with KPMG International Limited, a private English company limited by guarantee. All rights reserved.</a:t>
            </a:r>
            <a:endParaRPr lang="en-GB" sz="600" kern="1200" noProof="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29122729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NTACTS">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flipH="1">
            <a:off x="0" y="0"/>
            <a:ext cx="9906000" cy="6858000"/>
          </a:xfrm>
          <a:prstGeom prst="rect">
            <a:avLst/>
          </a:prstGeom>
        </p:spPr>
      </p:pic>
      <p:sp>
        <p:nvSpPr>
          <p:cNvPr id="7" name="Text Placeholder 6"/>
          <p:cNvSpPr>
            <a:spLocks noGrp="1"/>
          </p:cNvSpPr>
          <p:nvPr>
            <p:ph type="body" sz="quarter" idx="10"/>
          </p:nvPr>
        </p:nvSpPr>
        <p:spPr>
          <a:xfrm>
            <a:off x="4659580" y="820739"/>
            <a:ext cx="3739884" cy="754061"/>
          </a:xfrm>
        </p:spPr>
        <p:txBody>
          <a:bodyPr/>
          <a:lstStyle>
            <a:lvl1pPr>
              <a:lnSpc>
                <a:spcPct val="70000"/>
              </a:lnSpc>
              <a:defRPr sz="4400" b="0">
                <a:solidFill>
                  <a:schemeClr val="bg1"/>
                </a:solidFill>
                <a:latin typeface="+mj-lt"/>
              </a:defRPr>
            </a:lvl1pPr>
          </a:lstStyle>
          <a:p>
            <a:pPr lvl="0"/>
            <a:r>
              <a:rPr lang="en-US"/>
              <a:t>Click to edit Master text styles</a:t>
            </a:r>
          </a:p>
        </p:txBody>
      </p:sp>
      <p:sp>
        <p:nvSpPr>
          <p:cNvPr id="9" name="Text Placeholder 10"/>
          <p:cNvSpPr>
            <a:spLocks noGrp="1"/>
          </p:cNvSpPr>
          <p:nvPr>
            <p:ph type="body" sz="quarter" idx="11"/>
          </p:nvPr>
        </p:nvSpPr>
        <p:spPr>
          <a:xfrm>
            <a:off x="4659580" y="1435735"/>
            <a:ext cx="3740400" cy="3267075"/>
          </a:xfrm>
        </p:spPr>
        <p:txBody>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Freeform 19"/>
          <p:cNvSpPr>
            <a:spLocks noEditPoints="1"/>
          </p:cNvSpPr>
          <p:nvPr userDrawn="1"/>
        </p:nvSpPr>
        <p:spPr bwMode="auto">
          <a:xfrm>
            <a:off x="4659580" y="6320118"/>
            <a:ext cx="424800" cy="172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8678592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5" name="object 3"/>
          <p:cNvSpPr/>
          <p:nvPr userDrawn="1"/>
        </p:nvSpPr>
        <p:spPr>
          <a:xfrm>
            <a:off x="3" y="0"/>
            <a:ext cx="828672"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400" dirty="0">
              <a:latin typeface="Arial" panose="020B0604020202020204" pitchFamily="34" charset="0"/>
              <a:sym typeface="Arial" panose="020B0604020202020204" pitchFamily="34" charset="0"/>
            </a:endParaRPr>
          </a:p>
        </p:txBody>
      </p:sp>
      <p:sp>
        <p:nvSpPr>
          <p:cNvPr id="17" name="Freeform 19"/>
          <p:cNvSpPr>
            <a:spLocks noEditPoints="1"/>
          </p:cNvSpPr>
          <p:nvPr userDrawn="1"/>
        </p:nvSpPr>
        <p:spPr bwMode="auto">
          <a:xfrm>
            <a:off x="1715999"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6" name="Text Placeholder 2"/>
          <p:cNvSpPr>
            <a:spLocks noGrp="1"/>
          </p:cNvSpPr>
          <p:nvPr>
            <p:ph type="body" sz="quarter" idx="11"/>
          </p:nvPr>
        </p:nvSpPr>
        <p:spPr>
          <a:xfrm>
            <a:off x="1715999" y="5113339"/>
            <a:ext cx="7375525" cy="554037"/>
          </a:xfrm>
        </p:spPr>
        <p:txBody>
          <a:bodyPr/>
          <a:lstStyle>
            <a:lvl1pPr>
              <a:buFontTx/>
              <a:buNone/>
              <a:defRPr sz="900" b="0">
                <a:solidFill>
                  <a:schemeClr val="bg1">
                    <a:lumMod val="65000"/>
                  </a:schemeClr>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Click to edit Master text styles</a:t>
            </a:r>
          </a:p>
          <a:p>
            <a:pPr lvl="1"/>
            <a:r>
              <a:rPr lang="en-US"/>
              <a:t>Second level</a:t>
            </a:r>
          </a:p>
        </p:txBody>
      </p:sp>
      <p:sp>
        <p:nvSpPr>
          <p:cNvPr id="18" name="Text Placeholder 2"/>
          <p:cNvSpPr>
            <a:spLocks noGrp="1"/>
          </p:cNvSpPr>
          <p:nvPr>
            <p:ph type="body" sz="quarter" idx="12"/>
          </p:nvPr>
        </p:nvSpPr>
        <p:spPr>
          <a:xfrm>
            <a:off x="1715999" y="5902325"/>
            <a:ext cx="7375525" cy="119064"/>
          </a:xfrm>
        </p:spPr>
        <p:txBody>
          <a:bodyPr/>
          <a:lstStyle>
            <a:lvl1pPr>
              <a:buFontTx/>
              <a:buNone/>
              <a:defRPr sz="900" b="0">
                <a:solidFill>
                  <a:schemeClr val="bg1">
                    <a:lumMod val="65000"/>
                  </a:schemeClr>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Click to edit Master text styles</a:t>
            </a:r>
          </a:p>
        </p:txBody>
      </p:sp>
      <p:sp>
        <p:nvSpPr>
          <p:cNvPr id="19" name="Text Placeholder 2"/>
          <p:cNvSpPr>
            <a:spLocks noGrp="1"/>
          </p:cNvSpPr>
          <p:nvPr>
            <p:ph type="body" sz="quarter" idx="13"/>
          </p:nvPr>
        </p:nvSpPr>
        <p:spPr>
          <a:xfrm>
            <a:off x="1715999" y="4313239"/>
            <a:ext cx="7375525" cy="554037"/>
          </a:xfrm>
        </p:spPr>
        <p:txBody>
          <a:bodyPr/>
          <a:lstStyle>
            <a:lvl1pPr>
              <a:buFontTx/>
              <a:buNone/>
              <a:defRPr sz="900" b="0">
                <a:solidFill>
                  <a:schemeClr val="bg1">
                    <a:lumMod val="65000"/>
                  </a:schemeClr>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Click to edit Master text styles</a:t>
            </a:r>
          </a:p>
          <a:p>
            <a:pPr lvl="1"/>
            <a:r>
              <a:rPr lang="en-US"/>
              <a:t>Second level</a:t>
            </a:r>
          </a:p>
        </p:txBody>
      </p:sp>
      <p:sp>
        <p:nvSpPr>
          <p:cNvPr id="20" name="Text Placeholder 2"/>
          <p:cNvSpPr>
            <a:spLocks noGrp="1"/>
          </p:cNvSpPr>
          <p:nvPr>
            <p:ph type="body" sz="quarter" idx="14" hasCustomPrompt="1"/>
          </p:nvPr>
        </p:nvSpPr>
        <p:spPr>
          <a:xfrm>
            <a:off x="1715999" y="3148073"/>
            <a:ext cx="2052000" cy="294481"/>
          </a:xfrm>
        </p:spPr>
        <p:txBody>
          <a:bodyPr/>
          <a:lstStyle>
            <a:lvl1pPr>
              <a:buFontTx/>
              <a:buNone/>
              <a:defRPr sz="1600" b="1">
                <a:solidFill>
                  <a:schemeClr val="tx2"/>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dirty="0"/>
              <a:t>kpmg.cz</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15999" y="3442555"/>
            <a:ext cx="2523749" cy="384049"/>
          </a:xfrm>
          <a:prstGeom prst="rect">
            <a:avLst/>
          </a:prstGeom>
        </p:spPr>
      </p:pic>
      <p:sp>
        <p:nvSpPr>
          <p:cNvPr id="11" name="TextBox 10"/>
          <p:cNvSpPr txBox="1"/>
          <p:nvPr userDrawn="1"/>
        </p:nvSpPr>
        <p:spPr>
          <a:xfrm>
            <a:off x="1828800" y="6687742"/>
            <a:ext cx="5934075" cy="122633"/>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b="1" kern="1200" noProof="0" dirty="0">
                <a:solidFill>
                  <a:schemeClr val="tx1"/>
                </a:solidFill>
                <a:latin typeface="+mn-lt"/>
                <a:ea typeface="+mn-ea"/>
                <a:cs typeface="+mn-cs"/>
              </a:rPr>
              <a:t>Document Classification: KPMG Confidential</a:t>
            </a:r>
          </a:p>
        </p:txBody>
      </p:sp>
    </p:spTree>
    <p:extLst>
      <p:ext uri="{BB962C8B-B14F-4D97-AF65-F5344CB8AC3E}">
        <p14:creationId xmlns:p14="http://schemas.microsoft.com/office/powerpoint/2010/main" val="32672736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WO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815100" y="432000"/>
            <a:ext cx="8275800" cy="518400"/>
          </a:xfrm>
        </p:spPr>
        <p:txBody>
          <a:bodyPr/>
          <a:lstStyle/>
          <a:p>
            <a:r>
              <a:rPr lang="en-US"/>
              <a:t>Click to edit Master title style</a:t>
            </a:r>
            <a:endParaRPr lang="en-US" dirty="0"/>
          </a:p>
        </p:txBody>
      </p:sp>
      <p:sp>
        <p:nvSpPr>
          <p:cNvPr id="9" name="Text Placeholder 8"/>
          <p:cNvSpPr>
            <a:spLocks noGrp="1"/>
          </p:cNvSpPr>
          <p:nvPr>
            <p:ph type="body" sz="quarter" idx="10"/>
          </p:nvPr>
        </p:nvSpPr>
        <p:spPr>
          <a:xfrm>
            <a:off x="815100" y="2744788"/>
            <a:ext cx="4036500" cy="31321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8"/>
          <p:cNvSpPr>
            <a:spLocks noGrp="1"/>
          </p:cNvSpPr>
          <p:nvPr>
            <p:ph type="body" sz="quarter" idx="11"/>
          </p:nvPr>
        </p:nvSpPr>
        <p:spPr>
          <a:xfrm>
            <a:off x="5054400" y="2744788"/>
            <a:ext cx="4036500" cy="3132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7890448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ONE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Text Placeholder 8"/>
          <p:cNvSpPr>
            <a:spLocks noGrp="1"/>
          </p:cNvSpPr>
          <p:nvPr>
            <p:ph type="body" sz="quarter" idx="10"/>
          </p:nvPr>
        </p:nvSpPr>
        <p:spPr>
          <a:xfrm>
            <a:off x="815100" y="1209601"/>
            <a:ext cx="8275800" cy="4594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9705979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1_DIVIDER 3">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15200" y="1346400"/>
            <a:ext cx="6708000" cy="3510000"/>
          </a:xfrm>
        </p:spPr>
        <p:txBody>
          <a:bodyPr anchor="t" anchorCtr="0"/>
          <a:lstStyle>
            <a:lvl1pPr algn="l">
              <a:defRPr sz="11000">
                <a:solidFill>
                  <a:schemeClr val="bg1"/>
                </a:solidFill>
              </a:defRPr>
            </a:lvl1pPr>
          </a:lstStyle>
          <a:p>
            <a:r>
              <a:rPr lang="en-GB" dirty="0"/>
              <a:t>Section divider three title style</a:t>
            </a:r>
            <a:endParaRPr lang="en-US" dirty="0"/>
          </a:p>
        </p:txBody>
      </p:sp>
      <p:sp>
        <p:nvSpPr>
          <p:cNvPr id="4" name="object 3"/>
          <p:cNvSpPr/>
          <p:nvPr userDrawn="1"/>
        </p:nvSpPr>
        <p:spPr>
          <a:xfrm>
            <a:off x="1" y="0"/>
            <a:ext cx="1720042"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chemeClr val="accent1"/>
          </a:solidFill>
        </p:spPr>
        <p:txBody>
          <a:bodyPr wrap="square" lIns="0" tIns="0" rIns="0" bIns="0" rtlCol="0">
            <a:noAutofit/>
          </a:bodyPr>
          <a:lstStyle/>
          <a:p>
            <a:endParaRPr sz="1800" dirty="0">
              <a:latin typeface="Arial" panose="020B0604020202020204" pitchFamily="34" charset="0"/>
            </a:endParaRPr>
          </a:p>
        </p:txBody>
      </p:sp>
      <p:sp>
        <p:nvSpPr>
          <p:cNvPr id="6" name="Freeform 19"/>
          <p:cNvSpPr>
            <a:spLocks noEditPoints="1"/>
          </p:cNvSpPr>
          <p:nvPr userDrawn="1"/>
        </p:nvSpPr>
        <p:spPr bwMode="auto">
          <a:xfrm>
            <a:off x="2236108" y="784800"/>
            <a:ext cx="8424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800" dirty="0"/>
          </a:p>
        </p:txBody>
      </p:sp>
      <p:sp>
        <p:nvSpPr>
          <p:cNvPr id="7" name="Text Placeholder 3"/>
          <p:cNvSpPr>
            <a:spLocks noGrp="1"/>
          </p:cNvSpPr>
          <p:nvPr>
            <p:ph type="body" sz="quarter" idx="11"/>
          </p:nvPr>
        </p:nvSpPr>
        <p:spPr>
          <a:xfrm>
            <a:off x="2236108" y="5036400"/>
            <a:ext cx="6687092"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1869482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1_FINAL SLIDE">
    <p:spTree>
      <p:nvGrpSpPr>
        <p:cNvPr id="1" name=""/>
        <p:cNvGrpSpPr/>
        <p:nvPr/>
      </p:nvGrpSpPr>
      <p:grpSpPr>
        <a:xfrm>
          <a:off x="0" y="0"/>
          <a:ext cx="0" cy="0"/>
          <a:chOff x="0" y="0"/>
          <a:chExt cx="0" cy="0"/>
        </a:xfrm>
      </p:grpSpPr>
      <p:sp>
        <p:nvSpPr>
          <p:cNvPr id="5" name="object 3"/>
          <p:cNvSpPr/>
          <p:nvPr userDrawn="1"/>
        </p:nvSpPr>
        <p:spPr>
          <a:xfrm>
            <a:off x="3" y="0"/>
            <a:ext cx="828672"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292" dirty="0">
              <a:latin typeface="Arial" panose="020B0604020202020204" pitchFamily="34" charset="0"/>
              <a:sym typeface="Arial" panose="020B0604020202020204" pitchFamily="34" charset="0"/>
            </a:endParaRPr>
          </a:p>
        </p:txBody>
      </p:sp>
      <p:sp>
        <p:nvSpPr>
          <p:cNvPr id="17" name="Freeform 19"/>
          <p:cNvSpPr>
            <a:spLocks noEditPoints="1"/>
          </p:cNvSpPr>
          <p:nvPr userDrawn="1"/>
        </p:nvSpPr>
        <p:spPr bwMode="auto">
          <a:xfrm>
            <a:off x="17160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84406" tIns="42203" rIns="84406" bIns="42203" numCol="1" anchor="t" anchorCtr="0" compatLnSpc="1">
            <a:prstTxWarp prst="textNoShape">
              <a:avLst/>
            </a:prstTxWarp>
          </a:bodyPr>
          <a:lstStyle/>
          <a:p>
            <a:endParaRPr lang="en-GB" sz="1662" dirty="0"/>
          </a:p>
        </p:txBody>
      </p:sp>
      <p:sp>
        <p:nvSpPr>
          <p:cNvPr id="16" name="Text Placeholder 2"/>
          <p:cNvSpPr>
            <a:spLocks noGrp="1"/>
          </p:cNvSpPr>
          <p:nvPr>
            <p:ph type="body" sz="quarter" idx="11"/>
          </p:nvPr>
        </p:nvSpPr>
        <p:spPr>
          <a:xfrm>
            <a:off x="1716001" y="5113341"/>
            <a:ext cx="7375525" cy="554037"/>
          </a:xfrm>
        </p:spPr>
        <p:txBody>
          <a:bodyPr/>
          <a:lstStyle>
            <a:lvl1pPr>
              <a:buFontTx/>
              <a:buNone/>
              <a:defRPr sz="831" b="0">
                <a:solidFill>
                  <a:schemeClr val="bg1">
                    <a:lumMod val="65000"/>
                  </a:schemeClr>
                </a:solidFill>
              </a:defRPr>
            </a:lvl1pPr>
            <a:lvl2pPr>
              <a:buFontTx/>
              <a:buNone/>
              <a:defRPr sz="831" b="0">
                <a:solidFill>
                  <a:schemeClr val="bg1">
                    <a:lumMod val="65000"/>
                  </a:schemeClr>
                </a:solidFill>
              </a:defRPr>
            </a:lvl2pPr>
            <a:lvl3pPr marL="0" indent="0">
              <a:buFontTx/>
              <a:buNone/>
              <a:defRPr sz="831" b="0">
                <a:solidFill>
                  <a:schemeClr val="bg1">
                    <a:lumMod val="65000"/>
                  </a:schemeClr>
                </a:solidFill>
              </a:defRPr>
            </a:lvl3pPr>
            <a:lvl4pPr marL="319023" indent="0">
              <a:buFontTx/>
              <a:buNone/>
              <a:defRPr sz="831" b="0">
                <a:solidFill>
                  <a:schemeClr val="bg1">
                    <a:lumMod val="65000"/>
                  </a:schemeClr>
                </a:solidFill>
              </a:defRPr>
            </a:lvl4pPr>
            <a:lvl5pPr marL="498474" indent="0">
              <a:buFontTx/>
              <a:buNone/>
              <a:defRPr sz="831" b="0">
                <a:solidFill>
                  <a:schemeClr val="bg1">
                    <a:lumMod val="65000"/>
                  </a:schemeClr>
                </a:solidFill>
              </a:defRPr>
            </a:lvl5pPr>
          </a:lstStyle>
          <a:p>
            <a:pPr lvl="0"/>
            <a:r>
              <a:rPr lang="en-US"/>
              <a:t>Click to edit Master text styles</a:t>
            </a:r>
          </a:p>
          <a:p>
            <a:pPr lvl="1"/>
            <a:r>
              <a:rPr lang="en-US"/>
              <a:t>Second level</a:t>
            </a:r>
          </a:p>
        </p:txBody>
      </p:sp>
      <p:sp>
        <p:nvSpPr>
          <p:cNvPr id="18" name="Text Placeholder 2"/>
          <p:cNvSpPr>
            <a:spLocks noGrp="1"/>
          </p:cNvSpPr>
          <p:nvPr>
            <p:ph type="body" sz="quarter" idx="12"/>
          </p:nvPr>
        </p:nvSpPr>
        <p:spPr>
          <a:xfrm>
            <a:off x="1716001" y="5902325"/>
            <a:ext cx="7375525" cy="119064"/>
          </a:xfrm>
        </p:spPr>
        <p:txBody>
          <a:bodyPr/>
          <a:lstStyle>
            <a:lvl1pPr>
              <a:buFontTx/>
              <a:buNone/>
              <a:defRPr sz="831" b="0">
                <a:solidFill>
                  <a:schemeClr val="bg1">
                    <a:lumMod val="65000"/>
                  </a:schemeClr>
                </a:solidFill>
              </a:defRPr>
            </a:lvl1pPr>
            <a:lvl2pPr>
              <a:buFontTx/>
              <a:buNone/>
              <a:defRPr sz="831" b="0">
                <a:solidFill>
                  <a:schemeClr val="bg1">
                    <a:lumMod val="65000"/>
                  </a:schemeClr>
                </a:solidFill>
              </a:defRPr>
            </a:lvl2pPr>
            <a:lvl3pPr marL="0" indent="0">
              <a:buFontTx/>
              <a:buNone/>
              <a:defRPr sz="831" b="0">
                <a:solidFill>
                  <a:schemeClr val="bg1">
                    <a:lumMod val="65000"/>
                  </a:schemeClr>
                </a:solidFill>
              </a:defRPr>
            </a:lvl3pPr>
            <a:lvl4pPr marL="319023" indent="0">
              <a:buFontTx/>
              <a:buNone/>
              <a:defRPr sz="831" b="0">
                <a:solidFill>
                  <a:schemeClr val="bg1">
                    <a:lumMod val="65000"/>
                  </a:schemeClr>
                </a:solidFill>
              </a:defRPr>
            </a:lvl4pPr>
            <a:lvl5pPr marL="498474" indent="0">
              <a:buFontTx/>
              <a:buNone/>
              <a:defRPr sz="831" b="0">
                <a:solidFill>
                  <a:schemeClr val="bg1">
                    <a:lumMod val="65000"/>
                  </a:schemeClr>
                </a:solidFill>
              </a:defRPr>
            </a:lvl5pPr>
          </a:lstStyle>
          <a:p>
            <a:pPr lvl="0"/>
            <a:r>
              <a:rPr lang="en-US"/>
              <a:t>Click to edit Master text styles</a:t>
            </a:r>
          </a:p>
        </p:txBody>
      </p:sp>
      <p:sp>
        <p:nvSpPr>
          <p:cNvPr id="19" name="Text Placeholder 2"/>
          <p:cNvSpPr>
            <a:spLocks noGrp="1"/>
          </p:cNvSpPr>
          <p:nvPr>
            <p:ph type="body" sz="quarter" idx="13"/>
          </p:nvPr>
        </p:nvSpPr>
        <p:spPr>
          <a:xfrm>
            <a:off x="1716001" y="4313241"/>
            <a:ext cx="7375525" cy="554037"/>
          </a:xfrm>
        </p:spPr>
        <p:txBody>
          <a:bodyPr/>
          <a:lstStyle>
            <a:lvl1pPr>
              <a:buFontTx/>
              <a:buNone/>
              <a:defRPr sz="831" b="0">
                <a:solidFill>
                  <a:schemeClr val="bg1">
                    <a:lumMod val="65000"/>
                  </a:schemeClr>
                </a:solidFill>
              </a:defRPr>
            </a:lvl1pPr>
            <a:lvl2pPr>
              <a:buFontTx/>
              <a:buNone/>
              <a:defRPr sz="831" b="0">
                <a:solidFill>
                  <a:schemeClr val="bg1">
                    <a:lumMod val="65000"/>
                  </a:schemeClr>
                </a:solidFill>
              </a:defRPr>
            </a:lvl2pPr>
            <a:lvl3pPr marL="0" indent="0">
              <a:buFontTx/>
              <a:buNone/>
              <a:defRPr sz="831" b="0">
                <a:solidFill>
                  <a:schemeClr val="bg1">
                    <a:lumMod val="65000"/>
                  </a:schemeClr>
                </a:solidFill>
              </a:defRPr>
            </a:lvl3pPr>
            <a:lvl4pPr marL="319023" indent="0">
              <a:buFontTx/>
              <a:buNone/>
              <a:defRPr sz="831" b="0">
                <a:solidFill>
                  <a:schemeClr val="bg1">
                    <a:lumMod val="65000"/>
                  </a:schemeClr>
                </a:solidFill>
              </a:defRPr>
            </a:lvl4pPr>
            <a:lvl5pPr marL="498474" indent="0">
              <a:buFontTx/>
              <a:buNone/>
              <a:defRPr sz="831" b="0">
                <a:solidFill>
                  <a:schemeClr val="bg1">
                    <a:lumMod val="65000"/>
                  </a:schemeClr>
                </a:solidFill>
              </a:defRPr>
            </a:lvl5pPr>
          </a:lstStyle>
          <a:p>
            <a:pPr lvl="0"/>
            <a:r>
              <a:rPr lang="en-US"/>
              <a:t>Click to edit Master text styles</a:t>
            </a:r>
          </a:p>
          <a:p>
            <a:pPr lvl="1"/>
            <a:r>
              <a:rPr lang="en-US"/>
              <a:t>Second level</a:t>
            </a:r>
          </a:p>
        </p:txBody>
      </p:sp>
      <p:sp>
        <p:nvSpPr>
          <p:cNvPr id="20" name="Text Placeholder 2"/>
          <p:cNvSpPr>
            <a:spLocks noGrp="1"/>
          </p:cNvSpPr>
          <p:nvPr>
            <p:ph type="body" sz="quarter" idx="14" hasCustomPrompt="1"/>
          </p:nvPr>
        </p:nvSpPr>
        <p:spPr>
          <a:xfrm>
            <a:off x="1715999" y="3148075"/>
            <a:ext cx="2052000" cy="294481"/>
          </a:xfrm>
        </p:spPr>
        <p:txBody>
          <a:bodyPr/>
          <a:lstStyle>
            <a:lvl1pPr>
              <a:buFontTx/>
              <a:buNone/>
              <a:defRPr sz="1477" b="1">
                <a:solidFill>
                  <a:schemeClr val="tx2"/>
                </a:solidFill>
              </a:defRPr>
            </a:lvl1pPr>
            <a:lvl2pPr>
              <a:buFontTx/>
              <a:buNone/>
              <a:defRPr sz="831" b="0">
                <a:solidFill>
                  <a:schemeClr val="bg1">
                    <a:lumMod val="65000"/>
                  </a:schemeClr>
                </a:solidFill>
              </a:defRPr>
            </a:lvl2pPr>
            <a:lvl3pPr marL="0" indent="0">
              <a:buFontTx/>
              <a:buNone/>
              <a:defRPr sz="831" b="0">
                <a:solidFill>
                  <a:schemeClr val="bg1">
                    <a:lumMod val="65000"/>
                  </a:schemeClr>
                </a:solidFill>
              </a:defRPr>
            </a:lvl3pPr>
            <a:lvl4pPr marL="319023" indent="0">
              <a:buFontTx/>
              <a:buNone/>
              <a:defRPr sz="831" b="0">
                <a:solidFill>
                  <a:schemeClr val="bg1">
                    <a:lumMod val="65000"/>
                  </a:schemeClr>
                </a:solidFill>
              </a:defRPr>
            </a:lvl4pPr>
            <a:lvl5pPr marL="498474" indent="0">
              <a:buFontTx/>
              <a:buNone/>
              <a:defRPr sz="831" b="0">
                <a:solidFill>
                  <a:schemeClr val="bg1">
                    <a:lumMod val="65000"/>
                  </a:schemeClr>
                </a:solidFill>
              </a:defRPr>
            </a:lvl5pPr>
          </a:lstStyle>
          <a:p>
            <a:pPr lvl="0"/>
            <a:r>
              <a:rPr lang="en-US" dirty="0"/>
              <a:t>kpmg.cz</a:t>
            </a:r>
          </a:p>
        </p:txBody>
      </p:sp>
      <p:sp>
        <p:nvSpPr>
          <p:cNvPr id="11" name="TextBox 10"/>
          <p:cNvSpPr txBox="1"/>
          <p:nvPr userDrawn="1"/>
        </p:nvSpPr>
        <p:spPr>
          <a:xfrm>
            <a:off x="1828800" y="6687744"/>
            <a:ext cx="5934075" cy="122633"/>
          </a:xfrm>
          <a:prstGeom prst="rect">
            <a:avLst/>
          </a:prstGeom>
          <a:noFill/>
        </p:spPr>
        <p:txBody>
          <a:bodyPr wrap="square" lIns="0" tIns="0" rIns="0" bIns="0" rtlCol="0">
            <a:no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lang="en-GB" sz="554" b="1" kern="1200" noProof="0" dirty="0">
                <a:solidFill>
                  <a:schemeClr val="tx1"/>
                </a:solidFill>
                <a:latin typeface="+mn-lt"/>
                <a:ea typeface="+mn-ea"/>
                <a:cs typeface="+mn-cs"/>
              </a:rPr>
              <a:t>Document Classification: KPMG Confidential</a:t>
            </a:r>
          </a:p>
        </p:txBody>
      </p:sp>
      <p:grpSp>
        <p:nvGrpSpPr>
          <p:cNvPr id="12" name="Group 11"/>
          <p:cNvGrpSpPr/>
          <p:nvPr userDrawn="1"/>
        </p:nvGrpSpPr>
        <p:grpSpPr>
          <a:xfrm>
            <a:off x="1716000" y="3491448"/>
            <a:ext cx="2272951" cy="394339"/>
            <a:chOff x="1715999" y="3442554"/>
            <a:chExt cx="2098109" cy="394339"/>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50063" b="4323"/>
            <a:stretch/>
          </p:blipFill>
          <p:spPr>
            <a:xfrm>
              <a:off x="1715999" y="3456001"/>
              <a:ext cx="1260283" cy="367445"/>
            </a:xfrm>
            <a:prstGeom prst="rect">
              <a:avLst/>
            </a:prstGeom>
          </p:spPr>
        </p:pic>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66802" t="1" b="-2679"/>
            <a:stretch/>
          </p:blipFill>
          <p:spPr>
            <a:xfrm>
              <a:off x="2976282" y="3442554"/>
              <a:ext cx="837826" cy="394339"/>
            </a:xfrm>
            <a:prstGeom prst="rect">
              <a:avLst/>
            </a:prstGeom>
          </p:spPr>
        </p:pic>
      </p:grpSp>
    </p:spTree>
    <p:extLst>
      <p:ext uri="{BB962C8B-B14F-4D97-AF65-F5344CB8AC3E}">
        <p14:creationId xmlns:p14="http://schemas.microsoft.com/office/powerpoint/2010/main" val="1979015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4 - Left dark vertical im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2" y="0"/>
            <a:ext cx="9906000" cy="6858000"/>
          </a:xfrm>
          <a:prstGeom prst="rect">
            <a:avLst/>
          </a:prstGeom>
        </p:spPr>
      </p:pic>
      <p:sp>
        <p:nvSpPr>
          <p:cNvPr id="7" name="Title 1"/>
          <p:cNvSpPr>
            <a:spLocks noGrp="1"/>
          </p:cNvSpPr>
          <p:nvPr>
            <p:ph type="ctrTitle" hasCustomPrompt="1"/>
          </p:nvPr>
        </p:nvSpPr>
        <p:spPr>
          <a:xfrm>
            <a:off x="4036911" y="1339200"/>
            <a:ext cx="5440464" cy="3510000"/>
          </a:xfrm>
        </p:spPr>
        <p:txBody>
          <a:bodyPr anchor="t" anchorCtr="0"/>
          <a:lstStyle>
            <a:lvl1pPr algn="l">
              <a:defRPr sz="11000">
                <a:solidFill>
                  <a:schemeClr val="bg1"/>
                </a:solidFill>
              </a:defRPr>
            </a:lvl1pPr>
          </a:lstStyle>
          <a:p>
            <a:r>
              <a:rPr lang="en-GB" dirty="0"/>
              <a:t>Title slide 4</a:t>
            </a:r>
            <a:br>
              <a:rPr lang="en-GB" dirty="0"/>
            </a:br>
            <a:r>
              <a:rPr lang="en-GB" dirty="0"/>
              <a:t>dark left vertical image</a:t>
            </a:r>
            <a:endParaRPr lang="en-US" dirty="0"/>
          </a:p>
        </p:txBody>
      </p:sp>
      <p:sp>
        <p:nvSpPr>
          <p:cNvPr id="9" name="Freeform 19"/>
          <p:cNvSpPr>
            <a:spLocks noEditPoints="1"/>
          </p:cNvSpPr>
          <p:nvPr userDrawn="1"/>
        </p:nvSpPr>
        <p:spPr bwMode="auto">
          <a:xfrm>
            <a:off x="4065711"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8" name="Text Placeholder 3"/>
          <p:cNvSpPr>
            <a:spLocks noGrp="1"/>
          </p:cNvSpPr>
          <p:nvPr>
            <p:ph type="body" sz="quarter" idx="11"/>
          </p:nvPr>
        </p:nvSpPr>
        <p:spPr>
          <a:xfrm>
            <a:off x="4065711" y="5036400"/>
            <a:ext cx="5411664"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838744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ONE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1" y="1422400"/>
            <a:ext cx="8928100" cy="4604400"/>
          </a:xfrm>
        </p:spPr>
        <p:txBody>
          <a:bodyPr/>
          <a:lstStyle>
            <a:lvl1pPr>
              <a:defRPr sz="1292"/>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1" hasCustomPrompt="1"/>
          </p:nvPr>
        </p:nvSpPr>
        <p:spPr>
          <a:xfrm>
            <a:off x="488951" y="203863"/>
            <a:ext cx="8591450" cy="169200"/>
          </a:xfrm>
        </p:spPr>
        <p:txBody>
          <a:bodyPr anchor="b"/>
          <a:lstStyle>
            <a:lvl1pPr>
              <a:spcAft>
                <a:spcPts val="0"/>
              </a:spcAft>
              <a:defRPr sz="1108" b="0"/>
            </a:lvl1pPr>
          </a:lstStyle>
          <a:p>
            <a:pPr lvl="0"/>
            <a:r>
              <a:rPr lang="en-US" dirty="0"/>
              <a:t>Super title here</a:t>
            </a:r>
          </a:p>
        </p:txBody>
      </p:sp>
      <p:sp>
        <p:nvSpPr>
          <p:cNvPr id="6" name="Title 5"/>
          <p:cNvSpPr>
            <a:spLocks noGrp="1"/>
          </p:cNvSpPr>
          <p:nvPr>
            <p:ph type="title"/>
          </p:nvPr>
        </p:nvSpPr>
        <p:spPr>
          <a:xfrm>
            <a:off x="488951" y="451575"/>
            <a:ext cx="8928100" cy="723600"/>
          </a:xfrm>
        </p:spPr>
        <p:txBody>
          <a:bodyPr/>
          <a:lstStyle>
            <a:lvl1pPr>
              <a:defRPr sz="4431"/>
            </a:lvl1pPr>
          </a:lstStyle>
          <a:p>
            <a:r>
              <a:rPr lang="en-US" dirty="0"/>
              <a:t>Click to edit Master title style</a:t>
            </a:r>
            <a:endParaRPr lang="en-GB" dirty="0"/>
          </a:p>
        </p:txBody>
      </p:sp>
    </p:spTree>
    <p:extLst>
      <p:ext uri="{BB962C8B-B14F-4D97-AF65-F5344CB8AC3E}">
        <p14:creationId xmlns:p14="http://schemas.microsoft.com/office/powerpoint/2010/main" val="3627930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5 - Singular imag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r="950"/>
          <a:stretch/>
        </p:blipFill>
        <p:spPr>
          <a:xfrm>
            <a:off x="1" y="0"/>
            <a:ext cx="9905999" cy="6858000"/>
          </a:xfrm>
          <a:prstGeom prst="rect">
            <a:avLst/>
          </a:prstGeom>
        </p:spPr>
      </p:pic>
      <p:sp>
        <p:nvSpPr>
          <p:cNvPr id="2" name="Title 1"/>
          <p:cNvSpPr>
            <a:spLocks noGrp="1"/>
          </p:cNvSpPr>
          <p:nvPr>
            <p:ph type="ctrTitle" hasCustomPrompt="1"/>
          </p:nvPr>
        </p:nvSpPr>
        <p:spPr>
          <a:xfrm>
            <a:off x="2215200" y="1346400"/>
            <a:ext cx="6708000" cy="3510000"/>
          </a:xfrm>
        </p:spPr>
        <p:txBody>
          <a:bodyPr anchor="t" anchorCtr="0"/>
          <a:lstStyle>
            <a:lvl1pPr algn="l">
              <a:defRPr sz="11000">
                <a:solidFill>
                  <a:schemeClr val="bg1"/>
                </a:solidFill>
              </a:defRPr>
            </a:lvl1pPr>
          </a:lstStyle>
          <a:p>
            <a:r>
              <a:rPr lang="en-US" dirty="0"/>
              <a:t>Title slide 5</a:t>
            </a:r>
            <a:br>
              <a:rPr lang="en-US" dirty="0"/>
            </a:br>
            <a:r>
              <a:rPr lang="en-US" dirty="0"/>
              <a:t>singular </a:t>
            </a:r>
            <a:br>
              <a:rPr lang="en-US" dirty="0"/>
            </a:br>
            <a:r>
              <a:rPr lang="en-US" dirty="0"/>
              <a:t>image</a:t>
            </a:r>
          </a:p>
        </p:txBody>
      </p:sp>
      <p:sp>
        <p:nvSpPr>
          <p:cNvPr id="4" name="object 3"/>
          <p:cNvSpPr/>
          <p:nvPr userDrawn="1"/>
        </p:nvSpPr>
        <p:spPr>
          <a:xfrm>
            <a:off x="1" y="0"/>
            <a:ext cx="1720042"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800" dirty="0">
              <a:latin typeface="Arial" panose="020B0604020202020204" pitchFamily="34" charset="0"/>
            </a:endParaRPr>
          </a:p>
        </p:txBody>
      </p:sp>
      <p:sp>
        <p:nvSpPr>
          <p:cNvPr id="6" name="Freeform 19"/>
          <p:cNvSpPr>
            <a:spLocks noEditPoints="1"/>
          </p:cNvSpPr>
          <p:nvPr userDrawn="1"/>
        </p:nvSpPr>
        <p:spPr bwMode="auto">
          <a:xfrm>
            <a:off x="2236108" y="784800"/>
            <a:ext cx="8424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800" dirty="0"/>
          </a:p>
        </p:txBody>
      </p:sp>
      <p:sp>
        <p:nvSpPr>
          <p:cNvPr id="9" name="Text Placeholder 3"/>
          <p:cNvSpPr>
            <a:spLocks noGrp="1"/>
          </p:cNvSpPr>
          <p:nvPr>
            <p:ph type="body" sz="quarter" idx="11"/>
          </p:nvPr>
        </p:nvSpPr>
        <p:spPr>
          <a:xfrm>
            <a:off x="2236108" y="5036400"/>
            <a:ext cx="6687092"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494990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6 - No imag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15200" y="1346400"/>
            <a:ext cx="6708000" cy="3510000"/>
          </a:xfrm>
        </p:spPr>
        <p:txBody>
          <a:bodyPr anchor="t" anchorCtr="0"/>
          <a:lstStyle>
            <a:lvl1pPr algn="l">
              <a:defRPr sz="11000">
                <a:solidFill>
                  <a:schemeClr val="bg1"/>
                </a:solidFill>
              </a:defRPr>
            </a:lvl1pPr>
          </a:lstStyle>
          <a:p>
            <a:r>
              <a:rPr lang="en-GB" dirty="0"/>
              <a:t>Title slide 6</a:t>
            </a:r>
            <a:br>
              <a:rPr lang="en-GB" dirty="0"/>
            </a:br>
            <a:r>
              <a:rPr lang="en-GB" dirty="0"/>
              <a:t>no image</a:t>
            </a:r>
            <a:endParaRPr lang="en-US" dirty="0"/>
          </a:p>
        </p:txBody>
      </p:sp>
      <p:sp>
        <p:nvSpPr>
          <p:cNvPr id="4" name="object 3"/>
          <p:cNvSpPr/>
          <p:nvPr userDrawn="1"/>
        </p:nvSpPr>
        <p:spPr>
          <a:xfrm>
            <a:off x="1" y="0"/>
            <a:ext cx="1720042"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800" dirty="0">
              <a:latin typeface="Arial" panose="020B0604020202020204" pitchFamily="34" charset="0"/>
            </a:endParaRPr>
          </a:p>
        </p:txBody>
      </p:sp>
      <p:sp>
        <p:nvSpPr>
          <p:cNvPr id="9" name="Freeform 19"/>
          <p:cNvSpPr>
            <a:spLocks noEditPoints="1"/>
          </p:cNvSpPr>
          <p:nvPr userDrawn="1"/>
        </p:nvSpPr>
        <p:spPr bwMode="auto">
          <a:xfrm>
            <a:off x="2236108" y="784800"/>
            <a:ext cx="8424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800" dirty="0"/>
          </a:p>
        </p:txBody>
      </p:sp>
      <p:sp>
        <p:nvSpPr>
          <p:cNvPr id="7" name="Text Placeholder 3"/>
          <p:cNvSpPr>
            <a:spLocks noGrp="1"/>
          </p:cNvSpPr>
          <p:nvPr>
            <p:ph type="body" sz="quarter" idx="11"/>
          </p:nvPr>
        </p:nvSpPr>
        <p:spPr>
          <a:xfrm>
            <a:off x="2236108" y="5036400"/>
            <a:ext cx="6687092"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48723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etter two column">
    <p:spTree>
      <p:nvGrpSpPr>
        <p:cNvPr id="1" name=""/>
        <p:cNvGrpSpPr/>
        <p:nvPr/>
      </p:nvGrpSpPr>
      <p:grpSpPr>
        <a:xfrm>
          <a:off x="0" y="0"/>
          <a:ext cx="0" cy="0"/>
          <a:chOff x="0" y="0"/>
          <a:chExt cx="0" cy="0"/>
        </a:xfrm>
      </p:grpSpPr>
      <p:sp>
        <p:nvSpPr>
          <p:cNvPr id="25" name="Text Placeholder 24"/>
          <p:cNvSpPr>
            <a:spLocks noGrp="1"/>
          </p:cNvSpPr>
          <p:nvPr>
            <p:ph type="body" sz="quarter" idx="14"/>
          </p:nvPr>
        </p:nvSpPr>
        <p:spPr>
          <a:xfrm>
            <a:off x="5046663" y="445724"/>
            <a:ext cx="4378758" cy="365356"/>
          </a:xfrm>
        </p:spPr>
        <p:txBody>
          <a:bodyPr lIns="144000"/>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en-US"/>
              <a:t>Click to edit Master text styles</a:t>
            </a:r>
          </a:p>
          <a:p>
            <a:pPr lvl="1"/>
            <a:r>
              <a:rPr lang="en-US"/>
              <a:t>Second level</a:t>
            </a:r>
          </a:p>
        </p:txBody>
      </p:sp>
      <p:sp>
        <p:nvSpPr>
          <p:cNvPr id="26" name="Text Placeholder 24"/>
          <p:cNvSpPr>
            <a:spLocks noGrp="1"/>
          </p:cNvSpPr>
          <p:nvPr>
            <p:ph type="body" sz="quarter" idx="15"/>
          </p:nvPr>
        </p:nvSpPr>
        <p:spPr>
          <a:xfrm>
            <a:off x="488950" y="445724"/>
            <a:ext cx="4370388" cy="365356"/>
          </a:xfrm>
        </p:spPr>
        <p:txBody>
          <a:bodyPr/>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en-US"/>
              <a:t>Click to edit Master text styles</a:t>
            </a:r>
          </a:p>
          <a:p>
            <a:pPr lvl="1"/>
            <a:r>
              <a:rPr lang="en-US"/>
              <a:t>Second level</a:t>
            </a:r>
          </a:p>
        </p:txBody>
      </p:sp>
      <p:sp>
        <p:nvSpPr>
          <p:cNvPr id="19" name="Text Placeholder 8"/>
          <p:cNvSpPr>
            <a:spLocks noGrp="1"/>
          </p:cNvSpPr>
          <p:nvPr>
            <p:ph type="body" sz="quarter" idx="10"/>
          </p:nvPr>
        </p:nvSpPr>
        <p:spPr>
          <a:xfrm>
            <a:off x="488950" y="1177924"/>
            <a:ext cx="4370388" cy="4843463"/>
          </a:xfrm>
        </p:spPr>
        <p:txBody>
          <a:bodyPr/>
          <a:lstStyle>
            <a:lvl1pPr>
              <a:defRPr sz="800"/>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8"/>
          <p:cNvSpPr>
            <a:spLocks noGrp="1"/>
          </p:cNvSpPr>
          <p:nvPr>
            <p:ph type="body" sz="quarter" idx="11"/>
          </p:nvPr>
        </p:nvSpPr>
        <p:spPr>
          <a:xfrm>
            <a:off x="5061064" y="1177924"/>
            <a:ext cx="4355985" cy="4843463"/>
          </a:xfrm>
          <a:ln w="6350">
            <a:solidFill>
              <a:schemeClr val="tx2"/>
            </a:solidFill>
          </a:ln>
        </p:spPr>
        <p:txBody>
          <a:bodyPr lIns="144000" tIns="72000"/>
          <a:lstStyle>
            <a:lvl1pPr>
              <a:defRPr sz="800"/>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Rectangle 20"/>
          <p:cNvSpPr/>
          <p:nvPr userDrawn="1"/>
        </p:nvSpPr>
        <p:spPr>
          <a:xfrm>
            <a:off x="5047877" y="1177924"/>
            <a:ext cx="91081" cy="4843463"/>
          </a:xfrm>
          <a:prstGeom prst="rect">
            <a:avLst/>
          </a:pr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l"/>
            <a:endParaRPr lang="en-GB" sz="1500" dirty="0">
              <a:solidFill>
                <a:schemeClr val="bg1"/>
              </a:solidFill>
            </a:endParaRPr>
          </a:p>
        </p:txBody>
      </p:sp>
      <p:sp>
        <p:nvSpPr>
          <p:cNvPr id="15" name="Freeform 19"/>
          <p:cNvSpPr>
            <a:spLocks noEditPoints="1"/>
          </p:cNvSpPr>
          <p:nvPr userDrawn="1"/>
        </p:nvSpPr>
        <p:spPr bwMode="auto">
          <a:xfrm>
            <a:off x="809508" y="6320118"/>
            <a:ext cx="460200" cy="172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sz="1800" dirty="0"/>
          </a:p>
        </p:txBody>
      </p:sp>
      <p:sp>
        <p:nvSpPr>
          <p:cNvPr id="23" name="Shape 8"/>
          <p:cNvSpPr txBox="1">
            <a:spLocks/>
          </p:cNvSpPr>
          <p:nvPr userDrawn="1"/>
        </p:nvSpPr>
        <p:spPr>
          <a:xfrm>
            <a:off x="8590360" y="6320118"/>
            <a:ext cx="500778"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mn-lt"/>
                <a:ea typeface="Arial"/>
                <a:cs typeface="Arial" panose="020B0604020202020204" pitchFamily="34" charset="0"/>
              </a:rPr>
              <a:pPr algn="r"/>
              <a:t>‹#›</a:t>
            </a:fld>
            <a:endParaRPr lang="en-US" sz="1000" dirty="0">
              <a:solidFill>
                <a:schemeClr val="tx2"/>
              </a:solidFill>
              <a:latin typeface="+mn-lt"/>
              <a:ea typeface="Arial"/>
              <a:cs typeface="Arial" panose="020B0604020202020204" pitchFamily="34" charset="0"/>
            </a:endParaRPr>
          </a:p>
        </p:txBody>
      </p:sp>
      <p:sp>
        <p:nvSpPr>
          <p:cNvPr id="13" name="TextBox 12"/>
          <p:cNvSpPr txBox="1"/>
          <p:nvPr userDrawn="1">
            <p:custDataLst>
              <p:tags r:id="rId1"/>
            </p:custDataLst>
          </p:nvPr>
        </p:nvSpPr>
        <p:spPr>
          <a:xfrm>
            <a:off x="1548364" y="6320118"/>
            <a:ext cx="6844500" cy="370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dirty="0">
                <a:solidFill>
                  <a:schemeClr val="bg1">
                    <a:lumMod val="65000"/>
                  </a:schemeClr>
                </a:solidFill>
                <a:latin typeface="+mn-lt"/>
                <a:ea typeface="+mn-ea"/>
                <a:cs typeface="+mn-cs"/>
              </a:rPr>
              <a:t>© 2020 KPMG </a:t>
            </a:r>
            <a:r>
              <a:rPr lang="en-US" sz="600" kern="1200" noProof="0" dirty="0" err="1">
                <a:solidFill>
                  <a:schemeClr val="bg1">
                    <a:lumMod val="65000"/>
                  </a:schemeClr>
                </a:solidFill>
                <a:latin typeface="+mn-lt"/>
                <a:ea typeface="+mn-ea"/>
                <a:cs typeface="+mn-cs"/>
              </a:rPr>
              <a:t>Česká</a:t>
            </a:r>
            <a:r>
              <a:rPr lang="en-US" sz="600" kern="1200" noProof="0" dirty="0">
                <a:solidFill>
                  <a:schemeClr val="bg1">
                    <a:lumMod val="65000"/>
                  </a:schemeClr>
                </a:solidFill>
                <a:latin typeface="+mn-lt"/>
                <a:ea typeface="+mn-ea"/>
                <a:cs typeface="+mn-cs"/>
              </a:rPr>
              <a:t> </a:t>
            </a:r>
            <a:r>
              <a:rPr lang="en-US" sz="600" kern="1200" noProof="0" dirty="0" err="1">
                <a:solidFill>
                  <a:schemeClr val="bg1">
                    <a:lumMod val="65000"/>
                  </a:schemeClr>
                </a:solidFill>
                <a:latin typeface="+mn-lt"/>
                <a:ea typeface="+mn-ea"/>
                <a:cs typeface="+mn-cs"/>
              </a:rPr>
              <a:t>republika</a:t>
            </a:r>
            <a:r>
              <a:rPr lang="en-US" sz="600" kern="1200" noProof="0" dirty="0">
                <a:solidFill>
                  <a:schemeClr val="bg1">
                    <a:lumMod val="65000"/>
                  </a:schemeClr>
                </a:solidFill>
                <a:latin typeface="+mn-lt"/>
                <a:ea typeface="+mn-ea"/>
                <a:cs typeface="+mn-cs"/>
              </a:rPr>
              <a:t>, </a:t>
            </a:r>
            <a:r>
              <a:rPr lang="en-US" sz="600" kern="1200" noProof="0" dirty="0" err="1">
                <a:solidFill>
                  <a:schemeClr val="bg1">
                    <a:lumMod val="65000"/>
                  </a:schemeClr>
                </a:solidFill>
                <a:latin typeface="+mn-lt"/>
                <a:ea typeface="+mn-ea"/>
                <a:cs typeface="+mn-cs"/>
              </a:rPr>
              <a:t>s.r.o.</a:t>
            </a:r>
            <a:r>
              <a:rPr lang="en-US" sz="600" kern="1200" noProof="0" dirty="0">
                <a:solidFill>
                  <a:schemeClr val="bg1">
                    <a:lumMod val="65000"/>
                  </a:schemeClr>
                </a:solidFill>
                <a:latin typeface="+mn-lt"/>
                <a:ea typeface="+mn-ea"/>
                <a:cs typeface="+mn-cs"/>
              </a:rPr>
              <a:t>, a Czech limited liability company and a member firm of the KPMG global organization of independent member firms affiliated with KPMG International Limited, a private English company limited by guarantee. All rights reserved.</a:t>
            </a:r>
            <a:endParaRPr lang="en-GB" sz="600" kern="1200" noProof="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748663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etter continuation">
    <p:spTree>
      <p:nvGrpSpPr>
        <p:cNvPr id="1" name=""/>
        <p:cNvGrpSpPr/>
        <p:nvPr/>
      </p:nvGrpSpPr>
      <p:grpSpPr>
        <a:xfrm>
          <a:off x="0" y="0"/>
          <a:ext cx="0" cy="0"/>
          <a:chOff x="0" y="0"/>
          <a:chExt cx="0" cy="0"/>
        </a:xfrm>
      </p:grpSpPr>
      <p:sp>
        <p:nvSpPr>
          <p:cNvPr id="25" name="Text Placeholder 24"/>
          <p:cNvSpPr>
            <a:spLocks noGrp="1"/>
          </p:cNvSpPr>
          <p:nvPr>
            <p:ph type="body" sz="quarter" idx="14"/>
          </p:nvPr>
        </p:nvSpPr>
        <p:spPr>
          <a:xfrm>
            <a:off x="5046663" y="445724"/>
            <a:ext cx="4378758" cy="365356"/>
          </a:xfrm>
        </p:spPr>
        <p:txBody>
          <a:bodyPr lIns="144000"/>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en-US"/>
              <a:t>Click to edit Master text styles</a:t>
            </a:r>
          </a:p>
          <a:p>
            <a:pPr lvl="1"/>
            <a:r>
              <a:rPr lang="en-US"/>
              <a:t>Second level</a:t>
            </a:r>
          </a:p>
        </p:txBody>
      </p:sp>
      <p:sp>
        <p:nvSpPr>
          <p:cNvPr id="26" name="Text Placeholder 24"/>
          <p:cNvSpPr>
            <a:spLocks noGrp="1"/>
          </p:cNvSpPr>
          <p:nvPr>
            <p:ph type="body" sz="quarter" idx="15"/>
          </p:nvPr>
        </p:nvSpPr>
        <p:spPr>
          <a:xfrm>
            <a:off x="488950" y="445724"/>
            <a:ext cx="4370388" cy="365356"/>
          </a:xfrm>
        </p:spPr>
        <p:txBody>
          <a:bodyPr/>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en-US"/>
              <a:t>Click to edit Master text styles</a:t>
            </a:r>
          </a:p>
          <a:p>
            <a:pPr lvl="1"/>
            <a:r>
              <a:rPr lang="en-US"/>
              <a:t>Second level</a:t>
            </a:r>
          </a:p>
        </p:txBody>
      </p:sp>
      <p:sp>
        <p:nvSpPr>
          <p:cNvPr id="19" name="Text Placeholder 8"/>
          <p:cNvSpPr>
            <a:spLocks noGrp="1"/>
          </p:cNvSpPr>
          <p:nvPr>
            <p:ph type="body" sz="quarter" idx="10"/>
          </p:nvPr>
        </p:nvSpPr>
        <p:spPr>
          <a:xfrm>
            <a:off x="488950" y="1177924"/>
            <a:ext cx="4370388" cy="4843463"/>
          </a:xfrm>
        </p:spPr>
        <p:txBody>
          <a:bodyPr/>
          <a:lstStyle>
            <a:lvl1pPr>
              <a:defRPr sz="800"/>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8"/>
          <p:cNvSpPr>
            <a:spLocks noGrp="1"/>
          </p:cNvSpPr>
          <p:nvPr>
            <p:ph type="body" sz="quarter" idx="11"/>
          </p:nvPr>
        </p:nvSpPr>
        <p:spPr>
          <a:xfrm>
            <a:off x="5061064" y="1177924"/>
            <a:ext cx="4355985" cy="4843463"/>
          </a:xfrm>
          <a:ln w="6350">
            <a:solidFill>
              <a:schemeClr val="tx2"/>
            </a:solidFill>
          </a:ln>
        </p:spPr>
        <p:txBody>
          <a:bodyPr lIns="144000" tIns="72000"/>
          <a:lstStyle>
            <a:lvl1pPr>
              <a:defRPr sz="800"/>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Rectangle 20"/>
          <p:cNvSpPr/>
          <p:nvPr userDrawn="1"/>
        </p:nvSpPr>
        <p:spPr>
          <a:xfrm>
            <a:off x="5046663" y="1177924"/>
            <a:ext cx="91081" cy="4843463"/>
          </a:xfrm>
          <a:prstGeom prst="rect">
            <a:avLst/>
          </a:pr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l"/>
            <a:endParaRPr lang="en-GB" sz="1500" dirty="0">
              <a:solidFill>
                <a:schemeClr val="bg1"/>
              </a:solidFill>
            </a:endParaRPr>
          </a:p>
        </p:txBody>
      </p:sp>
      <p:sp>
        <p:nvSpPr>
          <p:cNvPr id="15" name="Freeform 19"/>
          <p:cNvSpPr>
            <a:spLocks noEditPoints="1"/>
          </p:cNvSpPr>
          <p:nvPr userDrawn="1"/>
        </p:nvSpPr>
        <p:spPr bwMode="auto">
          <a:xfrm>
            <a:off x="809508" y="6320118"/>
            <a:ext cx="460200" cy="172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sz="1800" dirty="0"/>
          </a:p>
        </p:txBody>
      </p:sp>
      <p:sp>
        <p:nvSpPr>
          <p:cNvPr id="23" name="Shape 8"/>
          <p:cNvSpPr txBox="1">
            <a:spLocks/>
          </p:cNvSpPr>
          <p:nvPr userDrawn="1"/>
        </p:nvSpPr>
        <p:spPr>
          <a:xfrm>
            <a:off x="8590360" y="6320118"/>
            <a:ext cx="500778"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mn-lt"/>
                <a:ea typeface="Arial"/>
                <a:cs typeface="Arial" panose="020B0604020202020204" pitchFamily="34" charset="0"/>
              </a:rPr>
              <a:pPr algn="r"/>
              <a:t>‹#›</a:t>
            </a:fld>
            <a:endParaRPr lang="en-US" sz="1000" dirty="0">
              <a:solidFill>
                <a:schemeClr val="tx2"/>
              </a:solidFill>
              <a:latin typeface="+mn-lt"/>
              <a:ea typeface="Arial"/>
              <a:cs typeface="Arial" panose="020B0604020202020204" pitchFamily="34" charset="0"/>
            </a:endParaRPr>
          </a:p>
        </p:txBody>
      </p:sp>
      <p:sp>
        <p:nvSpPr>
          <p:cNvPr id="13" name="TextBox 12"/>
          <p:cNvSpPr txBox="1"/>
          <p:nvPr userDrawn="1">
            <p:custDataLst>
              <p:tags r:id="rId1"/>
            </p:custDataLst>
          </p:nvPr>
        </p:nvSpPr>
        <p:spPr>
          <a:xfrm>
            <a:off x="1548364" y="6320118"/>
            <a:ext cx="6844500" cy="370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dirty="0">
                <a:solidFill>
                  <a:schemeClr val="bg1">
                    <a:lumMod val="65000"/>
                  </a:schemeClr>
                </a:solidFill>
                <a:latin typeface="+mn-lt"/>
                <a:ea typeface="+mn-ea"/>
                <a:cs typeface="+mn-cs"/>
              </a:rPr>
              <a:t>© 20</a:t>
            </a:r>
            <a:r>
              <a:rPr lang="cs-CZ" sz="600" kern="1200" noProof="0" dirty="0">
                <a:solidFill>
                  <a:schemeClr val="bg1">
                    <a:lumMod val="65000"/>
                  </a:schemeClr>
                </a:solidFill>
                <a:latin typeface="+mn-lt"/>
                <a:ea typeface="+mn-ea"/>
                <a:cs typeface="+mn-cs"/>
              </a:rPr>
              <a:t>21</a:t>
            </a:r>
            <a:r>
              <a:rPr lang="en-US" sz="600" kern="1200" noProof="0" dirty="0">
                <a:solidFill>
                  <a:schemeClr val="bg1">
                    <a:lumMod val="65000"/>
                  </a:schemeClr>
                </a:solidFill>
                <a:latin typeface="+mn-lt"/>
                <a:ea typeface="+mn-ea"/>
                <a:cs typeface="+mn-cs"/>
              </a:rPr>
              <a:t> KPMG </a:t>
            </a:r>
            <a:r>
              <a:rPr lang="en-US" sz="600" kern="1200" noProof="0" dirty="0" err="1">
                <a:solidFill>
                  <a:schemeClr val="bg1">
                    <a:lumMod val="65000"/>
                  </a:schemeClr>
                </a:solidFill>
                <a:latin typeface="+mn-lt"/>
                <a:ea typeface="+mn-ea"/>
                <a:cs typeface="+mn-cs"/>
              </a:rPr>
              <a:t>Česká</a:t>
            </a:r>
            <a:r>
              <a:rPr lang="en-US" sz="600" kern="1200" noProof="0" dirty="0">
                <a:solidFill>
                  <a:schemeClr val="bg1">
                    <a:lumMod val="65000"/>
                  </a:schemeClr>
                </a:solidFill>
                <a:latin typeface="+mn-lt"/>
                <a:ea typeface="+mn-ea"/>
                <a:cs typeface="+mn-cs"/>
              </a:rPr>
              <a:t> </a:t>
            </a:r>
            <a:r>
              <a:rPr lang="en-US" sz="600" kern="1200" noProof="0" dirty="0" err="1">
                <a:solidFill>
                  <a:schemeClr val="bg1">
                    <a:lumMod val="65000"/>
                  </a:schemeClr>
                </a:solidFill>
                <a:latin typeface="+mn-lt"/>
                <a:ea typeface="+mn-ea"/>
                <a:cs typeface="+mn-cs"/>
              </a:rPr>
              <a:t>republika</a:t>
            </a:r>
            <a:r>
              <a:rPr lang="en-US" sz="600" kern="1200" noProof="0" dirty="0">
                <a:solidFill>
                  <a:schemeClr val="bg1">
                    <a:lumMod val="65000"/>
                  </a:schemeClr>
                </a:solidFill>
                <a:latin typeface="+mn-lt"/>
                <a:ea typeface="+mn-ea"/>
                <a:cs typeface="+mn-cs"/>
              </a:rPr>
              <a:t>, s.r.o., a Czech limited liability company and a member firm of the KPMG network of independent member firms affiliated with KPMG International Cooperative (“KPMG International”), a Swiss entity. All rights reserved.</a:t>
            </a:r>
            <a:endParaRPr lang="en-GB" sz="600" kern="1200" noProof="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1357102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etter important notice combination">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8950" y="1177925"/>
            <a:ext cx="4370388" cy="4843462"/>
          </a:xfrm>
        </p:spPr>
        <p:txBody>
          <a:bodyPr/>
          <a:lstStyle>
            <a:lvl1pPr>
              <a:defRPr sz="800" baseline="0"/>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8"/>
          <p:cNvSpPr>
            <a:spLocks noGrp="1"/>
          </p:cNvSpPr>
          <p:nvPr>
            <p:ph type="body" sz="quarter" idx="11"/>
          </p:nvPr>
        </p:nvSpPr>
        <p:spPr>
          <a:xfrm>
            <a:off x="5046662" y="1177925"/>
            <a:ext cx="4370387" cy="4843462"/>
          </a:xfrm>
          <a:ln w="6350">
            <a:noFill/>
          </a:ln>
        </p:spPr>
        <p:txBody>
          <a:bodyPr lIns="0" tIns="0"/>
          <a:lstStyle>
            <a:lvl1pPr>
              <a:defRPr sz="800"/>
            </a:lvl1pPr>
            <a:lvl2pPr>
              <a:defRPr sz="800"/>
            </a:lvl2pPr>
            <a:lvl3pPr>
              <a:defRPr sz="8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Freeform 19"/>
          <p:cNvSpPr>
            <a:spLocks noEditPoints="1"/>
          </p:cNvSpPr>
          <p:nvPr userDrawn="1"/>
        </p:nvSpPr>
        <p:spPr bwMode="auto">
          <a:xfrm>
            <a:off x="809508" y="6320118"/>
            <a:ext cx="460200" cy="172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sz="1800" dirty="0"/>
          </a:p>
        </p:txBody>
      </p:sp>
      <p:sp>
        <p:nvSpPr>
          <p:cNvPr id="17" name="Shape 8"/>
          <p:cNvSpPr txBox="1">
            <a:spLocks/>
          </p:cNvSpPr>
          <p:nvPr userDrawn="1"/>
        </p:nvSpPr>
        <p:spPr>
          <a:xfrm>
            <a:off x="8590360" y="6320118"/>
            <a:ext cx="500778"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mn-lt"/>
                <a:ea typeface="Arial"/>
                <a:cs typeface="Arial" panose="020B0604020202020204" pitchFamily="34" charset="0"/>
              </a:rPr>
              <a:pPr algn="r"/>
              <a:t>‹#›</a:t>
            </a:fld>
            <a:endParaRPr lang="en-US" sz="1000" dirty="0">
              <a:solidFill>
                <a:schemeClr val="tx2"/>
              </a:solidFill>
              <a:latin typeface="+mn-lt"/>
              <a:ea typeface="Arial"/>
              <a:cs typeface="Arial" panose="020B0604020202020204" pitchFamily="34" charset="0"/>
            </a:endParaRPr>
          </a:p>
        </p:txBody>
      </p:sp>
      <p:sp>
        <p:nvSpPr>
          <p:cNvPr id="11" name="Text Placeholder 24"/>
          <p:cNvSpPr>
            <a:spLocks noGrp="1"/>
          </p:cNvSpPr>
          <p:nvPr>
            <p:ph type="body" sz="quarter" idx="15"/>
          </p:nvPr>
        </p:nvSpPr>
        <p:spPr>
          <a:xfrm>
            <a:off x="488950" y="445724"/>
            <a:ext cx="4370388" cy="365356"/>
          </a:xfrm>
        </p:spPr>
        <p:txBody>
          <a:bodyPr/>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en-US"/>
              <a:t>Click to edit Master text styles</a:t>
            </a:r>
          </a:p>
          <a:p>
            <a:pPr lvl="1"/>
            <a:r>
              <a:rPr lang="en-US"/>
              <a:t>Second level</a:t>
            </a:r>
          </a:p>
        </p:txBody>
      </p:sp>
      <p:sp>
        <p:nvSpPr>
          <p:cNvPr id="18" name="TextBox 17"/>
          <p:cNvSpPr txBox="1"/>
          <p:nvPr userDrawn="1">
            <p:custDataLst>
              <p:tags r:id="rId1"/>
            </p:custDataLst>
          </p:nvPr>
        </p:nvSpPr>
        <p:spPr>
          <a:xfrm>
            <a:off x="1548364" y="6320118"/>
            <a:ext cx="6844500" cy="370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dirty="0">
                <a:solidFill>
                  <a:schemeClr val="bg1">
                    <a:lumMod val="65000"/>
                  </a:schemeClr>
                </a:solidFill>
                <a:latin typeface="+mn-lt"/>
                <a:ea typeface="+mn-ea"/>
                <a:cs typeface="+mn-cs"/>
              </a:rPr>
              <a:t>© 2020 KPMG </a:t>
            </a:r>
            <a:r>
              <a:rPr lang="en-US" sz="600" kern="1200" noProof="0" dirty="0" err="1">
                <a:solidFill>
                  <a:schemeClr val="bg1">
                    <a:lumMod val="65000"/>
                  </a:schemeClr>
                </a:solidFill>
                <a:latin typeface="+mn-lt"/>
                <a:ea typeface="+mn-ea"/>
                <a:cs typeface="+mn-cs"/>
              </a:rPr>
              <a:t>Česká</a:t>
            </a:r>
            <a:r>
              <a:rPr lang="en-US" sz="600" kern="1200" noProof="0" dirty="0">
                <a:solidFill>
                  <a:schemeClr val="bg1">
                    <a:lumMod val="65000"/>
                  </a:schemeClr>
                </a:solidFill>
                <a:latin typeface="+mn-lt"/>
                <a:ea typeface="+mn-ea"/>
                <a:cs typeface="+mn-cs"/>
              </a:rPr>
              <a:t> </a:t>
            </a:r>
            <a:r>
              <a:rPr lang="en-US" sz="600" kern="1200" noProof="0" dirty="0" err="1">
                <a:solidFill>
                  <a:schemeClr val="bg1">
                    <a:lumMod val="65000"/>
                  </a:schemeClr>
                </a:solidFill>
                <a:latin typeface="+mn-lt"/>
                <a:ea typeface="+mn-ea"/>
                <a:cs typeface="+mn-cs"/>
              </a:rPr>
              <a:t>republika</a:t>
            </a:r>
            <a:r>
              <a:rPr lang="en-US" sz="600" kern="1200" noProof="0" dirty="0">
                <a:solidFill>
                  <a:schemeClr val="bg1">
                    <a:lumMod val="65000"/>
                  </a:schemeClr>
                </a:solidFill>
                <a:latin typeface="+mn-lt"/>
                <a:ea typeface="+mn-ea"/>
                <a:cs typeface="+mn-cs"/>
              </a:rPr>
              <a:t>, </a:t>
            </a:r>
            <a:r>
              <a:rPr lang="en-US" sz="600" kern="1200" noProof="0" dirty="0" err="1">
                <a:solidFill>
                  <a:schemeClr val="bg1">
                    <a:lumMod val="65000"/>
                  </a:schemeClr>
                </a:solidFill>
                <a:latin typeface="+mn-lt"/>
                <a:ea typeface="+mn-ea"/>
                <a:cs typeface="+mn-cs"/>
              </a:rPr>
              <a:t>s.r.o.</a:t>
            </a:r>
            <a:r>
              <a:rPr lang="en-US" sz="600" kern="1200" noProof="0" dirty="0">
                <a:solidFill>
                  <a:schemeClr val="bg1">
                    <a:lumMod val="65000"/>
                  </a:schemeClr>
                </a:solidFill>
                <a:latin typeface="+mn-lt"/>
                <a:ea typeface="+mn-ea"/>
                <a:cs typeface="+mn-cs"/>
              </a:rPr>
              <a:t>, a Czech limited liability company and a member firm of the KPMG global organization of independent member firms affiliated with KPMG International Limited, a private English company limited by guarantee. All rights reserved.</a:t>
            </a:r>
            <a:endParaRPr lang="en-GB" sz="600" kern="1200" noProof="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18735875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ags" Target="../tags/tag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8950" y="451575"/>
            <a:ext cx="8918244" cy="7236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88951" y="1422400"/>
            <a:ext cx="8918242" cy="46044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Shape 8"/>
          <p:cNvSpPr txBox="1">
            <a:spLocks/>
          </p:cNvSpPr>
          <p:nvPr userDrawn="1"/>
        </p:nvSpPr>
        <p:spPr>
          <a:xfrm>
            <a:off x="9027000" y="6320118"/>
            <a:ext cx="390050" cy="149412"/>
          </a:xfrm>
          <a:prstGeom prst="rect">
            <a:avLst/>
          </a:prstGeom>
        </p:spPr>
        <p:txBody>
          <a:bodyPr lIns="0" tIns="0" rIns="0" bIns="0" anchor="t"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900" smtClean="0">
                <a:solidFill>
                  <a:schemeClr val="tx2"/>
                </a:solidFill>
                <a:latin typeface="+mn-lt"/>
                <a:ea typeface="Arial"/>
                <a:cs typeface="Arial" panose="020B0604020202020204" pitchFamily="34" charset="0"/>
              </a:rPr>
              <a:pPr algn="r"/>
              <a:t>‹#›</a:t>
            </a:fld>
            <a:endParaRPr lang="en-US" sz="900" dirty="0">
              <a:solidFill>
                <a:schemeClr val="tx2"/>
              </a:solidFill>
              <a:latin typeface="+mn-lt"/>
              <a:ea typeface="Arial"/>
              <a:cs typeface="Arial" panose="020B0604020202020204" pitchFamily="34" charset="0"/>
            </a:endParaRPr>
          </a:p>
        </p:txBody>
      </p:sp>
      <p:sp>
        <p:nvSpPr>
          <p:cNvPr id="25" name="TextBox 24"/>
          <p:cNvSpPr txBox="1"/>
          <p:nvPr userDrawn="1"/>
        </p:nvSpPr>
        <p:spPr>
          <a:xfrm>
            <a:off x="1828800" y="6687742"/>
            <a:ext cx="5934075" cy="122633"/>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b="1" kern="1200" noProof="0" dirty="0">
                <a:solidFill>
                  <a:schemeClr val="tx1"/>
                </a:solidFill>
                <a:latin typeface="+mn-lt"/>
                <a:ea typeface="+mn-ea"/>
                <a:cs typeface="+mn-cs"/>
              </a:rPr>
              <a:t>Document Classification: KPMG Confidential</a:t>
            </a:r>
          </a:p>
        </p:txBody>
      </p:sp>
      <p:sp>
        <p:nvSpPr>
          <p:cNvPr id="27" name="Freeform 19"/>
          <p:cNvSpPr>
            <a:spLocks noEditPoints="1"/>
          </p:cNvSpPr>
          <p:nvPr userDrawn="1"/>
        </p:nvSpPr>
        <p:spPr bwMode="auto">
          <a:xfrm>
            <a:off x="488950" y="6320118"/>
            <a:ext cx="424800" cy="172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0" name="TextBox 29"/>
          <p:cNvSpPr txBox="1"/>
          <p:nvPr userDrawn="1">
            <p:custDataLst>
              <p:tags r:id="rId42"/>
            </p:custDataLst>
          </p:nvPr>
        </p:nvSpPr>
        <p:spPr>
          <a:xfrm>
            <a:off x="1548364" y="6320118"/>
            <a:ext cx="6844500" cy="370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a:solidFill>
                  <a:schemeClr val="bg1">
                    <a:lumMod val="65000"/>
                  </a:schemeClr>
                </a:solidFill>
                <a:latin typeface="+mn-lt"/>
                <a:ea typeface="+mn-ea"/>
                <a:cs typeface="+mn-cs"/>
              </a:rPr>
              <a:t>© 2020 KPMG Česká republika, s.r.o., a Czech limited liability company and a member firm of the KPMG global organization of independent member firms affiliated with KPMG International Limited, a private English company limited by guarantee. All rights reserved.</a:t>
            </a:r>
            <a:endParaRPr lang="en-GB" sz="600" kern="1200" noProof="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3521449419"/>
      </p:ext>
    </p:extLst>
  </p:cSld>
  <p:clrMap bg1="lt1" tx1="dk1" bg2="lt2" tx2="dk2" accent1="accent1" accent2="accent2" accent3="accent3" accent4="accent4" accent5="accent5" accent6="accent6" hlink="hlink" folHlink="folHlink"/>
  <p:sldLayoutIdLst>
    <p:sldLayoutId id="2147483661" r:id="rId1"/>
    <p:sldLayoutId id="2147483710" r:id="rId2"/>
    <p:sldLayoutId id="2147483709" r:id="rId3"/>
    <p:sldLayoutId id="2147483703" r:id="rId4"/>
    <p:sldLayoutId id="2147483675" r:id="rId5"/>
    <p:sldLayoutId id="2147483680" r:id="rId6"/>
    <p:sldLayoutId id="2147483707" r:id="rId7"/>
    <p:sldLayoutId id="2147483729" r:id="rId8"/>
    <p:sldLayoutId id="2147483708" r:id="rId9"/>
    <p:sldLayoutId id="2147483723" r:id="rId10"/>
    <p:sldLayoutId id="2147483726" r:id="rId11"/>
    <p:sldLayoutId id="2147483730" r:id="rId12"/>
    <p:sldLayoutId id="2147483666" r:id="rId13"/>
    <p:sldLayoutId id="2147483705" r:id="rId14"/>
    <p:sldLayoutId id="2147483689" r:id="rId15"/>
    <p:sldLayoutId id="2147483690" r:id="rId16"/>
    <p:sldLayoutId id="2147483692" r:id="rId17"/>
    <p:sldLayoutId id="2147483693" r:id="rId18"/>
    <p:sldLayoutId id="2147483694" r:id="rId19"/>
    <p:sldLayoutId id="2147483695" r:id="rId20"/>
    <p:sldLayoutId id="2147483701" r:id="rId21"/>
    <p:sldLayoutId id="2147483697" r:id="rId22"/>
    <p:sldLayoutId id="2147483698" r:id="rId23"/>
    <p:sldLayoutId id="2147483699" r:id="rId24"/>
    <p:sldLayoutId id="2147483711" r:id="rId25"/>
    <p:sldLayoutId id="2147483712" r:id="rId26"/>
    <p:sldLayoutId id="2147483682" r:id="rId27"/>
    <p:sldLayoutId id="2147483683" r:id="rId28"/>
    <p:sldLayoutId id="2147483684" r:id="rId29"/>
    <p:sldLayoutId id="2147483685" r:id="rId30"/>
    <p:sldLayoutId id="2147483720" r:id="rId31"/>
    <p:sldLayoutId id="2147483721" r:id="rId32"/>
    <p:sldLayoutId id="2147483719" r:id="rId33"/>
    <p:sldLayoutId id="2147483728" r:id="rId34"/>
    <p:sldLayoutId id="2147483667" r:id="rId35"/>
    <p:sldLayoutId id="2147483731" r:id="rId36"/>
    <p:sldLayoutId id="2147483732" r:id="rId37"/>
    <p:sldLayoutId id="2147483733" r:id="rId38"/>
    <p:sldLayoutId id="2147483734" r:id="rId39"/>
    <p:sldLayoutId id="2147483735" r:id="rId40"/>
  </p:sldLayoutIdLst>
  <p:txStyles>
    <p:titleStyle>
      <a:lvl1pPr algn="l" defTabSz="914400" rtl="0" eaLnBrk="1" latinLnBrk="0" hangingPunct="1">
        <a:lnSpc>
          <a:spcPct val="70000"/>
        </a:lnSpc>
        <a:spcBef>
          <a:spcPct val="0"/>
        </a:spcBef>
        <a:buNone/>
        <a:defRPr sz="3800"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Tx/>
        <a:buNone/>
        <a:defRPr sz="9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9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93" userDrawn="1">
          <p15:clr>
            <a:srgbClr val="F26B43"/>
          </p15:clr>
        </p15:guide>
        <p15:guide id="2" pos="308" userDrawn="1">
          <p15:clr>
            <a:srgbClr val="F26B43"/>
          </p15:clr>
        </p15:guide>
        <p15:guide id="3" pos="5932" userDrawn="1">
          <p15:clr>
            <a:srgbClr val="F26B43"/>
          </p15:clr>
        </p15:guide>
        <p15:guide id="4" orient="horz" pos="742" userDrawn="1">
          <p15:clr>
            <a:srgbClr val="F26B43"/>
          </p15:clr>
        </p15:guide>
        <p15:guide id="6" orient="horz" pos="279" userDrawn="1">
          <p15:clr>
            <a:srgbClr val="F26B43"/>
          </p15:clr>
        </p15:guide>
        <p15:guide id="7" orient="horz" pos="896" userDrawn="1">
          <p15:clr>
            <a:srgbClr val="F26B43"/>
          </p15:clr>
        </p15:guide>
        <p15:guide id="8" pos="3061" userDrawn="1">
          <p15:clr>
            <a:srgbClr val="F26B43"/>
          </p15:clr>
        </p15:guide>
        <p15:guide id="9" pos="317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9.sv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9.sv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9.sv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6.xml"/><Relationship Id="rId4" Type="http://schemas.openxmlformats.org/officeDocument/2006/relationships/image" Target="../media/image9.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9.xml"/><Relationship Id="rId1" Type="http://schemas.openxmlformats.org/officeDocument/2006/relationships/tags" Target="../tags/tag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15200" y="1419218"/>
            <a:ext cx="6708000" cy="3510000"/>
          </a:xfrm>
        </p:spPr>
        <p:txBody>
          <a:bodyPr/>
          <a:lstStyle/>
          <a:p>
            <a:r>
              <a:rPr lang="en-GB" dirty="0" err="1"/>
              <a:t>Řetězové</a:t>
            </a:r>
            <a:r>
              <a:rPr lang="en-GB" dirty="0"/>
              <a:t> </a:t>
            </a:r>
            <a:r>
              <a:rPr lang="en-GB" dirty="0" err="1"/>
              <a:t>transakce</a:t>
            </a:r>
            <a:br>
              <a:rPr lang="cs-CZ" dirty="0"/>
            </a:br>
            <a:br>
              <a:rPr lang="en-GB" dirty="0"/>
            </a:br>
            <a:endParaRPr lang="en-GB" dirty="0"/>
          </a:p>
        </p:txBody>
      </p:sp>
      <p:sp>
        <p:nvSpPr>
          <p:cNvPr id="5" name="Subtitle 4"/>
          <p:cNvSpPr>
            <a:spLocks noGrp="1"/>
          </p:cNvSpPr>
          <p:nvPr>
            <p:ph type="subTitle" idx="11"/>
          </p:nvPr>
        </p:nvSpPr>
        <p:spPr/>
        <p:txBody>
          <a:bodyPr/>
          <a:lstStyle/>
          <a:p>
            <a:r>
              <a:rPr lang="cs-CZ" dirty="0"/>
              <a:t>Erika </a:t>
            </a:r>
            <a:r>
              <a:rPr lang="cs-CZ" dirty="0" err="1"/>
              <a:t>Krišková</a:t>
            </a:r>
            <a:r>
              <a:rPr lang="cs-CZ" dirty="0"/>
              <a:t> Dunajská</a:t>
            </a:r>
            <a:endParaRPr lang="en-GB" dirty="0"/>
          </a:p>
          <a:p>
            <a:pPr lvl="1"/>
            <a:r>
              <a:rPr lang="en-GB" dirty="0"/>
              <a:t>—</a:t>
            </a:r>
          </a:p>
          <a:p>
            <a:pPr lvl="1"/>
            <a:r>
              <a:rPr lang="cs-CZ" dirty="0"/>
              <a:t>26. října 2021</a:t>
            </a:r>
            <a:endParaRPr lang="en-GB" dirty="0"/>
          </a:p>
        </p:txBody>
      </p:sp>
    </p:spTree>
    <p:extLst>
      <p:ext uri="{BB962C8B-B14F-4D97-AF65-F5344CB8AC3E}">
        <p14:creationId xmlns:p14="http://schemas.microsoft.com/office/powerpoint/2010/main" val="438289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1226E-BE38-412D-BA14-62197FE78C84}"/>
              </a:ext>
            </a:extLst>
          </p:cNvPr>
          <p:cNvSpPr>
            <a:spLocks noGrp="1"/>
          </p:cNvSpPr>
          <p:nvPr>
            <p:ph type="ctrTitle"/>
          </p:nvPr>
        </p:nvSpPr>
        <p:spPr/>
        <p:txBody>
          <a:bodyPr/>
          <a:lstStyle/>
          <a:p>
            <a:r>
              <a:rPr lang="cs-CZ" dirty="0"/>
              <a:t>Vícestranné obchody</a:t>
            </a:r>
          </a:p>
        </p:txBody>
      </p:sp>
    </p:spTree>
    <p:extLst>
      <p:ext uri="{BB962C8B-B14F-4D97-AF65-F5344CB8AC3E}">
        <p14:creationId xmlns:p14="http://schemas.microsoft.com/office/powerpoint/2010/main" val="3902842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380706-A07C-4728-8C8F-97801B62ABA7}"/>
              </a:ext>
            </a:extLst>
          </p:cNvPr>
          <p:cNvSpPr>
            <a:spLocks noGrp="1"/>
          </p:cNvSpPr>
          <p:nvPr>
            <p:ph type="body" sz="quarter" idx="10"/>
          </p:nvPr>
        </p:nvSpPr>
        <p:spPr>
          <a:xfrm>
            <a:off x="488950" y="1422400"/>
            <a:ext cx="8928100" cy="4966200"/>
          </a:xfrm>
        </p:spPr>
        <p:txBody>
          <a:bodyPr/>
          <a:lstStyle/>
          <a:p>
            <a:pPr marL="263776" lvl="1" indent="-263776">
              <a:buFont typeface="Arial" panose="020B0604020202020204" pitchFamily="34" charset="0"/>
              <a:buChar char="•"/>
            </a:pPr>
            <a:r>
              <a:rPr lang="cs-CZ" sz="1400" b="1" dirty="0"/>
              <a:t>Řetězový obchod </a:t>
            </a:r>
            <a:r>
              <a:rPr lang="cs-CZ" sz="1400" dirty="0"/>
              <a:t>= v průběhu </a:t>
            </a:r>
            <a:r>
              <a:rPr lang="cs-CZ" sz="1400" b="1" dirty="0"/>
              <a:t>jedné </a:t>
            </a:r>
            <a:r>
              <a:rPr lang="cs-CZ" sz="1400" dirty="0"/>
              <a:t>přepravy zboží dojde nejméně dvakrát k převodu práva nakládat se zbožím jako vlastník</a:t>
            </a:r>
          </a:p>
          <a:p>
            <a:pPr marL="171450" indent="-171450">
              <a:buFont typeface="Arial" panose="020B0604020202020204" pitchFamily="34" charset="0"/>
              <a:buChar char="•"/>
            </a:pPr>
            <a:endParaRPr lang="cs-CZ" sz="1400" dirty="0"/>
          </a:p>
          <a:p>
            <a:endParaRPr lang="cs-CZ" sz="1400" dirty="0"/>
          </a:p>
          <a:p>
            <a:pPr marL="171450" indent="-171450">
              <a:buFont typeface="Arial" panose="020B0604020202020204" pitchFamily="34" charset="0"/>
              <a:buChar char="•"/>
            </a:pPr>
            <a:endParaRPr lang="cs-CZ" sz="1400" dirty="0"/>
          </a:p>
          <a:p>
            <a:pPr marL="171450" indent="-171450">
              <a:buFont typeface="Arial" panose="020B0604020202020204" pitchFamily="34" charset="0"/>
              <a:buChar char="•"/>
            </a:pPr>
            <a:endParaRPr lang="cs-CZ" sz="1400" dirty="0"/>
          </a:p>
          <a:p>
            <a:pPr marL="171450" indent="-171450">
              <a:buFont typeface="Arial" panose="020B0604020202020204" pitchFamily="34" charset="0"/>
              <a:buChar char="•"/>
            </a:pPr>
            <a:endParaRPr lang="cs-CZ" sz="1400" dirty="0"/>
          </a:p>
          <a:p>
            <a:pPr marL="171450" indent="-171450">
              <a:buFont typeface="Arial" panose="020B0604020202020204" pitchFamily="34" charset="0"/>
              <a:buChar char="•"/>
            </a:pPr>
            <a:endParaRPr lang="cs-CZ" sz="1400" dirty="0"/>
          </a:p>
          <a:p>
            <a:pPr marL="171450" indent="-171450">
              <a:buFont typeface="Arial" panose="020B0604020202020204" pitchFamily="34" charset="0"/>
              <a:buChar char="•"/>
            </a:pPr>
            <a:endParaRPr lang="cs-CZ" sz="1400" dirty="0"/>
          </a:p>
          <a:p>
            <a:pPr marL="171450" lvl="1" indent="-171450">
              <a:buFont typeface="Arial" panose="020B0604020202020204" pitchFamily="34" charset="0"/>
              <a:buChar char="•"/>
            </a:pPr>
            <a:endParaRPr lang="cs-CZ" sz="1400" dirty="0"/>
          </a:p>
          <a:p>
            <a:pPr marL="171450" indent="-171450">
              <a:buFont typeface="Arial" panose="020B0604020202020204" pitchFamily="34" charset="0"/>
              <a:buChar char="•"/>
            </a:pPr>
            <a:endParaRPr lang="cs-CZ" sz="1400" dirty="0"/>
          </a:p>
          <a:p>
            <a:pPr marL="171450" indent="-171450">
              <a:buFont typeface="Arial" panose="020B0604020202020204" pitchFamily="34" charset="0"/>
              <a:buChar char="•"/>
            </a:pPr>
            <a:r>
              <a:rPr lang="cs-CZ" sz="1400" b="0" dirty="0"/>
              <a:t>Dle judikatury Soudního dvora Evropské unie (např. C-245/04 EMAG, C-430/09 Euro </a:t>
            </a:r>
            <a:r>
              <a:rPr lang="cs-CZ" sz="1400" b="0" dirty="0" err="1"/>
              <a:t>Tyre</a:t>
            </a:r>
            <a:r>
              <a:rPr lang="cs-CZ" sz="1400" b="0" dirty="0"/>
              <a:t> Holding) může být pouze jedno plnění v řetězci považováno za intra-komunitární (to, které je spojeno s odesláním a přepravou) a pouze toto plnění může být osvobozeno od DPH z titulu dodání zboží do jiného členského státu. </a:t>
            </a:r>
          </a:p>
          <a:p>
            <a:pPr marL="171450" indent="-171450">
              <a:buFont typeface="Arial" panose="020B0604020202020204" pitchFamily="34" charset="0"/>
              <a:buChar char="•"/>
            </a:pPr>
            <a:r>
              <a:rPr lang="cs-CZ" sz="1400" b="0" dirty="0"/>
              <a:t>Od určení transakce, která spojena s přepravou se pak odvíjí daňové posouzení transakce, která jí předchází nebo po ní následuje</a:t>
            </a:r>
          </a:p>
          <a:p>
            <a:pPr marL="171450" indent="-171450">
              <a:buFont typeface="Arial" panose="020B0604020202020204" pitchFamily="34" charset="0"/>
              <a:buChar char="•"/>
            </a:pPr>
            <a:r>
              <a:rPr lang="cs-CZ" sz="1400" b="0" dirty="0"/>
              <a:t>Při posouzení je potřeba nejen zohlednit, který ze subjektů zajišťuje přepravu, ale také všechny další okolnosti dané transakce (viz následující slajd) </a:t>
            </a:r>
          </a:p>
          <a:p>
            <a:pPr marL="171450" indent="-171450">
              <a:buFont typeface="Arial" panose="020B0604020202020204" pitchFamily="34" charset="0"/>
              <a:buChar char="•"/>
            </a:pPr>
            <a:endParaRPr lang="cs-CZ" sz="1400" b="0" dirty="0"/>
          </a:p>
          <a:p>
            <a:pPr marL="171450" indent="-171450">
              <a:buFont typeface="Arial" panose="020B0604020202020204" pitchFamily="34" charset="0"/>
              <a:buChar char="•"/>
            </a:pPr>
            <a:endParaRPr lang="cs-CZ" sz="1400" b="0" dirty="0"/>
          </a:p>
        </p:txBody>
      </p:sp>
      <p:sp>
        <p:nvSpPr>
          <p:cNvPr id="3" name="Text Placeholder 2">
            <a:extLst>
              <a:ext uri="{FF2B5EF4-FFF2-40B4-BE49-F238E27FC236}">
                <a16:creationId xmlns:a16="http://schemas.microsoft.com/office/drawing/2014/main" id="{41106A52-8830-4DE2-86C4-0ABF12020DCA}"/>
              </a:ext>
            </a:extLst>
          </p:cNvPr>
          <p:cNvSpPr>
            <a:spLocks noGrp="1"/>
          </p:cNvSpPr>
          <p:nvPr>
            <p:ph type="body" sz="quarter" idx="11"/>
          </p:nvPr>
        </p:nvSpPr>
        <p:spPr/>
        <p:txBody>
          <a:bodyPr/>
          <a:lstStyle/>
          <a:p>
            <a:endParaRPr lang="cs-CZ"/>
          </a:p>
        </p:txBody>
      </p:sp>
      <p:sp>
        <p:nvSpPr>
          <p:cNvPr id="4" name="Title 3">
            <a:extLst>
              <a:ext uri="{FF2B5EF4-FFF2-40B4-BE49-F238E27FC236}">
                <a16:creationId xmlns:a16="http://schemas.microsoft.com/office/drawing/2014/main" id="{B17C3243-AE19-4F52-AD36-C4623D26EF39}"/>
              </a:ext>
            </a:extLst>
          </p:cNvPr>
          <p:cNvSpPr>
            <a:spLocks noGrp="1"/>
          </p:cNvSpPr>
          <p:nvPr>
            <p:ph type="title"/>
          </p:nvPr>
        </p:nvSpPr>
        <p:spPr>
          <a:xfrm>
            <a:off x="488950" y="469400"/>
            <a:ext cx="8928100" cy="723600"/>
          </a:xfrm>
        </p:spPr>
        <p:txBody>
          <a:bodyPr/>
          <a:lstStyle/>
          <a:p>
            <a:r>
              <a:rPr lang="cs-CZ" sz="5400" dirty="0"/>
              <a:t>Řetězové transakce – obecný příklad</a:t>
            </a:r>
          </a:p>
        </p:txBody>
      </p:sp>
      <p:sp>
        <p:nvSpPr>
          <p:cNvPr id="18" name="TextBox 17">
            <a:extLst>
              <a:ext uri="{FF2B5EF4-FFF2-40B4-BE49-F238E27FC236}">
                <a16:creationId xmlns:a16="http://schemas.microsoft.com/office/drawing/2014/main" id="{BB1B04B4-60A9-4C99-805A-9123F18D44C8}"/>
              </a:ext>
            </a:extLst>
          </p:cNvPr>
          <p:cNvSpPr txBox="1"/>
          <p:nvPr/>
        </p:nvSpPr>
        <p:spPr>
          <a:xfrm flipH="1">
            <a:off x="600950" y="3054173"/>
            <a:ext cx="1152128" cy="276999"/>
          </a:xfrm>
          <a:prstGeom prst="rect">
            <a:avLst/>
          </a:prstGeom>
          <a:noFill/>
          <a:ln>
            <a:noFill/>
          </a:ln>
        </p:spPr>
        <p:txBody>
          <a:bodyPr wrap="square" lIns="0" tIns="0" rIns="0" bIns="0" rtlCol="0">
            <a:spAutoFit/>
          </a:bodyPr>
          <a:lstStyle/>
          <a:p>
            <a:pPr algn="ctr"/>
            <a:r>
              <a:rPr lang="cs-CZ" dirty="0">
                <a:solidFill>
                  <a:srgbClr val="00338D"/>
                </a:solidFill>
              </a:rPr>
              <a:t>Dodavatel</a:t>
            </a:r>
          </a:p>
        </p:txBody>
      </p:sp>
      <p:sp>
        <p:nvSpPr>
          <p:cNvPr id="19" name="TextBox 18">
            <a:extLst>
              <a:ext uri="{FF2B5EF4-FFF2-40B4-BE49-F238E27FC236}">
                <a16:creationId xmlns:a16="http://schemas.microsoft.com/office/drawing/2014/main" id="{2F86D312-3009-45EF-AC28-A1A910A35D92}"/>
              </a:ext>
            </a:extLst>
          </p:cNvPr>
          <p:cNvSpPr txBox="1"/>
          <p:nvPr/>
        </p:nvSpPr>
        <p:spPr>
          <a:xfrm flipH="1">
            <a:off x="6894181" y="3054173"/>
            <a:ext cx="1152128" cy="553998"/>
          </a:xfrm>
          <a:prstGeom prst="rect">
            <a:avLst/>
          </a:prstGeom>
          <a:noFill/>
          <a:ln>
            <a:noFill/>
          </a:ln>
        </p:spPr>
        <p:txBody>
          <a:bodyPr wrap="square" lIns="0" tIns="0" rIns="0" bIns="0" rtlCol="0">
            <a:spAutoFit/>
          </a:bodyPr>
          <a:lstStyle/>
          <a:p>
            <a:pPr algn="ctr"/>
            <a:r>
              <a:rPr lang="cs-CZ" dirty="0">
                <a:solidFill>
                  <a:srgbClr val="00338D"/>
                </a:solidFill>
              </a:rPr>
              <a:t>Konečný odběratel</a:t>
            </a:r>
          </a:p>
        </p:txBody>
      </p:sp>
      <p:sp>
        <p:nvSpPr>
          <p:cNvPr id="20" name="TextBox 19">
            <a:extLst>
              <a:ext uri="{FF2B5EF4-FFF2-40B4-BE49-F238E27FC236}">
                <a16:creationId xmlns:a16="http://schemas.microsoft.com/office/drawing/2014/main" id="{F7DF5AF9-0617-4011-B054-D44DBF32C27E}"/>
              </a:ext>
            </a:extLst>
          </p:cNvPr>
          <p:cNvSpPr txBox="1"/>
          <p:nvPr/>
        </p:nvSpPr>
        <p:spPr>
          <a:xfrm>
            <a:off x="845340" y="2343603"/>
            <a:ext cx="360040" cy="246221"/>
          </a:xfrm>
          <a:prstGeom prst="rect">
            <a:avLst/>
          </a:prstGeom>
          <a:noFill/>
        </p:spPr>
        <p:txBody>
          <a:bodyPr wrap="square" lIns="0" tIns="0" rIns="0" bIns="0" rtlCol="0">
            <a:spAutoFit/>
          </a:bodyPr>
          <a:lstStyle/>
          <a:p>
            <a:r>
              <a:rPr lang="cs-CZ" sz="1600" dirty="0">
                <a:solidFill>
                  <a:srgbClr val="00338D"/>
                </a:solidFill>
              </a:rPr>
              <a:t>ČR</a:t>
            </a:r>
          </a:p>
        </p:txBody>
      </p:sp>
      <p:sp>
        <p:nvSpPr>
          <p:cNvPr id="21" name="TextBox 20">
            <a:extLst>
              <a:ext uri="{FF2B5EF4-FFF2-40B4-BE49-F238E27FC236}">
                <a16:creationId xmlns:a16="http://schemas.microsoft.com/office/drawing/2014/main" id="{97133468-2D70-42B8-989E-CE4BD49EEEB9}"/>
              </a:ext>
            </a:extLst>
          </p:cNvPr>
          <p:cNvSpPr txBox="1"/>
          <p:nvPr/>
        </p:nvSpPr>
        <p:spPr>
          <a:xfrm flipH="1">
            <a:off x="7249521" y="2343603"/>
            <a:ext cx="441447" cy="246221"/>
          </a:xfrm>
          <a:prstGeom prst="rect">
            <a:avLst/>
          </a:prstGeom>
          <a:noFill/>
        </p:spPr>
        <p:txBody>
          <a:bodyPr wrap="square" lIns="0" tIns="0" rIns="0" bIns="0" rtlCol="0">
            <a:spAutoFit/>
          </a:bodyPr>
          <a:lstStyle/>
          <a:p>
            <a:r>
              <a:rPr lang="cs-CZ" sz="1600" dirty="0">
                <a:solidFill>
                  <a:srgbClr val="00338D"/>
                </a:solidFill>
              </a:rPr>
              <a:t>SK</a:t>
            </a:r>
          </a:p>
        </p:txBody>
      </p:sp>
      <p:sp>
        <p:nvSpPr>
          <p:cNvPr id="22" name="Rectangle 21">
            <a:extLst>
              <a:ext uri="{FF2B5EF4-FFF2-40B4-BE49-F238E27FC236}">
                <a16:creationId xmlns:a16="http://schemas.microsoft.com/office/drawing/2014/main" id="{318AEAA3-7798-4882-AD4E-AC4D527378F7}"/>
              </a:ext>
            </a:extLst>
          </p:cNvPr>
          <p:cNvSpPr/>
          <p:nvPr/>
        </p:nvSpPr>
        <p:spPr>
          <a:xfrm>
            <a:off x="3502673" y="2739775"/>
            <a:ext cx="1368151" cy="911540"/>
          </a:xfrm>
          <a:prstGeom prst="rect">
            <a:avLst/>
          </a:prstGeom>
          <a:no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 name="Rectangle 22">
            <a:extLst>
              <a:ext uri="{FF2B5EF4-FFF2-40B4-BE49-F238E27FC236}">
                <a16:creationId xmlns:a16="http://schemas.microsoft.com/office/drawing/2014/main" id="{F41F8BF4-3864-406F-920B-ADCF708BFFFC}"/>
              </a:ext>
            </a:extLst>
          </p:cNvPr>
          <p:cNvSpPr/>
          <p:nvPr/>
        </p:nvSpPr>
        <p:spPr>
          <a:xfrm>
            <a:off x="492940" y="2739775"/>
            <a:ext cx="1368151" cy="911540"/>
          </a:xfrm>
          <a:prstGeom prst="rect">
            <a:avLst/>
          </a:prstGeom>
          <a:no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4" name="Rectangle 23">
            <a:extLst>
              <a:ext uri="{FF2B5EF4-FFF2-40B4-BE49-F238E27FC236}">
                <a16:creationId xmlns:a16="http://schemas.microsoft.com/office/drawing/2014/main" id="{7490A427-2316-4A52-9FBD-B4FC9D91561D}"/>
              </a:ext>
            </a:extLst>
          </p:cNvPr>
          <p:cNvSpPr/>
          <p:nvPr/>
        </p:nvSpPr>
        <p:spPr>
          <a:xfrm>
            <a:off x="6774138" y="2792217"/>
            <a:ext cx="1368151" cy="911540"/>
          </a:xfrm>
          <a:prstGeom prst="rect">
            <a:avLst/>
          </a:prstGeom>
          <a:no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TextBox 24">
            <a:extLst>
              <a:ext uri="{FF2B5EF4-FFF2-40B4-BE49-F238E27FC236}">
                <a16:creationId xmlns:a16="http://schemas.microsoft.com/office/drawing/2014/main" id="{B13D778C-E813-46E2-95AF-A50739B23823}"/>
              </a:ext>
            </a:extLst>
          </p:cNvPr>
          <p:cNvSpPr txBox="1"/>
          <p:nvPr/>
        </p:nvSpPr>
        <p:spPr>
          <a:xfrm flipH="1">
            <a:off x="3610684" y="3057046"/>
            <a:ext cx="1260140" cy="276999"/>
          </a:xfrm>
          <a:prstGeom prst="rect">
            <a:avLst/>
          </a:prstGeom>
          <a:noFill/>
          <a:ln>
            <a:noFill/>
          </a:ln>
        </p:spPr>
        <p:txBody>
          <a:bodyPr wrap="square" lIns="0" tIns="0" rIns="0" bIns="0" rtlCol="0">
            <a:spAutoFit/>
          </a:bodyPr>
          <a:lstStyle/>
          <a:p>
            <a:pPr algn="ctr"/>
            <a:r>
              <a:rPr lang="cs-CZ" dirty="0">
                <a:solidFill>
                  <a:srgbClr val="00338D"/>
                </a:solidFill>
              </a:rPr>
              <a:t>Prostředník</a:t>
            </a:r>
          </a:p>
        </p:txBody>
      </p:sp>
      <p:cxnSp>
        <p:nvCxnSpPr>
          <p:cNvPr id="26" name="Straight Arrow Connector 25">
            <a:extLst>
              <a:ext uri="{FF2B5EF4-FFF2-40B4-BE49-F238E27FC236}">
                <a16:creationId xmlns:a16="http://schemas.microsoft.com/office/drawing/2014/main" id="{936D739C-B965-49C1-9A39-DAC52B473F25}"/>
              </a:ext>
            </a:extLst>
          </p:cNvPr>
          <p:cNvCxnSpPr>
            <a:cxnSpLocks/>
          </p:cNvCxnSpPr>
          <p:nvPr/>
        </p:nvCxnSpPr>
        <p:spPr>
          <a:xfrm>
            <a:off x="1921112" y="3164803"/>
            <a:ext cx="1490888" cy="0"/>
          </a:xfrm>
          <a:prstGeom prst="straightConnector1">
            <a:avLst/>
          </a:prstGeom>
          <a:ln>
            <a:solidFill>
              <a:srgbClr val="00338D"/>
            </a:solidFill>
            <a:tailEnd type="triangle" w="lg" len="lg"/>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B54F737E-BBFF-4246-8B28-82CBA4276F8B}"/>
              </a:ext>
            </a:extLst>
          </p:cNvPr>
          <p:cNvCxnSpPr>
            <a:cxnSpLocks/>
          </p:cNvCxnSpPr>
          <p:nvPr/>
        </p:nvCxnSpPr>
        <p:spPr>
          <a:xfrm>
            <a:off x="5055605" y="3164803"/>
            <a:ext cx="1597306" cy="0"/>
          </a:xfrm>
          <a:prstGeom prst="straightConnector1">
            <a:avLst/>
          </a:prstGeom>
          <a:ln>
            <a:solidFill>
              <a:srgbClr val="00338D"/>
            </a:solidFill>
            <a:tailEnd type="triangle" w="lg" len="lg"/>
          </a:ln>
        </p:spPr>
        <p:style>
          <a:lnRef idx="1">
            <a:schemeClr val="dk1"/>
          </a:lnRef>
          <a:fillRef idx="0">
            <a:schemeClr val="dk1"/>
          </a:fillRef>
          <a:effectRef idx="0">
            <a:schemeClr val="dk1"/>
          </a:effectRef>
          <a:fontRef idx="minor">
            <a:schemeClr val="tx1"/>
          </a:fontRef>
        </p:style>
      </p:cxnSp>
      <p:sp>
        <p:nvSpPr>
          <p:cNvPr id="28" name="Curved Up Arrow 25">
            <a:extLst>
              <a:ext uri="{FF2B5EF4-FFF2-40B4-BE49-F238E27FC236}">
                <a16:creationId xmlns:a16="http://schemas.microsoft.com/office/drawing/2014/main" id="{09AB41CC-FDCF-40F6-80D9-D0F66A0025A5}"/>
              </a:ext>
            </a:extLst>
          </p:cNvPr>
          <p:cNvSpPr/>
          <p:nvPr/>
        </p:nvSpPr>
        <p:spPr>
          <a:xfrm>
            <a:off x="1549512" y="3815334"/>
            <a:ext cx="5902713" cy="624884"/>
          </a:xfrm>
          <a:prstGeom prst="curvedUpArrow">
            <a:avLst/>
          </a:prstGeom>
          <a:ln/>
        </p:spPr>
        <p:style>
          <a:lnRef idx="0">
            <a:schemeClr val="accent3"/>
          </a:lnRef>
          <a:fillRef idx="3">
            <a:schemeClr val="accent3"/>
          </a:fillRef>
          <a:effectRef idx="3">
            <a:schemeClr val="accent3"/>
          </a:effectRef>
          <a:fontRef idx="minor">
            <a:schemeClr val="lt1"/>
          </a:fontRef>
        </p:style>
        <p:txBody>
          <a:bodyPr lIns="40958" tIns="40958" rIns="40958" bIns="40958" rtlCol="0" anchor="ctr"/>
          <a:lstStyle/>
          <a:p>
            <a:pPr algn="l"/>
            <a:endParaRPr lang="cs-CZ" sz="1125" dirty="0" err="1">
              <a:solidFill>
                <a:schemeClr val="bg1"/>
              </a:solidFill>
            </a:endParaRPr>
          </a:p>
        </p:txBody>
      </p:sp>
      <p:sp>
        <p:nvSpPr>
          <p:cNvPr id="29" name="TextBox 28">
            <a:extLst>
              <a:ext uri="{FF2B5EF4-FFF2-40B4-BE49-F238E27FC236}">
                <a16:creationId xmlns:a16="http://schemas.microsoft.com/office/drawing/2014/main" id="{4B1C6B93-CF75-4408-A37C-B2E12C1696EA}"/>
              </a:ext>
            </a:extLst>
          </p:cNvPr>
          <p:cNvSpPr txBox="1"/>
          <p:nvPr/>
        </p:nvSpPr>
        <p:spPr>
          <a:xfrm>
            <a:off x="2250304" y="2820085"/>
            <a:ext cx="496334" cy="372586"/>
          </a:xfrm>
          <a:prstGeom prst="rect">
            <a:avLst/>
          </a:prstGeom>
          <a:noFill/>
        </p:spPr>
        <p:txBody>
          <a:bodyPr wrap="none" lIns="54610" tIns="54610" rIns="54610" bIns="54610" rtlCol="0">
            <a:noAutofit/>
          </a:bodyPr>
          <a:lstStyle/>
          <a:p>
            <a:pPr>
              <a:spcAft>
                <a:spcPts val="600"/>
              </a:spcAft>
            </a:pPr>
            <a:r>
              <a:rPr lang="cs-CZ" sz="1500" dirty="0">
                <a:solidFill>
                  <a:srgbClr val="00338D"/>
                </a:solidFill>
              </a:rPr>
              <a:t>Faktura 1</a:t>
            </a:r>
          </a:p>
        </p:txBody>
      </p:sp>
      <p:sp>
        <p:nvSpPr>
          <p:cNvPr id="30" name="TextBox 29">
            <a:extLst>
              <a:ext uri="{FF2B5EF4-FFF2-40B4-BE49-F238E27FC236}">
                <a16:creationId xmlns:a16="http://schemas.microsoft.com/office/drawing/2014/main" id="{836C8DE3-9824-4114-8074-507A90DD3E8B}"/>
              </a:ext>
            </a:extLst>
          </p:cNvPr>
          <p:cNvSpPr txBox="1"/>
          <p:nvPr/>
        </p:nvSpPr>
        <p:spPr>
          <a:xfrm>
            <a:off x="5378692" y="2820085"/>
            <a:ext cx="496334" cy="372586"/>
          </a:xfrm>
          <a:prstGeom prst="rect">
            <a:avLst/>
          </a:prstGeom>
          <a:noFill/>
        </p:spPr>
        <p:txBody>
          <a:bodyPr wrap="none" lIns="54610" tIns="54610" rIns="54610" bIns="54610" rtlCol="0">
            <a:noAutofit/>
          </a:bodyPr>
          <a:lstStyle/>
          <a:p>
            <a:pPr>
              <a:spcAft>
                <a:spcPts val="600"/>
              </a:spcAft>
            </a:pPr>
            <a:r>
              <a:rPr lang="cs-CZ" sz="1500" dirty="0">
                <a:solidFill>
                  <a:srgbClr val="00338D"/>
                </a:solidFill>
              </a:rPr>
              <a:t>Faktura 2</a:t>
            </a:r>
          </a:p>
          <a:p>
            <a:pPr>
              <a:spcAft>
                <a:spcPts val="600"/>
              </a:spcAft>
            </a:pPr>
            <a:endParaRPr lang="cs-CZ" sz="1500" dirty="0">
              <a:solidFill>
                <a:srgbClr val="00338D"/>
              </a:solidFill>
            </a:endParaRPr>
          </a:p>
        </p:txBody>
      </p:sp>
      <p:sp>
        <p:nvSpPr>
          <p:cNvPr id="44" name="TextBox 43">
            <a:extLst>
              <a:ext uri="{FF2B5EF4-FFF2-40B4-BE49-F238E27FC236}">
                <a16:creationId xmlns:a16="http://schemas.microsoft.com/office/drawing/2014/main" id="{ABFC7958-5006-46AA-ADA5-C2F5FBE67A74}"/>
              </a:ext>
            </a:extLst>
          </p:cNvPr>
          <p:cNvSpPr txBox="1"/>
          <p:nvPr/>
        </p:nvSpPr>
        <p:spPr>
          <a:xfrm>
            <a:off x="4006727" y="2344892"/>
            <a:ext cx="441447" cy="246221"/>
          </a:xfrm>
          <a:prstGeom prst="rect">
            <a:avLst/>
          </a:prstGeom>
          <a:noFill/>
        </p:spPr>
        <p:txBody>
          <a:bodyPr wrap="square" lIns="0" tIns="0" rIns="0" bIns="0" rtlCol="0">
            <a:spAutoFit/>
          </a:bodyPr>
          <a:lstStyle/>
          <a:p>
            <a:r>
              <a:rPr lang="cs-CZ" sz="1600" dirty="0">
                <a:solidFill>
                  <a:srgbClr val="00338D"/>
                </a:solidFill>
              </a:rPr>
              <a:t>SK</a:t>
            </a:r>
          </a:p>
        </p:txBody>
      </p:sp>
      <p:sp>
        <p:nvSpPr>
          <p:cNvPr id="5" name="TextBox 4">
            <a:extLst>
              <a:ext uri="{FF2B5EF4-FFF2-40B4-BE49-F238E27FC236}">
                <a16:creationId xmlns:a16="http://schemas.microsoft.com/office/drawing/2014/main" id="{CD2468B6-44C1-40E0-AC7B-7518D1C29FD0}"/>
              </a:ext>
            </a:extLst>
          </p:cNvPr>
          <p:cNvSpPr txBox="1"/>
          <p:nvPr/>
        </p:nvSpPr>
        <p:spPr>
          <a:xfrm>
            <a:off x="3412000" y="4121281"/>
            <a:ext cx="914400" cy="305393"/>
          </a:xfrm>
          <a:prstGeom prst="rect">
            <a:avLst/>
          </a:prstGeom>
          <a:noFill/>
        </p:spPr>
        <p:txBody>
          <a:bodyPr wrap="none" lIns="54610" tIns="54610" rIns="54610" bIns="54610" rtlCol="0">
            <a:noAutofit/>
          </a:bodyPr>
          <a:lstStyle/>
          <a:p>
            <a:pPr>
              <a:spcAft>
                <a:spcPts val="600"/>
              </a:spcAft>
            </a:pPr>
            <a:r>
              <a:rPr lang="cs-CZ" sz="1400" dirty="0">
                <a:solidFill>
                  <a:schemeClr val="tx2"/>
                </a:solidFill>
              </a:rPr>
              <a:t>Dodání zboží z ČR do SK</a:t>
            </a:r>
          </a:p>
        </p:txBody>
      </p:sp>
    </p:spTree>
    <p:extLst>
      <p:ext uri="{BB962C8B-B14F-4D97-AF65-F5344CB8AC3E}">
        <p14:creationId xmlns:p14="http://schemas.microsoft.com/office/powerpoint/2010/main" val="4280677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380706-A07C-4728-8C8F-97801B62ABA7}"/>
              </a:ext>
            </a:extLst>
          </p:cNvPr>
          <p:cNvSpPr>
            <a:spLocks noGrp="1"/>
          </p:cNvSpPr>
          <p:nvPr>
            <p:ph type="body" sz="quarter" idx="10"/>
          </p:nvPr>
        </p:nvSpPr>
        <p:spPr>
          <a:xfrm>
            <a:off x="488950" y="1422400"/>
            <a:ext cx="8928100" cy="4966200"/>
          </a:xfrm>
        </p:spPr>
        <p:txBody>
          <a:bodyPr/>
          <a:lstStyle/>
          <a:p>
            <a:pPr marL="171450" indent="-171450">
              <a:buFont typeface="Arial" panose="020B0604020202020204" pitchFamily="34" charset="0"/>
              <a:buChar char="•"/>
            </a:pPr>
            <a:endParaRPr lang="cs-CZ" sz="1400" dirty="0"/>
          </a:p>
          <a:p>
            <a:endParaRPr lang="cs-CZ" sz="1400" dirty="0"/>
          </a:p>
          <a:p>
            <a:pPr marL="171450" indent="-171450">
              <a:buFont typeface="Arial" panose="020B0604020202020204" pitchFamily="34" charset="0"/>
              <a:buChar char="•"/>
            </a:pPr>
            <a:endParaRPr lang="cs-CZ" sz="1400" dirty="0"/>
          </a:p>
          <a:p>
            <a:pPr marL="171450" indent="-171450">
              <a:buFont typeface="Arial" panose="020B0604020202020204" pitchFamily="34" charset="0"/>
              <a:buChar char="•"/>
            </a:pPr>
            <a:endParaRPr lang="cs-CZ" sz="1400" dirty="0"/>
          </a:p>
          <a:p>
            <a:pPr marL="171450" indent="-171450">
              <a:buFont typeface="Arial" panose="020B0604020202020204" pitchFamily="34" charset="0"/>
              <a:buChar char="•"/>
            </a:pPr>
            <a:endParaRPr lang="cs-CZ" sz="1400" dirty="0"/>
          </a:p>
          <a:p>
            <a:pPr marL="171450" indent="-171450">
              <a:buFont typeface="Arial" panose="020B0604020202020204" pitchFamily="34" charset="0"/>
              <a:buChar char="•"/>
            </a:pPr>
            <a:endParaRPr lang="cs-CZ" sz="1400" dirty="0"/>
          </a:p>
          <a:p>
            <a:pPr marL="171450" indent="-171450">
              <a:buFont typeface="Arial" panose="020B0604020202020204" pitchFamily="34" charset="0"/>
              <a:buChar char="•"/>
            </a:pPr>
            <a:endParaRPr lang="cs-CZ" sz="1400" dirty="0"/>
          </a:p>
          <a:p>
            <a:pPr marL="171450" lvl="1" indent="-171450">
              <a:buFont typeface="Arial" panose="020B0604020202020204" pitchFamily="34" charset="0"/>
              <a:buChar char="•"/>
            </a:pPr>
            <a:endParaRPr lang="cs-CZ" sz="1400" dirty="0"/>
          </a:p>
          <a:p>
            <a:pPr marL="171450" indent="-171450">
              <a:buFont typeface="Arial" panose="020B0604020202020204" pitchFamily="34" charset="0"/>
              <a:buChar char="•"/>
            </a:pPr>
            <a:endParaRPr lang="cs-CZ" sz="1400" dirty="0"/>
          </a:p>
          <a:p>
            <a:pPr marL="171450" indent="-171450">
              <a:buFont typeface="Arial" panose="020B0604020202020204" pitchFamily="34" charset="0"/>
              <a:buChar char="•"/>
            </a:pPr>
            <a:endParaRPr lang="cs-CZ" sz="1400" b="0" dirty="0"/>
          </a:p>
          <a:p>
            <a:pPr marL="171450" indent="-171450">
              <a:buFont typeface="Arial" panose="020B0604020202020204" pitchFamily="34" charset="0"/>
              <a:buChar char="•"/>
            </a:pPr>
            <a:endParaRPr lang="cs-CZ" sz="1400" b="0" dirty="0"/>
          </a:p>
          <a:p>
            <a:pPr marL="171450" indent="-171450">
              <a:buFont typeface="Arial" panose="020B0604020202020204" pitchFamily="34" charset="0"/>
              <a:buChar char="•"/>
            </a:pPr>
            <a:endParaRPr lang="cs-CZ" sz="1400" b="0" dirty="0"/>
          </a:p>
          <a:p>
            <a:pPr marL="171450" indent="-171450">
              <a:buFont typeface="Arial" panose="020B0604020202020204" pitchFamily="34" charset="0"/>
              <a:buChar char="•"/>
            </a:pPr>
            <a:r>
              <a:rPr lang="cs-CZ" sz="1400" b="0" dirty="0"/>
              <a:t>Dodávka zboží s přepravou se v tomto případě uskutečňuje mezi Dodavatelem a Prostředníkem ze SK – tj. za splnění podmínek pro osvobození dodání do jiného členského státu by tedy tato transakce byla osvobozena.</a:t>
            </a:r>
          </a:p>
          <a:p>
            <a:pPr marL="171450" indent="-171450">
              <a:buFont typeface="Arial" panose="020B0604020202020204" pitchFamily="34" charset="0"/>
              <a:buChar char="•"/>
            </a:pPr>
            <a:r>
              <a:rPr lang="cs-CZ" sz="1400" b="0" dirty="0"/>
              <a:t>DPH režim následující dodávky?</a:t>
            </a:r>
            <a:endParaRPr lang="cs-CZ" sz="1400" dirty="0"/>
          </a:p>
          <a:p>
            <a:pPr marL="171450" indent="-171450">
              <a:buFont typeface="Arial" panose="020B0604020202020204" pitchFamily="34" charset="0"/>
              <a:buChar char="•"/>
            </a:pPr>
            <a:endParaRPr lang="cs-CZ" sz="1400" b="0" dirty="0"/>
          </a:p>
          <a:p>
            <a:pPr marL="171450" indent="-171450">
              <a:buFont typeface="Arial" panose="020B0604020202020204" pitchFamily="34" charset="0"/>
              <a:buChar char="•"/>
            </a:pPr>
            <a:endParaRPr lang="cs-CZ" sz="1400" b="0" dirty="0"/>
          </a:p>
        </p:txBody>
      </p:sp>
      <p:sp>
        <p:nvSpPr>
          <p:cNvPr id="3" name="Text Placeholder 2">
            <a:extLst>
              <a:ext uri="{FF2B5EF4-FFF2-40B4-BE49-F238E27FC236}">
                <a16:creationId xmlns:a16="http://schemas.microsoft.com/office/drawing/2014/main" id="{41106A52-8830-4DE2-86C4-0ABF12020DCA}"/>
              </a:ext>
            </a:extLst>
          </p:cNvPr>
          <p:cNvSpPr>
            <a:spLocks noGrp="1"/>
          </p:cNvSpPr>
          <p:nvPr>
            <p:ph type="body" sz="quarter" idx="11"/>
          </p:nvPr>
        </p:nvSpPr>
        <p:spPr/>
        <p:txBody>
          <a:bodyPr/>
          <a:lstStyle/>
          <a:p>
            <a:endParaRPr lang="cs-CZ"/>
          </a:p>
        </p:txBody>
      </p:sp>
      <p:sp>
        <p:nvSpPr>
          <p:cNvPr id="4" name="Title 3">
            <a:extLst>
              <a:ext uri="{FF2B5EF4-FFF2-40B4-BE49-F238E27FC236}">
                <a16:creationId xmlns:a16="http://schemas.microsoft.com/office/drawing/2014/main" id="{B17C3243-AE19-4F52-AD36-C4623D26EF39}"/>
              </a:ext>
            </a:extLst>
          </p:cNvPr>
          <p:cNvSpPr>
            <a:spLocks noGrp="1"/>
          </p:cNvSpPr>
          <p:nvPr>
            <p:ph type="title"/>
          </p:nvPr>
        </p:nvSpPr>
        <p:spPr>
          <a:xfrm>
            <a:off x="488950" y="469400"/>
            <a:ext cx="8928100" cy="723600"/>
          </a:xfrm>
        </p:spPr>
        <p:txBody>
          <a:bodyPr/>
          <a:lstStyle/>
          <a:p>
            <a:r>
              <a:rPr lang="cs-CZ" sz="5400" dirty="0"/>
              <a:t>Řetězové transakce – dopravu zajišťuje dodavatel</a:t>
            </a:r>
          </a:p>
        </p:txBody>
      </p:sp>
      <p:sp>
        <p:nvSpPr>
          <p:cNvPr id="18" name="TextBox 17">
            <a:extLst>
              <a:ext uri="{FF2B5EF4-FFF2-40B4-BE49-F238E27FC236}">
                <a16:creationId xmlns:a16="http://schemas.microsoft.com/office/drawing/2014/main" id="{BB1B04B4-60A9-4C99-805A-9123F18D44C8}"/>
              </a:ext>
            </a:extLst>
          </p:cNvPr>
          <p:cNvSpPr txBox="1"/>
          <p:nvPr/>
        </p:nvSpPr>
        <p:spPr>
          <a:xfrm flipH="1">
            <a:off x="600950" y="3054173"/>
            <a:ext cx="1152128" cy="276999"/>
          </a:xfrm>
          <a:prstGeom prst="rect">
            <a:avLst/>
          </a:prstGeom>
          <a:noFill/>
          <a:ln>
            <a:noFill/>
          </a:ln>
        </p:spPr>
        <p:txBody>
          <a:bodyPr wrap="square" lIns="0" tIns="0" rIns="0" bIns="0" rtlCol="0">
            <a:spAutoFit/>
          </a:bodyPr>
          <a:lstStyle/>
          <a:p>
            <a:pPr algn="ctr"/>
            <a:r>
              <a:rPr lang="cs-CZ" dirty="0">
                <a:solidFill>
                  <a:srgbClr val="00338D"/>
                </a:solidFill>
              </a:rPr>
              <a:t>Dodavatel</a:t>
            </a:r>
          </a:p>
        </p:txBody>
      </p:sp>
      <p:sp>
        <p:nvSpPr>
          <p:cNvPr id="19" name="TextBox 18">
            <a:extLst>
              <a:ext uri="{FF2B5EF4-FFF2-40B4-BE49-F238E27FC236}">
                <a16:creationId xmlns:a16="http://schemas.microsoft.com/office/drawing/2014/main" id="{2F86D312-3009-45EF-AC28-A1A910A35D92}"/>
              </a:ext>
            </a:extLst>
          </p:cNvPr>
          <p:cNvSpPr txBox="1"/>
          <p:nvPr/>
        </p:nvSpPr>
        <p:spPr>
          <a:xfrm flipH="1">
            <a:off x="6894181" y="3054173"/>
            <a:ext cx="1152128" cy="553998"/>
          </a:xfrm>
          <a:prstGeom prst="rect">
            <a:avLst/>
          </a:prstGeom>
          <a:noFill/>
          <a:ln>
            <a:noFill/>
          </a:ln>
        </p:spPr>
        <p:txBody>
          <a:bodyPr wrap="square" lIns="0" tIns="0" rIns="0" bIns="0" rtlCol="0">
            <a:spAutoFit/>
          </a:bodyPr>
          <a:lstStyle/>
          <a:p>
            <a:pPr algn="ctr"/>
            <a:r>
              <a:rPr lang="cs-CZ" dirty="0">
                <a:solidFill>
                  <a:srgbClr val="00338D"/>
                </a:solidFill>
              </a:rPr>
              <a:t>Konečný odběratel</a:t>
            </a:r>
          </a:p>
        </p:txBody>
      </p:sp>
      <p:sp>
        <p:nvSpPr>
          <p:cNvPr id="20" name="TextBox 19">
            <a:extLst>
              <a:ext uri="{FF2B5EF4-FFF2-40B4-BE49-F238E27FC236}">
                <a16:creationId xmlns:a16="http://schemas.microsoft.com/office/drawing/2014/main" id="{F7DF5AF9-0617-4011-B054-D44DBF32C27E}"/>
              </a:ext>
            </a:extLst>
          </p:cNvPr>
          <p:cNvSpPr txBox="1"/>
          <p:nvPr/>
        </p:nvSpPr>
        <p:spPr>
          <a:xfrm>
            <a:off x="845340" y="2343603"/>
            <a:ext cx="360040" cy="246221"/>
          </a:xfrm>
          <a:prstGeom prst="rect">
            <a:avLst/>
          </a:prstGeom>
          <a:noFill/>
        </p:spPr>
        <p:txBody>
          <a:bodyPr wrap="square" lIns="0" tIns="0" rIns="0" bIns="0" rtlCol="0">
            <a:spAutoFit/>
          </a:bodyPr>
          <a:lstStyle/>
          <a:p>
            <a:r>
              <a:rPr lang="cs-CZ" sz="1600" dirty="0">
                <a:solidFill>
                  <a:srgbClr val="00338D"/>
                </a:solidFill>
              </a:rPr>
              <a:t>ČR </a:t>
            </a:r>
          </a:p>
        </p:txBody>
      </p:sp>
      <p:sp>
        <p:nvSpPr>
          <p:cNvPr id="21" name="TextBox 20">
            <a:extLst>
              <a:ext uri="{FF2B5EF4-FFF2-40B4-BE49-F238E27FC236}">
                <a16:creationId xmlns:a16="http://schemas.microsoft.com/office/drawing/2014/main" id="{97133468-2D70-42B8-989E-CE4BD49EEEB9}"/>
              </a:ext>
            </a:extLst>
          </p:cNvPr>
          <p:cNvSpPr txBox="1"/>
          <p:nvPr/>
        </p:nvSpPr>
        <p:spPr>
          <a:xfrm flipH="1">
            <a:off x="7249521" y="2343603"/>
            <a:ext cx="441447" cy="246221"/>
          </a:xfrm>
          <a:prstGeom prst="rect">
            <a:avLst/>
          </a:prstGeom>
          <a:noFill/>
        </p:spPr>
        <p:txBody>
          <a:bodyPr wrap="square" lIns="0" tIns="0" rIns="0" bIns="0" rtlCol="0">
            <a:spAutoFit/>
          </a:bodyPr>
          <a:lstStyle/>
          <a:p>
            <a:r>
              <a:rPr lang="cs-CZ" sz="1600" dirty="0">
                <a:solidFill>
                  <a:srgbClr val="00338D"/>
                </a:solidFill>
              </a:rPr>
              <a:t>SK</a:t>
            </a:r>
          </a:p>
        </p:txBody>
      </p:sp>
      <p:sp>
        <p:nvSpPr>
          <p:cNvPr id="22" name="Rectangle 21">
            <a:extLst>
              <a:ext uri="{FF2B5EF4-FFF2-40B4-BE49-F238E27FC236}">
                <a16:creationId xmlns:a16="http://schemas.microsoft.com/office/drawing/2014/main" id="{318AEAA3-7798-4882-AD4E-AC4D527378F7}"/>
              </a:ext>
            </a:extLst>
          </p:cNvPr>
          <p:cNvSpPr/>
          <p:nvPr/>
        </p:nvSpPr>
        <p:spPr>
          <a:xfrm>
            <a:off x="3502673" y="2739775"/>
            <a:ext cx="1368151" cy="911540"/>
          </a:xfrm>
          <a:prstGeom prst="rect">
            <a:avLst/>
          </a:prstGeom>
          <a:no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 name="Rectangle 22">
            <a:extLst>
              <a:ext uri="{FF2B5EF4-FFF2-40B4-BE49-F238E27FC236}">
                <a16:creationId xmlns:a16="http://schemas.microsoft.com/office/drawing/2014/main" id="{F41F8BF4-3864-406F-920B-ADCF708BFFFC}"/>
              </a:ext>
            </a:extLst>
          </p:cNvPr>
          <p:cNvSpPr/>
          <p:nvPr/>
        </p:nvSpPr>
        <p:spPr>
          <a:xfrm>
            <a:off x="492940" y="2739775"/>
            <a:ext cx="1368151" cy="911540"/>
          </a:xfrm>
          <a:prstGeom prst="rect">
            <a:avLst/>
          </a:prstGeom>
          <a:no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4" name="Rectangle 23">
            <a:extLst>
              <a:ext uri="{FF2B5EF4-FFF2-40B4-BE49-F238E27FC236}">
                <a16:creationId xmlns:a16="http://schemas.microsoft.com/office/drawing/2014/main" id="{7490A427-2316-4A52-9FBD-B4FC9D91561D}"/>
              </a:ext>
            </a:extLst>
          </p:cNvPr>
          <p:cNvSpPr/>
          <p:nvPr/>
        </p:nvSpPr>
        <p:spPr>
          <a:xfrm>
            <a:off x="6774138" y="2792217"/>
            <a:ext cx="1368151" cy="911540"/>
          </a:xfrm>
          <a:prstGeom prst="rect">
            <a:avLst/>
          </a:prstGeom>
          <a:no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TextBox 24">
            <a:extLst>
              <a:ext uri="{FF2B5EF4-FFF2-40B4-BE49-F238E27FC236}">
                <a16:creationId xmlns:a16="http://schemas.microsoft.com/office/drawing/2014/main" id="{B13D778C-E813-46E2-95AF-A50739B23823}"/>
              </a:ext>
            </a:extLst>
          </p:cNvPr>
          <p:cNvSpPr txBox="1"/>
          <p:nvPr/>
        </p:nvSpPr>
        <p:spPr>
          <a:xfrm flipH="1">
            <a:off x="3610684" y="3057046"/>
            <a:ext cx="1260140" cy="276999"/>
          </a:xfrm>
          <a:prstGeom prst="rect">
            <a:avLst/>
          </a:prstGeom>
          <a:noFill/>
          <a:ln>
            <a:noFill/>
          </a:ln>
        </p:spPr>
        <p:txBody>
          <a:bodyPr wrap="square" lIns="0" tIns="0" rIns="0" bIns="0" rtlCol="0">
            <a:spAutoFit/>
          </a:bodyPr>
          <a:lstStyle/>
          <a:p>
            <a:pPr algn="ctr"/>
            <a:r>
              <a:rPr lang="cs-CZ" dirty="0">
                <a:solidFill>
                  <a:srgbClr val="00338D"/>
                </a:solidFill>
              </a:rPr>
              <a:t>Prostředník</a:t>
            </a:r>
          </a:p>
        </p:txBody>
      </p:sp>
      <p:cxnSp>
        <p:nvCxnSpPr>
          <p:cNvPr id="26" name="Straight Arrow Connector 25">
            <a:extLst>
              <a:ext uri="{FF2B5EF4-FFF2-40B4-BE49-F238E27FC236}">
                <a16:creationId xmlns:a16="http://schemas.microsoft.com/office/drawing/2014/main" id="{936D739C-B965-49C1-9A39-DAC52B473F25}"/>
              </a:ext>
            </a:extLst>
          </p:cNvPr>
          <p:cNvCxnSpPr>
            <a:cxnSpLocks/>
          </p:cNvCxnSpPr>
          <p:nvPr/>
        </p:nvCxnSpPr>
        <p:spPr>
          <a:xfrm>
            <a:off x="1921112" y="3164803"/>
            <a:ext cx="1490888" cy="0"/>
          </a:xfrm>
          <a:prstGeom prst="straightConnector1">
            <a:avLst/>
          </a:prstGeom>
          <a:ln>
            <a:solidFill>
              <a:srgbClr val="00338D"/>
            </a:solidFill>
            <a:tailEnd type="triangle" w="lg" len="lg"/>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B54F737E-BBFF-4246-8B28-82CBA4276F8B}"/>
              </a:ext>
            </a:extLst>
          </p:cNvPr>
          <p:cNvCxnSpPr>
            <a:cxnSpLocks/>
          </p:cNvCxnSpPr>
          <p:nvPr/>
        </p:nvCxnSpPr>
        <p:spPr>
          <a:xfrm>
            <a:off x="5055605" y="3164803"/>
            <a:ext cx="1597306" cy="0"/>
          </a:xfrm>
          <a:prstGeom prst="straightConnector1">
            <a:avLst/>
          </a:prstGeom>
          <a:ln>
            <a:solidFill>
              <a:srgbClr val="00338D"/>
            </a:solidFill>
            <a:tailEnd type="triangle" w="lg" len="lg"/>
          </a:ln>
        </p:spPr>
        <p:style>
          <a:lnRef idx="1">
            <a:schemeClr val="dk1"/>
          </a:lnRef>
          <a:fillRef idx="0">
            <a:schemeClr val="dk1"/>
          </a:fillRef>
          <a:effectRef idx="0">
            <a:schemeClr val="dk1"/>
          </a:effectRef>
          <a:fontRef idx="minor">
            <a:schemeClr val="tx1"/>
          </a:fontRef>
        </p:style>
      </p:cxnSp>
      <p:sp>
        <p:nvSpPr>
          <p:cNvPr id="28" name="Curved Up Arrow 25">
            <a:extLst>
              <a:ext uri="{FF2B5EF4-FFF2-40B4-BE49-F238E27FC236}">
                <a16:creationId xmlns:a16="http://schemas.microsoft.com/office/drawing/2014/main" id="{09AB41CC-FDCF-40F6-80D9-D0F66A0025A5}"/>
              </a:ext>
            </a:extLst>
          </p:cNvPr>
          <p:cNvSpPr/>
          <p:nvPr/>
        </p:nvSpPr>
        <p:spPr>
          <a:xfrm>
            <a:off x="1549512" y="3815334"/>
            <a:ext cx="5902713" cy="624884"/>
          </a:xfrm>
          <a:prstGeom prst="curvedUpArrow">
            <a:avLst/>
          </a:prstGeom>
          <a:ln/>
        </p:spPr>
        <p:style>
          <a:lnRef idx="0">
            <a:schemeClr val="accent3"/>
          </a:lnRef>
          <a:fillRef idx="3">
            <a:schemeClr val="accent3"/>
          </a:fillRef>
          <a:effectRef idx="3">
            <a:schemeClr val="accent3"/>
          </a:effectRef>
          <a:fontRef idx="minor">
            <a:schemeClr val="lt1"/>
          </a:fontRef>
        </p:style>
        <p:txBody>
          <a:bodyPr lIns="40958" tIns="40958" rIns="40958" bIns="40958" rtlCol="0" anchor="ctr"/>
          <a:lstStyle/>
          <a:p>
            <a:pPr algn="l"/>
            <a:endParaRPr lang="cs-CZ" sz="1125" dirty="0" err="1">
              <a:solidFill>
                <a:schemeClr val="bg1"/>
              </a:solidFill>
            </a:endParaRPr>
          </a:p>
        </p:txBody>
      </p:sp>
      <p:sp>
        <p:nvSpPr>
          <p:cNvPr id="29" name="TextBox 28">
            <a:extLst>
              <a:ext uri="{FF2B5EF4-FFF2-40B4-BE49-F238E27FC236}">
                <a16:creationId xmlns:a16="http://schemas.microsoft.com/office/drawing/2014/main" id="{4B1C6B93-CF75-4408-A37C-B2E12C1696EA}"/>
              </a:ext>
            </a:extLst>
          </p:cNvPr>
          <p:cNvSpPr txBox="1"/>
          <p:nvPr/>
        </p:nvSpPr>
        <p:spPr>
          <a:xfrm>
            <a:off x="2250304" y="2820085"/>
            <a:ext cx="496334" cy="372586"/>
          </a:xfrm>
          <a:prstGeom prst="rect">
            <a:avLst/>
          </a:prstGeom>
          <a:noFill/>
        </p:spPr>
        <p:txBody>
          <a:bodyPr wrap="none" lIns="54610" tIns="54610" rIns="54610" bIns="54610" rtlCol="0">
            <a:noAutofit/>
          </a:bodyPr>
          <a:lstStyle/>
          <a:p>
            <a:pPr>
              <a:spcAft>
                <a:spcPts val="600"/>
              </a:spcAft>
            </a:pPr>
            <a:r>
              <a:rPr lang="cs-CZ" sz="1500" dirty="0">
                <a:solidFill>
                  <a:srgbClr val="00338D"/>
                </a:solidFill>
              </a:rPr>
              <a:t>Faktura 1</a:t>
            </a:r>
          </a:p>
        </p:txBody>
      </p:sp>
      <p:sp>
        <p:nvSpPr>
          <p:cNvPr id="30" name="TextBox 29">
            <a:extLst>
              <a:ext uri="{FF2B5EF4-FFF2-40B4-BE49-F238E27FC236}">
                <a16:creationId xmlns:a16="http://schemas.microsoft.com/office/drawing/2014/main" id="{836C8DE3-9824-4114-8074-507A90DD3E8B}"/>
              </a:ext>
            </a:extLst>
          </p:cNvPr>
          <p:cNvSpPr txBox="1"/>
          <p:nvPr/>
        </p:nvSpPr>
        <p:spPr>
          <a:xfrm>
            <a:off x="5378692" y="2820085"/>
            <a:ext cx="496334" cy="372586"/>
          </a:xfrm>
          <a:prstGeom prst="rect">
            <a:avLst/>
          </a:prstGeom>
          <a:noFill/>
        </p:spPr>
        <p:txBody>
          <a:bodyPr wrap="none" lIns="54610" tIns="54610" rIns="54610" bIns="54610" rtlCol="0">
            <a:noAutofit/>
          </a:bodyPr>
          <a:lstStyle/>
          <a:p>
            <a:pPr>
              <a:spcAft>
                <a:spcPts val="600"/>
              </a:spcAft>
            </a:pPr>
            <a:r>
              <a:rPr lang="cs-CZ" sz="1500" dirty="0">
                <a:solidFill>
                  <a:srgbClr val="00338D"/>
                </a:solidFill>
              </a:rPr>
              <a:t>Faktura 2</a:t>
            </a:r>
          </a:p>
          <a:p>
            <a:pPr>
              <a:spcAft>
                <a:spcPts val="600"/>
              </a:spcAft>
            </a:pPr>
            <a:endParaRPr lang="cs-CZ" sz="1500" dirty="0">
              <a:solidFill>
                <a:srgbClr val="00338D"/>
              </a:solidFill>
            </a:endParaRPr>
          </a:p>
        </p:txBody>
      </p:sp>
      <p:sp>
        <p:nvSpPr>
          <p:cNvPr id="44" name="TextBox 43">
            <a:extLst>
              <a:ext uri="{FF2B5EF4-FFF2-40B4-BE49-F238E27FC236}">
                <a16:creationId xmlns:a16="http://schemas.microsoft.com/office/drawing/2014/main" id="{ABFC7958-5006-46AA-ADA5-C2F5FBE67A74}"/>
              </a:ext>
            </a:extLst>
          </p:cNvPr>
          <p:cNvSpPr txBox="1"/>
          <p:nvPr/>
        </p:nvSpPr>
        <p:spPr>
          <a:xfrm>
            <a:off x="4006727" y="2344892"/>
            <a:ext cx="441447" cy="246221"/>
          </a:xfrm>
          <a:prstGeom prst="rect">
            <a:avLst/>
          </a:prstGeom>
          <a:noFill/>
        </p:spPr>
        <p:txBody>
          <a:bodyPr wrap="square" lIns="0" tIns="0" rIns="0" bIns="0" rtlCol="0">
            <a:spAutoFit/>
          </a:bodyPr>
          <a:lstStyle/>
          <a:p>
            <a:r>
              <a:rPr lang="cs-CZ" sz="1600" dirty="0">
                <a:solidFill>
                  <a:srgbClr val="00338D"/>
                </a:solidFill>
              </a:rPr>
              <a:t>SK</a:t>
            </a:r>
          </a:p>
        </p:txBody>
      </p:sp>
      <p:sp>
        <p:nvSpPr>
          <p:cNvPr id="5" name="TextBox 4">
            <a:extLst>
              <a:ext uri="{FF2B5EF4-FFF2-40B4-BE49-F238E27FC236}">
                <a16:creationId xmlns:a16="http://schemas.microsoft.com/office/drawing/2014/main" id="{CD2468B6-44C1-40E0-AC7B-7518D1C29FD0}"/>
              </a:ext>
            </a:extLst>
          </p:cNvPr>
          <p:cNvSpPr txBox="1"/>
          <p:nvPr/>
        </p:nvSpPr>
        <p:spPr>
          <a:xfrm>
            <a:off x="3412000" y="4121281"/>
            <a:ext cx="914400" cy="305393"/>
          </a:xfrm>
          <a:prstGeom prst="rect">
            <a:avLst/>
          </a:prstGeom>
          <a:noFill/>
        </p:spPr>
        <p:txBody>
          <a:bodyPr wrap="none" lIns="54610" tIns="54610" rIns="54610" bIns="54610" rtlCol="0">
            <a:noAutofit/>
          </a:bodyPr>
          <a:lstStyle/>
          <a:p>
            <a:pPr>
              <a:spcAft>
                <a:spcPts val="600"/>
              </a:spcAft>
            </a:pPr>
            <a:r>
              <a:rPr lang="cs-CZ" sz="1400" dirty="0">
                <a:solidFill>
                  <a:schemeClr val="tx2"/>
                </a:solidFill>
              </a:rPr>
              <a:t>Dodání zboží z ČR do SK</a:t>
            </a:r>
          </a:p>
        </p:txBody>
      </p:sp>
      <p:pic>
        <p:nvPicPr>
          <p:cNvPr id="31" name="Graphic 7" descr="Truck">
            <a:extLst>
              <a:ext uri="{FF2B5EF4-FFF2-40B4-BE49-F238E27FC236}">
                <a16:creationId xmlns:a16="http://schemas.microsoft.com/office/drawing/2014/main" id="{06E11594-C151-4810-BD45-1F140CE7D3E9}"/>
              </a:ext>
            </a:extLst>
          </p:cNvPr>
          <p:cNvPicPr>
            <a:picLocks noChangeAspect="1"/>
          </p:cNvPicPr>
          <p:nvPr/>
        </p:nvPicPr>
        <p:blipFill>
          <a:blip r:embed="rId3" cstate="screen">
            <a:duotone>
              <a:schemeClr val="accent3">
                <a:shade val="45000"/>
                <a:satMod val="135000"/>
              </a:schemeClr>
              <a:prstClr val="white"/>
            </a:duotone>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77014" y="2301282"/>
            <a:ext cx="323793" cy="323793"/>
          </a:xfrm>
          <a:prstGeom prst="rect">
            <a:avLst/>
          </a:prstGeom>
        </p:spPr>
      </p:pic>
    </p:spTree>
    <p:extLst>
      <p:ext uri="{BB962C8B-B14F-4D97-AF65-F5344CB8AC3E}">
        <p14:creationId xmlns:p14="http://schemas.microsoft.com/office/powerpoint/2010/main" val="2279413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380706-A07C-4728-8C8F-97801B62ABA7}"/>
              </a:ext>
            </a:extLst>
          </p:cNvPr>
          <p:cNvSpPr>
            <a:spLocks noGrp="1"/>
          </p:cNvSpPr>
          <p:nvPr>
            <p:ph type="body" sz="quarter" idx="10"/>
          </p:nvPr>
        </p:nvSpPr>
        <p:spPr>
          <a:xfrm>
            <a:off x="488950" y="1422400"/>
            <a:ext cx="8928100" cy="4966200"/>
          </a:xfrm>
        </p:spPr>
        <p:txBody>
          <a:bodyPr/>
          <a:lstStyle/>
          <a:p>
            <a:pPr marL="171450" indent="-171450">
              <a:buFont typeface="Arial" panose="020B0604020202020204" pitchFamily="34" charset="0"/>
              <a:buChar char="•"/>
            </a:pPr>
            <a:endParaRPr lang="cs-CZ" sz="1400" dirty="0"/>
          </a:p>
          <a:p>
            <a:endParaRPr lang="cs-CZ" sz="1400" dirty="0"/>
          </a:p>
          <a:p>
            <a:pPr marL="171450" indent="-171450">
              <a:buFont typeface="Arial" panose="020B0604020202020204" pitchFamily="34" charset="0"/>
              <a:buChar char="•"/>
            </a:pPr>
            <a:endParaRPr lang="cs-CZ" sz="1400" dirty="0"/>
          </a:p>
          <a:p>
            <a:pPr marL="171450" indent="-171450">
              <a:buFont typeface="Arial" panose="020B0604020202020204" pitchFamily="34" charset="0"/>
              <a:buChar char="•"/>
            </a:pPr>
            <a:endParaRPr lang="cs-CZ" sz="1400" dirty="0"/>
          </a:p>
          <a:p>
            <a:pPr marL="171450" indent="-171450">
              <a:buFont typeface="Arial" panose="020B0604020202020204" pitchFamily="34" charset="0"/>
              <a:buChar char="•"/>
            </a:pPr>
            <a:endParaRPr lang="cs-CZ" sz="1400" dirty="0"/>
          </a:p>
          <a:p>
            <a:pPr marL="171450" indent="-171450">
              <a:buFont typeface="Arial" panose="020B0604020202020204" pitchFamily="34" charset="0"/>
              <a:buChar char="•"/>
            </a:pPr>
            <a:endParaRPr lang="cs-CZ" sz="1400" dirty="0"/>
          </a:p>
          <a:p>
            <a:pPr marL="171450" indent="-171450">
              <a:buFont typeface="Arial" panose="020B0604020202020204" pitchFamily="34" charset="0"/>
              <a:buChar char="•"/>
            </a:pPr>
            <a:endParaRPr lang="cs-CZ" sz="1400" dirty="0"/>
          </a:p>
          <a:p>
            <a:pPr marL="171450" lvl="1" indent="-171450">
              <a:buFont typeface="Arial" panose="020B0604020202020204" pitchFamily="34" charset="0"/>
              <a:buChar char="•"/>
            </a:pPr>
            <a:endParaRPr lang="cs-CZ" sz="1400" dirty="0"/>
          </a:p>
          <a:p>
            <a:pPr marL="171450" indent="-171450">
              <a:buFont typeface="Arial" panose="020B0604020202020204" pitchFamily="34" charset="0"/>
              <a:buChar char="•"/>
            </a:pPr>
            <a:endParaRPr lang="cs-CZ" sz="1400" dirty="0"/>
          </a:p>
          <a:p>
            <a:pPr marL="171450" indent="-171450">
              <a:buFont typeface="Arial" panose="020B0604020202020204" pitchFamily="34" charset="0"/>
              <a:buChar char="•"/>
            </a:pPr>
            <a:endParaRPr lang="cs-CZ" sz="1400" b="0" dirty="0"/>
          </a:p>
          <a:p>
            <a:pPr marL="171450" indent="-171450">
              <a:buFont typeface="Arial" panose="020B0604020202020204" pitchFamily="34" charset="0"/>
              <a:buChar char="•"/>
            </a:pPr>
            <a:endParaRPr lang="cs-CZ" sz="1400" b="0" dirty="0"/>
          </a:p>
          <a:p>
            <a:pPr marL="171450" indent="-171450">
              <a:buFont typeface="Arial" panose="020B0604020202020204" pitchFamily="34" charset="0"/>
              <a:buChar char="•"/>
            </a:pPr>
            <a:endParaRPr lang="cs-CZ" sz="1400" b="0" dirty="0"/>
          </a:p>
          <a:p>
            <a:pPr marL="171450" indent="-171450">
              <a:buFont typeface="Arial" panose="020B0604020202020204" pitchFamily="34" charset="0"/>
              <a:buChar char="•"/>
            </a:pPr>
            <a:r>
              <a:rPr lang="cs-CZ" sz="1400" b="0" dirty="0"/>
              <a:t>Dodávka zboží s přepravou se v tomto případě uskutečňuje mezi Prostředníkem ze SK a Konečným odběratelem ze SK – tj. za splnění podmínek pro osvobození dodání do jiného členského státu by tedy tato transakce byla osvobozena.</a:t>
            </a:r>
          </a:p>
          <a:p>
            <a:pPr marL="171450" indent="-171450">
              <a:buFont typeface="Arial" panose="020B0604020202020204" pitchFamily="34" charset="0"/>
              <a:buChar char="•"/>
            </a:pPr>
            <a:r>
              <a:rPr lang="cs-CZ" sz="1400" b="0" dirty="0"/>
              <a:t>Bude moci Prostředník vykazovat z SK DIČ nebo někde DPH </a:t>
            </a:r>
            <a:r>
              <a:rPr lang="cs-CZ" sz="1400" b="0" dirty="0" err="1"/>
              <a:t>regi</a:t>
            </a:r>
            <a:r>
              <a:rPr lang="cs-CZ" sz="1400" b="0" dirty="0"/>
              <a:t>?</a:t>
            </a:r>
          </a:p>
          <a:p>
            <a:pPr marL="171450" indent="-171450">
              <a:buFont typeface="Arial" panose="020B0604020202020204" pitchFamily="34" charset="0"/>
              <a:buChar char="•"/>
            </a:pPr>
            <a:r>
              <a:rPr lang="cs-CZ" sz="1400" b="0" dirty="0"/>
              <a:t>DPH režim předcházející transakce?</a:t>
            </a:r>
            <a:endParaRPr lang="cs-CZ" sz="1400" dirty="0"/>
          </a:p>
          <a:p>
            <a:pPr marL="171450" indent="-171450">
              <a:buFont typeface="Arial" panose="020B0604020202020204" pitchFamily="34" charset="0"/>
              <a:buChar char="•"/>
            </a:pPr>
            <a:endParaRPr lang="cs-CZ" sz="1400" b="0" dirty="0"/>
          </a:p>
          <a:p>
            <a:pPr marL="171450" indent="-171450">
              <a:buFont typeface="Arial" panose="020B0604020202020204" pitchFamily="34" charset="0"/>
              <a:buChar char="•"/>
            </a:pPr>
            <a:endParaRPr lang="cs-CZ" sz="1400" b="0" dirty="0"/>
          </a:p>
        </p:txBody>
      </p:sp>
      <p:sp>
        <p:nvSpPr>
          <p:cNvPr id="3" name="Text Placeholder 2">
            <a:extLst>
              <a:ext uri="{FF2B5EF4-FFF2-40B4-BE49-F238E27FC236}">
                <a16:creationId xmlns:a16="http://schemas.microsoft.com/office/drawing/2014/main" id="{41106A52-8830-4DE2-86C4-0ABF12020DCA}"/>
              </a:ext>
            </a:extLst>
          </p:cNvPr>
          <p:cNvSpPr>
            <a:spLocks noGrp="1"/>
          </p:cNvSpPr>
          <p:nvPr>
            <p:ph type="body" sz="quarter" idx="11"/>
          </p:nvPr>
        </p:nvSpPr>
        <p:spPr/>
        <p:txBody>
          <a:bodyPr/>
          <a:lstStyle/>
          <a:p>
            <a:endParaRPr lang="cs-CZ"/>
          </a:p>
        </p:txBody>
      </p:sp>
      <p:sp>
        <p:nvSpPr>
          <p:cNvPr id="4" name="Title 3">
            <a:extLst>
              <a:ext uri="{FF2B5EF4-FFF2-40B4-BE49-F238E27FC236}">
                <a16:creationId xmlns:a16="http://schemas.microsoft.com/office/drawing/2014/main" id="{B17C3243-AE19-4F52-AD36-C4623D26EF39}"/>
              </a:ext>
            </a:extLst>
          </p:cNvPr>
          <p:cNvSpPr>
            <a:spLocks noGrp="1"/>
          </p:cNvSpPr>
          <p:nvPr>
            <p:ph type="title"/>
          </p:nvPr>
        </p:nvSpPr>
        <p:spPr>
          <a:xfrm>
            <a:off x="488950" y="469400"/>
            <a:ext cx="8928100" cy="723600"/>
          </a:xfrm>
        </p:spPr>
        <p:txBody>
          <a:bodyPr/>
          <a:lstStyle/>
          <a:p>
            <a:r>
              <a:rPr lang="cs-CZ" sz="5400" dirty="0"/>
              <a:t>Řetězové transakce – dopravu zajišťuje konečný odběratel</a:t>
            </a:r>
          </a:p>
        </p:txBody>
      </p:sp>
      <p:sp>
        <p:nvSpPr>
          <p:cNvPr id="18" name="TextBox 17">
            <a:extLst>
              <a:ext uri="{FF2B5EF4-FFF2-40B4-BE49-F238E27FC236}">
                <a16:creationId xmlns:a16="http://schemas.microsoft.com/office/drawing/2014/main" id="{BB1B04B4-60A9-4C99-805A-9123F18D44C8}"/>
              </a:ext>
            </a:extLst>
          </p:cNvPr>
          <p:cNvSpPr txBox="1"/>
          <p:nvPr/>
        </p:nvSpPr>
        <p:spPr>
          <a:xfrm flipH="1">
            <a:off x="600950" y="3054173"/>
            <a:ext cx="1152128" cy="276999"/>
          </a:xfrm>
          <a:prstGeom prst="rect">
            <a:avLst/>
          </a:prstGeom>
          <a:noFill/>
          <a:ln>
            <a:noFill/>
          </a:ln>
        </p:spPr>
        <p:txBody>
          <a:bodyPr wrap="square" lIns="0" tIns="0" rIns="0" bIns="0" rtlCol="0">
            <a:spAutoFit/>
          </a:bodyPr>
          <a:lstStyle/>
          <a:p>
            <a:pPr algn="ctr"/>
            <a:r>
              <a:rPr lang="cs-CZ" dirty="0">
                <a:solidFill>
                  <a:srgbClr val="00338D"/>
                </a:solidFill>
              </a:rPr>
              <a:t>Dodavatel</a:t>
            </a:r>
          </a:p>
        </p:txBody>
      </p:sp>
      <p:sp>
        <p:nvSpPr>
          <p:cNvPr id="19" name="TextBox 18">
            <a:extLst>
              <a:ext uri="{FF2B5EF4-FFF2-40B4-BE49-F238E27FC236}">
                <a16:creationId xmlns:a16="http://schemas.microsoft.com/office/drawing/2014/main" id="{2F86D312-3009-45EF-AC28-A1A910A35D92}"/>
              </a:ext>
            </a:extLst>
          </p:cNvPr>
          <p:cNvSpPr txBox="1"/>
          <p:nvPr/>
        </p:nvSpPr>
        <p:spPr>
          <a:xfrm flipH="1">
            <a:off x="6894181" y="3054173"/>
            <a:ext cx="1152128" cy="553998"/>
          </a:xfrm>
          <a:prstGeom prst="rect">
            <a:avLst/>
          </a:prstGeom>
          <a:noFill/>
          <a:ln>
            <a:noFill/>
          </a:ln>
        </p:spPr>
        <p:txBody>
          <a:bodyPr wrap="square" lIns="0" tIns="0" rIns="0" bIns="0" rtlCol="0">
            <a:spAutoFit/>
          </a:bodyPr>
          <a:lstStyle/>
          <a:p>
            <a:pPr algn="ctr"/>
            <a:r>
              <a:rPr lang="cs-CZ" dirty="0">
                <a:solidFill>
                  <a:srgbClr val="00338D"/>
                </a:solidFill>
              </a:rPr>
              <a:t>Konečný odběratel</a:t>
            </a:r>
          </a:p>
        </p:txBody>
      </p:sp>
      <p:sp>
        <p:nvSpPr>
          <p:cNvPr id="20" name="TextBox 19">
            <a:extLst>
              <a:ext uri="{FF2B5EF4-FFF2-40B4-BE49-F238E27FC236}">
                <a16:creationId xmlns:a16="http://schemas.microsoft.com/office/drawing/2014/main" id="{F7DF5AF9-0617-4011-B054-D44DBF32C27E}"/>
              </a:ext>
            </a:extLst>
          </p:cNvPr>
          <p:cNvSpPr txBox="1"/>
          <p:nvPr/>
        </p:nvSpPr>
        <p:spPr>
          <a:xfrm>
            <a:off x="845340" y="2343603"/>
            <a:ext cx="360040" cy="246221"/>
          </a:xfrm>
          <a:prstGeom prst="rect">
            <a:avLst/>
          </a:prstGeom>
          <a:noFill/>
        </p:spPr>
        <p:txBody>
          <a:bodyPr wrap="square" lIns="0" tIns="0" rIns="0" bIns="0" rtlCol="0">
            <a:spAutoFit/>
          </a:bodyPr>
          <a:lstStyle/>
          <a:p>
            <a:r>
              <a:rPr lang="cs-CZ" sz="1600" dirty="0">
                <a:solidFill>
                  <a:srgbClr val="00338D"/>
                </a:solidFill>
              </a:rPr>
              <a:t>ČR </a:t>
            </a:r>
          </a:p>
        </p:txBody>
      </p:sp>
      <p:sp>
        <p:nvSpPr>
          <p:cNvPr id="21" name="TextBox 20">
            <a:extLst>
              <a:ext uri="{FF2B5EF4-FFF2-40B4-BE49-F238E27FC236}">
                <a16:creationId xmlns:a16="http://schemas.microsoft.com/office/drawing/2014/main" id="{97133468-2D70-42B8-989E-CE4BD49EEEB9}"/>
              </a:ext>
            </a:extLst>
          </p:cNvPr>
          <p:cNvSpPr txBox="1"/>
          <p:nvPr/>
        </p:nvSpPr>
        <p:spPr>
          <a:xfrm flipH="1">
            <a:off x="7249521" y="2343603"/>
            <a:ext cx="441447" cy="246221"/>
          </a:xfrm>
          <a:prstGeom prst="rect">
            <a:avLst/>
          </a:prstGeom>
          <a:noFill/>
        </p:spPr>
        <p:txBody>
          <a:bodyPr wrap="square" lIns="0" tIns="0" rIns="0" bIns="0" rtlCol="0">
            <a:spAutoFit/>
          </a:bodyPr>
          <a:lstStyle/>
          <a:p>
            <a:r>
              <a:rPr lang="cs-CZ" sz="1600" dirty="0">
                <a:solidFill>
                  <a:srgbClr val="00338D"/>
                </a:solidFill>
              </a:rPr>
              <a:t>SK</a:t>
            </a:r>
          </a:p>
        </p:txBody>
      </p:sp>
      <p:sp>
        <p:nvSpPr>
          <p:cNvPr id="22" name="Rectangle 21">
            <a:extLst>
              <a:ext uri="{FF2B5EF4-FFF2-40B4-BE49-F238E27FC236}">
                <a16:creationId xmlns:a16="http://schemas.microsoft.com/office/drawing/2014/main" id="{318AEAA3-7798-4882-AD4E-AC4D527378F7}"/>
              </a:ext>
            </a:extLst>
          </p:cNvPr>
          <p:cNvSpPr/>
          <p:nvPr/>
        </p:nvSpPr>
        <p:spPr>
          <a:xfrm>
            <a:off x="3502673" y="2739775"/>
            <a:ext cx="1368151" cy="911540"/>
          </a:xfrm>
          <a:prstGeom prst="rect">
            <a:avLst/>
          </a:prstGeom>
          <a:no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 name="Rectangle 22">
            <a:extLst>
              <a:ext uri="{FF2B5EF4-FFF2-40B4-BE49-F238E27FC236}">
                <a16:creationId xmlns:a16="http://schemas.microsoft.com/office/drawing/2014/main" id="{F41F8BF4-3864-406F-920B-ADCF708BFFFC}"/>
              </a:ext>
            </a:extLst>
          </p:cNvPr>
          <p:cNvSpPr/>
          <p:nvPr/>
        </p:nvSpPr>
        <p:spPr>
          <a:xfrm>
            <a:off x="492940" y="2739775"/>
            <a:ext cx="1368151" cy="911540"/>
          </a:xfrm>
          <a:prstGeom prst="rect">
            <a:avLst/>
          </a:prstGeom>
          <a:no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4" name="Rectangle 23">
            <a:extLst>
              <a:ext uri="{FF2B5EF4-FFF2-40B4-BE49-F238E27FC236}">
                <a16:creationId xmlns:a16="http://schemas.microsoft.com/office/drawing/2014/main" id="{7490A427-2316-4A52-9FBD-B4FC9D91561D}"/>
              </a:ext>
            </a:extLst>
          </p:cNvPr>
          <p:cNvSpPr/>
          <p:nvPr/>
        </p:nvSpPr>
        <p:spPr>
          <a:xfrm>
            <a:off x="6774138" y="2792217"/>
            <a:ext cx="1368151" cy="911540"/>
          </a:xfrm>
          <a:prstGeom prst="rect">
            <a:avLst/>
          </a:prstGeom>
          <a:no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TextBox 24">
            <a:extLst>
              <a:ext uri="{FF2B5EF4-FFF2-40B4-BE49-F238E27FC236}">
                <a16:creationId xmlns:a16="http://schemas.microsoft.com/office/drawing/2014/main" id="{B13D778C-E813-46E2-95AF-A50739B23823}"/>
              </a:ext>
            </a:extLst>
          </p:cNvPr>
          <p:cNvSpPr txBox="1"/>
          <p:nvPr/>
        </p:nvSpPr>
        <p:spPr>
          <a:xfrm flipH="1">
            <a:off x="3610684" y="3057046"/>
            <a:ext cx="1260140" cy="276999"/>
          </a:xfrm>
          <a:prstGeom prst="rect">
            <a:avLst/>
          </a:prstGeom>
          <a:noFill/>
          <a:ln>
            <a:noFill/>
          </a:ln>
        </p:spPr>
        <p:txBody>
          <a:bodyPr wrap="square" lIns="0" tIns="0" rIns="0" bIns="0" rtlCol="0">
            <a:spAutoFit/>
          </a:bodyPr>
          <a:lstStyle/>
          <a:p>
            <a:pPr algn="ctr"/>
            <a:r>
              <a:rPr lang="cs-CZ" dirty="0">
                <a:solidFill>
                  <a:srgbClr val="00338D"/>
                </a:solidFill>
              </a:rPr>
              <a:t>Prostředník</a:t>
            </a:r>
          </a:p>
        </p:txBody>
      </p:sp>
      <p:cxnSp>
        <p:nvCxnSpPr>
          <p:cNvPr id="26" name="Straight Arrow Connector 25">
            <a:extLst>
              <a:ext uri="{FF2B5EF4-FFF2-40B4-BE49-F238E27FC236}">
                <a16:creationId xmlns:a16="http://schemas.microsoft.com/office/drawing/2014/main" id="{936D739C-B965-49C1-9A39-DAC52B473F25}"/>
              </a:ext>
            </a:extLst>
          </p:cNvPr>
          <p:cNvCxnSpPr>
            <a:cxnSpLocks/>
          </p:cNvCxnSpPr>
          <p:nvPr/>
        </p:nvCxnSpPr>
        <p:spPr>
          <a:xfrm>
            <a:off x="1921112" y="3164803"/>
            <a:ext cx="1490888" cy="0"/>
          </a:xfrm>
          <a:prstGeom prst="straightConnector1">
            <a:avLst/>
          </a:prstGeom>
          <a:ln>
            <a:solidFill>
              <a:srgbClr val="00338D"/>
            </a:solidFill>
            <a:tailEnd type="triangle" w="lg" len="lg"/>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B54F737E-BBFF-4246-8B28-82CBA4276F8B}"/>
              </a:ext>
            </a:extLst>
          </p:cNvPr>
          <p:cNvCxnSpPr>
            <a:cxnSpLocks/>
          </p:cNvCxnSpPr>
          <p:nvPr/>
        </p:nvCxnSpPr>
        <p:spPr>
          <a:xfrm>
            <a:off x="5055605" y="3164803"/>
            <a:ext cx="1597306" cy="0"/>
          </a:xfrm>
          <a:prstGeom prst="straightConnector1">
            <a:avLst/>
          </a:prstGeom>
          <a:ln>
            <a:solidFill>
              <a:srgbClr val="00338D"/>
            </a:solidFill>
            <a:tailEnd type="triangle" w="lg" len="lg"/>
          </a:ln>
        </p:spPr>
        <p:style>
          <a:lnRef idx="1">
            <a:schemeClr val="dk1"/>
          </a:lnRef>
          <a:fillRef idx="0">
            <a:schemeClr val="dk1"/>
          </a:fillRef>
          <a:effectRef idx="0">
            <a:schemeClr val="dk1"/>
          </a:effectRef>
          <a:fontRef idx="minor">
            <a:schemeClr val="tx1"/>
          </a:fontRef>
        </p:style>
      </p:cxnSp>
      <p:sp>
        <p:nvSpPr>
          <p:cNvPr id="28" name="Curved Up Arrow 25">
            <a:extLst>
              <a:ext uri="{FF2B5EF4-FFF2-40B4-BE49-F238E27FC236}">
                <a16:creationId xmlns:a16="http://schemas.microsoft.com/office/drawing/2014/main" id="{09AB41CC-FDCF-40F6-80D9-D0F66A0025A5}"/>
              </a:ext>
            </a:extLst>
          </p:cNvPr>
          <p:cNvSpPr/>
          <p:nvPr/>
        </p:nvSpPr>
        <p:spPr>
          <a:xfrm>
            <a:off x="1549512" y="3815334"/>
            <a:ext cx="5902713" cy="624884"/>
          </a:xfrm>
          <a:prstGeom prst="curvedUpArrow">
            <a:avLst/>
          </a:prstGeom>
          <a:ln/>
        </p:spPr>
        <p:style>
          <a:lnRef idx="0">
            <a:schemeClr val="accent3"/>
          </a:lnRef>
          <a:fillRef idx="3">
            <a:schemeClr val="accent3"/>
          </a:fillRef>
          <a:effectRef idx="3">
            <a:schemeClr val="accent3"/>
          </a:effectRef>
          <a:fontRef idx="minor">
            <a:schemeClr val="lt1"/>
          </a:fontRef>
        </p:style>
        <p:txBody>
          <a:bodyPr lIns="40958" tIns="40958" rIns="40958" bIns="40958" rtlCol="0" anchor="ctr"/>
          <a:lstStyle/>
          <a:p>
            <a:pPr algn="l"/>
            <a:endParaRPr lang="cs-CZ" sz="1125" dirty="0" err="1">
              <a:solidFill>
                <a:schemeClr val="bg1"/>
              </a:solidFill>
            </a:endParaRPr>
          </a:p>
        </p:txBody>
      </p:sp>
      <p:sp>
        <p:nvSpPr>
          <p:cNvPr id="29" name="TextBox 28">
            <a:extLst>
              <a:ext uri="{FF2B5EF4-FFF2-40B4-BE49-F238E27FC236}">
                <a16:creationId xmlns:a16="http://schemas.microsoft.com/office/drawing/2014/main" id="{4B1C6B93-CF75-4408-A37C-B2E12C1696EA}"/>
              </a:ext>
            </a:extLst>
          </p:cNvPr>
          <p:cNvSpPr txBox="1"/>
          <p:nvPr/>
        </p:nvSpPr>
        <p:spPr>
          <a:xfrm>
            <a:off x="2250304" y="2820085"/>
            <a:ext cx="496334" cy="372586"/>
          </a:xfrm>
          <a:prstGeom prst="rect">
            <a:avLst/>
          </a:prstGeom>
          <a:noFill/>
        </p:spPr>
        <p:txBody>
          <a:bodyPr wrap="none" lIns="54610" tIns="54610" rIns="54610" bIns="54610" rtlCol="0">
            <a:noAutofit/>
          </a:bodyPr>
          <a:lstStyle/>
          <a:p>
            <a:pPr>
              <a:spcAft>
                <a:spcPts val="600"/>
              </a:spcAft>
            </a:pPr>
            <a:r>
              <a:rPr lang="cs-CZ" sz="1500" dirty="0">
                <a:solidFill>
                  <a:srgbClr val="00338D"/>
                </a:solidFill>
              </a:rPr>
              <a:t>Faktura 1</a:t>
            </a:r>
          </a:p>
        </p:txBody>
      </p:sp>
      <p:sp>
        <p:nvSpPr>
          <p:cNvPr id="30" name="TextBox 29">
            <a:extLst>
              <a:ext uri="{FF2B5EF4-FFF2-40B4-BE49-F238E27FC236}">
                <a16:creationId xmlns:a16="http://schemas.microsoft.com/office/drawing/2014/main" id="{836C8DE3-9824-4114-8074-507A90DD3E8B}"/>
              </a:ext>
            </a:extLst>
          </p:cNvPr>
          <p:cNvSpPr txBox="1"/>
          <p:nvPr/>
        </p:nvSpPr>
        <p:spPr>
          <a:xfrm>
            <a:off x="5378692" y="2820085"/>
            <a:ext cx="496334" cy="372586"/>
          </a:xfrm>
          <a:prstGeom prst="rect">
            <a:avLst/>
          </a:prstGeom>
          <a:noFill/>
        </p:spPr>
        <p:txBody>
          <a:bodyPr wrap="none" lIns="54610" tIns="54610" rIns="54610" bIns="54610" rtlCol="0">
            <a:noAutofit/>
          </a:bodyPr>
          <a:lstStyle/>
          <a:p>
            <a:pPr>
              <a:spcAft>
                <a:spcPts val="600"/>
              </a:spcAft>
            </a:pPr>
            <a:r>
              <a:rPr lang="cs-CZ" sz="1500" dirty="0">
                <a:solidFill>
                  <a:srgbClr val="00338D"/>
                </a:solidFill>
              </a:rPr>
              <a:t>Faktura 2</a:t>
            </a:r>
          </a:p>
          <a:p>
            <a:pPr>
              <a:spcAft>
                <a:spcPts val="600"/>
              </a:spcAft>
            </a:pPr>
            <a:endParaRPr lang="cs-CZ" sz="1500" dirty="0">
              <a:solidFill>
                <a:srgbClr val="00338D"/>
              </a:solidFill>
            </a:endParaRPr>
          </a:p>
        </p:txBody>
      </p:sp>
      <p:sp>
        <p:nvSpPr>
          <p:cNvPr id="44" name="TextBox 43">
            <a:extLst>
              <a:ext uri="{FF2B5EF4-FFF2-40B4-BE49-F238E27FC236}">
                <a16:creationId xmlns:a16="http://schemas.microsoft.com/office/drawing/2014/main" id="{ABFC7958-5006-46AA-ADA5-C2F5FBE67A74}"/>
              </a:ext>
            </a:extLst>
          </p:cNvPr>
          <p:cNvSpPr txBox="1"/>
          <p:nvPr/>
        </p:nvSpPr>
        <p:spPr>
          <a:xfrm>
            <a:off x="4006727" y="2344892"/>
            <a:ext cx="441447" cy="246221"/>
          </a:xfrm>
          <a:prstGeom prst="rect">
            <a:avLst/>
          </a:prstGeom>
          <a:noFill/>
        </p:spPr>
        <p:txBody>
          <a:bodyPr wrap="square" lIns="0" tIns="0" rIns="0" bIns="0" rtlCol="0">
            <a:spAutoFit/>
          </a:bodyPr>
          <a:lstStyle/>
          <a:p>
            <a:r>
              <a:rPr lang="cs-CZ" sz="1600" dirty="0">
                <a:solidFill>
                  <a:srgbClr val="00338D"/>
                </a:solidFill>
              </a:rPr>
              <a:t>SK</a:t>
            </a:r>
          </a:p>
        </p:txBody>
      </p:sp>
      <p:sp>
        <p:nvSpPr>
          <p:cNvPr id="5" name="TextBox 4">
            <a:extLst>
              <a:ext uri="{FF2B5EF4-FFF2-40B4-BE49-F238E27FC236}">
                <a16:creationId xmlns:a16="http://schemas.microsoft.com/office/drawing/2014/main" id="{CD2468B6-44C1-40E0-AC7B-7518D1C29FD0}"/>
              </a:ext>
            </a:extLst>
          </p:cNvPr>
          <p:cNvSpPr txBox="1"/>
          <p:nvPr/>
        </p:nvSpPr>
        <p:spPr>
          <a:xfrm>
            <a:off x="3412000" y="4121281"/>
            <a:ext cx="914400" cy="305393"/>
          </a:xfrm>
          <a:prstGeom prst="rect">
            <a:avLst/>
          </a:prstGeom>
          <a:noFill/>
        </p:spPr>
        <p:txBody>
          <a:bodyPr wrap="none" lIns="54610" tIns="54610" rIns="54610" bIns="54610" rtlCol="0">
            <a:noAutofit/>
          </a:bodyPr>
          <a:lstStyle/>
          <a:p>
            <a:pPr>
              <a:spcAft>
                <a:spcPts val="600"/>
              </a:spcAft>
            </a:pPr>
            <a:r>
              <a:rPr lang="cs-CZ" sz="1400" dirty="0">
                <a:solidFill>
                  <a:schemeClr val="tx2"/>
                </a:solidFill>
              </a:rPr>
              <a:t>Dodání zboží z ČR do SK</a:t>
            </a:r>
          </a:p>
        </p:txBody>
      </p:sp>
      <p:pic>
        <p:nvPicPr>
          <p:cNvPr id="31" name="Graphic 7" descr="Truck">
            <a:extLst>
              <a:ext uri="{FF2B5EF4-FFF2-40B4-BE49-F238E27FC236}">
                <a16:creationId xmlns:a16="http://schemas.microsoft.com/office/drawing/2014/main" id="{06E11594-C151-4810-BD45-1F140CE7D3E9}"/>
              </a:ext>
            </a:extLst>
          </p:cNvPr>
          <p:cNvPicPr>
            <a:picLocks noChangeAspect="1"/>
          </p:cNvPicPr>
          <p:nvPr/>
        </p:nvPicPr>
        <p:blipFill>
          <a:blip r:embed="rId3" cstate="screen">
            <a:duotone>
              <a:schemeClr val="accent3">
                <a:shade val="45000"/>
                <a:satMod val="135000"/>
              </a:schemeClr>
              <a:prstClr val="white"/>
            </a:duotone>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722516" y="2304816"/>
            <a:ext cx="323793" cy="323793"/>
          </a:xfrm>
          <a:prstGeom prst="rect">
            <a:avLst/>
          </a:prstGeom>
        </p:spPr>
      </p:pic>
    </p:spTree>
    <p:extLst>
      <p:ext uri="{BB962C8B-B14F-4D97-AF65-F5344CB8AC3E}">
        <p14:creationId xmlns:p14="http://schemas.microsoft.com/office/powerpoint/2010/main" val="1631378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380706-A07C-4728-8C8F-97801B62ABA7}"/>
              </a:ext>
            </a:extLst>
          </p:cNvPr>
          <p:cNvSpPr>
            <a:spLocks noGrp="1"/>
          </p:cNvSpPr>
          <p:nvPr>
            <p:ph type="body" sz="quarter" idx="10"/>
          </p:nvPr>
        </p:nvSpPr>
        <p:spPr>
          <a:xfrm>
            <a:off x="488950" y="1422400"/>
            <a:ext cx="8928100" cy="4966200"/>
          </a:xfrm>
        </p:spPr>
        <p:txBody>
          <a:bodyPr/>
          <a:lstStyle/>
          <a:p>
            <a:pPr marL="171450" indent="-171450">
              <a:buFont typeface="Arial" panose="020B0604020202020204" pitchFamily="34" charset="0"/>
              <a:buChar char="•"/>
            </a:pPr>
            <a:endParaRPr lang="cs-CZ" sz="1400" dirty="0"/>
          </a:p>
          <a:p>
            <a:endParaRPr lang="cs-CZ" sz="1400" dirty="0"/>
          </a:p>
          <a:p>
            <a:pPr marL="171450" indent="-171450">
              <a:buFont typeface="Arial" panose="020B0604020202020204" pitchFamily="34" charset="0"/>
              <a:buChar char="•"/>
            </a:pPr>
            <a:endParaRPr lang="cs-CZ" sz="1400" dirty="0"/>
          </a:p>
          <a:p>
            <a:pPr marL="171450" indent="-171450">
              <a:buFont typeface="Arial" panose="020B0604020202020204" pitchFamily="34" charset="0"/>
              <a:buChar char="•"/>
            </a:pPr>
            <a:endParaRPr lang="cs-CZ" sz="1400" dirty="0"/>
          </a:p>
          <a:p>
            <a:pPr marL="171450" indent="-171450">
              <a:buFont typeface="Arial" panose="020B0604020202020204" pitchFamily="34" charset="0"/>
              <a:buChar char="•"/>
            </a:pPr>
            <a:endParaRPr lang="cs-CZ" sz="1400" dirty="0"/>
          </a:p>
          <a:p>
            <a:pPr marL="171450" indent="-171450">
              <a:buFont typeface="Arial" panose="020B0604020202020204" pitchFamily="34" charset="0"/>
              <a:buChar char="•"/>
            </a:pPr>
            <a:endParaRPr lang="cs-CZ" sz="1400" dirty="0"/>
          </a:p>
          <a:p>
            <a:pPr marL="171450" indent="-171450">
              <a:buFont typeface="Arial" panose="020B0604020202020204" pitchFamily="34" charset="0"/>
              <a:buChar char="•"/>
            </a:pPr>
            <a:endParaRPr lang="cs-CZ" sz="1400" dirty="0"/>
          </a:p>
          <a:p>
            <a:pPr marL="171450" lvl="1" indent="-171450">
              <a:buFont typeface="Arial" panose="020B0604020202020204" pitchFamily="34" charset="0"/>
              <a:buChar char="•"/>
            </a:pPr>
            <a:endParaRPr lang="cs-CZ" sz="1400" dirty="0"/>
          </a:p>
          <a:p>
            <a:pPr marL="171450" indent="-171450">
              <a:buFont typeface="Arial" panose="020B0604020202020204" pitchFamily="34" charset="0"/>
              <a:buChar char="•"/>
            </a:pPr>
            <a:endParaRPr lang="cs-CZ" sz="1400" dirty="0"/>
          </a:p>
          <a:p>
            <a:pPr marL="171450" indent="-171450">
              <a:buFont typeface="Arial" panose="020B0604020202020204" pitchFamily="34" charset="0"/>
              <a:buChar char="•"/>
            </a:pPr>
            <a:endParaRPr lang="cs-CZ" sz="1400" b="0" dirty="0"/>
          </a:p>
          <a:p>
            <a:pPr marL="171450" indent="-171450">
              <a:buFont typeface="Arial" panose="020B0604020202020204" pitchFamily="34" charset="0"/>
              <a:buChar char="•"/>
            </a:pPr>
            <a:endParaRPr lang="cs-CZ" sz="1400" b="0" dirty="0"/>
          </a:p>
          <a:p>
            <a:pPr marL="171450" indent="-171450">
              <a:buFont typeface="Arial" panose="020B0604020202020204" pitchFamily="34" charset="0"/>
              <a:buChar char="•"/>
            </a:pPr>
            <a:r>
              <a:rPr lang="cs-CZ" sz="1400" b="0" dirty="0"/>
              <a:t>Prostředník se v tomto případě účastní jak dílčí transakce s Dodavatelem, tak i následující dílčí transakce s Konečným odběratelem</a:t>
            </a:r>
          </a:p>
          <a:p>
            <a:pPr marL="171450" indent="-171450">
              <a:buFont typeface="Arial" panose="020B0604020202020204" pitchFamily="34" charset="0"/>
              <a:buChar char="•"/>
            </a:pPr>
            <a:r>
              <a:rPr lang="cs-CZ" sz="1400" b="0" dirty="0"/>
              <a:t>Jak přiřadit dopravu v tomto případě a která z transakcí tedy bude osvobozená??</a:t>
            </a:r>
          </a:p>
          <a:p>
            <a:pPr marL="171450" indent="-171450">
              <a:buFont typeface="Arial" panose="020B0604020202020204" pitchFamily="34" charset="0"/>
              <a:buChar char="•"/>
            </a:pPr>
            <a:r>
              <a:rPr lang="cs-CZ" sz="1400" b="0" dirty="0"/>
              <a:t>Před QF se určovalo dle toho, kdy přešlo právo nakládat se zbožím jako vlastník (ekonomické vlastnictví) – vazba na judikaturu</a:t>
            </a:r>
          </a:p>
          <a:p>
            <a:pPr marL="171450" indent="-171450">
              <a:buFont typeface="Arial" panose="020B0604020202020204" pitchFamily="34" charset="0"/>
              <a:buChar char="•"/>
            </a:pPr>
            <a:r>
              <a:rPr lang="cs-CZ" sz="1400" i="1" dirty="0"/>
              <a:t>Po QF již jasné určení v legislativě – vazba na DIČ použité při transakci Prostředníkem (viz násl. slajd)</a:t>
            </a:r>
          </a:p>
          <a:p>
            <a:pPr marL="171450" indent="-171450">
              <a:buFont typeface="Arial" panose="020B0604020202020204" pitchFamily="34" charset="0"/>
              <a:buChar char="•"/>
            </a:pPr>
            <a:endParaRPr lang="cs-CZ" sz="1400" b="0" dirty="0"/>
          </a:p>
          <a:p>
            <a:pPr marL="171450" indent="-171450">
              <a:buFont typeface="Arial" panose="020B0604020202020204" pitchFamily="34" charset="0"/>
              <a:buChar char="•"/>
            </a:pPr>
            <a:endParaRPr lang="cs-CZ" sz="1400" b="0" dirty="0"/>
          </a:p>
        </p:txBody>
      </p:sp>
      <p:sp>
        <p:nvSpPr>
          <p:cNvPr id="3" name="Text Placeholder 2">
            <a:extLst>
              <a:ext uri="{FF2B5EF4-FFF2-40B4-BE49-F238E27FC236}">
                <a16:creationId xmlns:a16="http://schemas.microsoft.com/office/drawing/2014/main" id="{41106A52-8830-4DE2-86C4-0ABF12020DCA}"/>
              </a:ext>
            </a:extLst>
          </p:cNvPr>
          <p:cNvSpPr>
            <a:spLocks noGrp="1"/>
          </p:cNvSpPr>
          <p:nvPr>
            <p:ph type="body" sz="quarter" idx="11"/>
          </p:nvPr>
        </p:nvSpPr>
        <p:spPr/>
        <p:txBody>
          <a:bodyPr/>
          <a:lstStyle/>
          <a:p>
            <a:endParaRPr lang="cs-CZ"/>
          </a:p>
        </p:txBody>
      </p:sp>
      <p:sp>
        <p:nvSpPr>
          <p:cNvPr id="4" name="Title 3">
            <a:extLst>
              <a:ext uri="{FF2B5EF4-FFF2-40B4-BE49-F238E27FC236}">
                <a16:creationId xmlns:a16="http://schemas.microsoft.com/office/drawing/2014/main" id="{B17C3243-AE19-4F52-AD36-C4623D26EF39}"/>
              </a:ext>
            </a:extLst>
          </p:cNvPr>
          <p:cNvSpPr>
            <a:spLocks noGrp="1"/>
          </p:cNvSpPr>
          <p:nvPr>
            <p:ph type="title"/>
          </p:nvPr>
        </p:nvSpPr>
        <p:spPr>
          <a:xfrm>
            <a:off x="488950" y="469400"/>
            <a:ext cx="8928100" cy="723600"/>
          </a:xfrm>
        </p:spPr>
        <p:txBody>
          <a:bodyPr/>
          <a:lstStyle/>
          <a:p>
            <a:r>
              <a:rPr lang="cs-CZ" sz="5400" dirty="0"/>
              <a:t>Řetězové transakce – dopravu zajišťuje prostředník</a:t>
            </a:r>
          </a:p>
        </p:txBody>
      </p:sp>
      <p:sp>
        <p:nvSpPr>
          <p:cNvPr id="18" name="TextBox 17">
            <a:extLst>
              <a:ext uri="{FF2B5EF4-FFF2-40B4-BE49-F238E27FC236}">
                <a16:creationId xmlns:a16="http://schemas.microsoft.com/office/drawing/2014/main" id="{BB1B04B4-60A9-4C99-805A-9123F18D44C8}"/>
              </a:ext>
            </a:extLst>
          </p:cNvPr>
          <p:cNvSpPr txBox="1"/>
          <p:nvPr/>
        </p:nvSpPr>
        <p:spPr>
          <a:xfrm flipH="1">
            <a:off x="600950" y="3054173"/>
            <a:ext cx="1152128" cy="276999"/>
          </a:xfrm>
          <a:prstGeom prst="rect">
            <a:avLst/>
          </a:prstGeom>
          <a:noFill/>
          <a:ln>
            <a:noFill/>
          </a:ln>
        </p:spPr>
        <p:txBody>
          <a:bodyPr wrap="square" lIns="0" tIns="0" rIns="0" bIns="0" rtlCol="0">
            <a:spAutoFit/>
          </a:bodyPr>
          <a:lstStyle/>
          <a:p>
            <a:pPr algn="ctr"/>
            <a:r>
              <a:rPr lang="cs-CZ" dirty="0">
                <a:solidFill>
                  <a:srgbClr val="00338D"/>
                </a:solidFill>
              </a:rPr>
              <a:t>Dodavatel</a:t>
            </a:r>
          </a:p>
        </p:txBody>
      </p:sp>
      <p:sp>
        <p:nvSpPr>
          <p:cNvPr id="19" name="TextBox 18">
            <a:extLst>
              <a:ext uri="{FF2B5EF4-FFF2-40B4-BE49-F238E27FC236}">
                <a16:creationId xmlns:a16="http://schemas.microsoft.com/office/drawing/2014/main" id="{2F86D312-3009-45EF-AC28-A1A910A35D92}"/>
              </a:ext>
            </a:extLst>
          </p:cNvPr>
          <p:cNvSpPr txBox="1"/>
          <p:nvPr/>
        </p:nvSpPr>
        <p:spPr>
          <a:xfrm flipH="1">
            <a:off x="6894181" y="3054173"/>
            <a:ext cx="1152128" cy="553998"/>
          </a:xfrm>
          <a:prstGeom prst="rect">
            <a:avLst/>
          </a:prstGeom>
          <a:noFill/>
          <a:ln>
            <a:noFill/>
          </a:ln>
        </p:spPr>
        <p:txBody>
          <a:bodyPr wrap="square" lIns="0" tIns="0" rIns="0" bIns="0" rtlCol="0">
            <a:spAutoFit/>
          </a:bodyPr>
          <a:lstStyle/>
          <a:p>
            <a:pPr algn="ctr"/>
            <a:r>
              <a:rPr lang="cs-CZ" dirty="0">
                <a:solidFill>
                  <a:srgbClr val="00338D"/>
                </a:solidFill>
              </a:rPr>
              <a:t>Konečný odběratel</a:t>
            </a:r>
          </a:p>
        </p:txBody>
      </p:sp>
      <p:sp>
        <p:nvSpPr>
          <p:cNvPr id="20" name="TextBox 19">
            <a:extLst>
              <a:ext uri="{FF2B5EF4-FFF2-40B4-BE49-F238E27FC236}">
                <a16:creationId xmlns:a16="http://schemas.microsoft.com/office/drawing/2014/main" id="{F7DF5AF9-0617-4011-B054-D44DBF32C27E}"/>
              </a:ext>
            </a:extLst>
          </p:cNvPr>
          <p:cNvSpPr txBox="1"/>
          <p:nvPr/>
        </p:nvSpPr>
        <p:spPr>
          <a:xfrm>
            <a:off x="845340" y="2343603"/>
            <a:ext cx="360040" cy="246221"/>
          </a:xfrm>
          <a:prstGeom prst="rect">
            <a:avLst/>
          </a:prstGeom>
          <a:noFill/>
        </p:spPr>
        <p:txBody>
          <a:bodyPr wrap="square" lIns="0" tIns="0" rIns="0" bIns="0" rtlCol="0">
            <a:spAutoFit/>
          </a:bodyPr>
          <a:lstStyle/>
          <a:p>
            <a:r>
              <a:rPr lang="cs-CZ" sz="1600" dirty="0">
                <a:solidFill>
                  <a:srgbClr val="00338D"/>
                </a:solidFill>
              </a:rPr>
              <a:t>ČR </a:t>
            </a:r>
          </a:p>
        </p:txBody>
      </p:sp>
      <p:sp>
        <p:nvSpPr>
          <p:cNvPr id="21" name="TextBox 20">
            <a:extLst>
              <a:ext uri="{FF2B5EF4-FFF2-40B4-BE49-F238E27FC236}">
                <a16:creationId xmlns:a16="http://schemas.microsoft.com/office/drawing/2014/main" id="{97133468-2D70-42B8-989E-CE4BD49EEEB9}"/>
              </a:ext>
            </a:extLst>
          </p:cNvPr>
          <p:cNvSpPr txBox="1"/>
          <p:nvPr/>
        </p:nvSpPr>
        <p:spPr>
          <a:xfrm flipH="1">
            <a:off x="7249521" y="2343603"/>
            <a:ext cx="441447" cy="246221"/>
          </a:xfrm>
          <a:prstGeom prst="rect">
            <a:avLst/>
          </a:prstGeom>
          <a:noFill/>
        </p:spPr>
        <p:txBody>
          <a:bodyPr wrap="square" lIns="0" tIns="0" rIns="0" bIns="0" rtlCol="0">
            <a:spAutoFit/>
          </a:bodyPr>
          <a:lstStyle/>
          <a:p>
            <a:r>
              <a:rPr lang="cs-CZ" sz="1600" dirty="0">
                <a:solidFill>
                  <a:srgbClr val="00338D"/>
                </a:solidFill>
              </a:rPr>
              <a:t>SK</a:t>
            </a:r>
          </a:p>
        </p:txBody>
      </p:sp>
      <p:sp>
        <p:nvSpPr>
          <p:cNvPr id="22" name="Rectangle 21">
            <a:extLst>
              <a:ext uri="{FF2B5EF4-FFF2-40B4-BE49-F238E27FC236}">
                <a16:creationId xmlns:a16="http://schemas.microsoft.com/office/drawing/2014/main" id="{318AEAA3-7798-4882-AD4E-AC4D527378F7}"/>
              </a:ext>
            </a:extLst>
          </p:cNvPr>
          <p:cNvSpPr/>
          <p:nvPr/>
        </p:nvSpPr>
        <p:spPr>
          <a:xfrm>
            <a:off x="3502673" y="2739775"/>
            <a:ext cx="1368151" cy="911540"/>
          </a:xfrm>
          <a:prstGeom prst="rect">
            <a:avLst/>
          </a:prstGeom>
          <a:no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 name="Rectangle 22">
            <a:extLst>
              <a:ext uri="{FF2B5EF4-FFF2-40B4-BE49-F238E27FC236}">
                <a16:creationId xmlns:a16="http://schemas.microsoft.com/office/drawing/2014/main" id="{F41F8BF4-3864-406F-920B-ADCF708BFFFC}"/>
              </a:ext>
            </a:extLst>
          </p:cNvPr>
          <p:cNvSpPr/>
          <p:nvPr/>
        </p:nvSpPr>
        <p:spPr>
          <a:xfrm>
            <a:off x="492940" y="2739775"/>
            <a:ext cx="1368151" cy="911540"/>
          </a:xfrm>
          <a:prstGeom prst="rect">
            <a:avLst/>
          </a:prstGeom>
          <a:no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4" name="Rectangle 23">
            <a:extLst>
              <a:ext uri="{FF2B5EF4-FFF2-40B4-BE49-F238E27FC236}">
                <a16:creationId xmlns:a16="http://schemas.microsoft.com/office/drawing/2014/main" id="{7490A427-2316-4A52-9FBD-B4FC9D91561D}"/>
              </a:ext>
            </a:extLst>
          </p:cNvPr>
          <p:cNvSpPr/>
          <p:nvPr/>
        </p:nvSpPr>
        <p:spPr>
          <a:xfrm>
            <a:off x="6774138" y="2792217"/>
            <a:ext cx="1368151" cy="911540"/>
          </a:xfrm>
          <a:prstGeom prst="rect">
            <a:avLst/>
          </a:prstGeom>
          <a:no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TextBox 24">
            <a:extLst>
              <a:ext uri="{FF2B5EF4-FFF2-40B4-BE49-F238E27FC236}">
                <a16:creationId xmlns:a16="http://schemas.microsoft.com/office/drawing/2014/main" id="{B13D778C-E813-46E2-95AF-A50739B23823}"/>
              </a:ext>
            </a:extLst>
          </p:cNvPr>
          <p:cNvSpPr txBox="1"/>
          <p:nvPr/>
        </p:nvSpPr>
        <p:spPr>
          <a:xfrm flipH="1">
            <a:off x="3610684" y="3057046"/>
            <a:ext cx="1260140" cy="276999"/>
          </a:xfrm>
          <a:prstGeom prst="rect">
            <a:avLst/>
          </a:prstGeom>
          <a:noFill/>
          <a:ln>
            <a:noFill/>
          </a:ln>
        </p:spPr>
        <p:txBody>
          <a:bodyPr wrap="square" lIns="0" tIns="0" rIns="0" bIns="0" rtlCol="0">
            <a:spAutoFit/>
          </a:bodyPr>
          <a:lstStyle/>
          <a:p>
            <a:pPr algn="ctr"/>
            <a:r>
              <a:rPr lang="cs-CZ" dirty="0">
                <a:solidFill>
                  <a:srgbClr val="00338D"/>
                </a:solidFill>
              </a:rPr>
              <a:t>Prostředník</a:t>
            </a:r>
          </a:p>
        </p:txBody>
      </p:sp>
      <p:cxnSp>
        <p:nvCxnSpPr>
          <p:cNvPr id="26" name="Straight Arrow Connector 25">
            <a:extLst>
              <a:ext uri="{FF2B5EF4-FFF2-40B4-BE49-F238E27FC236}">
                <a16:creationId xmlns:a16="http://schemas.microsoft.com/office/drawing/2014/main" id="{936D739C-B965-49C1-9A39-DAC52B473F25}"/>
              </a:ext>
            </a:extLst>
          </p:cNvPr>
          <p:cNvCxnSpPr>
            <a:cxnSpLocks/>
          </p:cNvCxnSpPr>
          <p:nvPr/>
        </p:nvCxnSpPr>
        <p:spPr>
          <a:xfrm>
            <a:off x="1921112" y="3164803"/>
            <a:ext cx="1490888" cy="0"/>
          </a:xfrm>
          <a:prstGeom prst="straightConnector1">
            <a:avLst/>
          </a:prstGeom>
          <a:ln>
            <a:solidFill>
              <a:srgbClr val="00338D"/>
            </a:solidFill>
            <a:tailEnd type="triangle" w="lg" len="lg"/>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B54F737E-BBFF-4246-8B28-82CBA4276F8B}"/>
              </a:ext>
            </a:extLst>
          </p:cNvPr>
          <p:cNvCxnSpPr>
            <a:cxnSpLocks/>
          </p:cNvCxnSpPr>
          <p:nvPr/>
        </p:nvCxnSpPr>
        <p:spPr>
          <a:xfrm>
            <a:off x="5055605" y="3164803"/>
            <a:ext cx="1597306" cy="0"/>
          </a:xfrm>
          <a:prstGeom prst="straightConnector1">
            <a:avLst/>
          </a:prstGeom>
          <a:ln>
            <a:solidFill>
              <a:srgbClr val="00338D"/>
            </a:solidFill>
            <a:tailEnd type="triangle" w="lg" len="lg"/>
          </a:ln>
        </p:spPr>
        <p:style>
          <a:lnRef idx="1">
            <a:schemeClr val="dk1"/>
          </a:lnRef>
          <a:fillRef idx="0">
            <a:schemeClr val="dk1"/>
          </a:fillRef>
          <a:effectRef idx="0">
            <a:schemeClr val="dk1"/>
          </a:effectRef>
          <a:fontRef idx="minor">
            <a:schemeClr val="tx1"/>
          </a:fontRef>
        </p:style>
      </p:cxnSp>
      <p:sp>
        <p:nvSpPr>
          <p:cNvPr id="28" name="Curved Up Arrow 25">
            <a:extLst>
              <a:ext uri="{FF2B5EF4-FFF2-40B4-BE49-F238E27FC236}">
                <a16:creationId xmlns:a16="http://schemas.microsoft.com/office/drawing/2014/main" id="{09AB41CC-FDCF-40F6-80D9-D0F66A0025A5}"/>
              </a:ext>
            </a:extLst>
          </p:cNvPr>
          <p:cNvSpPr/>
          <p:nvPr/>
        </p:nvSpPr>
        <p:spPr>
          <a:xfrm>
            <a:off x="1549512" y="3815334"/>
            <a:ext cx="5902713" cy="624884"/>
          </a:xfrm>
          <a:prstGeom prst="curvedUpArrow">
            <a:avLst/>
          </a:prstGeom>
          <a:ln/>
        </p:spPr>
        <p:style>
          <a:lnRef idx="0">
            <a:schemeClr val="accent3"/>
          </a:lnRef>
          <a:fillRef idx="3">
            <a:schemeClr val="accent3"/>
          </a:fillRef>
          <a:effectRef idx="3">
            <a:schemeClr val="accent3"/>
          </a:effectRef>
          <a:fontRef idx="minor">
            <a:schemeClr val="lt1"/>
          </a:fontRef>
        </p:style>
        <p:txBody>
          <a:bodyPr lIns="40958" tIns="40958" rIns="40958" bIns="40958" rtlCol="0" anchor="ctr"/>
          <a:lstStyle/>
          <a:p>
            <a:pPr algn="l"/>
            <a:endParaRPr lang="cs-CZ" sz="1125" dirty="0" err="1">
              <a:solidFill>
                <a:schemeClr val="bg1"/>
              </a:solidFill>
            </a:endParaRPr>
          </a:p>
        </p:txBody>
      </p:sp>
      <p:sp>
        <p:nvSpPr>
          <p:cNvPr id="29" name="TextBox 28">
            <a:extLst>
              <a:ext uri="{FF2B5EF4-FFF2-40B4-BE49-F238E27FC236}">
                <a16:creationId xmlns:a16="http://schemas.microsoft.com/office/drawing/2014/main" id="{4B1C6B93-CF75-4408-A37C-B2E12C1696EA}"/>
              </a:ext>
            </a:extLst>
          </p:cNvPr>
          <p:cNvSpPr txBox="1"/>
          <p:nvPr/>
        </p:nvSpPr>
        <p:spPr>
          <a:xfrm>
            <a:off x="2250304" y="2820085"/>
            <a:ext cx="496334" cy="372586"/>
          </a:xfrm>
          <a:prstGeom prst="rect">
            <a:avLst/>
          </a:prstGeom>
          <a:noFill/>
        </p:spPr>
        <p:txBody>
          <a:bodyPr wrap="none" lIns="54610" tIns="54610" rIns="54610" bIns="54610" rtlCol="0">
            <a:noAutofit/>
          </a:bodyPr>
          <a:lstStyle/>
          <a:p>
            <a:pPr>
              <a:spcAft>
                <a:spcPts val="600"/>
              </a:spcAft>
            </a:pPr>
            <a:r>
              <a:rPr lang="cs-CZ" sz="1500" dirty="0">
                <a:solidFill>
                  <a:srgbClr val="00338D"/>
                </a:solidFill>
              </a:rPr>
              <a:t>Faktura 1</a:t>
            </a:r>
          </a:p>
        </p:txBody>
      </p:sp>
      <p:sp>
        <p:nvSpPr>
          <p:cNvPr id="30" name="TextBox 29">
            <a:extLst>
              <a:ext uri="{FF2B5EF4-FFF2-40B4-BE49-F238E27FC236}">
                <a16:creationId xmlns:a16="http://schemas.microsoft.com/office/drawing/2014/main" id="{836C8DE3-9824-4114-8074-507A90DD3E8B}"/>
              </a:ext>
            </a:extLst>
          </p:cNvPr>
          <p:cNvSpPr txBox="1"/>
          <p:nvPr/>
        </p:nvSpPr>
        <p:spPr>
          <a:xfrm>
            <a:off x="5378692" y="2820085"/>
            <a:ext cx="496334" cy="372586"/>
          </a:xfrm>
          <a:prstGeom prst="rect">
            <a:avLst/>
          </a:prstGeom>
          <a:noFill/>
        </p:spPr>
        <p:txBody>
          <a:bodyPr wrap="none" lIns="54610" tIns="54610" rIns="54610" bIns="54610" rtlCol="0">
            <a:noAutofit/>
          </a:bodyPr>
          <a:lstStyle/>
          <a:p>
            <a:pPr>
              <a:spcAft>
                <a:spcPts val="600"/>
              </a:spcAft>
            </a:pPr>
            <a:r>
              <a:rPr lang="cs-CZ" sz="1500" dirty="0">
                <a:solidFill>
                  <a:srgbClr val="00338D"/>
                </a:solidFill>
              </a:rPr>
              <a:t>Faktura 2</a:t>
            </a:r>
          </a:p>
          <a:p>
            <a:pPr>
              <a:spcAft>
                <a:spcPts val="600"/>
              </a:spcAft>
            </a:pPr>
            <a:endParaRPr lang="cs-CZ" sz="1500" dirty="0">
              <a:solidFill>
                <a:srgbClr val="00338D"/>
              </a:solidFill>
            </a:endParaRPr>
          </a:p>
        </p:txBody>
      </p:sp>
      <p:sp>
        <p:nvSpPr>
          <p:cNvPr id="44" name="TextBox 43">
            <a:extLst>
              <a:ext uri="{FF2B5EF4-FFF2-40B4-BE49-F238E27FC236}">
                <a16:creationId xmlns:a16="http://schemas.microsoft.com/office/drawing/2014/main" id="{ABFC7958-5006-46AA-ADA5-C2F5FBE67A74}"/>
              </a:ext>
            </a:extLst>
          </p:cNvPr>
          <p:cNvSpPr txBox="1"/>
          <p:nvPr/>
        </p:nvSpPr>
        <p:spPr>
          <a:xfrm>
            <a:off x="4006727" y="2344892"/>
            <a:ext cx="441447" cy="246221"/>
          </a:xfrm>
          <a:prstGeom prst="rect">
            <a:avLst/>
          </a:prstGeom>
          <a:noFill/>
        </p:spPr>
        <p:txBody>
          <a:bodyPr wrap="square" lIns="0" tIns="0" rIns="0" bIns="0" rtlCol="0">
            <a:spAutoFit/>
          </a:bodyPr>
          <a:lstStyle/>
          <a:p>
            <a:r>
              <a:rPr lang="cs-CZ" sz="1600" dirty="0">
                <a:solidFill>
                  <a:srgbClr val="00338D"/>
                </a:solidFill>
              </a:rPr>
              <a:t>SK</a:t>
            </a:r>
          </a:p>
        </p:txBody>
      </p:sp>
      <p:sp>
        <p:nvSpPr>
          <p:cNvPr id="5" name="TextBox 4">
            <a:extLst>
              <a:ext uri="{FF2B5EF4-FFF2-40B4-BE49-F238E27FC236}">
                <a16:creationId xmlns:a16="http://schemas.microsoft.com/office/drawing/2014/main" id="{CD2468B6-44C1-40E0-AC7B-7518D1C29FD0}"/>
              </a:ext>
            </a:extLst>
          </p:cNvPr>
          <p:cNvSpPr txBox="1"/>
          <p:nvPr/>
        </p:nvSpPr>
        <p:spPr>
          <a:xfrm>
            <a:off x="3412000" y="4121281"/>
            <a:ext cx="914400" cy="305393"/>
          </a:xfrm>
          <a:prstGeom prst="rect">
            <a:avLst/>
          </a:prstGeom>
          <a:noFill/>
        </p:spPr>
        <p:txBody>
          <a:bodyPr wrap="none" lIns="54610" tIns="54610" rIns="54610" bIns="54610" rtlCol="0">
            <a:noAutofit/>
          </a:bodyPr>
          <a:lstStyle/>
          <a:p>
            <a:pPr>
              <a:spcAft>
                <a:spcPts val="600"/>
              </a:spcAft>
            </a:pPr>
            <a:r>
              <a:rPr lang="cs-CZ" sz="1400" dirty="0">
                <a:solidFill>
                  <a:schemeClr val="tx2"/>
                </a:solidFill>
              </a:rPr>
              <a:t>Dodání zboží z ČR do SK</a:t>
            </a:r>
          </a:p>
        </p:txBody>
      </p:sp>
      <p:pic>
        <p:nvPicPr>
          <p:cNvPr id="31" name="Graphic 7" descr="Truck">
            <a:extLst>
              <a:ext uri="{FF2B5EF4-FFF2-40B4-BE49-F238E27FC236}">
                <a16:creationId xmlns:a16="http://schemas.microsoft.com/office/drawing/2014/main" id="{06E11594-C151-4810-BD45-1F140CE7D3E9}"/>
              </a:ext>
            </a:extLst>
          </p:cNvPr>
          <p:cNvPicPr>
            <a:picLocks noChangeAspect="1"/>
          </p:cNvPicPr>
          <p:nvPr/>
        </p:nvPicPr>
        <p:blipFill>
          <a:blip r:embed="rId3" cstate="screen">
            <a:duotone>
              <a:schemeClr val="accent3">
                <a:shade val="45000"/>
                <a:satMod val="135000"/>
              </a:schemeClr>
              <a:prstClr val="white"/>
            </a:duotone>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60882" y="2330712"/>
            <a:ext cx="323793" cy="323793"/>
          </a:xfrm>
          <a:prstGeom prst="rect">
            <a:avLst/>
          </a:prstGeom>
        </p:spPr>
      </p:pic>
    </p:spTree>
    <p:extLst>
      <p:ext uri="{BB962C8B-B14F-4D97-AF65-F5344CB8AC3E}">
        <p14:creationId xmlns:p14="http://schemas.microsoft.com/office/powerpoint/2010/main" val="2116002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z="4400" dirty="0"/>
              <a:t>Řetězové transakce – pravidla u přiřazení přepravy zajištěné prostředníkem (§ 7 odst. 3 a 4)</a:t>
            </a:r>
            <a:endParaRPr lang="en-GB" sz="4400" dirty="0"/>
          </a:p>
        </p:txBody>
      </p:sp>
      <p:sp>
        <p:nvSpPr>
          <p:cNvPr id="4" name="Text Placeholder 3"/>
          <p:cNvSpPr>
            <a:spLocks noGrp="1"/>
          </p:cNvSpPr>
          <p:nvPr>
            <p:ph type="body" sz="quarter" idx="10"/>
          </p:nvPr>
        </p:nvSpPr>
        <p:spPr>
          <a:xfrm>
            <a:off x="1113183" y="2941984"/>
            <a:ext cx="3181902" cy="1318030"/>
          </a:xfrm>
        </p:spPr>
        <p:txBody>
          <a:bodyPr/>
          <a:lstStyle/>
          <a:p>
            <a:pPr marL="0" lvl="2" indent="0">
              <a:spcBef>
                <a:spcPts val="450"/>
              </a:spcBef>
              <a:buNone/>
              <a:defRPr/>
            </a:pPr>
            <a:endParaRPr lang="cs-CZ" sz="2251" dirty="0"/>
          </a:p>
          <a:p>
            <a:pPr marL="0" lvl="2" indent="0">
              <a:spcBef>
                <a:spcPts val="450"/>
              </a:spcBef>
              <a:buNone/>
              <a:defRPr/>
            </a:pPr>
            <a:r>
              <a:rPr lang="cs-CZ" sz="2000" dirty="0"/>
              <a:t>ČR             </a:t>
            </a:r>
            <a:r>
              <a:rPr lang="cs-CZ" sz="2000" dirty="0">
                <a:solidFill>
                  <a:srgbClr val="BC204B"/>
                </a:solidFill>
              </a:rPr>
              <a:t>SVK</a:t>
            </a:r>
            <a:r>
              <a:rPr lang="cs-CZ" sz="2000" dirty="0"/>
              <a:t>           </a:t>
            </a:r>
            <a:r>
              <a:rPr lang="cs-CZ" sz="2000" dirty="0" err="1"/>
              <a:t>SVK</a:t>
            </a:r>
            <a:endParaRPr lang="cs-CZ" sz="2000" dirty="0"/>
          </a:p>
          <a:p>
            <a:r>
              <a:rPr lang="cs-CZ" sz="1350" dirty="0"/>
              <a:t>	</a:t>
            </a:r>
            <a:endParaRPr lang="en-GB" sz="1350" dirty="0"/>
          </a:p>
        </p:txBody>
      </p:sp>
      <p:sp>
        <p:nvSpPr>
          <p:cNvPr id="3" name="Text Box 24"/>
          <p:cNvSpPr txBox="1">
            <a:spLocks noChangeArrowheads="1"/>
          </p:cNvSpPr>
          <p:nvPr/>
        </p:nvSpPr>
        <p:spPr bwMode="gray">
          <a:xfrm>
            <a:off x="-2184763" y="5599067"/>
            <a:ext cx="2073807" cy="376050"/>
          </a:xfrm>
          <a:prstGeom prst="rect">
            <a:avLst/>
          </a:prstGeom>
          <a:solidFill>
            <a:srgbClr val="9E3039"/>
          </a:solidFill>
          <a:ln w="6350" algn="ctr">
            <a:noFill/>
            <a:miter lim="800000"/>
            <a:headEnd/>
            <a:tailEnd/>
          </a:ln>
          <a:effectLst/>
        </p:spPr>
        <p:txBody>
          <a:bodyPr lIns="102375" tIns="38025" rIns="73125" bIns="38025"/>
          <a:lstStyle/>
          <a:p>
            <a:pPr defTabSz="619121">
              <a:spcBef>
                <a:spcPct val="50000"/>
              </a:spcBef>
              <a:buClr>
                <a:schemeClr val="bg1"/>
              </a:buClr>
            </a:pPr>
            <a:r>
              <a:rPr lang="en-GB" sz="975" b="1" dirty="0">
                <a:solidFill>
                  <a:schemeClr val="bg1"/>
                </a:solidFill>
                <a:latin typeface="Arial" panose="020B0604020202020204" pitchFamily="34" charset="0"/>
              </a:rPr>
              <a:t>Please Note: </a:t>
            </a:r>
            <a:r>
              <a:rPr lang="en-GB" sz="975" dirty="0">
                <a:solidFill>
                  <a:schemeClr val="bg1"/>
                </a:solidFill>
                <a:latin typeface="Arial" panose="020B0604020202020204" pitchFamily="34" charset="0"/>
              </a:rPr>
              <a:t>Document classification is not to be removed.</a:t>
            </a:r>
          </a:p>
        </p:txBody>
      </p:sp>
      <p:cxnSp>
        <p:nvCxnSpPr>
          <p:cNvPr id="10" name="Straight Arrow Connector 9"/>
          <p:cNvCxnSpPr/>
          <p:nvPr/>
        </p:nvCxnSpPr>
        <p:spPr>
          <a:xfrm>
            <a:off x="2895601" y="3533775"/>
            <a:ext cx="666750" cy="0"/>
          </a:xfrm>
          <a:prstGeom prst="straightConnector1">
            <a:avLst/>
          </a:prstGeom>
          <a:ln>
            <a:solidFill>
              <a:schemeClr val="tx2"/>
            </a:solidFill>
            <a:tailEnd type="triangle"/>
          </a:ln>
        </p:spPr>
        <p:style>
          <a:lnRef idx="3">
            <a:schemeClr val="accent3"/>
          </a:lnRef>
          <a:fillRef idx="0">
            <a:schemeClr val="accent3"/>
          </a:fillRef>
          <a:effectRef idx="2">
            <a:schemeClr val="accent3"/>
          </a:effectRef>
          <a:fontRef idx="minor">
            <a:schemeClr val="tx1"/>
          </a:fontRef>
        </p:style>
      </p:cxnSp>
      <p:sp>
        <p:nvSpPr>
          <p:cNvPr id="17" name="Curved Up Arrow 16"/>
          <p:cNvSpPr/>
          <p:nvPr/>
        </p:nvSpPr>
        <p:spPr>
          <a:xfrm>
            <a:off x="1281240" y="3790587"/>
            <a:ext cx="2562225" cy="390525"/>
          </a:xfrm>
          <a:prstGeom prst="curvedUpArrow">
            <a:avLst/>
          </a:prstGeom>
          <a:ln/>
        </p:spPr>
        <p:style>
          <a:lnRef idx="0">
            <a:schemeClr val="accent3"/>
          </a:lnRef>
          <a:fillRef idx="3">
            <a:schemeClr val="accent3"/>
          </a:fillRef>
          <a:effectRef idx="3">
            <a:schemeClr val="accent3"/>
          </a:effectRef>
          <a:fontRef idx="minor">
            <a:schemeClr val="lt1"/>
          </a:fontRef>
        </p:style>
        <p:txBody>
          <a:bodyPr lIns="40958" tIns="40958" rIns="40958" bIns="40958" rtlCol="0" anchor="ctr"/>
          <a:lstStyle/>
          <a:p>
            <a:pPr algn="l"/>
            <a:endParaRPr lang="cs-CZ" sz="1125" dirty="0" err="1">
              <a:solidFill>
                <a:schemeClr val="bg1"/>
              </a:solidFill>
            </a:endParaRPr>
          </a:p>
        </p:txBody>
      </p:sp>
      <p:sp>
        <p:nvSpPr>
          <p:cNvPr id="18" name="Text Placeholder 3"/>
          <p:cNvSpPr txBox="1">
            <a:spLocks/>
          </p:cNvSpPr>
          <p:nvPr/>
        </p:nvSpPr>
        <p:spPr>
          <a:xfrm>
            <a:off x="5161965" y="2942346"/>
            <a:ext cx="3338896" cy="2349103"/>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spcBef>
                <a:spcPts val="450"/>
              </a:spcBef>
              <a:buNone/>
              <a:defRPr/>
            </a:pPr>
            <a:endParaRPr lang="cs-CZ" sz="2251" dirty="0"/>
          </a:p>
          <a:p>
            <a:pPr marL="0" lvl="2" indent="0">
              <a:spcBef>
                <a:spcPts val="450"/>
              </a:spcBef>
              <a:buNone/>
              <a:defRPr/>
            </a:pPr>
            <a:r>
              <a:rPr lang="cs-CZ" sz="2251" dirty="0"/>
              <a:t>ČR           </a:t>
            </a:r>
            <a:r>
              <a:rPr lang="cs-CZ" sz="2251" dirty="0">
                <a:solidFill>
                  <a:srgbClr val="BC204B"/>
                </a:solidFill>
              </a:rPr>
              <a:t>SVK</a:t>
            </a:r>
            <a:r>
              <a:rPr lang="cs-CZ" sz="2251" dirty="0"/>
              <a:t>          </a:t>
            </a:r>
            <a:r>
              <a:rPr lang="cs-CZ" sz="2251" dirty="0" err="1"/>
              <a:t>SVK</a:t>
            </a:r>
            <a:endParaRPr lang="cs-CZ" sz="2251" dirty="0"/>
          </a:p>
          <a:p>
            <a:r>
              <a:rPr lang="cs-CZ" sz="1350" dirty="0"/>
              <a:t>	</a:t>
            </a:r>
            <a:endParaRPr lang="en-GB" sz="1350" dirty="0"/>
          </a:p>
        </p:txBody>
      </p:sp>
      <p:sp>
        <p:nvSpPr>
          <p:cNvPr id="22" name="Curved Up Arrow 21"/>
          <p:cNvSpPr/>
          <p:nvPr/>
        </p:nvSpPr>
        <p:spPr>
          <a:xfrm>
            <a:off x="5466754" y="3790587"/>
            <a:ext cx="2562225" cy="390525"/>
          </a:xfrm>
          <a:prstGeom prst="curvedUpArrow">
            <a:avLst/>
          </a:prstGeom>
          <a:ln/>
        </p:spPr>
        <p:style>
          <a:lnRef idx="0">
            <a:schemeClr val="accent3"/>
          </a:lnRef>
          <a:fillRef idx="3">
            <a:schemeClr val="accent3"/>
          </a:fillRef>
          <a:effectRef idx="3">
            <a:schemeClr val="accent3"/>
          </a:effectRef>
          <a:fontRef idx="minor">
            <a:schemeClr val="lt1"/>
          </a:fontRef>
        </p:style>
        <p:txBody>
          <a:bodyPr lIns="40958" tIns="40958" rIns="40958" bIns="40958" rtlCol="0" anchor="ctr"/>
          <a:lstStyle/>
          <a:p>
            <a:pPr algn="l"/>
            <a:endParaRPr lang="cs-CZ" sz="1125" dirty="0" err="1">
              <a:solidFill>
                <a:schemeClr val="bg1"/>
              </a:solidFill>
            </a:endParaRPr>
          </a:p>
        </p:txBody>
      </p:sp>
      <p:cxnSp>
        <p:nvCxnSpPr>
          <p:cNvPr id="31" name="Straight Arrow Connector 30"/>
          <p:cNvCxnSpPr/>
          <p:nvPr/>
        </p:nvCxnSpPr>
        <p:spPr>
          <a:xfrm>
            <a:off x="1638301" y="3533775"/>
            <a:ext cx="666750" cy="0"/>
          </a:xfrm>
          <a:prstGeom prst="straightConnector1">
            <a:avLst/>
          </a:prstGeom>
          <a:ln>
            <a:solidFill>
              <a:schemeClr val="tx2"/>
            </a:solidFill>
            <a:tailEnd type="triangle"/>
          </a:ln>
        </p:spPr>
        <p:style>
          <a:lnRef idx="3">
            <a:schemeClr val="accent3"/>
          </a:lnRef>
          <a:fillRef idx="0">
            <a:schemeClr val="accent3"/>
          </a:fillRef>
          <a:effectRef idx="2">
            <a:schemeClr val="accent3"/>
          </a:effectRef>
          <a:fontRef idx="minor">
            <a:schemeClr val="tx1"/>
          </a:fontRef>
        </p:style>
      </p:cxnSp>
      <p:cxnSp>
        <p:nvCxnSpPr>
          <p:cNvPr id="32" name="Straight Arrow Connector 31"/>
          <p:cNvCxnSpPr/>
          <p:nvPr/>
        </p:nvCxnSpPr>
        <p:spPr>
          <a:xfrm>
            <a:off x="7172325" y="3533775"/>
            <a:ext cx="666750" cy="0"/>
          </a:xfrm>
          <a:prstGeom prst="straightConnector1">
            <a:avLst/>
          </a:prstGeom>
          <a:ln>
            <a:solidFill>
              <a:schemeClr val="tx2"/>
            </a:solidFill>
            <a:tailEnd type="triangle"/>
          </a:ln>
        </p:spPr>
        <p:style>
          <a:lnRef idx="3">
            <a:schemeClr val="accent3"/>
          </a:lnRef>
          <a:fillRef idx="0">
            <a:schemeClr val="accent3"/>
          </a:fillRef>
          <a:effectRef idx="2">
            <a:schemeClr val="accent3"/>
          </a:effectRef>
          <a:fontRef idx="minor">
            <a:schemeClr val="tx1"/>
          </a:fontRef>
        </p:style>
      </p:cxnSp>
      <p:cxnSp>
        <p:nvCxnSpPr>
          <p:cNvPr id="33" name="Straight Arrow Connector 32"/>
          <p:cNvCxnSpPr/>
          <p:nvPr/>
        </p:nvCxnSpPr>
        <p:spPr>
          <a:xfrm>
            <a:off x="5746274" y="3533775"/>
            <a:ext cx="666750" cy="0"/>
          </a:xfrm>
          <a:prstGeom prst="straightConnector1">
            <a:avLst/>
          </a:prstGeom>
          <a:ln>
            <a:solidFill>
              <a:schemeClr val="tx2"/>
            </a:solidFill>
            <a:tailEnd type="triangle"/>
          </a:ln>
        </p:spPr>
        <p:style>
          <a:lnRef idx="3">
            <a:schemeClr val="accent3"/>
          </a:lnRef>
          <a:fillRef idx="0">
            <a:schemeClr val="accent3"/>
          </a:fillRef>
          <a:effectRef idx="2">
            <a:schemeClr val="accent3"/>
          </a:effectRef>
          <a:fontRef idx="minor">
            <a:schemeClr val="tx1"/>
          </a:fontRef>
        </p:style>
      </p:cxnSp>
      <p:sp>
        <p:nvSpPr>
          <p:cNvPr id="35" name="TextBox 34"/>
          <p:cNvSpPr txBox="1"/>
          <p:nvPr/>
        </p:nvSpPr>
        <p:spPr>
          <a:xfrm>
            <a:off x="1809952" y="3219864"/>
            <a:ext cx="323850" cy="266700"/>
          </a:xfrm>
          <a:prstGeom prst="rect">
            <a:avLst/>
          </a:prstGeom>
          <a:noFill/>
        </p:spPr>
        <p:txBody>
          <a:bodyPr wrap="square" lIns="40958" tIns="40958" rIns="40958" bIns="40958" rtlCol="0">
            <a:noAutofit/>
          </a:bodyPr>
          <a:lstStyle/>
          <a:p>
            <a:pPr>
              <a:spcAft>
                <a:spcPts val="450"/>
              </a:spcAft>
            </a:pPr>
            <a:r>
              <a:rPr lang="cs-CZ" sz="1125" dirty="0">
                <a:solidFill>
                  <a:schemeClr val="tx2"/>
                </a:solidFill>
              </a:rPr>
              <a:t>I-C</a:t>
            </a:r>
          </a:p>
        </p:txBody>
      </p:sp>
      <p:sp>
        <p:nvSpPr>
          <p:cNvPr id="36" name="TextBox 35"/>
          <p:cNvSpPr txBox="1"/>
          <p:nvPr/>
        </p:nvSpPr>
        <p:spPr>
          <a:xfrm>
            <a:off x="7181850" y="3219864"/>
            <a:ext cx="323850" cy="266700"/>
          </a:xfrm>
          <a:prstGeom prst="rect">
            <a:avLst/>
          </a:prstGeom>
          <a:noFill/>
        </p:spPr>
        <p:txBody>
          <a:bodyPr wrap="square" lIns="40958" tIns="40958" rIns="40958" bIns="40958" rtlCol="0">
            <a:noAutofit/>
          </a:bodyPr>
          <a:lstStyle/>
          <a:p>
            <a:pPr>
              <a:spcAft>
                <a:spcPts val="450"/>
              </a:spcAft>
            </a:pPr>
            <a:r>
              <a:rPr lang="cs-CZ" sz="1125" dirty="0">
                <a:solidFill>
                  <a:schemeClr val="tx2"/>
                </a:solidFill>
              </a:rPr>
              <a:t>I-C</a:t>
            </a:r>
          </a:p>
        </p:txBody>
      </p:sp>
      <p:sp>
        <p:nvSpPr>
          <p:cNvPr id="37" name="TextBox 36"/>
          <p:cNvSpPr txBox="1"/>
          <p:nvPr/>
        </p:nvSpPr>
        <p:spPr>
          <a:xfrm>
            <a:off x="2945478" y="3219864"/>
            <a:ext cx="566997" cy="266700"/>
          </a:xfrm>
          <a:prstGeom prst="rect">
            <a:avLst/>
          </a:prstGeom>
          <a:noFill/>
        </p:spPr>
        <p:txBody>
          <a:bodyPr wrap="square" lIns="40958" tIns="40958" rIns="40958" bIns="40958" rtlCol="0">
            <a:noAutofit/>
          </a:bodyPr>
          <a:lstStyle/>
          <a:p>
            <a:pPr>
              <a:spcAft>
                <a:spcPts val="450"/>
              </a:spcAft>
            </a:pPr>
            <a:r>
              <a:rPr lang="cs-CZ" sz="1125" dirty="0">
                <a:solidFill>
                  <a:schemeClr val="tx2"/>
                </a:solidFill>
              </a:rPr>
              <a:t>Lokální</a:t>
            </a:r>
          </a:p>
        </p:txBody>
      </p:sp>
      <p:sp>
        <p:nvSpPr>
          <p:cNvPr id="38" name="TextBox 37"/>
          <p:cNvSpPr txBox="1"/>
          <p:nvPr/>
        </p:nvSpPr>
        <p:spPr>
          <a:xfrm>
            <a:off x="5796151" y="3239327"/>
            <a:ext cx="566997" cy="266700"/>
          </a:xfrm>
          <a:prstGeom prst="rect">
            <a:avLst/>
          </a:prstGeom>
          <a:noFill/>
        </p:spPr>
        <p:txBody>
          <a:bodyPr wrap="square" lIns="40958" tIns="40958" rIns="40958" bIns="40958" rtlCol="0">
            <a:noAutofit/>
          </a:bodyPr>
          <a:lstStyle/>
          <a:p>
            <a:pPr>
              <a:spcAft>
                <a:spcPts val="450"/>
              </a:spcAft>
            </a:pPr>
            <a:r>
              <a:rPr lang="cs-CZ" sz="1125" dirty="0">
                <a:solidFill>
                  <a:schemeClr val="tx2"/>
                </a:solidFill>
              </a:rPr>
              <a:t>Lokální</a:t>
            </a:r>
          </a:p>
        </p:txBody>
      </p:sp>
      <p:sp>
        <p:nvSpPr>
          <p:cNvPr id="5" name="TextBox 4"/>
          <p:cNvSpPr txBox="1"/>
          <p:nvPr/>
        </p:nvSpPr>
        <p:spPr>
          <a:xfrm>
            <a:off x="2305052" y="3679374"/>
            <a:ext cx="611659" cy="222422"/>
          </a:xfrm>
          <a:prstGeom prst="rect">
            <a:avLst/>
          </a:prstGeom>
          <a:noFill/>
        </p:spPr>
        <p:txBody>
          <a:bodyPr wrap="square" lIns="40958" tIns="40958" rIns="40958" bIns="40958" rtlCol="0">
            <a:noAutofit/>
          </a:bodyPr>
          <a:lstStyle/>
          <a:p>
            <a:pPr>
              <a:spcAft>
                <a:spcPts val="450"/>
              </a:spcAft>
            </a:pPr>
            <a:r>
              <a:rPr lang="cs-CZ" sz="1125" dirty="0">
                <a:solidFill>
                  <a:schemeClr val="tx2"/>
                </a:solidFill>
              </a:rPr>
              <a:t>EU DIČ</a:t>
            </a:r>
          </a:p>
        </p:txBody>
      </p:sp>
      <p:sp>
        <p:nvSpPr>
          <p:cNvPr id="19" name="TextBox 18"/>
          <p:cNvSpPr txBox="1"/>
          <p:nvPr/>
        </p:nvSpPr>
        <p:spPr>
          <a:xfrm>
            <a:off x="6442038" y="3679374"/>
            <a:ext cx="611659" cy="222422"/>
          </a:xfrm>
          <a:prstGeom prst="rect">
            <a:avLst/>
          </a:prstGeom>
          <a:noFill/>
        </p:spPr>
        <p:txBody>
          <a:bodyPr wrap="square" lIns="40958" tIns="40958" rIns="40958" bIns="40958" rtlCol="0">
            <a:noAutofit/>
          </a:bodyPr>
          <a:lstStyle/>
          <a:p>
            <a:pPr>
              <a:spcAft>
                <a:spcPts val="450"/>
              </a:spcAft>
            </a:pPr>
            <a:r>
              <a:rPr lang="cs-CZ" sz="1125" dirty="0">
                <a:solidFill>
                  <a:schemeClr val="tx2"/>
                </a:solidFill>
              </a:rPr>
              <a:t>CZ DIČ</a:t>
            </a:r>
          </a:p>
        </p:txBody>
      </p:sp>
      <p:pic>
        <p:nvPicPr>
          <p:cNvPr id="20" name="Graphic 7" descr="Truck">
            <a:extLst>
              <a:ext uri="{FF2B5EF4-FFF2-40B4-BE49-F238E27FC236}">
                <a16:creationId xmlns:a16="http://schemas.microsoft.com/office/drawing/2014/main" id="{E506E5EF-5E52-4C3A-9F43-434E61B61E48}"/>
              </a:ext>
            </a:extLst>
          </p:cNvPr>
          <p:cNvPicPr>
            <a:picLocks noChangeAspect="1"/>
          </p:cNvPicPr>
          <p:nvPr/>
        </p:nvPicPr>
        <p:blipFill>
          <a:blip r:embed="rId3" cstate="screen">
            <a:duotone>
              <a:schemeClr val="accent3">
                <a:shade val="45000"/>
                <a:satMod val="135000"/>
              </a:schemeClr>
              <a:prstClr val="white"/>
            </a:duotone>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56958" y="3176492"/>
            <a:ext cx="323793" cy="323793"/>
          </a:xfrm>
          <a:prstGeom prst="rect">
            <a:avLst/>
          </a:prstGeom>
        </p:spPr>
      </p:pic>
      <p:pic>
        <p:nvPicPr>
          <p:cNvPr id="21" name="Graphic 7" descr="Truck">
            <a:extLst>
              <a:ext uri="{FF2B5EF4-FFF2-40B4-BE49-F238E27FC236}">
                <a16:creationId xmlns:a16="http://schemas.microsoft.com/office/drawing/2014/main" id="{E506E5EF-5E52-4C3A-9F43-434E61B61E48}"/>
              </a:ext>
            </a:extLst>
          </p:cNvPr>
          <p:cNvPicPr>
            <a:picLocks noChangeAspect="1"/>
          </p:cNvPicPr>
          <p:nvPr/>
        </p:nvPicPr>
        <p:blipFill>
          <a:blip r:embed="rId3" cstate="screen">
            <a:duotone>
              <a:schemeClr val="accent3">
                <a:shade val="45000"/>
                <a:satMod val="135000"/>
              </a:schemeClr>
              <a:prstClr val="white"/>
            </a:duotone>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431683" y="3162771"/>
            <a:ext cx="323793" cy="323793"/>
          </a:xfrm>
          <a:prstGeom prst="rect">
            <a:avLst/>
          </a:prstGeom>
        </p:spPr>
      </p:pic>
      <p:sp>
        <p:nvSpPr>
          <p:cNvPr id="6" name="TextBox 5">
            <a:extLst>
              <a:ext uri="{FF2B5EF4-FFF2-40B4-BE49-F238E27FC236}">
                <a16:creationId xmlns:a16="http://schemas.microsoft.com/office/drawing/2014/main" id="{5947B453-122C-4DEA-A713-9CDD273C208D}"/>
              </a:ext>
            </a:extLst>
          </p:cNvPr>
          <p:cNvSpPr txBox="1"/>
          <p:nvPr/>
        </p:nvSpPr>
        <p:spPr>
          <a:xfrm>
            <a:off x="815100" y="1087606"/>
            <a:ext cx="7758447" cy="1510382"/>
          </a:xfrm>
          <a:prstGeom prst="rect">
            <a:avLst/>
          </a:prstGeom>
          <a:noFill/>
        </p:spPr>
        <p:txBody>
          <a:bodyPr wrap="square" lIns="54610" tIns="54610" rIns="54610" bIns="54610" rtlCol="0">
            <a:noAutofit/>
          </a:bodyPr>
          <a:lstStyle/>
          <a:p>
            <a:pPr marL="263776" lvl="1" indent="-263776">
              <a:buFont typeface="Arial" panose="020B0604020202020204" pitchFamily="34" charset="0"/>
              <a:buChar char="•"/>
            </a:pPr>
            <a:endParaRPr lang="cs-CZ" sz="1108" dirty="0">
              <a:solidFill>
                <a:srgbClr val="483698"/>
              </a:solidFill>
            </a:endParaRPr>
          </a:p>
          <a:p>
            <a:pPr marL="263776" lvl="1" indent="-263776">
              <a:buFont typeface="Arial" panose="020B0604020202020204" pitchFamily="34" charset="0"/>
              <a:buChar char="•"/>
            </a:pPr>
            <a:endParaRPr lang="cs-CZ" sz="1108" dirty="0">
              <a:solidFill>
                <a:srgbClr val="483698"/>
              </a:solidFill>
            </a:endParaRPr>
          </a:p>
          <a:p>
            <a:pPr marL="263776" lvl="1" indent="-263776">
              <a:buFont typeface="Arial" panose="020B0604020202020204" pitchFamily="34" charset="0"/>
              <a:buChar char="•"/>
            </a:pPr>
            <a:endParaRPr lang="cs-CZ" sz="1108" dirty="0">
              <a:solidFill>
                <a:srgbClr val="483698"/>
              </a:solidFill>
            </a:endParaRPr>
          </a:p>
          <a:p>
            <a:pPr marL="263776" lvl="1" indent="-263776">
              <a:buFont typeface="Arial" panose="020B0604020202020204" pitchFamily="34" charset="0"/>
              <a:buChar char="•"/>
            </a:pPr>
            <a:r>
              <a:rPr lang="cs-CZ" sz="1400" dirty="0">
                <a:solidFill>
                  <a:srgbClr val="483698"/>
                </a:solidFill>
              </a:rPr>
              <a:t>Nevztahuje se na situace:</a:t>
            </a:r>
          </a:p>
          <a:p>
            <a:pPr marL="795481" lvl="4" indent="-263776">
              <a:buFont typeface="Arial" panose="020B0604020202020204" pitchFamily="34" charset="0"/>
              <a:buChar char="•"/>
            </a:pPr>
            <a:r>
              <a:rPr lang="cs-CZ" sz="1400" dirty="0">
                <a:solidFill>
                  <a:srgbClr val="483698"/>
                </a:solidFill>
              </a:rPr>
              <a:t>kdy je přeprava zajištěna první nebo poslední osobou v řetězci (</a:t>
            </a:r>
            <a:r>
              <a:rPr lang="cs-CZ" sz="1400" dirty="0">
                <a:solidFill>
                  <a:srgbClr val="483698"/>
                </a:solidFill>
                <a:sym typeface="Wingdings" panose="05000000000000000000" pitchFamily="2" charset="2"/>
              </a:rPr>
              <a:t> </a:t>
            </a:r>
            <a:r>
              <a:rPr lang="cs-CZ" sz="1400" dirty="0">
                <a:solidFill>
                  <a:srgbClr val="483698"/>
                </a:solidFill>
              </a:rPr>
              <a:t>stávající pravidla)</a:t>
            </a:r>
          </a:p>
          <a:p>
            <a:pPr marL="795481" lvl="4" indent="-263776">
              <a:buFont typeface="Arial" panose="020B0604020202020204" pitchFamily="34" charset="0"/>
              <a:buChar char="•"/>
            </a:pPr>
            <a:r>
              <a:rPr lang="cs-CZ" sz="1400" dirty="0">
                <a:solidFill>
                  <a:srgbClr val="483698"/>
                </a:solidFill>
              </a:rPr>
              <a:t>pokud je zahrnut i import / export (pouze řetězové transakce v EU)</a:t>
            </a:r>
          </a:p>
          <a:p>
            <a:pPr marL="171450" indent="-171450">
              <a:spcAft>
                <a:spcPts val="600"/>
              </a:spcAft>
              <a:buFont typeface="Arial" panose="020B0604020202020204" pitchFamily="34" charset="0"/>
              <a:buChar char="•"/>
            </a:pPr>
            <a:endParaRPr lang="cs-CZ" sz="1600" dirty="0">
              <a:solidFill>
                <a:schemeClr val="tx2"/>
              </a:solidFill>
            </a:endParaRPr>
          </a:p>
          <a:p>
            <a:pPr marL="171450" indent="-171450">
              <a:spcAft>
                <a:spcPts val="600"/>
              </a:spcAft>
              <a:buFont typeface="Arial" panose="020B0604020202020204" pitchFamily="34" charset="0"/>
              <a:buChar char="•"/>
            </a:pPr>
            <a:endParaRPr lang="cs-CZ" sz="1600" dirty="0">
              <a:solidFill>
                <a:schemeClr val="tx2"/>
              </a:solidFill>
            </a:endParaRPr>
          </a:p>
          <a:p>
            <a:pPr marL="171450" indent="-171450">
              <a:spcAft>
                <a:spcPts val="600"/>
              </a:spcAft>
              <a:buFont typeface="Arial" panose="020B0604020202020204" pitchFamily="34" charset="0"/>
              <a:buChar char="•"/>
            </a:pPr>
            <a:endParaRPr lang="cs-CZ" sz="1600" dirty="0">
              <a:solidFill>
                <a:schemeClr val="tx2"/>
              </a:solidFill>
            </a:endParaRPr>
          </a:p>
          <a:p>
            <a:pPr marL="171450" indent="-171450">
              <a:spcAft>
                <a:spcPts val="600"/>
              </a:spcAft>
              <a:buFont typeface="Arial" panose="020B0604020202020204" pitchFamily="34" charset="0"/>
              <a:buChar char="•"/>
            </a:pPr>
            <a:endParaRPr lang="cs-CZ" sz="1600" dirty="0">
              <a:solidFill>
                <a:schemeClr val="tx2"/>
              </a:solidFill>
            </a:endParaRPr>
          </a:p>
          <a:p>
            <a:pPr marL="171450" indent="-171450">
              <a:spcAft>
                <a:spcPts val="600"/>
              </a:spcAft>
              <a:buFont typeface="Arial" panose="020B0604020202020204" pitchFamily="34" charset="0"/>
              <a:buChar char="•"/>
            </a:pPr>
            <a:endParaRPr lang="cs-CZ" sz="1600" dirty="0">
              <a:solidFill>
                <a:schemeClr val="tx2"/>
              </a:solidFill>
            </a:endParaRPr>
          </a:p>
          <a:p>
            <a:pPr marL="171450" indent="-171450">
              <a:spcAft>
                <a:spcPts val="600"/>
              </a:spcAft>
              <a:buFont typeface="Arial" panose="020B0604020202020204" pitchFamily="34" charset="0"/>
              <a:buChar char="•"/>
            </a:pPr>
            <a:endParaRPr lang="cs-CZ" sz="1600" dirty="0">
              <a:solidFill>
                <a:schemeClr val="tx2"/>
              </a:solidFill>
            </a:endParaRPr>
          </a:p>
          <a:p>
            <a:pPr marL="263776" lvl="1" indent="-263776">
              <a:buFont typeface="Arial" panose="020B0604020202020204" pitchFamily="34" charset="0"/>
              <a:buChar char="•"/>
            </a:pPr>
            <a:endParaRPr lang="cs-CZ" sz="1400" u="sng" dirty="0">
              <a:solidFill>
                <a:srgbClr val="483698"/>
              </a:solidFill>
            </a:endParaRPr>
          </a:p>
          <a:p>
            <a:pPr marL="263776" lvl="1" indent="-263776">
              <a:buFont typeface="Arial" panose="020B0604020202020204" pitchFamily="34" charset="0"/>
              <a:buChar char="•"/>
            </a:pPr>
            <a:r>
              <a:rPr lang="cs-CZ" sz="1400" u="sng" dirty="0">
                <a:solidFill>
                  <a:srgbClr val="483698"/>
                </a:solidFill>
              </a:rPr>
              <a:t>Základní pravidlo</a:t>
            </a:r>
            <a:r>
              <a:rPr lang="cs-CZ" sz="1400" dirty="0">
                <a:solidFill>
                  <a:srgbClr val="483698"/>
                </a:solidFill>
              </a:rPr>
              <a:t>: přiřazení přepravy vždy </a:t>
            </a:r>
            <a:r>
              <a:rPr lang="cs-CZ" sz="1400" b="1" dirty="0">
                <a:solidFill>
                  <a:srgbClr val="483698"/>
                </a:solidFill>
              </a:rPr>
              <a:t>k dodání „</a:t>
            </a:r>
            <a:r>
              <a:rPr lang="cs-CZ" sz="1400" b="1" dirty="0">
                <a:solidFill>
                  <a:srgbClr val="483698"/>
                </a:solidFill>
                <a:sym typeface="Wingdings" panose="05000000000000000000" pitchFamily="2" charset="2"/>
              </a:rPr>
              <a:t>prostředníkovi“ </a:t>
            </a:r>
            <a:r>
              <a:rPr lang="cs-CZ" sz="1400" dirty="0">
                <a:solidFill>
                  <a:srgbClr val="483698"/>
                </a:solidFill>
                <a:sym typeface="Wingdings" panose="05000000000000000000" pitchFamily="2" charset="2"/>
              </a:rPr>
              <a:t>(prodávající  prostředník)</a:t>
            </a:r>
          </a:p>
          <a:p>
            <a:pPr marL="263776" lvl="1" indent="-263776">
              <a:buFont typeface="Arial" panose="020B0604020202020204" pitchFamily="34" charset="0"/>
              <a:buChar char="•"/>
            </a:pPr>
            <a:r>
              <a:rPr lang="cs-CZ" sz="1400" u="sng" dirty="0">
                <a:solidFill>
                  <a:srgbClr val="483698"/>
                </a:solidFill>
                <a:sym typeface="Wingdings" panose="05000000000000000000" pitchFamily="2" charset="2"/>
              </a:rPr>
              <a:t>Výjimka ze základního pravidla</a:t>
            </a:r>
            <a:r>
              <a:rPr lang="cs-CZ" sz="1400" dirty="0">
                <a:solidFill>
                  <a:srgbClr val="483698"/>
                </a:solidFill>
                <a:sym typeface="Wingdings" panose="05000000000000000000" pitchFamily="2" charset="2"/>
              </a:rPr>
              <a:t>: přiřazení přepravy k dodání „prostředníkem“ (prostředník  odběratel), pokud prostředník sdělí svému dodavateli DIČ</a:t>
            </a:r>
            <a:r>
              <a:rPr lang="cs-CZ" sz="1400" dirty="0">
                <a:solidFill>
                  <a:srgbClr val="483698"/>
                </a:solidFill>
              </a:rPr>
              <a:t> přidělené státem zahájení odeslání/přepravy zboží</a:t>
            </a:r>
          </a:p>
          <a:p>
            <a:pPr marL="263776" lvl="1" indent="-263776">
              <a:buFont typeface="Arial" panose="020B0604020202020204" pitchFamily="34" charset="0"/>
              <a:buChar char="•"/>
            </a:pPr>
            <a:r>
              <a:rPr lang="cs-CZ" sz="1400" u="sng" dirty="0">
                <a:solidFill>
                  <a:srgbClr val="483698"/>
                </a:solidFill>
              </a:rPr>
              <a:t>„Prostředník“ </a:t>
            </a:r>
            <a:r>
              <a:rPr lang="cs-CZ" sz="1400" dirty="0">
                <a:solidFill>
                  <a:srgbClr val="483698"/>
                </a:solidFill>
              </a:rPr>
              <a:t>(ve Směrnici „Zprostředkující subjekt“) = dodavatel, který není 1. osobou v řetězci a který zboží odesílá/přepravuje sám nebo prostřednictvím zmocněné třetí osoby</a:t>
            </a:r>
          </a:p>
          <a:p>
            <a:pPr marL="263776" lvl="1" indent="-263776">
              <a:buFont typeface="Arial" panose="020B0604020202020204" pitchFamily="34" charset="0"/>
              <a:buChar char="•"/>
            </a:pPr>
            <a:r>
              <a:rPr lang="cs-CZ" sz="1400" dirty="0">
                <a:solidFill>
                  <a:srgbClr val="483698"/>
                </a:solidFill>
              </a:rPr>
              <a:t>Sdělení DIČ prostředníka dodavateli – je dostatečný email</a:t>
            </a:r>
          </a:p>
          <a:p>
            <a:pPr marL="263776" lvl="1" indent="-263776">
              <a:buFont typeface="Arial" panose="020B0604020202020204" pitchFamily="34" charset="0"/>
              <a:buChar char="•"/>
            </a:pPr>
            <a:r>
              <a:rPr lang="cs-CZ" sz="1400" dirty="0">
                <a:solidFill>
                  <a:srgbClr val="483698"/>
                </a:solidFill>
              </a:rPr>
              <a:t>Široká aplikovatelnost i na delší řetězy (A-B-C-D, A-B-C-D-E atd.)</a:t>
            </a:r>
          </a:p>
          <a:p>
            <a:pPr marL="171450" indent="-171450">
              <a:spcAft>
                <a:spcPts val="600"/>
              </a:spcAft>
              <a:buFont typeface="Arial" panose="020B0604020202020204" pitchFamily="34" charset="0"/>
              <a:buChar char="•"/>
            </a:pPr>
            <a:endParaRPr lang="cs-CZ" sz="1600" dirty="0">
              <a:solidFill>
                <a:schemeClr val="tx2"/>
              </a:solidFill>
            </a:endParaRPr>
          </a:p>
          <a:p>
            <a:pPr>
              <a:spcAft>
                <a:spcPts val="600"/>
              </a:spcAft>
            </a:pPr>
            <a:endParaRPr lang="cs-CZ" sz="1600" dirty="0">
              <a:solidFill>
                <a:schemeClr val="tx2"/>
              </a:solidFill>
            </a:endParaRPr>
          </a:p>
        </p:txBody>
      </p:sp>
    </p:spTree>
    <p:extLst>
      <p:ext uri="{BB962C8B-B14F-4D97-AF65-F5344CB8AC3E}">
        <p14:creationId xmlns:p14="http://schemas.microsoft.com/office/powerpoint/2010/main" val="1646284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EEA28-2592-4669-866F-34F883E2B23A}"/>
              </a:ext>
            </a:extLst>
          </p:cNvPr>
          <p:cNvSpPr>
            <a:spLocks noGrp="1"/>
          </p:cNvSpPr>
          <p:nvPr>
            <p:ph type="ctrTitle"/>
          </p:nvPr>
        </p:nvSpPr>
        <p:spPr/>
        <p:txBody>
          <a:bodyPr/>
          <a:lstStyle/>
          <a:p>
            <a:r>
              <a:rPr lang="cs-CZ" dirty="0"/>
              <a:t>Příklady</a:t>
            </a:r>
          </a:p>
        </p:txBody>
      </p:sp>
      <p:sp>
        <p:nvSpPr>
          <p:cNvPr id="3" name="Text Placeholder 2">
            <a:extLst>
              <a:ext uri="{FF2B5EF4-FFF2-40B4-BE49-F238E27FC236}">
                <a16:creationId xmlns:a16="http://schemas.microsoft.com/office/drawing/2014/main" id="{C29725A0-3A8C-452C-A973-8D2957932A26}"/>
              </a:ext>
            </a:extLst>
          </p:cNvPr>
          <p:cNvSpPr>
            <a:spLocks noGrp="1"/>
          </p:cNvSpPr>
          <p:nvPr>
            <p:ph type="body" sz="quarter" idx="11"/>
          </p:nvPr>
        </p:nvSpPr>
        <p:spPr/>
        <p:txBody>
          <a:bodyPr/>
          <a:lstStyle/>
          <a:p>
            <a:endParaRPr lang="cs-CZ"/>
          </a:p>
        </p:txBody>
      </p:sp>
    </p:spTree>
    <p:extLst>
      <p:ext uri="{BB962C8B-B14F-4D97-AF65-F5344CB8AC3E}">
        <p14:creationId xmlns:p14="http://schemas.microsoft.com/office/powerpoint/2010/main" val="3133548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C8D06-13A2-44DA-832B-F7AFC07B6599}"/>
              </a:ext>
            </a:extLst>
          </p:cNvPr>
          <p:cNvSpPr>
            <a:spLocks noGrp="1"/>
          </p:cNvSpPr>
          <p:nvPr>
            <p:ph type="title"/>
          </p:nvPr>
        </p:nvSpPr>
        <p:spPr/>
        <p:txBody>
          <a:bodyPr/>
          <a:lstStyle/>
          <a:p>
            <a:r>
              <a:rPr lang="pl-PL" sz="5400" dirty="0"/>
              <a:t>Řetězové obchody – jak tedy posuzovat?</a:t>
            </a:r>
            <a:endParaRPr lang="cs-CZ" sz="5400" dirty="0"/>
          </a:p>
        </p:txBody>
      </p:sp>
      <p:sp>
        <p:nvSpPr>
          <p:cNvPr id="5" name="Text Placeholder 2">
            <a:extLst>
              <a:ext uri="{FF2B5EF4-FFF2-40B4-BE49-F238E27FC236}">
                <a16:creationId xmlns:a16="http://schemas.microsoft.com/office/drawing/2014/main" id="{FE4DAEC1-D9EB-4718-87D1-78A048A784F7}"/>
              </a:ext>
            </a:extLst>
          </p:cNvPr>
          <p:cNvSpPr txBox="1">
            <a:spLocks/>
          </p:cNvSpPr>
          <p:nvPr/>
        </p:nvSpPr>
        <p:spPr>
          <a:xfrm>
            <a:off x="752400" y="1433384"/>
            <a:ext cx="7639200" cy="4370441"/>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9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9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cs-CZ" sz="2000" b="0" dirty="0"/>
              <a:t>DIČ jakých zemí poskytly jednotlivé subjekty v transakci?</a:t>
            </a:r>
          </a:p>
          <a:p>
            <a:endParaRPr lang="cs-CZ" sz="2000" b="0" dirty="0"/>
          </a:p>
          <a:p>
            <a:pPr marL="285750" indent="-285750">
              <a:buFont typeface="Arial" panose="020B0604020202020204" pitchFamily="34" charset="0"/>
              <a:buChar char="•"/>
            </a:pPr>
            <a:r>
              <a:rPr lang="cs-CZ" sz="2000" b="0" dirty="0"/>
              <a:t>Jaký je tok zboží?</a:t>
            </a:r>
          </a:p>
          <a:p>
            <a:endParaRPr lang="cs-CZ" sz="2000" b="0" dirty="0"/>
          </a:p>
          <a:p>
            <a:pPr marL="285750" indent="-285750">
              <a:buFont typeface="Arial" panose="020B0604020202020204" pitchFamily="34" charset="0"/>
              <a:buChar char="•"/>
            </a:pPr>
            <a:r>
              <a:rPr lang="cs-CZ" sz="2000" b="0" dirty="0"/>
              <a:t>Jaký je tok faktur?</a:t>
            </a:r>
          </a:p>
          <a:p>
            <a:pPr marL="285750" indent="-285750">
              <a:buFont typeface="Arial" panose="020B0604020202020204" pitchFamily="34" charset="0"/>
              <a:buChar char="•"/>
            </a:pPr>
            <a:endParaRPr lang="cs-CZ" sz="2000" b="0" dirty="0"/>
          </a:p>
          <a:p>
            <a:pPr marL="285750" indent="-285750">
              <a:buFont typeface="Arial" panose="020B0604020202020204" pitchFamily="34" charset="0"/>
              <a:buChar char="•"/>
            </a:pPr>
            <a:r>
              <a:rPr lang="cs-CZ" sz="2000" b="0" dirty="0"/>
              <a:t>Kdo zajišťuje přepravu?</a:t>
            </a:r>
          </a:p>
          <a:p>
            <a:endParaRPr lang="cs-CZ" sz="2000" b="0" dirty="0"/>
          </a:p>
          <a:p>
            <a:endParaRPr lang="cs-CZ" sz="2000" b="0" dirty="0"/>
          </a:p>
          <a:p>
            <a:endParaRPr lang="cs-CZ" sz="2000" b="0" dirty="0"/>
          </a:p>
          <a:p>
            <a:pPr marL="285750" indent="-285750">
              <a:buFont typeface="Arial" panose="020B0604020202020204" pitchFamily="34" charset="0"/>
              <a:buChar char="•"/>
            </a:pPr>
            <a:endParaRPr lang="cs-CZ" sz="2000" b="0" dirty="0"/>
          </a:p>
          <a:p>
            <a:endParaRPr lang="cs-CZ" dirty="0"/>
          </a:p>
        </p:txBody>
      </p:sp>
    </p:spTree>
    <p:extLst>
      <p:ext uri="{BB962C8B-B14F-4D97-AF65-F5344CB8AC3E}">
        <p14:creationId xmlns:p14="http://schemas.microsoft.com/office/powerpoint/2010/main" val="423316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BEBB1-3EF4-4485-931A-1DE986EC2201}"/>
              </a:ext>
            </a:extLst>
          </p:cNvPr>
          <p:cNvSpPr>
            <a:spLocks noGrp="1"/>
          </p:cNvSpPr>
          <p:nvPr>
            <p:ph type="title"/>
          </p:nvPr>
        </p:nvSpPr>
        <p:spPr/>
        <p:txBody>
          <a:bodyPr/>
          <a:lstStyle/>
          <a:p>
            <a:r>
              <a:rPr lang="cs-CZ" sz="5400" dirty="0"/>
              <a:t>Příklad 1: zboží z PL dodáno českému zákazníkovi do jiné země EU</a:t>
            </a:r>
          </a:p>
        </p:txBody>
      </p:sp>
      <p:grpSp>
        <p:nvGrpSpPr>
          <p:cNvPr id="5" name="Group 4">
            <a:extLst>
              <a:ext uri="{FF2B5EF4-FFF2-40B4-BE49-F238E27FC236}">
                <a16:creationId xmlns:a16="http://schemas.microsoft.com/office/drawing/2014/main" id="{BAC56E65-0717-465A-8A6A-65EC5A4C0B4D}"/>
              </a:ext>
            </a:extLst>
          </p:cNvPr>
          <p:cNvGrpSpPr/>
          <p:nvPr/>
        </p:nvGrpSpPr>
        <p:grpSpPr>
          <a:xfrm>
            <a:off x="825601" y="1750779"/>
            <a:ext cx="7763197" cy="1888950"/>
            <a:chOff x="618803" y="2152649"/>
            <a:chExt cx="7763197" cy="1888950"/>
          </a:xfrm>
        </p:grpSpPr>
        <p:grpSp>
          <p:nvGrpSpPr>
            <p:cNvPr id="6" name="Group 5">
              <a:extLst>
                <a:ext uri="{FF2B5EF4-FFF2-40B4-BE49-F238E27FC236}">
                  <a16:creationId xmlns:a16="http://schemas.microsoft.com/office/drawing/2014/main" id="{5EBE0574-F894-4818-A593-B8604E7273B3}"/>
                </a:ext>
              </a:extLst>
            </p:cNvPr>
            <p:cNvGrpSpPr/>
            <p:nvPr/>
          </p:nvGrpSpPr>
          <p:grpSpPr>
            <a:xfrm>
              <a:off x="618803" y="2152649"/>
              <a:ext cx="7763197" cy="1620165"/>
              <a:chOff x="323528" y="1412776"/>
              <a:chExt cx="8280920" cy="2592288"/>
            </a:xfrm>
          </p:grpSpPr>
          <p:grpSp>
            <p:nvGrpSpPr>
              <p:cNvPr id="10" name="Group 13">
                <a:extLst>
                  <a:ext uri="{FF2B5EF4-FFF2-40B4-BE49-F238E27FC236}">
                    <a16:creationId xmlns:a16="http://schemas.microsoft.com/office/drawing/2014/main" id="{2DD6DC62-2F6B-4994-873A-B80EF209621D}"/>
                  </a:ext>
                </a:extLst>
              </p:cNvPr>
              <p:cNvGrpSpPr/>
              <p:nvPr/>
            </p:nvGrpSpPr>
            <p:grpSpPr>
              <a:xfrm>
                <a:off x="323528" y="1412776"/>
                <a:ext cx="2088232" cy="1152128"/>
                <a:chOff x="323528" y="1196752"/>
                <a:chExt cx="2088232" cy="1152128"/>
              </a:xfrm>
            </p:grpSpPr>
            <p:pic>
              <p:nvPicPr>
                <p:cNvPr id="29" name="Picture 2">
                  <a:extLst>
                    <a:ext uri="{FF2B5EF4-FFF2-40B4-BE49-F238E27FC236}">
                      <a16:creationId xmlns:a16="http://schemas.microsoft.com/office/drawing/2014/main" id="{655A02CE-D914-4165-82A3-9B4FE6CA30FD}"/>
                    </a:ext>
                  </a:extLst>
                </p:cNvPr>
                <p:cNvPicPr>
                  <a:picLocks noChangeAspect="1" noChangeArrowheads="1"/>
                </p:cNvPicPr>
                <p:nvPr/>
              </p:nvPicPr>
              <p:blipFill>
                <a:blip r:embed="rId3" cstate="print"/>
                <a:srcRect t="35920" r="78917" b="38423"/>
                <a:stretch>
                  <a:fillRect/>
                </a:stretch>
              </p:blipFill>
              <p:spPr bwMode="auto">
                <a:xfrm>
                  <a:off x="323528" y="1628800"/>
                  <a:ext cx="1800200" cy="720080"/>
                </a:xfrm>
                <a:prstGeom prst="rect">
                  <a:avLst/>
                </a:prstGeom>
                <a:noFill/>
                <a:ln w="9525">
                  <a:noFill/>
                  <a:miter lim="800000"/>
                  <a:headEnd/>
                  <a:tailEnd/>
                </a:ln>
                <a:effectLst/>
              </p:spPr>
            </p:pic>
            <p:sp>
              <p:nvSpPr>
                <p:cNvPr id="30" name="TextBox 29">
                  <a:extLst>
                    <a:ext uri="{FF2B5EF4-FFF2-40B4-BE49-F238E27FC236}">
                      <a16:creationId xmlns:a16="http://schemas.microsoft.com/office/drawing/2014/main" id="{13B95FCC-9663-4DC3-A2E8-843949E76759}"/>
                    </a:ext>
                  </a:extLst>
                </p:cNvPr>
                <p:cNvSpPr txBox="1"/>
                <p:nvPr/>
              </p:nvSpPr>
              <p:spPr>
                <a:xfrm>
                  <a:off x="467545" y="1196752"/>
                  <a:ext cx="1368152" cy="393957"/>
                </a:xfrm>
                <a:prstGeom prst="rect">
                  <a:avLst/>
                </a:prstGeom>
                <a:noFill/>
              </p:spPr>
              <p:txBody>
                <a:bodyPr wrap="square" lIns="0" tIns="0" rIns="0" bIns="0" rtlCol="0">
                  <a:spAutoFit/>
                </a:bodyPr>
                <a:lstStyle/>
                <a:p>
                  <a:r>
                    <a:rPr lang="cs-CZ" sz="1600" dirty="0">
                      <a:solidFill>
                        <a:srgbClr val="483698"/>
                      </a:solidFill>
                    </a:rPr>
                    <a:t>DIČ PL</a:t>
                  </a:r>
                  <a:endParaRPr lang="en-US" sz="1600" dirty="0">
                    <a:solidFill>
                      <a:srgbClr val="483698"/>
                    </a:solidFill>
                  </a:endParaRPr>
                </a:p>
              </p:txBody>
            </p:sp>
            <p:sp>
              <p:nvSpPr>
                <p:cNvPr id="31" name="TextBox 30">
                  <a:extLst>
                    <a:ext uri="{FF2B5EF4-FFF2-40B4-BE49-F238E27FC236}">
                      <a16:creationId xmlns:a16="http://schemas.microsoft.com/office/drawing/2014/main" id="{F811FC8E-15E2-4EC1-9D36-FEEDD26648C6}"/>
                    </a:ext>
                  </a:extLst>
                </p:cNvPr>
                <p:cNvSpPr txBox="1"/>
                <p:nvPr/>
              </p:nvSpPr>
              <p:spPr>
                <a:xfrm>
                  <a:off x="827583" y="1844824"/>
                  <a:ext cx="1584177" cy="393957"/>
                </a:xfrm>
                <a:prstGeom prst="rect">
                  <a:avLst/>
                </a:prstGeom>
                <a:noFill/>
              </p:spPr>
              <p:txBody>
                <a:bodyPr wrap="square" lIns="0" tIns="0" rIns="0" bIns="0" rtlCol="0">
                  <a:spAutoFit/>
                </a:bodyPr>
                <a:lstStyle/>
                <a:p>
                  <a:r>
                    <a:rPr lang="cs-CZ" sz="1600" dirty="0">
                      <a:solidFill>
                        <a:srgbClr val="483698"/>
                      </a:solidFill>
                    </a:rPr>
                    <a:t>TERO </a:t>
                  </a:r>
                  <a:endParaRPr lang="en-US" sz="1600" dirty="0">
                    <a:solidFill>
                      <a:srgbClr val="483698"/>
                    </a:solidFill>
                  </a:endParaRPr>
                </a:p>
              </p:txBody>
            </p:sp>
          </p:grpSp>
          <p:grpSp>
            <p:nvGrpSpPr>
              <p:cNvPr id="11" name="Group 18">
                <a:extLst>
                  <a:ext uri="{FF2B5EF4-FFF2-40B4-BE49-F238E27FC236}">
                    <a16:creationId xmlns:a16="http://schemas.microsoft.com/office/drawing/2014/main" id="{11716B30-5B91-4A20-8A43-425CDF19F022}"/>
                  </a:ext>
                </a:extLst>
              </p:cNvPr>
              <p:cNvGrpSpPr/>
              <p:nvPr/>
            </p:nvGrpSpPr>
            <p:grpSpPr>
              <a:xfrm>
                <a:off x="3779912" y="1412776"/>
                <a:ext cx="1800200" cy="1152128"/>
                <a:chOff x="3563888" y="1196752"/>
                <a:chExt cx="1800200" cy="1152128"/>
              </a:xfrm>
            </p:grpSpPr>
            <p:pic>
              <p:nvPicPr>
                <p:cNvPr id="26" name="Picture 2">
                  <a:extLst>
                    <a:ext uri="{FF2B5EF4-FFF2-40B4-BE49-F238E27FC236}">
                      <a16:creationId xmlns:a16="http://schemas.microsoft.com/office/drawing/2014/main" id="{F690876F-C0A3-41C0-B1F6-258BDDB8A268}"/>
                    </a:ext>
                  </a:extLst>
                </p:cNvPr>
                <p:cNvPicPr>
                  <a:picLocks noChangeAspect="1" noChangeArrowheads="1"/>
                </p:cNvPicPr>
                <p:nvPr/>
              </p:nvPicPr>
              <p:blipFill>
                <a:blip r:embed="rId3" cstate="print"/>
                <a:srcRect t="35920" r="78917" b="38423"/>
                <a:stretch>
                  <a:fillRect/>
                </a:stretch>
              </p:blipFill>
              <p:spPr bwMode="auto">
                <a:xfrm>
                  <a:off x="3563888" y="1628800"/>
                  <a:ext cx="1800200" cy="720080"/>
                </a:xfrm>
                <a:prstGeom prst="rect">
                  <a:avLst/>
                </a:prstGeom>
                <a:noFill/>
                <a:ln w="9525">
                  <a:noFill/>
                  <a:miter lim="800000"/>
                  <a:headEnd/>
                  <a:tailEnd/>
                </a:ln>
              </p:spPr>
            </p:pic>
            <p:sp>
              <p:nvSpPr>
                <p:cNvPr id="27" name="TextBox 26">
                  <a:extLst>
                    <a:ext uri="{FF2B5EF4-FFF2-40B4-BE49-F238E27FC236}">
                      <a16:creationId xmlns:a16="http://schemas.microsoft.com/office/drawing/2014/main" id="{32189B1C-E87F-4E1A-875F-9F9502A38F58}"/>
                    </a:ext>
                  </a:extLst>
                </p:cNvPr>
                <p:cNvSpPr txBox="1"/>
                <p:nvPr/>
              </p:nvSpPr>
              <p:spPr>
                <a:xfrm>
                  <a:off x="3923928" y="1844824"/>
                  <a:ext cx="1008112" cy="393957"/>
                </a:xfrm>
                <a:prstGeom prst="rect">
                  <a:avLst/>
                </a:prstGeom>
                <a:noFill/>
              </p:spPr>
              <p:txBody>
                <a:bodyPr wrap="square" lIns="0" tIns="0" rIns="0" bIns="0" rtlCol="0">
                  <a:spAutoFit/>
                </a:bodyPr>
                <a:lstStyle/>
                <a:p>
                  <a:r>
                    <a:rPr lang="cs-CZ" sz="1600" dirty="0">
                      <a:solidFill>
                        <a:srgbClr val="483698"/>
                      </a:solidFill>
                    </a:rPr>
                    <a:t>MERKUR</a:t>
                  </a:r>
                  <a:endParaRPr lang="en-US" sz="1600" dirty="0">
                    <a:solidFill>
                      <a:srgbClr val="483698"/>
                    </a:solidFill>
                  </a:endParaRPr>
                </a:p>
              </p:txBody>
            </p:sp>
            <p:sp>
              <p:nvSpPr>
                <p:cNvPr id="28" name="TextBox 27">
                  <a:extLst>
                    <a:ext uri="{FF2B5EF4-FFF2-40B4-BE49-F238E27FC236}">
                      <a16:creationId xmlns:a16="http://schemas.microsoft.com/office/drawing/2014/main" id="{8C93A272-6BDE-4A94-B11C-D9AF1631AE2A}"/>
                    </a:ext>
                  </a:extLst>
                </p:cNvPr>
                <p:cNvSpPr txBox="1"/>
                <p:nvPr/>
              </p:nvSpPr>
              <p:spPr>
                <a:xfrm>
                  <a:off x="3707905" y="1196752"/>
                  <a:ext cx="1368153" cy="393957"/>
                </a:xfrm>
                <a:prstGeom prst="rect">
                  <a:avLst/>
                </a:prstGeom>
                <a:noFill/>
              </p:spPr>
              <p:txBody>
                <a:bodyPr wrap="square" lIns="0" tIns="0" rIns="0" bIns="0" rtlCol="0">
                  <a:spAutoFit/>
                </a:bodyPr>
                <a:lstStyle/>
                <a:p>
                  <a:r>
                    <a:rPr lang="cs-CZ" sz="1600" dirty="0">
                      <a:solidFill>
                        <a:srgbClr val="483698"/>
                      </a:solidFill>
                    </a:rPr>
                    <a:t>DIČ CZ</a:t>
                  </a:r>
                  <a:endParaRPr lang="en-US" sz="1600" dirty="0">
                    <a:solidFill>
                      <a:srgbClr val="483698"/>
                    </a:solidFill>
                  </a:endParaRPr>
                </a:p>
              </p:txBody>
            </p:sp>
          </p:grpSp>
          <p:grpSp>
            <p:nvGrpSpPr>
              <p:cNvPr id="12" name="Group 17">
                <a:extLst>
                  <a:ext uri="{FF2B5EF4-FFF2-40B4-BE49-F238E27FC236}">
                    <a16:creationId xmlns:a16="http://schemas.microsoft.com/office/drawing/2014/main" id="{A31508C6-FDCC-4D27-852C-392C83FAC5DF}"/>
                  </a:ext>
                </a:extLst>
              </p:cNvPr>
              <p:cNvGrpSpPr/>
              <p:nvPr/>
            </p:nvGrpSpPr>
            <p:grpSpPr>
              <a:xfrm>
                <a:off x="6804248" y="1412776"/>
                <a:ext cx="1800200" cy="1152128"/>
                <a:chOff x="6084168" y="1196752"/>
                <a:chExt cx="1800200" cy="1152128"/>
              </a:xfrm>
            </p:grpSpPr>
            <p:pic>
              <p:nvPicPr>
                <p:cNvPr id="23" name="Picture 2">
                  <a:extLst>
                    <a:ext uri="{FF2B5EF4-FFF2-40B4-BE49-F238E27FC236}">
                      <a16:creationId xmlns:a16="http://schemas.microsoft.com/office/drawing/2014/main" id="{4E962CFB-CE56-4D3E-BCC2-7DA2C227E80F}"/>
                    </a:ext>
                  </a:extLst>
                </p:cNvPr>
                <p:cNvPicPr>
                  <a:picLocks noChangeAspect="1" noChangeArrowheads="1"/>
                </p:cNvPicPr>
                <p:nvPr/>
              </p:nvPicPr>
              <p:blipFill>
                <a:blip r:embed="rId3" cstate="print"/>
                <a:srcRect t="35920" r="78917" b="38423"/>
                <a:stretch>
                  <a:fillRect/>
                </a:stretch>
              </p:blipFill>
              <p:spPr bwMode="auto">
                <a:xfrm>
                  <a:off x="6084168" y="1628800"/>
                  <a:ext cx="1800200" cy="720080"/>
                </a:xfrm>
                <a:prstGeom prst="rect">
                  <a:avLst/>
                </a:prstGeom>
                <a:noFill/>
                <a:ln w="9525">
                  <a:noFill/>
                  <a:miter lim="800000"/>
                  <a:headEnd/>
                  <a:tailEnd/>
                </a:ln>
              </p:spPr>
            </p:pic>
            <p:sp>
              <p:nvSpPr>
                <p:cNvPr id="24" name="TextBox 23">
                  <a:extLst>
                    <a:ext uri="{FF2B5EF4-FFF2-40B4-BE49-F238E27FC236}">
                      <a16:creationId xmlns:a16="http://schemas.microsoft.com/office/drawing/2014/main" id="{E876014F-A855-4970-A072-B49978307B4C}"/>
                    </a:ext>
                  </a:extLst>
                </p:cNvPr>
                <p:cNvSpPr txBox="1"/>
                <p:nvPr/>
              </p:nvSpPr>
              <p:spPr>
                <a:xfrm>
                  <a:off x="6444208" y="1844824"/>
                  <a:ext cx="1008112" cy="393957"/>
                </a:xfrm>
                <a:prstGeom prst="rect">
                  <a:avLst/>
                </a:prstGeom>
                <a:noFill/>
              </p:spPr>
              <p:txBody>
                <a:bodyPr wrap="square" lIns="0" tIns="0" rIns="0" bIns="0" rtlCol="0">
                  <a:spAutoFit/>
                </a:bodyPr>
                <a:lstStyle/>
                <a:p>
                  <a:r>
                    <a:rPr lang="cs-CZ" sz="1600" dirty="0">
                      <a:solidFill>
                        <a:srgbClr val="483698"/>
                      </a:solidFill>
                    </a:rPr>
                    <a:t>DELTA</a:t>
                  </a:r>
                  <a:endParaRPr lang="en-US" sz="1600" dirty="0">
                    <a:solidFill>
                      <a:srgbClr val="483698"/>
                    </a:solidFill>
                  </a:endParaRPr>
                </a:p>
              </p:txBody>
            </p:sp>
            <p:sp>
              <p:nvSpPr>
                <p:cNvPr id="25" name="TextBox 24">
                  <a:extLst>
                    <a:ext uri="{FF2B5EF4-FFF2-40B4-BE49-F238E27FC236}">
                      <a16:creationId xmlns:a16="http://schemas.microsoft.com/office/drawing/2014/main" id="{6041B4A8-BDA2-4FDC-84B3-4AD076A4D99B}"/>
                    </a:ext>
                  </a:extLst>
                </p:cNvPr>
                <p:cNvSpPr txBox="1"/>
                <p:nvPr/>
              </p:nvSpPr>
              <p:spPr>
                <a:xfrm>
                  <a:off x="6228185" y="1196752"/>
                  <a:ext cx="1368153" cy="393957"/>
                </a:xfrm>
                <a:prstGeom prst="rect">
                  <a:avLst/>
                </a:prstGeom>
                <a:noFill/>
              </p:spPr>
              <p:txBody>
                <a:bodyPr wrap="square" lIns="0" tIns="0" rIns="0" bIns="0" rtlCol="0">
                  <a:spAutoFit/>
                </a:bodyPr>
                <a:lstStyle/>
                <a:p>
                  <a:r>
                    <a:rPr lang="cs-CZ" sz="1600" dirty="0">
                      <a:solidFill>
                        <a:srgbClr val="483698"/>
                      </a:solidFill>
                    </a:rPr>
                    <a:t>DIČ CZ</a:t>
                  </a:r>
                  <a:endParaRPr lang="en-US" sz="1600" dirty="0">
                    <a:solidFill>
                      <a:srgbClr val="483698"/>
                    </a:solidFill>
                  </a:endParaRPr>
                </a:p>
              </p:txBody>
            </p:sp>
          </p:grpSp>
          <p:cxnSp>
            <p:nvCxnSpPr>
              <p:cNvPr id="13" name="Straight Connector 12">
                <a:extLst>
                  <a:ext uri="{FF2B5EF4-FFF2-40B4-BE49-F238E27FC236}">
                    <a16:creationId xmlns:a16="http://schemas.microsoft.com/office/drawing/2014/main" id="{63E605DE-CA6C-4F73-811E-71E007C3804E}"/>
                  </a:ext>
                </a:extLst>
              </p:cNvPr>
              <p:cNvCxnSpPr/>
              <p:nvPr/>
            </p:nvCxnSpPr>
            <p:spPr>
              <a:xfrm>
                <a:off x="2763442" y="1441378"/>
                <a:ext cx="8358" cy="2563686"/>
              </a:xfrm>
              <a:prstGeom prst="line">
                <a:avLst/>
              </a:prstGeom>
              <a:ln w="22225">
                <a:solidFill>
                  <a:schemeClr val="bg2">
                    <a:lumMod val="25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B066740-EAA2-4290-B40C-F6D1EF2CD453}"/>
                  </a:ext>
                </a:extLst>
              </p:cNvPr>
              <p:cNvCxnSpPr/>
              <p:nvPr/>
            </p:nvCxnSpPr>
            <p:spPr>
              <a:xfrm flipH="1">
                <a:off x="467544" y="3068960"/>
                <a:ext cx="2304256" cy="0"/>
              </a:xfrm>
              <a:prstGeom prst="line">
                <a:avLst/>
              </a:prstGeom>
              <a:ln w="22225">
                <a:solidFill>
                  <a:schemeClr val="bg2">
                    <a:lumMod val="25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AF9372E-C163-4EB9-85EA-36FFAEC24CFA}"/>
                  </a:ext>
                </a:extLst>
              </p:cNvPr>
              <p:cNvSpPr txBox="1"/>
              <p:nvPr/>
            </p:nvSpPr>
            <p:spPr>
              <a:xfrm>
                <a:off x="1899346" y="2570708"/>
                <a:ext cx="864095" cy="393957"/>
              </a:xfrm>
              <a:prstGeom prst="rect">
                <a:avLst/>
              </a:prstGeom>
              <a:noFill/>
            </p:spPr>
            <p:txBody>
              <a:bodyPr wrap="square" lIns="0" tIns="0" rIns="0" bIns="0" rtlCol="0">
                <a:spAutoFit/>
              </a:bodyPr>
              <a:lstStyle/>
              <a:p>
                <a:r>
                  <a:rPr lang="cs-CZ" sz="1600" dirty="0"/>
                  <a:t>Polsko</a:t>
                </a:r>
                <a:endParaRPr lang="en-US" sz="1600" dirty="0"/>
              </a:p>
            </p:txBody>
          </p:sp>
          <p:sp>
            <p:nvSpPr>
              <p:cNvPr id="16" name="TextBox 15">
                <a:extLst>
                  <a:ext uri="{FF2B5EF4-FFF2-40B4-BE49-F238E27FC236}">
                    <a16:creationId xmlns:a16="http://schemas.microsoft.com/office/drawing/2014/main" id="{9EED78FD-97B8-474E-BA5D-C8B6198761B4}"/>
                  </a:ext>
                </a:extLst>
              </p:cNvPr>
              <p:cNvSpPr txBox="1"/>
              <p:nvPr/>
            </p:nvSpPr>
            <p:spPr>
              <a:xfrm>
                <a:off x="2987824" y="3068958"/>
                <a:ext cx="504056" cy="393957"/>
              </a:xfrm>
              <a:prstGeom prst="rect">
                <a:avLst/>
              </a:prstGeom>
              <a:noFill/>
            </p:spPr>
            <p:txBody>
              <a:bodyPr wrap="square" lIns="0" tIns="0" rIns="0" bIns="0" rtlCol="0">
                <a:spAutoFit/>
              </a:bodyPr>
              <a:lstStyle/>
              <a:p>
                <a:r>
                  <a:rPr lang="cs-CZ" sz="1600" dirty="0"/>
                  <a:t>ČR</a:t>
                </a:r>
                <a:endParaRPr lang="en-US" sz="1600" dirty="0"/>
              </a:p>
            </p:txBody>
          </p:sp>
          <p:sp>
            <p:nvSpPr>
              <p:cNvPr id="17" name="TextBox 16">
                <a:extLst>
                  <a:ext uri="{FF2B5EF4-FFF2-40B4-BE49-F238E27FC236}">
                    <a16:creationId xmlns:a16="http://schemas.microsoft.com/office/drawing/2014/main" id="{6EC389EC-187B-4382-BC00-C36FD898DB40}"/>
                  </a:ext>
                </a:extLst>
              </p:cNvPr>
              <p:cNvSpPr txBox="1"/>
              <p:nvPr/>
            </p:nvSpPr>
            <p:spPr>
              <a:xfrm>
                <a:off x="1934710" y="3161871"/>
                <a:ext cx="576063" cy="393957"/>
              </a:xfrm>
              <a:prstGeom prst="rect">
                <a:avLst/>
              </a:prstGeom>
              <a:noFill/>
            </p:spPr>
            <p:txBody>
              <a:bodyPr wrap="square" lIns="0" tIns="0" rIns="0" bIns="0" rtlCol="0">
                <a:spAutoFit/>
              </a:bodyPr>
              <a:lstStyle/>
              <a:p>
                <a:r>
                  <a:rPr lang="cs-CZ" sz="1600" dirty="0"/>
                  <a:t>Litva</a:t>
                </a:r>
                <a:endParaRPr lang="en-US" sz="1600" dirty="0"/>
              </a:p>
            </p:txBody>
          </p:sp>
          <p:cxnSp>
            <p:nvCxnSpPr>
              <p:cNvPr id="18" name="Straight Arrow Connector 17">
                <a:extLst>
                  <a:ext uri="{FF2B5EF4-FFF2-40B4-BE49-F238E27FC236}">
                    <a16:creationId xmlns:a16="http://schemas.microsoft.com/office/drawing/2014/main" id="{B429B837-9F20-457A-B62A-D339D878AD0B}"/>
                  </a:ext>
                </a:extLst>
              </p:cNvPr>
              <p:cNvCxnSpPr/>
              <p:nvPr/>
            </p:nvCxnSpPr>
            <p:spPr>
              <a:xfrm>
                <a:off x="2267744" y="2132856"/>
                <a:ext cx="1368152" cy="0"/>
              </a:xfrm>
              <a:prstGeom prst="straightConnector1">
                <a:avLst/>
              </a:prstGeom>
              <a:ln w="19050">
                <a:solidFill>
                  <a:srgbClr val="AA5CAA"/>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28327CA-B9E8-441D-9D90-037CAAC15EE4}"/>
                  </a:ext>
                </a:extLst>
              </p:cNvPr>
              <p:cNvCxnSpPr/>
              <p:nvPr/>
            </p:nvCxnSpPr>
            <p:spPr>
              <a:xfrm>
                <a:off x="5580112" y="2132856"/>
                <a:ext cx="1152128" cy="0"/>
              </a:xfrm>
              <a:prstGeom prst="straightConnector1">
                <a:avLst/>
              </a:prstGeom>
              <a:ln w="19050">
                <a:solidFill>
                  <a:srgbClr val="AA5CAA"/>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A031B93-D509-439C-8A1D-59BB870B6CE6}"/>
                  </a:ext>
                </a:extLst>
              </p:cNvPr>
              <p:cNvSpPr txBox="1"/>
              <p:nvPr/>
            </p:nvSpPr>
            <p:spPr>
              <a:xfrm>
                <a:off x="2843808" y="1697791"/>
                <a:ext cx="792088" cy="393957"/>
              </a:xfrm>
              <a:prstGeom prst="rect">
                <a:avLst/>
              </a:prstGeom>
              <a:noFill/>
            </p:spPr>
            <p:txBody>
              <a:bodyPr wrap="square" lIns="0" tIns="0" rIns="0" bIns="0" rtlCol="0">
                <a:spAutoFit/>
              </a:bodyPr>
              <a:lstStyle/>
              <a:p>
                <a:r>
                  <a:rPr lang="cs-CZ" sz="1600" dirty="0">
                    <a:solidFill>
                      <a:srgbClr val="AA5CAA"/>
                    </a:solidFill>
                  </a:rPr>
                  <a:t>faktura</a:t>
                </a:r>
                <a:endParaRPr lang="en-US" sz="1600" dirty="0">
                  <a:solidFill>
                    <a:srgbClr val="AA5CAA"/>
                  </a:solidFill>
                </a:endParaRPr>
              </a:p>
            </p:txBody>
          </p:sp>
          <p:sp>
            <p:nvSpPr>
              <p:cNvPr id="21" name="TextBox 20">
                <a:extLst>
                  <a:ext uri="{FF2B5EF4-FFF2-40B4-BE49-F238E27FC236}">
                    <a16:creationId xmlns:a16="http://schemas.microsoft.com/office/drawing/2014/main" id="{276966F5-7A43-47EE-838F-6D958CF1B09A}"/>
                  </a:ext>
                </a:extLst>
              </p:cNvPr>
              <p:cNvSpPr txBox="1"/>
              <p:nvPr/>
            </p:nvSpPr>
            <p:spPr>
              <a:xfrm>
                <a:off x="5760131" y="1684043"/>
                <a:ext cx="792088" cy="393957"/>
              </a:xfrm>
              <a:prstGeom prst="rect">
                <a:avLst/>
              </a:prstGeom>
              <a:noFill/>
            </p:spPr>
            <p:txBody>
              <a:bodyPr wrap="square" lIns="0" tIns="0" rIns="0" bIns="0" rtlCol="0">
                <a:spAutoFit/>
              </a:bodyPr>
              <a:lstStyle/>
              <a:p>
                <a:r>
                  <a:rPr lang="cs-CZ" sz="1600" dirty="0">
                    <a:solidFill>
                      <a:srgbClr val="AA5CAA"/>
                    </a:solidFill>
                  </a:rPr>
                  <a:t>faktura</a:t>
                </a:r>
                <a:endParaRPr lang="en-US" sz="1600" dirty="0">
                  <a:solidFill>
                    <a:srgbClr val="AA5CAA"/>
                  </a:solidFill>
                </a:endParaRPr>
              </a:p>
            </p:txBody>
          </p:sp>
          <p:cxnSp>
            <p:nvCxnSpPr>
              <p:cNvPr id="22" name="Straight Arrow Connector 21">
                <a:extLst>
                  <a:ext uri="{FF2B5EF4-FFF2-40B4-BE49-F238E27FC236}">
                    <a16:creationId xmlns:a16="http://schemas.microsoft.com/office/drawing/2014/main" id="{99C16F28-96DA-47E9-8CE1-F914946E96FB}"/>
                  </a:ext>
                </a:extLst>
              </p:cNvPr>
              <p:cNvCxnSpPr/>
              <p:nvPr/>
            </p:nvCxnSpPr>
            <p:spPr>
              <a:xfrm>
                <a:off x="1187624" y="2564904"/>
                <a:ext cx="0" cy="108012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F7D5A9DD-D8E1-4E97-A7B0-DB8D60E6D944}"/>
                </a:ext>
              </a:extLst>
            </p:cNvPr>
            <p:cNvSpPr txBox="1"/>
            <p:nvPr/>
          </p:nvSpPr>
          <p:spPr>
            <a:xfrm>
              <a:off x="1242631" y="3549156"/>
              <a:ext cx="693143" cy="492443"/>
            </a:xfrm>
            <a:prstGeom prst="rect">
              <a:avLst/>
            </a:prstGeom>
            <a:noFill/>
          </p:spPr>
          <p:txBody>
            <a:bodyPr wrap="square" lIns="0" tIns="0" rIns="0" bIns="0" rtlCol="0">
              <a:spAutoFit/>
            </a:bodyPr>
            <a:lstStyle/>
            <a:p>
              <a:r>
                <a:rPr lang="cs-CZ" sz="1600" dirty="0">
                  <a:solidFill>
                    <a:srgbClr val="FF0000"/>
                  </a:solidFill>
                </a:rPr>
                <a:t>zboží</a:t>
              </a:r>
            </a:p>
            <a:p>
              <a:endParaRPr lang="en-US" sz="1600" dirty="0">
                <a:solidFill>
                  <a:srgbClr val="FF0000"/>
                </a:solidFill>
              </a:endParaRPr>
            </a:p>
          </p:txBody>
        </p:sp>
        <p:sp>
          <p:nvSpPr>
            <p:cNvPr id="8" name="TextBox 7">
              <a:extLst>
                <a:ext uri="{FF2B5EF4-FFF2-40B4-BE49-F238E27FC236}">
                  <a16:creationId xmlns:a16="http://schemas.microsoft.com/office/drawing/2014/main" id="{3B622CA6-4E4E-4845-B55B-8B90F4BD2F91}"/>
                </a:ext>
              </a:extLst>
            </p:cNvPr>
            <p:cNvSpPr txBox="1"/>
            <p:nvPr/>
          </p:nvSpPr>
          <p:spPr>
            <a:xfrm>
              <a:off x="2998391" y="2584396"/>
              <a:ext cx="742567" cy="246221"/>
            </a:xfrm>
            <a:prstGeom prst="rect">
              <a:avLst/>
            </a:prstGeom>
            <a:noFill/>
          </p:spPr>
          <p:txBody>
            <a:bodyPr wrap="square" lIns="0" tIns="0" rIns="0" bIns="0" rtlCol="0">
              <a:spAutoFit/>
            </a:bodyPr>
            <a:lstStyle/>
            <a:p>
              <a:r>
                <a:rPr lang="cs-CZ" sz="1600" dirty="0">
                  <a:solidFill>
                    <a:srgbClr val="AA5CAA"/>
                  </a:solidFill>
                </a:rPr>
                <a:t>100 + ?</a:t>
              </a:r>
              <a:endParaRPr lang="en-US" sz="1600" dirty="0">
                <a:solidFill>
                  <a:srgbClr val="AA5CAA"/>
                </a:solidFill>
              </a:endParaRPr>
            </a:p>
          </p:txBody>
        </p:sp>
        <p:sp>
          <p:nvSpPr>
            <p:cNvPr id="9" name="TextBox 8">
              <a:extLst>
                <a:ext uri="{FF2B5EF4-FFF2-40B4-BE49-F238E27FC236}">
                  <a16:creationId xmlns:a16="http://schemas.microsoft.com/office/drawing/2014/main" id="{381AA400-C182-4587-A4F6-FE8553C3F51C}"/>
                </a:ext>
              </a:extLst>
            </p:cNvPr>
            <p:cNvSpPr txBox="1"/>
            <p:nvPr/>
          </p:nvSpPr>
          <p:spPr>
            <a:xfrm>
              <a:off x="5686259" y="2614598"/>
              <a:ext cx="742567" cy="246221"/>
            </a:xfrm>
            <a:prstGeom prst="rect">
              <a:avLst/>
            </a:prstGeom>
            <a:noFill/>
          </p:spPr>
          <p:txBody>
            <a:bodyPr wrap="square" lIns="0" tIns="0" rIns="0" bIns="0" rtlCol="0">
              <a:spAutoFit/>
            </a:bodyPr>
            <a:lstStyle/>
            <a:p>
              <a:r>
                <a:rPr lang="cs-CZ" sz="1600" dirty="0">
                  <a:solidFill>
                    <a:srgbClr val="AA5CAA"/>
                  </a:solidFill>
                </a:rPr>
                <a:t>200 + ?</a:t>
              </a:r>
              <a:endParaRPr lang="en-US" sz="1600" dirty="0">
                <a:solidFill>
                  <a:srgbClr val="AA5CAA"/>
                </a:solidFill>
              </a:endParaRPr>
            </a:p>
          </p:txBody>
        </p:sp>
      </p:grpSp>
      <p:sp>
        <p:nvSpPr>
          <p:cNvPr id="32" name="Text Placeholder 2">
            <a:extLst>
              <a:ext uri="{FF2B5EF4-FFF2-40B4-BE49-F238E27FC236}">
                <a16:creationId xmlns:a16="http://schemas.microsoft.com/office/drawing/2014/main" id="{746C177E-BA74-4F0F-BB46-775A5A5BEFBD}"/>
              </a:ext>
            </a:extLst>
          </p:cNvPr>
          <p:cNvSpPr txBox="1">
            <a:spLocks/>
          </p:cNvSpPr>
          <p:nvPr/>
        </p:nvSpPr>
        <p:spPr>
          <a:xfrm>
            <a:off x="752400" y="3607461"/>
            <a:ext cx="7639200" cy="2196364"/>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9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9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sz="1600" dirty="0"/>
              <a:t>Postup</a:t>
            </a:r>
          </a:p>
          <a:p>
            <a:pPr marL="285750" indent="-285750">
              <a:buFont typeface="Arial" panose="020B0604020202020204" pitchFamily="34" charset="0"/>
              <a:buChar char="•"/>
            </a:pPr>
            <a:r>
              <a:rPr lang="cs-CZ" sz="1600" b="0" dirty="0"/>
              <a:t>DIČ jakých zemí poskytly jednotlivé subjekty v transakci =&gt; PL, CZ, CZ</a:t>
            </a:r>
          </a:p>
          <a:p>
            <a:pPr marL="285750" indent="-285750">
              <a:buFont typeface="Arial" panose="020B0604020202020204" pitchFamily="34" charset="0"/>
              <a:buChar char="•"/>
            </a:pPr>
            <a:r>
              <a:rPr lang="cs-CZ" sz="1600" b="0" dirty="0"/>
              <a:t>Kdo zajišťuje přepravu?</a:t>
            </a:r>
          </a:p>
          <a:p>
            <a:pPr marL="285750" indent="-285750">
              <a:buFont typeface="Arial" panose="020B0604020202020204" pitchFamily="34" charset="0"/>
              <a:buChar char="•"/>
            </a:pPr>
            <a:r>
              <a:rPr lang="cs-CZ" sz="1600" b="0" dirty="0"/>
              <a:t>Kam zboží reálně přepraveno?</a:t>
            </a:r>
          </a:p>
          <a:p>
            <a:endParaRPr lang="cs-CZ" dirty="0"/>
          </a:p>
        </p:txBody>
      </p:sp>
    </p:spTree>
    <p:extLst>
      <p:ext uri="{BB962C8B-B14F-4D97-AF65-F5344CB8AC3E}">
        <p14:creationId xmlns:p14="http://schemas.microsoft.com/office/powerpoint/2010/main" val="3164411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F6636-AC3E-4719-B129-DAAB9A7E8637}"/>
              </a:ext>
            </a:extLst>
          </p:cNvPr>
          <p:cNvSpPr>
            <a:spLocks noGrp="1"/>
          </p:cNvSpPr>
          <p:nvPr>
            <p:ph type="title"/>
          </p:nvPr>
        </p:nvSpPr>
        <p:spPr/>
        <p:txBody>
          <a:bodyPr/>
          <a:lstStyle/>
          <a:p>
            <a:r>
              <a:rPr lang="cs-CZ" sz="5400" dirty="0"/>
              <a:t>Příklad 1 – varianta A) dopravu zajistí TERO</a:t>
            </a:r>
          </a:p>
        </p:txBody>
      </p:sp>
      <p:grpSp>
        <p:nvGrpSpPr>
          <p:cNvPr id="5" name="Group 4">
            <a:extLst>
              <a:ext uri="{FF2B5EF4-FFF2-40B4-BE49-F238E27FC236}">
                <a16:creationId xmlns:a16="http://schemas.microsoft.com/office/drawing/2014/main" id="{00BB652A-1BDA-42CA-A129-F44F925C6905}"/>
              </a:ext>
            </a:extLst>
          </p:cNvPr>
          <p:cNvGrpSpPr/>
          <p:nvPr/>
        </p:nvGrpSpPr>
        <p:grpSpPr>
          <a:xfrm>
            <a:off x="825601" y="1175175"/>
            <a:ext cx="7763197" cy="1694307"/>
            <a:chOff x="609278" y="1175175"/>
            <a:chExt cx="7763197" cy="1866492"/>
          </a:xfrm>
        </p:grpSpPr>
        <p:grpSp>
          <p:nvGrpSpPr>
            <p:cNvPr id="6" name="Group 5">
              <a:extLst>
                <a:ext uri="{FF2B5EF4-FFF2-40B4-BE49-F238E27FC236}">
                  <a16:creationId xmlns:a16="http://schemas.microsoft.com/office/drawing/2014/main" id="{CFB5A0BE-34B5-48D3-9A77-F8DBDC357C01}"/>
                </a:ext>
              </a:extLst>
            </p:cNvPr>
            <p:cNvGrpSpPr/>
            <p:nvPr/>
          </p:nvGrpSpPr>
          <p:grpSpPr>
            <a:xfrm>
              <a:off x="609278" y="1175175"/>
              <a:ext cx="7763197" cy="1620165"/>
              <a:chOff x="323528" y="1412776"/>
              <a:chExt cx="8280920" cy="2592288"/>
            </a:xfrm>
          </p:grpSpPr>
          <p:grpSp>
            <p:nvGrpSpPr>
              <p:cNvPr id="8" name="Group 13">
                <a:extLst>
                  <a:ext uri="{FF2B5EF4-FFF2-40B4-BE49-F238E27FC236}">
                    <a16:creationId xmlns:a16="http://schemas.microsoft.com/office/drawing/2014/main" id="{53BACE1F-A05C-4A85-9D76-60D9015FCE96}"/>
                  </a:ext>
                </a:extLst>
              </p:cNvPr>
              <p:cNvGrpSpPr/>
              <p:nvPr/>
            </p:nvGrpSpPr>
            <p:grpSpPr>
              <a:xfrm>
                <a:off x="323528" y="1412776"/>
                <a:ext cx="2088232" cy="1152128"/>
                <a:chOff x="323528" y="1196752"/>
                <a:chExt cx="2088232" cy="1152128"/>
              </a:xfrm>
            </p:grpSpPr>
            <p:pic>
              <p:nvPicPr>
                <p:cNvPr id="27" name="Picture 2">
                  <a:extLst>
                    <a:ext uri="{FF2B5EF4-FFF2-40B4-BE49-F238E27FC236}">
                      <a16:creationId xmlns:a16="http://schemas.microsoft.com/office/drawing/2014/main" id="{FD35A34C-F5C6-4AF2-8B4B-438782E32EDF}"/>
                    </a:ext>
                  </a:extLst>
                </p:cNvPr>
                <p:cNvPicPr>
                  <a:picLocks noChangeAspect="1" noChangeArrowheads="1"/>
                </p:cNvPicPr>
                <p:nvPr/>
              </p:nvPicPr>
              <p:blipFill>
                <a:blip r:embed="rId3" cstate="print"/>
                <a:srcRect t="35920" r="78917" b="38423"/>
                <a:stretch>
                  <a:fillRect/>
                </a:stretch>
              </p:blipFill>
              <p:spPr bwMode="auto">
                <a:xfrm>
                  <a:off x="323528" y="1628800"/>
                  <a:ext cx="1800200" cy="720080"/>
                </a:xfrm>
                <a:prstGeom prst="rect">
                  <a:avLst/>
                </a:prstGeom>
                <a:noFill/>
                <a:ln w="9525">
                  <a:noFill/>
                  <a:miter lim="800000"/>
                  <a:headEnd/>
                  <a:tailEnd/>
                </a:ln>
              </p:spPr>
            </p:pic>
            <p:sp>
              <p:nvSpPr>
                <p:cNvPr id="28" name="TextBox 27">
                  <a:extLst>
                    <a:ext uri="{FF2B5EF4-FFF2-40B4-BE49-F238E27FC236}">
                      <a16:creationId xmlns:a16="http://schemas.microsoft.com/office/drawing/2014/main" id="{E019EB28-E56E-4B60-BA40-6C267620BC11}"/>
                    </a:ext>
                  </a:extLst>
                </p:cNvPr>
                <p:cNvSpPr txBox="1"/>
                <p:nvPr/>
              </p:nvSpPr>
              <p:spPr>
                <a:xfrm>
                  <a:off x="467545" y="1196752"/>
                  <a:ext cx="1368152" cy="433993"/>
                </a:xfrm>
                <a:prstGeom prst="rect">
                  <a:avLst/>
                </a:prstGeom>
                <a:noFill/>
              </p:spPr>
              <p:txBody>
                <a:bodyPr wrap="square" lIns="0" tIns="0" rIns="0" bIns="0" rtlCol="0">
                  <a:spAutoFit/>
                </a:bodyPr>
                <a:lstStyle/>
                <a:p>
                  <a:r>
                    <a:rPr lang="cs-CZ" sz="1600" dirty="0"/>
                    <a:t>DIČ PL</a:t>
                  </a:r>
                  <a:endParaRPr lang="en-US" sz="1600" dirty="0"/>
                </a:p>
              </p:txBody>
            </p:sp>
            <p:sp>
              <p:nvSpPr>
                <p:cNvPr id="29" name="TextBox 28">
                  <a:extLst>
                    <a:ext uri="{FF2B5EF4-FFF2-40B4-BE49-F238E27FC236}">
                      <a16:creationId xmlns:a16="http://schemas.microsoft.com/office/drawing/2014/main" id="{68559DA8-D1FD-4375-8412-47F8925DDB4E}"/>
                    </a:ext>
                  </a:extLst>
                </p:cNvPr>
                <p:cNvSpPr txBox="1"/>
                <p:nvPr/>
              </p:nvSpPr>
              <p:spPr>
                <a:xfrm>
                  <a:off x="827583" y="1844822"/>
                  <a:ext cx="1584177" cy="433993"/>
                </a:xfrm>
                <a:prstGeom prst="rect">
                  <a:avLst/>
                </a:prstGeom>
                <a:noFill/>
              </p:spPr>
              <p:txBody>
                <a:bodyPr wrap="square" lIns="0" tIns="0" rIns="0" bIns="0" rtlCol="0">
                  <a:spAutoFit/>
                </a:bodyPr>
                <a:lstStyle/>
                <a:p>
                  <a:r>
                    <a:rPr lang="cs-CZ" sz="1600" dirty="0"/>
                    <a:t>TERO </a:t>
                  </a:r>
                  <a:endParaRPr lang="en-US" sz="1600" dirty="0"/>
                </a:p>
              </p:txBody>
            </p:sp>
          </p:grpSp>
          <p:grpSp>
            <p:nvGrpSpPr>
              <p:cNvPr id="9" name="Group 18">
                <a:extLst>
                  <a:ext uri="{FF2B5EF4-FFF2-40B4-BE49-F238E27FC236}">
                    <a16:creationId xmlns:a16="http://schemas.microsoft.com/office/drawing/2014/main" id="{04CE5C34-7AF7-42AF-AF49-63AB00827192}"/>
                  </a:ext>
                </a:extLst>
              </p:cNvPr>
              <p:cNvGrpSpPr/>
              <p:nvPr/>
            </p:nvGrpSpPr>
            <p:grpSpPr>
              <a:xfrm>
                <a:off x="3779912" y="1412776"/>
                <a:ext cx="1800200" cy="1152128"/>
                <a:chOff x="3563888" y="1196752"/>
                <a:chExt cx="1800200" cy="1152128"/>
              </a:xfrm>
            </p:grpSpPr>
            <p:pic>
              <p:nvPicPr>
                <p:cNvPr id="24" name="Picture 2">
                  <a:extLst>
                    <a:ext uri="{FF2B5EF4-FFF2-40B4-BE49-F238E27FC236}">
                      <a16:creationId xmlns:a16="http://schemas.microsoft.com/office/drawing/2014/main" id="{A129B43A-066D-4485-80A6-31B608FCA7B0}"/>
                    </a:ext>
                  </a:extLst>
                </p:cNvPr>
                <p:cNvPicPr>
                  <a:picLocks noChangeAspect="1" noChangeArrowheads="1"/>
                </p:cNvPicPr>
                <p:nvPr/>
              </p:nvPicPr>
              <p:blipFill>
                <a:blip r:embed="rId3" cstate="print"/>
                <a:srcRect t="35920" r="78917" b="38423"/>
                <a:stretch>
                  <a:fillRect/>
                </a:stretch>
              </p:blipFill>
              <p:spPr bwMode="auto">
                <a:xfrm>
                  <a:off x="3563888" y="1628800"/>
                  <a:ext cx="1800200" cy="720080"/>
                </a:xfrm>
                <a:prstGeom prst="rect">
                  <a:avLst/>
                </a:prstGeom>
                <a:noFill/>
                <a:ln w="9525">
                  <a:noFill/>
                  <a:miter lim="800000"/>
                  <a:headEnd/>
                  <a:tailEnd/>
                </a:ln>
              </p:spPr>
            </p:pic>
            <p:sp>
              <p:nvSpPr>
                <p:cNvPr id="25" name="TextBox 24">
                  <a:extLst>
                    <a:ext uri="{FF2B5EF4-FFF2-40B4-BE49-F238E27FC236}">
                      <a16:creationId xmlns:a16="http://schemas.microsoft.com/office/drawing/2014/main" id="{D307C828-7710-4563-8467-0D349E3FFDEC}"/>
                    </a:ext>
                  </a:extLst>
                </p:cNvPr>
                <p:cNvSpPr txBox="1"/>
                <p:nvPr/>
              </p:nvSpPr>
              <p:spPr>
                <a:xfrm>
                  <a:off x="3923928" y="1844822"/>
                  <a:ext cx="1008112" cy="433993"/>
                </a:xfrm>
                <a:prstGeom prst="rect">
                  <a:avLst/>
                </a:prstGeom>
                <a:noFill/>
              </p:spPr>
              <p:txBody>
                <a:bodyPr wrap="square" lIns="0" tIns="0" rIns="0" bIns="0" rtlCol="0">
                  <a:spAutoFit/>
                </a:bodyPr>
                <a:lstStyle/>
                <a:p>
                  <a:r>
                    <a:rPr lang="cs-CZ" sz="1600" dirty="0"/>
                    <a:t>MERKUR</a:t>
                  </a:r>
                  <a:endParaRPr lang="en-US" sz="1600" dirty="0"/>
                </a:p>
              </p:txBody>
            </p:sp>
            <p:sp>
              <p:nvSpPr>
                <p:cNvPr id="26" name="TextBox 25">
                  <a:extLst>
                    <a:ext uri="{FF2B5EF4-FFF2-40B4-BE49-F238E27FC236}">
                      <a16:creationId xmlns:a16="http://schemas.microsoft.com/office/drawing/2014/main" id="{913E1FBA-BE4E-4C12-9D3E-1ED919A420E2}"/>
                    </a:ext>
                  </a:extLst>
                </p:cNvPr>
                <p:cNvSpPr txBox="1"/>
                <p:nvPr/>
              </p:nvSpPr>
              <p:spPr>
                <a:xfrm>
                  <a:off x="3707905" y="1196752"/>
                  <a:ext cx="1368153" cy="433993"/>
                </a:xfrm>
                <a:prstGeom prst="rect">
                  <a:avLst/>
                </a:prstGeom>
                <a:noFill/>
              </p:spPr>
              <p:txBody>
                <a:bodyPr wrap="square" lIns="0" tIns="0" rIns="0" bIns="0" rtlCol="0">
                  <a:spAutoFit/>
                </a:bodyPr>
                <a:lstStyle/>
                <a:p>
                  <a:r>
                    <a:rPr lang="cs-CZ" sz="1600" dirty="0"/>
                    <a:t>DIČ CZ</a:t>
                  </a:r>
                  <a:endParaRPr lang="en-US" sz="1600" dirty="0"/>
                </a:p>
              </p:txBody>
            </p:sp>
          </p:grpSp>
          <p:grpSp>
            <p:nvGrpSpPr>
              <p:cNvPr id="10" name="Group 17">
                <a:extLst>
                  <a:ext uri="{FF2B5EF4-FFF2-40B4-BE49-F238E27FC236}">
                    <a16:creationId xmlns:a16="http://schemas.microsoft.com/office/drawing/2014/main" id="{0BB62065-ED65-4AF9-A614-A2C85B74224F}"/>
                  </a:ext>
                </a:extLst>
              </p:cNvPr>
              <p:cNvGrpSpPr/>
              <p:nvPr/>
            </p:nvGrpSpPr>
            <p:grpSpPr>
              <a:xfrm>
                <a:off x="6804248" y="1412776"/>
                <a:ext cx="1800200" cy="1152128"/>
                <a:chOff x="6084168" y="1196752"/>
                <a:chExt cx="1800200" cy="1152128"/>
              </a:xfrm>
            </p:grpSpPr>
            <p:pic>
              <p:nvPicPr>
                <p:cNvPr id="21" name="Picture 2">
                  <a:extLst>
                    <a:ext uri="{FF2B5EF4-FFF2-40B4-BE49-F238E27FC236}">
                      <a16:creationId xmlns:a16="http://schemas.microsoft.com/office/drawing/2014/main" id="{F916FB62-8491-4381-B5F0-CBC60412AC33}"/>
                    </a:ext>
                  </a:extLst>
                </p:cNvPr>
                <p:cNvPicPr>
                  <a:picLocks noChangeAspect="1" noChangeArrowheads="1"/>
                </p:cNvPicPr>
                <p:nvPr/>
              </p:nvPicPr>
              <p:blipFill>
                <a:blip r:embed="rId3" cstate="print"/>
                <a:srcRect t="35920" r="78917" b="38423"/>
                <a:stretch>
                  <a:fillRect/>
                </a:stretch>
              </p:blipFill>
              <p:spPr bwMode="auto">
                <a:xfrm>
                  <a:off x="6084168" y="1628800"/>
                  <a:ext cx="1800200" cy="720080"/>
                </a:xfrm>
                <a:prstGeom prst="rect">
                  <a:avLst/>
                </a:prstGeom>
                <a:noFill/>
                <a:ln w="9525">
                  <a:noFill/>
                  <a:miter lim="800000"/>
                  <a:headEnd/>
                  <a:tailEnd/>
                </a:ln>
              </p:spPr>
            </p:pic>
            <p:sp>
              <p:nvSpPr>
                <p:cNvPr id="22" name="TextBox 21">
                  <a:extLst>
                    <a:ext uri="{FF2B5EF4-FFF2-40B4-BE49-F238E27FC236}">
                      <a16:creationId xmlns:a16="http://schemas.microsoft.com/office/drawing/2014/main" id="{3CB7E9CF-BE77-41F2-9CD6-34B935062834}"/>
                    </a:ext>
                  </a:extLst>
                </p:cNvPr>
                <p:cNvSpPr txBox="1"/>
                <p:nvPr/>
              </p:nvSpPr>
              <p:spPr>
                <a:xfrm>
                  <a:off x="6444208" y="1844822"/>
                  <a:ext cx="1008112" cy="433993"/>
                </a:xfrm>
                <a:prstGeom prst="rect">
                  <a:avLst/>
                </a:prstGeom>
                <a:noFill/>
              </p:spPr>
              <p:txBody>
                <a:bodyPr wrap="square" lIns="0" tIns="0" rIns="0" bIns="0" rtlCol="0">
                  <a:spAutoFit/>
                </a:bodyPr>
                <a:lstStyle/>
                <a:p>
                  <a:r>
                    <a:rPr lang="cs-CZ" sz="1600" dirty="0"/>
                    <a:t>DELTA</a:t>
                  </a:r>
                  <a:endParaRPr lang="en-US" sz="1600" dirty="0"/>
                </a:p>
              </p:txBody>
            </p:sp>
            <p:sp>
              <p:nvSpPr>
                <p:cNvPr id="23" name="TextBox 22">
                  <a:extLst>
                    <a:ext uri="{FF2B5EF4-FFF2-40B4-BE49-F238E27FC236}">
                      <a16:creationId xmlns:a16="http://schemas.microsoft.com/office/drawing/2014/main" id="{20089D70-4FBA-4B64-BF88-EA70895CFEED}"/>
                    </a:ext>
                  </a:extLst>
                </p:cNvPr>
                <p:cNvSpPr txBox="1"/>
                <p:nvPr/>
              </p:nvSpPr>
              <p:spPr>
                <a:xfrm>
                  <a:off x="6228185" y="1196752"/>
                  <a:ext cx="1368153" cy="433993"/>
                </a:xfrm>
                <a:prstGeom prst="rect">
                  <a:avLst/>
                </a:prstGeom>
                <a:noFill/>
              </p:spPr>
              <p:txBody>
                <a:bodyPr wrap="square" lIns="0" tIns="0" rIns="0" bIns="0" rtlCol="0">
                  <a:spAutoFit/>
                </a:bodyPr>
                <a:lstStyle/>
                <a:p>
                  <a:r>
                    <a:rPr lang="cs-CZ" sz="1600" dirty="0"/>
                    <a:t>DIČ CZ</a:t>
                  </a:r>
                  <a:endParaRPr lang="en-US" sz="1600" dirty="0"/>
                </a:p>
              </p:txBody>
            </p:sp>
          </p:grpSp>
          <p:cxnSp>
            <p:nvCxnSpPr>
              <p:cNvPr id="11" name="Straight Connector 10">
                <a:extLst>
                  <a:ext uri="{FF2B5EF4-FFF2-40B4-BE49-F238E27FC236}">
                    <a16:creationId xmlns:a16="http://schemas.microsoft.com/office/drawing/2014/main" id="{A86A54A8-9CAA-4724-A2EB-714A2B995AAA}"/>
                  </a:ext>
                </a:extLst>
              </p:cNvPr>
              <p:cNvCxnSpPr/>
              <p:nvPr/>
            </p:nvCxnSpPr>
            <p:spPr>
              <a:xfrm>
                <a:off x="2763442" y="1441378"/>
                <a:ext cx="8358" cy="2563686"/>
              </a:xfrm>
              <a:prstGeom prst="line">
                <a:avLst/>
              </a:prstGeom>
              <a:ln w="22225">
                <a:solidFill>
                  <a:schemeClr val="bg2">
                    <a:lumMod val="25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AF417A1-390F-46EA-B6AE-EB8CE9BC2E4A}"/>
                  </a:ext>
                </a:extLst>
              </p:cNvPr>
              <p:cNvCxnSpPr/>
              <p:nvPr/>
            </p:nvCxnSpPr>
            <p:spPr>
              <a:xfrm flipH="1">
                <a:off x="467544" y="3068960"/>
                <a:ext cx="2304256" cy="0"/>
              </a:xfrm>
              <a:prstGeom prst="line">
                <a:avLst/>
              </a:prstGeom>
              <a:ln w="22225">
                <a:solidFill>
                  <a:schemeClr val="bg2">
                    <a:lumMod val="25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D3CF87F-932A-44E5-BCD6-CA025EF2D7C5}"/>
                  </a:ext>
                </a:extLst>
              </p:cNvPr>
              <p:cNvSpPr txBox="1"/>
              <p:nvPr/>
            </p:nvSpPr>
            <p:spPr>
              <a:xfrm>
                <a:off x="1907704" y="2583020"/>
                <a:ext cx="864095" cy="433993"/>
              </a:xfrm>
              <a:prstGeom prst="rect">
                <a:avLst/>
              </a:prstGeom>
              <a:noFill/>
            </p:spPr>
            <p:txBody>
              <a:bodyPr wrap="square" lIns="0" tIns="0" rIns="0" bIns="0" rtlCol="0">
                <a:spAutoFit/>
              </a:bodyPr>
              <a:lstStyle/>
              <a:p>
                <a:r>
                  <a:rPr lang="cs-CZ" sz="1600" dirty="0"/>
                  <a:t>Polsko</a:t>
                </a:r>
                <a:endParaRPr lang="en-US" sz="1600" dirty="0"/>
              </a:p>
            </p:txBody>
          </p:sp>
          <p:sp>
            <p:nvSpPr>
              <p:cNvPr id="14" name="TextBox 13">
                <a:extLst>
                  <a:ext uri="{FF2B5EF4-FFF2-40B4-BE49-F238E27FC236}">
                    <a16:creationId xmlns:a16="http://schemas.microsoft.com/office/drawing/2014/main" id="{9AB5ACFF-03E8-466D-8EC4-D560747C5294}"/>
                  </a:ext>
                </a:extLst>
              </p:cNvPr>
              <p:cNvSpPr txBox="1"/>
              <p:nvPr/>
            </p:nvSpPr>
            <p:spPr>
              <a:xfrm>
                <a:off x="2987824" y="3068959"/>
                <a:ext cx="504056" cy="433993"/>
              </a:xfrm>
              <a:prstGeom prst="rect">
                <a:avLst/>
              </a:prstGeom>
              <a:noFill/>
            </p:spPr>
            <p:txBody>
              <a:bodyPr wrap="square" lIns="0" tIns="0" rIns="0" bIns="0" rtlCol="0">
                <a:spAutoFit/>
              </a:bodyPr>
              <a:lstStyle/>
              <a:p>
                <a:r>
                  <a:rPr lang="cs-CZ" sz="1600" dirty="0"/>
                  <a:t>ČR</a:t>
                </a:r>
                <a:endParaRPr lang="en-US" sz="1600" dirty="0"/>
              </a:p>
            </p:txBody>
          </p:sp>
          <p:sp>
            <p:nvSpPr>
              <p:cNvPr id="15" name="TextBox 14">
                <a:extLst>
                  <a:ext uri="{FF2B5EF4-FFF2-40B4-BE49-F238E27FC236}">
                    <a16:creationId xmlns:a16="http://schemas.microsoft.com/office/drawing/2014/main" id="{75A15FFE-B106-4287-A129-03CD5FBB564A}"/>
                  </a:ext>
                </a:extLst>
              </p:cNvPr>
              <p:cNvSpPr txBox="1"/>
              <p:nvPr/>
            </p:nvSpPr>
            <p:spPr>
              <a:xfrm>
                <a:off x="1938165" y="3147004"/>
                <a:ext cx="576063" cy="433993"/>
              </a:xfrm>
              <a:prstGeom prst="rect">
                <a:avLst/>
              </a:prstGeom>
              <a:noFill/>
            </p:spPr>
            <p:txBody>
              <a:bodyPr wrap="square" lIns="0" tIns="0" rIns="0" bIns="0" rtlCol="0">
                <a:spAutoFit/>
              </a:bodyPr>
              <a:lstStyle/>
              <a:p>
                <a:r>
                  <a:rPr lang="cs-CZ" sz="1600" dirty="0"/>
                  <a:t>Litva</a:t>
                </a:r>
                <a:endParaRPr lang="en-US" sz="1600" dirty="0"/>
              </a:p>
            </p:txBody>
          </p:sp>
          <p:cxnSp>
            <p:nvCxnSpPr>
              <p:cNvPr id="16" name="Straight Arrow Connector 15">
                <a:extLst>
                  <a:ext uri="{FF2B5EF4-FFF2-40B4-BE49-F238E27FC236}">
                    <a16:creationId xmlns:a16="http://schemas.microsoft.com/office/drawing/2014/main" id="{143E28CE-C5A5-4C5E-BF53-FC804E818949}"/>
                  </a:ext>
                </a:extLst>
              </p:cNvPr>
              <p:cNvCxnSpPr/>
              <p:nvPr/>
            </p:nvCxnSpPr>
            <p:spPr>
              <a:xfrm>
                <a:off x="2267744" y="2132856"/>
                <a:ext cx="1368152" cy="0"/>
              </a:xfrm>
              <a:prstGeom prst="straightConnector1">
                <a:avLst/>
              </a:prstGeom>
              <a:ln w="19050">
                <a:solidFill>
                  <a:srgbClr val="AA5CAA"/>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C5D9468-02D6-4FC6-AB84-2A0F61C7F5D0}"/>
                  </a:ext>
                </a:extLst>
              </p:cNvPr>
              <p:cNvCxnSpPr/>
              <p:nvPr/>
            </p:nvCxnSpPr>
            <p:spPr>
              <a:xfrm>
                <a:off x="5580112" y="2132856"/>
                <a:ext cx="1152128" cy="0"/>
              </a:xfrm>
              <a:prstGeom prst="straightConnector1">
                <a:avLst/>
              </a:prstGeom>
              <a:ln w="19050">
                <a:solidFill>
                  <a:srgbClr val="AA5CAA"/>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614B39E-D64D-4AB8-B8FB-1512F9C306BA}"/>
                  </a:ext>
                </a:extLst>
              </p:cNvPr>
              <p:cNvSpPr txBox="1"/>
              <p:nvPr/>
            </p:nvSpPr>
            <p:spPr>
              <a:xfrm>
                <a:off x="2843808" y="1697791"/>
                <a:ext cx="792088" cy="433993"/>
              </a:xfrm>
              <a:prstGeom prst="rect">
                <a:avLst/>
              </a:prstGeom>
              <a:noFill/>
            </p:spPr>
            <p:txBody>
              <a:bodyPr wrap="square" lIns="0" tIns="0" rIns="0" bIns="0" rtlCol="0">
                <a:spAutoFit/>
              </a:bodyPr>
              <a:lstStyle/>
              <a:p>
                <a:r>
                  <a:rPr lang="cs-CZ" sz="1600" dirty="0">
                    <a:solidFill>
                      <a:srgbClr val="AA5CAA"/>
                    </a:solidFill>
                  </a:rPr>
                  <a:t>faktura</a:t>
                </a:r>
                <a:endParaRPr lang="en-US" sz="1600" dirty="0">
                  <a:solidFill>
                    <a:srgbClr val="AA5CAA"/>
                  </a:solidFill>
                </a:endParaRPr>
              </a:p>
            </p:txBody>
          </p:sp>
          <p:sp>
            <p:nvSpPr>
              <p:cNvPr id="19" name="TextBox 18">
                <a:extLst>
                  <a:ext uri="{FF2B5EF4-FFF2-40B4-BE49-F238E27FC236}">
                    <a16:creationId xmlns:a16="http://schemas.microsoft.com/office/drawing/2014/main" id="{79FD3122-D612-4186-B4D6-DB73AE0A6605}"/>
                  </a:ext>
                </a:extLst>
              </p:cNvPr>
              <p:cNvSpPr txBox="1"/>
              <p:nvPr/>
            </p:nvSpPr>
            <p:spPr>
              <a:xfrm>
                <a:off x="5760131" y="1684043"/>
                <a:ext cx="792088" cy="433993"/>
              </a:xfrm>
              <a:prstGeom prst="rect">
                <a:avLst/>
              </a:prstGeom>
              <a:noFill/>
            </p:spPr>
            <p:txBody>
              <a:bodyPr wrap="square" lIns="0" tIns="0" rIns="0" bIns="0" rtlCol="0">
                <a:spAutoFit/>
              </a:bodyPr>
              <a:lstStyle/>
              <a:p>
                <a:r>
                  <a:rPr lang="cs-CZ" sz="1600" dirty="0">
                    <a:solidFill>
                      <a:srgbClr val="AA5CAA"/>
                    </a:solidFill>
                  </a:rPr>
                  <a:t>faktura</a:t>
                </a:r>
                <a:endParaRPr lang="en-US" sz="1600" dirty="0">
                  <a:solidFill>
                    <a:srgbClr val="AA5CAA"/>
                  </a:solidFill>
                </a:endParaRPr>
              </a:p>
            </p:txBody>
          </p:sp>
          <p:cxnSp>
            <p:nvCxnSpPr>
              <p:cNvPr id="20" name="Straight Arrow Connector 19">
                <a:extLst>
                  <a:ext uri="{FF2B5EF4-FFF2-40B4-BE49-F238E27FC236}">
                    <a16:creationId xmlns:a16="http://schemas.microsoft.com/office/drawing/2014/main" id="{31ED8365-1C2A-4E06-8A82-D97CC7EE5692}"/>
                  </a:ext>
                </a:extLst>
              </p:cNvPr>
              <p:cNvCxnSpPr/>
              <p:nvPr/>
            </p:nvCxnSpPr>
            <p:spPr>
              <a:xfrm>
                <a:off x="1187624" y="2564904"/>
                <a:ext cx="0" cy="108012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E08D3653-2963-4BC4-8F08-A8BA09053992}"/>
                </a:ext>
              </a:extLst>
            </p:cNvPr>
            <p:cNvSpPr txBox="1"/>
            <p:nvPr/>
          </p:nvSpPr>
          <p:spPr>
            <a:xfrm>
              <a:off x="1131244" y="2499179"/>
              <a:ext cx="693143" cy="542488"/>
            </a:xfrm>
            <a:prstGeom prst="rect">
              <a:avLst/>
            </a:prstGeom>
            <a:noFill/>
          </p:spPr>
          <p:txBody>
            <a:bodyPr wrap="square" lIns="0" tIns="0" rIns="0" bIns="0" rtlCol="0">
              <a:spAutoFit/>
            </a:bodyPr>
            <a:lstStyle/>
            <a:p>
              <a:r>
                <a:rPr lang="cs-CZ" sz="1600" dirty="0">
                  <a:solidFill>
                    <a:srgbClr val="FF0000"/>
                  </a:solidFill>
                </a:rPr>
                <a:t>zboží</a:t>
              </a:r>
            </a:p>
            <a:p>
              <a:endParaRPr lang="en-US" sz="1600" dirty="0">
                <a:solidFill>
                  <a:srgbClr val="FF0000"/>
                </a:solidFill>
              </a:endParaRPr>
            </a:p>
          </p:txBody>
        </p:sp>
      </p:grpSp>
      <p:sp>
        <p:nvSpPr>
          <p:cNvPr id="30" name="Text Placeholder 2">
            <a:extLst>
              <a:ext uri="{FF2B5EF4-FFF2-40B4-BE49-F238E27FC236}">
                <a16:creationId xmlns:a16="http://schemas.microsoft.com/office/drawing/2014/main" id="{C6AD7AE2-44EB-40BA-AA78-BCE0ECE2D276}"/>
              </a:ext>
            </a:extLst>
          </p:cNvPr>
          <p:cNvSpPr txBox="1">
            <a:spLocks/>
          </p:cNvSpPr>
          <p:nvPr/>
        </p:nvSpPr>
        <p:spPr>
          <a:xfrm>
            <a:off x="752400" y="2869482"/>
            <a:ext cx="7639200" cy="2934343"/>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9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9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cs-CZ" sz="1600" b="0" dirty="0"/>
              <a:t>Dopravu je třeba přiřadit první transakci =&gt; ta bude představovat intrakomunitární plnění </a:t>
            </a:r>
          </a:p>
          <a:p>
            <a:pPr marL="570150" lvl="2" indent="-285750">
              <a:buFont typeface="Courier New" panose="02070309020205020404" pitchFamily="49" charset="0"/>
              <a:buChar char="o"/>
            </a:pPr>
            <a:r>
              <a:rPr lang="cs-CZ" sz="1400" dirty="0"/>
              <a:t>Dodání zboží spol. TERO spol. MERKUR tak bude osvobozeno jako dodání do JČS (100 + 0%)</a:t>
            </a:r>
          </a:p>
          <a:p>
            <a:pPr marL="570150" lvl="2" indent="-285750">
              <a:buFont typeface="Courier New" panose="02070309020205020404" pitchFamily="49" charset="0"/>
              <a:buChar char="o"/>
            </a:pPr>
            <a:r>
              <a:rPr lang="cs-CZ" sz="1400" dirty="0"/>
              <a:t>MERKUR realizuje pořízení zboží z JČS (MP ve státě ukončení přepravy v Litvě) (100 + 21%)</a:t>
            </a:r>
          </a:p>
          <a:p>
            <a:pPr marL="285750" indent="-285750">
              <a:buFont typeface="Arial" panose="020B0604020202020204" pitchFamily="34" charset="0"/>
              <a:buChar char="•"/>
            </a:pPr>
            <a:r>
              <a:rPr lang="cs-CZ" sz="1600" b="0" dirty="0"/>
              <a:t>Dodání zboží koncovému zákazníkovi bude dodáním bez přepravy s MP ve státě ukončení předcházejícího pořízení zboží – v Litvě (200 + 21%)</a:t>
            </a:r>
          </a:p>
          <a:p>
            <a:pPr marL="285750" indent="-285750">
              <a:buFont typeface="Arial" panose="020B0604020202020204" pitchFamily="34" charset="0"/>
              <a:buChar char="•"/>
            </a:pPr>
            <a:r>
              <a:rPr lang="cs-CZ" sz="1600" b="0" dirty="0"/>
              <a:t>Společnosti MERKUR vznikne povinnost registrace k DPH v Litvě (tomu se lze vyhnout – viz. Triangulace)</a:t>
            </a:r>
          </a:p>
          <a:p>
            <a:pPr marL="285750" indent="-285750">
              <a:buFont typeface="Arial" panose="020B0604020202020204" pitchFamily="34" charset="0"/>
              <a:buChar char="•"/>
            </a:pPr>
            <a:r>
              <a:rPr lang="cs-CZ" sz="1600" b="0" dirty="0"/>
              <a:t>Dopady pro společnost DELTA – registrace k DPH v Litvě, vratka DPH?</a:t>
            </a:r>
          </a:p>
        </p:txBody>
      </p:sp>
    </p:spTree>
    <p:extLst>
      <p:ext uri="{BB962C8B-B14F-4D97-AF65-F5344CB8AC3E}">
        <p14:creationId xmlns:p14="http://schemas.microsoft.com/office/powerpoint/2010/main" val="128754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 calcmode="lin" valueType="num">
                                      <p:cBhvr additive="base">
                                        <p:cTn id="7"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
                                            <p:txEl>
                                              <p:pRg st="1" end="1"/>
                                            </p:txEl>
                                          </p:spTgt>
                                        </p:tgtEl>
                                        <p:attrNameLst>
                                          <p:attrName>style.visibility</p:attrName>
                                        </p:attrNameLst>
                                      </p:cBhvr>
                                      <p:to>
                                        <p:strVal val="visible"/>
                                      </p:to>
                                    </p:set>
                                    <p:anim calcmode="lin" valueType="num">
                                      <p:cBhvr additive="base">
                                        <p:cTn id="11" dur="500" fill="hold"/>
                                        <p:tgtEl>
                                          <p:spTgt spid="3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0">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0">
                                            <p:txEl>
                                              <p:pRg st="2" end="2"/>
                                            </p:txEl>
                                          </p:spTgt>
                                        </p:tgtEl>
                                        <p:attrNameLst>
                                          <p:attrName>style.visibility</p:attrName>
                                        </p:attrNameLst>
                                      </p:cBhvr>
                                      <p:to>
                                        <p:strVal val="visible"/>
                                      </p:to>
                                    </p:set>
                                    <p:anim calcmode="lin" valueType="num">
                                      <p:cBhvr additive="base">
                                        <p:cTn id="15"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0">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0">
                                            <p:txEl>
                                              <p:pRg st="3" end="3"/>
                                            </p:txEl>
                                          </p:spTgt>
                                        </p:tgtEl>
                                        <p:attrNameLst>
                                          <p:attrName>style.visibility</p:attrName>
                                        </p:attrNameLst>
                                      </p:cBhvr>
                                      <p:to>
                                        <p:strVal val="visible"/>
                                      </p:to>
                                    </p:set>
                                    <p:anim calcmode="lin" valueType="num">
                                      <p:cBhvr additive="base">
                                        <p:cTn id="19"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0">
                                            <p:txEl>
                                              <p:pRg st="4" end="4"/>
                                            </p:txEl>
                                          </p:spTgt>
                                        </p:tgtEl>
                                        <p:attrNameLst>
                                          <p:attrName>style.visibility</p:attrName>
                                        </p:attrNameLst>
                                      </p:cBhvr>
                                      <p:to>
                                        <p:strVal val="visible"/>
                                      </p:to>
                                    </p:set>
                                    <p:anim calcmode="lin" valueType="num">
                                      <p:cBhvr additive="base">
                                        <p:cTn id="23"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0">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0">
                                            <p:txEl>
                                              <p:pRg st="5" end="5"/>
                                            </p:txEl>
                                          </p:spTgt>
                                        </p:tgtEl>
                                        <p:attrNameLst>
                                          <p:attrName>style.visibility</p:attrName>
                                        </p:attrNameLst>
                                      </p:cBhvr>
                                      <p:to>
                                        <p:strVal val="visible"/>
                                      </p:to>
                                    </p:set>
                                    <p:anim calcmode="lin" valueType="num">
                                      <p:cBhvr additive="base">
                                        <p:cTn id="27"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4C4393-030E-4E37-906D-2DB500DE46E9}"/>
              </a:ext>
            </a:extLst>
          </p:cNvPr>
          <p:cNvSpPr>
            <a:spLocks noGrp="1"/>
          </p:cNvSpPr>
          <p:nvPr>
            <p:ph type="body" sz="quarter" idx="10"/>
          </p:nvPr>
        </p:nvSpPr>
        <p:spPr>
          <a:xfrm>
            <a:off x="488950" y="3898900"/>
            <a:ext cx="8928100" cy="2311400"/>
          </a:xfrm>
        </p:spPr>
        <p:txBody>
          <a:bodyPr/>
          <a:lstStyle/>
          <a:p>
            <a:pPr marL="285750" indent="-285750">
              <a:spcAft>
                <a:spcPts val="1200"/>
              </a:spcAft>
              <a:buFont typeface="Arial" panose="020B0604020202020204" pitchFamily="34" charset="0"/>
              <a:buChar char="•"/>
            </a:pPr>
            <a:r>
              <a:rPr lang="cs-CZ" sz="1600" b="0" dirty="0"/>
              <a:t>transakce, kdy je zboží </a:t>
            </a:r>
            <a:r>
              <a:rPr lang="cs-CZ" sz="1600" b="0" dirty="0" err="1"/>
              <a:t>přeprodáváno</a:t>
            </a:r>
            <a:r>
              <a:rPr lang="cs-CZ" sz="1600" b="0" dirty="0"/>
              <a:t> několika subjekty mezi sebou, přičemž toto zboží je odesláno výrobcem, resp. prvním prodávajícím v řadě, přímo finálnímu zákazníkovi</a:t>
            </a:r>
          </a:p>
          <a:p>
            <a:pPr marL="285750" indent="-285750">
              <a:spcAft>
                <a:spcPts val="1200"/>
              </a:spcAft>
              <a:buFont typeface="Arial" panose="020B0604020202020204" pitchFamily="34" charset="0"/>
              <a:buChar char="•"/>
            </a:pPr>
            <a:r>
              <a:rPr lang="cs-CZ" sz="1600" dirty="0"/>
              <a:t>Přístup před rokem 2020 a tzv. </a:t>
            </a:r>
            <a:r>
              <a:rPr lang="cs-CZ" sz="1600" dirty="0" err="1"/>
              <a:t>quick</a:t>
            </a:r>
            <a:r>
              <a:rPr lang="cs-CZ" sz="1600" dirty="0"/>
              <a:t> </a:t>
            </a:r>
            <a:r>
              <a:rPr lang="cs-CZ" sz="1600" dirty="0" err="1"/>
              <a:t>fixes</a:t>
            </a:r>
            <a:r>
              <a:rPr lang="cs-CZ" sz="1600" dirty="0"/>
              <a:t> (QF) </a:t>
            </a:r>
            <a:r>
              <a:rPr lang="cs-CZ" sz="1600" b="0" dirty="0"/>
              <a:t>-  v EU velký důraz na rozsudky ESD, nicméně nejednotný přístup X v ZDPH není explicitně řešeno</a:t>
            </a:r>
            <a:endParaRPr lang="en-GB" sz="1600" dirty="0"/>
          </a:p>
          <a:p>
            <a:pPr marL="285750" indent="-285750">
              <a:spcAft>
                <a:spcPts val="1200"/>
              </a:spcAft>
              <a:buFont typeface="Arial" panose="020B0604020202020204" pitchFamily="34" charset="0"/>
              <a:buChar char="•"/>
            </a:pPr>
            <a:r>
              <a:rPr lang="cs-CZ" sz="1600" i="1" dirty="0"/>
              <a:t>Přístup po QF </a:t>
            </a:r>
            <a:r>
              <a:rPr lang="cs-CZ" sz="1600" b="0" i="1" dirty="0"/>
              <a:t>– důraz na rozsudky ESD stále, ale snaha sjednotit pravidla a přístup při přeshraničních transakcích se zbožím; v ZDPH již zohledněno (§ 7 a 64) – účinnost od 1. září 2020</a:t>
            </a:r>
          </a:p>
          <a:p>
            <a:endParaRPr lang="cs-CZ" dirty="0"/>
          </a:p>
        </p:txBody>
      </p:sp>
      <p:sp>
        <p:nvSpPr>
          <p:cNvPr id="3" name="Text Placeholder 2">
            <a:extLst>
              <a:ext uri="{FF2B5EF4-FFF2-40B4-BE49-F238E27FC236}">
                <a16:creationId xmlns:a16="http://schemas.microsoft.com/office/drawing/2014/main" id="{5CC40EE9-CBE4-4629-BD88-468AD165701C}"/>
              </a:ext>
            </a:extLst>
          </p:cNvPr>
          <p:cNvSpPr>
            <a:spLocks noGrp="1"/>
          </p:cNvSpPr>
          <p:nvPr>
            <p:ph type="body" sz="quarter" idx="11"/>
          </p:nvPr>
        </p:nvSpPr>
        <p:spPr/>
        <p:txBody>
          <a:bodyPr/>
          <a:lstStyle/>
          <a:p>
            <a:endParaRPr lang="cs-CZ" dirty="0"/>
          </a:p>
        </p:txBody>
      </p:sp>
      <p:sp>
        <p:nvSpPr>
          <p:cNvPr id="4" name="Title 3">
            <a:extLst>
              <a:ext uri="{FF2B5EF4-FFF2-40B4-BE49-F238E27FC236}">
                <a16:creationId xmlns:a16="http://schemas.microsoft.com/office/drawing/2014/main" id="{29E811E4-C787-484E-AE7E-F3F3EFFF03BE}"/>
              </a:ext>
            </a:extLst>
          </p:cNvPr>
          <p:cNvSpPr>
            <a:spLocks noGrp="1"/>
          </p:cNvSpPr>
          <p:nvPr>
            <p:ph type="title"/>
          </p:nvPr>
        </p:nvSpPr>
        <p:spPr/>
        <p:txBody>
          <a:bodyPr/>
          <a:lstStyle/>
          <a:p>
            <a:r>
              <a:rPr lang="en-GB" sz="5400" dirty="0" err="1"/>
              <a:t>Řetězové</a:t>
            </a:r>
            <a:r>
              <a:rPr lang="en-GB" sz="5400" dirty="0"/>
              <a:t> </a:t>
            </a:r>
            <a:r>
              <a:rPr lang="en-GB" sz="5400" dirty="0" err="1"/>
              <a:t>obchody</a:t>
            </a:r>
            <a:r>
              <a:rPr lang="en-GB" sz="5400" dirty="0"/>
              <a:t> – </a:t>
            </a:r>
            <a:r>
              <a:rPr lang="en-GB" sz="5400" dirty="0" err="1"/>
              <a:t>znázornění</a:t>
            </a:r>
            <a:r>
              <a:rPr lang="en-GB" sz="5400" dirty="0"/>
              <a:t> a ZDPH</a:t>
            </a:r>
            <a:endParaRPr lang="cs-CZ" sz="5400" dirty="0"/>
          </a:p>
        </p:txBody>
      </p:sp>
      <p:grpSp>
        <p:nvGrpSpPr>
          <p:cNvPr id="6" name="Group 5">
            <a:extLst>
              <a:ext uri="{FF2B5EF4-FFF2-40B4-BE49-F238E27FC236}">
                <a16:creationId xmlns:a16="http://schemas.microsoft.com/office/drawing/2014/main" id="{A5A195BF-5DE3-4129-ACD3-FF0737C3E5C9}"/>
              </a:ext>
            </a:extLst>
          </p:cNvPr>
          <p:cNvGrpSpPr/>
          <p:nvPr/>
        </p:nvGrpSpPr>
        <p:grpSpPr>
          <a:xfrm>
            <a:off x="1426537" y="1743045"/>
            <a:ext cx="6017778" cy="1242137"/>
            <a:chOff x="2057251" y="1397433"/>
            <a:chExt cx="8023704" cy="1656183"/>
          </a:xfrm>
        </p:grpSpPr>
        <p:sp>
          <p:nvSpPr>
            <p:cNvPr id="7" name="TextBox 6">
              <a:extLst>
                <a:ext uri="{FF2B5EF4-FFF2-40B4-BE49-F238E27FC236}">
                  <a16:creationId xmlns:a16="http://schemas.microsoft.com/office/drawing/2014/main" id="{A7474C34-35A1-4D6F-84DE-1D767DE67BB8}"/>
                </a:ext>
              </a:extLst>
            </p:cNvPr>
            <p:cNvSpPr txBox="1"/>
            <p:nvPr/>
          </p:nvSpPr>
          <p:spPr>
            <a:xfrm flipH="1">
              <a:off x="2093255" y="1782836"/>
              <a:ext cx="1152128" cy="553997"/>
            </a:xfrm>
            <a:prstGeom prst="rect">
              <a:avLst/>
            </a:prstGeom>
            <a:noFill/>
            <a:ln>
              <a:noFill/>
            </a:ln>
          </p:spPr>
          <p:txBody>
            <a:bodyPr wrap="square" lIns="0" tIns="0" rIns="0" bIns="0" rtlCol="0">
              <a:spAutoFit/>
            </a:bodyPr>
            <a:lstStyle/>
            <a:p>
              <a:pPr algn="ctr"/>
              <a:r>
                <a:rPr lang="cs-CZ" sz="1350" dirty="0">
                  <a:solidFill>
                    <a:schemeClr val="tx2"/>
                  </a:solidFill>
                </a:rPr>
                <a:t>CZ výrobce</a:t>
              </a:r>
            </a:p>
          </p:txBody>
        </p:sp>
        <p:sp>
          <p:nvSpPr>
            <p:cNvPr id="8" name="Rectangle 7">
              <a:extLst>
                <a:ext uri="{FF2B5EF4-FFF2-40B4-BE49-F238E27FC236}">
                  <a16:creationId xmlns:a16="http://schemas.microsoft.com/office/drawing/2014/main" id="{DBD17D17-C94C-45CD-BAA5-4E27C31F2467}"/>
                </a:ext>
              </a:extLst>
            </p:cNvPr>
            <p:cNvSpPr/>
            <p:nvPr/>
          </p:nvSpPr>
          <p:spPr>
            <a:xfrm>
              <a:off x="2057251" y="1702294"/>
              <a:ext cx="1224136" cy="70131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9" name="TextBox 8">
              <a:extLst>
                <a:ext uri="{FF2B5EF4-FFF2-40B4-BE49-F238E27FC236}">
                  <a16:creationId xmlns:a16="http://schemas.microsoft.com/office/drawing/2014/main" id="{6CDF53E8-3CCD-4C7B-8FBD-5397F4199237}"/>
                </a:ext>
              </a:extLst>
            </p:cNvPr>
            <p:cNvSpPr txBox="1"/>
            <p:nvPr/>
          </p:nvSpPr>
          <p:spPr>
            <a:xfrm flipH="1">
              <a:off x="4327668" y="1782836"/>
              <a:ext cx="1152128" cy="553997"/>
            </a:xfrm>
            <a:prstGeom prst="rect">
              <a:avLst/>
            </a:prstGeom>
            <a:noFill/>
            <a:ln>
              <a:noFill/>
            </a:ln>
          </p:spPr>
          <p:txBody>
            <a:bodyPr wrap="square" lIns="0" tIns="0" rIns="0" bIns="0" rtlCol="0">
              <a:spAutoFit/>
            </a:bodyPr>
            <a:lstStyle/>
            <a:p>
              <a:pPr algn="ctr"/>
              <a:r>
                <a:rPr lang="cs-CZ" sz="1350" dirty="0">
                  <a:solidFill>
                    <a:schemeClr val="tx2"/>
                  </a:solidFill>
                </a:rPr>
                <a:t>CZ obchodník</a:t>
              </a:r>
            </a:p>
          </p:txBody>
        </p:sp>
        <p:sp>
          <p:nvSpPr>
            <p:cNvPr id="10" name="TextBox 9">
              <a:extLst>
                <a:ext uri="{FF2B5EF4-FFF2-40B4-BE49-F238E27FC236}">
                  <a16:creationId xmlns:a16="http://schemas.microsoft.com/office/drawing/2014/main" id="{436F981C-3612-40C1-81D5-434C044ACDC0}"/>
                </a:ext>
              </a:extLst>
            </p:cNvPr>
            <p:cNvSpPr txBox="1"/>
            <p:nvPr/>
          </p:nvSpPr>
          <p:spPr>
            <a:xfrm flipH="1">
              <a:off x="8892823" y="1782836"/>
              <a:ext cx="1152128" cy="553997"/>
            </a:xfrm>
            <a:prstGeom prst="rect">
              <a:avLst/>
            </a:prstGeom>
            <a:noFill/>
            <a:ln>
              <a:noFill/>
            </a:ln>
          </p:spPr>
          <p:txBody>
            <a:bodyPr wrap="square" lIns="0" tIns="0" rIns="0" bIns="0" rtlCol="0">
              <a:spAutoFit/>
            </a:bodyPr>
            <a:lstStyle/>
            <a:p>
              <a:pPr algn="ctr"/>
              <a:r>
                <a:rPr lang="cs-CZ" sz="1350" dirty="0">
                  <a:solidFill>
                    <a:schemeClr val="tx2"/>
                  </a:solidFill>
                </a:rPr>
                <a:t>SK zákazník</a:t>
              </a:r>
            </a:p>
          </p:txBody>
        </p:sp>
        <p:cxnSp>
          <p:nvCxnSpPr>
            <p:cNvPr id="11" name="Straight Arrow Connector 10">
              <a:extLst>
                <a:ext uri="{FF2B5EF4-FFF2-40B4-BE49-F238E27FC236}">
                  <a16:creationId xmlns:a16="http://schemas.microsoft.com/office/drawing/2014/main" id="{47F75D36-AFC9-4C19-A1C5-3F6B7BBE6E40}"/>
                </a:ext>
              </a:extLst>
            </p:cNvPr>
            <p:cNvCxnSpPr/>
            <p:nvPr/>
          </p:nvCxnSpPr>
          <p:spPr>
            <a:xfrm>
              <a:off x="3361450" y="2059835"/>
              <a:ext cx="855955" cy="0"/>
            </a:xfrm>
            <a:prstGeom prst="straightConnector1">
              <a:avLst/>
            </a:prstGeom>
            <a:ln>
              <a:solidFill>
                <a:schemeClr val="tx2"/>
              </a:solidFill>
              <a:tailEnd type="triangle" w="lg" len="lg"/>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6CF976A0-DD9D-48E4-8754-9A60F9F83C80}"/>
                </a:ext>
              </a:extLst>
            </p:cNvPr>
            <p:cNvSpPr/>
            <p:nvPr/>
          </p:nvSpPr>
          <p:spPr>
            <a:xfrm>
              <a:off x="4297464" y="1709178"/>
              <a:ext cx="1224136" cy="70131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3" name="Rectangle 12">
              <a:extLst>
                <a:ext uri="{FF2B5EF4-FFF2-40B4-BE49-F238E27FC236}">
                  <a16:creationId xmlns:a16="http://schemas.microsoft.com/office/drawing/2014/main" id="{534BE833-26E5-4766-90A0-D15840072790}"/>
                </a:ext>
              </a:extLst>
            </p:cNvPr>
            <p:cNvSpPr/>
            <p:nvPr/>
          </p:nvSpPr>
          <p:spPr>
            <a:xfrm>
              <a:off x="6570639" y="1709178"/>
              <a:ext cx="1224136" cy="70131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cxnSp>
          <p:nvCxnSpPr>
            <p:cNvPr id="14" name="Straight Connector 13">
              <a:extLst>
                <a:ext uri="{FF2B5EF4-FFF2-40B4-BE49-F238E27FC236}">
                  <a16:creationId xmlns:a16="http://schemas.microsoft.com/office/drawing/2014/main" id="{43A1DEAA-A587-4653-AB23-0837CBAF4469}"/>
                </a:ext>
              </a:extLst>
            </p:cNvPr>
            <p:cNvCxnSpPr/>
            <p:nvPr/>
          </p:nvCxnSpPr>
          <p:spPr>
            <a:xfrm>
              <a:off x="6072075" y="1397433"/>
              <a:ext cx="0" cy="1656183"/>
            </a:xfrm>
            <a:prstGeom prst="line">
              <a:avLst/>
            </a:prstGeom>
            <a:ln w="25400">
              <a:solidFill>
                <a:srgbClr val="C00000"/>
              </a:solidFill>
              <a:prstDash val="lg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9841F78-625B-4497-A765-86E7B1A723B9}"/>
                </a:ext>
              </a:extLst>
            </p:cNvPr>
            <p:cNvSpPr txBox="1"/>
            <p:nvPr/>
          </p:nvSpPr>
          <p:spPr>
            <a:xfrm>
              <a:off x="5610170" y="2727008"/>
              <a:ext cx="360040" cy="246221"/>
            </a:xfrm>
            <a:prstGeom prst="rect">
              <a:avLst/>
            </a:prstGeom>
            <a:noFill/>
          </p:spPr>
          <p:txBody>
            <a:bodyPr wrap="square" lIns="0" tIns="0" rIns="0" bIns="0" rtlCol="0">
              <a:spAutoFit/>
            </a:bodyPr>
            <a:lstStyle/>
            <a:p>
              <a:r>
                <a:rPr lang="cs-CZ" sz="1200" dirty="0">
                  <a:solidFill>
                    <a:schemeClr val="tx2"/>
                  </a:solidFill>
                </a:rPr>
                <a:t>ČR</a:t>
              </a:r>
            </a:p>
          </p:txBody>
        </p:sp>
        <p:sp>
          <p:nvSpPr>
            <p:cNvPr id="16" name="TextBox 15">
              <a:extLst>
                <a:ext uri="{FF2B5EF4-FFF2-40B4-BE49-F238E27FC236}">
                  <a16:creationId xmlns:a16="http://schemas.microsoft.com/office/drawing/2014/main" id="{D7C94583-47F7-4CE5-809B-9DA6C568B014}"/>
                </a:ext>
              </a:extLst>
            </p:cNvPr>
            <p:cNvSpPr txBox="1"/>
            <p:nvPr/>
          </p:nvSpPr>
          <p:spPr>
            <a:xfrm flipH="1">
              <a:off x="6267190" y="2727008"/>
              <a:ext cx="275491" cy="246221"/>
            </a:xfrm>
            <a:prstGeom prst="rect">
              <a:avLst/>
            </a:prstGeom>
            <a:noFill/>
          </p:spPr>
          <p:txBody>
            <a:bodyPr wrap="square" lIns="0" tIns="0" rIns="0" bIns="0" rtlCol="0">
              <a:spAutoFit/>
            </a:bodyPr>
            <a:lstStyle/>
            <a:p>
              <a:r>
                <a:rPr lang="cs-CZ" sz="1200" dirty="0">
                  <a:solidFill>
                    <a:schemeClr val="tx2"/>
                  </a:solidFill>
                </a:rPr>
                <a:t>SK</a:t>
              </a:r>
            </a:p>
          </p:txBody>
        </p:sp>
        <p:cxnSp>
          <p:nvCxnSpPr>
            <p:cNvPr id="17" name="Straight Arrow Connector 16">
              <a:extLst>
                <a:ext uri="{FF2B5EF4-FFF2-40B4-BE49-F238E27FC236}">
                  <a16:creationId xmlns:a16="http://schemas.microsoft.com/office/drawing/2014/main" id="{51063730-3C29-4919-A19F-92CB899B85C0}"/>
                </a:ext>
              </a:extLst>
            </p:cNvPr>
            <p:cNvCxnSpPr/>
            <p:nvPr/>
          </p:nvCxnSpPr>
          <p:spPr>
            <a:xfrm>
              <a:off x="5642068" y="2052951"/>
              <a:ext cx="855955" cy="0"/>
            </a:xfrm>
            <a:prstGeom prst="straightConnector1">
              <a:avLst/>
            </a:prstGeom>
            <a:ln>
              <a:solidFill>
                <a:schemeClr val="tx2"/>
              </a:solidFill>
              <a:tailEnd type="triangle" w="lg" len="lg"/>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C6112DBC-C0E5-485B-9E0C-318A8FBA8910}"/>
                </a:ext>
              </a:extLst>
            </p:cNvPr>
            <p:cNvSpPr txBox="1"/>
            <p:nvPr/>
          </p:nvSpPr>
          <p:spPr>
            <a:xfrm flipH="1">
              <a:off x="6606642" y="1782834"/>
              <a:ext cx="1188132" cy="553997"/>
            </a:xfrm>
            <a:prstGeom prst="rect">
              <a:avLst/>
            </a:prstGeom>
            <a:noFill/>
            <a:ln>
              <a:noFill/>
            </a:ln>
          </p:spPr>
          <p:txBody>
            <a:bodyPr wrap="square" lIns="0" tIns="0" rIns="0" bIns="0" rtlCol="0">
              <a:spAutoFit/>
            </a:bodyPr>
            <a:lstStyle/>
            <a:p>
              <a:pPr algn="ctr"/>
              <a:r>
                <a:rPr lang="cs-CZ" sz="1350" dirty="0">
                  <a:solidFill>
                    <a:schemeClr val="tx2"/>
                  </a:solidFill>
                </a:rPr>
                <a:t>SK obchodník</a:t>
              </a:r>
            </a:p>
          </p:txBody>
        </p:sp>
        <p:sp>
          <p:nvSpPr>
            <p:cNvPr id="19" name="Rectangle 18">
              <a:extLst>
                <a:ext uri="{FF2B5EF4-FFF2-40B4-BE49-F238E27FC236}">
                  <a16:creationId xmlns:a16="http://schemas.microsoft.com/office/drawing/2014/main" id="{C4374805-FAED-463B-A2F9-A304DE8C40D0}"/>
                </a:ext>
              </a:extLst>
            </p:cNvPr>
            <p:cNvSpPr/>
            <p:nvPr/>
          </p:nvSpPr>
          <p:spPr>
            <a:xfrm>
              <a:off x="8856819" y="1709178"/>
              <a:ext cx="1224136" cy="70131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cxnSp>
          <p:nvCxnSpPr>
            <p:cNvPr id="20" name="Straight Arrow Connector 19">
              <a:extLst>
                <a:ext uri="{FF2B5EF4-FFF2-40B4-BE49-F238E27FC236}">
                  <a16:creationId xmlns:a16="http://schemas.microsoft.com/office/drawing/2014/main" id="{63D002FE-B825-4074-B479-58949788FDE3}"/>
                </a:ext>
              </a:extLst>
            </p:cNvPr>
            <p:cNvCxnSpPr/>
            <p:nvPr/>
          </p:nvCxnSpPr>
          <p:spPr>
            <a:xfrm>
              <a:off x="7888409" y="2052951"/>
              <a:ext cx="855955" cy="0"/>
            </a:xfrm>
            <a:prstGeom prst="straightConnector1">
              <a:avLst/>
            </a:prstGeom>
            <a:ln>
              <a:solidFill>
                <a:schemeClr val="tx2"/>
              </a:solidFill>
              <a:tailEnd type="triangle" w="lg" len="lg"/>
            </a:ln>
          </p:spPr>
          <p:style>
            <a:lnRef idx="1">
              <a:schemeClr val="dk1"/>
            </a:lnRef>
            <a:fillRef idx="0">
              <a:schemeClr val="dk1"/>
            </a:fillRef>
            <a:effectRef idx="0">
              <a:schemeClr val="dk1"/>
            </a:effectRef>
            <a:fontRef idx="minor">
              <a:schemeClr val="tx1"/>
            </a:fontRef>
          </p:style>
        </p:cxnSp>
      </p:grpSp>
      <p:sp>
        <p:nvSpPr>
          <p:cNvPr id="21" name="Arrow: Curved Up 20">
            <a:extLst>
              <a:ext uri="{FF2B5EF4-FFF2-40B4-BE49-F238E27FC236}">
                <a16:creationId xmlns:a16="http://schemas.microsoft.com/office/drawing/2014/main" id="{666EF733-F956-4794-A73C-E4B1EFCC41D5}"/>
              </a:ext>
            </a:extLst>
          </p:cNvPr>
          <p:cNvSpPr/>
          <p:nvPr/>
        </p:nvSpPr>
        <p:spPr>
          <a:xfrm>
            <a:off x="2001078" y="2690191"/>
            <a:ext cx="4956313" cy="609600"/>
          </a:xfrm>
          <a:prstGeom prst="curved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cs-CZ" sz="900" dirty="0" err="1">
              <a:solidFill>
                <a:schemeClr val="bg1"/>
              </a:solidFill>
            </a:endParaRPr>
          </a:p>
        </p:txBody>
      </p:sp>
    </p:spTree>
    <p:extLst>
      <p:ext uri="{BB962C8B-B14F-4D97-AF65-F5344CB8AC3E}">
        <p14:creationId xmlns:p14="http://schemas.microsoft.com/office/powerpoint/2010/main" val="1938622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E6C35-E508-46D2-8791-1E54154D5E33}"/>
              </a:ext>
            </a:extLst>
          </p:cNvPr>
          <p:cNvSpPr>
            <a:spLocks noGrp="1"/>
          </p:cNvSpPr>
          <p:nvPr>
            <p:ph type="title"/>
          </p:nvPr>
        </p:nvSpPr>
        <p:spPr/>
        <p:txBody>
          <a:bodyPr/>
          <a:lstStyle/>
          <a:p>
            <a:r>
              <a:rPr lang="cs-CZ" sz="5400" dirty="0"/>
              <a:t>Příklad 1 – varianta B) dopravu zajistí MERKUR</a:t>
            </a:r>
          </a:p>
        </p:txBody>
      </p:sp>
      <p:grpSp>
        <p:nvGrpSpPr>
          <p:cNvPr id="5" name="Group 4">
            <a:extLst>
              <a:ext uri="{FF2B5EF4-FFF2-40B4-BE49-F238E27FC236}">
                <a16:creationId xmlns:a16="http://schemas.microsoft.com/office/drawing/2014/main" id="{29D2E8DE-85BF-431E-B84C-9C679BE3478A}"/>
              </a:ext>
            </a:extLst>
          </p:cNvPr>
          <p:cNvGrpSpPr/>
          <p:nvPr/>
        </p:nvGrpSpPr>
        <p:grpSpPr>
          <a:xfrm>
            <a:off x="690401" y="1175176"/>
            <a:ext cx="7763197" cy="1701698"/>
            <a:chOff x="609278" y="1175175"/>
            <a:chExt cx="7763197" cy="1863176"/>
          </a:xfrm>
        </p:grpSpPr>
        <p:grpSp>
          <p:nvGrpSpPr>
            <p:cNvPr id="6" name="Group 5">
              <a:extLst>
                <a:ext uri="{FF2B5EF4-FFF2-40B4-BE49-F238E27FC236}">
                  <a16:creationId xmlns:a16="http://schemas.microsoft.com/office/drawing/2014/main" id="{540412F7-ECFB-4EF3-8049-8AA8B6827A13}"/>
                </a:ext>
              </a:extLst>
            </p:cNvPr>
            <p:cNvGrpSpPr/>
            <p:nvPr/>
          </p:nvGrpSpPr>
          <p:grpSpPr>
            <a:xfrm>
              <a:off x="609278" y="1175175"/>
              <a:ext cx="7763197" cy="1620165"/>
              <a:chOff x="323528" y="1412776"/>
              <a:chExt cx="8280920" cy="2592288"/>
            </a:xfrm>
          </p:grpSpPr>
          <p:grpSp>
            <p:nvGrpSpPr>
              <p:cNvPr id="8" name="Group 13">
                <a:extLst>
                  <a:ext uri="{FF2B5EF4-FFF2-40B4-BE49-F238E27FC236}">
                    <a16:creationId xmlns:a16="http://schemas.microsoft.com/office/drawing/2014/main" id="{069026BC-8764-4451-A61F-5A35367C2AEA}"/>
                  </a:ext>
                </a:extLst>
              </p:cNvPr>
              <p:cNvGrpSpPr/>
              <p:nvPr/>
            </p:nvGrpSpPr>
            <p:grpSpPr>
              <a:xfrm>
                <a:off x="323528" y="1412776"/>
                <a:ext cx="2088232" cy="1152128"/>
                <a:chOff x="323528" y="1196752"/>
                <a:chExt cx="2088232" cy="1152128"/>
              </a:xfrm>
            </p:grpSpPr>
            <p:pic>
              <p:nvPicPr>
                <p:cNvPr id="27" name="Picture 2">
                  <a:extLst>
                    <a:ext uri="{FF2B5EF4-FFF2-40B4-BE49-F238E27FC236}">
                      <a16:creationId xmlns:a16="http://schemas.microsoft.com/office/drawing/2014/main" id="{D4596FA4-7967-40A8-9642-513B17D3A7A5}"/>
                    </a:ext>
                  </a:extLst>
                </p:cNvPr>
                <p:cNvPicPr>
                  <a:picLocks noChangeAspect="1" noChangeArrowheads="1"/>
                </p:cNvPicPr>
                <p:nvPr/>
              </p:nvPicPr>
              <p:blipFill>
                <a:blip r:embed="rId3" cstate="print"/>
                <a:srcRect t="35920" r="78917" b="38423"/>
                <a:stretch>
                  <a:fillRect/>
                </a:stretch>
              </p:blipFill>
              <p:spPr bwMode="auto">
                <a:xfrm>
                  <a:off x="323528" y="1628800"/>
                  <a:ext cx="1800200" cy="720080"/>
                </a:xfrm>
                <a:prstGeom prst="rect">
                  <a:avLst/>
                </a:prstGeom>
                <a:noFill/>
                <a:ln w="9525">
                  <a:noFill/>
                  <a:miter lim="800000"/>
                  <a:headEnd/>
                  <a:tailEnd/>
                </a:ln>
              </p:spPr>
            </p:pic>
            <p:sp>
              <p:nvSpPr>
                <p:cNvPr id="28" name="TextBox 27">
                  <a:extLst>
                    <a:ext uri="{FF2B5EF4-FFF2-40B4-BE49-F238E27FC236}">
                      <a16:creationId xmlns:a16="http://schemas.microsoft.com/office/drawing/2014/main" id="{626A294F-FA8A-471F-B1A8-9AA1ABAABA52}"/>
                    </a:ext>
                  </a:extLst>
                </p:cNvPr>
                <p:cNvSpPr txBox="1"/>
                <p:nvPr/>
              </p:nvSpPr>
              <p:spPr>
                <a:xfrm>
                  <a:off x="467545" y="1196752"/>
                  <a:ext cx="1368152" cy="431341"/>
                </a:xfrm>
                <a:prstGeom prst="rect">
                  <a:avLst/>
                </a:prstGeom>
                <a:noFill/>
              </p:spPr>
              <p:txBody>
                <a:bodyPr wrap="square" lIns="0" tIns="0" rIns="0" bIns="0" rtlCol="0">
                  <a:spAutoFit/>
                </a:bodyPr>
                <a:lstStyle/>
                <a:p>
                  <a:r>
                    <a:rPr lang="cs-CZ" sz="1600" dirty="0"/>
                    <a:t>DIČ PL</a:t>
                  </a:r>
                  <a:endParaRPr lang="en-US" sz="1600" dirty="0"/>
                </a:p>
              </p:txBody>
            </p:sp>
            <p:sp>
              <p:nvSpPr>
                <p:cNvPr id="29" name="TextBox 28">
                  <a:extLst>
                    <a:ext uri="{FF2B5EF4-FFF2-40B4-BE49-F238E27FC236}">
                      <a16:creationId xmlns:a16="http://schemas.microsoft.com/office/drawing/2014/main" id="{4FBE56F5-A477-4FE6-9E74-227CECCE7C54}"/>
                    </a:ext>
                  </a:extLst>
                </p:cNvPr>
                <p:cNvSpPr txBox="1"/>
                <p:nvPr/>
              </p:nvSpPr>
              <p:spPr>
                <a:xfrm>
                  <a:off x="827583" y="1844824"/>
                  <a:ext cx="1584177" cy="431341"/>
                </a:xfrm>
                <a:prstGeom prst="rect">
                  <a:avLst/>
                </a:prstGeom>
                <a:noFill/>
              </p:spPr>
              <p:txBody>
                <a:bodyPr wrap="square" lIns="0" tIns="0" rIns="0" bIns="0" rtlCol="0">
                  <a:spAutoFit/>
                </a:bodyPr>
                <a:lstStyle/>
                <a:p>
                  <a:r>
                    <a:rPr lang="cs-CZ" sz="1600" dirty="0"/>
                    <a:t>TERO </a:t>
                  </a:r>
                  <a:endParaRPr lang="en-US" sz="1600" dirty="0"/>
                </a:p>
              </p:txBody>
            </p:sp>
          </p:grpSp>
          <p:grpSp>
            <p:nvGrpSpPr>
              <p:cNvPr id="9" name="Group 18">
                <a:extLst>
                  <a:ext uri="{FF2B5EF4-FFF2-40B4-BE49-F238E27FC236}">
                    <a16:creationId xmlns:a16="http://schemas.microsoft.com/office/drawing/2014/main" id="{9F52A647-E4B7-44FC-92F3-EDFF296FAE9D}"/>
                  </a:ext>
                </a:extLst>
              </p:cNvPr>
              <p:cNvGrpSpPr/>
              <p:nvPr/>
            </p:nvGrpSpPr>
            <p:grpSpPr>
              <a:xfrm>
                <a:off x="3779912" y="1412776"/>
                <a:ext cx="1800200" cy="1152126"/>
                <a:chOff x="3563888" y="1196752"/>
                <a:chExt cx="1800200" cy="1152126"/>
              </a:xfrm>
            </p:grpSpPr>
            <p:pic>
              <p:nvPicPr>
                <p:cNvPr id="24" name="Picture 2">
                  <a:extLst>
                    <a:ext uri="{FF2B5EF4-FFF2-40B4-BE49-F238E27FC236}">
                      <a16:creationId xmlns:a16="http://schemas.microsoft.com/office/drawing/2014/main" id="{5DF6EE5D-0B8A-4EC5-9A40-845916661F0D}"/>
                    </a:ext>
                  </a:extLst>
                </p:cNvPr>
                <p:cNvPicPr>
                  <a:picLocks noChangeAspect="1" noChangeArrowheads="1"/>
                </p:cNvPicPr>
                <p:nvPr/>
              </p:nvPicPr>
              <p:blipFill>
                <a:blip r:embed="rId3" cstate="print"/>
                <a:srcRect t="35920" r="78917" b="38423"/>
                <a:stretch>
                  <a:fillRect/>
                </a:stretch>
              </p:blipFill>
              <p:spPr bwMode="auto">
                <a:xfrm>
                  <a:off x="3563888" y="1628799"/>
                  <a:ext cx="1800200" cy="720079"/>
                </a:xfrm>
                <a:prstGeom prst="rect">
                  <a:avLst/>
                </a:prstGeom>
                <a:noFill/>
                <a:ln w="9525">
                  <a:noFill/>
                  <a:miter lim="800000"/>
                  <a:headEnd/>
                  <a:tailEnd/>
                </a:ln>
              </p:spPr>
            </p:pic>
            <p:sp>
              <p:nvSpPr>
                <p:cNvPr id="25" name="TextBox 24">
                  <a:extLst>
                    <a:ext uri="{FF2B5EF4-FFF2-40B4-BE49-F238E27FC236}">
                      <a16:creationId xmlns:a16="http://schemas.microsoft.com/office/drawing/2014/main" id="{7055C2DB-3104-4C93-B2DB-19E4D9EC6F9A}"/>
                    </a:ext>
                  </a:extLst>
                </p:cNvPr>
                <p:cNvSpPr txBox="1"/>
                <p:nvPr/>
              </p:nvSpPr>
              <p:spPr>
                <a:xfrm>
                  <a:off x="3923928" y="1844824"/>
                  <a:ext cx="1008112" cy="431341"/>
                </a:xfrm>
                <a:prstGeom prst="rect">
                  <a:avLst/>
                </a:prstGeom>
                <a:noFill/>
              </p:spPr>
              <p:txBody>
                <a:bodyPr wrap="square" lIns="0" tIns="0" rIns="0" bIns="0" rtlCol="0">
                  <a:spAutoFit/>
                </a:bodyPr>
                <a:lstStyle/>
                <a:p>
                  <a:r>
                    <a:rPr lang="cs-CZ" sz="1600" dirty="0"/>
                    <a:t>MERKUR</a:t>
                  </a:r>
                  <a:endParaRPr lang="en-US" sz="1600" dirty="0"/>
                </a:p>
              </p:txBody>
            </p:sp>
            <p:sp>
              <p:nvSpPr>
                <p:cNvPr id="26" name="TextBox 25">
                  <a:extLst>
                    <a:ext uri="{FF2B5EF4-FFF2-40B4-BE49-F238E27FC236}">
                      <a16:creationId xmlns:a16="http://schemas.microsoft.com/office/drawing/2014/main" id="{687F2E41-4C63-4B37-987E-466BFC3BF870}"/>
                    </a:ext>
                  </a:extLst>
                </p:cNvPr>
                <p:cNvSpPr txBox="1"/>
                <p:nvPr/>
              </p:nvSpPr>
              <p:spPr>
                <a:xfrm>
                  <a:off x="3707905" y="1196752"/>
                  <a:ext cx="1368153" cy="431341"/>
                </a:xfrm>
                <a:prstGeom prst="rect">
                  <a:avLst/>
                </a:prstGeom>
                <a:noFill/>
              </p:spPr>
              <p:txBody>
                <a:bodyPr wrap="square" lIns="0" tIns="0" rIns="0" bIns="0" rtlCol="0">
                  <a:spAutoFit/>
                </a:bodyPr>
                <a:lstStyle/>
                <a:p>
                  <a:r>
                    <a:rPr lang="cs-CZ" sz="1600" dirty="0"/>
                    <a:t>DIČ CZ</a:t>
                  </a:r>
                  <a:endParaRPr lang="en-US" sz="1600" dirty="0"/>
                </a:p>
              </p:txBody>
            </p:sp>
          </p:grpSp>
          <p:grpSp>
            <p:nvGrpSpPr>
              <p:cNvPr id="10" name="Group 17">
                <a:extLst>
                  <a:ext uri="{FF2B5EF4-FFF2-40B4-BE49-F238E27FC236}">
                    <a16:creationId xmlns:a16="http://schemas.microsoft.com/office/drawing/2014/main" id="{4E500395-35D2-49F4-9C6F-1CDB7B9AFB53}"/>
                  </a:ext>
                </a:extLst>
              </p:cNvPr>
              <p:cNvGrpSpPr/>
              <p:nvPr/>
            </p:nvGrpSpPr>
            <p:grpSpPr>
              <a:xfrm>
                <a:off x="6804248" y="1412776"/>
                <a:ext cx="1800200" cy="1152128"/>
                <a:chOff x="6084168" y="1196752"/>
                <a:chExt cx="1800200" cy="1152128"/>
              </a:xfrm>
            </p:grpSpPr>
            <p:pic>
              <p:nvPicPr>
                <p:cNvPr id="21" name="Picture 2">
                  <a:extLst>
                    <a:ext uri="{FF2B5EF4-FFF2-40B4-BE49-F238E27FC236}">
                      <a16:creationId xmlns:a16="http://schemas.microsoft.com/office/drawing/2014/main" id="{202CAC05-CC23-40C2-BD18-2DEB68B6A96F}"/>
                    </a:ext>
                  </a:extLst>
                </p:cNvPr>
                <p:cNvPicPr>
                  <a:picLocks noChangeAspect="1" noChangeArrowheads="1"/>
                </p:cNvPicPr>
                <p:nvPr/>
              </p:nvPicPr>
              <p:blipFill>
                <a:blip r:embed="rId3" cstate="print"/>
                <a:srcRect t="35920" r="78917" b="38423"/>
                <a:stretch>
                  <a:fillRect/>
                </a:stretch>
              </p:blipFill>
              <p:spPr bwMode="auto">
                <a:xfrm>
                  <a:off x="6084168" y="1628800"/>
                  <a:ext cx="1800200" cy="720080"/>
                </a:xfrm>
                <a:prstGeom prst="rect">
                  <a:avLst/>
                </a:prstGeom>
                <a:noFill/>
                <a:ln w="9525">
                  <a:noFill/>
                  <a:miter lim="800000"/>
                  <a:headEnd/>
                  <a:tailEnd/>
                </a:ln>
              </p:spPr>
            </p:pic>
            <p:sp>
              <p:nvSpPr>
                <p:cNvPr id="22" name="TextBox 21">
                  <a:extLst>
                    <a:ext uri="{FF2B5EF4-FFF2-40B4-BE49-F238E27FC236}">
                      <a16:creationId xmlns:a16="http://schemas.microsoft.com/office/drawing/2014/main" id="{B06E3D82-A2B9-45A7-8369-7A1B22DAD5B6}"/>
                    </a:ext>
                  </a:extLst>
                </p:cNvPr>
                <p:cNvSpPr txBox="1"/>
                <p:nvPr/>
              </p:nvSpPr>
              <p:spPr>
                <a:xfrm>
                  <a:off x="6444208" y="1844824"/>
                  <a:ext cx="1008112" cy="431341"/>
                </a:xfrm>
                <a:prstGeom prst="rect">
                  <a:avLst/>
                </a:prstGeom>
                <a:noFill/>
              </p:spPr>
              <p:txBody>
                <a:bodyPr wrap="square" lIns="0" tIns="0" rIns="0" bIns="0" rtlCol="0">
                  <a:spAutoFit/>
                </a:bodyPr>
                <a:lstStyle/>
                <a:p>
                  <a:r>
                    <a:rPr lang="cs-CZ" sz="1600" dirty="0"/>
                    <a:t>DELTA</a:t>
                  </a:r>
                  <a:endParaRPr lang="en-US" sz="1600" dirty="0"/>
                </a:p>
              </p:txBody>
            </p:sp>
            <p:sp>
              <p:nvSpPr>
                <p:cNvPr id="23" name="TextBox 22">
                  <a:extLst>
                    <a:ext uri="{FF2B5EF4-FFF2-40B4-BE49-F238E27FC236}">
                      <a16:creationId xmlns:a16="http://schemas.microsoft.com/office/drawing/2014/main" id="{5CB75F9E-EF9D-4386-AC02-FC54D1826165}"/>
                    </a:ext>
                  </a:extLst>
                </p:cNvPr>
                <p:cNvSpPr txBox="1"/>
                <p:nvPr/>
              </p:nvSpPr>
              <p:spPr>
                <a:xfrm>
                  <a:off x="6228185" y="1196752"/>
                  <a:ext cx="1368153" cy="431341"/>
                </a:xfrm>
                <a:prstGeom prst="rect">
                  <a:avLst/>
                </a:prstGeom>
                <a:noFill/>
              </p:spPr>
              <p:txBody>
                <a:bodyPr wrap="square" lIns="0" tIns="0" rIns="0" bIns="0" rtlCol="0">
                  <a:spAutoFit/>
                </a:bodyPr>
                <a:lstStyle/>
                <a:p>
                  <a:r>
                    <a:rPr lang="cs-CZ" sz="1600" dirty="0"/>
                    <a:t>DIČ CZ</a:t>
                  </a:r>
                  <a:endParaRPr lang="en-US" sz="1600" dirty="0"/>
                </a:p>
              </p:txBody>
            </p:sp>
          </p:grpSp>
          <p:cxnSp>
            <p:nvCxnSpPr>
              <p:cNvPr id="11" name="Straight Connector 10">
                <a:extLst>
                  <a:ext uri="{FF2B5EF4-FFF2-40B4-BE49-F238E27FC236}">
                    <a16:creationId xmlns:a16="http://schemas.microsoft.com/office/drawing/2014/main" id="{09BA1712-5330-4C30-992D-D5EA649138C2}"/>
                  </a:ext>
                </a:extLst>
              </p:cNvPr>
              <p:cNvCxnSpPr/>
              <p:nvPr/>
            </p:nvCxnSpPr>
            <p:spPr>
              <a:xfrm>
                <a:off x="2763442" y="1441378"/>
                <a:ext cx="8358" cy="2563686"/>
              </a:xfrm>
              <a:prstGeom prst="line">
                <a:avLst/>
              </a:prstGeom>
              <a:ln w="22225">
                <a:solidFill>
                  <a:schemeClr val="bg2">
                    <a:lumMod val="25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0FD39F3-1470-428E-8C02-AB391D0FD5C9}"/>
                  </a:ext>
                </a:extLst>
              </p:cNvPr>
              <p:cNvCxnSpPr/>
              <p:nvPr/>
            </p:nvCxnSpPr>
            <p:spPr>
              <a:xfrm flipH="1">
                <a:off x="467544" y="3068960"/>
                <a:ext cx="2304256" cy="0"/>
              </a:xfrm>
              <a:prstGeom prst="line">
                <a:avLst/>
              </a:prstGeom>
              <a:ln w="22225">
                <a:solidFill>
                  <a:schemeClr val="bg2">
                    <a:lumMod val="25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7F2F11A-8C69-4575-A6DA-981E1420FD89}"/>
                  </a:ext>
                </a:extLst>
              </p:cNvPr>
              <p:cNvSpPr txBox="1"/>
              <p:nvPr/>
            </p:nvSpPr>
            <p:spPr>
              <a:xfrm>
                <a:off x="1907704" y="2583018"/>
                <a:ext cx="864095" cy="431341"/>
              </a:xfrm>
              <a:prstGeom prst="rect">
                <a:avLst/>
              </a:prstGeom>
              <a:noFill/>
            </p:spPr>
            <p:txBody>
              <a:bodyPr wrap="square" lIns="0" tIns="0" rIns="0" bIns="0" rtlCol="0">
                <a:spAutoFit/>
              </a:bodyPr>
              <a:lstStyle/>
              <a:p>
                <a:r>
                  <a:rPr lang="cs-CZ" sz="1600" dirty="0"/>
                  <a:t>Polsko</a:t>
                </a:r>
                <a:endParaRPr lang="en-US" sz="1600" dirty="0"/>
              </a:p>
            </p:txBody>
          </p:sp>
          <p:sp>
            <p:nvSpPr>
              <p:cNvPr id="14" name="TextBox 13">
                <a:extLst>
                  <a:ext uri="{FF2B5EF4-FFF2-40B4-BE49-F238E27FC236}">
                    <a16:creationId xmlns:a16="http://schemas.microsoft.com/office/drawing/2014/main" id="{AA6E12E1-C50F-4FB4-8611-EED51B3EC44F}"/>
                  </a:ext>
                </a:extLst>
              </p:cNvPr>
              <p:cNvSpPr txBox="1"/>
              <p:nvPr/>
            </p:nvSpPr>
            <p:spPr>
              <a:xfrm>
                <a:off x="2987824" y="3068961"/>
                <a:ext cx="504056" cy="431341"/>
              </a:xfrm>
              <a:prstGeom prst="rect">
                <a:avLst/>
              </a:prstGeom>
              <a:noFill/>
            </p:spPr>
            <p:txBody>
              <a:bodyPr wrap="square" lIns="0" tIns="0" rIns="0" bIns="0" rtlCol="0">
                <a:spAutoFit/>
              </a:bodyPr>
              <a:lstStyle/>
              <a:p>
                <a:r>
                  <a:rPr lang="cs-CZ" sz="1600" dirty="0"/>
                  <a:t>ČR</a:t>
                </a:r>
                <a:endParaRPr lang="en-US" sz="1600" dirty="0"/>
              </a:p>
            </p:txBody>
          </p:sp>
          <p:sp>
            <p:nvSpPr>
              <p:cNvPr id="15" name="TextBox 14">
                <a:extLst>
                  <a:ext uri="{FF2B5EF4-FFF2-40B4-BE49-F238E27FC236}">
                    <a16:creationId xmlns:a16="http://schemas.microsoft.com/office/drawing/2014/main" id="{F092C79D-20F7-465D-AA5C-C17E8467276C}"/>
                  </a:ext>
                </a:extLst>
              </p:cNvPr>
              <p:cNvSpPr txBox="1"/>
              <p:nvPr/>
            </p:nvSpPr>
            <p:spPr>
              <a:xfrm>
                <a:off x="1938165" y="3147005"/>
                <a:ext cx="576063" cy="431341"/>
              </a:xfrm>
              <a:prstGeom prst="rect">
                <a:avLst/>
              </a:prstGeom>
              <a:noFill/>
            </p:spPr>
            <p:txBody>
              <a:bodyPr wrap="square" lIns="0" tIns="0" rIns="0" bIns="0" rtlCol="0">
                <a:spAutoFit/>
              </a:bodyPr>
              <a:lstStyle/>
              <a:p>
                <a:r>
                  <a:rPr lang="cs-CZ" sz="1600" dirty="0"/>
                  <a:t>Litva</a:t>
                </a:r>
                <a:endParaRPr lang="en-US" sz="1600" dirty="0"/>
              </a:p>
            </p:txBody>
          </p:sp>
          <p:cxnSp>
            <p:nvCxnSpPr>
              <p:cNvPr id="16" name="Straight Arrow Connector 15">
                <a:extLst>
                  <a:ext uri="{FF2B5EF4-FFF2-40B4-BE49-F238E27FC236}">
                    <a16:creationId xmlns:a16="http://schemas.microsoft.com/office/drawing/2014/main" id="{933F707B-7E7F-499D-9F10-85B0E9BCC0A0}"/>
                  </a:ext>
                </a:extLst>
              </p:cNvPr>
              <p:cNvCxnSpPr/>
              <p:nvPr/>
            </p:nvCxnSpPr>
            <p:spPr>
              <a:xfrm>
                <a:off x="2267744" y="2132856"/>
                <a:ext cx="1368152" cy="0"/>
              </a:xfrm>
              <a:prstGeom prst="straightConnector1">
                <a:avLst/>
              </a:prstGeom>
              <a:ln w="19050">
                <a:solidFill>
                  <a:srgbClr val="AA5CAA"/>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598F777-8F04-446F-8DF1-4B0E69D96CC0}"/>
                  </a:ext>
                </a:extLst>
              </p:cNvPr>
              <p:cNvCxnSpPr/>
              <p:nvPr/>
            </p:nvCxnSpPr>
            <p:spPr>
              <a:xfrm>
                <a:off x="5580112" y="2132856"/>
                <a:ext cx="1152128" cy="0"/>
              </a:xfrm>
              <a:prstGeom prst="straightConnector1">
                <a:avLst/>
              </a:prstGeom>
              <a:ln w="19050">
                <a:solidFill>
                  <a:srgbClr val="AA5CAA"/>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0266727-1B28-4414-90C7-1A420BE311AC}"/>
                  </a:ext>
                </a:extLst>
              </p:cNvPr>
              <p:cNvSpPr txBox="1"/>
              <p:nvPr/>
            </p:nvSpPr>
            <p:spPr>
              <a:xfrm>
                <a:off x="2843808" y="1697792"/>
                <a:ext cx="792088" cy="431341"/>
              </a:xfrm>
              <a:prstGeom prst="rect">
                <a:avLst/>
              </a:prstGeom>
              <a:noFill/>
            </p:spPr>
            <p:txBody>
              <a:bodyPr wrap="square" lIns="0" tIns="0" rIns="0" bIns="0" rtlCol="0">
                <a:spAutoFit/>
              </a:bodyPr>
              <a:lstStyle/>
              <a:p>
                <a:r>
                  <a:rPr lang="cs-CZ" sz="1600" dirty="0">
                    <a:solidFill>
                      <a:srgbClr val="AA5CAA"/>
                    </a:solidFill>
                  </a:rPr>
                  <a:t>faktura</a:t>
                </a:r>
                <a:endParaRPr lang="en-US" sz="1600" dirty="0">
                  <a:solidFill>
                    <a:srgbClr val="AA5CAA"/>
                  </a:solidFill>
                </a:endParaRPr>
              </a:p>
            </p:txBody>
          </p:sp>
          <p:sp>
            <p:nvSpPr>
              <p:cNvPr id="19" name="TextBox 18">
                <a:extLst>
                  <a:ext uri="{FF2B5EF4-FFF2-40B4-BE49-F238E27FC236}">
                    <a16:creationId xmlns:a16="http://schemas.microsoft.com/office/drawing/2014/main" id="{0A85E605-40C9-4C31-A8AD-A663DEEF944B}"/>
                  </a:ext>
                </a:extLst>
              </p:cNvPr>
              <p:cNvSpPr txBox="1"/>
              <p:nvPr/>
            </p:nvSpPr>
            <p:spPr>
              <a:xfrm>
                <a:off x="5760131" y="1684040"/>
                <a:ext cx="792088" cy="431341"/>
              </a:xfrm>
              <a:prstGeom prst="rect">
                <a:avLst/>
              </a:prstGeom>
              <a:noFill/>
            </p:spPr>
            <p:txBody>
              <a:bodyPr wrap="square" lIns="0" tIns="0" rIns="0" bIns="0" rtlCol="0">
                <a:spAutoFit/>
              </a:bodyPr>
              <a:lstStyle/>
              <a:p>
                <a:r>
                  <a:rPr lang="cs-CZ" sz="1600" dirty="0">
                    <a:solidFill>
                      <a:srgbClr val="AA5CAA"/>
                    </a:solidFill>
                  </a:rPr>
                  <a:t>faktura</a:t>
                </a:r>
                <a:endParaRPr lang="en-US" sz="1600" dirty="0">
                  <a:solidFill>
                    <a:srgbClr val="AA5CAA"/>
                  </a:solidFill>
                </a:endParaRPr>
              </a:p>
            </p:txBody>
          </p:sp>
          <p:cxnSp>
            <p:nvCxnSpPr>
              <p:cNvPr id="20" name="Straight Arrow Connector 19">
                <a:extLst>
                  <a:ext uri="{FF2B5EF4-FFF2-40B4-BE49-F238E27FC236}">
                    <a16:creationId xmlns:a16="http://schemas.microsoft.com/office/drawing/2014/main" id="{8AFB42AA-3431-4946-BEBA-B454FA0BB290}"/>
                  </a:ext>
                </a:extLst>
              </p:cNvPr>
              <p:cNvCxnSpPr/>
              <p:nvPr/>
            </p:nvCxnSpPr>
            <p:spPr>
              <a:xfrm>
                <a:off x="1187624" y="2564904"/>
                <a:ext cx="0" cy="108012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2C90EE18-3710-415B-974F-2C9FF6C9977D}"/>
                </a:ext>
              </a:extLst>
            </p:cNvPr>
            <p:cNvSpPr txBox="1"/>
            <p:nvPr/>
          </p:nvSpPr>
          <p:spPr>
            <a:xfrm>
              <a:off x="1131244" y="2499179"/>
              <a:ext cx="693143" cy="539172"/>
            </a:xfrm>
            <a:prstGeom prst="rect">
              <a:avLst/>
            </a:prstGeom>
            <a:noFill/>
          </p:spPr>
          <p:txBody>
            <a:bodyPr wrap="square" lIns="0" tIns="0" rIns="0" bIns="0" rtlCol="0">
              <a:spAutoFit/>
            </a:bodyPr>
            <a:lstStyle/>
            <a:p>
              <a:r>
                <a:rPr lang="cs-CZ" sz="1600" dirty="0">
                  <a:solidFill>
                    <a:srgbClr val="FF0000"/>
                  </a:solidFill>
                </a:rPr>
                <a:t>zboží</a:t>
              </a:r>
            </a:p>
            <a:p>
              <a:endParaRPr lang="en-US" sz="1600" dirty="0">
                <a:solidFill>
                  <a:srgbClr val="FF0000"/>
                </a:solidFill>
              </a:endParaRPr>
            </a:p>
          </p:txBody>
        </p:sp>
      </p:grpSp>
      <p:sp>
        <p:nvSpPr>
          <p:cNvPr id="30" name="Text Placeholder 2">
            <a:extLst>
              <a:ext uri="{FF2B5EF4-FFF2-40B4-BE49-F238E27FC236}">
                <a16:creationId xmlns:a16="http://schemas.microsoft.com/office/drawing/2014/main" id="{924B901D-CB5E-49CE-B697-9833353B4529}"/>
              </a:ext>
            </a:extLst>
          </p:cNvPr>
          <p:cNvSpPr>
            <a:spLocks noGrp="1"/>
          </p:cNvSpPr>
          <p:nvPr>
            <p:ph type="body" sz="quarter" idx="10"/>
          </p:nvPr>
        </p:nvSpPr>
        <p:spPr>
          <a:xfrm>
            <a:off x="690401" y="2664899"/>
            <a:ext cx="7639200" cy="2926951"/>
          </a:xfrm>
        </p:spPr>
        <p:txBody>
          <a:bodyPr/>
          <a:lstStyle/>
          <a:p>
            <a:pPr marL="284400" lvl="2" indent="0">
              <a:buNone/>
            </a:pPr>
            <a:r>
              <a:rPr lang="cs-CZ" sz="1400" u="sng" dirty="0"/>
              <a:t>MERKUR poskytne své CZ DIČ (LT DIČ)</a:t>
            </a:r>
          </a:p>
          <a:p>
            <a:pPr marL="570150" lvl="2" indent="-285750">
              <a:buFont typeface="Arial" panose="020B0604020202020204" pitchFamily="34" charset="0"/>
              <a:buChar char="•"/>
            </a:pPr>
            <a:r>
              <a:rPr lang="cs-CZ" sz="1200" dirty="0"/>
              <a:t>MERKUR předložením CZ DIČ indikuje, že má jít o přeshraniční transakci mezi spol. TERO a spol. MERKUR</a:t>
            </a:r>
          </a:p>
          <a:p>
            <a:pPr marL="570150" lvl="2" indent="-285750">
              <a:buFont typeface="Arial" panose="020B0604020202020204" pitchFamily="34" charset="0"/>
              <a:buChar char="•"/>
            </a:pPr>
            <a:r>
              <a:rPr lang="cs-CZ" sz="1200" dirty="0"/>
              <a:t>Dodání zboží spol. TERO spol. MERKUR tak bude osvobozeno jako dodání do JČS (100 + 0%)</a:t>
            </a:r>
          </a:p>
          <a:p>
            <a:pPr marL="570150" lvl="2" indent="-285750">
              <a:buFont typeface="Arial" panose="020B0604020202020204" pitchFamily="34" charset="0"/>
              <a:buChar char="•"/>
            </a:pPr>
            <a:r>
              <a:rPr lang="cs-CZ" sz="1200" dirty="0"/>
              <a:t>MERKUR realizuje pořízení zboží z JČS (MP ve státě ukončení přepravy v Litvě) (100 + 21%)</a:t>
            </a:r>
          </a:p>
          <a:p>
            <a:pPr marL="570150" lvl="2" indent="-285750">
              <a:buFont typeface="Arial" panose="020B0604020202020204" pitchFamily="34" charset="0"/>
              <a:buChar char="•"/>
            </a:pPr>
            <a:r>
              <a:rPr lang="cs-CZ" sz="1200" dirty="0"/>
              <a:t>Společnosti MERKUR vznikne povinnost se zaregistrovat k DPH v Litvě (pokud zde ještě DPH registraci nemá), případně možnost Triangulace??</a:t>
            </a:r>
          </a:p>
          <a:p>
            <a:pPr marL="284400" lvl="2" indent="0">
              <a:buNone/>
            </a:pPr>
            <a:r>
              <a:rPr lang="cs-CZ" sz="1400" b="0" u="sng" dirty="0"/>
              <a:t>MERKUR poskytne PL DIČ</a:t>
            </a:r>
          </a:p>
          <a:p>
            <a:pPr marL="455850" lvl="2" indent="-171450">
              <a:buFont typeface="Arial" panose="020B0604020202020204" pitchFamily="34" charset="0"/>
              <a:buChar char="•"/>
            </a:pPr>
            <a:r>
              <a:rPr lang="cs-CZ" sz="1200" b="0" dirty="0"/>
              <a:t>Merkur předložením </a:t>
            </a:r>
            <a:r>
              <a:rPr lang="cs-CZ" sz="1200" dirty="0"/>
              <a:t>PL</a:t>
            </a:r>
            <a:r>
              <a:rPr lang="cs-CZ" sz="1200" b="0" dirty="0"/>
              <a:t> DIČ indikuje, že má jít o lokální plnění se společností TERO s místem plnění v Polsku</a:t>
            </a:r>
            <a:endParaRPr lang="cs-CZ" sz="1200" dirty="0"/>
          </a:p>
          <a:p>
            <a:pPr marL="455850" lvl="2" indent="-171450">
              <a:buFont typeface="Arial" panose="020B0604020202020204" pitchFamily="34" charset="0"/>
              <a:buChar char="•"/>
            </a:pPr>
            <a:r>
              <a:rPr lang="cs-CZ" sz="1200" b="0" dirty="0"/>
              <a:t>První transakce bude bez přepravy =&gt; MP v Polsku, spol. TERO vykáže lokální plnění v Polsku (100 + 23%)</a:t>
            </a:r>
          </a:p>
          <a:p>
            <a:pPr marL="455850" lvl="2" indent="-171450">
              <a:buFont typeface="Arial" panose="020B0604020202020204" pitchFamily="34" charset="0"/>
              <a:buChar char="•"/>
            </a:pPr>
            <a:r>
              <a:rPr lang="cs-CZ" sz="1200" dirty="0"/>
              <a:t>Transakce mezi spol. Merkur a spol. Delta bude pak přeshraniční plnění, tedy spol. Merkur bude mít osvobozeno dodání zboží do JČS a spol. Delta odvede daň v Litvě</a:t>
            </a:r>
          </a:p>
          <a:p>
            <a:pPr marL="455850" lvl="2" indent="-171450">
              <a:buFont typeface="Arial" panose="020B0604020202020204" pitchFamily="34" charset="0"/>
              <a:buChar char="•"/>
            </a:pPr>
            <a:r>
              <a:rPr lang="cs-CZ" sz="1200" b="0" dirty="0"/>
              <a:t>MERKUR v rámci PL přiznání vykáže dodání do JČS (200 + 0%)</a:t>
            </a:r>
          </a:p>
          <a:p>
            <a:pPr marL="455850" lvl="2" indent="-171450">
              <a:buFont typeface="Arial" panose="020B0604020202020204" pitchFamily="34" charset="0"/>
              <a:buChar char="•"/>
            </a:pPr>
            <a:r>
              <a:rPr lang="cs-CZ" sz="1200" b="0" dirty="0"/>
              <a:t>DELTA vykáže pořízení zboží z JČS (200 + 21%)</a:t>
            </a:r>
          </a:p>
          <a:p>
            <a:endParaRPr lang="cs-CZ" dirty="0"/>
          </a:p>
        </p:txBody>
      </p:sp>
    </p:spTree>
    <p:extLst>
      <p:ext uri="{BB962C8B-B14F-4D97-AF65-F5344CB8AC3E}">
        <p14:creationId xmlns:p14="http://schemas.microsoft.com/office/powerpoint/2010/main" val="379751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 calcmode="lin" valueType="num">
                                      <p:cBhvr additive="base">
                                        <p:cTn id="7"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
                                            <p:txEl>
                                              <p:pRg st="1" end="1"/>
                                            </p:txEl>
                                          </p:spTgt>
                                        </p:tgtEl>
                                        <p:attrNameLst>
                                          <p:attrName>style.visibility</p:attrName>
                                        </p:attrNameLst>
                                      </p:cBhvr>
                                      <p:to>
                                        <p:strVal val="visible"/>
                                      </p:to>
                                    </p:set>
                                    <p:anim calcmode="lin" valueType="num">
                                      <p:cBhvr additive="base">
                                        <p:cTn id="13" dur="500" fill="hold"/>
                                        <p:tgtEl>
                                          <p:spTgt spid="3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0">
                                            <p:txEl>
                                              <p:pRg st="2" end="2"/>
                                            </p:txEl>
                                          </p:spTgt>
                                        </p:tgtEl>
                                        <p:attrNameLst>
                                          <p:attrName>style.visibility</p:attrName>
                                        </p:attrNameLst>
                                      </p:cBhvr>
                                      <p:to>
                                        <p:strVal val="visible"/>
                                      </p:to>
                                    </p:set>
                                    <p:anim calcmode="lin" valueType="num">
                                      <p:cBhvr additive="base">
                                        <p:cTn id="17"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0">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
                                            <p:txEl>
                                              <p:pRg st="3" end="3"/>
                                            </p:txEl>
                                          </p:spTgt>
                                        </p:tgtEl>
                                        <p:attrNameLst>
                                          <p:attrName>style.visibility</p:attrName>
                                        </p:attrNameLst>
                                      </p:cBhvr>
                                      <p:to>
                                        <p:strVal val="visible"/>
                                      </p:to>
                                    </p:set>
                                    <p:anim calcmode="lin" valueType="num">
                                      <p:cBhvr additive="base">
                                        <p:cTn id="21"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0">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0">
                                            <p:txEl>
                                              <p:pRg st="4" end="4"/>
                                            </p:txEl>
                                          </p:spTgt>
                                        </p:tgtEl>
                                        <p:attrNameLst>
                                          <p:attrName>style.visibility</p:attrName>
                                        </p:attrNameLst>
                                      </p:cBhvr>
                                      <p:to>
                                        <p:strVal val="visible"/>
                                      </p:to>
                                    </p:set>
                                    <p:anim calcmode="lin" valueType="num">
                                      <p:cBhvr additive="base">
                                        <p:cTn id="25"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
                                            <p:txEl>
                                              <p:pRg st="5" end="5"/>
                                            </p:txEl>
                                          </p:spTgt>
                                        </p:tgtEl>
                                        <p:attrNameLst>
                                          <p:attrName>style.visibility</p:attrName>
                                        </p:attrNameLst>
                                      </p:cBhvr>
                                      <p:to>
                                        <p:strVal val="visible"/>
                                      </p:to>
                                    </p:set>
                                    <p:anim calcmode="lin" valueType="num">
                                      <p:cBhvr additive="base">
                                        <p:cTn id="31"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0">
                                            <p:txEl>
                                              <p:pRg st="6" end="6"/>
                                            </p:txEl>
                                          </p:spTgt>
                                        </p:tgtEl>
                                        <p:attrNameLst>
                                          <p:attrName>style.visibility</p:attrName>
                                        </p:attrNameLst>
                                      </p:cBhvr>
                                      <p:to>
                                        <p:strVal val="visible"/>
                                      </p:to>
                                    </p:set>
                                    <p:anim calcmode="lin" valueType="num">
                                      <p:cBhvr additive="base">
                                        <p:cTn id="37"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0">
                                            <p:txEl>
                                              <p:pRg st="7" end="7"/>
                                            </p:txEl>
                                          </p:spTgt>
                                        </p:tgtEl>
                                        <p:attrNameLst>
                                          <p:attrName>style.visibility</p:attrName>
                                        </p:attrNameLst>
                                      </p:cBhvr>
                                      <p:to>
                                        <p:strVal val="visible"/>
                                      </p:to>
                                    </p:set>
                                    <p:anim calcmode="lin" valueType="num">
                                      <p:cBhvr additive="base">
                                        <p:cTn id="41"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0">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0">
                                            <p:txEl>
                                              <p:pRg st="8" end="8"/>
                                            </p:txEl>
                                          </p:spTgt>
                                        </p:tgtEl>
                                        <p:attrNameLst>
                                          <p:attrName>style.visibility</p:attrName>
                                        </p:attrNameLst>
                                      </p:cBhvr>
                                      <p:to>
                                        <p:strVal val="visible"/>
                                      </p:to>
                                    </p:set>
                                    <p:anim calcmode="lin" valueType="num">
                                      <p:cBhvr additive="base">
                                        <p:cTn id="45" dur="500" fill="hold"/>
                                        <p:tgtEl>
                                          <p:spTgt spid="30">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0">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0">
                                            <p:txEl>
                                              <p:pRg st="9" end="9"/>
                                            </p:txEl>
                                          </p:spTgt>
                                        </p:tgtEl>
                                        <p:attrNameLst>
                                          <p:attrName>style.visibility</p:attrName>
                                        </p:attrNameLst>
                                      </p:cBhvr>
                                      <p:to>
                                        <p:strVal val="visible"/>
                                      </p:to>
                                    </p:set>
                                    <p:anim calcmode="lin" valueType="num">
                                      <p:cBhvr additive="base">
                                        <p:cTn id="49"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0">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0">
                                            <p:txEl>
                                              <p:pRg st="10" end="10"/>
                                            </p:txEl>
                                          </p:spTgt>
                                        </p:tgtEl>
                                        <p:attrNameLst>
                                          <p:attrName>style.visibility</p:attrName>
                                        </p:attrNameLst>
                                      </p:cBhvr>
                                      <p:to>
                                        <p:strVal val="visible"/>
                                      </p:to>
                                    </p:set>
                                    <p:anim calcmode="lin" valueType="num">
                                      <p:cBhvr additive="base">
                                        <p:cTn id="53" dur="500" fill="hold"/>
                                        <p:tgtEl>
                                          <p:spTgt spid="30">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0">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B5B80-718F-4D89-B262-B01FEA9C5F4F}"/>
              </a:ext>
            </a:extLst>
          </p:cNvPr>
          <p:cNvSpPr>
            <a:spLocks noGrp="1"/>
          </p:cNvSpPr>
          <p:nvPr>
            <p:ph type="title"/>
          </p:nvPr>
        </p:nvSpPr>
        <p:spPr/>
        <p:txBody>
          <a:bodyPr/>
          <a:lstStyle/>
          <a:p>
            <a:r>
              <a:rPr lang="cs-CZ" sz="5400" dirty="0"/>
              <a:t>Příklad 1 – varianta C) dopravu zajistí DELTA</a:t>
            </a:r>
          </a:p>
        </p:txBody>
      </p:sp>
      <p:grpSp>
        <p:nvGrpSpPr>
          <p:cNvPr id="5" name="Group 4">
            <a:extLst>
              <a:ext uri="{FF2B5EF4-FFF2-40B4-BE49-F238E27FC236}">
                <a16:creationId xmlns:a16="http://schemas.microsoft.com/office/drawing/2014/main" id="{4AC776C7-4A24-4823-A45E-24C58713EA73}"/>
              </a:ext>
            </a:extLst>
          </p:cNvPr>
          <p:cNvGrpSpPr/>
          <p:nvPr/>
        </p:nvGrpSpPr>
        <p:grpSpPr>
          <a:xfrm>
            <a:off x="690401" y="1133986"/>
            <a:ext cx="7763197" cy="1679526"/>
            <a:chOff x="609278" y="1175175"/>
            <a:chExt cx="7763197" cy="1873247"/>
          </a:xfrm>
        </p:grpSpPr>
        <p:grpSp>
          <p:nvGrpSpPr>
            <p:cNvPr id="6" name="Group 5">
              <a:extLst>
                <a:ext uri="{FF2B5EF4-FFF2-40B4-BE49-F238E27FC236}">
                  <a16:creationId xmlns:a16="http://schemas.microsoft.com/office/drawing/2014/main" id="{50CCABF9-8349-414B-A0A8-3AAE21BB9D3B}"/>
                </a:ext>
              </a:extLst>
            </p:cNvPr>
            <p:cNvGrpSpPr/>
            <p:nvPr/>
          </p:nvGrpSpPr>
          <p:grpSpPr>
            <a:xfrm>
              <a:off x="609278" y="1175175"/>
              <a:ext cx="7763197" cy="1620165"/>
              <a:chOff x="323528" y="1412776"/>
              <a:chExt cx="8280920" cy="2592288"/>
            </a:xfrm>
          </p:grpSpPr>
          <p:grpSp>
            <p:nvGrpSpPr>
              <p:cNvPr id="8" name="Group 13">
                <a:extLst>
                  <a:ext uri="{FF2B5EF4-FFF2-40B4-BE49-F238E27FC236}">
                    <a16:creationId xmlns:a16="http://schemas.microsoft.com/office/drawing/2014/main" id="{EAF589ED-5CD8-455F-B58A-BA75546ED642}"/>
                  </a:ext>
                </a:extLst>
              </p:cNvPr>
              <p:cNvGrpSpPr/>
              <p:nvPr/>
            </p:nvGrpSpPr>
            <p:grpSpPr>
              <a:xfrm>
                <a:off x="323528" y="1412776"/>
                <a:ext cx="2088232" cy="1152128"/>
                <a:chOff x="323528" y="1196752"/>
                <a:chExt cx="2088232" cy="1152128"/>
              </a:xfrm>
            </p:grpSpPr>
            <p:pic>
              <p:nvPicPr>
                <p:cNvPr id="27" name="Picture 2">
                  <a:extLst>
                    <a:ext uri="{FF2B5EF4-FFF2-40B4-BE49-F238E27FC236}">
                      <a16:creationId xmlns:a16="http://schemas.microsoft.com/office/drawing/2014/main" id="{53BD9997-90CF-4942-8179-C6EC91A3064D}"/>
                    </a:ext>
                  </a:extLst>
                </p:cNvPr>
                <p:cNvPicPr>
                  <a:picLocks noChangeAspect="1" noChangeArrowheads="1"/>
                </p:cNvPicPr>
                <p:nvPr/>
              </p:nvPicPr>
              <p:blipFill>
                <a:blip r:embed="rId3" cstate="print"/>
                <a:srcRect t="35920" r="78917" b="38423"/>
                <a:stretch>
                  <a:fillRect/>
                </a:stretch>
              </p:blipFill>
              <p:spPr bwMode="auto">
                <a:xfrm>
                  <a:off x="323528" y="1628800"/>
                  <a:ext cx="1800200" cy="720080"/>
                </a:xfrm>
                <a:prstGeom prst="rect">
                  <a:avLst/>
                </a:prstGeom>
                <a:noFill/>
                <a:ln w="9525">
                  <a:noFill/>
                  <a:miter lim="800000"/>
                  <a:headEnd/>
                  <a:tailEnd/>
                </a:ln>
              </p:spPr>
            </p:pic>
            <p:sp>
              <p:nvSpPr>
                <p:cNvPr id="28" name="TextBox 27">
                  <a:extLst>
                    <a:ext uri="{FF2B5EF4-FFF2-40B4-BE49-F238E27FC236}">
                      <a16:creationId xmlns:a16="http://schemas.microsoft.com/office/drawing/2014/main" id="{1D2475EB-3B88-4F7A-AB12-D0114D38F3AF}"/>
                    </a:ext>
                  </a:extLst>
                </p:cNvPr>
                <p:cNvSpPr txBox="1"/>
                <p:nvPr/>
              </p:nvSpPr>
              <p:spPr>
                <a:xfrm>
                  <a:off x="467545" y="1196752"/>
                  <a:ext cx="1368152" cy="439397"/>
                </a:xfrm>
                <a:prstGeom prst="rect">
                  <a:avLst/>
                </a:prstGeom>
                <a:noFill/>
              </p:spPr>
              <p:txBody>
                <a:bodyPr wrap="square" lIns="0" tIns="0" rIns="0" bIns="0" rtlCol="0">
                  <a:spAutoFit/>
                </a:bodyPr>
                <a:lstStyle/>
                <a:p>
                  <a:r>
                    <a:rPr lang="cs-CZ" sz="1600" dirty="0"/>
                    <a:t>DIČ PL</a:t>
                  </a:r>
                  <a:endParaRPr lang="en-US" sz="1600" dirty="0"/>
                </a:p>
              </p:txBody>
            </p:sp>
            <p:sp>
              <p:nvSpPr>
                <p:cNvPr id="29" name="TextBox 28">
                  <a:extLst>
                    <a:ext uri="{FF2B5EF4-FFF2-40B4-BE49-F238E27FC236}">
                      <a16:creationId xmlns:a16="http://schemas.microsoft.com/office/drawing/2014/main" id="{D6F36717-71D6-479E-9283-F39428D5AC22}"/>
                    </a:ext>
                  </a:extLst>
                </p:cNvPr>
                <p:cNvSpPr txBox="1"/>
                <p:nvPr/>
              </p:nvSpPr>
              <p:spPr>
                <a:xfrm>
                  <a:off x="827583" y="1844827"/>
                  <a:ext cx="1584177" cy="439397"/>
                </a:xfrm>
                <a:prstGeom prst="rect">
                  <a:avLst/>
                </a:prstGeom>
                <a:noFill/>
              </p:spPr>
              <p:txBody>
                <a:bodyPr wrap="square" lIns="0" tIns="0" rIns="0" bIns="0" rtlCol="0">
                  <a:spAutoFit/>
                </a:bodyPr>
                <a:lstStyle/>
                <a:p>
                  <a:r>
                    <a:rPr lang="cs-CZ" sz="1600" dirty="0"/>
                    <a:t>TERO </a:t>
                  </a:r>
                  <a:endParaRPr lang="en-US" sz="1600" dirty="0"/>
                </a:p>
              </p:txBody>
            </p:sp>
          </p:grpSp>
          <p:grpSp>
            <p:nvGrpSpPr>
              <p:cNvPr id="9" name="Group 18">
                <a:extLst>
                  <a:ext uri="{FF2B5EF4-FFF2-40B4-BE49-F238E27FC236}">
                    <a16:creationId xmlns:a16="http://schemas.microsoft.com/office/drawing/2014/main" id="{23A8674A-7838-429E-A24F-88541B8E01FE}"/>
                  </a:ext>
                </a:extLst>
              </p:cNvPr>
              <p:cNvGrpSpPr/>
              <p:nvPr/>
            </p:nvGrpSpPr>
            <p:grpSpPr>
              <a:xfrm>
                <a:off x="3779912" y="1412776"/>
                <a:ext cx="1800200" cy="1152128"/>
                <a:chOff x="3563888" y="1196752"/>
                <a:chExt cx="1800200" cy="1152128"/>
              </a:xfrm>
            </p:grpSpPr>
            <p:pic>
              <p:nvPicPr>
                <p:cNvPr id="24" name="Picture 2">
                  <a:extLst>
                    <a:ext uri="{FF2B5EF4-FFF2-40B4-BE49-F238E27FC236}">
                      <a16:creationId xmlns:a16="http://schemas.microsoft.com/office/drawing/2014/main" id="{DAD99962-50AA-4DDA-82EF-6DD92EDA485C}"/>
                    </a:ext>
                  </a:extLst>
                </p:cNvPr>
                <p:cNvPicPr>
                  <a:picLocks noChangeAspect="1" noChangeArrowheads="1"/>
                </p:cNvPicPr>
                <p:nvPr/>
              </p:nvPicPr>
              <p:blipFill>
                <a:blip r:embed="rId3" cstate="print"/>
                <a:srcRect t="35920" r="78917" b="38423"/>
                <a:stretch>
                  <a:fillRect/>
                </a:stretch>
              </p:blipFill>
              <p:spPr bwMode="auto">
                <a:xfrm>
                  <a:off x="3563888" y="1628800"/>
                  <a:ext cx="1800200" cy="720080"/>
                </a:xfrm>
                <a:prstGeom prst="rect">
                  <a:avLst/>
                </a:prstGeom>
                <a:noFill/>
                <a:ln w="9525">
                  <a:noFill/>
                  <a:miter lim="800000"/>
                  <a:headEnd/>
                  <a:tailEnd/>
                </a:ln>
              </p:spPr>
            </p:pic>
            <p:sp>
              <p:nvSpPr>
                <p:cNvPr id="25" name="TextBox 24">
                  <a:extLst>
                    <a:ext uri="{FF2B5EF4-FFF2-40B4-BE49-F238E27FC236}">
                      <a16:creationId xmlns:a16="http://schemas.microsoft.com/office/drawing/2014/main" id="{F294895F-AAEF-4CA5-BB8C-3F7EE87B7A21}"/>
                    </a:ext>
                  </a:extLst>
                </p:cNvPr>
                <p:cNvSpPr txBox="1"/>
                <p:nvPr/>
              </p:nvSpPr>
              <p:spPr>
                <a:xfrm>
                  <a:off x="3923928" y="1844825"/>
                  <a:ext cx="1008112" cy="439397"/>
                </a:xfrm>
                <a:prstGeom prst="rect">
                  <a:avLst/>
                </a:prstGeom>
                <a:noFill/>
              </p:spPr>
              <p:txBody>
                <a:bodyPr wrap="square" lIns="0" tIns="0" rIns="0" bIns="0" rtlCol="0">
                  <a:spAutoFit/>
                </a:bodyPr>
                <a:lstStyle/>
                <a:p>
                  <a:r>
                    <a:rPr lang="cs-CZ" sz="1600" dirty="0"/>
                    <a:t>MERKUR</a:t>
                  </a:r>
                  <a:endParaRPr lang="en-US" sz="1600" dirty="0"/>
                </a:p>
              </p:txBody>
            </p:sp>
            <p:sp>
              <p:nvSpPr>
                <p:cNvPr id="26" name="TextBox 25">
                  <a:extLst>
                    <a:ext uri="{FF2B5EF4-FFF2-40B4-BE49-F238E27FC236}">
                      <a16:creationId xmlns:a16="http://schemas.microsoft.com/office/drawing/2014/main" id="{09CAA1E5-20A5-4E8C-8BB0-EEC0D88F755C}"/>
                    </a:ext>
                  </a:extLst>
                </p:cNvPr>
                <p:cNvSpPr txBox="1"/>
                <p:nvPr/>
              </p:nvSpPr>
              <p:spPr>
                <a:xfrm>
                  <a:off x="3707905" y="1196752"/>
                  <a:ext cx="1368153" cy="439397"/>
                </a:xfrm>
                <a:prstGeom prst="rect">
                  <a:avLst/>
                </a:prstGeom>
                <a:noFill/>
              </p:spPr>
              <p:txBody>
                <a:bodyPr wrap="square" lIns="0" tIns="0" rIns="0" bIns="0" rtlCol="0">
                  <a:spAutoFit/>
                </a:bodyPr>
                <a:lstStyle/>
                <a:p>
                  <a:r>
                    <a:rPr lang="cs-CZ" sz="1600" dirty="0"/>
                    <a:t>DIČ CZ</a:t>
                  </a:r>
                  <a:endParaRPr lang="en-US" sz="1600" dirty="0"/>
                </a:p>
              </p:txBody>
            </p:sp>
          </p:grpSp>
          <p:grpSp>
            <p:nvGrpSpPr>
              <p:cNvPr id="10" name="Group 17">
                <a:extLst>
                  <a:ext uri="{FF2B5EF4-FFF2-40B4-BE49-F238E27FC236}">
                    <a16:creationId xmlns:a16="http://schemas.microsoft.com/office/drawing/2014/main" id="{7FA84EBE-9BCE-463F-BA1C-36930E444DD9}"/>
                  </a:ext>
                </a:extLst>
              </p:cNvPr>
              <p:cNvGrpSpPr/>
              <p:nvPr/>
            </p:nvGrpSpPr>
            <p:grpSpPr>
              <a:xfrm>
                <a:off x="6804248" y="1412776"/>
                <a:ext cx="1800200" cy="1152128"/>
                <a:chOff x="6084168" y="1196752"/>
                <a:chExt cx="1800200" cy="1152128"/>
              </a:xfrm>
            </p:grpSpPr>
            <p:pic>
              <p:nvPicPr>
                <p:cNvPr id="21" name="Picture 2">
                  <a:extLst>
                    <a:ext uri="{FF2B5EF4-FFF2-40B4-BE49-F238E27FC236}">
                      <a16:creationId xmlns:a16="http://schemas.microsoft.com/office/drawing/2014/main" id="{5CE183AC-A55D-4914-8D20-642FA0795BCD}"/>
                    </a:ext>
                  </a:extLst>
                </p:cNvPr>
                <p:cNvPicPr>
                  <a:picLocks noChangeAspect="1" noChangeArrowheads="1"/>
                </p:cNvPicPr>
                <p:nvPr/>
              </p:nvPicPr>
              <p:blipFill>
                <a:blip r:embed="rId3" cstate="print"/>
                <a:srcRect t="35920" r="78917" b="38423"/>
                <a:stretch>
                  <a:fillRect/>
                </a:stretch>
              </p:blipFill>
              <p:spPr bwMode="auto">
                <a:xfrm>
                  <a:off x="6084168" y="1628800"/>
                  <a:ext cx="1800200" cy="720080"/>
                </a:xfrm>
                <a:prstGeom prst="rect">
                  <a:avLst/>
                </a:prstGeom>
                <a:noFill/>
                <a:ln w="9525">
                  <a:noFill/>
                  <a:miter lim="800000"/>
                  <a:headEnd/>
                  <a:tailEnd/>
                </a:ln>
              </p:spPr>
            </p:pic>
            <p:sp>
              <p:nvSpPr>
                <p:cNvPr id="22" name="TextBox 21">
                  <a:extLst>
                    <a:ext uri="{FF2B5EF4-FFF2-40B4-BE49-F238E27FC236}">
                      <a16:creationId xmlns:a16="http://schemas.microsoft.com/office/drawing/2014/main" id="{48709FF0-113B-4467-8066-D35982EBEBCA}"/>
                    </a:ext>
                  </a:extLst>
                </p:cNvPr>
                <p:cNvSpPr txBox="1"/>
                <p:nvPr/>
              </p:nvSpPr>
              <p:spPr>
                <a:xfrm>
                  <a:off x="6444208" y="1844827"/>
                  <a:ext cx="1008112" cy="439397"/>
                </a:xfrm>
                <a:prstGeom prst="rect">
                  <a:avLst/>
                </a:prstGeom>
                <a:noFill/>
              </p:spPr>
              <p:txBody>
                <a:bodyPr wrap="square" lIns="0" tIns="0" rIns="0" bIns="0" rtlCol="0">
                  <a:spAutoFit/>
                </a:bodyPr>
                <a:lstStyle/>
                <a:p>
                  <a:r>
                    <a:rPr lang="cs-CZ" sz="1600" dirty="0"/>
                    <a:t>DELTA</a:t>
                  </a:r>
                  <a:endParaRPr lang="en-US" sz="1600" dirty="0"/>
                </a:p>
              </p:txBody>
            </p:sp>
            <p:sp>
              <p:nvSpPr>
                <p:cNvPr id="23" name="TextBox 22">
                  <a:extLst>
                    <a:ext uri="{FF2B5EF4-FFF2-40B4-BE49-F238E27FC236}">
                      <a16:creationId xmlns:a16="http://schemas.microsoft.com/office/drawing/2014/main" id="{0DB1119D-8C15-4EC5-A3D6-AAFDAE13EDA2}"/>
                    </a:ext>
                  </a:extLst>
                </p:cNvPr>
                <p:cNvSpPr txBox="1"/>
                <p:nvPr/>
              </p:nvSpPr>
              <p:spPr>
                <a:xfrm>
                  <a:off x="6228185" y="1196752"/>
                  <a:ext cx="1368153" cy="439397"/>
                </a:xfrm>
                <a:prstGeom prst="rect">
                  <a:avLst/>
                </a:prstGeom>
                <a:noFill/>
              </p:spPr>
              <p:txBody>
                <a:bodyPr wrap="square" lIns="0" tIns="0" rIns="0" bIns="0" rtlCol="0">
                  <a:spAutoFit/>
                </a:bodyPr>
                <a:lstStyle/>
                <a:p>
                  <a:r>
                    <a:rPr lang="cs-CZ" sz="1600" dirty="0"/>
                    <a:t>DIČ CZ</a:t>
                  </a:r>
                  <a:endParaRPr lang="en-US" sz="1600" dirty="0"/>
                </a:p>
              </p:txBody>
            </p:sp>
          </p:grpSp>
          <p:cxnSp>
            <p:nvCxnSpPr>
              <p:cNvPr id="11" name="Straight Connector 10">
                <a:extLst>
                  <a:ext uri="{FF2B5EF4-FFF2-40B4-BE49-F238E27FC236}">
                    <a16:creationId xmlns:a16="http://schemas.microsoft.com/office/drawing/2014/main" id="{2AD6525A-C01E-4F9B-A6E1-D688D1ACC2AA}"/>
                  </a:ext>
                </a:extLst>
              </p:cNvPr>
              <p:cNvCxnSpPr/>
              <p:nvPr/>
            </p:nvCxnSpPr>
            <p:spPr>
              <a:xfrm>
                <a:off x="2763442" y="1441378"/>
                <a:ext cx="8358" cy="2563686"/>
              </a:xfrm>
              <a:prstGeom prst="line">
                <a:avLst/>
              </a:prstGeom>
              <a:ln w="22225">
                <a:solidFill>
                  <a:schemeClr val="bg2">
                    <a:lumMod val="25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CBEADEF-00B2-434C-A9DB-BE8BB770AC19}"/>
                  </a:ext>
                </a:extLst>
              </p:cNvPr>
              <p:cNvCxnSpPr/>
              <p:nvPr/>
            </p:nvCxnSpPr>
            <p:spPr>
              <a:xfrm flipH="1">
                <a:off x="467544" y="3068960"/>
                <a:ext cx="2304256" cy="0"/>
              </a:xfrm>
              <a:prstGeom prst="line">
                <a:avLst/>
              </a:prstGeom>
              <a:ln w="22225">
                <a:solidFill>
                  <a:schemeClr val="bg2">
                    <a:lumMod val="25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048736A-FC30-4B76-AA11-299CDCA3BE03}"/>
                  </a:ext>
                </a:extLst>
              </p:cNvPr>
              <p:cNvSpPr txBox="1"/>
              <p:nvPr/>
            </p:nvSpPr>
            <p:spPr>
              <a:xfrm>
                <a:off x="1907704" y="2583018"/>
                <a:ext cx="864095" cy="439397"/>
              </a:xfrm>
              <a:prstGeom prst="rect">
                <a:avLst/>
              </a:prstGeom>
              <a:noFill/>
            </p:spPr>
            <p:txBody>
              <a:bodyPr wrap="square" lIns="0" tIns="0" rIns="0" bIns="0" rtlCol="0">
                <a:spAutoFit/>
              </a:bodyPr>
              <a:lstStyle/>
              <a:p>
                <a:r>
                  <a:rPr lang="cs-CZ" sz="1600" dirty="0"/>
                  <a:t>Polsko</a:t>
                </a:r>
                <a:endParaRPr lang="en-US" sz="1600" dirty="0"/>
              </a:p>
            </p:txBody>
          </p:sp>
          <p:sp>
            <p:nvSpPr>
              <p:cNvPr id="14" name="TextBox 13">
                <a:extLst>
                  <a:ext uri="{FF2B5EF4-FFF2-40B4-BE49-F238E27FC236}">
                    <a16:creationId xmlns:a16="http://schemas.microsoft.com/office/drawing/2014/main" id="{5F30D11D-6327-4CA9-A1E1-B0537E532832}"/>
                  </a:ext>
                </a:extLst>
              </p:cNvPr>
              <p:cNvSpPr txBox="1"/>
              <p:nvPr/>
            </p:nvSpPr>
            <p:spPr>
              <a:xfrm>
                <a:off x="2987824" y="3068958"/>
                <a:ext cx="504056" cy="439397"/>
              </a:xfrm>
              <a:prstGeom prst="rect">
                <a:avLst/>
              </a:prstGeom>
              <a:noFill/>
            </p:spPr>
            <p:txBody>
              <a:bodyPr wrap="square" lIns="0" tIns="0" rIns="0" bIns="0" rtlCol="0">
                <a:spAutoFit/>
              </a:bodyPr>
              <a:lstStyle/>
              <a:p>
                <a:r>
                  <a:rPr lang="cs-CZ" sz="1600" dirty="0"/>
                  <a:t>ČR</a:t>
                </a:r>
                <a:endParaRPr lang="en-US" sz="1600" dirty="0"/>
              </a:p>
            </p:txBody>
          </p:sp>
          <p:sp>
            <p:nvSpPr>
              <p:cNvPr id="15" name="TextBox 14">
                <a:extLst>
                  <a:ext uri="{FF2B5EF4-FFF2-40B4-BE49-F238E27FC236}">
                    <a16:creationId xmlns:a16="http://schemas.microsoft.com/office/drawing/2014/main" id="{0E5BAD7D-04C6-4DA8-92DC-ABD8F89573C1}"/>
                  </a:ext>
                </a:extLst>
              </p:cNvPr>
              <p:cNvSpPr txBox="1"/>
              <p:nvPr/>
            </p:nvSpPr>
            <p:spPr>
              <a:xfrm>
                <a:off x="1938165" y="3147006"/>
                <a:ext cx="576063" cy="439397"/>
              </a:xfrm>
              <a:prstGeom prst="rect">
                <a:avLst/>
              </a:prstGeom>
              <a:noFill/>
            </p:spPr>
            <p:txBody>
              <a:bodyPr wrap="square" lIns="0" tIns="0" rIns="0" bIns="0" rtlCol="0">
                <a:spAutoFit/>
              </a:bodyPr>
              <a:lstStyle/>
              <a:p>
                <a:r>
                  <a:rPr lang="cs-CZ" sz="1600" dirty="0"/>
                  <a:t>Litva</a:t>
                </a:r>
                <a:endParaRPr lang="en-US" sz="1600" dirty="0"/>
              </a:p>
            </p:txBody>
          </p:sp>
          <p:cxnSp>
            <p:nvCxnSpPr>
              <p:cNvPr id="16" name="Straight Arrow Connector 15">
                <a:extLst>
                  <a:ext uri="{FF2B5EF4-FFF2-40B4-BE49-F238E27FC236}">
                    <a16:creationId xmlns:a16="http://schemas.microsoft.com/office/drawing/2014/main" id="{EFF5B276-63BC-417C-B677-731A7338AB70}"/>
                  </a:ext>
                </a:extLst>
              </p:cNvPr>
              <p:cNvCxnSpPr/>
              <p:nvPr/>
            </p:nvCxnSpPr>
            <p:spPr>
              <a:xfrm>
                <a:off x="2267744" y="2132856"/>
                <a:ext cx="1368152" cy="0"/>
              </a:xfrm>
              <a:prstGeom prst="straightConnector1">
                <a:avLst/>
              </a:prstGeom>
              <a:ln w="19050">
                <a:solidFill>
                  <a:srgbClr val="AA5CAA"/>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5EEED42-3176-44D3-9BA4-F78C90C94FE5}"/>
                  </a:ext>
                </a:extLst>
              </p:cNvPr>
              <p:cNvCxnSpPr/>
              <p:nvPr/>
            </p:nvCxnSpPr>
            <p:spPr>
              <a:xfrm>
                <a:off x="5580112" y="2132856"/>
                <a:ext cx="1152128" cy="0"/>
              </a:xfrm>
              <a:prstGeom prst="straightConnector1">
                <a:avLst/>
              </a:prstGeom>
              <a:ln w="19050">
                <a:solidFill>
                  <a:srgbClr val="AA5CAA"/>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4576DF0-363F-4A3B-B074-558AF9F88E9E}"/>
                  </a:ext>
                </a:extLst>
              </p:cNvPr>
              <p:cNvSpPr txBox="1"/>
              <p:nvPr/>
            </p:nvSpPr>
            <p:spPr>
              <a:xfrm>
                <a:off x="2843808" y="1697791"/>
                <a:ext cx="792088" cy="439397"/>
              </a:xfrm>
              <a:prstGeom prst="rect">
                <a:avLst/>
              </a:prstGeom>
              <a:noFill/>
            </p:spPr>
            <p:txBody>
              <a:bodyPr wrap="square" lIns="0" tIns="0" rIns="0" bIns="0" rtlCol="0">
                <a:spAutoFit/>
              </a:bodyPr>
              <a:lstStyle/>
              <a:p>
                <a:r>
                  <a:rPr lang="cs-CZ" sz="1600" dirty="0">
                    <a:solidFill>
                      <a:srgbClr val="AA5CAA"/>
                    </a:solidFill>
                  </a:rPr>
                  <a:t>faktura</a:t>
                </a:r>
                <a:endParaRPr lang="en-US" sz="1600" dirty="0">
                  <a:solidFill>
                    <a:srgbClr val="AA5CAA"/>
                  </a:solidFill>
                </a:endParaRPr>
              </a:p>
            </p:txBody>
          </p:sp>
          <p:sp>
            <p:nvSpPr>
              <p:cNvPr id="19" name="TextBox 18">
                <a:extLst>
                  <a:ext uri="{FF2B5EF4-FFF2-40B4-BE49-F238E27FC236}">
                    <a16:creationId xmlns:a16="http://schemas.microsoft.com/office/drawing/2014/main" id="{E9DD995B-408D-4CD6-80C5-F2C874981DA9}"/>
                  </a:ext>
                </a:extLst>
              </p:cNvPr>
              <p:cNvSpPr txBox="1"/>
              <p:nvPr/>
            </p:nvSpPr>
            <p:spPr>
              <a:xfrm>
                <a:off x="5760131" y="1684040"/>
                <a:ext cx="792088" cy="439397"/>
              </a:xfrm>
              <a:prstGeom prst="rect">
                <a:avLst/>
              </a:prstGeom>
              <a:noFill/>
            </p:spPr>
            <p:txBody>
              <a:bodyPr wrap="square" lIns="0" tIns="0" rIns="0" bIns="0" rtlCol="0">
                <a:spAutoFit/>
              </a:bodyPr>
              <a:lstStyle/>
              <a:p>
                <a:r>
                  <a:rPr lang="cs-CZ" sz="1600" dirty="0">
                    <a:solidFill>
                      <a:srgbClr val="AA5CAA"/>
                    </a:solidFill>
                  </a:rPr>
                  <a:t>faktura</a:t>
                </a:r>
                <a:endParaRPr lang="en-US" sz="1600" dirty="0">
                  <a:solidFill>
                    <a:srgbClr val="AA5CAA"/>
                  </a:solidFill>
                </a:endParaRPr>
              </a:p>
            </p:txBody>
          </p:sp>
          <p:cxnSp>
            <p:nvCxnSpPr>
              <p:cNvPr id="20" name="Straight Arrow Connector 19">
                <a:extLst>
                  <a:ext uri="{FF2B5EF4-FFF2-40B4-BE49-F238E27FC236}">
                    <a16:creationId xmlns:a16="http://schemas.microsoft.com/office/drawing/2014/main" id="{1DC5F6D0-8355-4679-8925-457EC879104D}"/>
                  </a:ext>
                </a:extLst>
              </p:cNvPr>
              <p:cNvCxnSpPr/>
              <p:nvPr/>
            </p:nvCxnSpPr>
            <p:spPr>
              <a:xfrm>
                <a:off x="1187624" y="2564904"/>
                <a:ext cx="0" cy="108012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55AAF46C-6DC9-487A-8AA1-908D614A2634}"/>
                </a:ext>
              </a:extLst>
            </p:cNvPr>
            <p:cNvSpPr txBox="1"/>
            <p:nvPr/>
          </p:nvSpPr>
          <p:spPr>
            <a:xfrm>
              <a:off x="1131244" y="2499179"/>
              <a:ext cx="693143" cy="549243"/>
            </a:xfrm>
            <a:prstGeom prst="rect">
              <a:avLst/>
            </a:prstGeom>
            <a:noFill/>
          </p:spPr>
          <p:txBody>
            <a:bodyPr wrap="square" lIns="0" tIns="0" rIns="0" bIns="0" rtlCol="0">
              <a:spAutoFit/>
            </a:bodyPr>
            <a:lstStyle/>
            <a:p>
              <a:r>
                <a:rPr lang="cs-CZ" sz="1600" dirty="0">
                  <a:solidFill>
                    <a:srgbClr val="FF0000"/>
                  </a:solidFill>
                </a:rPr>
                <a:t>zboží</a:t>
              </a:r>
            </a:p>
            <a:p>
              <a:endParaRPr lang="en-US" sz="1600" dirty="0">
                <a:solidFill>
                  <a:srgbClr val="FF0000"/>
                </a:solidFill>
              </a:endParaRPr>
            </a:p>
          </p:txBody>
        </p:sp>
      </p:grpSp>
      <p:sp>
        <p:nvSpPr>
          <p:cNvPr id="30" name="Text Placeholder 2">
            <a:extLst>
              <a:ext uri="{FF2B5EF4-FFF2-40B4-BE49-F238E27FC236}">
                <a16:creationId xmlns:a16="http://schemas.microsoft.com/office/drawing/2014/main" id="{48914146-14F2-4288-9DBF-56E97C6E4C17}"/>
              </a:ext>
            </a:extLst>
          </p:cNvPr>
          <p:cNvSpPr>
            <a:spLocks noGrp="1"/>
          </p:cNvSpPr>
          <p:nvPr>
            <p:ph type="body" sz="quarter" idx="10"/>
          </p:nvPr>
        </p:nvSpPr>
        <p:spPr>
          <a:xfrm>
            <a:off x="752400" y="2708492"/>
            <a:ext cx="7639200" cy="3095333"/>
          </a:xfrm>
        </p:spPr>
        <p:txBody>
          <a:bodyPr/>
          <a:lstStyle/>
          <a:p>
            <a:endParaRPr lang="cs-CZ" dirty="0"/>
          </a:p>
          <a:p>
            <a:pPr marL="285750" indent="-285750">
              <a:buFont typeface="Arial" panose="020B0604020202020204" pitchFamily="34" charset="0"/>
              <a:buChar char="•"/>
            </a:pPr>
            <a:r>
              <a:rPr lang="cs-CZ" sz="1600" b="0" dirty="0"/>
              <a:t>Dopravu je třeba přiřadit druhé transakci =&gt; ta bude představovat intrakomunitární plnění </a:t>
            </a:r>
          </a:p>
          <a:p>
            <a:pPr marL="285750" indent="-285750">
              <a:buFont typeface="Arial" panose="020B0604020202020204" pitchFamily="34" charset="0"/>
              <a:buChar char="•"/>
            </a:pPr>
            <a:r>
              <a:rPr lang="cs-CZ" sz="1600" b="0" dirty="0"/>
              <a:t>Dodání zboží spol. TERO spol. MERKUR tak bude bez přepravy, MP v Polsku, TERO vykáže lokální plnění (100 + 23%)</a:t>
            </a:r>
          </a:p>
          <a:p>
            <a:pPr marL="285750" indent="-285750">
              <a:buFont typeface="Arial" panose="020B0604020202020204" pitchFamily="34" charset="0"/>
              <a:buChar char="•"/>
            </a:pPr>
            <a:r>
              <a:rPr lang="cs-CZ" sz="1600" b="0" dirty="0"/>
              <a:t>Dodání zboží koncovému zákazníkovi bude dodáním s přepravou, s MP ve státě zahájení přepravy =&gt; v Polsku</a:t>
            </a:r>
          </a:p>
          <a:p>
            <a:pPr marL="570150" lvl="2" indent="-285750">
              <a:buFont typeface="Courier New" panose="02070309020205020404" pitchFamily="49" charset="0"/>
              <a:buChar char="o"/>
            </a:pPr>
            <a:r>
              <a:rPr lang="cs-CZ" sz="1600" b="0" dirty="0"/>
              <a:t>Společnosti MERKUR vznikne povinnost registrace k DPH v Polsku</a:t>
            </a:r>
          </a:p>
          <a:p>
            <a:pPr marL="570150" lvl="2" indent="-285750">
              <a:buFont typeface="Courier New" panose="02070309020205020404" pitchFamily="49" charset="0"/>
              <a:buChar char="o"/>
            </a:pPr>
            <a:r>
              <a:rPr lang="cs-CZ" sz="1600" b="0" dirty="0"/>
              <a:t>MERKUR v rámci PL přiznání vykáže dodání zboží do JČS (200 + 0%)</a:t>
            </a:r>
          </a:p>
          <a:p>
            <a:pPr marL="570150" lvl="2" indent="-285750">
              <a:buFont typeface="Courier New" panose="02070309020205020404" pitchFamily="49" charset="0"/>
              <a:buChar char="o"/>
            </a:pPr>
            <a:r>
              <a:rPr lang="cs-CZ" sz="1600" b="0" dirty="0"/>
              <a:t>DELTA vykáže pořízení zboží z JČS (200 + 21%) – kde??</a:t>
            </a:r>
          </a:p>
          <a:p>
            <a:endParaRPr lang="cs-CZ" dirty="0"/>
          </a:p>
        </p:txBody>
      </p:sp>
    </p:spTree>
    <p:extLst>
      <p:ext uri="{BB962C8B-B14F-4D97-AF65-F5344CB8AC3E}">
        <p14:creationId xmlns:p14="http://schemas.microsoft.com/office/powerpoint/2010/main" val="51759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
                                            <p:txEl>
                                              <p:pRg st="1" end="1"/>
                                            </p:txEl>
                                          </p:spTgt>
                                        </p:tgtEl>
                                        <p:attrNameLst>
                                          <p:attrName>style.visibility</p:attrName>
                                        </p:attrNameLst>
                                      </p:cBhvr>
                                      <p:to>
                                        <p:strVal val="visible"/>
                                      </p:to>
                                    </p:set>
                                    <p:anim calcmode="lin" valueType="num">
                                      <p:cBhvr additive="base">
                                        <p:cTn id="7" dur="500" fill="hold"/>
                                        <p:tgtEl>
                                          <p:spTgt spid="3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
                                            <p:txEl>
                                              <p:pRg st="2" end="2"/>
                                            </p:txEl>
                                          </p:spTgt>
                                        </p:tgtEl>
                                        <p:attrNameLst>
                                          <p:attrName>style.visibility</p:attrName>
                                        </p:attrNameLst>
                                      </p:cBhvr>
                                      <p:to>
                                        <p:strVal val="visible"/>
                                      </p:to>
                                    </p:set>
                                    <p:anim calcmode="lin" valueType="num">
                                      <p:cBhvr additive="base">
                                        <p:cTn id="1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0">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0">
                                            <p:txEl>
                                              <p:pRg st="3" end="3"/>
                                            </p:txEl>
                                          </p:spTgt>
                                        </p:tgtEl>
                                        <p:attrNameLst>
                                          <p:attrName>style.visibility</p:attrName>
                                        </p:attrNameLst>
                                      </p:cBhvr>
                                      <p:to>
                                        <p:strVal val="visible"/>
                                      </p:to>
                                    </p:set>
                                    <p:anim calcmode="lin" valueType="num">
                                      <p:cBhvr additive="base">
                                        <p:cTn id="15"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0">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0">
                                            <p:txEl>
                                              <p:pRg st="4" end="4"/>
                                            </p:txEl>
                                          </p:spTgt>
                                        </p:tgtEl>
                                        <p:attrNameLst>
                                          <p:attrName>style.visibility</p:attrName>
                                        </p:attrNameLst>
                                      </p:cBhvr>
                                      <p:to>
                                        <p:strVal val="visible"/>
                                      </p:to>
                                    </p:set>
                                    <p:anim calcmode="lin" valueType="num">
                                      <p:cBhvr additive="base">
                                        <p:cTn id="19"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0">
                                            <p:txEl>
                                              <p:pRg st="5" end="5"/>
                                            </p:txEl>
                                          </p:spTgt>
                                        </p:tgtEl>
                                        <p:attrNameLst>
                                          <p:attrName>style.visibility</p:attrName>
                                        </p:attrNameLst>
                                      </p:cBhvr>
                                      <p:to>
                                        <p:strVal val="visible"/>
                                      </p:to>
                                    </p:set>
                                    <p:anim calcmode="lin" valueType="num">
                                      <p:cBhvr additive="base">
                                        <p:cTn id="2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0">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0">
                                            <p:txEl>
                                              <p:pRg st="6" end="6"/>
                                            </p:txEl>
                                          </p:spTgt>
                                        </p:tgtEl>
                                        <p:attrNameLst>
                                          <p:attrName>style.visibility</p:attrName>
                                        </p:attrNameLst>
                                      </p:cBhvr>
                                      <p:to>
                                        <p:strVal val="visible"/>
                                      </p:to>
                                    </p:set>
                                    <p:anim calcmode="lin" valueType="num">
                                      <p:cBhvr additive="base">
                                        <p:cTn id="27"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C2D32-65C0-4C42-8F08-8EA5B9E6A4FE}"/>
              </a:ext>
            </a:extLst>
          </p:cNvPr>
          <p:cNvSpPr>
            <a:spLocks noGrp="1"/>
          </p:cNvSpPr>
          <p:nvPr>
            <p:ph type="title"/>
          </p:nvPr>
        </p:nvSpPr>
        <p:spPr/>
        <p:txBody>
          <a:bodyPr/>
          <a:lstStyle/>
          <a:p>
            <a:r>
              <a:rPr lang="pl-PL" sz="4400" dirty="0"/>
              <a:t>Příklad 2 – zboží z CZ dodáno na Slovensko (dopravu zařizuje MERKUR)</a:t>
            </a:r>
            <a:endParaRPr lang="cs-CZ" sz="4400" dirty="0"/>
          </a:p>
        </p:txBody>
      </p:sp>
      <p:grpSp>
        <p:nvGrpSpPr>
          <p:cNvPr id="5" name="Group 4">
            <a:extLst>
              <a:ext uri="{FF2B5EF4-FFF2-40B4-BE49-F238E27FC236}">
                <a16:creationId xmlns:a16="http://schemas.microsoft.com/office/drawing/2014/main" id="{BEF4CD8E-06DF-4A1B-A670-328292007A8C}"/>
              </a:ext>
            </a:extLst>
          </p:cNvPr>
          <p:cNvGrpSpPr/>
          <p:nvPr/>
        </p:nvGrpSpPr>
        <p:grpSpPr>
          <a:xfrm>
            <a:off x="752400" y="1354880"/>
            <a:ext cx="7848872" cy="1803128"/>
            <a:chOff x="323528" y="908720"/>
            <a:chExt cx="7848872" cy="2418485"/>
          </a:xfrm>
        </p:grpSpPr>
        <p:grpSp>
          <p:nvGrpSpPr>
            <p:cNvPr id="6" name="Group 28">
              <a:extLst>
                <a:ext uri="{FF2B5EF4-FFF2-40B4-BE49-F238E27FC236}">
                  <a16:creationId xmlns:a16="http://schemas.microsoft.com/office/drawing/2014/main" id="{C5BB1855-B04B-4E03-B5EB-5423AF34DC20}"/>
                </a:ext>
              </a:extLst>
            </p:cNvPr>
            <p:cNvGrpSpPr/>
            <p:nvPr/>
          </p:nvGrpSpPr>
          <p:grpSpPr>
            <a:xfrm>
              <a:off x="323528" y="908720"/>
              <a:ext cx="7848872" cy="2418485"/>
              <a:chOff x="323528" y="1052736"/>
              <a:chExt cx="8280920" cy="2609417"/>
            </a:xfrm>
          </p:grpSpPr>
          <p:grpSp>
            <p:nvGrpSpPr>
              <p:cNvPr id="9" name="Group 13">
                <a:extLst>
                  <a:ext uri="{FF2B5EF4-FFF2-40B4-BE49-F238E27FC236}">
                    <a16:creationId xmlns:a16="http://schemas.microsoft.com/office/drawing/2014/main" id="{4AD9F793-FFB7-40A4-B2CB-7E1BADF19BB3}"/>
                  </a:ext>
                </a:extLst>
              </p:cNvPr>
              <p:cNvGrpSpPr/>
              <p:nvPr/>
            </p:nvGrpSpPr>
            <p:grpSpPr>
              <a:xfrm>
                <a:off x="323528" y="1412776"/>
                <a:ext cx="1975265" cy="1152128"/>
                <a:chOff x="323528" y="1196752"/>
                <a:chExt cx="1975265" cy="1152128"/>
              </a:xfrm>
            </p:grpSpPr>
            <p:pic>
              <p:nvPicPr>
                <p:cNvPr id="26" name="Picture 2">
                  <a:extLst>
                    <a:ext uri="{FF2B5EF4-FFF2-40B4-BE49-F238E27FC236}">
                      <a16:creationId xmlns:a16="http://schemas.microsoft.com/office/drawing/2014/main" id="{27E708CE-37CE-4A40-882D-086B5C755898}"/>
                    </a:ext>
                  </a:extLst>
                </p:cNvPr>
                <p:cNvPicPr>
                  <a:picLocks noChangeAspect="1" noChangeArrowheads="1"/>
                </p:cNvPicPr>
                <p:nvPr/>
              </p:nvPicPr>
              <p:blipFill>
                <a:blip r:embed="rId3" cstate="print"/>
                <a:srcRect t="35920" r="78917" b="38423"/>
                <a:stretch>
                  <a:fillRect/>
                </a:stretch>
              </p:blipFill>
              <p:spPr bwMode="auto">
                <a:xfrm>
                  <a:off x="323528" y="1628800"/>
                  <a:ext cx="1800200" cy="720080"/>
                </a:xfrm>
                <a:prstGeom prst="rect">
                  <a:avLst/>
                </a:prstGeom>
                <a:noFill/>
                <a:ln w="9525">
                  <a:noFill/>
                  <a:miter lim="800000"/>
                  <a:headEnd/>
                  <a:tailEnd/>
                </a:ln>
              </p:spPr>
            </p:pic>
            <p:sp>
              <p:nvSpPr>
                <p:cNvPr id="27" name="TextBox 26">
                  <a:extLst>
                    <a:ext uri="{FF2B5EF4-FFF2-40B4-BE49-F238E27FC236}">
                      <a16:creationId xmlns:a16="http://schemas.microsoft.com/office/drawing/2014/main" id="{56133880-4F06-487E-8361-09923BE8F568}"/>
                    </a:ext>
                  </a:extLst>
                </p:cNvPr>
                <p:cNvSpPr txBox="1"/>
                <p:nvPr/>
              </p:nvSpPr>
              <p:spPr>
                <a:xfrm>
                  <a:off x="467544" y="1196752"/>
                  <a:ext cx="1368152" cy="356322"/>
                </a:xfrm>
                <a:prstGeom prst="rect">
                  <a:avLst/>
                </a:prstGeom>
                <a:noFill/>
              </p:spPr>
              <p:txBody>
                <a:bodyPr wrap="square" lIns="0" tIns="0" rIns="0" bIns="0" rtlCol="0">
                  <a:spAutoFit/>
                </a:bodyPr>
                <a:lstStyle/>
                <a:p>
                  <a:r>
                    <a:rPr lang="cs-CZ" sz="1600" dirty="0"/>
                    <a:t>DIČ CZ</a:t>
                  </a:r>
                  <a:endParaRPr lang="en-US" sz="1600" dirty="0"/>
                </a:p>
              </p:txBody>
            </p:sp>
            <p:sp>
              <p:nvSpPr>
                <p:cNvPr id="28" name="TextBox 27">
                  <a:extLst>
                    <a:ext uri="{FF2B5EF4-FFF2-40B4-BE49-F238E27FC236}">
                      <a16:creationId xmlns:a16="http://schemas.microsoft.com/office/drawing/2014/main" id="{8951DB1B-F14C-4705-AE0E-A75FFD061889}"/>
                    </a:ext>
                  </a:extLst>
                </p:cNvPr>
                <p:cNvSpPr txBox="1"/>
                <p:nvPr/>
              </p:nvSpPr>
              <p:spPr>
                <a:xfrm>
                  <a:off x="714617" y="1844825"/>
                  <a:ext cx="1584176" cy="356322"/>
                </a:xfrm>
                <a:prstGeom prst="rect">
                  <a:avLst/>
                </a:prstGeom>
                <a:noFill/>
              </p:spPr>
              <p:txBody>
                <a:bodyPr wrap="square" lIns="0" tIns="0" rIns="0" bIns="0" rtlCol="0">
                  <a:spAutoFit/>
                </a:bodyPr>
                <a:lstStyle/>
                <a:p>
                  <a:r>
                    <a:rPr lang="cs-CZ" sz="1600" dirty="0"/>
                    <a:t>MERKUR </a:t>
                  </a:r>
                  <a:endParaRPr lang="en-US" sz="1600" dirty="0"/>
                </a:p>
              </p:txBody>
            </p:sp>
          </p:grpSp>
          <p:grpSp>
            <p:nvGrpSpPr>
              <p:cNvPr id="10" name="Group 18">
                <a:extLst>
                  <a:ext uri="{FF2B5EF4-FFF2-40B4-BE49-F238E27FC236}">
                    <a16:creationId xmlns:a16="http://schemas.microsoft.com/office/drawing/2014/main" id="{7BB4D844-A617-4D4E-BC6D-1FC977AA1000}"/>
                  </a:ext>
                </a:extLst>
              </p:cNvPr>
              <p:cNvGrpSpPr/>
              <p:nvPr/>
            </p:nvGrpSpPr>
            <p:grpSpPr>
              <a:xfrm>
                <a:off x="3779912" y="1412776"/>
                <a:ext cx="1800200" cy="1152128"/>
                <a:chOff x="3563888" y="1196752"/>
                <a:chExt cx="1800200" cy="1152128"/>
              </a:xfrm>
            </p:grpSpPr>
            <p:pic>
              <p:nvPicPr>
                <p:cNvPr id="23" name="Picture 2">
                  <a:extLst>
                    <a:ext uri="{FF2B5EF4-FFF2-40B4-BE49-F238E27FC236}">
                      <a16:creationId xmlns:a16="http://schemas.microsoft.com/office/drawing/2014/main" id="{D956D761-0E97-4354-B758-D687BEF716CD}"/>
                    </a:ext>
                  </a:extLst>
                </p:cNvPr>
                <p:cNvPicPr>
                  <a:picLocks noChangeAspect="1" noChangeArrowheads="1"/>
                </p:cNvPicPr>
                <p:nvPr/>
              </p:nvPicPr>
              <p:blipFill>
                <a:blip r:embed="rId3" cstate="print"/>
                <a:srcRect t="35920" r="78917" b="38423"/>
                <a:stretch>
                  <a:fillRect/>
                </a:stretch>
              </p:blipFill>
              <p:spPr bwMode="auto">
                <a:xfrm>
                  <a:off x="3563888" y="1628800"/>
                  <a:ext cx="1800200" cy="720080"/>
                </a:xfrm>
                <a:prstGeom prst="rect">
                  <a:avLst/>
                </a:prstGeom>
                <a:noFill/>
                <a:ln w="9525">
                  <a:noFill/>
                  <a:miter lim="800000"/>
                  <a:headEnd/>
                  <a:tailEnd/>
                </a:ln>
              </p:spPr>
            </p:pic>
            <p:sp>
              <p:nvSpPr>
                <p:cNvPr id="24" name="TextBox 23">
                  <a:extLst>
                    <a:ext uri="{FF2B5EF4-FFF2-40B4-BE49-F238E27FC236}">
                      <a16:creationId xmlns:a16="http://schemas.microsoft.com/office/drawing/2014/main" id="{3BD272C8-DA3B-49E3-AA15-E50AB965B9EF}"/>
                    </a:ext>
                  </a:extLst>
                </p:cNvPr>
                <p:cNvSpPr txBox="1"/>
                <p:nvPr/>
              </p:nvSpPr>
              <p:spPr>
                <a:xfrm>
                  <a:off x="4113527" y="1844825"/>
                  <a:ext cx="1008112" cy="356322"/>
                </a:xfrm>
                <a:prstGeom prst="rect">
                  <a:avLst/>
                </a:prstGeom>
                <a:noFill/>
              </p:spPr>
              <p:txBody>
                <a:bodyPr wrap="square" lIns="0" tIns="0" rIns="0" bIns="0" rtlCol="0">
                  <a:spAutoFit/>
                </a:bodyPr>
                <a:lstStyle/>
                <a:p>
                  <a:r>
                    <a:rPr lang="cs-CZ" sz="1600" dirty="0"/>
                    <a:t>ALFA</a:t>
                  </a:r>
                  <a:endParaRPr lang="en-US" sz="1600" dirty="0"/>
                </a:p>
              </p:txBody>
            </p:sp>
            <p:sp>
              <p:nvSpPr>
                <p:cNvPr id="25" name="TextBox 24">
                  <a:extLst>
                    <a:ext uri="{FF2B5EF4-FFF2-40B4-BE49-F238E27FC236}">
                      <a16:creationId xmlns:a16="http://schemas.microsoft.com/office/drawing/2014/main" id="{FD97A2E1-D79B-4931-912C-DF836772CA67}"/>
                    </a:ext>
                  </a:extLst>
                </p:cNvPr>
                <p:cNvSpPr txBox="1"/>
                <p:nvPr/>
              </p:nvSpPr>
              <p:spPr>
                <a:xfrm>
                  <a:off x="3707904" y="1196752"/>
                  <a:ext cx="1368153" cy="356322"/>
                </a:xfrm>
                <a:prstGeom prst="rect">
                  <a:avLst/>
                </a:prstGeom>
                <a:noFill/>
              </p:spPr>
              <p:txBody>
                <a:bodyPr wrap="square" lIns="0" tIns="0" rIns="0" bIns="0" rtlCol="0">
                  <a:spAutoFit/>
                </a:bodyPr>
                <a:lstStyle/>
                <a:p>
                  <a:r>
                    <a:rPr lang="cs-CZ" sz="1600" dirty="0"/>
                    <a:t>DIČ SK</a:t>
                  </a:r>
                  <a:endParaRPr lang="en-US" sz="1600" dirty="0"/>
                </a:p>
              </p:txBody>
            </p:sp>
          </p:grpSp>
          <p:grpSp>
            <p:nvGrpSpPr>
              <p:cNvPr id="11" name="Group 17">
                <a:extLst>
                  <a:ext uri="{FF2B5EF4-FFF2-40B4-BE49-F238E27FC236}">
                    <a16:creationId xmlns:a16="http://schemas.microsoft.com/office/drawing/2014/main" id="{E271079E-22D6-49B6-894C-791E19FC2097}"/>
                  </a:ext>
                </a:extLst>
              </p:cNvPr>
              <p:cNvGrpSpPr/>
              <p:nvPr/>
            </p:nvGrpSpPr>
            <p:grpSpPr>
              <a:xfrm>
                <a:off x="6804248" y="1412776"/>
                <a:ext cx="1800200" cy="1152128"/>
                <a:chOff x="6084168" y="1196752"/>
                <a:chExt cx="1800200" cy="1152128"/>
              </a:xfrm>
            </p:grpSpPr>
            <p:pic>
              <p:nvPicPr>
                <p:cNvPr id="20" name="Picture 2">
                  <a:extLst>
                    <a:ext uri="{FF2B5EF4-FFF2-40B4-BE49-F238E27FC236}">
                      <a16:creationId xmlns:a16="http://schemas.microsoft.com/office/drawing/2014/main" id="{92A32D31-B1F0-489F-8F8D-D73EB9FC5765}"/>
                    </a:ext>
                  </a:extLst>
                </p:cNvPr>
                <p:cNvPicPr>
                  <a:picLocks noChangeAspect="1" noChangeArrowheads="1"/>
                </p:cNvPicPr>
                <p:nvPr/>
              </p:nvPicPr>
              <p:blipFill>
                <a:blip r:embed="rId3" cstate="print"/>
                <a:srcRect t="35920" r="78917" b="38423"/>
                <a:stretch>
                  <a:fillRect/>
                </a:stretch>
              </p:blipFill>
              <p:spPr bwMode="auto">
                <a:xfrm>
                  <a:off x="6084168" y="1628800"/>
                  <a:ext cx="1800200" cy="720080"/>
                </a:xfrm>
                <a:prstGeom prst="rect">
                  <a:avLst/>
                </a:prstGeom>
                <a:noFill/>
                <a:ln w="9525">
                  <a:noFill/>
                  <a:miter lim="800000"/>
                  <a:headEnd/>
                  <a:tailEnd/>
                </a:ln>
              </p:spPr>
            </p:pic>
            <p:sp>
              <p:nvSpPr>
                <p:cNvPr id="21" name="TextBox 20">
                  <a:extLst>
                    <a:ext uri="{FF2B5EF4-FFF2-40B4-BE49-F238E27FC236}">
                      <a16:creationId xmlns:a16="http://schemas.microsoft.com/office/drawing/2014/main" id="{15344752-00C8-41D2-A911-0741E1E06FE6}"/>
                    </a:ext>
                  </a:extLst>
                </p:cNvPr>
                <p:cNvSpPr txBox="1"/>
                <p:nvPr/>
              </p:nvSpPr>
              <p:spPr>
                <a:xfrm>
                  <a:off x="6648341" y="1844825"/>
                  <a:ext cx="1008112" cy="356322"/>
                </a:xfrm>
                <a:prstGeom prst="rect">
                  <a:avLst/>
                </a:prstGeom>
                <a:noFill/>
              </p:spPr>
              <p:txBody>
                <a:bodyPr wrap="square" lIns="0" tIns="0" rIns="0" bIns="0" rtlCol="0">
                  <a:spAutoFit/>
                </a:bodyPr>
                <a:lstStyle/>
                <a:p>
                  <a:r>
                    <a:rPr lang="cs-CZ" sz="1600" dirty="0"/>
                    <a:t>BETA</a:t>
                  </a:r>
                  <a:endParaRPr lang="en-US" sz="1600" dirty="0"/>
                </a:p>
              </p:txBody>
            </p:sp>
            <p:sp>
              <p:nvSpPr>
                <p:cNvPr id="22" name="TextBox 21">
                  <a:extLst>
                    <a:ext uri="{FF2B5EF4-FFF2-40B4-BE49-F238E27FC236}">
                      <a16:creationId xmlns:a16="http://schemas.microsoft.com/office/drawing/2014/main" id="{C9C0A248-B477-4367-8D51-83C7F8722970}"/>
                    </a:ext>
                  </a:extLst>
                </p:cNvPr>
                <p:cNvSpPr txBox="1"/>
                <p:nvPr/>
              </p:nvSpPr>
              <p:spPr>
                <a:xfrm>
                  <a:off x="6228184" y="1196752"/>
                  <a:ext cx="1368153" cy="356322"/>
                </a:xfrm>
                <a:prstGeom prst="rect">
                  <a:avLst/>
                </a:prstGeom>
                <a:noFill/>
              </p:spPr>
              <p:txBody>
                <a:bodyPr wrap="square" lIns="0" tIns="0" rIns="0" bIns="0" rtlCol="0">
                  <a:spAutoFit/>
                </a:bodyPr>
                <a:lstStyle/>
                <a:p>
                  <a:r>
                    <a:rPr lang="cs-CZ" sz="1600" dirty="0"/>
                    <a:t>DIČ SK</a:t>
                  </a:r>
                  <a:endParaRPr lang="en-US" sz="1600" dirty="0"/>
                </a:p>
              </p:txBody>
            </p:sp>
          </p:grpSp>
          <p:cxnSp>
            <p:nvCxnSpPr>
              <p:cNvPr id="12" name="Straight Connector 11">
                <a:extLst>
                  <a:ext uri="{FF2B5EF4-FFF2-40B4-BE49-F238E27FC236}">
                    <a16:creationId xmlns:a16="http://schemas.microsoft.com/office/drawing/2014/main" id="{F364C5EB-F52A-4A7E-9A0F-34309C75E4E3}"/>
                  </a:ext>
                </a:extLst>
              </p:cNvPr>
              <p:cNvCxnSpPr/>
              <p:nvPr/>
            </p:nvCxnSpPr>
            <p:spPr>
              <a:xfrm>
                <a:off x="2754624" y="1052736"/>
                <a:ext cx="0" cy="2563863"/>
              </a:xfrm>
              <a:prstGeom prst="line">
                <a:avLst/>
              </a:prstGeom>
              <a:ln w="22225">
                <a:solidFill>
                  <a:schemeClr val="bg2">
                    <a:lumMod val="25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25C1BB2-9CB6-49B0-88FC-E5BECBC56090}"/>
                  </a:ext>
                </a:extLst>
              </p:cNvPr>
              <p:cNvSpPr txBox="1"/>
              <p:nvPr/>
            </p:nvSpPr>
            <p:spPr>
              <a:xfrm>
                <a:off x="2830596" y="3305828"/>
                <a:ext cx="1063604" cy="356322"/>
              </a:xfrm>
              <a:prstGeom prst="rect">
                <a:avLst/>
              </a:prstGeom>
              <a:noFill/>
            </p:spPr>
            <p:txBody>
              <a:bodyPr wrap="square" lIns="0" tIns="0" rIns="0" bIns="0" rtlCol="0">
                <a:spAutoFit/>
              </a:bodyPr>
              <a:lstStyle/>
              <a:p>
                <a:r>
                  <a:rPr lang="cs-CZ" sz="1600" dirty="0"/>
                  <a:t>Slovensko</a:t>
                </a:r>
                <a:endParaRPr lang="en-US" sz="1600" dirty="0"/>
              </a:p>
            </p:txBody>
          </p:sp>
          <p:sp>
            <p:nvSpPr>
              <p:cNvPr id="14" name="TextBox 13">
                <a:extLst>
                  <a:ext uri="{FF2B5EF4-FFF2-40B4-BE49-F238E27FC236}">
                    <a16:creationId xmlns:a16="http://schemas.microsoft.com/office/drawing/2014/main" id="{BAA6C123-8FDC-4FE6-9DE2-D32C7384C11E}"/>
                  </a:ext>
                </a:extLst>
              </p:cNvPr>
              <p:cNvSpPr txBox="1"/>
              <p:nvPr/>
            </p:nvSpPr>
            <p:spPr>
              <a:xfrm>
                <a:off x="2326540" y="3305831"/>
                <a:ext cx="504056" cy="356322"/>
              </a:xfrm>
              <a:prstGeom prst="rect">
                <a:avLst/>
              </a:prstGeom>
              <a:noFill/>
            </p:spPr>
            <p:txBody>
              <a:bodyPr wrap="square" lIns="0" tIns="0" rIns="0" bIns="0" rtlCol="0">
                <a:spAutoFit/>
              </a:bodyPr>
              <a:lstStyle/>
              <a:p>
                <a:r>
                  <a:rPr lang="cs-CZ" sz="1600" dirty="0"/>
                  <a:t>ČR</a:t>
                </a:r>
                <a:endParaRPr lang="en-US" sz="1600" dirty="0"/>
              </a:p>
            </p:txBody>
          </p:sp>
          <p:cxnSp>
            <p:nvCxnSpPr>
              <p:cNvPr id="15" name="Straight Arrow Connector 14">
                <a:extLst>
                  <a:ext uri="{FF2B5EF4-FFF2-40B4-BE49-F238E27FC236}">
                    <a16:creationId xmlns:a16="http://schemas.microsoft.com/office/drawing/2014/main" id="{551F8636-38DB-41F2-9DF0-D707C8378883}"/>
                  </a:ext>
                </a:extLst>
              </p:cNvPr>
              <p:cNvCxnSpPr/>
              <p:nvPr/>
            </p:nvCxnSpPr>
            <p:spPr>
              <a:xfrm>
                <a:off x="2267744" y="2132856"/>
                <a:ext cx="1368152" cy="0"/>
              </a:xfrm>
              <a:prstGeom prst="straightConnector1">
                <a:avLst/>
              </a:prstGeom>
              <a:ln w="19050">
                <a:solidFill>
                  <a:srgbClr val="AA5CAA"/>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FD36F95-5DFC-4C7C-9D9D-5D4671ED2129}"/>
                  </a:ext>
                </a:extLst>
              </p:cNvPr>
              <p:cNvCxnSpPr/>
              <p:nvPr/>
            </p:nvCxnSpPr>
            <p:spPr>
              <a:xfrm>
                <a:off x="5580112" y="2132856"/>
                <a:ext cx="1152128" cy="0"/>
              </a:xfrm>
              <a:prstGeom prst="straightConnector1">
                <a:avLst/>
              </a:prstGeom>
              <a:ln w="19050">
                <a:solidFill>
                  <a:srgbClr val="AA5CAA"/>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2BB5514-6CBB-4E90-8054-C2113111C326}"/>
                  </a:ext>
                </a:extLst>
              </p:cNvPr>
              <p:cNvSpPr txBox="1"/>
              <p:nvPr/>
            </p:nvSpPr>
            <p:spPr>
              <a:xfrm>
                <a:off x="2843808" y="1795189"/>
                <a:ext cx="792088" cy="712644"/>
              </a:xfrm>
              <a:prstGeom prst="rect">
                <a:avLst/>
              </a:prstGeom>
              <a:noFill/>
            </p:spPr>
            <p:txBody>
              <a:bodyPr wrap="square" lIns="0" tIns="0" rIns="0" bIns="0" rtlCol="0">
                <a:spAutoFit/>
              </a:bodyPr>
              <a:lstStyle/>
              <a:p>
                <a:r>
                  <a:rPr lang="cs-CZ" sz="1600" dirty="0">
                    <a:solidFill>
                      <a:srgbClr val="AA5CAA"/>
                    </a:solidFill>
                  </a:rPr>
                  <a:t>faktura</a:t>
                </a:r>
              </a:p>
              <a:p>
                <a:r>
                  <a:rPr lang="cs-CZ" sz="1600" dirty="0">
                    <a:solidFill>
                      <a:srgbClr val="AA5CAA"/>
                    </a:solidFill>
                  </a:rPr>
                  <a:t>100 + ?</a:t>
                </a:r>
                <a:endParaRPr lang="en-US" sz="1600" dirty="0">
                  <a:solidFill>
                    <a:srgbClr val="AA5CAA"/>
                  </a:solidFill>
                </a:endParaRPr>
              </a:p>
            </p:txBody>
          </p:sp>
          <p:sp>
            <p:nvSpPr>
              <p:cNvPr id="18" name="TextBox 17">
                <a:extLst>
                  <a:ext uri="{FF2B5EF4-FFF2-40B4-BE49-F238E27FC236}">
                    <a16:creationId xmlns:a16="http://schemas.microsoft.com/office/drawing/2014/main" id="{41A3B04E-4CDA-4D51-80C3-5A598BC13CE8}"/>
                  </a:ext>
                </a:extLst>
              </p:cNvPr>
              <p:cNvSpPr txBox="1"/>
              <p:nvPr/>
            </p:nvSpPr>
            <p:spPr>
              <a:xfrm>
                <a:off x="5796135" y="1795189"/>
                <a:ext cx="792088" cy="712644"/>
              </a:xfrm>
              <a:prstGeom prst="rect">
                <a:avLst/>
              </a:prstGeom>
              <a:noFill/>
            </p:spPr>
            <p:txBody>
              <a:bodyPr wrap="square" lIns="0" tIns="0" rIns="0" bIns="0" rtlCol="0">
                <a:spAutoFit/>
              </a:bodyPr>
              <a:lstStyle/>
              <a:p>
                <a:r>
                  <a:rPr lang="cs-CZ" sz="1600" dirty="0">
                    <a:solidFill>
                      <a:srgbClr val="AA5CAA"/>
                    </a:solidFill>
                  </a:rPr>
                  <a:t>faktura</a:t>
                </a:r>
              </a:p>
              <a:p>
                <a:r>
                  <a:rPr lang="cs-CZ" sz="1600" dirty="0">
                    <a:solidFill>
                      <a:srgbClr val="AA5CAA"/>
                    </a:solidFill>
                  </a:rPr>
                  <a:t>200 + ?</a:t>
                </a:r>
                <a:endParaRPr lang="en-US" sz="1600" dirty="0">
                  <a:solidFill>
                    <a:srgbClr val="AA5CAA"/>
                  </a:solidFill>
                </a:endParaRPr>
              </a:p>
            </p:txBody>
          </p:sp>
          <p:cxnSp>
            <p:nvCxnSpPr>
              <p:cNvPr id="19" name="Straight Arrow Connector 18">
                <a:extLst>
                  <a:ext uri="{FF2B5EF4-FFF2-40B4-BE49-F238E27FC236}">
                    <a16:creationId xmlns:a16="http://schemas.microsoft.com/office/drawing/2014/main" id="{BED05EA0-C2ED-4244-BC47-F0DE26F090C6}"/>
                  </a:ext>
                </a:extLst>
              </p:cNvPr>
              <p:cNvCxnSpPr/>
              <p:nvPr/>
            </p:nvCxnSpPr>
            <p:spPr>
              <a:xfrm flipV="1">
                <a:off x="7692787" y="2528900"/>
                <a:ext cx="0" cy="38846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69427BBE-44BD-43DD-A11F-33F39CC5DC02}"/>
                </a:ext>
              </a:extLst>
            </p:cNvPr>
            <p:cNvSpPr txBox="1"/>
            <p:nvPr/>
          </p:nvSpPr>
          <p:spPr>
            <a:xfrm>
              <a:off x="3923928" y="2708919"/>
              <a:ext cx="504055" cy="330249"/>
            </a:xfrm>
            <a:prstGeom prst="rect">
              <a:avLst/>
            </a:prstGeom>
            <a:noFill/>
          </p:spPr>
          <p:txBody>
            <a:bodyPr wrap="square" lIns="0" tIns="0" rIns="0" bIns="0" rtlCol="0">
              <a:spAutoFit/>
            </a:bodyPr>
            <a:lstStyle/>
            <a:p>
              <a:r>
                <a:rPr lang="cs-CZ" sz="1600" dirty="0">
                  <a:solidFill>
                    <a:srgbClr val="FF0000"/>
                  </a:solidFill>
                </a:rPr>
                <a:t>zboží</a:t>
              </a:r>
              <a:endParaRPr lang="en-US" sz="1600" dirty="0">
                <a:solidFill>
                  <a:srgbClr val="FF0000"/>
                </a:solidFill>
              </a:endParaRPr>
            </a:p>
          </p:txBody>
        </p:sp>
        <p:cxnSp>
          <p:nvCxnSpPr>
            <p:cNvPr id="8" name="Straight Connector 7">
              <a:extLst>
                <a:ext uri="{FF2B5EF4-FFF2-40B4-BE49-F238E27FC236}">
                  <a16:creationId xmlns:a16="http://schemas.microsoft.com/office/drawing/2014/main" id="{3C70EFEC-0923-4D7A-AF0D-00CB6CA578EC}"/>
                </a:ext>
              </a:extLst>
            </p:cNvPr>
            <p:cNvCxnSpPr/>
            <p:nvPr/>
          </p:nvCxnSpPr>
          <p:spPr>
            <a:xfrm>
              <a:off x="1115616" y="2636912"/>
              <a:ext cx="619268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9" name="Text Placeholder 2">
            <a:extLst>
              <a:ext uri="{FF2B5EF4-FFF2-40B4-BE49-F238E27FC236}">
                <a16:creationId xmlns:a16="http://schemas.microsoft.com/office/drawing/2014/main" id="{A1A1904C-E9CE-4627-BE66-51D3E3A9A46E}"/>
              </a:ext>
            </a:extLst>
          </p:cNvPr>
          <p:cNvSpPr>
            <a:spLocks noGrp="1"/>
          </p:cNvSpPr>
          <p:nvPr>
            <p:ph type="body" sz="quarter" idx="10"/>
          </p:nvPr>
        </p:nvSpPr>
        <p:spPr>
          <a:xfrm>
            <a:off x="752400" y="3252105"/>
            <a:ext cx="7639200" cy="2645817"/>
          </a:xfrm>
        </p:spPr>
        <p:txBody>
          <a:bodyPr/>
          <a:lstStyle/>
          <a:p>
            <a:pPr marL="285750" indent="-285750">
              <a:buFont typeface="Arial" panose="020B0604020202020204" pitchFamily="34" charset="0"/>
              <a:buChar char="•"/>
            </a:pPr>
            <a:r>
              <a:rPr lang="cs-CZ" sz="1400" b="0" dirty="0"/>
              <a:t>MERKUR zajišťuje přepravu přímo ke konečnému zákazníkovi =&gt; dopravu je třeba přiřadit první transakci</a:t>
            </a:r>
          </a:p>
          <a:p>
            <a:pPr marL="285750" indent="-285750">
              <a:buFont typeface="Arial" panose="020B0604020202020204" pitchFamily="34" charset="0"/>
              <a:buChar char="•"/>
            </a:pPr>
            <a:r>
              <a:rPr lang="cs-CZ" sz="1400" b="0" dirty="0"/>
              <a:t>První transakce </a:t>
            </a:r>
          </a:p>
          <a:p>
            <a:pPr marL="570150" lvl="2" indent="-285750">
              <a:buFont typeface="Courier New" panose="02070309020205020404" pitchFamily="49" charset="0"/>
              <a:buChar char="o"/>
            </a:pPr>
            <a:r>
              <a:rPr lang="cs-CZ" sz="1200" dirty="0"/>
              <a:t>bude představovat intrakomunitární plnění</a:t>
            </a:r>
          </a:p>
          <a:p>
            <a:pPr marL="570150" lvl="2" indent="-285750">
              <a:buFont typeface="Courier New" panose="02070309020205020404" pitchFamily="49" charset="0"/>
              <a:buChar char="o"/>
            </a:pPr>
            <a:r>
              <a:rPr lang="cs-CZ" sz="1200" dirty="0"/>
              <a:t>dodání zboží spol. MERKUR spol. ALFA bude osvobozeno jako dodání zboží do JČS (100 + 0%)</a:t>
            </a:r>
          </a:p>
          <a:p>
            <a:pPr marL="570150" lvl="2" indent="-285750">
              <a:buFont typeface="Courier New" panose="02070309020205020404" pitchFamily="49" charset="0"/>
              <a:buChar char="o"/>
            </a:pPr>
            <a:r>
              <a:rPr lang="cs-CZ" sz="1200" dirty="0"/>
              <a:t>společnost ALFA realizuje pořízení zboží z JČS (MP ve státě ukončení přepravy) (100 + 20%)</a:t>
            </a:r>
          </a:p>
          <a:p>
            <a:pPr marL="285750" indent="-285750">
              <a:buFont typeface="Arial" panose="020B0604020202020204" pitchFamily="34" charset="0"/>
              <a:buChar char="•"/>
            </a:pPr>
            <a:r>
              <a:rPr lang="cs-CZ" sz="1400" b="0" dirty="0"/>
              <a:t>Dodání zboží koncovému zákazníkovi</a:t>
            </a:r>
          </a:p>
          <a:p>
            <a:pPr marL="570150" lvl="2" indent="-285750">
              <a:buFont typeface="Courier New" panose="02070309020205020404" pitchFamily="49" charset="0"/>
              <a:buChar char="o"/>
            </a:pPr>
            <a:r>
              <a:rPr lang="cs-CZ" sz="1200" b="0" dirty="0"/>
              <a:t>bude dodáním bez dopravy, s MP v místě, kde se zboží právě nachází (ve státě ukončení přepravy předchozí transakce)  – na Slovensku</a:t>
            </a:r>
          </a:p>
          <a:p>
            <a:pPr marL="570150" lvl="2" indent="-285750">
              <a:buFont typeface="Courier New" panose="02070309020205020404" pitchFamily="49" charset="0"/>
              <a:buChar char="o"/>
            </a:pPr>
            <a:r>
              <a:rPr lang="cs-CZ" sz="1200" b="0" dirty="0"/>
              <a:t>společnost ALFA tak vykáže lokální plnění na Slovensku (200 + 20%)</a:t>
            </a:r>
          </a:p>
          <a:p>
            <a:endParaRPr lang="cs-CZ" dirty="0"/>
          </a:p>
        </p:txBody>
      </p:sp>
    </p:spTree>
    <p:extLst>
      <p:ext uri="{BB962C8B-B14F-4D97-AF65-F5344CB8AC3E}">
        <p14:creationId xmlns:p14="http://schemas.microsoft.com/office/powerpoint/2010/main" val="4173907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additive="base">
                                        <p:cTn id="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9">
                                            <p:txEl>
                                              <p:pRg st="1" end="1"/>
                                            </p:txEl>
                                          </p:spTgt>
                                        </p:tgtEl>
                                        <p:attrNameLst>
                                          <p:attrName>style.visibility</p:attrName>
                                        </p:attrNameLst>
                                      </p:cBhvr>
                                      <p:to>
                                        <p:strVal val="visible"/>
                                      </p:to>
                                    </p:set>
                                    <p:anim calcmode="lin" valueType="num">
                                      <p:cBhvr additive="base">
                                        <p:cTn id="11" dur="500" fill="hold"/>
                                        <p:tgtEl>
                                          <p:spTgt spid="2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9">
                                            <p:txEl>
                                              <p:pRg st="2" end="2"/>
                                            </p:txEl>
                                          </p:spTgt>
                                        </p:tgtEl>
                                        <p:attrNameLst>
                                          <p:attrName>style.visibility</p:attrName>
                                        </p:attrNameLst>
                                      </p:cBhvr>
                                      <p:to>
                                        <p:strVal val="visible"/>
                                      </p:to>
                                    </p:set>
                                    <p:anim calcmode="lin" valueType="num">
                                      <p:cBhvr additive="base">
                                        <p:cTn id="15" dur="500" fill="hold"/>
                                        <p:tgtEl>
                                          <p:spTgt spid="2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9">
                                            <p:txEl>
                                              <p:pRg st="3" end="3"/>
                                            </p:txEl>
                                          </p:spTgt>
                                        </p:tgtEl>
                                        <p:attrNameLst>
                                          <p:attrName>style.visibility</p:attrName>
                                        </p:attrNameLst>
                                      </p:cBhvr>
                                      <p:to>
                                        <p:strVal val="visible"/>
                                      </p:to>
                                    </p:set>
                                    <p:anim calcmode="lin" valueType="num">
                                      <p:cBhvr additive="base">
                                        <p:cTn id="19" dur="500" fill="hold"/>
                                        <p:tgtEl>
                                          <p:spTgt spid="2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9">
                                            <p:txEl>
                                              <p:pRg st="4" end="4"/>
                                            </p:txEl>
                                          </p:spTgt>
                                        </p:tgtEl>
                                        <p:attrNameLst>
                                          <p:attrName>style.visibility</p:attrName>
                                        </p:attrNameLst>
                                      </p:cBhvr>
                                      <p:to>
                                        <p:strVal val="visible"/>
                                      </p:to>
                                    </p:set>
                                    <p:anim calcmode="lin" valueType="num">
                                      <p:cBhvr additive="base">
                                        <p:cTn id="23" dur="500" fill="hold"/>
                                        <p:tgtEl>
                                          <p:spTgt spid="2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9">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9">
                                            <p:txEl>
                                              <p:pRg st="5" end="5"/>
                                            </p:txEl>
                                          </p:spTgt>
                                        </p:tgtEl>
                                        <p:attrNameLst>
                                          <p:attrName>style.visibility</p:attrName>
                                        </p:attrNameLst>
                                      </p:cBhvr>
                                      <p:to>
                                        <p:strVal val="visible"/>
                                      </p:to>
                                    </p:set>
                                    <p:anim calcmode="lin" valueType="num">
                                      <p:cBhvr additive="base">
                                        <p:cTn id="27" dur="500" fill="hold"/>
                                        <p:tgtEl>
                                          <p:spTgt spid="29">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9">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9">
                                            <p:txEl>
                                              <p:pRg st="6" end="6"/>
                                            </p:txEl>
                                          </p:spTgt>
                                        </p:tgtEl>
                                        <p:attrNameLst>
                                          <p:attrName>style.visibility</p:attrName>
                                        </p:attrNameLst>
                                      </p:cBhvr>
                                      <p:to>
                                        <p:strVal val="visible"/>
                                      </p:to>
                                    </p:set>
                                    <p:anim calcmode="lin" valueType="num">
                                      <p:cBhvr additive="base">
                                        <p:cTn id="31" dur="500" fill="hold"/>
                                        <p:tgtEl>
                                          <p:spTgt spid="29">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9">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9">
                                            <p:txEl>
                                              <p:pRg st="7" end="7"/>
                                            </p:txEl>
                                          </p:spTgt>
                                        </p:tgtEl>
                                        <p:attrNameLst>
                                          <p:attrName>style.visibility</p:attrName>
                                        </p:attrNameLst>
                                      </p:cBhvr>
                                      <p:to>
                                        <p:strVal val="visible"/>
                                      </p:to>
                                    </p:set>
                                    <p:anim calcmode="lin" valueType="num">
                                      <p:cBhvr additive="base">
                                        <p:cTn id="35" dur="500" fill="hold"/>
                                        <p:tgtEl>
                                          <p:spTgt spid="29">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2F8A7-1ED6-4A04-BE0E-3D9F33983B40}"/>
              </a:ext>
            </a:extLst>
          </p:cNvPr>
          <p:cNvSpPr>
            <a:spLocks noGrp="1"/>
          </p:cNvSpPr>
          <p:nvPr>
            <p:ph type="title"/>
          </p:nvPr>
        </p:nvSpPr>
        <p:spPr>
          <a:xfrm>
            <a:off x="695785" y="462674"/>
            <a:ext cx="8514430" cy="518400"/>
          </a:xfrm>
        </p:spPr>
        <p:txBody>
          <a:bodyPr/>
          <a:lstStyle/>
          <a:p>
            <a:r>
              <a:rPr lang="cs-CZ" sz="5400" dirty="0"/>
              <a:t>Příklad 3 – zboží z CZ pro SK zákazníka dodáno v ČR</a:t>
            </a:r>
          </a:p>
        </p:txBody>
      </p:sp>
      <p:grpSp>
        <p:nvGrpSpPr>
          <p:cNvPr id="5" name="Group 4">
            <a:extLst>
              <a:ext uri="{FF2B5EF4-FFF2-40B4-BE49-F238E27FC236}">
                <a16:creationId xmlns:a16="http://schemas.microsoft.com/office/drawing/2014/main" id="{B9336CCF-EA3F-4503-8293-C069F8754F14}"/>
              </a:ext>
            </a:extLst>
          </p:cNvPr>
          <p:cNvGrpSpPr/>
          <p:nvPr/>
        </p:nvGrpSpPr>
        <p:grpSpPr>
          <a:xfrm>
            <a:off x="666750" y="1081260"/>
            <a:ext cx="7810500" cy="2063175"/>
            <a:chOff x="323528" y="908720"/>
            <a:chExt cx="7848872" cy="2376264"/>
          </a:xfrm>
        </p:grpSpPr>
        <p:grpSp>
          <p:nvGrpSpPr>
            <p:cNvPr id="6" name="Group 5">
              <a:extLst>
                <a:ext uri="{FF2B5EF4-FFF2-40B4-BE49-F238E27FC236}">
                  <a16:creationId xmlns:a16="http://schemas.microsoft.com/office/drawing/2014/main" id="{2A27A8A6-3B8F-4B09-8BE5-387115542804}"/>
                </a:ext>
              </a:extLst>
            </p:cNvPr>
            <p:cNvGrpSpPr/>
            <p:nvPr/>
          </p:nvGrpSpPr>
          <p:grpSpPr>
            <a:xfrm>
              <a:off x="323528" y="908720"/>
              <a:ext cx="7848872" cy="2376264"/>
              <a:chOff x="323528" y="1052736"/>
              <a:chExt cx="8280920" cy="2563863"/>
            </a:xfrm>
          </p:grpSpPr>
          <p:grpSp>
            <p:nvGrpSpPr>
              <p:cNvPr id="8" name="Group 13">
                <a:extLst>
                  <a:ext uri="{FF2B5EF4-FFF2-40B4-BE49-F238E27FC236}">
                    <a16:creationId xmlns:a16="http://schemas.microsoft.com/office/drawing/2014/main" id="{5A4A5DD1-BAEB-468E-8F32-0993AD1F9516}"/>
                  </a:ext>
                </a:extLst>
              </p:cNvPr>
              <p:cNvGrpSpPr/>
              <p:nvPr/>
            </p:nvGrpSpPr>
            <p:grpSpPr>
              <a:xfrm>
                <a:off x="323528" y="1412776"/>
                <a:ext cx="1975265" cy="1152128"/>
                <a:chOff x="323528" y="1196752"/>
                <a:chExt cx="1975265" cy="1152128"/>
              </a:xfrm>
            </p:grpSpPr>
            <p:pic>
              <p:nvPicPr>
                <p:cNvPr id="25" name="Picture 2">
                  <a:extLst>
                    <a:ext uri="{FF2B5EF4-FFF2-40B4-BE49-F238E27FC236}">
                      <a16:creationId xmlns:a16="http://schemas.microsoft.com/office/drawing/2014/main" id="{DADE6F80-6406-4822-83FE-3F04A978D79F}"/>
                    </a:ext>
                  </a:extLst>
                </p:cNvPr>
                <p:cNvPicPr>
                  <a:picLocks noChangeAspect="1" noChangeArrowheads="1"/>
                </p:cNvPicPr>
                <p:nvPr/>
              </p:nvPicPr>
              <p:blipFill>
                <a:blip r:embed="rId3" cstate="print"/>
                <a:srcRect t="35920" r="78917" b="38423"/>
                <a:stretch>
                  <a:fillRect/>
                </a:stretch>
              </p:blipFill>
              <p:spPr bwMode="auto">
                <a:xfrm>
                  <a:off x="323528" y="1628800"/>
                  <a:ext cx="1800200" cy="720080"/>
                </a:xfrm>
                <a:prstGeom prst="rect">
                  <a:avLst/>
                </a:prstGeom>
                <a:noFill/>
                <a:ln w="9525">
                  <a:noFill/>
                  <a:miter lim="800000"/>
                  <a:headEnd/>
                  <a:tailEnd/>
                </a:ln>
              </p:spPr>
            </p:pic>
            <p:sp>
              <p:nvSpPr>
                <p:cNvPr id="26" name="TextBox 6">
                  <a:extLst>
                    <a:ext uri="{FF2B5EF4-FFF2-40B4-BE49-F238E27FC236}">
                      <a16:creationId xmlns:a16="http://schemas.microsoft.com/office/drawing/2014/main" id="{8EB97683-CC0D-423C-B8BC-C51EEF5A7A81}"/>
                    </a:ext>
                  </a:extLst>
                </p:cNvPr>
                <p:cNvSpPr txBox="1"/>
                <p:nvPr/>
              </p:nvSpPr>
              <p:spPr>
                <a:xfrm>
                  <a:off x="467544" y="1196752"/>
                  <a:ext cx="1368152" cy="305973"/>
                </a:xfrm>
                <a:prstGeom prst="rect">
                  <a:avLst/>
                </a:prstGeom>
                <a:noFill/>
              </p:spPr>
              <p:txBody>
                <a:bodyPr wrap="square" lIns="0" tIns="0" rIns="0" bIns="0" rtlCol="0">
                  <a:spAutoFit/>
                </a:bodyPr>
                <a:lstStyle/>
                <a:p>
                  <a:r>
                    <a:rPr lang="cs-CZ" sz="1600" dirty="0"/>
                    <a:t>DIČ CZ</a:t>
                  </a:r>
                  <a:endParaRPr lang="en-US" sz="1600" dirty="0"/>
                </a:p>
              </p:txBody>
            </p:sp>
            <p:sp>
              <p:nvSpPr>
                <p:cNvPr id="27" name="TextBox 8">
                  <a:extLst>
                    <a:ext uri="{FF2B5EF4-FFF2-40B4-BE49-F238E27FC236}">
                      <a16:creationId xmlns:a16="http://schemas.microsoft.com/office/drawing/2014/main" id="{17759A05-79FB-45F3-A238-6D20DE852EF9}"/>
                    </a:ext>
                  </a:extLst>
                </p:cNvPr>
                <p:cNvSpPr txBox="1"/>
                <p:nvPr/>
              </p:nvSpPr>
              <p:spPr>
                <a:xfrm>
                  <a:off x="714617" y="1844824"/>
                  <a:ext cx="1584176" cy="305973"/>
                </a:xfrm>
                <a:prstGeom prst="rect">
                  <a:avLst/>
                </a:prstGeom>
                <a:noFill/>
              </p:spPr>
              <p:txBody>
                <a:bodyPr wrap="square" lIns="0" tIns="0" rIns="0" bIns="0" rtlCol="0">
                  <a:spAutoFit/>
                </a:bodyPr>
                <a:lstStyle/>
                <a:p>
                  <a:r>
                    <a:rPr lang="cs-CZ" sz="1600" dirty="0"/>
                    <a:t>MERKUR </a:t>
                  </a:r>
                  <a:endParaRPr lang="en-US" sz="1600" dirty="0"/>
                </a:p>
              </p:txBody>
            </p:sp>
          </p:grpSp>
          <p:grpSp>
            <p:nvGrpSpPr>
              <p:cNvPr id="9" name="Group 18">
                <a:extLst>
                  <a:ext uri="{FF2B5EF4-FFF2-40B4-BE49-F238E27FC236}">
                    <a16:creationId xmlns:a16="http://schemas.microsoft.com/office/drawing/2014/main" id="{A392F132-8FD0-4878-8C99-BDB9CD032E76}"/>
                  </a:ext>
                </a:extLst>
              </p:cNvPr>
              <p:cNvGrpSpPr/>
              <p:nvPr/>
            </p:nvGrpSpPr>
            <p:grpSpPr>
              <a:xfrm>
                <a:off x="3779912" y="1412776"/>
                <a:ext cx="1800200" cy="1152128"/>
                <a:chOff x="3563888" y="1196752"/>
                <a:chExt cx="1800200" cy="1152128"/>
              </a:xfrm>
            </p:grpSpPr>
            <p:pic>
              <p:nvPicPr>
                <p:cNvPr id="22" name="Picture 2">
                  <a:extLst>
                    <a:ext uri="{FF2B5EF4-FFF2-40B4-BE49-F238E27FC236}">
                      <a16:creationId xmlns:a16="http://schemas.microsoft.com/office/drawing/2014/main" id="{02509CE7-E189-457C-8A53-8446008EA024}"/>
                    </a:ext>
                  </a:extLst>
                </p:cNvPr>
                <p:cNvPicPr>
                  <a:picLocks noChangeAspect="1" noChangeArrowheads="1"/>
                </p:cNvPicPr>
                <p:nvPr/>
              </p:nvPicPr>
              <p:blipFill>
                <a:blip r:embed="rId3" cstate="print"/>
                <a:srcRect t="35920" r="78917" b="38423"/>
                <a:stretch>
                  <a:fillRect/>
                </a:stretch>
              </p:blipFill>
              <p:spPr bwMode="auto">
                <a:xfrm>
                  <a:off x="3563888" y="1628800"/>
                  <a:ext cx="1800200" cy="720080"/>
                </a:xfrm>
                <a:prstGeom prst="rect">
                  <a:avLst/>
                </a:prstGeom>
                <a:noFill/>
                <a:ln w="9525">
                  <a:noFill/>
                  <a:miter lim="800000"/>
                  <a:headEnd/>
                  <a:tailEnd/>
                </a:ln>
              </p:spPr>
            </p:pic>
            <p:sp>
              <p:nvSpPr>
                <p:cNvPr id="23" name="TextBox 22">
                  <a:extLst>
                    <a:ext uri="{FF2B5EF4-FFF2-40B4-BE49-F238E27FC236}">
                      <a16:creationId xmlns:a16="http://schemas.microsoft.com/office/drawing/2014/main" id="{056E0AC2-FBC1-46CE-AE18-E7A9AFB749B5}"/>
                    </a:ext>
                  </a:extLst>
                </p:cNvPr>
                <p:cNvSpPr txBox="1"/>
                <p:nvPr/>
              </p:nvSpPr>
              <p:spPr>
                <a:xfrm>
                  <a:off x="4113527" y="1844824"/>
                  <a:ext cx="1008111" cy="305973"/>
                </a:xfrm>
                <a:prstGeom prst="rect">
                  <a:avLst/>
                </a:prstGeom>
                <a:noFill/>
              </p:spPr>
              <p:txBody>
                <a:bodyPr wrap="square" lIns="0" tIns="0" rIns="0" bIns="0" rtlCol="0">
                  <a:spAutoFit/>
                </a:bodyPr>
                <a:lstStyle/>
                <a:p>
                  <a:r>
                    <a:rPr lang="cs-CZ" sz="1600" dirty="0"/>
                    <a:t>ALFA</a:t>
                  </a:r>
                  <a:endParaRPr lang="en-US" sz="1600" dirty="0"/>
                </a:p>
              </p:txBody>
            </p:sp>
            <p:sp>
              <p:nvSpPr>
                <p:cNvPr id="24" name="TextBox 23">
                  <a:extLst>
                    <a:ext uri="{FF2B5EF4-FFF2-40B4-BE49-F238E27FC236}">
                      <a16:creationId xmlns:a16="http://schemas.microsoft.com/office/drawing/2014/main" id="{206A28C1-A8CD-43CF-901C-6C123B7234D4}"/>
                    </a:ext>
                  </a:extLst>
                </p:cNvPr>
                <p:cNvSpPr txBox="1"/>
                <p:nvPr/>
              </p:nvSpPr>
              <p:spPr>
                <a:xfrm>
                  <a:off x="3707904" y="1196752"/>
                  <a:ext cx="1368153" cy="305973"/>
                </a:xfrm>
                <a:prstGeom prst="rect">
                  <a:avLst/>
                </a:prstGeom>
                <a:noFill/>
              </p:spPr>
              <p:txBody>
                <a:bodyPr wrap="square" lIns="0" tIns="0" rIns="0" bIns="0" rtlCol="0">
                  <a:spAutoFit/>
                </a:bodyPr>
                <a:lstStyle/>
                <a:p>
                  <a:r>
                    <a:rPr lang="cs-CZ" sz="1600" dirty="0"/>
                    <a:t>DIČ SK</a:t>
                  </a:r>
                  <a:endParaRPr lang="en-US" sz="1600" dirty="0"/>
                </a:p>
              </p:txBody>
            </p:sp>
          </p:grpSp>
          <p:grpSp>
            <p:nvGrpSpPr>
              <p:cNvPr id="10" name="Group 17">
                <a:extLst>
                  <a:ext uri="{FF2B5EF4-FFF2-40B4-BE49-F238E27FC236}">
                    <a16:creationId xmlns:a16="http://schemas.microsoft.com/office/drawing/2014/main" id="{E5C36703-9BD0-4E28-8301-727B4008B621}"/>
                  </a:ext>
                </a:extLst>
              </p:cNvPr>
              <p:cNvGrpSpPr/>
              <p:nvPr/>
            </p:nvGrpSpPr>
            <p:grpSpPr>
              <a:xfrm>
                <a:off x="6804248" y="1412776"/>
                <a:ext cx="1800200" cy="1152128"/>
                <a:chOff x="6084168" y="1196752"/>
                <a:chExt cx="1800200" cy="1152128"/>
              </a:xfrm>
            </p:grpSpPr>
            <p:pic>
              <p:nvPicPr>
                <p:cNvPr id="19" name="Picture 2">
                  <a:extLst>
                    <a:ext uri="{FF2B5EF4-FFF2-40B4-BE49-F238E27FC236}">
                      <a16:creationId xmlns:a16="http://schemas.microsoft.com/office/drawing/2014/main" id="{3F419F80-813B-4B0E-8328-011D72CC65A7}"/>
                    </a:ext>
                  </a:extLst>
                </p:cNvPr>
                <p:cNvPicPr>
                  <a:picLocks noChangeAspect="1" noChangeArrowheads="1"/>
                </p:cNvPicPr>
                <p:nvPr/>
              </p:nvPicPr>
              <p:blipFill>
                <a:blip r:embed="rId3" cstate="print"/>
                <a:srcRect t="35920" r="78917" b="38423"/>
                <a:stretch>
                  <a:fillRect/>
                </a:stretch>
              </p:blipFill>
              <p:spPr bwMode="auto">
                <a:xfrm>
                  <a:off x="6084168" y="1628800"/>
                  <a:ext cx="1800200" cy="720080"/>
                </a:xfrm>
                <a:prstGeom prst="rect">
                  <a:avLst/>
                </a:prstGeom>
                <a:noFill/>
                <a:ln w="9525">
                  <a:noFill/>
                  <a:miter lim="800000"/>
                  <a:headEnd/>
                  <a:tailEnd/>
                </a:ln>
              </p:spPr>
            </p:pic>
            <p:sp>
              <p:nvSpPr>
                <p:cNvPr id="20" name="TextBox 19">
                  <a:extLst>
                    <a:ext uri="{FF2B5EF4-FFF2-40B4-BE49-F238E27FC236}">
                      <a16:creationId xmlns:a16="http://schemas.microsoft.com/office/drawing/2014/main" id="{BEA6EC00-5F95-4A1D-ABC0-6A78A36CC1E0}"/>
                    </a:ext>
                  </a:extLst>
                </p:cNvPr>
                <p:cNvSpPr txBox="1"/>
                <p:nvPr/>
              </p:nvSpPr>
              <p:spPr>
                <a:xfrm>
                  <a:off x="6648341" y="1844824"/>
                  <a:ext cx="1008111" cy="305973"/>
                </a:xfrm>
                <a:prstGeom prst="rect">
                  <a:avLst/>
                </a:prstGeom>
                <a:noFill/>
              </p:spPr>
              <p:txBody>
                <a:bodyPr wrap="square" lIns="0" tIns="0" rIns="0" bIns="0" rtlCol="0">
                  <a:spAutoFit/>
                </a:bodyPr>
                <a:lstStyle/>
                <a:p>
                  <a:r>
                    <a:rPr lang="cs-CZ" sz="1600" dirty="0"/>
                    <a:t>BETA</a:t>
                  </a:r>
                  <a:endParaRPr lang="en-US" sz="1600" dirty="0"/>
                </a:p>
              </p:txBody>
            </p:sp>
            <p:sp>
              <p:nvSpPr>
                <p:cNvPr id="21" name="TextBox 20">
                  <a:extLst>
                    <a:ext uri="{FF2B5EF4-FFF2-40B4-BE49-F238E27FC236}">
                      <a16:creationId xmlns:a16="http://schemas.microsoft.com/office/drawing/2014/main" id="{E3E1CFD5-B7ED-4365-8226-7F7F144E3740}"/>
                    </a:ext>
                  </a:extLst>
                </p:cNvPr>
                <p:cNvSpPr txBox="1"/>
                <p:nvPr/>
              </p:nvSpPr>
              <p:spPr>
                <a:xfrm>
                  <a:off x="6228184" y="1196752"/>
                  <a:ext cx="1368153" cy="305973"/>
                </a:xfrm>
                <a:prstGeom prst="rect">
                  <a:avLst/>
                </a:prstGeom>
                <a:noFill/>
              </p:spPr>
              <p:txBody>
                <a:bodyPr wrap="square" lIns="0" tIns="0" rIns="0" bIns="0" rtlCol="0">
                  <a:spAutoFit/>
                </a:bodyPr>
                <a:lstStyle/>
                <a:p>
                  <a:r>
                    <a:rPr lang="cs-CZ" sz="1600" dirty="0"/>
                    <a:t>DIČ SK</a:t>
                  </a:r>
                  <a:endParaRPr lang="en-US" sz="1600" dirty="0"/>
                </a:p>
              </p:txBody>
            </p:sp>
          </p:grpSp>
          <p:cxnSp>
            <p:nvCxnSpPr>
              <p:cNvPr id="11" name="Straight Connector 10">
                <a:extLst>
                  <a:ext uri="{FF2B5EF4-FFF2-40B4-BE49-F238E27FC236}">
                    <a16:creationId xmlns:a16="http://schemas.microsoft.com/office/drawing/2014/main" id="{32FF94A2-99AC-4BD0-9B9D-D68E5FF3E88F}"/>
                  </a:ext>
                </a:extLst>
              </p:cNvPr>
              <p:cNvCxnSpPr/>
              <p:nvPr/>
            </p:nvCxnSpPr>
            <p:spPr>
              <a:xfrm>
                <a:off x="2754624" y="1052736"/>
                <a:ext cx="0" cy="2563863"/>
              </a:xfrm>
              <a:prstGeom prst="line">
                <a:avLst/>
              </a:prstGeom>
              <a:ln w="22225">
                <a:solidFill>
                  <a:schemeClr val="bg2">
                    <a:lumMod val="25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99660DE-9AD0-4DCA-80B6-8D6F2A6E39EE}"/>
                  </a:ext>
                </a:extLst>
              </p:cNvPr>
              <p:cNvSpPr txBox="1"/>
              <p:nvPr/>
            </p:nvSpPr>
            <p:spPr>
              <a:xfrm>
                <a:off x="2830596" y="3305827"/>
                <a:ext cx="1063604" cy="305974"/>
              </a:xfrm>
              <a:prstGeom prst="rect">
                <a:avLst/>
              </a:prstGeom>
              <a:noFill/>
            </p:spPr>
            <p:txBody>
              <a:bodyPr wrap="square" lIns="0" tIns="0" rIns="0" bIns="0" rtlCol="0">
                <a:spAutoFit/>
              </a:bodyPr>
              <a:lstStyle/>
              <a:p>
                <a:r>
                  <a:rPr lang="cs-CZ" sz="1600" dirty="0"/>
                  <a:t>Slovensko</a:t>
                </a:r>
                <a:endParaRPr lang="en-US" sz="1600" dirty="0"/>
              </a:p>
            </p:txBody>
          </p:sp>
          <p:sp>
            <p:nvSpPr>
              <p:cNvPr id="13" name="TextBox 12">
                <a:extLst>
                  <a:ext uri="{FF2B5EF4-FFF2-40B4-BE49-F238E27FC236}">
                    <a16:creationId xmlns:a16="http://schemas.microsoft.com/office/drawing/2014/main" id="{5905CF8E-C66D-4909-81E9-0CC2B6EFFC0C}"/>
                  </a:ext>
                </a:extLst>
              </p:cNvPr>
              <p:cNvSpPr txBox="1"/>
              <p:nvPr/>
            </p:nvSpPr>
            <p:spPr>
              <a:xfrm>
                <a:off x="2326539" y="3305827"/>
                <a:ext cx="504056" cy="305974"/>
              </a:xfrm>
              <a:prstGeom prst="rect">
                <a:avLst/>
              </a:prstGeom>
              <a:noFill/>
            </p:spPr>
            <p:txBody>
              <a:bodyPr wrap="square" lIns="0" tIns="0" rIns="0" bIns="0" rtlCol="0">
                <a:spAutoFit/>
              </a:bodyPr>
              <a:lstStyle/>
              <a:p>
                <a:r>
                  <a:rPr lang="cs-CZ" sz="1600" dirty="0"/>
                  <a:t>ČR</a:t>
                </a:r>
                <a:endParaRPr lang="en-US" sz="1600" dirty="0"/>
              </a:p>
            </p:txBody>
          </p:sp>
          <p:cxnSp>
            <p:nvCxnSpPr>
              <p:cNvPr id="14" name="Straight Arrow Connector 13">
                <a:extLst>
                  <a:ext uri="{FF2B5EF4-FFF2-40B4-BE49-F238E27FC236}">
                    <a16:creationId xmlns:a16="http://schemas.microsoft.com/office/drawing/2014/main" id="{ED16ADB0-D109-4AD4-82A2-9C43E2D16D15}"/>
                  </a:ext>
                </a:extLst>
              </p:cNvPr>
              <p:cNvCxnSpPr/>
              <p:nvPr/>
            </p:nvCxnSpPr>
            <p:spPr>
              <a:xfrm>
                <a:off x="2267744" y="2132856"/>
                <a:ext cx="1368152" cy="0"/>
              </a:xfrm>
              <a:prstGeom prst="straightConnector1">
                <a:avLst/>
              </a:prstGeom>
              <a:ln w="19050">
                <a:solidFill>
                  <a:srgbClr val="AA5CAA"/>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1565569-34DC-472B-8F20-4C9B614CC0B1}"/>
                  </a:ext>
                </a:extLst>
              </p:cNvPr>
              <p:cNvCxnSpPr/>
              <p:nvPr/>
            </p:nvCxnSpPr>
            <p:spPr>
              <a:xfrm>
                <a:off x="5580112" y="2132856"/>
                <a:ext cx="1152128" cy="0"/>
              </a:xfrm>
              <a:prstGeom prst="straightConnector1">
                <a:avLst/>
              </a:prstGeom>
              <a:ln w="19050">
                <a:solidFill>
                  <a:srgbClr val="AA5CAA"/>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665DF56-43BC-41BB-9A9E-6FCB51F52806}"/>
                  </a:ext>
                </a:extLst>
              </p:cNvPr>
              <p:cNvSpPr txBox="1"/>
              <p:nvPr/>
            </p:nvSpPr>
            <p:spPr>
              <a:xfrm>
                <a:off x="2786664" y="1738733"/>
                <a:ext cx="792088" cy="305974"/>
              </a:xfrm>
              <a:prstGeom prst="rect">
                <a:avLst/>
              </a:prstGeom>
              <a:noFill/>
            </p:spPr>
            <p:txBody>
              <a:bodyPr wrap="square" lIns="0" tIns="0" rIns="0" bIns="0" rtlCol="0">
                <a:spAutoFit/>
              </a:bodyPr>
              <a:lstStyle/>
              <a:p>
                <a:r>
                  <a:rPr lang="cs-CZ" sz="1600" dirty="0">
                    <a:solidFill>
                      <a:srgbClr val="AA5CAA"/>
                    </a:solidFill>
                  </a:rPr>
                  <a:t>faktura</a:t>
                </a:r>
                <a:endParaRPr lang="en-US" sz="1600" dirty="0">
                  <a:solidFill>
                    <a:srgbClr val="AA5CAA"/>
                  </a:solidFill>
                </a:endParaRPr>
              </a:p>
            </p:txBody>
          </p:sp>
          <p:sp>
            <p:nvSpPr>
              <p:cNvPr id="17" name="TextBox 16">
                <a:extLst>
                  <a:ext uri="{FF2B5EF4-FFF2-40B4-BE49-F238E27FC236}">
                    <a16:creationId xmlns:a16="http://schemas.microsoft.com/office/drawing/2014/main" id="{BAD1E06A-309B-4853-8ED7-6318BDAC9D88}"/>
                  </a:ext>
                </a:extLst>
              </p:cNvPr>
              <p:cNvSpPr txBox="1"/>
              <p:nvPr/>
            </p:nvSpPr>
            <p:spPr>
              <a:xfrm>
                <a:off x="5796136" y="1738733"/>
                <a:ext cx="792088" cy="305974"/>
              </a:xfrm>
              <a:prstGeom prst="rect">
                <a:avLst/>
              </a:prstGeom>
              <a:noFill/>
            </p:spPr>
            <p:txBody>
              <a:bodyPr wrap="square" lIns="0" tIns="0" rIns="0" bIns="0" rtlCol="0">
                <a:spAutoFit/>
              </a:bodyPr>
              <a:lstStyle/>
              <a:p>
                <a:r>
                  <a:rPr lang="cs-CZ" sz="1600" dirty="0">
                    <a:solidFill>
                      <a:srgbClr val="AA5CAA"/>
                    </a:solidFill>
                  </a:rPr>
                  <a:t>faktura</a:t>
                </a:r>
                <a:endParaRPr lang="en-US" sz="1600" dirty="0">
                  <a:solidFill>
                    <a:srgbClr val="AA5CAA"/>
                  </a:solidFill>
                </a:endParaRPr>
              </a:p>
            </p:txBody>
          </p:sp>
          <p:cxnSp>
            <p:nvCxnSpPr>
              <p:cNvPr id="18" name="Straight Arrow Connector 17">
                <a:extLst>
                  <a:ext uri="{FF2B5EF4-FFF2-40B4-BE49-F238E27FC236}">
                    <a16:creationId xmlns:a16="http://schemas.microsoft.com/office/drawing/2014/main" id="{5B0A71A7-DFB3-4DE8-B015-B3B7F98B44C0}"/>
                  </a:ext>
                </a:extLst>
              </p:cNvPr>
              <p:cNvCxnSpPr/>
              <p:nvPr/>
            </p:nvCxnSpPr>
            <p:spPr>
              <a:xfrm>
                <a:off x="1159217" y="2528900"/>
                <a:ext cx="0" cy="62154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FE75B73B-BE7F-482D-92DA-A3A45D6C0A7B}"/>
                </a:ext>
              </a:extLst>
            </p:cNvPr>
            <p:cNvSpPr txBox="1"/>
            <p:nvPr/>
          </p:nvSpPr>
          <p:spPr>
            <a:xfrm>
              <a:off x="882687" y="2794298"/>
              <a:ext cx="504056" cy="283585"/>
            </a:xfrm>
            <a:prstGeom prst="rect">
              <a:avLst/>
            </a:prstGeom>
            <a:noFill/>
          </p:spPr>
          <p:txBody>
            <a:bodyPr wrap="square" lIns="0" tIns="0" rIns="0" bIns="0" rtlCol="0">
              <a:spAutoFit/>
            </a:bodyPr>
            <a:lstStyle/>
            <a:p>
              <a:r>
                <a:rPr lang="cs-CZ" sz="1600" dirty="0">
                  <a:solidFill>
                    <a:srgbClr val="FF0000"/>
                  </a:solidFill>
                </a:rPr>
                <a:t>zboží</a:t>
              </a:r>
              <a:endParaRPr lang="en-US" sz="1600" dirty="0">
                <a:solidFill>
                  <a:srgbClr val="FF0000"/>
                </a:solidFill>
              </a:endParaRPr>
            </a:p>
          </p:txBody>
        </p:sp>
      </p:grpSp>
      <p:sp>
        <p:nvSpPr>
          <p:cNvPr id="28" name="Text Placeholder 2">
            <a:extLst>
              <a:ext uri="{FF2B5EF4-FFF2-40B4-BE49-F238E27FC236}">
                <a16:creationId xmlns:a16="http://schemas.microsoft.com/office/drawing/2014/main" id="{07137E50-478B-475A-88FC-ACF7E3E01938}"/>
              </a:ext>
            </a:extLst>
          </p:cNvPr>
          <p:cNvSpPr>
            <a:spLocks noGrp="1"/>
          </p:cNvSpPr>
          <p:nvPr>
            <p:ph type="body" sz="quarter" idx="10"/>
          </p:nvPr>
        </p:nvSpPr>
        <p:spPr>
          <a:xfrm>
            <a:off x="752400" y="3384899"/>
            <a:ext cx="7639200" cy="2501676"/>
          </a:xfrm>
        </p:spPr>
        <p:txBody>
          <a:bodyPr/>
          <a:lstStyle/>
          <a:p>
            <a:pPr marL="285750" indent="-285750">
              <a:buFont typeface="Arial" panose="020B0604020202020204" pitchFamily="34" charset="0"/>
              <a:buChar char="•"/>
            </a:pPr>
            <a:r>
              <a:rPr lang="cs-CZ" sz="1800" b="0" dirty="0"/>
              <a:t>Zboží spol. MERKUR dopraví koncovému zákazníkovi na místo určení v ČR =&gt; zboží v rámci obou transakcí neopustí území ČR =&gt; MP v ČR</a:t>
            </a:r>
          </a:p>
          <a:p>
            <a:pPr marL="285750" indent="-285750">
              <a:buFont typeface="Arial" panose="020B0604020202020204" pitchFamily="34" charset="0"/>
              <a:buChar char="•"/>
            </a:pPr>
            <a:r>
              <a:rPr lang="cs-CZ" sz="1800" b="0" dirty="0"/>
              <a:t>MERKUR vykáže lokální plnění, uplatní českou DPH (100 + 21%)</a:t>
            </a:r>
          </a:p>
          <a:p>
            <a:pPr marL="285750" indent="-285750">
              <a:buFont typeface="Arial" panose="020B0604020202020204" pitchFamily="34" charset="0"/>
              <a:buChar char="•"/>
            </a:pPr>
            <a:r>
              <a:rPr lang="cs-CZ" sz="1800" b="0" dirty="0"/>
              <a:t>V rámci druhé transakce</a:t>
            </a:r>
          </a:p>
          <a:p>
            <a:pPr marL="570150" lvl="2" indent="-285750">
              <a:buFont typeface="Courier New" panose="02070309020205020404" pitchFamily="49" charset="0"/>
              <a:buChar char="o"/>
            </a:pPr>
            <a:r>
              <a:rPr lang="cs-CZ" sz="1600" b="0" dirty="0"/>
              <a:t>ALFA  realizuje dodání zboží s MP v ČR (200 + 21%)</a:t>
            </a:r>
          </a:p>
          <a:p>
            <a:pPr marL="570150" lvl="2" indent="-285750">
              <a:buFont typeface="Courier New" panose="02070309020205020404" pitchFamily="49" charset="0"/>
              <a:buChar char="o"/>
            </a:pPr>
            <a:r>
              <a:rPr lang="cs-CZ" sz="1600" b="0" dirty="0"/>
              <a:t>Spol. ALFA vznikne povinnost registrace k DPH v ČR</a:t>
            </a:r>
          </a:p>
          <a:p>
            <a:endParaRPr lang="cs-CZ" dirty="0"/>
          </a:p>
        </p:txBody>
      </p:sp>
    </p:spTree>
    <p:extLst>
      <p:ext uri="{BB962C8B-B14F-4D97-AF65-F5344CB8AC3E}">
        <p14:creationId xmlns:p14="http://schemas.microsoft.com/office/powerpoint/2010/main" val="401155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 calcmode="lin" valueType="num">
                                      <p:cBhvr additive="base">
                                        <p:cTn id="7"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8">
                                            <p:txEl>
                                              <p:pRg st="1" end="1"/>
                                            </p:txEl>
                                          </p:spTgt>
                                        </p:tgtEl>
                                        <p:attrNameLst>
                                          <p:attrName>style.visibility</p:attrName>
                                        </p:attrNameLst>
                                      </p:cBhvr>
                                      <p:to>
                                        <p:strVal val="visible"/>
                                      </p:to>
                                    </p:set>
                                    <p:anim calcmode="lin" valueType="num">
                                      <p:cBhvr additive="base">
                                        <p:cTn id="11" dur="500" fill="hold"/>
                                        <p:tgtEl>
                                          <p:spTgt spid="2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8">
                                            <p:txEl>
                                              <p:pRg st="2" end="2"/>
                                            </p:txEl>
                                          </p:spTgt>
                                        </p:tgtEl>
                                        <p:attrNameLst>
                                          <p:attrName>style.visibility</p:attrName>
                                        </p:attrNameLst>
                                      </p:cBhvr>
                                      <p:to>
                                        <p:strVal val="visible"/>
                                      </p:to>
                                    </p:set>
                                    <p:anim calcmode="lin" valueType="num">
                                      <p:cBhvr additive="base">
                                        <p:cTn id="15" dur="500" fill="hold"/>
                                        <p:tgtEl>
                                          <p:spTgt spid="2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8">
                                            <p:txEl>
                                              <p:pRg st="3" end="3"/>
                                            </p:txEl>
                                          </p:spTgt>
                                        </p:tgtEl>
                                        <p:attrNameLst>
                                          <p:attrName>style.visibility</p:attrName>
                                        </p:attrNameLst>
                                      </p:cBhvr>
                                      <p:to>
                                        <p:strVal val="visible"/>
                                      </p:to>
                                    </p:set>
                                    <p:anim calcmode="lin" valueType="num">
                                      <p:cBhvr additive="base">
                                        <p:cTn id="19" dur="500" fill="hold"/>
                                        <p:tgtEl>
                                          <p:spTgt spid="2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8">
                                            <p:txEl>
                                              <p:pRg st="4" end="4"/>
                                            </p:txEl>
                                          </p:spTgt>
                                        </p:tgtEl>
                                        <p:attrNameLst>
                                          <p:attrName>style.visibility</p:attrName>
                                        </p:attrNameLst>
                                      </p:cBhvr>
                                      <p:to>
                                        <p:strVal val="visible"/>
                                      </p:to>
                                    </p:set>
                                    <p:anim calcmode="lin" valueType="num">
                                      <p:cBhvr additive="base">
                                        <p:cTn id="23" dur="500" fill="hold"/>
                                        <p:tgtEl>
                                          <p:spTgt spid="28">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EEA28-2592-4669-866F-34F883E2B23A}"/>
              </a:ext>
            </a:extLst>
          </p:cNvPr>
          <p:cNvSpPr>
            <a:spLocks noGrp="1"/>
          </p:cNvSpPr>
          <p:nvPr>
            <p:ph type="ctrTitle"/>
          </p:nvPr>
        </p:nvSpPr>
        <p:spPr/>
        <p:txBody>
          <a:bodyPr/>
          <a:lstStyle/>
          <a:p>
            <a:r>
              <a:rPr lang="cs-CZ" sz="9600" dirty="0"/>
              <a:t>Triangulace (§17 ZDPH)</a:t>
            </a:r>
          </a:p>
        </p:txBody>
      </p:sp>
      <p:sp>
        <p:nvSpPr>
          <p:cNvPr id="3" name="Text Placeholder 2">
            <a:extLst>
              <a:ext uri="{FF2B5EF4-FFF2-40B4-BE49-F238E27FC236}">
                <a16:creationId xmlns:a16="http://schemas.microsoft.com/office/drawing/2014/main" id="{C29725A0-3A8C-452C-A973-8D2957932A26}"/>
              </a:ext>
            </a:extLst>
          </p:cNvPr>
          <p:cNvSpPr>
            <a:spLocks noGrp="1"/>
          </p:cNvSpPr>
          <p:nvPr>
            <p:ph type="body" sz="quarter" idx="11"/>
          </p:nvPr>
        </p:nvSpPr>
        <p:spPr/>
        <p:txBody>
          <a:bodyPr/>
          <a:lstStyle/>
          <a:p>
            <a:endParaRPr lang="cs-CZ"/>
          </a:p>
        </p:txBody>
      </p:sp>
    </p:spTree>
    <p:extLst>
      <p:ext uri="{BB962C8B-B14F-4D97-AF65-F5344CB8AC3E}">
        <p14:creationId xmlns:p14="http://schemas.microsoft.com/office/powerpoint/2010/main" val="12833851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32339" y="3842743"/>
            <a:ext cx="8241323" cy="1637021"/>
          </a:xfrm>
        </p:spPr>
        <p:txBody>
          <a:bodyPr/>
          <a:lstStyle/>
          <a:p>
            <a:pPr marL="0" lvl="2" indent="0" fontAlgn="base">
              <a:buClrTx/>
              <a:buNone/>
              <a:defRPr/>
            </a:pPr>
            <a:r>
              <a:rPr lang="cs-CZ" sz="1600" b="1" dirty="0"/>
              <a:t>Obecná DPH pravidla</a:t>
            </a:r>
          </a:p>
          <a:p>
            <a:pPr marL="263776" lvl="2" indent="-263776" fontAlgn="base">
              <a:buClrTx/>
              <a:buFont typeface="Arial" panose="020B0604020202020204" pitchFamily="34" charset="0"/>
              <a:buChar char="•"/>
              <a:defRPr/>
            </a:pPr>
            <a:r>
              <a:rPr lang="cs-CZ" sz="1600" dirty="0"/>
              <a:t>Dvě varianty:</a:t>
            </a:r>
          </a:p>
          <a:p>
            <a:pPr marL="803776" lvl="4" indent="-263776" fontAlgn="base">
              <a:buClrTx/>
              <a:buFont typeface="Arial" panose="020B0604020202020204" pitchFamily="34" charset="0"/>
              <a:buChar char="•"/>
              <a:defRPr/>
            </a:pPr>
            <a:r>
              <a:rPr lang="cs-CZ" sz="1600" dirty="0"/>
              <a:t>Lokální prodej v EU 1 a dodání z EU 1 do EU 3</a:t>
            </a:r>
          </a:p>
          <a:p>
            <a:pPr marL="803776" lvl="4" indent="-263776" fontAlgn="base">
              <a:buClrTx/>
              <a:buFont typeface="Arial" panose="020B0604020202020204" pitchFamily="34" charset="0"/>
              <a:buChar char="•"/>
              <a:defRPr/>
            </a:pPr>
            <a:r>
              <a:rPr lang="cs-CZ" sz="1600" dirty="0"/>
              <a:t>Dodání z EU 1 do EU 3 a lokální prodej v EU 3</a:t>
            </a:r>
          </a:p>
          <a:p>
            <a:pPr marL="263776" lvl="2" indent="-263776" fontAlgn="base">
              <a:buClrTx/>
              <a:buFont typeface="Arial" panose="020B0604020202020204" pitchFamily="34" charset="0"/>
              <a:buChar char="•"/>
              <a:defRPr/>
            </a:pPr>
            <a:r>
              <a:rPr lang="cs-CZ" sz="1600" dirty="0"/>
              <a:t>Prostřední osoba je povinna registrovat se v EU 1 nebo EU 3</a:t>
            </a:r>
          </a:p>
          <a:p>
            <a:pPr marL="0" lvl="2" indent="0" fontAlgn="base">
              <a:buClrTx/>
              <a:buNone/>
              <a:defRPr/>
            </a:pPr>
            <a:endParaRPr lang="cs-CZ" sz="1200" dirty="0"/>
          </a:p>
        </p:txBody>
      </p:sp>
      <p:sp>
        <p:nvSpPr>
          <p:cNvPr id="4" name="Title 3"/>
          <p:cNvSpPr>
            <a:spLocks noGrp="1"/>
          </p:cNvSpPr>
          <p:nvPr>
            <p:ph type="title"/>
          </p:nvPr>
        </p:nvSpPr>
        <p:spPr/>
        <p:txBody>
          <a:bodyPr/>
          <a:lstStyle/>
          <a:p>
            <a:r>
              <a:rPr lang="pl-PL" sz="5400" dirty="0"/>
              <a:t>Triangulace I</a:t>
            </a:r>
            <a:endParaRPr lang="en-US" sz="5400" dirty="0"/>
          </a:p>
        </p:txBody>
      </p:sp>
      <p:grpSp>
        <p:nvGrpSpPr>
          <p:cNvPr id="20" name="Group 19"/>
          <p:cNvGrpSpPr/>
          <p:nvPr/>
        </p:nvGrpSpPr>
        <p:grpSpPr>
          <a:xfrm>
            <a:off x="1893664" y="1642944"/>
            <a:ext cx="5973797" cy="1509991"/>
            <a:chOff x="2091380" y="1196296"/>
            <a:chExt cx="7965062" cy="2013320"/>
          </a:xfrm>
        </p:grpSpPr>
        <p:sp>
          <p:nvSpPr>
            <p:cNvPr id="21" name="TextBox 20"/>
            <p:cNvSpPr txBox="1"/>
            <p:nvPr/>
          </p:nvSpPr>
          <p:spPr>
            <a:xfrm flipH="1">
              <a:off x="2199389" y="1702648"/>
              <a:ext cx="1152128" cy="276999"/>
            </a:xfrm>
            <a:prstGeom prst="rect">
              <a:avLst/>
            </a:prstGeom>
            <a:noFill/>
            <a:ln>
              <a:noFill/>
            </a:ln>
          </p:spPr>
          <p:txBody>
            <a:bodyPr wrap="square" lIns="0" tIns="0" rIns="0" bIns="0" rtlCol="0">
              <a:spAutoFit/>
            </a:bodyPr>
            <a:lstStyle/>
            <a:p>
              <a:pPr algn="ctr"/>
              <a:r>
                <a:rPr lang="cs-CZ" sz="1350" dirty="0">
                  <a:solidFill>
                    <a:srgbClr val="483698"/>
                  </a:solidFill>
                </a:rPr>
                <a:t>prodávající</a:t>
              </a:r>
            </a:p>
          </p:txBody>
        </p:sp>
        <p:sp>
          <p:nvSpPr>
            <p:cNvPr id="22" name="TextBox 21"/>
            <p:cNvSpPr txBox="1"/>
            <p:nvPr/>
          </p:nvSpPr>
          <p:spPr>
            <a:xfrm flipH="1">
              <a:off x="5475746" y="1594223"/>
              <a:ext cx="1152128" cy="553997"/>
            </a:xfrm>
            <a:prstGeom prst="rect">
              <a:avLst/>
            </a:prstGeom>
            <a:noFill/>
            <a:ln>
              <a:noFill/>
            </a:ln>
          </p:spPr>
          <p:txBody>
            <a:bodyPr wrap="square" lIns="0" tIns="0" rIns="0" bIns="0" rtlCol="0">
              <a:spAutoFit/>
            </a:bodyPr>
            <a:lstStyle/>
            <a:p>
              <a:pPr algn="ctr"/>
              <a:r>
                <a:rPr lang="cs-CZ" sz="1350" dirty="0">
                  <a:solidFill>
                    <a:srgbClr val="483698"/>
                  </a:solidFill>
                </a:rPr>
                <a:t>prostřední osoba</a:t>
              </a:r>
            </a:p>
          </p:txBody>
        </p:sp>
        <p:sp>
          <p:nvSpPr>
            <p:cNvPr id="23" name="TextBox 22"/>
            <p:cNvSpPr txBox="1"/>
            <p:nvPr/>
          </p:nvSpPr>
          <p:spPr>
            <a:xfrm flipH="1">
              <a:off x="8797623" y="1702647"/>
              <a:ext cx="1152128" cy="276999"/>
            </a:xfrm>
            <a:prstGeom prst="rect">
              <a:avLst/>
            </a:prstGeom>
            <a:noFill/>
            <a:ln>
              <a:noFill/>
            </a:ln>
          </p:spPr>
          <p:txBody>
            <a:bodyPr wrap="square" lIns="0" tIns="0" rIns="0" bIns="0" rtlCol="0">
              <a:spAutoFit/>
            </a:bodyPr>
            <a:lstStyle/>
            <a:p>
              <a:pPr algn="ctr"/>
              <a:r>
                <a:rPr lang="cs-CZ" sz="1350" dirty="0"/>
                <a:t> </a:t>
              </a:r>
              <a:r>
                <a:rPr lang="cs-CZ" sz="1350" dirty="0">
                  <a:solidFill>
                    <a:srgbClr val="483698"/>
                  </a:solidFill>
                </a:rPr>
                <a:t>kupující</a:t>
              </a:r>
            </a:p>
          </p:txBody>
        </p:sp>
        <p:sp>
          <p:nvSpPr>
            <p:cNvPr id="24" name="Rectangle 23"/>
            <p:cNvSpPr/>
            <p:nvPr/>
          </p:nvSpPr>
          <p:spPr>
            <a:xfrm>
              <a:off x="5375922" y="1416902"/>
              <a:ext cx="1368151" cy="91154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25" name="Rectangle 24"/>
            <p:cNvSpPr/>
            <p:nvPr/>
          </p:nvSpPr>
          <p:spPr>
            <a:xfrm>
              <a:off x="2091380" y="1416902"/>
              <a:ext cx="1368151" cy="91154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26" name="Rectangle 25"/>
            <p:cNvSpPr/>
            <p:nvPr/>
          </p:nvSpPr>
          <p:spPr>
            <a:xfrm>
              <a:off x="8688291" y="1416902"/>
              <a:ext cx="1368151" cy="91154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cxnSp>
          <p:nvCxnSpPr>
            <p:cNvPr id="27" name="Straight Arrow Connector 26"/>
            <p:cNvCxnSpPr/>
            <p:nvPr/>
          </p:nvCxnSpPr>
          <p:spPr>
            <a:xfrm>
              <a:off x="6888088" y="1841146"/>
              <a:ext cx="1728192" cy="0"/>
            </a:xfrm>
            <a:prstGeom prst="straightConnector1">
              <a:avLst/>
            </a:prstGeom>
            <a:ln>
              <a:solidFill>
                <a:srgbClr val="483698"/>
              </a:solidFill>
              <a:tailEnd type="triangle" w="lg" len="lg"/>
            </a:ln>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a:off x="4511826" y="1198849"/>
              <a:ext cx="1" cy="1870113"/>
            </a:xfrm>
            <a:prstGeom prst="line">
              <a:avLst/>
            </a:prstGeom>
            <a:ln w="25400">
              <a:solidFill>
                <a:srgbClr val="C00000"/>
              </a:solidFill>
              <a:prstDash val="lg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807968" y="2963394"/>
              <a:ext cx="495879" cy="246221"/>
            </a:xfrm>
            <a:prstGeom prst="rect">
              <a:avLst/>
            </a:prstGeom>
            <a:noFill/>
          </p:spPr>
          <p:txBody>
            <a:bodyPr wrap="square" lIns="0" tIns="0" rIns="0" bIns="0" rtlCol="0">
              <a:spAutoFit/>
            </a:bodyPr>
            <a:lstStyle/>
            <a:p>
              <a:r>
                <a:rPr lang="cs-CZ" sz="1200" dirty="0">
                  <a:solidFill>
                    <a:srgbClr val="483698"/>
                  </a:solidFill>
                </a:rPr>
                <a:t>EU</a:t>
              </a:r>
              <a:r>
                <a:rPr lang="cs-CZ" sz="1200" dirty="0"/>
                <a:t> 2</a:t>
              </a:r>
            </a:p>
          </p:txBody>
        </p:sp>
        <p:sp>
          <p:nvSpPr>
            <p:cNvPr id="30" name="TextBox 29"/>
            <p:cNvSpPr txBox="1"/>
            <p:nvPr/>
          </p:nvSpPr>
          <p:spPr>
            <a:xfrm>
              <a:off x="2527515" y="2963395"/>
              <a:ext cx="495879" cy="246221"/>
            </a:xfrm>
            <a:prstGeom prst="rect">
              <a:avLst/>
            </a:prstGeom>
            <a:noFill/>
          </p:spPr>
          <p:txBody>
            <a:bodyPr wrap="square" lIns="0" tIns="0" rIns="0" bIns="0" rtlCol="0">
              <a:spAutoFit/>
            </a:bodyPr>
            <a:lstStyle/>
            <a:p>
              <a:r>
                <a:rPr lang="cs-CZ" sz="1200" dirty="0">
                  <a:solidFill>
                    <a:srgbClr val="483698"/>
                  </a:solidFill>
                </a:rPr>
                <a:t>EU</a:t>
              </a:r>
              <a:r>
                <a:rPr lang="cs-CZ" sz="1200" dirty="0"/>
                <a:t> 1</a:t>
              </a:r>
            </a:p>
          </p:txBody>
        </p:sp>
        <p:sp>
          <p:nvSpPr>
            <p:cNvPr id="31" name="TextBox 30"/>
            <p:cNvSpPr txBox="1"/>
            <p:nvPr/>
          </p:nvSpPr>
          <p:spPr>
            <a:xfrm>
              <a:off x="9124425" y="2963395"/>
              <a:ext cx="495879" cy="246221"/>
            </a:xfrm>
            <a:prstGeom prst="rect">
              <a:avLst/>
            </a:prstGeom>
            <a:noFill/>
          </p:spPr>
          <p:txBody>
            <a:bodyPr wrap="square" lIns="0" tIns="0" rIns="0" bIns="0" rtlCol="0">
              <a:spAutoFit/>
            </a:bodyPr>
            <a:lstStyle/>
            <a:p>
              <a:r>
                <a:rPr lang="cs-CZ" sz="1200" dirty="0">
                  <a:solidFill>
                    <a:srgbClr val="483698"/>
                  </a:solidFill>
                </a:rPr>
                <a:t>EU 3</a:t>
              </a:r>
            </a:p>
          </p:txBody>
        </p:sp>
        <p:cxnSp>
          <p:nvCxnSpPr>
            <p:cNvPr id="32" name="Straight Arrow Connector 31"/>
            <p:cNvCxnSpPr/>
            <p:nvPr/>
          </p:nvCxnSpPr>
          <p:spPr>
            <a:xfrm>
              <a:off x="3575720" y="1841146"/>
              <a:ext cx="1728192" cy="0"/>
            </a:xfrm>
            <a:prstGeom prst="straightConnector1">
              <a:avLst/>
            </a:prstGeom>
            <a:ln>
              <a:solidFill>
                <a:srgbClr val="483698"/>
              </a:solidFill>
              <a:tailEnd type="triangle" w="lg" len="lg"/>
            </a:ln>
          </p:spPr>
          <p:style>
            <a:lnRef idx="1">
              <a:schemeClr val="dk1"/>
            </a:lnRef>
            <a:fillRef idx="0">
              <a:schemeClr val="dk1"/>
            </a:fillRef>
            <a:effectRef idx="0">
              <a:schemeClr val="dk1"/>
            </a:effectRef>
            <a:fontRef idx="minor">
              <a:schemeClr val="tx1"/>
            </a:fontRef>
          </p:style>
        </p:cxnSp>
        <p:sp>
          <p:nvSpPr>
            <p:cNvPr id="33" name="TextBox 32"/>
            <p:cNvSpPr txBox="1"/>
            <p:nvPr/>
          </p:nvSpPr>
          <p:spPr>
            <a:xfrm flipH="1">
              <a:off x="3438017" y="1486624"/>
              <a:ext cx="1152128" cy="276998"/>
            </a:xfrm>
            <a:prstGeom prst="rect">
              <a:avLst/>
            </a:prstGeom>
            <a:noFill/>
            <a:ln>
              <a:noFill/>
            </a:ln>
          </p:spPr>
          <p:txBody>
            <a:bodyPr wrap="square" lIns="0" tIns="0" rIns="0" bIns="0" rtlCol="0">
              <a:spAutoFit/>
            </a:bodyPr>
            <a:lstStyle/>
            <a:p>
              <a:pPr algn="ctr"/>
              <a:r>
                <a:rPr lang="cs-CZ" sz="1350" dirty="0">
                  <a:solidFill>
                    <a:srgbClr val="483698"/>
                  </a:solidFill>
                </a:rPr>
                <a:t>faktura</a:t>
              </a:r>
            </a:p>
          </p:txBody>
        </p:sp>
        <p:sp>
          <p:nvSpPr>
            <p:cNvPr id="34" name="TextBox 33"/>
            <p:cNvSpPr txBox="1"/>
            <p:nvPr/>
          </p:nvSpPr>
          <p:spPr>
            <a:xfrm flipH="1">
              <a:off x="6699884" y="1486624"/>
              <a:ext cx="1152128" cy="276998"/>
            </a:xfrm>
            <a:prstGeom prst="rect">
              <a:avLst/>
            </a:prstGeom>
            <a:noFill/>
            <a:ln>
              <a:noFill/>
            </a:ln>
          </p:spPr>
          <p:txBody>
            <a:bodyPr wrap="square" lIns="0" tIns="0" rIns="0" bIns="0" rtlCol="0">
              <a:spAutoFit/>
            </a:bodyPr>
            <a:lstStyle/>
            <a:p>
              <a:pPr algn="ctr"/>
              <a:r>
                <a:rPr lang="cs-CZ" sz="1350" dirty="0">
                  <a:solidFill>
                    <a:srgbClr val="483698"/>
                  </a:solidFill>
                </a:rPr>
                <a:t>faktura</a:t>
              </a:r>
            </a:p>
          </p:txBody>
        </p:sp>
        <p:cxnSp>
          <p:nvCxnSpPr>
            <p:cNvPr id="35" name="Straight Arrow Connector 34"/>
            <p:cNvCxnSpPr/>
            <p:nvPr/>
          </p:nvCxnSpPr>
          <p:spPr>
            <a:xfrm>
              <a:off x="3215680" y="2722319"/>
              <a:ext cx="5616624" cy="0"/>
            </a:xfrm>
            <a:prstGeom prst="straightConnector1">
              <a:avLst/>
            </a:prstGeom>
            <a:ln>
              <a:solidFill>
                <a:schemeClr val="tx2"/>
              </a:solidFill>
              <a:tailEnd type="none" w="lg" len="lg"/>
            </a:ln>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a:off x="3215680" y="2387882"/>
              <a:ext cx="0" cy="334439"/>
            </a:xfrm>
            <a:prstGeom prst="line">
              <a:avLst/>
            </a:prstGeom>
            <a:ln>
              <a:solidFill>
                <a:schemeClr val="tx2"/>
              </a:solidFill>
            </a:ln>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a:off x="8825219" y="2387882"/>
              <a:ext cx="1" cy="334439"/>
            </a:xfrm>
            <a:prstGeom prst="line">
              <a:avLst/>
            </a:prstGeom>
            <a:ln>
              <a:solidFill>
                <a:schemeClr val="tx2"/>
              </a:solidFill>
              <a:headEnd type="triangle" w="lg" len="lg"/>
              <a:tailEnd type="none"/>
            </a:ln>
          </p:spPr>
          <p:style>
            <a:lnRef idx="1">
              <a:schemeClr val="dk1"/>
            </a:lnRef>
            <a:fillRef idx="0">
              <a:schemeClr val="dk1"/>
            </a:fillRef>
            <a:effectRef idx="0">
              <a:schemeClr val="dk1"/>
            </a:effectRef>
            <a:fontRef idx="minor">
              <a:schemeClr val="tx1"/>
            </a:fontRef>
          </p:style>
        </p:cxnSp>
        <p:sp>
          <p:nvSpPr>
            <p:cNvPr id="38" name="TextBox 37"/>
            <p:cNvSpPr txBox="1"/>
            <p:nvPr/>
          </p:nvSpPr>
          <p:spPr>
            <a:xfrm flipH="1">
              <a:off x="5447926" y="2455296"/>
              <a:ext cx="1152128" cy="276998"/>
            </a:xfrm>
            <a:prstGeom prst="rect">
              <a:avLst/>
            </a:prstGeom>
            <a:noFill/>
            <a:ln>
              <a:noFill/>
            </a:ln>
          </p:spPr>
          <p:txBody>
            <a:bodyPr wrap="square" lIns="0" tIns="0" rIns="0" bIns="0" rtlCol="0">
              <a:spAutoFit/>
            </a:bodyPr>
            <a:lstStyle/>
            <a:p>
              <a:pPr algn="ctr"/>
              <a:r>
                <a:rPr lang="cs-CZ" sz="1350" dirty="0">
                  <a:solidFill>
                    <a:srgbClr val="483698"/>
                  </a:solidFill>
                </a:rPr>
                <a:t>zboží</a:t>
              </a:r>
            </a:p>
          </p:txBody>
        </p:sp>
        <p:cxnSp>
          <p:nvCxnSpPr>
            <p:cNvPr id="39" name="Straight Connector 38"/>
            <p:cNvCxnSpPr/>
            <p:nvPr/>
          </p:nvCxnSpPr>
          <p:spPr>
            <a:xfrm>
              <a:off x="7752185" y="1196296"/>
              <a:ext cx="1" cy="1870113"/>
            </a:xfrm>
            <a:prstGeom prst="line">
              <a:avLst/>
            </a:prstGeom>
            <a:ln w="25400">
              <a:solidFill>
                <a:srgbClr val="C00000"/>
              </a:solidFill>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36130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32339" y="3842743"/>
            <a:ext cx="8241323" cy="1637021"/>
          </a:xfrm>
        </p:spPr>
        <p:txBody>
          <a:bodyPr/>
          <a:lstStyle/>
          <a:p>
            <a:pPr marL="263776" lvl="2" indent="-263776" fontAlgn="base">
              <a:buClrTx/>
              <a:buFont typeface="Arial" panose="020B0604020202020204" pitchFamily="34" charset="0"/>
              <a:buChar char="•"/>
              <a:defRPr/>
            </a:pPr>
            <a:r>
              <a:rPr lang="cs-CZ" sz="1600" dirty="0"/>
              <a:t>Tři plátci registrovaní k DPH ve třech různých členských státech</a:t>
            </a:r>
          </a:p>
          <a:p>
            <a:pPr marL="263776" lvl="2" indent="-263776" fontAlgn="base">
              <a:buClrTx/>
              <a:buFont typeface="Arial" panose="020B0604020202020204" pitchFamily="34" charset="0"/>
              <a:buChar char="•"/>
              <a:defRPr/>
            </a:pPr>
            <a:r>
              <a:rPr lang="cs-CZ" sz="1600" dirty="0"/>
              <a:t>Fakturace: prodávající – prostřední osoba – kupující</a:t>
            </a:r>
          </a:p>
          <a:p>
            <a:pPr marL="263776" lvl="2" indent="-263776" fontAlgn="base">
              <a:buClrTx/>
              <a:buFont typeface="Arial" panose="020B0604020202020204" pitchFamily="34" charset="0"/>
              <a:buChar char="•"/>
              <a:defRPr/>
            </a:pPr>
            <a:r>
              <a:rPr lang="cs-CZ" sz="1600" dirty="0"/>
              <a:t>Pohyb zboží: prodávající – kupující</a:t>
            </a:r>
          </a:p>
          <a:p>
            <a:pPr marL="0" lvl="2" indent="0" fontAlgn="base">
              <a:buClrTx/>
              <a:buNone/>
              <a:defRPr/>
            </a:pPr>
            <a:endParaRPr lang="cs-CZ" sz="1200" dirty="0"/>
          </a:p>
          <a:p>
            <a:pPr marL="0" lvl="2" indent="0" fontAlgn="base">
              <a:buClrTx/>
              <a:buNone/>
              <a:defRPr/>
            </a:pPr>
            <a:r>
              <a:rPr lang="cs-CZ" sz="1600" b="1" dirty="0"/>
              <a:t>Zjednodušení pro třístranný obchod</a:t>
            </a:r>
          </a:p>
          <a:p>
            <a:pPr marL="263776" lvl="2" indent="-263776" fontAlgn="base">
              <a:buClrTx/>
              <a:buFont typeface="Arial" panose="020B0604020202020204" pitchFamily="34" charset="0"/>
              <a:buChar char="•"/>
              <a:defRPr/>
            </a:pPr>
            <a:r>
              <a:rPr lang="cs-CZ" sz="1600" dirty="0"/>
              <a:t>Eliminace lokálního prodeje</a:t>
            </a:r>
          </a:p>
          <a:p>
            <a:pPr marL="263776" lvl="2" indent="-263776" fontAlgn="base">
              <a:buClrTx/>
              <a:buFont typeface="Arial" panose="020B0604020202020204" pitchFamily="34" charset="0"/>
              <a:buChar char="•"/>
              <a:defRPr/>
            </a:pPr>
            <a:r>
              <a:rPr lang="cs-CZ" sz="1600" dirty="0"/>
              <a:t>Prostřední osoba není povinna registrovat se v </a:t>
            </a:r>
            <a:r>
              <a:rPr lang="cs-CZ" sz="1600" b="1" dirty="0"/>
              <a:t>EU 3</a:t>
            </a:r>
          </a:p>
          <a:p>
            <a:pPr marL="0" lvl="2" indent="0" fontAlgn="base">
              <a:buClrTx/>
              <a:buNone/>
              <a:defRPr/>
            </a:pPr>
            <a:endParaRPr lang="cs-CZ" sz="1200" dirty="0"/>
          </a:p>
        </p:txBody>
      </p:sp>
      <p:sp>
        <p:nvSpPr>
          <p:cNvPr id="4" name="Title 3"/>
          <p:cNvSpPr>
            <a:spLocks noGrp="1"/>
          </p:cNvSpPr>
          <p:nvPr>
            <p:ph type="title"/>
          </p:nvPr>
        </p:nvSpPr>
        <p:spPr/>
        <p:txBody>
          <a:bodyPr/>
          <a:lstStyle/>
          <a:p>
            <a:r>
              <a:rPr lang="pl-PL" sz="5400" dirty="0" err="1"/>
              <a:t>Triangulace</a:t>
            </a:r>
            <a:r>
              <a:rPr lang="pl-PL" sz="5400" dirty="0"/>
              <a:t> II</a:t>
            </a:r>
            <a:endParaRPr lang="en-US" sz="5400" dirty="0"/>
          </a:p>
        </p:txBody>
      </p:sp>
      <p:grpSp>
        <p:nvGrpSpPr>
          <p:cNvPr id="20" name="Group 19"/>
          <p:cNvGrpSpPr/>
          <p:nvPr/>
        </p:nvGrpSpPr>
        <p:grpSpPr>
          <a:xfrm>
            <a:off x="1893664" y="1642944"/>
            <a:ext cx="5973797" cy="1509991"/>
            <a:chOff x="2091380" y="1196296"/>
            <a:chExt cx="7965062" cy="2013320"/>
          </a:xfrm>
        </p:grpSpPr>
        <p:sp>
          <p:nvSpPr>
            <p:cNvPr id="21" name="TextBox 20"/>
            <p:cNvSpPr txBox="1"/>
            <p:nvPr/>
          </p:nvSpPr>
          <p:spPr>
            <a:xfrm flipH="1">
              <a:off x="2199389" y="1702648"/>
              <a:ext cx="1152128" cy="276999"/>
            </a:xfrm>
            <a:prstGeom prst="rect">
              <a:avLst/>
            </a:prstGeom>
            <a:noFill/>
            <a:ln>
              <a:noFill/>
            </a:ln>
          </p:spPr>
          <p:txBody>
            <a:bodyPr wrap="square" lIns="0" tIns="0" rIns="0" bIns="0" rtlCol="0">
              <a:spAutoFit/>
            </a:bodyPr>
            <a:lstStyle/>
            <a:p>
              <a:pPr algn="ctr"/>
              <a:r>
                <a:rPr lang="cs-CZ" sz="1350" dirty="0">
                  <a:solidFill>
                    <a:srgbClr val="483698"/>
                  </a:solidFill>
                </a:rPr>
                <a:t>prodávající</a:t>
              </a:r>
            </a:p>
          </p:txBody>
        </p:sp>
        <p:sp>
          <p:nvSpPr>
            <p:cNvPr id="22" name="TextBox 21"/>
            <p:cNvSpPr txBox="1"/>
            <p:nvPr/>
          </p:nvSpPr>
          <p:spPr>
            <a:xfrm flipH="1">
              <a:off x="5475746" y="1594223"/>
              <a:ext cx="1152128" cy="553997"/>
            </a:xfrm>
            <a:prstGeom prst="rect">
              <a:avLst/>
            </a:prstGeom>
            <a:noFill/>
            <a:ln>
              <a:noFill/>
            </a:ln>
          </p:spPr>
          <p:txBody>
            <a:bodyPr wrap="square" lIns="0" tIns="0" rIns="0" bIns="0" rtlCol="0">
              <a:spAutoFit/>
            </a:bodyPr>
            <a:lstStyle/>
            <a:p>
              <a:pPr algn="ctr"/>
              <a:r>
                <a:rPr lang="cs-CZ" sz="1350" dirty="0">
                  <a:solidFill>
                    <a:srgbClr val="483698"/>
                  </a:solidFill>
                </a:rPr>
                <a:t>prostřední osoba</a:t>
              </a:r>
            </a:p>
          </p:txBody>
        </p:sp>
        <p:sp>
          <p:nvSpPr>
            <p:cNvPr id="23" name="TextBox 22"/>
            <p:cNvSpPr txBox="1"/>
            <p:nvPr/>
          </p:nvSpPr>
          <p:spPr>
            <a:xfrm flipH="1">
              <a:off x="8797623" y="1702647"/>
              <a:ext cx="1152128" cy="276999"/>
            </a:xfrm>
            <a:prstGeom prst="rect">
              <a:avLst/>
            </a:prstGeom>
            <a:noFill/>
            <a:ln>
              <a:noFill/>
            </a:ln>
          </p:spPr>
          <p:txBody>
            <a:bodyPr wrap="square" lIns="0" tIns="0" rIns="0" bIns="0" rtlCol="0">
              <a:spAutoFit/>
            </a:bodyPr>
            <a:lstStyle/>
            <a:p>
              <a:pPr algn="ctr"/>
              <a:r>
                <a:rPr lang="cs-CZ" sz="1350" dirty="0"/>
                <a:t> </a:t>
              </a:r>
              <a:r>
                <a:rPr lang="cs-CZ" sz="1350" dirty="0">
                  <a:solidFill>
                    <a:srgbClr val="483698"/>
                  </a:solidFill>
                </a:rPr>
                <a:t>kupující</a:t>
              </a:r>
            </a:p>
          </p:txBody>
        </p:sp>
        <p:sp>
          <p:nvSpPr>
            <p:cNvPr id="24" name="Rectangle 23"/>
            <p:cNvSpPr/>
            <p:nvPr/>
          </p:nvSpPr>
          <p:spPr>
            <a:xfrm>
              <a:off x="5375922" y="1416902"/>
              <a:ext cx="1368151" cy="91154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25" name="Rectangle 24"/>
            <p:cNvSpPr/>
            <p:nvPr/>
          </p:nvSpPr>
          <p:spPr>
            <a:xfrm>
              <a:off x="2091380" y="1416902"/>
              <a:ext cx="1368151" cy="91154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26" name="Rectangle 25"/>
            <p:cNvSpPr/>
            <p:nvPr/>
          </p:nvSpPr>
          <p:spPr>
            <a:xfrm>
              <a:off x="8688291" y="1416902"/>
              <a:ext cx="1368151" cy="91154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cxnSp>
          <p:nvCxnSpPr>
            <p:cNvPr id="27" name="Straight Arrow Connector 26"/>
            <p:cNvCxnSpPr/>
            <p:nvPr/>
          </p:nvCxnSpPr>
          <p:spPr>
            <a:xfrm>
              <a:off x="6888088" y="1841146"/>
              <a:ext cx="1728192" cy="0"/>
            </a:xfrm>
            <a:prstGeom prst="straightConnector1">
              <a:avLst/>
            </a:prstGeom>
            <a:ln>
              <a:solidFill>
                <a:srgbClr val="483698"/>
              </a:solidFill>
              <a:tailEnd type="triangle" w="lg" len="lg"/>
            </a:ln>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a:off x="4511826" y="1198849"/>
              <a:ext cx="1" cy="1870113"/>
            </a:xfrm>
            <a:prstGeom prst="line">
              <a:avLst/>
            </a:prstGeom>
            <a:ln w="25400">
              <a:solidFill>
                <a:srgbClr val="C00000"/>
              </a:solidFill>
              <a:prstDash val="lg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807968" y="2963394"/>
              <a:ext cx="495879" cy="246221"/>
            </a:xfrm>
            <a:prstGeom prst="rect">
              <a:avLst/>
            </a:prstGeom>
            <a:noFill/>
          </p:spPr>
          <p:txBody>
            <a:bodyPr wrap="square" lIns="0" tIns="0" rIns="0" bIns="0" rtlCol="0">
              <a:spAutoFit/>
            </a:bodyPr>
            <a:lstStyle/>
            <a:p>
              <a:r>
                <a:rPr lang="cs-CZ" sz="1200" dirty="0">
                  <a:solidFill>
                    <a:srgbClr val="483698"/>
                  </a:solidFill>
                </a:rPr>
                <a:t>EU</a:t>
              </a:r>
              <a:r>
                <a:rPr lang="cs-CZ" sz="1200" dirty="0"/>
                <a:t> 2</a:t>
              </a:r>
            </a:p>
          </p:txBody>
        </p:sp>
        <p:sp>
          <p:nvSpPr>
            <p:cNvPr id="30" name="TextBox 29"/>
            <p:cNvSpPr txBox="1"/>
            <p:nvPr/>
          </p:nvSpPr>
          <p:spPr>
            <a:xfrm>
              <a:off x="2527515" y="2963395"/>
              <a:ext cx="495879" cy="246221"/>
            </a:xfrm>
            <a:prstGeom prst="rect">
              <a:avLst/>
            </a:prstGeom>
            <a:noFill/>
          </p:spPr>
          <p:txBody>
            <a:bodyPr wrap="square" lIns="0" tIns="0" rIns="0" bIns="0" rtlCol="0">
              <a:spAutoFit/>
            </a:bodyPr>
            <a:lstStyle/>
            <a:p>
              <a:r>
                <a:rPr lang="cs-CZ" sz="1200" dirty="0">
                  <a:solidFill>
                    <a:srgbClr val="483698"/>
                  </a:solidFill>
                </a:rPr>
                <a:t>EU</a:t>
              </a:r>
              <a:r>
                <a:rPr lang="cs-CZ" sz="1200" dirty="0"/>
                <a:t> 1</a:t>
              </a:r>
            </a:p>
          </p:txBody>
        </p:sp>
        <p:sp>
          <p:nvSpPr>
            <p:cNvPr id="31" name="TextBox 30"/>
            <p:cNvSpPr txBox="1"/>
            <p:nvPr/>
          </p:nvSpPr>
          <p:spPr>
            <a:xfrm>
              <a:off x="9124425" y="2963395"/>
              <a:ext cx="495879" cy="246221"/>
            </a:xfrm>
            <a:prstGeom prst="rect">
              <a:avLst/>
            </a:prstGeom>
            <a:noFill/>
          </p:spPr>
          <p:txBody>
            <a:bodyPr wrap="square" lIns="0" tIns="0" rIns="0" bIns="0" rtlCol="0">
              <a:spAutoFit/>
            </a:bodyPr>
            <a:lstStyle/>
            <a:p>
              <a:r>
                <a:rPr lang="cs-CZ" sz="1200" dirty="0">
                  <a:solidFill>
                    <a:srgbClr val="483698"/>
                  </a:solidFill>
                </a:rPr>
                <a:t>EU 3</a:t>
              </a:r>
            </a:p>
          </p:txBody>
        </p:sp>
        <p:cxnSp>
          <p:nvCxnSpPr>
            <p:cNvPr id="32" name="Straight Arrow Connector 31"/>
            <p:cNvCxnSpPr/>
            <p:nvPr/>
          </p:nvCxnSpPr>
          <p:spPr>
            <a:xfrm>
              <a:off x="3575720" y="1841146"/>
              <a:ext cx="1728192" cy="0"/>
            </a:xfrm>
            <a:prstGeom prst="straightConnector1">
              <a:avLst/>
            </a:prstGeom>
            <a:ln>
              <a:solidFill>
                <a:srgbClr val="483698"/>
              </a:solidFill>
              <a:tailEnd type="triangle" w="lg" len="lg"/>
            </a:ln>
          </p:spPr>
          <p:style>
            <a:lnRef idx="1">
              <a:schemeClr val="dk1"/>
            </a:lnRef>
            <a:fillRef idx="0">
              <a:schemeClr val="dk1"/>
            </a:fillRef>
            <a:effectRef idx="0">
              <a:schemeClr val="dk1"/>
            </a:effectRef>
            <a:fontRef idx="minor">
              <a:schemeClr val="tx1"/>
            </a:fontRef>
          </p:style>
        </p:cxnSp>
        <p:sp>
          <p:nvSpPr>
            <p:cNvPr id="33" name="TextBox 32"/>
            <p:cNvSpPr txBox="1"/>
            <p:nvPr/>
          </p:nvSpPr>
          <p:spPr>
            <a:xfrm flipH="1">
              <a:off x="3438017" y="1486624"/>
              <a:ext cx="1152128" cy="276998"/>
            </a:xfrm>
            <a:prstGeom prst="rect">
              <a:avLst/>
            </a:prstGeom>
            <a:noFill/>
            <a:ln>
              <a:noFill/>
            </a:ln>
          </p:spPr>
          <p:txBody>
            <a:bodyPr wrap="square" lIns="0" tIns="0" rIns="0" bIns="0" rtlCol="0">
              <a:spAutoFit/>
            </a:bodyPr>
            <a:lstStyle/>
            <a:p>
              <a:pPr algn="ctr"/>
              <a:r>
                <a:rPr lang="cs-CZ" sz="1350" dirty="0">
                  <a:solidFill>
                    <a:srgbClr val="483698"/>
                  </a:solidFill>
                </a:rPr>
                <a:t>faktura</a:t>
              </a:r>
            </a:p>
          </p:txBody>
        </p:sp>
        <p:sp>
          <p:nvSpPr>
            <p:cNvPr id="34" name="TextBox 33"/>
            <p:cNvSpPr txBox="1"/>
            <p:nvPr/>
          </p:nvSpPr>
          <p:spPr>
            <a:xfrm flipH="1">
              <a:off x="6699884" y="1486624"/>
              <a:ext cx="1152128" cy="276998"/>
            </a:xfrm>
            <a:prstGeom prst="rect">
              <a:avLst/>
            </a:prstGeom>
            <a:noFill/>
            <a:ln>
              <a:noFill/>
            </a:ln>
          </p:spPr>
          <p:txBody>
            <a:bodyPr wrap="square" lIns="0" tIns="0" rIns="0" bIns="0" rtlCol="0">
              <a:spAutoFit/>
            </a:bodyPr>
            <a:lstStyle/>
            <a:p>
              <a:pPr algn="ctr"/>
              <a:r>
                <a:rPr lang="cs-CZ" sz="1350" dirty="0">
                  <a:solidFill>
                    <a:srgbClr val="483698"/>
                  </a:solidFill>
                </a:rPr>
                <a:t>faktura</a:t>
              </a:r>
            </a:p>
          </p:txBody>
        </p:sp>
        <p:cxnSp>
          <p:nvCxnSpPr>
            <p:cNvPr id="35" name="Straight Arrow Connector 34"/>
            <p:cNvCxnSpPr/>
            <p:nvPr/>
          </p:nvCxnSpPr>
          <p:spPr>
            <a:xfrm>
              <a:off x="3215680" y="2722319"/>
              <a:ext cx="5616624" cy="0"/>
            </a:xfrm>
            <a:prstGeom prst="straightConnector1">
              <a:avLst/>
            </a:prstGeom>
            <a:ln>
              <a:solidFill>
                <a:schemeClr val="tx2"/>
              </a:solidFill>
              <a:tailEnd type="none" w="lg" len="lg"/>
            </a:ln>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a:off x="3215680" y="2387882"/>
              <a:ext cx="0" cy="334439"/>
            </a:xfrm>
            <a:prstGeom prst="line">
              <a:avLst/>
            </a:prstGeom>
            <a:ln>
              <a:solidFill>
                <a:schemeClr val="tx2"/>
              </a:solidFill>
            </a:ln>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a:off x="8825219" y="2387882"/>
              <a:ext cx="1" cy="334439"/>
            </a:xfrm>
            <a:prstGeom prst="line">
              <a:avLst/>
            </a:prstGeom>
            <a:ln>
              <a:solidFill>
                <a:schemeClr val="tx2"/>
              </a:solidFill>
              <a:headEnd type="triangle" w="lg" len="lg"/>
              <a:tailEnd type="none"/>
            </a:ln>
          </p:spPr>
          <p:style>
            <a:lnRef idx="1">
              <a:schemeClr val="dk1"/>
            </a:lnRef>
            <a:fillRef idx="0">
              <a:schemeClr val="dk1"/>
            </a:fillRef>
            <a:effectRef idx="0">
              <a:schemeClr val="dk1"/>
            </a:effectRef>
            <a:fontRef idx="minor">
              <a:schemeClr val="tx1"/>
            </a:fontRef>
          </p:style>
        </p:cxnSp>
        <p:sp>
          <p:nvSpPr>
            <p:cNvPr id="38" name="TextBox 37"/>
            <p:cNvSpPr txBox="1"/>
            <p:nvPr/>
          </p:nvSpPr>
          <p:spPr>
            <a:xfrm flipH="1">
              <a:off x="5447926" y="2455296"/>
              <a:ext cx="1152128" cy="276998"/>
            </a:xfrm>
            <a:prstGeom prst="rect">
              <a:avLst/>
            </a:prstGeom>
            <a:noFill/>
            <a:ln>
              <a:noFill/>
            </a:ln>
          </p:spPr>
          <p:txBody>
            <a:bodyPr wrap="square" lIns="0" tIns="0" rIns="0" bIns="0" rtlCol="0">
              <a:spAutoFit/>
            </a:bodyPr>
            <a:lstStyle/>
            <a:p>
              <a:pPr algn="ctr"/>
              <a:r>
                <a:rPr lang="cs-CZ" sz="1350" dirty="0">
                  <a:solidFill>
                    <a:srgbClr val="483698"/>
                  </a:solidFill>
                </a:rPr>
                <a:t>zboží</a:t>
              </a:r>
            </a:p>
          </p:txBody>
        </p:sp>
        <p:cxnSp>
          <p:nvCxnSpPr>
            <p:cNvPr id="39" name="Straight Connector 38"/>
            <p:cNvCxnSpPr/>
            <p:nvPr/>
          </p:nvCxnSpPr>
          <p:spPr>
            <a:xfrm>
              <a:off x="7752185" y="1196296"/>
              <a:ext cx="1" cy="1870113"/>
            </a:xfrm>
            <a:prstGeom prst="line">
              <a:avLst/>
            </a:prstGeom>
            <a:ln w="25400">
              <a:solidFill>
                <a:srgbClr val="C00000"/>
              </a:solidFill>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466852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B9CCF-7C11-4622-9BC0-1F282568680E}"/>
              </a:ext>
            </a:extLst>
          </p:cNvPr>
          <p:cNvSpPr>
            <a:spLocks noGrp="1"/>
          </p:cNvSpPr>
          <p:nvPr>
            <p:ph type="title"/>
          </p:nvPr>
        </p:nvSpPr>
        <p:spPr/>
        <p:txBody>
          <a:bodyPr/>
          <a:lstStyle/>
          <a:p>
            <a:r>
              <a:rPr lang="cs-CZ" dirty="0"/>
              <a:t>Triangulace III</a:t>
            </a:r>
          </a:p>
        </p:txBody>
      </p:sp>
      <p:sp>
        <p:nvSpPr>
          <p:cNvPr id="4" name="Text Placeholder 1">
            <a:extLst>
              <a:ext uri="{FF2B5EF4-FFF2-40B4-BE49-F238E27FC236}">
                <a16:creationId xmlns:a16="http://schemas.microsoft.com/office/drawing/2014/main" id="{45F1D12F-8B05-4FD6-8619-21FC099465EE}"/>
              </a:ext>
            </a:extLst>
          </p:cNvPr>
          <p:cNvSpPr txBox="1">
            <a:spLocks/>
          </p:cNvSpPr>
          <p:nvPr/>
        </p:nvSpPr>
        <p:spPr>
          <a:xfrm>
            <a:off x="451339" y="1422400"/>
            <a:ext cx="8241323" cy="460440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9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9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sz="1600" dirty="0"/>
              <a:t>Princip zjednodušení </a:t>
            </a:r>
          </a:p>
          <a:p>
            <a:pPr marL="285750" indent="-285750">
              <a:buFont typeface="Arial" panose="020B0604020202020204" pitchFamily="34" charset="0"/>
              <a:buChar char="•"/>
            </a:pPr>
            <a:r>
              <a:rPr lang="cs-CZ" sz="1400" b="0" dirty="0"/>
              <a:t>osvobození prostřední osoby od registrace v členském státě ukončení odeslání / přepravy zboží </a:t>
            </a:r>
          </a:p>
          <a:p>
            <a:pPr marL="285750" indent="-285750">
              <a:buFont typeface="Arial" panose="020B0604020202020204" pitchFamily="34" charset="0"/>
              <a:buChar char="•"/>
            </a:pPr>
            <a:r>
              <a:rPr lang="cs-CZ" sz="1400" b="0" dirty="0"/>
              <a:t>přenesení povinnosti přiznat daň na kupujícího </a:t>
            </a:r>
          </a:p>
          <a:p>
            <a:pPr marL="285750" indent="-285750">
              <a:buFont typeface="Arial" panose="020B0604020202020204" pitchFamily="34" charset="0"/>
              <a:buChar char="•"/>
            </a:pPr>
            <a:r>
              <a:rPr lang="cs-CZ" sz="1400" b="0" dirty="0"/>
              <a:t>za podmínek stanovených tímto členským státem </a:t>
            </a:r>
          </a:p>
          <a:p>
            <a:endParaRPr lang="cs-CZ" dirty="0"/>
          </a:p>
          <a:p>
            <a:r>
              <a:rPr lang="cs-CZ" sz="1600" dirty="0"/>
              <a:t>Kdy to nefunguje</a:t>
            </a:r>
          </a:p>
          <a:p>
            <a:pPr marL="285750" indent="-285750">
              <a:buFont typeface="Arial" panose="020B0604020202020204" pitchFamily="34" charset="0"/>
              <a:buChar char="•"/>
            </a:pPr>
            <a:r>
              <a:rPr lang="cs-CZ" sz="1400" b="0" dirty="0"/>
              <a:t>pokud se transakce účastní více osob než 3 (příp. pouze na část transakce lze použít)</a:t>
            </a:r>
          </a:p>
          <a:p>
            <a:pPr marL="285750" indent="-285750">
              <a:buFont typeface="Arial" panose="020B0604020202020204" pitchFamily="34" charset="0"/>
              <a:buChar char="•"/>
            </a:pPr>
            <a:r>
              <a:rPr lang="cs-CZ" sz="1400" b="0" dirty="0"/>
              <a:t>pokud nejde o 3 účastníky ze 3 různých států EU </a:t>
            </a:r>
          </a:p>
          <a:p>
            <a:pPr marL="285750" indent="-285750">
              <a:buFont typeface="Arial" panose="020B0604020202020204" pitchFamily="34" charset="0"/>
              <a:buChar char="•"/>
            </a:pPr>
            <a:r>
              <a:rPr lang="cs-CZ" sz="1400" b="0" dirty="0"/>
              <a:t>zboží by nemělo procházet přes stát prostřední osoby; pokud ano, nesmí být přeprava přerušena</a:t>
            </a:r>
          </a:p>
          <a:p>
            <a:pPr marL="285750" indent="-285750">
              <a:buFont typeface="Arial" panose="020B0604020202020204" pitchFamily="34" charset="0"/>
              <a:buChar char="•"/>
            </a:pPr>
            <a:r>
              <a:rPr lang="cs-CZ" sz="1400" b="0" dirty="0"/>
              <a:t>pokud se jedná o dodání zboží s instalací a montáží</a:t>
            </a:r>
          </a:p>
          <a:p>
            <a:pPr marL="285750" indent="-285750">
              <a:buFont typeface="Arial" panose="020B0604020202020204" pitchFamily="34" charset="0"/>
              <a:buChar char="•"/>
            </a:pPr>
            <a:r>
              <a:rPr lang="cs-CZ" sz="1400" b="0" dirty="0"/>
              <a:t>pokud přepravu zajišťuje kupující (tj. poslední v řetězci)</a:t>
            </a:r>
          </a:p>
          <a:p>
            <a:endParaRPr lang="cs-CZ" dirty="0"/>
          </a:p>
        </p:txBody>
      </p:sp>
    </p:spTree>
    <p:extLst>
      <p:ext uri="{BB962C8B-B14F-4D97-AF65-F5344CB8AC3E}">
        <p14:creationId xmlns:p14="http://schemas.microsoft.com/office/powerpoint/2010/main" val="39374556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z="4400" dirty="0"/>
              <a:t>Triangulace IV</a:t>
            </a:r>
          </a:p>
        </p:txBody>
      </p:sp>
      <p:sp>
        <p:nvSpPr>
          <p:cNvPr id="3" name="Text Placeholder 2"/>
          <p:cNvSpPr>
            <a:spLocks noGrp="1"/>
          </p:cNvSpPr>
          <p:nvPr>
            <p:ph type="body" sz="quarter" idx="10"/>
          </p:nvPr>
        </p:nvSpPr>
        <p:spPr/>
        <p:txBody>
          <a:bodyPr/>
          <a:lstStyle/>
          <a:p>
            <a:pPr marL="0" lvl="2" indent="0">
              <a:buNone/>
            </a:pPr>
            <a:r>
              <a:rPr lang="cs-CZ" sz="1400" dirty="0"/>
              <a:t>EU 1 = ČR – prodávající vykáže dodání do JČS </a:t>
            </a:r>
          </a:p>
          <a:p>
            <a:pPr lvl="2">
              <a:buFont typeface="Arial" panose="020B0604020202020204" pitchFamily="34" charset="0"/>
              <a:buChar char="•"/>
            </a:pPr>
            <a:r>
              <a:rPr lang="cs-CZ" sz="1400" dirty="0"/>
              <a:t>v DPH přiznání na ř. 20 (osvobození podle § 64 ZDPH)</a:t>
            </a:r>
          </a:p>
          <a:p>
            <a:pPr lvl="2">
              <a:buFont typeface="Arial" panose="020B0604020202020204" pitchFamily="34" charset="0"/>
              <a:buChar char="•"/>
            </a:pPr>
            <a:r>
              <a:rPr lang="cs-CZ" sz="1400" dirty="0"/>
              <a:t>souhrnném hlášení </a:t>
            </a:r>
          </a:p>
          <a:p>
            <a:pPr lvl="2">
              <a:buFont typeface="Arial" panose="020B0604020202020204" pitchFamily="34" charset="0"/>
              <a:buChar char="•"/>
            </a:pPr>
            <a:r>
              <a:rPr lang="cs-CZ" sz="1400" dirty="0"/>
              <a:t>v </a:t>
            </a:r>
            <a:r>
              <a:rPr lang="cs-CZ" sz="1400" dirty="0" err="1"/>
              <a:t>Intrastatu</a:t>
            </a:r>
            <a:endParaRPr lang="cs-CZ" sz="1400" dirty="0"/>
          </a:p>
          <a:p>
            <a:pPr lvl="2">
              <a:buFont typeface="Wingdings" panose="05000000000000000000" pitchFamily="2" charset="2"/>
              <a:buChar char="Ø"/>
            </a:pPr>
            <a:endParaRPr lang="cs-CZ" sz="1400" dirty="0"/>
          </a:p>
          <a:p>
            <a:pPr marL="0" lvl="2" indent="0">
              <a:buNone/>
            </a:pPr>
            <a:r>
              <a:rPr lang="cs-CZ" sz="1400" dirty="0"/>
              <a:t>EU 2 = ČR – prostřední osoba vykáže pořízení a dodání </a:t>
            </a:r>
            <a:r>
              <a:rPr lang="cs-CZ" sz="1400" u="sng" dirty="0"/>
              <a:t>v rámci třístranného obchodu</a:t>
            </a:r>
          </a:p>
          <a:p>
            <a:pPr lvl="2">
              <a:buFont typeface="Arial" panose="020B0604020202020204" pitchFamily="34" charset="0"/>
              <a:buChar char="•"/>
            </a:pPr>
            <a:r>
              <a:rPr lang="cs-CZ" sz="1400" dirty="0"/>
              <a:t>v DPH přiznání na ř. 30 a 31</a:t>
            </a:r>
          </a:p>
          <a:p>
            <a:pPr lvl="2">
              <a:buFont typeface="Arial" panose="020B0604020202020204" pitchFamily="34" charset="0"/>
              <a:buChar char="•"/>
            </a:pPr>
            <a:r>
              <a:rPr lang="cs-CZ" sz="1400" dirty="0"/>
              <a:t>v souhrnném hlášení (kód 2)</a:t>
            </a:r>
          </a:p>
          <a:p>
            <a:pPr lvl="2">
              <a:buFont typeface="Wingdings" panose="05000000000000000000" pitchFamily="2" charset="2"/>
              <a:buChar char="Ø"/>
            </a:pPr>
            <a:endParaRPr lang="cs-CZ" sz="1400" dirty="0"/>
          </a:p>
          <a:p>
            <a:pPr marL="0" lvl="2" indent="0">
              <a:buNone/>
            </a:pPr>
            <a:r>
              <a:rPr lang="cs-CZ" sz="1400" dirty="0"/>
              <a:t>EU 3 = ČR – kupující vykáže pořízení z JČS (§ 17 odst. 6 ZDPH)</a:t>
            </a:r>
          </a:p>
          <a:p>
            <a:pPr lvl="2">
              <a:buFont typeface="Arial" panose="020B0604020202020204" pitchFamily="34" charset="0"/>
              <a:buChar char="•"/>
            </a:pPr>
            <a:r>
              <a:rPr lang="cs-CZ" sz="1400" dirty="0"/>
              <a:t>v DPH přiznání na ř. 3 a 43 </a:t>
            </a:r>
          </a:p>
          <a:p>
            <a:pPr lvl="2">
              <a:buFont typeface="Arial" panose="020B0604020202020204" pitchFamily="34" charset="0"/>
              <a:buChar char="•"/>
            </a:pPr>
            <a:r>
              <a:rPr lang="cs-CZ" sz="1400" dirty="0"/>
              <a:t>v </a:t>
            </a:r>
            <a:r>
              <a:rPr lang="cs-CZ" sz="1400" dirty="0" err="1"/>
              <a:t>Intrastatu</a:t>
            </a:r>
            <a:endParaRPr lang="cs-CZ" sz="1400" dirty="0"/>
          </a:p>
          <a:p>
            <a:pPr lvl="2">
              <a:buFont typeface="Arial" panose="020B0604020202020204" pitchFamily="34" charset="0"/>
              <a:buChar char="•"/>
            </a:pPr>
            <a:r>
              <a:rPr lang="cs-CZ" sz="1400" dirty="0"/>
              <a:t>v kontrolním hlášení</a:t>
            </a:r>
          </a:p>
        </p:txBody>
      </p:sp>
    </p:spTree>
    <p:extLst>
      <p:ext uri="{BB962C8B-B14F-4D97-AF65-F5344CB8AC3E}">
        <p14:creationId xmlns:p14="http://schemas.microsoft.com/office/powerpoint/2010/main" val="1026449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8FABC-2AA9-4947-9D10-ED3F877EAD58}"/>
              </a:ext>
            </a:extLst>
          </p:cNvPr>
          <p:cNvSpPr>
            <a:spLocks noGrp="1"/>
          </p:cNvSpPr>
          <p:nvPr>
            <p:ph type="title"/>
          </p:nvPr>
        </p:nvSpPr>
        <p:spPr/>
        <p:txBody>
          <a:bodyPr/>
          <a:lstStyle/>
          <a:p>
            <a:r>
              <a:rPr lang="cs-CZ" sz="5400" dirty="0"/>
              <a:t>Příklad: zboží z PL dodáno českému zákazníkovi do jiné země EU – zjednodušení formou triangulace</a:t>
            </a:r>
          </a:p>
        </p:txBody>
      </p:sp>
      <p:grpSp>
        <p:nvGrpSpPr>
          <p:cNvPr id="7" name="Group 6">
            <a:extLst>
              <a:ext uri="{FF2B5EF4-FFF2-40B4-BE49-F238E27FC236}">
                <a16:creationId xmlns:a16="http://schemas.microsoft.com/office/drawing/2014/main" id="{1807A099-C9D5-4A83-B80D-ABEF869CE43A}"/>
              </a:ext>
            </a:extLst>
          </p:cNvPr>
          <p:cNvGrpSpPr/>
          <p:nvPr/>
        </p:nvGrpSpPr>
        <p:grpSpPr>
          <a:xfrm>
            <a:off x="1713434" y="1648803"/>
            <a:ext cx="5796644" cy="4536504"/>
            <a:chOff x="971600" y="1052736"/>
            <a:chExt cx="5796644" cy="4536504"/>
          </a:xfrm>
        </p:grpSpPr>
        <p:grpSp>
          <p:nvGrpSpPr>
            <p:cNvPr id="8" name="Group 7">
              <a:extLst>
                <a:ext uri="{FF2B5EF4-FFF2-40B4-BE49-F238E27FC236}">
                  <a16:creationId xmlns:a16="http://schemas.microsoft.com/office/drawing/2014/main" id="{5EAD5189-5B69-4C22-B9B7-0D5F5E701A67}"/>
                </a:ext>
              </a:extLst>
            </p:cNvPr>
            <p:cNvGrpSpPr/>
            <p:nvPr/>
          </p:nvGrpSpPr>
          <p:grpSpPr>
            <a:xfrm>
              <a:off x="971600" y="1412776"/>
              <a:ext cx="2088232" cy="1152128"/>
              <a:chOff x="323528" y="1196752"/>
              <a:chExt cx="2088232" cy="1152128"/>
            </a:xfrm>
          </p:grpSpPr>
          <p:pic>
            <p:nvPicPr>
              <p:cNvPr id="29" name="Picture 2">
                <a:extLst>
                  <a:ext uri="{FF2B5EF4-FFF2-40B4-BE49-F238E27FC236}">
                    <a16:creationId xmlns:a16="http://schemas.microsoft.com/office/drawing/2014/main" id="{DD6D929D-C3A7-4B5A-8995-5C7B44153E07}"/>
                  </a:ext>
                </a:extLst>
              </p:cNvPr>
              <p:cNvPicPr>
                <a:picLocks noChangeAspect="1" noChangeArrowheads="1"/>
              </p:cNvPicPr>
              <p:nvPr/>
            </p:nvPicPr>
            <p:blipFill>
              <a:blip r:embed="rId3" cstate="print"/>
              <a:srcRect t="35920" r="78917" b="38423"/>
              <a:stretch>
                <a:fillRect/>
              </a:stretch>
            </p:blipFill>
            <p:spPr bwMode="auto">
              <a:xfrm>
                <a:off x="323528" y="1628800"/>
                <a:ext cx="1800200" cy="720080"/>
              </a:xfrm>
              <a:prstGeom prst="rect">
                <a:avLst/>
              </a:prstGeom>
              <a:noFill/>
              <a:ln w="9525">
                <a:noFill/>
                <a:miter lim="800000"/>
                <a:headEnd/>
                <a:tailEnd/>
              </a:ln>
            </p:spPr>
          </p:pic>
          <p:sp>
            <p:nvSpPr>
              <p:cNvPr id="30" name="TextBox 29">
                <a:extLst>
                  <a:ext uri="{FF2B5EF4-FFF2-40B4-BE49-F238E27FC236}">
                    <a16:creationId xmlns:a16="http://schemas.microsoft.com/office/drawing/2014/main" id="{54293D46-1B4E-4A39-A90D-926B756EE83B}"/>
                  </a:ext>
                </a:extLst>
              </p:cNvPr>
              <p:cNvSpPr txBox="1"/>
              <p:nvPr/>
            </p:nvSpPr>
            <p:spPr>
              <a:xfrm>
                <a:off x="467544" y="1196752"/>
                <a:ext cx="1368152" cy="246221"/>
              </a:xfrm>
              <a:prstGeom prst="rect">
                <a:avLst/>
              </a:prstGeom>
              <a:noFill/>
            </p:spPr>
            <p:txBody>
              <a:bodyPr wrap="square" lIns="0" tIns="0" rIns="0" bIns="0" rtlCol="0">
                <a:spAutoFit/>
              </a:bodyPr>
              <a:lstStyle/>
              <a:p>
                <a:r>
                  <a:rPr lang="cs-CZ" sz="1600" dirty="0"/>
                  <a:t>DIČ PL</a:t>
                </a:r>
                <a:endParaRPr lang="en-US" sz="1600" dirty="0"/>
              </a:p>
            </p:txBody>
          </p:sp>
          <p:sp>
            <p:nvSpPr>
              <p:cNvPr id="31" name="TextBox 30">
                <a:extLst>
                  <a:ext uri="{FF2B5EF4-FFF2-40B4-BE49-F238E27FC236}">
                    <a16:creationId xmlns:a16="http://schemas.microsoft.com/office/drawing/2014/main" id="{50EF1353-A72F-496C-B690-763EF41334D7}"/>
                  </a:ext>
                </a:extLst>
              </p:cNvPr>
              <p:cNvSpPr txBox="1"/>
              <p:nvPr/>
            </p:nvSpPr>
            <p:spPr>
              <a:xfrm>
                <a:off x="827584" y="1844824"/>
                <a:ext cx="1584176" cy="246221"/>
              </a:xfrm>
              <a:prstGeom prst="rect">
                <a:avLst/>
              </a:prstGeom>
              <a:noFill/>
            </p:spPr>
            <p:txBody>
              <a:bodyPr wrap="square" lIns="0" tIns="0" rIns="0" bIns="0" rtlCol="0">
                <a:spAutoFit/>
              </a:bodyPr>
              <a:lstStyle/>
              <a:p>
                <a:r>
                  <a:rPr lang="cs-CZ" sz="1600" dirty="0"/>
                  <a:t>TERO </a:t>
                </a:r>
                <a:endParaRPr lang="en-US" sz="1600" dirty="0"/>
              </a:p>
            </p:txBody>
          </p:sp>
        </p:grpSp>
        <p:grpSp>
          <p:nvGrpSpPr>
            <p:cNvPr id="9" name="Group 8">
              <a:extLst>
                <a:ext uri="{FF2B5EF4-FFF2-40B4-BE49-F238E27FC236}">
                  <a16:creationId xmlns:a16="http://schemas.microsoft.com/office/drawing/2014/main" id="{4C7B823C-7222-4AFA-89DE-4303D75A85DF}"/>
                </a:ext>
              </a:extLst>
            </p:cNvPr>
            <p:cNvGrpSpPr/>
            <p:nvPr/>
          </p:nvGrpSpPr>
          <p:grpSpPr>
            <a:xfrm>
              <a:off x="4716016" y="1412776"/>
              <a:ext cx="1800200" cy="1152128"/>
              <a:chOff x="3563888" y="1196752"/>
              <a:chExt cx="1800200" cy="1152128"/>
            </a:xfrm>
          </p:grpSpPr>
          <p:pic>
            <p:nvPicPr>
              <p:cNvPr id="26" name="Picture 2">
                <a:extLst>
                  <a:ext uri="{FF2B5EF4-FFF2-40B4-BE49-F238E27FC236}">
                    <a16:creationId xmlns:a16="http://schemas.microsoft.com/office/drawing/2014/main" id="{77992A87-76CD-4A6A-B3B3-A7C4B7403C6A}"/>
                  </a:ext>
                </a:extLst>
              </p:cNvPr>
              <p:cNvPicPr>
                <a:picLocks noChangeAspect="1" noChangeArrowheads="1"/>
              </p:cNvPicPr>
              <p:nvPr/>
            </p:nvPicPr>
            <p:blipFill>
              <a:blip r:embed="rId3" cstate="print"/>
              <a:srcRect t="35920" r="78917" b="38423"/>
              <a:stretch>
                <a:fillRect/>
              </a:stretch>
            </p:blipFill>
            <p:spPr bwMode="auto">
              <a:xfrm>
                <a:off x="3563888" y="1628800"/>
                <a:ext cx="1800200" cy="720080"/>
              </a:xfrm>
              <a:prstGeom prst="rect">
                <a:avLst/>
              </a:prstGeom>
              <a:noFill/>
              <a:ln w="9525">
                <a:noFill/>
                <a:miter lim="800000"/>
                <a:headEnd/>
                <a:tailEnd/>
              </a:ln>
            </p:spPr>
          </p:pic>
          <p:sp>
            <p:nvSpPr>
              <p:cNvPr id="27" name="TextBox 26">
                <a:extLst>
                  <a:ext uri="{FF2B5EF4-FFF2-40B4-BE49-F238E27FC236}">
                    <a16:creationId xmlns:a16="http://schemas.microsoft.com/office/drawing/2014/main" id="{7914FAEA-8650-462E-8DC1-43E374DAB11B}"/>
                  </a:ext>
                </a:extLst>
              </p:cNvPr>
              <p:cNvSpPr txBox="1"/>
              <p:nvPr/>
            </p:nvSpPr>
            <p:spPr>
              <a:xfrm>
                <a:off x="3923928" y="1844824"/>
                <a:ext cx="1008112" cy="246221"/>
              </a:xfrm>
              <a:prstGeom prst="rect">
                <a:avLst/>
              </a:prstGeom>
              <a:noFill/>
            </p:spPr>
            <p:txBody>
              <a:bodyPr wrap="square" lIns="0" tIns="0" rIns="0" bIns="0" rtlCol="0">
                <a:spAutoFit/>
              </a:bodyPr>
              <a:lstStyle/>
              <a:p>
                <a:r>
                  <a:rPr lang="cs-CZ" sz="1600" dirty="0"/>
                  <a:t>MERKUR</a:t>
                </a:r>
                <a:endParaRPr lang="en-US" sz="1600" dirty="0"/>
              </a:p>
            </p:txBody>
          </p:sp>
          <p:sp>
            <p:nvSpPr>
              <p:cNvPr id="28" name="TextBox 27">
                <a:extLst>
                  <a:ext uri="{FF2B5EF4-FFF2-40B4-BE49-F238E27FC236}">
                    <a16:creationId xmlns:a16="http://schemas.microsoft.com/office/drawing/2014/main" id="{BEE8FC02-64D4-43F2-B092-141590482701}"/>
                  </a:ext>
                </a:extLst>
              </p:cNvPr>
              <p:cNvSpPr txBox="1"/>
              <p:nvPr/>
            </p:nvSpPr>
            <p:spPr>
              <a:xfrm>
                <a:off x="3707904" y="1196752"/>
                <a:ext cx="1368152" cy="246221"/>
              </a:xfrm>
              <a:prstGeom prst="rect">
                <a:avLst/>
              </a:prstGeom>
              <a:noFill/>
            </p:spPr>
            <p:txBody>
              <a:bodyPr wrap="square" lIns="0" tIns="0" rIns="0" bIns="0" rtlCol="0">
                <a:spAutoFit/>
              </a:bodyPr>
              <a:lstStyle/>
              <a:p>
                <a:r>
                  <a:rPr lang="cs-CZ" sz="1600" dirty="0"/>
                  <a:t>DIČ CZ</a:t>
                </a:r>
                <a:endParaRPr lang="en-US" sz="1600" dirty="0"/>
              </a:p>
            </p:txBody>
          </p:sp>
        </p:grpSp>
        <p:grpSp>
          <p:nvGrpSpPr>
            <p:cNvPr id="10" name="Group 9">
              <a:extLst>
                <a:ext uri="{FF2B5EF4-FFF2-40B4-BE49-F238E27FC236}">
                  <a16:creationId xmlns:a16="http://schemas.microsoft.com/office/drawing/2014/main" id="{37657A03-E19A-4D03-A57A-949D1776377A}"/>
                </a:ext>
              </a:extLst>
            </p:cNvPr>
            <p:cNvGrpSpPr/>
            <p:nvPr/>
          </p:nvGrpSpPr>
          <p:grpSpPr>
            <a:xfrm>
              <a:off x="2159732" y="4653136"/>
              <a:ext cx="4608512" cy="720080"/>
              <a:chOff x="4752020" y="1628800"/>
              <a:chExt cx="4608512" cy="720080"/>
            </a:xfrm>
          </p:grpSpPr>
          <p:pic>
            <p:nvPicPr>
              <p:cNvPr id="22" name="Picture 2">
                <a:extLst>
                  <a:ext uri="{FF2B5EF4-FFF2-40B4-BE49-F238E27FC236}">
                    <a16:creationId xmlns:a16="http://schemas.microsoft.com/office/drawing/2014/main" id="{46761C7F-DDC3-4483-8E81-F0B1091DD887}"/>
                  </a:ext>
                </a:extLst>
              </p:cNvPr>
              <p:cNvPicPr>
                <a:picLocks noChangeAspect="1" noChangeArrowheads="1"/>
              </p:cNvPicPr>
              <p:nvPr/>
            </p:nvPicPr>
            <p:blipFill>
              <a:blip r:embed="rId3" cstate="print"/>
              <a:srcRect t="35920" r="78917" b="38423"/>
              <a:stretch>
                <a:fillRect/>
              </a:stretch>
            </p:blipFill>
            <p:spPr bwMode="auto">
              <a:xfrm>
                <a:off x="6084168" y="1628800"/>
                <a:ext cx="1800200" cy="720080"/>
              </a:xfrm>
              <a:prstGeom prst="rect">
                <a:avLst/>
              </a:prstGeom>
              <a:noFill/>
              <a:ln w="9525">
                <a:noFill/>
                <a:miter lim="800000"/>
                <a:headEnd/>
                <a:tailEnd/>
              </a:ln>
            </p:spPr>
          </p:pic>
          <p:sp>
            <p:nvSpPr>
              <p:cNvPr id="23" name="TextBox 22">
                <a:extLst>
                  <a:ext uri="{FF2B5EF4-FFF2-40B4-BE49-F238E27FC236}">
                    <a16:creationId xmlns:a16="http://schemas.microsoft.com/office/drawing/2014/main" id="{7A812337-859B-40E7-A6AC-73F8E3B37730}"/>
                  </a:ext>
                </a:extLst>
              </p:cNvPr>
              <p:cNvSpPr txBox="1"/>
              <p:nvPr/>
            </p:nvSpPr>
            <p:spPr>
              <a:xfrm>
                <a:off x="6588224" y="1844824"/>
                <a:ext cx="1008112" cy="246221"/>
              </a:xfrm>
              <a:prstGeom prst="rect">
                <a:avLst/>
              </a:prstGeom>
              <a:noFill/>
            </p:spPr>
            <p:txBody>
              <a:bodyPr wrap="square" lIns="0" tIns="0" rIns="0" bIns="0" rtlCol="0">
                <a:spAutoFit/>
              </a:bodyPr>
              <a:lstStyle/>
              <a:p>
                <a:r>
                  <a:rPr lang="cs-CZ" sz="1600" dirty="0"/>
                  <a:t>DELTA</a:t>
                </a:r>
                <a:endParaRPr lang="en-US" sz="1600" dirty="0"/>
              </a:p>
            </p:txBody>
          </p:sp>
          <p:sp>
            <p:nvSpPr>
              <p:cNvPr id="24" name="TextBox 23">
                <a:extLst>
                  <a:ext uri="{FF2B5EF4-FFF2-40B4-BE49-F238E27FC236}">
                    <a16:creationId xmlns:a16="http://schemas.microsoft.com/office/drawing/2014/main" id="{A0B8C0B0-ADCA-4471-AB07-3C0BF228716F}"/>
                  </a:ext>
                </a:extLst>
              </p:cNvPr>
              <p:cNvSpPr txBox="1"/>
              <p:nvPr/>
            </p:nvSpPr>
            <p:spPr>
              <a:xfrm>
                <a:off x="4752020" y="1865728"/>
                <a:ext cx="1368152" cy="246221"/>
              </a:xfrm>
              <a:prstGeom prst="rect">
                <a:avLst/>
              </a:prstGeom>
              <a:noFill/>
            </p:spPr>
            <p:txBody>
              <a:bodyPr wrap="square" lIns="0" tIns="0" rIns="0" bIns="0" rtlCol="0">
                <a:spAutoFit/>
              </a:bodyPr>
              <a:lstStyle/>
              <a:p>
                <a:r>
                  <a:rPr lang="cs-CZ" sz="1600" dirty="0"/>
                  <a:t>DIČ LT</a:t>
                </a:r>
                <a:endParaRPr lang="en-US" sz="1600" dirty="0"/>
              </a:p>
            </p:txBody>
          </p:sp>
          <p:sp>
            <p:nvSpPr>
              <p:cNvPr id="25" name="TextBox 24">
                <a:extLst>
                  <a:ext uri="{FF2B5EF4-FFF2-40B4-BE49-F238E27FC236}">
                    <a16:creationId xmlns:a16="http://schemas.microsoft.com/office/drawing/2014/main" id="{710F8775-F978-42AA-9D0B-E0695FC8C83F}"/>
                  </a:ext>
                </a:extLst>
              </p:cNvPr>
              <p:cNvSpPr txBox="1"/>
              <p:nvPr/>
            </p:nvSpPr>
            <p:spPr>
              <a:xfrm>
                <a:off x="7992380" y="1865728"/>
                <a:ext cx="1368152" cy="246221"/>
              </a:xfrm>
              <a:prstGeom prst="rect">
                <a:avLst/>
              </a:prstGeom>
              <a:noFill/>
            </p:spPr>
            <p:txBody>
              <a:bodyPr wrap="square" lIns="0" tIns="0" rIns="0" bIns="0" rtlCol="0">
                <a:spAutoFit/>
              </a:bodyPr>
              <a:lstStyle/>
              <a:p>
                <a:r>
                  <a:rPr lang="cs-CZ" sz="1600" dirty="0"/>
                  <a:t>DIČ CZ</a:t>
                </a:r>
                <a:endParaRPr lang="en-US" sz="1600" dirty="0"/>
              </a:p>
            </p:txBody>
          </p:sp>
        </p:grpSp>
        <p:cxnSp>
          <p:nvCxnSpPr>
            <p:cNvPr id="11" name="Straight Connector 10">
              <a:extLst>
                <a:ext uri="{FF2B5EF4-FFF2-40B4-BE49-F238E27FC236}">
                  <a16:creationId xmlns:a16="http://schemas.microsoft.com/office/drawing/2014/main" id="{FC629BB0-A68F-428D-9567-137190C1444B}"/>
                </a:ext>
              </a:extLst>
            </p:cNvPr>
            <p:cNvCxnSpPr/>
            <p:nvPr/>
          </p:nvCxnSpPr>
          <p:spPr>
            <a:xfrm>
              <a:off x="3419872" y="1052736"/>
              <a:ext cx="0" cy="4536504"/>
            </a:xfrm>
            <a:prstGeom prst="line">
              <a:avLst/>
            </a:prstGeom>
            <a:ln w="22225">
              <a:solidFill>
                <a:schemeClr val="bg2">
                  <a:lumMod val="25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C20B66D-C2D4-4C4B-8490-C667BB902810}"/>
                </a:ext>
              </a:extLst>
            </p:cNvPr>
            <p:cNvCxnSpPr/>
            <p:nvPr/>
          </p:nvCxnSpPr>
          <p:spPr>
            <a:xfrm flipH="1">
              <a:off x="1115616" y="3068960"/>
              <a:ext cx="2304256" cy="0"/>
            </a:xfrm>
            <a:prstGeom prst="line">
              <a:avLst/>
            </a:prstGeom>
            <a:ln w="22225">
              <a:solidFill>
                <a:schemeClr val="bg2">
                  <a:lumMod val="25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3A4F696-F0E5-4E80-9D03-6B1EBA46E21F}"/>
                </a:ext>
              </a:extLst>
            </p:cNvPr>
            <p:cNvSpPr txBox="1"/>
            <p:nvPr/>
          </p:nvSpPr>
          <p:spPr>
            <a:xfrm>
              <a:off x="2555776" y="2708921"/>
              <a:ext cx="864096" cy="246221"/>
            </a:xfrm>
            <a:prstGeom prst="rect">
              <a:avLst/>
            </a:prstGeom>
            <a:noFill/>
          </p:spPr>
          <p:txBody>
            <a:bodyPr wrap="square" lIns="0" tIns="0" rIns="0" bIns="0" rtlCol="0">
              <a:spAutoFit/>
            </a:bodyPr>
            <a:lstStyle/>
            <a:p>
              <a:r>
                <a:rPr lang="cs-CZ" sz="1600" dirty="0"/>
                <a:t>Polsko</a:t>
              </a:r>
              <a:endParaRPr lang="en-US" sz="1600" dirty="0"/>
            </a:p>
          </p:txBody>
        </p:sp>
        <p:sp>
          <p:nvSpPr>
            <p:cNvPr id="14" name="TextBox 13">
              <a:extLst>
                <a:ext uri="{FF2B5EF4-FFF2-40B4-BE49-F238E27FC236}">
                  <a16:creationId xmlns:a16="http://schemas.microsoft.com/office/drawing/2014/main" id="{DEF5D5A0-021F-4567-AA38-B624202087B7}"/>
                </a:ext>
              </a:extLst>
            </p:cNvPr>
            <p:cNvSpPr txBox="1"/>
            <p:nvPr/>
          </p:nvSpPr>
          <p:spPr>
            <a:xfrm>
              <a:off x="3635896" y="3068960"/>
              <a:ext cx="504056" cy="246221"/>
            </a:xfrm>
            <a:prstGeom prst="rect">
              <a:avLst/>
            </a:prstGeom>
            <a:noFill/>
          </p:spPr>
          <p:txBody>
            <a:bodyPr wrap="square" lIns="0" tIns="0" rIns="0" bIns="0" rtlCol="0">
              <a:spAutoFit/>
            </a:bodyPr>
            <a:lstStyle/>
            <a:p>
              <a:r>
                <a:rPr lang="cs-CZ" sz="1600" dirty="0"/>
                <a:t>ČR</a:t>
              </a:r>
              <a:endParaRPr lang="en-US" sz="1600" dirty="0"/>
            </a:p>
          </p:txBody>
        </p:sp>
        <p:sp>
          <p:nvSpPr>
            <p:cNvPr id="15" name="TextBox 14">
              <a:extLst>
                <a:ext uri="{FF2B5EF4-FFF2-40B4-BE49-F238E27FC236}">
                  <a16:creationId xmlns:a16="http://schemas.microsoft.com/office/drawing/2014/main" id="{F4473CEF-34F3-42AC-A79D-8927EE7EF9CA}"/>
                </a:ext>
              </a:extLst>
            </p:cNvPr>
            <p:cNvSpPr txBox="1"/>
            <p:nvPr/>
          </p:nvSpPr>
          <p:spPr>
            <a:xfrm>
              <a:off x="2555776" y="3284984"/>
              <a:ext cx="576064" cy="246221"/>
            </a:xfrm>
            <a:prstGeom prst="rect">
              <a:avLst/>
            </a:prstGeom>
            <a:noFill/>
          </p:spPr>
          <p:txBody>
            <a:bodyPr wrap="square" lIns="0" tIns="0" rIns="0" bIns="0" rtlCol="0">
              <a:spAutoFit/>
            </a:bodyPr>
            <a:lstStyle/>
            <a:p>
              <a:r>
                <a:rPr lang="cs-CZ" sz="1600" dirty="0"/>
                <a:t>Litva</a:t>
              </a:r>
              <a:endParaRPr lang="en-US" sz="1600" dirty="0"/>
            </a:p>
          </p:txBody>
        </p:sp>
        <p:cxnSp>
          <p:nvCxnSpPr>
            <p:cNvPr id="16" name="Straight Arrow Connector 15">
              <a:extLst>
                <a:ext uri="{FF2B5EF4-FFF2-40B4-BE49-F238E27FC236}">
                  <a16:creationId xmlns:a16="http://schemas.microsoft.com/office/drawing/2014/main" id="{F0D8015D-552F-4901-9497-70D44192E8D9}"/>
                </a:ext>
              </a:extLst>
            </p:cNvPr>
            <p:cNvCxnSpPr/>
            <p:nvPr/>
          </p:nvCxnSpPr>
          <p:spPr>
            <a:xfrm>
              <a:off x="2915816" y="2204864"/>
              <a:ext cx="1728192" cy="0"/>
            </a:xfrm>
            <a:prstGeom prst="straightConnector1">
              <a:avLst/>
            </a:prstGeom>
            <a:ln w="19050">
              <a:solidFill>
                <a:srgbClr val="AA5CAA"/>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0B2484E-13BE-40DE-9198-9752BF21D90E}"/>
                </a:ext>
              </a:extLst>
            </p:cNvPr>
            <p:cNvCxnSpPr/>
            <p:nvPr/>
          </p:nvCxnSpPr>
          <p:spPr>
            <a:xfrm flipH="1">
              <a:off x="3059832" y="2780928"/>
              <a:ext cx="1584176" cy="2016224"/>
            </a:xfrm>
            <a:prstGeom prst="straightConnector1">
              <a:avLst/>
            </a:prstGeom>
            <a:ln w="19050">
              <a:solidFill>
                <a:srgbClr val="AA5CAA"/>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E6ADA7D-4499-45E5-BD0D-02B1C50BA4FC}"/>
                </a:ext>
              </a:extLst>
            </p:cNvPr>
            <p:cNvSpPr txBox="1"/>
            <p:nvPr/>
          </p:nvSpPr>
          <p:spPr>
            <a:xfrm>
              <a:off x="3635896" y="1844824"/>
              <a:ext cx="792088" cy="738664"/>
            </a:xfrm>
            <a:prstGeom prst="rect">
              <a:avLst/>
            </a:prstGeom>
            <a:noFill/>
          </p:spPr>
          <p:txBody>
            <a:bodyPr wrap="square" lIns="0" tIns="0" rIns="0" bIns="0" rtlCol="0">
              <a:spAutoFit/>
            </a:bodyPr>
            <a:lstStyle/>
            <a:p>
              <a:r>
                <a:rPr lang="cs-CZ" sz="1600" dirty="0">
                  <a:solidFill>
                    <a:srgbClr val="AA5CAA"/>
                  </a:solidFill>
                </a:rPr>
                <a:t>Faktura</a:t>
              </a:r>
            </a:p>
            <a:p>
              <a:endParaRPr lang="cs-CZ" sz="1600" dirty="0">
                <a:solidFill>
                  <a:srgbClr val="AA5CAA"/>
                </a:solidFill>
              </a:endParaRPr>
            </a:p>
            <a:p>
              <a:r>
                <a:rPr lang="cs-CZ" sz="1600" dirty="0">
                  <a:solidFill>
                    <a:srgbClr val="AA5CAA"/>
                  </a:solidFill>
                </a:rPr>
                <a:t>100+0%</a:t>
              </a:r>
              <a:endParaRPr lang="en-US" sz="1600" dirty="0">
                <a:solidFill>
                  <a:srgbClr val="AA5CAA"/>
                </a:solidFill>
              </a:endParaRPr>
            </a:p>
          </p:txBody>
        </p:sp>
        <p:sp>
          <p:nvSpPr>
            <p:cNvPr id="19" name="TextBox 18">
              <a:extLst>
                <a:ext uri="{FF2B5EF4-FFF2-40B4-BE49-F238E27FC236}">
                  <a16:creationId xmlns:a16="http://schemas.microsoft.com/office/drawing/2014/main" id="{8DA37B2F-9837-4271-BAF9-0716925E6143}"/>
                </a:ext>
              </a:extLst>
            </p:cNvPr>
            <p:cNvSpPr txBox="1"/>
            <p:nvPr/>
          </p:nvSpPr>
          <p:spPr>
            <a:xfrm>
              <a:off x="3779912" y="4005064"/>
              <a:ext cx="792088" cy="492443"/>
            </a:xfrm>
            <a:prstGeom prst="rect">
              <a:avLst/>
            </a:prstGeom>
            <a:noFill/>
          </p:spPr>
          <p:txBody>
            <a:bodyPr wrap="square" lIns="0" tIns="0" rIns="0" bIns="0" rtlCol="0">
              <a:spAutoFit/>
            </a:bodyPr>
            <a:lstStyle/>
            <a:p>
              <a:r>
                <a:rPr lang="cs-CZ" sz="1600" dirty="0">
                  <a:solidFill>
                    <a:srgbClr val="AA5CAA"/>
                  </a:solidFill>
                </a:rPr>
                <a:t>faktura </a:t>
              </a:r>
            </a:p>
            <a:p>
              <a:r>
                <a:rPr lang="cs-CZ" sz="1600" dirty="0">
                  <a:solidFill>
                    <a:srgbClr val="AA5CAA"/>
                  </a:solidFill>
                </a:rPr>
                <a:t>200+0%</a:t>
              </a:r>
              <a:endParaRPr lang="en-US" sz="1600" dirty="0">
                <a:solidFill>
                  <a:srgbClr val="AA5CAA"/>
                </a:solidFill>
              </a:endParaRPr>
            </a:p>
          </p:txBody>
        </p:sp>
        <p:cxnSp>
          <p:nvCxnSpPr>
            <p:cNvPr id="20" name="Straight Arrow Connector 19">
              <a:extLst>
                <a:ext uri="{FF2B5EF4-FFF2-40B4-BE49-F238E27FC236}">
                  <a16:creationId xmlns:a16="http://schemas.microsoft.com/office/drawing/2014/main" id="{912871A6-8FE5-4B45-A2AF-840DFDFA58F5}"/>
                </a:ext>
              </a:extLst>
            </p:cNvPr>
            <p:cNvCxnSpPr/>
            <p:nvPr/>
          </p:nvCxnSpPr>
          <p:spPr>
            <a:xfrm>
              <a:off x="1835696" y="2564904"/>
              <a:ext cx="0" cy="108012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B7964C3-90D9-47E5-B96C-E577DAEF6F32}"/>
                </a:ext>
              </a:extLst>
            </p:cNvPr>
            <p:cNvSpPr txBox="1"/>
            <p:nvPr/>
          </p:nvSpPr>
          <p:spPr>
            <a:xfrm>
              <a:off x="1619672" y="3717032"/>
              <a:ext cx="504056" cy="492443"/>
            </a:xfrm>
            <a:prstGeom prst="rect">
              <a:avLst/>
            </a:prstGeom>
            <a:noFill/>
          </p:spPr>
          <p:txBody>
            <a:bodyPr wrap="square" lIns="0" tIns="0" rIns="0" bIns="0" rtlCol="0">
              <a:spAutoFit/>
            </a:bodyPr>
            <a:lstStyle/>
            <a:p>
              <a:r>
                <a:rPr lang="cs-CZ" sz="1600" dirty="0">
                  <a:solidFill>
                    <a:srgbClr val="FF0000"/>
                  </a:solidFill>
                </a:rPr>
                <a:t>zboží</a:t>
              </a:r>
            </a:p>
            <a:p>
              <a:endParaRPr lang="en-US" sz="1600" dirty="0"/>
            </a:p>
          </p:txBody>
        </p:sp>
      </p:grpSp>
    </p:spTree>
    <p:extLst>
      <p:ext uri="{BB962C8B-B14F-4D97-AF65-F5344CB8AC3E}">
        <p14:creationId xmlns:p14="http://schemas.microsoft.com/office/powerpoint/2010/main" val="221833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48361-90FB-413E-B6E5-FBCE1EF337E9}"/>
              </a:ext>
            </a:extLst>
          </p:cNvPr>
          <p:cNvSpPr>
            <a:spLocks noGrp="1"/>
          </p:cNvSpPr>
          <p:nvPr>
            <p:ph type="ctrTitle"/>
          </p:nvPr>
        </p:nvSpPr>
        <p:spPr/>
        <p:txBody>
          <a:bodyPr/>
          <a:lstStyle/>
          <a:p>
            <a:r>
              <a:rPr lang="cs-CZ" sz="9600" dirty="0"/>
              <a:t>Dodání zboží do EU</a:t>
            </a:r>
            <a:endParaRPr lang="cs-CZ" dirty="0"/>
          </a:p>
        </p:txBody>
      </p:sp>
      <p:grpSp>
        <p:nvGrpSpPr>
          <p:cNvPr id="3" name="Group 2">
            <a:extLst>
              <a:ext uri="{FF2B5EF4-FFF2-40B4-BE49-F238E27FC236}">
                <a16:creationId xmlns:a16="http://schemas.microsoft.com/office/drawing/2014/main" id="{FDBDEEF6-B817-4B89-873A-B7F74AECC53D}"/>
              </a:ext>
            </a:extLst>
          </p:cNvPr>
          <p:cNvGrpSpPr/>
          <p:nvPr/>
        </p:nvGrpSpPr>
        <p:grpSpPr>
          <a:xfrm>
            <a:off x="4546850" y="3510723"/>
            <a:ext cx="3936500" cy="1808230"/>
            <a:chOff x="6062466" y="3537963"/>
            <a:chExt cx="5248667" cy="2410973"/>
          </a:xfrm>
        </p:grpSpPr>
        <p:pic>
          <p:nvPicPr>
            <p:cNvPr id="4" name="Picture 3">
              <a:extLst>
                <a:ext uri="{FF2B5EF4-FFF2-40B4-BE49-F238E27FC236}">
                  <a16:creationId xmlns:a16="http://schemas.microsoft.com/office/drawing/2014/main" id="{23E2AF26-5762-4425-B45F-F47BDC3CDD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2466" y="3537963"/>
              <a:ext cx="5248667" cy="2410973"/>
            </a:xfrm>
            <a:prstGeom prst="rect">
              <a:avLst/>
            </a:prstGeom>
          </p:spPr>
        </p:pic>
        <p:pic>
          <p:nvPicPr>
            <p:cNvPr id="5" name="Picture 4">
              <a:extLst>
                <a:ext uri="{FF2B5EF4-FFF2-40B4-BE49-F238E27FC236}">
                  <a16:creationId xmlns:a16="http://schemas.microsoft.com/office/drawing/2014/main" id="{A769AA8D-E7F9-46FA-B51A-FA2C4C6AA9B5}"/>
                </a:ext>
              </a:extLst>
            </p:cNvPr>
            <p:cNvPicPr preferRelativeResize="0">
              <a:picLocks noChangeAspect="1"/>
            </p:cNvPicPr>
            <p:nvPr/>
          </p:nvPicPr>
          <p:blipFill rotWithShape="1">
            <a:blip r:embed="rId4" cstate="print">
              <a:extLst>
                <a:ext uri="{28A0092B-C50C-407E-A947-70E740481C1C}">
                  <a14:useLocalDpi xmlns:a14="http://schemas.microsoft.com/office/drawing/2010/main" val="0"/>
                </a:ext>
              </a:extLst>
            </a:blip>
            <a:srcRect l="19149" r="19385"/>
            <a:stretch/>
          </p:blipFill>
          <p:spPr>
            <a:xfrm rot="21540000">
              <a:off x="6324795" y="3849975"/>
              <a:ext cx="959667" cy="1058067"/>
            </a:xfrm>
            <a:prstGeom prst="parallelogram">
              <a:avLst>
                <a:gd name="adj" fmla="val 2012"/>
              </a:avLst>
            </a:prstGeom>
            <a:scene3d>
              <a:camera prst="perspectiveLeft"/>
              <a:lightRig rig="threePt" dir="t"/>
            </a:scene3d>
          </p:spPr>
        </p:pic>
      </p:grpSp>
    </p:spTree>
    <p:extLst>
      <p:ext uri="{BB962C8B-B14F-4D97-AF65-F5344CB8AC3E}">
        <p14:creationId xmlns:p14="http://schemas.microsoft.com/office/powerpoint/2010/main" val="15574289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540A69-1A6B-4AC5-BB80-03E60EB294D4}"/>
              </a:ext>
            </a:extLst>
          </p:cNvPr>
          <p:cNvSpPr>
            <a:spLocks noGrp="1"/>
          </p:cNvSpPr>
          <p:nvPr>
            <p:ph type="body" sz="quarter" idx="10"/>
          </p:nvPr>
        </p:nvSpPr>
        <p:spPr/>
        <p:txBody>
          <a:bodyPr/>
          <a:lstStyle/>
          <a:p>
            <a:endParaRPr lang="cs-CZ" dirty="0"/>
          </a:p>
        </p:txBody>
      </p:sp>
      <p:sp>
        <p:nvSpPr>
          <p:cNvPr id="3" name="Text Placeholder 2">
            <a:extLst>
              <a:ext uri="{FF2B5EF4-FFF2-40B4-BE49-F238E27FC236}">
                <a16:creationId xmlns:a16="http://schemas.microsoft.com/office/drawing/2014/main" id="{BB12F188-5947-4A4A-AD75-FBB0884F4451}"/>
              </a:ext>
            </a:extLst>
          </p:cNvPr>
          <p:cNvSpPr>
            <a:spLocks noGrp="1"/>
          </p:cNvSpPr>
          <p:nvPr>
            <p:ph type="body" sz="quarter" idx="11"/>
          </p:nvPr>
        </p:nvSpPr>
        <p:spPr/>
        <p:txBody>
          <a:bodyPr/>
          <a:lstStyle/>
          <a:p>
            <a:endParaRPr lang="cs-CZ"/>
          </a:p>
        </p:txBody>
      </p:sp>
      <p:sp>
        <p:nvSpPr>
          <p:cNvPr id="5" name="Title 1">
            <a:extLst>
              <a:ext uri="{FF2B5EF4-FFF2-40B4-BE49-F238E27FC236}">
                <a16:creationId xmlns:a16="http://schemas.microsoft.com/office/drawing/2014/main" id="{862735B1-39CA-4F82-A281-86475BC96360}"/>
              </a:ext>
            </a:extLst>
          </p:cNvPr>
          <p:cNvSpPr txBox="1">
            <a:spLocks/>
          </p:cNvSpPr>
          <p:nvPr/>
        </p:nvSpPr>
        <p:spPr bwMode="white">
          <a:xfrm>
            <a:off x="752400" y="432000"/>
            <a:ext cx="7639200" cy="518400"/>
          </a:xfrm>
          <a:prstGeom prst="rect">
            <a:avLst/>
          </a:prstGeom>
        </p:spPr>
        <p:txBody>
          <a:bodyPr vert="horz" lIns="0" tIns="0" rIns="0" bIns="0" rtlCol="0" anchor="t" anchorCtr="0">
            <a:noAutofit/>
          </a:bodyPr>
          <a:lstStyle>
            <a:lvl1pPr algn="l" defTabSz="914400" rtl="0" eaLnBrk="1" latinLnBrk="0" hangingPunct="1">
              <a:lnSpc>
                <a:spcPct val="70000"/>
              </a:lnSpc>
              <a:spcBef>
                <a:spcPct val="0"/>
              </a:spcBef>
              <a:buNone/>
              <a:defRPr sz="3800" kern="1200">
                <a:solidFill>
                  <a:schemeClr val="tx2"/>
                </a:solidFill>
                <a:latin typeface="+mj-lt"/>
                <a:ea typeface="+mj-ea"/>
                <a:cs typeface="+mj-cs"/>
              </a:defRPr>
            </a:lvl1pPr>
          </a:lstStyle>
          <a:p>
            <a:r>
              <a:rPr lang="cs-CZ" sz="5400" dirty="0"/>
              <a:t>Příklady</a:t>
            </a:r>
          </a:p>
        </p:txBody>
      </p:sp>
      <p:sp>
        <p:nvSpPr>
          <p:cNvPr id="6" name="Rectangle 5">
            <a:extLst>
              <a:ext uri="{FF2B5EF4-FFF2-40B4-BE49-F238E27FC236}">
                <a16:creationId xmlns:a16="http://schemas.microsoft.com/office/drawing/2014/main" id="{23AADBDD-286A-450B-AE45-395021E41979}"/>
              </a:ext>
            </a:extLst>
          </p:cNvPr>
          <p:cNvSpPr/>
          <p:nvPr/>
        </p:nvSpPr>
        <p:spPr>
          <a:xfrm>
            <a:off x="748800" y="1919864"/>
            <a:ext cx="7646400" cy="405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marL="257175" indent="-257175">
              <a:buFont typeface="+mj-lt"/>
              <a:buAutoNum type="arabicPeriod"/>
            </a:pPr>
            <a:r>
              <a:rPr lang="cs-CZ" sz="1200" dirty="0">
                <a:solidFill>
                  <a:schemeClr val="tx1"/>
                </a:solidFill>
              </a:rPr>
              <a:t>Český plátce dodává zboží německému plátci DPH (s přepravou). Zboží je přepraveno z ČR do Polska.</a:t>
            </a:r>
          </a:p>
        </p:txBody>
      </p:sp>
      <p:sp>
        <p:nvSpPr>
          <p:cNvPr id="7" name="Rectangle 6">
            <a:extLst>
              <a:ext uri="{FF2B5EF4-FFF2-40B4-BE49-F238E27FC236}">
                <a16:creationId xmlns:a16="http://schemas.microsoft.com/office/drawing/2014/main" id="{D97ACB94-B138-4A6E-B2DC-DA51E5D10C97}"/>
              </a:ext>
            </a:extLst>
          </p:cNvPr>
          <p:cNvSpPr/>
          <p:nvPr/>
        </p:nvSpPr>
        <p:spPr>
          <a:xfrm>
            <a:off x="748800" y="2503170"/>
            <a:ext cx="7646400" cy="405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marL="257175" indent="-257175">
              <a:spcAft>
                <a:spcPts val="1350"/>
              </a:spcAft>
              <a:buFont typeface="+mj-lt"/>
              <a:buAutoNum type="arabicPeriod" startAt="2"/>
            </a:pPr>
            <a:r>
              <a:rPr lang="cs-CZ" sz="1200" dirty="0">
                <a:solidFill>
                  <a:schemeClr val="tx1"/>
                </a:solidFill>
              </a:rPr>
              <a:t>Český plátce pořizuje zboží od slovenského plátce a prodává toto zboží dále tureckému plátci. Zboží je přepraveno ze Slovenska do Německa, přepravu zajistí SK plátce.</a:t>
            </a:r>
          </a:p>
        </p:txBody>
      </p:sp>
      <p:sp>
        <p:nvSpPr>
          <p:cNvPr id="8" name="Rectangle 7">
            <a:extLst>
              <a:ext uri="{FF2B5EF4-FFF2-40B4-BE49-F238E27FC236}">
                <a16:creationId xmlns:a16="http://schemas.microsoft.com/office/drawing/2014/main" id="{A9BAF65D-7F34-4B15-AA40-15782A02E5BB}"/>
              </a:ext>
            </a:extLst>
          </p:cNvPr>
          <p:cNvSpPr/>
          <p:nvPr/>
        </p:nvSpPr>
        <p:spPr>
          <a:xfrm>
            <a:off x="748800" y="3099808"/>
            <a:ext cx="7646400" cy="405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spcAft>
                <a:spcPts val="1350"/>
              </a:spcAft>
            </a:pPr>
            <a:r>
              <a:rPr lang="cs-CZ" sz="1200" dirty="0">
                <a:solidFill>
                  <a:schemeClr val="tx1"/>
                </a:solidFill>
              </a:rPr>
              <a:t>3.     Český plátce (A) dodává zboží jinému českému plátci (B), který toto zboží prodává slovenskému plátci. Zboží je přepraveno českým plátcem (A) na Slovensko. </a:t>
            </a:r>
          </a:p>
        </p:txBody>
      </p:sp>
      <p:sp>
        <p:nvSpPr>
          <p:cNvPr id="9" name="Rectangle 8">
            <a:extLst>
              <a:ext uri="{FF2B5EF4-FFF2-40B4-BE49-F238E27FC236}">
                <a16:creationId xmlns:a16="http://schemas.microsoft.com/office/drawing/2014/main" id="{9DF701EE-657E-4D6C-B61D-5CB5572275CC}"/>
              </a:ext>
            </a:extLst>
          </p:cNvPr>
          <p:cNvSpPr/>
          <p:nvPr/>
        </p:nvSpPr>
        <p:spPr>
          <a:xfrm>
            <a:off x="745200" y="3696446"/>
            <a:ext cx="7646400" cy="405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spcAft>
                <a:spcPts val="1350"/>
              </a:spcAft>
            </a:pPr>
            <a:r>
              <a:rPr lang="cs-CZ" sz="1200" dirty="0">
                <a:solidFill>
                  <a:schemeClr val="tx1"/>
                </a:solidFill>
              </a:rPr>
              <a:t>4.     Český plátce pořizuje zboží od francouzského plátce a dodává toto zboží dánskému zákazníkovi (plátci). Zboží je přepraveno z Francie přímo do Dánska. Dopady, když přepravu zajistí a) FR plátce; b) DK plátce</a:t>
            </a:r>
          </a:p>
        </p:txBody>
      </p:sp>
    </p:spTree>
    <p:extLst>
      <p:ext uri="{BB962C8B-B14F-4D97-AF65-F5344CB8AC3E}">
        <p14:creationId xmlns:p14="http://schemas.microsoft.com/office/powerpoint/2010/main" val="18861665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cs-CZ" dirty="0"/>
              <a:t>Děkuji za pozornost</a:t>
            </a:r>
            <a:endParaRPr lang="en-GB" dirty="0"/>
          </a:p>
        </p:txBody>
      </p:sp>
    </p:spTree>
    <p:extLst>
      <p:ext uri="{BB962C8B-B14F-4D97-AF65-F5344CB8AC3E}">
        <p14:creationId xmlns:p14="http://schemas.microsoft.com/office/powerpoint/2010/main" val="17345810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p:cNvSpPr>
            <a:spLocks noGrp="1"/>
          </p:cNvSpPr>
          <p:nvPr>
            <p:ph type="body" sz="quarter" idx="12"/>
          </p:nvPr>
        </p:nvSpPr>
        <p:spPr>
          <a:xfrm>
            <a:off x="1964998" y="5248489"/>
            <a:ext cx="6808177" cy="119064"/>
          </a:xfrm>
        </p:spPr>
        <p:txBody>
          <a:bodyPr/>
          <a:lstStyle/>
          <a:p>
            <a:r>
              <a:rPr lang="en-GB" dirty="0"/>
              <a:t>The KPMG name and logo are registered trademarks or trademarks of KPMG International. </a:t>
            </a:r>
          </a:p>
        </p:txBody>
      </p:sp>
      <p:sp>
        <p:nvSpPr>
          <p:cNvPr id="40" name="Text Placeholder 39"/>
          <p:cNvSpPr>
            <a:spLocks noGrp="1"/>
          </p:cNvSpPr>
          <p:nvPr>
            <p:ph type="body" sz="quarter" idx="13"/>
          </p:nvPr>
        </p:nvSpPr>
        <p:spPr/>
        <p:txBody>
          <a:bodyPr/>
          <a:lstStyle/>
          <a:p>
            <a:r>
              <a:rPr lang="en-GB" dirty="0"/>
              <a:t>The information contained herein is of a general nature and is not intended to address the circumstances of any particular individual or entity. Although we </a:t>
            </a:r>
            <a:r>
              <a:rPr lang="en-GB" dirty="0" err="1"/>
              <a:t>endeavor</a:t>
            </a:r>
            <a:r>
              <a:rPr lang="en-GB" dirty="0"/>
              <a:t> to provide accurate and timely information, there can be no guarantee that such information is accurate as of the date it is received or that it will continue to be accurate in the future. No one should act on such information without appropriate professional advice after a thorough examination of the particular situation.</a:t>
            </a:r>
          </a:p>
        </p:txBody>
      </p:sp>
      <p:sp>
        <p:nvSpPr>
          <p:cNvPr id="46" name="Text Placeholder 45"/>
          <p:cNvSpPr>
            <a:spLocks noGrp="1"/>
          </p:cNvSpPr>
          <p:nvPr>
            <p:ph type="body" sz="quarter" idx="14"/>
          </p:nvPr>
        </p:nvSpPr>
        <p:spPr>
          <a:xfrm>
            <a:off x="1964999" y="3169684"/>
            <a:ext cx="1894154" cy="210621"/>
          </a:xfrm>
        </p:spPr>
        <p:txBody>
          <a:bodyPr/>
          <a:lstStyle/>
          <a:p>
            <a:r>
              <a:rPr lang="en-GB" dirty="0"/>
              <a:t>kpmg.cz</a:t>
            </a:r>
          </a:p>
        </p:txBody>
      </p:sp>
      <p:sp>
        <p:nvSpPr>
          <p:cNvPr id="29" name="Text Placeholder 28"/>
          <p:cNvSpPr>
            <a:spLocks noGrp="1"/>
          </p:cNvSpPr>
          <p:nvPr>
            <p:ph type="body" sz="quarter" idx="11"/>
            <p:custDataLst>
              <p:tags r:id="rId1"/>
            </p:custDataLst>
          </p:nvPr>
        </p:nvSpPr>
        <p:spPr>
          <a:xfrm>
            <a:off x="1964999" y="4915377"/>
            <a:ext cx="6808177" cy="285015"/>
          </a:xfrm>
        </p:spPr>
        <p:txBody>
          <a:bodyPr/>
          <a:lstStyle/>
          <a:p>
            <a:r>
              <a:rPr lang="en-US" dirty="0"/>
              <a:t>© 20</a:t>
            </a:r>
            <a:r>
              <a:rPr lang="cs-CZ" dirty="0"/>
              <a:t>21</a:t>
            </a:r>
            <a:r>
              <a:rPr lang="en-US" dirty="0"/>
              <a:t> KPMG </a:t>
            </a:r>
            <a:r>
              <a:rPr lang="en-US" dirty="0" err="1"/>
              <a:t>Česká</a:t>
            </a:r>
            <a:r>
              <a:rPr lang="en-US" dirty="0"/>
              <a:t> </a:t>
            </a:r>
            <a:r>
              <a:rPr lang="en-US" dirty="0" err="1"/>
              <a:t>republika</a:t>
            </a:r>
            <a:r>
              <a:rPr lang="en-US" dirty="0"/>
              <a:t>, </a:t>
            </a:r>
            <a:r>
              <a:rPr lang="en-US" dirty="0" err="1"/>
              <a:t>s.r.o.</a:t>
            </a:r>
            <a:r>
              <a:rPr lang="en-US" dirty="0"/>
              <a:t>, a Czech limited liability company and a member firm of the KPMG network of independent member firms affiliated with KPMG International Cooperative (“KPMG International”), a Swiss entity. All rights reserved.</a:t>
            </a:r>
            <a:endParaRPr lang="en-GB" dirty="0"/>
          </a:p>
        </p:txBody>
      </p:sp>
      <p:sp>
        <p:nvSpPr>
          <p:cNvPr id="2" name="Rectangle 1"/>
          <p:cNvSpPr/>
          <p:nvPr/>
        </p:nvSpPr>
        <p:spPr>
          <a:xfrm>
            <a:off x="1866143" y="1455584"/>
            <a:ext cx="4572000" cy="1015663"/>
          </a:xfrm>
          <a:prstGeom prst="rect">
            <a:avLst/>
          </a:prstGeom>
        </p:spPr>
        <p:txBody>
          <a:bodyPr>
            <a:spAutoFit/>
          </a:bodyPr>
          <a:lstStyle/>
          <a:p>
            <a:r>
              <a:rPr lang="cs-CZ" sz="1200" b="1" dirty="0">
                <a:solidFill>
                  <a:schemeClr val="tx2">
                    <a:lumMod val="75000"/>
                  </a:schemeClr>
                </a:solidFill>
              </a:rPr>
              <a:t>Erika </a:t>
            </a:r>
            <a:r>
              <a:rPr lang="cs-CZ" sz="1200" b="1" dirty="0" err="1">
                <a:solidFill>
                  <a:schemeClr val="tx2">
                    <a:lumMod val="75000"/>
                  </a:schemeClr>
                </a:solidFill>
              </a:rPr>
              <a:t>Krišková</a:t>
            </a:r>
            <a:r>
              <a:rPr lang="cs-CZ" sz="1200" b="1" dirty="0">
                <a:solidFill>
                  <a:schemeClr val="tx2">
                    <a:lumMod val="75000"/>
                  </a:schemeClr>
                </a:solidFill>
              </a:rPr>
              <a:t> Dunajská</a:t>
            </a:r>
          </a:p>
          <a:p>
            <a:r>
              <a:rPr lang="cs-CZ" sz="1200" i="1" dirty="0">
                <a:solidFill>
                  <a:schemeClr val="tx2">
                    <a:lumMod val="75000"/>
                  </a:schemeClr>
                </a:solidFill>
              </a:rPr>
              <a:t>Senior Tax </a:t>
            </a:r>
            <a:r>
              <a:rPr lang="cs-CZ" sz="1200" i="1" dirty="0" err="1">
                <a:solidFill>
                  <a:schemeClr val="tx2">
                    <a:lumMod val="75000"/>
                  </a:schemeClr>
                </a:solidFill>
              </a:rPr>
              <a:t>Consultant</a:t>
            </a:r>
            <a:endParaRPr lang="en-US" sz="1200" i="1" dirty="0">
              <a:solidFill>
                <a:schemeClr val="tx2">
                  <a:lumMod val="75000"/>
                </a:schemeClr>
              </a:solidFill>
            </a:endParaRPr>
          </a:p>
          <a:p>
            <a:endParaRPr lang="cs-CZ" sz="1200" b="1" dirty="0">
              <a:solidFill>
                <a:schemeClr val="tx2">
                  <a:lumMod val="75000"/>
                </a:schemeClr>
              </a:solidFill>
            </a:endParaRPr>
          </a:p>
          <a:p>
            <a:r>
              <a:rPr lang="cs-CZ" sz="1200" b="1" dirty="0">
                <a:solidFill>
                  <a:schemeClr val="tx2">
                    <a:lumMod val="75000"/>
                  </a:schemeClr>
                </a:solidFill>
              </a:rPr>
              <a:t>KPMG Česká republika, s.r.o.</a:t>
            </a:r>
            <a:br>
              <a:rPr lang="cs-CZ" sz="1200" b="1" dirty="0">
                <a:solidFill>
                  <a:schemeClr val="tx2">
                    <a:lumMod val="75000"/>
                  </a:schemeClr>
                </a:solidFill>
              </a:rPr>
            </a:br>
            <a:r>
              <a:rPr lang="cs-CZ" sz="1200" b="1" dirty="0" err="1">
                <a:solidFill>
                  <a:schemeClr val="tx2">
                    <a:lumMod val="75000"/>
                  </a:schemeClr>
                </a:solidFill>
              </a:rPr>
              <a:t>ekriskova</a:t>
            </a:r>
            <a:r>
              <a:rPr lang="en-GB" sz="1200" b="1" dirty="0">
                <a:solidFill>
                  <a:schemeClr val="tx2">
                    <a:lumMod val="75000"/>
                  </a:schemeClr>
                </a:solidFill>
              </a:rPr>
              <a:t>@</a:t>
            </a:r>
            <a:r>
              <a:rPr lang="en-GB" sz="1200" b="1" dirty="0" err="1">
                <a:solidFill>
                  <a:schemeClr val="tx2">
                    <a:lumMod val="75000"/>
                  </a:schemeClr>
                </a:solidFill>
              </a:rPr>
              <a:t>kpmg.c</a:t>
            </a:r>
            <a:r>
              <a:rPr lang="cs-CZ" sz="1200" b="1" dirty="0">
                <a:solidFill>
                  <a:schemeClr val="tx2">
                    <a:lumMod val="75000"/>
                  </a:schemeClr>
                </a:solidFill>
              </a:rPr>
              <a:t>z</a:t>
            </a:r>
            <a:endParaRPr lang="cs-CZ" sz="1200" dirty="0">
              <a:solidFill>
                <a:schemeClr val="tx2">
                  <a:lumMod val="75000"/>
                </a:schemeClr>
              </a:solidFill>
            </a:endParaRPr>
          </a:p>
        </p:txBody>
      </p:sp>
    </p:spTree>
    <p:extLst>
      <p:ext uri="{BB962C8B-B14F-4D97-AF65-F5344CB8AC3E}">
        <p14:creationId xmlns:p14="http://schemas.microsoft.com/office/powerpoint/2010/main" val="2473437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88950" y="1253687"/>
            <a:ext cx="8928100" cy="4604400"/>
          </a:xfrm>
        </p:spPr>
        <p:txBody>
          <a:bodyPr/>
          <a:lstStyle/>
          <a:p>
            <a:pPr marL="285750" lvl="1" indent="-285750">
              <a:buFont typeface="Arial" panose="020B0604020202020204" pitchFamily="34" charset="0"/>
              <a:buChar char="•"/>
            </a:pPr>
            <a:endParaRPr lang="cs-CZ" sz="1200" dirty="0"/>
          </a:p>
          <a:p>
            <a:pPr marL="645750" lvl="3" indent="-285750">
              <a:buFont typeface="Arial" panose="020B0604020202020204" pitchFamily="34" charset="0"/>
              <a:buChar char="•"/>
            </a:pPr>
            <a:endParaRPr lang="cs-CZ" sz="1200" dirty="0"/>
          </a:p>
          <a:p>
            <a:pPr lvl="1"/>
            <a:endParaRPr lang="cs-CZ" sz="1200" dirty="0"/>
          </a:p>
        </p:txBody>
      </p:sp>
      <p:sp>
        <p:nvSpPr>
          <p:cNvPr id="4" name="Title 3"/>
          <p:cNvSpPr>
            <a:spLocks noGrp="1"/>
          </p:cNvSpPr>
          <p:nvPr>
            <p:ph type="title"/>
          </p:nvPr>
        </p:nvSpPr>
        <p:spPr/>
        <p:txBody>
          <a:bodyPr/>
          <a:lstStyle/>
          <a:p>
            <a:r>
              <a:rPr lang="cs-CZ" sz="5400" dirty="0"/>
              <a:t>Místo plnění při dodání zboží  - § 7</a:t>
            </a:r>
          </a:p>
        </p:txBody>
      </p:sp>
      <p:sp>
        <p:nvSpPr>
          <p:cNvPr id="5" name="Text Placeholder 2">
            <a:extLst>
              <a:ext uri="{FF2B5EF4-FFF2-40B4-BE49-F238E27FC236}">
                <a16:creationId xmlns:a16="http://schemas.microsoft.com/office/drawing/2014/main" id="{5880AB09-FF3A-43A0-B1CF-D2FD890DAAC7}"/>
              </a:ext>
            </a:extLst>
          </p:cNvPr>
          <p:cNvSpPr txBox="1">
            <a:spLocks/>
          </p:cNvSpPr>
          <p:nvPr/>
        </p:nvSpPr>
        <p:spPr>
          <a:xfrm>
            <a:off x="488949" y="1964491"/>
            <a:ext cx="3287426" cy="447620"/>
          </a:xfrm>
          <a:prstGeom prst="rect">
            <a:avLst/>
          </a:prstGeom>
          <a:solidFill>
            <a:srgbClr val="00338D"/>
          </a:solidFill>
          <a:ln w="28575">
            <a:solidFill>
              <a:schemeClr val="tx2"/>
            </a:solidFill>
          </a:ln>
        </p:spPr>
        <p:txBody>
          <a:bodyPr vert="horz" lIns="63305" tIns="0" rIns="0" bIns="0" rtlCol="0" anchor="ctr" anchorCtr="0">
            <a:noAutofit/>
          </a:bodyPr>
          <a:lstStyle>
            <a:lvl1pPr marL="0" indent="0" algn="l" defTabSz="914400" rtl="0" eaLnBrk="1" latinLnBrk="0" hangingPunct="1">
              <a:lnSpc>
                <a:spcPct val="100000"/>
              </a:lnSpc>
              <a:spcBef>
                <a:spcPts val="0"/>
              </a:spcBef>
              <a:spcAft>
                <a:spcPts val="600"/>
              </a:spcAft>
              <a:buFontTx/>
              <a:buNone/>
              <a:defRPr sz="10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0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baseline="0">
                <a:solidFill>
                  <a:schemeClr val="tx2"/>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sz="1200" b="0" dirty="0">
                <a:solidFill>
                  <a:schemeClr val="bg1"/>
                </a:solidFill>
                <a:sym typeface="Wingdings" pitchFamily="2" charset="2"/>
              </a:rPr>
              <a:t>BEZ PŘEPRAVY A BEZ ODESLÁNÍ (odst. 1)</a:t>
            </a:r>
            <a:endParaRPr lang="en-GB" sz="1200" b="0" dirty="0">
              <a:solidFill>
                <a:schemeClr val="bg1"/>
              </a:solidFill>
            </a:endParaRPr>
          </a:p>
        </p:txBody>
      </p:sp>
      <p:sp>
        <p:nvSpPr>
          <p:cNvPr id="6" name="Text Placeholder 4">
            <a:extLst>
              <a:ext uri="{FF2B5EF4-FFF2-40B4-BE49-F238E27FC236}">
                <a16:creationId xmlns:a16="http://schemas.microsoft.com/office/drawing/2014/main" id="{7C5400F6-D7E6-4ED4-8DFA-EDA51268E733}"/>
              </a:ext>
            </a:extLst>
          </p:cNvPr>
          <p:cNvSpPr txBox="1">
            <a:spLocks/>
          </p:cNvSpPr>
          <p:nvPr/>
        </p:nvSpPr>
        <p:spPr>
          <a:xfrm>
            <a:off x="468027" y="2428546"/>
            <a:ext cx="3308348" cy="1804859"/>
          </a:xfrm>
          <a:prstGeom prst="rect">
            <a:avLst/>
          </a:prstGeom>
          <a:solidFill>
            <a:schemeClr val="bg1"/>
          </a:solidFill>
          <a:ln w="12700">
            <a:solidFill>
              <a:srgbClr val="00338D"/>
            </a:solidFill>
          </a:ln>
        </p:spPr>
        <p:txBody>
          <a:bodyPr vert="horz" lIns="63305" tIns="135000" rIns="63305" bIns="31652" rtlCol="0" anchor="t" anchorCtr="0">
            <a:noAutofit/>
          </a:bodyPr>
          <a:lstStyle>
            <a:lvl1pPr marL="0" indent="0" algn="l" defTabSz="914400" rtl="0" eaLnBrk="1" latinLnBrk="0" hangingPunct="1">
              <a:lnSpc>
                <a:spcPct val="100000"/>
              </a:lnSpc>
              <a:spcBef>
                <a:spcPts val="0"/>
              </a:spcBef>
              <a:spcAft>
                <a:spcPts val="600"/>
              </a:spcAft>
              <a:buFontTx/>
              <a:buNone/>
              <a:defRPr sz="10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0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baseline="0">
                <a:solidFill>
                  <a:schemeClr val="tx2"/>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4313" lvl="1" indent="-214313">
              <a:buFont typeface="Arial" panose="020B0604020202020204" pitchFamily="34" charset="0"/>
              <a:buChar char="—"/>
            </a:pPr>
            <a:r>
              <a:rPr lang="cs-CZ" sz="1400" dirty="0">
                <a:sym typeface="Wingdings" pitchFamily="2" charset="2"/>
              </a:rPr>
              <a:t>Místo, kde se zboží nachází v okamžiku dodání.</a:t>
            </a:r>
          </a:p>
        </p:txBody>
      </p:sp>
      <p:sp>
        <p:nvSpPr>
          <p:cNvPr id="7" name="Text Placeholder 3">
            <a:extLst>
              <a:ext uri="{FF2B5EF4-FFF2-40B4-BE49-F238E27FC236}">
                <a16:creationId xmlns:a16="http://schemas.microsoft.com/office/drawing/2014/main" id="{03C2AC09-7761-417C-B512-E353DA47C1F8}"/>
              </a:ext>
            </a:extLst>
          </p:cNvPr>
          <p:cNvSpPr txBox="1">
            <a:spLocks/>
          </p:cNvSpPr>
          <p:nvPr/>
        </p:nvSpPr>
        <p:spPr>
          <a:xfrm>
            <a:off x="4924042" y="1964491"/>
            <a:ext cx="3424828" cy="447620"/>
          </a:xfrm>
          <a:prstGeom prst="rect">
            <a:avLst/>
          </a:prstGeom>
          <a:solidFill>
            <a:srgbClr val="00338D"/>
          </a:solidFill>
          <a:ln w="28575">
            <a:solidFill>
              <a:schemeClr val="tx2"/>
            </a:solidFill>
          </a:ln>
        </p:spPr>
        <p:txBody>
          <a:bodyPr vert="horz" lIns="63305" tIns="0" rIns="0" bIns="0" rtlCol="0" anchor="ctr" anchorCtr="0">
            <a:noAutofit/>
          </a:bodyPr>
          <a:lstStyle>
            <a:lvl1pPr marL="0" indent="0" algn="l" defTabSz="914400" rtl="0" eaLnBrk="1" latinLnBrk="0" hangingPunct="1">
              <a:lnSpc>
                <a:spcPct val="100000"/>
              </a:lnSpc>
              <a:spcBef>
                <a:spcPts val="0"/>
              </a:spcBef>
              <a:spcAft>
                <a:spcPts val="600"/>
              </a:spcAft>
              <a:buFontTx/>
              <a:buNone/>
              <a:defRPr sz="10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0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baseline="0">
                <a:solidFill>
                  <a:schemeClr val="tx2"/>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sz="1200" b="0" dirty="0">
                <a:solidFill>
                  <a:schemeClr val="bg1"/>
                </a:solidFill>
                <a:sym typeface="Wingdings" pitchFamily="2" charset="2"/>
              </a:rPr>
              <a:t>S PŘEPRAVOU NEBO S ODESLÁNÍM (odst. 2)</a:t>
            </a:r>
            <a:endParaRPr lang="en-GB" sz="1200" b="0" dirty="0">
              <a:solidFill>
                <a:schemeClr val="bg1"/>
              </a:solidFill>
            </a:endParaRPr>
          </a:p>
        </p:txBody>
      </p:sp>
      <p:sp>
        <p:nvSpPr>
          <p:cNvPr id="8" name="Text Placeholder 5">
            <a:extLst>
              <a:ext uri="{FF2B5EF4-FFF2-40B4-BE49-F238E27FC236}">
                <a16:creationId xmlns:a16="http://schemas.microsoft.com/office/drawing/2014/main" id="{00479DD3-13F8-4C44-8F70-29CD45D0E674}"/>
              </a:ext>
            </a:extLst>
          </p:cNvPr>
          <p:cNvSpPr txBox="1">
            <a:spLocks/>
          </p:cNvSpPr>
          <p:nvPr/>
        </p:nvSpPr>
        <p:spPr>
          <a:xfrm>
            <a:off x="4924042" y="2428545"/>
            <a:ext cx="3424828" cy="1804859"/>
          </a:xfrm>
          <a:prstGeom prst="rect">
            <a:avLst/>
          </a:prstGeom>
          <a:solidFill>
            <a:schemeClr val="bg1"/>
          </a:solidFill>
          <a:ln w="12700">
            <a:solidFill>
              <a:srgbClr val="00338D"/>
            </a:solidFill>
          </a:ln>
        </p:spPr>
        <p:txBody>
          <a:bodyPr vert="horz" lIns="63305" tIns="135000" rIns="63305" bIns="31652" rtlCol="0" anchor="t" anchorCtr="0">
            <a:noAutofit/>
          </a:bodyPr>
          <a:lstStyle>
            <a:lvl1pPr marL="0" indent="0" algn="l" defTabSz="914400" rtl="0" eaLnBrk="1" latinLnBrk="0" hangingPunct="1">
              <a:lnSpc>
                <a:spcPct val="100000"/>
              </a:lnSpc>
              <a:spcBef>
                <a:spcPts val="0"/>
              </a:spcBef>
              <a:spcAft>
                <a:spcPts val="600"/>
              </a:spcAft>
              <a:buFontTx/>
              <a:buNone/>
              <a:defRPr sz="10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0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baseline="0">
                <a:solidFill>
                  <a:schemeClr val="tx2"/>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4313" lvl="1" indent="-214313">
              <a:buFont typeface="Arial" panose="020B0604020202020204" pitchFamily="34" charset="0"/>
              <a:buChar char="—"/>
            </a:pPr>
            <a:r>
              <a:rPr lang="cs-CZ" sz="1400" dirty="0">
                <a:sym typeface="Wingdings" pitchFamily="2" charset="2"/>
              </a:rPr>
              <a:t>Místo, kde se zboží nachází v době, kdy odeslání nebo přeprava začíná.</a:t>
            </a:r>
          </a:p>
          <a:p>
            <a:pPr marL="214313" lvl="1" indent="-214313">
              <a:buFont typeface="Arial" panose="020B0604020202020204" pitchFamily="34" charset="0"/>
              <a:buChar char="—"/>
            </a:pPr>
            <a:endParaRPr lang="cs-CZ" sz="1400" dirty="0">
              <a:sym typeface="Wingdings" pitchFamily="2" charset="2"/>
            </a:endParaRPr>
          </a:p>
          <a:p>
            <a:pPr marL="214313" lvl="1" indent="-214313">
              <a:buFont typeface="Arial" panose="020B0604020202020204" pitchFamily="34" charset="0"/>
              <a:buChar char="—"/>
            </a:pPr>
            <a:r>
              <a:rPr lang="cs-CZ" sz="1400" dirty="0">
                <a:sym typeface="Wingdings" pitchFamily="2" charset="2"/>
              </a:rPr>
              <a:t>Pokud odeslání nebo přeprava začíná v 3. zemi = členský stát, ve kterém vznikla povinnost přiznat daň při dovozu zboží.</a:t>
            </a:r>
          </a:p>
        </p:txBody>
      </p:sp>
      <p:cxnSp>
        <p:nvCxnSpPr>
          <p:cNvPr id="9" name="Straight Arrow Connector 8">
            <a:extLst>
              <a:ext uri="{FF2B5EF4-FFF2-40B4-BE49-F238E27FC236}">
                <a16:creationId xmlns:a16="http://schemas.microsoft.com/office/drawing/2014/main" id="{CC6CB518-390C-4B3B-A283-E2C7ED073462}"/>
              </a:ext>
            </a:extLst>
          </p:cNvPr>
          <p:cNvCxnSpPr/>
          <p:nvPr/>
        </p:nvCxnSpPr>
        <p:spPr>
          <a:xfrm flipH="1">
            <a:off x="2933700" y="2349500"/>
            <a:ext cx="2184400" cy="2463800"/>
          </a:xfrm>
          <a:prstGeom prst="straightConnector1">
            <a:avLst/>
          </a:prstGeom>
          <a:ln>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Text Placeholder 1">
            <a:extLst>
              <a:ext uri="{FF2B5EF4-FFF2-40B4-BE49-F238E27FC236}">
                <a16:creationId xmlns:a16="http://schemas.microsoft.com/office/drawing/2014/main" id="{4AF35B5F-6E84-4DDB-A0CC-F726C287F270}"/>
              </a:ext>
            </a:extLst>
          </p:cNvPr>
          <p:cNvSpPr txBox="1">
            <a:spLocks/>
          </p:cNvSpPr>
          <p:nvPr/>
        </p:nvSpPr>
        <p:spPr>
          <a:xfrm>
            <a:off x="488949" y="3945826"/>
            <a:ext cx="7639200" cy="219600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9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9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cs-CZ" dirty="0"/>
          </a:p>
          <a:p>
            <a:endParaRPr lang="cs-CZ" dirty="0"/>
          </a:p>
          <a:p>
            <a:endParaRPr lang="cs-CZ" dirty="0"/>
          </a:p>
          <a:p>
            <a:endParaRPr lang="cs-CZ" sz="2000" b="0" dirty="0"/>
          </a:p>
          <a:p>
            <a:r>
              <a:rPr lang="cs-CZ" sz="1600" b="0" dirty="0"/>
              <a:t>Dodání zboží je spojeno s odesláním nebo přepravou, pokud je zboží </a:t>
            </a:r>
            <a:r>
              <a:rPr lang="cs-CZ" sz="1600" dirty="0"/>
              <a:t>odesláno nebo přepraveno prodávajícím nebo kupujícím nebo jimi zmocněnou třetí osobou.</a:t>
            </a:r>
          </a:p>
          <a:p>
            <a:r>
              <a:rPr lang="cs-CZ" sz="1600" i="1" dirty="0"/>
              <a:t>QF – nové ustanovení § 7 odst. 3 a 4 – určení přepravy, pokud ji zajišťuje „prostředník“ v rámci řetězové transakce</a:t>
            </a:r>
          </a:p>
          <a:p>
            <a:endParaRPr lang="cs-CZ" dirty="0"/>
          </a:p>
        </p:txBody>
      </p:sp>
    </p:spTree>
    <p:extLst>
      <p:ext uri="{BB962C8B-B14F-4D97-AF65-F5344CB8AC3E}">
        <p14:creationId xmlns:p14="http://schemas.microsoft.com/office/powerpoint/2010/main" val="3601366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ED6D78-8B3D-47AD-98A7-CF66FBFB08A7}"/>
              </a:ext>
            </a:extLst>
          </p:cNvPr>
          <p:cNvSpPr>
            <a:spLocks noGrp="1"/>
          </p:cNvSpPr>
          <p:nvPr>
            <p:ph type="body" sz="quarter" idx="10"/>
          </p:nvPr>
        </p:nvSpPr>
        <p:spPr>
          <a:xfrm>
            <a:off x="488950" y="1802025"/>
            <a:ext cx="8928100" cy="4604400"/>
          </a:xfrm>
        </p:spPr>
        <p:txBody>
          <a:bodyPr/>
          <a:lstStyle/>
          <a:p>
            <a:pPr marL="285750" indent="-285750">
              <a:spcAft>
                <a:spcPts val="1200"/>
              </a:spcAft>
              <a:buFont typeface="Arial" panose="020B0604020202020204" pitchFamily="34" charset="0"/>
              <a:buChar char="•"/>
            </a:pPr>
            <a:r>
              <a:rPr lang="cs-CZ" sz="1600" dirty="0"/>
              <a:t>Osvobození na straně dodavatele za následujících podmínek:</a:t>
            </a:r>
          </a:p>
          <a:p>
            <a:pPr marL="570150" lvl="2" indent="-285750">
              <a:spcAft>
                <a:spcPts val="1200"/>
              </a:spcAft>
              <a:buFont typeface="Courier New" panose="02070309020205020404" pitchFamily="49" charset="0"/>
              <a:buChar char="o"/>
            </a:pPr>
            <a:r>
              <a:rPr lang="cs-CZ" sz="1600" dirty="0"/>
              <a:t>zboží je odesláno nebo přepraveno mimo území členského státu, avšak uvnitř Společenství, a to: </a:t>
            </a:r>
          </a:p>
          <a:p>
            <a:pPr marL="861750" lvl="3" indent="-285750">
              <a:spcAft>
                <a:spcPts val="1200"/>
              </a:spcAft>
              <a:buFont typeface="Arial" panose="020B0604020202020204" pitchFamily="34" charset="0"/>
              <a:buChar char="•"/>
            </a:pPr>
            <a:r>
              <a:rPr lang="cs-CZ" sz="1400" dirty="0"/>
              <a:t>prodávajícím nebo </a:t>
            </a:r>
          </a:p>
          <a:p>
            <a:pPr marL="861750" lvl="3" indent="-285750">
              <a:spcAft>
                <a:spcPts val="1200"/>
              </a:spcAft>
              <a:buFont typeface="Arial" panose="020B0604020202020204" pitchFamily="34" charset="0"/>
              <a:buChar char="•"/>
            </a:pPr>
            <a:r>
              <a:rPr lang="cs-CZ" sz="1400" dirty="0"/>
              <a:t>kupujícím nebo</a:t>
            </a:r>
          </a:p>
          <a:p>
            <a:pPr marL="861750" lvl="3" indent="-285750">
              <a:spcAft>
                <a:spcPts val="1200"/>
              </a:spcAft>
              <a:buFont typeface="Arial" panose="020B0604020202020204" pitchFamily="34" charset="0"/>
              <a:buChar char="•"/>
            </a:pPr>
            <a:r>
              <a:rPr lang="cs-CZ" sz="1400" dirty="0"/>
              <a:t>na účet jednoho z nich (zmocněnou třetí osobou)</a:t>
            </a:r>
          </a:p>
          <a:p>
            <a:pPr marL="570150" lvl="2" indent="-285750">
              <a:spcAft>
                <a:spcPts val="1200"/>
              </a:spcAft>
              <a:buFont typeface="Courier New" panose="02070309020205020404" pitchFamily="49" charset="0"/>
              <a:buChar char="o"/>
            </a:pPr>
            <a:r>
              <a:rPr lang="cs-CZ" sz="1600" dirty="0"/>
              <a:t>dodání zboží je uskutečněno pro osobu registrovanou k dani v jiném členském státě a je pro ni v JČS předmětem daně </a:t>
            </a:r>
          </a:p>
          <a:p>
            <a:pPr marL="570150" lvl="2" indent="-285750">
              <a:spcAft>
                <a:spcPts val="1200"/>
              </a:spcAft>
              <a:buFont typeface="Courier New" panose="02070309020205020404" pitchFamily="49" charset="0"/>
              <a:buChar char="o"/>
            </a:pPr>
            <a:r>
              <a:rPr lang="cs-CZ" sz="1600" i="1" dirty="0"/>
              <a:t>plátce uvede dodání zboží do EU v souhrnném hlášení (nové po QF)</a:t>
            </a:r>
          </a:p>
          <a:p>
            <a:pPr marL="570150" lvl="2" indent="-285750">
              <a:spcAft>
                <a:spcPts val="1200"/>
              </a:spcAft>
              <a:buFont typeface="Courier New" panose="02070309020205020404" pitchFamily="49" charset="0"/>
              <a:buChar char="o"/>
            </a:pPr>
            <a:r>
              <a:rPr lang="cs-CZ" sz="1600" dirty="0"/>
              <a:t>plátce (dodavatel) je schopen prokázat dodání a přepravu do jiného členského státu  </a:t>
            </a:r>
            <a:r>
              <a:rPr lang="cs-CZ" sz="1600" i="1" dirty="0"/>
              <a:t>(nový odst. 5 po QF pouze odkazuje na </a:t>
            </a:r>
            <a:r>
              <a:rPr lang="pt-BR" sz="1600" i="1" dirty="0"/>
              <a:t>prováděcí nařízení Rady EU 282/2011</a:t>
            </a:r>
            <a:r>
              <a:rPr lang="cs-CZ" sz="1600" i="1" dirty="0"/>
              <a:t>)</a:t>
            </a:r>
            <a:endParaRPr lang="cs-CZ" i="1" dirty="0"/>
          </a:p>
        </p:txBody>
      </p:sp>
      <p:sp>
        <p:nvSpPr>
          <p:cNvPr id="3" name="Text Placeholder 2">
            <a:extLst>
              <a:ext uri="{FF2B5EF4-FFF2-40B4-BE49-F238E27FC236}">
                <a16:creationId xmlns:a16="http://schemas.microsoft.com/office/drawing/2014/main" id="{5B079C92-88B3-4473-8E37-4695FDD915BC}"/>
              </a:ext>
            </a:extLst>
          </p:cNvPr>
          <p:cNvSpPr>
            <a:spLocks noGrp="1"/>
          </p:cNvSpPr>
          <p:nvPr>
            <p:ph type="body" sz="quarter" idx="11"/>
          </p:nvPr>
        </p:nvSpPr>
        <p:spPr/>
        <p:txBody>
          <a:bodyPr/>
          <a:lstStyle/>
          <a:p>
            <a:endParaRPr lang="cs-CZ"/>
          </a:p>
        </p:txBody>
      </p:sp>
      <p:sp>
        <p:nvSpPr>
          <p:cNvPr id="4" name="Title 3">
            <a:extLst>
              <a:ext uri="{FF2B5EF4-FFF2-40B4-BE49-F238E27FC236}">
                <a16:creationId xmlns:a16="http://schemas.microsoft.com/office/drawing/2014/main" id="{3425B090-08EF-4213-A23C-3EF8C8D46EA7}"/>
              </a:ext>
            </a:extLst>
          </p:cNvPr>
          <p:cNvSpPr>
            <a:spLocks noGrp="1"/>
          </p:cNvSpPr>
          <p:nvPr>
            <p:ph type="title"/>
          </p:nvPr>
        </p:nvSpPr>
        <p:spPr/>
        <p:txBody>
          <a:bodyPr/>
          <a:lstStyle/>
          <a:p>
            <a:r>
              <a:rPr lang="cs-CZ" sz="5400" dirty="0"/>
              <a:t>Podmínky osvobození při dodání zboží do JČS </a:t>
            </a:r>
            <a:br>
              <a:rPr lang="cs-CZ" sz="5400" dirty="0"/>
            </a:br>
            <a:r>
              <a:rPr lang="cs-CZ" sz="5400" dirty="0"/>
              <a:t>(§ 64 ZDPH) </a:t>
            </a:r>
          </a:p>
        </p:txBody>
      </p:sp>
    </p:spTree>
    <p:extLst>
      <p:ext uri="{BB962C8B-B14F-4D97-AF65-F5344CB8AC3E}">
        <p14:creationId xmlns:p14="http://schemas.microsoft.com/office/powerpoint/2010/main" val="4055550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540A69-1A6B-4AC5-BB80-03E60EB294D4}"/>
              </a:ext>
            </a:extLst>
          </p:cNvPr>
          <p:cNvSpPr>
            <a:spLocks noGrp="1"/>
          </p:cNvSpPr>
          <p:nvPr>
            <p:ph type="body" sz="quarter" idx="10"/>
          </p:nvPr>
        </p:nvSpPr>
        <p:spPr/>
        <p:txBody>
          <a:bodyPr/>
          <a:lstStyle/>
          <a:p>
            <a:endParaRPr lang="cs-CZ" dirty="0"/>
          </a:p>
        </p:txBody>
      </p:sp>
      <p:sp>
        <p:nvSpPr>
          <p:cNvPr id="3" name="Text Placeholder 2">
            <a:extLst>
              <a:ext uri="{FF2B5EF4-FFF2-40B4-BE49-F238E27FC236}">
                <a16:creationId xmlns:a16="http://schemas.microsoft.com/office/drawing/2014/main" id="{BB12F188-5947-4A4A-AD75-FBB0884F4451}"/>
              </a:ext>
            </a:extLst>
          </p:cNvPr>
          <p:cNvSpPr>
            <a:spLocks noGrp="1"/>
          </p:cNvSpPr>
          <p:nvPr>
            <p:ph type="body" sz="quarter" idx="11"/>
          </p:nvPr>
        </p:nvSpPr>
        <p:spPr/>
        <p:txBody>
          <a:bodyPr/>
          <a:lstStyle/>
          <a:p>
            <a:endParaRPr lang="cs-CZ"/>
          </a:p>
        </p:txBody>
      </p:sp>
      <p:sp>
        <p:nvSpPr>
          <p:cNvPr id="5" name="Title 1">
            <a:extLst>
              <a:ext uri="{FF2B5EF4-FFF2-40B4-BE49-F238E27FC236}">
                <a16:creationId xmlns:a16="http://schemas.microsoft.com/office/drawing/2014/main" id="{862735B1-39CA-4F82-A281-86475BC96360}"/>
              </a:ext>
            </a:extLst>
          </p:cNvPr>
          <p:cNvSpPr txBox="1">
            <a:spLocks/>
          </p:cNvSpPr>
          <p:nvPr/>
        </p:nvSpPr>
        <p:spPr bwMode="white">
          <a:xfrm>
            <a:off x="752400" y="432000"/>
            <a:ext cx="7639200" cy="518400"/>
          </a:xfrm>
          <a:prstGeom prst="rect">
            <a:avLst/>
          </a:prstGeom>
        </p:spPr>
        <p:txBody>
          <a:bodyPr vert="horz" lIns="0" tIns="0" rIns="0" bIns="0" rtlCol="0" anchor="t" anchorCtr="0">
            <a:noAutofit/>
          </a:bodyPr>
          <a:lstStyle>
            <a:lvl1pPr algn="l" defTabSz="914400" rtl="0" eaLnBrk="1" latinLnBrk="0" hangingPunct="1">
              <a:lnSpc>
                <a:spcPct val="70000"/>
              </a:lnSpc>
              <a:spcBef>
                <a:spcPct val="0"/>
              </a:spcBef>
              <a:buNone/>
              <a:defRPr sz="3800" kern="1200">
                <a:solidFill>
                  <a:schemeClr val="tx2"/>
                </a:solidFill>
                <a:latin typeface="+mj-lt"/>
                <a:ea typeface="+mj-ea"/>
                <a:cs typeface="+mj-cs"/>
              </a:defRPr>
            </a:lvl1pPr>
          </a:lstStyle>
          <a:p>
            <a:r>
              <a:rPr lang="cs-CZ" sz="5400" dirty="0"/>
              <a:t>Příklady</a:t>
            </a:r>
          </a:p>
        </p:txBody>
      </p:sp>
      <p:sp>
        <p:nvSpPr>
          <p:cNvPr id="6" name="Rectangle 5">
            <a:extLst>
              <a:ext uri="{FF2B5EF4-FFF2-40B4-BE49-F238E27FC236}">
                <a16:creationId xmlns:a16="http://schemas.microsoft.com/office/drawing/2014/main" id="{23AADBDD-286A-450B-AE45-395021E41979}"/>
              </a:ext>
            </a:extLst>
          </p:cNvPr>
          <p:cNvSpPr/>
          <p:nvPr/>
        </p:nvSpPr>
        <p:spPr>
          <a:xfrm>
            <a:off x="748800" y="1919864"/>
            <a:ext cx="7646400" cy="405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marL="257175" indent="-257175">
              <a:buFont typeface="+mj-lt"/>
              <a:buAutoNum type="arabicPeriod"/>
            </a:pPr>
            <a:r>
              <a:rPr lang="cs-CZ" sz="1200" dirty="0">
                <a:solidFill>
                  <a:schemeClr val="tx1"/>
                </a:solidFill>
              </a:rPr>
              <a:t>Český plátce dodává zboží z ČR do Německa maďarskému odběrateli registrovanému k maďarské DPH.</a:t>
            </a:r>
          </a:p>
        </p:txBody>
      </p:sp>
      <p:sp>
        <p:nvSpPr>
          <p:cNvPr id="7" name="Rectangle 6">
            <a:extLst>
              <a:ext uri="{FF2B5EF4-FFF2-40B4-BE49-F238E27FC236}">
                <a16:creationId xmlns:a16="http://schemas.microsoft.com/office/drawing/2014/main" id="{D97ACB94-B138-4A6E-B2DC-DA51E5D10C97}"/>
              </a:ext>
            </a:extLst>
          </p:cNvPr>
          <p:cNvSpPr/>
          <p:nvPr/>
        </p:nvSpPr>
        <p:spPr>
          <a:xfrm>
            <a:off x="748800" y="2503170"/>
            <a:ext cx="7646400" cy="405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marL="257175" indent="-257175">
              <a:spcAft>
                <a:spcPts val="1350"/>
              </a:spcAft>
              <a:buFont typeface="+mj-lt"/>
              <a:buAutoNum type="arabicPeriod" startAt="2"/>
            </a:pPr>
            <a:r>
              <a:rPr lang="cs-CZ" sz="1200" dirty="0">
                <a:solidFill>
                  <a:schemeClr val="tx1"/>
                </a:solidFill>
              </a:rPr>
              <a:t>Český plátce dodává zboží z ČR do Německa německému odběrateli neregistrovanému k DPH.</a:t>
            </a:r>
          </a:p>
        </p:txBody>
      </p:sp>
      <p:sp>
        <p:nvSpPr>
          <p:cNvPr id="8" name="Rectangle 7">
            <a:extLst>
              <a:ext uri="{FF2B5EF4-FFF2-40B4-BE49-F238E27FC236}">
                <a16:creationId xmlns:a16="http://schemas.microsoft.com/office/drawing/2014/main" id="{A9BAF65D-7F34-4B15-AA40-15782A02E5BB}"/>
              </a:ext>
            </a:extLst>
          </p:cNvPr>
          <p:cNvSpPr/>
          <p:nvPr/>
        </p:nvSpPr>
        <p:spPr>
          <a:xfrm>
            <a:off x="748800" y="3099808"/>
            <a:ext cx="7646400" cy="405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spcAft>
                <a:spcPts val="1350"/>
              </a:spcAft>
            </a:pPr>
            <a:r>
              <a:rPr lang="cs-CZ" sz="1200" dirty="0">
                <a:solidFill>
                  <a:schemeClr val="tx1"/>
                </a:solidFill>
              </a:rPr>
              <a:t>3.     Český plátce dodá zboží z ČR do Japonska a dodání fakturuje irskému odběrateli.</a:t>
            </a:r>
          </a:p>
        </p:txBody>
      </p:sp>
      <p:sp>
        <p:nvSpPr>
          <p:cNvPr id="9" name="Rectangle 8">
            <a:extLst>
              <a:ext uri="{FF2B5EF4-FFF2-40B4-BE49-F238E27FC236}">
                <a16:creationId xmlns:a16="http://schemas.microsoft.com/office/drawing/2014/main" id="{9DF701EE-657E-4D6C-B61D-5CB5572275CC}"/>
              </a:ext>
            </a:extLst>
          </p:cNvPr>
          <p:cNvSpPr/>
          <p:nvPr/>
        </p:nvSpPr>
        <p:spPr>
          <a:xfrm>
            <a:off x="748800" y="3696446"/>
            <a:ext cx="7646400" cy="405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spcAft>
                <a:spcPts val="1350"/>
              </a:spcAft>
            </a:pPr>
            <a:r>
              <a:rPr lang="cs-CZ" sz="1200" dirty="0">
                <a:solidFill>
                  <a:schemeClr val="tx1"/>
                </a:solidFill>
              </a:rPr>
              <a:t>4.     Český plátce dodává zboží polskému plátci, před opuštěním ČR je zboží upraveno jiným českým plátcem a teprve po úpravě je přepraveno do Polska.</a:t>
            </a:r>
          </a:p>
        </p:txBody>
      </p:sp>
      <p:sp>
        <p:nvSpPr>
          <p:cNvPr id="10" name="Rectangle 9">
            <a:extLst>
              <a:ext uri="{FF2B5EF4-FFF2-40B4-BE49-F238E27FC236}">
                <a16:creationId xmlns:a16="http://schemas.microsoft.com/office/drawing/2014/main" id="{C1F9CF7C-C445-4B38-BAF1-088ADD78E9D2}"/>
              </a:ext>
            </a:extLst>
          </p:cNvPr>
          <p:cNvSpPr/>
          <p:nvPr/>
        </p:nvSpPr>
        <p:spPr>
          <a:xfrm>
            <a:off x="748800" y="4293084"/>
            <a:ext cx="7646400" cy="405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spcAft>
                <a:spcPts val="1350"/>
              </a:spcAft>
            </a:pPr>
            <a:r>
              <a:rPr lang="cs-CZ" sz="1200" dirty="0">
                <a:solidFill>
                  <a:schemeClr val="tx1"/>
                </a:solidFill>
              </a:rPr>
              <a:t>5.     Český plátce dodává zboží španělskému plátci, zboží je v okamžiku dodání umístěno ve Španělsku (</a:t>
            </a:r>
            <a:r>
              <a:rPr lang="cs-CZ" sz="1200" i="1" dirty="0">
                <a:solidFill>
                  <a:schemeClr val="tx1"/>
                </a:solidFill>
              </a:rPr>
              <a:t>tj. bez přepravy z ČR</a:t>
            </a:r>
            <a:r>
              <a:rPr lang="cs-CZ" sz="1200" dirty="0">
                <a:solidFill>
                  <a:schemeClr val="tx1"/>
                </a:solidFill>
              </a:rPr>
              <a:t>).</a:t>
            </a:r>
          </a:p>
        </p:txBody>
      </p:sp>
      <p:sp>
        <p:nvSpPr>
          <p:cNvPr id="13" name="Rectangle 12">
            <a:extLst>
              <a:ext uri="{FF2B5EF4-FFF2-40B4-BE49-F238E27FC236}">
                <a16:creationId xmlns:a16="http://schemas.microsoft.com/office/drawing/2014/main" id="{1650C19F-9750-4271-8C00-A6FBF37E72C3}"/>
              </a:ext>
            </a:extLst>
          </p:cNvPr>
          <p:cNvSpPr/>
          <p:nvPr/>
        </p:nvSpPr>
        <p:spPr>
          <a:xfrm>
            <a:off x="745200" y="4867981"/>
            <a:ext cx="7646400" cy="405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spcAft>
                <a:spcPts val="1350"/>
              </a:spcAft>
            </a:pPr>
            <a:r>
              <a:rPr lang="cs-CZ" sz="1200" dirty="0">
                <a:solidFill>
                  <a:schemeClr val="tx1"/>
                </a:solidFill>
              </a:rPr>
              <a:t>6.     Český plátce dodává formu umístěnou v ČR polskému plátci. Po prodeji forma zůstává v ČR </a:t>
            </a:r>
          </a:p>
        </p:txBody>
      </p:sp>
    </p:spTree>
    <p:extLst>
      <p:ext uri="{BB962C8B-B14F-4D97-AF65-F5344CB8AC3E}">
        <p14:creationId xmlns:p14="http://schemas.microsoft.com/office/powerpoint/2010/main" val="3753751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0D3081D2-9111-4F37-8F1B-518BCC283A79}"/>
              </a:ext>
            </a:extLst>
          </p:cNvPr>
          <p:cNvSpPr txBox="1">
            <a:spLocks/>
          </p:cNvSpPr>
          <p:nvPr/>
        </p:nvSpPr>
        <p:spPr>
          <a:xfrm>
            <a:off x="2044800" y="1346400"/>
            <a:ext cx="6192000" cy="3510000"/>
          </a:xfrm>
          <a:prstGeom prst="rect">
            <a:avLst/>
          </a:prstGeom>
        </p:spPr>
        <p:txBody>
          <a:bodyPr vert="horz" lIns="0" tIns="0" rIns="0" bIns="0" rtlCol="0" anchor="t" anchorCtr="0">
            <a:noAutofit/>
          </a:bodyPr>
          <a:lstStyle>
            <a:lvl1pPr algn="l" defTabSz="914400" rtl="0" eaLnBrk="1" latinLnBrk="0" hangingPunct="1">
              <a:lnSpc>
                <a:spcPct val="70000"/>
              </a:lnSpc>
              <a:spcBef>
                <a:spcPct val="0"/>
              </a:spcBef>
              <a:buNone/>
              <a:defRPr sz="11000" kern="1200">
                <a:solidFill>
                  <a:schemeClr val="bg1"/>
                </a:solidFill>
                <a:latin typeface="+mj-lt"/>
                <a:ea typeface="+mj-ea"/>
                <a:cs typeface="+mj-cs"/>
              </a:defRPr>
            </a:lvl1pPr>
          </a:lstStyle>
          <a:p>
            <a:r>
              <a:rPr lang="cs-CZ" sz="9600" dirty="0"/>
              <a:t>Pořízení zboží z EU</a:t>
            </a:r>
          </a:p>
        </p:txBody>
      </p:sp>
      <p:grpSp>
        <p:nvGrpSpPr>
          <p:cNvPr id="4" name="Group 3">
            <a:extLst>
              <a:ext uri="{FF2B5EF4-FFF2-40B4-BE49-F238E27FC236}">
                <a16:creationId xmlns:a16="http://schemas.microsoft.com/office/drawing/2014/main" id="{FC24296C-0427-4D57-957C-830DA998DBD1}"/>
              </a:ext>
            </a:extLst>
          </p:cNvPr>
          <p:cNvGrpSpPr/>
          <p:nvPr/>
        </p:nvGrpSpPr>
        <p:grpSpPr bwMode="gray">
          <a:xfrm>
            <a:off x="4546850" y="3510723"/>
            <a:ext cx="3936500" cy="1808230"/>
            <a:chOff x="6062466" y="3537963"/>
            <a:chExt cx="5248667" cy="2410973"/>
          </a:xfrm>
        </p:grpSpPr>
        <p:pic>
          <p:nvPicPr>
            <p:cNvPr id="5" name="Picture 4">
              <a:extLst>
                <a:ext uri="{FF2B5EF4-FFF2-40B4-BE49-F238E27FC236}">
                  <a16:creationId xmlns:a16="http://schemas.microsoft.com/office/drawing/2014/main" id="{5E8E4110-B8AC-426B-A4C7-C250770104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flipH="1">
              <a:off x="6062466" y="3537963"/>
              <a:ext cx="5248667" cy="2410973"/>
            </a:xfrm>
            <a:prstGeom prst="rect">
              <a:avLst/>
            </a:prstGeom>
          </p:spPr>
        </p:pic>
        <p:pic>
          <p:nvPicPr>
            <p:cNvPr id="6" name="Picture 5">
              <a:extLst>
                <a:ext uri="{FF2B5EF4-FFF2-40B4-BE49-F238E27FC236}">
                  <a16:creationId xmlns:a16="http://schemas.microsoft.com/office/drawing/2014/main" id="{F993C143-9985-43F2-9B0F-FCFCFB487A9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33" t="17083" r="1111" b="17639"/>
            <a:stretch/>
          </p:blipFill>
          <p:spPr bwMode="gray">
            <a:xfrm>
              <a:off x="10100437" y="3870561"/>
              <a:ext cx="939188" cy="625239"/>
            </a:xfrm>
            <a:prstGeom prst="parallelogram">
              <a:avLst>
                <a:gd name="adj" fmla="val 0"/>
              </a:avLst>
            </a:prstGeom>
            <a:scene3d>
              <a:camera prst="perspectiveRight"/>
              <a:lightRig rig="threePt" dir="t"/>
            </a:scene3d>
          </p:spPr>
        </p:pic>
      </p:grpSp>
    </p:spTree>
    <p:extLst>
      <p:ext uri="{BB962C8B-B14F-4D97-AF65-F5344CB8AC3E}">
        <p14:creationId xmlns:p14="http://schemas.microsoft.com/office/powerpoint/2010/main" val="434867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50EAB9-0490-4FF3-A1A6-B0F12AFD9C0D}"/>
              </a:ext>
            </a:extLst>
          </p:cNvPr>
          <p:cNvSpPr>
            <a:spLocks noGrp="1"/>
          </p:cNvSpPr>
          <p:nvPr>
            <p:ph type="body" sz="quarter" idx="11"/>
          </p:nvPr>
        </p:nvSpPr>
        <p:spPr/>
        <p:txBody>
          <a:bodyPr/>
          <a:lstStyle/>
          <a:p>
            <a:endParaRPr lang="cs-CZ"/>
          </a:p>
        </p:txBody>
      </p:sp>
      <p:sp>
        <p:nvSpPr>
          <p:cNvPr id="4" name="Title 3">
            <a:extLst>
              <a:ext uri="{FF2B5EF4-FFF2-40B4-BE49-F238E27FC236}">
                <a16:creationId xmlns:a16="http://schemas.microsoft.com/office/drawing/2014/main" id="{00AB57AC-B7CB-408F-99BE-2D5CEF7A5883}"/>
              </a:ext>
            </a:extLst>
          </p:cNvPr>
          <p:cNvSpPr>
            <a:spLocks noGrp="1"/>
          </p:cNvSpPr>
          <p:nvPr>
            <p:ph type="title"/>
          </p:nvPr>
        </p:nvSpPr>
        <p:spPr/>
        <p:txBody>
          <a:bodyPr/>
          <a:lstStyle/>
          <a:p>
            <a:r>
              <a:rPr lang="cs-CZ" sz="5400" dirty="0"/>
              <a:t>Pořízení/přemístění zboží z EU </a:t>
            </a:r>
          </a:p>
        </p:txBody>
      </p:sp>
      <p:sp>
        <p:nvSpPr>
          <p:cNvPr id="5" name="Text Placeholder 1">
            <a:extLst>
              <a:ext uri="{FF2B5EF4-FFF2-40B4-BE49-F238E27FC236}">
                <a16:creationId xmlns:a16="http://schemas.microsoft.com/office/drawing/2014/main" id="{7D1478BB-750D-4D07-98A4-AC7E1290CE01}"/>
              </a:ext>
            </a:extLst>
          </p:cNvPr>
          <p:cNvSpPr txBox="1">
            <a:spLocks/>
          </p:cNvSpPr>
          <p:nvPr/>
        </p:nvSpPr>
        <p:spPr>
          <a:xfrm>
            <a:off x="451339" y="1422400"/>
            <a:ext cx="8241323" cy="460440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9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9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fontAlgn="base">
              <a:buClrTx/>
              <a:buFont typeface="Arial" panose="020B0604020202020204" pitchFamily="34" charset="0"/>
              <a:buNone/>
              <a:defRPr/>
            </a:pPr>
            <a:r>
              <a:rPr lang="cs-CZ" sz="1600" b="1" dirty="0">
                <a:sym typeface="Wingdings" pitchFamily="2" charset="2"/>
              </a:rPr>
              <a:t>Místo plnění při pořízení zboží § 11</a:t>
            </a:r>
          </a:p>
          <a:p>
            <a:pPr marL="263776" lvl="2" indent="-263776" fontAlgn="base">
              <a:buClrTx/>
              <a:buFont typeface="Arial" panose="020B0604020202020204" pitchFamily="34" charset="0"/>
              <a:buChar char="•"/>
              <a:defRPr/>
            </a:pPr>
            <a:r>
              <a:rPr lang="cs-CZ" sz="1600" dirty="0">
                <a:sym typeface="Wingdings" pitchFamily="2" charset="2"/>
              </a:rPr>
              <a:t>Místo, kde se zboží nachází po ukončení odeslání nebo přepravy</a:t>
            </a:r>
          </a:p>
          <a:p>
            <a:pPr marL="0" lvl="2" indent="0" fontAlgn="base">
              <a:buClrTx/>
              <a:buFont typeface="Arial" panose="020B0604020202020204" pitchFamily="34" charset="0"/>
              <a:buNone/>
              <a:defRPr/>
            </a:pPr>
            <a:r>
              <a:rPr lang="cs-CZ" sz="1600" dirty="0">
                <a:sym typeface="Wingdings" pitchFamily="2" charset="2"/>
              </a:rPr>
              <a:t>x</a:t>
            </a:r>
          </a:p>
          <a:p>
            <a:pPr marL="263776" lvl="2" indent="-263776" fontAlgn="base">
              <a:buClrTx/>
              <a:buFont typeface="Arial" panose="020B0604020202020204" pitchFamily="34" charset="0"/>
              <a:buChar char="•"/>
              <a:defRPr/>
            </a:pPr>
            <a:r>
              <a:rPr lang="cs-CZ" sz="1600" dirty="0">
                <a:sym typeface="Wingdings" pitchFamily="2" charset="2"/>
              </a:rPr>
              <a:t>Členský stát, který vydal DIČ, pod nímž pořizovatel zboží pořídil, pokud ukončení odeslání nebo přepravy zboží je v členském státě odlišném (jestliže pořizovatel neprokáže, že u tohoto pořízení, které bylo předmětem daně v členském státě ukončení odeslání nebo přepravy zboží, splnil v tomto členském státě povinnost přiznat daň nebo přiznat plnění)</a:t>
            </a:r>
          </a:p>
          <a:p>
            <a:endParaRPr lang="cs-CZ" sz="1600" dirty="0">
              <a:solidFill>
                <a:schemeClr val="tx1"/>
              </a:solidFill>
            </a:endParaRPr>
          </a:p>
          <a:p>
            <a:pPr marL="0" lvl="2" indent="0" fontAlgn="base">
              <a:buClrTx/>
              <a:buFont typeface="Arial" panose="020B0604020202020204" pitchFamily="34" charset="0"/>
              <a:buNone/>
              <a:defRPr/>
            </a:pPr>
            <a:r>
              <a:rPr lang="cs-CZ" sz="1600" b="1" dirty="0"/>
              <a:t>Přenesení povinnosti vykázat DPH na pořizovatele</a:t>
            </a:r>
          </a:p>
          <a:p>
            <a:pPr marL="263776" lvl="2" indent="-263776" fontAlgn="base">
              <a:buClrTx/>
              <a:buFont typeface="Arial" panose="020B0604020202020204" pitchFamily="34" charset="0"/>
              <a:buChar char="•"/>
              <a:defRPr/>
            </a:pPr>
            <a:r>
              <a:rPr lang="cs-CZ" sz="1600" dirty="0"/>
              <a:t>Současně DPH na výstupu a na vstupu </a:t>
            </a:r>
            <a:r>
              <a:rPr lang="cs-CZ" sz="1600" i="1" dirty="0"/>
              <a:t>(podmínky pro nárok na odpočet)</a:t>
            </a:r>
          </a:p>
          <a:p>
            <a:pPr marL="345600" lvl="3" indent="0">
              <a:buFont typeface="Arial" panose="020B0604020202020204" pitchFamily="34" charset="0"/>
              <a:buNone/>
            </a:pPr>
            <a:endParaRPr lang="cs-CZ" sz="1050" dirty="0">
              <a:solidFill>
                <a:schemeClr val="tx1"/>
              </a:solidFill>
            </a:endParaRPr>
          </a:p>
        </p:txBody>
      </p:sp>
    </p:spTree>
    <p:extLst>
      <p:ext uri="{BB962C8B-B14F-4D97-AF65-F5344CB8AC3E}">
        <p14:creationId xmlns:p14="http://schemas.microsoft.com/office/powerpoint/2010/main" val="3694247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70CDA5-6268-4399-8C6A-7A5B43137CEE}"/>
              </a:ext>
            </a:extLst>
          </p:cNvPr>
          <p:cNvSpPr>
            <a:spLocks noGrp="1"/>
          </p:cNvSpPr>
          <p:nvPr>
            <p:ph type="body" sz="quarter" idx="10"/>
          </p:nvPr>
        </p:nvSpPr>
        <p:spPr/>
        <p:txBody>
          <a:bodyPr/>
          <a:lstStyle/>
          <a:p>
            <a:endParaRPr lang="cs-CZ" dirty="0"/>
          </a:p>
        </p:txBody>
      </p:sp>
      <p:sp>
        <p:nvSpPr>
          <p:cNvPr id="3" name="Text Placeholder 2">
            <a:extLst>
              <a:ext uri="{FF2B5EF4-FFF2-40B4-BE49-F238E27FC236}">
                <a16:creationId xmlns:a16="http://schemas.microsoft.com/office/drawing/2014/main" id="{BE6705ED-F9B7-49C9-B322-774BCB34233F}"/>
              </a:ext>
            </a:extLst>
          </p:cNvPr>
          <p:cNvSpPr>
            <a:spLocks noGrp="1"/>
          </p:cNvSpPr>
          <p:nvPr>
            <p:ph type="body" sz="quarter" idx="11"/>
          </p:nvPr>
        </p:nvSpPr>
        <p:spPr/>
        <p:txBody>
          <a:bodyPr/>
          <a:lstStyle/>
          <a:p>
            <a:endParaRPr lang="cs-CZ"/>
          </a:p>
        </p:txBody>
      </p:sp>
      <p:sp>
        <p:nvSpPr>
          <p:cNvPr id="4" name="Title 3">
            <a:extLst>
              <a:ext uri="{FF2B5EF4-FFF2-40B4-BE49-F238E27FC236}">
                <a16:creationId xmlns:a16="http://schemas.microsoft.com/office/drawing/2014/main" id="{55ADD7AC-1CFD-45BB-B6CF-8DC6C04FC31B}"/>
              </a:ext>
            </a:extLst>
          </p:cNvPr>
          <p:cNvSpPr>
            <a:spLocks noGrp="1"/>
          </p:cNvSpPr>
          <p:nvPr>
            <p:ph type="title"/>
          </p:nvPr>
        </p:nvSpPr>
        <p:spPr/>
        <p:txBody>
          <a:bodyPr/>
          <a:lstStyle/>
          <a:p>
            <a:r>
              <a:rPr lang="cs-CZ" sz="5400" dirty="0"/>
              <a:t>Příklady</a:t>
            </a:r>
            <a:br>
              <a:rPr lang="cs-CZ" sz="4000" dirty="0"/>
            </a:br>
            <a:endParaRPr lang="cs-CZ" dirty="0"/>
          </a:p>
        </p:txBody>
      </p:sp>
      <p:sp>
        <p:nvSpPr>
          <p:cNvPr id="5" name="Rectangle 4">
            <a:extLst>
              <a:ext uri="{FF2B5EF4-FFF2-40B4-BE49-F238E27FC236}">
                <a16:creationId xmlns:a16="http://schemas.microsoft.com/office/drawing/2014/main" id="{366AAD6F-7D82-48DB-912A-BA0475ECA3BC}"/>
              </a:ext>
            </a:extLst>
          </p:cNvPr>
          <p:cNvSpPr/>
          <p:nvPr/>
        </p:nvSpPr>
        <p:spPr>
          <a:xfrm>
            <a:off x="748800" y="2461077"/>
            <a:ext cx="7646400" cy="405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spcAft>
                <a:spcPts val="1350"/>
              </a:spcAft>
            </a:pPr>
            <a:r>
              <a:rPr lang="cs-CZ" sz="1200" dirty="0">
                <a:solidFill>
                  <a:schemeClr val="tx1"/>
                </a:solidFill>
              </a:rPr>
              <a:t>1.     Český plátce pořídí zboží od tureckého dodavatele, zboží je přepraveno do ČR z Německa.</a:t>
            </a:r>
          </a:p>
        </p:txBody>
      </p:sp>
      <p:sp>
        <p:nvSpPr>
          <p:cNvPr id="6" name="Rectangle 5">
            <a:extLst>
              <a:ext uri="{FF2B5EF4-FFF2-40B4-BE49-F238E27FC236}">
                <a16:creationId xmlns:a16="http://schemas.microsoft.com/office/drawing/2014/main" id="{EA0A36CE-4C7F-432B-B941-1C958015C253}"/>
              </a:ext>
            </a:extLst>
          </p:cNvPr>
          <p:cNvSpPr/>
          <p:nvPr/>
        </p:nvSpPr>
        <p:spPr>
          <a:xfrm>
            <a:off x="748800" y="3002291"/>
            <a:ext cx="7646400" cy="405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spcAft>
                <a:spcPts val="1350"/>
              </a:spcAft>
            </a:pPr>
            <a:r>
              <a:rPr lang="cs-CZ" sz="1200" dirty="0">
                <a:solidFill>
                  <a:schemeClr val="tx1"/>
                </a:solidFill>
              </a:rPr>
              <a:t>2.     Český plátce pořídí zboží od německého plátce, zboží je přepraveno z Turecka do ČR.</a:t>
            </a:r>
          </a:p>
        </p:txBody>
      </p:sp>
      <p:sp>
        <p:nvSpPr>
          <p:cNvPr id="8" name="Rectangle 7">
            <a:extLst>
              <a:ext uri="{FF2B5EF4-FFF2-40B4-BE49-F238E27FC236}">
                <a16:creationId xmlns:a16="http://schemas.microsoft.com/office/drawing/2014/main" id="{EFD13D5C-C283-43C3-A05B-8A6D6319FE83}"/>
              </a:ext>
            </a:extLst>
          </p:cNvPr>
          <p:cNvSpPr/>
          <p:nvPr/>
        </p:nvSpPr>
        <p:spPr>
          <a:xfrm>
            <a:off x="748800" y="3555452"/>
            <a:ext cx="7646400" cy="405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spcAft>
                <a:spcPts val="1350"/>
              </a:spcAft>
            </a:pPr>
            <a:r>
              <a:rPr lang="cs-CZ" sz="1200" dirty="0">
                <a:solidFill>
                  <a:schemeClr val="tx1"/>
                </a:solidFill>
              </a:rPr>
              <a:t>3.     Český plátce pořídí zboží od německého plátce, zboží přepraveno z Německa do skladu na Slovensko, přičemž český plátce poskytl pouze české DIČ.</a:t>
            </a:r>
          </a:p>
        </p:txBody>
      </p:sp>
    </p:spTree>
    <p:extLst>
      <p:ext uri="{BB962C8B-B14F-4D97-AF65-F5344CB8AC3E}">
        <p14:creationId xmlns:p14="http://schemas.microsoft.com/office/powerpoint/2010/main" val="1190836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REATEDBY" val="Global PowerPoint Toolbar"/>
  <p:tag name="TOOLBARVERSION" val="4.41"/>
  <p:tag name="TYPE" val="Report"/>
  <p:tag name="KEYWORD" val="REPORT"/>
  <p:tag name="TEMPLATEVERSION" val="03/03/2016 06:41:00"/>
</p:tagLst>
</file>

<file path=ppt/tags/tag2.xml><?xml version="1.0" encoding="utf-8"?>
<p:tagLst xmlns:a="http://schemas.openxmlformats.org/drawingml/2006/main" xmlns:r="http://schemas.openxmlformats.org/officeDocument/2006/relationships" xmlns:p="http://schemas.openxmlformats.org/presentationml/2006/main">
  <p:tag name="ADV_TOP" val="497,6471"/>
  <p:tag name="ADV_LEFT" val="121,9184"/>
  <p:tag name="ADV_HEIGHT" val="29,19685"/>
  <p:tag name="ADV_WIDTH" val="538,937"/>
  <p:tag name="ADV_COPYRIGHT" val="TRUE"/>
</p:tagLst>
</file>

<file path=ppt/tags/tag3.xml><?xml version="1.0" encoding="utf-8"?>
<p:tagLst xmlns:a="http://schemas.openxmlformats.org/drawingml/2006/main" xmlns:r="http://schemas.openxmlformats.org/officeDocument/2006/relationships" xmlns:p="http://schemas.openxmlformats.org/presentationml/2006/main">
  <p:tag name="ADV_TOP" val="497,6471"/>
  <p:tag name="ADV_LEFT" val="121,9184"/>
  <p:tag name="ADV_HEIGHT" val="29,19685"/>
  <p:tag name="ADV_WIDTH" val="538,937"/>
  <p:tag name="ADV_COPYRIGHT" val="TRUE"/>
</p:tagLst>
</file>

<file path=ppt/tags/tag4.xml><?xml version="1.0" encoding="utf-8"?>
<p:tagLst xmlns:a="http://schemas.openxmlformats.org/drawingml/2006/main" xmlns:r="http://schemas.openxmlformats.org/officeDocument/2006/relationships" xmlns:p="http://schemas.openxmlformats.org/presentationml/2006/main">
  <p:tag name="ADV_TOP" val="497,6471"/>
  <p:tag name="ADV_LEFT" val="121,9184"/>
  <p:tag name="ADV_HEIGHT" val="29,19685"/>
  <p:tag name="ADV_WIDTH" val="538,937"/>
  <p:tag name="ADV_COPYRIGHT" val="TRUE"/>
</p:tagLst>
</file>

<file path=ppt/tags/tag5.xml><?xml version="1.0" encoding="utf-8"?>
<p:tagLst xmlns:a="http://schemas.openxmlformats.org/drawingml/2006/main" xmlns:r="http://schemas.openxmlformats.org/officeDocument/2006/relationships" xmlns:p="http://schemas.openxmlformats.org/presentationml/2006/main">
  <p:tag name="ADV_TOP" val="497,6471"/>
  <p:tag name="ADV_LEFT" val="121,9184"/>
  <p:tag name="ADV_HEIGHT" val="29,19685"/>
  <p:tag name="ADV_WIDTH" val="538,937"/>
  <p:tag name="ADV_COPYRIGHT" val="TRUE"/>
</p:tagLst>
</file>

<file path=ppt/tags/tag6.xml><?xml version="1.0" encoding="utf-8"?>
<p:tagLst xmlns:a="http://schemas.openxmlformats.org/drawingml/2006/main" xmlns:r="http://schemas.openxmlformats.org/officeDocument/2006/relationships" xmlns:p="http://schemas.openxmlformats.org/presentationml/2006/main">
  <p:tag name="ADV_TOP" val="497,6471"/>
  <p:tag name="ADV_LEFT" val="121,9184"/>
  <p:tag name="ADV_HEIGHT" val="29,19685"/>
  <p:tag name="ADV_WIDTH" val="538,937"/>
  <p:tag name="ADV_COPYRIGHT" val="TRUE"/>
</p:tagLst>
</file>

<file path=ppt/tags/tag7.xml><?xml version="1.0" encoding="utf-8"?>
<p:tagLst xmlns:a="http://schemas.openxmlformats.org/drawingml/2006/main" xmlns:r="http://schemas.openxmlformats.org/officeDocument/2006/relationships" xmlns:p="http://schemas.openxmlformats.org/presentationml/2006/main">
  <p:tag name="ADV_TOP" val="497,6471"/>
  <p:tag name="ADV_LEFT" val="121,9184"/>
  <p:tag name="ADV_HEIGHT" val="29,19685"/>
  <p:tag name="ADV_WIDTH" val="538,937"/>
  <p:tag name="ADV_COPYRIGHT" val="TRUE"/>
</p:tagLst>
</file>

<file path=ppt/tags/tag8.xml><?xml version="1.0" encoding="utf-8"?>
<p:tagLst xmlns:a="http://schemas.openxmlformats.org/drawingml/2006/main" xmlns:r="http://schemas.openxmlformats.org/officeDocument/2006/relationships" xmlns:p="http://schemas.openxmlformats.org/presentationml/2006/main">
  <p:tag name="COPYRIGHT1" val="TRUE"/>
</p:tagLst>
</file>

<file path=ppt/theme/theme1.xml><?xml version="1.0" encoding="utf-8"?>
<a:theme xmlns:a="http://schemas.openxmlformats.org/drawingml/2006/main" name="KPMG_Report_4x3_050216_2016">
  <a:themeElements>
    <a:clrScheme name="New KPMG Colours">
      <a:dk1>
        <a:srgbClr val="000000"/>
      </a:dk1>
      <a:lt1>
        <a:sysClr val="window" lastClr="FFFFFF"/>
      </a:lt1>
      <a:dk2>
        <a:srgbClr val="00338D"/>
      </a:dk2>
      <a:lt2>
        <a:srgbClr val="F0F0F0"/>
      </a:lt2>
      <a:accent1>
        <a:srgbClr val="0091DA"/>
      </a:accent1>
      <a:accent2>
        <a:srgbClr val="6D2077"/>
      </a:accent2>
      <a:accent3>
        <a:srgbClr val="005EB8"/>
      </a:accent3>
      <a:accent4>
        <a:srgbClr val="00A3A1"/>
      </a:accent4>
      <a:accent5>
        <a:srgbClr val="EAAA00"/>
      </a:accent5>
      <a:accent6>
        <a:srgbClr val="43B02A"/>
      </a:accent6>
      <a:hlink>
        <a:srgbClr val="0091DA"/>
      </a:hlink>
      <a:folHlink>
        <a:srgbClr val="0091DA"/>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000" tIns="54000" rIns="54000" bIns="54000" rtlCol="0" anchor="ctr"/>
      <a:lstStyle>
        <a:defPPr algn="ctr">
          <a:defRPr sz="9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9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KPMG Report Standard Template.potx" id="{78E552F6-67E3-41F0-BE4C-10DDDA5199EB}" vid="{0E52CADF-97CB-4902-A4F9-78F0372C9E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FA609531F6FB24E9D4EF11EBBD67B77" ma:contentTypeVersion="12" ma:contentTypeDescription="Create a new document." ma:contentTypeScope="" ma:versionID="cd370fe6e5ddda8a5f98b0f3f7b565eb">
  <xsd:schema xmlns:xsd="http://www.w3.org/2001/XMLSchema" xmlns:xs="http://www.w3.org/2001/XMLSchema" xmlns:p="http://schemas.microsoft.com/office/2006/metadata/properties" xmlns:ns3="ec019f9a-2dac-4f04-9d3c-7a2726a758b1" xmlns:ns4="27d42024-b591-4a51-add9-60ef91f6b9e1" targetNamespace="http://schemas.microsoft.com/office/2006/metadata/properties" ma:root="true" ma:fieldsID="172665c041fc65f0b056e4cbfd120ee8" ns3:_="" ns4:_="">
    <xsd:import namespace="ec019f9a-2dac-4f04-9d3c-7a2726a758b1"/>
    <xsd:import namespace="27d42024-b591-4a51-add9-60ef91f6b9e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019f9a-2dac-4f04-9d3c-7a2726a758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7d42024-b591-4a51-add9-60ef91f6b9e1"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298B93-7FFD-467E-B42F-BFBDEECABE95}">
  <ds:schemaRefs>
    <ds:schemaRef ds:uri="http://schemas.microsoft.com/sharepoint/v3/contenttype/forms"/>
  </ds:schemaRefs>
</ds:datastoreItem>
</file>

<file path=customXml/itemProps2.xml><?xml version="1.0" encoding="utf-8"?>
<ds:datastoreItem xmlns:ds="http://schemas.openxmlformats.org/officeDocument/2006/customXml" ds:itemID="{60096C6F-F699-448D-A7E4-EF477315E6FB}">
  <ds:schemaRefs>
    <ds:schemaRef ds:uri="http://schemas.microsoft.com/office/2006/documentManagement/types"/>
    <ds:schemaRef ds:uri="http://purl.org/dc/elements/1.1/"/>
    <ds:schemaRef ds:uri="http://schemas.microsoft.com/office/infopath/2007/PartnerControls"/>
    <ds:schemaRef ds:uri="http://purl.org/dc/terms/"/>
    <ds:schemaRef ds:uri="ec019f9a-2dac-4f04-9d3c-7a2726a758b1"/>
    <ds:schemaRef ds:uri="http://www.w3.org/XML/1998/namespace"/>
    <ds:schemaRef ds:uri="http://purl.org/dc/dcmitype/"/>
    <ds:schemaRef ds:uri="http://schemas.openxmlformats.org/package/2006/metadata/core-properties"/>
    <ds:schemaRef ds:uri="27d42024-b591-4a51-add9-60ef91f6b9e1"/>
    <ds:schemaRef ds:uri="http://schemas.microsoft.com/office/2006/metadata/properties"/>
  </ds:schemaRefs>
</ds:datastoreItem>
</file>

<file path=customXml/itemProps3.xml><?xml version="1.0" encoding="utf-8"?>
<ds:datastoreItem xmlns:ds="http://schemas.openxmlformats.org/officeDocument/2006/customXml" ds:itemID="{1BA03F3D-DFFC-4C32-B9A9-E50E36ACDB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019f9a-2dac-4f04-9d3c-7a2726a758b1"/>
    <ds:schemaRef ds:uri="27d42024-b591-4a51-add9-60ef91f6b9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KPMG Report Standard Template</Template>
  <TotalTime>2406</TotalTime>
  <Words>4214</Words>
  <Application>Microsoft Office PowerPoint</Application>
  <PresentationFormat>A4 Paper (210x297 mm)</PresentationFormat>
  <Paragraphs>540</Paragraphs>
  <Slides>32</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Courier New</vt:lpstr>
      <vt:lpstr>KPMG Extralight</vt:lpstr>
      <vt:lpstr>Wingdings</vt:lpstr>
      <vt:lpstr>KPMG_Report_4x3_050216_2016</vt:lpstr>
      <vt:lpstr>Řetězové transakce  </vt:lpstr>
      <vt:lpstr>Řetězové obchody – znázornění a ZDPH</vt:lpstr>
      <vt:lpstr>Dodání zboží do EU</vt:lpstr>
      <vt:lpstr>Místo plnění při dodání zboží  - § 7</vt:lpstr>
      <vt:lpstr>Podmínky osvobození při dodání zboží do JČS  (§ 64 ZDPH) </vt:lpstr>
      <vt:lpstr>PowerPoint Presentation</vt:lpstr>
      <vt:lpstr>PowerPoint Presentation</vt:lpstr>
      <vt:lpstr>Pořízení/přemístění zboží z EU </vt:lpstr>
      <vt:lpstr>Příklady </vt:lpstr>
      <vt:lpstr>Vícestranné obchody</vt:lpstr>
      <vt:lpstr>Řetězové transakce – obecný příklad</vt:lpstr>
      <vt:lpstr>Řetězové transakce – dopravu zajišťuje dodavatel</vt:lpstr>
      <vt:lpstr>Řetězové transakce – dopravu zajišťuje konečný odběratel</vt:lpstr>
      <vt:lpstr>Řetězové transakce – dopravu zajišťuje prostředník</vt:lpstr>
      <vt:lpstr>Řetězové transakce – pravidla u přiřazení přepravy zajištěné prostředníkem (§ 7 odst. 3 a 4)</vt:lpstr>
      <vt:lpstr>Příklady</vt:lpstr>
      <vt:lpstr>Řetězové obchody – jak tedy posuzovat?</vt:lpstr>
      <vt:lpstr>Příklad 1: zboží z PL dodáno českému zákazníkovi do jiné země EU</vt:lpstr>
      <vt:lpstr>Příklad 1 – varianta A) dopravu zajistí TERO</vt:lpstr>
      <vt:lpstr>Příklad 1 – varianta B) dopravu zajistí MERKUR</vt:lpstr>
      <vt:lpstr>Příklad 1 – varianta C) dopravu zajistí DELTA</vt:lpstr>
      <vt:lpstr>Příklad 2 – zboží z CZ dodáno na Slovensko (dopravu zařizuje MERKUR)</vt:lpstr>
      <vt:lpstr>Příklad 3 – zboží z CZ pro SK zákazníka dodáno v ČR</vt:lpstr>
      <vt:lpstr>Triangulace (§17 ZDPH)</vt:lpstr>
      <vt:lpstr>Triangulace I</vt:lpstr>
      <vt:lpstr>Triangulace II</vt:lpstr>
      <vt:lpstr>Triangulace III</vt:lpstr>
      <vt:lpstr>Triangulace IV</vt:lpstr>
      <vt:lpstr>Příklad: zboží z PL dodáno českému zákazníkovi do jiné země EU – zjednodušení formou triangulace</vt:lpstr>
      <vt:lpstr>PowerPoint Presentation</vt:lpstr>
      <vt:lpstr>Děkuji za pozornost</vt:lpstr>
      <vt:lpstr>PowerPoint Presentation</vt:lpstr>
    </vt:vector>
  </TitlesOfParts>
  <Company>KPMG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template</dc:title>
  <dc:creator>Kovar, Dominik</dc:creator>
  <cp:lastModifiedBy>Kriskova Dunajska, Erika</cp:lastModifiedBy>
  <cp:revision>73</cp:revision>
  <cp:lastPrinted>2021-10-22T13:31:15Z</cp:lastPrinted>
  <dcterms:created xsi:type="dcterms:W3CDTF">2020-10-30T13:27:31Z</dcterms:created>
  <dcterms:modified xsi:type="dcterms:W3CDTF">2021-10-25T10:20:39Z</dcterms:modified>
  <cp:category>KPMG Confidential</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0x010100AFA609531F6FB24E9D4EF11EBBD67B77</vt:lpwstr>
  </property>
</Properties>
</file>