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6"/>
  </p:notesMasterIdLst>
  <p:handoutMasterIdLst>
    <p:handoutMasterId r:id="rId37"/>
  </p:handoutMasterIdLst>
  <p:sldIdLst>
    <p:sldId id="256" r:id="rId2"/>
    <p:sldId id="301" r:id="rId3"/>
    <p:sldId id="302" r:id="rId4"/>
    <p:sldId id="305" r:id="rId5"/>
    <p:sldId id="263" r:id="rId6"/>
    <p:sldId id="275" r:id="rId7"/>
    <p:sldId id="260" r:id="rId8"/>
    <p:sldId id="259" r:id="rId9"/>
    <p:sldId id="279" r:id="rId10"/>
    <p:sldId id="289" r:id="rId11"/>
    <p:sldId id="280" r:id="rId12"/>
    <p:sldId id="281" r:id="rId13"/>
    <p:sldId id="294" r:id="rId14"/>
    <p:sldId id="282" r:id="rId15"/>
    <p:sldId id="291" r:id="rId16"/>
    <p:sldId id="283" r:id="rId17"/>
    <p:sldId id="295" r:id="rId18"/>
    <p:sldId id="284" r:id="rId19"/>
    <p:sldId id="287" r:id="rId20"/>
    <p:sldId id="286" r:id="rId21"/>
    <p:sldId id="267" r:id="rId22"/>
    <p:sldId id="268" r:id="rId23"/>
    <p:sldId id="269" r:id="rId24"/>
    <p:sldId id="270" r:id="rId25"/>
    <p:sldId id="299" r:id="rId26"/>
    <p:sldId id="272" r:id="rId27"/>
    <p:sldId id="273" r:id="rId28"/>
    <p:sldId id="297" r:id="rId29"/>
    <p:sldId id="298" r:id="rId30"/>
    <p:sldId id="296" r:id="rId31"/>
    <p:sldId id="290" r:id="rId32"/>
    <p:sldId id="303" r:id="rId33"/>
    <p:sldId id="304" r:id="rId34"/>
    <p:sldId id="300" r:id="rId35"/>
  </p:sldIdLst>
  <p:sldSz cx="9145588" cy="6858000"/>
  <p:notesSz cx="6858000" cy="9144000"/>
  <p:custDataLst>
    <p:tags r:id="rId38"/>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C5171-ABAC-4B88-A51D-FC5343F8BDAA}" v="6" dt="2021-12-16T06:56:27.592"/>
    <p1510:client id="{952D431C-4042-49A7-B707-2D82666452A9}" v="1" dt="2021-12-16T03:40:45.58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71734" autoAdjust="0"/>
  </p:normalViewPr>
  <p:slideViewPr>
    <p:cSldViewPr snapToGrid="0">
      <p:cViewPr varScale="1">
        <p:scale>
          <a:sx n="73" d="100"/>
          <a:sy n="73" d="100"/>
        </p:scale>
        <p:origin x="1968" y="66"/>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outlineViewPr>
    <p:cViewPr>
      <p:scale>
        <a:sx n="33" d="100"/>
        <a:sy n="33" d="100"/>
      </p:scale>
      <p:origin x="0" y="-469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219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s.wikipedia.org/wiki/1976" TargetMode="External"/><Relationship Id="rId7" Type="http://schemas.openxmlformats.org/officeDocument/2006/relationships/hyperlink" Target="https://cs.wikipedia.org/wiki/Wikipedie:Ov%C4%9B%C5%99itelnos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s.wikipedia.org/wiki/Ekonomick%C3%A1_t%C5%99%C3%ADda" TargetMode="External"/><Relationship Id="rId5" Type="http://schemas.openxmlformats.org/officeDocument/2006/relationships/hyperlink" Target="https://cs.wikipedia.org/wiki/Volvo" TargetMode="External"/><Relationship Id="rId4" Type="http://schemas.openxmlformats.org/officeDocument/2006/relationships/hyperlink" Target="https://cs.wikipedia.org/wiki/Epaling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63751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86881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
        <p:nvSpPr>
          <p:cNvPr id="5" name="Zástupný symbol pro poznámky 4">
            <a:extLst>
              <a:ext uri="{FF2B5EF4-FFF2-40B4-BE49-F238E27FC236}">
                <a16:creationId xmlns:a16="http://schemas.microsoft.com/office/drawing/2014/main" id="{772BDF09-21CA-4889-BC3D-DFE63B8D3187}"/>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13171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
        <p:nvSpPr>
          <p:cNvPr id="5" name="Zástupný symbol pro poznámky 4">
            <a:extLst>
              <a:ext uri="{FF2B5EF4-FFF2-40B4-BE49-F238E27FC236}">
                <a16:creationId xmlns:a16="http://schemas.microsoft.com/office/drawing/2014/main" id="{3425F220-9421-4660-BD96-6C78BB5AC749}"/>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22911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
        <p:nvSpPr>
          <p:cNvPr id="5" name="Zástupný symbol pro poznámky 4">
            <a:extLst>
              <a:ext uri="{FF2B5EF4-FFF2-40B4-BE49-F238E27FC236}">
                <a16:creationId xmlns:a16="http://schemas.microsoft.com/office/drawing/2014/main" id="{D8F162F5-B353-4EC9-BDB9-C75A452CE6E5}"/>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399064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
        <p:nvSpPr>
          <p:cNvPr id="5" name="Zástupný symbol pro poznámky 4">
            <a:extLst>
              <a:ext uri="{FF2B5EF4-FFF2-40B4-BE49-F238E27FC236}">
                <a16:creationId xmlns:a16="http://schemas.microsoft.com/office/drawing/2014/main" id="{BDBD8FF1-EAED-4BC5-9BD1-390EB148D3A3}"/>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249824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
        <p:nvSpPr>
          <p:cNvPr id="5" name="Zástupný symbol pro poznámky 4">
            <a:extLst>
              <a:ext uri="{FF2B5EF4-FFF2-40B4-BE49-F238E27FC236}">
                <a16:creationId xmlns:a16="http://schemas.microsoft.com/office/drawing/2014/main" id="{72CCF027-72CD-4BCA-B955-850AAD6F6A16}"/>
              </a:ext>
            </a:extLst>
          </p:cNvPr>
          <p:cNvSpPr>
            <a:spLocks noGrp="1"/>
          </p:cNvSpPr>
          <p:nvPr>
            <p:ph type="body" sz="quarter" idx="3"/>
          </p:nvPr>
        </p:nvSpPr>
        <p:spPr/>
        <p:txBody>
          <a:bodyPr/>
          <a:lstStyle/>
          <a:p>
            <a:r>
              <a:rPr lang="cs-CZ" dirty="0"/>
              <a:t>Pozor na not </a:t>
            </a:r>
            <a:r>
              <a:rPr lang="cs-CZ" dirty="0" err="1"/>
              <a:t>invented</a:t>
            </a:r>
            <a:r>
              <a:rPr lang="cs-CZ" dirty="0"/>
              <a:t> </a:t>
            </a:r>
            <a:r>
              <a:rPr lang="cs-CZ" dirty="0" err="1"/>
              <a:t>here</a:t>
            </a:r>
            <a:r>
              <a:rPr lang="cs-CZ" dirty="0"/>
              <a:t> syndrome – v textile </a:t>
            </a:r>
            <a:r>
              <a:rPr lang="cs-CZ" dirty="0" err="1"/>
              <a:t>instruments</a:t>
            </a:r>
            <a:r>
              <a:rPr lang="cs-CZ" dirty="0"/>
              <a:t> – not </a:t>
            </a:r>
            <a:r>
              <a:rPr lang="cs-CZ" dirty="0" err="1"/>
              <a:t>invented</a:t>
            </a:r>
            <a:r>
              <a:rPr lang="cs-CZ" dirty="0"/>
              <a:t> </a:t>
            </a:r>
            <a:r>
              <a:rPr lang="cs-CZ" dirty="0" err="1"/>
              <a:t>here</a:t>
            </a:r>
            <a:r>
              <a:rPr lang="cs-CZ" dirty="0"/>
              <a:t> but </a:t>
            </a:r>
            <a:r>
              <a:rPr lang="cs-CZ" dirty="0" err="1"/>
              <a:t>we</a:t>
            </a:r>
            <a:r>
              <a:rPr lang="cs-CZ" dirty="0"/>
              <a:t> </a:t>
            </a:r>
            <a:r>
              <a:rPr lang="cs-CZ" dirty="0" err="1"/>
              <a:t>did</a:t>
            </a:r>
            <a:r>
              <a:rPr lang="cs-CZ" dirty="0"/>
              <a:t> </a:t>
            </a:r>
            <a:r>
              <a:rPr lang="cs-CZ" dirty="0" err="1"/>
              <a:t>it</a:t>
            </a:r>
            <a:r>
              <a:rPr lang="cs-CZ" dirty="0"/>
              <a:t> </a:t>
            </a:r>
            <a:r>
              <a:rPr lang="cs-CZ" dirty="0" err="1"/>
              <a:t>enyway</a:t>
            </a:r>
            <a:r>
              <a:rPr lang="cs-CZ" dirty="0"/>
              <a:t> – podpora, když dodělají něco po někom zdokonalí apod.</a:t>
            </a:r>
          </a:p>
        </p:txBody>
      </p:sp>
    </p:spTree>
    <p:extLst>
      <p:ext uri="{BB962C8B-B14F-4D97-AF65-F5344CB8AC3E}">
        <p14:creationId xmlns:p14="http://schemas.microsoft.com/office/powerpoint/2010/main" val="264150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
        <p:nvSpPr>
          <p:cNvPr id="5" name="Zástupný symbol pro poznámky 4">
            <a:extLst>
              <a:ext uri="{FF2B5EF4-FFF2-40B4-BE49-F238E27FC236}">
                <a16:creationId xmlns:a16="http://schemas.microsoft.com/office/drawing/2014/main" id="{FEEDD610-C26A-4FD0-802F-A063B0F03140}"/>
              </a:ext>
            </a:extLst>
          </p:cNvPr>
          <p:cNvSpPr>
            <a:spLocks noGrp="1"/>
          </p:cNvSpPr>
          <p:nvPr>
            <p:ph type="body" sz="quarter" idx="3"/>
          </p:nvPr>
        </p:nvSpPr>
        <p:spPr/>
        <p:txBody>
          <a:bodyPr/>
          <a:lstStyle/>
          <a:p>
            <a:r>
              <a:rPr lang="cs-CZ" dirty="0" err="1"/>
              <a:t>Code</a:t>
            </a:r>
            <a:r>
              <a:rPr lang="cs-CZ" dirty="0"/>
              <a:t> </a:t>
            </a:r>
            <a:r>
              <a:rPr lang="cs-CZ" dirty="0" err="1"/>
              <a:t>galidators</a:t>
            </a:r>
            <a:r>
              <a:rPr lang="cs-CZ" dirty="0"/>
              <a:t> – registrace vývojářů</a:t>
            </a:r>
          </a:p>
          <a:p>
            <a:r>
              <a:rPr lang="cs-CZ" dirty="0" err="1"/>
              <a:t>Eroícsson</a:t>
            </a:r>
            <a:r>
              <a:rPr lang="cs-CZ" dirty="0"/>
              <a:t> </a:t>
            </a:r>
            <a:r>
              <a:rPr lang="cs-CZ" dirty="0" err="1"/>
              <a:t>odměnuje</a:t>
            </a:r>
            <a:r>
              <a:rPr lang="cs-CZ" dirty="0"/>
              <a:t> nápady 500 dolarů </a:t>
            </a:r>
            <a:r>
              <a:rPr lang="cs-CZ" dirty="0" err="1"/>
              <a:t>credir</a:t>
            </a:r>
            <a:r>
              <a:rPr lang="cs-CZ" dirty="0"/>
              <a:t> kartu na jejich rozvoj a týden experimentovat a dokázat proveditelnost </a:t>
            </a:r>
            <a:r>
              <a:rPr lang="cs-CZ" dirty="0" err="1"/>
              <a:t>návhu</a:t>
            </a:r>
            <a:endParaRPr lang="cs-CZ" dirty="0"/>
          </a:p>
        </p:txBody>
      </p:sp>
    </p:spTree>
    <p:extLst>
      <p:ext uri="{BB962C8B-B14F-4D97-AF65-F5344CB8AC3E}">
        <p14:creationId xmlns:p14="http://schemas.microsoft.com/office/powerpoint/2010/main" val="3205259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
        <p:nvSpPr>
          <p:cNvPr id="3" name="Zástupný symbol pro poznámky 2">
            <a:extLst>
              <a:ext uri="{FF2B5EF4-FFF2-40B4-BE49-F238E27FC236}">
                <a16:creationId xmlns:a16="http://schemas.microsoft.com/office/drawing/2014/main" id="{3139AA6B-70C7-4070-B824-0190DFFA7E93}"/>
              </a:ext>
            </a:extLst>
          </p:cNvPr>
          <p:cNvSpPr>
            <a:spLocks noGrp="1"/>
          </p:cNvSpPr>
          <p:nvPr>
            <p:ph type="body" idx="1"/>
          </p:nvPr>
        </p:nvSpPr>
        <p:spPr/>
        <p:txBody>
          <a:bodyPr/>
          <a:lstStyle/>
          <a:p>
            <a:r>
              <a:rPr lang="cs-CZ" dirty="0"/>
              <a:t>Metriky, </a:t>
            </a:r>
            <a:r>
              <a:rPr lang="cs-CZ" dirty="0" err="1"/>
              <a:t>odmnování</a:t>
            </a:r>
            <a:r>
              <a:rPr lang="cs-CZ" dirty="0"/>
              <a:t>!!!!</a:t>
            </a:r>
          </a:p>
        </p:txBody>
      </p:sp>
    </p:spTree>
    <p:extLst>
      <p:ext uri="{BB962C8B-B14F-4D97-AF65-F5344CB8AC3E}">
        <p14:creationId xmlns:p14="http://schemas.microsoft.com/office/powerpoint/2010/main" val="3219399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257324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46600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Lidé , kultura a organizace jsou součástí </a:t>
            </a:r>
            <a:r>
              <a:rPr lang="cs-CZ" dirty="0" err="1"/>
              <a:t>pentathlonu</a:t>
            </a:r>
            <a:r>
              <a:rPr lang="cs-CZ" dirty="0"/>
              <a:t> frameworku, který mimo jiné zahrnuje základní fáze inovačního procesu. A jak zasahují? Atmosféra, otevřenost nápadů, odměňování, ochota podstoupit </a:t>
            </a:r>
            <a:r>
              <a:rPr lang="cs-CZ" dirty="0" err="1"/>
              <a:t>rik</a:t>
            </a:r>
            <a:r>
              <a:rPr lang="cs-CZ" dirty="0"/>
              <a:t>, to vše ovlivňuje fázi generování nápadů. Výběr nápadů je ovlivněn týmovou účastí a cíle </a:t>
            </a:r>
            <a:r>
              <a:rPr lang="cs-CZ" dirty="0" err="1"/>
              <a:t>leadrů</a:t>
            </a:r>
            <a:r>
              <a:rPr lang="cs-CZ" dirty="0"/>
              <a:t>, kteří se snaží realizovat finanční cíle a mohou mít odpor k riziku, hledání míry mezi rizikem a </a:t>
            </a:r>
            <a:r>
              <a:rPr lang="cs-CZ" dirty="0" err="1"/>
              <a:t>výnostností</a:t>
            </a:r>
            <a:r>
              <a:rPr lang="cs-CZ" dirty="0"/>
              <a:t>. Implementace je spojena s týmovými </a:t>
            </a:r>
            <a:r>
              <a:rPr lang="cs-CZ" dirty="0" err="1"/>
              <a:t>leadry</a:t>
            </a:r>
            <a:r>
              <a:rPr lang="cs-CZ" dirty="0"/>
              <a:t>, </a:t>
            </a:r>
            <a:r>
              <a:rPr lang="cs-CZ" dirty="0" err="1"/>
              <a:t>charasmem</a:t>
            </a:r>
            <a:r>
              <a:rPr lang="cs-CZ" dirty="0"/>
              <a:t> </a:t>
            </a:r>
            <a:r>
              <a:rPr lang="cs-CZ" dirty="0" err="1"/>
              <a:t>leadrů</a:t>
            </a:r>
            <a:r>
              <a:rPr lang="cs-CZ" dirty="0"/>
              <a:t>, spoluprací napříč odděleními</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303102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142592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3328872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311894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1423628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49057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26</a:t>
            </a:fld>
            <a:endParaRPr lang="cs-CZ" altLang="cs-CZ"/>
          </a:p>
        </p:txBody>
      </p:sp>
      <p:sp>
        <p:nvSpPr>
          <p:cNvPr id="5" name="Zástupný symbol pro poznámky 4">
            <a:extLst>
              <a:ext uri="{FF2B5EF4-FFF2-40B4-BE49-F238E27FC236}">
                <a16:creationId xmlns:a16="http://schemas.microsoft.com/office/drawing/2014/main" id="{65148284-65AD-4A6F-95C8-9BFB32B1ACDB}"/>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4130312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298400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338764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893451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
        <p:nvSpPr>
          <p:cNvPr id="5" name="Zástupný symbol pro poznámky 4">
            <a:extLst>
              <a:ext uri="{FF2B5EF4-FFF2-40B4-BE49-F238E27FC236}">
                <a16:creationId xmlns:a16="http://schemas.microsoft.com/office/drawing/2014/main" id="{58A667C4-F676-4C09-94DE-3F8EDD1DF59F}"/>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340111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Font typeface="Arial" panose="020B0604020202020204" pitchFamily="34" charset="0"/>
              <a:buChar char="•"/>
            </a:pPr>
            <a:r>
              <a:rPr lang="cs-CZ" dirty="0"/>
              <a:t>Možná </a:t>
            </a:r>
            <a:r>
              <a:rPr lang="cs-CZ" dirty="0" err="1"/>
              <a:t>sysnonyma</a:t>
            </a:r>
            <a:r>
              <a:rPr lang="cs-CZ" dirty="0"/>
              <a:t> </a:t>
            </a:r>
            <a:r>
              <a:rPr lang="en-US" dirty="0"/>
              <a:t>organizational creativity,</a:t>
            </a:r>
          </a:p>
          <a:p>
            <a:pPr>
              <a:buFont typeface="Arial" panose="020B0604020202020204" pitchFamily="34" charset="0"/>
              <a:buChar char="•"/>
            </a:pPr>
            <a:r>
              <a:rPr lang="en-US" dirty="0"/>
              <a:t>entrepreneurial creativity,</a:t>
            </a:r>
          </a:p>
          <a:p>
            <a:pPr>
              <a:buFont typeface="Arial" panose="020B0604020202020204" pitchFamily="34" charset="0"/>
              <a:buChar char="•"/>
            </a:pPr>
            <a:r>
              <a:rPr lang="en-US" dirty="0"/>
              <a:t>corporate creativity,</a:t>
            </a:r>
          </a:p>
          <a:p>
            <a:pPr>
              <a:buFont typeface="Arial" panose="020B0604020202020204" pitchFamily="34" charset="0"/>
              <a:buChar char="•"/>
            </a:pPr>
            <a:r>
              <a:rPr lang="en-US" dirty="0"/>
              <a:t>creative climate,</a:t>
            </a:r>
          </a:p>
          <a:p>
            <a:pPr>
              <a:buFont typeface="Arial" panose="020B0604020202020204" pitchFamily="34" charset="0"/>
              <a:buChar char="•"/>
            </a:pPr>
            <a:r>
              <a:rPr lang="en-US" dirty="0"/>
              <a:t>climate of innovation, or</a:t>
            </a:r>
          </a:p>
          <a:p>
            <a:pPr>
              <a:buFont typeface="Arial" panose="020B0604020202020204" pitchFamily="34" charset="0"/>
              <a:buChar char="•"/>
            </a:pPr>
            <a:r>
              <a:rPr lang="en-US" dirty="0"/>
              <a:t>culture promoting innovation.</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329597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31</a:t>
            </a:fld>
            <a:endParaRPr lang="cs-CZ" altLang="cs-CZ"/>
          </a:p>
        </p:txBody>
      </p:sp>
      <p:sp>
        <p:nvSpPr>
          <p:cNvPr id="5" name="Zástupný symbol pro poznámky 4">
            <a:extLst>
              <a:ext uri="{FF2B5EF4-FFF2-40B4-BE49-F238E27FC236}">
                <a16:creationId xmlns:a16="http://schemas.microsoft.com/office/drawing/2014/main" id="{FC87FB4D-A052-42C4-9C6D-38EEEEA7358D}"/>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1442764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Proaktivní inovátoři </a:t>
            </a:r>
            <a:r>
              <a:rPr lang="cs-CZ" dirty="0" err="1"/>
              <a:t>Proactive</a:t>
            </a:r>
            <a:r>
              <a:rPr lang="cs-CZ" dirty="0"/>
              <a:t> </a:t>
            </a:r>
            <a:r>
              <a:rPr lang="cs-CZ" dirty="0" err="1"/>
              <a:t>iinovator</a:t>
            </a:r>
            <a:endParaRPr lang="cs-CZ" dirty="0"/>
          </a:p>
          <a:p>
            <a:pPr marL="228600" indent="-228600">
              <a:buAutoNum type="arabicPeriod"/>
            </a:pPr>
            <a:r>
              <a:rPr lang="cs-CZ" dirty="0"/>
              <a:t>Strategičtí inovátoři </a:t>
            </a:r>
            <a:r>
              <a:rPr lang="cs-CZ" dirty="0" err="1"/>
              <a:t>Strategic</a:t>
            </a:r>
            <a:r>
              <a:rPr lang="cs-CZ" dirty="0"/>
              <a:t> </a:t>
            </a:r>
            <a:r>
              <a:rPr lang="cs-CZ" dirty="0" err="1"/>
              <a:t>innovator</a:t>
            </a:r>
            <a:endParaRPr lang="cs-CZ" dirty="0"/>
          </a:p>
          <a:p>
            <a:pPr marL="228600" indent="-228600">
              <a:buAutoNum type="arabicPeriod"/>
            </a:pPr>
            <a:r>
              <a:rPr lang="cs-CZ" dirty="0" err="1"/>
              <a:t>Innovative</a:t>
            </a:r>
            <a:r>
              <a:rPr lang="cs-CZ" dirty="0"/>
              <a:t> </a:t>
            </a:r>
            <a:r>
              <a:rPr lang="cs-CZ" dirty="0" err="1"/>
              <a:t>optimizer</a:t>
            </a:r>
            <a:r>
              <a:rPr lang="cs-CZ" dirty="0"/>
              <a:t> – hlavně inkrementální inovace</a:t>
            </a:r>
          </a:p>
          <a:p>
            <a:pPr marL="228600" indent="-228600">
              <a:buAutoNum type="arabicPeriod"/>
            </a:pPr>
            <a:r>
              <a:rPr lang="cs-CZ" dirty="0" err="1"/>
              <a:t>Operational</a:t>
            </a:r>
            <a:r>
              <a:rPr lang="cs-CZ" dirty="0"/>
              <a:t> </a:t>
            </a:r>
            <a:r>
              <a:rPr lang="cs-CZ" dirty="0" err="1"/>
              <a:t>innovator</a:t>
            </a:r>
            <a:endParaRPr lang="cs-CZ" dirty="0"/>
          </a:p>
          <a:p>
            <a:pPr marL="228600" indent="-228600">
              <a:buAutoNum type="arabicPeriod"/>
            </a:pPr>
            <a:endParaRPr lang="cs-CZ" dirty="0"/>
          </a:p>
          <a:p>
            <a:pPr marL="228600" indent="-228600">
              <a:buAutoNum type="arabicPeriod"/>
            </a:pPr>
            <a:r>
              <a:rPr lang="cs-CZ" dirty="0"/>
              <a:t>Dle několika dimenzí -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121819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a:p>
        </p:txBody>
      </p:sp>
      <p:sp>
        <p:nvSpPr>
          <p:cNvPr id="5" name="Zástupný symbol pro poznámky 4">
            <a:extLst>
              <a:ext uri="{FF2B5EF4-FFF2-40B4-BE49-F238E27FC236}">
                <a16:creationId xmlns:a16="http://schemas.microsoft.com/office/drawing/2014/main" id="{09ECFD7B-D5A8-4A6E-86EF-1C5E9834C7F9}"/>
              </a:ext>
            </a:extLst>
          </p:cNvPr>
          <p:cNvSpPr>
            <a:spLocks noGrp="1"/>
          </p:cNvSpPr>
          <p:nvPr>
            <p:ph type="body" sz="quarter" idx="3"/>
          </p:nvPr>
        </p:nvSpPr>
        <p:spPr/>
        <p:txBody>
          <a:bodyPr/>
          <a:lstStyle/>
          <a:p>
            <a:r>
              <a:rPr lang="cs-CZ" dirty="0"/>
              <a:t>Od 80 let lze najít mnohé studie, které se zabývají znaky inovační kultury. </a:t>
            </a:r>
            <a:r>
              <a:rPr lang="cs-CZ" dirty="0" err="1"/>
              <a:t>Jelinek</a:t>
            </a:r>
            <a:r>
              <a:rPr lang="cs-CZ" dirty="0"/>
              <a:t> </a:t>
            </a:r>
            <a:r>
              <a:rPr lang="cs-CZ" dirty="0" err="1"/>
              <a:t>schoonhoven</a:t>
            </a:r>
            <a:r>
              <a:rPr lang="cs-CZ" dirty="0"/>
              <a:t> 1990 studie v podnicích (důležitost inovační strategie, malé jednotky zaměřené na trh, </a:t>
            </a:r>
            <a:r>
              <a:rPr lang="cs-CZ" dirty="0" err="1"/>
              <a:t>reogranzace</a:t>
            </a:r>
            <a:r>
              <a:rPr lang="cs-CZ" dirty="0"/>
              <a:t>), pak o </a:t>
            </a:r>
            <a:r>
              <a:rPr lang="cs-CZ" dirty="0" err="1"/>
              <a:t>reilly</a:t>
            </a:r>
            <a:r>
              <a:rPr lang="cs-CZ" dirty="0"/>
              <a:t> a </a:t>
            </a:r>
            <a:r>
              <a:rPr lang="cs-CZ" dirty="0" err="1"/>
              <a:t>tushman</a:t>
            </a:r>
            <a:r>
              <a:rPr lang="cs-CZ" dirty="0"/>
              <a:t>  z </a:t>
            </a:r>
            <a:r>
              <a:rPr lang="cs-CZ" dirty="0" err="1"/>
              <a:t>harvardu</a:t>
            </a:r>
            <a:r>
              <a:rPr lang="cs-CZ" dirty="0"/>
              <a:t>, opět studie ze </a:t>
            </a:r>
            <a:r>
              <a:rPr lang="cs-CZ" dirty="0" err="1"/>
              <a:t>silicon</a:t>
            </a:r>
            <a:r>
              <a:rPr lang="cs-CZ" dirty="0"/>
              <a:t> </a:t>
            </a:r>
            <a:r>
              <a:rPr lang="cs-CZ" dirty="0" err="1"/>
              <a:t>valey</a:t>
            </a:r>
            <a:r>
              <a:rPr lang="cs-CZ" dirty="0"/>
              <a:t> – </a:t>
            </a:r>
            <a:r>
              <a:rPr lang="cs-CZ" dirty="0" err="1"/>
              <a:t>people</a:t>
            </a:r>
            <a:r>
              <a:rPr lang="cs-CZ" dirty="0"/>
              <a:t> </a:t>
            </a:r>
            <a:r>
              <a:rPr lang="cs-CZ" dirty="0" err="1"/>
              <a:t>challnegning</a:t>
            </a:r>
            <a:r>
              <a:rPr lang="cs-CZ" dirty="0"/>
              <a:t> status quo, </a:t>
            </a:r>
            <a:r>
              <a:rPr lang="cs-CZ" dirty="0" err="1"/>
              <a:t>reward</a:t>
            </a:r>
            <a:r>
              <a:rPr lang="cs-CZ" dirty="0"/>
              <a:t> a </a:t>
            </a:r>
            <a:r>
              <a:rPr lang="cs-CZ" dirty="0" err="1"/>
              <a:t>recognition</a:t>
            </a:r>
            <a:r>
              <a:rPr lang="cs-CZ" dirty="0"/>
              <a:t>, risk </a:t>
            </a:r>
            <a:r>
              <a:rPr lang="cs-CZ" dirty="0" err="1"/>
              <a:t>taking</a:t>
            </a:r>
            <a:r>
              <a:rPr lang="cs-CZ" dirty="0"/>
              <a:t>, pozitivní přístup k řešení </a:t>
            </a:r>
            <a:r>
              <a:rPr lang="cs-CZ" dirty="0" err="1"/>
              <a:t>úroblému</a:t>
            </a:r>
            <a:r>
              <a:rPr lang="cs-CZ" dirty="0"/>
              <a:t>, které nastanou, tolerance chyb, týmová spolupráce, ale je tam autorita, která umožňuje rychle rozhodnout, ). Třetí studie se zaměřila na 11 inovativních společností v ASII Evropě a USA a důležité jsou experimentování, výborný vztah mezi </a:t>
            </a:r>
            <a:r>
              <a:rPr lang="cs-CZ" dirty="0" err="1"/>
              <a:t>RaD</a:t>
            </a:r>
            <a:r>
              <a:rPr lang="cs-CZ" dirty="0"/>
              <a:t> a marketingem, vývoj porozumění zákazníkovi, , kapacita inovovat, story zakladatelů (</a:t>
            </a:r>
            <a:r>
              <a:rPr lang="cs-CZ" dirty="0" err="1"/>
              <a:t>Zien</a:t>
            </a:r>
            <a:r>
              <a:rPr lang="cs-CZ" dirty="0"/>
              <a:t> a </a:t>
            </a:r>
            <a:r>
              <a:rPr lang="cs-CZ" dirty="0" err="1"/>
              <a:t>Bukles</a:t>
            </a:r>
            <a:r>
              <a:rPr lang="cs-CZ" dirty="0"/>
              <a:t>, 1997)</a:t>
            </a:r>
          </a:p>
          <a:p>
            <a:r>
              <a:rPr lang="cs-CZ" dirty="0"/>
              <a:t>Orientace na zákazníka: znát jeho potřeby, rozvoj metod</a:t>
            </a:r>
          </a:p>
          <a:p>
            <a:r>
              <a:rPr lang="cs-CZ" dirty="0"/>
              <a:t>Otevřenost novým nápadům – identifikovat hodnoty a žádoucí chování, zajistit prostředí důvěry, vhodné formy kontroly, ne moc, experimentování</a:t>
            </a:r>
          </a:p>
          <a:p>
            <a:r>
              <a:rPr lang="cs-CZ" dirty="0" err="1"/>
              <a:t>Efectivní</a:t>
            </a:r>
            <a:r>
              <a:rPr lang="cs-CZ" dirty="0"/>
              <a:t> </a:t>
            </a:r>
            <a:r>
              <a:rPr lang="cs-CZ" dirty="0" err="1"/>
              <a:t>cross</a:t>
            </a:r>
            <a:r>
              <a:rPr lang="cs-CZ" dirty="0"/>
              <a:t> funkční týmy – </a:t>
            </a:r>
            <a:r>
              <a:rPr lang="cs-CZ" dirty="0" err="1"/>
              <a:t>rekruitování</a:t>
            </a:r>
            <a:r>
              <a:rPr lang="cs-CZ" dirty="0"/>
              <a:t>  a práce s kreativními lidmi, </a:t>
            </a:r>
            <a:r>
              <a:rPr lang="cs-CZ" dirty="0" err="1"/>
              <a:t>budovýní</a:t>
            </a:r>
            <a:r>
              <a:rPr lang="cs-CZ" dirty="0"/>
              <a:t> různých týmů, komunikace</a:t>
            </a:r>
          </a:p>
          <a:p>
            <a:r>
              <a:rPr lang="cs-CZ" dirty="0"/>
              <a:t>Definice procesů – od vývoje myšlenek </a:t>
            </a:r>
            <a:r>
              <a:rPr lang="cs-CZ" dirty="0" err="1"/>
              <a:t>poimpplementaci</a:t>
            </a:r>
            <a:endParaRPr lang="cs-CZ" dirty="0"/>
          </a:p>
          <a:p>
            <a:r>
              <a:rPr lang="cs-CZ" dirty="0"/>
              <a:t>Tolerance rizika . Nebát se, raději učení se než </a:t>
            </a:r>
            <a:r>
              <a:rPr lang="cs-CZ" dirty="0" err="1"/>
              <a:t>ovniňování</a:t>
            </a:r>
            <a:endParaRPr lang="cs-CZ" dirty="0"/>
          </a:p>
          <a:p>
            <a:r>
              <a:rPr lang="cs-CZ" dirty="0"/>
              <a:t>Odměny a </a:t>
            </a:r>
            <a:r>
              <a:rPr lang="cs-CZ" dirty="0" err="1"/>
              <a:t>usnání</a:t>
            </a:r>
            <a:r>
              <a:rPr lang="cs-CZ" dirty="0"/>
              <a:t> – </a:t>
            </a:r>
          </a:p>
          <a:p>
            <a:r>
              <a:rPr lang="cs-CZ" dirty="0"/>
              <a:t>Leadership – jasná vize, struktury, účast, čas na inovace apod.</a:t>
            </a:r>
          </a:p>
        </p:txBody>
      </p:sp>
    </p:spTree>
    <p:extLst>
      <p:ext uri="{BB962C8B-B14F-4D97-AF65-F5344CB8AC3E}">
        <p14:creationId xmlns:p14="http://schemas.microsoft.com/office/powerpoint/2010/main" val="121583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Rozhovory se zaměstnanci, různí funkce, hierarchické </a:t>
            </a:r>
            <a:r>
              <a:rPr lang="cs-CZ" dirty="0" err="1"/>
              <a:t>urovně</a:t>
            </a:r>
            <a:r>
              <a:rPr lang="cs-CZ" dirty="0"/>
              <a:t>, , workshopy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128695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Organizačční</a:t>
            </a:r>
            <a:r>
              <a:rPr lang="cs-CZ" dirty="0"/>
              <a:t> struktura – je první co se mění při změně inovační kultury, ale bez změny ostatního je to k ničemu</a:t>
            </a:r>
          </a:p>
          <a:p>
            <a:r>
              <a:rPr lang="cs-CZ" dirty="0" err="1"/>
              <a:t>Stuktura</a:t>
            </a:r>
            <a:r>
              <a:rPr lang="cs-CZ" dirty="0"/>
              <a:t> moci – kdo má formální moc v podniku, mimo organizační struktury</a:t>
            </a:r>
          </a:p>
          <a:p>
            <a:r>
              <a:rPr lang="cs-CZ" dirty="0"/>
              <a:t>Rituály a rutiny – </a:t>
            </a:r>
            <a:r>
              <a:rPr lang="cs-CZ" dirty="0" err="1"/>
              <a:t>rizuály</a:t>
            </a:r>
            <a:r>
              <a:rPr lang="cs-CZ" dirty="0"/>
              <a:t> programy pro zelenáče, prodejní konference, pravidelné schůze, jednání, rutiny jsou způsoby jak se k sobě chovat a zvládat práci, nepsaná pravidla, jak mezi sebou </a:t>
            </a:r>
            <a:r>
              <a:rPr lang="cs-CZ" dirty="0" err="1"/>
              <a:t>ejdnají</a:t>
            </a:r>
            <a:r>
              <a:rPr lang="cs-CZ" dirty="0"/>
              <a:t> oddělení apod. – neformální procesy vedle </a:t>
            </a:r>
            <a:r>
              <a:rPr lang="cs-CZ" dirty="0" err="1"/>
              <a:t>formáních</a:t>
            </a:r>
            <a:endParaRPr lang="cs-CZ" dirty="0"/>
          </a:p>
          <a:p>
            <a:r>
              <a:rPr lang="cs-CZ" dirty="0"/>
              <a:t>Symboly – log, propagace, styl kanceláří, </a:t>
            </a:r>
            <a:r>
              <a:rPr lang="cs-CZ" dirty="0" err="1"/>
              <a:t>firamní</a:t>
            </a:r>
            <a:r>
              <a:rPr lang="cs-CZ" dirty="0"/>
              <a:t> auta, </a:t>
            </a:r>
            <a:r>
              <a:rPr lang="cs-CZ" dirty="0" err="1"/>
              <a:t>dress</a:t>
            </a:r>
            <a:r>
              <a:rPr lang="cs-CZ" dirty="0"/>
              <a:t> </a:t>
            </a:r>
            <a:r>
              <a:rPr lang="cs-CZ" dirty="0" err="1"/>
              <a:t>code</a:t>
            </a:r>
            <a:endParaRPr lang="cs-CZ" dirty="0"/>
          </a:p>
          <a:p>
            <a:r>
              <a:rPr lang="cs-CZ" dirty="0" err="1"/>
              <a:t>Stories</a:t>
            </a:r>
            <a:r>
              <a:rPr lang="cs-CZ" dirty="0"/>
              <a:t> – </a:t>
            </a:r>
            <a:r>
              <a:rPr lang="cs-CZ" dirty="0" err="1"/>
              <a:t>fedex</a:t>
            </a:r>
            <a:r>
              <a:rPr lang="cs-CZ" dirty="0"/>
              <a:t> vypráví příběh jak zorganizoval dopravu letadlem, aby dostal něco k zákazníkovi včas, M o jejich </a:t>
            </a:r>
            <a:r>
              <a:rPr lang="cs-CZ" dirty="0" err="1"/>
              <a:t>POSt</a:t>
            </a:r>
            <a:r>
              <a:rPr lang="cs-CZ" dirty="0"/>
              <a:t> </a:t>
            </a:r>
            <a:r>
              <a:rPr lang="cs-CZ" dirty="0" err="1"/>
              <a:t>it</a:t>
            </a:r>
            <a:r>
              <a:rPr lang="cs-CZ" dirty="0"/>
              <a:t> </a:t>
            </a:r>
            <a:r>
              <a:rPr lang="cs-CZ" dirty="0" err="1"/>
              <a:t>notech</a:t>
            </a:r>
            <a:r>
              <a:rPr lang="cs-CZ" dirty="0"/>
              <a:t>, </a:t>
            </a:r>
            <a:r>
              <a:rPr lang="cs-CZ" dirty="0" err="1"/>
              <a:t>Jobs</a:t>
            </a:r>
            <a:endParaRPr lang="cs-CZ" dirty="0"/>
          </a:p>
          <a:p>
            <a:r>
              <a:rPr lang="cs-CZ" dirty="0" err="1"/>
              <a:t>Controly</a:t>
            </a:r>
            <a:r>
              <a:rPr lang="cs-CZ" dirty="0"/>
              <a:t> – cíle, metriky podnikové, </a:t>
            </a:r>
            <a:r>
              <a:rPr lang="cs-CZ" dirty="0" err="1"/>
              <a:t>odměnování</a:t>
            </a:r>
            <a:r>
              <a:rPr lang="cs-CZ" dirty="0"/>
              <a:t>, </a:t>
            </a:r>
            <a:r>
              <a:rPr lang="cs-CZ" dirty="0" err="1"/>
              <a:t>uzníní</a:t>
            </a:r>
            <a:endParaRPr lang="cs-CZ" dirty="0"/>
          </a:p>
          <a:p>
            <a:r>
              <a:rPr lang="cs-CZ" dirty="0"/>
              <a:t>Paradigma</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296818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Od roku </a:t>
            </a:r>
            <a:r>
              <a:rPr lang="cs-CZ" dirty="0">
                <a:hlinkClick r:id="rId3" tooltip="1976"/>
              </a:rPr>
              <a:t>1976</a:t>
            </a:r>
            <a:r>
              <a:rPr lang="cs-CZ" dirty="0"/>
              <a:t> žil </a:t>
            </a:r>
            <a:r>
              <a:rPr lang="cs-CZ" dirty="0" err="1"/>
              <a:t>Kamprad</a:t>
            </a:r>
            <a:r>
              <a:rPr lang="cs-CZ" dirty="0"/>
              <a:t> ve švýcarském </a:t>
            </a:r>
            <a:r>
              <a:rPr lang="cs-CZ" dirty="0" err="1">
                <a:hlinkClick r:id="rId4" tooltip="Epalinges"/>
              </a:rPr>
              <a:t>Epalinges</a:t>
            </a:r>
            <a:r>
              <a:rPr lang="cs-CZ" dirty="0"/>
              <a:t>. Podle rozhovoru v časopisu TSR z roku 2006 řídil </a:t>
            </a:r>
            <a:r>
              <a:rPr lang="cs-CZ" dirty="0" err="1"/>
              <a:t>Kamprad</a:t>
            </a:r>
            <a:r>
              <a:rPr lang="cs-CZ" dirty="0"/>
              <a:t> asi 15 let staré </a:t>
            </a:r>
            <a:r>
              <a:rPr lang="cs-CZ" dirty="0">
                <a:hlinkClick r:id="rId5" tooltip="Volvo"/>
              </a:rPr>
              <a:t>Volvo</a:t>
            </a:r>
            <a:r>
              <a:rPr lang="cs-CZ" dirty="0"/>
              <a:t>, létal pouze </a:t>
            </a:r>
            <a:r>
              <a:rPr lang="cs-CZ" dirty="0">
                <a:hlinkClick r:id="rId6" tooltip="Ekonomická třída"/>
              </a:rPr>
              <a:t>ekonomickou třídou</a:t>
            </a:r>
            <a:r>
              <a:rPr lang="cs-CZ" dirty="0"/>
              <a:t> a říkal zaměstnancům společnosti IKEA, aby vždy psali z obou stran papíru. </a:t>
            </a:r>
            <a:r>
              <a:rPr lang="cs-CZ" dirty="0" err="1"/>
              <a:t>Kamprad</a:t>
            </a:r>
            <a:r>
              <a:rPr lang="cs-CZ" dirty="0"/>
              <a:t> byl také známý tím, že se rád chodil stravovat do svých levných restaurací v IKEA. Též o něm bylo známo, že dárky a vánoční papíry nakupoval ve slevách.</a:t>
            </a:r>
            <a:r>
              <a:rPr lang="cs-CZ" baseline="30000" dirty="0"/>
              <a:t>[</a:t>
            </a:r>
            <a:r>
              <a:rPr lang="cs-CZ" baseline="30000" dirty="0">
                <a:hlinkClick r:id="rId7" tooltip="Wikipedie:Ověřitelnost"/>
              </a:rPr>
              <a:t>zdroj?</a:t>
            </a:r>
            <a:r>
              <a:rPr lang="cs-CZ" baseline="30000" dirty="0"/>
              <a:t>], investoval peníze, které dostal od </a:t>
            </a:r>
            <a:r>
              <a:rPr lang="cs-CZ" baseline="30000" dirty="0" err="1"/>
              <a:t>tatímka</a:t>
            </a:r>
            <a:r>
              <a:rPr lang="cs-CZ" baseline="30000" dirty="0"/>
              <a:t> v 17 za to, že </a:t>
            </a:r>
            <a:r>
              <a:rPr lang="cs-CZ" baseline="30000" dirty="0" err="1"/>
              <a:t>dostudoal</a:t>
            </a:r>
            <a:r>
              <a:rPr lang="cs-CZ" baseline="30000" dirty="0"/>
              <a:t>, byl dyslektik</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424079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
        <p:nvSpPr>
          <p:cNvPr id="5" name="Zástupný symbol pro poznámky 4">
            <a:extLst>
              <a:ext uri="{FF2B5EF4-FFF2-40B4-BE49-F238E27FC236}">
                <a16:creationId xmlns:a16="http://schemas.microsoft.com/office/drawing/2014/main" id="{ABB6F524-1CD0-49C8-8E8F-6E1A600727CB}"/>
              </a:ext>
            </a:extLst>
          </p:cNvPr>
          <p:cNvSpPr>
            <a:spLocks noGrp="1"/>
          </p:cNvSpPr>
          <p:nvPr>
            <p:ph type="body" sz="quarter" idx="3"/>
          </p:nvPr>
        </p:nvSpPr>
        <p:spPr/>
        <p:txBody>
          <a:bodyPr/>
          <a:lstStyle/>
          <a:p>
            <a:r>
              <a:rPr lang="cs-CZ" dirty="0"/>
              <a:t>Autonomní týmy pro </a:t>
            </a:r>
            <a:r>
              <a:rPr lang="cs-CZ" dirty="0" err="1"/>
              <a:t>radikání</a:t>
            </a:r>
            <a:r>
              <a:rPr lang="cs-CZ" dirty="0"/>
              <a:t> inovace</a:t>
            </a:r>
          </a:p>
          <a:p>
            <a:r>
              <a:rPr lang="cs-CZ" dirty="0"/>
              <a:t>Google </a:t>
            </a:r>
            <a:r>
              <a:rPr lang="cs-CZ" dirty="0" err="1"/>
              <a:t>plcohá</a:t>
            </a:r>
            <a:r>
              <a:rPr lang="cs-CZ" dirty="0"/>
              <a:t> </a:t>
            </a:r>
            <a:r>
              <a:rPr lang="cs-CZ" dirty="0" err="1"/>
              <a:t>org</a:t>
            </a:r>
            <a:r>
              <a:rPr lang="cs-CZ" dirty="0"/>
              <a:t> struktura</a:t>
            </a:r>
          </a:p>
        </p:txBody>
      </p:sp>
    </p:spTree>
    <p:extLst>
      <p:ext uri="{BB962C8B-B14F-4D97-AF65-F5344CB8AC3E}">
        <p14:creationId xmlns:p14="http://schemas.microsoft.com/office/powerpoint/2010/main" val="136253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
        <p:nvSpPr>
          <p:cNvPr id="5" name="Zástupný symbol pro poznámky 4">
            <a:extLst>
              <a:ext uri="{FF2B5EF4-FFF2-40B4-BE49-F238E27FC236}">
                <a16:creationId xmlns:a16="http://schemas.microsoft.com/office/drawing/2014/main" id="{6DE56E5F-2FE7-4FA8-B090-5BEF3DF54383}"/>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582780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Inovační kultura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lvl1pPr>
          </a:lstStyle>
          <a:p>
            <a:r>
              <a:rPr lang="cs-CZ" dirty="0"/>
              <a:t>Kliknutím lze upravit styl.</a:t>
            </a:r>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00" cy="67141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40093" y="718715"/>
            <a:ext cx="3915681" cy="3204001"/>
          </a:xfrm>
        </p:spPr>
        <p:txBody>
          <a:bodyPr/>
          <a:lstStyle/>
          <a:p>
            <a:pPr lvl="0"/>
            <a:endParaRPr lang="cs-CZ" dirty="0"/>
          </a:p>
        </p:txBody>
      </p:sp>
      <p:sp>
        <p:nvSpPr>
          <p:cNvPr id="2" name="Zástupný symbol pro zápatí 1"/>
          <p:cNvSpPr>
            <a:spLocks noGrp="1"/>
          </p:cNvSpPr>
          <p:nvPr>
            <p:ph type="ftr" sz="quarter" idx="10"/>
          </p:nvPr>
        </p:nvSpPr>
        <p:spPr/>
        <p:txBody>
          <a:bodyPr/>
          <a:lstStyle>
            <a:lvl1pPr>
              <a:defRPr/>
            </a:lvl1pPr>
          </a:lstStyle>
          <a:p>
            <a:r>
              <a:rPr lang="cs-CZ" altLang="cs-CZ"/>
              <a:t>Inovační kultura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dirty="0"/>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637" y="4068000"/>
            <a:ext cx="3915680" cy="360000"/>
          </a:xfrm>
        </p:spPr>
        <p:txBody>
          <a:bodyPr/>
          <a:lstStyle>
            <a:lvl1pPr>
              <a:lnSpc>
                <a:spcPts val="1100"/>
              </a:lnSpc>
              <a:defRPr sz="900" b="1"/>
            </a:lvl1pPr>
          </a:lstStyle>
          <a:p>
            <a:pPr lvl="0"/>
            <a:r>
              <a:rPr lang="cs-CZ" dirty="0"/>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dirty="0"/>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817" y="4068000"/>
            <a:ext cx="3915680" cy="360000"/>
          </a:xfrm>
        </p:spPr>
        <p:txBody>
          <a:bodyPr/>
          <a:lstStyle>
            <a:lvl1pPr>
              <a:lnSpc>
                <a:spcPts val="1100"/>
              </a:lnSpc>
              <a:defRPr sz="900" b="1"/>
            </a:lvl1pPr>
          </a:lstStyle>
          <a:p>
            <a:pPr lvl="0"/>
            <a:r>
              <a:rPr lang="cs-CZ" dirty="0"/>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9274" y="718715"/>
            <a:ext cx="3915681" cy="3204001"/>
          </a:xfrm>
        </p:spPr>
        <p:txBody>
          <a:bodyPr/>
          <a:lstStyle/>
          <a:p>
            <a:pPr lvl="0"/>
            <a:endParaRPr lang="cs-CZ" dirty="0"/>
          </a:p>
        </p:txBody>
      </p:sp>
      <p:pic>
        <p:nvPicPr>
          <p:cNvPr id="1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Inovační kultura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cs-CZ"/>
              <a:t>Inovační kultura</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5588"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8069" y="6129339"/>
            <a:ext cx="1126967" cy="321862"/>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2">
    <p:bg>
      <p:bgPr>
        <a:solidFill>
          <a:srgbClr val="00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0000DC"/>
                </a:solidFill>
              </a:defRPr>
            </a:lvl1pPr>
          </a:lstStyle>
          <a:p>
            <a:r>
              <a:rPr lang="cs-CZ"/>
              <a:t>Inovační kultura</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7"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33744" y="2477312"/>
            <a:ext cx="5672264" cy="16200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A7784FCF-CA63-43D5-9F7A-283B5FF3D23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cs-CZ"/>
              <a:t>Inovační kultura</a:t>
            </a:r>
            <a:endParaRPr lang="cs-CZ" dirty="0"/>
          </a:p>
        </p:txBody>
      </p:sp>
      <p:sp>
        <p:nvSpPr>
          <p:cNvPr id="5" name="Zástupný symbol pro číslo snímku 2">
            <a:extLst>
              <a:ext uri="{FF2B5EF4-FFF2-40B4-BE49-F238E27FC236}">
                <a16:creationId xmlns:a16="http://schemas.microsoft.com/office/drawing/2014/main" id="{657C0906-8176-4053-9581-FB903F818F7F}"/>
              </a:ext>
            </a:extLst>
          </p:cNvPr>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CC64735-28FA-4672-B0FA-DA43D7B3836D}"/>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4800CD07-CA4E-4182-80AB-96646CAF55FE}"/>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52872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cs-CZ"/>
              <a:t>Inovační kultura</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dirty="0"/>
              <a:t>Kliknutím lze upravit styl.</a:t>
            </a:r>
          </a:p>
        </p:txBody>
      </p:sp>
      <p:sp>
        <p:nvSpPr>
          <p:cNvPr id="7"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dirty="0"/>
              <a:t>Upravte styly předlohy textu.</a:t>
            </a:r>
          </a:p>
          <a:p>
            <a:pPr lvl="1"/>
            <a:r>
              <a:rPr lang="cs-CZ" dirty="0"/>
              <a:t>Druhá úroveň</a:t>
            </a:r>
          </a:p>
          <a:p>
            <a:pPr lvl="1"/>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Inovační kultura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solidFill>
                  <a:schemeClr val="bg1"/>
                </a:solidFill>
              </a:defRPr>
            </a:lvl1pPr>
          </a:lstStyle>
          <a:p>
            <a:r>
              <a:rPr lang="cs-CZ" dirty="0"/>
              <a:t>Kliknutím lze upravit styl.</a:t>
            </a:r>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77" cy="671411"/>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dirty="0"/>
              <a:t>Upravte styly předlohy textu.</a:t>
            </a:r>
          </a:p>
          <a:p>
            <a:pPr lvl="1"/>
            <a:r>
              <a:rPr lang="cs-CZ" dirty="0"/>
              <a:t>Druhá úroveň</a:t>
            </a:r>
          </a:p>
          <a:p>
            <a:pPr lvl="1"/>
            <a:endParaRPr lang="cs-CZ" dirty="0"/>
          </a:p>
        </p:txBody>
      </p:sp>
      <p:sp>
        <p:nvSpPr>
          <p:cNvPr id="4" name="Zástupný symbol pro zápatí 3"/>
          <p:cNvSpPr>
            <a:spLocks noGrp="1"/>
          </p:cNvSpPr>
          <p:nvPr>
            <p:ph type="ftr" sz="quarter" idx="10"/>
          </p:nvPr>
        </p:nvSpPr>
        <p:spPr/>
        <p:txBody>
          <a:bodyPr/>
          <a:lstStyle>
            <a:lvl1pPr>
              <a:defRPr sz="1200"/>
            </a:lvl1pPr>
          </a:lstStyle>
          <a:p>
            <a:r>
              <a:rPr lang="cs-CZ"/>
              <a:t>Inovační kultura</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dirty="0"/>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Inovační kultura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cs-CZ" dirty="0"/>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cs-CZ" dirty="0"/>
              <a:t>Upravte styly předlohy textu</a:t>
            </a:r>
          </a:p>
        </p:txBody>
      </p:sp>
      <p:sp>
        <p:nvSpPr>
          <p:cNvPr id="22" name="Zástupný symbol pro obsah 2"/>
          <p:cNvSpPr>
            <a:spLocks noGrp="1"/>
          </p:cNvSpPr>
          <p:nvPr>
            <p:ph idx="1"/>
          </p:nvPr>
        </p:nvSpPr>
        <p:spPr>
          <a:xfrm>
            <a:off x="540095"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dirty="0"/>
              <a:t>Upravte styly předlohy textu.</a:t>
            </a:r>
          </a:p>
          <a:p>
            <a:pPr lvl="1"/>
            <a:r>
              <a:rPr lang="cs-CZ" dirty="0"/>
              <a:t>Druhá úroveň</a:t>
            </a:r>
          </a:p>
          <a:p>
            <a:pPr lvl="1"/>
            <a:endParaRPr lang="cs-CZ" dirty="0"/>
          </a:p>
        </p:txBody>
      </p:sp>
      <p:sp>
        <p:nvSpPr>
          <p:cNvPr id="23" name="Zástupný symbol pro obsah 2"/>
          <p:cNvSpPr>
            <a:spLocks noGrp="1"/>
          </p:cNvSpPr>
          <p:nvPr>
            <p:ph idx="28"/>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dirty="0"/>
              <a:t>Upravte styly předlohy textu.</a:t>
            </a:r>
          </a:p>
          <a:p>
            <a:pPr lvl="1"/>
            <a:r>
              <a:rPr lang="cs-CZ" dirty="0"/>
              <a:t>Druhá úroveň</a:t>
            </a:r>
          </a:p>
          <a:p>
            <a:pPr lvl="1"/>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1695077"/>
            <a:ext cx="3914489" cy="3896711"/>
          </a:xfrm>
        </p:spPr>
        <p:txBody>
          <a:bodyPr/>
          <a:lstStyle/>
          <a:p>
            <a:pPr lvl="0"/>
            <a:endParaRPr lang="cs-CZ" dirty="0"/>
          </a:p>
        </p:txBody>
      </p:sp>
      <p:sp>
        <p:nvSpPr>
          <p:cNvPr id="2" name="Zástupný symbol pro zápatí 1"/>
          <p:cNvSpPr>
            <a:spLocks noGrp="1"/>
          </p:cNvSpPr>
          <p:nvPr>
            <p:ph type="ftr" sz="quarter" idx="10"/>
          </p:nvPr>
        </p:nvSpPr>
        <p:spPr/>
        <p:txBody>
          <a:bodyPr/>
          <a:lstStyle>
            <a:lvl1pPr>
              <a:defRPr/>
            </a:lvl1pPr>
          </a:lstStyle>
          <a:p>
            <a:r>
              <a:rPr lang="cs-CZ" altLang="cs-CZ"/>
              <a:t>Inovační kultura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dirty="0"/>
              <a:t>Kliknutím lze upravit styl.</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dirty="0"/>
              <a:t>Upravte styly předlohy textu.</a:t>
            </a:r>
          </a:p>
        </p:txBody>
      </p:sp>
      <p:sp>
        <p:nvSpPr>
          <p:cNvPr id="12" name="Zástupný symbol pro obsah 2"/>
          <p:cNvSpPr>
            <a:spLocks noGrp="1"/>
          </p:cNvSpPr>
          <p:nvPr>
            <p:ph idx="28"/>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dirty="0"/>
              <a:t>Upravte styly předlohy textu.</a:t>
            </a:r>
          </a:p>
          <a:p>
            <a:pPr lvl="1"/>
            <a:r>
              <a:rPr lang="cs-CZ" dirty="0"/>
              <a:t>Druhá úroveň</a:t>
            </a:r>
          </a:p>
          <a:p>
            <a:pPr lvl="1"/>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580" y="1692005"/>
            <a:ext cx="2484075" cy="2230711"/>
          </a:xfrm>
        </p:spPr>
        <p:txBody>
          <a:bodyPr/>
          <a:lstStyle/>
          <a:p>
            <a:pPr lvl="0"/>
            <a:endParaRPr lang="cs-CZ" dirty="0"/>
          </a:p>
        </p:txBody>
      </p:sp>
      <p:sp>
        <p:nvSpPr>
          <p:cNvPr id="2" name="Zástupný symbol pro zápatí 1"/>
          <p:cNvSpPr>
            <a:spLocks noGrp="1"/>
          </p:cNvSpPr>
          <p:nvPr>
            <p:ph type="ftr" sz="quarter" idx="10"/>
          </p:nvPr>
        </p:nvSpPr>
        <p:spPr/>
        <p:txBody>
          <a:bodyPr/>
          <a:lstStyle>
            <a:lvl1pPr>
              <a:defRPr/>
            </a:lvl1pPr>
          </a:lstStyle>
          <a:p>
            <a:r>
              <a:rPr lang="cs-CZ" altLang="cs-CZ"/>
              <a:t>Inovační kultura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40094"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dirty="0"/>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580"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dirty="0"/>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1964"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dirty="0"/>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639" y="4025136"/>
            <a:ext cx="2484075" cy="216000"/>
          </a:xfrm>
        </p:spPr>
        <p:txBody>
          <a:bodyPr anchor="ctr"/>
          <a:lstStyle>
            <a:lvl1pPr>
              <a:lnSpc>
                <a:spcPts val="1100"/>
              </a:lnSpc>
              <a:defRPr sz="1000" b="0"/>
            </a:lvl1pPr>
          </a:lstStyle>
          <a:p>
            <a:pPr lvl="0"/>
            <a:r>
              <a:rPr lang="cs-CZ" dirty="0"/>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936" y="4025136"/>
            <a:ext cx="2484075" cy="216000"/>
          </a:xfrm>
        </p:spPr>
        <p:txBody>
          <a:bodyPr anchor="ctr"/>
          <a:lstStyle>
            <a:lvl1pPr>
              <a:lnSpc>
                <a:spcPts val="1100"/>
              </a:lnSpc>
              <a:defRPr sz="1000" b="0"/>
            </a:lvl1pPr>
          </a:lstStyle>
          <a:p>
            <a:pPr lvl="0"/>
            <a:r>
              <a:rPr lang="cs-CZ" dirty="0"/>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2141" y="4025136"/>
            <a:ext cx="2484075" cy="216000"/>
          </a:xfrm>
        </p:spPr>
        <p:txBody>
          <a:bodyPr anchor="ctr"/>
          <a:lstStyle>
            <a:lvl1pPr>
              <a:lnSpc>
                <a:spcPts val="1100"/>
              </a:lnSpc>
              <a:defRPr sz="1000" b="0"/>
            </a:lvl1pPr>
          </a:lstStyle>
          <a:p>
            <a:pPr lvl="0"/>
            <a:r>
              <a:rPr lang="cs-CZ" dirty="0"/>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94" y="1692005"/>
            <a:ext cx="2484075" cy="2230711"/>
          </a:xfrm>
        </p:spPr>
        <p:txBody>
          <a:bodyPr/>
          <a:lstStyle/>
          <a:p>
            <a:pPr lvl="0"/>
            <a:endParaRPr lang="cs-CZ" dirty="0"/>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1065" y="1692005"/>
            <a:ext cx="2484075" cy="2230711"/>
          </a:xfrm>
        </p:spPr>
        <p:txBody>
          <a:bodyPr/>
          <a:lstStyle/>
          <a:p>
            <a:pPr lvl="0"/>
            <a:endParaRPr lang="cs-CZ" dirty="0"/>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dirty="0"/>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pic>
        <p:nvPicPr>
          <p:cNvPr id="22"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Inovační kultura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dirty="0"/>
              <a:t>Upravte styly předlohy textu.</a:t>
            </a:r>
          </a:p>
          <a:p>
            <a:pPr lvl="1"/>
            <a:r>
              <a:rPr lang="cs-CZ" dirty="0"/>
              <a:t>Druhá úroveň</a:t>
            </a:r>
          </a:p>
          <a:p>
            <a:pPr lvl="1"/>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692153"/>
            <a:ext cx="3914489" cy="4899635"/>
          </a:xfrm>
        </p:spPr>
        <p:txBody>
          <a:bodyPr/>
          <a:lstStyle/>
          <a:p>
            <a:pPr lvl="0"/>
            <a:endParaRPr lang="cs-CZ" dirty="0"/>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dirty="0"/>
              <a:t>Upravte styly předlohy textu.</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Inovační kultura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540095"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dirty="0"/>
              <a:t>Upravte styly předlohy textu.</a:t>
            </a:r>
          </a:p>
          <a:p>
            <a:pPr lvl="1"/>
            <a:r>
              <a:rPr lang="cs-CZ" dirty="0"/>
              <a:t>Druhá úroveň</a:t>
            </a:r>
          </a:p>
          <a:p>
            <a:pPr lvl="1"/>
            <a:endParaRPr lang="cs-CZ" dirty="0"/>
          </a:p>
        </p:txBody>
      </p:sp>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Inovační kultura</a:t>
            </a:r>
            <a:endParaRPr lang="cs-CZ" dirty="0"/>
          </a:p>
        </p:txBody>
      </p:sp>
      <p:sp>
        <p:nvSpPr>
          <p:cNvPr id="64530" name="Rectangle 18"/>
          <p:cNvSpPr>
            <a:spLocks noGrp="1" noChangeArrowheads="1"/>
          </p:cNvSpPr>
          <p:nvPr>
            <p:ph type="sldNum" sz="quarter" idx="4"/>
          </p:nvPr>
        </p:nvSpPr>
        <p:spPr bwMode="auto">
          <a:xfrm>
            <a:off x="310555"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5" y="720000"/>
            <a:ext cx="80663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4" y="1872000"/>
            <a:ext cx="8066301"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3m.co.uk/3M/en_GB/careers/culture/15-percent-cultu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hyperlink" Target="https://1url.cz/@3Mprodukt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4.xml"/><Relationship Id="rId5" Type="http://schemas.openxmlformats.org/officeDocument/2006/relationships/slideLayout" Target="../slideLayouts/slideLayout15.xml"/><Relationship Id="rId4"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07705C-2816-4796-A5CF-9FEA3CD5502A}"/>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12F561AB-7865-4813-BDB0-4E58627E41A1}"/>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E30E1002-00CB-439C-A4AD-EBDC6EFE2BBA}"/>
              </a:ext>
            </a:extLst>
          </p:cNvPr>
          <p:cNvSpPr>
            <a:spLocks noGrp="1"/>
          </p:cNvSpPr>
          <p:nvPr>
            <p:ph type="title"/>
          </p:nvPr>
        </p:nvSpPr>
        <p:spPr/>
        <p:txBody>
          <a:bodyPr/>
          <a:lstStyle/>
          <a:p>
            <a:r>
              <a:rPr lang="cs-CZ" dirty="0"/>
              <a:t>Inovační management</a:t>
            </a:r>
          </a:p>
        </p:txBody>
      </p:sp>
      <p:sp>
        <p:nvSpPr>
          <p:cNvPr id="5" name="Podnadpis 4">
            <a:extLst>
              <a:ext uri="{FF2B5EF4-FFF2-40B4-BE49-F238E27FC236}">
                <a16:creationId xmlns:a16="http://schemas.microsoft.com/office/drawing/2014/main" id="{0C417E80-6AC7-4B4A-8A70-6CED046BDB38}"/>
              </a:ext>
            </a:extLst>
          </p:cNvPr>
          <p:cNvSpPr>
            <a:spLocks noGrp="1"/>
          </p:cNvSpPr>
          <p:nvPr>
            <p:ph type="subTitle" idx="1"/>
          </p:nvPr>
        </p:nvSpPr>
        <p:spPr/>
        <p:txBody>
          <a:bodyPr/>
          <a:lstStyle/>
          <a:p>
            <a:r>
              <a:rPr lang="cs-CZ" dirty="0"/>
              <a:t>Inovační kultura</a:t>
            </a:r>
          </a:p>
        </p:txBody>
      </p:sp>
    </p:spTree>
    <p:extLst>
      <p:ext uri="{BB962C8B-B14F-4D97-AF65-F5344CB8AC3E}">
        <p14:creationId xmlns:p14="http://schemas.microsoft.com/office/powerpoint/2010/main" val="301224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0D644C4-8613-47BB-BD49-C317A04687ED}"/>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F3DFA30D-12B1-445C-A12A-AFB549781A4E}"/>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C5A91BE9-B820-4F09-9162-17C0274D3F56}"/>
              </a:ext>
            </a:extLst>
          </p:cNvPr>
          <p:cNvSpPr>
            <a:spLocks noGrp="1"/>
          </p:cNvSpPr>
          <p:nvPr>
            <p:ph type="title"/>
          </p:nvPr>
        </p:nvSpPr>
        <p:spPr/>
        <p:txBody>
          <a:bodyPr/>
          <a:lstStyle/>
          <a:p>
            <a:r>
              <a:rPr lang="cs-CZ" dirty="0"/>
              <a:t>Organizační struktura podporující inovace</a:t>
            </a:r>
          </a:p>
        </p:txBody>
      </p:sp>
      <p:pic>
        <p:nvPicPr>
          <p:cNvPr id="9" name="Obrázek 8" descr="Obsah obrázku kreslení&#10;&#10;Popis byl vytvořen automaticky">
            <a:extLst>
              <a:ext uri="{FF2B5EF4-FFF2-40B4-BE49-F238E27FC236}">
                <a16:creationId xmlns:a16="http://schemas.microsoft.com/office/drawing/2014/main" id="{F1D76BAA-1792-4DBC-9937-A20F9407D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55" y="2729573"/>
            <a:ext cx="1671379" cy="1671379"/>
          </a:xfrm>
          <a:prstGeom prst="rect">
            <a:avLst/>
          </a:prstGeom>
        </p:spPr>
      </p:pic>
      <p:grpSp>
        <p:nvGrpSpPr>
          <p:cNvPr id="11" name="Skupina 10">
            <a:extLst>
              <a:ext uri="{FF2B5EF4-FFF2-40B4-BE49-F238E27FC236}">
                <a16:creationId xmlns:a16="http://schemas.microsoft.com/office/drawing/2014/main" id="{AA0E0F46-EA75-49DB-88C1-1E4C5BB5C5D9}"/>
              </a:ext>
            </a:extLst>
          </p:cNvPr>
          <p:cNvGrpSpPr/>
          <p:nvPr/>
        </p:nvGrpSpPr>
        <p:grpSpPr>
          <a:xfrm>
            <a:off x="2616403" y="1701507"/>
            <a:ext cx="5304193" cy="3454986"/>
            <a:chOff x="1524000" y="3264715"/>
            <a:chExt cx="6481126" cy="4199133"/>
          </a:xfrm>
        </p:grpSpPr>
        <p:pic>
          <p:nvPicPr>
            <p:cNvPr id="10" name="Obrázek 9">
              <a:extLst>
                <a:ext uri="{FF2B5EF4-FFF2-40B4-BE49-F238E27FC236}">
                  <a16:creationId xmlns:a16="http://schemas.microsoft.com/office/drawing/2014/main" id="{5908D583-209F-4D58-847D-705D2E002506}"/>
                </a:ext>
              </a:extLst>
            </p:cNvPr>
            <p:cNvPicPr>
              <a:picLocks noChangeAspect="1"/>
            </p:cNvPicPr>
            <p:nvPr/>
          </p:nvPicPr>
          <p:blipFill>
            <a:blip r:embed="rId4"/>
            <a:stretch>
              <a:fillRect/>
            </a:stretch>
          </p:blipFill>
          <p:spPr>
            <a:xfrm>
              <a:off x="1524000" y="3264715"/>
              <a:ext cx="6481126" cy="4199133"/>
            </a:xfrm>
            <a:prstGeom prst="rect">
              <a:avLst/>
            </a:prstGeom>
          </p:spPr>
        </p:pic>
        <p:pic>
          <p:nvPicPr>
            <p:cNvPr id="1026" name="Picture 2">
              <a:extLst>
                <a:ext uri="{FF2B5EF4-FFF2-40B4-BE49-F238E27FC236}">
                  <a16:creationId xmlns:a16="http://schemas.microsoft.com/office/drawing/2014/main" id="{3DD8B3FE-C31B-4F42-AE6A-18698E4CA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891" y="3399583"/>
              <a:ext cx="1094408" cy="58186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Obrázek 11">
            <a:extLst>
              <a:ext uri="{FF2B5EF4-FFF2-40B4-BE49-F238E27FC236}">
                <a16:creationId xmlns:a16="http://schemas.microsoft.com/office/drawing/2014/main" id="{95E9B728-309C-4EBC-AD13-E667A890257C}"/>
              </a:ext>
            </a:extLst>
          </p:cNvPr>
          <p:cNvPicPr>
            <a:picLocks noChangeAspect="1"/>
          </p:cNvPicPr>
          <p:nvPr/>
        </p:nvPicPr>
        <p:blipFill>
          <a:blip r:embed="rId6"/>
          <a:stretch>
            <a:fillRect/>
          </a:stretch>
        </p:blipFill>
        <p:spPr>
          <a:xfrm>
            <a:off x="5855521" y="4222586"/>
            <a:ext cx="2699544" cy="2257414"/>
          </a:xfrm>
          <a:prstGeom prst="rect">
            <a:avLst/>
          </a:prstGeom>
        </p:spPr>
      </p:pic>
      <p:pic>
        <p:nvPicPr>
          <p:cNvPr id="13" name="Obrázek 12">
            <a:extLst>
              <a:ext uri="{FF2B5EF4-FFF2-40B4-BE49-F238E27FC236}">
                <a16:creationId xmlns:a16="http://schemas.microsoft.com/office/drawing/2014/main" id="{3232F931-23B7-4436-A73D-913F437EF4D8}"/>
              </a:ext>
            </a:extLst>
          </p:cNvPr>
          <p:cNvPicPr>
            <a:picLocks noChangeAspect="1"/>
          </p:cNvPicPr>
          <p:nvPr/>
        </p:nvPicPr>
        <p:blipFill>
          <a:blip r:embed="rId7"/>
          <a:stretch>
            <a:fillRect/>
          </a:stretch>
        </p:blipFill>
        <p:spPr>
          <a:xfrm>
            <a:off x="499588" y="5062884"/>
            <a:ext cx="2981325" cy="819150"/>
          </a:xfrm>
          <a:prstGeom prst="rect">
            <a:avLst/>
          </a:prstGeom>
        </p:spPr>
      </p:pic>
    </p:spTree>
    <p:extLst>
      <p:ext uri="{BB962C8B-B14F-4D97-AF65-F5344CB8AC3E}">
        <p14:creationId xmlns:p14="http://schemas.microsoft.com/office/powerpoint/2010/main" val="237410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D60ECD-2E8C-467D-A840-4FD7C1A3EDEB}"/>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0A6483AB-511D-4F53-9C7E-1493D0F97014}"/>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5B2E1675-87CD-4EFD-98DC-18B105CCB66F}"/>
              </a:ext>
            </a:extLst>
          </p:cNvPr>
          <p:cNvSpPr>
            <a:spLocks noGrp="1"/>
          </p:cNvSpPr>
          <p:nvPr>
            <p:ph type="title"/>
          </p:nvPr>
        </p:nvSpPr>
        <p:spPr/>
        <p:txBody>
          <a:bodyPr/>
          <a:lstStyle/>
          <a:p>
            <a:r>
              <a:rPr lang="cs-CZ" dirty="0"/>
              <a:t>Struktura „moci“</a:t>
            </a:r>
          </a:p>
        </p:txBody>
      </p:sp>
      <p:sp>
        <p:nvSpPr>
          <p:cNvPr id="5" name="Zástupný obsah 4">
            <a:extLst>
              <a:ext uri="{FF2B5EF4-FFF2-40B4-BE49-F238E27FC236}">
                <a16:creationId xmlns:a16="http://schemas.microsoft.com/office/drawing/2014/main" id="{B70BB83E-1034-491C-9B8B-BCDE310C314A}"/>
              </a:ext>
            </a:extLst>
          </p:cNvPr>
          <p:cNvSpPr>
            <a:spLocks noGrp="1"/>
          </p:cNvSpPr>
          <p:nvPr>
            <p:ph idx="1"/>
          </p:nvPr>
        </p:nvSpPr>
        <p:spPr/>
        <p:txBody>
          <a:bodyPr/>
          <a:lstStyle/>
          <a:p>
            <a:r>
              <a:rPr lang="cs-CZ" dirty="0"/>
              <a:t>Potřeba uvědomit si hodnotu jednotlivých funkcí ve společnosti - vzdělávání funkčních oblastí</a:t>
            </a:r>
          </a:p>
          <a:p>
            <a:r>
              <a:rPr lang="cs-CZ" dirty="0"/>
              <a:t>Např, zaměstnanci </a:t>
            </a:r>
            <a:r>
              <a:rPr lang="cs-CZ" dirty="0" err="1"/>
              <a:t>RaD</a:t>
            </a:r>
            <a:r>
              <a:rPr lang="cs-CZ" dirty="0"/>
              <a:t> budou pracovat spolu s ve výrobním oddělení a naopak – rotace mezi funkčními místy</a:t>
            </a:r>
          </a:p>
          <a:p>
            <a:r>
              <a:rPr lang="cs-CZ" dirty="0"/>
              <a:t>Trénink na vnímání potřeby ostatních v podniku</a:t>
            </a:r>
          </a:p>
        </p:txBody>
      </p:sp>
    </p:spTree>
    <p:extLst>
      <p:ext uri="{BB962C8B-B14F-4D97-AF65-F5344CB8AC3E}">
        <p14:creationId xmlns:p14="http://schemas.microsoft.com/office/powerpoint/2010/main" val="80357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E7B0122-2872-4730-B48C-A3847C3ECC5C}"/>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892EA3AD-30C3-41CD-B54C-A4B6CB13DBE8}"/>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6D3FD927-FABF-4E6A-88C6-9C90A8EA8C02}"/>
              </a:ext>
            </a:extLst>
          </p:cNvPr>
          <p:cNvSpPr>
            <a:spLocks noGrp="1"/>
          </p:cNvSpPr>
          <p:nvPr>
            <p:ph type="title"/>
          </p:nvPr>
        </p:nvSpPr>
        <p:spPr/>
        <p:txBody>
          <a:bodyPr/>
          <a:lstStyle/>
          <a:p>
            <a:r>
              <a:rPr lang="cs-CZ" dirty="0"/>
              <a:t>Symboly</a:t>
            </a:r>
          </a:p>
        </p:txBody>
      </p:sp>
      <p:sp>
        <p:nvSpPr>
          <p:cNvPr id="5" name="Zástupný obsah 4">
            <a:extLst>
              <a:ext uri="{FF2B5EF4-FFF2-40B4-BE49-F238E27FC236}">
                <a16:creationId xmlns:a16="http://schemas.microsoft.com/office/drawing/2014/main" id="{DEB4A429-022C-424A-B373-0D761C1E2D63}"/>
              </a:ext>
            </a:extLst>
          </p:cNvPr>
          <p:cNvSpPr>
            <a:spLocks noGrp="1"/>
          </p:cNvSpPr>
          <p:nvPr>
            <p:ph idx="1"/>
          </p:nvPr>
        </p:nvSpPr>
        <p:spPr>
          <a:xfrm>
            <a:off x="278340" y="1356204"/>
            <a:ext cx="7894110" cy="4206396"/>
          </a:xfrm>
        </p:spPr>
        <p:txBody>
          <a:bodyPr>
            <a:normAutofit/>
          </a:bodyPr>
          <a:lstStyle/>
          <a:p>
            <a:r>
              <a:rPr lang="cs-CZ" dirty="0"/>
              <a:t>Symboly komunikují – interně a externě</a:t>
            </a:r>
          </a:p>
          <a:p>
            <a:r>
              <a:rPr lang="cs-CZ" dirty="0"/>
              <a:t>Certifikáty, prezentace nových produktů, úspěšných, neúspěšných - artefaktů</a:t>
            </a:r>
          </a:p>
          <a:p>
            <a:r>
              <a:rPr lang="cs-CZ" dirty="0" err="1"/>
              <a:t>Axa</a:t>
            </a:r>
            <a:r>
              <a:rPr lang="cs-CZ" dirty="0"/>
              <a:t> Inovační kvadrant, inovační koridor</a:t>
            </a:r>
          </a:p>
          <a:p>
            <a:r>
              <a:rPr lang="cs-CZ" dirty="0"/>
              <a:t>Ideo – neúspěšné inovace, ale důraz na experimentování</a:t>
            </a:r>
          </a:p>
          <a:p>
            <a:endParaRPr lang="cs-CZ" dirty="0"/>
          </a:p>
        </p:txBody>
      </p:sp>
      <p:pic>
        <p:nvPicPr>
          <p:cNvPr id="2054" name="Picture 6" descr="The four elements of the quadrant are: – Create new customer-focused... |  Download Scientific Diagram">
            <a:extLst>
              <a:ext uri="{FF2B5EF4-FFF2-40B4-BE49-F238E27FC236}">
                <a16:creationId xmlns:a16="http://schemas.microsoft.com/office/drawing/2014/main" id="{FF7BB7CA-5FF5-4B9B-A272-CC383365C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825" y="4118025"/>
            <a:ext cx="2496225" cy="249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9FFBA9-0392-4DDA-9D56-E6A39FF2EB74}"/>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764E5B74-B7DB-48EA-AA1E-922D55C6A7C9}"/>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040CEC30-CA13-4ED7-8427-D738BEC06482}"/>
              </a:ext>
            </a:extLst>
          </p:cNvPr>
          <p:cNvSpPr>
            <a:spLocks noGrp="1"/>
          </p:cNvSpPr>
          <p:nvPr>
            <p:ph type="title"/>
          </p:nvPr>
        </p:nvSpPr>
        <p:spPr/>
        <p:txBody>
          <a:bodyPr/>
          <a:lstStyle/>
          <a:p>
            <a:r>
              <a:rPr lang="cs-CZ" dirty="0"/>
              <a:t>Tvorba symbolů</a:t>
            </a:r>
          </a:p>
        </p:txBody>
      </p:sp>
      <p:pic>
        <p:nvPicPr>
          <p:cNvPr id="8" name="Picture 4">
            <a:extLst>
              <a:ext uri="{FF2B5EF4-FFF2-40B4-BE49-F238E27FC236}">
                <a16:creationId xmlns:a16="http://schemas.microsoft.com/office/drawing/2014/main" id="{3E622FA8-497D-4E62-9E58-DF2A0D0C4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78" y="2462828"/>
            <a:ext cx="4383761" cy="2164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ewlett-Packard (HP) Slogan - Slogans for Hewlett-Packard (HP) - Tagline of  Hewlett-Packard (HP) - Slogan List">
            <a:extLst>
              <a:ext uri="{FF2B5EF4-FFF2-40B4-BE49-F238E27FC236}">
                <a16:creationId xmlns:a16="http://schemas.microsoft.com/office/drawing/2014/main" id="{7EB69219-34F5-40BB-B84B-9E804DFD7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30" y="720000"/>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descr="Obsah obrázku interiér, počítač, stůl, místnost&#10;&#10;Popis byl vytvořen automaticky">
            <a:extLst>
              <a:ext uri="{FF2B5EF4-FFF2-40B4-BE49-F238E27FC236}">
                <a16:creationId xmlns:a16="http://schemas.microsoft.com/office/drawing/2014/main" id="{0A1B7AD8-2D1D-451E-9D53-9778F0DA3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370" y="2647703"/>
            <a:ext cx="2385219" cy="3184297"/>
          </a:xfrm>
          <a:prstGeom prst="rect">
            <a:avLst/>
          </a:prstGeom>
        </p:spPr>
      </p:pic>
      <p:pic>
        <p:nvPicPr>
          <p:cNvPr id="6" name="Obrázek 5">
            <a:extLst>
              <a:ext uri="{FF2B5EF4-FFF2-40B4-BE49-F238E27FC236}">
                <a16:creationId xmlns:a16="http://schemas.microsoft.com/office/drawing/2014/main" id="{FA7A61DF-B70F-4A24-8E6B-4E7E3193E733}"/>
              </a:ext>
            </a:extLst>
          </p:cNvPr>
          <p:cNvPicPr>
            <a:picLocks noChangeAspect="1"/>
          </p:cNvPicPr>
          <p:nvPr/>
        </p:nvPicPr>
        <p:blipFill>
          <a:blip r:embed="rId6"/>
          <a:stretch>
            <a:fillRect/>
          </a:stretch>
        </p:blipFill>
        <p:spPr>
          <a:xfrm>
            <a:off x="257374" y="3741606"/>
            <a:ext cx="2926219" cy="1638818"/>
          </a:xfrm>
          <a:prstGeom prst="rect">
            <a:avLst/>
          </a:prstGeom>
        </p:spPr>
      </p:pic>
    </p:spTree>
    <p:extLst>
      <p:ext uri="{BB962C8B-B14F-4D97-AF65-F5344CB8AC3E}">
        <p14:creationId xmlns:p14="http://schemas.microsoft.com/office/powerpoint/2010/main" val="172441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B75E261-E7AE-4E88-BA70-6FDFCAE14BCC}"/>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A66DC3DC-8598-4C03-B8B0-D4258D908157}"/>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03197C6D-0786-4632-BDA8-1D9375217CAD}"/>
              </a:ext>
            </a:extLst>
          </p:cNvPr>
          <p:cNvSpPr>
            <a:spLocks noGrp="1"/>
          </p:cNvSpPr>
          <p:nvPr>
            <p:ph type="title"/>
          </p:nvPr>
        </p:nvSpPr>
        <p:spPr/>
        <p:txBody>
          <a:bodyPr/>
          <a:lstStyle/>
          <a:p>
            <a:r>
              <a:rPr lang="cs-CZ" dirty="0"/>
              <a:t>Příběhy a jazyk</a:t>
            </a:r>
          </a:p>
        </p:txBody>
      </p:sp>
      <p:sp>
        <p:nvSpPr>
          <p:cNvPr id="5" name="Zástupný obsah 4">
            <a:extLst>
              <a:ext uri="{FF2B5EF4-FFF2-40B4-BE49-F238E27FC236}">
                <a16:creationId xmlns:a16="http://schemas.microsoft.com/office/drawing/2014/main" id="{4F4A8838-AB7F-458C-847C-8D39F03855DB}"/>
              </a:ext>
            </a:extLst>
          </p:cNvPr>
          <p:cNvSpPr>
            <a:spLocks noGrp="1"/>
          </p:cNvSpPr>
          <p:nvPr>
            <p:ph idx="1"/>
          </p:nvPr>
        </p:nvSpPr>
        <p:spPr/>
        <p:txBody>
          <a:bodyPr/>
          <a:lstStyle/>
          <a:p>
            <a:r>
              <a:rPr lang="cs-CZ" dirty="0"/>
              <a:t>Příběhy podporují inovace v podniku</a:t>
            </a:r>
          </a:p>
          <a:p>
            <a:r>
              <a:rPr lang="cs-CZ" dirty="0"/>
              <a:t>Různý přístup k příběhům – žádné, jen čísla,  z minulosti – kdysi dávno (odcizení), motivující pro budoucí inovace</a:t>
            </a:r>
          </a:p>
          <a:p>
            <a:r>
              <a:rPr lang="cs-CZ" dirty="0">
                <a:hlinkClick r:id="rId3"/>
              </a:rPr>
              <a:t>https://www.3m.co.uk/3M/en_GB/careers/culture/15-percent-culture/</a:t>
            </a:r>
            <a:r>
              <a:rPr lang="cs-CZ" dirty="0"/>
              <a:t> </a:t>
            </a:r>
          </a:p>
          <a:p>
            <a:endParaRPr lang="cs-CZ" dirty="0"/>
          </a:p>
          <a:p>
            <a:endParaRPr lang="cs-CZ" dirty="0"/>
          </a:p>
        </p:txBody>
      </p:sp>
    </p:spTree>
    <p:extLst>
      <p:ext uri="{BB962C8B-B14F-4D97-AF65-F5344CB8AC3E}">
        <p14:creationId xmlns:p14="http://schemas.microsoft.com/office/powerpoint/2010/main" val="5937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39FF382-EFA2-4F91-9E68-BE96D4FD6851}"/>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25175D06-F275-4093-9AA6-9C8AABC2780B}"/>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62B27277-748B-4B7B-9EF5-3AFDCA9C5033}"/>
              </a:ext>
            </a:extLst>
          </p:cNvPr>
          <p:cNvSpPr>
            <a:spLocks noGrp="1"/>
          </p:cNvSpPr>
          <p:nvPr>
            <p:ph type="title"/>
          </p:nvPr>
        </p:nvSpPr>
        <p:spPr/>
        <p:txBody>
          <a:bodyPr/>
          <a:lstStyle/>
          <a:p>
            <a:r>
              <a:rPr lang="cs-CZ" dirty="0"/>
              <a:t>Příběhy a jazyk</a:t>
            </a:r>
          </a:p>
        </p:txBody>
      </p:sp>
      <p:pic>
        <p:nvPicPr>
          <p:cNvPr id="7" name="Zástupný obsah 6" descr="Obsah obrázku kreslení, podepsat, deštník&#10;&#10;Popis byl vytvořen automaticky">
            <a:extLst>
              <a:ext uri="{FF2B5EF4-FFF2-40B4-BE49-F238E27FC236}">
                <a16:creationId xmlns:a16="http://schemas.microsoft.com/office/drawing/2014/main" id="{1C4839DB-82C2-4F62-A90F-0D484E8BF1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94" y="1371600"/>
            <a:ext cx="3040380" cy="1447800"/>
          </a:xfrm>
        </p:spPr>
      </p:pic>
      <p:sp>
        <p:nvSpPr>
          <p:cNvPr id="11" name="TextovéPole 10">
            <a:extLst>
              <a:ext uri="{FF2B5EF4-FFF2-40B4-BE49-F238E27FC236}">
                <a16:creationId xmlns:a16="http://schemas.microsoft.com/office/drawing/2014/main" id="{5D33A31C-DF6B-4568-ABA2-5F4D08D9ACB2}"/>
              </a:ext>
            </a:extLst>
          </p:cNvPr>
          <p:cNvSpPr txBox="1"/>
          <p:nvPr/>
        </p:nvSpPr>
        <p:spPr>
          <a:xfrm>
            <a:off x="405071" y="2967335"/>
            <a:ext cx="4572000" cy="461665"/>
          </a:xfrm>
          <a:prstGeom prst="rect">
            <a:avLst/>
          </a:prstGeom>
          <a:noFill/>
        </p:spPr>
        <p:txBody>
          <a:bodyPr wrap="square">
            <a:spAutoFit/>
          </a:bodyPr>
          <a:lstStyle/>
          <a:p>
            <a:r>
              <a:rPr lang="cs-CZ" dirty="0">
                <a:hlinkClick r:id="rId4"/>
              </a:rPr>
              <a:t>https://1url.cz/@3Mprodukty</a:t>
            </a:r>
            <a:endParaRPr lang="cs-CZ" dirty="0"/>
          </a:p>
        </p:txBody>
      </p:sp>
      <p:pic>
        <p:nvPicPr>
          <p:cNvPr id="3074" name="Picture 2">
            <a:extLst>
              <a:ext uri="{FF2B5EF4-FFF2-40B4-BE49-F238E27FC236}">
                <a16:creationId xmlns:a16="http://schemas.microsoft.com/office/drawing/2014/main" id="{5AA9A42B-68B6-4BA9-B40F-1E35CDA96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071" y="1689045"/>
            <a:ext cx="3264754" cy="13404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D89B8FA4-99A1-4230-B7B3-83F9F52D84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280" y="4326290"/>
            <a:ext cx="1963770" cy="1040408"/>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a:extLst>
              <a:ext uri="{FF2B5EF4-FFF2-40B4-BE49-F238E27FC236}">
                <a16:creationId xmlns:a16="http://schemas.microsoft.com/office/drawing/2014/main" id="{1695768F-E20B-4B84-96D4-9EB86183858F}"/>
              </a:ext>
            </a:extLst>
          </p:cNvPr>
          <p:cNvPicPr>
            <a:picLocks noChangeAspect="1"/>
          </p:cNvPicPr>
          <p:nvPr/>
        </p:nvPicPr>
        <p:blipFill>
          <a:blip r:embed="rId7"/>
          <a:stretch>
            <a:fillRect/>
          </a:stretch>
        </p:blipFill>
        <p:spPr>
          <a:xfrm>
            <a:off x="4593434" y="3339140"/>
            <a:ext cx="3072761" cy="2458209"/>
          </a:xfrm>
          <a:prstGeom prst="rect">
            <a:avLst/>
          </a:prstGeom>
        </p:spPr>
      </p:pic>
    </p:spTree>
    <p:extLst>
      <p:ext uri="{BB962C8B-B14F-4D97-AF65-F5344CB8AC3E}">
        <p14:creationId xmlns:p14="http://schemas.microsoft.com/office/powerpoint/2010/main" val="226256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DF52904-D3DA-4857-96AA-3646AE87D0BF}"/>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13207E63-127E-488E-8582-6FA6B81FD706}"/>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04EDEBB8-5B1F-43CB-83F3-8B0087904DC6}"/>
              </a:ext>
            </a:extLst>
          </p:cNvPr>
          <p:cNvSpPr>
            <a:spLocks noGrp="1"/>
          </p:cNvSpPr>
          <p:nvPr>
            <p:ph type="title"/>
          </p:nvPr>
        </p:nvSpPr>
        <p:spPr/>
        <p:txBody>
          <a:bodyPr/>
          <a:lstStyle/>
          <a:p>
            <a:r>
              <a:rPr lang="cs-CZ" dirty="0"/>
              <a:t>Postupy a rituály</a:t>
            </a:r>
          </a:p>
        </p:txBody>
      </p:sp>
      <p:sp>
        <p:nvSpPr>
          <p:cNvPr id="5" name="Zástupný obsah 4">
            <a:extLst>
              <a:ext uri="{FF2B5EF4-FFF2-40B4-BE49-F238E27FC236}">
                <a16:creationId xmlns:a16="http://schemas.microsoft.com/office/drawing/2014/main" id="{0DECEDCD-B576-4512-82FB-7EBB5BA3FBB5}"/>
              </a:ext>
            </a:extLst>
          </p:cNvPr>
          <p:cNvSpPr>
            <a:spLocks noGrp="1"/>
          </p:cNvSpPr>
          <p:nvPr>
            <p:ph idx="1"/>
          </p:nvPr>
        </p:nvSpPr>
        <p:spPr>
          <a:xfrm>
            <a:off x="539643" y="1359000"/>
            <a:ext cx="8066301" cy="5120999"/>
          </a:xfrm>
        </p:spPr>
        <p:txBody>
          <a:bodyPr>
            <a:normAutofit lnSpcReduction="10000"/>
          </a:bodyPr>
          <a:lstStyle/>
          <a:p>
            <a:r>
              <a:rPr lang="cs-CZ" dirty="0"/>
              <a:t>Dávat jasné signály a výzvy zaměstnancům</a:t>
            </a:r>
          </a:p>
          <a:p>
            <a:pPr lvl="1"/>
            <a:r>
              <a:rPr lang="cs-CZ" sz="2800" dirty="0"/>
              <a:t>Podpora nových nápadů</a:t>
            </a:r>
          </a:p>
          <a:p>
            <a:pPr lvl="1"/>
            <a:r>
              <a:rPr lang="cs-CZ" sz="2800" dirty="0"/>
              <a:t>Tolerování chyb</a:t>
            </a:r>
          </a:p>
          <a:p>
            <a:r>
              <a:rPr lang="cs-CZ" dirty="0"/>
              <a:t>Zajímavé úkoly zaměstnancům</a:t>
            </a:r>
          </a:p>
          <a:p>
            <a:r>
              <a:rPr lang="cs-CZ" dirty="0"/>
              <a:t>Inovační programy pro vzdělávání inovátorů (Škodovka)</a:t>
            </a:r>
          </a:p>
          <a:p>
            <a:r>
              <a:rPr lang="cs-CZ" dirty="0"/>
              <a:t>Interní financování podpora nápadů</a:t>
            </a:r>
          </a:p>
          <a:p>
            <a:r>
              <a:rPr lang="cs-CZ" dirty="0"/>
              <a:t>Vyhýbání se negativní kritice (It </a:t>
            </a:r>
            <a:r>
              <a:rPr lang="cs-CZ" dirty="0" err="1"/>
              <a:t>was</a:t>
            </a:r>
            <a:r>
              <a:rPr lang="cs-CZ" dirty="0"/>
              <a:t> a </a:t>
            </a:r>
            <a:r>
              <a:rPr lang="cs-CZ" dirty="0" err="1"/>
              <a:t>good</a:t>
            </a:r>
            <a:r>
              <a:rPr lang="cs-CZ" dirty="0"/>
              <a:t> </a:t>
            </a:r>
            <a:r>
              <a:rPr lang="cs-CZ" dirty="0" err="1"/>
              <a:t>try</a:t>
            </a:r>
            <a:r>
              <a:rPr lang="cs-CZ" dirty="0"/>
              <a:t> – </a:t>
            </a:r>
            <a:r>
              <a:rPr lang="cs-CZ" dirty="0" err="1"/>
              <a:t>Du</a:t>
            </a:r>
            <a:r>
              <a:rPr lang="cs-CZ" dirty="0"/>
              <a:t> Pont)</a:t>
            </a:r>
          </a:p>
        </p:txBody>
      </p:sp>
    </p:spTree>
    <p:extLst>
      <p:ext uri="{BB962C8B-B14F-4D97-AF65-F5344CB8AC3E}">
        <p14:creationId xmlns:p14="http://schemas.microsoft.com/office/powerpoint/2010/main" val="188429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80FBE23-13B5-46B0-95C0-1647107A2D77}"/>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AEEE8791-CD40-4B6C-A2B4-86698F3004AC}"/>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B01BF389-D5F2-4EEF-AB7E-E8A3CE9A5045}"/>
              </a:ext>
            </a:extLst>
          </p:cNvPr>
          <p:cNvSpPr>
            <a:spLocks noGrp="1"/>
          </p:cNvSpPr>
          <p:nvPr>
            <p:ph type="title"/>
          </p:nvPr>
        </p:nvSpPr>
        <p:spPr>
          <a:xfrm>
            <a:off x="1079287" y="479920"/>
            <a:ext cx="8066301" cy="451576"/>
          </a:xfrm>
        </p:spPr>
        <p:txBody>
          <a:bodyPr/>
          <a:lstStyle/>
          <a:p>
            <a:r>
              <a:rPr lang="cs-CZ" dirty="0"/>
              <a:t>Postupy a rituály</a:t>
            </a:r>
          </a:p>
        </p:txBody>
      </p:sp>
      <p:pic>
        <p:nvPicPr>
          <p:cNvPr id="6" name="Picture 4">
            <a:extLst>
              <a:ext uri="{FF2B5EF4-FFF2-40B4-BE49-F238E27FC236}">
                <a16:creationId xmlns:a16="http://schemas.microsoft.com/office/drawing/2014/main" id="{A3EEDC32-BCA2-44C1-BF4E-5F50EADAC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80" y="4326290"/>
            <a:ext cx="1963770" cy="1040408"/>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E7B8EAA7-4EE3-4C91-BF59-8B9D8BDCB366}"/>
              </a:ext>
            </a:extLst>
          </p:cNvPr>
          <p:cNvPicPr>
            <a:picLocks noChangeAspect="1"/>
          </p:cNvPicPr>
          <p:nvPr/>
        </p:nvPicPr>
        <p:blipFill>
          <a:blip r:embed="rId4"/>
          <a:stretch>
            <a:fillRect/>
          </a:stretch>
        </p:blipFill>
        <p:spPr>
          <a:xfrm>
            <a:off x="4425157" y="1864077"/>
            <a:ext cx="3786188" cy="2462213"/>
          </a:xfrm>
          <a:prstGeom prst="rect">
            <a:avLst/>
          </a:prstGeom>
        </p:spPr>
      </p:pic>
      <p:sp>
        <p:nvSpPr>
          <p:cNvPr id="11" name="TextovéPole 10">
            <a:extLst>
              <a:ext uri="{FF2B5EF4-FFF2-40B4-BE49-F238E27FC236}">
                <a16:creationId xmlns:a16="http://schemas.microsoft.com/office/drawing/2014/main" id="{4E2FCE48-29F5-4E80-A0B0-9B294EBFC278}"/>
              </a:ext>
            </a:extLst>
          </p:cNvPr>
          <p:cNvSpPr txBox="1"/>
          <p:nvPr/>
        </p:nvSpPr>
        <p:spPr>
          <a:xfrm>
            <a:off x="310555" y="5397003"/>
            <a:ext cx="8434983" cy="830997"/>
          </a:xfrm>
          <a:prstGeom prst="rect">
            <a:avLst/>
          </a:prstGeom>
          <a:noFill/>
        </p:spPr>
        <p:txBody>
          <a:bodyPr wrap="square">
            <a:spAutoFit/>
          </a:bodyPr>
          <a:lstStyle/>
          <a:p>
            <a:r>
              <a:rPr lang="cs-CZ" dirty="0"/>
              <a:t>https://www.3m.co.uk/3M/en_GB/careers/culture/15-percent-culture/</a:t>
            </a:r>
          </a:p>
        </p:txBody>
      </p:sp>
      <p:pic>
        <p:nvPicPr>
          <p:cNvPr id="14" name="Obrázek 13">
            <a:extLst>
              <a:ext uri="{FF2B5EF4-FFF2-40B4-BE49-F238E27FC236}">
                <a16:creationId xmlns:a16="http://schemas.microsoft.com/office/drawing/2014/main" id="{60D20A55-4C1A-4C7B-B3AA-A82F17CFA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94" y="1791863"/>
            <a:ext cx="1726856" cy="1511368"/>
          </a:xfrm>
          <a:prstGeom prst="rect">
            <a:avLst/>
          </a:prstGeom>
        </p:spPr>
      </p:pic>
      <p:pic>
        <p:nvPicPr>
          <p:cNvPr id="5122" name="Picture 2">
            <a:extLst>
              <a:ext uri="{FF2B5EF4-FFF2-40B4-BE49-F238E27FC236}">
                <a16:creationId xmlns:a16="http://schemas.microsoft.com/office/drawing/2014/main" id="{F2C4D962-2002-4EBF-AFF3-727591BAAE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370" y="1864077"/>
            <a:ext cx="1511367" cy="15113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ckathon - Home | Facebook">
            <a:extLst>
              <a:ext uri="{FF2B5EF4-FFF2-40B4-BE49-F238E27FC236}">
                <a16:creationId xmlns:a16="http://schemas.microsoft.com/office/drawing/2014/main" id="{CADE980C-00A5-444F-B19B-6670B3D4A1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2133" y="2733675"/>
            <a:ext cx="178117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0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E2DA7E1-EB77-4E35-940B-C722F3F59FE8}"/>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24788A56-DD19-4E53-8B28-4E0638ECEF29}"/>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484B09E-4C7B-4A80-AD52-8F362265EEC7}"/>
              </a:ext>
            </a:extLst>
          </p:cNvPr>
          <p:cNvSpPr>
            <a:spLocks noGrp="1"/>
          </p:cNvSpPr>
          <p:nvPr>
            <p:ph type="title"/>
          </p:nvPr>
        </p:nvSpPr>
        <p:spPr/>
        <p:txBody>
          <a:bodyPr/>
          <a:lstStyle/>
          <a:p>
            <a:r>
              <a:rPr lang="cs-CZ" dirty="0"/>
              <a:t>Sytém kontroly</a:t>
            </a:r>
          </a:p>
        </p:txBody>
      </p:sp>
      <p:sp>
        <p:nvSpPr>
          <p:cNvPr id="5" name="Zástupný obsah 4">
            <a:extLst>
              <a:ext uri="{FF2B5EF4-FFF2-40B4-BE49-F238E27FC236}">
                <a16:creationId xmlns:a16="http://schemas.microsoft.com/office/drawing/2014/main" id="{03B414B5-0B35-4DDD-B8E6-A51E5EA06768}"/>
              </a:ext>
            </a:extLst>
          </p:cNvPr>
          <p:cNvSpPr>
            <a:spLocks noGrp="1"/>
          </p:cNvSpPr>
          <p:nvPr>
            <p:ph idx="1"/>
          </p:nvPr>
        </p:nvSpPr>
        <p:spPr/>
        <p:txBody>
          <a:bodyPr/>
          <a:lstStyle/>
          <a:p>
            <a:r>
              <a:rPr lang="cs-CZ" dirty="0"/>
              <a:t>Důležitá hlavně kontrola procesů – řízení inovačního portfolia, vývoj nových produktů</a:t>
            </a:r>
          </a:p>
          <a:p>
            <a:r>
              <a:rPr lang="cs-CZ" dirty="0"/>
              <a:t>Jasné mechanismy pro zaměstnance, jak vyvíjet nápady a jak financovat</a:t>
            </a:r>
          </a:p>
          <a:p>
            <a:r>
              <a:rPr lang="cs-CZ" dirty="0"/>
              <a:t>Komunikace strategie zaměstnancům</a:t>
            </a:r>
          </a:p>
          <a:p>
            <a:r>
              <a:rPr lang="cs-CZ" dirty="0" err="1"/>
              <a:t>Stage-gate</a:t>
            </a:r>
            <a:endParaRPr lang="cs-CZ" dirty="0"/>
          </a:p>
          <a:p>
            <a:r>
              <a:rPr lang="cs-CZ" dirty="0"/>
              <a:t>Cíle a metriky se prolínají od vrcholu až ke spodní linii</a:t>
            </a:r>
          </a:p>
          <a:p>
            <a:endParaRPr lang="cs-CZ" dirty="0"/>
          </a:p>
        </p:txBody>
      </p:sp>
    </p:spTree>
    <p:extLst>
      <p:ext uri="{BB962C8B-B14F-4D97-AF65-F5344CB8AC3E}">
        <p14:creationId xmlns:p14="http://schemas.microsoft.com/office/powerpoint/2010/main" val="2921141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C32B5F-198D-4F0D-B29D-AFEC3AA9D685}"/>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8E7234C2-1FBA-4E73-A1FE-4DCB81027D1A}"/>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F2965D84-E0FB-40EF-98E8-5CBC0EDBA309}"/>
              </a:ext>
            </a:extLst>
          </p:cNvPr>
          <p:cNvSpPr>
            <a:spLocks noGrp="1"/>
          </p:cNvSpPr>
          <p:nvPr>
            <p:ph type="title"/>
          </p:nvPr>
        </p:nvSpPr>
        <p:spPr/>
        <p:txBody>
          <a:bodyPr/>
          <a:lstStyle/>
          <a:p>
            <a:r>
              <a:rPr lang="cs-CZ" dirty="0"/>
              <a:t>Oblasti inovační kultury</a:t>
            </a:r>
          </a:p>
        </p:txBody>
      </p:sp>
      <p:pic>
        <p:nvPicPr>
          <p:cNvPr id="7" name="Zástupný obsah 6">
            <a:extLst>
              <a:ext uri="{FF2B5EF4-FFF2-40B4-BE49-F238E27FC236}">
                <a16:creationId xmlns:a16="http://schemas.microsoft.com/office/drawing/2014/main" id="{CA3DC293-4045-4349-9588-E44A279364B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4923"/>
          <a:stretch/>
        </p:blipFill>
        <p:spPr>
          <a:xfrm>
            <a:off x="1238250" y="1946196"/>
            <a:ext cx="4557076" cy="2965607"/>
          </a:xfrm>
        </p:spPr>
      </p:pic>
    </p:spTree>
    <p:extLst>
      <p:ext uri="{BB962C8B-B14F-4D97-AF65-F5344CB8AC3E}">
        <p14:creationId xmlns:p14="http://schemas.microsoft.com/office/powerpoint/2010/main" val="357048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C64A766-7976-4DE5-B4A7-FE05DCCDAEDD}"/>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02EB84F3-1EE2-4ACE-9ADE-046A95DD69F2}"/>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616F3D61-E901-42F4-A2D5-E90D69472FD7}"/>
              </a:ext>
            </a:extLst>
          </p:cNvPr>
          <p:cNvSpPr>
            <a:spLocks noGrp="1"/>
          </p:cNvSpPr>
          <p:nvPr>
            <p:ph type="title"/>
          </p:nvPr>
        </p:nvSpPr>
        <p:spPr/>
        <p:txBody>
          <a:bodyPr/>
          <a:lstStyle/>
          <a:p>
            <a:endParaRPr lang="cs-CZ"/>
          </a:p>
        </p:txBody>
      </p:sp>
      <p:pic>
        <p:nvPicPr>
          <p:cNvPr id="9" name="Obrázek 9">
            <a:extLst>
              <a:ext uri="{FF2B5EF4-FFF2-40B4-BE49-F238E27FC236}">
                <a16:creationId xmlns:a16="http://schemas.microsoft.com/office/drawing/2014/main" id="{81C487CF-900A-4377-8549-002EC6B769DC}"/>
              </a:ext>
            </a:extLst>
          </p:cNvPr>
          <p:cNvPicPr>
            <a:picLocks noGrp="1" noChangeAspect="1"/>
          </p:cNvPicPr>
          <p:nvPr>
            <p:ph idx="1"/>
          </p:nvPr>
        </p:nvPicPr>
        <p:blipFill>
          <a:blip r:embed="rId3"/>
          <a:stretch>
            <a:fillRect/>
          </a:stretch>
        </p:blipFill>
        <p:spPr>
          <a:xfrm>
            <a:off x="970727" y="531002"/>
            <a:ext cx="7241043" cy="5300998"/>
          </a:xfrm>
        </p:spPr>
      </p:pic>
    </p:spTree>
    <p:extLst>
      <p:ext uri="{BB962C8B-B14F-4D97-AF65-F5344CB8AC3E}">
        <p14:creationId xmlns:p14="http://schemas.microsoft.com/office/powerpoint/2010/main" val="110075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B33FFB-09A5-42CF-92AD-ED4596A72D6D}"/>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43D58345-9217-43F0-91F4-A1585FAB65DC}"/>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0F6710D-1689-4D0E-9A2E-E9239FFA25DF}"/>
              </a:ext>
            </a:extLst>
          </p:cNvPr>
          <p:cNvSpPr>
            <a:spLocks noGrp="1"/>
          </p:cNvSpPr>
          <p:nvPr>
            <p:ph type="title"/>
          </p:nvPr>
        </p:nvSpPr>
        <p:spPr/>
        <p:txBody>
          <a:bodyPr/>
          <a:lstStyle/>
          <a:p>
            <a:r>
              <a:rPr lang="cs-CZ" dirty="0"/>
              <a:t>Práce s lidmi</a:t>
            </a:r>
          </a:p>
        </p:txBody>
      </p:sp>
      <p:sp>
        <p:nvSpPr>
          <p:cNvPr id="5" name="Zástupný obsah 4">
            <a:extLst>
              <a:ext uri="{FF2B5EF4-FFF2-40B4-BE49-F238E27FC236}">
                <a16:creationId xmlns:a16="http://schemas.microsoft.com/office/drawing/2014/main" id="{8F98B50F-BBCD-400B-AA28-16F60040B7B8}"/>
              </a:ext>
            </a:extLst>
          </p:cNvPr>
          <p:cNvSpPr>
            <a:spLocks noGrp="1"/>
          </p:cNvSpPr>
          <p:nvPr>
            <p:ph idx="1"/>
          </p:nvPr>
        </p:nvSpPr>
        <p:spPr/>
        <p:txBody>
          <a:bodyPr>
            <a:normAutofit fontScale="92500" lnSpcReduction="20000"/>
          </a:bodyPr>
          <a:lstStyle/>
          <a:p>
            <a:r>
              <a:rPr lang="cs-CZ" dirty="0"/>
              <a:t>Jak vybírat a zapracovat zaměstnance – koho vybírat? </a:t>
            </a:r>
            <a:r>
              <a:rPr lang="cs-CZ" dirty="0">
                <a:effectLst/>
                <a:latin typeface="Arial" panose="020B0604020202020204" pitchFamily="34" charset="0"/>
              </a:rPr>
              <a:t>Microsoft </a:t>
            </a:r>
            <a:r>
              <a:rPr lang="en-US" dirty="0">
                <a:effectLst/>
                <a:latin typeface="Arial" panose="020B0604020202020204" pitchFamily="34" charset="0"/>
              </a:rPr>
              <a:t>"places intelligence ahead of experience"</a:t>
            </a:r>
            <a:endParaRPr lang="cs-CZ" dirty="0"/>
          </a:p>
          <a:p>
            <a:r>
              <a:rPr lang="cs-CZ" dirty="0"/>
              <a:t>Je třeba řídit výkonnosti a kariéru – mentoring, coaching, podpora, </a:t>
            </a:r>
            <a:r>
              <a:rPr lang="cs-CZ" dirty="0" err="1"/>
              <a:t>kaskádování</a:t>
            </a:r>
            <a:r>
              <a:rPr lang="cs-CZ" dirty="0"/>
              <a:t> cílů pro pracovníka, rozvoj dovedností, hodnocení</a:t>
            </a:r>
          </a:p>
          <a:p>
            <a:r>
              <a:rPr lang="cs-CZ" dirty="0"/>
              <a:t>Odměny a uznání</a:t>
            </a:r>
          </a:p>
          <a:p>
            <a:r>
              <a:rPr lang="cs-CZ" dirty="0"/>
              <a:t>Leadership</a:t>
            </a:r>
          </a:p>
        </p:txBody>
      </p:sp>
    </p:spTree>
    <p:extLst>
      <p:ext uri="{BB962C8B-B14F-4D97-AF65-F5344CB8AC3E}">
        <p14:creationId xmlns:p14="http://schemas.microsoft.com/office/powerpoint/2010/main" val="718263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A5584B1-3896-49CB-BC39-94F80BDF2322}"/>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872C5C25-04D9-4264-8C12-0AC4CC971913}"/>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57DFE670-3F96-424D-9309-6C462EC7CD9B}"/>
              </a:ext>
            </a:extLst>
          </p:cNvPr>
          <p:cNvSpPr>
            <a:spLocks noGrp="1"/>
          </p:cNvSpPr>
          <p:nvPr>
            <p:ph type="title"/>
          </p:nvPr>
        </p:nvSpPr>
        <p:spPr/>
        <p:txBody>
          <a:bodyPr/>
          <a:lstStyle/>
          <a:p>
            <a:r>
              <a:rPr lang="cs-CZ" dirty="0"/>
              <a:t>Kde byste chtěli pracovat?</a:t>
            </a:r>
          </a:p>
        </p:txBody>
      </p:sp>
      <p:pic>
        <p:nvPicPr>
          <p:cNvPr id="6" name="Obrázek 5">
            <a:extLst>
              <a:ext uri="{FF2B5EF4-FFF2-40B4-BE49-F238E27FC236}">
                <a16:creationId xmlns:a16="http://schemas.microsoft.com/office/drawing/2014/main" id="{BA5575BB-6636-4D07-B1A2-99DC90C6B60A}"/>
              </a:ext>
            </a:extLst>
          </p:cNvPr>
          <p:cNvPicPr>
            <a:picLocks noChangeAspect="1"/>
          </p:cNvPicPr>
          <p:nvPr/>
        </p:nvPicPr>
        <p:blipFill rotWithShape="1">
          <a:blip r:embed="rId3"/>
          <a:srcRect l="13177" t="26671" r="47446" b="30004"/>
          <a:stretch/>
        </p:blipFill>
        <p:spPr>
          <a:xfrm>
            <a:off x="1270966" y="1800225"/>
            <a:ext cx="6603656" cy="4087076"/>
          </a:xfrm>
          <a:prstGeom prst="rect">
            <a:avLst/>
          </a:prstGeom>
        </p:spPr>
      </p:pic>
    </p:spTree>
    <p:extLst>
      <p:ext uri="{BB962C8B-B14F-4D97-AF65-F5344CB8AC3E}">
        <p14:creationId xmlns:p14="http://schemas.microsoft.com/office/powerpoint/2010/main" val="237100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83E0068-7985-44A7-A291-820E45344ACE}"/>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20233A73-25BE-40B2-A8B7-7B224C376557}"/>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1C390564-5985-4779-9388-C5B955B39EBA}"/>
              </a:ext>
            </a:extLst>
          </p:cNvPr>
          <p:cNvSpPr>
            <a:spLocks noGrp="1"/>
          </p:cNvSpPr>
          <p:nvPr>
            <p:ph type="title"/>
          </p:nvPr>
        </p:nvSpPr>
        <p:spPr/>
        <p:txBody>
          <a:bodyPr/>
          <a:lstStyle/>
          <a:p>
            <a:r>
              <a:rPr lang="cs-CZ" dirty="0"/>
              <a:t>Kde byste chtěli pracovat?</a:t>
            </a:r>
          </a:p>
        </p:txBody>
      </p:sp>
      <p:pic>
        <p:nvPicPr>
          <p:cNvPr id="6" name="Zástupný obsah 5">
            <a:extLst>
              <a:ext uri="{FF2B5EF4-FFF2-40B4-BE49-F238E27FC236}">
                <a16:creationId xmlns:a16="http://schemas.microsoft.com/office/drawing/2014/main" id="{F07D0545-FD14-44AB-8798-57F0A5E5A7D5}"/>
              </a:ext>
            </a:extLst>
          </p:cNvPr>
          <p:cNvPicPr>
            <a:picLocks noGrp="1" noChangeAspect="1"/>
          </p:cNvPicPr>
          <p:nvPr>
            <p:ph idx="1"/>
          </p:nvPr>
        </p:nvPicPr>
        <p:blipFill rotWithShape="1">
          <a:blip r:embed="rId3"/>
          <a:srcRect l="11942" t="28604" r="45353" b="33205"/>
          <a:stretch/>
        </p:blipFill>
        <p:spPr>
          <a:xfrm>
            <a:off x="991050" y="1898063"/>
            <a:ext cx="7163487" cy="3603450"/>
          </a:xfrm>
          <a:prstGeom prst="rect">
            <a:avLst/>
          </a:prstGeom>
        </p:spPr>
      </p:pic>
    </p:spTree>
    <p:extLst>
      <p:ext uri="{BB962C8B-B14F-4D97-AF65-F5344CB8AC3E}">
        <p14:creationId xmlns:p14="http://schemas.microsoft.com/office/powerpoint/2010/main" val="69704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B086F77-6B0F-4B5B-931C-2C7B42B494B9}"/>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5B203614-3867-4DEB-AAE5-115C3D98CC63}"/>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ED485607-4C74-48FC-AE4B-05F77A7261A7}"/>
              </a:ext>
            </a:extLst>
          </p:cNvPr>
          <p:cNvSpPr>
            <a:spLocks noGrp="1"/>
          </p:cNvSpPr>
          <p:nvPr>
            <p:ph type="title"/>
          </p:nvPr>
        </p:nvSpPr>
        <p:spPr/>
        <p:txBody>
          <a:bodyPr/>
          <a:lstStyle/>
          <a:p>
            <a:r>
              <a:rPr lang="cs-CZ" dirty="0"/>
              <a:t>Kde byste chtěli pracovat?</a:t>
            </a:r>
          </a:p>
        </p:txBody>
      </p:sp>
      <p:pic>
        <p:nvPicPr>
          <p:cNvPr id="6" name="Zástupný obsah 5">
            <a:extLst>
              <a:ext uri="{FF2B5EF4-FFF2-40B4-BE49-F238E27FC236}">
                <a16:creationId xmlns:a16="http://schemas.microsoft.com/office/drawing/2014/main" id="{F67BF43A-72C1-4213-9103-696B3E4D2EF7}"/>
              </a:ext>
            </a:extLst>
          </p:cNvPr>
          <p:cNvPicPr>
            <a:picLocks noGrp="1" noChangeAspect="1"/>
          </p:cNvPicPr>
          <p:nvPr>
            <p:ph idx="1"/>
          </p:nvPr>
        </p:nvPicPr>
        <p:blipFill rotWithShape="1">
          <a:blip r:embed="rId3"/>
          <a:srcRect l="11684" t="28135" r="42246" b="29985"/>
          <a:stretch/>
        </p:blipFill>
        <p:spPr>
          <a:xfrm>
            <a:off x="990600" y="1636603"/>
            <a:ext cx="7417042" cy="3792647"/>
          </a:xfrm>
          <a:prstGeom prst="rect">
            <a:avLst/>
          </a:prstGeom>
        </p:spPr>
      </p:pic>
    </p:spTree>
    <p:extLst>
      <p:ext uri="{BB962C8B-B14F-4D97-AF65-F5344CB8AC3E}">
        <p14:creationId xmlns:p14="http://schemas.microsoft.com/office/powerpoint/2010/main" val="164630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550CDB9-168D-4CC8-9091-603318D29E6C}"/>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6FFC67FC-6A21-436F-9E3D-69F16614CEC3}"/>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0B19B906-BA3E-4685-9381-F21B6E8E33A8}"/>
              </a:ext>
            </a:extLst>
          </p:cNvPr>
          <p:cNvSpPr>
            <a:spLocks noGrp="1"/>
          </p:cNvSpPr>
          <p:nvPr>
            <p:ph type="title"/>
          </p:nvPr>
        </p:nvSpPr>
        <p:spPr/>
        <p:txBody>
          <a:bodyPr/>
          <a:lstStyle/>
          <a:p>
            <a:r>
              <a:rPr lang="cs-CZ" dirty="0"/>
              <a:t>Kde byste chtěli pracovat?</a:t>
            </a:r>
          </a:p>
        </p:txBody>
      </p:sp>
      <p:pic>
        <p:nvPicPr>
          <p:cNvPr id="6" name="Obrázek 5">
            <a:extLst>
              <a:ext uri="{FF2B5EF4-FFF2-40B4-BE49-F238E27FC236}">
                <a16:creationId xmlns:a16="http://schemas.microsoft.com/office/drawing/2014/main" id="{B4A5E9FE-0DCC-46B7-8B4A-B9455C4A07D3}"/>
              </a:ext>
            </a:extLst>
          </p:cNvPr>
          <p:cNvPicPr>
            <a:picLocks noChangeAspect="1"/>
          </p:cNvPicPr>
          <p:nvPr/>
        </p:nvPicPr>
        <p:blipFill rotWithShape="1">
          <a:blip r:embed="rId3"/>
          <a:srcRect l="10623" t="29633" r="38136" b="28152"/>
          <a:stretch/>
        </p:blipFill>
        <p:spPr>
          <a:xfrm>
            <a:off x="540094" y="1821413"/>
            <a:ext cx="8106671" cy="3756750"/>
          </a:xfrm>
          <a:prstGeom prst="rect">
            <a:avLst/>
          </a:prstGeom>
        </p:spPr>
      </p:pic>
    </p:spTree>
    <p:extLst>
      <p:ext uri="{BB962C8B-B14F-4D97-AF65-F5344CB8AC3E}">
        <p14:creationId xmlns:p14="http://schemas.microsoft.com/office/powerpoint/2010/main" val="3365260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F764D41-AA5E-4966-AEE1-520A36219EA3}"/>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EA58DF30-3D41-4AEC-8D27-37D566B2D9A6}"/>
              </a:ext>
            </a:extLst>
          </p:cNvPr>
          <p:cNvSpPr>
            <a:spLocks noGrp="1"/>
          </p:cNvSpPr>
          <p:nvPr>
            <p:ph type="sldNum" sz="quarter" idx="11"/>
          </p:nvPr>
        </p:nvSpPr>
        <p:spPr/>
        <p:txBody>
          <a:bodyPr/>
          <a:lstStyle/>
          <a:p>
            <a:fld id="{0DE708CC-0C3F-4567-9698-B54C0F35BD31}" type="slidenum">
              <a:rPr lang="cs-CZ" altLang="cs-CZ" smtClean="0"/>
              <a:pPr/>
              <a:t>25</a:t>
            </a:fld>
            <a:endParaRPr lang="cs-CZ" altLang="cs-CZ" dirty="0"/>
          </a:p>
        </p:txBody>
      </p:sp>
      <p:pic>
        <p:nvPicPr>
          <p:cNvPr id="5" name="Obrázek 4">
            <a:extLst>
              <a:ext uri="{FF2B5EF4-FFF2-40B4-BE49-F238E27FC236}">
                <a16:creationId xmlns:a16="http://schemas.microsoft.com/office/drawing/2014/main" id="{17A21903-6E1D-43B4-A46C-80E46A9992C1}"/>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5514" y="665920"/>
            <a:ext cx="914559" cy="382661"/>
          </a:xfrm>
          <a:prstGeom prst="rect">
            <a:avLst/>
          </a:prstGeom>
        </p:spPr>
      </p:pic>
      <p:sp>
        <p:nvSpPr>
          <p:cNvPr id="6" name="Obdélník 5">
            <a:extLst>
              <a:ext uri="{FF2B5EF4-FFF2-40B4-BE49-F238E27FC236}">
                <a16:creationId xmlns:a16="http://schemas.microsoft.com/office/drawing/2014/main" id="{370DD7C1-1F6B-433C-8FEE-C276462FBBCD}"/>
              </a:ext>
            </a:extLst>
          </p:cNvPr>
          <p:cNvSpPr/>
          <p:nvPr>
            <p:custDataLst>
              <p:tags r:id="rId3"/>
            </p:custDataLst>
          </p:nvPr>
        </p:nvSpPr>
        <p:spPr bwMode="auto">
          <a:xfrm>
            <a:off x="0" y="1714500"/>
            <a:ext cx="9145588" cy="3429000"/>
          </a:xfrm>
          <a:prstGeom prst="rect">
            <a:avLst/>
          </a:prstGeom>
          <a:solidFill>
            <a:srgbClr val="FFFFFF"/>
          </a:solidFill>
          <a:ln w="9525" cap="flat" cmpd="sng" algn="ctr">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a:ln>
                  <a:noFill/>
                </a:ln>
                <a:solidFill>
                  <a:srgbClr val="424242"/>
                </a:solidFill>
                <a:effectLst/>
                <a:latin typeface="Tahoma" pitchFamily="34" charset="0"/>
              </a:rPr>
              <a:t>Pro jakou společnost byste si přáli pracovat?</a:t>
            </a:r>
          </a:p>
        </p:txBody>
      </p:sp>
      <p:sp>
        <p:nvSpPr>
          <p:cNvPr id="7" name="Obdélník 6">
            <a:extLst>
              <a:ext uri="{FF2B5EF4-FFF2-40B4-BE49-F238E27FC236}">
                <a16:creationId xmlns:a16="http://schemas.microsoft.com/office/drawing/2014/main" id="{C672BF58-7621-469D-8C76-CEF2C2C03AA4}"/>
              </a:ext>
            </a:extLst>
          </p:cNvPr>
          <p:cNvSpPr/>
          <p:nvPr>
            <p:custDataLst>
              <p:tags r:id="rId4"/>
            </p:custDataLst>
          </p:nvPr>
        </p:nvSpPr>
        <p:spPr bwMode="auto">
          <a:xfrm>
            <a:off x="0" y="5143500"/>
            <a:ext cx="9145588" cy="1714500"/>
          </a:xfrm>
          <a:prstGeom prst="rect">
            <a:avLst/>
          </a:prstGeom>
          <a:solidFill>
            <a:srgbClr val="FFFFF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39AC37"/>
                </a:solidFill>
                <a:effectLst/>
                <a:latin typeface="Tahoma" pitchFamily="34" charset="0"/>
              </a:rPr>
              <a:t>ⓘ</a:t>
            </a:r>
            <a:r>
              <a:rPr kumimoji="0" lang="en-US" sz="1400" b="0" i="0" u="none" strike="noStrike" cap="none" normalizeH="0" baseline="0">
                <a:ln>
                  <a:noFill/>
                </a:ln>
                <a:solidFill>
                  <a:srgbClr val="424242"/>
                </a:solidFill>
                <a:effectLst/>
                <a:latin typeface="Tahoma" pitchFamily="34" charset="0"/>
              </a:rPr>
              <a:t> Start presenting to display the poll results on this slide.</a:t>
            </a:r>
            <a:endParaRPr kumimoji="0" lang="cs-CZ" sz="1400" b="0" i="0" u="none" strike="noStrike" cap="none" normalizeH="0" baseline="0">
              <a:ln>
                <a:noFill/>
              </a:ln>
              <a:solidFill>
                <a:srgbClr val="424242"/>
              </a:solidFill>
              <a:effectLst/>
              <a:latin typeface="Tahoma" pitchFamily="34" charset="0"/>
            </a:endParaRPr>
          </a:p>
        </p:txBody>
      </p:sp>
    </p:spTree>
    <p:custDataLst>
      <p:tags r:id="rId1"/>
    </p:custDataLst>
    <p:extLst>
      <p:ext uri="{BB962C8B-B14F-4D97-AF65-F5344CB8AC3E}">
        <p14:creationId xmlns:p14="http://schemas.microsoft.com/office/powerpoint/2010/main" val="3769844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90C1107-7036-4F7F-B25E-3963DD2A9AD9}"/>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F40E5405-233E-48BA-806C-2BF4E660B1C5}"/>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7D7C213D-3574-456A-8476-5D180465CF16}"/>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9BCEFB61-3202-47F1-9734-9ECF3C706806}"/>
              </a:ext>
            </a:extLst>
          </p:cNvPr>
          <p:cNvPicPr>
            <a:picLocks noGrp="1" noChangeAspect="1"/>
          </p:cNvPicPr>
          <p:nvPr>
            <p:ph idx="1"/>
          </p:nvPr>
        </p:nvPicPr>
        <p:blipFill rotWithShape="1">
          <a:blip r:embed="rId3"/>
          <a:srcRect l="8837" t="27224" r="37588" b="22623"/>
          <a:stretch/>
        </p:blipFill>
        <p:spPr>
          <a:xfrm>
            <a:off x="405072" y="1508700"/>
            <a:ext cx="8494598" cy="4473000"/>
          </a:xfrm>
          <a:prstGeom prst="rect">
            <a:avLst/>
          </a:prstGeom>
        </p:spPr>
      </p:pic>
    </p:spTree>
    <p:extLst>
      <p:ext uri="{BB962C8B-B14F-4D97-AF65-F5344CB8AC3E}">
        <p14:creationId xmlns:p14="http://schemas.microsoft.com/office/powerpoint/2010/main" val="3427399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3CDAD3E-44F9-4F77-A8B5-E2E4CC72D4E1}"/>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AB477BFB-2598-429A-BE2B-598F0A516625}"/>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99946EFD-895A-40D9-8354-94EB69B0AEBC}"/>
              </a:ext>
            </a:extLst>
          </p:cNvPr>
          <p:cNvSpPr>
            <a:spLocks noGrp="1"/>
          </p:cNvSpPr>
          <p:nvPr>
            <p:ph type="title"/>
          </p:nvPr>
        </p:nvSpPr>
        <p:spPr/>
        <p:txBody>
          <a:bodyPr/>
          <a:lstStyle/>
          <a:p>
            <a:r>
              <a:rPr lang="cs-CZ" dirty="0"/>
              <a:t>Jak podpořit kulturu inovací</a:t>
            </a:r>
          </a:p>
        </p:txBody>
      </p:sp>
      <p:sp>
        <p:nvSpPr>
          <p:cNvPr id="5" name="Zástupný obsah 4">
            <a:extLst>
              <a:ext uri="{FF2B5EF4-FFF2-40B4-BE49-F238E27FC236}">
                <a16:creationId xmlns:a16="http://schemas.microsoft.com/office/drawing/2014/main" id="{83846A6A-D768-44C6-86C8-7BF113E8C967}"/>
              </a:ext>
            </a:extLst>
          </p:cNvPr>
          <p:cNvSpPr>
            <a:spLocks noGrp="1"/>
          </p:cNvSpPr>
          <p:nvPr>
            <p:ph idx="1"/>
          </p:nvPr>
        </p:nvSpPr>
        <p:spPr/>
        <p:txBody>
          <a:bodyPr/>
          <a:lstStyle/>
          <a:p>
            <a:r>
              <a:rPr lang="cs-CZ" dirty="0"/>
              <a:t>Co říkáte, musíte i dělat</a:t>
            </a:r>
          </a:p>
          <a:p>
            <a:r>
              <a:rPr lang="cs-CZ" dirty="0"/>
              <a:t>Neustálá péče</a:t>
            </a:r>
          </a:p>
          <a:p>
            <a:r>
              <a:rPr lang="cs-CZ" dirty="0"/>
              <a:t>„Magnety a repelenty“ v popisu kultury</a:t>
            </a:r>
          </a:p>
          <a:p>
            <a:r>
              <a:rPr lang="cs-CZ" dirty="0"/>
              <a:t>Pomáhá ohodnotit soulad člověka s kulturou</a:t>
            </a:r>
          </a:p>
          <a:p>
            <a:endParaRPr lang="cs-CZ" dirty="0"/>
          </a:p>
          <a:p>
            <a:endParaRPr lang="cs-CZ" dirty="0"/>
          </a:p>
        </p:txBody>
      </p:sp>
    </p:spTree>
    <p:extLst>
      <p:ext uri="{BB962C8B-B14F-4D97-AF65-F5344CB8AC3E}">
        <p14:creationId xmlns:p14="http://schemas.microsoft.com/office/powerpoint/2010/main" val="2806342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829CE9F-AFE5-41D9-83C1-7963EFBD91A6}"/>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DD1066AD-F1B7-43FD-9FBC-3C1604029B0E}"/>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8FAE4609-5844-499C-9BAB-63C85B3F6C1C}"/>
              </a:ext>
            </a:extLst>
          </p:cNvPr>
          <p:cNvSpPr>
            <a:spLocks noGrp="1"/>
          </p:cNvSpPr>
          <p:nvPr>
            <p:ph type="title"/>
          </p:nvPr>
        </p:nvSpPr>
        <p:spPr/>
        <p:txBody>
          <a:bodyPr/>
          <a:lstStyle/>
          <a:p>
            <a:r>
              <a:rPr lang="cs-CZ" dirty="0"/>
              <a:t>Týmová práce</a:t>
            </a:r>
          </a:p>
        </p:txBody>
      </p:sp>
      <p:sp>
        <p:nvSpPr>
          <p:cNvPr id="5" name="Zástupný obsah 4">
            <a:extLst>
              <a:ext uri="{FF2B5EF4-FFF2-40B4-BE49-F238E27FC236}">
                <a16:creationId xmlns:a16="http://schemas.microsoft.com/office/drawing/2014/main" id="{6DF6F812-0DE6-4E0C-B403-7B5BC2EB368E}"/>
              </a:ext>
            </a:extLst>
          </p:cNvPr>
          <p:cNvSpPr>
            <a:spLocks noGrp="1"/>
          </p:cNvSpPr>
          <p:nvPr>
            <p:ph idx="1"/>
          </p:nvPr>
        </p:nvSpPr>
        <p:spPr/>
        <p:txBody>
          <a:bodyPr/>
          <a:lstStyle/>
          <a:p>
            <a:r>
              <a:rPr lang="cs-CZ" dirty="0" err="1"/>
              <a:t>Functional</a:t>
            </a:r>
            <a:r>
              <a:rPr lang="cs-CZ" dirty="0"/>
              <a:t> </a:t>
            </a:r>
            <a:r>
              <a:rPr lang="cs-CZ" dirty="0" err="1"/>
              <a:t>teams</a:t>
            </a:r>
            <a:r>
              <a:rPr lang="cs-CZ" dirty="0"/>
              <a:t> (</a:t>
            </a:r>
            <a:r>
              <a:rPr lang="cs-CZ" dirty="0" err="1"/>
              <a:t>kaizen</a:t>
            </a:r>
            <a:r>
              <a:rPr lang="cs-CZ" dirty="0"/>
              <a:t>, procesní inovace)</a:t>
            </a:r>
          </a:p>
          <a:p>
            <a:r>
              <a:rPr lang="cs-CZ" dirty="0" err="1"/>
              <a:t>Cross</a:t>
            </a:r>
            <a:r>
              <a:rPr lang="cs-CZ" dirty="0"/>
              <a:t> – </a:t>
            </a:r>
            <a:r>
              <a:rPr lang="cs-CZ" dirty="0" err="1"/>
              <a:t>functional</a:t>
            </a:r>
            <a:r>
              <a:rPr lang="cs-CZ" dirty="0"/>
              <a:t> </a:t>
            </a:r>
            <a:r>
              <a:rPr lang="cs-CZ" dirty="0" err="1"/>
              <a:t>teams</a:t>
            </a:r>
            <a:r>
              <a:rPr lang="cs-CZ" dirty="0"/>
              <a:t> (inkrementální inovace)</a:t>
            </a:r>
          </a:p>
          <a:p>
            <a:r>
              <a:rPr lang="cs-CZ" dirty="0" err="1"/>
              <a:t>Heavyweight</a:t>
            </a:r>
            <a:r>
              <a:rPr lang="cs-CZ" dirty="0"/>
              <a:t> </a:t>
            </a:r>
            <a:r>
              <a:rPr lang="cs-CZ" dirty="0" err="1"/>
              <a:t>cross-functional</a:t>
            </a:r>
            <a:r>
              <a:rPr lang="cs-CZ" dirty="0"/>
              <a:t> team (radikální inovace)</a:t>
            </a:r>
          </a:p>
          <a:p>
            <a:r>
              <a:rPr lang="cs-CZ" dirty="0" err="1"/>
              <a:t>Autonomous</a:t>
            </a:r>
            <a:r>
              <a:rPr lang="cs-CZ" dirty="0"/>
              <a:t> </a:t>
            </a:r>
            <a:r>
              <a:rPr lang="cs-CZ" dirty="0" err="1"/>
              <a:t>teams</a:t>
            </a:r>
            <a:r>
              <a:rPr lang="cs-CZ" dirty="0"/>
              <a:t> (nové trhy, nové společnosti)</a:t>
            </a:r>
          </a:p>
          <a:p>
            <a:r>
              <a:rPr lang="cs-CZ" dirty="0" err="1"/>
              <a:t>Virtual</a:t>
            </a:r>
            <a:r>
              <a:rPr lang="cs-CZ" dirty="0"/>
              <a:t> </a:t>
            </a:r>
            <a:r>
              <a:rPr lang="cs-CZ" dirty="0" err="1"/>
              <a:t>teams</a:t>
            </a:r>
            <a:r>
              <a:rPr lang="cs-CZ" dirty="0"/>
              <a:t> (nové technologie)</a:t>
            </a:r>
          </a:p>
          <a:p>
            <a:r>
              <a:rPr lang="cs-CZ" dirty="0"/>
              <a:t>Výběr týmu – týmové role</a:t>
            </a:r>
          </a:p>
        </p:txBody>
      </p:sp>
    </p:spTree>
    <p:extLst>
      <p:ext uri="{BB962C8B-B14F-4D97-AF65-F5344CB8AC3E}">
        <p14:creationId xmlns:p14="http://schemas.microsoft.com/office/powerpoint/2010/main" val="232009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8BAD72-FCFD-466E-8080-6FC485D7F695}"/>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FF288531-930E-4641-B07F-F6B900D9EB9B}"/>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F58549BA-9E62-40BD-8BF4-32A94489A053}"/>
              </a:ext>
            </a:extLst>
          </p:cNvPr>
          <p:cNvSpPr>
            <a:spLocks noGrp="1"/>
          </p:cNvSpPr>
          <p:nvPr>
            <p:ph type="title"/>
          </p:nvPr>
        </p:nvSpPr>
        <p:spPr/>
        <p:txBody>
          <a:bodyPr/>
          <a:lstStyle/>
          <a:p>
            <a:r>
              <a:rPr lang="cs-CZ" dirty="0"/>
              <a:t>Leadership</a:t>
            </a:r>
          </a:p>
        </p:txBody>
      </p:sp>
      <p:sp>
        <p:nvSpPr>
          <p:cNvPr id="5" name="Zástupný obsah 4">
            <a:extLst>
              <a:ext uri="{FF2B5EF4-FFF2-40B4-BE49-F238E27FC236}">
                <a16:creationId xmlns:a16="http://schemas.microsoft.com/office/drawing/2014/main" id="{F45C7CC3-47FE-4169-80C0-951D50F2B1A9}"/>
              </a:ext>
            </a:extLst>
          </p:cNvPr>
          <p:cNvSpPr>
            <a:spLocks noGrp="1"/>
          </p:cNvSpPr>
          <p:nvPr>
            <p:ph idx="1"/>
          </p:nvPr>
        </p:nvSpPr>
        <p:spPr/>
        <p:txBody>
          <a:bodyPr>
            <a:normAutofit/>
          </a:bodyPr>
          <a:lstStyle/>
          <a:p>
            <a:r>
              <a:rPr lang="cs-CZ" dirty="0"/>
              <a:t>CEO – význam v inovacích</a:t>
            </a:r>
          </a:p>
          <a:p>
            <a:pPr lvl="1"/>
            <a:r>
              <a:rPr lang="cs-CZ" dirty="0"/>
              <a:t>Volba inovační strategie</a:t>
            </a:r>
          </a:p>
          <a:p>
            <a:pPr lvl="1"/>
            <a:r>
              <a:rPr lang="cs-CZ" dirty="0"/>
              <a:t>Komunikace a vytváření </a:t>
            </a:r>
            <a:r>
              <a:rPr lang="cs-CZ"/>
              <a:t>inovačního prostředí</a:t>
            </a:r>
          </a:p>
          <a:p>
            <a:pPr lvl="1"/>
            <a:r>
              <a:rPr lang="cs-CZ"/>
              <a:t>Komunikace </a:t>
            </a:r>
            <a:r>
              <a:rPr lang="cs-CZ" dirty="0"/>
              <a:t>o důležitosti inovací, směřování času managementu k inovačním projektům, výběr správných lidí na správním místě, tvorba klíčových aspektů kultury – experimentování apod.)</a:t>
            </a:r>
          </a:p>
          <a:p>
            <a:r>
              <a:rPr lang="cs-CZ" dirty="0"/>
              <a:t>Řídící styl – měl by se umět ptát, pozorovat, spojovat skutečnosti, experimentovat, propojovat.</a:t>
            </a:r>
          </a:p>
        </p:txBody>
      </p:sp>
    </p:spTree>
    <p:extLst>
      <p:ext uri="{BB962C8B-B14F-4D97-AF65-F5344CB8AC3E}">
        <p14:creationId xmlns:p14="http://schemas.microsoft.com/office/powerpoint/2010/main" val="95428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47224D7-DDC2-4DDB-A01C-B33DF0AFEC97}"/>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F05541A0-6199-47DE-8975-9518520FC802}"/>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1D690921-0FA7-44E2-9627-24E7529F9C49}"/>
              </a:ext>
            </a:extLst>
          </p:cNvPr>
          <p:cNvSpPr>
            <a:spLocks noGrp="1"/>
          </p:cNvSpPr>
          <p:nvPr>
            <p:ph type="title"/>
          </p:nvPr>
        </p:nvSpPr>
        <p:spPr/>
        <p:txBody>
          <a:bodyPr/>
          <a:lstStyle/>
          <a:p>
            <a:r>
              <a:rPr lang="cs-CZ" dirty="0"/>
              <a:t>Co je to inovační kultura</a:t>
            </a:r>
          </a:p>
        </p:txBody>
      </p:sp>
      <p:sp>
        <p:nvSpPr>
          <p:cNvPr id="5" name="Zástupný obsah 4">
            <a:extLst>
              <a:ext uri="{FF2B5EF4-FFF2-40B4-BE49-F238E27FC236}">
                <a16:creationId xmlns:a16="http://schemas.microsoft.com/office/drawing/2014/main" id="{2A20635B-FEA9-409E-B580-AF66FA22080C}"/>
              </a:ext>
            </a:extLst>
          </p:cNvPr>
          <p:cNvSpPr>
            <a:spLocks noGrp="1"/>
          </p:cNvSpPr>
          <p:nvPr>
            <p:ph idx="1"/>
          </p:nvPr>
        </p:nvSpPr>
        <p:spPr>
          <a:xfrm>
            <a:off x="540095" y="1692002"/>
            <a:ext cx="8066301" cy="4787998"/>
          </a:xfrm>
        </p:spPr>
        <p:txBody>
          <a:bodyPr>
            <a:normAutofit fontScale="70000" lnSpcReduction="20000"/>
          </a:bodyPr>
          <a:lstStyle/>
          <a:p>
            <a:r>
              <a:rPr lang="cs-CZ" dirty="0"/>
              <a:t>Někdy též pojem „</a:t>
            </a:r>
            <a:r>
              <a:rPr lang="cs-CZ" dirty="0" err="1"/>
              <a:t>culture</a:t>
            </a:r>
            <a:r>
              <a:rPr lang="cs-CZ" dirty="0"/>
              <a:t> </a:t>
            </a:r>
            <a:r>
              <a:rPr lang="cs-CZ" dirty="0" err="1"/>
              <a:t>of</a:t>
            </a:r>
            <a:r>
              <a:rPr lang="cs-CZ" dirty="0"/>
              <a:t> Innovation“; </a:t>
            </a:r>
            <a:r>
              <a:rPr lang="cs-CZ" dirty="0" err="1"/>
              <a:t>organizational</a:t>
            </a:r>
            <a:r>
              <a:rPr lang="cs-CZ" dirty="0"/>
              <a:t> </a:t>
            </a:r>
            <a:r>
              <a:rPr lang="cs-CZ" dirty="0" err="1"/>
              <a:t>creativity</a:t>
            </a:r>
            <a:r>
              <a:rPr lang="cs-CZ" dirty="0"/>
              <a:t>, </a:t>
            </a:r>
            <a:r>
              <a:rPr lang="cs-CZ" dirty="0" err="1"/>
              <a:t>entrepreneurial</a:t>
            </a:r>
            <a:r>
              <a:rPr lang="cs-CZ" dirty="0"/>
              <a:t> </a:t>
            </a:r>
            <a:r>
              <a:rPr lang="cs-CZ" dirty="0" err="1"/>
              <a:t>creativity</a:t>
            </a:r>
            <a:r>
              <a:rPr lang="cs-CZ" dirty="0"/>
              <a:t>; </a:t>
            </a:r>
            <a:r>
              <a:rPr lang="cs-CZ" dirty="0" err="1"/>
              <a:t>corporate</a:t>
            </a:r>
            <a:r>
              <a:rPr lang="cs-CZ" dirty="0"/>
              <a:t> </a:t>
            </a:r>
            <a:r>
              <a:rPr lang="cs-CZ" dirty="0" err="1"/>
              <a:t>creativity</a:t>
            </a:r>
            <a:r>
              <a:rPr lang="cs-CZ" dirty="0"/>
              <a:t>; </a:t>
            </a:r>
            <a:r>
              <a:rPr lang="cs-CZ" dirty="0" err="1"/>
              <a:t>creative</a:t>
            </a:r>
            <a:r>
              <a:rPr lang="cs-CZ" dirty="0"/>
              <a:t> </a:t>
            </a:r>
            <a:r>
              <a:rPr lang="cs-CZ" dirty="0" err="1"/>
              <a:t>climate</a:t>
            </a:r>
            <a:r>
              <a:rPr lang="cs-CZ" dirty="0"/>
              <a:t>; </a:t>
            </a:r>
            <a:r>
              <a:rPr lang="cs-CZ" dirty="0" err="1"/>
              <a:t>climate</a:t>
            </a:r>
            <a:r>
              <a:rPr lang="cs-CZ" dirty="0"/>
              <a:t> </a:t>
            </a:r>
            <a:r>
              <a:rPr lang="cs-CZ" dirty="0" err="1"/>
              <a:t>of</a:t>
            </a:r>
            <a:r>
              <a:rPr lang="cs-CZ" dirty="0"/>
              <a:t> Innovation </a:t>
            </a:r>
            <a:r>
              <a:rPr lang="cs-CZ" dirty="0" err="1"/>
              <a:t>or</a:t>
            </a:r>
            <a:r>
              <a:rPr lang="cs-CZ" dirty="0"/>
              <a:t> </a:t>
            </a:r>
            <a:r>
              <a:rPr lang="cs-CZ" dirty="0" err="1"/>
              <a:t>culture</a:t>
            </a:r>
            <a:r>
              <a:rPr lang="cs-CZ" dirty="0"/>
              <a:t> </a:t>
            </a:r>
            <a:r>
              <a:rPr lang="cs-CZ" dirty="0" err="1"/>
              <a:t>promoting</a:t>
            </a:r>
            <a:r>
              <a:rPr lang="cs-CZ" dirty="0"/>
              <a:t> </a:t>
            </a:r>
            <a:r>
              <a:rPr lang="cs-CZ" dirty="0" err="1"/>
              <a:t>innovation</a:t>
            </a:r>
            <a:endParaRPr lang="cs-CZ" dirty="0"/>
          </a:p>
          <a:p>
            <a:r>
              <a:rPr lang="en-US" dirty="0"/>
              <a:t>“</a:t>
            </a:r>
            <a:r>
              <a:rPr lang="en-US" i="1" dirty="0"/>
              <a:t>The social environment that enables staff members to develop ideas and implement innovations.</a:t>
            </a:r>
            <a:r>
              <a:rPr lang="en-US" dirty="0"/>
              <a:t>“</a:t>
            </a:r>
            <a:r>
              <a:rPr lang="cs-CZ" dirty="0" err="1"/>
              <a:t>Meyer</a:t>
            </a:r>
            <a:r>
              <a:rPr lang="cs-CZ" dirty="0"/>
              <a:t>, tvůrce nástroje </a:t>
            </a:r>
            <a:r>
              <a:rPr lang="cs-CZ" dirty="0" err="1"/>
              <a:t>Innolytics</a:t>
            </a:r>
            <a:endParaRPr lang="cs-CZ" dirty="0"/>
          </a:p>
          <a:p>
            <a:r>
              <a:rPr lang="en-US" dirty="0"/>
              <a:t>A culture of innovation is an environment that supports creative thinking and advances efforts to extract economic and social value from knowledge, and, in doing so, generates new or improved products, services or processes.</a:t>
            </a:r>
            <a:r>
              <a:rPr lang="cs-CZ" dirty="0"/>
              <a:t> (</a:t>
            </a:r>
            <a:r>
              <a:rPr lang="cs-CZ" dirty="0" err="1"/>
              <a:t>Hepburn</a:t>
            </a:r>
            <a:r>
              <a:rPr lang="cs-CZ" dirty="0"/>
              <a:t>, 2013)</a:t>
            </a:r>
          </a:p>
          <a:p>
            <a:r>
              <a:rPr lang="cs-CZ" sz="2700" dirty="0" err="1"/>
              <a:t>Building</a:t>
            </a:r>
            <a:r>
              <a:rPr lang="cs-CZ" sz="2700" dirty="0"/>
              <a:t> a </a:t>
            </a:r>
            <a:r>
              <a:rPr lang="cs-CZ" sz="2700" dirty="0" err="1"/>
              <a:t>culture</a:t>
            </a:r>
            <a:r>
              <a:rPr lang="cs-CZ" sz="2700" dirty="0"/>
              <a:t> </a:t>
            </a:r>
            <a:r>
              <a:rPr lang="cs-CZ" sz="2700" dirty="0" err="1"/>
              <a:t>of</a:t>
            </a:r>
            <a:r>
              <a:rPr lang="cs-CZ" sz="2700" dirty="0"/>
              <a:t> </a:t>
            </a:r>
            <a:r>
              <a:rPr lang="cs-CZ" sz="2700" dirty="0" err="1"/>
              <a:t>innovation</a:t>
            </a:r>
            <a:r>
              <a:rPr lang="cs-CZ" sz="2700" dirty="0"/>
              <a:t> </a:t>
            </a:r>
            <a:r>
              <a:rPr lang="cs-CZ" sz="2700" dirty="0" err="1"/>
              <a:t>would</a:t>
            </a:r>
            <a:r>
              <a:rPr lang="cs-CZ" sz="2700" dirty="0"/>
              <a:t> </a:t>
            </a:r>
            <a:r>
              <a:rPr lang="cs-CZ" sz="2700" dirty="0" err="1"/>
              <a:t>entail</a:t>
            </a:r>
            <a:r>
              <a:rPr lang="cs-CZ" sz="2700" dirty="0"/>
              <a:t> </a:t>
            </a:r>
            <a:r>
              <a:rPr lang="cs-CZ" sz="2700" dirty="0" err="1"/>
              <a:t>providing</a:t>
            </a:r>
            <a:r>
              <a:rPr lang="cs-CZ" sz="2700" dirty="0"/>
              <a:t> </a:t>
            </a:r>
            <a:r>
              <a:rPr lang="cs-CZ" sz="2700" dirty="0" err="1"/>
              <a:t>the</a:t>
            </a:r>
            <a:r>
              <a:rPr lang="cs-CZ" sz="2700" dirty="0"/>
              <a:t> environment and </a:t>
            </a:r>
            <a:r>
              <a:rPr lang="cs-CZ" sz="2700" dirty="0" err="1"/>
              <a:t>infrastructure</a:t>
            </a:r>
            <a:r>
              <a:rPr lang="cs-CZ" sz="2700" dirty="0"/>
              <a:t> </a:t>
            </a:r>
            <a:r>
              <a:rPr lang="cs-CZ" sz="2700" dirty="0" err="1"/>
              <a:t>that</a:t>
            </a:r>
            <a:r>
              <a:rPr lang="cs-CZ" sz="2700" dirty="0"/>
              <a:t> </a:t>
            </a:r>
            <a:r>
              <a:rPr lang="cs-CZ" sz="2700" dirty="0" err="1"/>
              <a:t>would</a:t>
            </a:r>
            <a:r>
              <a:rPr lang="cs-CZ" sz="2700" dirty="0"/>
              <a:t> influence </a:t>
            </a:r>
            <a:r>
              <a:rPr lang="cs-CZ" sz="2700" dirty="0" err="1"/>
              <a:t>employees</a:t>
            </a:r>
            <a:r>
              <a:rPr lang="cs-CZ" sz="2700" dirty="0"/>
              <a:t> to support </a:t>
            </a:r>
            <a:r>
              <a:rPr lang="cs-CZ" sz="2700" dirty="0" err="1"/>
              <a:t>thoughts</a:t>
            </a:r>
            <a:r>
              <a:rPr lang="cs-CZ" sz="2700" dirty="0"/>
              <a:t> and </a:t>
            </a:r>
            <a:r>
              <a:rPr lang="cs-CZ" sz="2700" dirty="0" err="1"/>
              <a:t>actions</a:t>
            </a:r>
            <a:r>
              <a:rPr lang="cs-CZ" sz="2700" dirty="0"/>
              <a:t> </a:t>
            </a:r>
            <a:r>
              <a:rPr lang="cs-CZ" sz="2700" dirty="0" err="1"/>
              <a:t>necessary</a:t>
            </a:r>
            <a:r>
              <a:rPr lang="cs-CZ" sz="2700" dirty="0"/>
              <a:t> </a:t>
            </a:r>
            <a:r>
              <a:rPr lang="cs-CZ" sz="2700" dirty="0" err="1"/>
              <a:t>for</a:t>
            </a:r>
            <a:r>
              <a:rPr lang="cs-CZ" sz="2700" dirty="0"/>
              <a:t> </a:t>
            </a:r>
            <a:r>
              <a:rPr lang="cs-CZ" sz="2700" dirty="0" err="1"/>
              <a:t>innovation</a:t>
            </a:r>
            <a:r>
              <a:rPr lang="cs-CZ" sz="2700" dirty="0"/>
              <a:t>  (</a:t>
            </a:r>
            <a:r>
              <a:rPr lang="cs-CZ" sz="2700" dirty="0" err="1"/>
              <a:t>Dobni</a:t>
            </a:r>
            <a:r>
              <a:rPr lang="cs-CZ" sz="2700" dirty="0"/>
              <a:t>, 2008)</a:t>
            </a:r>
          </a:p>
        </p:txBody>
      </p:sp>
    </p:spTree>
    <p:extLst>
      <p:ext uri="{BB962C8B-B14F-4D97-AF65-F5344CB8AC3E}">
        <p14:creationId xmlns:p14="http://schemas.microsoft.com/office/powerpoint/2010/main" val="2311186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608154C-AD90-474C-81FF-8A1724F3DDCE}"/>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3055BD47-D3FA-458E-9EFA-E12051AA1A62}"/>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80A06C09-DE26-4001-B64F-C3923BBD2F96}"/>
              </a:ext>
            </a:extLst>
          </p:cNvPr>
          <p:cNvSpPr>
            <a:spLocks noGrp="1"/>
          </p:cNvSpPr>
          <p:nvPr>
            <p:ph type="title"/>
          </p:nvPr>
        </p:nvSpPr>
        <p:spPr/>
        <p:txBody>
          <a:bodyPr/>
          <a:lstStyle/>
          <a:p>
            <a:r>
              <a:rPr lang="cs-CZ" dirty="0"/>
              <a:t>Nebezpečí inovační kultury</a:t>
            </a:r>
          </a:p>
        </p:txBody>
      </p:sp>
      <p:sp>
        <p:nvSpPr>
          <p:cNvPr id="5" name="Zástupný obsah 4">
            <a:extLst>
              <a:ext uri="{FF2B5EF4-FFF2-40B4-BE49-F238E27FC236}">
                <a16:creationId xmlns:a16="http://schemas.microsoft.com/office/drawing/2014/main" id="{376A2FE9-EB7E-4242-A676-067A5C47B5FD}"/>
              </a:ext>
            </a:extLst>
          </p:cNvPr>
          <p:cNvSpPr>
            <a:spLocks noGrp="1"/>
          </p:cNvSpPr>
          <p:nvPr>
            <p:ph idx="1"/>
          </p:nvPr>
        </p:nvSpPr>
        <p:spPr/>
        <p:txBody>
          <a:bodyPr/>
          <a:lstStyle/>
          <a:p>
            <a:r>
              <a:rPr lang="cs-CZ" dirty="0"/>
              <a:t>Pozor na „</a:t>
            </a:r>
            <a:r>
              <a:rPr lang="cs-CZ" dirty="0" err="1"/>
              <a:t>acceleration</a:t>
            </a:r>
            <a:r>
              <a:rPr lang="cs-CZ" dirty="0"/>
              <a:t> trap“  - pozor na příliš mnoho změn </a:t>
            </a:r>
          </a:p>
          <a:p>
            <a:r>
              <a:rPr lang="cs-CZ" dirty="0"/>
              <a:t>Silná hierarchická kontrola</a:t>
            </a:r>
          </a:p>
          <a:p>
            <a:r>
              <a:rPr lang="cs-CZ" dirty="0"/>
              <a:t>Absence uznání</a:t>
            </a:r>
          </a:p>
          <a:p>
            <a:r>
              <a:rPr lang="cs-CZ" dirty="0"/>
              <a:t>Snižování počtu zaměstnanců je destruktivní – stres omezuje kreativitu</a:t>
            </a:r>
          </a:p>
          <a:p>
            <a:endParaRPr lang="cs-CZ" dirty="0"/>
          </a:p>
        </p:txBody>
      </p:sp>
    </p:spTree>
    <p:extLst>
      <p:ext uri="{BB962C8B-B14F-4D97-AF65-F5344CB8AC3E}">
        <p14:creationId xmlns:p14="http://schemas.microsoft.com/office/powerpoint/2010/main" val="3593726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D42696-5157-4A6E-B11D-E60192889B69}"/>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22EAB3D1-870A-46A5-BB23-29204FA90EF3}"/>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2619748E-8118-4E0D-A8EE-97EDDE40E3CE}"/>
              </a:ext>
            </a:extLst>
          </p:cNvPr>
          <p:cNvSpPr>
            <a:spLocks noGrp="1"/>
          </p:cNvSpPr>
          <p:nvPr>
            <p:ph type="title"/>
          </p:nvPr>
        </p:nvSpPr>
        <p:spPr/>
        <p:txBody>
          <a:bodyPr/>
          <a:lstStyle/>
          <a:p>
            <a:r>
              <a:rPr lang="cs-CZ" dirty="0"/>
              <a:t>AXA – inovační kultura</a:t>
            </a:r>
          </a:p>
        </p:txBody>
      </p:sp>
      <p:sp>
        <p:nvSpPr>
          <p:cNvPr id="5" name="Zástupný obsah 4">
            <a:extLst>
              <a:ext uri="{FF2B5EF4-FFF2-40B4-BE49-F238E27FC236}">
                <a16:creationId xmlns:a16="http://schemas.microsoft.com/office/drawing/2014/main" id="{1CB5DDFD-A58B-419E-9E80-5672E02BC00E}"/>
              </a:ext>
            </a:extLst>
          </p:cNvPr>
          <p:cNvSpPr>
            <a:spLocks noGrp="1"/>
          </p:cNvSpPr>
          <p:nvPr>
            <p:ph idx="1"/>
          </p:nvPr>
        </p:nvSpPr>
        <p:spPr>
          <a:xfrm>
            <a:off x="540095" y="1692002"/>
            <a:ext cx="4032699" cy="4139998"/>
          </a:xfrm>
        </p:spPr>
        <p:txBody>
          <a:bodyPr/>
          <a:lstStyle/>
          <a:p>
            <a:r>
              <a:rPr lang="cs-CZ" dirty="0" err="1"/>
              <a:t>MadHouse</a:t>
            </a:r>
            <a:endParaRPr lang="cs-CZ" dirty="0"/>
          </a:p>
          <a:p>
            <a:r>
              <a:rPr lang="cs-CZ" dirty="0" err="1"/>
              <a:t>Task</a:t>
            </a:r>
            <a:r>
              <a:rPr lang="cs-CZ" dirty="0"/>
              <a:t> </a:t>
            </a:r>
            <a:r>
              <a:rPr lang="cs-CZ" dirty="0" err="1"/>
              <a:t>Masters</a:t>
            </a:r>
            <a:r>
              <a:rPr lang="cs-CZ" dirty="0"/>
              <a:t> iniciativa</a:t>
            </a:r>
          </a:p>
          <a:p>
            <a:r>
              <a:rPr lang="cs-CZ" dirty="0"/>
              <a:t>Odměňování </a:t>
            </a:r>
          </a:p>
          <a:p>
            <a:r>
              <a:rPr lang="cs-CZ" dirty="0"/>
              <a:t>Komunikace - Innovation </a:t>
            </a:r>
            <a:r>
              <a:rPr lang="cs-CZ" dirty="0" err="1"/>
              <a:t>corridor</a:t>
            </a:r>
            <a:endParaRPr lang="cs-CZ" dirty="0"/>
          </a:p>
          <a:p>
            <a:r>
              <a:rPr lang="cs-CZ" dirty="0"/>
              <a:t>Innovation </a:t>
            </a:r>
            <a:r>
              <a:rPr lang="cs-CZ" dirty="0" err="1"/>
              <a:t>Quadrant</a:t>
            </a:r>
            <a:endParaRPr lang="cs-CZ" dirty="0"/>
          </a:p>
          <a:p>
            <a:endParaRPr lang="cs-CZ" dirty="0"/>
          </a:p>
          <a:p>
            <a:endParaRPr lang="cs-CZ" dirty="0"/>
          </a:p>
        </p:txBody>
      </p:sp>
      <p:pic>
        <p:nvPicPr>
          <p:cNvPr id="6" name="Obrázek 5">
            <a:extLst>
              <a:ext uri="{FF2B5EF4-FFF2-40B4-BE49-F238E27FC236}">
                <a16:creationId xmlns:a16="http://schemas.microsoft.com/office/drawing/2014/main" id="{7B5DCD52-F791-4551-B60F-2078A2C0CC43}"/>
              </a:ext>
            </a:extLst>
          </p:cNvPr>
          <p:cNvPicPr>
            <a:picLocks noChangeAspect="1"/>
          </p:cNvPicPr>
          <p:nvPr/>
        </p:nvPicPr>
        <p:blipFill>
          <a:blip r:embed="rId3"/>
          <a:stretch>
            <a:fillRect/>
          </a:stretch>
        </p:blipFill>
        <p:spPr>
          <a:xfrm>
            <a:off x="4572794" y="1881448"/>
            <a:ext cx="4421258" cy="3194924"/>
          </a:xfrm>
          <a:prstGeom prst="rect">
            <a:avLst/>
          </a:prstGeom>
        </p:spPr>
      </p:pic>
      <p:pic>
        <p:nvPicPr>
          <p:cNvPr id="7" name="Obrázek 6" descr="Obsah obrázku kreslení&#10;&#10;Popis byl vytvořen automaticky">
            <a:extLst>
              <a:ext uri="{FF2B5EF4-FFF2-40B4-BE49-F238E27FC236}">
                <a16:creationId xmlns:a16="http://schemas.microsoft.com/office/drawing/2014/main" id="{67507D04-6A64-4B0C-890F-185BEFBA5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14" y="729820"/>
            <a:ext cx="1671379" cy="1671379"/>
          </a:xfrm>
          <a:prstGeom prst="rect">
            <a:avLst/>
          </a:prstGeom>
        </p:spPr>
      </p:pic>
    </p:spTree>
    <p:extLst>
      <p:ext uri="{BB962C8B-B14F-4D97-AF65-F5344CB8AC3E}">
        <p14:creationId xmlns:p14="http://schemas.microsoft.com/office/powerpoint/2010/main" val="561098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578317-D19C-4489-8E2F-A0A03C580163}"/>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65CEDEA4-B779-4AEE-B573-650C4D60B0DB}"/>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BEEA62CB-50A1-4D1B-B4DC-3773A95346C0}"/>
              </a:ext>
            </a:extLst>
          </p:cNvPr>
          <p:cNvSpPr>
            <a:spLocks noGrp="1"/>
          </p:cNvSpPr>
          <p:nvPr>
            <p:ph type="title"/>
          </p:nvPr>
        </p:nvSpPr>
        <p:spPr/>
        <p:txBody>
          <a:bodyPr/>
          <a:lstStyle/>
          <a:p>
            <a:r>
              <a:rPr lang="cs-CZ" dirty="0"/>
              <a:t>Typologie inovační kultury?</a:t>
            </a:r>
          </a:p>
        </p:txBody>
      </p:sp>
      <p:sp>
        <p:nvSpPr>
          <p:cNvPr id="5" name="Zástupný obsah 4">
            <a:extLst>
              <a:ext uri="{FF2B5EF4-FFF2-40B4-BE49-F238E27FC236}">
                <a16:creationId xmlns:a16="http://schemas.microsoft.com/office/drawing/2014/main" id="{19341317-4A1B-4203-A60B-32E8267E4889}"/>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6A14A127-96CC-4BB8-9FE2-8FDC7074C6F8}"/>
              </a:ext>
            </a:extLst>
          </p:cNvPr>
          <p:cNvPicPr>
            <a:picLocks noChangeAspect="1"/>
          </p:cNvPicPr>
          <p:nvPr/>
        </p:nvPicPr>
        <p:blipFill>
          <a:blip r:embed="rId3"/>
          <a:stretch>
            <a:fillRect/>
          </a:stretch>
        </p:blipFill>
        <p:spPr>
          <a:xfrm>
            <a:off x="1787064" y="1423475"/>
            <a:ext cx="5185236" cy="5056525"/>
          </a:xfrm>
          <a:prstGeom prst="rect">
            <a:avLst/>
          </a:prstGeom>
        </p:spPr>
      </p:pic>
    </p:spTree>
    <p:extLst>
      <p:ext uri="{BB962C8B-B14F-4D97-AF65-F5344CB8AC3E}">
        <p14:creationId xmlns:p14="http://schemas.microsoft.com/office/powerpoint/2010/main" val="291141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BCB67C-0340-483B-9A91-D22079A8A712}"/>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7B7A9F72-7522-4812-BCE9-A9D9A03E250B}"/>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116680AD-3239-497B-BD83-93C0BCC79501}"/>
              </a:ext>
            </a:extLst>
          </p:cNvPr>
          <p:cNvSpPr>
            <a:spLocks noGrp="1"/>
          </p:cNvSpPr>
          <p:nvPr>
            <p:ph type="title"/>
          </p:nvPr>
        </p:nvSpPr>
        <p:spPr>
          <a:xfrm>
            <a:off x="539643" y="378000"/>
            <a:ext cx="8066301" cy="451576"/>
          </a:xfrm>
        </p:spPr>
        <p:txBody>
          <a:bodyPr/>
          <a:lstStyle/>
          <a:p>
            <a:r>
              <a:rPr lang="cs-CZ" dirty="0"/>
              <a:t>Faktory odlišující typy inovační kultury, </a:t>
            </a:r>
            <a:r>
              <a:rPr lang="cs-CZ" dirty="0" err="1"/>
              <a:t>Meyer</a:t>
            </a:r>
            <a:r>
              <a:rPr lang="cs-CZ" dirty="0"/>
              <a:t>, 2014</a:t>
            </a:r>
          </a:p>
        </p:txBody>
      </p:sp>
      <p:sp>
        <p:nvSpPr>
          <p:cNvPr id="5" name="Zástupný obsah 4">
            <a:extLst>
              <a:ext uri="{FF2B5EF4-FFF2-40B4-BE49-F238E27FC236}">
                <a16:creationId xmlns:a16="http://schemas.microsoft.com/office/drawing/2014/main" id="{0AF5720B-92F5-43BA-913D-25550EE4D49F}"/>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42D0D19A-6807-421C-94AC-FF5DBA4B47B8}"/>
              </a:ext>
            </a:extLst>
          </p:cNvPr>
          <p:cNvPicPr>
            <a:picLocks noChangeAspect="1"/>
          </p:cNvPicPr>
          <p:nvPr/>
        </p:nvPicPr>
        <p:blipFill rotWithShape="1">
          <a:blip r:embed="rId2"/>
          <a:srcRect l="11873" t="11118" r="11801" b="12229"/>
          <a:stretch/>
        </p:blipFill>
        <p:spPr>
          <a:xfrm>
            <a:off x="650037" y="1428750"/>
            <a:ext cx="8495551" cy="4799250"/>
          </a:xfrm>
          <a:prstGeom prst="rect">
            <a:avLst/>
          </a:prstGeom>
        </p:spPr>
      </p:pic>
    </p:spTree>
    <p:extLst>
      <p:ext uri="{BB962C8B-B14F-4D97-AF65-F5344CB8AC3E}">
        <p14:creationId xmlns:p14="http://schemas.microsoft.com/office/powerpoint/2010/main" val="3451348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E2E533D-C61C-466A-9134-A41799ABCA87}"/>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B36539B5-1AA0-408B-9EC3-80851609DA0E}"/>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7FF56A59-C4DF-4192-992D-6DB386C210BC}"/>
              </a:ext>
            </a:extLst>
          </p:cNvPr>
          <p:cNvSpPr>
            <a:spLocks noGrp="1"/>
          </p:cNvSpPr>
          <p:nvPr>
            <p:ph type="title"/>
          </p:nvPr>
        </p:nvSpPr>
        <p:spPr/>
        <p:txBody>
          <a:bodyPr/>
          <a:lstStyle/>
          <a:p>
            <a:r>
              <a:rPr lang="cs-CZ" dirty="0"/>
              <a:t>Děkuji za pozornost</a:t>
            </a:r>
          </a:p>
        </p:txBody>
      </p:sp>
      <p:sp>
        <p:nvSpPr>
          <p:cNvPr id="5" name="Zástupný obsah 4">
            <a:extLst>
              <a:ext uri="{FF2B5EF4-FFF2-40B4-BE49-F238E27FC236}">
                <a16:creationId xmlns:a16="http://schemas.microsoft.com/office/drawing/2014/main" id="{C980E74C-C5C2-4D8F-AFC2-39295D143601}"/>
              </a:ext>
            </a:extLst>
          </p:cNvPr>
          <p:cNvSpPr>
            <a:spLocks noGrp="1"/>
          </p:cNvSpPr>
          <p:nvPr>
            <p:ph idx="1"/>
          </p:nvPr>
        </p:nvSpPr>
        <p:spPr/>
        <p:txBody>
          <a:bodyPr/>
          <a:lstStyle/>
          <a:p>
            <a:pPr marL="72000" indent="0">
              <a:buNone/>
            </a:pPr>
            <a:endParaRPr lang="cs-CZ"/>
          </a:p>
        </p:txBody>
      </p:sp>
    </p:spTree>
    <p:extLst>
      <p:ext uri="{BB962C8B-B14F-4D97-AF65-F5344CB8AC3E}">
        <p14:creationId xmlns:p14="http://schemas.microsoft.com/office/powerpoint/2010/main" val="47390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58B0A9F-5FA5-4182-9ACF-9502DBBD0D17}"/>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A11B6FD3-52E1-4148-8F56-84D663AF33F3}"/>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7791405F-371D-4C49-99ED-97FBE8D65520}"/>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142EB786-05FF-4FD4-8FC4-67120BBF7706}"/>
              </a:ext>
            </a:extLst>
          </p:cNvPr>
          <p:cNvSpPr>
            <a:spLocks noGrp="1"/>
          </p:cNvSpPr>
          <p:nvPr>
            <p:ph idx="1"/>
          </p:nvPr>
        </p:nvSpPr>
        <p:spPr/>
        <p:txBody>
          <a:bodyPr/>
          <a:lstStyle/>
          <a:p>
            <a:r>
              <a:rPr lang="cs-CZ" dirty="0"/>
              <a:t>„</a:t>
            </a:r>
            <a:r>
              <a:rPr lang="cs-CZ" dirty="0" err="1"/>
              <a:t>culture</a:t>
            </a:r>
            <a:r>
              <a:rPr lang="cs-CZ" dirty="0"/>
              <a:t> </a:t>
            </a:r>
            <a:r>
              <a:rPr lang="cs-CZ" dirty="0" err="1"/>
              <a:t>of</a:t>
            </a:r>
            <a:r>
              <a:rPr lang="cs-CZ" dirty="0"/>
              <a:t> Innovation </a:t>
            </a:r>
            <a:r>
              <a:rPr lang="cs-CZ" dirty="0" err="1"/>
              <a:t>cultivates</a:t>
            </a:r>
            <a:r>
              <a:rPr lang="cs-CZ" dirty="0"/>
              <a:t> </a:t>
            </a:r>
            <a:r>
              <a:rPr lang="cs-CZ" dirty="0" err="1"/>
              <a:t>engagement</a:t>
            </a:r>
            <a:r>
              <a:rPr lang="cs-CZ" dirty="0"/>
              <a:t> and </a:t>
            </a:r>
            <a:r>
              <a:rPr lang="cs-CZ" dirty="0" err="1"/>
              <a:t>enthusiasm</a:t>
            </a:r>
            <a:r>
              <a:rPr lang="cs-CZ" dirty="0"/>
              <a:t>, </a:t>
            </a:r>
            <a:r>
              <a:rPr lang="cs-CZ" dirty="0" err="1"/>
              <a:t>challenges</a:t>
            </a:r>
            <a:r>
              <a:rPr lang="cs-CZ" dirty="0"/>
              <a:t> </a:t>
            </a:r>
            <a:r>
              <a:rPr lang="cs-CZ" dirty="0" err="1"/>
              <a:t>people</a:t>
            </a:r>
            <a:r>
              <a:rPr lang="cs-CZ" dirty="0"/>
              <a:t> to </a:t>
            </a:r>
            <a:r>
              <a:rPr lang="cs-CZ" dirty="0" err="1"/>
              <a:t>take</a:t>
            </a:r>
            <a:r>
              <a:rPr lang="cs-CZ" dirty="0"/>
              <a:t> </a:t>
            </a:r>
            <a:r>
              <a:rPr lang="cs-CZ" dirty="0" err="1"/>
              <a:t>risks</a:t>
            </a:r>
            <a:r>
              <a:rPr lang="cs-CZ" dirty="0"/>
              <a:t> in a </a:t>
            </a:r>
            <a:r>
              <a:rPr lang="cs-CZ" dirty="0" err="1"/>
              <a:t>safe</a:t>
            </a:r>
            <a:r>
              <a:rPr lang="cs-CZ" dirty="0"/>
              <a:t> environment, </a:t>
            </a:r>
            <a:r>
              <a:rPr lang="cs-CZ" dirty="0" err="1"/>
              <a:t>fosters</a:t>
            </a:r>
            <a:r>
              <a:rPr lang="cs-CZ" dirty="0"/>
              <a:t> learning and </a:t>
            </a:r>
            <a:r>
              <a:rPr lang="cs-CZ" dirty="0" err="1"/>
              <a:t>encourages</a:t>
            </a:r>
            <a:r>
              <a:rPr lang="cs-CZ" dirty="0"/>
              <a:t> independent </a:t>
            </a:r>
            <a:r>
              <a:rPr lang="cs-CZ" dirty="0" err="1"/>
              <a:t>thinking</a:t>
            </a:r>
            <a:r>
              <a:rPr lang="cs-CZ" dirty="0"/>
              <a:t> in </a:t>
            </a:r>
            <a:r>
              <a:rPr lang="cs-CZ" dirty="0" err="1"/>
              <a:t>achieving</a:t>
            </a:r>
            <a:r>
              <a:rPr lang="cs-CZ" dirty="0"/>
              <a:t> </a:t>
            </a:r>
            <a:r>
              <a:rPr lang="cs-CZ" dirty="0" err="1"/>
              <a:t>incremental</a:t>
            </a:r>
            <a:r>
              <a:rPr lang="cs-CZ" dirty="0"/>
              <a:t>, </a:t>
            </a:r>
            <a:r>
              <a:rPr lang="cs-CZ" dirty="0" err="1"/>
              <a:t>breaktgrough´and</a:t>
            </a:r>
            <a:r>
              <a:rPr lang="cs-CZ" dirty="0"/>
              <a:t> </a:t>
            </a:r>
            <a:r>
              <a:rPr lang="cs-CZ" dirty="0" err="1"/>
              <a:t>radical</a:t>
            </a:r>
            <a:r>
              <a:rPr lang="cs-CZ" dirty="0"/>
              <a:t> Innovation“ (</a:t>
            </a:r>
            <a:r>
              <a:rPr lang="cs-CZ" dirty="0" err="1"/>
              <a:t>Rao</a:t>
            </a:r>
            <a:r>
              <a:rPr lang="cs-CZ" dirty="0"/>
              <a:t> and </a:t>
            </a:r>
            <a:r>
              <a:rPr lang="cs-CZ" dirty="0" err="1"/>
              <a:t>Weintraub</a:t>
            </a:r>
            <a:r>
              <a:rPr lang="cs-CZ" dirty="0"/>
              <a:t> 2013)</a:t>
            </a:r>
          </a:p>
        </p:txBody>
      </p:sp>
    </p:spTree>
    <p:extLst>
      <p:ext uri="{BB962C8B-B14F-4D97-AF65-F5344CB8AC3E}">
        <p14:creationId xmlns:p14="http://schemas.microsoft.com/office/powerpoint/2010/main" val="194804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E2F7930-6605-469D-BE70-99253A14ACEC}"/>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329982E6-A473-4017-A042-0E6CEE14C8B6}"/>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E4E229D2-AC83-4CBE-BEE5-C8F8798C342F}"/>
              </a:ext>
            </a:extLst>
          </p:cNvPr>
          <p:cNvSpPr>
            <a:spLocks noGrp="1"/>
          </p:cNvSpPr>
          <p:nvPr>
            <p:ph type="title"/>
          </p:nvPr>
        </p:nvSpPr>
        <p:spPr/>
        <p:txBody>
          <a:bodyPr/>
          <a:lstStyle/>
          <a:p>
            <a:r>
              <a:rPr lang="cs-CZ" dirty="0"/>
              <a:t>Znaky inovační kultury (</a:t>
            </a:r>
            <a:r>
              <a:rPr lang="cs-CZ" dirty="0" err="1"/>
              <a:t>Goffin</a:t>
            </a:r>
            <a:r>
              <a:rPr lang="cs-CZ" dirty="0"/>
              <a:t> a </a:t>
            </a:r>
            <a:r>
              <a:rPr lang="cs-CZ" dirty="0" err="1"/>
              <a:t>Mitchel</a:t>
            </a:r>
            <a:r>
              <a:rPr lang="cs-CZ" dirty="0"/>
              <a:t>, 2017)</a:t>
            </a:r>
          </a:p>
        </p:txBody>
      </p:sp>
      <p:sp>
        <p:nvSpPr>
          <p:cNvPr id="5" name="Zástupný obsah 4">
            <a:extLst>
              <a:ext uri="{FF2B5EF4-FFF2-40B4-BE49-F238E27FC236}">
                <a16:creationId xmlns:a16="http://schemas.microsoft.com/office/drawing/2014/main" id="{DD3D1DB1-50A2-4A22-A54A-207930600D79}"/>
              </a:ext>
            </a:extLst>
          </p:cNvPr>
          <p:cNvSpPr>
            <a:spLocks noGrp="1"/>
          </p:cNvSpPr>
          <p:nvPr>
            <p:ph idx="1"/>
          </p:nvPr>
        </p:nvSpPr>
        <p:spPr/>
        <p:txBody>
          <a:bodyPr/>
          <a:lstStyle/>
          <a:p>
            <a:r>
              <a:rPr lang="cs-CZ" dirty="0"/>
              <a:t>Orientace na zákazníka</a:t>
            </a:r>
          </a:p>
          <a:p>
            <a:r>
              <a:rPr lang="cs-CZ" dirty="0"/>
              <a:t>Otevřenost novým nápadům</a:t>
            </a:r>
          </a:p>
          <a:p>
            <a:r>
              <a:rPr lang="cs-CZ" dirty="0"/>
              <a:t>Efektivní spolupráce napříč funkčními týmy</a:t>
            </a:r>
          </a:p>
          <a:p>
            <a:r>
              <a:rPr lang="cs-CZ" dirty="0"/>
              <a:t>Jasná definice podnikových procesů</a:t>
            </a:r>
          </a:p>
          <a:p>
            <a:r>
              <a:rPr lang="cs-CZ" dirty="0"/>
              <a:t>Tolerance rizik</a:t>
            </a:r>
          </a:p>
          <a:p>
            <a:r>
              <a:rPr lang="cs-CZ" dirty="0"/>
              <a:t>Odměňování a uznání</a:t>
            </a:r>
          </a:p>
          <a:p>
            <a:r>
              <a:rPr lang="cs-CZ" dirty="0"/>
              <a:t>Vůdcovství</a:t>
            </a:r>
          </a:p>
          <a:p>
            <a:endParaRPr lang="cs-CZ" dirty="0"/>
          </a:p>
        </p:txBody>
      </p:sp>
    </p:spTree>
    <p:extLst>
      <p:ext uri="{BB962C8B-B14F-4D97-AF65-F5344CB8AC3E}">
        <p14:creationId xmlns:p14="http://schemas.microsoft.com/office/powerpoint/2010/main" val="360332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9AF40BA-A64F-4621-89B5-B25F959BE088}"/>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084FD57A-6264-46CC-A3B0-3DA18BD88331}"/>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6" name="Nadpis 5">
            <a:extLst>
              <a:ext uri="{FF2B5EF4-FFF2-40B4-BE49-F238E27FC236}">
                <a16:creationId xmlns:a16="http://schemas.microsoft.com/office/drawing/2014/main" id="{CB272CE6-3053-46DB-B616-25F9E66BB7D9}"/>
              </a:ext>
            </a:extLst>
          </p:cNvPr>
          <p:cNvSpPr>
            <a:spLocks noGrp="1"/>
          </p:cNvSpPr>
          <p:nvPr>
            <p:ph type="title"/>
          </p:nvPr>
        </p:nvSpPr>
        <p:spPr/>
        <p:txBody>
          <a:bodyPr/>
          <a:lstStyle/>
          <a:p>
            <a:r>
              <a:rPr lang="cs-CZ" dirty="0"/>
              <a:t>Jak na diagnostiku inovační kultury</a:t>
            </a:r>
          </a:p>
        </p:txBody>
      </p:sp>
      <p:sp>
        <p:nvSpPr>
          <p:cNvPr id="7" name="Zástupný obsah 6">
            <a:extLst>
              <a:ext uri="{FF2B5EF4-FFF2-40B4-BE49-F238E27FC236}">
                <a16:creationId xmlns:a16="http://schemas.microsoft.com/office/drawing/2014/main" id="{94EC735F-5027-4FFE-AAA0-0CA0986E739A}"/>
              </a:ext>
            </a:extLst>
          </p:cNvPr>
          <p:cNvSpPr>
            <a:spLocks noGrp="1"/>
          </p:cNvSpPr>
          <p:nvPr>
            <p:ph idx="1"/>
          </p:nvPr>
        </p:nvSpPr>
        <p:spPr/>
        <p:txBody>
          <a:bodyPr/>
          <a:lstStyle/>
          <a:p>
            <a:pPr marL="586350" indent="-514350">
              <a:buFont typeface="+mj-lt"/>
              <a:buAutoNum type="arabicPeriod"/>
            </a:pPr>
            <a:r>
              <a:rPr lang="cs-CZ" dirty="0"/>
              <a:t>Analýza stávající organizační kultury (</a:t>
            </a:r>
            <a:r>
              <a:rPr lang="cs-CZ" dirty="0" err="1"/>
              <a:t>cultural</a:t>
            </a:r>
            <a:r>
              <a:rPr lang="cs-CZ" dirty="0"/>
              <a:t> web)  v kontextu podpory inovací</a:t>
            </a:r>
          </a:p>
          <a:p>
            <a:pPr marL="586350" indent="-514350">
              <a:buFont typeface="+mj-lt"/>
              <a:buAutoNum type="arabicPeriod"/>
            </a:pPr>
            <a:r>
              <a:rPr lang="cs-CZ" dirty="0"/>
              <a:t>Definice žádoucí organizační kultury podporující inovace</a:t>
            </a:r>
          </a:p>
          <a:p>
            <a:pPr marL="586350" indent="-514350">
              <a:buFont typeface="+mj-lt"/>
              <a:buAutoNum type="arabicPeriod"/>
            </a:pPr>
            <a:r>
              <a:rPr lang="cs-CZ" dirty="0"/>
              <a:t>Určení potřebných změna jak na ně</a:t>
            </a:r>
          </a:p>
          <a:p>
            <a:pPr marL="586350" indent="-514350">
              <a:buFont typeface="+mj-lt"/>
              <a:buAutoNum type="arabicPeriod"/>
            </a:pPr>
            <a:endParaRPr lang="cs-CZ" dirty="0"/>
          </a:p>
        </p:txBody>
      </p:sp>
    </p:spTree>
    <p:extLst>
      <p:ext uri="{BB962C8B-B14F-4D97-AF65-F5344CB8AC3E}">
        <p14:creationId xmlns:p14="http://schemas.microsoft.com/office/powerpoint/2010/main" val="114379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12BB032-8819-4D3A-890C-EF3D9D5831BC}"/>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83947832-17AA-4659-B64B-BE419CE463B7}"/>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32B3A5FC-18B4-4FCC-9CFD-42EE401089CC}"/>
              </a:ext>
            </a:extLst>
          </p:cNvPr>
          <p:cNvSpPr>
            <a:spLocks noGrp="1"/>
          </p:cNvSpPr>
          <p:nvPr>
            <p:ph type="title"/>
          </p:nvPr>
        </p:nvSpPr>
        <p:spPr>
          <a:xfrm>
            <a:off x="634159" y="378000"/>
            <a:ext cx="8066301" cy="451576"/>
          </a:xfrm>
        </p:spPr>
        <p:txBody>
          <a:bodyPr/>
          <a:lstStyle/>
          <a:p>
            <a:r>
              <a:rPr lang="cs-CZ" dirty="0"/>
              <a:t>Atributy organizační kultury</a:t>
            </a:r>
          </a:p>
        </p:txBody>
      </p:sp>
      <p:pic>
        <p:nvPicPr>
          <p:cNvPr id="7" name="Zástupný obsah 6">
            <a:extLst>
              <a:ext uri="{FF2B5EF4-FFF2-40B4-BE49-F238E27FC236}">
                <a16:creationId xmlns:a16="http://schemas.microsoft.com/office/drawing/2014/main" id="{B71787F3-084F-4F33-AEB9-90E83685C2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588" y="980526"/>
            <a:ext cx="8335445" cy="5692801"/>
          </a:xfrm>
        </p:spPr>
      </p:pic>
    </p:spTree>
    <p:extLst>
      <p:ext uri="{BB962C8B-B14F-4D97-AF65-F5344CB8AC3E}">
        <p14:creationId xmlns:p14="http://schemas.microsoft.com/office/powerpoint/2010/main" val="254513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53CAF7D-F6F6-4C38-BCED-E69137553120}"/>
              </a:ext>
            </a:extLst>
          </p:cNvPr>
          <p:cNvSpPr>
            <a:spLocks noGrp="1"/>
          </p:cNvSpPr>
          <p:nvPr>
            <p:ph type="ftr" sz="quarter" idx="10"/>
          </p:nvPr>
        </p:nvSpPr>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D1453E59-4BA7-4E66-9DED-08BD381C9A57}"/>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61165B6C-0DD4-40E2-AE3B-3EDCD05DA93D}"/>
              </a:ext>
            </a:extLst>
          </p:cNvPr>
          <p:cNvSpPr>
            <a:spLocks noGrp="1"/>
          </p:cNvSpPr>
          <p:nvPr>
            <p:ph type="title"/>
          </p:nvPr>
        </p:nvSpPr>
        <p:spPr/>
        <p:txBody>
          <a:bodyPr/>
          <a:lstStyle/>
          <a:p>
            <a:r>
              <a:rPr lang="cs-CZ" dirty="0"/>
              <a:t>Organizační kultura Ikea</a:t>
            </a:r>
          </a:p>
        </p:txBody>
      </p:sp>
      <p:sp>
        <p:nvSpPr>
          <p:cNvPr id="5" name="Zástupný obsah 4">
            <a:extLst>
              <a:ext uri="{FF2B5EF4-FFF2-40B4-BE49-F238E27FC236}">
                <a16:creationId xmlns:a16="http://schemas.microsoft.com/office/drawing/2014/main" id="{C244CDB1-61F0-4BFA-A64E-BA42E04CACFB}"/>
              </a:ext>
            </a:extLst>
          </p:cNvPr>
          <p:cNvSpPr>
            <a:spLocks noGrp="1"/>
          </p:cNvSpPr>
          <p:nvPr>
            <p:ph idx="1"/>
          </p:nvPr>
        </p:nvSpPr>
        <p:spPr/>
        <p:txBody>
          <a:bodyPr/>
          <a:lstStyle/>
          <a:p>
            <a:r>
              <a:rPr lang="cs-CZ" dirty="0"/>
              <a:t>https://liberationist.org/ikea-culture-design-canvas/</a:t>
            </a:r>
          </a:p>
        </p:txBody>
      </p:sp>
      <p:pic>
        <p:nvPicPr>
          <p:cNvPr id="6" name="Obrázek 5">
            <a:extLst>
              <a:ext uri="{FF2B5EF4-FFF2-40B4-BE49-F238E27FC236}">
                <a16:creationId xmlns:a16="http://schemas.microsoft.com/office/drawing/2014/main" id="{E53CDD3B-2BC3-4992-AF46-D3A2BFD1ECF3}"/>
              </a:ext>
            </a:extLst>
          </p:cNvPr>
          <p:cNvPicPr/>
          <p:nvPr/>
        </p:nvPicPr>
        <p:blipFill rotWithShape="1">
          <a:blip r:embed="rId3"/>
          <a:srcRect l="18651" t="39742" r="40211" b="20987"/>
          <a:stretch/>
        </p:blipFill>
        <p:spPr bwMode="auto">
          <a:xfrm>
            <a:off x="1891518" y="2895600"/>
            <a:ext cx="5941032" cy="293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496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0AEF387-A3FD-426E-9076-D40DEC03112D}"/>
              </a:ext>
            </a:extLst>
          </p:cNvPr>
          <p:cNvSpPr>
            <a:spLocks noGrp="1"/>
          </p:cNvSpPr>
          <p:nvPr>
            <p:ph type="ftr" sz="quarter" idx="10"/>
          </p:nvPr>
        </p:nvSpPr>
        <p:spPr>
          <a:xfrm>
            <a:off x="540095" y="6253115"/>
            <a:ext cx="5941032" cy="252000"/>
          </a:xfrm>
        </p:spPr>
        <p:txBody>
          <a:bodyPr/>
          <a:lstStyle/>
          <a:p>
            <a:r>
              <a:rPr lang="cs-CZ"/>
              <a:t>Inovační kultura</a:t>
            </a:r>
            <a:endParaRPr lang="cs-CZ" dirty="0"/>
          </a:p>
        </p:txBody>
      </p:sp>
      <p:sp>
        <p:nvSpPr>
          <p:cNvPr id="3" name="Zástupný symbol pro číslo snímku 2">
            <a:extLst>
              <a:ext uri="{FF2B5EF4-FFF2-40B4-BE49-F238E27FC236}">
                <a16:creationId xmlns:a16="http://schemas.microsoft.com/office/drawing/2014/main" id="{D45065F6-3E63-4F37-8454-C46DB7BB71D0}"/>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F47262AA-A631-4CE3-B15B-7EA68D63D0BB}"/>
              </a:ext>
            </a:extLst>
          </p:cNvPr>
          <p:cNvSpPr>
            <a:spLocks noGrp="1"/>
          </p:cNvSpPr>
          <p:nvPr>
            <p:ph type="title"/>
          </p:nvPr>
        </p:nvSpPr>
        <p:spPr/>
        <p:txBody>
          <a:bodyPr/>
          <a:lstStyle/>
          <a:p>
            <a:r>
              <a:rPr lang="cs-CZ" dirty="0"/>
              <a:t>Organizační struktura podporující inovace</a:t>
            </a:r>
          </a:p>
        </p:txBody>
      </p:sp>
      <p:sp>
        <p:nvSpPr>
          <p:cNvPr id="5" name="Zástupný obsah 4">
            <a:extLst>
              <a:ext uri="{FF2B5EF4-FFF2-40B4-BE49-F238E27FC236}">
                <a16:creationId xmlns:a16="http://schemas.microsoft.com/office/drawing/2014/main" id="{83D3C425-A9BF-4E0C-BDC0-32452664C690}"/>
              </a:ext>
            </a:extLst>
          </p:cNvPr>
          <p:cNvSpPr>
            <a:spLocks noGrp="1"/>
          </p:cNvSpPr>
          <p:nvPr>
            <p:ph idx="1"/>
          </p:nvPr>
        </p:nvSpPr>
        <p:spPr>
          <a:xfrm>
            <a:off x="540095" y="1692002"/>
            <a:ext cx="8375305" cy="4139998"/>
          </a:xfrm>
        </p:spPr>
        <p:txBody>
          <a:bodyPr/>
          <a:lstStyle/>
          <a:p>
            <a:r>
              <a:rPr lang="cs-CZ" dirty="0"/>
              <a:t>Tržně orientované struktury (organizace dle tržních segmentů spíše než podle technologií – </a:t>
            </a:r>
            <a:r>
              <a:rPr lang="cs-CZ" dirty="0" err="1"/>
              <a:t>Miele</a:t>
            </a:r>
            <a:r>
              <a:rPr lang="cs-CZ" dirty="0"/>
              <a:t>)</a:t>
            </a:r>
          </a:p>
          <a:p>
            <a:r>
              <a:rPr lang="cs-CZ" dirty="0"/>
              <a:t>Pravidelné reorganizace v souladu s trhem – delegace autority na SBU, ploché struktury</a:t>
            </a:r>
          </a:p>
          <a:p>
            <a:r>
              <a:rPr lang="cs-CZ" dirty="0"/>
              <a:t>Na projektové úrovni – projektové týmy</a:t>
            </a:r>
          </a:p>
          <a:p>
            <a:r>
              <a:rPr lang="cs-CZ" dirty="0"/>
              <a:t>Funkce „inovačního manažera“</a:t>
            </a:r>
          </a:p>
          <a:p>
            <a:r>
              <a:rPr lang="cs-CZ" dirty="0"/>
              <a:t>Omezení hierarchie</a:t>
            </a:r>
          </a:p>
        </p:txBody>
      </p:sp>
    </p:spTree>
    <p:extLst>
      <p:ext uri="{BB962C8B-B14F-4D97-AF65-F5344CB8AC3E}">
        <p14:creationId xmlns:p14="http://schemas.microsoft.com/office/powerpoint/2010/main" val="1869775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15536c48-17f2-49ca-8f31-93da9ffe1bd5"/>
  <p:tag name="SLIDO_APP_VERSION" val="0.16.0.1124"/>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MDY5NTkzMTZ9"/>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cz-4-3" id="{3D7D153C-E6C1-42F9-AD62-5BCA90937599}" vid="{7EBF0560-594B-4807-8311-6520C7A704F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4098</TotalTime>
  <Words>1592</Words>
  <Application>Microsoft Office PowerPoint</Application>
  <PresentationFormat>Vlastní</PresentationFormat>
  <Paragraphs>241</Paragraphs>
  <Slides>34</Slides>
  <Notes>31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34</vt:i4>
      </vt:variant>
    </vt:vector>
  </HeadingPairs>
  <TitlesOfParts>
    <vt:vector size="38" baseType="lpstr">
      <vt:lpstr>Arial</vt:lpstr>
      <vt:lpstr>Tahoma</vt:lpstr>
      <vt:lpstr>Wingdings</vt:lpstr>
      <vt:lpstr>Prezentace_MU_CZ</vt:lpstr>
      <vt:lpstr>Inovační management</vt:lpstr>
      <vt:lpstr>Prezentace aplikace PowerPoint</vt:lpstr>
      <vt:lpstr>Co je to inovační kultura</vt:lpstr>
      <vt:lpstr>Prezentace aplikace PowerPoint</vt:lpstr>
      <vt:lpstr>Znaky inovační kultury (Goffin a Mitchel, 2017)</vt:lpstr>
      <vt:lpstr>Jak na diagnostiku inovační kultury</vt:lpstr>
      <vt:lpstr>Atributy organizační kultury</vt:lpstr>
      <vt:lpstr>Organizační kultura Ikea</vt:lpstr>
      <vt:lpstr>Organizační struktura podporující inovace</vt:lpstr>
      <vt:lpstr>Organizační struktura podporující inovace</vt:lpstr>
      <vt:lpstr>Struktura „moci“</vt:lpstr>
      <vt:lpstr>Symboly</vt:lpstr>
      <vt:lpstr>Tvorba symbolů</vt:lpstr>
      <vt:lpstr>Příběhy a jazyk</vt:lpstr>
      <vt:lpstr>Příběhy a jazyk</vt:lpstr>
      <vt:lpstr>Postupy a rituály</vt:lpstr>
      <vt:lpstr>Postupy a rituály</vt:lpstr>
      <vt:lpstr>Sytém kontroly</vt:lpstr>
      <vt:lpstr>Oblasti inovační kultury</vt:lpstr>
      <vt:lpstr>Práce s lidmi</vt:lpstr>
      <vt:lpstr>Kde byste chtěli pracovat?</vt:lpstr>
      <vt:lpstr>Kde byste chtěli pracovat?</vt:lpstr>
      <vt:lpstr>Kde byste chtěli pracovat?</vt:lpstr>
      <vt:lpstr>Kde byste chtěli pracovat?</vt:lpstr>
      <vt:lpstr>Prezentace aplikace PowerPoint</vt:lpstr>
      <vt:lpstr>Prezentace aplikace PowerPoint</vt:lpstr>
      <vt:lpstr>Jak podpořit kulturu inovací</vt:lpstr>
      <vt:lpstr>Týmová práce</vt:lpstr>
      <vt:lpstr>Leadership</vt:lpstr>
      <vt:lpstr>Nebezpečí inovační kultury</vt:lpstr>
      <vt:lpstr>AXA – inovační kultura</vt:lpstr>
      <vt:lpstr>Typologie inovační kultury?</vt:lpstr>
      <vt:lpstr>Faktory odlišující typy inovační kultury, Meyer, 2014</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zdenek</dc:creator>
  <cp:lastModifiedBy>Eva Švandová</cp:lastModifiedBy>
  <cp:revision>169</cp:revision>
  <cp:lastPrinted>1601-01-01T00:00:00Z</cp:lastPrinted>
  <dcterms:created xsi:type="dcterms:W3CDTF">2018-08-22T13:58:55Z</dcterms:created>
  <dcterms:modified xsi:type="dcterms:W3CDTF">2021-12-16T09:08:49Z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15536c48-17f2-49ca-8f31-93da9ffe1bd5</vt:lpwstr>
  </property>
  <property fmtid="{D5CDD505-2E9C-101B-9397-08002B2CF9AE}" pid="3" name="SlidoAppVersion">
    <vt:lpwstr>0.16.0.1124</vt:lpwstr>
  </property>
</Properties>
</file>