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753600" cy="73152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Now Bold" panose="020B0604020202020204" charset="0"/>
      <p:regular r:id="rId17"/>
    </p:embeddedFont>
    <p:embeddedFont>
      <p:font typeface="Now Bold Bold" panose="020B0604020202020204" charset="0"/>
      <p:regular r:id="rId18"/>
    </p:embeddedFont>
    <p:embeddedFont>
      <p:font typeface="Open Sans Extra Bold" panose="020B0604020202020204" charset="0"/>
      <p:regular r:id="rId19"/>
    </p:embeddedFont>
    <p:embeddedFont>
      <p:font typeface="Open Sans Light" panose="020B0306030504020204" pitchFamily="34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B748A2-90BE-4CD7-B9D4-14F8406C7A1D}" v="69" dt="2021-06-30T09:53:32.5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2" d="100"/>
          <a:sy n="92" d="100"/>
        </p:scale>
        <p:origin x="525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Relationship Id="rId27" Type="http://schemas.microsoft.com/office/2015/10/relationships/revisionInfo" Target="revisionInfo.xml"/><Relationship Id="rId30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ška Pokorná" userId="296887f9565b3b81" providerId="LiveId" clId="{3FB748A2-90BE-4CD7-B9D4-14F8406C7A1D}"/>
    <pc:docChg chg="custSel modSld">
      <pc:chgData name="Eliška Pokorná" userId="296887f9565b3b81" providerId="LiveId" clId="{3FB748A2-90BE-4CD7-B9D4-14F8406C7A1D}" dt="2021-06-30T09:53:10.116" v="117" actId="14100"/>
      <pc:docMkLst>
        <pc:docMk/>
      </pc:docMkLst>
      <pc:sldChg chg="addSp delSp modSp mod">
        <pc:chgData name="Eliška Pokorná" userId="296887f9565b3b81" providerId="LiveId" clId="{3FB748A2-90BE-4CD7-B9D4-14F8406C7A1D}" dt="2021-06-30T09:53:10.116" v="117" actId="14100"/>
        <pc:sldMkLst>
          <pc:docMk/>
          <pc:sldMk cId="0" sldId="259"/>
        </pc:sldMkLst>
        <pc:grpChg chg="del">
          <ac:chgData name="Eliška Pokorná" userId="296887f9565b3b81" providerId="LiveId" clId="{3FB748A2-90BE-4CD7-B9D4-14F8406C7A1D}" dt="2021-06-30T09:44:02.650" v="34" actId="478"/>
          <ac:grpSpMkLst>
            <pc:docMk/>
            <pc:sldMk cId="0" sldId="259"/>
            <ac:grpSpMk id="8" creationId="{00000000-0000-0000-0000-000000000000}"/>
          </ac:grpSpMkLst>
        </pc:grpChg>
        <pc:grpChg chg="del">
          <ac:chgData name="Eliška Pokorná" userId="296887f9565b3b81" providerId="LiveId" clId="{3FB748A2-90BE-4CD7-B9D4-14F8406C7A1D}" dt="2021-06-30T09:37:29.906" v="0" actId="478"/>
          <ac:grpSpMkLst>
            <pc:docMk/>
            <pc:sldMk cId="0" sldId="259"/>
            <ac:grpSpMk id="23" creationId="{00000000-0000-0000-0000-000000000000}"/>
          </ac:grpSpMkLst>
        </pc:grpChg>
        <pc:graphicFrameChg chg="add mod">
          <ac:chgData name="Eliška Pokorná" userId="296887f9565b3b81" providerId="LiveId" clId="{3FB748A2-90BE-4CD7-B9D4-14F8406C7A1D}" dt="2021-06-30T09:52:16.208" v="75" actId="20577"/>
          <ac:graphicFrameMkLst>
            <pc:docMk/>
            <pc:sldMk cId="0" sldId="259"/>
            <ac:graphicFrameMk id="53" creationId="{BF988F8D-B410-4E01-94D8-8B53A13C8CCD}"/>
          </ac:graphicFrameMkLst>
        </pc:graphicFrameChg>
        <pc:graphicFrameChg chg="add mod">
          <ac:chgData name="Eliška Pokorná" userId="296887f9565b3b81" providerId="LiveId" clId="{3FB748A2-90BE-4CD7-B9D4-14F8406C7A1D}" dt="2021-06-30T09:53:10.116" v="117" actId="14100"/>
          <ac:graphicFrameMkLst>
            <pc:docMk/>
            <pc:sldMk cId="0" sldId="259"/>
            <ac:graphicFrameMk id="56" creationId="{A8D386E6-F274-4927-A67B-CC1244FD9E33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Fakulty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8.0736831501911716E-2"/>
          <c:y val="4.9829781045913825E-2"/>
          <c:w val="0.89033999185386004"/>
          <c:h val="0.81923021258887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List1!$A$2:$A$10</c:f>
              <c:strCache>
                <c:ptCount val="9"/>
                <c:pt idx="0">
                  <c:v>FF</c:v>
                </c:pt>
                <c:pt idx="1">
                  <c:v>PED</c:v>
                </c:pt>
                <c:pt idx="2">
                  <c:v>PF</c:v>
                </c:pt>
                <c:pt idx="3">
                  <c:v>FSS</c:v>
                </c:pt>
                <c:pt idx="4">
                  <c:v>ESF</c:v>
                </c:pt>
                <c:pt idx="5">
                  <c:v>FSPF</c:v>
                </c:pt>
                <c:pt idx="6">
                  <c:v>SCI</c:v>
                </c:pt>
                <c:pt idx="7">
                  <c:v>LF</c:v>
                </c:pt>
                <c:pt idx="8">
                  <c:v>Jiné </c:v>
                </c:pt>
              </c:strCache>
            </c:strRef>
          </c:cat>
          <c:val>
            <c:numRef>
              <c:f>List1!$B$2:$B$10</c:f>
              <c:numCache>
                <c:formatCode>0%</c:formatCode>
                <c:ptCount val="9"/>
                <c:pt idx="0">
                  <c:v>0.34</c:v>
                </c:pt>
                <c:pt idx="1">
                  <c:v>0.19</c:v>
                </c:pt>
                <c:pt idx="2">
                  <c:v>0.11</c:v>
                </c:pt>
                <c:pt idx="3">
                  <c:v>0.09</c:v>
                </c:pt>
                <c:pt idx="4">
                  <c:v>7.0000000000000007E-2</c:v>
                </c:pt>
                <c:pt idx="5">
                  <c:v>0.06</c:v>
                </c:pt>
                <c:pt idx="6">
                  <c:v>0.06</c:v>
                </c:pt>
                <c:pt idx="7">
                  <c:v>0.04</c:v>
                </c:pt>
                <c:pt idx="8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55-404F-A9CE-C9ED5A68A8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axId val="745504719"/>
        <c:axId val="745502639"/>
      </c:barChart>
      <c:catAx>
        <c:axId val="745504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45502639"/>
        <c:crosses val="autoZero"/>
        <c:auto val="1"/>
        <c:lblAlgn val="ctr"/>
        <c:lblOffset val="100"/>
        <c:noMultiLvlLbl val="0"/>
      </c:catAx>
      <c:valAx>
        <c:axId val="745502639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455047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R</a:t>
            </a:r>
            <a:r>
              <a:rPr lang="cs-CZ" b="1" dirty="0"/>
              <a:t>ESPONDENTI</a:t>
            </a:r>
            <a:r>
              <a:rPr lang="en-US" b="1" dirty="0"/>
              <a:t> </a:t>
            </a:r>
          </a:p>
        </c:rich>
      </c:tx>
      <c:layout>
        <c:manualLayout>
          <c:xMode val="edge"/>
          <c:yMode val="edge"/>
          <c:x val="0.33220455159564716"/>
          <c:y val="2.21692913420189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Respondenti </c:v>
                </c:pt>
              </c:strCache>
            </c:strRef>
          </c:tx>
          <c:spPr>
            <a:solidFill>
              <a:srgbClr val="D60093"/>
            </a:solidFill>
            <a:ln>
              <a:noFill/>
            </a:ln>
            <a:effectLst/>
          </c:spPr>
          <c:invertIfNegative val="0"/>
          <c:cat>
            <c:strRef>
              <c:f>List1!$A$2:$A$6</c:f>
              <c:strCache>
                <c:ptCount val="5"/>
                <c:pt idx="0">
                  <c:v>Odborný asistent </c:v>
                </c:pt>
                <c:pt idx="1">
                  <c:v>Docent </c:v>
                </c:pt>
                <c:pt idx="2">
                  <c:v>Doktorand </c:v>
                </c:pt>
                <c:pt idx="3">
                  <c:v>Profesor </c:v>
                </c:pt>
                <c:pt idx="4">
                  <c:v>Jiné</c:v>
                </c:pt>
              </c:strCache>
            </c:strRef>
          </c:cat>
          <c:val>
            <c:numRef>
              <c:f>List1!$B$2:$B$6</c:f>
              <c:numCache>
                <c:formatCode>0%</c:formatCode>
                <c:ptCount val="5"/>
                <c:pt idx="0">
                  <c:v>0.38</c:v>
                </c:pt>
                <c:pt idx="1">
                  <c:v>0.26</c:v>
                </c:pt>
                <c:pt idx="2">
                  <c:v>0.22</c:v>
                </c:pt>
                <c:pt idx="3">
                  <c:v>0.09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6C-4890-9CF3-4922DD233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760703"/>
        <c:axId val="67759871"/>
      </c:barChart>
      <c:catAx>
        <c:axId val="67760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7759871"/>
        <c:crosses val="autoZero"/>
        <c:auto val="1"/>
        <c:lblAlgn val="ctr"/>
        <c:lblOffset val="100"/>
        <c:noMultiLvlLbl val="0"/>
      </c:catAx>
      <c:valAx>
        <c:axId val="67759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77607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9AE4C-9A8A-4660-BF63-742C78CA2A66}" type="datetimeFigureOut">
              <a:rPr lang="cs-CZ" smtClean="0"/>
              <a:t>30.06.2021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7898D-20C0-4F0E-89FD-13F9403DFA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817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7898D-20C0-4F0E-89FD-13F9403DFA7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422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7898D-20C0-4F0E-89FD-13F9403DFA7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7196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10" Type="http://schemas.openxmlformats.org/officeDocument/2006/relationships/image" Target="../media/image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20374" cy="7315200"/>
            <a:chOff x="0" y="0"/>
            <a:chExt cx="152400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400" cy="3479800"/>
            </a:xfrm>
            <a:custGeom>
              <a:avLst/>
              <a:gdLst/>
              <a:ahLst/>
              <a:cxnLst/>
              <a:rect l="l" t="t" r="r" b="b"/>
              <a:pathLst>
                <a:path w="152400" h="3479800">
                  <a:moveTo>
                    <a:pt x="0" y="0"/>
                  </a:moveTo>
                  <a:lnTo>
                    <a:pt x="152400" y="0"/>
                  </a:lnTo>
                  <a:lnTo>
                    <a:pt x="152400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0269A4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75000"/>
          </a:blip>
          <a:srcRect/>
          <a:stretch>
            <a:fillRect/>
          </a:stretch>
        </p:blipFill>
        <p:spPr>
          <a:xfrm>
            <a:off x="7560161" y="0"/>
            <a:ext cx="2215576" cy="14030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t="7865" b="7865"/>
          <a:stretch>
            <a:fillRect/>
          </a:stretch>
        </p:blipFill>
        <p:spPr>
          <a:xfrm>
            <a:off x="1768878" y="3311857"/>
            <a:ext cx="6215845" cy="349641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20053" y="1663213"/>
            <a:ext cx="8113495" cy="1702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24"/>
              </a:lnSpc>
            </a:pPr>
            <a:r>
              <a:rPr lang="en-US" sz="3517" b="1" dirty="0" err="1">
                <a:solidFill>
                  <a:srgbClr val="0269A4"/>
                </a:solidFill>
                <a:latin typeface="Now Bold" panose="020B0604020202020204" charset="-18"/>
              </a:rPr>
              <a:t>Průzkum</a:t>
            </a:r>
            <a:r>
              <a:rPr lang="en-US" sz="3517" b="1" dirty="0">
                <a:solidFill>
                  <a:srgbClr val="0269A4"/>
                </a:solidFill>
                <a:latin typeface="Now Bold" panose="020B0604020202020204" charset="-18"/>
              </a:rPr>
              <a:t> </a:t>
            </a:r>
            <a:r>
              <a:rPr lang="en-US" sz="3517" b="1" dirty="0" err="1">
                <a:solidFill>
                  <a:srgbClr val="0269A4"/>
                </a:solidFill>
                <a:latin typeface="Now Bold" panose="020B0604020202020204" charset="-18"/>
              </a:rPr>
              <a:t>autorských</a:t>
            </a:r>
            <a:r>
              <a:rPr lang="en-US" sz="3517" b="1" dirty="0">
                <a:solidFill>
                  <a:srgbClr val="0269A4"/>
                </a:solidFill>
                <a:latin typeface="Now Bold" panose="020B0604020202020204" charset="-18"/>
              </a:rPr>
              <a:t> </a:t>
            </a:r>
            <a:r>
              <a:rPr lang="en-US" sz="3517" b="1" dirty="0" err="1">
                <a:solidFill>
                  <a:srgbClr val="0269A4"/>
                </a:solidFill>
                <a:latin typeface="Now Bold" panose="020B0604020202020204" charset="-18"/>
              </a:rPr>
              <a:t>preferencí</a:t>
            </a:r>
            <a:r>
              <a:rPr lang="en-US" sz="3517" b="1" dirty="0">
                <a:solidFill>
                  <a:srgbClr val="0269A4"/>
                </a:solidFill>
                <a:latin typeface="Now Bold" panose="020B0604020202020204" charset="-18"/>
              </a:rPr>
              <a:t> </a:t>
            </a:r>
            <a:r>
              <a:rPr lang="en-US" sz="3517" b="1" dirty="0" err="1">
                <a:solidFill>
                  <a:srgbClr val="0269A4"/>
                </a:solidFill>
                <a:latin typeface="Now Bold" panose="020B0604020202020204" charset="-18"/>
              </a:rPr>
              <a:t>ve</a:t>
            </a:r>
            <a:r>
              <a:rPr lang="en-US" sz="3517" b="1" dirty="0">
                <a:solidFill>
                  <a:srgbClr val="0269A4"/>
                </a:solidFill>
                <a:latin typeface="Now Bold" panose="020B0604020202020204" charset="-18"/>
              </a:rPr>
              <a:t> </a:t>
            </a:r>
            <a:r>
              <a:rPr lang="en-US" sz="3517" b="1" dirty="0" err="1">
                <a:solidFill>
                  <a:srgbClr val="0269A4"/>
                </a:solidFill>
                <a:latin typeface="Now Bold" panose="020B0604020202020204" charset="-18"/>
              </a:rPr>
              <a:t>vztahu</a:t>
            </a:r>
            <a:r>
              <a:rPr lang="en-US" sz="3517" b="1" dirty="0">
                <a:solidFill>
                  <a:srgbClr val="0269A4"/>
                </a:solidFill>
                <a:latin typeface="Now Bold" panose="020B0604020202020204" charset="-18"/>
              </a:rPr>
              <a:t> k </a:t>
            </a:r>
            <a:r>
              <a:rPr lang="en-US" sz="3517" b="1" dirty="0" err="1">
                <a:solidFill>
                  <a:srgbClr val="0269A4"/>
                </a:solidFill>
                <a:latin typeface="Now Bold" panose="020B0604020202020204" charset="-18"/>
              </a:rPr>
              <a:t>publikování</a:t>
            </a:r>
            <a:r>
              <a:rPr lang="en-US" sz="3517" b="1" dirty="0">
                <a:solidFill>
                  <a:srgbClr val="0269A4"/>
                </a:solidFill>
                <a:latin typeface="Now Bold" panose="020B0604020202020204" charset="-18"/>
              </a:rPr>
              <a:t> </a:t>
            </a:r>
            <a:r>
              <a:rPr lang="en-US" sz="3517" b="1" dirty="0" err="1">
                <a:solidFill>
                  <a:srgbClr val="0269A4"/>
                </a:solidFill>
                <a:latin typeface="Now Bold" panose="020B0604020202020204" charset="-18"/>
              </a:rPr>
              <a:t>monografií</a:t>
            </a:r>
            <a:endParaRPr lang="en-US" sz="3517" b="1" dirty="0">
              <a:solidFill>
                <a:srgbClr val="0269A4"/>
              </a:solidFill>
              <a:latin typeface="Now Bold" panose="020B0604020202020204" charset="-18"/>
            </a:endParaRPr>
          </a:p>
          <a:p>
            <a:pPr>
              <a:lnSpc>
                <a:spcPts val="3384"/>
              </a:lnSpc>
              <a:spcBef>
                <a:spcPct val="0"/>
              </a:spcBef>
            </a:pPr>
            <a:endParaRPr lang="en-US" sz="3517" dirty="0">
              <a:solidFill>
                <a:srgbClr val="0269A4"/>
              </a:solidFill>
              <a:latin typeface="Biryani Heavy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18282" y="-892962"/>
            <a:ext cx="9512764" cy="10898325"/>
            <a:chOff x="0" y="0"/>
            <a:chExt cx="6350000" cy="72748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2540" cy="7277436"/>
            </a:xfrm>
            <a:custGeom>
              <a:avLst/>
              <a:gdLst/>
              <a:ahLst/>
              <a:cxnLst/>
              <a:rect l="l" t="t" r="r" b="b"/>
              <a:pathLst>
                <a:path w="6352540" h="7277436">
                  <a:moveTo>
                    <a:pt x="5867400" y="0"/>
                  </a:moveTo>
                  <a:lnTo>
                    <a:pt x="482600" y="0"/>
                  </a:lnTo>
                  <a:lnTo>
                    <a:pt x="0" y="482600"/>
                  </a:lnTo>
                  <a:lnTo>
                    <a:pt x="0" y="6794836"/>
                  </a:lnTo>
                  <a:lnTo>
                    <a:pt x="482600" y="7277436"/>
                  </a:lnTo>
                  <a:lnTo>
                    <a:pt x="5869940" y="7277436"/>
                  </a:lnTo>
                  <a:lnTo>
                    <a:pt x="6352540" y="6794836"/>
                  </a:lnTo>
                  <a:lnTo>
                    <a:pt x="6352540" y="482600"/>
                  </a:lnTo>
                  <a:lnTo>
                    <a:pt x="5867400" y="0"/>
                  </a:lnTo>
                  <a:close/>
                  <a:moveTo>
                    <a:pt x="6238240" y="6746575"/>
                  </a:moveTo>
                  <a:lnTo>
                    <a:pt x="5821680" y="7163136"/>
                  </a:lnTo>
                  <a:lnTo>
                    <a:pt x="528320" y="7163136"/>
                  </a:lnTo>
                  <a:lnTo>
                    <a:pt x="111760" y="6746575"/>
                  </a:lnTo>
                  <a:lnTo>
                    <a:pt x="111760" y="528320"/>
                  </a:lnTo>
                  <a:lnTo>
                    <a:pt x="528320" y="111760"/>
                  </a:lnTo>
                  <a:lnTo>
                    <a:pt x="5821680" y="111760"/>
                  </a:lnTo>
                  <a:lnTo>
                    <a:pt x="6238240" y="528320"/>
                  </a:lnTo>
                  <a:lnTo>
                    <a:pt x="6238240" y="6746575"/>
                  </a:lnTo>
                  <a:close/>
                </a:path>
              </a:pathLst>
            </a:custGeom>
            <a:solidFill>
              <a:srgbClr val="B9006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1253401" y="3548157"/>
            <a:ext cx="11943367" cy="10898325"/>
            <a:chOff x="0" y="0"/>
            <a:chExt cx="7972486" cy="727489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975026" cy="7277436"/>
            </a:xfrm>
            <a:custGeom>
              <a:avLst/>
              <a:gdLst/>
              <a:ahLst/>
              <a:cxnLst/>
              <a:rect l="l" t="t" r="r" b="b"/>
              <a:pathLst>
                <a:path w="7975026" h="7277436">
                  <a:moveTo>
                    <a:pt x="7489886" y="0"/>
                  </a:moveTo>
                  <a:lnTo>
                    <a:pt x="482600" y="0"/>
                  </a:lnTo>
                  <a:lnTo>
                    <a:pt x="0" y="482600"/>
                  </a:lnTo>
                  <a:lnTo>
                    <a:pt x="0" y="6794836"/>
                  </a:lnTo>
                  <a:lnTo>
                    <a:pt x="482600" y="7277436"/>
                  </a:lnTo>
                  <a:lnTo>
                    <a:pt x="7492426" y="7277436"/>
                  </a:lnTo>
                  <a:lnTo>
                    <a:pt x="7975026" y="6794836"/>
                  </a:lnTo>
                  <a:lnTo>
                    <a:pt x="7975026" y="482600"/>
                  </a:lnTo>
                  <a:lnTo>
                    <a:pt x="7489886" y="0"/>
                  </a:lnTo>
                  <a:close/>
                  <a:moveTo>
                    <a:pt x="7860726" y="6746575"/>
                  </a:moveTo>
                  <a:lnTo>
                    <a:pt x="7444166" y="7163136"/>
                  </a:lnTo>
                  <a:lnTo>
                    <a:pt x="528320" y="7163136"/>
                  </a:lnTo>
                  <a:lnTo>
                    <a:pt x="111760" y="6746575"/>
                  </a:lnTo>
                  <a:lnTo>
                    <a:pt x="111760" y="528320"/>
                  </a:lnTo>
                  <a:lnTo>
                    <a:pt x="528320" y="111760"/>
                  </a:lnTo>
                  <a:lnTo>
                    <a:pt x="7444166" y="111760"/>
                  </a:lnTo>
                  <a:lnTo>
                    <a:pt x="7860726" y="528320"/>
                  </a:lnTo>
                  <a:lnTo>
                    <a:pt x="7860726" y="6746575"/>
                  </a:lnTo>
                  <a:close/>
                </a:path>
              </a:pathLst>
            </a:custGeom>
            <a:solidFill>
              <a:srgbClr val="B9006E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448207" y="3841985"/>
            <a:ext cx="1083422" cy="108342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484315" y="2289802"/>
            <a:ext cx="1083422" cy="10834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155904" y="3841985"/>
            <a:ext cx="1083422" cy="10834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155904" y="2289802"/>
            <a:ext cx="1083422" cy="108342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946255" y="3960089"/>
            <a:ext cx="1507613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  <a:spcBef>
                <a:spcPct val="0"/>
              </a:spcBef>
            </a:pPr>
            <a:r>
              <a:rPr lang="en-US" sz="2500" dirty="0" err="1">
                <a:latin typeface="Now Bold"/>
              </a:rPr>
              <a:t>Profesoři</a:t>
            </a:r>
            <a:endParaRPr lang="en-US" sz="2500" dirty="0">
              <a:latin typeface="Now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468691" y="4720215"/>
            <a:ext cx="3111532" cy="2450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67"/>
              </a:lnSpc>
            </a:pPr>
            <a:r>
              <a:rPr lang="en-US" sz="1690" dirty="0" err="1">
                <a:latin typeface="Now Bold"/>
              </a:rPr>
              <a:t>Při</a:t>
            </a:r>
            <a:r>
              <a:rPr lang="en-US" sz="1690" dirty="0">
                <a:latin typeface="Now Bold"/>
              </a:rPr>
              <a:t> </a:t>
            </a:r>
            <a:r>
              <a:rPr lang="en-US" sz="1690" dirty="0" err="1">
                <a:latin typeface="Now Bold"/>
              </a:rPr>
              <a:t>výběru</a:t>
            </a:r>
            <a:r>
              <a:rPr lang="en-US" sz="1690" dirty="0">
                <a:latin typeface="Now Bold"/>
              </a:rPr>
              <a:t> </a:t>
            </a:r>
            <a:r>
              <a:rPr lang="en-US" sz="1690" dirty="0" err="1">
                <a:latin typeface="Now Bold"/>
              </a:rPr>
              <a:t>nakladatelství</a:t>
            </a:r>
            <a:r>
              <a:rPr lang="en-US" sz="1690" dirty="0">
                <a:latin typeface="Now Bold"/>
              </a:rPr>
              <a:t> </a:t>
            </a:r>
            <a:r>
              <a:rPr lang="en-US" sz="1690" dirty="0" err="1">
                <a:latin typeface="Now Bold"/>
              </a:rPr>
              <a:t>spíše</a:t>
            </a:r>
            <a:r>
              <a:rPr lang="en-US" sz="1690" dirty="0">
                <a:latin typeface="Now Bold"/>
              </a:rPr>
              <a:t> </a:t>
            </a:r>
            <a:r>
              <a:rPr lang="en-US" sz="1690" dirty="0" err="1">
                <a:latin typeface="Now Bold"/>
              </a:rPr>
              <a:t>pohlížejí</a:t>
            </a:r>
            <a:r>
              <a:rPr lang="en-US" sz="1690" dirty="0">
                <a:latin typeface="Now Bold"/>
              </a:rPr>
              <a:t> </a:t>
            </a:r>
            <a:r>
              <a:rPr lang="en-US" sz="1690" dirty="0" err="1">
                <a:latin typeface="Now Bold"/>
              </a:rPr>
              <a:t>na</a:t>
            </a:r>
            <a:r>
              <a:rPr lang="en-US" sz="1690" dirty="0">
                <a:latin typeface="Now Bold"/>
              </a:rPr>
              <a:t> </a:t>
            </a:r>
            <a:r>
              <a:rPr lang="en-US" sz="1690" dirty="0" err="1">
                <a:latin typeface="Now Bold"/>
              </a:rPr>
              <a:t>kvalitu</a:t>
            </a:r>
            <a:r>
              <a:rPr lang="en-US" sz="1690" dirty="0">
                <a:latin typeface="Now Bold"/>
              </a:rPr>
              <a:t> </a:t>
            </a:r>
            <a:r>
              <a:rPr lang="en-US" sz="1690" dirty="0" err="1">
                <a:latin typeface="Now Bold"/>
              </a:rPr>
              <a:t>redakčních</a:t>
            </a:r>
            <a:r>
              <a:rPr lang="en-US" sz="1690" dirty="0">
                <a:latin typeface="Now Bold"/>
              </a:rPr>
              <a:t> </a:t>
            </a:r>
            <a:r>
              <a:rPr lang="en-US" sz="1690" dirty="0" err="1">
                <a:latin typeface="Now Bold"/>
              </a:rPr>
              <a:t>prací</a:t>
            </a:r>
            <a:r>
              <a:rPr lang="en-US" sz="1690" dirty="0">
                <a:latin typeface="Now Bold"/>
              </a:rPr>
              <a:t> </a:t>
            </a:r>
            <a:r>
              <a:rPr lang="en-US" sz="1690" dirty="0" err="1">
                <a:latin typeface="Now Bold"/>
              </a:rPr>
              <a:t>nakladatelství</a:t>
            </a:r>
            <a:r>
              <a:rPr lang="en-US" sz="1690" dirty="0">
                <a:latin typeface="Now Bold"/>
              </a:rPr>
              <a:t> a </a:t>
            </a:r>
            <a:r>
              <a:rPr lang="en-US" sz="1690" dirty="0" err="1">
                <a:latin typeface="Now Bold"/>
              </a:rPr>
              <a:t>jsou</a:t>
            </a:r>
            <a:r>
              <a:rPr lang="en-US" sz="1690" dirty="0">
                <a:latin typeface="Now Bold"/>
              </a:rPr>
              <a:t> </a:t>
            </a:r>
            <a:r>
              <a:rPr lang="en-US" sz="1690" dirty="0" err="1">
                <a:latin typeface="Now Bold"/>
              </a:rPr>
              <a:t>spíše</a:t>
            </a:r>
            <a:r>
              <a:rPr lang="en-US" sz="1690" dirty="0">
                <a:latin typeface="Now Bold"/>
              </a:rPr>
              <a:t> </a:t>
            </a:r>
            <a:r>
              <a:rPr lang="en-US" sz="1690" dirty="0" err="1">
                <a:latin typeface="Now Bold"/>
              </a:rPr>
              <a:t>motivováni</a:t>
            </a:r>
            <a:r>
              <a:rPr lang="en-US" sz="1690" dirty="0">
                <a:latin typeface="Now Bold"/>
              </a:rPr>
              <a:t> </a:t>
            </a:r>
            <a:r>
              <a:rPr lang="en-US" sz="1690" dirty="0" err="1">
                <a:latin typeface="Now Bold"/>
              </a:rPr>
              <a:t>publikovat</a:t>
            </a:r>
            <a:r>
              <a:rPr lang="en-US" sz="1690" dirty="0">
                <a:latin typeface="Now Bold"/>
              </a:rPr>
              <a:t> </a:t>
            </a:r>
            <a:r>
              <a:rPr lang="en-US" sz="1690" dirty="0" err="1">
                <a:latin typeface="Now Bold"/>
              </a:rPr>
              <a:t>kvůli</a:t>
            </a:r>
            <a:r>
              <a:rPr lang="en-US" sz="1690" dirty="0">
                <a:latin typeface="Now Bold"/>
              </a:rPr>
              <a:t> </a:t>
            </a:r>
            <a:r>
              <a:rPr lang="en-US" sz="1690" dirty="0" err="1">
                <a:latin typeface="Now Bold"/>
              </a:rPr>
              <a:t>zanechání</a:t>
            </a:r>
            <a:r>
              <a:rPr lang="en-US" sz="1690" dirty="0">
                <a:latin typeface="Now Bold"/>
              </a:rPr>
              <a:t> </a:t>
            </a:r>
            <a:r>
              <a:rPr lang="en-US" sz="1690" dirty="0" err="1">
                <a:latin typeface="Now Bold"/>
              </a:rPr>
              <a:t>odkazu</a:t>
            </a:r>
            <a:r>
              <a:rPr lang="en-US" sz="1690" dirty="0">
                <a:latin typeface="Now Bold"/>
              </a:rPr>
              <a:t> </a:t>
            </a:r>
            <a:r>
              <a:rPr lang="en-US" sz="1690" dirty="0" err="1">
                <a:latin typeface="Now Bold"/>
              </a:rPr>
              <a:t>společnosti</a:t>
            </a:r>
            <a:r>
              <a:rPr lang="en-US" sz="1690" dirty="0">
                <a:latin typeface="Now Bold"/>
              </a:rPr>
              <a:t> a </a:t>
            </a:r>
            <a:r>
              <a:rPr lang="en-US" sz="1690" dirty="0" err="1">
                <a:latin typeface="Now Bold"/>
              </a:rPr>
              <a:t>osobnímu</a:t>
            </a:r>
            <a:r>
              <a:rPr lang="en-US" sz="1690" dirty="0">
                <a:latin typeface="Now Bold"/>
              </a:rPr>
              <a:t> </a:t>
            </a:r>
            <a:r>
              <a:rPr lang="en-US" sz="1690" dirty="0" err="1">
                <a:latin typeface="Now Bold"/>
              </a:rPr>
              <a:t>rozvoji</a:t>
            </a:r>
            <a:r>
              <a:rPr lang="en-US" sz="1690" dirty="0">
                <a:latin typeface="Now Bold"/>
              </a:rPr>
              <a:t> v </a:t>
            </a:r>
            <a:r>
              <a:rPr lang="en-US" sz="1690" dirty="0" err="1">
                <a:latin typeface="Now Bold"/>
              </a:rPr>
              <a:t>dané</a:t>
            </a:r>
            <a:r>
              <a:rPr lang="en-US" sz="1690" dirty="0">
                <a:latin typeface="Now Bold"/>
              </a:rPr>
              <a:t> </a:t>
            </a:r>
            <a:r>
              <a:rPr lang="en-US" sz="1690" dirty="0" err="1">
                <a:latin typeface="Now Bold"/>
              </a:rPr>
              <a:t>problematice</a:t>
            </a:r>
            <a:endParaRPr lang="en-US" sz="1690" dirty="0">
              <a:latin typeface="Now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20549" y="969071"/>
            <a:ext cx="3127658" cy="1219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67"/>
              </a:lnSpc>
            </a:pPr>
            <a:r>
              <a:rPr lang="en-US" sz="1690" dirty="0">
                <a:latin typeface="Now Bold"/>
              </a:rPr>
              <a:t>K </a:t>
            </a:r>
            <a:r>
              <a:rPr lang="en-US" sz="1690" dirty="0" err="1">
                <a:latin typeface="Now Bold"/>
              </a:rPr>
              <a:t>publikování</a:t>
            </a:r>
            <a:r>
              <a:rPr lang="en-US" sz="1690" dirty="0">
                <a:latin typeface="Now Bold"/>
              </a:rPr>
              <a:t> </a:t>
            </a:r>
            <a:r>
              <a:rPr lang="en-US" sz="1690" dirty="0" err="1">
                <a:latin typeface="Now Bold"/>
              </a:rPr>
              <a:t>monografie</a:t>
            </a:r>
            <a:r>
              <a:rPr lang="en-US" sz="1690" dirty="0">
                <a:latin typeface="Now Bold"/>
              </a:rPr>
              <a:t> je </a:t>
            </a:r>
            <a:r>
              <a:rPr lang="en-US" sz="1690" dirty="0" err="1">
                <a:latin typeface="Now Bold"/>
              </a:rPr>
              <a:t>spíše</a:t>
            </a:r>
            <a:r>
              <a:rPr lang="en-US" sz="1690" dirty="0">
                <a:latin typeface="Now Bold"/>
              </a:rPr>
              <a:t> </a:t>
            </a:r>
            <a:r>
              <a:rPr lang="en-US" sz="1690" dirty="0" err="1">
                <a:latin typeface="Now Bold"/>
              </a:rPr>
              <a:t>motivuje</a:t>
            </a:r>
            <a:r>
              <a:rPr lang="en-US" sz="1690" dirty="0">
                <a:latin typeface="Now Bold"/>
              </a:rPr>
              <a:t> </a:t>
            </a:r>
            <a:r>
              <a:rPr lang="en-US" sz="1690" dirty="0" err="1">
                <a:latin typeface="Now Bold"/>
              </a:rPr>
              <a:t>zanechání</a:t>
            </a:r>
            <a:r>
              <a:rPr lang="en-US" sz="1690" dirty="0">
                <a:latin typeface="Now Bold"/>
              </a:rPr>
              <a:t> </a:t>
            </a:r>
            <a:r>
              <a:rPr lang="en-US" sz="1690" dirty="0" err="1">
                <a:latin typeface="Now Bold"/>
              </a:rPr>
              <a:t>odkazu</a:t>
            </a:r>
            <a:r>
              <a:rPr lang="en-US" sz="1690" dirty="0">
                <a:latin typeface="Now Bold"/>
              </a:rPr>
              <a:t> </a:t>
            </a:r>
            <a:r>
              <a:rPr lang="en-US" sz="1690" dirty="0" err="1">
                <a:latin typeface="Now Bold"/>
              </a:rPr>
              <a:t>společnosti</a:t>
            </a:r>
            <a:r>
              <a:rPr lang="en-US" sz="1690" dirty="0">
                <a:latin typeface="Now Bold"/>
              </a:rPr>
              <a:t> a </a:t>
            </a:r>
            <a:r>
              <a:rPr lang="en-US" sz="1690" dirty="0" err="1">
                <a:latin typeface="Now Bold"/>
              </a:rPr>
              <a:t>osobní</a:t>
            </a:r>
            <a:r>
              <a:rPr lang="en-US" sz="1690" dirty="0">
                <a:latin typeface="Now Bold"/>
              </a:rPr>
              <a:t> </a:t>
            </a:r>
            <a:r>
              <a:rPr lang="en-US" sz="1690" dirty="0" err="1">
                <a:latin typeface="Now Bold"/>
              </a:rPr>
              <a:t>rozvoj</a:t>
            </a:r>
            <a:r>
              <a:rPr lang="en-US" sz="1690" dirty="0">
                <a:latin typeface="Now Bold"/>
              </a:rPr>
              <a:t> v </a:t>
            </a:r>
            <a:r>
              <a:rPr lang="en-US" sz="1690" dirty="0" err="1">
                <a:latin typeface="Now Bold"/>
              </a:rPr>
              <a:t>dané</a:t>
            </a:r>
            <a:r>
              <a:rPr lang="en-US" sz="1690" dirty="0">
                <a:latin typeface="Now Bold"/>
              </a:rPr>
              <a:t> </a:t>
            </a:r>
            <a:r>
              <a:rPr lang="en-US" sz="1690" dirty="0" err="1">
                <a:latin typeface="Now Bold"/>
              </a:rPr>
              <a:t>problematice</a:t>
            </a:r>
            <a:endParaRPr lang="en-US" sz="1690" dirty="0">
              <a:latin typeface="Now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553200" y="1003249"/>
            <a:ext cx="3177702" cy="9114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67"/>
              </a:lnSpc>
            </a:pPr>
            <a:r>
              <a:rPr lang="en-US" sz="1690" dirty="0" err="1">
                <a:latin typeface="Now Bold"/>
              </a:rPr>
              <a:t>Při</a:t>
            </a:r>
            <a:r>
              <a:rPr lang="en-US" sz="1690" dirty="0">
                <a:latin typeface="Now Bold"/>
              </a:rPr>
              <a:t> </a:t>
            </a:r>
            <a:r>
              <a:rPr lang="en-US" sz="1690" dirty="0" err="1">
                <a:latin typeface="Now Bold"/>
              </a:rPr>
              <a:t>výběru</a:t>
            </a:r>
            <a:r>
              <a:rPr lang="en-US" sz="1690" dirty="0">
                <a:latin typeface="Now Bold"/>
              </a:rPr>
              <a:t> </a:t>
            </a:r>
            <a:r>
              <a:rPr lang="en-US" sz="1690" dirty="0" err="1">
                <a:latin typeface="Now Bold"/>
              </a:rPr>
              <a:t>nakladatelství</a:t>
            </a:r>
            <a:r>
              <a:rPr lang="en-US" sz="1690" dirty="0">
                <a:latin typeface="Now Bold"/>
              </a:rPr>
              <a:t> </a:t>
            </a:r>
            <a:r>
              <a:rPr lang="en-US" sz="1690" dirty="0" err="1">
                <a:latin typeface="Now Bold"/>
              </a:rPr>
              <a:t>spíše</a:t>
            </a:r>
            <a:r>
              <a:rPr lang="en-US" sz="1690" dirty="0">
                <a:latin typeface="Now Bold"/>
              </a:rPr>
              <a:t> </a:t>
            </a:r>
            <a:r>
              <a:rPr lang="en-US" sz="1690" dirty="0" err="1">
                <a:latin typeface="Now Bold"/>
              </a:rPr>
              <a:t>pohlížejí</a:t>
            </a:r>
            <a:r>
              <a:rPr lang="en-US" sz="1690" dirty="0">
                <a:latin typeface="Now Bold"/>
              </a:rPr>
              <a:t> </a:t>
            </a:r>
            <a:r>
              <a:rPr lang="en-US" sz="1690" dirty="0" err="1">
                <a:latin typeface="Now Bold"/>
              </a:rPr>
              <a:t>na</a:t>
            </a:r>
            <a:r>
              <a:rPr lang="en-US" sz="1690" dirty="0">
                <a:latin typeface="Now Bold"/>
              </a:rPr>
              <a:t> </a:t>
            </a:r>
            <a:r>
              <a:rPr lang="en-US" sz="1690" dirty="0" err="1">
                <a:latin typeface="Now Bold"/>
              </a:rPr>
              <a:t>renomé</a:t>
            </a:r>
            <a:r>
              <a:rPr lang="en-US" sz="1690" dirty="0">
                <a:latin typeface="Now Bold"/>
              </a:rPr>
              <a:t> </a:t>
            </a:r>
            <a:r>
              <a:rPr lang="en-US" sz="1690" dirty="0" err="1">
                <a:latin typeface="Now Bold"/>
              </a:rPr>
              <a:t>nakladatelství</a:t>
            </a:r>
            <a:r>
              <a:rPr lang="en-US" sz="1690" dirty="0">
                <a:latin typeface="Now Bold"/>
              </a:rPr>
              <a:t> v </a:t>
            </a:r>
            <a:r>
              <a:rPr lang="en-US" sz="1690" dirty="0" err="1">
                <a:latin typeface="Now Bold"/>
              </a:rPr>
              <a:t>rámci</a:t>
            </a:r>
            <a:r>
              <a:rPr lang="en-US" sz="1690" dirty="0">
                <a:latin typeface="Now Bold"/>
              </a:rPr>
              <a:t> </a:t>
            </a:r>
            <a:r>
              <a:rPr lang="en-US" sz="1690" dirty="0" err="1">
                <a:latin typeface="Now Bold"/>
              </a:rPr>
              <a:t>oboru</a:t>
            </a:r>
            <a:endParaRPr lang="en-US" sz="1690" dirty="0">
              <a:latin typeface="Now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32291" y="5204989"/>
            <a:ext cx="3693735" cy="911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67"/>
              </a:lnSpc>
            </a:pPr>
            <a:r>
              <a:rPr lang="en-US" sz="1690" dirty="0">
                <a:latin typeface="Now Bold"/>
              </a:rPr>
              <a:t>U </a:t>
            </a:r>
            <a:r>
              <a:rPr lang="en-US" sz="1690" dirty="0" err="1">
                <a:latin typeface="Now Bold"/>
              </a:rPr>
              <a:t>docentů</a:t>
            </a:r>
            <a:r>
              <a:rPr lang="en-US" sz="1690" dirty="0">
                <a:latin typeface="Now Bold"/>
              </a:rPr>
              <a:t> </a:t>
            </a:r>
            <a:r>
              <a:rPr lang="en-US" sz="1690" dirty="0" err="1">
                <a:latin typeface="Now Bold"/>
              </a:rPr>
              <a:t>nelze</a:t>
            </a:r>
            <a:r>
              <a:rPr lang="en-US" sz="1690" dirty="0">
                <a:latin typeface="Now Bold"/>
              </a:rPr>
              <a:t> </a:t>
            </a:r>
            <a:r>
              <a:rPr lang="en-US" sz="1690" dirty="0" err="1">
                <a:latin typeface="Now Bold"/>
              </a:rPr>
              <a:t>jednoznačně</a:t>
            </a:r>
            <a:r>
              <a:rPr lang="en-US" sz="1690" dirty="0">
                <a:latin typeface="Now Bold"/>
              </a:rPr>
              <a:t> </a:t>
            </a:r>
            <a:r>
              <a:rPr lang="en-US" sz="1690" dirty="0" err="1">
                <a:latin typeface="Now Bold"/>
              </a:rPr>
              <a:t>odlišit</a:t>
            </a:r>
            <a:r>
              <a:rPr lang="en-US" sz="1690" dirty="0">
                <a:latin typeface="Now Bold"/>
              </a:rPr>
              <a:t> preference od </a:t>
            </a:r>
            <a:r>
              <a:rPr lang="en-US" sz="1690" dirty="0" err="1">
                <a:latin typeface="Now Bold"/>
              </a:rPr>
              <a:t>celkových</a:t>
            </a:r>
            <a:r>
              <a:rPr lang="en-US" sz="1690" dirty="0">
                <a:latin typeface="Now Bold"/>
              </a:rPr>
              <a:t> </a:t>
            </a:r>
            <a:r>
              <a:rPr lang="en-US" sz="1690" dirty="0" err="1">
                <a:latin typeface="Now Bold"/>
              </a:rPr>
              <a:t>průměrných</a:t>
            </a:r>
            <a:r>
              <a:rPr lang="en-US" sz="1690" dirty="0">
                <a:latin typeface="Now Bold"/>
              </a:rPr>
              <a:t> </a:t>
            </a:r>
            <a:r>
              <a:rPr lang="en-US" sz="1690" dirty="0" err="1">
                <a:latin typeface="Now Bold"/>
              </a:rPr>
              <a:t>hodnot</a:t>
            </a:r>
            <a:endParaRPr lang="en-US" sz="1690" dirty="0">
              <a:latin typeface="Now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32291" y="144699"/>
            <a:ext cx="1812906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  <a:spcBef>
                <a:spcPct val="0"/>
              </a:spcBef>
            </a:pPr>
            <a:r>
              <a:rPr lang="en-US" sz="2500" dirty="0" err="1">
                <a:latin typeface="Now Bold"/>
              </a:rPr>
              <a:t>Doktorandi</a:t>
            </a:r>
            <a:r>
              <a:rPr lang="en-US" sz="2500" dirty="0">
                <a:latin typeface="Now Bold"/>
              </a:rPr>
              <a:t>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768832" y="144699"/>
            <a:ext cx="2787496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  <a:spcBef>
                <a:spcPct val="0"/>
              </a:spcBef>
            </a:pPr>
            <a:r>
              <a:rPr lang="en-US" sz="2500" dirty="0" err="1">
                <a:latin typeface="Now Bold"/>
              </a:rPr>
              <a:t>Odborní</a:t>
            </a:r>
            <a:r>
              <a:rPr lang="en-US" sz="2500" dirty="0">
                <a:latin typeface="Now Bold"/>
              </a:rPr>
              <a:t> </a:t>
            </a:r>
            <a:r>
              <a:rPr lang="en-US" sz="2500" dirty="0" err="1">
                <a:latin typeface="Now Bold"/>
              </a:rPr>
              <a:t>asistenti</a:t>
            </a:r>
            <a:endParaRPr lang="en-US" sz="2500" dirty="0">
              <a:latin typeface="Now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53989" y="3948213"/>
            <a:ext cx="1378451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  <a:spcBef>
                <a:spcPct val="0"/>
              </a:spcBef>
            </a:pPr>
            <a:r>
              <a:rPr lang="en-US" sz="2500" dirty="0" err="1">
                <a:latin typeface="Now Bold"/>
              </a:rPr>
              <a:t>Docenti</a:t>
            </a:r>
            <a:endParaRPr lang="en-US" sz="2500" dirty="0">
              <a:latin typeface="Now Bold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alphaModFix amt="75000"/>
          </a:blip>
          <a:srcRect/>
          <a:stretch>
            <a:fillRect/>
          </a:stretch>
        </p:blipFill>
        <p:spPr>
          <a:xfrm>
            <a:off x="4852434" y="-49966"/>
            <a:ext cx="1386891" cy="8782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20374" cy="7315200"/>
            <a:chOff x="0" y="0"/>
            <a:chExt cx="152400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400" cy="3479800"/>
            </a:xfrm>
            <a:custGeom>
              <a:avLst/>
              <a:gdLst/>
              <a:ahLst/>
              <a:cxnLst/>
              <a:rect l="l" t="t" r="r" b="b"/>
              <a:pathLst>
                <a:path w="152400" h="3479800">
                  <a:moveTo>
                    <a:pt x="0" y="0"/>
                  </a:moveTo>
                  <a:lnTo>
                    <a:pt x="152400" y="0"/>
                  </a:lnTo>
                  <a:lnTo>
                    <a:pt x="152400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B9006E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75000"/>
          </a:blip>
          <a:srcRect/>
          <a:stretch>
            <a:fillRect/>
          </a:stretch>
        </p:blipFill>
        <p:spPr>
          <a:xfrm>
            <a:off x="7729490" y="0"/>
            <a:ext cx="2024110" cy="128181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28942" y="2775535"/>
            <a:ext cx="1137959" cy="10758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032625" y="2732907"/>
            <a:ext cx="1338844" cy="116114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466901" y="831148"/>
            <a:ext cx="4819799" cy="1005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800">
                <a:solidFill>
                  <a:srgbClr val="B9006E"/>
                </a:solidFill>
                <a:latin typeface="Open Sans Extra Bold"/>
              </a:rPr>
              <a:t>Cíl výzkumu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1520" y="4656286"/>
            <a:ext cx="2329867" cy="561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 dirty="0" err="1">
                <a:latin typeface="Now Bold"/>
              </a:rPr>
              <a:t>Faktory</a:t>
            </a:r>
            <a:r>
              <a:rPr lang="en-US" sz="1600" dirty="0">
                <a:latin typeface="Now Bold"/>
              </a:rPr>
              <a:t> </a:t>
            </a:r>
            <a:r>
              <a:rPr lang="en-US" sz="1600" dirty="0" err="1">
                <a:latin typeface="Now Bold"/>
              </a:rPr>
              <a:t>rozhodují</a:t>
            </a:r>
            <a:r>
              <a:rPr lang="cs-CZ" sz="1600" dirty="0" err="1">
                <a:latin typeface="Now Bold"/>
              </a:rPr>
              <a:t>cí</a:t>
            </a:r>
            <a:r>
              <a:rPr lang="en-US" sz="1600" dirty="0">
                <a:latin typeface="Now Bold"/>
              </a:rPr>
              <a:t> o </a:t>
            </a:r>
            <a:r>
              <a:rPr lang="en-US" sz="1600" dirty="0" err="1">
                <a:latin typeface="Now Bold"/>
              </a:rPr>
              <a:t>výběru</a:t>
            </a:r>
            <a:r>
              <a:rPr lang="en-US" sz="1600" dirty="0">
                <a:latin typeface="Now Bold"/>
              </a:rPr>
              <a:t> </a:t>
            </a:r>
            <a:r>
              <a:rPr lang="en-US" sz="1600" dirty="0" err="1">
                <a:latin typeface="Now Bold"/>
              </a:rPr>
              <a:t>nakladatelství</a:t>
            </a:r>
            <a:endParaRPr lang="en-US" sz="1600" dirty="0">
              <a:latin typeface="Now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314015" y="4515316"/>
            <a:ext cx="2776064" cy="84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dirty="0" err="1">
                <a:latin typeface="Now Bold"/>
              </a:rPr>
              <a:t>Faktory</a:t>
            </a:r>
            <a:r>
              <a:rPr lang="en-US" sz="1600" dirty="0">
                <a:latin typeface="Now Bold"/>
              </a:rPr>
              <a:t> </a:t>
            </a:r>
          </a:p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 dirty="0" err="1">
                <a:latin typeface="Now Bold"/>
              </a:rPr>
              <a:t>rozhodují</a:t>
            </a:r>
            <a:r>
              <a:rPr lang="en-US" sz="1600" dirty="0">
                <a:latin typeface="Now Bold"/>
              </a:rPr>
              <a:t> o </a:t>
            </a:r>
            <a:r>
              <a:rPr lang="en-US" sz="1600" dirty="0" err="1">
                <a:latin typeface="Now Bold"/>
              </a:rPr>
              <a:t>publikování</a:t>
            </a:r>
            <a:r>
              <a:rPr lang="en-US" sz="1600" dirty="0">
                <a:latin typeface="Now Bold"/>
              </a:rPr>
              <a:t> </a:t>
            </a:r>
            <a:r>
              <a:rPr lang="en-US" sz="1600" dirty="0" err="1">
                <a:latin typeface="Now Bold"/>
              </a:rPr>
              <a:t>monografie</a:t>
            </a:r>
            <a:endParaRPr lang="en-US" sz="1600" dirty="0">
              <a:latin typeface="Now 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6874327" y="2884103"/>
            <a:ext cx="5047850" cy="858752"/>
            <a:chOff x="0" y="0"/>
            <a:chExt cx="6730466" cy="1145002"/>
          </a:xfrm>
        </p:grpSpPr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0" y="0"/>
              <a:ext cx="6730466" cy="1145002"/>
              <a:chOff x="0" y="0"/>
              <a:chExt cx="13271500" cy="2257778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6351" y="0"/>
                <a:ext cx="3904228" cy="2257821"/>
              </a:xfrm>
              <a:custGeom>
                <a:avLst/>
                <a:gdLst/>
                <a:ahLst/>
                <a:cxnLst/>
                <a:rect l="l" t="t" r="r" b="b"/>
                <a:pathLst>
                  <a:path w="3904228" h="2257821">
                    <a:moveTo>
                      <a:pt x="618649" y="0"/>
                    </a:moveTo>
                    <a:lnTo>
                      <a:pt x="618649" y="0"/>
                    </a:lnTo>
                    <a:cubicBezTo>
                      <a:pt x="562511" y="0"/>
                      <a:pt x="508673" y="22301"/>
                      <a:pt x="468978" y="61996"/>
                    </a:cubicBezTo>
                    <a:cubicBezTo>
                      <a:pt x="429283" y="101691"/>
                      <a:pt x="406982" y="155529"/>
                      <a:pt x="406982" y="211667"/>
                    </a:cubicBezTo>
                    <a:lnTo>
                      <a:pt x="406982" y="282222"/>
                    </a:lnTo>
                    <a:cubicBezTo>
                      <a:pt x="407503" y="398753"/>
                      <a:pt x="502117" y="492944"/>
                      <a:pt x="618649" y="492944"/>
                    </a:cubicBezTo>
                    <a:cubicBezTo>
                      <a:pt x="735181" y="492944"/>
                      <a:pt x="829794" y="398753"/>
                      <a:pt x="830316" y="282222"/>
                    </a:cubicBezTo>
                    <a:lnTo>
                      <a:pt x="830316" y="211667"/>
                    </a:lnTo>
                    <a:cubicBezTo>
                      <a:pt x="830316" y="94766"/>
                      <a:pt x="735549" y="0"/>
                      <a:pt x="618649" y="0"/>
                    </a:cubicBezTo>
                    <a:close/>
                    <a:moveTo>
                      <a:pt x="399433" y="969998"/>
                    </a:moveTo>
                    <a:cubicBezTo>
                      <a:pt x="400632" y="961884"/>
                      <a:pt x="389202" y="958709"/>
                      <a:pt x="386027" y="966258"/>
                    </a:cubicBezTo>
                    <a:lnTo>
                      <a:pt x="232005" y="1325598"/>
                    </a:lnTo>
                    <a:cubicBezTo>
                      <a:pt x="209748" y="1377518"/>
                      <a:pt x="158672" y="1411161"/>
                      <a:pt x="102182" y="1411111"/>
                    </a:cubicBezTo>
                    <a:lnTo>
                      <a:pt x="37130" y="1411111"/>
                    </a:lnTo>
                    <a:cubicBezTo>
                      <a:pt x="25266" y="1411122"/>
                      <a:pt x="14190" y="1405168"/>
                      <a:pt x="7655" y="1395265"/>
                    </a:cubicBezTo>
                    <a:cubicBezTo>
                      <a:pt x="1120" y="1385363"/>
                      <a:pt x="0" y="1372839"/>
                      <a:pt x="4675" y="1361934"/>
                    </a:cubicBezTo>
                    <a:lnTo>
                      <a:pt x="195316" y="917222"/>
                    </a:lnTo>
                    <a:lnTo>
                      <a:pt x="265448" y="741821"/>
                    </a:lnTo>
                    <a:cubicBezTo>
                      <a:pt x="308318" y="634683"/>
                      <a:pt x="412095" y="564437"/>
                      <a:pt x="527491" y="564444"/>
                    </a:cubicBezTo>
                    <a:lnTo>
                      <a:pt x="709807" y="564444"/>
                    </a:lnTo>
                    <a:cubicBezTo>
                      <a:pt x="825204" y="564437"/>
                      <a:pt x="928980" y="634683"/>
                      <a:pt x="971850" y="741821"/>
                    </a:cubicBezTo>
                    <a:lnTo>
                      <a:pt x="1041982" y="917222"/>
                    </a:lnTo>
                    <a:lnTo>
                      <a:pt x="1232553" y="1361934"/>
                    </a:lnTo>
                    <a:cubicBezTo>
                      <a:pt x="1237228" y="1372839"/>
                      <a:pt x="1236108" y="1385363"/>
                      <a:pt x="1229572" y="1395265"/>
                    </a:cubicBezTo>
                    <a:cubicBezTo>
                      <a:pt x="1223037" y="1405168"/>
                      <a:pt x="1211962" y="1411122"/>
                      <a:pt x="1200097" y="1411111"/>
                    </a:cubicBezTo>
                    <a:lnTo>
                      <a:pt x="1135045" y="1411111"/>
                    </a:lnTo>
                    <a:cubicBezTo>
                      <a:pt x="1078607" y="1411105"/>
                      <a:pt x="1027601" y="1377471"/>
                      <a:pt x="1005364" y="1325598"/>
                    </a:cubicBezTo>
                    <a:lnTo>
                      <a:pt x="851341" y="966258"/>
                    </a:lnTo>
                    <a:cubicBezTo>
                      <a:pt x="848096" y="958709"/>
                      <a:pt x="836736" y="961884"/>
                      <a:pt x="837865" y="969998"/>
                    </a:cubicBezTo>
                    <a:lnTo>
                      <a:pt x="900871" y="1411111"/>
                    </a:lnTo>
                    <a:lnTo>
                      <a:pt x="968252" y="2219607"/>
                    </a:lnTo>
                    <a:cubicBezTo>
                      <a:pt x="969060" y="2229429"/>
                      <a:pt x="965723" y="2239141"/>
                      <a:pt x="959048" y="2246392"/>
                    </a:cubicBezTo>
                    <a:cubicBezTo>
                      <a:pt x="952374" y="2253643"/>
                      <a:pt x="942970" y="2257771"/>
                      <a:pt x="933115" y="2257778"/>
                    </a:cubicBezTo>
                    <a:lnTo>
                      <a:pt x="879281" y="2257778"/>
                    </a:lnTo>
                    <a:cubicBezTo>
                      <a:pt x="810300" y="2257786"/>
                      <a:pt x="751423" y="2207921"/>
                      <a:pt x="740075" y="2139879"/>
                    </a:cubicBezTo>
                    <a:lnTo>
                      <a:pt x="625705" y="1452880"/>
                    </a:lnTo>
                    <a:cubicBezTo>
                      <a:pt x="624364" y="1444978"/>
                      <a:pt x="613075" y="1444978"/>
                      <a:pt x="611735" y="1452880"/>
                    </a:cubicBezTo>
                    <a:lnTo>
                      <a:pt x="497293" y="2139879"/>
                    </a:lnTo>
                    <a:cubicBezTo>
                      <a:pt x="485941" y="2207948"/>
                      <a:pt x="427025" y="2257821"/>
                      <a:pt x="358017" y="2257778"/>
                    </a:cubicBezTo>
                    <a:lnTo>
                      <a:pt x="304183" y="2257778"/>
                    </a:lnTo>
                    <a:cubicBezTo>
                      <a:pt x="294328" y="2257771"/>
                      <a:pt x="284924" y="2253643"/>
                      <a:pt x="278250" y="2246392"/>
                    </a:cubicBezTo>
                    <a:cubicBezTo>
                      <a:pt x="271575" y="2239141"/>
                      <a:pt x="268238" y="2229429"/>
                      <a:pt x="269046" y="2219607"/>
                    </a:cubicBezTo>
                    <a:lnTo>
                      <a:pt x="336427" y="1411111"/>
                    </a:lnTo>
                    <a:lnTo>
                      <a:pt x="399433" y="969998"/>
                    </a:lnTo>
                    <a:close/>
                    <a:moveTo>
                      <a:pt x="1952149" y="0"/>
                    </a:moveTo>
                    <a:lnTo>
                      <a:pt x="1952149" y="0"/>
                    </a:lnTo>
                    <a:cubicBezTo>
                      <a:pt x="1896012" y="0"/>
                      <a:pt x="1842173" y="22301"/>
                      <a:pt x="1802478" y="61996"/>
                    </a:cubicBezTo>
                    <a:cubicBezTo>
                      <a:pt x="1762783" y="101691"/>
                      <a:pt x="1740482" y="155529"/>
                      <a:pt x="1740482" y="211667"/>
                    </a:cubicBezTo>
                    <a:lnTo>
                      <a:pt x="1740482" y="282222"/>
                    </a:lnTo>
                    <a:cubicBezTo>
                      <a:pt x="1741003" y="398753"/>
                      <a:pt x="1835617" y="492944"/>
                      <a:pt x="1952149" y="492944"/>
                    </a:cubicBezTo>
                    <a:cubicBezTo>
                      <a:pt x="2068681" y="492944"/>
                      <a:pt x="2163295" y="398753"/>
                      <a:pt x="2163816" y="282222"/>
                    </a:cubicBezTo>
                    <a:lnTo>
                      <a:pt x="2163816" y="211667"/>
                    </a:lnTo>
                    <a:cubicBezTo>
                      <a:pt x="2163816" y="155529"/>
                      <a:pt x="2141515" y="101691"/>
                      <a:pt x="2101820" y="61996"/>
                    </a:cubicBezTo>
                    <a:cubicBezTo>
                      <a:pt x="2062125" y="22301"/>
                      <a:pt x="2008286" y="0"/>
                      <a:pt x="1952149" y="0"/>
                    </a:cubicBezTo>
                    <a:close/>
                    <a:moveTo>
                      <a:pt x="1732933" y="969998"/>
                    </a:moveTo>
                    <a:cubicBezTo>
                      <a:pt x="1734132" y="961884"/>
                      <a:pt x="1722702" y="958709"/>
                      <a:pt x="1719527" y="966258"/>
                    </a:cubicBezTo>
                    <a:lnTo>
                      <a:pt x="1565505" y="1325598"/>
                    </a:lnTo>
                    <a:cubicBezTo>
                      <a:pt x="1543248" y="1377518"/>
                      <a:pt x="1492172" y="1411161"/>
                      <a:pt x="1435682" y="1411111"/>
                    </a:cubicBezTo>
                    <a:lnTo>
                      <a:pt x="1370630" y="1411111"/>
                    </a:lnTo>
                    <a:cubicBezTo>
                      <a:pt x="1358766" y="1411122"/>
                      <a:pt x="1347690" y="1405168"/>
                      <a:pt x="1341155" y="1395265"/>
                    </a:cubicBezTo>
                    <a:cubicBezTo>
                      <a:pt x="1334620" y="1385363"/>
                      <a:pt x="1333500" y="1372839"/>
                      <a:pt x="1338175" y="1361934"/>
                    </a:cubicBezTo>
                    <a:lnTo>
                      <a:pt x="1528816" y="917222"/>
                    </a:lnTo>
                    <a:lnTo>
                      <a:pt x="1598948" y="741821"/>
                    </a:lnTo>
                    <a:cubicBezTo>
                      <a:pt x="1641818" y="634683"/>
                      <a:pt x="1745594" y="564437"/>
                      <a:pt x="1860991" y="564444"/>
                    </a:cubicBezTo>
                    <a:lnTo>
                      <a:pt x="2043307" y="564444"/>
                    </a:lnTo>
                    <a:cubicBezTo>
                      <a:pt x="2158704" y="564437"/>
                      <a:pt x="2262480" y="634683"/>
                      <a:pt x="2305350" y="741821"/>
                    </a:cubicBezTo>
                    <a:lnTo>
                      <a:pt x="2375482" y="917222"/>
                    </a:lnTo>
                    <a:lnTo>
                      <a:pt x="2566053" y="1361934"/>
                    </a:lnTo>
                    <a:cubicBezTo>
                      <a:pt x="2570727" y="1372839"/>
                      <a:pt x="2569607" y="1385363"/>
                      <a:pt x="2563072" y="1395265"/>
                    </a:cubicBezTo>
                    <a:cubicBezTo>
                      <a:pt x="2556537" y="1405168"/>
                      <a:pt x="2545462" y="1411122"/>
                      <a:pt x="2533597" y="1411111"/>
                    </a:cubicBezTo>
                    <a:lnTo>
                      <a:pt x="2468545" y="1411111"/>
                    </a:lnTo>
                    <a:cubicBezTo>
                      <a:pt x="2412107" y="1411105"/>
                      <a:pt x="2361101" y="1377471"/>
                      <a:pt x="2338864" y="1325598"/>
                    </a:cubicBezTo>
                    <a:lnTo>
                      <a:pt x="2184841" y="966258"/>
                    </a:lnTo>
                    <a:cubicBezTo>
                      <a:pt x="2181596" y="958709"/>
                      <a:pt x="2170236" y="961884"/>
                      <a:pt x="2171365" y="969998"/>
                    </a:cubicBezTo>
                    <a:lnTo>
                      <a:pt x="2234371" y="1411111"/>
                    </a:lnTo>
                    <a:lnTo>
                      <a:pt x="2301752" y="2219607"/>
                    </a:lnTo>
                    <a:cubicBezTo>
                      <a:pt x="2302560" y="2229429"/>
                      <a:pt x="2299223" y="2239141"/>
                      <a:pt x="2292548" y="2246392"/>
                    </a:cubicBezTo>
                    <a:cubicBezTo>
                      <a:pt x="2285874" y="2253643"/>
                      <a:pt x="2276470" y="2257771"/>
                      <a:pt x="2266615" y="2257778"/>
                    </a:cubicBezTo>
                    <a:lnTo>
                      <a:pt x="2212781" y="2257778"/>
                    </a:lnTo>
                    <a:cubicBezTo>
                      <a:pt x="2143800" y="2257786"/>
                      <a:pt x="2084923" y="2207921"/>
                      <a:pt x="2073575" y="2139879"/>
                    </a:cubicBezTo>
                    <a:lnTo>
                      <a:pt x="1959205" y="1452880"/>
                    </a:lnTo>
                    <a:cubicBezTo>
                      <a:pt x="1957864" y="1444978"/>
                      <a:pt x="1946575" y="1444978"/>
                      <a:pt x="1945234" y="1452880"/>
                    </a:cubicBezTo>
                    <a:lnTo>
                      <a:pt x="1830793" y="2139879"/>
                    </a:lnTo>
                    <a:cubicBezTo>
                      <a:pt x="1819442" y="2207948"/>
                      <a:pt x="1760525" y="2257821"/>
                      <a:pt x="1691517" y="2257778"/>
                    </a:cubicBezTo>
                    <a:lnTo>
                      <a:pt x="1637683" y="2257778"/>
                    </a:lnTo>
                    <a:cubicBezTo>
                      <a:pt x="1627828" y="2257771"/>
                      <a:pt x="1618424" y="2253643"/>
                      <a:pt x="1611750" y="2246392"/>
                    </a:cubicBezTo>
                    <a:cubicBezTo>
                      <a:pt x="1605075" y="2239141"/>
                      <a:pt x="1601738" y="2229429"/>
                      <a:pt x="1602546" y="2219607"/>
                    </a:cubicBezTo>
                    <a:lnTo>
                      <a:pt x="1669927" y="1411111"/>
                    </a:lnTo>
                    <a:lnTo>
                      <a:pt x="1732933" y="969998"/>
                    </a:lnTo>
                    <a:close/>
                    <a:moveTo>
                      <a:pt x="3285649" y="0"/>
                    </a:moveTo>
                    <a:lnTo>
                      <a:pt x="3285649" y="0"/>
                    </a:lnTo>
                    <a:cubicBezTo>
                      <a:pt x="3229512" y="0"/>
                      <a:pt x="3175673" y="22301"/>
                      <a:pt x="3135978" y="61996"/>
                    </a:cubicBezTo>
                    <a:cubicBezTo>
                      <a:pt x="3096283" y="101691"/>
                      <a:pt x="3073982" y="155529"/>
                      <a:pt x="3073982" y="211667"/>
                    </a:cubicBezTo>
                    <a:lnTo>
                      <a:pt x="3073982" y="282222"/>
                    </a:lnTo>
                    <a:cubicBezTo>
                      <a:pt x="3074503" y="398753"/>
                      <a:pt x="3169117" y="492944"/>
                      <a:pt x="3285649" y="492944"/>
                    </a:cubicBezTo>
                    <a:cubicBezTo>
                      <a:pt x="3402181" y="492944"/>
                      <a:pt x="3496794" y="398753"/>
                      <a:pt x="3497316" y="282222"/>
                    </a:cubicBezTo>
                    <a:lnTo>
                      <a:pt x="3497316" y="211667"/>
                    </a:lnTo>
                    <a:cubicBezTo>
                      <a:pt x="3497316" y="94766"/>
                      <a:pt x="3402549" y="0"/>
                      <a:pt x="3285649" y="0"/>
                    </a:cubicBezTo>
                    <a:close/>
                    <a:moveTo>
                      <a:pt x="3066433" y="969998"/>
                    </a:moveTo>
                    <a:cubicBezTo>
                      <a:pt x="3067632" y="961884"/>
                      <a:pt x="3056202" y="958709"/>
                      <a:pt x="3053027" y="966258"/>
                    </a:cubicBezTo>
                    <a:lnTo>
                      <a:pt x="2899005" y="1325598"/>
                    </a:lnTo>
                    <a:cubicBezTo>
                      <a:pt x="2876748" y="1377518"/>
                      <a:pt x="2825672" y="1411161"/>
                      <a:pt x="2769182" y="1411111"/>
                    </a:cubicBezTo>
                    <a:lnTo>
                      <a:pt x="2704130" y="1411111"/>
                    </a:lnTo>
                    <a:cubicBezTo>
                      <a:pt x="2692266" y="1411122"/>
                      <a:pt x="2681190" y="1405168"/>
                      <a:pt x="2674655" y="1395265"/>
                    </a:cubicBezTo>
                    <a:cubicBezTo>
                      <a:pt x="2668120" y="1385363"/>
                      <a:pt x="2667000" y="1372839"/>
                      <a:pt x="2671675" y="1361934"/>
                    </a:cubicBezTo>
                    <a:lnTo>
                      <a:pt x="2862316" y="917222"/>
                    </a:lnTo>
                    <a:lnTo>
                      <a:pt x="2932448" y="741821"/>
                    </a:lnTo>
                    <a:cubicBezTo>
                      <a:pt x="2975318" y="634683"/>
                      <a:pt x="3079094" y="564437"/>
                      <a:pt x="3194491" y="564444"/>
                    </a:cubicBezTo>
                    <a:lnTo>
                      <a:pt x="3376807" y="564444"/>
                    </a:lnTo>
                    <a:cubicBezTo>
                      <a:pt x="3492203" y="564437"/>
                      <a:pt x="3595980" y="634683"/>
                      <a:pt x="3638850" y="741821"/>
                    </a:cubicBezTo>
                    <a:lnTo>
                      <a:pt x="3708982" y="917222"/>
                    </a:lnTo>
                    <a:lnTo>
                      <a:pt x="3899553" y="1361934"/>
                    </a:lnTo>
                    <a:cubicBezTo>
                      <a:pt x="3904228" y="1372839"/>
                      <a:pt x="3903108" y="1385363"/>
                      <a:pt x="3896572" y="1395265"/>
                    </a:cubicBezTo>
                    <a:cubicBezTo>
                      <a:pt x="3890037" y="1405168"/>
                      <a:pt x="3878962" y="1411122"/>
                      <a:pt x="3867097" y="1411111"/>
                    </a:cubicBezTo>
                    <a:lnTo>
                      <a:pt x="3802045" y="1411111"/>
                    </a:lnTo>
                    <a:cubicBezTo>
                      <a:pt x="3745607" y="1411105"/>
                      <a:pt x="3694601" y="1377471"/>
                      <a:pt x="3672364" y="1325598"/>
                    </a:cubicBezTo>
                    <a:lnTo>
                      <a:pt x="3518341" y="966258"/>
                    </a:lnTo>
                    <a:cubicBezTo>
                      <a:pt x="3515096" y="958709"/>
                      <a:pt x="3503736" y="961884"/>
                      <a:pt x="3504865" y="969998"/>
                    </a:cubicBezTo>
                    <a:lnTo>
                      <a:pt x="3567871" y="1411111"/>
                    </a:lnTo>
                    <a:lnTo>
                      <a:pt x="3635252" y="2219607"/>
                    </a:lnTo>
                    <a:cubicBezTo>
                      <a:pt x="3636060" y="2229429"/>
                      <a:pt x="3632722" y="2239141"/>
                      <a:pt x="3626048" y="2246392"/>
                    </a:cubicBezTo>
                    <a:cubicBezTo>
                      <a:pt x="3619374" y="2253643"/>
                      <a:pt x="3609970" y="2257771"/>
                      <a:pt x="3600115" y="2257778"/>
                    </a:cubicBezTo>
                    <a:lnTo>
                      <a:pt x="3546281" y="2257778"/>
                    </a:lnTo>
                    <a:cubicBezTo>
                      <a:pt x="3477300" y="2257786"/>
                      <a:pt x="3418423" y="2207921"/>
                      <a:pt x="3407075" y="2139879"/>
                    </a:cubicBezTo>
                    <a:lnTo>
                      <a:pt x="3292704" y="1452880"/>
                    </a:lnTo>
                    <a:cubicBezTo>
                      <a:pt x="3291364" y="1444978"/>
                      <a:pt x="3280075" y="1444978"/>
                      <a:pt x="3278735" y="1452880"/>
                    </a:cubicBezTo>
                    <a:lnTo>
                      <a:pt x="3164293" y="2139879"/>
                    </a:lnTo>
                    <a:cubicBezTo>
                      <a:pt x="3152942" y="2207948"/>
                      <a:pt x="3094025" y="2257821"/>
                      <a:pt x="3025017" y="2257778"/>
                    </a:cubicBezTo>
                    <a:lnTo>
                      <a:pt x="2971183" y="2257778"/>
                    </a:lnTo>
                    <a:cubicBezTo>
                      <a:pt x="2961328" y="2257771"/>
                      <a:pt x="2951924" y="2253643"/>
                      <a:pt x="2945250" y="2246392"/>
                    </a:cubicBezTo>
                    <a:cubicBezTo>
                      <a:pt x="2938575" y="2239141"/>
                      <a:pt x="2935238" y="2229429"/>
                      <a:pt x="2936046" y="2219607"/>
                    </a:cubicBezTo>
                    <a:lnTo>
                      <a:pt x="3003427" y="1411111"/>
                    </a:lnTo>
                    <a:lnTo>
                      <a:pt x="3066433" y="969998"/>
                    </a:lnTo>
                    <a:close/>
                  </a:path>
                </a:pathLst>
              </a:custGeom>
              <a:solidFill>
                <a:srgbClr val="B9006E"/>
              </a:solidFill>
            </p:spPr>
          </p:sp>
        </p:grpSp>
      </p:grpSp>
      <p:sp>
        <p:nvSpPr>
          <p:cNvPr id="13" name="TextBox 13"/>
          <p:cNvSpPr txBox="1"/>
          <p:nvPr/>
        </p:nvSpPr>
        <p:spPr>
          <a:xfrm>
            <a:off x="6650831" y="4656286"/>
            <a:ext cx="2371249" cy="561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dirty="0" err="1">
                <a:latin typeface="Now Bold"/>
              </a:rPr>
              <a:t>Zpřehlednění</a:t>
            </a:r>
            <a:r>
              <a:rPr lang="en-US" sz="1600" dirty="0">
                <a:latin typeface="Now Bold"/>
              </a:rPr>
              <a:t> </a:t>
            </a:r>
            <a:r>
              <a:rPr lang="en-US" sz="1600" dirty="0" err="1">
                <a:latin typeface="Now Bold"/>
              </a:rPr>
              <a:t>postojů</a:t>
            </a:r>
            <a:r>
              <a:rPr lang="en-US" sz="1600" dirty="0">
                <a:latin typeface="Now Bold"/>
              </a:rPr>
              <a:t> a</a:t>
            </a:r>
          </a:p>
          <a:p>
            <a:pPr algn="ctr">
              <a:lnSpc>
                <a:spcPts val="2240"/>
              </a:lnSpc>
            </a:pPr>
            <a:r>
              <a:rPr lang="en-US" sz="1600" dirty="0">
                <a:latin typeface="Now Bold"/>
              </a:rPr>
              <a:t> </a:t>
            </a:r>
            <a:r>
              <a:rPr lang="en-US" sz="1600" dirty="0" err="1">
                <a:latin typeface="Now Bold"/>
              </a:rPr>
              <a:t>volby</a:t>
            </a:r>
            <a:r>
              <a:rPr lang="en-US" sz="1600" dirty="0">
                <a:latin typeface="Now Bold"/>
              </a:rPr>
              <a:t> </a:t>
            </a:r>
            <a:r>
              <a:rPr lang="en-US" sz="1600" dirty="0" err="1">
                <a:latin typeface="Now Bold"/>
              </a:rPr>
              <a:t>autorů</a:t>
            </a:r>
            <a:r>
              <a:rPr lang="en-US" sz="1600" dirty="0">
                <a:latin typeface="Now Bold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7136" y="3731795"/>
            <a:ext cx="9590479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0" lvl="1" indent="-215900">
              <a:lnSpc>
                <a:spcPts val="2800"/>
              </a:lnSpc>
              <a:buFont typeface="Arial"/>
              <a:buChar char="•"/>
            </a:pPr>
            <a:r>
              <a:rPr lang="cs-CZ" sz="2000" dirty="0">
                <a:latin typeface="Now Bold"/>
              </a:rPr>
              <a:t>VO2a </a:t>
            </a:r>
            <a:r>
              <a:rPr lang="en-US" sz="2000" dirty="0" err="1">
                <a:latin typeface="Now Bold"/>
              </a:rPr>
              <a:t>Jaké</a:t>
            </a:r>
            <a:r>
              <a:rPr lang="en-US" sz="2000" dirty="0">
                <a:latin typeface="Now Bold"/>
              </a:rPr>
              <a:t> </a:t>
            </a:r>
            <a:r>
              <a:rPr lang="en-US" sz="2000" dirty="0" err="1">
                <a:latin typeface="Now Bold"/>
              </a:rPr>
              <a:t>faktory</a:t>
            </a:r>
            <a:r>
              <a:rPr lang="en-US" sz="2000" dirty="0">
                <a:latin typeface="Now Bold"/>
              </a:rPr>
              <a:t> </a:t>
            </a:r>
            <a:r>
              <a:rPr lang="en-US" sz="2000" dirty="0" err="1">
                <a:latin typeface="Now Bold"/>
              </a:rPr>
              <a:t>ovlivňují</a:t>
            </a:r>
            <a:r>
              <a:rPr lang="en-US" sz="2000" dirty="0">
                <a:latin typeface="Now Bold"/>
              </a:rPr>
              <a:t> </a:t>
            </a:r>
            <a:r>
              <a:rPr lang="en-US" sz="2000" dirty="0" err="1">
                <a:latin typeface="Now Bold"/>
              </a:rPr>
              <a:t>publikování</a:t>
            </a:r>
            <a:r>
              <a:rPr lang="en-US" sz="2000" dirty="0">
                <a:latin typeface="Now Bold"/>
              </a:rPr>
              <a:t> </a:t>
            </a:r>
            <a:r>
              <a:rPr lang="en-US" sz="2000" dirty="0" err="1">
                <a:latin typeface="Now Bold"/>
              </a:rPr>
              <a:t>monografie</a:t>
            </a:r>
            <a:r>
              <a:rPr lang="en-US" sz="2000" dirty="0">
                <a:latin typeface="Now Bold"/>
              </a:rPr>
              <a:t>?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320374" cy="7315200"/>
            <a:chOff x="0" y="0"/>
            <a:chExt cx="152400" cy="3479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2400" cy="3479800"/>
            </a:xfrm>
            <a:custGeom>
              <a:avLst/>
              <a:gdLst/>
              <a:ahLst/>
              <a:cxnLst/>
              <a:rect l="l" t="t" r="r" b="b"/>
              <a:pathLst>
                <a:path w="152400" h="3479800">
                  <a:moveTo>
                    <a:pt x="0" y="0"/>
                  </a:moveTo>
                  <a:lnTo>
                    <a:pt x="152400" y="0"/>
                  </a:lnTo>
                  <a:lnTo>
                    <a:pt x="152400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0269A4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437135" y="4343890"/>
            <a:ext cx="9590479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0" lvl="1" indent="-215900">
              <a:lnSpc>
                <a:spcPts val="2800"/>
              </a:lnSpc>
              <a:buFont typeface="Arial"/>
              <a:buChar char="•"/>
            </a:pPr>
            <a:r>
              <a:rPr lang="cs-CZ" sz="2000" dirty="0">
                <a:latin typeface="Now Bold"/>
              </a:rPr>
              <a:t>VO2b </a:t>
            </a:r>
            <a:r>
              <a:rPr lang="en-US" sz="2000" dirty="0" err="1">
                <a:latin typeface="Now Bold"/>
              </a:rPr>
              <a:t>Jakou</a:t>
            </a:r>
            <a:r>
              <a:rPr lang="en-US" sz="2000" dirty="0">
                <a:latin typeface="Now Bold"/>
              </a:rPr>
              <a:t> </a:t>
            </a:r>
            <a:r>
              <a:rPr lang="en-US" sz="2000" dirty="0" err="1">
                <a:latin typeface="Now Bold"/>
              </a:rPr>
              <a:t>váhu</a:t>
            </a:r>
            <a:r>
              <a:rPr lang="en-US" sz="2000" dirty="0">
                <a:latin typeface="Now Bold"/>
              </a:rPr>
              <a:t> </a:t>
            </a:r>
            <a:r>
              <a:rPr lang="en-US" sz="2000" dirty="0" err="1">
                <a:latin typeface="Now Bold"/>
              </a:rPr>
              <a:t>mají</a:t>
            </a:r>
            <a:r>
              <a:rPr lang="en-US" sz="2000" dirty="0">
                <a:latin typeface="Now Bold"/>
              </a:rPr>
              <a:t> </a:t>
            </a:r>
            <a:r>
              <a:rPr lang="en-US" sz="2000" dirty="0" err="1">
                <a:latin typeface="Now Bold"/>
              </a:rPr>
              <a:t>faktory</a:t>
            </a:r>
            <a:r>
              <a:rPr lang="en-US" sz="2000" dirty="0">
                <a:latin typeface="Now Bold"/>
              </a:rPr>
              <a:t> </a:t>
            </a:r>
            <a:r>
              <a:rPr lang="en-US" sz="2000" dirty="0" err="1">
                <a:latin typeface="Now Bold"/>
              </a:rPr>
              <a:t>ovlivňující</a:t>
            </a:r>
            <a:r>
              <a:rPr lang="en-US" sz="2000" dirty="0">
                <a:latin typeface="Now Bold"/>
              </a:rPr>
              <a:t> </a:t>
            </a:r>
            <a:r>
              <a:rPr lang="en-US" sz="2000" dirty="0" err="1">
                <a:latin typeface="Now Bold"/>
              </a:rPr>
              <a:t>publikování</a:t>
            </a:r>
            <a:r>
              <a:rPr lang="en-US" sz="2000" dirty="0">
                <a:latin typeface="Now Bold"/>
              </a:rPr>
              <a:t> </a:t>
            </a:r>
            <a:r>
              <a:rPr lang="en-US" sz="2000" dirty="0" err="1">
                <a:latin typeface="Now Bold"/>
              </a:rPr>
              <a:t>monografie</a:t>
            </a:r>
            <a:r>
              <a:rPr lang="en-US" sz="2000" dirty="0">
                <a:latin typeface="Now Bold"/>
              </a:rPr>
              <a:t>?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89009" y="4600737"/>
            <a:ext cx="8386813" cy="1064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endParaRPr dirty="0"/>
          </a:p>
          <a:p>
            <a:pPr marL="431800" lvl="1" indent="-215900">
              <a:lnSpc>
                <a:spcPts val="2800"/>
              </a:lnSpc>
              <a:buFont typeface="Arial"/>
              <a:buChar char="•"/>
            </a:pPr>
            <a:r>
              <a:rPr lang="cs-CZ" sz="2000" dirty="0">
                <a:latin typeface="Now Bold"/>
              </a:rPr>
              <a:t>VO3 </a:t>
            </a:r>
            <a:r>
              <a:rPr lang="en-US" sz="2000" dirty="0">
                <a:latin typeface="Now Bold"/>
              </a:rPr>
              <a:t>Jak </a:t>
            </a:r>
            <a:r>
              <a:rPr lang="en-US" sz="2000" dirty="0" err="1">
                <a:latin typeface="Now Bold"/>
              </a:rPr>
              <a:t>lze</a:t>
            </a:r>
            <a:r>
              <a:rPr lang="en-US" sz="2000" dirty="0">
                <a:latin typeface="Now Bold"/>
              </a:rPr>
              <a:t> </a:t>
            </a:r>
            <a:r>
              <a:rPr lang="en-US" sz="2000" dirty="0" err="1">
                <a:latin typeface="Now Bold"/>
              </a:rPr>
              <a:t>akademické</a:t>
            </a:r>
            <a:r>
              <a:rPr lang="en-US" sz="2000" dirty="0">
                <a:latin typeface="Now Bold"/>
              </a:rPr>
              <a:t> </a:t>
            </a:r>
            <a:r>
              <a:rPr lang="en-US" sz="2000" dirty="0" err="1">
                <a:latin typeface="Now Bold"/>
              </a:rPr>
              <a:t>pracovníky</a:t>
            </a:r>
            <a:r>
              <a:rPr lang="en-US" sz="2000" dirty="0">
                <a:latin typeface="Now Bold"/>
              </a:rPr>
              <a:t> </a:t>
            </a:r>
            <a:r>
              <a:rPr lang="en-US" sz="2000" dirty="0" err="1">
                <a:latin typeface="Now Bold"/>
              </a:rPr>
              <a:t>ve</a:t>
            </a:r>
            <a:r>
              <a:rPr lang="en-US" sz="2000" dirty="0">
                <a:latin typeface="Now Bold"/>
              </a:rPr>
              <a:t> </a:t>
            </a:r>
            <a:r>
              <a:rPr lang="en-US" sz="2000" dirty="0" err="1">
                <a:latin typeface="Now Bold"/>
              </a:rPr>
              <a:t>vztahu</a:t>
            </a:r>
            <a:r>
              <a:rPr lang="en-US" sz="2000" dirty="0">
                <a:latin typeface="Now Bold"/>
              </a:rPr>
              <a:t> k </a:t>
            </a:r>
            <a:r>
              <a:rPr lang="en-US" sz="2000" dirty="0" err="1">
                <a:latin typeface="Now Bold"/>
              </a:rPr>
              <a:t>publikování</a:t>
            </a:r>
            <a:r>
              <a:rPr lang="en-US" sz="2000" dirty="0">
                <a:latin typeface="Now Bold"/>
              </a:rPr>
              <a:t> </a:t>
            </a:r>
            <a:r>
              <a:rPr lang="en-US" sz="2000" dirty="0" err="1">
                <a:latin typeface="Now Bold"/>
              </a:rPr>
              <a:t>segmentovat</a:t>
            </a:r>
            <a:r>
              <a:rPr lang="en-US" sz="2000" dirty="0">
                <a:latin typeface="Now Bold"/>
              </a:rPr>
              <a:t>? 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739662" y="5997744"/>
            <a:ext cx="2034146" cy="117187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255412" y="626745"/>
            <a:ext cx="5670649" cy="882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0"/>
              </a:lnSpc>
            </a:pPr>
            <a:r>
              <a:rPr lang="en-US" sz="5100" dirty="0" err="1">
                <a:solidFill>
                  <a:srgbClr val="0269A4"/>
                </a:solidFill>
                <a:latin typeface="Now Bold"/>
              </a:rPr>
              <a:t>Výzkumné</a:t>
            </a:r>
            <a:r>
              <a:rPr lang="en-US" sz="5100" dirty="0">
                <a:solidFill>
                  <a:srgbClr val="0269A4"/>
                </a:solidFill>
                <a:latin typeface="Now Bold"/>
              </a:rPr>
              <a:t> </a:t>
            </a:r>
            <a:r>
              <a:rPr lang="en-US" sz="5100" dirty="0" err="1">
                <a:solidFill>
                  <a:srgbClr val="0269A4"/>
                </a:solidFill>
                <a:latin typeface="Now Bold"/>
              </a:rPr>
              <a:t>otázky</a:t>
            </a:r>
            <a:endParaRPr lang="en-US" sz="5100" dirty="0">
              <a:solidFill>
                <a:srgbClr val="0269A4"/>
              </a:solidFill>
              <a:latin typeface="Now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37136" y="2102753"/>
            <a:ext cx="7570046" cy="695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0" lvl="1" indent="-215900">
              <a:lnSpc>
                <a:spcPts val="2800"/>
              </a:lnSpc>
              <a:buFont typeface="Arial"/>
              <a:buChar char="•"/>
            </a:pPr>
            <a:r>
              <a:rPr lang="cs-CZ" sz="2000" dirty="0">
                <a:latin typeface="Now Bold"/>
              </a:rPr>
              <a:t>VO1a: </a:t>
            </a:r>
            <a:r>
              <a:rPr lang="en-US" sz="2000" dirty="0" err="1">
                <a:latin typeface="Now Bold"/>
              </a:rPr>
              <a:t>Jaké</a:t>
            </a:r>
            <a:r>
              <a:rPr lang="en-US" sz="2000" dirty="0">
                <a:latin typeface="Now Bold"/>
              </a:rPr>
              <a:t> </a:t>
            </a:r>
            <a:r>
              <a:rPr lang="en-US" sz="2000" dirty="0" err="1">
                <a:latin typeface="Now Bold"/>
              </a:rPr>
              <a:t>faktory</a:t>
            </a:r>
            <a:r>
              <a:rPr lang="en-US" sz="2000" dirty="0">
                <a:latin typeface="Now Bold"/>
              </a:rPr>
              <a:t> </a:t>
            </a:r>
            <a:r>
              <a:rPr lang="en-US" sz="2000" dirty="0" err="1">
                <a:latin typeface="Now Bold"/>
              </a:rPr>
              <a:t>ovlivňují</a:t>
            </a:r>
            <a:r>
              <a:rPr lang="en-US" sz="2000" dirty="0">
                <a:latin typeface="Now Bold"/>
              </a:rPr>
              <a:t> </a:t>
            </a:r>
            <a:r>
              <a:rPr lang="en-US" sz="2000" dirty="0" err="1">
                <a:latin typeface="Now Bold"/>
              </a:rPr>
              <a:t>výběr</a:t>
            </a:r>
            <a:r>
              <a:rPr lang="en-US" sz="2000" dirty="0">
                <a:latin typeface="Now Bold"/>
              </a:rPr>
              <a:t> </a:t>
            </a:r>
            <a:r>
              <a:rPr lang="en-US" sz="2000" dirty="0" err="1">
                <a:latin typeface="Now Bold"/>
              </a:rPr>
              <a:t>nakladatelství</a:t>
            </a:r>
            <a:r>
              <a:rPr lang="en-US" sz="2000" dirty="0">
                <a:latin typeface="Now Bold"/>
              </a:rPr>
              <a:t>?</a:t>
            </a:r>
          </a:p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Open Sans Light"/>
              </a:rPr>
              <a:t>                     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37136" y="2756803"/>
            <a:ext cx="8290560" cy="1064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0" lvl="1" indent="-215900" algn="just">
              <a:lnSpc>
                <a:spcPts val="2800"/>
              </a:lnSpc>
              <a:buFont typeface="Arial"/>
              <a:buChar char="•"/>
            </a:pPr>
            <a:r>
              <a:rPr lang="cs-CZ" sz="2000" dirty="0">
                <a:latin typeface="Now Bold"/>
              </a:rPr>
              <a:t>VO1b: </a:t>
            </a:r>
            <a:r>
              <a:rPr lang="en-US" sz="2000" dirty="0" err="1">
                <a:latin typeface="Now Bold"/>
              </a:rPr>
              <a:t>Jakou</a:t>
            </a:r>
            <a:r>
              <a:rPr lang="en-US" sz="2000" dirty="0">
                <a:latin typeface="Now Bold"/>
              </a:rPr>
              <a:t> </a:t>
            </a:r>
            <a:r>
              <a:rPr lang="en-US" sz="2000" dirty="0" err="1">
                <a:latin typeface="Now Bold"/>
              </a:rPr>
              <a:t>váhu</a:t>
            </a:r>
            <a:r>
              <a:rPr lang="en-US" sz="2000" dirty="0">
                <a:latin typeface="Now Bold"/>
              </a:rPr>
              <a:t> </a:t>
            </a:r>
            <a:r>
              <a:rPr lang="en-US" sz="2000" dirty="0" err="1">
                <a:latin typeface="Now Bold"/>
              </a:rPr>
              <a:t>mají</a:t>
            </a:r>
            <a:r>
              <a:rPr lang="en-US" sz="2000" dirty="0">
                <a:latin typeface="Now Bold"/>
              </a:rPr>
              <a:t> </a:t>
            </a:r>
            <a:r>
              <a:rPr lang="en-US" sz="2000" dirty="0" err="1">
                <a:latin typeface="Now Bold"/>
              </a:rPr>
              <a:t>jednotlivé</a:t>
            </a:r>
            <a:r>
              <a:rPr lang="en-US" sz="2000" dirty="0">
                <a:latin typeface="Now Bold"/>
              </a:rPr>
              <a:t> </a:t>
            </a:r>
            <a:r>
              <a:rPr lang="en-US" sz="2000" dirty="0" err="1">
                <a:latin typeface="Now Bold"/>
              </a:rPr>
              <a:t>faktory</a:t>
            </a:r>
            <a:r>
              <a:rPr lang="en-US" sz="2000" dirty="0">
                <a:latin typeface="Now Bold"/>
              </a:rPr>
              <a:t>, </a:t>
            </a:r>
            <a:r>
              <a:rPr lang="en-US" sz="2000" dirty="0" err="1">
                <a:latin typeface="Now Bold"/>
              </a:rPr>
              <a:t>které</a:t>
            </a:r>
            <a:r>
              <a:rPr lang="en-US" sz="2000" dirty="0">
                <a:latin typeface="Now Bold"/>
              </a:rPr>
              <a:t> </a:t>
            </a:r>
            <a:r>
              <a:rPr lang="en-US" sz="2000" dirty="0" err="1">
                <a:latin typeface="Now Bold"/>
              </a:rPr>
              <a:t>ovlivňují</a:t>
            </a:r>
            <a:r>
              <a:rPr lang="en-US" sz="2000" dirty="0">
                <a:latin typeface="Now Bold"/>
              </a:rPr>
              <a:t> </a:t>
            </a:r>
            <a:r>
              <a:rPr lang="en-US" sz="2000" dirty="0" err="1">
                <a:latin typeface="Now Bold"/>
              </a:rPr>
              <a:t>výběr</a:t>
            </a:r>
            <a:r>
              <a:rPr lang="en-US" sz="2000" dirty="0">
                <a:latin typeface="Now Bold"/>
              </a:rPr>
              <a:t> </a:t>
            </a:r>
            <a:r>
              <a:rPr lang="en-US" sz="2000" dirty="0" err="1">
                <a:latin typeface="Now Bold"/>
              </a:rPr>
              <a:t>nakladatelství</a:t>
            </a:r>
            <a:r>
              <a:rPr lang="en-US" sz="2000" dirty="0">
                <a:latin typeface="Now Bold"/>
              </a:rPr>
              <a:t>?</a:t>
            </a:r>
          </a:p>
          <a:p>
            <a:pPr algn="ctr">
              <a:lnSpc>
                <a:spcPts val="2800"/>
              </a:lnSpc>
            </a:pPr>
            <a:endParaRPr lang="en-US" sz="2000" dirty="0">
              <a:solidFill>
                <a:srgbClr val="000000"/>
              </a:solidFill>
              <a:latin typeface="Now Bold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alphaModFix amt="75000"/>
          </a:blip>
          <a:srcRect/>
          <a:stretch>
            <a:fillRect/>
          </a:stretch>
        </p:blipFill>
        <p:spPr>
          <a:xfrm>
            <a:off x="7710003" y="0"/>
            <a:ext cx="2065734" cy="13081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4147" y="966250"/>
            <a:ext cx="1487671" cy="743835"/>
            <a:chOff x="0" y="0"/>
            <a:chExt cx="1983561" cy="991781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1983561" cy="991781"/>
              <a:chOff x="0" y="0"/>
              <a:chExt cx="2540000" cy="127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180" y="0"/>
                <a:ext cx="2505641" cy="1286225"/>
              </a:xfrm>
              <a:custGeom>
                <a:avLst/>
                <a:gdLst/>
                <a:ahLst/>
                <a:cxnLst/>
                <a:rect l="l" t="t" r="r" b="b"/>
                <a:pathLst>
                  <a:path w="2505641" h="1286225">
                    <a:moveTo>
                      <a:pt x="23148" y="952500"/>
                    </a:moveTo>
                    <a:cubicBezTo>
                      <a:pt x="167927" y="391772"/>
                      <a:pt x="673702" y="0"/>
                      <a:pt x="1252820" y="0"/>
                    </a:cubicBezTo>
                    <a:cubicBezTo>
                      <a:pt x="1831938" y="0"/>
                      <a:pt x="2337713" y="391772"/>
                      <a:pt x="2482492" y="952500"/>
                    </a:cubicBezTo>
                    <a:cubicBezTo>
                      <a:pt x="2505640" y="1040524"/>
                      <a:pt x="2479921" y="1134206"/>
                      <a:pt x="2415073" y="1198072"/>
                    </a:cubicBezTo>
                    <a:cubicBezTo>
                      <a:pt x="2350225" y="1261938"/>
                      <a:pt x="2256162" y="1286224"/>
                      <a:pt x="2168502" y="1261736"/>
                    </a:cubicBezTo>
                    <a:cubicBezTo>
                      <a:pt x="2080841" y="1237248"/>
                      <a:pt x="2012983" y="1167728"/>
                      <a:pt x="1990623" y="1079500"/>
                    </a:cubicBezTo>
                    <a:cubicBezTo>
                      <a:pt x="1903756" y="743063"/>
                      <a:pt x="1600291" y="508000"/>
                      <a:pt x="1252820" y="508000"/>
                    </a:cubicBezTo>
                    <a:cubicBezTo>
                      <a:pt x="905349" y="508000"/>
                      <a:pt x="601884" y="743063"/>
                      <a:pt x="515017" y="1079500"/>
                    </a:cubicBezTo>
                    <a:cubicBezTo>
                      <a:pt x="492657" y="1167728"/>
                      <a:pt x="424799" y="1237248"/>
                      <a:pt x="337138" y="1261736"/>
                    </a:cubicBezTo>
                    <a:cubicBezTo>
                      <a:pt x="249478" y="1286224"/>
                      <a:pt x="155414" y="1261938"/>
                      <a:pt x="90567" y="1198072"/>
                    </a:cubicBezTo>
                    <a:cubicBezTo>
                      <a:pt x="25719" y="1134206"/>
                      <a:pt x="0" y="1040524"/>
                      <a:pt x="23148" y="952500"/>
                    </a:cubicBezTo>
                    <a:close/>
                  </a:path>
                </a:pathLst>
              </a:custGeom>
              <a:solidFill>
                <a:srgbClr val="D34D9C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17180" y="-529"/>
                <a:ext cx="1518056" cy="1286754"/>
              </a:xfrm>
              <a:custGeom>
                <a:avLst/>
                <a:gdLst/>
                <a:ahLst/>
                <a:cxnLst/>
                <a:rect l="l" t="t" r="r" b="b"/>
                <a:pathLst>
                  <a:path w="1518056" h="1286754">
                    <a:moveTo>
                      <a:pt x="23148" y="953029"/>
                    </a:moveTo>
                    <a:cubicBezTo>
                      <a:pt x="167767" y="392920"/>
                      <a:pt x="672624" y="1313"/>
                      <a:pt x="1251102" y="530"/>
                    </a:cubicBezTo>
                    <a:cubicBezTo>
                      <a:pt x="1342117" y="0"/>
                      <a:pt x="1426460" y="48209"/>
                      <a:pt x="1472192" y="126902"/>
                    </a:cubicBezTo>
                    <a:cubicBezTo>
                      <a:pt x="1517924" y="205595"/>
                      <a:pt x="1518056" y="302743"/>
                      <a:pt x="1472537" y="381560"/>
                    </a:cubicBezTo>
                    <a:cubicBezTo>
                      <a:pt x="1427017" y="460377"/>
                      <a:pt x="1342806" y="508814"/>
                      <a:pt x="1251789" y="508530"/>
                    </a:cubicBezTo>
                    <a:cubicBezTo>
                      <a:pt x="904702" y="508999"/>
                      <a:pt x="601788" y="743964"/>
                      <a:pt x="515017" y="1080029"/>
                    </a:cubicBezTo>
                    <a:cubicBezTo>
                      <a:pt x="492657" y="1168257"/>
                      <a:pt x="424799" y="1237777"/>
                      <a:pt x="337138" y="1262265"/>
                    </a:cubicBezTo>
                    <a:cubicBezTo>
                      <a:pt x="249478" y="1286753"/>
                      <a:pt x="155414" y="1262467"/>
                      <a:pt x="90567" y="1198601"/>
                    </a:cubicBezTo>
                    <a:cubicBezTo>
                      <a:pt x="25719" y="1134735"/>
                      <a:pt x="0" y="1041053"/>
                      <a:pt x="23148" y="953029"/>
                    </a:cubicBezTo>
                    <a:close/>
                  </a:path>
                </a:pathLst>
              </a:custGeom>
              <a:solidFill>
                <a:srgbClr val="2D9CD7"/>
              </a:solidFill>
            </p:spPr>
          </p:sp>
        </p:grp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51275" y="2074469"/>
            <a:ext cx="780612" cy="188857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46071" y="2074469"/>
            <a:ext cx="859303" cy="1888578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809497" y="592541"/>
            <a:ext cx="8865191" cy="613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10"/>
              </a:lnSpc>
              <a:spcBef>
                <a:spcPct val="0"/>
              </a:spcBef>
            </a:pPr>
            <a:r>
              <a:rPr lang="en-US" sz="3579">
                <a:solidFill>
                  <a:srgbClr val="B9006E"/>
                </a:solidFill>
                <a:latin typeface="Now Bold Bold"/>
              </a:rPr>
              <a:t>246 respondentů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491522" y="1369118"/>
            <a:ext cx="5068639" cy="68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1"/>
              </a:lnSpc>
              <a:spcBef>
                <a:spcPct val="0"/>
              </a:spcBef>
            </a:pPr>
            <a:r>
              <a:rPr lang="en-US" sz="1951" dirty="0">
                <a:latin typeface="Now Bold"/>
              </a:rPr>
              <a:t>(9,2 % </a:t>
            </a:r>
            <a:r>
              <a:rPr lang="en-US" sz="1951" dirty="0" err="1">
                <a:latin typeface="Now Bold"/>
              </a:rPr>
              <a:t>všech</a:t>
            </a:r>
            <a:r>
              <a:rPr lang="en-US" sz="1951" dirty="0">
                <a:latin typeface="Now Bold"/>
              </a:rPr>
              <a:t> </a:t>
            </a:r>
            <a:r>
              <a:rPr lang="en-US" sz="1951" dirty="0" err="1">
                <a:latin typeface="Now Bold"/>
              </a:rPr>
              <a:t>akademických</a:t>
            </a:r>
            <a:r>
              <a:rPr lang="en-US" sz="1951" dirty="0">
                <a:latin typeface="Now Bold"/>
              </a:rPr>
              <a:t> </a:t>
            </a:r>
            <a:r>
              <a:rPr lang="en-US" sz="1951" dirty="0" err="1">
                <a:latin typeface="Now Bold"/>
              </a:rPr>
              <a:t>pracovníků</a:t>
            </a:r>
            <a:r>
              <a:rPr lang="en-US" sz="1951" dirty="0">
                <a:latin typeface="Now Bold"/>
              </a:rPr>
              <a:t>)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0" y="0"/>
            <a:ext cx="320374" cy="7315200"/>
            <a:chOff x="0" y="0"/>
            <a:chExt cx="152400" cy="3479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52400" cy="3479800"/>
            </a:xfrm>
            <a:custGeom>
              <a:avLst/>
              <a:gdLst/>
              <a:ahLst/>
              <a:cxnLst/>
              <a:rect l="l" t="t" r="r" b="b"/>
              <a:pathLst>
                <a:path w="152400" h="3479800">
                  <a:moveTo>
                    <a:pt x="0" y="0"/>
                  </a:moveTo>
                  <a:lnTo>
                    <a:pt x="152400" y="0"/>
                  </a:lnTo>
                  <a:lnTo>
                    <a:pt x="152400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B9006E"/>
            </a:solidFill>
          </p:spPr>
        </p:sp>
      </p:grpSp>
      <p:pic>
        <p:nvPicPr>
          <p:cNvPr id="48" name="Picture 48"/>
          <p:cNvPicPr>
            <a:picLocks noChangeAspect="1"/>
          </p:cNvPicPr>
          <p:nvPr/>
        </p:nvPicPr>
        <p:blipFill>
          <a:blip r:embed="rId7">
            <a:alphaModFix amt="75000"/>
          </a:blip>
          <a:srcRect/>
          <a:stretch>
            <a:fillRect/>
          </a:stretch>
        </p:blipFill>
        <p:spPr>
          <a:xfrm>
            <a:off x="7870578" y="0"/>
            <a:ext cx="1905159" cy="1206484"/>
          </a:xfrm>
          <a:prstGeom prst="rect">
            <a:avLst/>
          </a:prstGeom>
        </p:spPr>
      </p:pic>
      <p:sp>
        <p:nvSpPr>
          <p:cNvPr id="49" name="TextovéPole 48">
            <a:extLst>
              <a:ext uri="{FF2B5EF4-FFF2-40B4-BE49-F238E27FC236}">
                <a16:creationId xmlns:a16="http://schemas.microsoft.com/office/drawing/2014/main" id="{5D1D1D21-1F57-458D-9E2D-E769A211E444}"/>
              </a:ext>
            </a:extLst>
          </p:cNvPr>
          <p:cNvSpPr txBox="1"/>
          <p:nvPr/>
        </p:nvSpPr>
        <p:spPr>
          <a:xfrm>
            <a:off x="595174" y="1680806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58 %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365146D8-C083-49E3-BF82-666C168006CE}"/>
              </a:ext>
            </a:extLst>
          </p:cNvPr>
          <p:cNvSpPr txBox="1"/>
          <p:nvPr/>
        </p:nvSpPr>
        <p:spPr>
          <a:xfrm>
            <a:off x="1834256" y="1700197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42 %</a:t>
            </a:r>
          </a:p>
        </p:txBody>
      </p:sp>
      <p:graphicFrame>
        <p:nvGraphicFramePr>
          <p:cNvPr id="53" name="Graf 52">
            <a:extLst>
              <a:ext uri="{FF2B5EF4-FFF2-40B4-BE49-F238E27FC236}">
                <a16:creationId xmlns:a16="http://schemas.microsoft.com/office/drawing/2014/main" id="{BF988F8D-B410-4E01-94D8-8B53A13C8C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0069881"/>
              </p:ext>
            </p:extLst>
          </p:nvPr>
        </p:nvGraphicFramePr>
        <p:xfrm>
          <a:off x="841581" y="4317928"/>
          <a:ext cx="5708225" cy="2881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6" name="Graf 55">
            <a:extLst>
              <a:ext uri="{FF2B5EF4-FFF2-40B4-BE49-F238E27FC236}">
                <a16:creationId xmlns:a16="http://schemas.microsoft.com/office/drawing/2014/main" id="{A8D386E6-F274-4927-A67B-CC1244FD9E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7028888"/>
              </p:ext>
            </p:extLst>
          </p:nvPr>
        </p:nvGraphicFramePr>
        <p:xfrm>
          <a:off x="4724401" y="2321385"/>
          <a:ext cx="4577924" cy="3012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513453" y="205554"/>
            <a:ext cx="8865191" cy="1233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0"/>
              </a:lnSpc>
            </a:pPr>
            <a:r>
              <a:rPr lang="en-US" sz="3479" dirty="0">
                <a:solidFill>
                  <a:srgbClr val="B9006E"/>
                </a:solidFill>
                <a:latin typeface="Now Bold Bold"/>
              </a:rPr>
              <a:t>NEJDŮLEŽITĚJŠÍ </a:t>
            </a:r>
            <a:r>
              <a:rPr lang="en-US" sz="3479" dirty="0" err="1">
                <a:latin typeface="Now Bold Bold"/>
              </a:rPr>
              <a:t>faktory</a:t>
            </a:r>
            <a:r>
              <a:rPr lang="en-US" sz="3479" dirty="0">
                <a:latin typeface="Now Bold Bold"/>
              </a:rPr>
              <a:t> pro </a:t>
            </a:r>
          </a:p>
          <a:p>
            <a:pPr algn="ctr">
              <a:lnSpc>
                <a:spcPts val="4870"/>
              </a:lnSpc>
              <a:spcBef>
                <a:spcPct val="0"/>
              </a:spcBef>
            </a:pPr>
            <a:r>
              <a:rPr lang="en-US" sz="3479" dirty="0" err="1">
                <a:solidFill>
                  <a:srgbClr val="B9006E"/>
                </a:solidFill>
                <a:latin typeface="Now Bold Bold"/>
              </a:rPr>
              <a:t>výběr</a:t>
            </a:r>
            <a:r>
              <a:rPr lang="en-US" sz="3479" dirty="0">
                <a:solidFill>
                  <a:srgbClr val="B9006E"/>
                </a:solidFill>
                <a:latin typeface="Now Bold Bold"/>
              </a:rPr>
              <a:t> </a:t>
            </a:r>
            <a:r>
              <a:rPr lang="en-US" sz="3479" dirty="0" err="1">
                <a:solidFill>
                  <a:srgbClr val="B9006E"/>
                </a:solidFill>
                <a:latin typeface="Now Bold Bold"/>
              </a:rPr>
              <a:t>nakladatelství</a:t>
            </a:r>
            <a:endParaRPr lang="en-US" sz="3479" dirty="0">
              <a:solidFill>
                <a:srgbClr val="B9006E"/>
              </a:solidFill>
              <a:latin typeface="Now Bold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92077" y="1928575"/>
            <a:ext cx="4759880" cy="804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1"/>
              </a:lnSpc>
              <a:spcBef>
                <a:spcPct val="0"/>
              </a:spcBef>
            </a:pPr>
            <a:r>
              <a:rPr lang="en-US" sz="2251" dirty="0" err="1">
                <a:latin typeface="Now Bold"/>
              </a:rPr>
              <a:t>Schopnost</a:t>
            </a:r>
            <a:r>
              <a:rPr lang="en-US" sz="2251" dirty="0">
                <a:latin typeface="Now Bold"/>
              </a:rPr>
              <a:t> </a:t>
            </a:r>
            <a:r>
              <a:rPr lang="en-US" sz="2251" dirty="0" err="1">
                <a:latin typeface="Now Bold"/>
              </a:rPr>
              <a:t>zařadit</a:t>
            </a:r>
            <a:r>
              <a:rPr lang="en-US" sz="2251" dirty="0">
                <a:latin typeface="Now Bold"/>
              </a:rPr>
              <a:t> </a:t>
            </a:r>
            <a:r>
              <a:rPr lang="en-US" sz="2251" dirty="0" err="1">
                <a:latin typeface="Now Bold"/>
              </a:rPr>
              <a:t>monografii</a:t>
            </a:r>
            <a:r>
              <a:rPr lang="en-US" sz="2251" dirty="0">
                <a:latin typeface="Now Bold"/>
              </a:rPr>
              <a:t> do </a:t>
            </a:r>
            <a:r>
              <a:rPr lang="en-US" sz="2251" dirty="0" err="1">
                <a:latin typeface="Now Bold"/>
              </a:rPr>
              <a:t>citačních</a:t>
            </a:r>
            <a:r>
              <a:rPr lang="en-US" sz="2251" dirty="0">
                <a:latin typeface="Now Bold"/>
              </a:rPr>
              <a:t> </a:t>
            </a:r>
            <a:r>
              <a:rPr lang="en-US" sz="2251" dirty="0" err="1">
                <a:latin typeface="Now Bold"/>
              </a:rPr>
              <a:t>databází</a:t>
            </a:r>
            <a:endParaRPr lang="en-US" sz="2251" dirty="0">
              <a:latin typeface="Now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40861" y="2002386"/>
            <a:ext cx="224556" cy="6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7"/>
              </a:lnSpc>
              <a:spcBef>
                <a:spcPct val="0"/>
              </a:spcBef>
            </a:pPr>
            <a:r>
              <a:rPr lang="en-US" sz="3555">
                <a:solidFill>
                  <a:srgbClr val="B9006E"/>
                </a:solidFill>
                <a:latin typeface="Now Bold Bold"/>
              </a:rPr>
              <a:t>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92077" y="3005164"/>
            <a:ext cx="4759880" cy="804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1"/>
              </a:lnSpc>
              <a:spcBef>
                <a:spcPct val="0"/>
              </a:spcBef>
            </a:pPr>
            <a:r>
              <a:rPr lang="en-US" sz="2251" dirty="0" err="1">
                <a:latin typeface="Now Bold"/>
              </a:rPr>
              <a:t>Kvalita</a:t>
            </a:r>
            <a:r>
              <a:rPr lang="en-US" sz="2251" dirty="0">
                <a:latin typeface="Now Bold"/>
              </a:rPr>
              <a:t> </a:t>
            </a:r>
            <a:r>
              <a:rPr lang="en-US" sz="2251" dirty="0" err="1">
                <a:latin typeface="Now Bold"/>
              </a:rPr>
              <a:t>redakčních</a:t>
            </a:r>
            <a:r>
              <a:rPr lang="en-US" sz="2251" dirty="0">
                <a:latin typeface="Now Bold"/>
              </a:rPr>
              <a:t> </a:t>
            </a:r>
            <a:r>
              <a:rPr lang="en-US" sz="2251" dirty="0" err="1">
                <a:latin typeface="Now Bold"/>
              </a:rPr>
              <a:t>prací</a:t>
            </a:r>
            <a:r>
              <a:rPr lang="en-US" sz="2251" dirty="0">
                <a:latin typeface="Now Bold"/>
              </a:rPr>
              <a:t> </a:t>
            </a:r>
            <a:r>
              <a:rPr lang="en-US" sz="2251" dirty="0" err="1">
                <a:latin typeface="Now Bold"/>
              </a:rPr>
              <a:t>nakladatelství</a:t>
            </a:r>
            <a:endParaRPr lang="en-US" sz="2251" dirty="0">
              <a:latin typeface="Now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40861" y="3060710"/>
            <a:ext cx="224556" cy="6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7"/>
              </a:lnSpc>
              <a:spcBef>
                <a:spcPct val="0"/>
              </a:spcBef>
            </a:pPr>
            <a:r>
              <a:rPr lang="en-US" sz="3555">
                <a:solidFill>
                  <a:srgbClr val="B9006E"/>
                </a:solidFill>
                <a:latin typeface="Now Bold Bold"/>
              </a:rPr>
              <a:t>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92077" y="4100227"/>
            <a:ext cx="4759880" cy="804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1"/>
              </a:lnSpc>
              <a:spcBef>
                <a:spcPct val="0"/>
              </a:spcBef>
            </a:pPr>
            <a:r>
              <a:rPr lang="en-US" sz="2251" dirty="0" err="1">
                <a:latin typeface="Now Bold"/>
              </a:rPr>
              <a:t>Renomé</a:t>
            </a:r>
            <a:r>
              <a:rPr lang="en-US" sz="2251" dirty="0">
                <a:latin typeface="Now Bold"/>
              </a:rPr>
              <a:t> </a:t>
            </a:r>
            <a:r>
              <a:rPr lang="en-US" sz="2251" dirty="0" err="1">
                <a:latin typeface="Now Bold"/>
              </a:rPr>
              <a:t>nakladatelství</a:t>
            </a:r>
            <a:r>
              <a:rPr lang="en-US" sz="2251" dirty="0">
                <a:latin typeface="Now Bold"/>
              </a:rPr>
              <a:t> v </a:t>
            </a:r>
            <a:r>
              <a:rPr lang="en-US" sz="2251" dirty="0" err="1">
                <a:latin typeface="Now Bold"/>
              </a:rPr>
              <a:t>rámci</a:t>
            </a:r>
            <a:r>
              <a:rPr lang="en-US" sz="2251" dirty="0">
                <a:latin typeface="Now Bold"/>
              </a:rPr>
              <a:t> </a:t>
            </a:r>
            <a:r>
              <a:rPr lang="en-US" sz="2251" dirty="0" err="1">
                <a:latin typeface="Now Bold"/>
              </a:rPr>
              <a:t>oboru</a:t>
            </a:r>
            <a:endParaRPr lang="en-US" sz="2251" dirty="0">
              <a:latin typeface="Now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40861" y="4155773"/>
            <a:ext cx="224556" cy="6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7"/>
              </a:lnSpc>
              <a:spcBef>
                <a:spcPct val="0"/>
              </a:spcBef>
            </a:pPr>
            <a:r>
              <a:rPr lang="en-US" sz="3555">
                <a:solidFill>
                  <a:srgbClr val="B9006E"/>
                </a:solidFill>
                <a:latin typeface="Now Bold Bold"/>
              </a:rPr>
              <a:t>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92077" y="5091089"/>
            <a:ext cx="4830332" cy="804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1"/>
              </a:lnSpc>
              <a:spcBef>
                <a:spcPct val="0"/>
              </a:spcBef>
            </a:pPr>
            <a:r>
              <a:rPr lang="en-US" sz="2251" dirty="0" err="1">
                <a:latin typeface="Now Bold"/>
              </a:rPr>
              <a:t>Odbornost</a:t>
            </a:r>
            <a:r>
              <a:rPr lang="en-US" sz="2251" dirty="0">
                <a:latin typeface="Now Bold"/>
              </a:rPr>
              <a:t> </a:t>
            </a:r>
            <a:r>
              <a:rPr lang="en-US" sz="2251" dirty="0" err="1">
                <a:latin typeface="Now Bold"/>
              </a:rPr>
              <a:t>redakční</a:t>
            </a:r>
            <a:r>
              <a:rPr lang="en-US" sz="2251" dirty="0">
                <a:latin typeface="Now Bold"/>
              </a:rPr>
              <a:t> </a:t>
            </a:r>
            <a:r>
              <a:rPr lang="en-US" sz="2251" dirty="0" err="1">
                <a:latin typeface="Now Bold"/>
              </a:rPr>
              <a:t>rady</a:t>
            </a:r>
            <a:r>
              <a:rPr lang="en-US" sz="2251" dirty="0">
                <a:latin typeface="Now Bold"/>
              </a:rPr>
              <a:t> </a:t>
            </a:r>
            <a:r>
              <a:rPr lang="en-US" sz="2251" dirty="0" err="1">
                <a:latin typeface="Now Bold"/>
              </a:rPr>
              <a:t>nakladatelství</a:t>
            </a:r>
            <a:endParaRPr lang="en-US" sz="2251" dirty="0">
              <a:latin typeface="Now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40861" y="5164900"/>
            <a:ext cx="224556" cy="6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7"/>
              </a:lnSpc>
              <a:spcBef>
                <a:spcPct val="0"/>
              </a:spcBef>
            </a:pPr>
            <a:r>
              <a:rPr lang="en-US" sz="3555">
                <a:solidFill>
                  <a:srgbClr val="B9006E"/>
                </a:solidFill>
                <a:latin typeface="Now Bold Bold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92077" y="6276934"/>
            <a:ext cx="4759880" cy="804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1"/>
              </a:lnSpc>
              <a:spcBef>
                <a:spcPct val="0"/>
              </a:spcBef>
            </a:pPr>
            <a:r>
              <a:rPr lang="en-US" sz="2251" dirty="0" err="1">
                <a:latin typeface="Now Bold"/>
              </a:rPr>
              <a:t>Schopnost</a:t>
            </a:r>
            <a:r>
              <a:rPr lang="en-US" sz="2251" dirty="0">
                <a:latin typeface="Now Bold"/>
              </a:rPr>
              <a:t> </a:t>
            </a:r>
            <a:r>
              <a:rPr lang="en-US" sz="2251" dirty="0" err="1">
                <a:latin typeface="Now Bold"/>
              </a:rPr>
              <a:t>zajistit</a:t>
            </a:r>
            <a:r>
              <a:rPr lang="en-US" sz="2251" dirty="0">
                <a:latin typeface="Now Bold"/>
              </a:rPr>
              <a:t> </a:t>
            </a:r>
            <a:r>
              <a:rPr lang="en-US" sz="2251" dirty="0" err="1">
                <a:latin typeface="Now Bold"/>
              </a:rPr>
              <a:t>komplexní</a:t>
            </a:r>
            <a:r>
              <a:rPr lang="en-US" sz="2251" dirty="0">
                <a:latin typeface="Now Bold"/>
              </a:rPr>
              <a:t> </a:t>
            </a:r>
            <a:r>
              <a:rPr lang="en-US" sz="2251" dirty="0" err="1">
                <a:latin typeface="Now Bold"/>
              </a:rPr>
              <a:t>vydání</a:t>
            </a:r>
            <a:r>
              <a:rPr lang="en-US" sz="2251" dirty="0">
                <a:latin typeface="Now Bold"/>
              </a:rPr>
              <a:t> </a:t>
            </a:r>
            <a:r>
              <a:rPr lang="en-US" sz="2251" dirty="0" err="1">
                <a:latin typeface="Now Bold"/>
              </a:rPr>
              <a:t>monografie</a:t>
            </a:r>
            <a:endParaRPr lang="en-US" sz="2251" dirty="0">
              <a:latin typeface="Now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40861" y="6197813"/>
            <a:ext cx="224556" cy="6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7"/>
              </a:lnSpc>
              <a:spcBef>
                <a:spcPct val="0"/>
              </a:spcBef>
            </a:pPr>
            <a:r>
              <a:rPr lang="en-US" sz="3555">
                <a:solidFill>
                  <a:srgbClr val="B9006E"/>
                </a:solidFill>
                <a:latin typeface="Now Bold Bold"/>
              </a:rPr>
              <a:t>5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0"/>
            <a:ext cx="320374" cy="7315200"/>
            <a:chOff x="0" y="0"/>
            <a:chExt cx="152400" cy="3479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52400" cy="3479800"/>
            </a:xfrm>
            <a:custGeom>
              <a:avLst/>
              <a:gdLst/>
              <a:ahLst/>
              <a:cxnLst/>
              <a:rect l="l" t="t" r="r" b="b"/>
              <a:pathLst>
                <a:path w="152400" h="3479800">
                  <a:moveTo>
                    <a:pt x="0" y="0"/>
                  </a:moveTo>
                  <a:lnTo>
                    <a:pt x="152400" y="0"/>
                  </a:lnTo>
                  <a:lnTo>
                    <a:pt x="152400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B9006E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7271787" y="2368581"/>
            <a:ext cx="1340050" cy="390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7"/>
              </a:lnSpc>
              <a:spcBef>
                <a:spcPct val="0"/>
              </a:spcBef>
            </a:pPr>
            <a:r>
              <a:rPr lang="en-US" sz="2255">
                <a:solidFill>
                  <a:srgbClr val="B9006E"/>
                </a:solidFill>
                <a:latin typeface="Now Bold Bold"/>
              </a:rPr>
              <a:t>5,17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6377572" y="2099982"/>
            <a:ext cx="3128480" cy="250278"/>
            <a:chOff x="0" y="0"/>
            <a:chExt cx="4171306" cy="333704"/>
          </a:xfrm>
        </p:grpSpPr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>
              <a:off x="0" y="0"/>
              <a:ext cx="4171306" cy="333704"/>
              <a:chOff x="0" y="0"/>
              <a:chExt cx="1270000" cy="1016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-2509" y="-81"/>
                <a:ext cx="1275018" cy="101763"/>
              </a:xfrm>
              <a:custGeom>
                <a:avLst/>
                <a:gdLst/>
                <a:ahLst/>
                <a:cxnLst/>
                <a:rect l="l" t="t" r="r" b="b"/>
                <a:pathLst>
                  <a:path w="1275018" h="101763">
                    <a:moveTo>
                      <a:pt x="53309" y="81"/>
                    </a:moveTo>
                    <a:lnTo>
                      <a:pt x="1221709" y="81"/>
                    </a:lnTo>
                    <a:cubicBezTo>
                      <a:pt x="1239912" y="0"/>
                      <a:pt x="1256768" y="9664"/>
                      <a:pt x="1265893" y="25415"/>
                    </a:cubicBezTo>
                    <a:cubicBezTo>
                      <a:pt x="1275018" y="41166"/>
                      <a:pt x="1275018" y="60596"/>
                      <a:pt x="1265893" y="76347"/>
                    </a:cubicBezTo>
                    <a:cubicBezTo>
                      <a:pt x="1256768" y="92098"/>
                      <a:pt x="1239912" y="101762"/>
                      <a:pt x="1221709" y="101681"/>
                    </a:cubicBezTo>
                    <a:lnTo>
                      <a:pt x="53309" y="101681"/>
                    </a:lnTo>
                    <a:cubicBezTo>
                      <a:pt x="35106" y="101762"/>
                      <a:pt x="18250" y="92098"/>
                      <a:pt x="9125" y="76347"/>
                    </a:cubicBezTo>
                    <a:cubicBezTo>
                      <a:pt x="0" y="60596"/>
                      <a:pt x="0" y="41166"/>
                      <a:pt x="9125" y="25415"/>
                    </a:cubicBezTo>
                    <a:cubicBezTo>
                      <a:pt x="18250" y="9664"/>
                      <a:pt x="35106" y="0"/>
                      <a:pt x="53309" y="81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-2509" y="-81"/>
                <a:ext cx="1059118" cy="101763"/>
              </a:xfrm>
              <a:custGeom>
                <a:avLst/>
                <a:gdLst/>
                <a:ahLst/>
                <a:cxnLst/>
                <a:rect l="l" t="t" r="r" b="b"/>
                <a:pathLst>
                  <a:path w="1059118" h="101763">
                    <a:moveTo>
                      <a:pt x="53309" y="81"/>
                    </a:moveTo>
                    <a:lnTo>
                      <a:pt x="1005809" y="81"/>
                    </a:lnTo>
                    <a:cubicBezTo>
                      <a:pt x="1024012" y="0"/>
                      <a:pt x="1040868" y="9664"/>
                      <a:pt x="1049993" y="25415"/>
                    </a:cubicBezTo>
                    <a:cubicBezTo>
                      <a:pt x="1059118" y="41166"/>
                      <a:pt x="1059118" y="60596"/>
                      <a:pt x="1049993" y="76347"/>
                    </a:cubicBezTo>
                    <a:cubicBezTo>
                      <a:pt x="1040868" y="92098"/>
                      <a:pt x="1024012" y="101762"/>
                      <a:pt x="1005809" y="101681"/>
                    </a:cubicBezTo>
                    <a:lnTo>
                      <a:pt x="53309" y="101681"/>
                    </a:lnTo>
                    <a:cubicBezTo>
                      <a:pt x="35106" y="101762"/>
                      <a:pt x="18250" y="92098"/>
                      <a:pt x="9125" y="76347"/>
                    </a:cubicBezTo>
                    <a:cubicBezTo>
                      <a:pt x="0" y="60596"/>
                      <a:pt x="0" y="41166"/>
                      <a:pt x="9125" y="25415"/>
                    </a:cubicBezTo>
                    <a:cubicBezTo>
                      <a:pt x="18250" y="9664"/>
                      <a:pt x="35106" y="0"/>
                      <a:pt x="53309" y="81"/>
                    </a:cubicBezTo>
                    <a:close/>
                  </a:path>
                </a:pathLst>
              </a:custGeom>
              <a:solidFill>
                <a:srgbClr val="B9006E"/>
              </a:solidFill>
            </p:spPr>
          </p:sp>
        </p:grpSp>
      </p:grpSp>
      <p:grpSp>
        <p:nvGrpSpPr>
          <p:cNvPr id="20" name="Group 20"/>
          <p:cNvGrpSpPr/>
          <p:nvPr/>
        </p:nvGrpSpPr>
        <p:grpSpPr>
          <a:xfrm>
            <a:off x="6377572" y="3035556"/>
            <a:ext cx="3128480" cy="250278"/>
            <a:chOff x="0" y="0"/>
            <a:chExt cx="4171306" cy="333704"/>
          </a:xfrm>
        </p:grpSpPr>
        <p:grpSp>
          <p:nvGrpSpPr>
            <p:cNvPr id="21" name="Group 21"/>
            <p:cNvGrpSpPr>
              <a:grpSpLocks noChangeAspect="1"/>
            </p:cNvGrpSpPr>
            <p:nvPr/>
          </p:nvGrpSpPr>
          <p:grpSpPr>
            <a:xfrm>
              <a:off x="0" y="0"/>
              <a:ext cx="4171306" cy="333704"/>
              <a:chOff x="0" y="0"/>
              <a:chExt cx="1270000" cy="1016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-2509" y="-81"/>
                <a:ext cx="1275018" cy="101763"/>
              </a:xfrm>
              <a:custGeom>
                <a:avLst/>
                <a:gdLst/>
                <a:ahLst/>
                <a:cxnLst/>
                <a:rect l="l" t="t" r="r" b="b"/>
                <a:pathLst>
                  <a:path w="1275018" h="101763">
                    <a:moveTo>
                      <a:pt x="53309" y="81"/>
                    </a:moveTo>
                    <a:lnTo>
                      <a:pt x="1221709" y="81"/>
                    </a:lnTo>
                    <a:cubicBezTo>
                      <a:pt x="1239912" y="0"/>
                      <a:pt x="1256768" y="9664"/>
                      <a:pt x="1265893" y="25415"/>
                    </a:cubicBezTo>
                    <a:cubicBezTo>
                      <a:pt x="1275018" y="41166"/>
                      <a:pt x="1275018" y="60596"/>
                      <a:pt x="1265893" y="76347"/>
                    </a:cubicBezTo>
                    <a:cubicBezTo>
                      <a:pt x="1256768" y="92098"/>
                      <a:pt x="1239912" y="101762"/>
                      <a:pt x="1221709" y="101681"/>
                    </a:cubicBezTo>
                    <a:lnTo>
                      <a:pt x="53309" y="101681"/>
                    </a:lnTo>
                    <a:cubicBezTo>
                      <a:pt x="35106" y="101762"/>
                      <a:pt x="18250" y="92098"/>
                      <a:pt x="9125" y="76347"/>
                    </a:cubicBezTo>
                    <a:cubicBezTo>
                      <a:pt x="0" y="60596"/>
                      <a:pt x="0" y="41166"/>
                      <a:pt x="9125" y="25415"/>
                    </a:cubicBezTo>
                    <a:cubicBezTo>
                      <a:pt x="18250" y="9664"/>
                      <a:pt x="35106" y="0"/>
                      <a:pt x="53309" y="81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-2509" y="-81"/>
                <a:ext cx="1046418" cy="101763"/>
              </a:xfrm>
              <a:custGeom>
                <a:avLst/>
                <a:gdLst/>
                <a:ahLst/>
                <a:cxnLst/>
                <a:rect l="l" t="t" r="r" b="b"/>
                <a:pathLst>
                  <a:path w="1046418" h="101763">
                    <a:moveTo>
                      <a:pt x="53309" y="81"/>
                    </a:moveTo>
                    <a:lnTo>
                      <a:pt x="993109" y="81"/>
                    </a:lnTo>
                    <a:cubicBezTo>
                      <a:pt x="1011312" y="0"/>
                      <a:pt x="1028168" y="9664"/>
                      <a:pt x="1037293" y="25415"/>
                    </a:cubicBezTo>
                    <a:cubicBezTo>
                      <a:pt x="1046418" y="41166"/>
                      <a:pt x="1046418" y="60596"/>
                      <a:pt x="1037293" y="76347"/>
                    </a:cubicBezTo>
                    <a:cubicBezTo>
                      <a:pt x="1028168" y="92098"/>
                      <a:pt x="1011312" y="101762"/>
                      <a:pt x="993109" y="101681"/>
                    </a:cubicBezTo>
                    <a:lnTo>
                      <a:pt x="53309" y="101681"/>
                    </a:lnTo>
                    <a:cubicBezTo>
                      <a:pt x="35106" y="101762"/>
                      <a:pt x="18250" y="92098"/>
                      <a:pt x="9125" y="76347"/>
                    </a:cubicBezTo>
                    <a:cubicBezTo>
                      <a:pt x="0" y="60596"/>
                      <a:pt x="0" y="41166"/>
                      <a:pt x="9125" y="25415"/>
                    </a:cubicBezTo>
                    <a:cubicBezTo>
                      <a:pt x="18250" y="9664"/>
                      <a:pt x="35106" y="0"/>
                      <a:pt x="53309" y="81"/>
                    </a:cubicBezTo>
                    <a:close/>
                  </a:path>
                </a:pathLst>
              </a:custGeom>
              <a:solidFill>
                <a:srgbClr val="B9006E"/>
              </a:solidFill>
            </p:spPr>
          </p:sp>
        </p:grpSp>
      </p:grpSp>
      <p:sp>
        <p:nvSpPr>
          <p:cNvPr id="24" name="TextBox 24"/>
          <p:cNvSpPr txBox="1"/>
          <p:nvPr/>
        </p:nvSpPr>
        <p:spPr>
          <a:xfrm>
            <a:off x="7253403" y="3367100"/>
            <a:ext cx="1376819" cy="409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4"/>
              </a:lnSpc>
              <a:spcBef>
                <a:spcPct val="0"/>
              </a:spcBef>
            </a:pPr>
            <a:r>
              <a:rPr lang="en-US" sz="2317">
                <a:solidFill>
                  <a:srgbClr val="B9006E"/>
                </a:solidFill>
                <a:latin typeface="Now Bold Bold"/>
              </a:rPr>
              <a:t>5,09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6377572" y="4130619"/>
            <a:ext cx="3128480" cy="250278"/>
            <a:chOff x="0" y="0"/>
            <a:chExt cx="4171306" cy="333704"/>
          </a:xfrm>
        </p:grpSpPr>
        <p:grpSp>
          <p:nvGrpSpPr>
            <p:cNvPr id="26" name="Group 26"/>
            <p:cNvGrpSpPr>
              <a:grpSpLocks noChangeAspect="1"/>
            </p:cNvGrpSpPr>
            <p:nvPr/>
          </p:nvGrpSpPr>
          <p:grpSpPr>
            <a:xfrm>
              <a:off x="0" y="0"/>
              <a:ext cx="4171306" cy="333704"/>
              <a:chOff x="0" y="0"/>
              <a:chExt cx="1270000" cy="1016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-2509" y="-81"/>
                <a:ext cx="1275018" cy="101763"/>
              </a:xfrm>
              <a:custGeom>
                <a:avLst/>
                <a:gdLst/>
                <a:ahLst/>
                <a:cxnLst/>
                <a:rect l="l" t="t" r="r" b="b"/>
                <a:pathLst>
                  <a:path w="1275018" h="101763">
                    <a:moveTo>
                      <a:pt x="53309" y="81"/>
                    </a:moveTo>
                    <a:lnTo>
                      <a:pt x="1221709" y="81"/>
                    </a:lnTo>
                    <a:cubicBezTo>
                      <a:pt x="1239912" y="0"/>
                      <a:pt x="1256768" y="9664"/>
                      <a:pt x="1265893" y="25415"/>
                    </a:cubicBezTo>
                    <a:cubicBezTo>
                      <a:pt x="1275018" y="41166"/>
                      <a:pt x="1275018" y="60596"/>
                      <a:pt x="1265893" y="76347"/>
                    </a:cubicBezTo>
                    <a:cubicBezTo>
                      <a:pt x="1256768" y="92098"/>
                      <a:pt x="1239912" y="101762"/>
                      <a:pt x="1221709" y="101681"/>
                    </a:cubicBezTo>
                    <a:lnTo>
                      <a:pt x="53309" y="101681"/>
                    </a:lnTo>
                    <a:cubicBezTo>
                      <a:pt x="35106" y="101762"/>
                      <a:pt x="18250" y="92098"/>
                      <a:pt x="9125" y="76347"/>
                    </a:cubicBezTo>
                    <a:cubicBezTo>
                      <a:pt x="0" y="60596"/>
                      <a:pt x="0" y="41166"/>
                      <a:pt x="9125" y="25415"/>
                    </a:cubicBezTo>
                    <a:cubicBezTo>
                      <a:pt x="18250" y="9664"/>
                      <a:pt x="35106" y="0"/>
                      <a:pt x="53309" y="81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-2509" y="-81"/>
                <a:ext cx="1033718" cy="101763"/>
              </a:xfrm>
              <a:custGeom>
                <a:avLst/>
                <a:gdLst/>
                <a:ahLst/>
                <a:cxnLst/>
                <a:rect l="l" t="t" r="r" b="b"/>
                <a:pathLst>
                  <a:path w="1033718" h="101763">
                    <a:moveTo>
                      <a:pt x="53309" y="81"/>
                    </a:moveTo>
                    <a:lnTo>
                      <a:pt x="980409" y="81"/>
                    </a:lnTo>
                    <a:cubicBezTo>
                      <a:pt x="998612" y="0"/>
                      <a:pt x="1015468" y="9664"/>
                      <a:pt x="1024593" y="25415"/>
                    </a:cubicBezTo>
                    <a:cubicBezTo>
                      <a:pt x="1033718" y="41166"/>
                      <a:pt x="1033718" y="60596"/>
                      <a:pt x="1024593" y="76347"/>
                    </a:cubicBezTo>
                    <a:cubicBezTo>
                      <a:pt x="1015468" y="92098"/>
                      <a:pt x="998612" y="101762"/>
                      <a:pt x="980409" y="101681"/>
                    </a:cubicBezTo>
                    <a:lnTo>
                      <a:pt x="53309" y="101681"/>
                    </a:lnTo>
                    <a:cubicBezTo>
                      <a:pt x="35106" y="101762"/>
                      <a:pt x="18250" y="92098"/>
                      <a:pt x="9125" y="76347"/>
                    </a:cubicBezTo>
                    <a:cubicBezTo>
                      <a:pt x="0" y="60596"/>
                      <a:pt x="0" y="41166"/>
                      <a:pt x="9125" y="25415"/>
                    </a:cubicBezTo>
                    <a:cubicBezTo>
                      <a:pt x="18250" y="9664"/>
                      <a:pt x="35106" y="0"/>
                      <a:pt x="53309" y="81"/>
                    </a:cubicBezTo>
                    <a:close/>
                  </a:path>
                </a:pathLst>
              </a:custGeom>
              <a:solidFill>
                <a:srgbClr val="B9006E"/>
              </a:solidFill>
            </p:spPr>
          </p:sp>
        </p:grpSp>
      </p:grpSp>
      <p:sp>
        <p:nvSpPr>
          <p:cNvPr id="29" name="TextBox 29"/>
          <p:cNvSpPr txBox="1"/>
          <p:nvPr/>
        </p:nvSpPr>
        <p:spPr>
          <a:xfrm>
            <a:off x="7253403" y="4462163"/>
            <a:ext cx="1376819" cy="409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4"/>
              </a:lnSpc>
              <a:spcBef>
                <a:spcPct val="0"/>
              </a:spcBef>
            </a:pPr>
            <a:r>
              <a:rPr lang="en-US" sz="2317">
                <a:solidFill>
                  <a:srgbClr val="B9006E"/>
                </a:solidFill>
                <a:latin typeface="Now Bold Bold"/>
              </a:rPr>
              <a:t>5,03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6377572" y="5198050"/>
            <a:ext cx="3128480" cy="250278"/>
            <a:chOff x="0" y="0"/>
            <a:chExt cx="4171306" cy="333704"/>
          </a:xfrm>
        </p:grpSpPr>
        <p:grpSp>
          <p:nvGrpSpPr>
            <p:cNvPr id="31" name="Group 31"/>
            <p:cNvGrpSpPr>
              <a:grpSpLocks noChangeAspect="1"/>
            </p:cNvGrpSpPr>
            <p:nvPr/>
          </p:nvGrpSpPr>
          <p:grpSpPr>
            <a:xfrm>
              <a:off x="0" y="0"/>
              <a:ext cx="4171306" cy="333704"/>
              <a:chOff x="0" y="0"/>
              <a:chExt cx="1270000" cy="1016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-2509" y="-81"/>
                <a:ext cx="1275018" cy="101763"/>
              </a:xfrm>
              <a:custGeom>
                <a:avLst/>
                <a:gdLst/>
                <a:ahLst/>
                <a:cxnLst/>
                <a:rect l="l" t="t" r="r" b="b"/>
                <a:pathLst>
                  <a:path w="1275018" h="101763">
                    <a:moveTo>
                      <a:pt x="53309" y="81"/>
                    </a:moveTo>
                    <a:lnTo>
                      <a:pt x="1221709" y="81"/>
                    </a:lnTo>
                    <a:cubicBezTo>
                      <a:pt x="1239912" y="0"/>
                      <a:pt x="1256768" y="9664"/>
                      <a:pt x="1265893" y="25415"/>
                    </a:cubicBezTo>
                    <a:cubicBezTo>
                      <a:pt x="1275018" y="41166"/>
                      <a:pt x="1275018" y="60596"/>
                      <a:pt x="1265893" y="76347"/>
                    </a:cubicBezTo>
                    <a:cubicBezTo>
                      <a:pt x="1256768" y="92098"/>
                      <a:pt x="1239912" y="101762"/>
                      <a:pt x="1221709" y="101681"/>
                    </a:cubicBezTo>
                    <a:lnTo>
                      <a:pt x="53309" y="101681"/>
                    </a:lnTo>
                    <a:cubicBezTo>
                      <a:pt x="35106" y="101762"/>
                      <a:pt x="18250" y="92098"/>
                      <a:pt x="9125" y="76347"/>
                    </a:cubicBezTo>
                    <a:cubicBezTo>
                      <a:pt x="0" y="60596"/>
                      <a:pt x="0" y="41166"/>
                      <a:pt x="9125" y="25415"/>
                    </a:cubicBezTo>
                    <a:cubicBezTo>
                      <a:pt x="18250" y="9664"/>
                      <a:pt x="35106" y="0"/>
                      <a:pt x="53309" y="81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-2509" y="-81"/>
                <a:ext cx="995618" cy="101763"/>
              </a:xfrm>
              <a:custGeom>
                <a:avLst/>
                <a:gdLst/>
                <a:ahLst/>
                <a:cxnLst/>
                <a:rect l="l" t="t" r="r" b="b"/>
                <a:pathLst>
                  <a:path w="995618" h="101763">
                    <a:moveTo>
                      <a:pt x="53309" y="81"/>
                    </a:moveTo>
                    <a:lnTo>
                      <a:pt x="942309" y="81"/>
                    </a:lnTo>
                    <a:cubicBezTo>
                      <a:pt x="960512" y="0"/>
                      <a:pt x="977368" y="9664"/>
                      <a:pt x="986493" y="25415"/>
                    </a:cubicBezTo>
                    <a:cubicBezTo>
                      <a:pt x="995618" y="41166"/>
                      <a:pt x="995618" y="60596"/>
                      <a:pt x="986493" y="76347"/>
                    </a:cubicBezTo>
                    <a:cubicBezTo>
                      <a:pt x="977368" y="92098"/>
                      <a:pt x="960512" y="101762"/>
                      <a:pt x="942309" y="101681"/>
                    </a:cubicBezTo>
                    <a:lnTo>
                      <a:pt x="53309" y="101681"/>
                    </a:lnTo>
                    <a:cubicBezTo>
                      <a:pt x="35106" y="101762"/>
                      <a:pt x="18250" y="92098"/>
                      <a:pt x="9125" y="76347"/>
                    </a:cubicBezTo>
                    <a:cubicBezTo>
                      <a:pt x="0" y="60596"/>
                      <a:pt x="0" y="41166"/>
                      <a:pt x="9125" y="25415"/>
                    </a:cubicBezTo>
                    <a:cubicBezTo>
                      <a:pt x="18250" y="9664"/>
                      <a:pt x="35106" y="0"/>
                      <a:pt x="53309" y="81"/>
                    </a:cubicBezTo>
                    <a:close/>
                  </a:path>
                </a:pathLst>
              </a:custGeom>
              <a:solidFill>
                <a:srgbClr val="B9006E"/>
              </a:solidFill>
            </p:spPr>
          </p:sp>
        </p:grpSp>
      </p:grpSp>
      <p:sp>
        <p:nvSpPr>
          <p:cNvPr id="34" name="TextBox 34"/>
          <p:cNvSpPr txBox="1"/>
          <p:nvPr/>
        </p:nvSpPr>
        <p:spPr>
          <a:xfrm>
            <a:off x="7253403" y="5529594"/>
            <a:ext cx="1376819" cy="409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4"/>
              </a:lnSpc>
              <a:spcBef>
                <a:spcPct val="0"/>
              </a:spcBef>
            </a:pPr>
            <a:r>
              <a:rPr lang="en-US" sz="2317">
                <a:solidFill>
                  <a:srgbClr val="B9006E"/>
                </a:solidFill>
                <a:latin typeface="Now Bold Bold"/>
              </a:rPr>
              <a:t>4,88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6377572" y="6254471"/>
            <a:ext cx="3128480" cy="250278"/>
            <a:chOff x="0" y="0"/>
            <a:chExt cx="4171306" cy="333704"/>
          </a:xfrm>
        </p:grpSpPr>
        <p:grpSp>
          <p:nvGrpSpPr>
            <p:cNvPr id="36" name="Group 36"/>
            <p:cNvGrpSpPr>
              <a:grpSpLocks noChangeAspect="1"/>
            </p:cNvGrpSpPr>
            <p:nvPr/>
          </p:nvGrpSpPr>
          <p:grpSpPr>
            <a:xfrm>
              <a:off x="0" y="0"/>
              <a:ext cx="4171306" cy="333704"/>
              <a:chOff x="0" y="0"/>
              <a:chExt cx="1270000" cy="1016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-2509" y="-81"/>
                <a:ext cx="1275018" cy="101763"/>
              </a:xfrm>
              <a:custGeom>
                <a:avLst/>
                <a:gdLst/>
                <a:ahLst/>
                <a:cxnLst/>
                <a:rect l="l" t="t" r="r" b="b"/>
                <a:pathLst>
                  <a:path w="1275018" h="101763">
                    <a:moveTo>
                      <a:pt x="53309" y="81"/>
                    </a:moveTo>
                    <a:lnTo>
                      <a:pt x="1221709" y="81"/>
                    </a:lnTo>
                    <a:cubicBezTo>
                      <a:pt x="1239912" y="0"/>
                      <a:pt x="1256768" y="9664"/>
                      <a:pt x="1265893" y="25415"/>
                    </a:cubicBezTo>
                    <a:cubicBezTo>
                      <a:pt x="1275018" y="41166"/>
                      <a:pt x="1275018" y="60596"/>
                      <a:pt x="1265893" y="76347"/>
                    </a:cubicBezTo>
                    <a:cubicBezTo>
                      <a:pt x="1256768" y="92098"/>
                      <a:pt x="1239912" y="101762"/>
                      <a:pt x="1221709" y="101681"/>
                    </a:cubicBezTo>
                    <a:lnTo>
                      <a:pt x="53309" y="101681"/>
                    </a:lnTo>
                    <a:cubicBezTo>
                      <a:pt x="35106" y="101762"/>
                      <a:pt x="18250" y="92098"/>
                      <a:pt x="9125" y="76347"/>
                    </a:cubicBezTo>
                    <a:cubicBezTo>
                      <a:pt x="0" y="60596"/>
                      <a:pt x="0" y="41166"/>
                      <a:pt x="9125" y="25415"/>
                    </a:cubicBezTo>
                    <a:cubicBezTo>
                      <a:pt x="18250" y="9664"/>
                      <a:pt x="35106" y="0"/>
                      <a:pt x="53309" y="81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</p:sp>
          <p:sp>
            <p:nvSpPr>
              <p:cNvPr id="38" name="Freeform 38"/>
              <p:cNvSpPr/>
              <p:nvPr/>
            </p:nvSpPr>
            <p:spPr>
              <a:xfrm>
                <a:off x="-2509" y="-81"/>
                <a:ext cx="944818" cy="101763"/>
              </a:xfrm>
              <a:custGeom>
                <a:avLst/>
                <a:gdLst/>
                <a:ahLst/>
                <a:cxnLst/>
                <a:rect l="l" t="t" r="r" b="b"/>
                <a:pathLst>
                  <a:path w="944818" h="101763">
                    <a:moveTo>
                      <a:pt x="53309" y="81"/>
                    </a:moveTo>
                    <a:lnTo>
                      <a:pt x="891509" y="81"/>
                    </a:lnTo>
                    <a:cubicBezTo>
                      <a:pt x="909712" y="0"/>
                      <a:pt x="926568" y="9664"/>
                      <a:pt x="935693" y="25415"/>
                    </a:cubicBezTo>
                    <a:cubicBezTo>
                      <a:pt x="944818" y="41166"/>
                      <a:pt x="944818" y="60596"/>
                      <a:pt x="935693" y="76347"/>
                    </a:cubicBezTo>
                    <a:cubicBezTo>
                      <a:pt x="926568" y="92098"/>
                      <a:pt x="909712" y="101762"/>
                      <a:pt x="891509" y="101681"/>
                    </a:cubicBezTo>
                    <a:lnTo>
                      <a:pt x="53309" y="101681"/>
                    </a:lnTo>
                    <a:cubicBezTo>
                      <a:pt x="35106" y="101762"/>
                      <a:pt x="18250" y="92098"/>
                      <a:pt x="9125" y="76347"/>
                    </a:cubicBezTo>
                    <a:cubicBezTo>
                      <a:pt x="0" y="60596"/>
                      <a:pt x="0" y="41166"/>
                      <a:pt x="9125" y="25415"/>
                    </a:cubicBezTo>
                    <a:cubicBezTo>
                      <a:pt x="18250" y="9664"/>
                      <a:pt x="35106" y="0"/>
                      <a:pt x="53309" y="81"/>
                    </a:cubicBezTo>
                    <a:close/>
                  </a:path>
                </a:pathLst>
              </a:custGeom>
              <a:solidFill>
                <a:srgbClr val="B9006E"/>
              </a:solidFill>
            </p:spPr>
          </p:sp>
        </p:grpSp>
      </p:grpSp>
      <p:sp>
        <p:nvSpPr>
          <p:cNvPr id="39" name="TextBox 39"/>
          <p:cNvSpPr txBox="1"/>
          <p:nvPr/>
        </p:nvSpPr>
        <p:spPr>
          <a:xfrm>
            <a:off x="7253403" y="6586016"/>
            <a:ext cx="1376819" cy="409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4"/>
              </a:lnSpc>
              <a:spcBef>
                <a:spcPct val="0"/>
              </a:spcBef>
            </a:pPr>
            <a:r>
              <a:rPr lang="en-US" sz="2317">
                <a:solidFill>
                  <a:srgbClr val="B9006E"/>
                </a:solidFill>
                <a:latin typeface="Now Bold Bold"/>
              </a:rPr>
              <a:t>4,71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066666" y="1491756"/>
            <a:ext cx="1750293" cy="421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31"/>
              </a:lnSpc>
              <a:spcBef>
                <a:spcPct val="0"/>
              </a:spcBef>
            </a:pPr>
            <a:r>
              <a:rPr lang="en-US" sz="2451" dirty="0" err="1">
                <a:latin typeface="Now Bold"/>
              </a:rPr>
              <a:t>Škála</a:t>
            </a:r>
            <a:r>
              <a:rPr lang="en-US" sz="2451" dirty="0">
                <a:latin typeface="Now Bold"/>
              </a:rPr>
              <a:t> 1 - 6</a:t>
            </a:r>
          </a:p>
        </p:txBody>
      </p:sp>
      <p:pic>
        <p:nvPicPr>
          <p:cNvPr id="41" name="Picture 41"/>
          <p:cNvPicPr>
            <a:picLocks noChangeAspect="1"/>
          </p:cNvPicPr>
          <p:nvPr/>
        </p:nvPicPr>
        <p:blipFill>
          <a:blip r:embed="rId2">
            <a:alphaModFix amt="75000"/>
          </a:blip>
          <a:srcRect/>
          <a:stretch>
            <a:fillRect/>
          </a:stretch>
        </p:blipFill>
        <p:spPr>
          <a:xfrm>
            <a:off x="7941812" y="0"/>
            <a:ext cx="1833925" cy="116137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20374" cy="7315200"/>
            <a:chOff x="0" y="0"/>
            <a:chExt cx="152400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400" cy="3479800"/>
            </a:xfrm>
            <a:custGeom>
              <a:avLst/>
              <a:gdLst/>
              <a:ahLst/>
              <a:cxnLst/>
              <a:rect l="l" t="t" r="r" b="b"/>
              <a:pathLst>
                <a:path w="152400" h="3479800">
                  <a:moveTo>
                    <a:pt x="0" y="0"/>
                  </a:moveTo>
                  <a:lnTo>
                    <a:pt x="152400" y="0"/>
                  </a:lnTo>
                  <a:lnTo>
                    <a:pt x="152400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0269A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377572" y="2229526"/>
            <a:ext cx="3128480" cy="250278"/>
            <a:chOff x="0" y="0"/>
            <a:chExt cx="4171306" cy="333704"/>
          </a:xfrm>
        </p:grpSpPr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0" y="0"/>
              <a:ext cx="4171306" cy="333704"/>
              <a:chOff x="0" y="0"/>
              <a:chExt cx="1270000" cy="1016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2509" y="-81"/>
                <a:ext cx="1275018" cy="101763"/>
              </a:xfrm>
              <a:custGeom>
                <a:avLst/>
                <a:gdLst/>
                <a:ahLst/>
                <a:cxnLst/>
                <a:rect l="l" t="t" r="r" b="b"/>
                <a:pathLst>
                  <a:path w="1275018" h="101763">
                    <a:moveTo>
                      <a:pt x="53309" y="81"/>
                    </a:moveTo>
                    <a:lnTo>
                      <a:pt x="1221709" y="81"/>
                    </a:lnTo>
                    <a:cubicBezTo>
                      <a:pt x="1239912" y="0"/>
                      <a:pt x="1256768" y="9664"/>
                      <a:pt x="1265893" y="25415"/>
                    </a:cubicBezTo>
                    <a:cubicBezTo>
                      <a:pt x="1275018" y="41166"/>
                      <a:pt x="1275018" y="60596"/>
                      <a:pt x="1265893" y="76347"/>
                    </a:cubicBezTo>
                    <a:cubicBezTo>
                      <a:pt x="1256768" y="92098"/>
                      <a:pt x="1239912" y="101762"/>
                      <a:pt x="1221709" y="101681"/>
                    </a:cubicBezTo>
                    <a:lnTo>
                      <a:pt x="53309" y="101681"/>
                    </a:lnTo>
                    <a:cubicBezTo>
                      <a:pt x="35106" y="101762"/>
                      <a:pt x="18250" y="92098"/>
                      <a:pt x="9125" y="76347"/>
                    </a:cubicBezTo>
                    <a:cubicBezTo>
                      <a:pt x="0" y="60596"/>
                      <a:pt x="0" y="41166"/>
                      <a:pt x="9125" y="25415"/>
                    </a:cubicBezTo>
                    <a:cubicBezTo>
                      <a:pt x="18250" y="9664"/>
                      <a:pt x="35106" y="0"/>
                      <a:pt x="53309" y="81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-2509" y="-81"/>
                <a:ext cx="525718" cy="101763"/>
              </a:xfrm>
              <a:custGeom>
                <a:avLst/>
                <a:gdLst/>
                <a:ahLst/>
                <a:cxnLst/>
                <a:rect l="l" t="t" r="r" b="b"/>
                <a:pathLst>
                  <a:path w="525718" h="101763">
                    <a:moveTo>
                      <a:pt x="53309" y="81"/>
                    </a:moveTo>
                    <a:lnTo>
                      <a:pt x="472409" y="81"/>
                    </a:lnTo>
                    <a:cubicBezTo>
                      <a:pt x="490612" y="0"/>
                      <a:pt x="507468" y="9664"/>
                      <a:pt x="516593" y="25415"/>
                    </a:cubicBezTo>
                    <a:cubicBezTo>
                      <a:pt x="525718" y="41166"/>
                      <a:pt x="525718" y="60596"/>
                      <a:pt x="516593" y="76347"/>
                    </a:cubicBezTo>
                    <a:cubicBezTo>
                      <a:pt x="507468" y="92098"/>
                      <a:pt x="490612" y="101762"/>
                      <a:pt x="472409" y="101681"/>
                    </a:cubicBezTo>
                    <a:lnTo>
                      <a:pt x="53309" y="101681"/>
                    </a:lnTo>
                    <a:cubicBezTo>
                      <a:pt x="35106" y="101762"/>
                      <a:pt x="18250" y="92098"/>
                      <a:pt x="9125" y="76347"/>
                    </a:cubicBezTo>
                    <a:cubicBezTo>
                      <a:pt x="0" y="60596"/>
                      <a:pt x="0" y="41166"/>
                      <a:pt x="9125" y="25415"/>
                    </a:cubicBezTo>
                    <a:cubicBezTo>
                      <a:pt x="18250" y="9664"/>
                      <a:pt x="35106" y="0"/>
                      <a:pt x="53309" y="81"/>
                    </a:cubicBezTo>
                    <a:close/>
                  </a:path>
                </a:pathLst>
              </a:custGeom>
              <a:solidFill>
                <a:srgbClr val="0269A4"/>
              </a:solidFill>
            </p:spPr>
          </p:sp>
        </p:grpSp>
      </p:grpSp>
      <p:grpSp>
        <p:nvGrpSpPr>
          <p:cNvPr id="8" name="Group 8"/>
          <p:cNvGrpSpPr/>
          <p:nvPr/>
        </p:nvGrpSpPr>
        <p:grpSpPr>
          <a:xfrm>
            <a:off x="6377572" y="4100033"/>
            <a:ext cx="3128480" cy="250278"/>
            <a:chOff x="0" y="0"/>
            <a:chExt cx="4171306" cy="333704"/>
          </a:xfrm>
        </p:grpSpPr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0" y="0"/>
              <a:ext cx="4171306" cy="333704"/>
              <a:chOff x="0" y="0"/>
              <a:chExt cx="1270000" cy="1016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2509" y="-81"/>
                <a:ext cx="1275018" cy="101763"/>
              </a:xfrm>
              <a:custGeom>
                <a:avLst/>
                <a:gdLst/>
                <a:ahLst/>
                <a:cxnLst/>
                <a:rect l="l" t="t" r="r" b="b"/>
                <a:pathLst>
                  <a:path w="1275018" h="101763">
                    <a:moveTo>
                      <a:pt x="53309" y="81"/>
                    </a:moveTo>
                    <a:lnTo>
                      <a:pt x="1221709" y="81"/>
                    </a:lnTo>
                    <a:cubicBezTo>
                      <a:pt x="1239912" y="0"/>
                      <a:pt x="1256768" y="9664"/>
                      <a:pt x="1265893" y="25415"/>
                    </a:cubicBezTo>
                    <a:cubicBezTo>
                      <a:pt x="1275018" y="41166"/>
                      <a:pt x="1275018" y="60596"/>
                      <a:pt x="1265893" y="76347"/>
                    </a:cubicBezTo>
                    <a:cubicBezTo>
                      <a:pt x="1256768" y="92098"/>
                      <a:pt x="1239912" y="101762"/>
                      <a:pt x="1221709" y="101681"/>
                    </a:cubicBezTo>
                    <a:lnTo>
                      <a:pt x="53309" y="101681"/>
                    </a:lnTo>
                    <a:cubicBezTo>
                      <a:pt x="35106" y="101762"/>
                      <a:pt x="18250" y="92098"/>
                      <a:pt x="9125" y="76347"/>
                    </a:cubicBezTo>
                    <a:cubicBezTo>
                      <a:pt x="0" y="60596"/>
                      <a:pt x="0" y="41166"/>
                      <a:pt x="9125" y="25415"/>
                    </a:cubicBezTo>
                    <a:cubicBezTo>
                      <a:pt x="18250" y="9664"/>
                      <a:pt x="35106" y="0"/>
                      <a:pt x="53309" y="81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-2509" y="-81"/>
                <a:ext cx="614618" cy="101763"/>
              </a:xfrm>
              <a:custGeom>
                <a:avLst/>
                <a:gdLst/>
                <a:ahLst/>
                <a:cxnLst/>
                <a:rect l="l" t="t" r="r" b="b"/>
                <a:pathLst>
                  <a:path w="614618" h="101763">
                    <a:moveTo>
                      <a:pt x="53309" y="81"/>
                    </a:moveTo>
                    <a:lnTo>
                      <a:pt x="561309" y="81"/>
                    </a:lnTo>
                    <a:cubicBezTo>
                      <a:pt x="579512" y="0"/>
                      <a:pt x="596368" y="9664"/>
                      <a:pt x="605493" y="25415"/>
                    </a:cubicBezTo>
                    <a:cubicBezTo>
                      <a:pt x="614618" y="41166"/>
                      <a:pt x="614618" y="60596"/>
                      <a:pt x="605493" y="76347"/>
                    </a:cubicBezTo>
                    <a:cubicBezTo>
                      <a:pt x="596368" y="92098"/>
                      <a:pt x="579512" y="101762"/>
                      <a:pt x="561309" y="101681"/>
                    </a:cubicBezTo>
                    <a:lnTo>
                      <a:pt x="53309" y="101681"/>
                    </a:lnTo>
                    <a:cubicBezTo>
                      <a:pt x="35106" y="101762"/>
                      <a:pt x="18250" y="92098"/>
                      <a:pt x="9125" y="76347"/>
                    </a:cubicBezTo>
                    <a:cubicBezTo>
                      <a:pt x="0" y="60596"/>
                      <a:pt x="0" y="41166"/>
                      <a:pt x="9125" y="25415"/>
                    </a:cubicBezTo>
                    <a:cubicBezTo>
                      <a:pt x="18250" y="9664"/>
                      <a:pt x="35106" y="0"/>
                      <a:pt x="53309" y="81"/>
                    </a:cubicBezTo>
                    <a:close/>
                  </a:path>
                </a:pathLst>
              </a:custGeom>
              <a:solidFill>
                <a:srgbClr val="0269A4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6377572" y="5840758"/>
            <a:ext cx="3128480" cy="250278"/>
            <a:chOff x="0" y="0"/>
            <a:chExt cx="4171306" cy="333704"/>
          </a:xfrm>
        </p:grpSpPr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0" y="0"/>
              <a:ext cx="4171306" cy="333704"/>
              <a:chOff x="0" y="0"/>
              <a:chExt cx="1270000" cy="1016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2509" y="-81"/>
                <a:ext cx="1275018" cy="101763"/>
              </a:xfrm>
              <a:custGeom>
                <a:avLst/>
                <a:gdLst/>
                <a:ahLst/>
                <a:cxnLst/>
                <a:rect l="l" t="t" r="r" b="b"/>
                <a:pathLst>
                  <a:path w="1275018" h="101763">
                    <a:moveTo>
                      <a:pt x="53309" y="81"/>
                    </a:moveTo>
                    <a:lnTo>
                      <a:pt x="1221709" y="81"/>
                    </a:lnTo>
                    <a:cubicBezTo>
                      <a:pt x="1239912" y="0"/>
                      <a:pt x="1256768" y="9664"/>
                      <a:pt x="1265893" y="25415"/>
                    </a:cubicBezTo>
                    <a:cubicBezTo>
                      <a:pt x="1275018" y="41166"/>
                      <a:pt x="1275018" y="60596"/>
                      <a:pt x="1265893" y="76347"/>
                    </a:cubicBezTo>
                    <a:cubicBezTo>
                      <a:pt x="1256768" y="92098"/>
                      <a:pt x="1239912" y="101762"/>
                      <a:pt x="1221709" y="101681"/>
                    </a:cubicBezTo>
                    <a:lnTo>
                      <a:pt x="53309" y="101681"/>
                    </a:lnTo>
                    <a:cubicBezTo>
                      <a:pt x="35106" y="101762"/>
                      <a:pt x="18250" y="92098"/>
                      <a:pt x="9125" y="76347"/>
                    </a:cubicBezTo>
                    <a:cubicBezTo>
                      <a:pt x="0" y="60596"/>
                      <a:pt x="0" y="41166"/>
                      <a:pt x="9125" y="25415"/>
                    </a:cubicBezTo>
                    <a:cubicBezTo>
                      <a:pt x="18250" y="9664"/>
                      <a:pt x="35106" y="0"/>
                      <a:pt x="53309" y="81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-2509" y="-81"/>
                <a:ext cx="614618" cy="101763"/>
              </a:xfrm>
              <a:custGeom>
                <a:avLst/>
                <a:gdLst/>
                <a:ahLst/>
                <a:cxnLst/>
                <a:rect l="l" t="t" r="r" b="b"/>
                <a:pathLst>
                  <a:path w="614618" h="101763">
                    <a:moveTo>
                      <a:pt x="53309" y="81"/>
                    </a:moveTo>
                    <a:lnTo>
                      <a:pt x="561309" y="81"/>
                    </a:lnTo>
                    <a:cubicBezTo>
                      <a:pt x="579512" y="0"/>
                      <a:pt x="596368" y="9664"/>
                      <a:pt x="605493" y="25415"/>
                    </a:cubicBezTo>
                    <a:cubicBezTo>
                      <a:pt x="614618" y="41166"/>
                      <a:pt x="614618" y="60596"/>
                      <a:pt x="605493" y="76347"/>
                    </a:cubicBezTo>
                    <a:cubicBezTo>
                      <a:pt x="596368" y="92098"/>
                      <a:pt x="579512" y="101762"/>
                      <a:pt x="561309" y="101681"/>
                    </a:cubicBezTo>
                    <a:lnTo>
                      <a:pt x="53309" y="101681"/>
                    </a:lnTo>
                    <a:cubicBezTo>
                      <a:pt x="35106" y="101762"/>
                      <a:pt x="18250" y="92098"/>
                      <a:pt x="9125" y="76347"/>
                    </a:cubicBezTo>
                    <a:cubicBezTo>
                      <a:pt x="0" y="60596"/>
                      <a:pt x="0" y="41166"/>
                      <a:pt x="9125" y="25415"/>
                    </a:cubicBezTo>
                    <a:cubicBezTo>
                      <a:pt x="18250" y="9664"/>
                      <a:pt x="35106" y="0"/>
                      <a:pt x="53309" y="81"/>
                    </a:cubicBezTo>
                    <a:close/>
                  </a:path>
                </a:pathLst>
              </a:custGeom>
              <a:solidFill>
                <a:srgbClr val="0269A4"/>
              </a:solidFill>
            </p:spPr>
          </p:sp>
        </p:grpSp>
      </p:grpSp>
      <p:sp>
        <p:nvSpPr>
          <p:cNvPr id="16" name="TextBox 16"/>
          <p:cNvSpPr txBox="1"/>
          <p:nvPr/>
        </p:nvSpPr>
        <p:spPr>
          <a:xfrm>
            <a:off x="-555811" y="222064"/>
            <a:ext cx="8865191" cy="1180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0"/>
              </a:lnSpc>
            </a:pPr>
            <a:r>
              <a:rPr lang="en-US" sz="3379" dirty="0">
                <a:solidFill>
                  <a:srgbClr val="0269A4"/>
                </a:solidFill>
                <a:latin typeface="Now Bold Bold"/>
              </a:rPr>
              <a:t>NEJMÉNĚ DŮLEŽITÉ </a:t>
            </a:r>
            <a:r>
              <a:rPr lang="en-US" sz="3379" dirty="0" err="1">
                <a:latin typeface="Now Bold Bold"/>
              </a:rPr>
              <a:t>faktory</a:t>
            </a:r>
            <a:r>
              <a:rPr lang="en-US" sz="3379" dirty="0">
                <a:latin typeface="Now Bold Bold"/>
              </a:rPr>
              <a:t> pro </a:t>
            </a:r>
          </a:p>
          <a:p>
            <a:pPr algn="ctr">
              <a:lnSpc>
                <a:spcPts val="4730"/>
              </a:lnSpc>
              <a:spcBef>
                <a:spcPct val="0"/>
              </a:spcBef>
            </a:pPr>
            <a:r>
              <a:rPr lang="en-US" sz="3379" dirty="0" err="1">
                <a:solidFill>
                  <a:srgbClr val="0269A4"/>
                </a:solidFill>
                <a:latin typeface="Now Bold Bold"/>
              </a:rPr>
              <a:t>výběr</a:t>
            </a:r>
            <a:r>
              <a:rPr lang="en-US" sz="3379" dirty="0">
                <a:solidFill>
                  <a:srgbClr val="0269A4"/>
                </a:solidFill>
                <a:latin typeface="Now Bold Bold"/>
              </a:rPr>
              <a:t> </a:t>
            </a:r>
            <a:r>
              <a:rPr lang="en-US" sz="3379" dirty="0" err="1">
                <a:solidFill>
                  <a:srgbClr val="0269A4"/>
                </a:solidFill>
                <a:latin typeface="Now Bold Bold"/>
              </a:rPr>
              <a:t>nakladatelství</a:t>
            </a:r>
            <a:endParaRPr lang="en-US" sz="3379" dirty="0">
              <a:solidFill>
                <a:srgbClr val="0269A4"/>
              </a:solidFill>
              <a:latin typeface="Now Bold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392077" y="2139932"/>
            <a:ext cx="4759880" cy="804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1"/>
              </a:lnSpc>
              <a:spcBef>
                <a:spcPct val="0"/>
              </a:spcBef>
            </a:pPr>
            <a:r>
              <a:rPr lang="en-US" sz="2251" dirty="0" err="1">
                <a:latin typeface="Now Bold"/>
              </a:rPr>
              <a:t>Výše</a:t>
            </a:r>
            <a:r>
              <a:rPr lang="en-US" sz="2251" dirty="0">
                <a:latin typeface="Now Bold"/>
              </a:rPr>
              <a:t> </a:t>
            </a:r>
            <a:r>
              <a:rPr lang="en-US" sz="2251" dirty="0" err="1">
                <a:latin typeface="Now Bold"/>
              </a:rPr>
              <a:t>honoráře</a:t>
            </a:r>
            <a:r>
              <a:rPr lang="en-US" sz="2251" dirty="0">
                <a:latin typeface="Now Bold"/>
              </a:rPr>
              <a:t> za </a:t>
            </a:r>
            <a:r>
              <a:rPr lang="en-US" sz="2251" dirty="0" err="1">
                <a:latin typeface="Now Bold"/>
              </a:rPr>
              <a:t>publikování</a:t>
            </a:r>
            <a:r>
              <a:rPr lang="en-US" sz="2251" dirty="0">
                <a:latin typeface="Now Bold"/>
              </a:rPr>
              <a:t> </a:t>
            </a:r>
            <a:r>
              <a:rPr lang="en-US" sz="2251" dirty="0" err="1">
                <a:latin typeface="Now Bold"/>
              </a:rPr>
              <a:t>monografie</a:t>
            </a:r>
            <a:endParaRPr lang="en-US" sz="2251" dirty="0">
              <a:latin typeface="Now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40861" y="2213743"/>
            <a:ext cx="224556" cy="6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7"/>
              </a:lnSpc>
              <a:spcBef>
                <a:spcPct val="0"/>
              </a:spcBef>
            </a:pPr>
            <a:r>
              <a:rPr lang="en-US" sz="3555">
                <a:solidFill>
                  <a:srgbClr val="011B56"/>
                </a:solidFill>
                <a:latin typeface="Now Bold Bold"/>
              </a:rPr>
              <a:t>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40861" y="4023557"/>
            <a:ext cx="224556" cy="6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7"/>
              </a:lnSpc>
              <a:spcBef>
                <a:spcPct val="0"/>
              </a:spcBef>
            </a:pPr>
            <a:r>
              <a:rPr lang="en-US" sz="3555">
                <a:solidFill>
                  <a:srgbClr val="011B56"/>
                </a:solidFill>
                <a:latin typeface="Now Bold Bold"/>
              </a:rPr>
              <a:t>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92077" y="5671951"/>
            <a:ext cx="4759880" cy="804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1"/>
              </a:lnSpc>
              <a:spcBef>
                <a:spcPct val="0"/>
              </a:spcBef>
            </a:pPr>
            <a:r>
              <a:rPr lang="en-US" sz="2251" dirty="0" err="1">
                <a:latin typeface="Now Bold"/>
              </a:rPr>
              <a:t>Počet</a:t>
            </a:r>
            <a:r>
              <a:rPr lang="en-US" sz="2251" dirty="0">
                <a:latin typeface="Now Bold"/>
              </a:rPr>
              <a:t> </a:t>
            </a:r>
            <a:r>
              <a:rPr lang="en-US" sz="2251" dirty="0" err="1">
                <a:latin typeface="Now Bold"/>
              </a:rPr>
              <a:t>vydaných</a:t>
            </a:r>
            <a:r>
              <a:rPr lang="en-US" sz="2251" dirty="0">
                <a:latin typeface="Now Bold"/>
              </a:rPr>
              <a:t> </a:t>
            </a:r>
            <a:r>
              <a:rPr lang="en-US" sz="2251" dirty="0" err="1">
                <a:latin typeface="Now Bold"/>
              </a:rPr>
              <a:t>kusů</a:t>
            </a:r>
            <a:r>
              <a:rPr lang="en-US" sz="2251" dirty="0">
                <a:latin typeface="Now Bold"/>
              </a:rPr>
              <a:t> </a:t>
            </a:r>
            <a:r>
              <a:rPr lang="en-US" sz="2251" dirty="0" err="1">
                <a:latin typeface="Now Bold"/>
              </a:rPr>
              <a:t>monografie</a:t>
            </a:r>
            <a:endParaRPr lang="en-US" sz="2251" dirty="0">
              <a:latin typeface="Now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40861" y="5745762"/>
            <a:ext cx="224556" cy="6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7"/>
              </a:lnSpc>
              <a:spcBef>
                <a:spcPct val="0"/>
              </a:spcBef>
            </a:pPr>
            <a:r>
              <a:rPr lang="en-US" sz="3555">
                <a:solidFill>
                  <a:srgbClr val="011B56"/>
                </a:solidFill>
                <a:latin typeface="Now Bold Bold"/>
              </a:rPr>
              <a:t>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271787" y="2498125"/>
            <a:ext cx="1340050" cy="390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7"/>
              </a:lnSpc>
              <a:spcBef>
                <a:spcPct val="0"/>
              </a:spcBef>
            </a:pPr>
            <a:r>
              <a:rPr lang="en-US" sz="2255">
                <a:solidFill>
                  <a:srgbClr val="011B56"/>
                </a:solidFill>
                <a:latin typeface="Now Bold"/>
              </a:rPr>
              <a:t>3,07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253403" y="4431578"/>
            <a:ext cx="1376819" cy="409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4"/>
              </a:lnSpc>
              <a:spcBef>
                <a:spcPct val="0"/>
              </a:spcBef>
            </a:pPr>
            <a:r>
              <a:rPr lang="en-US" sz="2317">
                <a:solidFill>
                  <a:srgbClr val="011B56"/>
                </a:solidFill>
                <a:latin typeface="Now Bold Bold"/>
              </a:rPr>
              <a:t>3,37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253403" y="6172302"/>
            <a:ext cx="1376819" cy="409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4"/>
              </a:lnSpc>
              <a:spcBef>
                <a:spcPct val="0"/>
              </a:spcBef>
            </a:pPr>
            <a:r>
              <a:rPr lang="en-US" sz="2317">
                <a:solidFill>
                  <a:srgbClr val="011B56"/>
                </a:solidFill>
                <a:latin typeface="Now Bold Bold"/>
              </a:rPr>
              <a:t>3,38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066666" y="1566138"/>
            <a:ext cx="1750293" cy="421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31"/>
              </a:lnSpc>
              <a:spcBef>
                <a:spcPct val="0"/>
              </a:spcBef>
            </a:pPr>
            <a:r>
              <a:rPr lang="en-US" sz="2451" dirty="0" err="1">
                <a:latin typeface="Now Bold"/>
              </a:rPr>
              <a:t>Škála</a:t>
            </a:r>
            <a:r>
              <a:rPr lang="en-US" sz="2451" dirty="0">
                <a:latin typeface="Now Bold"/>
              </a:rPr>
              <a:t> 1 - 6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92077" y="4146006"/>
            <a:ext cx="4759880" cy="394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1"/>
              </a:lnSpc>
              <a:spcBef>
                <a:spcPct val="0"/>
              </a:spcBef>
            </a:pPr>
            <a:r>
              <a:rPr lang="en-US" sz="2251" dirty="0" err="1">
                <a:latin typeface="Now Bold"/>
              </a:rPr>
              <a:t>Prodejní</a:t>
            </a:r>
            <a:r>
              <a:rPr lang="en-US" sz="2251" dirty="0">
                <a:latin typeface="Now Bold"/>
              </a:rPr>
              <a:t> </a:t>
            </a:r>
            <a:r>
              <a:rPr lang="en-US" sz="2251" dirty="0" err="1">
                <a:latin typeface="Now Bold"/>
              </a:rPr>
              <a:t>cena</a:t>
            </a:r>
            <a:r>
              <a:rPr lang="en-US" sz="2251" dirty="0">
                <a:latin typeface="Now Bold"/>
              </a:rPr>
              <a:t> </a:t>
            </a:r>
            <a:r>
              <a:rPr lang="en-US" sz="2251" dirty="0" err="1">
                <a:latin typeface="Now Bold"/>
              </a:rPr>
              <a:t>monografie</a:t>
            </a:r>
            <a:endParaRPr lang="en-US" sz="2251" dirty="0">
              <a:latin typeface="Now Bold"/>
            </a:endParaRP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2">
            <a:alphaModFix amt="75000"/>
          </a:blip>
          <a:srcRect/>
          <a:stretch>
            <a:fillRect/>
          </a:stretch>
        </p:blipFill>
        <p:spPr>
          <a:xfrm>
            <a:off x="7746539" y="0"/>
            <a:ext cx="2029198" cy="12850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20374" cy="7315200"/>
            <a:chOff x="0" y="0"/>
            <a:chExt cx="152400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400" cy="3479800"/>
            </a:xfrm>
            <a:custGeom>
              <a:avLst/>
              <a:gdLst/>
              <a:ahLst/>
              <a:cxnLst/>
              <a:rect l="l" t="t" r="r" b="b"/>
              <a:pathLst>
                <a:path w="152400" h="3479800">
                  <a:moveTo>
                    <a:pt x="0" y="0"/>
                  </a:moveTo>
                  <a:lnTo>
                    <a:pt x="152400" y="0"/>
                  </a:lnTo>
                  <a:lnTo>
                    <a:pt x="152400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B9006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377572" y="2240886"/>
            <a:ext cx="3128480" cy="250278"/>
            <a:chOff x="0" y="0"/>
            <a:chExt cx="4171306" cy="333704"/>
          </a:xfrm>
        </p:grpSpPr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0" y="0"/>
              <a:ext cx="4171306" cy="333704"/>
              <a:chOff x="0" y="0"/>
              <a:chExt cx="1270000" cy="1016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2509" y="-81"/>
                <a:ext cx="1275018" cy="101763"/>
              </a:xfrm>
              <a:custGeom>
                <a:avLst/>
                <a:gdLst/>
                <a:ahLst/>
                <a:cxnLst/>
                <a:rect l="l" t="t" r="r" b="b"/>
                <a:pathLst>
                  <a:path w="1275018" h="101763">
                    <a:moveTo>
                      <a:pt x="53309" y="81"/>
                    </a:moveTo>
                    <a:lnTo>
                      <a:pt x="1221709" y="81"/>
                    </a:lnTo>
                    <a:cubicBezTo>
                      <a:pt x="1239912" y="0"/>
                      <a:pt x="1256768" y="9664"/>
                      <a:pt x="1265893" y="25415"/>
                    </a:cubicBezTo>
                    <a:cubicBezTo>
                      <a:pt x="1275018" y="41166"/>
                      <a:pt x="1275018" y="60596"/>
                      <a:pt x="1265893" y="76347"/>
                    </a:cubicBezTo>
                    <a:cubicBezTo>
                      <a:pt x="1256768" y="92098"/>
                      <a:pt x="1239912" y="101762"/>
                      <a:pt x="1221709" y="101681"/>
                    </a:cubicBezTo>
                    <a:lnTo>
                      <a:pt x="53309" y="101681"/>
                    </a:lnTo>
                    <a:cubicBezTo>
                      <a:pt x="35106" y="101762"/>
                      <a:pt x="18250" y="92098"/>
                      <a:pt x="9125" y="76347"/>
                    </a:cubicBezTo>
                    <a:cubicBezTo>
                      <a:pt x="0" y="60596"/>
                      <a:pt x="0" y="41166"/>
                      <a:pt x="9125" y="25415"/>
                    </a:cubicBezTo>
                    <a:cubicBezTo>
                      <a:pt x="18250" y="9664"/>
                      <a:pt x="35106" y="0"/>
                      <a:pt x="53309" y="81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-2509" y="-81"/>
                <a:ext cx="1021018" cy="101763"/>
              </a:xfrm>
              <a:custGeom>
                <a:avLst/>
                <a:gdLst/>
                <a:ahLst/>
                <a:cxnLst/>
                <a:rect l="l" t="t" r="r" b="b"/>
                <a:pathLst>
                  <a:path w="1021018" h="101763">
                    <a:moveTo>
                      <a:pt x="53309" y="81"/>
                    </a:moveTo>
                    <a:lnTo>
                      <a:pt x="967709" y="81"/>
                    </a:lnTo>
                    <a:cubicBezTo>
                      <a:pt x="985912" y="0"/>
                      <a:pt x="1002768" y="9664"/>
                      <a:pt x="1011893" y="25415"/>
                    </a:cubicBezTo>
                    <a:cubicBezTo>
                      <a:pt x="1021018" y="41166"/>
                      <a:pt x="1021018" y="60596"/>
                      <a:pt x="1011893" y="76347"/>
                    </a:cubicBezTo>
                    <a:cubicBezTo>
                      <a:pt x="1002768" y="92098"/>
                      <a:pt x="985912" y="101762"/>
                      <a:pt x="967709" y="101681"/>
                    </a:cubicBezTo>
                    <a:lnTo>
                      <a:pt x="53309" y="101681"/>
                    </a:lnTo>
                    <a:cubicBezTo>
                      <a:pt x="35106" y="101762"/>
                      <a:pt x="18250" y="92098"/>
                      <a:pt x="9125" y="76347"/>
                    </a:cubicBezTo>
                    <a:cubicBezTo>
                      <a:pt x="0" y="60596"/>
                      <a:pt x="0" y="41166"/>
                      <a:pt x="9125" y="25415"/>
                    </a:cubicBezTo>
                    <a:cubicBezTo>
                      <a:pt x="18250" y="9664"/>
                      <a:pt x="35106" y="0"/>
                      <a:pt x="53309" y="81"/>
                    </a:cubicBezTo>
                    <a:close/>
                  </a:path>
                </a:pathLst>
              </a:custGeom>
              <a:solidFill>
                <a:srgbClr val="B9006E"/>
              </a:solidFill>
            </p:spPr>
          </p:sp>
        </p:grpSp>
      </p:grpSp>
      <p:sp>
        <p:nvSpPr>
          <p:cNvPr id="8" name="TextBox 8"/>
          <p:cNvSpPr txBox="1"/>
          <p:nvPr/>
        </p:nvSpPr>
        <p:spPr>
          <a:xfrm>
            <a:off x="-660578" y="99429"/>
            <a:ext cx="8865191" cy="1233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0"/>
              </a:lnSpc>
            </a:pPr>
            <a:r>
              <a:rPr lang="en-US" sz="3479" dirty="0">
                <a:solidFill>
                  <a:srgbClr val="B9006E"/>
                </a:solidFill>
                <a:latin typeface="Now Bold Bold"/>
              </a:rPr>
              <a:t>NEJDŮLEŽITĚJŠÍ </a:t>
            </a:r>
            <a:r>
              <a:rPr lang="en-US" sz="3479" dirty="0" err="1">
                <a:latin typeface="Now Bold Bold"/>
              </a:rPr>
              <a:t>faktory</a:t>
            </a:r>
            <a:r>
              <a:rPr lang="en-US" sz="3479" dirty="0">
                <a:latin typeface="Now Bold Bold"/>
              </a:rPr>
              <a:t> pro</a:t>
            </a:r>
            <a:r>
              <a:rPr lang="en-US" sz="3479" dirty="0">
                <a:solidFill>
                  <a:srgbClr val="B9006E"/>
                </a:solidFill>
                <a:latin typeface="Now Bold Bold"/>
              </a:rPr>
              <a:t> </a:t>
            </a:r>
          </a:p>
          <a:p>
            <a:pPr algn="ctr">
              <a:lnSpc>
                <a:spcPts val="4870"/>
              </a:lnSpc>
              <a:spcBef>
                <a:spcPct val="0"/>
              </a:spcBef>
            </a:pPr>
            <a:r>
              <a:rPr lang="en-US" sz="3479" dirty="0" err="1">
                <a:solidFill>
                  <a:srgbClr val="B9006E"/>
                </a:solidFill>
                <a:latin typeface="Now Bold Bold"/>
              </a:rPr>
              <a:t>publikování</a:t>
            </a:r>
            <a:r>
              <a:rPr lang="en-US" sz="3479" dirty="0">
                <a:solidFill>
                  <a:srgbClr val="B9006E"/>
                </a:solidFill>
                <a:latin typeface="Now Bold Bold"/>
              </a:rPr>
              <a:t> </a:t>
            </a:r>
            <a:r>
              <a:rPr lang="en-US" sz="3479" dirty="0" err="1">
                <a:solidFill>
                  <a:srgbClr val="B9006E"/>
                </a:solidFill>
                <a:latin typeface="Now Bold Bold"/>
              </a:rPr>
              <a:t>monografie</a:t>
            </a:r>
            <a:endParaRPr lang="en-US" sz="3479" dirty="0">
              <a:solidFill>
                <a:srgbClr val="B9006E"/>
              </a:solidFill>
              <a:latin typeface="Now Bold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92077" y="2069479"/>
            <a:ext cx="4759880" cy="804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1"/>
              </a:lnSpc>
              <a:spcBef>
                <a:spcPct val="0"/>
              </a:spcBef>
            </a:pPr>
            <a:r>
              <a:rPr lang="en-US" sz="2251" dirty="0" err="1">
                <a:latin typeface="Now Bold"/>
              </a:rPr>
              <a:t>Šíření</a:t>
            </a:r>
            <a:r>
              <a:rPr lang="en-US" sz="2251" dirty="0">
                <a:latin typeface="Now Bold"/>
              </a:rPr>
              <a:t> (</a:t>
            </a:r>
            <a:r>
              <a:rPr lang="en-US" sz="2251" dirty="0" err="1">
                <a:latin typeface="Now Bold"/>
              </a:rPr>
              <a:t>sdílení</a:t>
            </a:r>
            <a:r>
              <a:rPr lang="en-US" sz="2251" dirty="0">
                <a:latin typeface="Now Bold"/>
              </a:rPr>
              <a:t>) </a:t>
            </a:r>
            <a:r>
              <a:rPr lang="en-US" sz="2251" dirty="0" err="1">
                <a:latin typeface="Now Bold"/>
              </a:rPr>
              <a:t>vědeckých</a:t>
            </a:r>
            <a:r>
              <a:rPr lang="en-US" sz="2251" dirty="0">
                <a:latin typeface="Now Bold"/>
              </a:rPr>
              <a:t> </a:t>
            </a:r>
            <a:r>
              <a:rPr lang="en-US" sz="2251" dirty="0" err="1">
                <a:latin typeface="Now Bold"/>
              </a:rPr>
              <a:t>poznatků</a:t>
            </a:r>
            <a:endParaRPr lang="en-US" sz="2251" dirty="0">
              <a:latin typeface="Now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40861" y="2143290"/>
            <a:ext cx="224556" cy="6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7"/>
              </a:lnSpc>
              <a:spcBef>
                <a:spcPct val="0"/>
              </a:spcBef>
            </a:pPr>
            <a:r>
              <a:rPr lang="en-US" sz="3555">
                <a:solidFill>
                  <a:srgbClr val="B9006E"/>
                </a:solidFill>
                <a:latin typeface="Now Bold Bold"/>
              </a:rPr>
              <a:t>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40861" y="3847427"/>
            <a:ext cx="224556" cy="6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7"/>
              </a:lnSpc>
              <a:spcBef>
                <a:spcPct val="0"/>
              </a:spcBef>
            </a:pPr>
            <a:r>
              <a:rPr lang="en-US" sz="3555">
                <a:solidFill>
                  <a:srgbClr val="B9006E"/>
                </a:solidFill>
                <a:latin typeface="Now Bold Bold"/>
              </a:rPr>
              <a:t>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92077" y="5677755"/>
            <a:ext cx="4759880" cy="394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1"/>
              </a:lnSpc>
              <a:spcBef>
                <a:spcPct val="0"/>
              </a:spcBef>
            </a:pPr>
            <a:r>
              <a:rPr lang="en-US" sz="2251" dirty="0" err="1">
                <a:latin typeface="Now Bold"/>
              </a:rPr>
              <a:t>Kariérní</a:t>
            </a:r>
            <a:r>
              <a:rPr lang="en-US" sz="2251" dirty="0">
                <a:latin typeface="Now Bold"/>
              </a:rPr>
              <a:t> </a:t>
            </a:r>
            <a:r>
              <a:rPr lang="en-US" sz="2251" dirty="0" err="1">
                <a:latin typeface="Now Bold"/>
              </a:rPr>
              <a:t>růst</a:t>
            </a:r>
            <a:endParaRPr lang="en-US" sz="2251" dirty="0">
              <a:latin typeface="Now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40861" y="5564818"/>
            <a:ext cx="224556" cy="6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7"/>
              </a:lnSpc>
              <a:spcBef>
                <a:spcPct val="0"/>
              </a:spcBef>
            </a:pPr>
            <a:r>
              <a:rPr lang="en-US" sz="3555">
                <a:solidFill>
                  <a:srgbClr val="B9006E"/>
                </a:solidFill>
                <a:latin typeface="Now Bold Bold"/>
              </a:rPr>
              <a:t>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271787" y="2509485"/>
            <a:ext cx="1340050" cy="390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7"/>
              </a:lnSpc>
              <a:spcBef>
                <a:spcPct val="0"/>
              </a:spcBef>
            </a:pPr>
            <a:r>
              <a:rPr lang="en-US" sz="2255">
                <a:solidFill>
                  <a:srgbClr val="B9006E"/>
                </a:solidFill>
                <a:latin typeface="Now Bold Bold"/>
              </a:rPr>
              <a:t>5,00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066666" y="1566346"/>
            <a:ext cx="1750293" cy="421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31"/>
              </a:lnSpc>
              <a:spcBef>
                <a:spcPct val="0"/>
              </a:spcBef>
            </a:pPr>
            <a:r>
              <a:rPr lang="en-US" sz="2451" dirty="0" err="1">
                <a:latin typeface="Now Bold"/>
              </a:rPr>
              <a:t>Škála</a:t>
            </a:r>
            <a:r>
              <a:rPr lang="en-US" sz="2451" dirty="0">
                <a:latin typeface="Now Bold"/>
              </a:rPr>
              <a:t> 1 - 6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92077" y="3485455"/>
            <a:ext cx="4759880" cy="804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1"/>
              </a:lnSpc>
              <a:spcBef>
                <a:spcPct val="0"/>
              </a:spcBef>
            </a:pPr>
            <a:r>
              <a:rPr lang="en-US" sz="2251" dirty="0" err="1">
                <a:latin typeface="Now Bold"/>
              </a:rPr>
              <a:t>Osobní</a:t>
            </a:r>
            <a:r>
              <a:rPr lang="en-US" sz="2251" dirty="0">
                <a:latin typeface="Now Bold"/>
              </a:rPr>
              <a:t> </a:t>
            </a:r>
            <a:r>
              <a:rPr lang="en-US" sz="2251" dirty="0" err="1">
                <a:latin typeface="Now Bold"/>
              </a:rPr>
              <a:t>rozvoj</a:t>
            </a:r>
            <a:r>
              <a:rPr lang="en-US" sz="2251" dirty="0">
                <a:latin typeface="Now Bold"/>
              </a:rPr>
              <a:t> v </a:t>
            </a:r>
            <a:r>
              <a:rPr lang="en-US" sz="2251" dirty="0" err="1">
                <a:latin typeface="Now Bold"/>
              </a:rPr>
              <a:t>dané</a:t>
            </a:r>
            <a:r>
              <a:rPr lang="en-US" sz="2251" dirty="0">
                <a:latin typeface="Now Bold"/>
              </a:rPr>
              <a:t> </a:t>
            </a:r>
            <a:r>
              <a:rPr lang="en-US" sz="2251" dirty="0" err="1">
                <a:latin typeface="Now Bold"/>
              </a:rPr>
              <a:t>problematice</a:t>
            </a:r>
            <a:endParaRPr lang="en-US" sz="2251" dirty="0">
              <a:latin typeface="Now Bold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6377572" y="3923903"/>
            <a:ext cx="3128480" cy="250278"/>
            <a:chOff x="0" y="0"/>
            <a:chExt cx="4171306" cy="333704"/>
          </a:xfrm>
        </p:grpSpPr>
        <p:grpSp>
          <p:nvGrpSpPr>
            <p:cNvPr id="18" name="Group 18"/>
            <p:cNvGrpSpPr>
              <a:grpSpLocks noChangeAspect="1"/>
            </p:cNvGrpSpPr>
            <p:nvPr/>
          </p:nvGrpSpPr>
          <p:grpSpPr>
            <a:xfrm>
              <a:off x="0" y="0"/>
              <a:ext cx="4171306" cy="333704"/>
              <a:chOff x="0" y="0"/>
              <a:chExt cx="1270000" cy="1016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-2509" y="-81"/>
                <a:ext cx="1275018" cy="101763"/>
              </a:xfrm>
              <a:custGeom>
                <a:avLst/>
                <a:gdLst/>
                <a:ahLst/>
                <a:cxnLst/>
                <a:rect l="l" t="t" r="r" b="b"/>
                <a:pathLst>
                  <a:path w="1275018" h="101763">
                    <a:moveTo>
                      <a:pt x="53309" y="81"/>
                    </a:moveTo>
                    <a:lnTo>
                      <a:pt x="1221709" y="81"/>
                    </a:lnTo>
                    <a:cubicBezTo>
                      <a:pt x="1239912" y="0"/>
                      <a:pt x="1256768" y="9664"/>
                      <a:pt x="1265893" y="25415"/>
                    </a:cubicBezTo>
                    <a:cubicBezTo>
                      <a:pt x="1275018" y="41166"/>
                      <a:pt x="1275018" y="60596"/>
                      <a:pt x="1265893" y="76347"/>
                    </a:cubicBezTo>
                    <a:cubicBezTo>
                      <a:pt x="1256768" y="92098"/>
                      <a:pt x="1239912" y="101762"/>
                      <a:pt x="1221709" y="101681"/>
                    </a:cubicBezTo>
                    <a:lnTo>
                      <a:pt x="53309" y="101681"/>
                    </a:lnTo>
                    <a:cubicBezTo>
                      <a:pt x="35106" y="101762"/>
                      <a:pt x="18250" y="92098"/>
                      <a:pt x="9125" y="76347"/>
                    </a:cubicBezTo>
                    <a:cubicBezTo>
                      <a:pt x="0" y="60596"/>
                      <a:pt x="0" y="41166"/>
                      <a:pt x="9125" y="25415"/>
                    </a:cubicBezTo>
                    <a:cubicBezTo>
                      <a:pt x="18250" y="9664"/>
                      <a:pt x="35106" y="0"/>
                      <a:pt x="53309" y="81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-2509" y="-81"/>
                <a:ext cx="932118" cy="101763"/>
              </a:xfrm>
              <a:custGeom>
                <a:avLst/>
                <a:gdLst/>
                <a:ahLst/>
                <a:cxnLst/>
                <a:rect l="l" t="t" r="r" b="b"/>
                <a:pathLst>
                  <a:path w="932118" h="101763">
                    <a:moveTo>
                      <a:pt x="53309" y="81"/>
                    </a:moveTo>
                    <a:lnTo>
                      <a:pt x="878809" y="81"/>
                    </a:lnTo>
                    <a:cubicBezTo>
                      <a:pt x="897012" y="0"/>
                      <a:pt x="913868" y="9664"/>
                      <a:pt x="922993" y="25415"/>
                    </a:cubicBezTo>
                    <a:cubicBezTo>
                      <a:pt x="932118" y="41166"/>
                      <a:pt x="932118" y="60596"/>
                      <a:pt x="922993" y="76347"/>
                    </a:cubicBezTo>
                    <a:cubicBezTo>
                      <a:pt x="913868" y="92098"/>
                      <a:pt x="897012" y="101762"/>
                      <a:pt x="878809" y="101681"/>
                    </a:cubicBezTo>
                    <a:lnTo>
                      <a:pt x="53309" y="101681"/>
                    </a:lnTo>
                    <a:cubicBezTo>
                      <a:pt x="35106" y="101762"/>
                      <a:pt x="18250" y="92098"/>
                      <a:pt x="9125" y="76347"/>
                    </a:cubicBezTo>
                    <a:cubicBezTo>
                      <a:pt x="0" y="60596"/>
                      <a:pt x="0" y="41166"/>
                      <a:pt x="9125" y="25415"/>
                    </a:cubicBezTo>
                    <a:cubicBezTo>
                      <a:pt x="18250" y="9664"/>
                      <a:pt x="35106" y="0"/>
                      <a:pt x="53309" y="81"/>
                    </a:cubicBezTo>
                    <a:close/>
                  </a:path>
                </a:pathLst>
              </a:custGeom>
              <a:solidFill>
                <a:srgbClr val="B9006E"/>
              </a:solidFill>
            </p:spPr>
          </p:sp>
        </p:grpSp>
      </p:grpSp>
      <p:grpSp>
        <p:nvGrpSpPr>
          <p:cNvPr id="21" name="Group 21"/>
          <p:cNvGrpSpPr/>
          <p:nvPr/>
        </p:nvGrpSpPr>
        <p:grpSpPr>
          <a:xfrm>
            <a:off x="6377572" y="5771677"/>
            <a:ext cx="3128480" cy="250278"/>
            <a:chOff x="0" y="0"/>
            <a:chExt cx="4171306" cy="333704"/>
          </a:xfrm>
        </p:grpSpPr>
        <p:grpSp>
          <p:nvGrpSpPr>
            <p:cNvPr id="22" name="Group 22"/>
            <p:cNvGrpSpPr>
              <a:grpSpLocks noChangeAspect="1"/>
            </p:cNvGrpSpPr>
            <p:nvPr/>
          </p:nvGrpSpPr>
          <p:grpSpPr>
            <a:xfrm>
              <a:off x="0" y="0"/>
              <a:ext cx="4171306" cy="333704"/>
              <a:chOff x="0" y="0"/>
              <a:chExt cx="1270000" cy="1016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-2509" y="-81"/>
                <a:ext cx="1275018" cy="101763"/>
              </a:xfrm>
              <a:custGeom>
                <a:avLst/>
                <a:gdLst/>
                <a:ahLst/>
                <a:cxnLst/>
                <a:rect l="l" t="t" r="r" b="b"/>
                <a:pathLst>
                  <a:path w="1275018" h="101763">
                    <a:moveTo>
                      <a:pt x="53309" y="81"/>
                    </a:moveTo>
                    <a:lnTo>
                      <a:pt x="1221709" y="81"/>
                    </a:lnTo>
                    <a:cubicBezTo>
                      <a:pt x="1239912" y="0"/>
                      <a:pt x="1256768" y="9664"/>
                      <a:pt x="1265893" y="25415"/>
                    </a:cubicBezTo>
                    <a:cubicBezTo>
                      <a:pt x="1275018" y="41166"/>
                      <a:pt x="1275018" y="60596"/>
                      <a:pt x="1265893" y="76347"/>
                    </a:cubicBezTo>
                    <a:cubicBezTo>
                      <a:pt x="1256768" y="92098"/>
                      <a:pt x="1239912" y="101762"/>
                      <a:pt x="1221709" y="101681"/>
                    </a:cubicBezTo>
                    <a:lnTo>
                      <a:pt x="53309" y="101681"/>
                    </a:lnTo>
                    <a:cubicBezTo>
                      <a:pt x="35106" y="101762"/>
                      <a:pt x="18250" y="92098"/>
                      <a:pt x="9125" y="76347"/>
                    </a:cubicBezTo>
                    <a:cubicBezTo>
                      <a:pt x="0" y="60596"/>
                      <a:pt x="0" y="41166"/>
                      <a:pt x="9125" y="25415"/>
                    </a:cubicBezTo>
                    <a:cubicBezTo>
                      <a:pt x="18250" y="9664"/>
                      <a:pt x="35106" y="0"/>
                      <a:pt x="53309" y="81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-2509" y="-81"/>
                <a:ext cx="894018" cy="101763"/>
              </a:xfrm>
              <a:custGeom>
                <a:avLst/>
                <a:gdLst/>
                <a:ahLst/>
                <a:cxnLst/>
                <a:rect l="l" t="t" r="r" b="b"/>
                <a:pathLst>
                  <a:path w="894018" h="101763">
                    <a:moveTo>
                      <a:pt x="53309" y="81"/>
                    </a:moveTo>
                    <a:lnTo>
                      <a:pt x="840709" y="81"/>
                    </a:lnTo>
                    <a:cubicBezTo>
                      <a:pt x="858912" y="0"/>
                      <a:pt x="875768" y="9664"/>
                      <a:pt x="884893" y="25415"/>
                    </a:cubicBezTo>
                    <a:cubicBezTo>
                      <a:pt x="894018" y="41166"/>
                      <a:pt x="894018" y="60596"/>
                      <a:pt x="884893" y="76347"/>
                    </a:cubicBezTo>
                    <a:cubicBezTo>
                      <a:pt x="875768" y="92098"/>
                      <a:pt x="858912" y="101762"/>
                      <a:pt x="840709" y="101681"/>
                    </a:cubicBezTo>
                    <a:lnTo>
                      <a:pt x="53309" y="101681"/>
                    </a:lnTo>
                    <a:cubicBezTo>
                      <a:pt x="35106" y="101762"/>
                      <a:pt x="18250" y="92098"/>
                      <a:pt x="9125" y="76347"/>
                    </a:cubicBezTo>
                    <a:cubicBezTo>
                      <a:pt x="0" y="60596"/>
                      <a:pt x="0" y="41166"/>
                      <a:pt x="9125" y="25415"/>
                    </a:cubicBezTo>
                    <a:cubicBezTo>
                      <a:pt x="18250" y="9664"/>
                      <a:pt x="35106" y="0"/>
                      <a:pt x="53309" y="81"/>
                    </a:cubicBezTo>
                    <a:close/>
                  </a:path>
                </a:pathLst>
              </a:custGeom>
              <a:solidFill>
                <a:srgbClr val="B9006E"/>
              </a:solidFill>
            </p:spPr>
          </p:sp>
        </p:grpSp>
      </p:grpSp>
      <p:sp>
        <p:nvSpPr>
          <p:cNvPr id="25" name="TextBox 25"/>
          <p:cNvSpPr txBox="1"/>
          <p:nvPr/>
        </p:nvSpPr>
        <p:spPr>
          <a:xfrm>
            <a:off x="7253403" y="4255447"/>
            <a:ext cx="1376819" cy="409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4"/>
              </a:lnSpc>
              <a:spcBef>
                <a:spcPct val="0"/>
              </a:spcBef>
            </a:pPr>
            <a:r>
              <a:rPr lang="en-US" sz="2317">
                <a:solidFill>
                  <a:srgbClr val="B9006E"/>
                </a:solidFill>
                <a:latin typeface="Now Bold Bold"/>
              </a:rPr>
              <a:t>4,67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253403" y="6103221"/>
            <a:ext cx="1376819" cy="409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4"/>
              </a:lnSpc>
              <a:spcBef>
                <a:spcPct val="0"/>
              </a:spcBef>
            </a:pPr>
            <a:r>
              <a:rPr lang="en-US" sz="2317">
                <a:solidFill>
                  <a:srgbClr val="B9006E"/>
                </a:solidFill>
                <a:latin typeface="Now Bold Bold"/>
              </a:rPr>
              <a:t>4,49</a:t>
            </a: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2">
            <a:alphaModFix amt="75000"/>
          </a:blip>
          <a:srcRect/>
          <a:stretch>
            <a:fillRect/>
          </a:stretch>
        </p:blipFill>
        <p:spPr>
          <a:xfrm>
            <a:off x="7560161" y="0"/>
            <a:ext cx="2215576" cy="14030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20374" cy="7315200"/>
            <a:chOff x="0" y="0"/>
            <a:chExt cx="152400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400" cy="3479800"/>
            </a:xfrm>
            <a:custGeom>
              <a:avLst/>
              <a:gdLst/>
              <a:ahLst/>
              <a:cxnLst/>
              <a:rect l="l" t="t" r="r" b="b"/>
              <a:pathLst>
                <a:path w="152400" h="3479800">
                  <a:moveTo>
                    <a:pt x="0" y="0"/>
                  </a:moveTo>
                  <a:lnTo>
                    <a:pt x="152400" y="0"/>
                  </a:lnTo>
                  <a:lnTo>
                    <a:pt x="152400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0269A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377572" y="2933667"/>
            <a:ext cx="3128480" cy="250278"/>
            <a:chOff x="0" y="0"/>
            <a:chExt cx="4171306" cy="333704"/>
          </a:xfrm>
        </p:grpSpPr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0" y="0"/>
              <a:ext cx="4171306" cy="333704"/>
              <a:chOff x="0" y="0"/>
              <a:chExt cx="1270000" cy="1016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2509" y="-81"/>
                <a:ext cx="1275018" cy="101763"/>
              </a:xfrm>
              <a:custGeom>
                <a:avLst/>
                <a:gdLst/>
                <a:ahLst/>
                <a:cxnLst/>
                <a:rect l="l" t="t" r="r" b="b"/>
                <a:pathLst>
                  <a:path w="1275018" h="101763">
                    <a:moveTo>
                      <a:pt x="53309" y="81"/>
                    </a:moveTo>
                    <a:lnTo>
                      <a:pt x="1221709" y="81"/>
                    </a:lnTo>
                    <a:cubicBezTo>
                      <a:pt x="1239912" y="0"/>
                      <a:pt x="1256768" y="9664"/>
                      <a:pt x="1265893" y="25415"/>
                    </a:cubicBezTo>
                    <a:cubicBezTo>
                      <a:pt x="1275018" y="41166"/>
                      <a:pt x="1275018" y="60596"/>
                      <a:pt x="1265893" y="76347"/>
                    </a:cubicBezTo>
                    <a:cubicBezTo>
                      <a:pt x="1256768" y="92098"/>
                      <a:pt x="1239912" y="101762"/>
                      <a:pt x="1221709" y="101681"/>
                    </a:cubicBezTo>
                    <a:lnTo>
                      <a:pt x="53309" y="101681"/>
                    </a:lnTo>
                    <a:cubicBezTo>
                      <a:pt x="35106" y="101762"/>
                      <a:pt x="18250" y="92098"/>
                      <a:pt x="9125" y="76347"/>
                    </a:cubicBezTo>
                    <a:cubicBezTo>
                      <a:pt x="0" y="60596"/>
                      <a:pt x="0" y="41166"/>
                      <a:pt x="9125" y="25415"/>
                    </a:cubicBezTo>
                    <a:cubicBezTo>
                      <a:pt x="18250" y="9664"/>
                      <a:pt x="35106" y="0"/>
                      <a:pt x="53309" y="81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-2509" y="-81"/>
                <a:ext cx="538418" cy="101763"/>
              </a:xfrm>
              <a:custGeom>
                <a:avLst/>
                <a:gdLst/>
                <a:ahLst/>
                <a:cxnLst/>
                <a:rect l="l" t="t" r="r" b="b"/>
                <a:pathLst>
                  <a:path w="538418" h="101763">
                    <a:moveTo>
                      <a:pt x="53309" y="81"/>
                    </a:moveTo>
                    <a:lnTo>
                      <a:pt x="485109" y="81"/>
                    </a:lnTo>
                    <a:cubicBezTo>
                      <a:pt x="503312" y="0"/>
                      <a:pt x="520168" y="9664"/>
                      <a:pt x="529293" y="25415"/>
                    </a:cubicBezTo>
                    <a:cubicBezTo>
                      <a:pt x="538418" y="41166"/>
                      <a:pt x="538418" y="60596"/>
                      <a:pt x="529293" y="76347"/>
                    </a:cubicBezTo>
                    <a:cubicBezTo>
                      <a:pt x="520168" y="92098"/>
                      <a:pt x="503312" y="101762"/>
                      <a:pt x="485109" y="101681"/>
                    </a:cubicBezTo>
                    <a:lnTo>
                      <a:pt x="53309" y="101681"/>
                    </a:lnTo>
                    <a:cubicBezTo>
                      <a:pt x="35106" y="101762"/>
                      <a:pt x="18250" y="92098"/>
                      <a:pt x="9125" y="76347"/>
                    </a:cubicBezTo>
                    <a:cubicBezTo>
                      <a:pt x="0" y="60596"/>
                      <a:pt x="0" y="41166"/>
                      <a:pt x="9125" y="25415"/>
                    </a:cubicBezTo>
                    <a:cubicBezTo>
                      <a:pt x="18250" y="9664"/>
                      <a:pt x="35106" y="0"/>
                      <a:pt x="53309" y="81"/>
                    </a:cubicBezTo>
                    <a:close/>
                  </a:path>
                </a:pathLst>
              </a:custGeom>
              <a:solidFill>
                <a:srgbClr val="0269A4"/>
              </a:solidFill>
            </p:spPr>
          </p:sp>
        </p:grpSp>
      </p:grpSp>
      <p:sp>
        <p:nvSpPr>
          <p:cNvPr id="8" name="TextBox 8"/>
          <p:cNvSpPr txBox="1"/>
          <p:nvPr/>
        </p:nvSpPr>
        <p:spPr>
          <a:xfrm>
            <a:off x="-482086" y="452355"/>
            <a:ext cx="8865191" cy="1233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0"/>
              </a:lnSpc>
            </a:pPr>
            <a:r>
              <a:rPr lang="en-US" sz="3479" dirty="0">
                <a:solidFill>
                  <a:srgbClr val="0269A4"/>
                </a:solidFill>
                <a:latin typeface="Now Bold Bold"/>
              </a:rPr>
              <a:t>NEJMÉNĚ DŮLEŽITÉ</a:t>
            </a:r>
            <a:r>
              <a:rPr lang="en-US" sz="3479" dirty="0">
                <a:solidFill>
                  <a:srgbClr val="B9006E"/>
                </a:solidFill>
                <a:latin typeface="Now Bold Bold"/>
              </a:rPr>
              <a:t> </a:t>
            </a:r>
            <a:r>
              <a:rPr lang="en-US" sz="3479" dirty="0" err="1">
                <a:latin typeface="Now Bold Bold"/>
              </a:rPr>
              <a:t>faktory</a:t>
            </a:r>
            <a:r>
              <a:rPr lang="en-US" sz="3479" dirty="0">
                <a:latin typeface="Now Bold Bold"/>
              </a:rPr>
              <a:t> pro</a:t>
            </a:r>
            <a:r>
              <a:rPr lang="en-US" sz="3479" dirty="0">
                <a:solidFill>
                  <a:srgbClr val="B9006E"/>
                </a:solidFill>
                <a:latin typeface="Now Bold Bold"/>
              </a:rPr>
              <a:t> </a:t>
            </a:r>
          </a:p>
          <a:p>
            <a:pPr algn="ctr">
              <a:lnSpc>
                <a:spcPts val="4870"/>
              </a:lnSpc>
              <a:spcBef>
                <a:spcPct val="0"/>
              </a:spcBef>
            </a:pPr>
            <a:r>
              <a:rPr lang="en-US" sz="3479" dirty="0" err="1">
                <a:solidFill>
                  <a:srgbClr val="0269A4"/>
                </a:solidFill>
                <a:latin typeface="Now Bold Bold"/>
              </a:rPr>
              <a:t>publikování</a:t>
            </a:r>
            <a:r>
              <a:rPr lang="en-US" sz="3479" dirty="0">
                <a:solidFill>
                  <a:srgbClr val="0269A4"/>
                </a:solidFill>
                <a:latin typeface="Now Bold Bold"/>
              </a:rPr>
              <a:t> </a:t>
            </a:r>
            <a:r>
              <a:rPr lang="en-US" sz="3479" dirty="0" err="1">
                <a:solidFill>
                  <a:srgbClr val="0269A4"/>
                </a:solidFill>
                <a:latin typeface="Now Bold Bold"/>
              </a:rPr>
              <a:t>monografie</a:t>
            </a:r>
            <a:endParaRPr lang="en-US" sz="3479" dirty="0">
              <a:solidFill>
                <a:srgbClr val="0269A4"/>
              </a:solidFill>
              <a:latin typeface="Now Bold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92077" y="2762260"/>
            <a:ext cx="4759880" cy="804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1"/>
              </a:lnSpc>
              <a:spcBef>
                <a:spcPct val="0"/>
              </a:spcBef>
            </a:pPr>
            <a:r>
              <a:rPr lang="en-US" sz="2251" dirty="0" err="1">
                <a:latin typeface="Now Bold"/>
              </a:rPr>
              <a:t>Finanční</a:t>
            </a:r>
            <a:r>
              <a:rPr lang="en-US" sz="2251" dirty="0">
                <a:latin typeface="Now Bold"/>
              </a:rPr>
              <a:t> </a:t>
            </a:r>
            <a:r>
              <a:rPr lang="en-US" sz="2251" dirty="0" err="1">
                <a:latin typeface="Now Bold"/>
              </a:rPr>
              <a:t>odměna</a:t>
            </a:r>
            <a:r>
              <a:rPr lang="en-US" sz="2251" dirty="0">
                <a:latin typeface="Now Bold"/>
              </a:rPr>
              <a:t> (</a:t>
            </a:r>
            <a:r>
              <a:rPr lang="en-US" sz="2251" dirty="0" err="1">
                <a:latin typeface="Now Bold"/>
              </a:rPr>
              <a:t>vyšší</a:t>
            </a:r>
            <a:r>
              <a:rPr lang="en-US" sz="2251" dirty="0">
                <a:latin typeface="Now Bold"/>
              </a:rPr>
              <a:t> </a:t>
            </a:r>
            <a:r>
              <a:rPr lang="en-US" sz="2251" dirty="0" err="1">
                <a:latin typeface="Now Bold"/>
              </a:rPr>
              <a:t>mzda</a:t>
            </a:r>
            <a:r>
              <a:rPr lang="en-US" sz="2251" dirty="0">
                <a:latin typeface="Now Bold"/>
              </a:rPr>
              <a:t>, </a:t>
            </a:r>
            <a:r>
              <a:rPr lang="en-US" sz="2251" dirty="0" err="1">
                <a:latin typeface="Now Bold"/>
              </a:rPr>
              <a:t>odměna</a:t>
            </a:r>
            <a:r>
              <a:rPr lang="en-US" sz="2251" dirty="0">
                <a:latin typeface="Now Bold"/>
              </a:rPr>
              <a:t> </a:t>
            </a:r>
            <a:r>
              <a:rPr lang="en-US" sz="2251" dirty="0" err="1">
                <a:latin typeface="Now Bold"/>
              </a:rPr>
              <a:t>či</a:t>
            </a:r>
            <a:r>
              <a:rPr lang="en-US" sz="2251" dirty="0">
                <a:latin typeface="Now Bold"/>
              </a:rPr>
              <a:t> </a:t>
            </a:r>
            <a:r>
              <a:rPr lang="en-US" sz="2251" dirty="0" err="1">
                <a:latin typeface="Now Bold"/>
              </a:rPr>
              <a:t>podíl</a:t>
            </a:r>
            <a:r>
              <a:rPr lang="en-US" sz="2251" dirty="0">
                <a:latin typeface="Now Bold"/>
              </a:rPr>
              <a:t> </a:t>
            </a:r>
            <a:r>
              <a:rPr lang="en-US" sz="2251" dirty="0" err="1">
                <a:latin typeface="Now Bold"/>
              </a:rPr>
              <a:t>na</a:t>
            </a:r>
            <a:r>
              <a:rPr lang="en-US" sz="2251" dirty="0">
                <a:latin typeface="Now Bold"/>
              </a:rPr>
              <a:t> </a:t>
            </a:r>
            <a:r>
              <a:rPr lang="en-US" sz="2251" dirty="0" err="1">
                <a:latin typeface="Now Bold"/>
              </a:rPr>
              <a:t>zisku</a:t>
            </a:r>
            <a:r>
              <a:rPr lang="en-US" sz="2251" dirty="0">
                <a:latin typeface="Now Bold"/>
              </a:rPr>
              <a:t>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0861" y="2836071"/>
            <a:ext cx="224556" cy="6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7"/>
              </a:lnSpc>
              <a:spcBef>
                <a:spcPct val="0"/>
              </a:spcBef>
            </a:pPr>
            <a:r>
              <a:rPr lang="en-US" sz="3555">
                <a:solidFill>
                  <a:srgbClr val="011B56"/>
                </a:solidFill>
                <a:latin typeface="Now Bold Bold"/>
              </a:rPr>
              <a:t>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40861" y="4634144"/>
            <a:ext cx="224556" cy="6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7"/>
              </a:lnSpc>
              <a:spcBef>
                <a:spcPct val="0"/>
              </a:spcBef>
            </a:pPr>
            <a:r>
              <a:rPr lang="en-US" sz="3555">
                <a:solidFill>
                  <a:srgbClr val="011B56"/>
                </a:solidFill>
                <a:latin typeface="Now Bold Bold"/>
              </a:rPr>
              <a:t>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71787" y="3202266"/>
            <a:ext cx="1340050" cy="390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7"/>
              </a:lnSpc>
              <a:spcBef>
                <a:spcPct val="0"/>
              </a:spcBef>
            </a:pPr>
            <a:r>
              <a:rPr lang="en-US" sz="2255">
                <a:solidFill>
                  <a:srgbClr val="0269A4"/>
                </a:solidFill>
                <a:latin typeface="Now Bold Bold"/>
              </a:rPr>
              <a:t>3,01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066666" y="2036028"/>
            <a:ext cx="1750293" cy="421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31"/>
              </a:lnSpc>
              <a:spcBef>
                <a:spcPct val="0"/>
              </a:spcBef>
            </a:pPr>
            <a:r>
              <a:rPr lang="en-US" sz="2451" dirty="0" err="1">
                <a:latin typeface="Now Bold"/>
              </a:rPr>
              <a:t>Škála</a:t>
            </a:r>
            <a:r>
              <a:rPr lang="en-US" sz="2451" dirty="0">
                <a:latin typeface="Now Bold"/>
              </a:rPr>
              <a:t> 1 - 6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92077" y="4760358"/>
            <a:ext cx="4759880" cy="394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1"/>
              </a:lnSpc>
              <a:spcBef>
                <a:spcPct val="0"/>
              </a:spcBef>
            </a:pPr>
            <a:r>
              <a:rPr lang="en-US" sz="2251" dirty="0" err="1">
                <a:latin typeface="Now Bold"/>
              </a:rPr>
              <a:t>Splnění</a:t>
            </a:r>
            <a:r>
              <a:rPr lang="en-US" sz="2251" dirty="0">
                <a:latin typeface="Now Bold"/>
              </a:rPr>
              <a:t> </a:t>
            </a:r>
            <a:r>
              <a:rPr lang="en-US" sz="2251" dirty="0" err="1">
                <a:latin typeface="Now Bold"/>
              </a:rPr>
              <a:t>pracovní</a:t>
            </a:r>
            <a:r>
              <a:rPr lang="en-US" sz="2251" dirty="0">
                <a:latin typeface="Now Bold"/>
              </a:rPr>
              <a:t> </a:t>
            </a:r>
            <a:r>
              <a:rPr lang="en-US" sz="2251" dirty="0" err="1">
                <a:latin typeface="Now Bold"/>
              </a:rPr>
              <a:t>povinnosti</a:t>
            </a:r>
            <a:endParaRPr lang="en-US" sz="2251" dirty="0">
              <a:latin typeface="Now Bo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6377572" y="4710620"/>
            <a:ext cx="3128480" cy="250278"/>
            <a:chOff x="0" y="0"/>
            <a:chExt cx="4171306" cy="333704"/>
          </a:xfrm>
        </p:grpSpPr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0" y="0"/>
              <a:ext cx="4171306" cy="333704"/>
              <a:chOff x="0" y="0"/>
              <a:chExt cx="1270000" cy="1016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-2509" y="-81"/>
                <a:ext cx="1275018" cy="101763"/>
              </a:xfrm>
              <a:custGeom>
                <a:avLst/>
                <a:gdLst/>
                <a:ahLst/>
                <a:cxnLst/>
                <a:rect l="l" t="t" r="r" b="b"/>
                <a:pathLst>
                  <a:path w="1275018" h="101763">
                    <a:moveTo>
                      <a:pt x="53309" y="81"/>
                    </a:moveTo>
                    <a:lnTo>
                      <a:pt x="1221709" y="81"/>
                    </a:lnTo>
                    <a:cubicBezTo>
                      <a:pt x="1239912" y="0"/>
                      <a:pt x="1256768" y="9664"/>
                      <a:pt x="1265893" y="25415"/>
                    </a:cubicBezTo>
                    <a:cubicBezTo>
                      <a:pt x="1275018" y="41166"/>
                      <a:pt x="1275018" y="60596"/>
                      <a:pt x="1265893" y="76347"/>
                    </a:cubicBezTo>
                    <a:cubicBezTo>
                      <a:pt x="1256768" y="92098"/>
                      <a:pt x="1239912" y="101762"/>
                      <a:pt x="1221709" y="101681"/>
                    </a:cubicBezTo>
                    <a:lnTo>
                      <a:pt x="53309" y="101681"/>
                    </a:lnTo>
                    <a:cubicBezTo>
                      <a:pt x="35106" y="101762"/>
                      <a:pt x="18250" y="92098"/>
                      <a:pt x="9125" y="76347"/>
                    </a:cubicBezTo>
                    <a:cubicBezTo>
                      <a:pt x="0" y="60596"/>
                      <a:pt x="0" y="41166"/>
                      <a:pt x="9125" y="25415"/>
                    </a:cubicBezTo>
                    <a:cubicBezTo>
                      <a:pt x="18250" y="9664"/>
                      <a:pt x="35106" y="0"/>
                      <a:pt x="53309" y="81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-2509" y="-81"/>
                <a:ext cx="703518" cy="101763"/>
              </a:xfrm>
              <a:custGeom>
                <a:avLst/>
                <a:gdLst/>
                <a:ahLst/>
                <a:cxnLst/>
                <a:rect l="l" t="t" r="r" b="b"/>
                <a:pathLst>
                  <a:path w="703518" h="101763">
                    <a:moveTo>
                      <a:pt x="53309" y="81"/>
                    </a:moveTo>
                    <a:lnTo>
                      <a:pt x="650209" y="81"/>
                    </a:lnTo>
                    <a:cubicBezTo>
                      <a:pt x="668412" y="0"/>
                      <a:pt x="685268" y="9664"/>
                      <a:pt x="694393" y="25415"/>
                    </a:cubicBezTo>
                    <a:cubicBezTo>
                      <a:pt x="703518" y="41166"/>
                      <a:pt x="703518" y="60596"/>
                      <a:pt x="694393" y="76347"/>
                    </a:cubicBezTo>
                    <a:cubicBezTo>
                      <a:pt x="685268" y="92098"/>
                      <a:pt x="668412" y="101762"/>
                      <a:pt x="650209" y="101681"/>
                    </a:cubicBezTo>
                    <a:lnTo>
                      <a:pt x="53309" y="101681"/>
                    </a:lnTo>
                    <a:cubicBezTo>
                      <a:pt x="35106" y="101762"/>
                      <a:pt x="18250" y="92098"/>
                      <a:pt x="9125" y="76347"/>
                    </a:cubicBezTo>
                    <a:cubicBezTo>
                      <a:pt x="0" y="60596"/>
                      <a:pt x="0" y="41166"/>
                      <a:pt x="9125" y="25415"/>
                    </a:cubicBezTo>
                    <a:cubicBezTo>
                      <a:pt x="18250" y="9664"/>
                      <a:pt x="35106" y="0"/>
                      <a:pt x="53309" y="81"/>
                    </a:cubicBezTo>
                    <a:close/>
                  </a:path>
                </a:pathLst>
              </a:custGeom>
              <a:solidFill>
                <a:srgbClr val="0269A4"/>
              </a:solidFill>
            </p:spPr>
          </p:sp>
        </p:grpSp>
      </p:grpSp>
      <p:sp>
        <p:nvSpPr>
          <p:cNvPr id="19" name="TextBox 19"/>
          <p:cNvSpPr txBox="1"/>
          <p:nvPr/>
        </p:nvSpPr>
        <p:spPr>
          <a:xfrm>
            <a:off x="7253403" y="5042164"/>
            <a:ext cx="1376819" cy="409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4"/>
              </a:lnSpc>
              <a:spcBef>
                <a:spcPct val="0"/>
              </a:spcBef>
            </a:pPr>
            <a:r>
              <a:rPr lang="en-US" sz="2317">
                <a:solidFill>
                  <a:srgbClr val="0269A4"/>
                </a:solidFill>
                <a:latin typeface="Now Bold Bold"/>
              </a:rPr>
              <a:t>3,76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3">
            <a:alphaModFix amt="75000"/>
          </a:blip>
          <a:srcRect/>
          <a:stretch>
            <a:fillRect/>
          </a:stretch>
        </p:blipFill>
        <p:spPr>
          <a:xfrm>
            <a:off x="7721569" y="0"/>
            <a:ext cx="2054168" cy="13008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836259" y="3516019"/>
            <a:ext cx="1292489" cy="284063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98669" y="675383"/>
            <a:ext cx="1174129" cy="28406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126172" y="1422364"/>
            <a:ext cx="5614657" cy="1329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73"/>
              </a:lnSpc>
              <a:spcBef>
                <a:spcPct val="0"/>
              </a:spcBef>
            </a:pPr>
            <a:r>
              <a:rPr lang="en-US" sz="2481" dirty="0" err="1">
                <a:latin typeface="Now Bold"/>
              </a:rPr>
              <a:t>Mužům</a:t>
            </a:r>
            <a:r>
              <a:rPr lang="en-US" sz="2481" dirty="0">
                <a:latin typeface="Now Bold"/>
              </a:rPr>
              <a:t> </a:t>
            </a:r>
            <a:r>
              <a:rPr lang="en-US" sz="2481" dirty="0" err="1">
                <a:latin typeface="Now Bold"/>
              </a:rPr>
              <a:t>spíše</a:t>
            </a:r>
            <a:r>
              <a:rPr lang="en-US" sz="2481" dirty="0">
                <a:latin typeface="Now Bold"/>
              </a:rPr>
              <a:t> </a:t>
            </a:r>
            <a:r>
              <a:rPr lang="en-US" sz="2481" dirty="0" err="1">
                <a:latin typeface="Now Bold"/>
              </a:rPr>
              <a:t>záleží</a:t>
            </a:r>
            <a:r>
              <a:rPr lang="en-US" sz="2481" dirty="0">
                <a:latin typeface="Now Bold"/>
              </a:rPr>
              <a:t> </a:t>
            </a:r>
            <a:r>
              <a:rPr lang="en-US" sz="2481" dirty="0" err="1">
                <a:latin typeface="Now Bold"/>
              </a:rPr>
              <a:t>na</a:t>
            </a:r>
            <a:r>
              <a:rPr lang="en-US" sz="2481" dirty="0">
                <a:latin typeface="Now Bold"/>
              </a:rPr>
              <a:t> </a:t>
            </a:r>
            <a:r>
              <a:rPr lang="en-US" sz="2481" dirty="0" err="1">
                <a:latin typeface="Now Bold"/>
              </a:rPr>
              <a:t>renomé</a:t>
            </a:r>
            <a:r>
              <a:rPr lang="en-US" sz="2481" dirty="0">
                <a:latin typeface="Now Bold"/>
              </a:rPr>
              <a:t> v </a:t>
            </a:r>
            <a:r>
              <a:rPr lang="en-US" sz="2481" dirty="0" err="1">
                <a:latin typeface="Now Bold"/>
              </a:rPr>
              <a:t>oboru</a:t>
            </a:r>
            <a:r>
              <a:rPr lang="en-US" sz="2481" dirty="0">
                <a:latin typeface="Now Bold"/>
              </a:rPr>
              <a:t> </a:t>
            </a:r>
            <a:r>
              <a:rPr lang="en-US" sz="2481" dirty="0" err="1">
                <a:latin typeface="Now Bold"/>
              </a:rPr>
              <a:t>při</a:t>
            </a:r>
            <a:r>
              <a:rPr lang="en-US" sz="2481" dirty="0">
                <a:latin typeface="Now Bold"/>
              </a:rPr>
              <a:t> </a:t>
            </a:r>
            <a:r>
              <a:rPr lang="en-US" sz="2481" dirty="0" err="1">
                <a:latin typeface="Now Bold"/>
              </a:rPr>
              <a:t>výběru</a:t>
            </a:r>
            <a:r>
              <a:rPr lang="en-US" sz="2481" dirty="0">
                <a:latin typeface="Now Bold"/>
              </a:rPr>
              <a:t> </a:t>
            </a:r>
            <a:r>
              <a:rPr lang="en-US" sz="2481" dirty="0" err="1">
                <a:latin typeface="Now Bold"/>
              </a:rPr>
              <a:t>nakladatelství</a:t>
            </a:r>
            <a:r>
              <a:rPr lang="en-US" sz="2481" dirty="0">
                <a:latin typeface="Now Bold"/>
              </a:rPr>
              <a:t> pro </a:t>
            </a:r>
            <a:r>
              <a:rPr lang="en-US" sz="2481" dirty="0" err="1">
                <a:latin typeface="Now Bold"/>
              </a:rPr>
              <a:t>jejich</a:t>
            </a:r>
            <a:r>
              <a:rPr lang="en-US" sz="2481" dirty="0">
                <a:latin typeface="Now Bold"/>
              </a:rPr>
              <a:t> </a:t>
            </a:r>
            <a:r>
              <a:rPr lang="en-US" sz="2481" dirty="0" err="1">
                <a:latin typeface="Now Bold"/>
              </a:rPr>
              <a:t>monografii</a:t>
            </a:r>
            <a:r>
              <a:rPr lang="en-US" sz="2481" dirty="0">
                <a:latin typeface="Now Bold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72798" y="4263000"/>
            <a:ext cx="4725914" cy="1329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73"/>
              </a:lnSpc>
              <a:spcBef>
                <a:spcPct val="0"/>
              </a:spcBef>
            </a:pPr>
            <a:r>
              <a:rPr lang="en-US" sz="2481" dirty="0" err="1">
                <a:latin typeface="Now Bold"/>
              </a:rPr>
              <a:t>Ženám</a:t>
            </a:r>
            <a:r>
              <a:rPr lang="en-US" sz="2481" dirty="0">
                <a:latin typeface="Now Bold"/>
              </a:rPr>
              <a:t> </a:t>
            </a:r>
            <a:r>
              <a:rPr lang="en-US" sz="2481" dirty="0" err="1">
                <a:latin typeface="Now Bold"/>
              </a:rPr>
              <a:t>spíše</a:t>
            </a:r>
            <a:r>
              <a:rPr lang="en-US" sz="2481" dirty="0">
                <a:latin typeface="Now Bold"/>
              </a:rPr>
              <a:t> </a:t>
            </a:r>
            <a:r>
              <a:rPr lang="en-US" sz="2481" dirty="0" err="1">
                <a:latin typeface="Now Bold"/>
              </a:rPr>
              <a:t>záleží</a:t>
            </a:r>
            <a:r>
              <a:rPr lang="en-US" sz="2481" dirty="0">
                <a:latin typeface="Now Bold"/>
              </a:rPr>
              <a:t> </a:t>
            </a:r>
            <a:r>
              <a:rPr lang="en-US" sz="2481" dirty="0" err="1">
                <a:latin typeface="Now Bold"/>
              </a:rPr>
              <a:t>na</a:t>
            </a:r>
            <a:r>
              <a:rPr lang="en-US" sz="2481" dirty="0">
                <a:latin typeface="Now Bold"/>
              </a:rPr>
              <a:t> </a:t>
            </a:r>
            <a:r>
              <a:rPr lang="en-US" sz="2481" dirty="0" err="1">
                <a:latin typeface="Now Bold"/>
              </a:rPr>
              <a:t>kvalitě</a:t>
            </a:r>
            <a:r>
              <a:rPr lang="en-US" sz="2481" dirty="0">
                <a:latin typeface="Now Bold"/>
              </a:rPr>
              <a:t> </a:t>
            </a:r>
            <a:r>
              <a:rPr lang="en-US" sz="2481" dirty="0" err="1">
                <a:latin typeface="Now Bold"/>
              </a:rPr>
              <a:t>redakčních</a:t>
            </a:r>
            <a:r>
              <a:rPr lang="en-US" sz="2481" dirty="0">
                <a:latin typeface="Now Bold"/>
              </a:rPr>
              <a:t> </a:t>
            </a:r>
            <a:r>
              <a:rPr lang="en-US" sz="2481" dirty="0" err="1">
                <a:latin typeface="Now Bold"/>
              </a:rPr>
              <a:t>prací</a:t>
            </a:r>
            <a:r>
              <a:rPr lang="en-US" sz="2481" dirty="0">
                <a:latin typeface="Now Bold"/>
              </a:rPr>
              <a:t> </a:t>
            </a:r>
            <a:r>
              <a:rPr lang="en-US" sz="2481" dirty="0" err="1">
                <a:latin typeface="Now Bold"/>
              </a:rPr>
              <a:t>při</a:t>
            </a:r>
            <a:r>
              <a:rPr lang="en-US" sz="2481" dirty="0">
                <a:latin typeface="Now Bold"/>
              </a:rPr>
              <a:t> </a:t>
            </a:r>
            <a:r>
              <a:rPr lang="en-US" sz="2481" dirty="0" err="1">
                <a:latin typeface="Now Bold"/>
              </a:rPr>
              <a:t>výběru</a:t>
            </a:r>
            <a:r>
              <a:rPr lang="en-US" sz="2481" dirty="0">
                <a:latin typeface="Now Bold"/>
              </a:rPr>
              <a:t> </a:t>
            </a:r>
            <a:r>
              <a:rPr lang="en-US" sz="2481" dirty="0" err="1">
                <a:latin typeface="Now Bold"/>
              </a:rPr>
              <a:t>nakladatelství</a:t>
            </a:r>
            <a:endParaRPr lang="en-US" sz="2481" dirty="0">
              <a:latin typeface="Now Bold"/>
            </a:endParaRPr>
          </a:p>
        </p:txBody>
      </p:sp>
      <p:grpSp>
        <p:nvGrpSpPr>
          <p:cNvPr id="6" name="Group 6"/>
          <p:cNvGrpSpPr/>
          <p:nvPr/>
        </p:nvGrpSpPr>
        <p:grpSpPr>
          <a:xfrm rot="5400000">
            <a:off x="4716613" y="-4716613"/>
            <a:ext cx="320374" cy="9753600"/>
            <a:chOff x="0" y="0"/>
            <a:chExt cx="152400" cy="46397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2400" cy="4639733"/>
            </a:xfrm>
            <a:custGeom>
              <a:avLst/>
              <a:gdLst/>
              <a:ahLst/>
              <a:cxnLst/>
              <a:rect l="l" t="t" r="r" b="b"/>
              <a:pathLst>
                <a:path w="152400" h="4639733">
                  <a:moveTo>
                    <a:pt x="0" y="0"/>
                  </a:moveTo>
                  <a:lnTo>
                    <a:pt x="152400" y="0"/>
                  </a:lnTo>
                  <a:lnTo>
                    <a:pt x="152400" y="4639733"/>
                  </a:lnTo>
                  <a:lnTo>
                    <a:pt x="0" y="4639733"/>
                  </a:lnTo>
                  <a:close/>
                </a:path>
              </a:pathLst>
            </a:custGeom>
            <a:solidFill>
              <a:srgbClr val="B9006E"/>
            </a:solidFill>
          </p:spPr>
        </p:sp>
      </p:grpSp>
      <p:grpSp>
        <p:nvGrpSpPr>
          <p:cNvPr id="8" name="Group 8"/>
          <p:cNvGrpSpPr/>
          <p:nvPr/>
        </p:nvGrpSpPr>
        <p:grpSpPr>
          <a:xfrm rot="5400000">
            <a:off x="4716613" y="2278213"/>
            <a:ext cx="320374" cy="9753600"/>
            <a:chOff x="0" y="0"/>
            <a:chExt cx="152400" cy="46397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2400" cy="4639733"/>
            </a:xfrm>
            <a:custGeom>
              <a:avLst/>
              <a:gdLst/>
              <a:ahLst/>
              <a:cxnLst/>
              <a:rect l="l" t="t" r="r" b="b"/>
              <a:pathLst>
                <a:path w="152400" h="4639733">
                  <a:moveTo>
                    <a:pt x="0" y="0"/>
                  </a:moveTo>
                  <a:lnTo>
                    <a:pt x="152400" y="0"/>
                  </a:lnTo>
                  <a:lnTo>
                    <a:pt x="152400" y="4639733"/>
                  </a:lnTo>
                  <a:lnTo>
                    <a:pt x="0" y="4639733"/>
                  </a:lnTo>
                  <a:close/>
                </a:path>
              </a:pathLst>
            </a:custGeom>
            <a:solidFill>
              <a:srgbClr val="B9006E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alphaModFix amt="75000"/>
          </a:blip>
          <a:srcRect/>
          <a:stretch>
            <a:fillRect/>
          </a:stretch>
        </p:blipFill>
        <p:spPr>
          <a:xfrm>
            <a:off x="7836259" y="241772"/>
            <a:ext cx="1939478" cy="12282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344CF7FB331E488A6DAACCF487080B" ma:contentTypeVersion="12" ma:contentTypeDescription="Vytvoří nový dokument" ma:contentTypeScope="" ma:versionID="51242fc2973b34ef4fbc82c5c1260171">
  <xsd:schema xmlns:xsd="http://www.w3.org/2001/XMLSchema" xmlns:xs="http://www.w3.org/2001/XMLSchema" xmlns:p="http://schemas.microsoft.com/office/2006/metadata/properties" xmlns:ns2="3e6904c7-3362-420b-8d56-aca1729066bf" xmlns:ns3="a4816939-241d-4404-a4da-33ed2a66cb19" targetNamespace="http://schemas.microsoft.com/office/2006/metadata/properties" ma:root="true" ma:fieldsID="6ef4fc0a113cd8a5a28913e55900b99b" ns2:_="" ns3:_="">
    <xsd:import namespace="3e6904c7-3362-420b-8d56-aca1729066bf"/>
    <xsd:import namespace="a4816939-241d-4404-a4da-33ed2a66cb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6904c7-3362-420b-8d56-aca1729066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816939-241d-4404-a4da-33ed2a66cb1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5AA356-B601-4A0E-9959-DF10D7D8CECF}"/>
</file>

<file path=customXml/itemProps2.xml><?xml version="1.0" encoding="utf-8"?>
<ds:datastoreItem xmlns:ds="http://schemas.openxmlformats.org/officeDocument/2006/customXml" ds:itemID="{F56E5376-4B6C-4D3A-8B08-0A23A4A166EE}"/>
</file>

<file path=customXml/itemProps3.xml><?xml version="1.0" encoding="utf-8"?>
<ds:datastoreItem xmlns:ds="http://schemas.openxmlformats.org/officeDocument/2006/customXml" ds:itemID="{83D5747A-EC92-45A1-B210-95E73B9DFF1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Microsoft Office PowerPoint</Application>
  <PresentationFormat>Vlastní</PresentationFormat>
  <Paragraphs>84</Paragraphs>
  <Slides>10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8" baseType="lpstr">
      <vt:lpstr>Arial</vt:lpstr>
      <vt:lpstr>Calibri</vt:lpstr>
      <vt:lpstr>Now Bold</vt:lpstr>
      <vt:lpstr>Open Sans Light</vt:lpstr>
      <vt:lpstr>Open Sans Extra Bold</vt:lpstr>
      <vt:lpstr>Biryani Heavy Bold</vt:lpstr>
      <vt:lpstr>Now Bold Bold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Help Out</dc:title>
  <cp:lastModifiedBy>Eliška Pokorná</cp:lastModifiedBy>
  <cp:revision>10</cp:revision>
  <dcterms:created xsi:type="dcterms:W3CDTF">2006-08-16T00:00:00Z</dcterms:created>
  <dcterms:modified xsi:type="dcterms:W3CDTF">2021-06-30T09:53:34Z</dcterms:modified>
  <dc:identifier>DAEgPrjWZaQ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0x0101009E344CF7FB331E488A6DAACCF487080B</vt:lpwstr>
  </property>
</Properties>
</file>