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notesMasterIdLst>
    <p:notesMasterId r:id="rId22"/>
  </p:notesMasterIdLst>
  <p:sldIdLst>
    <p:sldId id="256" r:id="rId2"/>
    <p:sldId id="269" r:id="rId3"/>
    <p:sldId id="257" r:id="rId4"/>
    <p:sldId id="258" r:id="rId5"/>
    <p:sldId id="259" r:id="rId6"/>
    <p:sldId id="261" r:id="rId7"/>
    <p:sldId id="260" r:id="rId8"/>
    <p:sldId id="263" r:id="rId9"/>
    <p:sldId id="273" r:id="rId10"/>
    <p:sldId id="274" r:id="rId11"/>
    <p:sldId id="275" r:id="rId12"/>
    <p:sldId id="262" r:id="rId13"/>
    <p:sldId id="271" r:id="rId14"/>
    <p:sldId id="272" r:id="rId15"/>
    <p:sldId id="270" r:id="rId16"/>
    <p:sldId id="264" r:id="rId17"/>
    <p:sldId id="265" r:id="rId18"/>
    <p:sldId id="266" r:id="rId19"/>
    <p:sldId id="267" r:id="rId20"/>
    <p:sldId id="268" r:id="rId21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75133" autoAdjust="0"/>
  </p:normalViewPr>
  <p:slideViewPr>
    <p:cSldViewPr>
      <p:cViewPr>
        <p:scale>
          <a:sx n="50" d="100"/>
          <a:sy n="50" d="100"/>
        </p:scale>
        <p:origin x="-2736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4011" y="1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11588-35A5-4F5B-9F56-AC7243D712E2}" type="datetimeFigureOut">
              <a:rPr lang="en-GB" smtClean="0"/>
              <a:t>12/10/2019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4011" y="9428584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C90A9-0352-493A-B76F-2AC45C7025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79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usiness_strategy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bura.brunel.ac.uk/bitstream/2438/2887/1/AMCIS2008.pdf" TargetMode="External"/><Relationship Id="rId4" Type="http://schemas.openxmlformats.org/officeDocument/2006/relationships/hyperlink" Target="https://en.wikipedia.org/wiki/Business_model#cite_note-Al-Debei.2C_M._M._2008_pp._1-11-1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90A9-0352-493A-B76F-2AC45C70251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10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90A9-0352-493A-B76F-2AC45C70251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973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90A9-0352-493A-B76F-2AC45C70251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841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90A9-0352-493A-B76F-2AC45C70251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299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90A9-0352-493A-B76F-2AC45C70251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966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90A9-0352-493A-B76F-2AC45C70251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208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90A9-0352-493A-B76F-2AC45C70251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781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P2 společnosti - Často spojeno s  projekty spoléhající se na standardizaci dovedností (brain type a </a:t>
            </a:r>
            <a:r>
              <a:rPr lang="cs-CZ" dirty="0" err="1" smtClean="0"/>
              <a:t>grey</a:t>
            </a:r>
            <a:r>
              <a:rPr lang="cs-CZ" dirty="0" smtClean="0"/>
              <a:t> </a:t>
            </a:r>
            <a:r>
              <a:rPr lang="cs-CZ" dirty="0" err="1" smtClean="0"/>
              <a:t>hair</a:t>
            </a:r>
            <a:r>
              <a:rPr lang="cs-CZ" dirty="0" smtClean="0"/>
              <a:t> </a:t>
            </a:r>
            <a:r>
              <a:rPr lang="cs-CZ" dirty="0" err="1" smtClean="0"/>
              <a:t>consultancy</a:t>
            </a:r>
            <a:r>
              <a:rPr lang="cs-CZ" dirty="0" smtClean="0"/>
              <a:t>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. Výbory složené z vedoucího pracovníka, </a:t>
            </a:r>
            <a:r>
              <a:rPr lang="cs-CZ" dirty="0" err="1" smtClean="0"/>
              <a:t>propjektového</a:t>
            </a:r>
            <a:r>
              <a:rPr lang="cs-CZ" dirty="0" smtClean="0"/>
              <a:t> manažera a konzultanta </a:t>
            </a:r>
            <a:r>
              <a:rPr lang="cs-CZ" dirty="0" err="1" smtClean="0"/>
              <a:t>zodpoěvdného</a:t>
            </a:r>
            <a:r>
              <a:rPr lang="cs-CZ" dirty="0" smtClean="0"/>
              <a:t> za tvorbu metod, technik a postupů pro výkonnou složku, může být </a:t>
            </a:r>
            <a:r>
              <a:rPr lang="cs-CZ" dirty="0" err="1" smtClean="0"/>
              <a:t>oganizovánio</a:t>
            </a:r>
            <a:r>
              <a:rPr lang="cs-CZ" dirty="0" smtClean="0"/>
              <a:t> do skupin (dány typem služby, sektorem nebo lokalitou)</a:t>
            </a:r>
          </a:p>
          <a:p>
            <a:r>
              <a:rPr lang="cs-CZ" b="1" dirty="0" err="1" smtClean="0"/>
              <a:t>Consultancy</a:t>
            </a:r>
            <a:r>
              <a:rPr lang="cs-CZ" b="1" dirty="0" smtClean="0"/>
              <a:t> </a:t>
            </a:r>
            <a:r>
              <a:rPr lang="cs-CZ" b="1" dirty="0" err="1" smtClean="0"/>
              <a:t>partnership</a:t>
            </a:r>
            <a:r>
              <a:rPr lang="cs-CZ" b="1" dirty="0" smtClean="0"/>
              <a:t> </a:t>
            </a:r>
            <a:r>
              <a:rPr lang="cs-CZ" dirty="0" smtClean="0"/>
              <a:t>(profesní partnerství – P2-architektura) x </a:t>
            </a:r>
            <a:r>
              <a:rPr lang="cs-CZ" b="1" dirty="0" err="1" smtClean="0"/>
              <a:t>managed</a:t>
            </a:r>
            <a:r>
              <a:rPr lang="cs-CZ" b="1" dirty="0" smtClean="0"/>
              <a:t> </a:t>
            </a:r>
            <a:r>
              <a:rPr lang="cs-CZ" b="1" dirty="0" err="1" smtClean="0"/>
              <a:t>professional</a:t>
            </a:r>
            <a:r>
              <a:rPr lang="cs-CZ" b="1" dirty="0" smtClean="0"/>
              <a:t> business </a:t>
            </a:r>
            <a:r>
              <a:rPr lang="cs-CZ" dirty="0" smtClean="0"/>
              <a:t>(MPB)</a:t>
            </a:r>
          </a:p>
          <a:p>
            <a:r>
              <a:rPr lang="cs-CZ" dirty="0" smtClean="0"/>
              <a:t>P2 společnosti – na vrcholu organizačního diagramu majitel nebo vedoucí --&gt; projektový </a:t>
            </a:r>
            <a:r>
              <a:rPr lang="cs-CZ" dirty="0" err="1" smtClean="0"/>
              <a:t>manager</a:t>
            </a:r>
            <a:r>
              <a:rPr lang="cs-CZ" dirty="0" smtClean="0"/>
              <a:t> --&gt;konzultant (</a:t>
            </a:r>
            <a:r>
              <a:rPr lang="cs-CZ" dirty="0" err="1" smtClean="0"/>
              <a:t>operating</a:t>
            </a:r>
            <a:r>
              <a:rPr lang="cs-CZ" dirty="0" smtClean="0"/>
              <a:t> </a:t>
            </a:r>
            <a:r>
              <a:rPr lang="cs-CZ" dirty="0" err="1" smtClean="0"/>
              <a:t>core</a:t>
            </a:r>
            <a:r>
              <a:rPr lang="cs-CZ" dirty="0" smtClean="0"/>
              <a:t>)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48393-18C3-4B61-AC33-EF3D37CB6DC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665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90A9-0352-493A-B76F-2AC45C70251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787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90A9-0352-493A-B76F-2AC45C70251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779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90A9-0352-493A-B76F-2AC45C70251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331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90A9-0352-493A-B76F-2AC45C70251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508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90A9-0352-493A-B76F-2AC45C70251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685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90A9-0352-493A-B76F-2AC45C70251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21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90A9-0352-493A-B76F-2AC45C70251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002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Tendence</a:t>
            </a:r>
            <a:r>
              <a:rPr lang="cs-CZ" baseline="0" dirty="0" smtClean="0"/>
              <a:t> k tomu, že poradenská firma neobstarává celý hodnotový řetězec – sofistikace klienta, má zájem pouze na nějaké činnosti a ty </a:t>
            </a:r>
            <a:r>
              <a:rPr lang="cs-CZ" baseline="0" dirty="0" err="1" smtClean="0"/>
              <a:t>implementovatdo</a:t>
            </a:r>
            <a:r>
              <a:rPr lang="cs-CZ" baseline="0" dirty="0" smtClean="0"/>
              <a:t> svého řetězce, a dalším důvodem </a:t>
            </a:r>
            <a:r>
              <a:rPr lang="cs-CZ" baseline="0" smtClean="0"/>
              <a:t>je rozvoj IT</a:t>
            </a:r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90A9-0352-493A-B76F-2AC45C70251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296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90A9-0352-493A-B76F-2AC45C70251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319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process of business model construction is part of </a:t>
            </a:r>
            <a:r>
              <a:rPr lang="en-US" dirty="0" smtClean="0">
                <a:hlinkClick r:id="rId3" tooltip="Business strategy"/>
              </a:rPr>
              <a:t>business strategy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 smtClean="0"/>
              <a:t>A </a:t>
            </a:r>
            <a:r>
              <a:rPr lang="en-US" b="1" dirty="0" smtClean="0"/>
              <a:t>business model</a:t>
            </a:r>
            <a:r>
              <a:rPr lang="en-US" dirty="0" smtClean="0"/>
              <a:t> is an "abstract representation of an organization, be it conceptual, textual, and/or graphical, of all core interrelated architectural, co-operational, and financial arrangements designed and developed by an organization presently and in the future, as well as all core products and/or services the organization offers, or will offer, based on these arrangements that are needed to achieve its strategic goals and objectives."</a:t>
            </a:r>
            <a:r>
              <a:rPr lang="en-US" baseline="30000" dirty="0" smtClean="0">
                <a:hlinkClick r:id="rId4"/>
              </a:rPr>
              <a:t>[</a:t>
            </a:r>
            <a:r>
              <a:rPr lang="en-US" dirty="0" smtClean="0"/>
              <a:t>Al-</a:t>
            </a:r>
            <a:r>
              <a:rPr lang="en-US" dirty="0" err="1" smtClean="0"/>
              <a:t>Debei</a:t>
            </a:r>
            <a:r>
              <a:rPr lang="en-US" dirty="0" smtClean="0"/>
              <a:t>, M. M., El-</a:t>
            </a:r>
            <a:r>
              <a:rPr lang="en-US" dirty="0" err="1" smtClean="0"/>
              <a:t>Haddadeh</a:t>
            </a:r>
            <a:r>
              <a:rPr lang="en-US" dirty="0" smtClean="0"/>
              <a:t>, R., &amp; Avison, D. (2008). "</a:t>
            </a:r>
            <a:r>
              <a:rPr lang="en-US" dirty="0" smtClean="0">
                <a:hlinkClick r:id="rId5"/>
              </a:rPr>
              <a:t>Defining the business model in the new world of digital business</a:t>
            </a:r>
            <a:r>
              <a:rPr lang="en-US" dirty="0" smtClean="0"/>
              <a:t>." In </a:t>
            </a:r>
            <a:r>
              <a:rPr lang="en-US" i="1" dirty="0" smtClean="0"/>
              <a:t>Proceedings of the Americas Conference on Information Systems (AMCIS)</a:t>
            </a:r>
            <a:r>
              <a:rPr lang="en-US" dirty="0" smtClean="0"/>
              <a:t> (Vol. 2008, pp. 1-11).</a:t>
            </a:r>
            <a:endParaRPr lang="cs-CZ" dirty="0" smtClean="0"/>
          </a:p>
          <a:p>
            <a:r>
              <a:rPr lang="en-US" dirty="0" err="1" smtClean="0"/>
              <a:t>Osterwalder</a:t>
            </a:r>
            <a:r>
              <a:rPr lang="en-US" dirty="0" smtClean="0"/>
              <a:t>, A., </a:t>
            </a:r>
            <a:r>
              <a:rPr lang="en-US" dirty="0" err="1" smtClean="0"/>
              <a:t>Pigneur</a:t>
            </a:r>
            <a:r>
              <a:rPr lang="en-US" dirty="0" smtClean="0"/>
              <a:t>, Y. and C. L. </a:t>
            </a:r>
            <a:r>
              <a:rPr lang="en-US" dirty="0" err="1" smtClean="0"/>
              <a:t>Tucci</a:t>
            </a:r>
            <a:r>
              <a:rPr lang="en-US" dirty="0" smtClean="0"/>
              <a:t>. 2005. Clarifying Business Models: Origins, Present, and Future of the Concept. Communications of the Association for Information Systems 16 1-40.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90A9-0352-493A-B76F-2AC45C70251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796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</a:t>
            </a:r>
            <a:r>
              <a:rPr lang="cs-CZ" baseline="0" dirty="0" smtClean="0"/>
              <a:t> tvorbu business modelu je třeba udělat několik </a:t>
            </a:r>
            <a:r>
              <a:rPr lang="cs-CZ" baseline="0" dirty="0" err="1" smtClean="0"/>
              <a:t>strategickcýh</a:t>
            </a:r>
            <a:r>
              <a:rPr lang="cs-CZ" baseline="0" dirty="0" smtClean="0"/>
              <a:t> rozhodnutí v několika oblastech. Jedná se o určení 1) místa poradenské firmy na trhu poradenských firem (cílový zákazník, typ </a:t>
            </a:r>
            <a:r>
              <a:rPr lang="cs-CZ" baseline="0" dirty="0" err="1" smtClean="0"/>
              <a:t>proadenství</a:t>
            </a:r>
            <a:r>
              <a:rPr lang="cs-CZ" baseline="0" dirty="0" smtClean="0"/>
              <a:t>, hodnota poskytovaná zákazníkovi resp. role </a:t>
            </a:r>
            <a:r>
              <a:rPr lang="cs-CZ" baseline="0" dirty="0" err="1" smtClean="0"/>
              <a:t>proadce</a:t>
            </a:r>
            <a:r>
              <a:rPr lang="cs-CZ" baseline="0" dirty="0" smtClean="0"/>
              <a:t>). V případě výběru klíčového zákazníka se jedná o rozhodnutí, </a:t>
            </a:r>
            <a:r>
              <a:rPr lang="cs-CZ" baseline="0" dirty="0" err="1" smtClean="0"/>
              <a:t>zsda</a:t>
            </a:r>
            <a:r>
              <a:rPr lang="cs-CZ" baseline="0" dirty="0" smtClean="0"/>
              <a:t> pro malé či velké, geografie, </a:t>
            </a:r>
            <a:r>
              <a:rPr lang="cs-CZ" baseline="0" dirty="0" err="1" smtClean="0"/>
              <a:t>industry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manažerké</a:t>
            </a:r>
            <a:r>
              <a:rPr lang="cs-CZ" baseline="0" dirty="0" smtClean="0"/>
              <a:t> úroveň. )</a:t>
            </a:r>
          </a:p>
          <a:p>
            <a:r>
              <a:rPr lang="cs-CZ" dirty="0" smtClean="0"/>
              <a:t>2) </a:t>
            </a:r>
          </a:p>
          <a:p>
            <a:r>
              <a:rPr lang="cs-CZ" dirty="0" smtClean="0"/>
              <a:t>Při tvorbě modelu je  třeba pracovat s jednou z </a:t>
            </a:r>
            <a:r>
              <a:rPr lang="cs-CZ" dirty="0" err="1" smtClean="0"/>
              <a:t>prespektiv</a:t>
            </a:r>
            <a:r>
              <a:rPr lang="cs-CZ" dirty="0" smtClean="0"/>
              <a:t> – </a:t>
            </a:r>
            <a:r>
              <a:rPr lang="cs-CZ" dirty="0" err="1" smtClean="0"/>
              <a:t>inside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- </a:t>
            </a:r>
            <a:r>
              <a:rPr lang="cs-CZ" dirty="0" err="1" smtClean="0"/>
              <a:t>outside</a:t>
            </a:r>
            <a:r>
              <a:rPr lang="cs-CZ" baseline="0" dirty="0" smtClean="0"/>
              <a:t> in. </a:t>
            </a:r>
            <a:r>
              <a:rPr lang="cs-CZ" dirty="0" smtClean="0"/>
              <a:t>perspektiva z vnějšku dovnitř, to znamená,</a:t>
            </a:r>
            <a:r>
              <a:rPr lang="cs-CZ" baseline="0" dirty="0" smtClean="0"/>
              <a:t> že je třeba vybrat trh a cílového klienta a následně přizpůsobit zbývající rozhodnutí. Z tohoto pohledu se změna kompetencí považuje za něco zcela </a:t>
            </a:r>
            <a:r>
              <a:rPr lang="cs-CZ" baseline="0" dirty="0" err="1" smtClean="0"/>
              <a:t>flexibiolního</a:t>
            </a:r>
            <a:r>
              <a:rPr lang="cs-CZ" baseline="0" dirty="0" smtClean="0"/>
              <a:t>. Je možný ale i přístup </a:t>
            </a:r>
            <a:r>
              <a:rPr lang="cs-CZ" baseline="0" dirty="0" err="1" smtClean="0"/>
              <a:t>insiude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out</a:t>
            </a:r>
            <a:r>
              <a:rPr lang="cs-CZ" baseline="0" dirty="0" smtClean="0"/>
              <a:t> – ze </a:t>
            </a:r>
            <a:r>
              <a:rPr lang="cs-CZ" baseline="0" dirty="0" err="1" smtClean="0"/>
              <a:t>vznitřku</a:t>
            </a:r>
            <a:r>
              <a:rPr lang="cs-CZ" baseline="0" dirty="0" smtClean="0"/>
              <a:t> ven. V tomto případě se vychází z </a:t>
            </a:r>
            <a:r>
              <a:rPr lang="cs-CZ" baseline="0" dirty="0" err="1" smtClean="0"/>
              <a:t>klompetencí</a:t>
            </a:r>
            <a:r>
              <a:rPr lang="cs-CZ" baseline="0" dirty="0" smtClean="0"/>
              <a:t>, které jsou v podniku </a:t>
            </a:r>
            <a:r>
              <a:rPr lang="cs-CZ" baseline="0" dirty="0" err="1" smtClean="0"/>
              <a:t>zasoupeny</a:t>
            </a:r>
            <a:r>
              <a:rPr lang="cs-CZ" baseline="0" dirty="0" smtClean="0"/>
              <a:t>. Dále se uvažuje nad tím, jakou hodnotu můžeme klientům s těmito kompetencemi nabídnout a pak  se zamyslíme nad tím. Jaké klienty jsme s naší nabídkou schopni zaujmout.  A </a:t>
            </a:r>
            <a:r>
              <a:rPr lang="cs-CZ" baseline="0" dirty="0" err="1" smtClean="0"/>
              <a:t>jakéí</a:t>
            </a:r>
            <a:r>
              <a:rPr lang="cs-CZ" baseline="0" dirty="0" smtClean="0"/>
              <a:t> zaměstnance je třeba hledat. Předpokladem je </a:t>
            </a:r>
            <a:r>
              <a:rPr lang="cs-CZ" baseline="0" dirty="0" err="1" smtClean="0"/>
              <a:t>neflexibilnost</a:t>
            </a:r>
            <a:r>
              <a:rPr lang="cs-CZ" baseline="0" dirty="0" smtClean="0"/>
              <a:t> podnikových kompetencí. </a:t>
            </a:r>
          </a:p>
          <a:p>
            <a:r>
              <a:rPr lang="cs-CZ" baseline="0" dirty="0" smtClean="0"/>
              <a:t>Další, co je třeba udělat je stanovit rozsah poskytovaných služeb – kolik </a:t>
            </a:r>
            <a:r>
              <a:rPr lang="cs-CZ" baseline="0" dirty="0" err="1" smtClean="0"/>
              <a:t>geografickcýh</a:t>
            </a:r>
            <a:r>
              <a:rPr lang="cs-CZ" baseline="0" dirty="0" smtClean="0"/>
              <a:t> oblastí, kolik oblastí </a:t>
            </a:r>
            <a:r>
              <a:rPr lang="cs-CZ" baseline="0" dirty="0" err="1" smtClean="0"/>
              <a:t>proadenství</a:t>
            </a:r>
            <a:r>
              <a:rPr lang="cs-CZ" baseline="0" dirty="0" smtClean="0"/>
              <a:t>, jaké sektory, služby nabízet… Čím je větší rozsah, tím jsou větší náklady na poradenství, </a:t>
            </a:r>
            <a:r>
              <a:rPr lang="cs-CZ" baseline="0" dirty="0" err="1" smtClean="0"/>
              <a:t>veliksot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proadenské</a:t>
            </a:r>
            <a:r>
              <a:rPr lang="cs-CZ" baseline="0" dirty="0" smtClean="0"/>
              <a:t> firmy – s </a:t>
            </a:r>
            <a:r>
              <a:rPr lang="cs-CZ" baseline="0" dirty="0" err="1" smtClean="0"/>
              <a:t>ohledme</a:t>
            </a:r>
            <a:r>
              <a:rPr lang="cs-CZ" baseline="0" dirty="0" smtClean="0"/>
              <a:t> na náklady – </a:t>
            </a:r>
            <a:r>
              <a:rPr lang="cs-CZ" baseline="0" dirty="0" err="1" smtClean="0"/>
              <a:t>úspoiry</a:t>
            </a:r>
            <a:r>
              <a:rPr lang="cs-CZ" baseline="0" dirty="0" smtClean="0"/>
              <a:t> z rozsahu lze dosahovat v oblastech </a:t>
            </a:r>
            <a:r>
              <a:rPr lang="cs-CZ" baseline="0" dirty="0" err="1" smtClean="0"/>
              <a:t>marekting</a:t>
            </a:r>
            <a:r>
              <a:rPr lang="cs-CZ" baseline="0" dirty="0" smtClean="0"/>
              <a:t>, znalosti, ICT atd.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48393-18C3-4B61-AC33-EF3D37CB6DC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12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Everthing</a:t>
            </a:r>
            <a:r>
              <a:rPr lang="cs-CZ" dirty="0" smtClean="0"/>
              <a:t> </a:t>
            </a:r>
            <a:r>
              <a:rPr lang="cs-CZ" dirty="0" err="1" smtClean="0"/>
              <a:t>must</a:t>
            </a:r>
            <a:r>
              <a:rPr lang="cs-CZ" dirty="0" smtClean="0"/>
              <a:t> </a:t>
            </a:r>
            <a:r>
              <a:rPr lang="cs-CZ" dirty="0" err="1" smtClean="0"/>
              <a:t>coexist</a:t>
            </a:r>
            <a:r>
              <a:rPr lang="cs-CZ" dirty="0" smtClean="0"/>
              <a:t> , </a:t>
            </a:r>
            <a:r>
              <a:rPr lang="cs-CZ" dirty="0" err="1" smtClean="0"/>
              <a:t>noen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ingnored</a:t>
            </a:r>
            <a:r>
              <a:rPr lang="cs-CZ" dirty="0" smtClean="0"/>
              <a:t>. </a:t>
            </a:r>
            <a:r>
              <a:rPr lang="cs-CZ" dirty="0" err="1" smtClean="0"/>
              <a:t>Each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can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be</a:t>
            </a:r>
            <a:r>
              <a:rPr lang="cs-CZ" baseline="0" dirty="0" smtClean="0"/>
              <a:t> source </a:t>
            </a:r>
            <a:r>
              <a:rPr lang="cs-CZ" baseline="0" dirty="0" err="1" smtClean="0"/>
              <a:t>of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innovation</a:t>
            </a:r>
            <a:r>
              <a:rPr lang="cs-CZ" baseline="0" dirty="0" smtClean="0"/>
              <a:t> and </a:t>
            </a:r>
            <a:r>
              <a:rPr lang="cs-CZ" baseline="0" dirty="0" err="1" smtClean="0"/>
              <a:t>advantage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over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competition</a:t>
            </a:r>
            <a:r>
              <a:rPr lang="cs-CZ" baseline="0" dirty="0" smtClean="0"/>
              <a:t>. </a:t>
            </a:r>
            <a:r>
              <a:rPr lang="cs-CZ" baseline="0" dirty="0" err="1" smtClean="0"/>
              <a:t>Competitive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advantagedoesn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always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come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from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product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service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you</a:t>
            </a:r>
            <a:r>
              <a:rPr lang="cs-CZ" baseline="0" dirty="0" smtClean="0"/>
              <a:t> are </a:t>
            </a:r>
            <a:r>
              <a:rPr lang="cs-CZ" baseline="0" dirty="0" err="1" smtClean="0"/>
              <a:t>offering</a:t>
            </a:r>
            <a:r>
              <a:rPr lang="cs-CZ" baseline="0" dirty="0" smtClean="0"/>
              <a:t>, but </a:t>
            </a:r>
            <a:r>
              <a:rPr lang="cs-CZ" baseline="0" dirty="0" err="1" smtClean="0"/>
              <a:t>from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other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areas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of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business as </a:t>
            </a:r>
            <a:r>
              <a:rPr lang="cs-CZ" baseline="0" dirty="0" err="1" smtClean="0"/>
              <a:t>well</a:t>
            </a:r>
            <a:r>
              <a:rPr lang="cs-CZ" baseline="0" dirty="0" smtClean="0"/>
              <a:t>.  </a:t>
            </a:r>
          </a:p>
          <a:p>
            <a:r>
              <a:rPr lang="cs-CZ" dirty="0" err="1" smtClean="0"/>
              <a:t>Offering</a:t>
            </a:r>
            <a:r>
              <a:rPr lang="cs-CZ" dirty="0" smtClean="0"/>
              <a:t> : </a:t>
            </a:r>
            <a:r>
              <a:rPr lang="cs-CZ" dirty="0" err="1" smtClean="0"/>
              <a:t>What</a:t>
            </a:r>
            <a:r>
              <a:rPr lang="cs-CZ" dirty="0" smtClean="0"/>
              <a:t> are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offering</a:t>
            </a:r>
            <a:r>
              <a:rPr lang="cs-CZ" dirty="0" smtClean="0"/>
              <a:t> to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customers</a:t>
            </a:r>
            <a:r>
              <a:rPr lang="cs-CZ" dirty="0" smtClean="0"/>
              <a:t> and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generated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Customers</a:t>
            </a:r>
            <a:r>
              <a:rPr lang="cs-CZ" dirty="0" smtClean="0"/>
              <a:t>: To </a:t>
            </a:r>
            <a:r>
              <a:rPr lang="cs-CZ" dirty="0" err="1" smtClean="0"/>
              <a:t>whom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company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target</a:t>
            </a:r>
            <a:r>
              <a:rPr lang="cs-CZ" dirty="0" smtClean="0"/>
              <a:t>? </a:t>
            </a:r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reach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target</a:t>
            </a:r>
            <a:r>
              <a:rPr lang="cs-CZ" dirty="0" smtClean="0"/>
              <a:t> </a:t>
            </a:r>
            <a:r>
              <a:rPr lang="cs-CZ" dirty="0" err="1" smtClean="0"/>
              <a:t>segments</a:t>
            </a:r>
            <a:r>
              <a:rPr lang="cs-CZ" dirty="0" smtClean="0"/>
              <a:t> and </a:t>
            </a:r>
            <a:r>
              <a:rPr lang="cs-CZ" dirty="0" err="1" smtClean="0"/>
              <a:t>create</a:t>
            </a:r>
            <a:r>
              <a:rPr lang="cs-CZ" dirty="0" smtClean="0"/>
              <a:t> </a:t>
            </a:r>
            <a:r>
              <a:rPr lang="cs-CZ" dirty="0" err="1" smtClean="0"/>
              <a:t>relationship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theme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Infrastructure</a:t>
            </a:r>
            <a:r>
              <a:rPr lang="cs-CZ" dirty="0" smtClean="0"/>
              <a:t>: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resources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need</a:t>
            </a:r>
            <a:r>
              <a:rPr lang="cs-CZ" dirty="0" smtClean="0"/>
              <a:t> to </a:t>
            </a:r>
            <a:r>
              <a:rPr lang="cs-CZ" dirty="0" err="1" smtClean="0"/>
              <a:t>realize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oggering</a:t>
            </a:r>
            <a:r>
              <a:rPr lang="cs-CZ" dirty="0" smtClean="0"/>
              <a:t>? (</a:t>
            </a:r>
            <a:r>
              <a:rPr lang="cs-CZ" dirty="0" err="1" smtClean="0"/>
              <a:t>people</a:t>
            </a:r>
            <a:r>
              <a:rPr lang="cs-CZ" dirty="0" smtClean="0"/>
              <a:t>, technology, </a:t>
            </a:r>
            <a:r>
              <a:rPr lang="cs-CZ" dirty="0" err="1" smtClean="0"/>
              <a:t>products</a:t>
            </a:r>
            <a:r>
              <a:rPr lang="cs-CZ" dirty="0" smtClean="0"/>
              <a:t>, </a:t>
            </a:r>
            <a:r>
              <a:rPr lang="cs-CZ" dirty="0" err="1" smtClean="0"/>
              <a:t>suppliers</a:t>
            </a:r>
            <a:r>
              <a:rPr lang="cs-CZ" dirty="0" smtClean="0"/>
              <a:t>, </a:t>
            </a:r>
            <a:r>
              <a:rPr lang="cs-CZ" dirty="0" err="1" smtClean="0"/>
              <a:t>investors</a:t>
            </a:r>
            <a:r>
              <a:rPr lang="cs-CZ" dirty="0" smtClean="0"/>
              <a:t>, </a:t>
            </a:r>
            <a:r>
              <a:rPr lang="cs-CZ" dirty="0" err="1" smtClean="0"/>
              <a:t>partners</a:t>
            </a:r>
            <a:r>
              <a:rPr lang="cs-CZ" dirty="0" smtClean="0"/>
              <a:t>, </a:t>
            </a:r>
            <a:r>
              <a:rPr lang="cs-CZ" dirty="0" err="1" smtClean="0"/>
              <a:t>facilities</a:t>
            </a:r>
            <a:r>
              <a:rPr lang="cs-CZ" dirty="0" smtClean="0"/>
              <a:t>…)</a:t>
            </a:r>
          </a:p>
          <a:p>
            <a:r>
              <a:rPr lang="cs-CZ" dirty="0" err="1" smtClean="0"/>
              <a:t>Finacial</a:t>
            </a:r>
            <a:r>
              <a:rPr lang="cs-CZ" dirty="0" smtClean="0"/>
              <a:t> </a:t>
            </a:r>
            <a:r>
              <a:rPr lang="cs-CZ" dirty="0" err="1" smtClean="0"/>
              <a:t>viablity</a:t>
            </a:r>
            <a:r>
              <a:rPr lang="cs-CZ" dirty="0" smtClean="0"/>
              <a:t>: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revenue</a:t>
            </a:r>
            <a:r>
              <a:rPr lang="cs-CZ" dirty="0" smtClean="0"/>
              <a:t> model and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structure</a:t>
            </a:r>
            <a:r>
              <a:rPr lang="cs-CZ" dirty="0" smtClean="0"/>
              <a:t> to </a:t>
            </a:r>
            <a:r>
              <a:rPr lang="cs-CZ" dirty="0" err="1" smtClean="0"/>
              <a:t>meet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obligations</a:t>
            </a:r>
            <a:r>
              <a:rPr lang="cs-CZ" dirty="0" smtClean="0"/>
              <a:t> and </a:t>
            </a:r>
            <a:r>
              <a:rPr lang="cs-CZ" dirty="0" err="1" smtClean="0"/>
              <a:t>operating</a:t>
            </a:r>
            <a:r>
              <a:rPr lang="cs-CZ" dirty="0" smtClean="0"/>
              <a:t> </a:t>
            </a:r>
            <a:r>
              <a:rPr lang="cs-CZ" dirty="0" err="1" smtClean="0"/>
              <a:t>expanses</a:t>
            </a:r>
            <a:r>
              <a:rPr lang="cs-CZ" dirty="0" smtClean="0"/>
              <a:t>?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FA128-D0F2-46F8-9A0B-AC7BEF40C73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12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cs-CZ" altLang="en-US" noProof="0" smtClean="0"/>
              <a:t>Klepnutím lze upravit styl předlohy nadpisů.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cs-CZ" altLang="en-US" noProof="0" smtClean="0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C4E23-1C52-4975-B5E6-7877025557CB}" type="datetime1">
              <a:rPr lang="cs-CZ" altLang="en-US" smtClean="0">
                <a:solidFill>
                  <a:srgbClr val="000000"/>
                </a:solidFill>
              </a:rPr>
              <a:t>12. 10. 2019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15.3.2010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67747-F4B9-4411-B5A0-6C8F6FBC6F0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0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043D9-3B29-44E9-A3A7-C86C8D3766F6}" type="datetime1">
              <a:rPr lang="cs-CZ" altLang="en-US" smtClean="0">
                <a:solidFill>
                  <a:srgbClr val="000000"/>
                </a:solidFill>
              </a:rPr>
              <a:t>12. 10. 2019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15.3.2010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26A3D-BA10-4A1F-9879-552E26FA428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49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C4A38-B27C-4053-9277-0A023D0F7450}" type="datetime1">
              <a:rPr lang="cs-CZ" altLang="en-US" smtClean="0">
                <a:solidFill>
                  <a:srgbClr val="000000"/>
                </a:solidFill>
              </a:rPr>
              <a:t>12. 10. 2019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15.3.2010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76095-BE9E-4672-B8F2-F3EE725C4E32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92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FC724-41CE-4E16-A141-85F14C315B59}" type="datetime1">
              <a:rPr lang="cs-CZ" altLang="en-US" smtClean="0">
                <a:solidFill>
                  <a:srgbClr val="000000"/>
                </a:solidFill>
              </a:rPr>
              <a:t>12. 10. 2019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15.3.2010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16FA2-B319-4829-8D88-C894A8EC651A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58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6E674-2A96-4627-AEFA-F771A132C4FA}" type="datetime1">
              <a:rPr lang="cs-CZ" altLang="en-US" smtClean="0">
                <a:solidFill>
                  <a:srgbClr val="000000"/>
                </a:solidFill>
              </a:rPr>
              <a:t>12. 10. 2019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15.3.2010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F16E3-E17D-496C-A2E3-A8BC290EC940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17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6DAEE-BEA6-4011-931C-3B03DB0045BA}" type="datetime1">
              <a:rPr lang="cs-CZ" altLang="en-US" smtClean="0">
                <a:solidFill>
                  <a:srgbClr val="000000"/>
                </a:solidFill>
              </a:rPr>
              <a:t>12. 10. 2019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15.3.2010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26844-2326-4F0A-8C21-7E577C75DB03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78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0B498-AED4-4C48-9BEC-6BBB902D192A}" type="datetime1">
              <a:rPr lang="cs-CZ" altLang="en-US" smtClean="0">
                <a:solidFill>
                  <a:srgbClr val="000000"/>
                </a:solidFill>
              </a:rPr>
              <a:t>12. 10. 2019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15.3.2010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44C23-25F1-4F7A-8A12-0CAE6251FEB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9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BADC2-6EC0-419D-A632-23E148C2658E}" type="datetime1">
              <a:rPr lang="cs-CZ" altLang="en-US" smtClean="0">
                <a:solidFill>
                  <a:srgbClr val="000000"/>
                </a:solidFill>
              </a:rPr>
              <a:t>12. 10. 2019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15.3.2010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B9495-FB34-43A7-B494-4438ECDC112A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3FE2D-50BC-465D-8E86-977F009145EE}" type="datetime1">
              <a:rPr lang="cs-CZ" altLang="en-US" smtClean="0">
                <a:solidFill>
                  <a:srgbClr val="000000"/>
                </a:solidFill>
              </a:rPr>
              <a:t>12. 10. 2019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15.3.2010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DFF29-12B1-4972-B7C7-9783A7AE475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4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DEC95-2F13-4DF4-9F1C-EB139967E0DF}" type="datetime1">
              <a:rPr lang="cs-CZ" altLang="en-US" smtClean="0">
                <a:solidFill>
                  <a:srgbClr val="000000"/>
                </a:solidFill>
              </a:rPr>
              <a:t>12. 10. 2019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15.3.2010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2B25D-3334-4CEC-AA17-6093BD0AC08F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90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510D4-FA1D-4EAC-83CE-2CCB74C23B25}" type="datetime1">
              <a:rPr lang="cs-CZ" altLang="en-US" smtClean="0">
                <a:solidFill>
                  <a:srgbClr val="000000"/>
                </a:solidFill>
              </a:rPr>
              <a:t>12. 10. 2019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15.3.2010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B6028-B8FA-46EA-9A8F-4FE74072199D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891DA-9311-4055-84C8-930C7D696F8D}" type="datetime1">
              <a:rPr lang="cs-CZ" altLang="en-US" smtClean="0">
                <a:solidFill>
                  <a:srgbClr val="000000"/>
                </a:solidFill>
              </a:rPr>
              <a:t>12. 10. 2019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15.3.2010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F6D6F-968A-494E-9154-042F1BB468F0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1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A4739-D934-404A-9F20-C57E9218AF29}" type="datetime1">
              <a:rPr lang="cs-CZ" altLang="en-US" smtClean="0">
                <a:solidFill>
                  <a:srgbClr val="000000"/>
                </a:solidFill>
              </a:rPr>
              <a:t>12. 10. 2019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15.3.2010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13403-AF9E-450A-9CE9-0F2532E24B3D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4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17CDD-341C-44B9-A5D4-CDDBDA7B53CD}" type="datetime1">
              <a:rPr lang="cs-CZ" altLang="en-US" smtClean="0">
                <a:solidFill>
                  <a:srgbClr val="000000"/>
                </a:solidFill>
              </a:rPr>
              <a:t>12. 10. 2019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15.3.2010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3A96B-B6F7-4DFE-9D0C-A905AFEBE31B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9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CBD3A-6CA1-4C99-BA2C-4136FD55FA12}" type="datetime1">
              <a:rPr lang="cs-CZ" altLang="en-US" smtClean="0">
                <a:solidFill>
                  <a:srgbClr val="000000"/>
                </a:solidFill>
              </a:rPr>
              <a:t>12. 10. 2019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>
                <a:solidFill>
                  <a:srgbClr val="000000"/>
                </a:solidFill>
              </a:rPr>
              <a:t>15.3.2010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0B6EF-9F1F-4A20-8E57-628CA7DBB32C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2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E00009-AE99-4BD0-BAC7-02704DC3CE3E}" type="datetime1">
              <a:rPr lang="cs-CZ" altLang="en-US" smtClean="0">
                <a:solidFill>
                  <a:srgbClr val="000000"/>
                </a:solidFill>
              </a:rPr>
              <a:t>12. 10. 2019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en-US">
                <a:solidFill>
                  <a:srgbClr val="000000"/>
                </a:solidFill>
              </a:rPr>
              <a:t>15.3.2010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BB4522-D043-47DD-B4F3-D2FF51DAD7DE}" type="slidenum">
              <a:rPr lang="cs-CZ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5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ium.cz/images/PDF/new2standart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r-consult.cz/cenik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alueserve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exander_Osterwald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en.wikipedia.org/wiki/Yves_Pigneu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zivatel\AppData\Local\Microsoft\Windows\Temporary Internet Files\Content.IE5\KMWSU0ZT\business-people-group[1]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saturation sat="1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136" b="10925"/>
          <a:stretch/>
        </p:blipFill>
        <p:spPr bwMode="auto">
          <a:xfrm>
            <a:off x="755576" y="2420888"/>
            <a:ext cx="7416824" cy="410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Management poradenské firmy</a:t>
            </a:r>
            <a:br>
              <a:rPr lang="cs-CZ" dirty="0" smtClean="0"/>
            </a:br>
            <a:endParaRPr lang="en-GB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19672" y="3573016"/>
            <a:ext cx="6553200" cy="1752600"/>
          </a:xfrm>
        </p:spPr>
        <p:txBody>
          <a:bodyPr/>
          <a:lstStyle/>
          <a:p>
            <a:r>
              <a:rPr lang="cs-CZ" dirty="0" smtClean="0"/>
              <a:t>Eva Švandová</a:t>
            </a:r>
            <a:endParaRPr lang="en-GB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52CA-EDFB-4BBD-ABC9-936E8E973CE3}" type="datetime1">
              <a:rPr lang="cs-CZ" smtClean="0"/>
              <a:t>12. 10. 2019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35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9939" y="65825"/>
            <a:ext cx="8229600" cy="1143000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business model </a:t>
            </a:r>
            <a:r>
              <a:rPr lang="cs-CZ" dirty="0" err="1" smtClean="0"/>
              <a:t>canvas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" t="13238" r="23256" b="5179"/>
          <a:stretch/>
        </p:blipFill>
        <p:spPr bwMode="auto">
          <a:xfrm>
            <a:off x="443880" y="1052736"/>
            <a:ext cx="8088557" cy="575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2F6BED-54A2-431D-835A-45083194D1FA}" type="datetime1">
              <a:rPr lang="cs-CZ" altLang="en-US" smtClean="0">
                <a:solidFill>
                  <a:srgbClr val="000000"/>
                </a:solidFill>
              </a:rPr>
              <a:t>12. 10. 2019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8ABE93-3FFB-45F7-B6FD-0825E1E61515}" type="datetime1">
              <a:rPr lang="cs-CZ" altLang="en-US" smtClean="0">
                <a:solidFill>
                  <a:srgbClr val="000000"/>
                </a:solidFill>
              </a:rPr>
              <a:t>12. 10. 2019</a:t>
            </a:fld>
            <a:endParaRPr lang="cs-CZ" altLang="en-US">
              <a:solidFill>
                <a:srgbClr val="000000"/>
              </a:solidFill>
            </a:endParaRPr>
          </a:p>
        </p:txBody>
      </p:sp>
      <p:pic>
        <p:nvPicPr>
          <p:cNvPr id="1026" name="Picture 2" descr="https://innovationmanagement.se/wp-content/uploads/2015/07/01-eden-mccallum-business-mode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" r="6118"/>
          <a:stretch/>
        </p:blipFill>
        <p:spPr bwMode="auto">
          <a:xfrm>
            <a:off x="107504" y="476672"/>
            <a:ext cx="880634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76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E5724-F1D1-410E-AC99-9498A7BC0588}" type="datetime1">
              <a:rPr lang="cs-CZ" smtClean="0"/>
              <a:t>12. 10. 2019</a:t>
            </a:fld>
            <a:endParaRPr lang="en-GB"/>
          </a:p>
        </p:txBody>
      </p:sp>
      <p:pic>
        <p:nvPicPr>
          <p:cNvPr id="1026" name="Picture 2" descr="http://www.innovationmanagement.se/wp-content/uploads/2015/07/03-mckinsey-co-business-mode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" t="2956" r="5946" b="1915"/>
          <a:stretch/>
        </p:blipFill>
        <p:spPr bwMode="auto">
          <a:xfrm>
            <a:off x="107504" y="260648"/>
            <a:ext cx="8948720" cy="627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69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usnadňuje „</a:t>
            </a:r>
            <a:r>
              <a:rPr lang="cs-CZ" dirty="0" err="1" smtClean="0"/>
              <a:t>disruption</a:t>
            </a:r>
            <a:r>
              <a:rPr lang="cs-CZ" dirty="0" smtClean="0"/>
              <a:t>“ stávajících business modelů poradenství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b="1" dirty="0" err="1" smtClean="0"/>
              <a:t>Labor</a:t>
            </a:r>
            <a:r>
              <a:rPr lang="cs-CZ" b="1" dirty="0" smtClean="0"/>
              <a:t> </a:t>
            </a:r>
            <a:r>
              <a:rPr lang="cs-CZ" b="1" dirty="0" err="1" smtClean="0"/>
              <a:t>intensive</a:t>
            </a:r>
            <a:r>
              <a:rPr lang="cs-CZ" b="1" dirty="0" smtClean="0"/>
              <a:t> - </a:t>
            </a:r>
            <a:r>
              <a:rPr lang="cs-CZ" dirty="0" err="1" smtClean="0"/>
              <a:t>rely</a:t>
            </a:r>
            <a:r>
              <a:rPr lang="cs-CZ" dirty="0" smtClean="0"/>
              <a:t> </a:t>
            </a:r>
            <a:r>
              <a:rPr lang="cs-CZ" dirty="0"/>
              <a:t>on </a:t>
            </a:r>
            <a:r>
              <a:rPr lang="cs-CZ" dirty="0" err="1"/>
              <a:t>humans</a:t>
            </a:r>
            <a:r>
              <a:rPr lang="cs-CZ" dirty="0"/>
              <a:t> as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fundamental</a:t>
            </a:r>
            <a:r>
              <a:rPr lang="cs-CZ" dirty="0"/>
              <a:t> source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, </a:t>
            </a:r>
            <a:r>
              <a:rPr lang="cs-CZ" dirty="0" err="1"/>
              <a:t>analysis</a:t>
            </a:r>
            <a:r>
              <a:rPr lang="cs-CZ" dirty="0"/>
              <a:t>, </a:t>
            </a:r>
            <a:r>
              <a:rPr lang="cs-CZ" dirty="0" err="1"/>
              <a:t>recommendations</a:t>
            </a:r>
            <a:r>
              <a:rPr lang="cs-CZ" dirty="0"/>
              <a:t>,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definition</a:t>
            </a:r>
            <a:r>
              <a:rPr lang="cs-CZ" dirty="0"/>
              <a:t>, </a:t>
            </a:r>
            <a:r>
              <a:rPr lang="cs-CZ" dirty="0" err="1"/>
              <a:t>process</a:t>
            </a:r>
            <a:r>
              <a:rPr lang="cs-CZ" dirty="0"/>
              <a:t> management, and </a:t>
            </a:r>
            <a:r>
              <a:rPr lang="cs-CZ" dirty="0" err="1"/>
              <a:t>facilitation</a:t>
            </a:r>
            <a:r>
              <a:rPr lang="cs-CZ" dirty="0"/>
              <a:t>.</a:t>
            </a:r>
            <a:endParaRPr lang="en-GB" dirty="0"/>
          </a:p>
          <a:p>
            <a:pPr lvl="0"/>
            <a:r>
              <a:rPr lang="cs-CZ" b="1" dirty="0" err="1"/>
              <a:t>Billable</a:t>
            </a:r>
            <a:r>
              <a:rPr lang="cs-CZ" b="1" dirty="0"/>
              <a:t> </a:t>
            </a:r>
            <a:r>
              <a:rPr lang="cs-CZ" b="1" dirty="0" err="1"/>
              <a:t>time-based</a:t>
            </a:r>
            <a:r>
              <a:rPr lang="cs-CZ" b="1" dirty="0"/>
              <a:t> business model.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fee</a:t>
            </a:r>
            <a:r>
              <a:rPr lang="cs-CZ" dirty="0"/>
              <a:t> </a:t>
            </a:r>
            <a:r>
              <a:rPr lang="cs-CZ" dirty="0" err="1"/>
              <a:t>structure</a:t>
            </a:r>
            <a:r>
              <a:rPr lang="cs-CZ" dirty="0"/>
              <a:t> </a:t>
            </a:r>
            <a:r>
              <a:rPr lang="cs-CZ" dirty="0" err="1"/>
              <a:t>underlying</a:t>
            </a:r>
            <a:r>
              <a:rPr lang="cs-CZ" dirty="0"/>
              <a:t> most </a:t>
            </a:r>
            <a:r>
              <a:rPr lang="cs-CZ" dirty="0" err="1"/>
              <a:t>consulting</a:t>
            </a:r>
            <a:r>
              <a:rPr lang="cs-CZ" dirty="0"/>
              <a:t> </a:t>
            </a:r>
            <a:r>
              <a:rPr lang="cs-CZ" dirty="0" err="1"/>
              <a:t>services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tied</a:t>
            </a:r>
            <a:r>
              <a:rPr lang="cs-CZ" dirty="0"/>
              <a:t> to </a:t>
            </a:r>
            <a:r>
              <a:rPr lang="cs-CZ" dirty="0" err="1"/>
              <a:t>billable</a:t>
            </a:r>
            <a:r>
              <a:rPr lang="cs-CZ" dirty="0"/>
              <a:t> </a:t>
            </a:r>
            <a:r>
              <a:rPr lang="cs-CZ" dirty="0" err="1"/>
              <a:t>hours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days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encourages</a:t>
            </a:r>
            <a:r>
              <a:rPr lang="cs-CZ" dirty="0"/>
              <a:t> </a:t>
            </a:r>
            <a:r>
              <a:rPr lang="cs-CZ" dirty="0" err="1"/>
              <a:t>lengthy</a:t>
            </a:r>
            <a:r>
              <a:rPr lang="cs-CZ" dirty="0"/>
              <a:t>, </a:t>
            </a:r>
            <a:r>
              <a:rPr lang="cs-CZ" dirty="0" err="1"/>
              <a:t>overstaffed</a:t>
            </a:r>
            <a:r>
              <a:rPr lang="cs-CZ" dirty="0"/>
              <a:t> </a:t>
            </a:r>
            <a:r>
              <a:rPr lang="cs-CZ" dirty="0" err="1"/>
              <a:t>engagements</a:t>
            </a:r>
            <a:r>
              <a:rPr lang="cs-CZ" dirty="0"/>
              <a:t> to </a:t>
            </a:r>
            <a:r>
              <a:rPr lang="cs-CZ" dirty="0" err="1"/>
              <a:t>maximize</a:t>
            </a:r>
            <a:r>
              <a:rPr lang="cs-CZ" dirty="0"/>
              <a:t> </a:t>
            </a:r>
            <a:r>
              <a:rPr lang="cs-CZ" dirty="0" err="1"/>
              <a:t>revenue</a:t>
            </a:r>
            <a:r>
              <a:rPr lang="cs-CZ" dirty="0"/>
              <a:t>.</a:t>
            </a:r>
            <a:endParaRPr lang="en-GB" dirty="0"/>
          </a:p>
          <a:p>
            <a:pPr lvl="0"/>
            <a:r>
              <a:rPr lang="cs-CZ" b="1" dirty="0" err="1"/>
              <a:t>High</a:t>
            </a:r>
            <a:r>
              <a:rPr lang="cs-CZ" b="1" dirty="0"/>
              <a:t> </a:t>
            </a:r>
            <a:r>
              <a:rPr lang="cs-CZ" b="1" dirty="0" err="1"/>
              <a:t>margins</a:t>
            </a:r>
            <a:r>
              <a:rPr lang="cs-CZ" b="1" dirty="0"/>
              <a:t>.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cost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"</a:t>
            </a:r>
            <a:r>
              <a:rPr lang="cs-CZ" dirty="0" err="1"/>
              <a:t>goods</a:t>
            </a:r>
            <a:r>
              <a:rPr lang="cs-CZ" dirty="0"/>
              <a:t>" in </a:t>
            </a:r>
            <a:r>
              <a:rPr lang="cs-CZ" dirty="0" err="1"/>
              <a:t>consulting</a:t>
            </a:r>
            <a:r>
              <a:rPr lang="cs-CZ" dirty="0"/>
              <a:t> </a:t>
            </a:r>
            <a:r>
              <a:rPr lang="cs-CZ" dirty="0" err="1"/>
              <a:t>refers</a:t>
            </a:r>
            <a:r>
              <a:rPr lang="cs-CZ" dirty="0"/>
              <a:t> not to </a:t>
            </a:r>
            <a:r>
              <a:rPr lang="cs-CZ" dirty="0" err="1"/>
              <a:t>products</a:t>
            </a:r>
            <a:r>
              <a:rPr lang="cs-CZ" dirty="0"/>
              <a:t> but to </a:t>
            </a:r>
            <a:r>
              <a:rPr lang="cs-CZ" dirty="0" err="1"/>
              <a:t>people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billable</a:t>
            </a:r>
            <a:r>
              <a:rPr lang="cs-CZ" dirty="0"/>
              <a:t> </a:t>
            </a:r>
            <a:r>
              <a:rPr lang="cs-CZ" dirty="0" err="1"/>
              <a:t>rates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junior </a:t>
            </a:r>
            <a:r>
              <a:rPr lang="cs-CZ" dirty="0" err="1"/>
              <a:t>consultants</a:t>
            </a:r>
            <a:r>
              <a:rPr lang="cs-CZ" dirty="0"/>
              <a:t> in most </a:t>
            </a:r>
            <a:r>
              <a:rPr lang="cs-CZ" dirty="0" err="1"/>
              <a:t>large</a:t>
            </a:r>
            <a:r>
              <a:rPr lang="cs-CZ" dirty="0"/>
              <a:t> </a:t>
            </a:r>
            <a:r>
              <a:rPr lang="cs-CZ" dirty="0" err="1"/>
              <a:t>firms</a:t>
            </a:r>
            <a:r>
              <a:rPr lang="cs-CZ" dirty="0"/>
              <a:t> far </a:t>
            </a:r>
            <a:r>
              <a:rPr lang="cs-CZ" dirty="0" err="1"/>
              <a:t>exceed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are </a:t>
            </a:r>
            <a:r>
              <a:rPr lang="cs-CZ" dirty="0" err="1"/>
              <a:t>paid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firms</a:t>
            </a:r>
            <a:r>
              <a:rPr lang="cs-CZ" dirty="0"/>
              <a:t> in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. </a:t>
            </a:r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pricing</a:t>
            </a:r>
            <a:r>
              <a:rPr lang="cs-CZ" dirty="0"/>
              <a:t> </a:t>
            </a:r>
            <a:r>
              <a:rPr lang="cs-CZ" dirty="0" err="1"/>
              <a:t>models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dramatically</a:t>
            </a:r>
            <a:r>
              <a:rPr lang="cs-CZ" dirty="0"/>
              <a:t> </a:t>
            </a:r>
            <a:r>
              <a:rPr lang="cs-CZ" dirty="0" err="1"/>
              <a:t>increase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profitability </a:t>
            </a:r>
            <a:r>
              <a:rPr lang="cs-CZ" dirty="0" err="1"/>
              <a:t>of</a:t>
            </a:r>
            <a:r>
              <a:rPr lang="cs-CZ" dirty="0"/>
              <a:t> many </a:t>
            </a:r>
            <a:r>
              <a:rPr lang="cs-CZ" dirty="0" err="1"/>
              <a:t>projects</a:t>
            </a:r>
            <a:r>
              <a:rPr lang="cs-CZ" dirty="0"/>
              <a:t> and </a:t>
            </a:r>
            <a:r>
              <a:rPr lang="cs-CZ" dirty="0" err="1"/>
              <a:t>firms</a:t>
            </a:r>
            <a:r>
              <a:rPr lang="cs-CZ" dirty="0" smtClean="0"/>
              <a:t>.</a:t>
            </a:r>
            <a:endParaRPr lang="en-GB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8991E5-FF1A-49D0-91B0-8DDA762297F2}" type="datetime1">
              <a:rPr lang="cs-CZ" altLang="en-US" smtClean="0">
                <a:solidFill>
                  <a:srgbClr val="000000"/>
                </a:solidFill>
              </a:rPr>
              <a:t>12. 10. 2019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1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usnadňuje „</a:t>
            </a:r>
            <a:r>
              <a:rPr lang="cs-CZ" dirty="0" err="1" smtClean="0"/>
              <a:t>disruption</a:t>
            </a:r>
            <a:r>
              <a:rPr lang="cs-CZ" dirty="0" smtClean="0"/>
              <a:t>“ stávajících business modelů poradenství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b="1" dirty="0" err="1" smtClean="0"/>
              <a:t>Time-bound</a:t>
            </a:r>
            <a:r>
              <a:rPr lang="cs-CZ" b="1" dirty="0" smtClean="0"/>
              <a:t> </a:t>
            </a:r>
            <a:r>
              <a:rPr lang="cs-CZ" b="1" dirty="0" err="1"/>
              <a:t>value</a:t>
            </a:r>
            <a:r>
              <a:rPr lang="cs-CZ" b="1" dirty="0"/>
              <a:t>.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increasing</a:t>
            </a:r>
            <a:r>
              <a:rPr lang="cs-CZ" dirty="0"/>
              <a:t> pace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moment a </a:t>
            </a:r>
            <a:r>
              <a:rPr lang="cs-CZ" dirty="0" err="1"/>
              <a:t>research</a:t>
            </a:r>
            <a:r>
              <a:rPr lang="cs-CZ" dirty="0"/>
              <a:t> report, </a:t>
            </a:r>
            <a:r>
              <a:rPr lang="cs-CZ" dirty="0" err="1"/>
              <a:t>competitive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strategic</a:t>
            </a:r>
            <a:r>
              <a:rPr lang="cs-CZ" dirty="0"/>
              <a:t> </a:t>
            </a:r>
            <a:r>
              <a:rPr lang="cs-CZ" dirty="0" err="1"/>
              <a:t>plan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delivered</a:t>
            </a:r>
            <a:r>
              <a:rPr lang="cs-CZ" dirty="0"/>
              <a:t> to a </a:t>
            </a:r>
            <a:r>
              <a:rPr lang="cs-CZ" dirty="0" err="1"/>
              <a:t>client</a:t>
            </a:r>
            <a:r>
              <a:rPr lang="cs-CZ" dirty="0"/>
              <a:t>,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currency</a:t>
            </a:r>
            <a:r>
              <a:rPr lang="cs-CZ" dirty="0"/>
              <a:t> and relevance </a:t>
            </a:r>
            <a:r>
              <a:rPr lang="cs-CZ" dirty="0" err="1"/>
              <a:t>rapidly</a:t>
            </a:r>
            <a:r>
              <a:rPr lang="cs-CZ" dirty="0"/>
              <a:t> </a:t>
            </a:r>
            <a:r>
              <a:rPr lang="cs-CZ" dirty="0" err="1"/>
              <a:t>diminishes</a:t>
            </a:r>
            <a:r>
              <a:rPr lang="cs-CZ" dirty="0"/>
              <a:t> as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trends</a:t>
            </a:r>
            <a:r>
              <a:rPr lang="cs-CZ" dirty="0"/>
              <a:t>, </a:t>
            </a:r>
            <a:r>
              <a:rPr lang="cs-CZ" dirty="0" err="1"/>
              <a:t>issues</a:t>
            </a:r>
            <a:r>
              <a:rPr lang="cs-CZ" dirty="0"/>
              <a:t>, and </a:t>
            </a:r>
            <a:r>
              <a:rPr lang="cs-CZ" dirty="0" err="1"/>
              <a:t>unforeseen</a:t>
            </a:r>
            <a:r>
              <a:rPr lang="cs-CZ" dirty="0"/>
              <a:t> </a:t>
            </a:r>
            <a:r>
              <a:rPr lang="cs-CZ" dirty="0" err="1"/>
              <a:t>disrupters</a:t>
            </a:r>
            <a:r>
              <a:rPr lang="cs-CZ" dirty="0"/>
              <a:t> </a:t>
            </a:r>
            <a:r>
              <a:rPr lang="cs-CZ" dirty="0" err="1"/>
              <a:t>arise</a:t>
            </a:r>
            <a:r>
              <a:rPr lang="cs-CZ" dirty="0"/>
              <a:t>.</a:t>
            </a:r>
            <a:endParaRPr lang="en-GB" dirty="0"/>
          </a:p>
          <a:p>
            <a:pPr lvl="0"/>
            <a:r>
              <a:rPr lang="cs-CZ" b="1" dirty="0" err="1"/>
              <a:t>Knowledge</a:t>
            </a:r>
            <a:r>
              <a:rPr lang="cs-CZ" b="1" dirty="0"/>
              <a:t> </a:t>
            </a:r>
            <a:r>
              <a:rPr lang="cs-CZ" b="1" dirty="0" err="1"/>
              <a:t>commoditization</a:t>
            </a:r>
            <a:r>
              <a:rPr lang="cs-CZ" b="1" dirty="0"/>
              <a:t>.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models</a:t>
            </a:r>
            <a:r>
              <a:rPr lang="cs-CZ" dirty="0"/>
              <a:t>, </a:t>
            </a:r>
            <a:r>
              <a:rPr lang="cs-CZ" dirty="0" err="1"/>
              <a:t>templates</a:t>
            </a:r>
            <a:r>
              <a:rPr lang="cs-CZ" dirty="0"/>
              <a:t>, and </a:t>
            </a:r>
            <a:r>
              <a:rPr lang="cs-CZ" dirty="0" err="1"/>
              <a:t>tools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consulting</a:t>
            </a:r>
            <a:r>
              <a:rPr lang="cs-CZ" dirty="0"/>
              <a:t> </a:t>
            </a:r>
            <a:r>
              <a:rPr lang="cs-CZ" dirty="0" err="1"/>
              <a:t>trade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historically</a:t>
            </a:r>
            <a:r>
              <a:rPr lang="cs-CZ" dirty="0"/>
              <a:t>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kept</a:t>
            </a:r>
            <a:r>
              <a:rPr lang="cs-CZ" dirty="0"/>
              <a:t> "</a:t>
            </a:r>
            <a:r>
              <a:rPr lang="cs-CZ" dirty="0" err="1"/>
              <a:t>secret</a:t>
            </a:r>
            <a:r>
              <a:rPr lang="cs-CZ" dirty="0"/>
              <a:t>" by </a:t>
            </a:r>
            <a:r>
              <a:rPr lang="cs-CZ" dirty="0" err="1"/>
              <a:t>consultants</a:t>
            </a:r>
            <a:r>
              <a:rPr lang="cs-CZ" dirty="0"/>
              <a:t> and </a:t>
            </a:r>
            <a:r>
              <a:rPr lang="cs-CZ" dirty="0" err="1"/>
              <a:t>locked</a:t>
            </a:r>
            <a:r>
              <a:rPr lang="cs-CZ" dirty="0"/>
              <a:t> </a:t>
            </a:r>
            <a:r>
              <a:rPr lang="cs-CZ" dirty="0" err="1"/>
              <a:t>away</a:t>
            </a:r>
            <a:r>
              <a:rPr lang="cs-CZ" dirty="0"/>
              <a:t> as </a:t>
            </a:r>
            <a:r>
              <a:rPr lang="cs-CZ" dirty="0" err="1"/>
              <a:t>intellectual</a:t>
            </a:r>
            <a:r>
              <a:rPr lang="cs-CZ" dirty="0"/>
              <a:t> </a:t>
            </a:r>
            <a:r>
              <a:rPr lang="cs-CZ" dirty="0" err="1"/>
              <a:t>capital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"</a:t>
            </a:r>
            <a:r>
              <a:rPr lang="cs-CZ" dirty="0" err="1"/>
              <a:t>democratization</a:t>
            </a:r>
            <a:r>
              <a:rPr lang="cs-CZ" dirty="0"/>
              <a:t>" </a:t>
            </a:r>
            <a:r>
              <a:rPr lang="cs-CZ" dirty="0" err="1"/>
              <a:t>of</a:t>
            </a:r>
            <a:r>
              <a:rPr lang="cs-CZ" dirty="0"/>
              <a:t> just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everything</a:t>
            </a:r>
            <a:r>
              <a:rPr lang="cs-CZ" dirty="0"/>
              <a:t>, </a:t>
            </a:r>
            <a:r>
              <a:rPr lang="cs-CZ" dirty="0" err="1"/>
              <a:t>including</a:t>
            </a:r>
            <a:r>
              <a:rPr lang="cs-CZ" dirty="0"/>
              <a:t> management </a:t>
            </a:r>
            <a:r>
              <a:rPr lang="cs-CZ" dirty="0" err="1"/>
              <a:t>information</a:t>
            </a:r>
            <a:r>
              <a:rPr lang="cs-CZ" dirty="0"/>
              <a:t> and </a:t>
            </a:r>
            <a:r>
              <a:rPr lang="cs-CZ" dirty="0" err="1"/>
              <a:t>knowledge</a:t>
            </a:r>
            <a:r>
              <a:rPr lang="cs-CZ" dirty="0"/>
              <a:t>,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continue</a:t>
            </a:r>
            <a:r>
              <a:rPr lang="cs-CZ" dirty="0"/>
              <a:t> so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anyone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access</a:t>
            </a:r>
            <a:r>
              <a:rPr lang="cs-CZ" dirty="0"/>
              <a:t> and </a:t>
            </a:r>
            <a:r>
              <a:rPr lang="cs-CZ" dirty="0" err="1"/>
              <a:t>apply</a:t>
            </a:r>
            <a:r>
              <a:rPr lang="cs-CZ" dirty="0"/>
              <a:t> "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practices</a:t>
            </a:r>
            <a:r>
              <a:rPr lang="cs-CZ" dirty="0"/>
              <a:t>" on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.</a:t>
            </a:r>
            <a:endParaRPr lang="en-GB" dirty="0"/>
          </a:p>
          <a:p>
            <a:endParaRPr lang="en-GB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B710BF-ACFF-47B2-9457-20A9516C13E5}" type="datetime1">
              <a:rPr lang="cs-CZ" altLang="en-US" smtClean="0">
                <a:solidFill>
                  <a:srgbClr val="000000"/>
                </a:solidFill>
              </a:rPr>
              <a:t>12. 10. 2019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1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438953-1618-47C1-91E0-35054D77312D}" type="datetime1">
              <a:rPr lang="cs-CZ" altLang="en-US" smtClean="0">
                <a:solidFill>
                  <a:srgbClr val="000000"/>
                </a:solidFill>
              </a:rPr>
              <a:t>12. 10. 2019</a:t>
            </a:fld>
            <a:endParaRPr lang="cs-CZ" altLang="en-US">
              <a:solidFill>
                <a:srgbClr val="000000"/>
              </a:solidFill>
            </a:endParaRPr>
          </a:p>
        </p:txBody>
      </p:sp>
      <p:pic>
        <p:nvPicPr>
          <p:cNvPr id="6" name="Obrázek 5" descr="consulting disrupt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255468" cy="4846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284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Organizační struktura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14093"/>
          </a:xfrm>
        </p:spPr>
        <p:txBody>
          <a:bodyPr>
            <a:normAutofit/>
          </a:bodyPr>
          <a:lstStyle/>
          <a:p>
            <a:r>
              <a:rPr lang="cs-CZ" dirty="0" err="1" smtClean="0"/>
              <a:t>Divizionalizace</a:t>
            </a:r>
            <a:endParaRPr lang="cs-CZ" dirty="0" smtClean="0"/>
          </a:p>
          <a:p>
            <a:r>
              <a:rPr lang="cs-CZ" dirty="0" smtClean="0"/>
              <a:t>Zodpovědnost za výsledky - sdílená (</a:t>
            </a:r>
            <a:r>
              <a:rPr lang="cs-CZ" dirty="0" err="1" smtClean="0"/>
              <a:t>one-firm</a:t>
            </a:r>
            <a:r>
              <a:rPr lang="cs-CZ" dirty="0" smtClean="0"/>
              <a:t> model) vs. oddělené (</a:t>
            </a:r>
            <a:r>
              <a:rPr lang="cs-CZ" dirty="0" err="1" smtClean="0"/>
              <a:t>warlord</a:t>
            </a:r>
            <a:r>
              <a:rPr lang="cs-CZ" dirty="0" smtClean="0"/>
              <a:t> model)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395C-6003-4EE2-9C57-A3D5CB7797BC}" type="datetime1">
              <a:rPr lang="cs-CZ" smtClean="0"/>
              <a:t>12. 10. 2019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0" t="34624" r="40820" b="45515"/>
          <a:stretch/>
        </p:blipFill>
        <p:spPr bwMode="auto">
          <a:xfrm>
            <a:off x="107504" y="3501008"/>
            <a:ext cx="4096488" cy="104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8" t="41954" r="36172" b="25680"/>
          <a:stretch/>
        </p:blipFill>
        <p:spPr bwMode="auto">
          <a:xfrm>
            <a:off x="4932040" y="3501008"/>
            <a:ext cx="3976544" cy="174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C:\Users\Uzivatel\AppData\Local\Microsoft\Windows\Temporary Internet Files\Content.IE5\Y9QLRTUW\global-business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061" y="260648"/>
            <a:ext cx="2418686" cy="195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8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Ekonomika poradenské organizace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Pevná cena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Cena na základě nákladů – pevná částka (prémie ) plus náklady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Cena na základě výkonu –  honoráře podmíněné výsledky tzv. kontingenční honorář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dirty="0" smtClean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D36559-5DA4-4A17-8D44-211C1728CA8F}" type="datetime1">
              <a:rPr lang="cs-CZ" altLang="en-US" smtClean="0"/>
              <a:t>12. 10. 2019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5511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Ceny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Pohybují se od 500 Kč za hodinu konzultace</a:t>
            </a:r>
          </a:p>
          <a:p>
            <a:pPr eaLnBrk="1" hangingPunct="1"/>
            <a:r>
              <a:rPr lang="cs-CZ" altLang="cs-CZ" smtClean="0"/>
              <a:t>Personální audit cca 30.000,-</a:t>
            </a:r>
          </a:p>
          <a:p>
            <a:pPr eaLnBrk="1" hangingPunct="1"/>
            <a:r>
              <a:rPr lang="cs-CZ" altLang="cs-CZ" smtClean="0">
                <a:hlinkClick r:id="rId3"/>
              </a:rPr>
              <a:t>http://www.alium.cz/images/PDF/new2standart.pdf</a:t>
            </a:r>
            <a:endParaRPr lang="cs-CZ" altLang="cs-CZ" smtClean="0"/>
          </a:p>
          <a:p>
            <a:pPr eaLnBrk="1" hangingPunct="1"/>
            <a:r>
              <a:rPr lang="cs-CZ" altLang="cs-CZ" smtClean="0">
                <a:hlinkClick r:id="rId4"/>
              </a:rPr>
              <a:t>http://www.mr-consult.cz/cenik/</a:t>
            </a:r>
            <a:endParaRPr lang="cs-CZ" altLang="cs-CZ" smtClean="0"/>
          </a:p>
          <a:p>
            <a:pPr eaLnBrk="1" hangingPunct="1"/>
            <a:r>
              <a:rPr lang="cs-CZ" altLang="cs-CZ" smtClean="0"/>
              <a:t>http://vtconsult.webnode.cz/cenik/</a:t>
            </a:r>
          </a:p>
          <a:p>
            <a:pPr eaLnBrk="1" hangingPunct="1"/>
            <a:endParaRPr lang="cs-CZ" altLang="cs-CZ" smtClean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2FE613-B8AB-42C1-B501-586DEF45728F}" type="datetime1">
              <a:rPr lang="cs-CZ" altLang="en-US" smtClean="0"/>
              <a:t>12. 10. 2019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93179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Poradenská smlouva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600" smtClean="0"/>
              <a:t>výstupem fáze vstupu, následuje po schválení nabídky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smtClean="0"/>
              <a:t>vhodné vyhledat právního poradce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smtClean="0"/>
              <a:t>formy uzavírání smluv: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sz="2200" smtClean="0"/>
              <a:t>ústní dohoda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sz="2200" smtClean="0"/>
              <a:t>písemný souhlas s dohodou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sz="2200" smtClean="0"/>
              <a:t>písemná smlouva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smtClean="0"/>
              <a:t>smlouva s pevnou cenou; s cenou stanovenou na základě nákladů; na základě výkonu; motivační smlouva</a:t>
            </a:r>
          </a:p>
          <a:p>
            <a:pPr eaLnBrk="1" hangingPunct="1">
              <a:lnSpc>
                <a:spcPct val="90000"/>
              </a:lnSpc>
            </a:pPr>
            <a:endParaRPr lang="cs-CZ" altLang="cs-CZ" sz="2600" smtClean="0"/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cs-CZ" altLang="cs-CZ" sz="2200" smtClean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8EE0E-4AD8-4AC2-B8BF-C44F4887F2A7}" type="datetime1">
              <a:rPr lang="cs-CZ" altLang="en-US" smtClean="0"/>
              <a:t>12. 10. 2019</a:t>
            </a:fld>
            <a:endParaRPr lang="cs-CZ" altLang="en-US"/>
          </a:p>
        </p:txBody>
      </p:sp>
      <p:pic>
        <p:nvPicPr>
          <p:cNvPr id="32773" name="Picture 4" descr="MCBD06689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3375"/>
            <a:ext cx="12430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1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přednášky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 smtClean="0"/>
              <a:t>Hodnotový řetězec</a:t>
            </a:r>
          </a:p>
          <a:p>
            <a:pPr lvl="1"/>
            <a:r>
              <a:rPr lang="cs-CZ" dirty="0" smtClean="0"/>
              <a:t>Případová studie outsourcing</a:t>
            </a:r>
          </a:p>
          <a:p>
            <a:pPr lvl="1"/>
            <a:r>
              <a:rPr lang="cs-CZ" dirty="0" smtClean="0"/>
              <a:t>Business model</a:t>
            </a:r>
          </a:p>
          <a:p>
            <a:pPr lvl="1"/>
            <a:r>
              <a:rPr lang="cs-CZ" dirty="0" smtClean="0"/>
              <a:t>Případová studie Business model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1259E-648A-403C-92C0-67EE731C6497}" type="datetime1">
              <a:rPr lang="cs-CZ" altLang="en-US" smtClean="0">
                <a:solidFill>
                  <a:srgbClr val="000000"/>
                </a:solidFill>
              </a:rPr>
              <a:t>12. 10. 2019</a:t>
            </a:fld>
            <a:endParaRPr lang="cs-CZ" altLang="en-US">
              <a:solidFill>
                <a:srgbClr val="000000"/>
              </a:solidFill>
            </a:endParaRPr>
          </a:p>
        </p:txBody>
      </p:sp>
      <p:pic>
        <p:nvPicPr>
          <p:cNvPr id="4098" name="Picture 2" descr="C:\Users\Uzivatel\AppData\Local\Microsoft\Windows\Temporary Internet Files\Content.IE5\Z650BUM8\list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424" y="446119"/>
            <a:ext cx="1304977" cy="190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8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Písemná smlouva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smlouva o dílo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err="1" smtClean="0"/>
              <a:t>inominátní</a:t>
            </a:r>
            <a:r>
              <a:rPr lang="cs-CZ" altLang="cs-CZ" sz="2600" dirty="0" smtClean="0"/>
              <a:t> smlouvy - umožňuje účastníkům smluvního vztahu uzavřít i takovou smlouvu, která není upravena jako typ smlouvy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čtyři podstatné náležitosti smlouvy: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sz="2200" dirty="0" smtClean="0"/>
              <a:t>strany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sz="2200" dirty="0" smtClean="0"/>
              <a:t>předmět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sz="2200" dirty="0" smtClean="0"/>
              <a:t>lhůta, termín nebo jinak vymezený čas plnění smlouvy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sz="2200" dirty="0" smtClean="0"/>
              <a:t>cena</a:t>
            </a:r>
          </a:p>
          <a:p>
            <a:pPr eaLnBrk="1" hangingPunct="1">
              <a:lnSpc>
                <a:spcPct val="80000"/>
              </a:lnSpc>
            </a:pPr>
            <a:endParaRPr lang="cs-CZ" altLang="cs-CZ" sz="26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600" dirty="0" smtClean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2B1716-51B8-43DA-B8FA-3B9F6624620C}" type="datetime1">
              <a:rPr lang="cs-CZ" altLang="en-US" smtClean="0"/>
              <a:t>12. 10. 2019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5485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662154" cy="1139825"/>
          </a:xfrm>
        </p:spPr>
        <p:txBody>
          <a:bodyPr/>
          <a:lstStyle/>
          <a:p>
            <a:r>
              <a:rPr lang="cs-CZ" dirty="0" smtClean="0"/>
              <a:t>Hodnotový řetězec poradenské organizace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8671" y="1772816"/>
            <a:ext cx="4258816" cy="4713387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Prodej předchází výkonu</a:t>
            </a:r>
          </a:p>
          <a:p>
            <a:r>
              <a:rPr lang="cs-CZ" dirty="0" smtClean="0"/>
              <a:t>Nabídka služeb namísto fyzického produktu</a:t>
            </a:r>
          </a:p>
          <a:p>
            <a:r>
              <a:rPr lang="cs-CZ" dirty="0" smtClean="0"/>
              <a:t>Chybí vstupní a výstupní logistika</a:t>
            </a:r>
          </a:p>
          <a:p>
            <a:r>
              <a:rPr lang="cs-CZ" dirty="0" smtClean="0"/>
              <a:t>R</a:t>
            </a:r>
            <a:r>
              <a:rPr lang="en-US" dirty="0" smtClean="0"/>
              <a:t>&amp;</a:t>
            </a:r>
            <a:r>
              <a:rPr lang="cs-CZ" dirty="0" smtClean="0"/>
              <a:t>D o znalostech nikoliv o fyzickém produktu</a:t>
            </a:r>
          </a:p>
          <a:p>
            <a:r>
              <a:rPr lang="cs-CZ" dirty="0" err="1" smtClean="0"/>
              <a:t>Recruitment</a:t>
            </a:r>
            <a:r>
              <a:rPr lang="cs-CZ" dirty="0" smtClean="0"/>
              <a:t> nahrazuje nakupování</a:t>
            </a:r>
            <a:endParaRPr lang="en-GB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9482-9871-493C-AE42-57B5C07A0C4D}" type="datetime1">
              <a:rPr lang="cs-CZ" smtClean="0"/>
              <a:t>12. 10. 2019</a:t>
            </a:fld>
            <a:endParaRPr lang="en-GB"/>
          </a:p>
        </p:txBody>
      </p:sp>
      <p:sp>
        <p:nvSpPr>
          <p:cNvPr id="4" name="AutoShape 2" descr="Výsledek obrázku pro the value ch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30956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imap://kubatova@mail.econ.muni.cz:993/fetch%3EUID%3E.INBOX%3E20901?part=1.4&amp;type=image/jpeg&amp;filename=IMG_578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t="28710" r="4076" b="21387"/>
          <a:stretch/>
        </p:blipFill>
        <p:spPr bwMode="auto">
          <a:xfrm>
            <a:off x="4481984" y="3284984"/>
            <a:ext cx="463737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2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Činnosti poradenské organizace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Primární aktivity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Marketing</a:t>
            </a:r>
          </a:p>
          <a:p>
            <a:r>
              <a:rPr lang="cs-CZ" dirty="0" smtClean="0"/>
              <a:t>Prodej</a:t>
            </a:r>
          </a:p>
          <a:p>
            <a:r>
              <a:rPr lang="cs-CZ" dirty="0" smtClean="0"/>
              <a:t>Project design</a:t>
            </a:r>
          </a:p>
          <a:p>
            <a:r>
              <a:rPr lang="cs-CZ" dirty="0" smtClean="0"/>
              <a:t>Sběr dat</a:t>
            </a:r>
          </a:p>
          <a:p>
            <a:r>
              <a:rPr lang="cs-CZ" dirty="0" smtClean="0"/>
              <a:t>Analýza dat</a:t>
            </a:r>
          </a:p>
          <a:p>
            <a:r>
              <a:rPr lang="cs-CZ" dirty="0" smtClean="0"/>
              <a:t>Tvorba rad</a:t>
            </a:r>
          </a:p>
          <a:p>
            <a:r>
              <a:rPr lang="cs-CZ" dirty="0" smtClean="0"/>
              <a:t>Asistence s implementací</a:t>
            </a:r>
          </a:p>
          <a:p>
            <a:r>
              <a:rPr lang="cs-CZ" dirty="0" smtClean="0"/>
              <a:t>CRM</a:t>
            </a:r>
          </a:p>
          <a:p>
            <a:endParaRPr lang="en-GB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Podpůrné procesy</a:t>
            </a:r>
            <a:endParaRPr lang="en-GB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Nábor</a:t>
            </a:r>
          </a:p>
          <a:p>
            <a:r>
              <a:rPr lang="cs-CZ" dirty="0" err="1" smtClean="0"/>
              <a:t>Knowledge</a:t>
            </a:r>
            <a:r>
              <a:rPr lang="cs-CZ" dirty="0" smtClean="0"/>
              <a:t> management</a:t>
            </a:r>
          </a:p>
          <a:p>
            <a:r>
              <a:rPr lang="cs-CZ" dirty="0" smtClean="0"/>
              <a:t>Řízení lidských zdrojů</a:t>
            </a:r>
          </a:p>
          <a:p>
            <a:r>
              <a:rPr lang="cs-CZ" dirty="0" err="1" smtClean="0"/>
              <a:t>Leadership</a:t>
            </a:r>
            <a:r>
              <a:rPr lang="cs-CZ" dirty="0" smtClean="0"/>
              <a:t> a ostatní podpůrné funkce</a:t>
            </a:r>
            <a:endParaRPr lang="en-GB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0A45-745B-48BA-89E4-CC3ACE5D4D4F}" type="datetime1">
              <a:rPr lang="cs-CZ" smtClean="0"/>
              <a:t>12. 10. 2019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1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Outsourcing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Outsourcing primárních činností - Ano či ne?</a:t>
            </a:r>
          </a:p>
          <a:p>
            <a:r>
              <a:rPr lang="cs-CZ" dirty="0" smtClean="0"/>
              <a:t>Případová studie EVALUESERVE </a:t>
            </a:r>
            <a:r>
              <a:rPr lang="cs-CZ" dirty="0" smtClean="0">
                <a:hlinkClick r:id="rId3"/>
              </a:rPr>
              <a:t>https://www.evalueserve.com/</a:t>
            </a:r>
            <a:r>
              <a:rPr lang="cs-CZ" dirty="0" smtClean="0"/>
              <a:t> </a:t>
            </a:r>
          </a:p>
          <a:p>
            <a:r>
              <a:rPr lang="cs-CZ" dirty="0" smtClean="0"/>
              <a:t>V čem je rozdíl pro management firmy při outsourcingu </a:t>
            </a:r>
            <a:r>
              <a:rPr lang="cs-CZ" dirty="0"/>
              <a:t>p</a:t>
            </a:r>
            <a:r>
              <a:rPr lang="cs-CZ" dirty="0" smtClean="0"/>
              <a:t>rimárních činností vs. sekundárních?</a:t>
            </a:r>
          </a:p>
          <a:p>
            <a:r>
              <a:rPr lang="cs-CZ" dirty="0" smtClean="0"/>
              <a:t>Jaké jsou argumenty pro a proti outsourcingu primárních činností</a:t>
            </a:r>
          </a:p>
          <a:p>
            <a:r>
              <a:rPr lang="cs-CZ" dirty="0" smtClean="0"/>
              <a:t>Jaký dopad má outsourcing primárních činností na poradenství?</a:t>
            </a:r>
            <a:endParaRPr lang="en-GB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DCF2-908B-439B-BD23-344D9412166B}" type="datetime1">
              <a:rPr lang="cs-CZ" smtClean="0"/>
              <a:t>12. 10. 2019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6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Konkurenční strategie poradenské organizace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Strategie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754760" cy="3951288"/>
          </a:xfrm>
        </p:spPr>
        <p:txBody>
          <a:bodyPr/>
          <a:lstStyle/>
          <a:p>
            <a:r>
              <a:rPr lang="cs-CZ" dirty="0" smtClean="0"/>
              <a:t>Brain </a:t>
            </a:r>
            <a:r>
              <a:rPr lang="cs-CZ" dirty="0" err="1" smtClean="0"/>
              <a:t>consultancy</a:t>
            </a:r>
            <a:endParaRPr lang="cs-CZ" dirty="0" smtClean="0"/>
          </a:p>
          <a:p>
            <a:r>
              <a:rPr lang="cs-CZ" dirty="0" smtClean="0"/>
              <a:t>Software-</a:t>
            </a:r>
            <a:r>
              <a:rPr lang="cs-CZ" dirty="0" err="1" smtClean="0"/>
              <a:t>based</a:t>
            </a:r>
            <a:r>
              <a:rPr lang="cs-CZ" dirty="0" smtClean="0"/>
              <a:t> </a:t>
            </a:r>
            <a:r>
              <a:rPr lang="cs-CZ" dirty="0" err="1" smtClean="0"/>
              <a:t>consultancy</a:t>
            </a:r>
            <a:endParaRPr lang="cs-CZ" dirty="0" smtClean="0"/>
          </a:p>
          <a:p>
            <a:r>
              <a:rPr lang="cs-CZ" dirty="0" err="1" smtClean="0"/>
              <a:t>Procedure</a:t>
            </a:r>
            <a:r>
              <a:rPr lang="cs-CZ" dirty="0" smtClean="0"/>
              <a:t> </a:t>
            </a:r>
            <a:r>
              <a:rPr lang="cs-CZ" dirty="0" err="1" smtClean="0"/>
              <a:t>consultancy</a:t>
            </a:r>
            <a:endParaRPr lang="cs-CZ" dirty="0" smtClean="0"/>
          </a:p>
          <a:p>
            <a:r>
              <a:rPr lang="cs-CZ" dirty="0" err="1" smtClean="0"/>
              <a:t>Grey</a:t>
            </a:r>
            <a:r>
              <a:rPr lang="cs-CZ" dirty="0" smtClean="0"/>
              <a:t> </a:t>
            </a:r>
            <a:r>
              <a:rPr lang="cs-CZ" dirty="0" err="1" smtClean="0"/>
              <a:t>hair</a:t>
            </a:r>
            <a:r>
              <a:rPr lang="cs-CZ" dirty="0" smtClean="0"/>
              <a:t> </a:t>
            </a:r>
            <a:r>
              <a:rPr lang="cs-CZ" dirty="0" err="1" smtClean="0"/>
              <a:t>consultancy</a:t>
            </a:r>
            <a:endParaRPr lang="en-GB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008" y="1124744"/>
            <a:ext cx="4041775" cy="63976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Hodnota pro klienta (</a:t>
            </a:r>
            <a:r>
              <a:rPr lang="cs-CZ" dirty="0" err="1" smtClean="0"/>
              <a:t>Client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proposition</a:t>
            </a:r>
            <a:r>
              <a:rPr lang="cs-CZ" dirty="0" smtClean="0"/>
              <a:t>)</a:t>
            </a:r>
            <a:endParaRPr lang="en-GB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499992" y="1895998"/>
            <a:ext cx="4392488" cy="3951288"/>
          </a:xfrm>
        </p:spPr>
        <p:txBody>
          <a:bodyPr/>
          <a:lstStyle/>
          <a:p>
            <a:r>
              <a:rPr lang="cs-CZ" dirty="0" smtClean="0"/>
              <a:t>Inovativní řešení (</a:t>
            </a:r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 smtClean="0"/>
              <a:t>leadership</a:t>
            </a:r>
            <a:r>
              <a:rPr lang="cs-CZ" dirty="0" smtClean="0"/>
              <a:t>)</a:t>
            </a:r>
          </a:p>
          <a:p>
            <a:r>
              <a:rPr lang="cs-CZ" dirty="0" smtClean="0"/>
              <a:t>Nízké náklady řešení (</a:t>
            </a:r>
            <a:r>
              <a:rPr lang="cs-CZ" dirty="0" err="1" smtClean="0"/>
              <a:t>operational</a:t>
            </a:r>
            <a:r>
              <a:rPr lang="cs-CZ" dirty="0" smtClean="0"/>
              <a:t> excellence)</a:t>
            </a:r>
          </a:p>
          <a:p>
            <a:r>
              <a:rPr lang="cs-CZ" dirty="0" smtClean="0"/>
              <a:t>Úzký vztah mezi klientem a poradcem (</a:t>
            </a:r>
            <a:r>
              <a:rPr lang="cs-CZ" dirty="0" err="1" smtClean="0"/>
              <a:t>client</a:t>
            </a:r>
            <a:r>
              <a:rPr lang="cs-CZ" dirty="0" smtClean="0"/>
              <a:t> </a:t>
            </a:r>
            <a:r>
              <a:rPr lang="cs-CZ" dirty="0" err="1" smtClean="0"/>
              <a:t>intimacy</a:t>
            </a:r>
            <a:r>
              <a:rPr lang="cs-CZ" dirty="0" smtClean="0"/>
              <a:t>)</a:t>
            </a:r>
            <a:endParaRPr lang="en-GB" dirty="0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7003D-4D24-4F93-BDF4-65E3404B8618}" type="datetime1">
              <a:rPr lang="cs-CZ" smtClean="0"/>
              <a:t>12. 10. 2019</a:t>
            </a:fld>
            <a:endParaRPr lang="en-GB"/>
          </a:p>
        </p:txBody>
      </p:sp>
      <p:cxnSp>
        <p:nvCxnSpPr>
          <p:cNvPr id="8" name="Přímá spojnice 7"/>
          <p:cNvCxnSpPr/>
          <p:nvPr/>
        </p:nvCxnSpPr>
        <p:spPr>
          <a:xfrm>
            <a:off x="3203848" y="2420888"/>
            <a:ext cx="14401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3203848" y="2492896"/>
            <a:ext cx="1440160" cy="6480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3203848" y="3140968"/>
            <a:ext cx="1440160" cy="720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 flipV="1">
            <a:off x="3779912" y="3356992"/>
            <a:ext cx="864096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3779912" y="4005064"/>
            <a:ext cx="86409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77"/>
          <a:stretch/>
        </p:blipFill>
        <p:spPr bwMode="auto">
          <a:xfrm>
            <a:off x="194319" y="4407617"/>
            <a:ext cx="4305673" cy="239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 descr="imap://kubatova@mail.econ.muni.cz:993/fetch%3EUID%3E.INBOX%3E20902?part=1.8&amp;type=image/jpeg&amp;filename=IMG_57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92336"/>
            <a:ext cx="3456384" cy="259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60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Business model poradenské organizace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business model describes the rationale of how an organization creates, delivers, and captures value,</a:t>
            </a:r>
            <a:r>
              <a:rPr lang="en-US" baseline="30000" dirty="0" smtClean="0"/>
              <a:t> </a:t>
            </a:r>
            <a:r>
              <a:rPr lang="en-US" dirty="0" smtClean="0"/>
              <a:t>in economic, social, cultural or other contexts</a:t>
            </a:r>
            <a:r>
              <a:rPr lang="cs-CZ" dirty="0" smtClean="0"/>
              <a:t> (</a:t>
            </a:r>
            <a:r>
              <a:rPr lang="en-US" i="1" dirty="0" smtClean="0"/>
              <a:t>Business Model Generation</a:t>
            </a:r>
            <a:r>
              <a:rPr lang="en-US" dirty="0" smtClean="0"/>
              <a:t>, </a:t>
            </a:r>
            <a:r>
              <a:rPr lang="en-US" dirty="0" smtClean="0">
                <a:hlinkClick r:id="rId3" tooltip="Alexander Osterwalder"/>
              </a:rPr>
              <a:t>Alexander </a:t>
            </a:r>
            <a:r>
              <a:rPr lang="en-US" dirty="0" err="1" smtClean="0">
                <a:hlinkClick r:id="rId3" tooltip="Alexander Osterwalder"/>
              </a:rPr>
              <a:t>Osterwalder</a:t>
            </a:r>
            <a:r>
              <a:rPr lang="en-US" dirty="0" smtClean="0"/>
              <a:t>, </a:t>
            </a:r>
            <a:r>
              <a:rPr lang="en-US" dirty="0" smtClean="0">
                <a:hlinkClick r:id="rId4" tooltip="Yves Pigneur"/>
              </a:rPr>
              <a:t>Yves </a:t>
            </a:r>
            <a:r>
              <a:rPr lang="en-US" dirty="0" err="1" smtClean="0">
                <a:hlinkClick r:id="rId4" tooltip="Yves Pigneur"/>
              </a:rPr>
              <a:t>Pigneur</a:t>
            </a:r>
            <a:r>
              <a:rPr lang="en-US" dirty="0" smtClean="0"/>
              <a:t>, Alan Smith, and 470 practitioners from 45 countries, self published, 2010</a:t>
            </a:r>
            <a:endParaRPr lang="en-GB" dirty="0" smtClean="0"/>
          </a:p>
          <a:p>
            <a:r>
              <a:rPr lang="en-US" dirty="0" smtClean="0"/>
              <a:t>Business Model as the blueprint of how a company does business</a:t>
            </a:r>
            <a:r>
              <a:rPr lang="cs-CZ" dirty="0" smtClean="0"/>
              <a:t> (</a:t>
            </a:r>
            <a:r>
              <a:rPr lang="en-US" dirty="0" err="1" smtClean="0"/>
              <a:t>Osterwalder</a:t>
            </a:r>
            <a:r>
              <a:rPr lang="en-US" dirty="0" smtClean="0"/>
              <a:t> et al.</a:t>
            </a:r>
            <a:r>
              <a:rPr lang="cs-CZ" dirty="0" smtClean="0"/>
              <a:t>, 2005)</a:t>
            </a:r>
            <a:r>
              <a:rPr lang="en-US" dirty="0" smtClean="0"/>
              <a:t> </a:t>
            </a:r>
            <a:endParaRPr lang="cs-CZ" dirty="0"/>
          </a:p>
          <a:p>
            <a:endParaRPr lang="cs-CZ" dirty="0" smtClean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4A4E-ED98-44C3-BE2F-67F481A13D7B}" type="datetime1">
              <a:rPr lang="cs-CZ" smtClean="0"/>
              <a:t>12. 10. 2019</a:t>
            </a:fld>
            <a:endParaRPr lang="en-GB"/>
          </a:p>
        </p:txBody>
      </p:sp>
      <p:sp>
        <p:nvSpPr>
          <p:cNvPr id="4" name="AutoShape 2" descr="imap://kubatova@mail.econ.muni.cz:993/fetch%3EUID%3E.INBOX%3E20902?part=1.2&amp;type=image/jpeg&amp;filename=IMG_57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7" r="20765"/>
          <a:stretch/>
        </p:blipFill>
        <p:spPr bwMode="auto">
          <a:xfrm rot="5400000">
            <a:off x="5453843" y="2187116"/>
            <a:ext cx="4032448" cy="27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29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Business model poradenské organizace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Základní prvky business modelu</a:t>
            </a:r>
          </a:p>
          <a:p>
            <a:pPr lvl="1"/>
            <a:r>
              <a:rPr lang="cs-CZ" dirty="0" smtClean="0"/>
              <a:t>Jakou pozici bude mít poradenská firma na trhu</a:t>
            </a:r>
          </a:p>
          <a:p>
            <a:pPr lvl="2"/>
            <a:r>
              <a:rPr lang="cs-CZ" dirty="0" smtClean="0"/>
              <a:t>Cíloví zákazníci, cíloví zaměstnanci</a:t>
            </a:r>
          </a:p>
          <a:p>
            <a:pPr lvl="2"/>
            <a:r>
              <a:rPr lang="cs-CZ" dirty="0"/>
              <a:t>J</a:t>
            </a:r>
            <a:r>
              <a:rPr lang="cs-CZ" dirty="0" smtClean="0"/>
              <a:t>akou hodnotu nabízet zákazníkům, typem poradenství, role poradce</a:t>
            </a:r>
          </a:p>
          <a:p>
            <a:pPr lvl="1"/>
            <a:r>
              <a:rPr lang="cs-CZ" dirty="0" smtClean="0"/>
              <a:t>Jaké kompetence je třeba rozvíjet a využívat s ohledem na hodnotu pro zákazníka</a:t>
            </a:r>
          </a:p>
          <a:p>
            <a:pPr lvl="2"/>
            <a:r>
              <a:rPr lang="cs-CZ" dirty="0" smtClean="0"/>
              <a:t>Jaké činnosti (</a:t>
            </a:r>
            <a:r>
              <a:rPr lang="cs-CZ" dirty="0" err="1" smtClean="0"/>
              <a:t>value-adding</a:t>
            </a:r>
            <a:r>
              <a:rPr lang="cs-CZ" dirty="0" smtClean="0"/>
              <a:t>) budou vykonávány za účelem tvorby hodnoty pro zákazníka</a:t>
            </a:r>
          </a:p>
          <a:p>
            <a:pPr lvl="2"/>
            <a:r>
              <a:rPr lang="cs-CZ" dirty="0" smtClean="0"/>
              <a:t>Jaké kompetence jsou nutné pro uvedené aktivity</a:t>
            </a:r>
          </a:p>
          <a:p>
            <a:pPr lvl="2"/>
            <a:r>
              <a:rPr lang="cs-CZ" dirty="0" smtClean="0"/>
              <a:t>Jaká organizace může rozvíjet a zajistit požadované kompetence</a:t>
            </a:r>
          </a:p>
          <a:p>
            <a:pPr lvl="1"/>
            <a:r>
              <a:rPr lang="cs-CZ" dirty="0" smtClean="0"/>
              <a:t>Jak působit na pracovním trhu (jak se umístit)</a:t>
            </a:r>
          </a:p>
          <a:p>
            <a:pPr lvl="2"/>
            <a:r>
              <a:rPr lang="cs-CZ" dirty="0" smtClean="0"/>
              <a:t>Na jaké zaměstnance se zacílit s ohledem na potřebné kompetence</a:t>
            </a:r>
          </a:p>
          <a:p>
            <a:pPr lvl="2"/>
            <a:r>
              <a:rPr lang="cs-CZ" dirty="0" smtClean="0"/>
              <a:t>Jaké hodnoty nabídnout těmto zaměstnancům</a:t>
            </a:r>
          </a:p>
          <a:p>
            <a:pPr lvl="3"/>
            <a:endParaRPr lang="en-GB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3234-A843-4E4C-8602-D456C3C3915C}" type="datetime1">
              <a:rPr lang="cs-CZ" smtClean="0"/>
              <a:t>12. 10. 2019</a:t>
            </a:fld>
            <a:endParaRPr lang="en-GB"/>
          </a:p>
        </p:txBody>
      </p:sp>
      <p:pic>
        <p:nvPicPr>
          <p:cNvPr id="5" name="Picture 5" descr="C:\Users\Uzivatel\AppData\Local\Microsoft\Windows\Temporary Internet Files\Content.IE5\66JWZ8M3\Management_Meeting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1009930"/>
            <a:ext cx="1584176" cy="155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43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Sketching</a:t>
            </a:r>
            <a:r>
              <a:rPr lang="cs-CZ" dirty="0" smtClean="0"/>
              <a:t> </a:t>
            </a:r>
            <a:r>
              <a:rPr lang="cs-CZ" dirty="0" err="1" smtClean="0"/>
              <a:t>ideas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 err="1" smtClean="0"/>
              <a:t>Offering</a:t>
            </a:r>
            <a:r>
              <a:rPr lang="cs-CZ" dirty="0" smtClean="0"/>
              <a:t> – </a:t>
            </a:r>
            <a:r>
              <a:rPr lang="cs-CZ" dirty="0" err="1" smtClean="0"/>
              <a:t>description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r>
              <a:rPr lang="cs-CZ" dirty="0" smtClean="0"/>
              <a:t> </a:t>
            </a:r>
            <a:r>
              <a:rPr lang="cs-CZ" dirty="0" err="1" smtClean="0"/>
              <a:t>offered</a:t>
            </a:r>
            <a:r>
              <a:rPr lang="cs-CZ" dirty="0" smtClean="0"/>
              <a:t> to </a:t>
            </a:r>
            <a:r>
              <a:rPr lang="cs-CZ" dirty="0" err="1" smtClean="0"/>
              <a:t>customers</a:t>
            </a:r>
            <a:endParaRPr lang="cs-CZ" dirty="0" smtClean="0"/>
          </a:p>
          <a:p>
            <a:r>
              <a:rPr lang="cs-CZ" dirty="0" err="1" smtClean="0"/>
              <a:t>Customers</a:t>
            </a:r>
            <a:r>
              <a:rPr lang="cs-CZ" dirty="0" smtClean="0"/>
              <a:t> –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user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offering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proposition</a:t>
            </a:r>
            <a:r>
              <a:rPr lang="cs-CZ" dirty="0" smtClean="0"/>
              <a:t> - </a:t>
            </a:r>
            <a:r>
              <a:rPr lang="cs-CZ" dirty="0" err="1" smtClean="0"/>
              <a:t>Why</a:t>
            </a:r>
            <a:r>
              <a:rPr lang="cs-CZ" dirty="0" smtClean="0"/>
              <a:t> </a:t>
            </a:r>
            <a:r>
              <a:rPr lang="cs-CZ" dirty="0" err="1" smtClean="0"/>
              <a:t>would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offering</a:t>
            </a:r>
            <a:r>
              <a:rPr lang="cs-CZ" dirty="0" smtClean="0"/>
              <a:t> </a:t>
            </a:r>
            <a:r>
              <a:rPr lang="cs-CZ" dirty="0" err="1" smtClean="0"/>
              <a:t>valueable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customer</a:t>
            </a:r>
            <a:endParaRPr lang="cs-CZ" dirty="0" smtClean="0"/>
          </a:p>
          <a:p>
            <a:r>
              <a:rPr lang="cs-CZ" dirty="0" err="1" smtClean="0"/>
              <a:t>Infractructure</a:t>
            </a:r>
            <a:r>
              <a:rPr lang="cs-CZ" dirty="0" smtClean="0"/>
              <a:t>  - </a:t>
            </a:r>
            <a:r>
              <a:rPr lang="cs-CZ" dirty="0" err="1" smtClean="0"/>
              <a:t>core</a:t>
            </a:r>
            <a:r>
              <a:rPr lang="cs-CZ" dirty="0" smtClean="0"/>
              <a:t> </a:t>
            </a:r>
            <a:r>
              <a:rPr lang="cs-CZ" dirty="0" err="1" smtClean="0"/>
              <a:t>competencies</a:t>
            </a:r>
            <a:r>
              <a:rPr lang="cs-CZ" dirty="0" smtClean="0"/>
              <a:t>, </a:t>
            </a:r>
            <a:r>
              <a:rPr lang="cs-CZ" dirty="0" err="1" smtClean="0"/>
              <a:t>people</a:t>
            </a:r>
            <a:endParaRPr lang="cs-CZ" dirty="0" smtClean="0"/>
          </a:p>
          <a:p>
            <a:r>
              <a:rPr lang="cs-CZ" dirty="0" err="1" smtClean="0"/>
              <a:t>Financial</a:t>
            </a:r>
            <a:r>
              <a:rPr lang="cs-CZ" dirty="0" smtClean="0"/>
              <a:t> </a:t>
            </a:r>
            <a:r>
              <a:rPr lang="cs-CZ" dirty="0" err="1" smtClean="0"/>
              <a:t>viability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t="16786" r="22150" b="7376"/>
          <a:stretch/>
        </p:blipFill>
        <p:spPr bwMode="auto">
          <a:xfrm>
            <a:off x="3600742" y="1988840"/>
            <a:ext cx="5543258" cy="363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AEEF58-AAC9-4A36-8EAF-16F238B7378D}" type="datetime1">
              <a:rPr lang="cs-CZ" altLang="en-US" smtClean="0">
                <a:solidFill>
                  <a:srgbClr val="000000"/>
                </a:solidFill>
              </a:rPr>
              <a:t>12. 10. 2019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ny">
  <a:themeElements>
    <a:clrScheme name="Hrany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Hrany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Words>1463</Words>
  <Application>Microsoft Office PowerPoint</Application>
  <PresentationFormat>Předvádění na obrazovce (4:3)</PresentationFormat>
  <Paragraphs>159</Paragraphs>
  <Slides>20</Slides>
  <Notes>20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Hrany</vt:lpstr>
      <vt:lpstr>Management poradenské firmy </vt:lpstr>
      <vt:lpstr>Obsah přednášky</vt:lpstr>
      <vt:lpstr>Hodnotový řetězec poradenské organizace</vt:lpstr>
      <vt:lpstr>Činnosti poradenské organizace</vt:lpstr>
      <vt:lpstr>Outsourcing</vt:lpstr>
      <vt:lpstr>Konkurenční strategie poradenské organizace</vt:lpstr>
      <vt:lpstr>Business model poradenské organizace</vt:lpstr>
      <vt:lpstr>Business model poradenské organizace</vt:lpstr>
      <vt:lpstr>Sketching ideas</vt:lpstr>
      <vt:lpstr>The business model canvas</vt:lpstr>
      <vt:lpstr>Prezentace aplikace PowerPoint</vt:lpstr>
      <vt:lpstr>Prezentace aplikace PowerPoint</vt:lpstr>
      <vt:lpstr>Co usnadňuje „disruption“ stávajících business modelů poradenství</vt:lpstr>
      <vt:lpstr>Co usnadňuje „disruption“ stávajících business modelů poradenství</vt:lpstr>
      <vt:lpstr>Prezentace aplikace PowerPoint</vt:lpstr>
      <vt:lpstr>Organizační struktura</vt:lpstr>
      <vt:lpstr>Ekonomika poradenské organizace</vt:lpstr>
      <vt:lpstr>Ceny</vt:lpstr>
      <vt:lpstr>Poradenská smlouva</vt:lpstr>
      <vt:lpstr>Písemná smlouva</vt:lpstr>
    </vt:vector>
  </TitlesOfParts>
  <Company>Ekonomicko-správní fakulta Masarykovy univerzity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poradenské firmy</dc:title>
  <dc:creator>Uzivatel</dc:creator>
  <cp:lastModifiedBy>Kubatova Eva</cp:lastModifiedBy>
  <cp:revision>26</cp:revision>
  <cp:lastPrinted>2019-10-12T12:52:47Z</cp:lastPrinted>
  <dcterms:created xsi:type="dcterms:W3CDTF">2016-10-05T03:07:57Z</dcterms:created>
  <dcterms:modified xsi:type="dcterms:W3CDTF">2019-10-12T12:53:00Z</dcterms:modified>
</cp:coreProperties>
</file>