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handoutMasterIdLst>
    <p:handoutMasterId r:id="rId4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90" r:id="rId9"/>
    <p:sldId id="263" r:id="rId10"/>
    <p:sldId id="264" r:id="rId11"/>
    <p:sldId id="265" r:id="rId12"/>
    <p:sldId id="266" r:id="rId13"/>
    <p:sldId id="267" r:id="rId14"/>
    <p:sldId id="294" r:id="rId15"/>
    <p:sldId id="268" r:id="rId16"/>
    <p:sldId id="269" r:id="rId17"/>
    <p:sldId id="271" r:id="rId18"/>
    <p:sldId id="272" r:id="rId19"/>
    <p:sldId id="295" r:id="rId20"/>
    <p:sldId id="285" r:id="rId21"/>
    <p:sldId id="292" r:id="rId22"/>
    <p:sldId id="293" r:id="rId23"/>
    <p:sldId id="296" r:id="rId24"/>
    <p:sldId id="274" r:id="rId25"/>
    <p:sldId id="278" r:id="rId26"/>
    <p:sldId id="275" r:id="rId27"/>
    <p:sldId id="280" r:id="rId28"/>
    <p:sldId id="287" r:id="rId29"/>
    <p:sldId id="286" r:id="rId30"/>
    <p:sldId id="281" r:id="rId31"/>
    <p:sldId id="276" r:id="rId32"/>
    <p:sldId id="277" r:id="rId33"/>
    <p:sldId id="288" r:id="rId34"/>
    <p:sldId id="289" r:id="rId35"/>
    <p:sldId id="297" r:id="rId36"/>
    <p:sldId id="291" r:id="rId37"/>
    <p:sldId id="282" r:id="rId38"/>
    <p:sldId id="283" r:id="rId39"/>
    <p:sldId id="284" r:id="rId40"/>
  </p:sldIdLst>
  <p:sldSz cx="16257588" cy="12188825"/>
  <p:notesSz cx="6858000" cy="9144000"/>
  <p:defaultTextStyle>
    <a:defPPr>
      <a:defRPr lang="en-US"/>
    </a:defPPr>
    <a:lvl1pPr marL="0" algn="l" defTabSz="812719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812719" algn="l" defTabSz="812719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1625437" algn="l" defTabSz="812719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2438156" algn="l" defTabSz="812719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3250875" algn="l" defTabSz="812719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4063594" algn="l" defTabSz="812719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4876312" algn="l" defTabSz="812719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5689031" algn="l" defTabSz="812719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6501750" algn="l" defTabSz="812719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39">
          <p15:clr>
            <a:srgbClr val="A4A3A4"/>
          </p15:clr>
        </p15:guide>
        <p15:guide id="2" pos="5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D7E"/>
    <a:srgbClr val="40B4E5"/>
    <a:srgbClr val="0000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35" d="100"/>
          <a:sy n="35" d="100"/>
        </p:scale>
        <p:origin x="1400" y="60"/>
      </p:cViewPr>
      <p:guideLst>
        <p:guide orient="horz" pos="3839"/>
        <p:guide pos="512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16439F-08AF-4959-97AF-89FFE75A2B1D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EDC2199-0890-45CB-8252-2D03BCA60C49}">
      <dgm:prSet phldrT="[Text]"/>
      <dgm:spPr/>
      <dgm:t>
        <a:bodyPr/>
        <a:lstStyle/>
        <a:p>
          <a:r>
            <a:rPr lang="cs-CZ" dirty="0"/>
            <a:t>ÚOHS</a:t>
          </a:r>
        </a:p>
        <a:p>
          <a:r>
            <a:rPr lang="cs-CZ" dirty="0"/>
            <a:t>předseda</a:t>
          </a:r>
        </a:p>
      </dgm:t>
    </dgm:pt>
    <dgm:pt modelId="{C1A05895-0393-4A40-9546-95CBE7191938}" type="parTrans" cxnId="{180C0BF5-C57B-4254-81EA-5436BD41A3EC}">
      <dgm:prSet/>
      <dgm:spPr/>
      <dgm:t>
        <a:bodyPr/>
        <a:lstStyle/>
        <a:p>
          <a:endParaRPr lang="cs-CZ"/>
        </a:p>
      </dgm:t>
    </dgm:pt>
    <dgm:pt modelId="{47E13A49-C8E0-4F7B-B988-4066D5F9A597}" type="sibTrans" cxnId="{180C0BF5-C57B-4254-81EA-5436BD41A3EC}">
      <dgm:prSet/>
      <dgm:spPr/>
      <dgm:t>
        <a:bodyPr/>
        <a:lstStyle/>
        <a:p>
          <a:endParaRPr lang="cs-CZ"/>
        </a:p>
      </dgm:t>
    </dgm:pt>
    <dgm:pt modelId="{99732847-6C60-43F1-9E34-6AAF984E921B}">
      <dgm:prSet phldrT="[Text]"/>
      <dgm:spPr/>
      <dgm:t>
        <a:bodyPr/>
        <a:lstStyle/>
        <a:p>
          <a:r>
            <a:rPr lang="cs-CZ" dirty="0"/>
            <a:t>Sekce hospodářské soutěže</a:t>
          </a:r>
        </a:p>
      </dgm:t>
    </dgm:pt>
    <dgm:pt modelId="{2EA3D5A3-0E40-45FE-A296-C2BEAAD01135}" type="parTrans" cxnId="{3D24D343-8205-4AF7-A7DE-2F0EBD401B80}">
      <dgm:prSet/>
      <dgm:spPr/>
      <dgm:t>
        <a:bodyPr/>
        <a:lstStyle/>
        <a:p>
          <a:endParaRPr lang="cs-CZ"/>
        </a:p>
      </dgm:t>
    </dgm:pt>
    <dgm:pt modelId="{E6D6A3AF-3371-4EF0-B935-3A3E6D29EAB6}" type="sibTrans" cxnId="{3D24D343-8205-4AF7-A7DE-2F0EBD401B80}">
      <dgm:prSet/>
      <dgm:spPr/>
      <dgm:t>
        <a:bodyPr/>
        <a:lstStyle/>
        <a:p>
          <a:endParaRPr lang="cs-CZ"/>
        </a:p>
      </dgm:t>
    </dgm:pt>
    <dgm:pt modelId="{20E0A833-9721-4A63-BA09-7C577F9C24C9}">
      <dgm:prSet phldrT="[Text]"/>
      <dgm:spPr/>
      <dgm:t>
        <a:bodyPr/>
        <a:lstStyle/>
        <a:p>
          <a:r>
            <a:rPr lang="cs-CZ" dirty="0"/>
            <a:t>Sekce veřejných zakázek</a:t>
          </a:r>
        </a:p>
      </dgm:t>
    </dgm:pt>
    <dgm:pt modelId="{0EE62D82-E646-48EA-8921-6D825B20A362}" type="parTrans" cxnId="{CD7DDBCD-6A8F-402E-8CA7-458EF2B5C962}">
      <dgm:prSet/>
      <dgm:spPr/>
      <dgm:t>
        <a:bodyPr/>
        <a:lstStyle/>
        <a:p>
          <a:endParaRPr lang="cs-CZ"/>
        </a:p>
      </dgm:t>
    </dgm:pt>
    <dgm:pt modelId="{21B0E379-DBA4-4607-88B4-B94325A83DCC}" type="sibTrans" cxnId="{CD7DDBCD-6A8F-402E-8CA7-458EF2B5C962}">
      <dgm:prSet/>
      <dgm:spPr/>
      <dgm:t>
        <a:bodyPr/>
        <a:lstStyle/>
        <a:p>
          <a:endParaRPr lang="cs-CZ"/>
        </a:p>
      </dgm:t>
    </dgm:pt>
    <dgm:pt modelId="{6E189E61-83D5-4F85-B69A-D9B51B5FE815}">
      <dgm:prSet phldrT="[Text]"/>
      <dgm:spPr/>
      <dgm:t>
        <a:bodyPr/>
        <a:lstStyle/>
        <a:p>
          <a:r>
            <a:rPr lang="cs-CZ" dirty="0"/>
            <a:t>Sekce legislativy a veřejné regulace</a:t>
          </a:r>
        </a:p>
      </dgm:t>
    </dgm:pt>
    <dgm:pt modelId="{C3E420DA-38E6-4728-8816-8259BFBA41D9}" type="parTrans" cxnId="{27A9E52E-D37F-4F18-AFF9-8E743E23AA3B}">
      <dgm:prSet/>
      <dgm:spPr/>
      <dgm:t>
        <a:bodyPr/>
        <a:lstStyle/>
        <a:p>
          <a:endParaRPr lang="cs-CZ"/>
        </a:p>
      </dgm:t>
    </dgm:pt>
    <dgm:pt modelId="{53C7D6B8-1D11-4780-98F4-6A7116A90B83}" type="sibTrans" cxnId="{27A9E52E-D37F-4F18-AFF9-8E743E23AA3B}">
      <dgm:prSet/>
      <dgm:spPr/>
      <dgm:t>
        <a:bodyPr/>
        <a:lstStyle/>
        <a:p>
          <a:endParaRPr lang="cs-CZ"/>
        </a:p>
      </dgm:t>
    </dgm:pt>
    <dgm:pt modelId="{A3CC4EC4-73A1-4556-81E0-3FDF455F0906}">
      <dgm:prSet phldrT="[Text]"/>
      <dgm:spPr/>
      <dgm:t>
        <a:bodyPr/>
        <a:lstStyle/>
        <a:p>
          <a:r>
            <a:rPr lang="cs-CZ" dirty="0"/>
            <a:t>Ekonomický odbor</a:t>
          </a:r>
        </a:p>
      </dgm:t>
    </dgm:pt>
    <dgm:pt modelId="{BF6AA921-AA99-4868-8CAA-1F5428D9ABB0}" type="parTrans" cxnId="{FF3A5DAD-371A-4BCC-A8DC-693C60ABEE0E}">
      <dgm:prSet/>
      <dgm:spPr/>
      <dgm:t>
        <a:bodyPr/>
        <a:lstStyle/>
        <a:p>
          <a:endParaRPr lang="cs-CZ"/>
        </a:p>
      </dgm:t>
    </dgm:pt>
    <dgm:pt modelId="{BD7E67FB-9F19-493F-B122-653BFAAA1876}" type="sibTrans" cxnId="{FF3A5DAD-371A-4BCC-A8DC-693C60ABEE0E}">
      <dgm:prSet/>
      <dgm:spPr/>
      <dgm:t>
        <a:bodyPr/>
        <a:lstStyle/>
        <a:p>
          <a:endParaRPr lang="cs-CZ"/>
        </a:p>
      </dgm:t>
    </dgm:pt>
    <dgm:pt modelId="{1520E23B-E6D3-4F80-A746-3E820F127A70}">
      <dgm:prSet phldrT="[Text]"/>
      <dgm:spPr/>
      <dgm:t>
        <a:bodyPr/>
        <a:lstStyle/>
        <a:p>
          <a:r>
            <a:rPr lang="cs-CZ" dirty="0"/>
            <a:t>Kancelář předsedy</a:t>
          </a:r>
        </a:p>
      </dgm:t>
    </dgm:pt>
    <dgm:pt modelId="{42407D88-3D33-4CFC-B5A6-4BA17FB53684}" type="parTrans" cxnId="{BE96C430-CD8E-4D48-94B1-731825AC4EFE}">
      <dgm:prSet/>
      <dgm:spPr/>
      <dgm:t>
        <a:bodyPr/>
        <a:lstStyle/>
        <a:p>
          <a:endParaRPr lang="cs-CZ"/>
        </a:p>
      </dgm:t>
    </dgm:pt>
    <dgm:pt modelId="{D55FDC4F-EE14-400C-937F-9F28B2C6678F}" type="sibTrans" cxnId="{BE96C430-CD8E-4D48-94B1-731825AC4EFE}">
      <dgm:prSet/>
      <dgm:spPr/>
      <dgm:t>
        <a:bodyPr/>
        <a:lstStyle/>
        <a:p>
          <a:endParaRPr lang="cs-CZ"/>
        </a:p>
      </dgm:t>
    </dgm:pt>
    <dgm:pt modelId="{4B7F5604-8F2B-4D33-BE7B-BAAA7F659741}">
      <dgm:prSet phldrT="[Text]"/>
      <dgm:spPr/>
      <dgm:t>
        <a:bodyPr/>
        <a:lstStyle/>
        <a:p>
          <a:r>
            <a:rPr lang="cs-CZ" dirty="0"/>
            <a:t>Druhostupňové rozhodování</a:t>
          </a:r>
        </a:p>
      </dgm:t>
    </dgm:pt>
    <dgm:pt modelId="{6A079E02-E5AC-4349-AC60-1D5CD11F147A}" type="parTrans" cxnId="{533C5F13-7E28-46BB-8344-4858B540F588}">
      <dgm:prSet/>
      <dgm:spPr/>
      <dgm:t>
        <a:bodyPr/>
        <a:lstStyle/>
        <a:p>
          <a:endParaRPr lang="cs-CZ"/>
        </a:p>
      </dgm:t>
    </dgm:pt>
    <dgm:pt modelId="{D4FB924A-FCA0-49B6-8284-15FFD089C2BC}" type="sibTrans" cxnId="{533C5F13-7E28-46BB-8344-4858B540F588}">
      <dgm:prSet/>
      <dgm:spPr/>
      <dgm:t>
        <a:bodyPr/>
        <a:lstStyle/>
        <a:p>
          <a:endParaRPr lang="cs-CZ"/>
        </a:p>
      </dgm:t>
    </dgm:pt>
    <dgm:pt modelId="{9900F595-D856-4A03-91E1-58577DAFBB96}" type="pres">
      <dgm:prSet presAssocID="{3916439F-08AF-4959-97AF-89FFE75A2B1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1D6E63CF-D168-4B63-9E7E-01BAD7675977}" type="pres">
      <dgm:prSet presAssocID="{6EDC2199-0890-45CB-8252-2D03BCA60C49}" presName="Parent" presStyleLbl="node0" presStyleIdx="0" presStyleCnt="1">
        <dgm:presLayoutVars>
          <dgm:chMax val="6"/>
          <dgm:chPref val="6"/>
        </dgm:presLayoutVars>
      </dgm:prSet>
      <dgm:spPr/>
    </dgm:pt>
    <dgm:pt modelId="{1D6AA810-CEB6-4A64-99A0-4F4E058B8FB8}" type="pres">
      <dgm:prSet presAssocID="{99732847-6C60-43F1-9E34-6AAF984E921B}" presName="Accent1" presStyleCnt="0"/>
      <dgm:spPr/>
    </dgm:pt>
    <dgm:pt modelId="{60AEC13A-3640-46F0-A02C-514052C0F503}" type="pres">
      <dgm:prSet presAssocID="{99732847-6C60-43F1-9E34-6AAF984E921B}" presName="Accent" presStyleLbl="bgShp" presStyleIdx="0" presStyleCnt="6"/>
      <dgm:spPr/>
    </dgm:pt>
    <dgm:pt modelId="{0AFD3A60-594A-487F-B856-9EE3759FF901}" type="pres">
      <dgm:prSet presAssocID="{99732847-6C60-43F1-9E34-6AAF984E921B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ED676F7B-1C67-4980-846F-F27458EB7CD5}" type="pres">
      <dgm:prSet presAssocID="{20E0A833-9721-4A63-BA09-7C577F9C24C9}" presName="Accent2" presStyleCnt="0"/>
      <dgm:spPr/>
    </dgm:pt>
    <dgm:pt modelId="{4036962A-7482-4B26-8937-9AA9878C730E}" type="pres">
      <dgm:prSet presAssocID="{20E0A833-9721-4A63-BA09-7C577F9C24C9}" presName="Accent" presStyleLbl="bgShp" presStyleIdx="1" presStyleCnt="6"/>
      <dgm:spPr/>
    </dgm:pt>
    <dgm:pt modelId="{07E50132-6E70-44B8-9DEB-16A716F3ACF6}" type="pres">
      <dgm:prSet presAssocID="{20E0A833-9721-4A63-BA09-7C577F9C24C9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488FBCD5-6D9E-46B6-A96D-47555FC3CC8A}" type="pres">
      <dgm:prSet presAssocID="{6E189E61-83D5-4F85-B69A-D9B51B5FE815}" presName="Accent3" presStyleCnt="0"/>
      <dgm:spPr/>
    </dgm:pt>
    <dgm:pt modelId="{1B958C99-1C70-435A-AE06-9D8F92DF0DC2}" type="pres">
      <dgm:prSet presAssocID="{6E189E61-83D5-4F85-B69A-D9B51B5FE815}" presName="Accent" presStyleLbl="bgShp" presStyleIdx="2" presStyleCnt="6"/>
      <dgm:spPr/>
    </dgm:pt>
    <dgm:pt modelId="{1FC51BE4-11A5-477A-B148-BF84AEA38793}" type="pres">
      <dgm:prSet presAssocID="{6E189E61-83D5-4F85-B69A-D9B51B5FE815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0AF77117-24D3-4A32-B9D2-E4BD258222FF}" type="pres">
      <dgm:prSet presAssocID="{A3CC4EC4-73A1-4556-81E0-3FDF455F0906}" presName="Accent4" presStyleCnt="0"/>
      <dgm:spPr/>
    </dgm:pt>
    <dgm:pt modelId="{6FB3053E-190B-499A-9040-B8EFED4ABB7F}" type="pres">
      <dgm:prSet presAssocID="{A3CC4EC4-73A1-4556-81E0-3FDF455F0906}" presName="Accent" presStyleLbl="bgShp" presStyleIdx="3" presStyleCnt="6"/>
      <dgm:spPr/>
    </dgm:pt>
    <dgm:pt modelId="{94E56ED7-5526-45F8-A005-B4C319D982ED}" type="pres">
      <dgm:prSet presAssocID="{A3CC4EC4-73A1-4556-81E0-3FDF455F0906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74DEFA9A-E5DC-4CE2-9F58-1487AE884781}" type="pres">
      <dgm:prSet presAssocID="{1520E23B-E6D3-4F80-A746-3E820F127A70}" presName="Accent5" presStyleCnt="0"/>
      <dgm:spPr/>
    </dgm:pt>
    <dgm:pt modelId="{CB6BA266-57CC-4B0B-9A05-91B21A99B1D9}" type="pres">
      <dgm:prSet presAssocID="{1520E23B-E6D3-4F80-A746-3E820F127A70}" presName="Accent" presStyleLbl="bgShp" presStyleIdx="4" presStyleCnt="6"/>
      <dgm:spPr/>
    </dgm:pt>
    <dgm:pt modelId="{A6B37070-9F57-4316-AF2C-EC88F329EF5C}" type="pres">
      <dgm:prSet presAssocID="{1520E23B-E6D3-4F80-A746-3E820F127A70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4233A82A-98DF-4250-99A2-E75A774EE1A5}" type="pres">
      <dgm:prSet presAssocID="{4B7F5604-8F2B-4D33-BE7B-BAAA7F659741}" presName="Accent6" presStyleCnt="0"/>
      <dgm:spPr/>
    </dgm:pt>
    <dgm:pt modelId="{695C1CAD-4E3A-48AD-B8D6-E1BD0B6EDB88}" type="pres">
      <dgm:prSet presAssocID="{4B7F5604-8F2B-4D33-BE7B-BAAA7F659741}" presName="Accent" presStyleLbl="bgShp" presStyleIdx="5" presStyleCnt="6"/>
      <dgm:spPr/>
    </dgm:pt>
    <dgm:pt modelId="{7E7FD067-2945-4592-93D3-62BD90F36F86}" type="pres">
      <dgm:prSet presAssocID="{4B7F5604-8F2B-4D33-BE7B-BAAA7F659741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A0248409-E643-4AF1-A954-256789CE0822}" type="presOf" srcId="{99732847-6C60-43F1-9E34-6AAF984E921B}" destId="{0AFD3A60-594A-487F-B856-9EE3759FF901}" srcOrd="0" destOrd="0" presId="urn:microsoft.com/office/officeart/2011/layout/HexagonRadial"/>
    <dgm:cxn modelId="{533C5F13-7E28-46BB-8344-4858B540F588}" srcId="{6EDC2199-0890-45CB-8252-2D03BCA60C49}" destId="{4B7F5604-8F2B-4D33-BE7B-BAAA7F659741}" srcOrd="5" destOrd="0" parTransId="{6A079E02-E5AC-4349-AC60-1D5CD11F147A}" sibTransId="{D4FB924A-FCA0-49B6-8284-15FFD089C2BC}"/>
    <dgm:cxn modelId="{27A9E52E-D37F-4F18-AFF9-8E743E23AA3B}" srcId="{6EDC2199-0890-45CB-8252-2D03BCA60C49}" destId="{6E189E61-83D5-4F85-B69A-D9B51B5FE815}" srcOrd="2" destOrd="0" parTransId="{C3E420DA-38E6-4728-8816-8259BFBA41D9}" sibTransId="{53C7D6B8-1D11-4780-98F4-6A7116A90B83}"/>
    <dgm:cxn modelId="{BF16312F-1E45-4734-B8C0-23CF886A5F53}" type="presOf" srcId="{A3CC4EC4-73A1-4556-81E0-3FDF455F0906}" destId="{94E56ED7-5526-45F8-A005-B4C319D982ED}" srcOrd="0" destOrd="0" presId="urn:microsoft.com/office/officeart/2011/layout/HexagonRadial"/>
    <dgm:cxn modelId="{BE96C430-CD8E-4D48-94B1-731825AC4EFE}" srcId="{6EDC2199-0890-45CB-8252-2D03BCA60C49}" destId="{1520E23B-E6D3-4F80-A746-3E820F127A70}" srcOrd="4" destOrd="0" parTransId="{42407D88-3D33-4CFC-B5A6-4BA17FB53684}" sibTransId="{D55FDC4F-EE14-400C-937F-9F28B2C6678F}"/>
    <dgm:cxn modelId="{3D24D343-8205-4AF7-A7DE-2F0EBD401B80}" srcId="{6EDC2199-0890-45CB-8252-2D03BCA60C49}" destId="{99732847-6C60-43F1-9E34-6AAF984E921B}" srcOrd="0" destOrd="0" parTransId="{2EA3D5A3-0E40-45FE-A296-C2BEAAD01135}" sibTransId="{E6D6A3AF-3371-4EF0-B935-3A3E6D29EAB6}"/>
    <dgm:cxn modelId="{B6896966-DDF0-473D-8C7D-022B5710D80C}" type="presOf" srcId="{6E189E61-83D5-4F85-B69A-D9B51B5FE815}" destId="{1FC51BE4-11A5-477A-B148-BF84AEA38793}" srcOrd="0" destOrd="0" presId="urn:microsoft.com/office/officeart/2011/layout/HexagonRadial"/>
    <dgm:cxn modelId="{00251689-72F3-4F7C-8804-84D4E8A19EDE}" type="presOf" srcId="{1520E23B-E6D3-4F80-A746-3E820F127A70}" destId="{A6B37070-9F57-4316-AF2C-EC88F329EF5C}" srcOrd="0" destOrd="0" presId="urn:microsoft.com/office/officeart/2011/layout/HexagonRadial"/>
    <dgm:cxn modelId="{170FEC9A-D71B-4572-B499-E7426E6137F1}" type="presOf" srcId="{20E0A833-9721-4A63-BA09-7C577F9C24C9}" destId="{07E50132-6E70-44B8-9DEB-16A716F3ACF6}" srcOrd="0" destOrd="0" presId="urn:microsoft.com/office/officeart/2011/layout/HexagonRadial"/>
    <dgm:cxn modelId="{FF3A5DAD-371A-4BCC-A8DC-693C60ABEE0E}" srcId="{6EDC2199-0890-45CB-8252-2D03BCA60C49}" destId="{A3CC4EC4-73A1-4556-81E0-3FDF455F0906}" srcOrd="3" destOrd="0" parTransId="{BF6AA921-AA99-4868-8CAA-1F5428D9ABB0}" sibTransId="{BD7E67FB-9F19-493F-B122-653BFAAA1876}"/>
    <dgm:cxn modelId="{CD7DDBCD-6A8F-402E-8CA7-458EF2B5C962}" srcId="{6EDC2199-0890-45CB-8252-2D03BCA60C49}" destId="{20E0A833-9721-4A63-BA09-7C577F9C24C9}" srcOrd="1" destOrd="0" parTransId="{0EE62D82-E646-48EA-8921-6D825B20A362}" sibTransId="{21B0E379-DBA4-4607-88B4-B94325A83DCC}"/>
    <dgm:cxn modelId="{19BD9AE7-EEF8-4C94-A044-519EE03F43C9}" type="presOf" srcId="{6EDC2199-0890-45CB-8252-2D03BCA60C49}" destId="{1D6E63CF-D168-4B63-9E7E-01BAD7675977}" srcOrd="0" destOrd="0" presId="urn:microsoft.com/office/officeart/2011/layout/HexagonRadial"/>
    <dgm:cxn modelId="{D89D89E9-DA55-4BC5-B3FB-777BD1CF1D90}" type="presOf" srcId="{4B7F5604-8F2B-4D33-BE7B-BAAA7F659741}" destId="{7E7FD067-2945-4592-93D3-62BD90F36F86}" srcOrd="0" destOrd="0" presId="urn:microsoft.com/office/officeart/2011/layout/HexagonRadial"/>
    <dgm:cxn modelId="{180C0BF5-C57B-4254-81EA-5436BD41A3EC}" srcId="{3916439F-08AF-4959-97AF-89FFE75A2B1D}" destId="{6EDC2199-0890-45CB-8252-2D03BCA60C49}" srcOrd="0" destOrd="0" parTransId="{C1A05895-0393-4A40-9546-95CBE7191938}" sibTransId="{47E13A49-C8E0-4F7B-B988-4066D5F9A597}"/>
    <dgm:cxn modelId="{45D26DF9-63D5-42C7-AB8C-DF5955A6D25C}" type="presOf" srcId="{3916439F-08AF-4959-97AF-89FFE75A2B1D}" destId="{9900F595-D856-4A03-91E1-58577DAFBB96}" srcOrd="0" destOrd="0" presId="urn:microsoft.com/office/officeart/2011/layout/HexagonRadial"/>
    <dgm:cxn modelId="{EEA10DDE-67BC-47C7-9A5D-14296DD3EBAA}" type="presParOf" srcId="{9900F595-D856-4A03-91E1-58577DAFBB96}" destId="{1D6E63CF-D168-4B63-9E7E-01BAD7675977}" srcOrd="0" destOrd="0" presId="urn:microsoft.com/office/officeart/2011/layout/HexagonRadial"/>
    <dgm:cxn modelId="{53C9F0CC-31A2-41C3-B0C5-C17416DC897F}" type="presParOf" srcId="{9900F595-D856-4A03-91E1-58577DAFBB96}" destId="{1D6AA810-CEB6-4A64-99A0-4F4E058B8FB8}" srcOrd="1" destOrd="0" presId="urn:microsoft.com/office/officeart/2011/layout/HexagonRadial"/>
    <dgm:cxn modelId="{1BF79128-42B2-4D5D-B08D-7E0E0C6DF3E9}" type="presParOf" srcId="{1D6AA810-CEB6-4A64-99A0-4F4E058B8FB8}" destId="{60AEC13A-3640-46F0-A02C-514052C0F503}" srcOrd="0" destOrd="0" presId="urn:microsoft.com/office/officeart/2011/layout/HexagonRadial"/>
    <dgm:cxn modelId="{73EA9AAE-8635-4DBC-B115-991C8EFEBE1F}" type="presParOf" srcId="{9900F595-D856-4A03-91E1-58577DAFBB96}" destId="{0AFD3A60-594A-487F-B856-9EE3759FF901}" srcOrd="2" destOrd="0" presId="urn:microsoft.com/office/officeart/2011/layout/HexagonRadial"/>
    <dgm:cxn modelId="{FFDCA532-ED55-4DD9-AACD-333D9D270526}" type="presParOf" srcId="{9900F595-D856-4A03-91E1-58577DAFBB96}" destId="{ED676F7B-1C67-4980-846F-F27458EB7CD5}" srcOrd="3" destOrd="0" presId="urn:microsoft.com/office/officeart/2011/layout/HexagonRadial"/>
    <dgm:cxn modelId="{301F9119-FF37-489D-B677-7648BC45689C}" type="presParOf" srcId="{ED676F7B-1C67-4980-846F-F27458EB7CD5}" destId="{4036962A-7482-4B26-8937-9AA9878C730E}" srcOrd="0" destOrd="0" presId="urn:microsoft.com/office/officeart/2011/layout/HexagonRadial"/>
    <dgm:cxn modelId="{67E54479-A8EF-4EBA-9BDA-EF64B11D901B}" type="presParOf" srcId="{9900F595-D856-4A03-91E1-58577DAFBB96}" destId="{07E50132-6E70-44B8-9DEB-16A716F3ACF6}" srcOrd="4" destOrd="0" presId="urn:microsoft.com/office/officeart/2011/layout/HexagonRadial"/>
    <dgm:cxn modelId="{C9533783-2C2D-4F72-8AD6-6F30162837FF}" type="presParOf" srcId="{9900F595-D856-4A03-91E1-58577DAFBB96}" destId="{488FBCD5-6D9E-46B6-A96D-47555FC3CC8A}" srcOrd="5" destOrd="0" presId="urn:microsoft.com/office/officeart/2011/layout/HexagonRadial"/>
    <dgm:cxn modelId="{D88720BC-3CDA-418F-B5F5-C5C2DFD1E0E7}" type="presParOf" srcId="{488FBCD5-6D9E-46B6-A96D-47555FC3CC8A}" destId="{1B958C99-1C70-435A-AE06-9D8F92DF0DC2}" srcOrd="0" destOrd="0" presId="urn:microsoft.com/office/officeart/2011/layout/HexagonRadial"/>
    <dgm:cxn modelId="{B207F48F-DDCB-46F9-95E7-80A6637E9C87}" type="presParOf" srcId="{9900F595-D856-4A03-91E1-58577DAFBB96}" destId="{1FC51BE4-11A5-477A-B148-BF84AEA38793}" srcOrd="6" destOrd="0" presId="urn:microsoft.com/office/officeart/2011/layout/HexagonRadial"/>
    <dgm:cxn modelId="{708B2FC9-ECA2-4652-B8DA-6F37C6E92F0E}" type="presParOf" srcId="{9900F595-D856-4A03-91E1-58577DAFBB96}" destId="{0AF77117-24D3-4A32-B9D2-E4BD258222FF}" srcOrd="7" destOrd="0" presId="urn:microsoft.com/office/officeart/2011/layout/HexagonRadial"/>
    <dgm:cxn modelId="{FFA803D9-1B3B-4C15-A1C6-5D52195175B3}" type="presParOf" srcId="{0AF77117-24D3-4A32-B9D2-E4BD258222FF}" destId="{6FB3053E-190B-499A-9040-B8EFED4ABB7F}" srcOrd="0" destOrd="0" presId="urn:microsoft.com/office/officeart/2011/layout/HexagonRadial"/>
    <dgm:cxn modelId="{39E39079-BE08-47EA-84B5-3762830843CD}" type="presParOf" srcId="{9900F595-D856-4A03-91E1-58577DAFBB96}" destId="{94E56ED7-5526-45F8-A005-B4C319D982ED}" srcOrd="8" destOrd="0" presId="urn:microsoft.com/office/officeart/2011/layout/HexagonRadial"/>
    <dgm:cxn modelId="{BC74ED1C-0141-4DE6-A424-FD56C2F6D8B6}" type="presParOf" srcId="{9900F595-D856-4A03-91E1-58577DAFBB96}" destId="{74DEFA9A-E5DC-4CE2-9F58-1487AE884781}" srcOrd="9" destOrd="0" presId="urn:microsoft.com/office/officeart/2011/layout/HexagonRadial"/>
    <dgm:cxn modelId="{E22C285F-AE8F-4A05-A9B1-28B03140CF21}" type="presParOf" srcId="{74DEFA9A-E5DC-4CE2-9F58-1487AE884781}" destId="{CB6BA266-57CC-4B0B-9A05-91B21A99B1D9}" srcOrd="0" destOrd="0" presId="urn:microsoft.com/office/officeart/2011/layout/HexagonRadial"/>
    <dgm:cxn modelId="{EF3255CF-B264-459F-9EF8-F0BE4A088542}" type="presParOf" srcId="{9900F595-D856-4A03-91E1-58577DAFBB96}" destId="{A6B37070-9F57-4316-AF2C-EC88F329EF5C}" srcOrd="10" destOrd="0" presId="urn:microsoft.com/office/officeart/2011/layout/HexagonRadial"/>
    <dgm:cxn modelId="{BDDAC28D-487F-4278-A3C0-4CEAEB75C372}" type="presParOf" srcId="{9900F595-D856-4A03-91E1-58577DAFBB96}" destId="{4233A82A-98DF-4250-99A2-E75A774EE1A5}" srcOrd="11" destOrd="0" presId="urn:microsoft.com/office/officeart/2011/layout/HexagonRadial"/>
    <dgm:cxn modelId="{053E2858-536C-4534-963F-BA59252D3637}" type="presParOf" srcId="{4233A82A-98DF-4250-99A2-E75A774EE1A5}" destId="{695C1CAD-4E3A-48AD-B8D6-E1BD0B6EDB88}" srcOrd="0" destOrd="0" presId="urn:microsoft.com/office/officeart/2011/layout/HexagonRadial"/>
    <dgm:cxn modelId="{984E9A75-F4ED-4AA9-B9E7-3CC22731C1DD}" type="presParOf" srcId="{9900F595-D856-4A03-91E1-58577DAFBB96}" destId="{7E7FD067-2945-4592-93D3-62BD90F36F86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6E63CF-D168-4B63-9E7E-01BAD7675977}">
      <dsp:nvSpPr>
        <dsp:cNvPr id="0" name=""/>
        <dsp:cNvSpPr/>
      </dsp:nvSpPr>
      <dsp:spPr>
        <a:xfrm>
          <a:off x="5567172" y="2751148"/>
          <a:ext cx="3496829" cy="3024899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ÚOHS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předseda</a:t>
          </a:r>
        </a:p>
      </dsp:txBody>
      <dsp:txXfrm>
        <a:off x="6146646" y="3252416"/>
        <a:ext cx="2337881" cy="2022363"/>
      </dsp:txXfrm>
    </dsp:sp>
    <dsp:sp modelId="{4036962A-7482-4B26-8937-9AA9878C730E}">
      <dsp:nvSpPr>
        <dsp:cNvPr id="0" name=""/>
        <dsp:cNvSpPr/>
      </dsp:nvSpPr>
      <dsp:spPr>
        <a:xfrm>
          <a:off x="7756859" y="1303938"/>
          <a:ext cx="1319343" cy="113678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FD3A60-594A-487F-B856-9EE3759FF901}">
      <dsp:nvSpPr>
        <dsp:cNvPr id="0" name=""/>
        <dsp:cNvSpPr/>
      </dsp:nvSpPr>
      <dsp:spPr>
        <a:xfrm>
          <a:off x="5889280" y="0"/>
          <a:ext cx="2865627" cy="247910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Sekce hospodářské soutěže</a:t>
          </a:r>
        </a:p>
      </dsp:txBody>
      <dsp:txXfrm>
        <a:off x="6364176" y="410840"/>
        <a:ext cx="1915835" cy="1657424"/>
      </dsp:txXfrm>
    </dsp:sp>
    <dsp:sp modelId="{1B958C99-1C70-435A-AE06-9D8F92DF0DC2}">
      <dsp:nvSpPr>
        <dsp:cNvPr id="0" name=""/>
        <dsp:cNvSpPr/>
      </dsp:nvSpPr>
      <dsp:spPr>
        <a:xfrm>
          <a:off x="9296636" y="3429128"/>
          <a:ext cx="1319343" cy="113678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E50132-6E70-44B8-9DEB-16A716F3ACF6}">
      <dsp:nvSpPr>
        <dsp:cNvPr id="0" name=""/>
        <dsp:cNvSpPr/>
      </dsp:nvSpPr>
      <dsp:spPr>
        <a:xfrm>
          <a:off x="8517393" y="1524815"/>
          <a:ext cx="2865627" cy="247910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Sekce veřejných zakázek</a:t>
          </a:r>
        </a:p>
      </dsp:txBody>
      <dsp:txXfrm>
        <a:off x="8992289" y="1935655"/>
        <a:ext cx="1915835" cy="1657424"/>
      </dsp:txXfrm>
    </dsp:sp>
    <dsp:sp modelId="{6FB3053E-190B-499A-9040-B8EFED4ABB7F}">
      <dsp:nvSpPr>
        <dsp:cNvPr id="0" name=""/>
        <dsp:cNvSpPr/>
      </dsp:nvSpPr>
      <dsp:spPr>
        <a:xfrm>
          <a:off x="8227008" y="5828069"/>
          <a:ext cx="1319343" cy="113678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C51BE4-11A5-477A-B148-BF84AEA38793}">
      <dsp:nvSpPr>
        <dsp:cNvPr id="0" name=""/>
        <dsp:cNvSpPr/>
      </dsp:nvSpPr>
      <dsp:spPr>
        <a:xfrm>
          <a:off x="8517393" y="4522424"/>
          <a:ext cx="2865627" cy="247910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Sekce legislativy a veřejné regulace</a:t>
          </a:r>
        </a:p>
      </dsp:txBody>
      <dsp:txXfrm>
        <a:off x="8992289" y="4933264"/>
        <a:ext cx="1915835" cy="1657424"/>
      </dsp:txXfrm>
    </dsp:sp>
    <dsp:sp modelId="{CB6BA266-57CC-4B0B-9A05-91B21A99B1D9}">
      <dsp:nvSpPr>
        <dsp:cNvPr id="0" name=""/>
        <dsp:cNvSpPr/>
      </dsp:nvSpPr>
      <dsp:spPr>
        <a:xfrm>
          <a:off x="5573679" y="6077088"/>
          <a:ext cx="1319343" cy="113678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E56ED7-5526-45F8-A005-B4C319D982ED}">
      <dsp:nvSpPr>
        <dsp:cNvPr id="0" name=""/>
        <dsp:cNvSpPr/>
      </dsp:nvSpPr>
      <dsp:spPr>
        <a:xfrm>
          <a:off x="5889280" y="6048945"/>
          <a:ext cx="2865627" cy="247910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Ekonomický odbor</a:t>
          </a:r>
        </a:p>
      </dsp:txBody>
      <dsp:txXfrm>
        <a:off x="6364176" y="6459785"/>
        <a:ext cx="1915835" cy="1657424"/>
      </dsp:txXfrm>
    </dsp:sp>
    <dsp:sp modelId="{695C1CAD-4E3A-48AD-B8D6-E1BD0B6EDB88}">
      <dsp:nvSpPr>
        <dsp:cNvPr id="0" name=""/>
        <dsp:cNvSpPr/>
      </dsp:nvSpPr>
      <dsp:spPr>
        <a:xfrm>
          <a:off x="4008687" y="3952751"/>
          <a:ext cx="1319343" cy="113678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B37070-9F57-4316-AF2C-EC88F329EF5C}">
      <dsp:nvSpPr>
        <dsp:cNvPr id="0" name=""/>
        <dsp:cNvSpPr/>
      </dsp:nvSpPr>
      <dsp:spPr>
        <a:xfrm>
          <a:off x="3248966" y="4524130"/>
          <a:ext cx="2865627" cy="247910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Kancelář předsedy</a:t>
          </a:r>
        </a:p>
      </dsp:txBody>
      <dsp:txXfrm>
        <a:off x="3723862" y="4934970"/>
        <a:ext cx="1915835" cy="1657424"/>
      </dsp:txXfrm>
    </dsp:sp>
    <dsp:sp modelId="{7E7FD067-2945-4592-93D3-62BD90F36F86}">
      <dsp:nvSpPr>
        <dsp:cNvPr id="0" name=""/>
        <dsp:cNvSpPr/>
      </dsp:nvSpPr>
      <dsp:spPr>
        <a:xfrm>
          <a:off x="3248966" y="1521404"/>
          <a:ext cx="2865627" cy="247910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Druhostupňové rozhodování</a:t>
          </a:r>
        </a:p>
      </dsp:txBody>
      <dsp:txXfrm>
        <a:off x="3723862" y="1932244"/>
        <a:ext cx="1915835" cy="16574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Šestiúhelník – paprskový"/>
  <dgm:desc val="Umožňuje zobrazit sekvenční proces, který souvisí s ústřední myšlenkou či motivem. Omezeno na šest tvarů úrovně 2. Nejlepších výsledků dosáhnete s malým množstvím textu. Nepoužitý text se nezobrazuje, zůstává však k dispozici, pokud přepnete rozložení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6EBE3-46F0-41FF-B643-823F19FD678A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6A1BA0-AE58-4BEC-8D9B-EC480E2DC8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01364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9319" y="5615237"/>
            <a:ext cx="13818950" cy="707775"/>
          </a:xfrm>
          <a:prstGeom prst="rect">
            <a:avLst/>
          </a:prstGeom>
        </p:spPr>
        <p:txBody>
          <a:bodyPr lIns="162544" tIns="81272" rIns="162544" bIns="81272"/>
          <a:lstStyle>
            <a:lvl1pPr>
              <a:defRPr sz="4340" b="1" cap="all">
                <a:solidFill>
                  <a:srgbClr val="004D7E"/>
                </a:solidFill>
              </a:defRPr>
            </a:lvl1pPr>
          </a:lstStyle>
          <a:p>
            <a:r>
              <a:rPr lang="en-US" dirty="0" err="1"/>
              <a:t>Úřad</a:t>
            </a:r>
            <a:r>
              <a:rPr lang="en-US" dirty="0"/>
              <a:t> pro </a:t>
            </a:r>
            <a:r>
              <a:rPr lang="en-US" dirty="0" err="1"/>
              <a:t>ochranu</a:t>
            </a:r>
            <a:r>
              <a:rPr lang="en-US" dirty="0"/>
              <a:t> </a:t>
            </a:r>
            <a:r>
              <a:rPr lang="en-US" dirty="0" err="1"/>
              <a:t>hospodářské</a:t>
            </a:r>
            <a:r>
              <a:rPr lang="en-US" dirty="0"/>
              <a:t> </a:t>
            </a:r>
            <a:r>
              <a:rPr lang="en-US" dirty="0" err="1"/>
              <a:t>soutěže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19319" y="6323012"/>
            <a:ext cx="13818950" cy="1752600"/>
          </a:xfrm>
          <a:prstGeom prst="rect">
            <a:avLst/>
          </a:prstGeom>
        </p:spPr>
        <p:txBody>
          <a:bodyPr lIns="162544" tIns="81272" rIns="162544" bIns="81272"/>
          <a:lstStyle>
            <a:lvl1pPr marL="0" indent="0" algn="ctr">
              <a:buNone/>
              <a:defRPr sz="4300" b="1" i="0" cap="all">
                <a:solidFill>
                  <a:srgbClr val="40B4E5"/>
                </a:solidFill>
              </a:defRPr>
            </a:lvl1pPr>
            <a:lvl2pPr marL="812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5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8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50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3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9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0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Klikněte a změňte podnadpis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2878" y="11062964"/>
            <a:ext cx="8828082" cy="739198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1">
                <a:solidFill>
                  <a:srgbClr val="004D7E"/>
                </a:solidFill>
              </a:defRPr>
            </a:lvl1pPr>
          </a:lstStyle>
          <a:p>
            <a:r>
              <a:rPr lang="cs-CZ" dirty="0"/>
              <a:t>Přehled kompetencí a činnosti ÚOHS 2017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2880" y="912812"/>
            <a:ext cx="14631829" cy="14478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4300" b="1" i="0" cap="none">
                <a:solidFill>
                  <a:srgbClr val="004D7E"/>
                </a:solidFill>
              </a:defRPr>
            </a:lvl1pPr>
            <a:lvl2pPr marL="812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5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8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50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3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9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0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K</a:t>
            </a:r>
            <a:r>
              <a:rPr lang="cs-CZ" dirty="0"/>
              <a:t>likněte a změňte nadpis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812879" y="2360612"/>
            <a:ext cx="14631830" cy="8527509"/>
          </a:xfrm>
          <a:prstGeom prst="rect">
            <a:avLst/>
          </a:prstGeom>
        </p:spPr>
        <p:txBody>
          <a:bodyPr lIns="0" tIns="0" rIns="0" bIns="0"/>
          <a:lstStyle>
            <a:lvl1pPr marL="360363" indent="-360363">
              <a:buClr>
                <a:srgbClr val="40B4E5"/>
              </a:buClr>
              <a:buFont typeface="Wingdings" charset="2"/>
              <a:buChar char="§"/>
              <a:defRPr sz="2480" b="1" i="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cs-CZ" dirty="0"/>
              <a:t>Klikněte a změnte text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812878" y="10890603"/>
            <a:ext cx="6553915" cy="0"/>
          </a:xfrm>
          <a:prstGeom prst="line">
            <a:avLst/>
          </a:prstGeom>
          <a:ln w="50800">
            <a:solidFill>
              <a:srgbClr val="40B4E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2800" y="487363"/>
            <a:ext cx="14631988" cy="2032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869377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812879" y="11199812"/>
            <a:ext cx="3734515" cy="1588"/>
          </a:xfrm>
          <a:prstGeom prst="line">
            <a:avLst/>
          </a:prstGeom>
          <a:ln w="50800">
            <a:solidFill>
              <a:srgbClr val="40B4E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12880" y="11297236"/>
            <a:ext cx="6553914" cy="648942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1">
                <a:solidFill>
                  <a:srgbClr val="004D7E"/>
                </a:solidFill>
              </a:defRPr>
            </a:lvl1pPr>
          </a:lstStyle>
          <a:p>
            <a:r>
              <a:rPr lang="en-US" dirty="0" err="1"/>
              <a:t>informace</a:t>
            </a:r>
            <a:r>
              <a:rPr lang="en-US" dirty="0"/>
              <a:t> </a:t>
            </a:r>
            <a:r>
              <a:rPr lang="en-US" dirty="0" err="1"/>
              <a:t>o</a:t>
            </a:r>
            <a:r>
              <a:rPr lang="en-US" dirty="0"/>
              <a:t> </a:t>
            </a:r>
            <a:r>
              <a:rPr lang="en-US" dirty="0" err="1"/>
              <a:t>činnosti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2880" y="912812"/>
            <a:ext cx="14631829" cy="14478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4300" b="1" i="0" cap="none">
                <a:solidFill>
                  <a:srgbClr val="004D7E"/>
                </a:solidFill>
              </a:defRPr>
            </a:lvl1pPr>
            <a:lvl2pPr marL="812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5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8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50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3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9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0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K</a:t>
            </a:r>
            <a:r>
              <a:rPr lang="cs-CZ" dirty="0"/>
              <a:t>likněte a změňte nadpis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8281193" y="2360612"/>
            <a:ext cx="7163515" cy="8527509"/>
          </a:xfrm>
          <a:prstGeom prst="rect">
            <a:avLst/>
          </a:prstGeom>
        </p:spPr>
        <p:txBody>
          <a:bodyPr lIns="0" tIns="0" rIns="0" bIns="0"/>
          <a:lstStyle>
            <a:lvl1pPr marL="360363" indent="-360363">
              <a:buClr>
                <a:srgbClr val="40B4E5"/>
              </a:buClr>
              <a:buFont typeface="Wingdings" charset="2"/>
              <a:buChar char="§"/>
              <a:defRPr sz="2480" b="1" i="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cs-CZ" dirty="0"/>
              <a:t>Klikněte a změňte text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812879" y="2360612"/>
            <a:ext cx="7163515" cy="8527509"/>
          </a:xfrm>
          <a:prstGeom prst="rect">
            <a:avLst/>
          </a:prstGeom>
        </p:spPr>
        <p:txBody>
          <a:bodyPr lIns="0" tIns="0" rIns="0" bIns="0"/>
          <a:lstStyle>
            <a:lvl1pPr marL="360363" indent="-360363">
              <a:buClr>
                <a:srgbClr val="40B4E5"/>
              </a:buClr>
              <a:buFontTx/>
              <a:buNone/>
              <a:defRPr sz="2480" b="1" i="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cs-CZ" dirty="0"/>
              <a:t>Klikněte a změňte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812879" y="11199812"/>
            <a:ext cx="3734515" cy="1588"/>
          </a:xfrm>
          <a:prstGeom prst="line">
            <a:avLst/>
          </a:prstGeom>
          <a:ln w="50800">
            <a:solidFill>
              <a:srgbClr val="40B4E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12880" y="11297236"/>
            <a:ext cx="6553914" cy="648942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1">
                <a:solidFill>
                  <a:srgbClr val="004D7E"/>
                </a:solidFill>
              </a:defRPr>
            </a:lvl1pPr>
          </a:lstStyle>
          <a:p>
            <a:r>
              <a:rPr lang="en-US" dirty="0" err="1"/>
              <a:t>informace</a:t>
            </a:r>
            <a:r>
              <a:rPr lang="en-US" dirty="0"/>
              <a:t> </a:t>
            </a:r>
            <a:r>
              <a:rPr lang="en-US" dirty="0" err="1"/>
              <a:t>o</a:t>
            </a:r>
            <a:r>
              <a:rPr lang="en-US" dirty="0"/>
              <a:t> </a:t>
            </a:r>
            <a:r>
              <a:rPr lang="en-US" dirty="0" err="1"/>
              <a:t>činnosti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2880" y="912812"/>
            <a:ext cx="14631829" cy="14478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4300" b="1" i="0" cap="none">
                <a:solidFill>
                  <a:srgbClr val="004D7E"/>
                </a:solidFill>
              </a:defRPr>
            </a:lvl1pPr>
            <a:lvl2pPr marL="812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5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8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50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3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9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0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K</a:t>
            </a:r>
            <a:r>
              <a:rPr lang="cs-CZ" dirty="0"/>
              <a:t>likněte a změňte nadpis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812879" y="7847013"/>
            <a:ext cx="7163515" cy="2133599"/>
          </a:xfrm>
          <a:prstGeom prst="rect">
            <a:avLst/>
          </a:prstGeom>
        </p:spPr>
        <p:txBody>
          <a:bodyPr lIns="0" tIns="0" rIns="0" bIns="0"/>
          <a:lstStyle>
            <a:lvl1pPr marL="360363" indent="-360363">
              <a:buClr>
                <a:srgbClr val="40B4E5"/>
              </a:buClr>
              <a:buFontTx/>
              <a:buNone/>
              <a:defRPr sz="2480" b="1" i="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cs-CZ" dirty="0"/>
              <a:t>Klikněte a změňte text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8281194" y="7847013"/>
            <a:ext cx="7163515" cy="2133599"/>
          </a:xfrm>
          <a:prstGeom prst="rect">
            <a:avLst/>
          </a:prstGeom>
        </p:spPr>
        <p:txBody>
          <a:bodyPr lIns="0" tIns="0" rIns="0" bIns="0"/>
          <a:lstStyle>
            <a:lvl1pPr marL="360363" indent="-360363">
              <a:buClr>
                <a:srgbClr val="40B4E5"/>
              </a:buClr>
              <a:buFontTx/>
              <a:buNone/>
              <a:defRPr sz="2480" b="1" i="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cs-CZ" dirty="0"/>
              <a:t>Klikněte a změňte text</a:t>
            </a:r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812881" y="2589213"/>
            <a:ext cx="7163514" cy="5029200"/>
          </a:xfrm>
          <a:prstGeom prst="rect">
            <a:avLst/>
          </a:prstGeom>
        </p:spPr>
        <p:txBody>
          <a:bodyPr lIns="162544" tIns="81272" rIns="162544" bIns="81272"/>
          <a:lstStyle>
            <a:lvl1pPr marL="0" indent="0">
              <a:buNone/>
              <a:defRPr sz="5700"/>
            </a:lvl1pPr>
            <a:lvl2pPr marL="812719" indent="0">
              <a:buNone/>
              <a:defRPr sz="5000"/>
            </a:lvl2pPr>
            <a:lvl3pPr marL="1625437" indent="0">
              <a:buNone/>
              <a:defRPr sz="4300"/>
            </a:lvl3pPr>
            <a:lvl4pPr marL="2438156" indent="0">
              <a:buNone/>
              <a:defRPr sz="3600"/>
            </a:lvl4pPr>
            <a:lvl5pPr marL="3250875" indent="0">
              <a:buNone/>
              <a:defRPr sz="3600"/>
            </a:lvl5pPr>
            <a:lvl6pPr marL="4063594" indent="0">
              <a:buNone/>
              <a:defRPr sz="3600"/>
            </a:lvl6pPr>
            <a:lvl7pPr marL="4876312" indent="0">
              <a:buNone/>
              <a:defRPr sz="3600"/>
            </a:lvl7pPr>
            <a:lvl8pPr marL="5689031" indent="0">
              <a:buNone/>
              <a:defRPr sz="3600"/>
            </a:lvl8pPr>
            <a:lvl9pPr marL="6501750" indent="0">
              <a:buNone/>
              <a:defRPr sz="3600"/>
            </a:lvl9pPr>
          </a:lstStyle>
          <a:p>
            <a:r>
              <a:rPr lang="en-US" dirty="0" err="1"/>
              <a:t>Obrázek</a:t>
            </a:r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8281194" y="2589213"/>
            <a:ext cx="7163514" cy="5029200"/>
          </a:xfrm>
          <a:prstGeom prst="rect">
            <a:avLst/>
          </a:prstGeom>
        </p:spPr>
        <p:txBody>
          <a:bodyPr lIns="162544" tIns="81272" rIns="162544" bIns="81272"/>
          <a:lstStyle>
            <a:lvl1pPr marL="0" indent="0">
              <a:buNone/>
              <a:defRPr sz="5700"/>
            </a:lvl1pPr>
            <a:lvl2pPr marL="812719" indent="0">
              <a:buNone/>
              <a:defRPr sz="5000"/>
            </a:lvl2pPr>
            <a:lvl3pPr marL="1625437" indent="0">
              <a:buNone/>
              <a:defRPr sz="4300"/>
            </a:lvl3pPr>
            <a:lvl4pPr marL="2438156" indent="0">
              <a:buNone/>
              <a:defRPr sz="3600"/>
            </a:lvl4pPr>
            <a:lvl5pPr marL="3250875" indent="0">
              <a:buNone/>
              <a:defRPr sz="3600"/>
            </a:lvl5pPr>
            <a:lvl6pPr marL="4063594" indent="0">
              <a:buNone/>
              <a:defRPr sz="3600"/>
            </a:lvl6pPr>
            <a:lvl7pPr marL="4876312" indent="0">
              <a:buNone/>
              <a:defRPr sz="3600"/>
            </a:lvl7pPr>
            <a:lvl8pPr marL="5689031" indent="0">
              <a:buNone/>
              <a:defRPr sz="3600"/>
            </a:lvl8pPr>
            <a:lvl9pPr marL="6501750" indent="0">
              <a:buNone/>
              <a:defRPr sz="3600"/>
            </a:lvl9pPr>
          </a:lstStyle>
          <a:p>
            <a:r>
              <a:rPr lang="en-US" dirty="0" err="1"/>
              <a:t>Obrázek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812879" y="11199812"/>
            <a:ext cx="3734515" cy="1588"/>
          </a:xfrm>
          <a:prstGeom prst="line">
            <a:avLst/>
          </a:prstGeom>
          <a:ln w="50800">
            <a:solidFill>
              <a:srgbClr val="40B4E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812880" y="11297236"/>
            <a:ext cx="6553914" cy="648942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1">
                <a:solidFill>
                  <a:srgbClr val="004D7E"/>
                </a:solidFill>
              </a:defRPr>
            </a:lvl1pPr>
          </a:lstStyle>
          <a:p>
            <a:r>
              <a:rPr lang="en-US" dirty="0" err="1"/>
              <a:t>informace</a:t>
            </a:r>
            <a:r>
              <a:rPr lang="en-US" dirty="0"/>
              <a:t> </a:t>
            </a:r>
            <a:r>
              <a:rPr lang="en-US" dirty="0" err="1"/>
              <a:t>o</a:t>
            </a:r>
            <a:r>
              <a:rPr lang="en-US" dirty="0"/>
              <a:t> </a:t>
            </a:r>
            <a:r>
              <a:rPr lang="en-US" dirty="0" err="1"/>
              <a:t>činnosti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0" y="0"/>
            <a:ext cx="16257588" cy="9980612"/>
          </a:xfrm>
          <a:prstGeom prst="rect">
            <a:avLst/>
          </a:prstGeom>
        </p:spPr>
        <p:txBody>
          <a:bodyPr lIns="162544" tIns="81272" rIns="162544" bIns="81272"/>
          <a:lstStyle>
            <a:lvl1pPr marL="0" indent="0">
              <a:buNone/>
              <a:defRPr sz="5700"/>
            </a:lvl1pPr>
            <a:lvl2pPr marL="812719" indent="0">
              <a:buNone/>
              <a:defRPr sz="5000"/>
            </a:lvl2pPr>
            <a:lvl3pPr marL="1625437" indent="0">
              <a:buNone/>
              <a:defRPr sz="4300"/>
            </a:lvl3pPr>
            <a:lvl4pPr marL="2438156" indent="0">
              <a:buNone/>
              <a:defRPr sz="3600"/>
            </a:lvl4pPr>
            <a:lvl5pPr marL="3250875" indent="0">
              <a:buNone/>
              <a:defRPr sz="3600"/>
            </a:lvl5pPr>
            <a:lvl6pPr marL="4063594" indent="0">
              <a:buNone/>
              <a:defRPr sz="3600"/>
            </a:lvl6pPr>
            <a:lvl7pPr marL="4876312" indent="0">
              <a:buNone/>
              <a:defRPr sz="3600"/>
            </a:lvl7pPr>
            <a:lvl8pPr marL="5689031" indent="0">
              <a:buNone/>
              <a:defRPr sz="3600"/>
            </a:lvl8pPr>
            <a:lvl9pPr marL="6501750" indent="0">
              <a:buNone/>
              <a:defRPr sz="3600"/>
            </a:lvl9pPr>
          </a:lstStyle>
          <a:p>
            <a:r>
              <a:rPr lang="en-US" dirty="0" err="1"/>
              <a:t>Obrázek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 prezentace-01.pn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1714"/>
            <a:ext cx="16257588" cy="1218539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1" r:id="rId4"/>
    <p:sldLayoutId id="2147483653" r:id="rId5"/>
    <p:sldLayoutId id="2147483657" r:id="rId6"/>
  </p:sldLayoutIdLst>
  <p:txStyles>
    <p:titleStyle>
      <a:lvl1pPr algn="ctr" defTabSz="812719" rtl="0" eaLnBrk="1" latinLnBrk="0" hangingPunct="1">
        <a:spcBef>
          <a:spcPct val="0"/>
        </a:spcBef>
        <a:buNone/>
        <a:defRPr sz="7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9539" indent="-609539" algn="l" defTabSz="812719" rtl="0" eaLnBrk="1" latinLnBrk="0" hangingPunct="1">
        <a:spcBef>
          <a:spcPct val="20000"/>
        </a:spcBef>
        <a:buFont typeface="Arial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20668" indent="-507949" algn="l" defTabSz="812719" rtl="0" eaLnBrk="1" latinLnBrk="0" hangingPunct="1">
        <a:spcBef>
          <a:spcPct val="20000"/>
        </a:spcBef>
        <a:buFont typeface="Arial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31797" indent="-406359" algn="l" defTabSz="812719" rtl="0" eaLnBrk="1" latinLnBrk="0" hangingPunct="1">
        <a:spcBef>
          <a:spcPct val="20000"/>
        </a:spcBef>
        <a:buFont typeface="Arial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44516" indent="-406359" algn="l" defTabSz="812719" rtl="0" eaLnBrk="1" latinLnBrk="0" hangingPunct="1">
        <a:spcBef>
          <a:spcPct val="20000"/>
        </a:spcBef>
        <a:buFont typeface="Arial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234" indent="-406359" algn="l" defTabSz="812719" rtl="0" eaLnBrk="1" latinLnBrk="0" hangingPunct="1">
        <a:spcBef>
          <a:spcPct val="20000"/>
        </a:spcBef>
        <a:buFont typeface="Arial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69953" indent="-406359" algn="l" defTabSz="812719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282672" indent="-406359" algn="l" defTabSz="812719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095390" indent="-406359" algn="l" defTabSz="812719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08109" indent="-406359" algn="l" defTabSz="812719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7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719" algn="l" defTabSz="8127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437" algn="l" defTabSz="8127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156" algn="l" defTabSz="8127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0875" algn="l" defTabSz="8127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3594" algn="l" defTabSz="8127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312" algn="l" defTabSz="8127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031" algn="l" defTabSz="8127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1750" algn="l" defTabSz="8127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becedahs.uohs.cz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ohs.cz/download/Informacni_listy/2019/Infolist_2019_03_pruvodceVZ_II.pdf" TargetMode="External"/><Relationship Id="rId7" Type="http://schemas.openxmlformats.org/officeDocument/2006/relationships/image" Target="../media/image20.png"/><Relationship Id="rId2" Type="http://schemas.openxmlformats.org/officeDocument/2006/relationships/hyperlink" Target="http://www.uohs.cz/download/Informacni_listy/2019/Infolist_2019_02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http://www.uohs.cz/download/Informacni_listy/2020/2020_01_infolist_pruvodce3.pdf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ohs.cz/" TargetMode="External"/><Relationship Id="rId2" Type="http://schemas.openxmlformats.org/officeDocument/2006/relationships/hyperlink" Target="mailto:martin.svanda@uohs.cz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twitter.com/UOHS_CZ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319" y="4006180"/>
            <a:ext cx="13818950" cy="707775"/>
          </a:xfrm>
        </p:spPr>
        <p:txBody>
          <a:bodyPr/>
          <a:lstStyle/>
          <a:p>
            <a:r>
              <a:rPr lang="cs-CZ" dirty="0"/>
              <a:t>Úřad pro ochranu hospodářské soutěže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319" y="4942284"/>
            <a:ext cx="13818950" cy="3133328"/>
          </a:xfrm>
        </p:spPr>
        <p:txBody>
          <a:bodyPr/>
          <a:lstStyle/>
          <a:p>
            <a:r>
              <a:rPr lang="cs-CZ" dirty="0"/>
              <a:t>přehled kompetencí a činnosti</a:t>
            </a:r>
            <a:br>
              <a:rPr lang="cs-CZ" dirty="0"/>
            </a:br>
            <a:endParaRPr lang="cs-CZ" dirty="0"/>
          </a:p>
          <a:p>
            <a:endParaRPr lang="cs-CZ" sz="3600" dirty="0"/>
          </a:p>
          <a:p>
            <a:r>
              <a:rPr lang="cs-CZ" sz="3600" dirty="0"/>
              <a:t>přednáška pro ESF MUNI 7. 10. 2021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504058" y="10231760"/>
            <a:ext cx="6192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>
                <a:solidFill>
                  <a:srgbClr val="004D7E"/>
                </a:solidFill>
              </a:rPr>
              <a:t>Mgr. et Mgr. </a:t>
            </a:r>
            <a:r>
              <a:rPr lang="cs-CZ" sz="2800" dirty="0">
                <a:solidFill>
                  <a:srgbClr val="004D7E"/>
                </a:solidFill>
              </a:rPr>
              <a:t>Martin Švanda</a:t>
            </a:r>
          </a:p>
          <a:p>
            <a:r>
              <a:rPr lang="cs-CZ" sz="2800" dirty="0">
                <a:solidFill>
                  <a:srgbClr val="004D7E"/>
                </a:solidFill>
              </a:rPr>
              <a:t>tiskový mluvčí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Správní proces a soudní přezkum II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1720082" y="2998068"/>
            <a:ext cx="3240360" cy="10081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I. stupeň ÚOHS</a:t>
            </a:r>
          </a:p>
        </p:txBody>
      </p:sp>
      <p:sp>
        <p:nvSpPr>
          <p:cNvPr id="26" name="Obdélník 25"/>
          <p:cNvSpPr/>
          <p:nvPr/>
        </p:nvSpPr>
        <p:spPr>
          <a:xfrm>
            <a:off x="4024338" y="4726260"/>
            <a:ext cx="3384376" cy="11521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II. stupeň – předseda ÚOHS</a:t>
            </a:r>
          </a:p>
        </p:txBody>
      </p:sp>
      <p:sp>
        <p:nvSpPr>
          <p:cNvPr id="27" name="Obdélník 26"/>
          <p:cNvSpPr/>
          <p:nvPr/>
        </p:nvSpPr>
        <p:spPr>
          <a:xfrm>
            <a:off x="6904658" y="6814492"/>
            <a:ext cx="3528392" cy="11521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KS Brno</a:t>
            </a:r>
          </a:p>
        </p:txBody>
      </p:sp>
      <p:sp>
        <p:nvSpPr>
          <p:cNvPr id="28" name="Obdélník 27"/>
          <p:cNvSpPr/>
          <p:nvPr/>
        </p:nvSpPr>
        <p:spPr>
          <a:xfrm>
            <a:off x="9712970" y="9046576"/>
            <a:ext cx="3744416" cy="12241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NSS</a:t>
            </a:r>
          </a:p>
        </p:txBody>
      </p:sp>
      <p:cxnSp>
        <p:nvCxnSpPr>
          <p:cNvPr id="30" name="Pravoúhlá spojnice 29"/>
          <p:cNvCxnSpPr/>
          <p:nvPr/>
        </p:nvCxnSpPr>
        <p:spPr>
          <a:xfrm>
            <a:off x="1936106" y="4006180"/>
            <a:ext cx="2088232" cy="1584176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Pravoúhlá spojnice 33"/>
          <p:cNvCxnSpPr>
            <a:stCxn id="26" idx="2"/>
            <a:endCxn id="27" idx="1"/>
          </p:cNvCxnSpPr>
          <p:nvPr/>
        </p:nvCxnSpPr>
        <p:spPr>
          <a:xfrm rot="16200000" flipH="1">
            <a:off x="5554508" y="6040406"/>
            <a:ext cx="1512168" cy="118813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Pravoúhlá spojnice 35"/>
          <p:cNvCxnSpPr>
            <a:stCxn id="27" idx="2"/>
            <a:endCxn id="28" idx="1"/>
          </p:cNvCxnSpPr>
          <p:nvPr/>
        </p:nvCxnSpPr>
        <p:spPr>
          <a:xfrm rot="16200000" flipH="1">
            <a:off x="8344900" y="8290574"/>
            <a:ext cx="1692024" cy="1044116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Pravoúhlá spojnice 37"/>
          <p:cNvCxnSpPr>
            <a:stCxn id="26" idx="0"/>
            <a:endCxn id="22" idx="3"/>
          </p:cNvCxnSpPr>
          <p:nvPr/>
        </p:nvCxnSpPr>
        <p:spPr>
          <a:xfrm rot="16200000" flipV="1">
            <a:off x="4726416" y="3736150"/>
            <a:ext cx="1224136" cy="756084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Pravoúhlá spojnice 40"/>
          <p:cNvCxnSpPr>
            <a:endCxn id="26" idx="3"/>
          </p:cNvCxnSpPr>
          <p:nvPr/>
        </p:nvCxnSpPr>
        <p:spPr>
          <a:xfrm rot="16200000" flipV="1">
            <a:off x="7408714" y="5302324"/>
            <a:ext cx="1512168" cy="1512168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Pravoúhlá spojnice 42"/>
          <p:cNvCxnSpPr>
            <a:stCxn id="28" idx="0"/>
            <a:endCxn id="27" idx="3"/>
          </p:cNvCxnSpPr>
          <p:nvPr/>
        </p:nvCxnSpPr>
        <p:spPr>
          <a:xfrm rot="16200000" flipV="1">
            <a:off x="10181104" y="7642502"/>
            <a:ext cx="1656020" cy="1152128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ovéPole 43"/>
          <p:cNvSpPr txBox="1"/>
          <p:nvPr/>
        </p:nvSpPr>
        <p:spPr>
          <a:xfrm>
            <a:off x="1305548" y="4472752"/>
            <a:ext cx="1548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rozklad</a:t>
            </a:r>
          </a:p>
        </p:txBody>
      </p:sp>
      <p:sp>
        <p:nvSpPr>
          <p:cNvPr id="46" name="TextovéPole 45"/>
          <p:cNvSpPr txBox="1"/>
          <p:nvPr/>
        </p:nvSpPr>
        <p:spPr>
          <a:xfrm>
            <a:off x="3762276" y="6342083"/>
            <a:ext cx="1548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žaloba</a:t>
            </a:r>
          </a:p>
        </p:txBody>
      </p:sp>
      <p:sp>
        <p:nvSpPr>
          <p:cNvPr id="47" name="TextovéPole 46"/>
          <p:cNvSpPr txBox="1"/>
          <p:nvPr/>
        </p:nvSpPr>
        <p:spPr>
          <a:xfrm>
            <a:off x="6310592" y="8520243"/>
            <a:ext cx="18542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kasační stížnost</a:t>
            </a:r>
          </a:p>
        </p:txBody>
      </p:sp>
      <p:sp>
        <p:nvSpPr>
          <p:cNvPr id="48" name="TextovéPole 47"/>
          <p:cNvSpPr txBox="1"/>
          <p:nvPr/>
        </p:nvSpPr>
        <p:spPr>
          <a:xfrm>
            <a:off x="5763184" y="3529416"/>
            <a:ext cx="3589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zrušeno a vráceno</a:t>
            </a:r>
          </a:p>
        </p:txBody>
      </p:sp>
      <p:sp>
        <p:nvSpPr>
          <p:cNvPr id="49" name="TextovéPole 48"/>
          <p:cNvSpPr txBox="1"/>
          <p:nvPr/>
        </p:nvSpPr>
        <p:spPr>
          <a:xfrm>
            <a:off x="9214241" y="5621123"/>
            <a:ext cx="35897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rozhodnutí ÚOHS zrušeno</a:t>
            </a:r>
          </a:p>
        </p:txBody>
      </p:sp>
      <p:sp>
        <p:nvSpPr>
          <p:cNvPr id="50" name="TextovéPole 49"/>
          <p:cNvSpPr txBox="1"/>
          <p:nvPr/>
        </p:nvSpPr>
        <p:spPr>
          <a:xfrm>
            <a:off x="11830938" y="7822604"/>
            <a:ext cx="35897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rozsudek KS zrušen</a:t>
            </a:r>
          </a:p>
        </p:txBody>
      </p:sp>
    </p:spTree>
    <p:extLst>
      <p:ext uri="{BB962C8B-B14F-4D97-AF65-F5344CB8AC3E}">
        <p14:creationId xmlns:p14="http://schemas.microsoft.com/office/powerpoint/2010/main" val="1691345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Správní proces a soudní přezkum III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4000" dirty="0"/>
              <a:t>Kartel pekařů</a:t>
            </a:r>
          </a:p>
          <a:p>
            <a:pPr marL="0" indent="0">
              <a:buNone/>
            </a:pPr>
            <a:endParaRPr lang="cs-CZ" sz="4000" dirty="0"/>
          </a:p>
        </p:txBody>
      </p:sp>
      <p:pic>
        <p:nvPicPr>
          <p:cNvPr id="4" name="Obrázek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194" y="3102677"/>
            <a:ext cx="10297144" cy="6994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4538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Ochrana hospodářské soutěže 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4000" dirty="0"/>
              <a:t>Legislativa</a:t>
            </a:r>
          </a:p>
          <a:p>
            <a:r>
              <a:rPr lang="cs-CZ" sz="4000" b="0" dirty="0"/>
              <a:t>antitrustové zákonodárství – od počátku 20. století, nejdříve v USA, Kanada. Po 2. světové válce v EU. Nyní jsou soutěžní režimy v téměř 120 zemích světa.</a:t>
            </a:r>
          </a:p>
          <a:p>
            <a:r>
              <a:rPr lang="cs-CZ" sz="3600" dirty="0"/>
              <a:t>zákon č. 143/2001 Sb.</a:t>
            </a:r>
            <a:r>
              <a:rPr lang="cs-CZ" sz="3600" b="0" dirty="0"/>
              <a:t>, o ochraně hospodářské soutěže, ve znění pozdějších předpisů</a:t>
            </a:r>
          </a:p>
          <a:p>
            <a:r>
              <a:rPr lang="cs-CZ" sz="3600" b="0" dirty="0"/>
              <a:t>přímá aplikace unijního práva – </a:t>
            </a:r>
            <a:r>
              <a:rPr lang="cs-CZ" sz="3600" dirty="0"/>
              <a:t>články 101 a 102 Smlouvy o fungování EU</a:t>
            </a:r>
            <a:r>
              <a:rPr lang="cs-CZ" sz="3600" b="0" dirty="0"/>
              <a:t> (v případě, že jednání má dopad na vnitřní trh ve více členských státech EU)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6665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Ochrana hospodářské soutěže 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4000" dirty="0"/>
              <a:t>Základní pilíře ochrany hospodářské soutěže</a:t>
            </a:r>
          </a:p>
          <a:p>
            <a:r>
              <a:rPr lang="cs-CZ" sz="4000" b="0" dirty="0"/>
              <a:t>zakázané dohody</a:t>
            </a:r>
          </a:p>
          <a:p>
            <a:r>
              <a:rPr lang="cs-CZ" sz="4000" b="0" dirty="0"/>
              <a:t>zneužití dominantního postavení</a:t>
            </a:r>
          </a:p>
          <a:p>
            <a:r>
              <a:rPr lang="cs-CZ" sz="4000" b="0" dirty="0"/>
              <a:t>spojování soutěžitelů</a:t>
            </a:r>
          </a:p>
          <a:p>
            <a:endParaRPr lang="cs-CZ" sz="4000" b="0" dirty="0"/>
          </a:p>
          <a:p>
            <a:pPr marL="0" indent="0">
              <a:buNone/>
            </a:pPr>
            <a:r>
              <a:rPr lang="cs-CZ" sz="4000" dirty="0"/>
              <a:t>Česká specialita</a:t>
            </a:r>
          </a:p>
          <a:p>
            <a:r>
              <a:rPr lang="cs-CZ" sz="4000" b="0" dirty="0"/>
              <a:t>dozor nad orgány veřejné správy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Pojem soutěžitel: </a:t>
            </a:r>
            <a:r>
              <a:rPr lang="cs-CZ" b="0" i="1" dirty="0"/>
              <a:t>Fyzické a právnické osoby, jejich sdružení, sdružení těchto sdružení a jiné formy seskupování, a to i v případě, že tato sdružení a seskupení nejsou právnickými osobami, pokud se účastní hospodářské soutěže nebo ji mohou svou činností ovlivňovat, i když nejsou podnikateli.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3386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Ochrana hospodářské soutěže III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186" y="2133972"/>
            <a:ext cx="10988402" cy="519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3520282" y="8110636"/>
            <a:ext cx="9505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5400" dirty="0">
                <a:solidFill>
                  <a:schemeClr val="tx2">
                    <a:lumMod val="40000"/>
                    <a:lumOff val="60000"/>
                  </a:schemeClr>
                </a:solidFill>
                <a:hlinkClick r:id="rId3"/>
              </a:rPr>
              <a:t>https://abecedahs.uohs.cz/</a:t>
            </a:r>
            <a:r>
              <a:rPr lang="cs-CZ" sz="5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6183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Ochrana hospodářské soutěže IV</a:t>
            </a:r>
          </a:p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4000" dirty="0"/>
              <a:t>Zakázané dohody</a:t>
            </a:r>
          </a:p>
          <a:p>
            <a:r>
              <a:rPr lang="cs-CZ" sz="3600" dirty="0"/>
              <a:t>Soutěžitel</a:t>
            </a:r>
            <a:r>
              <a:rPr lang="cs-CZ" sz="3600" b="0" dirty="0"/>
              <a:t> má svou tržní strategii stanovovat individuálně a nezávisle na ostatních soutěžitelích na trhu.</a:t>
            </a:r>
          </a:p>
          <a:p>
            <a:r>
              <a:rPr lang="cs-CZ" sz="3600" dirty="0"/>
              <a:t>Horizontální dohody</a:t>
            </a:r>
            <a:r>
              <a:rPr lang="cs-CZ" sz="3600" b="0" dirty="0"/>
              <a:t> – mezi přímými konkurenty </a:t>
            </a:r>
          </a:p>
          <a:p>
            <a:pPr lvl="1"/>
            <a:r>
              <a:rPr lang="cs-CZ" sz="3200" dirty="0"/>
              <a:t>ceny, zákazníci, trhy, omezování výroby</a:t>
            </a:r>
          </a:p>
          <a:p>
            <a:r>
              <a:rPr lang="cs-CZ" sz="3600" dirty="0"/>
              <a:t>Vertikální dohody</a:t>
            </a:r>
            <a:r>
              <a:rPr lang="cs-CZ" sz="3600" b="0" dirty="0"/>
              <a:t> – mezi subjekty na různých úrovních dodavatelsko-odběratelského řetězce</a:t>
            </a:r>
          </a:p>
          <a:p>
            <a:pPr lvl="1"/>
            <a:r>
              <a:rPr lang="cs-CZ" sz="3200" dirty="0"/>
              <a:t>určování cen pro další prodej (</a:t>
            </a:r>
            <a:r>
              <a:rPr lang="cs-CZ" sz="3200" i="1" dirty="0" err="1"/>
              <a:t>Resale</a:t>
            </a:r>
            <a:r>
              <a:rPr lang="cs-CZ" sz="3200" i="1" dirty="0"/>
              <a:t> </a:t>
            </a:r>
            <a:r>
              <a:rPr lang="cs-CZ" sz="3200" i="1" dirty="0" err="1"/>
              <a:t>Price</a:t>
            </a:r>
            <a:r>
              <a:rPr lang="cs-CZ" sz="3200" i="1" dirty="0"/>
              <a:t> </a:t>
            </a:r>
            <a:r>
              <a:rPr lang="cs-CZ" sz="3200" i="1" dirty="0" err="1"/>
              <a:t>Maintenance</a:t>
            </a:r>
            <a:r>
              <a:rPr lang="cs-CZ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21015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Ochrana hospodářské soutěže 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4000" dirty="0" err="1"/>
              <a:t>Bid</a:t>
            </a:r>
            <a:r>
              <a:rPr lang="cs-CZ" sz="4000" dirty="0"/>
              <a:t> </a:t>
            </a:r>
            <a:r>
              <a:rPr lang="cs-CZ" sz="4000" dirty="0" err="1"/>
              <a:t>rigging</a:t>
            </a:r>
            <a:endParaRPr lang="cs-CZ" sz="4000" dirty="0"/>
          </a:p>
          <a:p>
            <a:r>
              <a:rPr lang="cs-CZ" sz="3600" b="0" dirty="0"/>
              <a:t>zakázané dohody mezi uchazeči o veřejné zakázky</a:t>
            </a:r>
          </a:p>
          <a:p>
            <a:r>
              <a:rPr lang="cs-CZ" sz="3600" b="0" dirty="0"/>
              <a:t>až 20% zvýšení ceny zakázky</a:t>
            </a:r>
          </a:p>
          <a:p>
            <a:r>
              <a:rPr lang="cs-CZ" sz="3600" b="0" dirty="0"/>
              <a:t>Úřad může využít synergie</a:t>
            </a:r>
          </a:p>
          <a:p>
            <a:r>
              <a:rPr lang="cs-CZ" sz="3600" b="0" dirty="0"/>
              <a:t>jednoznačná priorita v oblasti hospodářské soutěže</a:t>
            </a:r>
          </a:p>
          <a:p>
            <a:pPr marL="0" indent="0">
              <a:buNone/>
            </a:pPr>
            <a:endParaRPr lang="cs-CZ" sz="3600" b="0" dirty="0"/>
          </a:p>
          <a:p>
            <a:pPr marL="0" indent="0">
              <a:buNone/>
            </a:pPr>
            <a:r>
              <a:rPr lang="cs-CZ" sz="4000" dirty="0" err="1"/>
              <a:t>Leniency</a:t>
            </a:r>
            <a:r>
              <a:rPr lang="cs-CZ" sz="4000" dirty="0"/>
              <a:t> program</a:t>
            </a:r>
          </a:p>
          <a:p>
            <a:r>
              <a:rPr lang="cs-CZ" sz="3600" b="0" dirty="0"/>
              <a:t>nástroj k odhalování kartelových dohod</a:t>
            </a:r>
          </a:p>
          <a:p>
            <a:r>
              <a:rPr lang="cs-CZ" sz="3600" b="0" dirty="0"/>
              <a:t>kdo první nahlásí Úřadu existenci dohody, nedostává pokutu</a:t>
            </a:r>
          </a:p>
          <a:p>
            <a:pPr marL="0" indent="0">
              <a:buNone/>
            </a:pPr>
            <a:endParaRPr lang="cs-CZ" sz="40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45387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Ochrana hospodářské soutěže VI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4000" dirty="0"/>
              <a:t>Zneužití dominantního postavení</a:t>
            </a:r>
          </a:p>
          <a:p>
            <a:r>
              <a:rPr lang="cs-CZ" sz="4000" dirty="0"/>
              <a:t>Dominantní postavení </a:t>
            </a:r>
            <a:r>
              <a:rPr lang="cs-CZ" sz="4000" b="0" dirty="0"/>
              <a:t>– pokud je soutěžitel tak silný, že na trhu může jednat bez ohledu na konkurenci (40 % podíl na trhu + další faktory)</a:t>
            </a:r>
          </a:p>
          <a:p>
            <a:r>
              <a:rPr lang="cs-CZ" sz="4000" b="0" dirty="0"/>
              <a:t>Samotné dominantní postavení není protizákonné</a:t>
            </a:r>
          </a:p>
          <a:p>
            <a:pPr marL="0" indent="0">
              <a:buNone/>
            </a:pPr>
            <a:r>
              <a:rPr lang="cs-CZ" sz="4000" dirty="0"/>
              <a:t>Zneužitím je:</a:t>
            </a:r>
          </a:p>
          <a:p>
            <a:r>
              <a:rPr lang="cs-CZ" sz="4000" b="0" dirty="0"/>
              <a:t>Vynucování nepřiměřených podmínek ve smlouvách</a:t>
            </a:r>
          </a:p>
          <a:p>
            <a:r>
              <a:rPr lang="cs-CZ" sz="4000" b="0" dirty="0"/>
              <a:t>Vázání smlouvy na odebrání jiného plnění</a:t>
            </a:r>
          </a:p>
          <a:p>
            <a:r>
              <a:rPr lang="cs-CZ" sz="4000" b="0" dirty="0"/>
              <a:t>Uplatňování rozdílných podmínek bez objektivních důvodů</a:t>
            </a:r>
          </a:p>
          <a:p>
            <a:r>
              <a:rPr lang="cs-CZ" sz="4000" b="0" dirty="0"/>
              <a:t>Zastavení nebo omezení výroby a dodávek</a:t>
            </a:r>
          </a:p>
          <a:p>
            <a:r>
              <a:rPr lang="cs-CZ" sz="4000" b="0" dirty="0"/>
              <a:t>Odmítnutí přístupu k sítím</a:t>
            </a:r>
          </a:p>
          <a:p>
            <a:r>
              <a:rPr lang="cs-CZ" sz="4000" b="0" dirty="0"/>
              <a:t>Predátorské ceny</a:t>
            </a:r>
          </a:p>
          <a:p>
            <a:pPr marL="0" indent="0">
              <a:buNone/>
            </a:pPr>
            <a:endParaRPr lang="cs-CZ" sz="4000" dirty="0"/>
          </a:p>
          <a:p>
            <a:pPr marL="0" indent="0">
              <a:buNone/>
            </a:pPr>
            <a:endParaRPr lang="cs-CZ" sz="40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2650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Ochrana hospodářské soutěže VII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4000" dirty="0"/>
              <a:t>Spojování soutěžitelů</a:t>
            </a:r>
          </a:p>
          <a:p>
            <a:r>
              <a:rPr lang="cs-CZ" sz="4000" b="0" dirty="0"/>
              <a:t>účelem je zabránit vzniku dominanta, který by mohl narušit hospodářskou soutěž na relevantních trzích</a:t>
            </a:r>
          </a:p>
          <a:p>
            <a:r>
              <a:rPr lang="cs-CZ" sz="4000" b="0" dirty="0"/>
              <a:t>obratová kritéria: dohromady 1,5 mld. CZK + dva 250 mil. CZK</a:t>
            </a:r>
          </a:p>
          <a:p>
            <a:r>
              <a:rPr lang="cs-CZ" sz="4000" b="0" dirty="0"/>
              <a:t>povinnost podat návrh na povolení spojení, bez povolení není možno fúzi uskutečnit</a:t>
            </a:r>
          </a:p>
          <a:p>
            <a:r>
              <a:rPr lang="cs-CZ" sz="4000" b="0" dirty="0"/>
              <a:t>zjednodušené a standardní řízení</a:t>
            </a:r>
          </a:p>
          <a:p>
            <a:r>
              <a:rPr lang="cs-CZ" sz="4000" b="0" dirty="0"/>
              <a:t>1 měsíc nebo 1+4 měsíce</a:t>
            </a:r>
          </a:p>
          <a:p>
            <a:r>
              <a:rPr lang="cs-CZ" sz="4000" b="0" dirty="0"/>
              <a:t>zákaz spojení, závazky</a:t>
            </a:r>
          </a:p>
          <a:p>
            <a:r>
              <a:rPr lang="cs-CZ" sz="4000" b="0" dirty="0"/>
              <a:t>porušení zákazu uskutečňování spojení před povolením ÚOHS – </a:t>
            </a:r>
            <a:r>
              <a:rPr lang="cs-CZ" sz="4000" b="0" dirty="0" err="1"/>
              <a:t>gun</a:t>
            </a:r>
            <a:r>
              <a:rPr lang="cs-CZ" sz="4000" b="0" dirty="0"/>
              <a:t> jumping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67529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Ochrana hospodářské soutěže VIII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4000" dirty="0"/>
              <a:t>Dozor nad orgány veřejné moci (§ 19a)</a:t>
            </a:r>
          </a:p>
          <a:p>
            <a:r>
              <a:rPr lang="cs-CZ" sz="4000" b="0" dirty="0"/>
              <a:t>hospodářskou soutěž nesmí narušovat svým jednáním orgány veřejné moci</a:t>
            </a:r>
          </a:p>
          <a:p>
            <a:r>
              <a:rPr lang="cs-CZ" sz="4000" b="0" dirty="0"/>
              <a:t>zejména zvýhodnění nebo diskriminace subjektů na trhu</a:t>
            </a:r>
          </a:p>
          <a:p>
            <a:r>
              <a:rPr lang="cs-CZ" sz="4000" b="0" dirty="0"/>
              <a:t>především obecně závazné vyhlášky územní samosprávy</a:t>
            </a:r>
          </a:p>
          <a:p>
            <a:r>
              <a:rPr lang="cs-CZ" sz="4000" b="0" dirty="0"/>
              <a:t>pokuty do 10 milionů korun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0880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Obsah prezentace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514350" indent="-514350">
              <a:buFont typeface="+mj-lt"/>
              <a:buAutoNum type="romanUcPeriod"/>
            </a:pPr>
            <a:r>
              <a:rPr lang="cs-CZ" sz="4000" dirty="0"/>
              <a:t>Působnost a organizace ÚOHS</a:t>
            </a:r>
          </a:p>
          <a:p>
            <a:pPr marL="514350" indent="-514350">
              <a:buFont typeface="+mj-lt"/>
              <a:buAutoNum type="romanUcPeriod"/>
            </a:pPr>
            <a:r>
              <a:rPr lang="cs-CZ" sz="4000" dirty="0"/>
              <a:t>Správní proces a soudní přezkum</a:t>
            </a:r>
          </a:p>
          <a:p>
            <a:pPr marL="514350" indent="-514350">
              <a:buFont typeface="+mj-lt"/>
              <a:buAutoNum type="romanUcPeriod"/>
            </a:pPr>
            <a:r>
              <a:rPr lang="cs-CZ" sz="4000" dirty="0"/>
              <a:t>Ochrana hospodářské soutěže</a:t>
            </a:r>
          </a:p>
          <a:p>
            <a:pPr marL="514350" indent="-514350">
              <a:buFont typeface="+mj-lt"/>
              <a:buAutoNum type="romanUcPeriod"/>
            </a:pPr>
            <a:r>
              <a:rPr lang="cs-CZ" sz="4000" dirty="0"/>
              <a:t>Významná tržní síla</a:t>
            </a:r>
          </a:p>
          <a:p>
            <a:pPr marL="514350" indent="-514350">
              <a:buFont typeface="+mj-lt"/>
              <a:buAutoNum type="romanUcPeriod"/>
            </a:pPr>
            <a:r>
              <a:rPr lang="cs-CZ" sz="4000" dirty="0"/>
              <a:t>Veřejné zakázky</a:t>
            </a:r>
          </a:p>
          <a:p>
            <a:pPr marL="514350" indent="-514350">
              <a:buFont typeface="+mj-lt"/>
              <a:buAutoNum type="romanUcPeriod"/>
            </a:pPr>
            <a:r>
              <a:rPr lang="cs-CZ" sz="4000" dirty="0"/>
              <a:t>Veřejná podpora</a:t>
            </a:r>
          </a:p>
        </p:txBody>
      </p:sp>
    </p:spTree>
    <p:extLst>
      <p:ext uri="{BB962C8B-B14F-4D97-AF65-F5344CB8AC3E}">
        <p14:creationId xmlns:p14="http://schemas.microsoft.com/office/powerpoint/2010/main" val="1495669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Ochrana hospodářské soutěže IX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4000" dirty="0"/>
              <a:t>Tresty za porušení pravidel HS</a:t>
            </a:r>
          </a:p>
          <a:p>
            <a:r>
              <a:rPr lang="cs-CZ" sz="4000" b="0" dirty="0"/>
              <a:t>pokuta až do výše 10 % z obratu za předcházející účetní období nebo do 10 milionů Kč</a:t>
            </a:r>
          </a:p>
          <a:p>
            <a:r>
              <a:rPr lang="cs-CZ" sz="4000" b="0" dirty="0"/>
              <a:t>zohledňuje se: závažnost, délka trvání, úmysl, spolupráce s úřadem, </a:t>
            </a:r>
            <a:r>
              <a:rPr lang="cs-CZ" sz="4000" b="0" dirty="0" err="1"/>
              <a:t>leniency</a:t>
            </a:r>
            <a:r>
              <a:rPr lang="cs-CZ" sz="4000" b="0" dirty="0"/>
              <a:t>, narovnání</a:t>
            </a:r>
          </a:p>
          <a:p>
            <a:r>
              <a:rPr lang="cs-CZ" sz="4000" b="0" dirty="0"/>
              <a:t>pokuta nesmí mít likvidační charakter</a:t>
            </a:r>
          </a:p>
          <a:p>
            <a:r>
              <a:rPr lang="cs-CZ" sz="4000" b="0" dirty="0"/>
              <a:t>v případech </a:t>
            </a:r>
            <a:r>
              <a:rPr lang="cs-CZ" sz="4000" b="0" dirty="0" err="1"/>
              <a:t>bid</a:t>
            </a:r>
            <a:r>
              <a:rPr lang="cs-CZ" sz="4000" b="0" dirty="0"/>
              <a:t> </a:t>
            </a:r>
            <a:r>
              <a:rPr lang="cs-CZ" sz="4000" b="0" dirty="0" err="1"/>
              <a:t>riggingu</a:t>
            </a:r>
            <a:r>
              <a:rPr lang="cs-CZ" sz="4000" b="0" dirty="0"/>
              <a:t> možno uložit zákaz účasti ve VZ</a:t>
            </a:r>
          </a:p>
          <a:p>
            <a:r>
              <a:rPr lang="cs-CZ" sz="4000" b="0" dirty="0"/>
              <a:t>pořádkové pokuty (neposkytnutí informace, neposkytnutí součinnosti při místním šetření)</a:t>
            </a:r>
          </a:p>
          <a:p>
            <a:endParaRPr lang="en-US" sz="4000" b="0" dirty="0"/>
          </a:p>
          <a:p>
            <a:pPr marL="0" indent="0">
              <a:buNone/>
            </a:pPr>
            <a:r>
              <a:rPr lang="en-US" sz="4000" dirty="0" err="1"/>
              <a:t>Narovn</a:t>
            </a:r>
            <a:r>
              <a:rPr lang="cs-CZ" sz="4000" dirty="0" err="1"/>
              <a:t>ání</a:t>
            </a:r>
            <a:endParaRPr lang="en-US" sz="4000" dirty="0"/>
          </a:p>
          <a:p>
            <a:r>
              <a:rPr lang="en-US" sz="4000" b="0" dirty="0"/>
              <a:t>p</a:t>
            </a:r>
            <a:r>
              <a:rPr lang="cs-CZ" sz="4000" b="0" dirty="0" err="1"/>
              <a:t>řiznání</a:t>
            </a:r>
            <a:r>
              <a:rPr lang="cs-CZ" sz="4000" b="0" dirty="0"/>
              <a:t> za snížení pokuty o 20 </a:t>
            </a:r>
            <a:r>
              <a:rPr lang="en-US" sz="4000" b="0" dirty="0"/>
              <a:t>%</a:t>
            </a:r>
            <a:endParaRPr lang="cs-CZ" sz="4000" b="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09585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Ochrana hospodářské soutěže X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4000" dirty="0"/>
              <a:t>Neohlášené místní šetření (</a:t>
            </a:r>
            <a:r>
              <a:rPr lang="cs-CZ" sz="4000" dirty="0" err="1"/>
              <a:t>dawnraid</a:t>
            </a:r>
            <a:r>
              <a:rPr lang="cs-CZ" sz="4000" dirty="0"/>
              <a:t>)</a:t>
            </a:r>
          </a:p>
          <a:p>
            <a:r>
              <a:rPr lang="cs-CZ" sz="4000" b="0" dirty="0"/>
              <a:t>základní nástroj pro zajišťování důkazů</a:t>
            </a:r>
          </a:p>
          <a:p>
            <a:r>
              <a:rPr lang="cs-CZ" sz="4000" b="0" dirty="0"/>
              <a:t>v obchodních prostorách soutěžitelů</a:t>
            </a:r>
          </a:p>
          <a:p>
            <a:r>
              <a:rPr lang="cs-CZ" sz="4000" b="0" dirty="0"/>
              <a:t>v soukromých prostorách manažerů s přivolením soudu</a:t>
            </a:r>
          </a:p>
          <a:p>
            <a:r>
              <a:rPr lang="cs-CZ" sz="4000" b="0" dirty="0"/>
              <a:t>zapečetění prostor</a:t>
            </a:r>
          </a:p>
          <a:p>
            <a:r>
              <a:rPr lang="cs-CZ" sz="4000" b="0" dirty="0"/>
              <a:t>forenzní techniky – stahování dat z počítačů a mobilů, vyhledávání klíčových slov a jejich analýza</a:t>
            </a:r>
          </a:p>
          <a:p>
            <a:endParaRPr lang="cs-CZ" sz="4000" b="0" dirty="0"/>
          </a:p>
          <a:p>
            <a:endParaRPr lang="cs-CZ" sz="4000" b="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13431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Ochrana hospodářské soutěže XI</a:t>
            </a:r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B25EEE0D-1C80-4CAF-8562-35993236960E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8764037" y="5590356"/>
            <a:ext cx="6398080" cy="241104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878D6F0-8F4D-4F3C-86AE-337B3409E9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266" y="1845940"/>
            <a:ext cx="7504644" cy="883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6107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Ochrana hospodářské soutěže XII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70506D64-5ADC-41F8-AF41-A0F7FA4305C4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1793464" y="3502124"/>
            <a:ext cx="13651245" cy="424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0237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Významná tržní síla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cs-CZ" sz="3600" dirty="0"/>
              <a:t>Zákon č. 395/2009 Sb.</a:t>
            </a:r>
            <a:r>
              <a:rPr lang="cs-CZ" sz="3600" b="0" dirty="0"/>
              <a:t>, o významné tržní síle při prodeji zemědělských a potravinářských produktů a jejím zneužití</a:t>
            </a:r>
          </a:p>
          <a:p>
            <a:r>
              <a:rPr lang="cs-CZ" sz="3600" b="0" dirty="0"/>
              <a:t>účinný od 1. února 2010</a:t>
            </a:r>
          </a:p>
          <a:p>
            <a:r>
              <a:rPr lang="cs-CZ" sz="3600" b="0" dirty="0"/>
              <a:t>v roce 2016 proběhla významná novelizace</a:t>
            </a:r>
          </a:p>
          <a:p>
            <a:r>
              <a:rPr lang="cs-CZ" sz="3600" b="0" dirty="0"/>
              <a:t>obchodní řetězce s obratem nad 5 mld. Kč mají VTS</a:t>
            </a:r>
          </a:p>
          <a:p>
            <a:r>
              <a:rPr lang="cs-CZ" sz="3600" b="0" dirty="0"/>
              <a:t>vztahy mezi obchodními řetězci a jejich dodavateli</a:t>
            </a:r>
          </a:p>
          <a:p>
            <a:pPr lvl="1"/>
            <a:r>
              <a:rPr lang="cs-CZ" sz="3200" dirty="0"/>
              <a:t>splatnost faktur, písemné smlouvy, poplatky, zúčtovací systémy</a:t>
            </a:r>
          </a:p>
          <a:p>
            <a:r>
              <a:rPr lang="cs-CZ" sz="3600" b="0" dirty="0"/>
              <a:t>unijní úprava – transpozice v přípravě</a:t>
            </a:r>
          </a:p>
          <a:p>
            <a:pPr marL="0" indent="0">
              <a:buNone/>
            </a:pPr>
            <a:endParaRPr lang="cs-CZ" sz="3600" dirty="0"/>
          </a:p>
          <a:p>
            <a:pPr marL="0" indent="0">
              <a:buNone/>
            </a:pPr>
            <a:r>
              <a:rPr lang="cs-CZ" sz="3600" dirty="0"/>
              <a:t>Pokuty</a:t>
            </a:r>
          </a:p>
          <a:p>
            <a:r>
              <a:rPr lang="cs-CZ" sz="3600" b="0" dirty="0"/>
              <a:t>2019: Billa/Penny	164 000 000 Kč</a:t>
            </a:r>
          </a:p>
          <a:p>
            <a:r>
              <a:rPr lang="cs-CZ" sz="3600" b="0" dirty="0"/>
              <a:t>2021: MAKRO/METRO 83 000 000 Kč (nepravomocné)</a:t>
            </a:r>
          </a:p>
        </p:txBody>
      </p:sp>
    </p:spTree>
    <p:extLst>
      <p:ext uri="{BB962C8B-B14F-4D97-AF65-F5344CB8AC3E}">
        <p14:creationId xmlns:p14="http://schemas.microsoft.com/office/powerpoint/2010/main" val="13779663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Veřejné zakázky 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cs-CZ" sz="3600" dirty="0"/>
              <a:t>zákon č. 134/2016 Sb.</a:t>
            </a:r>
            <a:r>
              <a:rPr lang="cs-CZ" sz="3600" b="0" dirty="0"/>
              <a:t>, o zadávání veřejných zakázek</a:t>
            </a:r>
          </a:p>
          <a:p>
            <a:r>
              <a:rPr lang="cs-CZ" sz="3600" b="0" dirty="0"/>
              <a:t>dozor nad formálním postupem zadavatele v zadávacím/koncesním řízení – nikoliv zakázky malého rozsahu</a:t>
            </a:r>
          </a:p>
          <a:p>
            <a:r>
              <a:rPr lang="cs-CZ" sz="3600" b="0" dirty="0"/>
              <a:t>do října 2016 zákon č. 137/2006 Sb., o veřejných zakázkách</a:t>
            </a:r>
          </a:p>
          <a:p>
            <a:r>
              <a:rPr lang="cs-CZ" sz="3600" b="0" dirty="0"/>
              <a:t>zákon č. 194/2010 Sb., o veřejných službách v přepravě cestujících</a:t>
            </a:r>
          </a:p>
          <a:p>
            <a:pPr marL="0" indent="0">
              <a:buNone/>
            </a:pPr>
            <a:endParaRPr lang="cs-CZ" sz="3600" b="0" dirty="0"/>
          </a:p>
          <a:p>
            <a:r>
              <a:rPr lang="cs-CZ" sz="3600" dirty="0"/>
              <a:t>základní zásady VZ:</a:t>
            </a:r>
          </a:p>
          <a:p>
            <a:pPr lvl="1"/>
            <a:r>
              <a:rPr lang="cs-CZ" sz="3200" dirty="0"/>
              <a:t>transparentnost</a:t>
            </a:r>
          </a:p>
          <a:p>
            <a:pPr lvl="1"/>
            <a:r>
              <a:rPr lang="cs-CZ" sz="3200" dirty="0"/>
              <a:t>zákaz diskriminace</a:t>
            </a:r>
          </a:p>
          <a:p>
            <a:pPr lvl="1"/>
            <a:r>
              <a:rPr lang="cs-CZ" sz="3200" dirty="0"/>
              <a:t>rovný přístup k uchazečům</a:t>
            </a:r>
          </a:p>
          <a:p>
            <a:pPr lvl="1"/>
            <a:r>
              <a:rPr lang="cs-CZ" sz="3200" dirty="0"/>
              <a:t>přiměřenost</a:t>
            </a:r>
          </a:p>
          <a:p>
            <a:r>
              <a:rPr lang="cs-CZ" sz="3600" dirty="0"/>
              <a:t>nové základní zásady od 2021:</a:t>
            </a:r>
          </a:p>
          <a:p>
            <a:pPr lvl="1"/>
            <a:r>
              <a:rPr lang="cs-CZ" sz="3200" dirty="0" err="1"/>
              <a:t>enviromentální</a:t>
            </a:r>
            <a:r>
              <a:rPr lang="cs-CZ" sz="3200" dirty="0"/>
              <a:t> a sociální</a:t>
            </a:r>
          </a:p>
          <a:p>
            <a:pPr lvl="1"/>
            <a:endParaRPr lang="cs-CZ" sz="3200" dirty="0"/>
          </a:p>
          <a:p>
            <a:pPr lvl="1"/>
            <a:endParaRPr lang="cs-CZ" sz="3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62048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Veřejné zakázky 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4000" dirty="0"/>
              <a:t>Správní řízení</a:t>
            </a:r>
          </a:p>
          <a:p>
            <a:r>
              <a:rPr lang="cs-CZ" sz="3600" b="0" dirty="0"/>
              <a:t>zahajuje se na návrh nebo ex offo</a:t>
            </a:r>
          </a:p>
          <a:p>
            <a:r>
              <a:rPr lang="cs-CZ" sz="3600" b="0" dirty="0"/>
              <a:t>postup dle speciální úpravy+ subsidiárně správní řád + přestupky</a:t>
            </a:r>
          </a:p>
          <a:p>
            <a:r>
              <a:rPr lang="cs-CZ" sz="3600" b="0" dirty="0"/>
              <a:t>řada povinností účastníků – koncentrace řízení</a:t>
            </a:r>
          </a:p>
          <a:p>
            <a:r>
              <a:rPr lang="cs-CZ" sz="3600" b="0" dirty="0"/>
              <a:t>lhůty dle správního řádu – 60 dní</a:t>
            </a:r>
          </a:p>
          <a:p>
            <a:r>
              <a:rPr lang="cs-CZ" sz="3600" dirty="0"/>
              <a:t>Návrhové správní řízení</a:t>
            </a:r>
          </a:p>
          <a:p>
            <a:pPr lvl="1"/>
            <a:r>
              <a:rPr lang="cs-CZ" sz="3600" dirty="0"/>
              <a:t>návrh může podat jen subjekt, který může plnit zakázku</a:t>
            </a:r>
          </a:p>
          <a:p>
            <a:pPr lvl="1"/>
            <a:r>
              <a:rPr lang="cs-CZ" sz="3600" dirty="0"/>
              <a:t>návrhu musí předcházet námitky zadavateli (15 dnů na vyřízení)</a:t>
            </a:r>
          </a:p>
          <a:p>
            <a:pPr lvl="1"/>
            <a:r>
              <a:rPr lang="cs-CZ" sz="3600" dirty="0"/>
              <a:t>s návrhem musí být složena kauce ve výši 1 % z ceny, nejméně 50 000 CZK, max. 10  mil. CZK</a:t>
            </a:r>
          </a:p>
          <a:p>
            <a:pPr lvl="1"/>
            <a:r>
              <a:rPr lang="cs-CZ" sz="3600" dirty="0"/>
              <a:t>může návrh zamítnou nebo uložit nápravné opatření – zrušit úkony zadavatele nebo celé zadávací řízení</a:t>
            </a:r>
          </a:p>
          <a:p>
            <a:pPr lvl="1"/>
            <a:r>
              <a:rPr lang="cs-CZ" sz="3600" dirty="0"/>
              <a:t>pokud je již uzavřena smlouva, pak se řízení zastavuje</a:t>
            </a:r>
          </a:p>
          <a:p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9580932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Veřejné zakázky III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4000" dirty="0"/>
              <a:t>Správní řízení zahájená ex offo</a:t>
            </a:r>
          </a:p>
          <a:p>
            <a:r>
              <a:rPr lang="cs-CZ" sz="3600" b="0" dirty="0"/>
              <a:t>často na podnět, účastníkem jen zadavatel</a:t>
            </a:r>
          </a:p>
          <a:p>
            <a:r>
              <a:rPr lang="cs-CZ" sz="3600" b="0" dirty="0"/>
              <a:t>většinou již je uzavřena smlouva, pak přichází v úvahu jen pokuta, do 10 mil. CZK nebo do 10 % z ceny zakázky</a:t>
            </a:r>
          </a:p>
          <a:p>
            <a:endParaRPr lang="cs-CZ" sz="3600" b="0" dirty="0"/>
          </a:p>
          <a:p>
            <a:pPr marL="0" indent="0">
              <a:buNone/>
            </a:pPr>
            <a:r>
              <a:rPr lang="cs-CZ" sz="4000" dirty="0"/>
              <a:t>Návrh na zákaz plnění ze smlouvy</a:t>
            </a:r>
          </a:p>
          <a:p>
            <a:r>
              <a:rPr lang="cs-CZ" sz="3600" b="0" dirty="0"/>
              <a:t>jediná možnost jak napadnout postup po uzavření smlouvy (nelze ex offo)</a:t>
            </a:r>
          </a:p>
          <a:p>
            <a:r>
              <a:rPr lang="cs-CZ" sz="3600" b="0" dirty="0"/>
              <a:t>pokud nedošlo ke zveřejnění informace o zahájení zadávacího řízení</a:t>
            </a:r>
          </a:p>
          <a:p>
            <a:r>
              <a:rPr lang="cs-CZ" sz="3600" b="0" dirty="0"/>
              <a:t>pokud byl porušen zákaz uzavřít smlouvu</a:t>
            </a:r>
          </a:p>
          <a:p>
            <a:r>
              <a:rPr lang="cs-CZ" sz="3600" b="0" dirty="0"/>
              <a:t>uložení zákazu plnění/s odkladem až na 1 rok + pokuta</a:t>
            </a:r>
          </a:p>
          <a:p>
            <a:r>
              <a:rPr lang="cs-CZ" sz="3600" b="0" dirty="0"/>
              <a:t>upuštění od uložení zákazu kvůli důvodům hodným zvláštního zřetele spojeným s veřejným zájmem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11609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Veřejné zakázky IV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4000" dirty="0"/>
              <a:t>Blokační lhůta</a:t>
            </a:r>
          </a:p>
          <a:p>
            <a:pPr marL="0" indent="0">
              <a:buNone/>
            </a:pPr>
            <a:r>
              <a:rPr lang="cs-CZ" sz="3600" b="0" dirty="0"/>
              <a:t>Zadavatel nesmí uzavřít smlouvu:</a:t>
            </a:r>
          </a:p>
          <a:p>
            <a:r>
              <a:rPr lang="cs-CZ" sz="3600" b="0" dirty="0"/>
              <a:t>před uplynutím lhůty pro podání námitek</a:t>
            </a:r>
          </a:p>
          <a:p>
            <a:r>
              <a:rPr lang="cs-CZ" sz="3600" b="0" dirty="0"/>
              <a:t>do doby doručení rozhodnutí o námitkách stěžovateli, byly-li námitky podány, </a:t>
            </a:r>
          </a:p>
          <a:p>
            <a:r>
              <a:rPr lang="cs-CZ" sz="3600" b="0" dirty="0"/>
              <a:t>před uplynutím lhůty pro podání návrhu na zahájení řízení o přezkoumání úkonů zadavatele, pokud podané námitky odmítl,</a:t>
            </a:r>
          </a:p>
          <a:p>
            <a:r>
              <a:rPr lang="cs-CZ" sz="3600" b="0" dirty="0"/>
              <a:t>ve lhůtě 60 dnů ode dne zahájení řízení o přezkoumání úkonů zadavatele</a:t>
            </a:r>
          </a:p>
          <a:p>
            <a:pPr marL="0" indent="0">
              <a:buNone/>
            </a:pPr>
            <a:r>
              <a:rPr lang="cs-CZ" sz="3600" b="0" dirty="0"/>
              <a:t> </a:t>
            </a:r>
          </a:p>
          <a:p>
            <a:pPr marL="0" indent="0">
              <a:buNone/>
            </a:pPr>
            <a:r>
              <a:rPr lang="cs-CZ" sz="3600" b="0" dirty="0"/>
              <a:t>Pokud uplyne blokační lhůta a běží řízení před ÚOHS 			 </a:t>
            </a:r>
          </a:p>
          <a:p>
            <a:pPr marL="0" indent="0">
              <a:buNone/>
            </a:pPr>
            <a:r>
              <a:rPr lang="cs-CZ" sz="3600" b="0" dirty="0"/>
              <a:t>						</a:t>
            </a:r>
            <a:r>
              <a:rPr lang="cs-CZ" sz="3600" dirty="0"/>
              <a:t>předběžné opatření</a:t>
            </a:r>
          </a:p>
          <a:p>
            <a:endParaRPr lang="cs-CZ" dirty="0"/>
          </a:p>
        </p:txBody>
      </p:sp>
      <p:sp>
        <p:nvSpPr>
          <p:cNvPr id="4" name="Šipka doprava 3"/>
          <p:cNvSpPr/>
          <p:nvPr/>
        </p:nvSpPr>
        <p:spPr>
          <a:xfrm>
            <a:off x="12130357" y="8794712"/>
            <a:ext cx="1728192" cy="36004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65945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Veřejné zakázky 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4000" dirty="0"/>
              <a:t>Předběžné opatření</a:t>
            </a:r>
          </a:p>
          <a:p>
            <a:r>
              <a:rPr lang="cs-CZ" sz="4000" b="0" dirty="0"/>
              <a:t>ukládá úřad buď ex offo nebo na návrh účastníka, a to k zajištění účelu správního řízení</a:t>
            </a:r>
          </a:p>
          <a:p>
            <a:r>
              <a:rPr lang="cs-CZ" sz="4000" b="0" dirty="0"/>
              <a:t>nelze uložit v řízení o návrhu na zákaz plnění ze smlouvy</a:t>
            </a:r>
          </a:p>
          <a:p>
            <a:r>
              <a:rPr lang="cs-CZ" sz="4000" b="0" dirty="0"/>
              <a:t>zakazuje uzavřít smlouvu s vybraným uchazečem, nebo pozastavuje celé zadávací řízení</a:t>
            </a:r>
          </a:p>
          <a:p>
            <a:r>
              <a:rPr lang="cs-CZ" sz="4000" b="0" dirty="0"/>
              <a:t>platí až do právní moci rozhodnutí ve věci, pokud není zrušeno</a:t>
            </a:r>
          </a:p>
          <a:p>
            <a:pPr marL="0" indent="0">
              <a:buNone/>
            </a:pPr>
            <a:r>
              <a:rPr lang="cs-CZ" sz="4000" b="0" dirty="0"/>
              <a:t>			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5178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Působnost a organizace ÚOHS 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cs-CZ" dirty="0"/>
          </a:p>
          <a:p>
            <a:r>
              <a:rPr lang="cs-CZ" sz="4800" dirty="0"/>
              <a:t>Historie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4000" dirty="0"/>
              <a:t>1991 zřízen Český úřad pro hospodářskou soutěž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4000" dirty="0"/>
              <a:t>1992-1995 Ministerstvo pro hospodářskou soutěž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4000" dirty="0"/>
              <a:t>1996 Úřad pro </a:t>
            </a:r>
            <a:r>
              <a:rPr lang="cs-CZ" sz="4000"/>
              <a:t>ochranu hospodářské soutěže</a:t>
            </a:r>
            <a:endParaRPr lang="cs-CZ" sz="4000" dirty="0"/>
          </a:p>
          <a:p>
            <a:pPr marL="812719" lvl="1" indent="0">
              <a:buNone/>
            </a:pPr>
            <a:endParaRPr lang="cs-CZ" dirty="0"/>
          </a:p>
        </p:txBody>
      </p:sp>
      <p:pic>
        <p:nvPicPr>
          <p:cNvPr id="1026" name="Picture 2" descr="I:\610 - Tiskové oddělení\fotky-knizka\Barák\Fro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5708" y="6094412"/>
            <a:ext cx="6543685" cy="392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O:\Fotoarchiv UOHS\budova\budova_Ústavního_soudu\KIF_05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058" y="6094412"/>
            <a:ext cx="5312546" cy="398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3417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Veřejné zakázky VI</a:t>
            </a:r>
          </a:p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4000" dirty="0"/>
              <a:t>Nejčastější pochybení</a:t>
            </a:r>
          </a:p>
          <a:p>
            <a:r>
              <a:rPr lang="cs-CZ" sz="3600" b="0" dirty="0"/>
              <a:t>neurčité/nejednoznačné zadávací podmínky</a:t>
            </a:r>
          </a:p>
          <a:p>
            <a:r>
              <a:rPr lang="cs-CZ" sz="3600" b="0" dirty="0"/>
              <a:t>nepřiměřené/diskriminační kvalifikační předpoklady</a:t>
            </a:r>
          </a:p>
          <a:p>
            <a:r>
              <a:rPr lang="cs-CZ" sz="3600" b="0" dirty="0"/>
              <a:t>nerozhodnutí o námitkách dodavatele/neúplné vypořádání</a:t>
            </a:r>
          </a:p>
          <a:p>
            <a:r>
              <a:rPr lang="cs-CZ" sz="3600" b="0" dirty="0"/>
              <a:t>výběr dodavatele, který nesplnil podmínky účasti</a:t>
            </a:r>
          </a:p>
          <a:p>
            <a:r>
              <a:rPr lang="cs-CZ" sz="3600" b="0" dirty="0"/>
              <a:t>neoprávněné zrušení zadávacího řízení</a:t>
            </a:r>
          </a:p>
          <a:p>
            <a:r>
              <a:rPr lang="cs-CZ" sz="3600" b="0" dirty="0"/>
              <a:t>nesprávné posouzení a hodnocení nabídek (MNNC)</a:t>
            </a:r>
          </a:p>
          <a:p>
            <a:r>
              <a:rPr lang="cs-CZ" sz="3600" b="0" dirty="0"/>
              <a:t>porušení </a:t>
            </a:r>
            <a:r>
              <a:rPr lang="cs-CZ" sz="3600" b="0" dirty="0" err="1"/>
              <a:t>uveřejňovacích</a:t>
            </a:r>
            <a:r>
              <a:rPr lang="cs-CZ" sz="3600" b="0" dirty="0"/>
              <a:t> povinností – profil zadavatele, věstník</a:t>
            </a:r>
          </a:p>
          <a:p>
            <a:r>
              <a:rPr lang="cs-CZ" sz="3600" b="0" dirty="0"/>
              <a:t>zadání mimo zákon</a:t>
            </a:r>
          </a:p>
          <a:p>
            <a:r>
              <a:rPr lang="cs-CZ" sz="3600" b="0" dirty="0"/>
              <a:t>neoprávněné užití JŘBU</a:t>
            </a:r>
          </a:p>
        </p:txBody>
      </p:sp>
    </p:spTree>
    <p:extLst>
      <p:ext uri="{BB962C8B-B14F-4D97-AF65-F5344CB8AC3E}">
        <p14:creationId xmlns:p14="http://schemas.microsoft.com/office/powerpoint/2010/main" val="16545859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Veřejné zakázky VII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15F325C1-2A06-4909-9798-66088C17B7E7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1220145" y="1917948"/>
            <a:ext cx="13029564" cy="88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5262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Veřejné zakázky VIII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82628381-D457-480F-9429-D3354606D148}"/>
              </a:ext>
            </a:extLst>
          </p:cNvPr>
          <p:cNvPicPr>
            <a:picLocks noGrp="1" noChangeAspect="1" noChangeArrowheads="1"/>
          </p:cNvPicPr>
          <p:nvPr>
            <p:ph sz="half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80" y="2446602"/>
            <a:ext cx="14152502" cy="6456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22822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Veřejné zakázky IX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000625" y="2847975"/>
            <a:ext cx="16257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9B3B8DE-79EC-43C0-A3FC-129E357EF26A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E42C930-7F5D-4F64-A8B9-27DD92E489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57"/>
          <a:stretch/>
        </p:blipFill>
        <p:spPr bwMode="auto">
          <a:xfrm>
            <a:off x="792372" y="2332130"/>
            <a:ext cx="14631988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2525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Veřejné zakázky X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0" indent="0">
              <a:buNone/>
            </a:pPr>
            <a:endParaRPr lang="cs-CZ" sz="4000" dirty="0"/>
          </a:p>
          <a:p>
            <a:pPr marL="0" indent="0">
              <a:buNone/>
            </a:pPr>
            <a:endParaRPr lang="cs-CZ" sz="40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A3FA333-2A6E-4D6E-9E67-D35EA6918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78" y="1880123"/>
            <a:ext cx="8869554" cy="900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9275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Veřejné zakázky XI</a:t>
            </a:r>
          </a:p>
          <a:p>
            <a:endParaRPr lang="cs-CZ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sz="half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01" y="2422004"/>
            <a:ext cx="14631988" cy="6431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357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Veřejné zakázky XII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0" indent="0">
              <a:buNone/>
            </a:pPr>
            <a:endParaRPr lang="cs-CZ" sz="4000" dirty="0"/>
          </a:p>
          <a:p>
            <a:pPr marL="0" indent="0">
              <a:buNone/>
            </a:pPr>
            <a:r>
              <a:rPr lang="cs-CZ" sz="4000" dirty="0"/>
              <a:t>Důležité materiály k veřejným zakázkám:</a:t>
            </a:r>
          </a:p>
          <a:p>
            <a:pPr marL="0" indent="0">
              <a:buNone/>
            </a:pPr>
            <a:r>
              <a:rPr lang="cs-CZ" sz="4000" dirty="0"/>
              <a:t>Stručný průvodce zadavatele světem veřejných zakázek 1-3</a:t>
            </a:r>
          </a:p>
          <a:p>
            <a:pPr marL="0" indent="0">
              <a:buNone/>
            </a:pPr>
            <a:endParaRPr lang="cs-CZ" sz="4000" dirty="0"/>
          </a:p>
          <a:p>
            <a:pPr marL="0" indent="0">
              <a:buNone/>
            </a:pPr>
            <a:endParaRPr lang="cs-CZ" sz="4000" dirty="0"/>
          </a:p>
          <a:p>
            <a:pPr marL="0" indent="0">
              <a:buNone/>
            </a:pPr>
            <a:endParaRPr lang="cs-CZ" sz="4000" dirty="0"/>
          </a:p>
          <a:p>
            <a:pPr marL="0" indent="0">
              <a:buNone/>
            </a:pPr>
            <a:endParaRPr lang="cs-CZ" sz="4000" dirty="0"/>
          </a:p>
          <a:p>
            <a:pPr marL="0" indent="0">
              <a:buNone/>
            </a:pPr>
            <a:endParaRPr lang="cs-CZ" sz="4000" dirty="0"/>
          </a:p>
          <a:p>
            <a:pPr marL="0" indent="0">
              <a:buNone/>
            </a:pPr>
            <a:endParaRPr lang="cs-CZ" sz="4000" dirty="0"/>
          </a:p>
          <a:p>
            <a:r>
              <a:rPr lang="cs-CZ" sz="1600" dirty="0">
                <a:hlinkClick r:id="rId2"/>
              </a:rPr>
              <a:t>http://www.uohs.cz/download/Informacni_listy/2019/Infolist_2019_02.pdf</a:t>
            </a:r>
            <a:endParaRPr lang="cs-CZ" sz="1600" dirty="0"/>
          </a:p>
          <a:p>
            <a:r>
              <a:rPr lang="cs-CZ" sz="1600" dirty="0">
                <a:hlinkClick r:id="rId3"/>
              </a:rPr>
              <a:t>http://www.uohs.cz/download/Informacni_listy/2019/Infolist_2019_03_pruvodceVZ_II.pdf</a:t>
            </a:r>
            <a:endParaRPr lang="cs-CZ" sz="1600" dirty="0"/>
          </a:p>
          <a:p>
            <a:r>
              <a:rPr lang="cs-CZ" sz="1600" dirty="0">
                <a:hlinkClick r:id="rId4"/>
              </a:rPr>
              <a:t>http://www.uohs.cz/download/Informacni_listy/2020/2020_01_infolist_pruvodce3.pdf</a:t>
            </a:r>
            <a:r>
              <a:rPr lang="cs-CZ" sz="1600" dirty="0"/>
              <a:t> </a:t>
            </a:r>
          </a:p>
          <a:p>
            <a:pPr marL="0" indent="0">
              <a:buNone/>
            </a:pPr>
            <a:endParaRPr lang="cs-CZ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3249" y="4830614"/>
            <a:ext cx="2619375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114" y="4803877"/>
            <a:ext cx="2619375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090" y="4802460"/>
            <a:ext cx="2619375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64345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Veřejná podpora 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4000" dirty="0"/>
              <a:t>Zákon č. 215/2004 Sb., o úpravě některých vztahů v oblasti veřejné podpory</a:t>
            </a:r>
          </a:p>
          <a:p>
            <a:r>
              <a:rPr lang="cs-CZ" sz="3600" b="0" dirty="0"/>
              <a:t>ÚOHS je centrální koordinační, poradenskou, konzultační a monitorovací jednotkou pro všechny oblasti veřejné podpory kromě zemědělství a rybolovu (</a:t>
            </a:r>
            <a:r>
              <a:rPr lang="cs-CZ" sz="3600" b="0" dirty="0" err="1"/>
              <a:t>MZe</a:t>
            </a:r>
            <a:r>
              <a:rPr lang="cs-CZ" sz="3600" b="0" dirty="0"/>
              <a:t>)</a:t>
            </a:r>
          </a:p>
          <a:p>
            <a:r>
              <a:rPr lang="cs-CZ" sz="3600" b="0" dirty="0"/>
              <a:t>od 2004 nemá ÚOHS rozhodovací pravomoc, o všech veřejných podporách se rozhoduje Evropská komise</a:t>
            </a:r>
          </a:p>
          <a:p>
            <a:r>
              <a:rPr lang="cs-CZ" sz="3600" b="0" dirty="0"/>
              <a:t>V 2014 dokončena modernizace veřejné podpory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73280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Veřejná podpora 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cs-CZ" sz="3600" b="0" dirty="0"/>
              <a:t>Znaky VP</a:t>
            </a:r>
          </a:p>
          <a:p>
            <a:pPr lvl="2"/>
            <a:r>
              <a:rPr lang="cs-CZ" dirty="0"/>
              <a:t>veřejné prostředky</a:t>
            </a:r>
          </a:p>
          <a:p>
            <a:pPr lvl="2"/>
            <a:r>
              <a:rPr lang="cs-CZ" dirty="0"/>
              <a:t>z</a:t>
            </a:r>
            <a:r>
              <a:rPr lang="cs-CZ" b="0" dirty="0"/>
              <a:t>výhodnění (selektivita)</a:t>
            </a:r>
          </a:p>
          <a:p>
            <a:pPr lvl="2"/>
            <a:r>
              <a:rPr lang="cs-CZ" b="0" dirty="0"/>
              <a:t>narušuje hospodářskou soutěž</a:t>
            </a:r>
          </a:p>
          <a:p>
            <a:pPr lvl="2"/>
            <a:r>
              <a:rPr lang="cs-CZ" dirty="0"/>
              <a:t>ovlivňuje obchod mezi členskými státy</a:t>
            </a:r>
          </a:p>
          <a:p>
            <a:r>
              <a:rPr lang="cs-CZ" sz="3600" b="0" dirty="0"/>
              <a:t>Forma: přímé dotace, státní záruky, daňové úlevy, privatizace za zvýhodněnou cenu, navyšování základního kapitálu, úvěry, půjčky a promíjení plateb sociálního a zdravotního pojištění.</a:t>
            </a:r>
          </a:p>
          <a:p>
            <a:r>
              <a:rPr lang="cs-CZ" sz="3600" b="0" dirty="0"/>
              <a:t>poskytována jen tam, kde je to nezbytné k nápravě tržních selhání</a:t>
            </a:r>
          </a:p>
          <a:p>
            <a:r>
              <a:rPr lang="cs-CZ" sz="3600" b="0" dirty="0"/>
              <a:t>blokové výjimky – GBER, SGEI</a:t>
            </a:r>
          </a:p>
          <a:p>
            <a:r>
              <a:rPr lang="cs-CZ" sz="3600" b="0" dirty="0"/>
              <a:t>programy + jednotlivé podpory – nutno notifikovat</a:t>
            </a:r>
          </a:p>
          <a:p>
            <a:r>
              <a:rPr lang="cs-CZ" sz="3600" b="0" dirty="0"/>
              <a:t>podpora de </a:t>
            </a:r>
            <a:r>
              <a:rPr lang="cs-CZ" sz="3600" b="0" dirty="0" err="1"/>
              <a:t>minimis</a:t>
            </a:r>
            <a:r>
              <a:rPr lang="cs-CZ" sz="3600" b="0" dirty="0"/>
              <a:t> (200 000 eur ve 3 letech)</a:t>
            </a:r>
          </a:p>
          <a:p>
            <a:r>
              <a:rPr lang="cs-CZ" sz="3600" b="0" dirty="0"/>
              <a:t>COVID podpora – dočasný rámec</a:t>
            </a:r>
          </a:p>
          <a:p>
            <a:pPr marL="0" indent="0">
              <a:buNone/>
            </a:pPr>
            <a:endParaRPr lang="cs-CZ" sz="3600" b="0" dirty="0"/>
          </a:p>
        </p:txBody>
      </p:sp>
    </p:spTree>
    <p:extLst>
      <p:ext uri="{BB962C8B-B14F-4D97-AF65-F5344CB8AC3E}">
        <p14:creationId xmlns:p14="http://schemas.microsoft.com/office/powerpoint/2010/main" val="33221406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927994" y="4366220"/>
            <a:ext cx="14631988" cy="1440160"/>
          </a:xfrm>
        </p:spPr>
        <p:txBody>
          <a:bodyPr/>
          <a:lstStyle/>
          <a:p>
            <a:r>
              <a:rPr lang="cs-CZ" sz="6600" dirty="0">
                <a:solidFill>
                  <a:srgbClr val="004D7E"/>
                </a:solidFill>
              </a:rPr>
              <a:t>Děkuji za pozornost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4435355" y="6886500"/>
            <a:ext cx="79928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rgbClr val="004D7E"/>
                </a:solidFill>
              </a:rPr>
              <a:t>Mgr. et Mgr. Martin Švanda</a:t>
            </a:r>
          </a:p>
          <a:p>
            <a:pPr algn="ctr"/>
            <a:r>
              <a:rPr lang="cs-CZ" dirty="0" err="1">
                <a:solidFill>
                  <a:srgbClr val="004D7E"/>
                </a:solidFill>
                <a:hlinkClick r:id="rId2"/>
              </a:rPr>
              <a:t>martin.svanda</a:t>
            </a:r>
            <a:r>
              <a:rPr lang="en-US" dirty="0">
                <a:solidFill>
                  <a:srgbClr val="004D7E"/>
                </a:solidFill>
                <a:hlinkClick r:id="rId2"/>
              </a:rPr>
              <a:t>@</a:t>
            </a:r>
            <a:r>
              <a:rPr lang="cs-CZ" dirty="0">
                <a:solidFill>
                  <a:srgbClr val="004D7E"/>
                </a:solidFill>
                <a:hlinkClick r:id="rId2"/>
              </a:rPr>
              <a:t>uohs.cz</a:t>
            </a:r>
            <a:endParaRPr lang="cs-CZ" dirty="0">
              <a:solidFill>
                <a:srgbClr val="004D7E"/>
              </a:solidFill>
            </a:endParaRPr>
          </a:p>
          <a:p>
            <a:pPr algn="ctr"/>
            <a:endParaRPr lang="cs-CZ" dirty="0">
              <a:solidFill>
                <a:srgbClr val="004D7E"/>
              </a:solidFill>
            </a:endParaRPr>
          </a:p>
          <a:p>
            <a:pPr algn="ctr"/>
            <a:r>
              <a:rPr lang="cs-CZ" dirty="0">
                <a:solidFill>
                  <a:srgbClr val="004D7E"/>
                </a:solidFill>
                <a:hlinkClick r:id="rId3"/>
              </a:rPr>
              <a:t>www.uohs.cz</a:t>
            </a:r>
            <a:endParaRPr lang="cs-CZ" dirty="0">
              <a:solidFill>
                <a:srgbClr val="004D7E"/>
              </a:solidFill>
            </a:endParaRPr>
          </a:p>
          <a:p>
            <a:pPr algn="ctr"/>
            <a:r>
              <a:rPr lang="cs-CZ" dirty="0">
                <a:solidFill>
                  <a:srgbClr val="004D7E"/>
                </a:solidFill>
                <a:hlinkClick r:id="rId4"/>
              </a:rPr>
              <a:t>https://twitter.com/UOHS_CZ</a:t>
            </a:r>
            <a:r>
              <a:rPr lang="cs-CZ" dirty="0">
                <a:solidFill>
                  <a:srgbClr val="004D7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464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Působnost a organizace ÚOHS 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endParaRPr lang="cs-CZ" altLang="cs-CZ" sz="2400" dirty="0">
              <a:solidFill>
                <a:srgbClr val="004C92"/>
              </a:solidFill>
            </a:endParaRPr>
          </a:p>
          <a:p>
            <a:r>
              <a:rPr lang="cs-CZ" sz="4000" b="0" dirty="0"/>
              <a:t>ústřední orgán státní správy (další ÚOSS – ČTU, ERÚ, ÚOOÚ, ČSÚ…)</a:t>
            </a:r>
          </a:p>
          <a:p>
            <a:r>
              <a:rPr lang="cs-CZ" sz="4000" dirty="0"/>
              <a:t>nezávislý</a:t>
            </a:r>
            <a:r>
              <a:rPr lang="cs-CZ" sz="4000" b="0" dirty="0"/>
              <a:t> - nepodléhá žádnému ministerstvu</a:t>
            </a:r>
          </a:p>
          <a:p>
            <a:r>
              <a:rPr lang="cs-CZ" sz="4000" dirty="0"/>
              <a:t>zákon č. 273/1996 Sb.</a:t>
            </a:r>
            <a:r>
              <a:rPr lang="cs-CZ" sz="4000" b="0" dirty="0"/>
              <a:t>, o působnosti Úřadu pro ochranu hospodářské soutěže</a:t>
            </a:r>
          </a:p>
          <a:p>
            <a:r>
              <a:rPr lang="cs-CZ" sz="4000" b="0" dirty="0"/>
              <a:t>podpora a ochrana HS proti jejímu nedovolenému omezování</a:t>
            </a:r>
          </a:p>
          <a:p>
            <a:r>
              <a:rPr lang="cs-CZ" sz="4000" b="0" dirty="0"/>
              <a:t>sídlo v Brně</a:t>
            </a:r>
          </a:p>
          <a:p>
            <a:r>
              <a:rPr lang="cs-CZ" sz="4000" b="0" dirty="0"/>
              <a:t>předseda Úřadu (6 let, jmenován prezidentem na návrh vlády, max. 2 mandáty)</a:t>
            </a:r>
          </a:p>
          <a:p>
            <a:r>
              <a:rPr lang="cs-CZ" sz="4000" b="0" dirty="0"/>
              <a:t>3 místopředsedové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3956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/>
              <a:t>Púsobnost</a:t>
            </a:r>
            <a:r>
              <a:rPr lang="cs-CZ" dirty="0"/>
              <a:t> a organizace ÚOHS III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cs-CZ" sz="4000" dirty="0"/>
              <a:t>Dle zákona o působnosti Úřad:</a:t>
            </a:r>
          </a:p>
          <a:p>
            <a:pPr lvl="1"/>
            <a:r>
              <a:rPr lang="cs-CZ" sz="4000" b="0" dirty="0"/>
              <a:t>vytváří podmínky pro podporu a ochranu hospodářské soutěže</a:t>
            </a:r>
          </a:p>
          <a:p>
            <a:pPr lvl="1"/>
            <a:r>
              <a:rPr lang="cs-CZ" sz="4000" b="0" dirty="0"/>
              <a:t>vykonává dozor nad zadáváním veřejných zakázek</a:t>
            </a:r>
          </a:p>
          <a:p>
            <a:pPr lvl="1"/>
            <a:r>
              <a:rPr lang="cs-CZ" sz="4000" b="0" dirty="0"/>
              <a:t>vykonává další působnosti stanovené zvláštními zákony</a:t>
            </a:r>
          </a:p>
          <a:p>
            <a:pPr marL="812719" lvl="1" indent="0">
              <a:buNone/>
            </a:pPr>
            <a:endParaRPr lang="cs-CZ" sz="4000" dirty="0"/>
          </a:p>
          <a:p>
            <a:r>
              <a:rPr lang="cs-CZ" sz="4000" dirty="0"/>
              <a:t>Oblasti působnosti</a:t>
            </a:r>
          </a:p>
          <a:p>
            <a:pPr lvl="1"/>
            <a:r>
              <a:rPr lang="cs-CZ" sz="4000" dirty="0"/>
              <a:t>1991: hospodářská soutěž</a:t>
            </a:r>
          </a:p>
          <a:p>
            <a:pPr lvl="1"/>
            <a:r>
              <a:rPr lang="cs-CZ" sz="4000" dirty="0"/>
              <a:t>1995: veřejné zakázky</a:t>
            </a:r>
          </a:p>
          <a:p>
            <a:pPr lvl="1"/>
            <a:r>
              <a:rPr lang="cs-CZ" sz="4000" dirty="0"/>
              <a:t>2000: veřejná podpora</a:t>
            </a:r>
          </a:p>
          <a:p>
            <a:pPr lvl="1"/>
            <a:r>
              <a:rPr lang="cs-CZ" sz="4000" dirty="0"/>
              <a:t>2009: významná tržní síla</a:t>
            </a:r>
          </a:p>
          <a:p>
            <a:pPr lvl="1"/>
            <a:r>
              <a:rPr lang="cs-CZ" sz="4000" dirty="0"/>
              <a:t>2017: zákon o platebním styku</a:t>
            </a:r>
          </a:p>
          <a:p>
            <a:pPr lvl="1"/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732615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Působnost a organizace ÚOHS IV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half" idx="13"/>
            <p:extLst>
              <p:ext uri="{D42A27DB-BD31-4B8C-83A1-F6EECF244321}">
                <p14:modId xmlns:p14="http://schemas.microsoft.com/office/powerpoint/2010/main" val="1482114840"/>
              </p:ext>
            </p:extLst>
          </p:nvPr>
        </p:nvGraphicFramePr>
        <p:xfrm>
          <a:off x="812800" y="2360613"/>
          <a:ext cx="14631988" cy="8528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9156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Působnost a organizace ÚOHS V</a:t>
            </a:r>
          </a:p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4000" dirty="0"/>
              <a:t>Předseda ÚOHS</a:t>
            </a:r>
          </a:p>
          <a:p>
            <a:pPr marL="0" indent="0">
              <a:buNone/>
            </a:pPr>
            <a:r>
              <a:rPr lang="cs-CZ" sz="4000" dirty="0"/>
              <a:t>doc. JUDr. PhDr. Petr Mlsna, </a:t>
            </a:r>
            <a:r>
              <a:rPr lang="cs-CZ" sz="4000" dirty="0" err="1"/>
              <a:t>Ph</a:t>
            </a:r>
            <a:r>
              <a:rPr lang="cs-CZ" sz="4000" dirty="0"/>
              <a:t>. D.</a:t>
            </a:r>
          </a:p>
          <a:p>
            <a:pPr marL="0" indent="0">
              <a:buNone/>
            </a:pPr>
            <a:r>
              <a:rPr lang="cs-CZ" sz="4000" dirty="0"/>
              <a:t> (ve funkci od 2. 12. 2020)</a:t>
            </a:r>
          </a:p>
          <a:p>
            <a:r>
              <a:rPr lang="cs-CZ" sz="2800" dirty="0"/>
              <a:t>kredibilita, transparentnost, komunikace</a:t>
            </a:r>
          </a:p>
          <a:p>
            <a:r>
              <a:rPr lang="cs-CZ" sz="2800" dirty="0"/>
              <a:t>více hospodářské soutěže</a:t>
            </a:r>
          </a:p>
          <a:p>
            <a:r>
              <a:rPr lang="cs-CZ" sz="2800" dirty="0"/>
              <a:t>zrychlení rozhodování</a:t>
            </a:r>
          </a:p>
          <a:p>
            <a:endParaRPr lang="cs-CZ" dirty="0"/>
          </a:p>
          <a:p>
            <a:pPr marL="0" indent="0">
              <a:buNone/>
            </a:pPr>
            <a:endParaRPr lang="cs-CZ" sz="3600" dirty="0"/>
          </a:p>
          <a:p>
            <a:pPr marL="0" indent="0">
              <a:buNone/>
            </a:pPr>
            <a:endParaRPr lang="cs-CZ" sz="3600" dirty="0"/>
          </a:p>
          <a:p>
            <a:pPr marL="0" indent="0">
              <a:buNone/>
            </a:pPr>
            <a:endParaRPr lang="cs-CZ" sz="3600" dirty="0"/>
          </a:p>
          <a:p>
            <a:pPr marL="0" indent="0">
              <a:buNone/>
            </a:pPr>
            <a:r>
              <a:rPr lang="cs-CZ" sz="3600" dirty="0"/>
              <a:t>Místopředsedové</a:t>
            </a:r>
          </a:p>
          <a:p>
            <a:r>
              <a:rPr lang="cs-CZ" dirty="0"/>
              <a:t>Kamil Nejezchleb</a:t>
            </a:r>
          </a:p>
          <a:p>
            <a:r>
              <a:rPr lang="cs-CZ" dirty="0"/>
              <a:t>Markéta Dlouhá</a:t>
            </a:r>
          </a:p>
          <a:p>
            <a:r>
              <a:rPr lang="cs-CZ" dirty="0"/>
              <a:t>Petr Solský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1026" name="Picture 2" descr="C:\Users\martin.svanda\Pictures\Mlsna_petřík\JKGF83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0922" y="2477021"/>
            <a:ext cx="313234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366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Působnost a organizace ÚOHS VI</a:t>
            </a:r>
          </a:p>
          <a:p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C96AEA8-4CD3-4C4E-8DA6-66C098463E6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879" y="2360613"/>
            <a:ext cx="14631830" cy="3085728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BF7DAC4-1EDC-4E19-8BB7-5B8FFA463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38" y="2360612"/>
            <a:ext cx="14084233" cy="264852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0BA07F3-22CD-4805-9AA1-C7459F16C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79" y="5878388"/>
            <a:ext cx="6691140" cy="4968552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7C10AD6F-8627-4B74-A61C-0775F7F30F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2411" y="5878388"/>
            <a:ext cx="7512298" cy="288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253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Správní proces a soudní přezkum 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cs-CZ" sz="4000" dirty="0"/>
              <a:t>Správní řízení dle správního řádu (č. 500/2004 Sb.)</a:t>
            </a:r>
          </a:p>
          <a:p>
            <a:pPr lvl="1"/>
            <a:r>
              <a:rPr lang="cs-CZ" sz="3600" dirty="0"/>
              <a:t>dvoustupňové</a:t>
            </a:r>
          </a:p>
          <a:p>
            <a:pPr lvl="1"/>
            <a:r>
              <a:rPr lang="cs-CZ" sz="3600" dirty="0"/>
              <a:t>rozklad k předsedovi Úřadu</a:t>
            </a:r>
          </a:p>
          <a:p>
            <a:pPr lvl="1"/>
            <a:r>
              <a:rPr lang="cs-CZ" sz="3600" dirty="0"/>
              <a:t>reforma – pouze jednostupňové rozhodování?</a:t>
            </a:r>
          </a:p>
          <a:p>
            <a:endParaRPr lang="cs-CZ" dirty="0"/>
          </a:p>
          <a:p>
            <a:r>
              <a:rPr lang="cs-CZ" sz="4000" dirty="0"/>
              <a:t>Soudní přezkum</a:t>
            </a:r>
          </a:p>
          <a:p>
            <a:pPr lvl="1"/>
            <a:r>
              <a:rPr lang="cs-CZ" sz="3600" dirty="0"/>
              <a:t>žaloba ke Krajskému soudu v Brně</a:t>
            </a:r>
          </a:p>
          <a:p>
            <a:pPr lvl="1"/>
            <a:r>
              <a:rPr lang="cs-CZ" sz="3600" dirty="0"/>
              <a:t>mimořádný opravný prostředek – kasační stížnost k NSS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9152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2202</TotalTime>
  <Words>1792</Words>
  <Application>Microsoft Office PowerPoint</Application>
  <PresentationFormat>Vlastní</PresentationFormat>
  <Paragraphs>290</Paragraphs>
  <Slides>39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3" baseType="lpstr">
      <vt:lpstr>Arial</vt:lpstr>
      <vt:lpstr>Calibri</vt:lpstr>
      <vt:lpstr>Wingdings</vt:lpstr>
      <vt:lpstr>Office Theme</vt:lpstr>
      <vt:lpstr>Úřad pro ochranu hospodářské soutěže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BL</dc:creator>
  <cp:lastModifiedBy>Markéta Páleníková</cp:lastModifiedBy>
  <cp:revision>84</cp:revision>
  <dcterms:created xsi:type="dcterms:W3CDTF">2017-06-29T14:32:04Z</dcterms:created>
  <dcterms:modified xsi:type="dcterms:W3CDTF">2021-10-19T13:07:40Z</dcterms:modified>
</cp:coreProperties>
</file>