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0"/>
  </p:notesMasterIdLst>
  <p:handoutMasterIdLst>
    <p:handoutMasterId r:id="rId181"/>
  </p:handoutMasterIdLst>
  <p:sldIdLst>
    <p:sldId id="442" r:id="rId2"/>
    <p:sldId id="428" r:id="rId3"/>
    <p:sldId id="435" r:id="rId4"/>
    <p:sldId id="430" r:id="rId5"/>
    <p:sldId id="624" r:id="rId6"/>
    <p:sldId id="623" r:id="rId7"/>
    <p:sldId id="625" r:id="rId8"/>
    <p:sldId id="627" r:id="rId9"/>
    <p:sldId id="385" r:id="rId10"/>
    <p:sldId id="423" r:id="rId11"/>
    <p:sldId id="445" r:id="rId12"/>
    <p:sldId id="612" r:id="rId13"/>
    <p:sldId id="611" r:id="rId14"/>
    <p:sldId id="614" r:id="rId15"/>
    <p:sldId id="387" r:id="rId16"/>
    <p:sldId id="389" r:id="rId17"/>
    <p:sldId id="410" r:id="rId18"/>
    <p:sldId id="414" r:id="rId19"/>
    <p:sldId id="411" r:id="rId20"/>
    <p:sldId id="590" r:id="rId21"/>
    <p:sldId id="416" r:id="rId22"/>
    <p:sldId id="393" r:id="rId23"/>
    <p:sldId id="615" r:id="rId24"/>
    <p:sldId id="616" r:id="rId25"/>
    <p:sldId id="399" r:id="rId26"/>
    <p:sldId id="390" r:id="rId27"/>
    <p:sldId id="406" r:id="rId28"/>
    <p:sldId id="407" r:id="rId29"/>
    <p:sldId id="408" r:id="rId30"/>
    <p:sldId id="446" r:id="rId31"/>
    <p:sldId id="447" r:id="rId32"/>
    <p:sldId id="448" r:id="rId33"/>
    <p:sldId id="449" r:id="rId34"/>
    <p:sldId id="450" r:id="rId35"/>
    <p:sldId id="629" r:id="rId36"/>
    <p:sldId id="630" r:id="rId37"/>
    <p:sldId id="631" r:id="rId38"/>
    <p:sldId id="632" r:id="rId39"/>
    <p:sldId id="771" r:id="rId40"/>
    <p:sldId id="633" r:id="rId41"/>
    <p:sldId id="634" r:id="rId42"/>
    <p:sldId id="635" r:id="rId43"/>
    <p:sldId id="636" r:id="rId44"/>
    <p:sldId id="772" r:id="rId45"/>
    <p:sldId id="637" r:id="rId46"/>
    <p:sldId id="638" r:id="rId47"/>
    <p:sldId id="639" r:id="rId48"/>
    <p:sldId id="640" r:id="rId49"/>
    <p:sldId id="641" r:id="rId50"/>
    <p:sldId id="642" r:id="rId51"/>
    <p:sldId id="643" r:id="rId52"/>
    <p:sldId id="644" r:id="rId53"/>
    <p:sldId id="645" r:id="rId54"/>
    <p:sldId id="646" r:id="rId55"/>
    <p:sldId id="647" r:id="rId56"/>
    <p:sldId id="648" r:id="rId57"/>
    <p:sldId id="649" r:id="rId58"/>
    <p:sldId id="650" r:id="rId59"/>
    <p:sldId id="651" r:id="rId60"/>
    <p:sldId id="652" r:id="rId61"/>
    <p:sldId id="653" r:id="rId62"/>
    <p:sldId id="654" r:id="rId63"/>
    <p:sldId id="655" r:id="rId64"/>
    <p:sldId id="656" r:id="rId65"/>
    <p:sldId id="657" r:id="rId66"/>
    <p:sldId id="658" r:id="rId67"/>
    <p:sldId id="659" r:id="rId68"/>
    <p:sldId id="660" r:id="rId69"/>
    <p:sldId id="661" r:id="rId70"/>
    <p:sldId id="662" r:id="rId71"/>
    <p:sldId id="663" r:id="rId72"/>
    <p:sldId id="664" r:id="rId73"/>
    <p:sldId id="665" r:id="rId74"/>
    <p:sldId id="666" r:id="rId75"/>
    <p:sldId id="667" r:id="rId76"/>
    <p:sldId id="668" r:id="rId77"/>
    <p:sldId id="669" r:id="rId78"/>
    <p:sldId id="670" r:id="rId79"/>
    <p:sldId id="671" r:id="rId80"/>
    <p:sldId id="672" r:id="rId81"/>
    <p:sldId id="673" r:id="rId82"/>
    <p:sldId id="674" r:id="rId83"/>
    <p:sldId id="675" r:id="rId84"/>
    <p:sldId id="676" r:id="rId85"/>
    <p:sldId id="677" r:id="rId86"/>
    <p:sldId id="678" r:id="rId87"/>
    <p:sldId id="679" r:id="rId88"/>
    <p:sldId id="680" r:id="rId89"/>
    <p:sldId id="681" r:id="rId90"/>
    <p:sldId id="682" r:id="rId91"/>
    <p:sldId id="683" r:id="rId92"/>
    <p:sldId id="684" r:id="rId93"/>
    <p:sldId id="685" r:id="rId94"/>
    <p:sldId id="686" r:id="rId95"/>
    <p:sldId id="687" r:id="rId96"/>
    <p:sldId id="688" r:id="rId97"/>
    <p:sldId id="689" r:id="rId98"/>
    <p:sldId id="690" r:id="rId99"/>
    <p:sldId id="691" r:id="rId100"/>
    <p:sldId id="692" r:id="rId101"/>
    <p:sldId id="693" r:id="rId102"/>
    <p:sldId id="694" r:id="rId103"/>
    <p:sldId id="695" r:id="rId104"/>
    <p:sldId id="696" r:id="rId105"/>
    <p:sldId id="697" r:id="rId106"/>
    <p:sldId id="698" r:id="rId107"/>
    <p:sldId id="699" r:id="rId108"/>
    <p:sldId id="700" r:id="rId109"/>
    <p:sldId id="701" r:id="rId110"/>
    <p:sldId id="702" r:id="rId111"/>
    <p:sldId id="703" r:id="rId112"/>
    <p:sldId id="704" r:id="rId113"/>
    <p:sldId id="705" r:id="rId114"/>
    <p:sldId id="706" r:id="rId115"/>
    <p:sldId id="707" r:id="rId116"/>
    <p:sldId id="708" r:id="rId117"/>
    <p:sldId id="709" r:id="rId118"/>
    <p:sldId id="710" r:id="rId119"/>
    <p:sldId id="711" r:id="rId120"/>
    <p:sldId id="712" r:id="rId121"/>
    <p:sldId id="713" r:id="rId122"/>
    <p:sldId id="714" r:id="rId123"/>
    <p:sldId id="715" r:id="rId124"/>
    <p:sldId id="716" r:id="rId125"/>
    <p:sldId id="717" r:id="rId126"/>
    <p:sldId id="718" r:id="rId127"/>
    <p:sldId id="719" r:id="rId128"/>
    <p:sldId id="720" r:id="rId129"/>
    <p:sldId id="721" r:id="rId130"/>
    <p:sldId id="722" r:id="rId131"/>
    <p:sldId id="723" r:id="rId132"/>
    <p:sldId id="724" r:id="rId133"/>
    <p:sldId id="725" r:id="rId134"/>
    <p:sldId id="726" r:id="rId135"/>
    <p:sldId id="727" r:id="rId136"/>
    <p:sldId id="728" r:id="rId137"/>
    <p:sldId id="729" r:id="rId138"/>
    <p:sldId id="730" r:id="rId139"/>
    <p:sldId id="731" r:id="rId140"/>
    <p:sldId id="732" r:id="rId141"/>
    <p:sldId id="733" r:id="rId142"/>
    <p:sldId id="734" r:id="rId143"/>
    <p:sldId id="735" r:id="rId144"/>
    <p:sldId id="736" r:id="rId145"/>
    <p:sldId id="737" r:id="rId146"/>
    <p:sldId id="738" r:id="rId147"/>
    <p:sldId id="739" r:id="rId148"/>
    <p:sldId id="740" r:id="rId149"/>
    <p:sldId id="741" r:id="rId150"/>
    <p:sldId id="742" r:id="rId151"/>
    <p:sldId id="743" r:id="rId152"/>
    <p:sldId id="744" r:id="rId153"/>
    <p:sldId id="745" r:id="rId154"/>
    <p:sldId id="746" r:id="rId155"/>
    <p:sldId id="747" r:id="rId156"/>
    <p:sldId id="748" r:id="rId157"/>
    <p:sldId id="749" r:id="rId158"/>
    <p:sldId id="750" r:id="rId159"/>
    <p:sldId id="751" r:id="rId160"/>
    <p:sldId id="752" r:id="rId161"/>
    <p:sldId id="753" r:id="rId162"/>
    <p:sldId id="754" r:id="rId163"/>
    <p:sldId id="755" r:id="rId164"/>
    <p:sldId id="756" r:id="rId165"/>
    <p:sldId id="757" r:id="rId166"/>
    <p:sldId id="758" r:id="rId167"/>
    <p:sldId id="759" r:id="rId168"/>
    <p:sldId id="760" r:id="rId169"/>
    <p:sldId id="761" r:id="rId170"/>
    <p:sldId id="762" r:id="rId171"/>
    <p:sldId id="763" r:id="rId172"/>
    <p:sldId id="764" r:id="rId173"/>
    <p:sldId id="765" r:id="rId174"/>
    <p:sldId id="766" r:id="rId175"/>
    <p:sldId id="767" r:id="rId176"/>
    <p:sldId id="768" r:id="rId177"/>
    <p:sldId id="769" r:id="rId178"/>
    <p:sldId id="770" r:id="rId1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24" autoAdjust="0"/>
    <p:restoredTop sz="83803" autoAdjust="0"/>
  </p:normalViewPr>
  <p:slideViewPr>
    <p:cSldViewPr>
      <p:cViewPr varScale="1">
        <p:scale>
          <a:sx n="96" d="100"/>
          <a:sy n="96" d="100"/>
        </p:scale>
        <p:origin x="-6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7CADB40-8050-49C2-BD3D-80EB413E43C9}" type="datetimeFigureOut">
              <a:rPr lang="cs-CZ"/>
              <a:pPr>
                <a:defRPr/>
              </a:pPr>
              <a:t>23.11.2021</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1B6E5A0-F8D2-438C-AC79-6643E5CA2CC0}" type="slidenum">
              <a:rPr lang="cs-CZ"/>
              <a:pPr>
                <a:defRPr/>
              </a:pPr>
              <a:t>‹#›</a:t>
            </a:fld>
            <a:endParaRPr lang="cs-CZ"/>
          </a:p>
        </p:txBody>
      </p:sp>
    </p:spTree>
    <p:extLst>
      <p:ext uri="{BB962C8B-B14F-4D97-AF65-F5344CB8AC3E}">
        <p14:creationId xmlns:p14="http://schemas.microsoft.com/office/powerpoint/2010/main" val="901391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5A064-372F-49EF-8BE4-012B7CE1A088}" type="datetimeFigureOut">
              <a:rPr lang="cs-CZ" smtClean="0"/>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F57EA-E3CF-48DB-BCBD-55C5F578424D}" type="slidenum">
              <a:rPr lang="cs-CZ" smtClean="0"/>
              <a:t>‹#›</a:t>
            </a:fld>
            <a:endParaRPr lang="cs-CZ"/>
          </a:p>
        </p:txBody>
      </p:sp>
    </p:spTree>
    <p:extLst>
      <p:ext uri="{BB962C8B-B14F-4D97-AF65-F5344CB8AC3E}">
        <p14:creationId xmlns:p14="http://schemas.microsoft.com/office/powerpoint/2010/main" val="28688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3D9F57EA-E3CF-48DB-BCBD-55C5F578424D}" type="slidenum">
              <a:rPr lang="cs-CZ" smtClean="0"/>
              <a:t>2</a:t>
            </a:fld>
            <a:endParaRPr lang="cs-CZ"/>
          </a:p>
        </p:txBody>
      </p:sp>
    </p:spTree>
    <p:extLst>
      <p:ext uri="{BB962C8B-B14F-4D97-AF65-F5344CB8AC3E}">
        <p14:creationId xmlns:p14="http://schemas.microsoft.com/office/powerpoint/2010/main" val="94013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Původně zákon č. 524/1992 Sb., </a:t>
            </a:r>
            <a:r>
              <a:rPr lang="cs-CZ" sz="1200" i="1" kern="1200" dirty="0" smtClean="0">
                <a:solidFill>
                  <a:schemeClr val="tx1"/>
                </a:solidFill>
                <a:effectLst/>
                <a:latin typeface="+mn-lt"/>
                <a:ea typeface="+mn-ea"/>
                <a:cs typeface="+mn-cs"/>
              </a:rPr>
              <a:t>o auditorech a Komoře auditorů České republiky (od 20.11.1992 do 1.1.2001), poté  </a:t>
            </a:r>
            <a:r>
              <a:rPr lang="cs-CZ" sz="1200" kern="1200" dirty="0" smtClean="0">
                <a:solidFill>
                  <a:schemeClr val="tx1"/>
                </a:solidFill>
                <a:effectLst/>
                <a:latin typeface="+mn-lt"/>
                <a:ea typeface="+mn-ea"/>
                <a:cs typeface="+mn-cs"/>
              </a:rPr>
              <a:t>zákon č. 254/2000 Sb., </a:t>
            </a:r>
            <a:r>
              <a:rPr lang="cs-CZ" sz="1200" i="1" kern="1200" dirty="0" smtClean="0">
                <a:solidFill>
                  <a:schemeClr val="tx1"/>
                </a:solidFill>
                <a:effectLst/>
                <a:latin typeface="+mn-lt"/>
                <a:ea typeface="+mn-ea"/>
                <a:cs typeface="+mn-cs"/>
              </a:rPr>
              <a:t>o auditorech a o změně zákona č. 165/1998 Sb. (od 1.1.2001 do 14.4.2009), nyní z</a:t>
            </a:r>
            <a:r>
              <a:rPr lang="cs-CZ" sz="1200" kern="1200" dirty="0" smtClean="0">
                <a:solidFill>
                  <a:schemeClr val="tx1"/>
                </a:solidFill>
                <a:effectLst/>
                <a:latin typeface="+mn-lt"/>
                <a:ea typeface="+mn-ea"/>
                <a:cs typeface="+mn-cs"/>
              </a:rPr>
              <a:t>ákon č. 93/2009 Sb., </a:t>
            </a:r>
            <a:r>
              <a:rPr lang="cs-CZ" sz="1200" i="1" kern="1200" dirty="0" smtClean="0">
                <a:solidFill>
                  <a:schemeClr val="tx1"/>
                </a:solidFill>
                <a:effectLst/>
                <a:latin typeface="+mn-lt"/>
                <a:ea typeface="+mn-ea"/>
                <a:cs typeface="+mn-cs"/>
              </a:rPr>
              <a:t>o auditorech a o změně některých zákonů (zákon o auditorech),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85/1996 Sb.,</a:t>
            </a:r>
            <a:r>
              <a:rPr lang="cs-CZ" sz="1200" i="1" kern="1200" dirty="0" smtClean="0">
                <a:solidFill>
                  <a:schemeClr val="tx1"/>
                </a:solidFill>
                <a:effectLst/>
                <a:latin typeface="+mn-lt"/>
                <a:ea typeface="+mn-ea"/>
                <a:cs typeface="+mn-cs"/>
              </a:rPr>
              <a:t> o advokacii,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220/1991 Sb.,</a:t>
            </a:r>
            <a:r>
              <a:rPr lang="cs-CZ" sz="1200" i="1" kern="1200" dirty="0" smtClean="0">
                <a:solidFill>
                  <a:schemeClr val="tx1"/>
                </a:solidFill>
                <a:effectLst/>
                <a:latin typeface="+mn-lt"/>
                <a:ea typeface="+mn-ea"/>
                <a:cs typeface="+mn-cs"/>
              </a:rPr>
              <a:t> o České lékařské komoře, České stomatologické komoře a České lékárnické komoře,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237/1991 Sb., </a:t>
            </a:r>
            <a:r>
              <a:rPr lang="cs-CZ" sz="1200" i="1" kern="1200" dirty="0" smtClean="0">
                <a:solidFill>
                  <a:schemeClr val="tx1"/>
                </a:solidFill>
                <a:effectLst/>
                <a:latin typeface="+mn-lt"/>
                <a:ea typeface="+mn-ea"/>
                <a:cs typeface="+mn-cs"/>
              </a:rPr>
              <a:t>o patentových zástupcích,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381/1991 Sb.,</a:t>
            </a:r>
            <a:r>
              <a:rPr lang="cs-CZ" sz="1200" i="1" kern="1200" dirty="0" smtClean="0">
                <a:solidFill>
                  <a:schemeClr val="tx1"/>
                </a:solidFill>
                <a:effectLst/>
                <a:latin typeface="+mn-lt"/>
                <a:ea typeface="+mn-ea"/>
                <a:cs typeface="+mn-cs"/>
              </a:rPr>
              <a:t> o Komoře veterinárních lékařů České republiky,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360/1992 Sb., </a:t>
            </a:r>
            <a:r>
              <a:rPr lang="cs-CZ" sz="1200" i="1" kern="1200" dirty="0" smtClean="0">
                <a:solidFill>
                  <a:schemeClr val="tx1"/>
                </a:solidFill>
                <a:effectLst/>
                <a:latin typeface="+mn-lt"/>
                <a:ea typeface="+mn-ea"/>
                <a:cs typeface="+mn-cs"/>
              </a:rPr>
              <a:t>o výkonu povolání autorizovaných architektů a o výkonu povolání autorizovaných inženýrů a techniků činných ve výstavbě,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358/1992 Sb., </a:t>
            </a:r>
            <a:r>
              <a:rPr lang="cs-CZ" sz="1200" i="1" kern="1200" dirty="0" smtClean="0">
                <a:solidFill>
                  <a:schemeClr val="tx1"/>
                </a:solidFill>
                <a:effectLst/>
                <a:latin typeface="+mn-lt"/>
                <a:ea typeface="+mn-ea"/>
                <a:cs typeface="+mn-cs"/>
              </a:rPr>
              <a:t>o notářích a jejich činnosti (notářský řád),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523/1992 Sb.,</a:t>
            </a:r>
            <a:r>
              <a:rPr lang="cs-CZ" sz="1200" i="1" kern="1200" dirty="0" smtClean="0">
                <a:solidFill>
                  <a:schemeClr val="tx1"/>
                </a:solidFill>
                <a:effectLst/>
                <a:latin typeface="+mn-lt"/>
                <a:ea typeface="+mn-ea"/>
                <a:cs typeface="+mn-cs"/>
              </a:rPr>
              <a:t> o daňovém poradenství a Komoře daňových poradců České republiky,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120/2001 Sb., </a:t>
            </a:r>
            <a:r>
              <a:rPr lang="cs-CZ" sz="1200" i="1" kern="1200" dirty="0" smtClean="0">
                <a:solidFill>
                  <a:schemeClr val="tx1"/>
                </a:solidFill>
                <a:effectLst/>
                <a:latin typeface="+mn-lt"/>
                <a:ea typeface="+mn-ea"/>
                <a:cs typeface="+mn-cs"/>
              </a:rPr>
              <a:t>o soudních exekutorech a exekuční činnosti (exekuční řád) a o změně dalších zákonů, ve znění pozdějších předpisů</a:t>
            </a:r>
            <a:endParaRPr lang="cs-CZ" dirty="0"/>
          </a:p>
        </p:txBody>
      </p:sp>
      <p:sp>
        <p:nvSpPr>
          <p:cNvPr id="4" name="Zástupný symbol pro číslo snímku 3"/>
          <p:cNvSpPr>
            <a:spLocks noGrp="1"/>
          </p:cNvSpPr>
          <p:nvPr>
            <p:ph type="sldNum" sz="quarter" idx="10"/>
          </p:nvPr>
        </p:nvSpPr>
        <p:spPr/>
        <p:txBody>
          <a:bodyPr/>
          <a:lstStyle/>
          <a:p>
            <a:fld id="{3D9F57EA-E3CF-48DB-BCBD-55C5F578424D}" type="slidenum">
              <a:rPr lang="cs-CZ" smtClean="0"/>
              <a:t>6</a:t>
            </a:fld>
            <a:endParaRPr lang="cs-CZ"/>
          </a:p>
        </p:txBody>
      </p:sp>
    </p:spTree>
    <p:extLst>
      <p:ext uri="{BB962C8B-B14F-4D97-AF65-F5344CB8AC3E}">
        <p14:creationId xmlns:p14="http://schemas.microsoft.com/office/powerpoint/2010/main" val="168451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Původně zákon č. 524/1992 Sb., </a:t>
            </a:r>
            <a:r>
              <a:rPr lang="cs-CZ" sz="1200" i="1" kern="1200" dirty="0" smtClean="0">
                <a:solidFill>
                  <a:schemeClr val="tx1"/>
                </a:solidFill>
                <a:effectLst/>
                <a:latin typeface="+mn-lt"/>
                <a:ea typeface="+mn-ea"/>
                <a:cs typeface="+mn-cs"/>
              </a:rPr>
              <a:t>o auditorech a Komoře auditorů České republiky (od 20.11.1992 do 1.1.2001), poté  </a:t>
            </a:r>
            <a:r>
              <a:rPr lang="cs-CZ" sz="1200" kern="1200" dirty="0" smtClean="0">
                <a:solidFill>
                  <a:schemeClr val="tx1"/>
                </a:solidFill>
                <a:effectLst/>
                <a:latin typeface="+mn-lt"/>
                <a:ea typeface="+mn-ea"/>
                <a:cs typeface="+mn-cs"/>
              </a:rPr>
              <a:t>zákon č. 254/2000 Sb., </a:t>
            </a:r>
            <a:r>
              <a:rPr lang="cs-CZ" sz="1200" i="1" kern="1200" dirty="0" smtClean="0">
                <a:solidFill>
                  <a:schemeClr val="tx1"/>
                </a:solidFill>
                <a:effectLst/>
                <a:latin typeface="+mn-lt"/>
                <a:ea typeface="+mn-ea"/>
                <a:cs typeface="+mn-cs"/>
              </a:rPr>
              <a:t>o auditorech a o změně zákona č. 165/1998 Sb. (od 1.1.2001 do 14.4.2009), nyní z</a:t>
            </a:r>
            <a:r>
              <a:rPr lang="cs-CZ" sz="1200" kern="1200" dirty="0" smtClean="0">
                <a:solidFill>
                  <a:schemeClr val="tx1"/>
                </a:solidFill>
                <a:effectLst/>
                <a:latin typeface="+mn-lt"/>
                <a:ea typeface="+mn-ea"/>
                <a:cs typeface="+mn-cs"/>
              </a:rPr>
              <a:t>ákon č. 93/2009 Sb., </a:t>
            </a:r>
            <a:r>
              <a:rPr lang="cs-CZ" sz="1200" i="1" kern="1200" dirty="0" smtClean="0">
                <a:solidFill>
                  <a:schemeClr val="tx1"/>
                </a:solidFill>
                <a:effectLst/>
                <a:latin typeface="+mn-lt"/>
                <a:ea typeface="+mn-ea"/>
                <a:cs typeface="+mn-cs"/>
              </a:rPr>
              <a:t>o auditorech a o změně některých zákonů (zákon o auditorech),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85/1996 Sb.,</a:t>
            </a:r>
            <a:r>
              <a:rPr lang="cs-CZ" sz="1200" i="1" kern="1200" dirty="0" smtClean="0">
                <a:solidFill>
                  <a:schemeClr val="tx1"/>
                </a:solidFill>
                <a:effectLst/>
                <a:latin typeface="+mn-lt"/>
                <a:ea typeface="+mn-ea"/>
                <a:cs typeface="+mn-cs"/>
              </a:rPr>
              <a:t> o advokacii,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220/1991 Sb.,</a:t>
            </a:r>
            <a:r>
              <a:rPr lang="cs-CZ" sz="1200" i="1" kern="1200" dirty="0" smtClean="0">
                <a:solidFill>
                  <a:schemeClr val="tx1"/>
                </a:solidFill>
                <a:effectLst/>
                <a:latin typeface="+mn-lt"/>
                <a:ea typeface="+mn-ea"/>
                <a:cs typeface="+mn-cs"/>
              </a:rPr>
              <a:t> o České lékařské komoře, České stomatologické komoře a České lékárnické komoře,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237/1991 Sb., </a:t>
            </a:r>
            <a:r>
              <a:rPr lang="cs-CZ" sz="1200" i="1" kern="1200" dirty="0" smtClean="0">
                <a:solidFill>
                  <a:schemeClr val="tx1"/>
                </a:solidFill>
                <a:effectLst/>
                <a:latin typeface="+mn-lt"/>
                <a:ea typeface="+mn-ea"/>
                <a:cs typeface="+mn-cs"/>
              </a:rPr>
              <a:t>o patentových zástupcích,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381/1991 Sb.,</a:t>
            </a:r>
            <a:r>
              <a:rPr lang="cs-CZ" sz="1200" i="1" kern="1200" dirty="0" smtClean="0">
                <a:solidFill>
                  <a:schemeClr val="tx1"/>
                </a:solidFill>
                <a:effectLst/>
                <a:latin typeface="+mn-lt"/>
                <a:ea typeface="+mn-ea"/>
                <a:cs typeface="+mn-cs"/>
              </a:rPr>
              <a:t> o Komoře veterinárních lékařů České republiky,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360/1992 Sb., </a:t>
            </a:r>
            <a:r>
              <a:rPr lang="cs-CZ" sz="1200" i="1" kern="1200" dirty="0" smtClean="0">
                <a:solidFill>
                  <a:schemeClr val="tx1"/>
                </a:solidFill>
                <a:effectLst/>
                <a:latin typeface="+mn-lt"/>
                <a:ea typeface="+mn-ea"/>
                <a:cs typeface="+mn-cs"/>
              </a:rPr>
              <a:t>o výkonu povolání autorizovaných architektů a o výkonu povolání autorizovaných inženýrů a techniků činných ve výstavbě,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358/1992 Sb., </a:t>
            </a:r>
            <a:r>
              <a:rPr lang="cs-CZ" sz="1200" i="1" kern="1200" dirty="0" smtClean="0">
                <a:solidFill>
                  <a:schemeClr val="tx1"/>
                </a:solidFill>
                <a:effectLst/>
                <a:latin typeface="+mn-lt"/>
                <a:ea typeface="+mn-ea"/>
                <a:cs typeface="+mn-cs"/>
              </a:rPr>
              <a:t>o notářích a jejich činnosti (notářský řád),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523/1992 Sb.,</a:t>
            </a:r>
            <a:r>
              <a:rPr lang="cs-CZ" sz="1200" i="1" kern="1200" dirty="0" smtClean="0">
                <a:solidFill>
                  <a:schemeClr val="tx1"/>
                </a:solidFill>
                <a:effectLst/>
                <a:latin typeface="+mn-lt"/>
                <a:ea typeface="+mn-ea"/>
                <a:cs typeface="+mn-cs"/>
              </a:rPr>
              <a:t> o daňovém poradenství a Komoře daňových poradců České republiky, ve znění pozdějších předpisů</a:t>
            </a:r>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Zákon č. 120/2001 Sb., </a:t>
            </a:r>
            <a:r>
              <a:rPr lang="cs-CZ" sz="1200" i="1" kern="1200" dirty="0" smtClean="0">
                <a:solidFill>
                  <a:schemeClr val="tx1"/>
                </a:solidFill>
                <a:effectLst/>
                <a:latin typeface="+mn-lt"/>
                <a:ea typeface="+mn-ea"/>
                <a:cs typeface="+mn-cs"/>
              </a:rPr>
              <a:t>o soudních exekutorech a exekuční činnosti (exekuční řád) a o změně dalších zákonů, ve znění pozdějších předpisů</a:t>
            </a:r>
            <a:endParaRPr lang="cs-CZ" dirty="0"/>
          </a:p>
        </p:txBody>
      </p:sp>
      <p:sp>
        <p:nvSpPr>
          <p:cNvPr id="4" name="Zástupný symbol pro číslo snímku 3"/>
          <p:cNvSpPr>
            <a:spLocks noGrp="1"/>
          </p:cNvSpPr>
          <p:nvPr>
            <p:ph type="sldNum" sz="quarter" idx="10"/>
          </p:nvPr>
        </p:nvSpPr>
        <p:spPr/>
        <p:txBody>
          <a:bodyPr/>
          <a:lstStyle/>
          <a:p>
            <a:fld id="{3D9F57EA-E3CF-48DB-BCBD-55C5F578424D}" type="slidenum">
              <a:rPr lang="cs-CZ" smtClean="0"/>
              <a:t>7</a:t>
            </a:fld>
            <a:endParaRPr lang="cs-CZ"/>
          </a:p>
        </p:txBody>
      </p:sp>
    </p:spTree>
    <p:extLst>
      <p:ext uri="{BB962C8B-B14F-4D97-AF65-F5344CB8AC3E}">
        <p14:creationId xmlns:p14="http://schemas.microsoft.com/office/powerpoint/2010/main" val="168451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Původně zákon č. 524/1992 Sb., </a:t>
            </a:r>
            <a:r>
              <a:rPr lang="cs-CZ" sz="1200" i="1" kern="1200" dirty="0" smtClean="0">
                <a:solidFill>
                  <a:schemeClr val="tx1"/>
                </a:solidFill>
                <a:effectLst/>
                <a:latin typeface="+mn-lt"/>
                <a:ea typeface="+mn-ea"/>
                <a:cs typeface="+mn-cs"/>
              </a:rPr>
              <a:t>o auditorech a Komoře auditorů České republiky (od 20.11.1992 do 1.1.2001), poté  </a:t>
            </a:r>
            <a:r>
              <a:rPr lang="cs-CZ" sz="1200" kern="1200" dirty="0" smtClean="0">
                <a:solidFill>
                  <a:schemeClr val="tx1"/>
                </a:solidFill>
                <a:effectLst/>
                <a:latin typeface="+mn-lt"/>
                <a:ea typeface="+mn-ea"/>
                <a:cs typeface="+mn-cs"/>
              </a:rPr>
              <a:t>zákon č. 254/2000 Sb., </a:t>
            </a:r>
            <a:r>
              <a:rPr lang="cs-CZ" sz="1200" i="1" kern="1200" dirty="0" smtClean="0">
                <a:solidFill>
                  <a:schemeClr val="tx1"/>
                </a:solidFill>
                <a:effectLst/>
                <a:latin typeface="+mn-lt"/>
                <a:ea typeface="+mn-ea"/>
                <a:cs typeface="+mn-cs"/>
              </a:rPr>
              <a:t>o auditorech a o změně zákona č. 165/1998 Sb. (od 1.1.2001 do 14.4.2009), nyní z</a:t>
            </a:r>
            <a:r>
              <a:rPr lang="cs-CZ" sz="1200" kern="1200" dirty="0" smtClean="0">
                <a:solidFill>
                  <a:schemeClr val="tx1"/>
                </a:solidFill>
                <a:effectLst/>
                <a:latin typeface="+mn-lt"/>
                <a:ea typeface="+mn-ea"/>
                <a:cs typeface="+mn-cs"/>
              </a:rPr>
              <a:t>ákon č. 93/2009 Sb., </a:t>
            </a:r>
            <a:r>
              <a:rPr lang="cs-CZ" sz="1200" i="1" kern="1200" dirty="0" smtClean="0">
                <a:solidFill>
                  <a:schemeClr val="tx1"/>
                </a:solidFill>
                <a:effectLst/>
                <a:latin typeface="+mn-lt"/>
                <a:ea typeface="+mn-ea"/>
                <a:cs typeface="+mn-cs"/>
              </a:rPr>
              <a:t>o auditorech a o změně některých zákonů (zákon o auditorech), ve znění pozdějších předpisů</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3D9F57EA-E3CF-48DB-BCBD-55C5F578424D}" type="slidenum">
              <a:rPr lang="cs-CZ" smtClean="0"/>
              <a:t>9</a:t>
            </a:fld>
            <a:endParaRPr lang="cs-CZ"/>
          </a:p>
        </p:txBody>
      </p:sp>
    </p:spTree>
    <p:extLst>
      <p:ext uri="{BB962C8B-B14F-4D97-AF65-F5344CB8AC3E}">
        <p14:creationId xmlns:p14="http://schemas.microsoft.com/office/powerpoint/2010/main" val="164266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D75092F-1F7B-48D4-8A68-79B7458B021E}" type="slidenum">
              <a:rPr lang="cs-CZ" smtClean="0"/>
              <a:t>122</a:t>
            </a:fld>
            <a:endParaRPr lang="cs-CZ"/>
          </a:p>
        </p:txBody>
      </p:sp>
    </p:spTree>
    <p:extLst>
      <p:ext uri="{BB962C8B-B14F-4D97-AF65-F5344CB8AC3E}">
        <p14:creationId xmlns:p14="http://schemas.microsoft.com/office/powerpoint/2010/main" val="159579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cs-CZ" noProof="0" smtClean="0"/>
              <a:t>Klepnutím lze upravit styl předlohy nadpisů.</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cs-CZ" noProof="0" smtClean="0"/>
              <a:t>Klepnutím lze upravit styl předlohy podnadpisů.</a:t>
            </a:r>
          </a:p>
        </p:txBody>
      </p:sp>
      <p:sp>
        <p:nvSpPr>
          <p:cNvPr id="7" name="Rectangle 7"/>
          <p:cNvSpPr>
            <a:spLocks noGrp="1" noChangeArrowheads="1"/>
          </p:cNvSpPr>
          <p:nvPr>
            <p:ph type="dt" sz="quarter" idx="10"/>
          </p:nvPr>
        </p:nvSpPr>
        <p:spPr/>
        <p:txBody>
          <a:bodyPr/>
          <a:lstStyle>
            <a:lvl1pPr>
              <a:defRPr/>
            </a:lvl1pPr>
          </a:lstStyle>
          <a:p>
            <a:pPr>
              <a:defRPr/>
            </a:pPr>
            <a:endParaRPr lang="cs-CZ"/>
          </a:p>
        </p:txBody>
      </p:sp>
      <p:sp>
        <p:nvSpPr>
          <p:cNvPr id="8" name="Rectangle 8"/>
          <p:cNvSpPr>
            <a:spLocks noGrp="1" noChangeArrowheads="1"/>
          </p:cNvSpPr>
          <p:nvPr>
            <p:ph type="ftr" sz="quarter" idx="11"/>
          </p:nvPr>
        </p:nvSpPr>
        <p:spPr/>
        <p:txBody>
          <a:bodyPr/>
          <a:lstStyle>
            <a:lvl1pPr>
              <a:defRPr/>
            </a:lvl1pPr>
          </a:lstStyle>
          <a:p>
            <a:pPr>
              <a:defRPr/>
            </a:pPr>
            <a:endParaRPr lang="cs-CZ"/>
          </a:p>
        </p:txBody>
      </p:sp>
      <p:sp>
        <p:nvSpPr>
          <p:cNvPr id="9" name="Rectangle 9"/>
          <p:cNvSpPr>
            <a:spLocks noGrp="1" noChangeArrowheads="1"/>
          </p:cNvSpPr>
          <p:nvPr>
            <p:ph type="sldNum" sz="quarter" idx="12"/>
          </p:nvPr>
        </p:nvSpPr>
        <p:spPr/>
        <p:txBody>
          <a:bodyPr/>
          <a:lstStyle>
            <a:lvl1pPr>
              <a:defRPr/>
            </a:lvl1pPr>
          </a:lstStyle>
          <a:p>
            <a:pPr>
              <a:defRPr/>
            </a:pPr>
            <a:fld id="{BC0A10C4-4336-4D6D-9182-92BBCFD916EB}" type="slidenum">
              <a:rPr lang="cs-CZ"/>
              <a:pPr>
                <a:defRPr/>
              </a:pPr>
              <a:t>‹#›</a:t>
            </a:fld>
            <a:endParaRPr lang="cs-CZ"/>
          </a:p>
        </p:txBody>
      </p:sp>
    </p:spTree>
    <p:extLst>
      <p:ext uri="{BB962C8B-B14F-4D97-AF65-F5344CB8AC3E}">
        <p14:creationId xmlns:p14="http://schemas.microsoft.com/office/powerpoint/2010/main" val="229211629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96CA9020-B828-4395-956E-DCF53AC6356C}" type="slidenum">
              <a:rPr lang="cs-CZ"/>
              <a:pPr>
                <a:defRPr/>
              </a:pPr>
              <a:t>‹#›</a:t>
            </a:fld>
            <a:endParaRPr lang="cs-CZ"/>
          </a:p>
        </p:txBody>
      </p:sp>
    </p:spTree>
    <p:extLst>
      <p:ext uri="{BB962C8B-B14F-4D97-AF65-F5344CB8AC3E}">
        <p14:creationId xmlns:p14="http://schemas.microsoft.com/office/powerpoint/2010/main" val="8048540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4F145CBF-A960-4710-906B-78096E02DB22}" type="slidenum">
              <a:rPr lang="cs-CZ"/>
              <a:pPr>
                <a:defRPr/>
              </a:pPr>
              <a:t>‹#›</a:t>
            </a:fld>
            <a:endParaRPr lang="cs-CZ"/>
          </a:p>
        </p:txBody>
      </p:sp>
    </p:spTree>
    <p:extLst>
      <p:ext uri="{BB962C8B-B14F-4D97-AF65-F5344CB8AC3E}">
        <p14:creationId xmlns:p14="http://schemas.microsoft.com/office/powerpoint/2010/main" val="377802081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685800" y="1981200"/>
            <a:ext cx="7772400" cy="4114800"/>
          </a:xfrm>
        </p:spPr>
        <p:txBody>
          <a:bodyPr/>
          <a:lstStyle/>
          <a:p>
            <a:pPr lvl="0"/>
            <a:endParaRPr lang="cs-CZ"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B9D3CC56-E232-43D2-BA30-E5F1A4DCDF3E}" type="slidenum">
              <a:rPr lang="cs-CZ"/>
              <a:pPr>
                <a:defRPr/>
              </a:pPr>
              <a:t>‹#›</a:t>
            </a:fld>
            <a:endParaRPr lang="cs-CZ"/>
          </a:p>
        </p:txBody>
      </p:sp>
    </p:spTree>
    <p:extLst>
      <p:ext uri="{BB962C8B-B14F-4D97-AF65-F5344CB8AC3E}">
        <p14:creationId xmlns:p14="http://schemas.microsoft.com/office/powerpoint/2010/main" val="86727827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E339C465-DF18-4802-848E-2C8D31473943}" type="slidenum">
              <a:rPr lang="cs-CZ"/>
              <a:pPr>
                <a:defRPr/>
              </a:pPr>
              <a:t>‹#›</a:t>
            </a:fld>
            <a:endParaRPr lang="cs-CZ"/>
          </a:p>
        </p:txBody>
      </p:sp>
    </p:spTree>
    <p:extLst>
      <p:ext uri="{BB962C8B-B14F-4D97-AF65-F5344CB8AC3E}">
        <p14:creationId xmlns:p14="http://schemas.microsoft.com/office/powerpoint/2010/main" val="378666915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3CABD73E-2C84-463A-97CC-37FA5AD4275D}" type="slidenum">
              <a:rPr lang="cs-CZ"/>
              <a:pPr>
                <a:defRPr/>
              </a:pPr>
              <a:t>‹#›</a:t>
            </a:fld>
            <a:endParaRPr lang="cs-CZ"/>
          </a:p>
        </p:txBody>
      </p:sp>
    </p:spTree>
    <p:extLst>
      <p:ext uri="{BB962C8B-B14F-4D97-AF65-F5344CB8AC3E}">
        <p14:creationId xmlns:p14="http://schemas.microsoft.com/office/powerpoint/2010/main" val="309924497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E955CACC-1591-4E88-8BC0-944AB03AA3C7}" type="slidenum">
              <a:rPr lang="cs-CZ"/>
              <a:pPr>
                <a:defRPr/>
              </a:pPr>
              <a:t>‹#›</a:t>
            </a:fld>
            <a:endParaRPr lang="cs-CZ"/>
          </a:p>
        </p:txBody>
      </p:sp>
    </p:spTree>
    <p:extLst>
      <p:ext uri="{BB962C8B-B14F-4D97-AF65-F5344CB8AC3E}">
        <p14:creationId xmlns:p14="http://schemas.microsoft.com/office/powerpoint/2010/main" val="21570240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7191614A-8AB1-4745-B7DA-2D66A5D53103}" type="slidenum">
              <a:rPr lang="cs-CZ"/>
              <a:pPr>
                <a:defRPr/>
              </a:pPr>
              <a:t>‹#›</a:t>
            </a:fld>
            <a:endParaRPr lang="cs-CZ"/>
          </a:p>
        </p:txBody>
      </p:sp>
    </p:spTree>
    <p:extLst>
      <p:ext uri="{BB962C8B-B14F-4D97-AF65-F5344CB8AC3E}">
        <p14:creationId xmlns:p14="http://schemas.microsoft.com/office/powerpoint/2010/main" val="325752799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p>
        </p:txBody>
      </p:sp>
      <p:sp>
        <p:nvSpPr>
          <p:cNvPr id="8" name="Rectangle 8"/>
          <p:cNvSpPr>
            <a:spLocks noGrp="1" noChangeArrowheads="1"/>
          </p:cNvSpPr>
          <p:nvPr>
            <p:ph type="ftr" sz="quarter" idx="11"/>
          </p:nvPr>
        </p:nvSpPr>
        <p:spPr>
          <a:ln/>
        </p:spPr>
        <p:txBody>
          <a:bodyPr/>
          <a:lstStyle>
            <a:lvl1pPr>
              <a:defRPr/>
            </a:lvl1pPr>
          </a:lstStyle>
          <a:p>
            <a:pPr>
              <a:defRPr/>
            </a:pPr>
            <a:endParaRPr lang="cs-CZ"/>
          </a:p>
        </p:txBody>
      </p:sp>
      <p:sp>
        <p:nvSpPr>
          <p:cNvPr id="9" name="Rectangle 9"/>
          <p:cNvSpPr>
            <a:spLocks noGrp="1" noChangeArrowheads="1"/>
          </p:cNvSpPr>
          <p:nvPr>
            <p:ph type="sldNum" sz="quarter" idx="12"/>
          </p:nvPr>
        </p:nvSpPr>
        <p:spPr>
          <a:ln/>
        </p:spPr>
        <p:txBody>
          <a:bodyPr/>
          <a:lstStyle>
            <a:lvl1pPr>
              <a:defRPr/>
            </a:lvl1pPr>
          </a:lstStyle>
          <a:p>
            <a:pPr>
              <a:defRPr/>
            </a:pPr>
            <a:fld id="{B8FECA96-2457-436F-BFB7-2A20AFE30CB9}" type="slidenum">
              <a:rPr lang="cs-CZ"/>
              <a:pPr>
                <a:defRPr/>
              </a:pPr>
              <a:t>‹#›</a:t>
            </a:fld>
            <a:endParaRPr lang="cs-CZ"/>
          </a:p>
        </p:txBody>
      </p:sp>
    </p:spTree>
    <p:extLst>
      <p:ext uri="{BB962C8B-B14F-4D97-AF65-F5344CB8AC3E}">
        <p14:creationId xmlns:p14="http://schemas.microsoft.com/office/powerpoint/2010/main" val="238743148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7"/>
          <p:cNvSpPr>
            <a:spLocks noGrp="1" noChangeArrowheads="1"/>
          </p:cNvSpPr>
          <p:nvPr>
            <p:ph type="dt" sz="half" idx="10"/>
          </p:nvPr>
        </p:nvSpPr>
        <p:spPr>
          <a:ln/>
        </p:spPr>
        <p:txBody>
          <a:bodyPr/>
          <a:lstStyle>
            <a:lvl1pPr>
              <a:defRPr/>
            </a:lvl1pPr>
          </a:lstStyle>
          <a:p>
            <a:pPr>
              <a:defRPr/>
            </a:pPr>
            <a:endParaRPr lang="cs-CZ"/>
          </a:p>
        </p:txBody>
      </p:sp>
      <p:sp>
        <p:nvSpPr>
          <p:cNvPr id="4" name="Rectangle 8"/>
          <p:cNvSpPr>
            <a:spLocks noGrp="1" noChangeArrowheads="1"/>
          </p:cNvSpPr>
          <p:nvPr>
            <p:ph type="ftr" sz="quarter" idx="11"/>
          </p:nvPr>
        </p:nvSpPr>
        <p:spPr>
          <a:ln/>
        </p:spPr>
        <p:txBody>
          <a:bodyPr/>
          <a:lstStyle>
            <a:lvl1pPr>
              <a:defRPr/>
            </a:lvl1pPr>
          </a:lstStyle>
          <a:p>
            <a:pPr>
              <a:defRPr/>
            </a:pPr>
            <a:endParaRPr lang="cs-CZ"/>
          </a:p>
        </p:txBody>
      </p:sp>
      <p:sp>
        <p:nvSpPr>
          <p:cNvPr id="5" name="Rectangle 9"/>
          <p:cNvSpPr>
            <a:spLocks noGrp="1" noChangeArrowheads="1"/>
          </p:cNvSpPr>
          <p:nvPr>
            <p:ph type="sldNum" sz="quarter" idx="12"/>
          </p:nvPr>
        </p:nvSpPr>
        <p:spPr>
          <a:ln/>
        </p:spPr>
        <p:txBody>
          <a:bodyPr/>
          <a:lstStyle>
            <a:lvl1pPr>
              <a:defRPr/>
            </a:lvl1pPr>
          </a:lstStyle>
          <a:p>
            <a:pPr>
              <a:defRPr/>
            </a:pPr>
            <a:fld id="{33EAA306-DC43-4D63-81D6-7AC98668C01D}" type="slidenum">
              <a:rPr lang="cs-CZ"/>
              <a:pPr>
                <a:defRPr/>
              </a:pPr>
              <a:t>‹#›</a:t>
            </a:fld>
            <a:endParaRPr lang="cs-CZ"/>
          </a:p>
        </p:txBody>
      </p:sp>
    </p:spTree>
    <p:extLst>
      <p:ext uri="{BB962C8B-B14F-4D97-AF65-F5344CB8AC3E}">
        <p14:creationId xmlns:p14="http://schemas.microsoft.com/office/powerpoint/2010/main" val="9949051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cs-CZ"/>
          </a:p>
        </p:txBody>
      </p:sp>
      <p:sp>
        <p:nvSpPr>
          <p:cNvPr id="3" name="Rectangle 8"/>
          <p:cNvSpPr>
            <a:spLocks noGrp="1" noChangeArrowheads="1"/>
          </p:cNvSpPr>
          <p:nvPr>
            <p:ph type="ftr" sz="quarter" idx="11"/>
          </p:nvPr>
        </p:nvSpPr>
        <p:spPr>
          <a:ln/>
        </p:spPr>
        <p:txBody>
          <a:bodyPr/>
          <a:lstStyle>
            <a:lvl1pPr>
              <a:defRPr/>
            </a:lvl1pPr>
          </a:lstStyle>
          <a:p>
            <a:pPr>
              <a:defRPr/>
            </a:pPr>
            <a:endParaRPr lang="cs-CZ"/>
          </a:p>
        </p:txBody>
      </p:sp>
      <p:sp>
        <p:nvSpPr>
          <p:cNvPr id="4" name="Rectangle 9"/>
          <p:cNvSpPr>
            <a:spLocks noGrp="1" noChangeArrowheads="1"/>
          </p:cNvSpPr>
          <p:nvPr>
            <p:ph type="sldNum" sz="quarter" idx="12"/>
          </p:nvPr>
        </p:nvSpPr>
        <p:spPr>
          <a:ln/>
        </p:spPr>
        <p:txBody>
          <a:bodyPr/>
          <a:lstStyle>
            <a:lvl1pPr>
              <a:defRPr/>
            </a:lvl1pPr>
          </a:lstStyle>
          <a:p>
            <a:pPr>
              <a:defRPr/>
            </a:pPr>
            <a:fld id="{0DD81E7E-6062-40B7-B031-E129B611FEC1}" type="slidenum">
              <a:rPr lang="cs-CZ"/>
              <a:pPr>
                <a:defRPr/>
              </a:pPr>
              <a:t>‹#›</a:t>
            </a:fld>
            <a:endParaRPr lang="cs-CZ"/>
          </a:p>
        </p:txBody>
      </p:sp>
    </p:spTree>
    <p:extLst>
      <p:ext uri="{BB962C8B-B14F-4D97-AF65-F5344CB8AC3E}">
        <p14:creationId xmlns:p14="http://schemas.microsoft.com/office/powerpoint/2010/main" val="400408959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F15520FF-CD35-402E-A810-32F6517F18EF}" type="slidenum">
              <a:rPr lang="cs-CZ"/>
              <a:pPr>
                <a:defRPr/>
              </a:pPr>
              <a:t>‹#›</a:t>
            </a:fld>
            <a:endParaRPr lang="cs-CZ"/>
          </a:p>
        </p:txBody>
      </p:sp>
    </p:spTree>
    <p:extLst>
      <p:ext uri="{BB962C8B-B14F-4D97-AF65-F5344CB8AC3E}">
        <p14:creationId xmlns:p14="http://schemas.microsoft.com/office/powerpoint/2010/main" val="363832187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461266B4-4499-4607-AB95-94DC3E5A70B9}" type="slidenum">
              <a:rPr lang="cs-CZ"/>
              <a:pPr>
                <a:defRPr/>
              </a:pPr>
              <a:t>‹#›</a:t>
            </a:fld>
            <a:endParaRPr lang="cs-CZ"/>
          </a:p>
        </p:txBody>
      </p:sp>
    </p:spTree>
    <p:extLst>
      <p:ext uri="{BB962C8B-B14F-4D97-AF65-F5344CB8AC3E}">
        <p14:creationId xmlns:p14="http://schemas.microsoft.com/office/powerpoint/2010/main" val="205561290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p:cNvGrpSpPr>
            <a:grpSpLocks/>
          </p:cNvGrpSpPr>
          <p:nvPr/>
        </p:nvGrpSpPr>
        <p:grpSpPr bwMode="auto">
          <a:xfrm>
            <a:off x="0" y="1588"/>
            <a:ext cx="9132888" cy="6845300"/>
            <a:chOff x="0" y="1"/>
            <a:chExt cx="5753" cy="4312"/>
          </a:xfrm>
        </p:grpSpPr>
        <p:sp>
          <p:nvSpPr>
            <p:cNvPr id="2051"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cs-CZ"/>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2053"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cs-CZ" smtClean="0"/>
              <a:t>Klepnutím lze upravit styl předlohy nadpisů.</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pPr>
              <a:defRPr/>
            </a:pPr>
            <a:endParaRPr lang="cs-CZ"/>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cs-CZ"/>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pPr>
              <a:defRPr/>
            </a:pPr>
            <a:fld id="{B237ACEC-D11F-437A-80BF-5D3AFBC62F68}" type="slidenum">
              <a:rPr lang="cs-CZ"/>
              <a:pPr>
                <a:defRPr/>
              </a:pPr>
              <a:t>‹#›</a:t>
            </a:fld>
            <a:endParaRPr lang="cs-CZ"/>
          </a:p>
        </p:txBody>
      </p:sp>
      <p:sp>
        <p:nvSpPr>
          <p:cNvPr id="1031" name="Rectangle 1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Tree>
  </p:cSld>
  <p:clrMap bg1="dk2" tx1="lt1" bg2="dk1" tx2="lt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6" r:id="rId13"/>
  </p:sldLayoutIdLst>
  <p:transition>
    <p:wipe dir="r"/>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CS/TXT/PDF/?uri=CELEX:32014R0537&amp;qid=1573644555415&amp;from=CS" TargetMode="External"/><Relationship Id="rId2" Type="http://schemas.openxmlformats.org/officeDocument/2006/relationships/hyperlink" Target="https://eur-lex.europa.eu/legal-content/CS/TXT/PDF/?uri=CELEX:32013L0034&amp;qid=1573644333609&amp;from=CS" TargetMode="External"/><Relationship Id="rId1" Type="http://schemas.openxmlformats.org/officeDocument/2006/relationships/slideLayout" Target="../slideLayouts/slideLayout2.xml"/><Relationship Id="rId4" Type="http://schemas.openxmlformats.org/officeDocument/2006/relationships/hyperlink" Target="http://ec.europa.eu/finance/auditing/reform/index_en.htm"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www.rvda.cz/subjekty-verejneho-zajmu/seznam-subjektu-verejneho-zajm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ww.bisnode.cz/o-bisnode/o-nas/novinky/tretina-firem-dlouhodobe-taji-sve-financni-vykazy/"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zakonyprolidi.cz/cs/1991-563" TargetMode="External"/><Relationship Id="rId2" Type="http://schemas.openxmlformats.org/officeDocument/2006/relationships/hyperlink" Target="https://www.zakonyprolidi.cz/cs/2013-304"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archiv.ihned.cz/c1-66551360-mensi-firmy-nechteji-zverejnovat-informace-hlavne-kvuli-konkurenci-velke-firmy-by-mely-byt-naopak-sdilnejsi-rika-mincic-z-hospodarske-komory" TargetMode="External"/><Relationship Id="rId2" Type="http://schemas.openxmlformats.org/officeDocument/2006/relationships/hyperlink" Target="https://nalus.usoud.cz/" TargetMode="External"/><Relationship Id="rId1" Type="http://schemas.openxmlformats.org/officeDocument/2006/relationships/slideLayout" Target="../slideLayouts/slideLayout2.xml"/><Relationship Id="rId4" Type="http://schemas.openxmlformats.org/officeDocument/2006/relationships/hyperlink" Target="https://archiv.ihned.cz/c1-66551480-ministerstvo-financi-ma-plan-jak-ulevit-podnikatelum-a-soucasne-prinut-firmy-k-posilani-povinnych-udaju-jejich-vysledky-zverejni-bernak"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ur-lex.europa.eu/legal-content/CS/ALL/?uri=CELEX:52010DC0561"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https://zpravy.udhpsh.cz/zpravy/vfz2019"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ur-lex.europa.eu/legal-content/CS/TXT/?qid=1574247477629&amp;uri=CELEX:52017DC0464"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hyperlink" Target="https://www.beck-online.cz/bo/document-view.seam?documentId=onrf6mrqgezf6obzfzygmmjugy"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kacr.cz/file/5712/2018-auditor-10.pdf"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acr.cz/file/5778/2019-auditor-2.pdf"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nssoud.cz/files/EVIDENCNI_LIST/2013/8A_63_2013_anonym_20161215172450_prevedeno.pdf" TargetMode="External"/><Relationship Id="rId2" Type="http://schemas.openxmlformats.org/officeDocument/2006/relationships/hyperlink" Target="http://www.nssoud.cz/files/SOUDNI_VYKON/2015/0062_6As__1500044_20150520153423_prevedeno.pdf" TargetMode="External"/><Relationship Id="rId1" Type="http://schemas.openxmlformats.org/officeDocument/2006/relationships/slideLayout" Target="../slideLayouts/slideLayout7.xml"/><Relationship Id="rId4" Type="http://schemas.openxmlformats.org/officeDocument/2006/relationships/hyperlink" Target="http://www.nssoud.cz/files/EVIDENCNI_LIST/2013/5A_54_2013_86_20171219155336_prevedeno.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vda.cz/"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rvda.cz/informace-o-rade/zpravy-o-cinnosti"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ur-lex.europa.eu/legal-content/CS/TXT/?uri=CELEX:32014R0537&amp;qid=1637587105745" TargetMode="External"/><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hyperlink" Target="https://www.rvda.cz/subjekty-verejneho-zajmu/seznam-subjektu-verejneho-zajmu"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www.rvda.cz/subjekty-verejneho-zajmu/vybory-pro-audit/vybory-pro-audit-subjektu-verejneho-zajm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rvda.cz/auditori-sv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fac.org/" TargetMode="External"/><Relationship Id="rId2" Type="http://schemas.openxmlformats.org/officeDocument/2006/relationships/hyperlink" Target="https://www.ifac.org/what-we-do/global-impact-ma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kacr.cz/aktualni-auditorske-standard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kacr.cz/file/5666/framework.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kacr.cz/eticky-kodex-komory-auditoru-c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kacr.cz/file/5684/final-isa-700r-s-ad-10122018.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www.kacr.cz/file/5619/isa-705.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kacr.cz/file/5619/isa-705.pdf"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zakonyprolidi.cz/cs/2009-93"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ctrTitle" sz="quarter"/>
          </p:nvPr>
        </p:nvSpPr>
        <p:spPr>
          <a:xfrm>
            <a:off x="1143000" y="685800"/>
            <a:ext cx="7772400" cy="2590800"/>
          </a:xfrm>
        </p:spPr>
        <p:txBody>
          <a:bodyPr/>
          <a:lstStyle/>
          <a:p>
            <a:pPr algn="l" eaLnBrk="1" hangingPunct="1">
              <a:defRPr/>
            </a:pPr>
            <a:r>
              <a:rPr lang="cs-CZ" sz="3200" dirty="0" smtClean="0"/>
              <a:t>Obecná charakteristika a podstata auditu</a:t>
            </a:r>
            <a:br>
              <a:rPr lang="cs-CZ" sz="3200" dirty="0" smtClean="0"/>
            </a:br>
            <a:r>
              <a:rPr lang="cs-CZ" sz="3200" dirty="0" smtClean="0"/>
              <a:t/>
            </a:r>
            <a:br>
              <a:rPr lang="cs-CZ" sz="3200" dirty="0" smtClean="0"/>
            </a:br>
            <a:r>
              <a:rPr lang="cs-CZ" sz="3200" dirty="0" smtClean="0"/>
              <a:t>Právní úprava auditu</a:t>
            </a:r>
          </a:p>
        </p:txBody>
      </p:sp>
      <p:sp>
        <p:nvSpPr>
          <p:cNvPr id="3075" name="Rectangle 3"/>
          <p:cNvSpPr>
            <a:spLocks noGrp="1" noChangeArrowheads="1"/>
          </p:cNvSpPr>
          <p:nvPr>
            <p:ph type="subTitle" sz="quarter" idx="1"/>
          </p:nvPr>
        </p:nvSpPr>
        <p:spPr>
          <a:xfrm>
            <a:off x="2133600" y="4648200"/>
            <a:ext cx="6400800" cy="1013048"/>
          </a:xfrm>
        </p:spPr>
        <p:txBody>
          <a:bodyPr/>
          <a:lstStyle/>
          <a:p>
            <a:pPr algn="r" eaLnBrk="1" hangingPunct="1"/>
            <a:r>
              <a:rPr lang="cs-CZ" altLang="cs-CZ" dirty="0" smtClean="0"/>
              <a:t> Mgr. Ing. Pavla Kvapilová</a:t>
            </a:r>
          </a:p>
          <a:p>
            <a:pPr algn="r" eaLnBrk="1" hangingPunct="1"/>
            <a:r>
              <a:rPr lang="cs-CZ" altLang="cs-CZ" dirty="0" smtClean="0"/>
              <a:t>22.11.2021</a:t>
            </a:r>
          </a:p>
        </p:txBody>
      </p:sp>
    </p:spTree>
  </p:cSld>
  <p:clrMapOvr>
    <a:masterClrMapping/>
  </p:clrMapOvr>
  <p:transition advTm="24624">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cs-CZ" sz="3200" smtClean="0">
                <a:cs typeface="Times New Roman" pitchFamily="18" charset="0"/>
              </a:rPr>
              <a:t>Hlavní principy </a:t>
            </a:r>
            <a:r>
              <a:rPr lang="cs-CZ" sz="3200" smtClean="0"/>
              <a:t>přijaté</a:t>
            </a:r>
            <a:r>
              <a:rPr lang="cs-CZ" sz="3200" smtClean="0">
                <a:cs typeface="Times New Roman" pitchFamily="18" charset="0"/>
              </a:rPr>
              <a:t> právní úpravy</a:t>
            </a:r>
            <a:r>
              <a:rPr lang="cs-CZ" smtClean="0"/>
              <a:t> </a:t>
            </a:r>
          </a:p>
        </p:txBody>
      </p:sp>
      <p:sp>
        <p:nvSpPr>
          <p:cNvPr id="15363" name="Rectangle 3"/>
          <p:cNvSpPr>
            <a:spLocks noGrp="1" noChangeArrowheads="1"/>
          </p:cNvSpPr>
          <p:nvPr>
            <p:ph idx="1"/>
          </p:nvPr>
        </p:nvSpPr>
        <p:spPr>
          <a:xfrm>
            <a:off x="685800" y="1981200"/>
            <a:ext cx="7772400" cy="4616152"/>
          </a:xfrm>
        </p:spPr>
        <p:txBody>
          <a:bodyPr/>
          <a:lstStyle/>
          <a:p>
            <a:pPr eaLnBrk="1" hangingPunct="1">
              <a:buFont typeface="Wingdings" pitchFamily="2" charset="2"/>
              <a:buBlip>
                <a:blip r:embed="rId2"/>
              </a:buBlip>
            </a:pPr>
            <a:r>
              <a:rPr lang="cs-CZ" altLang="cs-CZ" sz="2000" dirty="0" smtClean="0">
                <a:cs typeface="Times New Roman" pitchFamily="18" charset="0"/>
              </a:rPr>
              <a:t>uvést do souladu českou právní úpravu se </a:t>
            </a:r>
            <a:r>
              <a:rPr lang="cs-CZ" altLang="cs-CZ" sz="2000" u="sng" dirty="0" smtClean="0">
                <a:cs typeface="Times New Roman" pitchFamily="18" charset="0"/>
              </a:rPr>
              <a:t>směrnicí EP a Rady 2006/43/ES ze dne 17. </a:t>
            </a:r>
            <a:r>
              <a:rPr lang="cs-CZ" altLang="cs-CZ" sz="2000" u="sng" dirty="0" smtClean="0"/>
              <a:t>5.</a:t>
            </a:r>
            <a:r>
              <a:rPr lang="cs-CZ" altLang="cs-CZ" sz="2000" u="sng" dirty="0" smtClean="0">
                <a:cs typeface="Times New Roman" pitchFamily="18" charset="0"/>
              </a:rPr>
              <a:t> 2006 o povinném auditu ročních a konsolidovaných účetních závěrek </a:t>
            </a:r>
            <a:r>
              <a:rPr lang="cs-CZ" altLang="cs-CZ" sz="2000" dirty="0" smtClean="0"/>
              <a:t>(povinnost implementace do 29.6.2008); </a:t>
            </a:r>
            <a:r>
              <a:rPr lang="cs-CZ" sz="2000" dirty="0" smtClean="0"/>
              <a:t>cílem směrnice je podstatná, i když ne úplná, </a:t>
            </a:r>
            <a:r>
              <a:rPr lang="pt-BR" sz="2000" u="sng" dirty="0" smtClean="0"/>
              <a:t>harmonizace požadavků na povinný audit</a:t>
            </a:r>
            <a:endParaRPr lang="cs-CZ" sz="2000" u="sng" dirty="0" smtClean="0"/>
          </a:p>
          <a:p>
            <a:pPr eaLnBrk="1" hangingPunct="1">
              <a:lnSpc>
                <a:spcPct val="90000"/>
              </a:lnSpc>
              <a:buBlip>
                <a:blip r:embed="rId2"/>
              </a:buBlip>
            </a:pPr>
            <a:r>
              <a:rPr lang="cs-CZ" altLang="cs-CZ" sz="2000" dirty="0" smtClean="0">
                <a:cs typeface="Times New Roman" pitchFamily="18" charset="0"/>
              </a:rPr>
              <a:t>nový </a:t>
            </a:r>
            <a:r>
              <a:rPr lang="cs-CZ" altLang="cs-CZ" sz="2000" u="sng" dirty="0" smtClean="0">
                <a:cs typeface="Times New Roman" pitchFamily="18" charset="0"/>
              </a:rPr>
              <a:t>orgán veřejného dohledu</a:t>
            </a:r>
            <a:r>
              <a:rPr lang="cs-CZ" altLang="cs-CZ" sz="2000" dirty="0" smtClean="0">
                <a:cs typeface="Times New Roman" pitchFamily="18" charset="0"/>
              </a:rPr>
              <a:t> </a:t>
            </a:r>
          </a:p>
          <a:p>
            <a:pPr eaLnBrk="1" hangingPunct="1">
              <a:lnSpc>
                <a:spcPct val="90000"/>
              </a:lnSpc>
              <a:buBlip>
                <a:blip r:embed="rId2"/>
              </a:buBlip>
            </a:pPr>
            <a:r>
              <a:rPr lang="cs-CZ" altLang="cs-CZ" sz="2000" dirty="0" smtClean="0">
                <a:cs typeface="Times New Roman" pitchFamily="18" charset="0"/>
              </a:rPr>
              <a:t>vymez</a:t>
            </a:r>
            <a:r>
              <a:rPr lang="cs-CZ" altLang="cs-CZ" sz="2000" dirty="0" smtClean="0"/>
              <a:t>ení</a:t>
            </a:r>
            <a:r>
              <a:rPr lang="cs-CZ" altLang="cs-CZ" sz="2000" dirty="0" smtClean="0">
                <a:cs typeface="Times New Roman" pitchFamily="18" charset="0"/>
              </a:rPr>
              <a:t> </a:t>
            </a:r>
            <a:r>
              <a:rPr lang="cs-CZ" altLang="cs-CZ" sz="2000" u="sng" dirty="0" smtClean="0">
                <a:cs typeface="Times New Roman" pitchFamily="18" charset="0"/>
              </a:rPr>
              <a:t>subjekt</a:t>
            </a:r>
            <a:r>
              <a:rPr lang="cs-CZ" altLang="cs-CZ" sz="2000" u="sng" dirty="0" smtClean="0"/>
              <a:t>ů</a:t>
            </a:r>
            <a:r>
              <a:rPr lang="cs-CZ" altLang="cs-CZ" sz="2000" u="sng" dirty="0" smtClean="0">
                <a:cs typeface="Times New Roman" pitchFamily="18" charset="0"/>
              </a:rPr>
              <a:t> veřejného zájmu </a:t>
            </a:r>
            <a:endParaRPr lang="cs-CZ" altLang="cs-CZ" sz="2000" u="sng" dirty="0" smtClean="0"/>
          </a:p>
          <a:p>
            <a:pPr eaLnBrk="1" hangingPunct="1">
              <a:lnSpc>
                <a:spcPct val="90000"/>
              </a:lnSpc>
              <a:buBlip>
                <a:blip r:embed="rId2"/>
              </a:buBlip>
            </a:pPr>
            <a:r>
              <a:rPr lang="cs-CZ" altLang="cs-CZ" sz="2000" dirty="0" smtClean="0">
                <a:cs typeface="Times New Roman" pitchFamily="18" charset="0"/>
              </a:rPr>
              <a:t>specifik</a:t>
            </a:r>
            <a:r>
              <a:rPr lang="cs-CZ" altLang="cs-CZ" sz="2000" dirty="0" smtClean="0"/>
              <a:t>ace</a:t>
            </a:r>
            <a:r>
              <a:rPr lang="cs-CZ" altLang="cs-CZ" sz="2000" dirty="0" smtClean="0">
                <a:cs typeface="Times New Roman" pitchFamily="18" charset="0"/>
              </a:rPr>
              <a:t> systém</a:t>
            </a:r>
            <a:r>
              <a:rPr lang="cs-CZ" altLang="cs-CZ" sz="2000" dirty="0" smtClean="0"/>
              <a:t>u</a:t>
            </a:r>
            <a:r>
              <a:rPr lang="cs-CZ" altLang="cs-CZ" sz="2000" dirty="0" smtClean="0">
                <a:cs typeface="Times New Roman" pitchFamily="18" charset="0"/>
              </a:rPr>
              <a:t> kontroly kvality</a:t>
            </a:r>
            <a:endParaRPr lang="cs-CZ" altLang="cs-CZ" sz="2000" dirty="0" smtClean="0"/>
          </a:p>
          <a:p>
            <a:pPr eaLnBrk="1" hangingPunct="1">
              <a:lnSpc>
                <a:spcPct val="90000"/>
              </a:lnSpc>
              <a:buBlip>
                <a:blip r:embed="rId2"/>
              </a:buBlip>
            </a:pPr>
            <a:r>
              <a:rPr lang="cs-CZ" altLang="cs-CZ" sz="2000" dirty="0" smtClean="0">
                <a:cs typeface="Times New Roman" pitchFamily="18" charset="0"/>
              </a:rPr>
              <a:t>povinné používání </a:t>
            </a:r>
            <a:r>
              <a:rPr lang="cs-CZ" altLang="cs-CZ" sz="2000" u="sng" dirty="0" smtClean="0">
                <a:cs typeface="Times New Roman" pitchFamily="18" charset="0"/>
              </a:rPr>
              <a:t>mezinárodních auditorských standardů</a:t>
            </a:r>
            <a:endParaRPr lang="cs-CZ" altLang="cs-CZ" sz="2000" u="sng" dirty="0" smtClean="0"/>
          </a:p>
          <a:p>
            <a:pPr eaLnBrk="1" hangingPunct="1">
              <a:lnSpc>
                <a:spcPct val="90000"/>
              </a:lnSpc>
              <a:buBlip>
                <a:blip r:embed="rId2"/>
              </a:buBlip>
            </a:pPr>
            <a:r>
              <a:rPr lang="cs-CZ" altLang="cs-CZ" sz="2000" dirty="0" smtClean="0">
                <a:cs typeface="Times New Roman" pitchFamily="18" charset="0"/>
              </a:rPr>
              <a:t>mezinárodní spolupráce s orgány veřejného dohledu v rámci Evropské unie </a:t>
            </a:r>
            <a:r>
              <a:rPr lang="cs-CZ" altLang="cs-CZ" sz="2000" dirty="0" smtClean="0"/>
              <a:t>a </a:t>
            </a:r>
            <a:r>
              <a:rPr lang="cs-CZ" altLang="cs-CZ" sz="2000" dirty="0" smtClean="0">
                <a:cs typeface="Times New Roman" pitchFamily="18" charset="0"/>
              </a:rPr>
              <a:t>ve třetích zemích</a:t>
            </a:r>
            <a:r>
              <a:rPr lang="cs-CZ" altLang="cs-CZ" sz="2000" dirty="0" smtClean="0"/>
              <a:t> </a:t>
            </a:r>
          </a:p>
          <a:p>
            <a:pPr eaLnBrk="1" hangingPunct="1">
              <a:lnSpc>
                <a:spcPct val="90000"/>
              </a:lnSpc>
              <a:buBlip>
                <a:blip r:embed="rId2"/>
              </a:buBlip>
            </a:pPr>
            <a:r>
              <a:rPr lang="cs-CZ" sz="2000" dirty="0"/>
              <a:t>nově navazuje i na přímo použitelný předpis EU tj. </a:t>
            </a:r>
            <a:r>
              <a:rPr lang="cs-CZ" sz="2000" u="sng" dirty="0"/>
              <a:t>nařízení </a:t>
            </a:r>
            <a:r>
              <a:rPr lang="cs-CZ" sz="2000" dirty="0"/>
              <a:t>EP a Rady (EU) č. 537/2014 </a:t>
            </a:r>
            <a:r>
              <a:rPr lang="cs-CZ" sz="2000" u="sng" dirty="0"/>
              <a:t>ze dne 16.4.2014 o specifických požadavcích na povinný audit subjektů veřejného </a:t>
            </a:r>
            <a:r>
              <a:rPr lang="cs-CZ" sz="2000" u="sng" dirty="0" smtClean="0"/>
              <a:t>zájmu</a:t>
            </a:r>
            <a:endParaRPr lang="cs-CZ" sz="2000" u="sng" dirty="0"/>
          </a:p>
        </p:txBody>
      </p:sp>
    </p:spTree>
  </p:cSld>
  <p:clrMapOvr>
    <a:masterClrMapping/>
  </p:clrMapOvr>
  <p:transition advTm="257519">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Odmítnutí výroku</a:t>
            </a:r>
            <a:r>
              <a:rPr lang="cs-CZ" sz="3600" smtClean="0">
                <a:solidFill>
                  <a:srgbClr val="FFCC00"/>
                </a:solidFill>
              </a:rPr>
              <a:t> - příklad</a:t>
            </a:r>
          </a:p>
        </p:txBody>
      </p:sp>
      <p:sp>
        <p:nvSpPr>
          <p:cNvPr id="57347" name="Rectangle 3"/>
          <p:cNvSpPr>
            <a:spLocks noGrp="1" noChangeArrowheads="1"/>
          </p:cNvSpPr>
          <p:nvPr>
            <p:ph idx="1"/>
          </p:nvPr>
        </p:nvSpPr>
        <p:spPr>
          <a:xfrm>
            <a:off x="685800" y="1556792"/>
            <a:ext cx="7772400" cy="5040560"/>
          </a:xfrm>
        </p:spPr>
        <p:txBody>
          <a:bodyPr/>
          <a:lstStyle/>
          <a:p>
            <a:pPr eaLnBrk="1" hangingPunct="1">
              <a:buFont typeface="Wingdings" pitchFamily="2" charset="2"/>
              <a:buNone/>
            </a:pPr>
            <a:r>
              <a:rPr lang="cs-CZ" altLang="cs-CZ" sz="2200" i="1" dirty="0" smtClean="0"/>
              <a:t>Odmítnutí výroku</a:t>
            </a:r>
          </a:p>
          <a:p>
            <a:pPr marL="0" indent="0" algn="just">
              <a:buNone/>
            </a:pPr>
            <a:r>
              <a:rPr lang="cs-CZ" sz="2200" dirty="0" smtClean="0"/>
              <a:t>Byli </a:t>
            </a:r>
            <a:r>
              <a:rPr lang="cs-CZ" sz="2200" dirty="0"/>
              <a:t>jsme pověřeni auditem přiložené účetní závěrky společnosti ABC, a.s. (dále také „Společnost“) sestavené na základě českých účetních předpisů, která se skládá z rozvahy k 31.12.20X1, výkazu zisku a ztráty, [přehledu o změnách vlastního kapitálu a přehledu o peněžních tocích] za rok končící 31.12.20X1, a přílohy této účetní závěrky, která obsahuje popis použitých podstatných účetních metod a další vysvětlující informace. Údaje o Společnosti jsou uvedeny v bodě X přílohy této účetní závěrky.</a:t>
            </a:r>
          </a:p>
          <a:p>
            <a:pPr marL="0" indent="0" algn="just">
              <a:buNone/>
            </a:pPr>
            <a:r>
              <a:rPr lang="cs-CZ" sz="2200" u="sng" dirty="0"/>
              <a:t>Výrok k účetní závěrce společnosti ABC, a.s. nevyjadřujeme. </a:t>
            </a:r>
            <a:r>
              <a:rPr lang="cs-CZ" sz="2200" dirty="0"/>
              <a:t>V důsledku významnosti skutečnosti popsané v oddílu Základ pro odmítnutí výroku jsme nebyli schopni získat dostatečné a vhodné důkazní informace, které by poskytly základ pro vyjádření našeho výroku k této účetní závěrce.</a:t>
            </a:r>
          </a:p>
        </p:txBody>
      </p:sp>
    </p:spTree>
    <p:extLst>
      <p:ext uri="{BB962C8B-B14F-4D97-AF65-F5344CB8AC3E}">
        <p14:creationId xmlns:p14="http://schemas.microsoft.com/office/powerpoint/2010/main" val="3901783871"/>
      </p:ext>
    </p:extLst>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Odmítnutí výroku</a:t>
            </a:r>
            <a:r>
              <a:rPr lang="cs-CZ" sz="3600" smtClean="0">
                <a:solidFill>
                  <a:srgbClr val="FFCC00"/>
                </a:solidFill>
              </a:rPr>
              <a:t> - příklad</a:t>
            </a:r>
          </a:p>
        </p:txBody>
      </p:sp>
      <p:sp>
        <p:nvSpPr>
          <p:cNvPr id="56323" name="Rectangle 3"/>
          <p:cNvSpPr>
            <a:spLocks noGrp="1" noChangeArrowheads="1"/>
          </p:cNvSpPr>
          <p:nvPr>
            <p:ph idx="1"/>
          </p:nvPr>
        </p:nvSpPr>
        <p:spPr>
          <a:xfrm>
            <a:off x="685800" y="1484784"/>
            <a:ext cx="7772400" cy="5184576"/>
          </a:xfrm>
        </p:spPr>
        <p:txBody>
          <a:bodyPr/>
          <a:lstStyle/>
          <a:p>
            <a:pPr eaLnBrk="1" hangingPunct="1">
              <a:lnSpc>
                <a:spcPct val="90000"/>
              </a:lnSpc>
              <a:buFont typeface="Wingdings" pitchFamily="2" charset="2"/>
              <a:buNone/>
            </a:pPr>
            <a:r>
              <a:rPr lang="cs-CZ" altLang="cs-CZ" sz="2100" i="1" dirty="0" smtClean="0"/>
              <a:t>Základ pro odmítnutí výroku</a:t>
            </a:r>
          </a:p>
          <a:p>
            <a:pPr marL="0" indent="0" algn="just">
              <a:buNone/>
            </a:pPr>
            <a:r>
              <a:rPr lang="cs-CZ" sz="2100" dirty="0" smtClean="0"/>
              <a:t>Auditorem </a:t>
            </a:r>
            <a:r>
              <a:rPr lang="cs-CZ" sz="2100" dirty="0"/>
              <a:t>společnosti jsme byli jmenováni až po 31. 12. 20X1, a proto jsme se nezúčastnili fyzické inventury zásob na začátku ani na konci roku. O výši těchto zásob k 31. 12. 20X0 a 31. 12. 20X1 jsme nebyli schopni získat přiměřenou jistotu jiným způsobem. Tyto zásoby jsou v rozvaze vykázány v hodnotě </a:t>
            </a:r>
            <a:r>
              <a:rPr lang="cs-CZ" sz="2100" dirty="0" err="1"/>
              <a:t>xxx</a:t>
            </a:r>
            <a:r>
              <a:rPr lang="cs-CZ" sz="2100" dirty="0"/>
              <a:t>, respektive </a:t>
            </a:r>
            <a:r>
              <a:rPr lang="cs-CZ" sz="2100" dirty="0" err="1"/>
              <a:t>xxx</a:t>
            </a:r>
            <a:r>
              <a:rPr lang="cs-CZ" sz="2100" dirty="0"/>
              <a:t>. Navíc zavedení nového počítačového systému pro správu pohledávek v září 20X1 vedlo k četným chybám na účtech pohledávek. K datu naší zprávy vedení společnosti stále odstraňovalo nedostatky systému a provádělo opravy chyb. Nebyli jsme schopni jiným způsobem potvrdit či ověřit zůstatek pohledávek vykázaných v rozvaze k 31. 12. 20X1 v hodnotě </a:t>
            </a:r>
            <a:r>
              <a:rPr lang="cs-CZ" sz="2100" dirty="0" err="1"/>
              <a:t>xxx</a:t>
            </a:r>
            <a:r>
              <a:rPr lang="cs-CZ" sz="2100" dirty="0"/>
              <a:t>. V důsledku těchto skutečností jsme nebyli schopni určit, zda by bylo nezbytné provést úpravy zaúčtovaných a nezaúčtovaných zásob, pohledávek a prvků tvořících výkaz zisku a ztráty</a:t>
            </a:r>
            <a:r>
              <a:rPr lang="en-US" sz="2100" dirty="0"/>
              <a:t>[</a:t>
            </a:r>
            <a:r>
              <a:rPr lang="cs-CZ" sz="2100" dirty="0"/>
              <a:t>, přehled o změnách vlastního kapitálu a přehled o peněžních tocích].</a:t>
            </a:r>
          </a:p>
        </p:txBody>
      </p:sp>
    </p:spTree>
    <p:extLst>
      <p:ext uri="{BB962C8B-B14F-4D97-AF65-F5344CB8AC3E}">
        <p14:creationId xmlns:p14="http://schemas.microsoft.com/office/powerpoint/2010/main" val="1419706806"/>
      </p:ext>
    </p:extLst>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Záporný výrok</a:t>
            </a:r>
            <a:r>
              <a:rPr lang="cs-CZ" smtClean="0"/>
              <a:t> </a:t>
            </a:r>
          </a:p>
        </p:txBody>
      </p:sp>
      <p:sp>
        <p:nvSpPr>
          <p:cNvPr id="58371" name="Rectangle 3"/>
          <p:cNvSpPr>
            <a:spLocks noGrp="1" noChangeArrowheads="1"/>
          </p:cNvSpPr>
          <p:nvPr>
            <p:ph idx="1"/>
          </p:nvPr>
        </p:nvSpPr>
        <p:spPr>
          <a:xfrm>
            <a:off x="685800" y="1981200"/>
            <a:ext cx="7772400" cy="4495800"/>
          </a:xfrm>
        </p:spPr>
        <p:txBody>
          <a:bodyPr/>
          <a:lstStyle/>
          <a:p>
            <a:pPr marL="0" indent="0" algn="just">
              <a:buNone/>
            </a:pPr>
            <a:r>
              <a:rPr lang="cs-CZ" sz="2400" dirty="0"/>
              <a:t>Auditor je povinen </a:t>
            </a:r>
            <a:r>
              <a:rPr lang="cs-CZ" sz="2400" dirty="0" smtClean="0"/>
              <a:t>vyjádřit </a:t>
            </a:r>
            <a:r>
              <a:rPr lang="cs-CZ" sz="2400" dirty="0"/>
              <a:t>záporný výrok, jestliže získal </a:t>
            </a:r>
            <a:r>
              <a:rPr lang="cs-CZ" sz="2400" dirty="0" smtClean="0"/>
              <a:t>dostatečné </a:t>
            </a:r>
            <a:r>
              <a:rPr lang="cs-CZ" sz="2400" dirty="0"/>
              <a:t>a vhodné </a:t>
            </a:r>
            <a:r>
              <a:rPr lang="cs-CZ" sz="2400" dirty="0" smtClean="0"/>
              <a:t>důkazní informace </a:t>
            </a:r>
            <a:r>
              <a:rPr lang="cs-CZ" sz="2400" dirty="0"/>
              <a:t>a na jejich </a:t>
            </a:r>
            <a:r>
              <a:rPr lang="cs-CZ" sz="2400" dirty="0" smtClean="0"/>
              <a:t>základě </a:t>
            </a:r>
            <a:r>
              <a:rPr lang="cs-CZ" sz="2400" dirty="0"/>
              <a:t>došel k </a:t>
            </a:r>
            <a:r>
              <a:rPr lang="cs-CZ" sz="2400" dirty="0" smtClean="0"/>
              <a:t>závěru</a:t>
            </a:r>
            <a:r>
              <a:rPr lang="cs-CZ" sz="2400" dirty="0"/>
              <a:t>, že </a:t>
            </a:r>
            <a:r>
              <a:rPr lang="cs-CZ" sz="2400" u="sng" dirty="0"/>
              <a:t>nesprávnosti</a:t>
            </a:r>
            <a:r>
              <a:rPr lang="cs-CZ" sz="2400" dirty="0"/>
              <a:t> v </a:t>
            </a:r>
            <a:r>
              <a:rPr lang="cs-CZ" sz="2400" dirty="0" smtClean="0"/>
              <a:t>účetní závěrce jsou </a:t>
            </a:r>
            <a:r>
              <a:rPr lang="cs-CZ" sz="2400" u="sng" dirty="0" smtClean="0"/>
              <a:t>jednotlivě </a:t>
            </a:r>
            <a:r>
              <a:rPr lang="cs-CZ" sz="2400" u="sng" dirty="0"/>
              <a:t>nebo v souhrnu významné </a:t>
            </a:r>
            <a:r>
              <a:rPr lang="cs-CZ" sz="2400" dirty="0"/>
              <a:t>(materiální) a mají na </a:t>
            </a:r>
            <a:r>
              <a:rPr lang="cs-CZ" sz="2400" dirty="0" smtClean="0"/>
              <a:t>závěrku </a:t>
            </a:r>
            <a:r>
              <a:rPr lang="cs-CZ" sz="2400" u="sng" dirty="0"/>
              <a:t>rozsáhlý dopad</a:t>
            </a:r>
            <a:r>
              <a:rPr lang="cs-CZ" sz="2400" dirty="0" smtClean="0"/>
              <a:t>.</a:t>
            </a:r>
          </a:p>
          <a:p>
            <a:pPr marL="0" indent="0" algn="just">
              <a:buNone/>
            </a:pPr>
            <a:endParaRPr lang="cs-CZ" altLang="cs-CZ" sz="2400" dirty="0" smtClean="0"/>
          </a:p>
          <a:p>
            <a:pPr eaLnBrk="1" hangingPunct="1">
              <a:lnSpc>
                <a:spcPct val="90000"/>
              </a:lnSpc>
              <a:buFont typeface="Wingdings" pitchFamily="2" charset="2"/>
              <a:buBlip>
                <a:blip r:embed="rId2"/>
              </a:buBlip>
            </a:pPr>
            <a:r>
              <a:rPr lang="cs-CZ" altLang="cs-CZ" sz="2400" dirty="0" smtClean="0">
                <a:cs typeface="Times New Roman" pitchFamily="18" charset="0"/>
              </a:rPr>
              <a:t>je nutno popsat všechny podstatné důvody s případným vyčíslením možných dopadů na účetní závěrku</a:t>
            </a:r>
            <a:r>
              <a:rPr lang="cs-CZ" altLang="cs-CZ" sz="2400" dirty="0" smtClean="0"/>
              <a:t> </a:t>
            </a:r>
          </a:p>
          <a:p>
            <a:pPr eaLnBrk="1" hangingPunct="1">
              <a:lnSpc>
                <a:spcPct val="90000"/>
              </a:lnSpc>
              <a:buFont typeface="Wingdings" pitchFamily="2" charset="2"/>
              <a:buNone/>
            </a:pPr>
            <a:endParaRPr lang="cs-CZ" altLang="cs-CZ" sz="2400" dirty="0" smtClean="0"/>
          </a:p>
        </p:txBody>
      </p:sp>
    </p:spTree>
    <p:extLst>
      <p:ext uri="{BB962C8B-B14F-4D97-AF65-F5344CB8AC3E}">
        <p14:creationId xmlns:p14="http://schemas.microsoft.com/office/powerpoint/2010/main" val="2824668214"/>
      </p:ext>
    </p:extLst>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Záporný výrok</a:t>
            </a:r>
            <a:r>
              <a:rPr lang="cs-CZ" sz="3600" smtClean="0">
                <a:solidFill>
                  <a:srgbClr val="FFCC00"/>
                </a:solidFill>
              </a:rPr>
              <a:t> - příklad</a:t>
            </a:r>
          </a:p>
        </p:txBody>
      </p:sp>
      <p:sp>
        <p:nvSpPr>
          <p:cNvPr id="60419" name="Rectangle 3"/>
          <p:cNvSpPr>
            <a:spLocks noGrp="1" noChangeArrowheads="1"/>
          </p:cNvSpPr>
          <p:nvPr>
            <p:ph idx="1"/>
          </p:nvPr>
        </p:nvSpPr>
        <p:spPr/>
        <p:txBody>
          <a:bodyPr/>
          <a:lstStyle/>
          <a:p>
            <a:pPr eaLnBrk="1" hangingPunct="1">
              <a:buFont typeface="Wingdings" pitchFamily="2" charset="2"/>
              <a:buNone/>
            </a:pPr>
            <a:r>
              <a:rPr lang="cs-CZ" altLang="cs-CZ" sz="2200" i="1" dirty="0" smtClean="0"/>
              <a:t>Záporný výrok</a:t>
            </a:r>
          </a:p>
          <a:p>
            <a:pPr algn="just" eaLnBrk="1" hangingPunct="1">
              <a:buNone/>
            </a:pPr>
            <a:r>
              <a:rPr lang="cs-CZ" altLang="cs-CZ" sz="2200" dirty="0" smtClean="0"/>
              <a:t>	</a:t>
            </a:r>
            <a:r>
              <a:rPr lang="cs-CZ" sz="2400" dirty="0"/>
              <a:t>Podle našeho názoru, vzhledem k významnosti záležitosti popsané v oddílu Základ pro záporný výrok, konsolidovaná účetní závěrka nepodává věrný a poctivý obraz finanční situace Skupiny k 31.12.20X1 a finanční výkonnosti a peněžních toků za</a:t>
            </a:r>
            <a:r>
              <a:rPr lang="cs-CZ" sz="2400" i="1" dirty="0"/>
              <a:t> </a:t>
            </a:r>
            <a:r>
              <a:rPr lang="cs-CZ" sz="2400" dirty="0"/>
              <a:t>rok končící 31.12.20X1 v souladu s mezinárodními standardy účetního výkaznictví ve znění přijatém Evropskou unií.</a:t>
            </a:r>
          </a:p>
          <a:p>
            <a:pPr eaLnBrk="1" hangingPunct="1">
              <a:buFont typeface="Wingdings" pitchFamily="2" charset="2"/>
              <a:buNone/>
            </a:pPr>
            <a:endParaRPr lang="cs-CZ" altLang="cs-CZ" sz="2200" dirty="0" smtClean="0"/>
          </a:p>
        </p:txBody>
      </p:sp>
    </p:spTree>
    <p:extLst>
      <p:ext uri="{BB962C8B-B14F-4D97-AF65-F5344CB8AC3E}">
        <p14:creationId xmlns:p14="http://schemas.microsoft.com/office/powerpoint/2010/main" val="1581441602"/>
      </p:ext>
    </p:extLst>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Záporný výrok</a:t>
            </a:r>
            <a:r>
              <a:rPr lang="cs-CZ" sz="3600" smtClean="0">
                <a:solidFill>
                  <a:srgbClr val="FFCC00"/>
                </a:solidFill>
              </a:rPr>
              <a:t> - příklad</a:t>
            </a:r>
          </a:p>
        </p:txBody>
      </p:sp>
      <p:sp>
        <p:nvSpPr>
          <p:cNvPr id="59395"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200" i="1" dirty="0" smtClean="0"/>
              <a:t>Základ pro záporný výrok</a:t>
            </a:r>
          </a:p>
          <a:p>
            <a:pPr marL="0" indent="0" algn="just">
              <a:buNone/>
            </a:pPr>
            <a:r>
              <a:rPr lang="cs-CZ" sz="2200" dirty="0" smtClean="0"/>
              <a:t>Jak </a:t>
            </a:r>
            <a:r>
              <a:rPr lang="cs-CZ" sz="2200" dirty="0"/>
              <a:t>je vysvětleno v bodě X přílohy, Skupina nezahrnula do konsolidace dceřinou společnost XYZ, kterou nabyla v průběhu roku 20X1, neboť nebyla doposud schopna zjistit reálné hodnoty určitých významných (materiálních) aktiv a závazků této dceřiné společnosti k datu akvizice. Z tohoto důvodu je tato investice zaúčtována v pořizovací ceně. V souladu s IFRS by měla být dceřiná společnost konsolidována a akvizice měla být zaúčtována v předběžných částkách. Pokud by byla společnost XYZ konsolidována, mnoho částí přiložené konsolidované účetní závěrky by bylo významně (materiálně) ovlivněno. Vliv neprovedené konsolidace na účetní závěrku nebyl vyčíslen.</a:t>
            </a:r>
          </a:p>
        </p:txBody>
      </p:sp>
    </p:spTree>
    <p:extLst>
      <p:ext uri="{BB962C8B-B14F-4D97-AF65-F5344CB8AC3E}">
        <p14:creationId xmlns:p14="http://schemas.microsoft.com/office/powerpoint/2010/main" val="922266251"/>
      </p:ext>
    </p:extLst>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cs-CZ" sz="3600" dirty="0" smtClean="0">
                <a:solidFill>
                  <a:srgbClr val="FFCC00"/>
                </a:solidFill>
                <a:cs typeface="Times New Roman" pitchFamily="18" charset="0"/>
              </a:rPr>
              <a:t>Doporučení v souvislosti s COVID19</a:t>
            </a:r>
            <a:endParaRPr lang="cs-CZ" sz="3600" dirty="0" smtClean="0">
              <a:solidFill>
                <a:srgbClr val="FFCC00"/>
              </a:solidFill>
            </a:endParaRPr>
          </a:p>
        </p:txBody>
      </p:sp>
      <p:sp>
        <p:nvSpPr>
          <p:cNvPr id="59395" name="Rectangle 3"/>
          <p:cNvSpPr>
            <a:spLocks noGrp="1" noChangeArrowheads="1"/>
          </p:cNvSpPr>
          <p:nvPr>
            <p:ph idx="1"/>
          </p:nvPr>
        </p:nvSpPr>
        <p:spPr>
          <a:xfrm>
            <a:off x="611560" y="1628800"/>
            <a:ext cx="7772400" cy="4896544"/>
          </a:xfrm>
        </p:spPr>
        <p:txBody>
          <a:bodyPr/>
          <a:lstStyle/>
          <a:p>
            <a:pPr marL="0" indent="0" algn="just">
              <a:buNone/>
            </a:pPr>
            <a:r>
              <a:rPr lang="cs-CZ" sz="2200" dirty="0" smtClean="0"/>
              <a:t>Možný odstavec ve zprávě auditora:</a:t>
            </a:r>
          </a:p>
          <a:p>
            <a:pPr marL="0" indent="0">
              <a:buNone/>
            </a:pPr>
            <a:r>
              <a:rPr lang="cs-CZ" sz="2200" b="1" dirty="0"/>
              <a:t>Významná (materiální) nejistota týkající se nepřetržitého trvání podniku</a:t>
            </a:r>
          </a:p>
          <a:p>
            <a:pPr marL="0" indent="0">
              <a:buNone/>
            </a:pPr>
            <a:r>
              <a:rPr lang="cs-CZ" sz="2200" dirty="0"/>
              <a:t>Upozorňujeme na bod x </a:t>
            </a:r>
            <a:r>
              <a:rPr lang="cs-CZ" sz="2200" u="sng" dirty="0"/>
              <a:t>přílohy</a:t>
            </a:r>
            <a:r>
              <a:rPr lang="cs-CZ" sz="2200" dirty="0"/>
              <a:t> v účetní závěrce, ve kterém vedení Společnosti upozorňuje na potřebu zajištění dodatečných finančních zdrojů pro krytí výpadku výroby způsobené COVID-</a:t>
            </a:r>
            <a:r>
              <a:rPr lang="cs-CZ" sz="2200" baseline="-25000" dirty="0"/>
              <a:t>19</a:t>
            </a:r>
            <a:r>
              <a:rPr lang="cs-CZ" sz="2200" dirty="0"/>
              <a:t> ať již formou dodatečného úvěru či předpokládané finanční podpory státu včetně přislíbených daňových úlev přinejmenším ve výši </a:t>
            </a:r>
            <a:r>
              <a:rPr lang="cs-CZ" sz="2200" dirty="0" err="1"/>
              <a:t>xx</a:t>
            </a:r>
            <a:r>
              <a:rPr lang="cs-CZ" sz="2200" dirty="0"/>
              <a:t> tis. Kč. Jak je uvedeno v bodě x přílohy v účetní závěrce, tyto události a podmínky spolu s dalšími záležitostmi popsanými v tomto bodě ukazují na existenci významné (materiální) nejistoty, která může zásadním způsobem zpochybnit schopnost Společnosti nepřetržitě trvat. Náš výrok není v souvislosti s touto záležitostí modifikován</a:t>
            </a:r>
            <a:r>
              <a:rPr lang="cs-CZ" sz="2200" i="1" dirty="0"/>
              <a:t>. </a:t>
            </a:r>
            <a:endParaRPr lang="cs-CZ" sz="2200" dirty="0"/>
          </a:p>
          <a:p>
            <a:pPr marL="0" indent="0" algn="just">
              <a:buNone/>
            </a:pPr>
            <a:endParaRPr lang="cs-CZ" sz="2200" dirty="0"/>
          </a:p>
        </p:txBody>
      </p:sp>
    </p:spTree>
    <p:extLst>
      <p:ext uri="{BB962C8B-B14F-4D97-AF65-F5344CB8AC3E}">
        <p14:creationId xmlns:p14="http://schemas.microsoft.com/office/powerpoint/2010/main" val="610094932"/>
      </p:ext>
    </p:extLst>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cs-CZ" sz="3600" dirty="0">
                <a:solidFill>
                  <a:srgbClr val="FFCC00"/>
                </a:solidFill>
                <a:cs typeface="Times New Roman" pitchFamily="18" charset="0"/>
              </a:rPr>
              <a:t>Doporučení v souvislosti s COVID19</a:t>
            </a:r>
            <a:endParaRPr lang="cs-CZ" sz="3600" dirty="0" smtClean="0">
              <a:solidFill>
                <a:srgbClr val="FFCC00"/>
              </a:solidFill>
            </a:endParaRPr>
          </a:p>
        </p:txBody>
      </p:sp>
      <p:sp>
        <p:nvSpPr>
          <p:cNvPr id="59395" name="Rectangle 3"/>
          <p:cNvSpPr>
            <a:spLocks noGrp="1" noChangeArrowheads="1"/>
          </p:cNvSpPr>
          <p:nvPr>
            <p:ph idx="1"/>
          </p:nvPr>
        </p:nvSpPr>
        <p:spPr/>
        <p:txBody>
          <a:bodyPr/>
          <a:lstStyle/>
          <a:p>
            <a:pPr marL="0" indent="0">
              <a:buNone/>
            </a:pPr>
            <a:r>
              <a:rPr lang="cs-CZ" sz="2200" b="1" dirty="0" smtClean="0"/>
              <a:t>Základ </a:t>
            </a:r>
            <a:r>
              <a:rPr lang="cs-CZ" sz="2200" b="1" dirty="0"/>
              <a:t>pro výrok s výhradou</a:t>
            </a:r>
            <a:endParaRPr lang="cs-CZ" sz="2200" dirty="0"/>
          </a:p>
          <a:p>
            <a:pPr marL="0" indent="0">
              <a:buNone/>
            </a:pPr>
            <a:r>
              <a:rPr lang="cs-CZ" sz="2200" dirty="0"/>
              <a:t>Jak je vysvětleno v bodě X přílohy, Společnost podniká v oblasti cestovního ruchu, který byl významně zasažen dopady infekce COVID-</a:t>
            </a:r>
            <a:r>
              <a:rPr lang="cs-CZ" sz="2200" baseline="-25000" dirty="0"/>
              <a:t>19</a:t>
            </a:r>
            <a:r>
              <a:rPr lang="cs-CZ" sz="2200" dirty="0"/>
              <a:t>, zejména dosud rozsáhlým omezením leteckého provozu. Vedení Společnosti předložilo plány týkající se zajištění zdrojů pro splácení svých provozních úvěrů, ale tyto plány jsou závislé na získání dodatečné státní podpory a odstranění omezení volného pohybu osob nejpozději do konce června 2020. Tyto skutečnosti ukazují na existenci materiální nejistoty, která může zásadním způsobem zpochybnit schopnost Společnosti nepřetržitě trvat. V účetní závěrce Společnosti nejsou tyto záležitosti vedením Společnosti dostatečně vysvětleny a popsány.</a:t>
            </a:r>
          </a:p>
        </p:txBody>
      </p:sp>
    </p:spTree>
    <p:extLst>
      <p:ext uri="{BB962C8B-B14F-4D97-AF65-F5344CB8AC3E}">
        <p14:creationId xmlns:p14="http://schemas.microsoft.com/office/powerpoint/2010/main" val="505554909"/>
      </p:ext>
    </p:extLst>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cs-CZ" sz="3600" dirty="0">
                <a:solidFill>
                  <a:srgbClr val="FFCC00"/>
                </a:solidFill>
                <a:cs typeface="Times New Roman" pitchFamily="18" charset="0"/>
              </a:rPr>
              <a:t>Doporučení v souvislosti s COVID19</a:t>
            </a:r>
            <a:endParaRPr lang="cs-CZ" sz="3600" dirty="0" smtClean="0">
              <a:solidFill>
                <a:srgbClr val="FFCC00"/>
              </a:solidFill>
            </a:endParaRPr>
          </a:p>
        </p:txBody>
      </p:sp>
      <p:sp>
        <p:nvSpPr>
          <p:cNvPr id="59395" name="Rectangle 3"/>
          <p:cNvSpPr>
            <a:spLocks noGrp="1" noChangeArrowheads="1"/>
          </p:cNvSpPr>
          <p:nvPr>
            <p:ph idx="1"/>
          </p:nvPr>
        </p:nvSpPr>
        <p:spPr>
          <a:xfrm>
            <a:off x="683568" y="1484784"/>
            <a:ext cx="7772400" cy="5229200"/>
          </a:xfrm>
        </p:spPr>
        <p:txBody>
          <a:bodyPr/>
          <a:lstStyle/>
          <a:p>
            <a:pPr marL="0" indent="0">
              <a:buNone/>
            </a:pPr>
            <a:r>
              <a:rPr lang="cs-CZ" sz="2200" b="1" dirty="0"/>
              <a:t>Základ pro záporný výrok</a:t>
            </a:r>
            <a:endParaRPr lang="cs-CZ" sz="2200" dirty="0"/>
          </a:p>
          <a:p>
            <a:pPr marL="0" indent="0">
              <a:buNone/>
            </a:pPr>
            <a:r>
              <a:rPr lang="cs-CZ" sz="2200" dirty="0"/>
              <a:t>Společnost podniká v odvětví gastronomie, které bylo významně zasaženo dopady infekce COVID-</a:t>
            </a:r>
            <a:r>
              <a:rPr lang="cs-CZ" sz="2200" baseline="-25000" dirty="0"/>
              <a:t>19</a:t>
            </a:r>
            <a:r>
              <a:rPr lang="cs-CZ" sz="2200" dirty="0"/>
              <a:t>, zejména nařízením vlády o uzavření všech restaurací, které Společnost provozuje a které dosud nemohly být znovu otevřeny. Povolená donášková služba není schopna vygenerovat dostatečné peněžní toky ke splácení investičních úvěrů. Vedení Společnosti nepředložilo plány týkající se zajištění zdrojů pro splácení svých investičních úvěrů. Je také zřejmé, že bez masivní státní podpory, jejíž poskytnutí v takové výši v současnosti nelze očekávat, nebude Společnost schopna situaci zvládnout. Tyto skutečnosti ukazují na existenci </a:t>
            </a:r>
            <a:r>
              <a:rPr lang="cs-CZ" sz="2200" dirty="0" err="1"/>
              <a:t>pervazivní</a:t>
            </a:r>
            <a:r>
              <a:rPr lang="cs-CZ" sz="2200" dirty="0"/>
              <a:t> materiální nejistoty, která může zásadním způsobem zpochybnit schopnost Společnosti nepřetržitě trvat. V účetní závěrce Společnosti </a:t>
            </a:r>
            <a:r>
              <a:rPr lang="cs-CZ" sz="2200" dirty="0" smtClean="0"/>
              <a:t>nejsou </a:t>
            </a:r>
            <a:r>
              <a:rPr lang="cs-CZ" sz="2200" dirty="0"/>
              <a:t>tyto záležitosti vedením Společnosti vůbec vysvětleny a popsány.</a:t>
            </a:r>
          </a:p>
          <a:p>
            <a:pPr marL="0" indent="0">
              <a:buNone/>
            </a:pPr>
            <a:endParaRPr lang="cs-CZ" sz="2200" dirty="0"/>
          </a:p>
        </p:txBody>
      </p:sp>
    </p:spTree>
    <p:extLst>
      <p:ext uri="{BB962C8B-B14F-4D97-AF65-F5344CB8AC3E}">
        <p14:creationId xmlns:p14="http://schemas.microsoft.com/office/powerpoint/2010/main" val="526554116"/>
      </p:ext>
    </p:extLst>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ctrTitle" sz="quarter"/>
          </p:nvPr>
        </p:nvSpPr>
        <p:spPr>
          <a:xfrm>
            <a:off x="755650" y="1412875"/>
            <a:ext cx="7772400" cy="3468688"/>
          </a:xfrm>
        </p:spPr>
        <p:txBody>
          <a:bodyPr/>
          <a:lstStyle/>
          <a:p>
            <a:pPr eaLnBrk="1" hangingPunct="1">
              <a:defRPr/>
            </a:pPr>
            <a:r>
              <a:rPr lang="cs-CZ" dirty="0" smtClean="0"/>
              <a:t>Povinný audit</a:t>
            </a:r>
            <a:br>
              <a:rPr lang="cs-CZ" dirty="0" smtClean="0"/>
            </a:br>
            <a:r>
              <a:rPr lang="cs-CZ" dirty="0" smtClean="0"/>
              <a:t/>
            </a:r>
            <a:br>
              <a:rPr lang="cs-CZ" dirty="0" smtClean="0"/>
            </a:br>
            <a:r>
              <a:rPr lang="cs-CZ" dirty="0" smtClean="0"/>
              <a:t>Přezkoumání hospodaření </a:t>
            </a:r>
            <a:r>
              <a:rPr lang="cs-CZ" sz="3000" dirty="0" smtClean="0"/>
              <a:t>územních samosprávných celků a dobrovolných svazků obcí</a:t>
            </a:r>
          </a:p>
        </p:txBody>
      </p:sp>
    </p:spTree>
    <p:extLst>
      <p:ext uri="{BB962C8B-B14F-4D97-AF65-F5344CB8AC3E}">
        <p14:creationId xmlns:p14="http://schemas.microsoft.com/office/powerpoint/2010/main" val="2079636038"/>
      </p:ext>
    </p:extLst>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235224"/>
          </a:xfrm>
        </p:spPr>
        <p:txBody>
          <a:bodyPr/>
          <a:lstStyle/>
          <a:p>
            <a:r>
              <a:rPr lang="cs-CZ" dirty="0" smtClean="0"/>
              <a:t>Zákon č. 563/1991 Sb.,</a:t>
            </a:r>
            <a:br>
              <a:rPr lang="cs-CZ" dirty="0" smtClean="0"/>
            </a:br>
            <a:r>
              <a:rPr lang="cs-CZ" dirty="0" smtClean="0"/>
              <a:t>o účetnictví</a:t>
            </a:r>
            <a:endParaRPr lang="cs-CZ" dirty="0"/>
          </a:p>
        </p:txBody>
      </p:sp>
      <p:sp>
        <p:nvSpPr>
          <p:cNvPr id="3" name="Zástupný symbol pro obsah 2"/>
          <p:cNvSpPr>
            <a:spLocks noGrp="1"/>
          </p:cNvSpPr>
          <p:nvPr>
            <p:ph idx="1"/>
          </p:nvPr>
        </p:nvSpPr>
        <p:spPr/>
        <p:txBody>
          <a:bodyPr/>
          <a:lstStyle/>
          <a:p>
            <a:pPr>
              <a:buBlip>
                <a:blip r:embed="rId2"/>
              </a:buBlip>
            </a:pPr>
            <a:endParaRPr lang="cs-CZ" sz="2300" dirty="0" smtClean="0"/>
          </a:p>
          <a:p>
            <a:pPr>
              <a:buBlip>
                <a:blip r:embed="rId2"/>
              </a:buBlip>
            </a:pPr>
            <a:r>
              <a:rPr lang="cs-CZ" sz="2300" dirty="0" smtClean="0"/>
              <a:t>novela od 1.1.2016  - reforma účetnictví</a:t>
            </a:r>
          </a:p>
          <a:p>
            <a:pPr>
              <a:buBlip>
                <a:blip r:embed="rId2"/>
              </a:buBlip>
            </a:pPr>
            <a:r>
              <a:rPr lang="cs-CZ" sz="2300" dirty="0"/>
              <a:t>Směrnice Evropského parlamentu a Rady 2013/34/EU ze dne 26. června 2013 o ročních účetních závěrkách, konsolidovaných účetních závěrkách a souvisejících zprávách některých forem podniků, o změně směrnice Evropského parlamentu a Rady 2006/43/ES a o zrušení směrnic Rady 78/660/EHS a 83/349/EHS </a:t>
            </a:r>
          </a:p>
        </p:txBody>
      </p:sp>
    </p:spTree>
    <p:extLst>
      <p:ext uri="{BB962C8B-B14F-4D97-AF65-F5344CB8AC3E}">
        <p14:creationId xmlns:p14="http://schemas.microsoft.com/office/powerpoint/2010/main" val="299345292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Předpisy EU v oblasti auditu</a:t>
            </a:r>
            <a:endParaRPr lang="cs-CZ" dirty="0"/>
          </a:p>
        </p:txBody>
      </p:sp>
      <p:sp>
        <p:nvSpPr>
          <p:cNvPr id="3" name="Zástupný symbol pro obsah 2"/>
          <p:cNvSpPr>
            <a:spLocks noGrp="1"/>
          </p:cNvSpPr>
          <p:nvPr>
            <p:ph idx="1"/>
          </p:nvPr>
        </p:nvSpPr>
        <p:spPr>
          <a:xfrm>
            <a:off x="685800" y="1772816"/>
            <a:ext cx="7772400" cy="4869284"/>
          </a:xfrm>
        </p:spPr>
        <p:txBody>
          <a:bodyPr/>
          <a:lstStyle/>
          <a:p>
            <a:pPr>
              <a:buClr>
                <a:srgbClr val="FF0000"/>
              </a:buClr>
              <a:buFont typeface="Wingdings" panose="05000000000000000000" pitchFamily="2" charset="2"/>
              <a:buChar char="v"/>
            </a:pPr>
            <a:r>
              <a:rPr lang="cs-CZ" sz="2300" dirty="0"/>
              <a:t>Směrnice </a:t>
            </a:r>
            <a:r>
              <a:rPr lang="cs-CZ" sz="2300" dirty="0" smtClean="0"/>
              <a:t>EP a </a:t>
            </a:r>
            <a:r>
              <a:rPr lang="cs-CZ" sz="2300" dirty="0"/>
              <a:t>Rady 2006/43/ES ze dne 17. </a:t>
            </a:r>
            <a:r>
              <a:rPr lang="cs-CZ" sz="2300" dirty="0" smtClean="0"/>
              <a:t>5. 2006 </a:t>
            </a:r>
            <a:r>
              <a:rPr lang="cs-CZ" sz="2300" dirty="0"/>
              <a:t>o povinném auditu ročních a konsolidovaných účetních </a:t>
            </a:r>
            <a:r>
              <a:rPr lang="cs-CZ" sz="2300" dirty="0" smtClean="0"/>
              <a:t>závěrek (ve znění směrnice 2013/34/EU a 2014/56/EU)</a:t>
            </a:r>
          </a:p>
          <a:p>
            <a:pPr marL="0" indent="0">
              <a:buClr>
                <a:srgbClr val="FF0000"/>
              </a:buClr>
              <a:buNone/>
            </a:pPr>
            <a:r>
              <a:rPr lang="cs-CZ" sz="1300" u="sng" dirty="0">
                <a:solidFill>
                  <a:srgbClr val="FF0000"/>
                </a:solidFill>
              </a:rPr>
              <a:t>https://eur-lex.europa.eu/legal-content/CS/TXT/?uri=CELEX%3A02006L0043-20140616&amp;qid=1606666466896 </a:t>
            </a:r>
            <a:endParaRPr lang="cs-CZ" sz="1300" u="sng" dirty="0" smtClean="0">
              <a:solidFill>
                <a:srgbClr val="FF0000"/>
              </a:solidFill>
            </a:endParaRPr>
          </a:p>
          <a:p>
            <a:pPr>
              <a:buClr>
                <a:srgbClr val="FF0000"/>
              </a:buClr>
              <a:buFont typeface="Wingdings" panose="05000000000000000000" pitchFamily="2" charset="2"/>
              <a:buChar char="v"/>
            </a:pPr>
            <a:r>
              <a:rPr lang="cs-CZ" sz="2300" dirty="0" smtClean="0"/>
              <a:t>Směrnice EP </a:t>
            </a:r>
            <a:r>
              <a:rPr lang="cs-CZ" sz="2300" dirty="0"/>
              <a:t>a Rady 2013/34/EU ze dne </a:t>
            </a:r>
            <a:r>
              <a:rPr lang="cs-CZ" sz="2300" dirty="0" smtClean="0"/>
              <a:t>26.6.2013 </a:t>
            </a:r>
            <a:r>
              <a:rPr lang="cs-CZ" sz="2300" dirty="0"/>
              <a:t>o ročních účetních závěrkách, konsolidovaných účetních závěrkách a souvisejících zprávách některých forem </a:t>
            </a:r>
            <a:r>
              <a:rPr lang="cs-CZ" sz="2300" dirty="0" smtClean="0"/>
              <a:t>podniků</a:t>
            </a:r>
          </a:p>
          <a:p>
            <a:pPr marL="0" indent="0">
              <a:buClr>
                <a:srgbClr val="FF0000"/>
              </a:buClr>
              <a:buNone/>
            </a:pPr>
            <a:r>
              <a:rPr lang="cs-CZ" sz="1300" dirty="0">
                <a:hlinkClick r:id="rId2"/>
              </a:rPr>
              <a:t>https://eur-lex.europa.eu/legal-content/CS/TXT/PDF/?</a:t>
            </a:r>
            <a:r>
              <a:rPr lang="cs-CZ" sz="1300" dirty="0" smtClean="0">
                <a:hlinkClick r:id="rId2"/>
              </a:rPr>
              <a:t>uri=CELEX:32013L0034&amp;qid=1573644333609&amp;from=CS</a:t>
            </a:r>
            <a:endParaRPr lang="cs-CZ" sz="1300" dirty="0" smtClean="0"/>
          </a:p>
          <a:p>
            <a:pPr>
              <a:buClr>
                <a:srgbClr val="FF0000"/>
              </a:buClr>
              <a:buFont typeface="Wingdings" panose="05000000000000000000" pitchFamily="2" charset="2"/>
              <a:buChar char="v"/>
            </a:pPr>
            <a:r>
              <a:rPr lang="cs-CZ" sz="2300" dirty="0" smtClean="0"/>
              <a:t>Nařízení EP </a:t>
            </a:r>
            <a:r>
              <a:rPr lang="cs-CZ" sz="2300" dirty="0"/>
              <a:t>a Rady (EU) č. 537/2014 ze dne </a:t>
            </a:r>
            <a:r>
              <a:rPr lang="cs-CZ" sz="2300" dirty="0" smtClean="0"/>
              <a:t>16.4.2014 </a:t>
            </a:r>
            <a:r>
              <a:rPr lang="cs-CZ" sz="2300" dirty="0"/>
              <a:t>o specifických požadavcích na povinný audit subjektů veřejného zájmu </a:t>
            </a:r>
            <a:endParaRPr lang="cs-CZ" sz="2300" dirty="0" smtClean="0"/>
          </a:p>
          <a:p>
            <a:pPr marL="0" indent="0">
              <a:buClr>
                <a:srgbClr val="FF0000"/>
              </a:buClr>
              <a:buNone/>
            </a:pPr>
            <a:r>
              <a:rPr lang="cs-CZ" sz="1300" dirty="0">
                <a:hlinkClick r:id="rId3"/>
              </a:rPr>
              <a:t>https://eur-lex.europa.eu/legal-content/CS/TXT/PDF/?</a:t>
            </a:r>
            <a:r>
              <a:rPr lang="cs-CZ" sz="1300" dirty="0" smtClean="0">
                <a:hlinkClick r:id="rId3"/>
              </a:rPr>
              <a:t>uri=CELEX:32014R0537&amp;qid=1573644555415&amp;from=CS</a:t>
            </a:r>
            <a:endParaRPr lang="cs-CZ" sz="1300" dirty="0" smtClean="0"/>
          </a:p>
          <a:p>
            <a:pPr marL="0" indent="0">
              <a:buClr>
                <a:srgbClr val="FF0000"/>
              </a:buClr>
              <a:buNone/>
            </a:pPr>
            <a:r>
              <a:rPr lang="cs-CZ" sz="2400" dirty="0" smtClean="0"/>
              <a:t>Odkaz </a:t>
            </a:r>
            <a:r>
              <a:rPr lang="cs-CZ" sz="2400" dirty="0"/>
              <a:t>na stránky Evropské komise k reformě auditu </a:t>
            </a:r>
            <a:r>
              <a:rPr lang="cs-CZ" sz="2400" dirty="0" smtClean="0"/>
              <a:t>v EU:</a:t>
            </a:r>
            <a:r>
              <a:rPr lang="cs-CZ" sz="2400" dirty="0"/>
              <a:t> </a:t>
            </a:r>
            <a:r>
              <a:rPr lang="cs-CZ" sz="2200" dirty="0" smtClean="0">
                <a:hlinkClick r:id="rId4"/>
              </a:rPr>
              <a:t>http</a:t>
            </a:r>
            <a:r>
              <a:rPr lang="cs-CZ" sz="2200" dirty="0">
                <a:hlinkClick r:id="rId4"/>
              </a:rPr>
              <a:t>://ec.europa.eu/finance/auditing/reform/index_en.htm</a:t>
            </a:r>
            <a:endParaRPr lang="cs-CZ" sz="2200" dirty="0"/>
          </a:p>
        </p:txBody>
      </p:sp>
    </p:spTree>
    <p:extLst>
      <p:ext uri="{BB962C8B-B14F-4D97-AF65-F5344CB8AC3E}">
        <p14:creationId xmlns:p14="http://schemas.microsoft.com/office/powerpoint/2010/main" val="2026113203"/>
      </p:ext>
    </p:extLst>
  </p:cSld>
  <p:clrMapOvr>
    <a:masterClrMapping/>
  </p:clrMapOvr>
  <p:transition advTm="17052">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t/>
            </a:r>
            <a:br>
              <a:rPr lang="cs-CZ" sz="3600" b="1" dirty="0" smtClean="0"/>
            </a:br>
            <a:r>
              <a:rPr lang="cs-CZ" sz="3600" dirty="0" smtClean="0">
                <a:effectLst>
                  <a:outerShdw blurRad="38100" dist="38100" dir="2700000" algn="tl">
                    <a:srgbClr val="000000">
                      <a:alpha val="43137"/>
                    </a:srgbClr>
                  </a:outerShdw>
                </a:effectLst>
              </a:rPr>
              <a:t>Kategorie </a:t>
            </a:r>
            <a:r>
              <a:rPr lang="cs-CZ" sz="3600" dirty="0">
                <a:effectLst>
                  <a:outerShdw blurRad="38100" dist="38100" dir="2700000" algn="tl">
                    <a:srgbClr val="000000">
                      <a:alpha val="43137"/>
                    </a:srgbClr>
                  </a:outerShdw>
                </a:effectLst>
              </a:rPr>
              <a:t>účetních jednotek </a:t>
            </a:r>
            <a:r>
              <a:rPr lang="cs-CZ" sz="3600" dirty="0" smtClean="0">
                <a:effectLst>
                  <a:outerShdw blurRad="38100" dist="38100" dir="2700000" algn="tl">
                    <a:srgbClr val="000000">
                      <a:alpha val="43137"/>
                    </a:srgbClr>
                  </a:outerShdw>
                </a:effectLst>
              </a:rPr>
              <a:t/>
            </a:r>
            <a:br>
              <a:rPr lang="cs-CZ" sz="3600" dirty="0" smtClean="0">
                <a:effectLst>
                  <a:outerShdw blurRad="38100" dist="38100" dir="2700000" algn="tl">
                    <a:srgbClr val="000000">
                      <a:alpha val="43137"/>
                    </a:srgbClr>
                  </a:outerShdw>
                </a:effectLst>
              </a:rPr>
            </a:br>
            <a:r>
              <a:rPr lang="cs-CZ" sz="3600" dirty="0" smtClean="0">
                <a:effectLst>
                  <a:outerShdw blurRad="38100" dist="38100" dir="2700000" algn="tl">
                    <a:srgbClr val="000000">
                      <a:alpha val="43137"/>
                    </a:srgbClr>
                  </a:outerShdw>
                </a:effectLst>
              </a:rPr>
              <a:t>od </a:t>
            </a:r>
            <a:r>
              <a:rPr lang="cs-CZ" sz="3600" dirty="0">
                <a:effectLst>
                  <a:outerShdw blurRad="38100" dist="38100" dir="2700000" algn="tl">
                    <a:srgbClr val="000000">
                      <a:alpha val="43137"/>
                    </a:srgbClr>
                  </a:outerShdw>
                </a:effectLst>
              </a:rPr>
              <a:t>1.1.2016 </a:t>
            </a:r>
            <a:r>
              <a:rPr lang="cs-CZ" sz="3600" b="1" dirty="0">
                <a:effectLst>
                  <a:outerShdw blurRad="38100" dist="38100" dir="2700000" algn="tl">
                    <a:srgbClr val="000000">
                      <a:alpha val="43137"/>
                    </a:srgbClr>
                  </a:outerShdw>
                </a:effectLst>
              </a:rPr>
              <a:t/>
            </a:r>
            <a:br>
              <a:rPr lang="cs-CZ" sz="3600" b="1" dirty="0">
                <a:effectLst>
                  <a:outerShdw blurRad="38100" dist="38100" dir="2700000" algn="tl">
                    <a:srgbClr val="000000">
                      <a:alpha val="43137"/>
                    </a:srgbClr>
                  </a:outerShdw>
                </a:effectLst>
              </a:rPr>
            </a:br>
            <a:endParaRPr lang="cs-CZ" sz="36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85800" y="1981200"/>
            <a:ext cx="7772400" cy="4256112"/>
          </a:xfrm>
        </p:spPr>
        <p:txBody>
          <a:bodyPr/>
          <a:lstStyle/>
          <a:p>
            <a:pPr marL="0" indent="0">
              <a:buNone/>
            </a:pPr>
            <a:r>
              <a:rPr lang="cs-CZ" sz="2200" u="sng" dirty="0" smtClean="0"/>
              <a:t>Mikro </a:t>
            </a:r>
            <a:r>
              <a:rPr lang="cs-CZ" sz="2200" u="sng" dirty="0"/>
              <a:t>účetní jednotkou </a:t>
            </a:r>
            <a:r>
              <a:rPr lang="cs-CZ" sz="2200" dirty="0"/>
              <a:t>je ta, která k rozvahovému dni nepřekračuje alespoň 2 z uvedených hraničních hodnot</a:t>
            </a:r>
          </a:p>
          <a:p>
            <a:pPr marL="0" indent="0">
              <a:buNone/>
            </a:pPr>
            <a:r>
              <a:rPr lang="cs-CZ" sz="2200" i="1" dirty="0"/>
              <a:t>a)</a:t>
            </a:r>
            <a:r>
              <a:rPr lang="cs-CZ" sz="2200" dirty="0"/>
              <a:t> aktiva celkem </a:t>
            </a:r>
            <a:r>
              <a:rPr lang="cs-CZ" sz="2200" dirty="0" smtClean="0"/>
              <a:t>9.000.000 </a:t>
            </a:r>
            <a:r>
              <a:rPr lang="cs-CZ" sz="2200" dirty="0"/>
              <a:t>Kč,</a:t>
            </a:r>
          </a:p>
          <a:p>
            <a:pPr marL="0" indent="0">
              <a:buNone/>
            </a:pPr>
            <a:r>
              <a:rPr lang="cs-CZ" sz="2200" i="1" dirty="0"/>
              <a:t>b)</a:t>
            </a:r>
            <a:r>
              <a:rPr lang="cs-CZ" sz="2200" dirty="0"/>
              <a:t> roční úhrn čistého obratu </a:t>
            </a:r>
            <a:r>
              <a:rPr lang="cs-CZ" sz="2200" dirty="0" smtClean="0"/>
              <a:t>18.000.000 </a:t>
            </a:r>
            <a:r>
              <a:rPr lang="cs-CZ" sz="2200" dirty="0"/>
              <a:t>Kč,</a:t>
            </a:r>
          </a:p>
          <a:p>
            <a:pPr marL="0" indent="0">
              <a:buNone/>
            </a:pPr>
            <a:r>
              <a:rPr lang="cs-CZ" sz="2200" i="1" dirty="0"/>
              <a:t>c)</a:t>
            </a:r>
            <a:r>
              <a:rPr lang="cs-CZ" sz="2200" dirty="0"/>
              <a:t> průměrný počet zaměstnanců v průběhu účetního období </a:t>
            </a:r>
            <a:r>
              <a:rPr lang="cs-CZ" sz="2200" dirty="0" smtClean="0"/>
              <a:t>10.</a:t>
            </a:r>
          </a:p>
          <a:p>
            <a:pPr marL="0" indent="0">
              <a:buNone/>
            </a:pPr>
            <a:r>
              <a:rPr lang="cs-CZ" sz="2200" u="sng" dirty="0" smtClean="0"/>
              <a:t>Malou </a:t>
            </a:r>
            <a:r>
              <a:rPr lang="cs-CZ" sz="2200" u="sng" dirty="0"/>
              <a:t>účetní jednotkou </a:t>
            </a:r>
            <a:r>
              <a:rPr lang="cs-CZ" sz="2200" dirty="0"/>
              <a:t>je ta, která není mikro účetní jednotkou a k rozvahovému dni nepřekračuje alespoň 2 z uvedených hraničních hodnot</a:t>
            </a:r>
          </a:p>
          <a:p>
            <a:pPr marL="0" indent="0">
              <a:buNone/>
            </a:pPr>
            <a:r>
              <a:rPr lang="cs-CZ" sz="2200" i="1" dirty="0"/>
              <a:t>a)</a:t>
            </a:r>
            <a:r>
              <a:rPr lang="cs-CZ" sz="2200" dirty="0"/>
              <a:t> aktiva celkem </a:t>
            </a:r>
            <a:r>
              <a:rPr lang="cs-CZ" sz="2200" dirty="0" smtClean="0"/>
              <a:t>100.000.000 </a:t>
            </a:r>
            <a:r>
              <a:rPr lang="cs-CZ" sz="2200" dirty="0"/>
              <a:t>Kč,</a:t>
            </a:r>
          </a:p>
          <a:p>
            <a:pPr marL="0" indent="0">
              <a:buNone/>
            </a:pPr>
            <a:r>
              <a:rPr lang="cs-CZ" sz="2200" i="1" dirty="0"/>
              <a:t>b)</a:t>
            </a:r>
            <a:r>
              <a:rPr lang="cs-CZ" sz="2200" dirty="0"/>
              <a:t> roční úhrn čistého obratu </a:t>
            </a:r>
            <a:r>
              <a:rPr lang="cs-CZ" sz="2200" dirty="0" smtClean="0"/>
              <a:t>200.000.000 </a:t>
            </a:r>
            <a:r>
              <a:rPr lang="cs-CZ" sz="2200" dirty="0"/>
              <a:t>Kč,</a:t>
            </a:r>
          </a:p>
          <a:p>
            <a:pPr marL="0" indent="0">
              <a:buNone/>
            </a:pPr>
            <a:r>
              <a:rPr lang="cs-CZ" sz="2200" i="1" dirty="0"/>
              <a:t>c)</a:t>
            </a:r>
            <a:r>
              <a:rPr lang="cs-CZ" sz="2200" dirty="0"/>
              <a:t> průměrný počet zaměstnanců v průběhu účetního období 50.</a:t>
            </a:r>
          </a:p>
          <a:p>
            <a:pPr marL="0" indent="0">
              <a:buNone/>
            </a:pPr>
            <a:endParaRPr lang="cs-CZ" dirty="0"/>
          </a:p>
        </p:txBody>
      </p:sp>
    </p:spTree>
    <p:extLst>
      <p:ext uri="{BB962C8B-B14F-4D97-AF65-F5344CB8AC3E}">
        <p14:creationId xmlns:p14="http://schemas.microsoft.com/office/powerpoint/2010/main" val="3172473697"/>
      </p:ext>
    </p:extLst>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effectLst>
                  <a:outerShdw blurRad="38100" dist="38100" dir="2700000" algn="tl">
                    <a:srgbClr val="000000">
                      <a:alpha val="43137"/>
                    </a:srgbClr>
                  </a:outerShdw>
                </a:effectLst>
              </a:rPr>
              <a:t>Kategorie účetních jednotek </a:t>
            </a:r>
            <a:br>
              <a:rPr lang="cs-CZ" sz="3600" dirty="0">
                <a:effectLst>
                  <a:outerShdw blurRad="38100" dist="38100" dir="2700000" algn="tl">
                    <a:srgbClr val="000000">
                      <a:alpha val="43137"/>
                    </a:srgbClr>
                  </a:outerShdw>
                </a:effectLst>
              </a:rPr>
            </a:br>
            <a:r>
              <a:rPr lang="cs-CZ" sz="3600" dirty="0">
                <a:effectLst>
                  <a:outerShdw blurRad="38100" dist="38100" dir="2700000" algn="tl">
                    <a:srgbClr val="000000">
                      <a:alpha val="43137"/>
                    </a:srgbClr>
                  </a:outerShdw>
                </a:effectLst>
              </a:rPr>
              <a:t>od 1.1.2016 </a:t>
            </a:r>
            <a:endParaRPr lang="cs-CZ" sz="3600" dirty="0"/>
          </a:p>
        </p:txBody>
      </p:sp>
      <p:sp>
        <p:nvSpPr>
          <p:cNvPr id="3" name="Zástupný symbol pro obsah 2"/>
          <p:cNvSpPr>
            <a:spLocks noGrp="1"/>
          </p:cNvSpPr>
          <p:nvPr>
            <p:ph idx="1"/>
          </p:nvPr>
        </p:nvSpPr>
        <p:spPr>
          <a:xfrm>
            <a:off x="685800" y="1981200"/>
            <a:ext cx="7772400" cy="4256112"/>
          </a:xfrm>
        </p:spPr>
        <p:txBody>
          <a:bodyPr/>
          <a:lstStyle/>
          <a:p>
            <a:pPr marL="0" indent="0">
              <a:buNone/>
            </a:pPr>
            <a:r>
              <a:rPr lang="cs-CZ" sz="2200" u="sng" dirty="0" smtClean="0"/>
              <a:t>Střední </a:t>
            </a:r>
            <a:r>
              <a:rPr lang="cs-CZ" sz="2200" u="sng" dirty="0"/>
              <a:t>účetní jednotkou </a:t>
            </a:r>
            <a:r>
              <a:rPr lang="cs-CZ" sz="2200" dirty="0"/>
              <a:t>je ta, která není mikro účetní jednotkou ani malou účetní jednotkou a k rozvahovému dni nepřekračuje alespoň 2 z uvedených hraničních </a:t>
            </a:r>
            <a:r>
              <a:rPr lang="cs-CZ" sz="2200" dirty="0" smtClean="0"/>
              <a:t>hodnot</a:t>
            </a:r>
          </a:p>
          <a:p>
            <a:pPr marL="0" indent="0">
              <a:buNone/>
            </a:pPr>
            <a:r>
              <a:rPr lang="cs-CZ" sz="2200" i="1" dirty="0" smtClean="0"/>
              <a:t>a</a:t>
            </a:r>
            <a:r>
              <a:rPr lang="cs-CZ" sz="2200" i="1" dirty="0"/>
              <a:t>)</a:t>
            </a:r>
            <a:r>
              <a:rPr lang="cs-CZ" sz="2200" dirty="0"/>
              <a:t> aktiva celkem </a:t>
            </a:r>
            <a:r>
              <a:rPr lang="cs-CZ" sz="2200" dirty="0" smtClean="0"/>
              <a:t>500.000.000 </a:t>
            </a:r>
            <a:r>
              <a:rPr lang="cs-CZ" sz="2200" dirty="0"/>
              <a:t>Kč,</a:t>
            </a:r>
          </a:p>
          <a:p>
            <a:pPr marL="0" indent="0">
              <a:buNone/>
            </a:pPr>
            <a:r>
              <a:rPr lang="cs-CZ" sz="2200" i="1" dirty="0"/>
              <a:t>b)</a:t>
            </a:r>
            <a:r>
              <a:rPr lang="cs-CZ" sz="2200" dirty="0"/>
              <a:t> roční úhrn čistého obratu </a:t>
            </a:r>
            <a:r>
              <a:rPr lang="cs-CZ" sz="2200" dirty="0" smtClean="0"/>
              <a:t>1.000.000.0000 </a:t>
            </a:r>
            <a:r>
              <a:rPr lang="cs-CZ" sz="2200" dirty="0"/>
              <a:t>Kč,</a:t>
            </a:r>
          </a:p>
          <a:p>
            <a:pPr marL="0" indent="0">
              <a:buNone/>
            </a:pPr>
            <a:r>
              <a:rPr lang="cs-CZ" sz="2200" i="1" dirty="0"/>
              <a:t>c)</a:t>
            </a:r>
            <a:r>
              <a:rPr lang="cs-CZ" sz="2200" dirty="0"/>
              <a:t> průměrný počet zaměstnanců v průběhu účetního období 250.</a:t>
            </a:r>
          </a:p>
          <a:p>
            <a:pPr marL="0" indent="0">
              <a:buNone/>
            </a:pPr>
            <a:r>
              <a:rPr lang="cs-CZ" sz="2200" u="sng" dirty="0" smtClean="0"/>
              <a:t>Velkou </a:t>
            </a:r>
            <a:r>
              <a:rPr lang="cs-CZ" sz="2200" u="sng" dirty="0"/>
              <a:t>účetní jednotkou </a:t>
            </a:r>
            <a:r>
              <a:rPr lang="cs-CZ" sz="2200" dirty="0"/>
              <a:t>je ta, která k rozvahovému dni překračuje alespoň 2 hraniční hodnoty uvedené v odstavci 3.</a:t>
            </a:r>
          </a:p>
          <a:p>
            <a:pPr marL="0" indent="0">
              <a:buNone/>
            </a:pPr>
            <a:r>
              <a:rPr lang="cs-CZ" sz="2200" dirty="0" smtClean="0"/>
              <a:t>Za </a:t>
            </a:r>
            <a:r>
              <a:rPr lang="cs-CZ" sz="2200" dirty="0"/>
              <a:t>velkou účetní jednotku se vždy považuje</a:t>
            </a:r>
          </a:p>
          <a:p>
            <a:pPr marL="0" indent="0">
              <a:buNone/>
            </a:pPr>
            <a:r>
              <a:rPr lang="cs-CZ" sz="2200" i="1" dirty="0"/>
              <a:t>a)</a:t>
            </a:r>
            <a:r>
              <a:rPr lang="cs-CZ" sz="2200" dirty="0"/>
              <a:t> subjekt veřejného zájmu,</a:t>
            </a:r>
          </a:p>
          <a:p>
            <a:pPr marL="0" indent="0">
              <a:buNone/>
            </a:pPr>
            <a:r>
              <a:rPr lang="cs-CZ" sz="2200" i="1" dirty="0"/>
              <a:t>b)</a:t>
            </a:r>
            <a:r>
              <a:rPr lang="cs-CZ" sz="2200" dirty="0"/>
              <a:t> vybraná účetní jednotka.</a:t>
            </a:r>
          </a:p>
          <a:p>
            <a:endParaRPr lang="cs-CZ" dirty="0"/>
          </a:p>
        </p:txBody>
      </p:sp>
    </p:spTree>
    <p:extLst>
      <p:ext uri="{BB962C8B-B14F-4D97-AF65-F5344CB8AC3E}">
        <p14:creationId xmlns:p14="http://schemas.microsoft.com/office/powerpoint/2010/main" val="2685215157"/>
      </p:ext>
    </p:extLst>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cs-CZ" sz="3500" dirty="0" smtClean="0"/>
              <a:t>Subjekty veřejného zájmu</a:t>
            </a:r>
          </a:p>
        </p:txBody>
      </p:sp>
      <p:sp>
        <p:nvSpPr>
          <p:cNvPr id="205827" name="Rectangle 3"/>
          <p:cNvSpPr>
            <a:spLocks noGrp="1" noChangeArrowheads="1"/>
          </p:cNvSpPr>
          <p:nvPr>
            <p:ph idx="1"/>
          </p:nvPr>
        </p:nvSpPr>
        <p:spPr>
          <a:xfrm>
            <a:off x="685800" y="1628775"/>
            <a:ext cx="7772400" cy="5112593"/>
          </a:xfrm>
        </p:spPr>
        <p:txBody>
          <a:bodyPr/>
          <a:lstStyle/>
          <a:p>
            <a:pPr marL="0" indent="0">
              <a:buNone/>
            </a:pPr>
            <a:r>
              <a:rPr lang="cs-CZ" sz="2200" dirty="0"/>
              <a:t>účetní jednotky se sídlem v České republice, které jsou:</a:t>
            </a:r>
            <a:endParaRPr lang="cs-CZ" sz="2200" b="1" dirty="0"/>
          </a:p>
          <a:p>
            <a:pPr lvl="1">
              <a:buClr>
                <a:srgbClr val="FF0000"/>
              </a:buClr>
              <a:buFont typeface="Wingdings" panose="05000000000000000000" pitchFamily="2" charset="2"/>
              <a:buChar char="Ø"/>
            </a:pPr>
            <a:r>
              <a:rPr lang="cs-CZ" sz="2200" dirty="0"/>
              <a:t>obchodní společností a je emitentem investičních cenných papírů přijatých k obchodování na evropském regulovaném </a:t>
            </a:r>
            <a:r>
              <a:rPr lang="cs-CZ" sz="2200" dirty="0" smtClean="0"/>
              <a:t>trhu</a:t>
            </a:r>
            <a:endParaRPr lang="cs-CZ" sz="2200" b="1" dirty="0"/>
          </a:p>
          <a:p>
            <a:pPr lvl="1">
              <a:buClr>
                <a:srgbClr val="FF0000"/>
              </a:buClr>
              <a:buFont typeface="Wingdings" panose="05000000000000000000" pitchFamily="2" charset="2"/>
              <a:buChar char="Ø"/>
            </a:pPr>
            <a:r>
              <a:rPr lang="cs-CZ" sz="2200" dirty="0" smtClean="0"/>
              <a:t>bankou </a:t>
            </a:r>
            <a:r>
              <a:rPr lang="cs-CZ" sz="2200" dirty="0"/>
              <a:t>podle zákona upravujícího činnost bank </a:t>
            </a:r>
            <a:endParaRPr lang="cs-CZ" sz="2200" b="1" dirty="0"/>
          </a:p>
          <a:p>
            <a:pPr lvl="1">
              <a:buClr>
                <a:srgbClr val="FF0000"/>
              </a:buClr>
              <a:buFont typeface="Wingdings" panose="05000000000000000000" pitchFamily="2" charset="2"/>
              <a:buChar char="Ø"/>
            </a:pPr>
            <a:r>
              <a:rPr lang="cs-CZ" sz="2200" dirty="0" smtClean="0"/>
              <a:t>spořitelním </a:t>
            </a:r>
            <a:r>
              <a:rPr lang="cs-CZ" sz="2200" dirty="0"/>
              <a:t>a úvěrním družstvem podle zákona upravujícího činnost spořitelních a úvěrních </a:t>
            </a:r>
            <a:r>
              <a:rPr lang="cs-CZ" sz="2200" dirty="0" smtClean="0"/>
              <a:t>družstev</a:t>
            </a:r>
            <a:endParaRPr lang="cs-CZ" sz="2200" b="1" dirty="0"/>
          </a:p>
          <a:p>
            <a:pPr lvl="1">
              <a:buClr>
                <a:srgbClr val="FF0000"/>
              </a:buClr>
              <a:buFont typeface="Wingdings" panose="05000000000000000000" pitchFamily="2" charset="2"/>
              <a:buChar char="Ø"/>
            </a:pPr>
            <a:r>
              <a:rPr lang="cs-CZ" sz="2200" dirty="0" smtClean="0"/>
              <a:t>pojišťovnou </a:t>
            </a:r>
            <a:r>
              <a:rPr lang="cs-CZ" sz="2200" dirty="0"/>
              <a:t>nebo zajišťovnou podle zákona upravujícího činnost pojišťoven a </a:t>
            </a:r>
            <a:r>
              <a:rPr lang="cs-CZ" sz="2200" dirty="0" smtClean="0"/>
              <a:t>zajišťoven</a:t>
            </a:r>
            <a:endParaRPr lang="cs-CZ" sz="2200" b="1" dirty="0"/>
          </a:p>
          <a:p>
            <a:pPr lvl="1">
              <a:buClr>
                <a:srgbClr val="FF0000"/>
              </a:buClr>
              <a:buFont typeface="Wingdings" panose="05000000000000000000" pitchFamily="2" charset="2"/>
              <a:buChar char="Ø"/>
            </a:pPr>
            <a:r>
              <a:rPr lang="cs-CZ" sz="2200" dirty="0" smtClean="0"/>
              <a:t>penzijní </a:t>
            </a:r>
            <a:r>
              <a:rPr lang="cs-CZ" sz="2200" dirty="0"/>
              <a:t>společností podle zákona upravujícího důchodové spoření nebo doplňkové penzijní </a:t>
            </a:r>
            <a:r>
              <a:rPr lang="cs-CZ" sz="2200" dirty="0" smtClean="0"/>
              <a:t>spoření</a:t>
            </a:r>
            <a:endParaRPr lang="cs-CZ" sz="2200" b="1" dirty="0"/>
          </a:p>
          <a:p>
            <a:pPr lvl="1">
              <a:buClr>
                <a:srgbClr val="FF0000"/>
              </a:buClr>
              <a:buFont typeface="Wingdings" panose="05000000000000000000" pitchFamily="2" charset="2"/>
              <a:buChar char="Ø"/>
            </a:pPr>
            <a:r>
              <a:rPr lang="cs-CZ" sz="2200" dirty="0" smtClean="0"/>
              <a:t>zdravotní pojišťovnou</a:t>
            </a:r>
            <a:endParaRPr lang="cs-CZ" sz="2200" b="1" dirty="0"/>
          </a:p>
          <a:p>
            <a:pPr eaLnBrk="1" hangingPunct="1">
              <a:buBlip>
                <a:blip r:embed="rId2"/>
              </a:buBlip>
              <a:defRPr/>
            </a:pPr>
            <a:r>
              <a:rPr lang="cs-CZ" sz="2000" dirty="0">
                <a:cs typeface="Times New Roman" pitchFamily="18" charset="0"/>
                <a:hlinkClick r:id="rId3"/>
              </a:rPr>
              <a:t>https://</a:t>
            </a:r>
            <a:r>
              <a:rPr lang="cs-CZ" sz="2000" dirty="0" smtClean="0">
                <a:cs typeface="Times New Roman" pitchFamily="18" charset="0"/>
                <a:hlinkClick r:id="rId3"/>
              </a:rPr>
              <a:t>www.rvda.cz/subjekty-verejneho-zajmu/seznam-subjektu-verejneho-zajmu</a:t>
            </a:r>
            <a:endParaRPr lang="cs-CZ" sz="2000" dirty="0" smtClean="0">
              <a:cs typeface="Times New Roman" pitchFamily="18" charset="0"/>
            </a:endParaRPr>
          </a:p>
          <a:p>
            <a:pPr eaLnBrk="1" hangingPunct="1">
              <a:buBlip>
                <a:blip r:embed="rId2"/>
              </a:buBlip>
              <a:defRPr/>
            </a:pPr>
            <a:endParaRPr lang="cs-CZ" sz="2400" dirty="0" smtClean="0">
              <a:cs typeface="Times New Roman" pitchFamily="18" charset="0"/>
            </a:endParaRPr>
          </a:p>
          <a:p>
            <a:pPr marL="0" indent="0" eaLnBrk="1" hangingPunct="1">
              <a:buFont typeface="Wingdings" pitchFamily="2" charset="2"/>
              <a:buNone/>
              <a:defRPr/>
            </a:pPr>
            <a:endParaRPr lang="cs-CZ" sz="2600" dirty="0" smtClean="0"/>
          </a:p>
        </p:txBody>
      </p:sp>
    </p:spTree>
    <p:extLst>
      <p:ext uri="{BB962C8B-B14F-4D97-AF65-F5344CB8AC3E}">
        <p14:creationId xmlns:p14="http://schemas.microsoft.com/office/powerpoint/2010/main" val="4261777493"/>
      </p:ext>
    </p:extLst>
  </p:cSld>
  <p:clrMapOvr>
    <a:masterClrMapping/>
  </p:clrMapOvr>
  <p:transition>
    <p:wipe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Povinný audit – od 1.1.2016</a:t>
            </a:r>
            <a:endParaRPr lang="cs-CZ" dirty="0"/>
          </a:p>
        </p:txBody>
      </p:sp>
      <p:sp>
        <p:nvSpPr>
          <p:cNvPr id="3" name="Zástupný symbol pro obsah 2"/>
          <p:cNvSpPr>
            <a:spLocks noGrp="1"/>
          </p:cNvSpPr>
          <p:nvPr>
            <p:ph idx="1"/>
          </p:nvPr>
        </p:nvSpPr>
        <p:spPr>
          <a:xfrm>
            <a:off x="685800" y="1628800"/>
            <a:ext cx="7772400" cy="4824536"/>
          </a:xfrm>
        </p:spPr>
        <p:txBody>
          <a:bodyPr/>
          <a:lstStyle/>
          <a:p>
            <a:pPr marL="0" indent="0">
              <a:buNone/>
            </a:pPr>
            <a:r>
              <a:rPr lang="cs-CZ" sz="2200" dirty="0"/>
              <a:t>Řádnou nebo mimořádnou účetní závěrku jsou povinny mít ověřenou </a:t>
            </a:r>
            <a:r>
              <a:rPr lang="cs-CZ" sz="2200" dirty="0" smtClean="0"/>
              <a:t>auditorem - </a:t>
            </a:r>
            <a:r>
              <a:rPr lang="cs-CZ" sz="2200" u="sng" dirty="0" smtClean="0"/>
              <a:t>zvláštní </a:t>
            </a:r>
            <a:r>
              <a:rPr lang="cs-CZ" sz="2200" u="sng" dirty="0"/>
              <a:t>právní předpis</a:t>
            </a:r>
            <a:r>
              <a:rPr lang="cs-CZ" sz="2200" dirty="0"/>
              <a:t>, a dále</a:t>
            </a:r>
          </a:p>
          <a:p>
            <a:pPr>
              <a:buBlip>
                <a:blip r:embed="rId2"/>
              </a:buBlip>
            </a:pPr>
            <a:r>
              <a:rPr lang="cs-CZ" sz="2200" dirty="0" smtClean="0"/>
              <a:t>velké </a:t>
            </a:r>
            <a:r>
              <a:rPr lang="cs-CZ" sz="2200" dirty="0"/>
              <a:t>účetní jednotky s výjimkou vybraných </a:t>
            </a:r>
            <a:r>
              <a:rPr lang="cs-CZ" sz="2200" dirty="0" smtClean="0"/>
              <a:t>(ne SVZ) </a:t>
            </a:r>
          </a:p>
          <a:p>
            <a:pPr>
              <a:buBlip>
                <a:blip r:embed="rId2"/>
              </a:buBlip>
            </a:pPr>
            <a:r>
              <a:rPr lang="cs-CZ" sz="2200" dirty="0" smtClean="0"/>
              <a:t>střední </a:t>
            </a:r>
            <a:r>
              <a:rPr lang="cs-CZ" sz="2200" dirty="0"/>
              <a:t>účetní </a:t>
            </a:r>
            <a:r>
              <a:rPr lang="cs-CZ" sz="2200" dirty="0" smtClean="0"/>
              <a:t>jednotky</a:t>
            </a:r>
          </a:p>
          <a:p>
            <a:pPr>
              <a:buBlip>
                <a:blip r:embed="rId2"/>
              </a:buBlip>
            </a:pPr>
            <a:r>
              <a:rPr lang="cs-CZ" sz="2200" dirty="0" smtClean="0"/>
              <a:t>malé </a:t>
            </a:r>
            <a:r>
              <a:rPr lang="cs-CZ" sz="2200" dirty="0"/>
              <a:t>účetní jednotky, pokud jsou </a:t>
            </a:r>
            <a:r>
              <a:rPr lang="cs-CZ" sz="2200" dirty="0" smtClean="0"/>
              <a:t>a.s. nebo </a:t>
            </a:r>
            <a:r>
              <a:rPr lang="cs-CZ" sz="2200" dirty="0" err="1"/>
              <a:t>svěřenskými</a:t>
            </a:r>
            <a:r>
              <a:rPr lang="cs-CZ" sz="2200" dirty="0"/>
              <a:t> fondy </a:t>
            </a:r>
            <a:r>
              <a:rPr lang="cs-CZ" sz="2200" dirty="0" smtClean="0"/>
              <a:t>a </a:t>
            </a:r>
            <a:r>
              <a:rPr lang="cs-CZ" sz="2200" dirty="0"/>
              <a:t>k rozvahovému dni účetního </a:t>
            </a:r>
            <a:r>
              <a:rPr lang="cs-CZ" sz="2200" dirty="0" smtClean="0"/>
              <a:t>období a </a:t>
            </a:r>
            <a:r>
              <a:rPr lang="cs-CZ" sz="2200" dirty="0"/>
              <a:t>účetního období bezprostředně předcházejícího, překročily nebo již dosáhly alespoň jednu z uvedených hodnot</a:t>
            </a:r>
          </a:p>
          <a:p>
            <a:pPr marL="0" indent="0">
              <a:buNone/>
            </a:pPr>
            <a:r>
              <a:rPr lang="cs-CZ" sz="2200" i="1" dirty="0" smtClean="0"/>
              <a:t>	1.</a:t>
            </a:r>
            <a:r>
              <a:rPr lang="cs-CZ" sz="2200" dirty="0" smtClean="0"/>
              <a:t> </a:t>
            </a:r>
            <a:r>
              <a:rPr lang="cs-CZ" sz="2200" dirty="0"/>
              <a:t>aktiva celkem </a:t>
            </a:r>
            <a:r>
              <a:rPr lang="cs-CZ" sz="2200" dirty="0" smtClean="0"/>
              <a:t>40.000.000 Kč</a:t>
            </a:r>
            <a:endParaRPr lang="cs-CZ" sz="2200" dirty="0"/>
          </a:p>
          <a:p>
            <a:pPr marL="0" indent="0">
              <a:buNone/>
            </a:pPr>
            <a:r>
              <a:rPr lang="cs-CZ" sz="2200" i="1" dirty="0" smtClean="0"/>
              <a:t>	2</a:t>
            </a:r>
            <a:r>
              <a:rPr lang="cs-CZ" sz="2200" i="1" dirty="0"/>
              <a:t>.</a:t>
            </a:r>
            <a:r>
              <a:rPr lang="cs-CZ" sz="2200" dirty="0"/>
              <a:t> roční úhrn čistého obratu </a:t>
            </a:r>
            <a:r>
              <a:rPr lang="cs-CZ" sz="2200" dirty="0" smtClean="0"/>
              <a:t>80.000.000 Kč</a:t>
            </a:r>
            <a:endParaRPr lang="cs-CZ" sz="2200" dirty="0"/>
          </a:p>
          <a:p>
            <a:pPr marL="0" indent="0">
              <a:buNone/>
            </a:pPr>
            <a:r>
              <a:rPr lang="cs-CZ" sz="2200" i="1" dirty="0" smtClean="0"/>
              <a:t>	3</a:t>
            </a:r>
            <a:r>
              <a:rPr lang="cs-CZ" sz="2200" i="1" dirty="0"/>
              <a:t>.</a:t>
            </a:r>
            <a:r>
              <a:rPr lang="cs-CZ" sz="2200" dirty="0"/>
              <a:t> průměrný počet zaměstnanců v průběhu </a:t>
            </a:r>
            <a:r>
              <a:rPr lang="cs-CZ" sz="2200" dirty="0" smtClean="0"/>
              <a:t>účet. </a:t>
            </a:r>
            <a:r>
              <a:rPr lang="cs-CZ" sz="2200" dirty="0"/>
              <a:t>období </a:t>
            </a:r>
            <a:r>
              <a:rPr lang="cs-CZ" sz="2200" dirty="0" smtClean="0"/>
              <a:t>50</a:t>
            </a:r>
          </a:p>
          <a:p>
            <a:pPr>
              <a:buBlip>
                <a:blip r:embed="rId2"/>
              </a:buBlip>
            </a:pPr>
            <a:r>
              <a:rPr lang="cs-CZ" sz="2200" dirty="0" smtClean="0"/>
              <a:t>ostatní </a:t>
            </a:r>
            <a:r>
              <a:rPr lang="cs-CZ" sz="2200" dirty="0"/>
              <a:t>malé účetní </a:t>
            </a:r>
            <a:r>
              <a:rPr lang="cs-CZ" sz="2200" dirty="0" smtClean="0"/>
              <a:t>jednotky - 2 roky alespoň </a:t>
            </a:r>
            <a:r>
              <a:rPr lang="cs-CZ" sz="2200" dirty="0"/>
              <a:t>2 </a:t>
            </a:r>
            <a:r>
              <a:rPr lang="cs-CZ" sz="2200" dirty="0" smtClean="0"/>
              <a:t>hodnoty</a:t>
            </a:r>
            <a:endParaRPr lang="cs-CZ" sz="2200" dirty="0"/>
          </a:p>
        </p:txBody>
      </p:sp>
    </p:spTree>
    <p:extLst>
      <p:ext uri="{BB962C8B-B14F-4D97-AF65-F5344CB8AC3E}">
        <p14:creationId xmlns:p14="http://schemas.microsoft.com/office/powerpoint/2010/main" val="3856665619"/>
      </p:ext>
    </p:extLst>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Zveřejnění – od 1.1.2016</a:t>
            </a:r>
            <a:endParaRPr lang="cs-CZ" dirty="0"/>
          </a:p>
        </p:txBody>
      </p:sp>
      <p:sp>
        <p:nvSpPr>
          <p:cNvPr id="3" name="Zástupný symbol pro obsah 2"/>
          <p:cNvSpPr>
            <a:spLocks noGrp="1"/>
          </p:cNvSpPr>
          <p:nvPr>
            <p:ph idx="1"/>
          </p:nvPr>
        </p:nvSpPr>
        <p:spPr/>
        <p:txBody>
          <a:bodyPr/>
          <a:lstStyle/>
          <a:p>
            <a:pPr marL="0" indent="0">
              <a:buNone/>
            </a:pPr>
            <a:r>
              <a:rPr lang="cs-CZ" sz="2300" dirty="0"/>
              <a:t>Střední účetní jednotky, malé účetní jednotky a mikro účetní jednotky </a:t>
            </a:r>
            <a:r>
              <a:rPr lang="cs-CZ" sz="2300" u="sng" dirty="0"/>
              <a:t>neuvádějí ve výroční zprávě nefinanční </a:t>
            </a:r>
            <a:r>
              <a:rPr lang="cs-CZ" sz="2300" u="sng" dirty="0" smtClean="0"/>
              <a:t>informace</a:t>
            </a:r>
            <a:r>
              <a:rPr lang="cs-CZ" sz="2300" dirty="0" smtClean="0"/>
              <a:t>.</a:t>
            </a:r>
          </a:p>
          <a:p>
            <a:pPr marL="0" indent="0">
              <a:buNone/>
            </a:pPr>
            <a:endParaRPr lang="cs-CZ" sz="2300" dirty="0" smtClean="0"/>
          </a:p>
          <a:p>
            <a:pPr marL="0" indent="0">
              <a:buNone/>
            </a:pPr>
            <a:r>
              <a:rPr lang="cs-CZ" sz="2300" dirty="0" smtClean="0"/>
              <a:t>Malé </a:t>
            </a:r>
            <a:r>
              <a:rPr lang="cs-CZ" sz="2300" dirty="0"/>
              <a:t>účetní jednotky a mikro účetní jednotky, které nemají povinnost mít účetní závěrku ověřenou auditorem, </a:t>
            </a:r>
            <a:r>
              <a:rPr lang="cs-CZ" sz="2300" u="sng" dirty="0"/>
              <a:t>nemusejí zveřejňovat výkaz zisku a ztráty</a:t>
            </a:r>
            <a:r>
              <a:rPr lang="cs-CZ" sz="2300" dirty="0"/>
              <a:t>, pokud jim tuto povinnost nestanoví zvláštní právní předpis.</a:t>
            </a:r>
          </a:p>
        </p:txBody>
      </p:sp>
    </p:spTree>
    <p:extLst>
      <p:ext uri="{BB962C8B-B14F-4D97-AF65-F5344CB8AC3E}">
        <p14:creationId xmlns:p14="http://schemas.microsoft.com/office/powerpoint/2010/main" val="1992056267"/>
      </p:ext>
    </p:extLst>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cs-CZ" sz="2800" smtClean="0"/>
              <a:t>Výroční zpráva - z. č. 563/91 Sb., o účetnictví</a:t>
            </a:r>
          </a:p>
        </p:txBody>
      </p:sp>
      <p:sp>
        <p:nvSpPr>
          <p:cNvPr id="5123" name="Rectangle 3"/>
          <p:cNvSpPr>
            <a:spLocks noGrp="1" noChangeArrowheads="1"/>
          </p:cNvSpPr>
          <p:nvPr>
            <p:ph idx="1"/>
          </p:nvPr>
        </p:nvSpPr>
        <p:spPr>
          <a:xfrm>
            <a:off x="685800" y="1981200"/>
            <a:ext cx="7772400" cy="4544144"/>
          </a:xfrm>
        </p:spPr>
        <p:txBody>
          <a:bodyPr/>
          <a:lstStyle/>
          <a:p>
            <a:pPr eaLnBrk="1" hangingPunct="1">
              <a:lnSpc>
                <a:spcPct val="90000"/>
              </a:lnSpc>
              <a:buFont typeface="Wingdings" pitchFamily="2" charset="2"/>
              <a:buBlip>
                <a:blip r:embed="rId2"/>
              </a:buBlip>
            </a:pPr>
            <a:r>
              <a:rPr lang="cs-CZ" altLang="cs-CZ" sz="2200" dirty="0" smtClean="0"/>
              <a:t>jsou povinny vyhotovit účetní jednotky, které jsou</a:t>
            </a:r>
            <a:r>
              <a:rPr lang="cs-CZ" altLang="cs-CZ" sz="2200" dirty="0" smtClean="0">
                <a:cs typeface="Times New Roman" pitchFamily="18" charset="0"/>
              </a:rPr>
              <a:t> povinny mít </a:t>
            </a:r>
            <a:r>
              <a:rPr lang="cs-CZ" altLang="cs-CZ" sz="2200" dirty="0" smtClean="0"/>
              <a:t>účetní závěrku </a:t>
            </a:r>
            <a:r>
              <a:rPr lang="cs-CZ" altLang="cs-CZ" sz="2200" dirty="0" smtClean="0">
                <a:cs typeface="Times New Roman" pitchFamily="18" charset="0"/>
              </a:rPr>
              <a:t>ověřenu auditorem </a:t>
            </a:r>
            <a:endParaRPr lang="cs-CZ" altLang="cs-CZ" sz="2200" dirty="0" smtClean="0"/>
          </a:p>
          <a:p>
            <a:pPr eaLnBrk="1" hangingPunct="1">
              <a:lnSpc>
                <a:spcPct val="90000"/>
              </a:lnSpc>
              <a:buFont typeface="Wingdings" pitchFamily="2" charset="2"/>
              <a:buBlip>
                <a:blip r:embed="rId2"/>
              </a:buBlip>
            </a:pPr>
            <a:r>
              <a:rPr lang="cs-CZ" altLang="cs-CZ" sz="2200" u="sng" dirty="0" smtClean="0">
                <a:cs typeface="Times New Roman" pitchFamily="18" charset="0"/>
              </a:rPr>
              <a:t>účelem je uceleně, vyváženě a komplexně informovat o vývoji výkonnosti, činnosti a stávajícím hospodářském postavení</a:t>
            </a:r>
            <a:r>
              <a:rPr lang="cs-CZ" altLang="cs-CZ" sz="2200" u="sng" dirty="0" smtClean="0"/>
              <a:t> účetní jednotky</a:t>
            </a:r>
          </a:p>
          <a:p>
            <a:pPr eaLnBrk="1" hangingPunct="1">
              <a:lnSpc>
                <a:spcPct val="90000"/>
              </a:lnSpc>
              <a:buFont typeface="Wingdings" pitchFamily="2" charset="2"/>
              <a:buBlip>
                <a:blip r:embed="rId2"/>
              </a:buBlip>
            </a:pPr>
            <a:r>
              <a:rPr lang="cs-CZ" altLang="cs-CZ" sz="2200" u="sng" dirty="0" smtClean="0">
                <a:cs typeface="Times New Roman" pitchFamily="18" charset="0"/>
              </a:rPr>
              <a:t>obsahuje též účetní závěrku a zprávu o auditu</a:t>
            </a:r>
            <a:r>
              <a:rPr lang="cs-CZ" altLang="cs-CZ" sz="2200" dirty="0" smtClean="0"/>
              <a:t> </a:t>
            </a:r>
          </a:p>
          <a:p>
            <a:pPr eaLnBrk="1" hangingPunct="1">
              <a:lnSpc>
                <a:spcPct val="90000"/>
              </a:lnSpc>
              <a:buFont typeface="Wingdings" pitchFamily="2" charset="2"/>
              <a:buBlip>
                <a:blip r:embed="rId2"/>
              </a:buBlip>
            </a:pPr>
            <a:r>
              <a:rPr lang="cs-CZ" altLang="cs-CZ" sz="2200" dirty="0" smtClean="0"/>
              <a:t>dále</a:t>
            </a:r>
            <a:r>
              <a:rPr lang="cs-CZ" altLang="cs-CZ" sz="2200" dirty="0" smtClean="0">
                <a:cs typeface="Times New Roman" pitchFamily="18" charset="0"/>
              </a:rPr>
              <a:t> nejméně finanční a nefinanční informace </a:t>
            </a:r>
            <a:r>
              <a:rPr lang="cs-CZ" altLang="cs-CZ" sz="2200" dirty="0" smtClean="0"/>
              <a:t>významné </a:t>
            </a:r>
            <a:r>
              <a:rPr lang="cs-CZ" altLang="cs-CZ" sz="2200" dirty="0" smtClean="0">
                <a:cs typeface="Times New Roman" pitchFamily="18" charset="0"/>
              </a:rPr>
              <a:t>o skutečnostech, které nastaly až po rozvahovém dni</a:t>
            </a:r>
            <a:r>
              <a:rPr lang="cs-CZ" altLang="cs-CZ" sz="2200" dirty="0" smtClean="0"/>
              <a:t>, </a:t>
            </a:r>
            <a:r>
              <a:rPr lang="cs-CZ" altLang="cs-CZ" sz="2200" dirty="0" smtClean="0">
                <a:cs typeface="Times New Roman" pitchFamily="18" charset="0"/>
              </a:rPr>
              <a:t>o předpokládaném vývoji činnosti účetní jednotky</a:t>
            </a:r>
            <a:r>
              <a:rPr lang="cs-CZ" altLang="cs-CZ" sz="2200" dirty="0" smtClean="0"/>
              <a:t>, </a:t>
            </a:r>
            <a:r>
              <a:rPr lang="cs-CZ" altLang="cs-CZ" sz="2200" dirty="0" smtClean="0">
                <a:cs typeface="Times New Roman" pitchFamily="18" charset="0"/>
              </a:rPr>
              <a:t>o aktivitách v oblasti výzkumu a vývoje</a:t>
            </a:r>
            <a:r>
              <a:rPr lang="cs-CZ" altLang="cs-CZ" sz="2200" dirty="0" smtClean="0"/>
              <a:t>, </a:t>
            </a:r>
            <a:r>
              <a:rPr lang="cs-CZ" altLang="cs-CZ" sz="2200" dirty="0" smtClean="0">
                <a:cs typeface="Times New Roman" pitchFamily="18" charset="0"/>
              </a:rPr>
              <a:t>v oblasti ochrany životního prostředí a pracovněprávních vztazích</a:t>
            </a:r>
            <a:r>
              <a:rPr lang="cs-CZ" altLang="cs-CZ" sz="2200" dirty="0" smtClean="0"/>
              <a:t>, </a:t>
            </a:r>
            <a:r>
              <a:rPr lang="cs-CZ" altLang="cs-CZ" sz="2200" dirty="0" smtClean="0">
                <a:cs typeface="Times New Roman" pitchFamily="18" charset="0"/>
              </a:rPr>
              <a:t>organizační složku  podniku</a:t>
            </a:r>
            <a:r>
              <a:rPr lang="cs-CZ" altLang="cs-CZ" sz="2200" i="1" dirty="0" smtClean="0">
                <a:cs typeface="Times New Roman" pitchFamily="18" charset="0"/>
              </a:rPr>
              <a:t> </a:t>
            </a:r>
            <a:r>
              <a:rPr lang="cs-CZ" altLang="cs-CZ" sz="2200" dirty="0" smtClean="0">
                <a:cs typeface="Times New Roman" pitchFamily="18" charset="0"/>
              </a:rPr>
              <a:t>v zahraničí</a:t>
            </a:r>
            <a:r>
              <a:rPr lang="cs-CZ" altLang="cs-CZ" sz="2200" dirty="0" smtClean="0"/>
              <a:t>, příp. další</a:t>
            </a:r>
          </a:p>
          <a:p>
            <a:pPr eaLnBrk="1" hangingPunct="1">
              <a:lnSpc>
                <a:spcPct val="90000"/>
              </a:lnSpc>
              <a:buFont typeface="Wingdings" pitchFamily="2" charset="2"/>
              <a:buBlip>
                <a:blip r:embed="rId2"/>
              </a:buBlip>
            </a:pPr>
            <a:r>
              <a:rPr lang="cs-CZ" altLang="cs-CZ" sz="2200" dirty="0" smtClean="0"/>
              <a:t>rovněž </a:t>
            </a:r>
            <a:r>
              <a:rPr lang="cs-CZ" altLang="cs-CZ" sz="2200" u="sng" dirty="0" smtClean="0">
                <a:cs typeface="Times New Roman" pitchFamily="18" charset="0"/>
              </a:rPr>
              <a:t>ověřování výroční zprávy auditorem</a:t>
            </a:r>
          </a:p>
        </p:txBody>
      </p:sp>
    </p:spTree>
    <p:extLst>
      <p:ext uri="{BB962C8B-B14F-4D97-AF65-F5344CB8AC3E}">
        <p14:creationId xmlns:p14="http://schemas.microsoft.com/office/powerpoint/2010/main" val="912359515"/>
      </p:ext>
    </p:extLst>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z="3100" dirty="0" smtClean="0">
                <a:effectLst>
                  <a:outerShdw blurRad="38100" dist="38100" dir="2700000" algn="tl">
                    <a:srgbClr val="000000">
                      <a:alpha val="43137"/>
                    </a:srgbClr>
                  </a:outerShdw>
                </a:effectLst>
              </a:rPr>
              <a:t>Zveřejnění účetní závěrky a výroční zprávy</a:t>
            </a:r>
          </a:p>
        </p:txBody>
      </p:sp>
      <p:sp>
        <p:nvSpPr>
          <p:cNvPr id="6147" name="Rectangle 3"/>
          <p:cNvSpPr>
            <a:spLocks noGrp="1" noChangeArrowheads="1"/>
          </p:cNvSpPr>
          <p:nvPr>
            <p:ph idx="1"/>
          </p:nvPr>
        </p:nvSpPr>
        <p:spPr>
          <a:xfrm>
            <a:off x="685800" y="1981200"/>
            <a:ext cx="7772400" cy="4400128"/>
          </a:xfrm>
        </p:spPr>
        <p:txBody>
          <a:bodyPr/>
          <a:lstStyle/>
          <a:p>
            <a:pPr eaLnBrk="1" hangingPunct="1">
              <a:buClr>
                <a:schemeClr val="hlink"/>
              </a:buClr>
              <a:buFont typeface="Wingdings" pitchFamily="2" charset="2"/>
              <a:buChar char="Ø"/>
            </a:pPr>
            <a:r>
              <a:rPr lang="cs-CZ" altLang="cs-CZ" sz="2400" u="sng" dirty="0" smtClean="0"/>
              <a:t>povinnost</a:t>
            </a:r>
            <a:r>
              <a:rPr lang="cs-CZ" altLang="cs-CZ" sz="2400" dirty="0" smtClean="0"/>
              <a:t> zveřejnění mají účetní jednotky, </a:t>
            </a:r>
            <a:r>
              <a:rPr lang="cs-CZ" altLang="cs-CZ" sz="2400" dirty="0" smtClean="0">
                <a:cs typeface="Times New Roman" pitchFamily="18" charset="0"/>
              </a:rPr>
              <a:t>které se </a:t>
            </a:r>
            <a:r>
              <a:rPr lang="cs-CZ" altLang="cs-CZ" sz="2400" u="sng" dirty="0" smtClean="0">
                <a:cs typeface="Times New Roman" pitchFamily="18" charset="0"/>
              </a:rPr>
              <a:t>zapisují do veřejného rejstříku</a:t>
            </a:r>
            <a:r>
              <a:rPr lang="cs-CZ" altLang="cs-CZ" sz="2400" dirty="0" smtClean="0">
                <a:cs typeface="Times New Roman" pitchFamily="18" charset="0"/>
              </a:rPr>
              <a:t>, nebo ty, kterým tuto povinnost stanoví </a:t>
            </a:r>
            <a:r>
              <a:rPr lang="cs-CZ" altLang="cs-CZ" sz="2400" u="sng" dirty="0" smtClean="0">
                <a:cs typeface="Times New Roman" pitchFamily="18" charset="0"/>
              </a:rPr>
              <a:t>zvláštní právní předpis</a:t>
            </a:r>
            <a:endParaRPr lang="cs-CZ" altLang="cs-CZ" sz="2400" dirty="0" smtClean="0"/>
          </a:p>
          <a:p>
            <a:pPr eaLnBrk="1" hangingPunct="1">
              <a:buClr>
                <a:schemeClr val="hlink"/>
              </a:buClr>
              <a:buFont typeface="Wingdings" pitchFamily="2" charset="2"/>
              <a:buChar char="Ø"/>
            </a:pPr>
            <a:r>
              <a:rPr lang="cs-CZ" altLang="cs-CZ" sz="2400" u="sng" dirty="0" smtClean="0">
                <a:cs typeface="Times New Roman" pitchFamily="18" charset="0"/>
              </a:rPr>
              <a:t>uložením do sbírky listin veřejného rejstříku</a:t>
            </a:r>
            <a:r>
              <a:rPr lang="cs-CZ" altLang="cs-CZ" sz="2400" dirty="0" smtClean="0"/>
              <a:t>, </a:t>
            </a:r>
            <a:r>
              <a:rPr lang="cs-CZ" altLang="cs-CZ" sz="2400" dirty="0" smtClean="0">
                <a:cs typeface="Times New Roman" pitchFamily="18" charset="0"/>
              </a:rPr>
              <a:t>účetní závěrka může být uložena jako součást výroční zprávy</a:t>
            </a:r>
            <a:endParaRPr lang="cs-CZ" altLang="cs-CZ" sz="2400" dirty="0" smtClean="0"/>
          </a:p>
          <a:p>
            <a:pPr eaLnBrk="1" hangingPunct="1">
              <a:buClr>
                <a:schemeClr val="hlink"/>
              </a:buClr>
              <a:buFont typeface="Wingdings" pitchFamily="2" charset="2"/>
              <a:buChar char="Ø"/>
            </a:pPr>
            <a:r>
              <a:rPr lang="cs-CZ" altLang="cs-CZ" sz="2400" dirty="0" smtClean="0"/>
              <a:t>z</a:t>
            </a:r>
            <a:r>
              <a:rPr lang="cs-CZ" altLang="cs-CZ" sz="2400" dirty="0" smtClean="0">
                <a:cs typeface="Times New Roman" pitchFamily="18" charset="0"/>
              </a:rPr>
              <a:t>veřejňuj</a:t>
            </a:r>
            <a:r>
              <a:rPr lang="cs-CZ" altLang="cs-CZ" sz="2400" dirty="0" smtClean="0"/>
              <a:t>e se</a:t>
            </a:r>
            <a:r>
              <a:rPr lang="cs-CZ" altLang="cs-CZ" sz="2400" dirty="0" smtClean="0">
                <a:cs typeface="Times New Roman" pitchFamily="18" charset="0"/>
              </a:rPr>
              <a:t> v rozsahu, v jakém byla sestavena</a:t>
            </a:r>
            <a:r>
              <a:rPr lang="cs-CZ" altLang="cs-CZ" sz="2400" dirty="0" smtClean="0"/>
              <a:t>, příp.</a:t>
            </a:r>
            <a:r>
              <a:rPr lang="cs-CZ" altLang="cs-CZ" sz="2400" dirty="0" smtClean="0">
                <a:cs typeface="Times New Roman" pitchFamily="18" charset="0"/>
              </a:rPr>
              <a:t> po ověření auditorem a po schválení k tomu příslušným orgánem</a:t>
            </a:r>
            <a:r>
              <a:rPr lang="cs-CZ" altLang="cs-CZ" sz="2400" dirty="0" smtClean="0"/>
              <a:t>, </a:t>
            </a:r>
            <a:r>
              <a:rPr lang="cs-CZ" altLang="cs-CZ" sz="2400" dirty="0" smtClean="0">
                <a:cs typeface="Times New Roman" pitchFamily="18" charset="0"/>
              </a:rPr>
              <a:t>a to ve lhůtě do 30 dnů od splnění obou podmínek</a:t>
            </a:r>
            <a:r>
              <a:rPr lang="cs-CZ" altLang="cs-CZ" sz="2400" dirty="0" smtClean="0"/>
              <a:t>,</a:t>
            </a:r>
            <a:r>
              <a:rPr lang="cs-CZ" altLang="cs-CZ" sz="2400" dirty="0" smtClean="0">
                <a:cs typeface="Times New Roman" pitchFamily="18" charset="0"/>
              </a:rPr>
              <a:t> </a:t>
            </a:r>
            <a:r>
              <a:rPr lang="cs-CZ" altLang="cs-CZ" sz="2400" u="sng" dirty="0" smtClean="0">
                <a:cs typeface="Times New Roman" pitchFamily="18" charset="0"/>
              </a:rPr>
              <a:t>nejpozději však do </a:t>
            </a:r>
            <a:r>
              <a:rPr lang="cs-CZ" sz="2400" u="sng" dirty="0" smtClean="0"/>
              <a:t>12 měsíců od rozvahového dne</a:t>
            </a:r>
            <a:r>
              <a:rPr lang="cs-CZ" sz="2400" dirty="0" smtClean="0"/>
              <a:t> zveřejňované účetní závěrky bez ohledu na to, zda byly tyto účetní záznamy uvedeným způsobem schváleny</a:t>
            </a:r>
            <a:endParaRPr lang="cs-CZ" altLang="cs-CZ" sz="2800" dirty="0" smtClean="0"/>
          </a:p>
        </p:txBody>
      </p:sp>
    </p:spTree>
    <p:extLst>
      <p:ext uri="{BB962C8B-B14F-4D97-AF65-F5344CB8AC3E}">
        <p14:creationId xmlns:p14="http://schemas.microsoft.com/office/powerpoint/2010/main" val="2093485507"/>
      </p:ext>
    </p:extLst>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100" dirty="0" smtClean="0"/>
              <a:t>Ne/zveřejnění finančních výkazů</a:t>
            </a:r>
            <a:endParaRPr lang="cs-CZ" sz="3100" dirty="0"/>
          </a:p>
        </p:txBody>
      </p:sp>
      <p:pic>
        <p:nvPicPr>
          <p:cNvPr id="7169" name="Picture 1" descr="D:\Plocha\Přístup firem 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3020" y="2060848"/>
            <a:ext cx="6537960" cy="2043684"/>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83568" y="4221088"/>
            <a:ext cx="7776864" cy="2831544"/>
          </a:xfrm>
          <a:prstGeom prst="rect">
            <a:avLst/>
          </a:prstGeom>
        </p:spPr>
        <p:txBody>
          <a:bodyPr wrap="square">
            <a:spAutoFit/>
          </a:bodyPr>
          <a:lstStyle/>
          <a:p>
            <a:pPr marL="342900" indent="-342900">
              <a:buClr>
                <a:srgbClr val="FF0000"/>
              </a:buClr>
              <a:buFont typeface="Wingdings" panose="05000000000000000000" pitchFamily="2" charset="2"/>
              <a:buChar char="Ø"/>
            </a:pPr>
            <a:r>
              <a:rPr lang="cs-CZ" sz="2000" dirty="0"/>
              <a:t>Podle interní metodiky </a:t>
            </a:r>
            <a:r>
              <a:rPr lang="cs-CZ" sz="2000" dirty="0" err="1"/>
              <a:t>Bisnode</a:t>
            </a:r>
            <a:r>
              <a:rPr lang="cs-CZ" sz="2000" dirty="0"/>
              <a:t> je v ČR zhruba 100 400 spících firem, což je zhruba pětina z celkového počtu registrovaných společností. </a:t>
            </a:r>
            <a:endParaRPr lang="cs-CZ" sz="2000" dirty="0" smtClean="0"/>
          </a:p>
          <a:p>
            <a:pPr marL="342900" indent="-342900">
              <a:buClr>
                <a:srgbClr val="FF0000"/>
              </a:buClr>
              <a:buFont typeface="Wingdings" panose="05000000000000000000" pitchFamily="2" charset="2"/>
              <a:buChar char="Ø"/>
            </a:pPr>
            <a:r>
              <a:rPr lang="cs-CZ" sz="2000" dirty="0" smtClean="0"/>
              <a:t>Účetní </a:t>
            </a:r>
            <a:r>
              <a:rPr lang="cs-CZ" sz="2000" dirty="0"/>
              <a:t>závěrku za poslední dva roky 2016 a 2017 nepublikovalo přes 241 257 společností, zatímco ani jednou v období za posledních pět let účetní dokumenty do sbírky listin nevložilo přes 152 000 společností</a:t>
            </a:r>
            <a:r>
              <a:rPr lang="cs-CZ" sz="2000" dirty="0" smtClean="0"/>
              <a:t>.</a:t>
            </a:r>
          </a:p>
          <a:p>
            <a:r>
              <a:rPr lang="cs-CZ" sz="1900" dirty="0" smtClean="0"/>
              <a:t>Zdroj:</a:t>
            </a:r>
            <a:endParaRPr lang="cs-CZ" sz="1900" dirty="0"/>
          </a:p>
          <a:p>
            <a:r>
              <a:rPr lang="cs-CZ" sz="1900" dirty="0">
                <a:hlinkClick r:id="rId3"/>
              </a:rPr>
              <a:t>https://www.bisnode.cz/o-bisnode/o-nas/novinky/tretina-firem-dlouhodobe-taji-sve-financni-vykazy</a:t>
            </a:r>
            <a:r>
              <a:rPr lang="cs-CZ" sz="1900" dirty="0" smtClean="0">
                <a:hlinkClick r:id="rId3"/>
              </a:rPr>
              <a:t>/</a:t>
            </a:r>
            <a:endParaRPr lang="cs-CZ" sz="1900" dirty="0" smtClean="0"/>
          </a:p>
          <a:p>
            <a:endParaRPr lang="cs-CZ" sz="2100" dirty="0"/>
          </a:p>
        </p:txBody>
      </p:sp>
    </p:spTree>
    <p:extLst>
      <p:ext uri="{BB962C8B-B14F-4D97-AF65-F5344CB8AC3E}">
        <p14:creationId xmlns:p14="http://schemas.microsoft.com/office/powerpoint/2010/main" val="781691998"/>
      </p:ext>
    </p:extLst>
  </p:cSld>
  <p:clrMapOvr>
    <a:masterClrMapping/>
  </p:clrMapOvr>
  <p:transition>
    <p:wipe dir="r"/>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100" dirty="0" smtClean="0"/>
              <a:t>Ne/zveřejnění finančních výkazů</a:t>
            </a:r>
            <a:endParaRPr lang="cs-CZ" sz="3100" dirty="0"/>
          </a:p>
        </p:txBody>
      </p:sp>
      <p:sp>
        <p:nvSpPr>
          <p:cNvPr id="3" name="Zástupný symbol pro obsah 2"/>
          <p:cNvSpPr>
            <a:spLocks noGrp="1"/>
          </p:cNvSpPr>
          <p:nvPr>
            <p:ph idx="1"/>
          </p:nvPr>
        </p:nvSpPr>
        <p:spPr>
          <a:xfrm>
            <a:off x="685800" y="1981200"/>
            <a:ext cx="7772400" cy="4544144"/>
          </a:xfrm>
        </p:spPr>
        <p:txBody>
          <a:bodyPr/>
          <a:lstStyle/>
          <a:p>
            <a:pPr marL="0" indent="0">
              <a:buNone/>
            </a:pPr>
            <a:r>
              <a:rPr lang="cs-CZ" sz="2400" dirty="0" smtClean="0"/>
              <a:t>→ § 104 a násl. zákona </a:t>
            </a:r>
            <a:r>
              <a:rPr lang="cs-CZ" sz="2400" dirty="0"/>
              <a:t>č. 304/2013 Sb</a:t>
            </a:r>
            <a:r>
              <a:rPr lang="cs-CZ" sz="2400" dirty="0" smtClean="0"/>
              <a:t>., o </a:t>
            </a:r>
            <a:r>
              <a:rPr lang="cs-CZ" sz="2400" dirty="0"/>
              <a:t>veřejných rejstřících právnických a fyzických </a:t>
            </a:r>
            <a:r>
              <a:rPr lang="cs-CZ" sz="2400" dirty="0" smtClean="0"/>
              <a:t>osob – pořádková pokuta na výzvu soudu až 100 tis. Kč, zrušení s likvidací</a:t>
            </a:r>
            <a:r>
              <a:rPr lang="cs-CZ" sz="2400" dirty="0"/>
              <a:t> </a:t>
            </a:r>
            <a:r>
              <a:rPr lang="cs-CZ" sz="2400" dirty="0" smtClean="0"/>
              <a:t>(</a:t>
            </a:r>
            <a:r>
              <a:rPr lang="cs-CZ" sz="2400" dirty="0" smtClean="0">
                <a:hlinkClick r:id="rId2"/>
              </a:rPr>
              <a:t>https</a:t>
            </a:r>
            <a:r>
              <a:rPr lang="cs-CZ" sz="2400" dirty="0">
                <a:hlinkClick r:id="rId2"/>
              </a:rPr>
              <a:t>://</a:t>
            </a:r>
            <a:r>
              <a:rPr lang="cs-CZ" sz="2400" dirty="0" smtClean="0">
                <a:hlinkClick r:id="rId2"/>
              </a:rPr>
              <a:t>www.zakonyprolidi.cz/</a:t>
            </a:r>
            <a:r>
              <a:rPr lang="cs-CZ" sz="2400" dirty="0" err="1" smtClean="0">
                <a:hlinkClick r:id="rId2"/>
              </a:rPr>
              <a:t>cs</a:t>
            </a:r>
            <a:r>
              <a:rPr lang="cs-CZ" sz="2400" dirty="0" smtClean="0">
                <a:hlinkClick r:id="rId2"/>
              </a:rPr>
              <a:t>/2013-304</a:t>
            </a:r>
            <a:r>
              <a:rPr lang="cs-CZ" sz="2400" dirty="0" smtClean="0"/>
              <a:t>)</a:t>
            </a:r>
          </a:p>
          <a:p>
            <a:pPr marL="0" indent="0">
              <a:buNone/>
            </a:pPr>
            <a:endParaRPr lang="cs-CZ" sz="2400" dirty="0" smtClean="0"/>
          </a:p>
          <a:p>
            <a:pPr marL="0" indent="0">
              <a:buNone/>
            </a:pPr>
            <a:r>
              <a:rPr lang="cs-CZ" sz="2400" dirty="0"/>
              <a:t>→ § </a:t>
            </a:r>
            <a:r>
              <a:rPr lang="cs-CZ" sz="2400" dirty="0" smtClean="0"/>
              <a:t>37a a násl. zákona č. 563/1991 Sb., o účetnictví – přestupek, pokuta až 3 % hodnoty aktiv, projednává finanční úřad</a:t>
            </a:r>
          </a:p>
          <a:p>
            <a:pPr marL="0" indent="0">
              <a:buNone/>
            </a:pPr>
            <a:r>
              <a:rPr lang="cs-CZ" sz="2400" dirty="0" smtClean="0">
                <a:hlinkClick r:id="rId3"/>
              </a:rPr>
              <a:t>(https</a:t>
            </a:r>
            <a:r>
              <a:rPr lang="cs-CZ" sz="2400" dirty="0">
                <a:hlinkClick r:id="rId3"/>
              </a:rPr>
              <a:t>://</a:t>
            </a:r>
            <a:r>
              <a:rPr lang="cs-CZ" sz="2400" dirty="0" smtClean="0">
                <a:hlinkClick r:id="rId3"/>
              </a:rPr>
              <a:t>www.zakonyprolidi.cz/</a:t>
            </a:r>
            <a:r>
              <a:rPr lang="cs-CZ" sz="2400" dirty="0" err="1" smtClean="0">
                <a:hlinkClick r:id="rId3"/>
              </a:rPr>
              <a:t>cs</a:t>
            </a:r>
            <a:r>
              <a:rPr lang="cs-CZ" sz="2400" dirty="0" smtClean="0">
                <a:hlinkClick r:id="rId3"/>
              </a:rPr>
              <a:t>/1991-563</a:t>
            </a:r>
            <a:r>
              <a:rPr lang="cs-CZ" sz="2400" dirty="0" smtClean="0"/>
              <a:t>)</a:t>
            </a:r>
          </a:p>
          <a:p>
            <a:pPr marL="0" indent="0">
              <a:buNone/>
            </a:pPr>
            <a:endParaRPr lang="cs-CZ" dirty="0"/>
          </a:p>
        </p:txBody>
      </p:sp>
    </p:spTree>
    <p:extLst>
      <p:ext uri="{BB962C8B-B14F-4D97-AF65-F5344CB8AC3E}">
        <p14:creationId xmlns:p14="http://schemas.microsoft.com/office/powerpoint/2010/main" val="1627513883"/>
      </p:ext>
    </p:extLst>
  </p:cSld>
  <p:clrMapOvr>
    <a:masterClrMapping/>
  </p:clrMapOvr>
  <p:transition>
    <p:wipe dir="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100" dirty="0" smtClean="0"/>
              <a:t>Ne/zveřejnění finančních výkazů</a:t>
            </a:r>
            <a:endParaRPr lang="cs-CZ" sz="3100" dirty="0"/>
          </a:p>
        </p:txBody>
      </p:sp>
      <p:sp>
        <p:nvSpPr>
          <p:cNvPr id="3" name="Zástupný symbol pro obsah 2"/>
          <p:cNvSpPr>
            <a:spLocks noGrp="1"/>
          </p:cNvSpPr>
          <p:nvPr>
            <p:ph idx="1"/>
          </p:nvPr>
        </p:nvSpPr>
        <p:spPr>
          <a:xfrm>
            <a:off x="685800" y="1981200"/>
            <a:ext cx="7772400" cy="4616152"/>
          </a:xfrm>
        </p:spPr>
        <p:txBody>
          <a:bodyPr/>
          <a:lstStyle/>
          <a:p>
            <a:pPr>
              <a:buClr>
                <a:srgbClr val="FF0000"/>
              </a:buClr>
              <a:buFont typeface="Wingdings" panose="05000000000000000000" pitchFamily="2" charset="2"/>
              <a:buChar char="v"/>
            </a:pPr>
            <a:r>
              <a:rPr lang="cs-CZ" sz="2200" dirty="0" smtClean="0"/>
              <a:t>nález Ústavního soudu sp. zn. II. ÚS 2960/15 ze </a:t>
            </a:r>
            <a:r>
              <a:rPr lang="cs-CZ" sz="2200" dirty="0"/>
              <a:t>dne </a:t>
            </a:r>
            <a:r>
              <a:rPr lang="cs-CZ" sz="2200" dirty="0" smtClean="0"/>
              <a:t>26.4.2016</a:t>
            </a:r>
          </a:p>
          <a:p>
            <a:pPr>
              <a:buClr>
                <a:srgbClr val="FF0000"/>
              </a:buClr>
              <a:buFont typeface="Wingdings" panose="05000000000000000000" pitchFamily="2" charset="2"/>
              <a:buChar char="v"/>
            </a:pPr>
            <a:r>
              <a:rPr lang="cs-CZ" sz="2200" dirty="0" smtClean="0"/>
              <a:t>nález </a:t>
            </a:r>
            <a:r>
              <a:rPr lang="cs-CZ" sz="2200" dirty="0"/>
              <a:t>Ústavního soudu </a:t>
            </a:r>
            <a:r>
              <a:rPr lang="cs-CZ" sz="2200" dirty="0" smtClean="0"/>
              <a:t>sp. zn. II</a:t>
            </a:r>
            <a:r>
              <a:rPr lang="cs-CZ" sz="2200" dirty="0"/>
              <a:t>. ÚS </a:t>
            </a:r>
            <a:r>
              <a:rPr lang="cs-CZ" sz="2200" dirty="0" smtClean="0"/>
              <a:t>2984/14 </a:t>
            </a:r>
            <a:r>
              <a:rPr lang="cs-CZ" sz="2200" dirty="0"/>
              <a:t>ze dne </a:t>
            </a:r>
            <a:r>
              <a:rPr lang="cs-CZ" sz="2200" dirty="0" smtClean="0"/>
              <a:t>22.4.2015</a:t>
            </a:r>
          </a:p>
          <a:p>
            <a:pPr>
              <a:buClr>
                <a:srgbClr val="FF0000"/>
              </a:buClr>
              <a:buFont typeface="Wingdings" panose="05000000000000000000" pitchFamily="2" charset="2"/>
              <a:buChar char="v"/>
            </a:pPr>
            <a:r>
              <a:rPr lang="cs-CZ" sz="2200" dirty="0" smtClean="0"/>
              <a:t>nález </a:t>
            </a:r>
            <a:r>
              <a:rPr lang="cs-CZ" sz="2200" dirty="0"/>
              <a:t>Ústavního soudu </a:t>
            </a:r>
            <a:r>
              <a:rPr lang="cs-CZ" sz="2200" dirty="0" smtClean="0"/>
              <a:t>sp. zn. I. </a:t>
            </a:r>
            <a:r>
              <a:rPr lang="cs-CZ" sz="2200" dirty="0"/>
              <a:t>ÚS </a:t>
            </a:r>
            <a:r>
              <a:rPr lang="cs-CZ" sz="2200" dirty="0" smtClean="0"/>
              <a:t>833/08 </a:t>
            </a:r>
            <a:r>
              <a:rPr lang="cs-CZ" sz="2200" dirty="0"/>
              <a:t>ze dne </a:t>
            </a:r>
            <a:r>
              <a:rPr lang="cs-CZ" sz="2200" dirty="0" smtClean="0"/>
              <a:t>23.5.2008</a:t>
            </a:r>
          </a:p>
          <a:p>
            <a:pPr>
              <a:buClr>
                <a:srgbClr val="FF0000"/>
              </a:buClr>
              <a:buFont typeface="Wingdings" panose="05000000000000000000" pitchFamily="2" charset="2"/>
              <a:buChar char="v"/>
            </a:pPr>
            <a:r>
              <a:rPr lang="cs-CZ" sz="2200" dirty="0"/>
              <a:t>nález Ústavního soudu </a:t>
            </a:r>
            <a:r>
              <a:rPr lang="cs-CZ" sz="2200" dirty="0" smtClean="0"/>
              <a:t>sp. zn. II. </a:t>
            </a:r>
            <a:r>
              <a:rPr lang="cs-CZ" sz="2200" dirty="0"/>
              <a:t>ÚS </a:t>
            </a:r>
            <a:r>
              <a:rPr lang="cs-CZ" sz="2200" dirty="0" smtClean="0"/>
              <a:t>2535/12 </a:t>
            </a:r>
            <a:r>
              <a:rPr lang="cs-CZ" sz="2200" dirty="0"/>
              <a:t>ze dne </a:t>
            </a:r>
            <a:r>
              <a:rPr lang="cs-CZ" sz="2200" dirty="0" smtClean="0"/>
              <a:t>27.8.2013</a:t>
            </a:r>
            <a:endParaRPr lang="cs-CZ" sz="2200" dirty="0"/>
          </a:p>
          <a:p>
            <a:pPr>
              <a:buClr>
                <a:srgbClr val="FF0000"/>
              </a:buClr>
              <a:buFont typeface="Wingdings" panose="05000000000000000000" pitchFamily="2" charset="2"/>
              <a:buChar char="Ø"/>
            </a:pPr>
            <a:r>
              <a:rPr lang="cs-CZ" sz="2400" dirty="0" smtClean="0">
                <a:hlinkClick r:id="rId2"/>
              </a:rPr>
              <a:t>https</a:t>
            </a:r>
            <a:r>
              <a:rPr lang="cs-CZ" sz="2400" dirty="0">
                <a:hlinkClick r:id="rId2"/>
              </a:rPr>
              <a:t>://nalus.usoud.cz</a:t>
            </a:r>
            <a:r>
              <a:rPr lang="cs-CZ" sz="2400" dirty="0" smtClean="0">
                <a:hlinkClick r:id="rId2"/>
              </a:rPr>
              <a:t>/</a:t>
            </a:r>
            <a:endParaRPr lang="cs-CZ" sz="2400" dirty="0" smtClean="0"/>
          </a:p>
          <a:p>
            <a:pPr marL="0" indent="0">
              <a:buClr>
                <a:srgbClr val="FF0000"/>
              </a:buClr>
              <a:buNone/>
            </a:pPr>
            <a:endParaRPr lang="cs-CZ" sz="1100" dirty="0"/>
          </a:p>
          <a:p>
            <a:pPr marL="0" indent="0">
              <a:buNone/>
            </a:pPr>
            <a:r>
              <a:rPr lang="cs-CZ" sz="2200" dirty="0" smtClean="0">
                <a:hlinkClick r:id="rId3"/>
              </a:rPr>
              <a:t>https</a:t>
            </a:r>
            <a:r>
              <a:rPr lang="cs-CZ" sz="2200" dirty="0">
                <a:hlinkClick r:id="rId3"/>
              </a:rPr>
              <a:t>://</a:t>
            </a:r>
            <a:r>
              <a:rPr lang="cs-CZ" sz="2200" dirty="0" smtClean="0">
                <a:hlinkClick r:id="rId3"/>
              </a:rPr>
              <a:t>archiv.ihned.cz/c1-66551360-mensi-firmy-nechteji-zverejnovat-informace-hlavne-kvuli-konkurenci-velke-firmy-by-mely-byt-naopak-sdilnejsi-rika-mincic-z-hospodarske-komory</a:t>
            </a:r>
            <a:endParaRPr lang="cs-CZ" sz="2200" dirty="0" smtClean="0"/>
          </a:p>
          <a:p>
            <a:pPr marL="0" indent="0">
              <a:buNone/>
            </a:pPr>
            <a:endParaRPr lang="cs-CZ" sz="1100" dirty="0" smtClean="0">
              <a:hlinkClick r:id="rId4"/>
            </a:endParaRPr>
          </a:p>
          <a:p>
            <a:pPr marL="0" indent="0">
              <a:buNone/>
            </a:pPr>
            <a:r>
              <a:rPr lang="cs-CZ" sz="2200" dirty="0" smtClean="0">
                <a:hlinkClick r:id="rId4"/>
              </a:rPr>
              <a:t>https</a:t>
            </a:r>
            <a:r>
              <a:rPr lang="cs-CZ" sz="2200" dirty="0">
                <a:hlinkClick r:id="rId4"/>
              </a:rPr>
              <a:t>://</a:t>
            </a:r>
            <a:r>
              <a:rPr lang="cs-CZ" sz="2200" dirty="0" smtClean="0">
                <a:hlinkClick r:id="rId4"/>
              </a:rPr>
              <a:t>archiv.ihned.cz/c1-66551480-ministerstvo-financi-ma-plan-jak-ulevit-podnikatelum-a-soucasne-prinut-firmy-k-posilani-povinnych-udaju-jejich-vysledky-zverejni-bernak</a:t>
            </a:r>
            <a:endParaRPr lang="cs-CZ" sz="2200" dirty="0" smtClean="0"/>
          </a:p>
          <a:p>
            <a:pPr marL="0" indent="0">
              <a:buNone/>
            </a:pPr>
            <a:endParaRPr lang="cs-CZ" dirty="0"/>
          </a:p>
        </p:txBody>
      </p:sp>
    </p:spTree>
    <p:extLst>
      <p:ext uri="{BB962C8B-B14F-4D97-AF65-F5344CB8AC3E}">
        <p14:creationId xmlns:p14="http://schemas.microsoft.com/office/powerpoint/2010/main" val="251191629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ZELENÁ KNIHA </a:t>
            </a:r>
            <a:r>
              <a:rPr lang="cs-CZ" sz="3600" dirty="0" smtClean="0"/>
              <a:t/>
            </a:r>
            <a:br>
              <a:rPr lang="cs-CZ" sz="3600" dirty="0" smtClean="0"/>
            </a:br>
            <a:r>
              <a:rPr lang="cs-CZ" sz="3200" dirty="0" smtClean="0"/>
              <a:t>Politika </a:t>
            </a:r>
            <a:r>
              <a:rPr lang="cs-CZ" sz="3200" dirty="0"/>
              <a:t>v oblasti auditu: poučení z krize</a:t>
            </a:r>
          </a:p>
        </p:txBody>
      </p:sp>
      <p:sp>
        <p:nvSpPr>
          <p:cNvPr id="3" name="Zástupný symbol pro obsah 2"/>
          <p:cNvSpPr>
            <a:spLocks noGrp="1"/>
          </p:cNvSpPr>
          <p:nvPr>
            <p:ph idx="1"/>
          </p:nvPr>
        </p:nvSpPr>
        <p:spPr>
          <a:xfrm>
            <a:off x="685800" y="1981200"/>
            <a:ext cx="7772400" cy="4616152"/>
          </a:xfrm>
        </p:spPr>
        <p:txBody>
          <a:bodyPr/>
          <a:lstStyle/>
          <a:p>
            <a:pPr>
              <a:buClr>
                <a:srgbClr val="FF0000"/>
              </a:buClr>
              <a:buFont typeface="Wingdings" panose="05000000000000000000" pitchFamily="2" charset="2"/>
              <a:buChar char="v"/>
            </a:pPr>
            <a:r>
              <a:rPr lang="cs-CZ" sz="2300" u="sng" dirty="0" smtClean="0"/>
              <a:t>zahájení debaty o </a:t>
            </a:r>
            <a:r>
              <a:rPr lang="cs-CZ" sz="2300" dirty="0" smtClean="0"/>
              <a:t>(13.10.2010 – 38 otázek ke konzultaci) </a:t>
            </a:r>
          </a:p>
          <a:p>
            <a:pPr>
              <a:buClr>
                <a:srgbClr val="FF0000"/>
              </a:buClr>
              <a:buFont typeface="Wingdings" panose="05000000000000000000" pitchFamily="2" charset="2"/>
              <a:buChar char="Ø"/>
            </a:pPr>
            <a:r>
              <a:rPr lang="cs-CZ" sz="2100" dirty="0" smtClean="0"/>
              <a:t>roli auditora </a:t>
            </a:r>
          </a:p>
          <a:p>
            <a:pPr>
              <a:buClr>
                <a:srgbClr val="FF0000"/>
              </a:buClr>
              <a:buFont typeface="Wingdings" panose="05000000000000000000" pitchFamily="2" charset="2"/>
              <a:buChar char="Ø"/>
            </a:pPr>
            <a:r>
              <a:rPr lang="cs-CZ" sz="2100" dirty="0" smtClean="0"/>
              <a:t>správě a řízení a o nezávislosti auditorských firem</a:t>
            </a:r>
          </a:p>
          <a:p>
            <a:pPr>
              <a:buClr>
                <a:srgbClr val="C00000"/>
              </a:buClr>
              <a:buFont typeface="Wingdings" panose="05000000000000000000" pitchFamily="2" charset="2"/>
              <a:buChar char="Ø"/>
            </a:pPr>
            <a:r>
              <a:rPr lang="cs-CZ" sz="2100" dirty="0" smtClean="0"/>
              <a:t>dohledu nad prací auditorů</a:t>
            </a:r>
          </a:p>
          <a:p>
            <a:pPr>
              <a:buClr>
                <a:srgbClr val="FF0000"/>
              </a:buClr>
              <a:buFont typeface="Wingdings" panose="05000000000000000000" pitchFamily="2" charset="2"/>
              <a:buChar char="Ø"/>
            </a:pPr>
            <a:r>
              <a:rPr lang="cs-CZ" sz="2100" dirty="0" smtClean="0"/>
              <a:t>nastavení podmínek na auditorském trhu</a:t>
            </a:r>
          </a:p>
          <a:p>
            <a:pPr>
              <a:buClr>
                <a:srgbClr val="C00000"/>
              </a:buClr>
              <a:buFont typeface="Wingdings" panose="05000000000000000000" pitchFamily="2" charset="2"/>
              <a:buChar char="Ø"/>
            </a:pPr>
            <a:r>
              <a:rPr lang="cs-CZ" sz="2100" dirty="0" smtClean="0"/>
              <a:t>vytvoření evropského trhu (celoevropská registrace a vymezení jednotných požadavků na odbornou kvalifikaci)</a:t>
            </a:r>
          </a:p>
          <a:p>
            <a:pPr>
              <a:buClr>
                <a:srgbClr val="C00000"/>
              </a:buClr>
              <a:buFont typeface="Wingdings" panose="05000000000000000000" pitchFamily="2" charset="2"/>
              <a:buChar char="Ø"/>
            </a:pPr>
            <a:r>
              <a:rPr lang="cs-CZ" sz="2100" dirty="0" smtClean="0"/>
              <a:t>zjednodušení pravidel pro malé a střední podniky/auditorské firmy</a:t>
            </a:r>
          </a:p>
          <a:p>
            <a:pPr>
              <a:buClr>
                <a:srgbClr val="C00000"/>
              </a:buClr>
              <a:buFont typeface="Wingdings" panose="05000000000000000000" pitchFamily="2" charset="2"/>
              <a:buChar char="Ø"/>
            </a:pPr>
            <a:r>
              <a:rPr lang="cs-CZ" sz="2100" dirty="0" smtClean="0"/>
              <a:t>mezinárodní spolupráci při výkonu dohledu nad auditorskými sítěmi s celosvětovou působností</a:t>
            </a:r>
          </a:p>
          <a:p>
            <a:endParaRPr lang="cs-CZ" sz="1600" dirty="0">
              <a:hlinkClick r:id="rId2"/>
            </a:endParaRPr>
          </a:p>
          <a:p>
            <a:pPr marL="0" indent="0">
              <a:buNone/>
            </a:pPr>
            <a:r>
              <a:rPr lang="cs-CZ" sz="1600" dirty="0">
                <a:hlinkClick r:id="rId2"/>
              </a:rPr>
              <a:t>https://eur-lex.europa.eu/legal-content/CS/ALL/?</a:t>
            </a:r>
            <a:r>
              <a:rPr lang="cs-CZ" sz="1600" dirty="0" smtClean="0">
                <a:hlinkClick r:id="rId2"/>
              </a:rPr>
              <a:t>uri=CELEX:52010DC0561</a:t>
            </a:r>
            <a:endParaRPr lang="cs-CZ" sz="1600" dirty="0"/>
          </a:p>
        </p:txBody>
      </p:sp>
    </p:spTree>
    <p:extLst>
      <p:ext uri="{BB962C8B-B14F-4D97-AF65-F5344CB8AC3E}">
        <p14:creationId xmlns:p14="http://schemas.microsoft.com/office/powerpoint/2010/main" val="1484507530"/>
      </p:ext>
    </p:extLst>
  </p:cSld>
  <p:clrMapOvr>
    <a:masterClrMapping/>
  </p:clrMapOvr>
  <p:transition advTm="2163">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cs-CZ" sz="2800" smtClean="0"/>
              <a:t>Povinnost o</a:t>
            </a:r>
            <a:r>
              <a:rPr lang="en-GB" sz="2800" smtClean="0">
                <a:cs typeface="Times New Roman" pitchFamily="18" charset="0"/>
              </a:rPr>
              <a:t>v</a:t>
            </a:r>
            <a:r>
              <a:rPr lang="cs-CZ" sz="2800" smtClean="0"/>
              <a:t>ěře</a:t>
            </a:r>
            <a:r>
              <a:rPr lang="en-GB" sz="2800" smtClean="0">
                <a:cs typeface="Times New Roman" pitchFamily="18" charset="0"/>
              </a:rPr>
              <a:t>ní ú</a:t>
            </a:r>
            <a:r>
              <a:rPr lang="cs-CZ" sz="2800" smtClean="0"/>
              <a:t>četní</a:t>
            </a:r>
            <a:r>
              <a:rPr lang="en-GB" sz="2800" smtClean="0">
                <a:cs typeface="Times New Roman" pitchFamily="18" charset="0"/>
              </a:rPr>
              <a:t> </a:t>
            </a:r>
            <a:r>
              <a:rPr lang="cs-CZ" sz="2800" smtClean="0"/>
              <a:t>závěrky</a:t>
            </a:r>
            <a:r>
              <a:rPr lang="en-GB" sz="2800" smtClean="0">
                <a:cs typeface="Times New Roman" pitchFamily="18" charset="0"/>
              </a:rPr>
              <a:t> auditorem</a:t>
            </a:r>
            <a:r>
              <a:rPr lang="cs-CZ" sz="2800" smtClean="0"/>
              <a:t> – zvláštní právní předpisy</a:t>
            </a:r>
          </a:p>
        </p:txBody>
      </p:sp>
      <p:sp>
        <p:nvSpPr>
          <p:cNvPr id="7171" name="Rectangle 3"/>
          <p:cNvSpPr>
            <a:spLocks noGrp="1" noChangeArrowheads="1"/>
          </p:cNvSpPr>
          <p:nvPr>
            <p:ph idx="1"/>
          </p:nvPr>
        </p:nvSpPr>
        <p:spPr>
          <a:xfrm>
            <a:off x="685800" y="1905000"/>
            <a:ext cx="7772400" cy="4764360"/>
          </a:xfrm>
        </p:spPr>
        <p:txBody>
          <a:bodyPr/>
          <a:lstStyle/>
          <a:p>
            <a:pPr eaLnBrk="1" hangingPunct="1">
              <a:lnSpc>
                <a:spcPct val="90000"/>
              </a:lnSpc>
              <a:buClr>
                <a:schemeClr val="hlink"/>
              </a:buClr>
              <a:buFont typeface="Wingdings" pitchFamily="2" charset="2"/>
              <a:buChar char="Ø"/>
            </a:pPr>
            <a:r>
              <a:rPr lang="cs-CZ" altLang="cs-CZ" sz="2200" dirty="0" smtClean="0"/>
              <a:t>obecně prospěšné společnosti</a:t>
            </a:r>
          </a:p>
          <a:p>
            <a:pPr eaLnBrk="1" hangingPunct="1">
              <a:lnSpc>
                <a:spcPct val="90000"/>
              </a:lnSpc>
              <a:buClr>
                <a:schemeClr val="hlink"/>
              </a:buClr>
              <a:buFont typeface="Wingdings" pitchFamily="2" charset="2"/>
              <a:buChar char="Ø"/>
            </a:pPr>
            <a:r>
              <a:rPr lang="cs-CZ" altLang="cs-CZ" sz="2200" dirty="0" smtClean="0"/>
              <a:t>p</a:t>
            </a:r>
            <a:r>
              <a:rPr lang="cs-CZ" altLang="cs-CZ" sz="2200" dirty="0" smtClean="0">
                <a:cs typeface="Times New Roman" pitchFamily="18" charset="0"/>
              </a:rPr>
              <a:t>olitické strany a </a:t>
            </a:r>
            <a:r>
              <a:rPr lang="cs-CZ" altLang="cs-CZ" sz="2200" dirty="0" smtClean="0">
                <a:cs typeface="Times New Roman" pitchFamily="18" charset="0"/>
              </a:rPr>
              <a:t>politická </a:t>
            </a:r>
            <a:r>
              <a:rPr lang="cs-CZ" altLang="cs-CZ" sz="2200" dirty="0" smtClean="0">
                <a:cs typeface="Times New Roman" pitchFamily="18" charset="0"/>
              </a:rPr>
              <a:t>hnutí</a:t>
            </a:r>
            <a:r>
              <a:rPr lang="cs-CZ" altLang="cs-CZ" sz="2200" dirty="0"/>
              <a:t> </a:t>
            </a:r>
            <a:r>
              <a:rPr lang="cs-CZ" altLang="cs-CZ" sz="1800" dirty="0" smtClean="0">
                <a:hlinkClick r:id="rId2"/>
              </a:rPr>
              <a:t>https</a:t>
            </a:r>
            <a:r>
              <a:rPr lang="cs-CZ" altLang="cs-CZ" sz="1800" dirty="0">
                <a:hlinkClick r:id="rId2"/>
              </a:rPr>
              <a:t>://</a:t>
            </a:r>
            <a:r>
              <a:rPr lang="cs-CZ" altLang="cs-CZ" sz="1800" dirty="0" smtClean="0">
                <a:hlinkClick r:id="rId2"/>
              </a:rPr>
              <a:t>zpravy.udhpsh.cz/zpravy/vfz2019</a:t>
            </a:r>
            <a:endParaRPr lang="cs-CZ" altLang="cs-CZ" sz="1800" dirty="0" smtClean="0"/>
          </a:p>
          <a:p>
            <a:pPr eaLnBrk="1" hangingPunct="1">
              <a:lnSpc>
                <a:spcPct val="90000"/>
              </a:lnSpc>
              <a:buClr>
                <a:schemeClr val="hlink"/>
              </a:buClr>
              <a:buFont typeface="Wingdings" pitchFamily="2" charset="2"/>
              <a:buChar char="Ø"/>
            </a:pPr>
            <a:r>
              <a:rPr lang="cs-CZ" altLang="cs-CZ" sz="2200" dirty="0" smtClean="0"/>
              <a:t>v</a:t>
            </a:r>
            <a:r>
              <a:rPr lang="cs-CZ" altLang="cs-CZ" sz="2200" dirty="0" smtClean="0">
                <a:cs typeface="Times New Roman" pitchFamily="18" charset="0"/>
              </a:rPr>
              <a:t>eřejné </a:t>
            </a:r>
            <a:r>
              <a:rPr lang="cs-CZ" altLang="cs-CZ" sz="2200" dirty="0">
                <a:cs typeface="Times New Roman" pitchFamily="18" charset="0"/>
              </a:rPr>
              <a:t>výzkumné instituce</a:t>
            </a:r>
            <a:endParaRPr lang="cs-CZ" altLang="cs-CZ" sz="2200" dirty="0"/>
          </a:p>
          <a:p>
            <a:pPr eaLnBrk="1" hangingPunct="1">
              <a:lnSpc>
                <a:spcPct val="90000"/>
              </a:lnSpc>
              <a:buClr>
                <a:schemeClr val="hlink"/>
              </a:buClr>
              <a:buFont typeface="Wingdings" pitchFamily="2" charset="2"/>
              <a:buChar char="Ø"/>
            </a:pPr>
            <a:r>
              <a:rPr lang="cs-CZ" altLang="cs-CZ" sz="2200" dirty="0" smtClean="0"/>
              <a:t>v</a:t>
            </a:r>
            <a:r>
              <a:rPr lang="cs-CZ" altLang="cs-CZ" sz="2200" dirty="0" smtClean="0">
                <a:cs typeface="Times New Roman" pitchFamily="18" charset="0"/>
              </a:rPr>
              <a:t>šeobecná zdravotní pojišťovna</a:t>
            </a:r>
            <a:r>
              <a:rPr lang="cs-CZ" altLang="cs-CZ" sz="2200" dirty="0" smtClean="0"/>
              <a:t> </a:t>
            </a:r>
          </a:p>
          <a:p>
            <a:pPr eaLnBrk="1" hangingPunct="1">
              <a:lnSpc>
                <a:spcPct val="90000"/>
              </a:lnSpc>
              <a:buClr>
                <a:schemeClr val="hlink"/>
              </a:buClr>
              <a:buFont typeface="Wingdings" pitchFamily="2" charset="2"/>
              <a:buChar char="Ø"/>
            </a:pPr>
            <a:r>
              <a:rPr lang="cs-CZ" altLang="cs-CZ" sz="2200" dirty="0" smtClean="0"/>
              <a:t>z</a:t>
            </a:r>
            <a:r>
              <a:rPr lang="cs-CZ" altLang="cs-CZ" sz="2200" dirty="0" smtClean="0">
                <a:cs typeface="Times New Roman" pitchFamily="18" charset="0"/>
              </a:rPr>
              <a:t>aměstnanecké pojišťovny</a:t>
            </a:r>
          </a:p>
          <a:p>
            <a:pPr eaLnBrk="1" hangingPunct="1">
              <a:lnSpc>
                <a:spcPct val="90000"/>
              </a:lnSpc>
              <a:buClr>
                <a:schemeClr val="hlink"/>
              </a:buClr>
              <a:buFont typeface="Wingdings" pitchFamily="2" charset="2"/>
              <a:buChar char="Ø"/>
            </a:pPr>
            <a:r>
              <a:rPr lang="cs-CZ" sz="2200" dirty="0" smtClean="0"/>
              <a:t>státní </a:t>
            </a:r>
            <a:r>
              <a:rPr lang="cs-CZ" sz="2200" dirty="0"/>
              <a:t>podniky </a:t>
            </a:r>
          </a:p>
          <a:p>
            <a:pPr eaLnBrk="1" hangingPunct="1">
              <a:lnSpc>
                <a:spcPct val="90000"/>
              </a:lnSpc>
              <a:buClr>
                <a:schemeClr val="hlink"/>
              </a:buClr>
              <a:buFont typeface="Wingdings" pitchFamily="2" charset="2"/>
              <a:buChar char="Ø"/>
            </a:pPr>
            <a:r>
              <a:rPr lang="cs-CZ" sz="2200" dirty="0" smtClean="0"/>
              <a:t>Česká </a:t>
            </a:r>
            <a:r>
              <a:rPr lang="cs-CZ" sz="2200" dirty="0"/>
              <a:t>televize </a:t>
            </a:r>
          </a:p>
          <a:p>
            <a:pPr eaLnBrk="1" hangingPunct="1">
              <a:lnSpc>
                <a:spcPct val="90000"/>
              </a:lnSpc>
              <a:buClr>
                <a:schemeClr val="hlink"/>
              </a:buClr>
              <a:buFont typeface="Wingdings" pitchFamily="2" charset="2"/>
              <a:buChar char="Ø"/>
            </a:pPr>
            <a:r>
              <a:rPr lang="cs-CZ" sz="2200" dirty="0" smtClean="0"/>
              <a:t>Státní </a:t>
            </a:r>
            <a:r>
              <a:rPr lang="cs-CZ" sz="2200" dirty="0"/>
              <a:t>fond rozvoje </a:t>
            </a:r>
            <a:r>
              <a:rPr lang="cs-CZ" sz="2200" dirty="0" smtClean="0"/>
              <a:t>bydlení, Státní fond dopravní infrastruktury</a:t>
            </a:r>
          </a:p>
          <a:p>
            <a:pPr eaLnBrk="1" hangingPunct="1">
              <a:lnSpc>
                <a:spcPct val="90000"/>
              </a:lnSpc>
              <a:buClr>
                <a:schemeClr val="hlink"/>
              </a:buClr>
              <a:buFont typeface="Wingdings" pitchFamily="2" charset="2"/>
              <a:buChar char="Ø"/>
            </a:pPr>
            <a:r>
              <a:rPr lang="cs-CZ" sz="2200" dirty="0" smtClean="0"/>
              <a:t>Státní fond kultury České republiky, Státní </a:t>
            </a:r>
            <a:r>
              <a:rPr lang="cs-CZ" sz="2200" dirty="0"/>
              <a:t>fond kinematografie </a:t>
            </a:r>
          </a:p>
          <a:p>
            <a:pPr eaLnBrk="1" hangingPunct="1">
              <a:lnSpc>
                <a:spcPct val="90000"/>
              </a:lnSpc>
              <a:buClr>
                <a:schemeClr val="hlink"/>
              </a:buClr>
              <a:buFont typeface="Wingdings" pitchFamily="2" charset="2"/>
              <a:buChar char="Ø"/>
            </a:pPr>
            <a:r>
              <a:rPr lang="cs-CZ" sz="2200" dirty="0" smtClean="0"/>
              <a:t>Státní </a:t>
            </a:r>
            <a:r>
              <a:rPr lang="cs-CZ" sz="2200" dirty="0"/>
              <a:t>zemědělský intervenční fond </a:t>
            </a:r>
            <a:endParaRPr lang="cs-CZ" altLang="cs-CZ" sz="2200" dirty="0" smtClean="0"/>
          </a:p>
          <a:p>
            <a:pPr eaLnBrk="1" hangingPunct="1">
              <a:lnSpc>
                <a:spcPct val="90000"/>
              </a:lnSpc>
              <a:buClr>
                <a:schemeClr val="hlink"/>
              </a:buClr>
              <a:buFont typeface="Wingdings" pitchFamily="2" charset="2"/>
              <a:buChar char="Ø"/>
            </a:pPr>
            <a:r>
              <a:rPr lang="cs-CZ" altLang="cs-CZ" sz="2200" dirty="0" smtClean="0"/>
              <a:t>a další </a:t>
            </a:r>
          </a:p>
        </p:txBody>
      </p:sp>
    </p:spTree>
    <p:extLst>
      <p:ext uri="{BB962C8B-B14F-4D97-AF65-F5344CB8AC3E}">
        <p14:creationId xmlns:p14="http://schemas.microsoft.com/office/powerpoint/2010/main" val="4134829414"/>
      </p:ext>
    </p:extLst>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Nový občanský zákoník</a:t>
            </a:r>
            <a:endParaRPr lang="cs-CZ" dirty="0"/>
          </a:p>
        </p:txBody>
      </p:sp>
      <p:sp>
        <p:nvSpPr>
          <p:cNvPr id="3" name="Zástupný symbol pro obsah 2"/>
          <p:cNvSpPr>
            <a:spLocks noGrp="1"/>
          </p:cNvSpPr>
          <p:nvPr>
            <p:ph idx="1"/>
          </p:nvPr>
        </p:nvSpPr>
        <p:spPr>
          <a:xfrm>
            <a:off x="685800" y="1628800"/>
            <a:ext cx="7772400" cy="5184576"/>
          </a:xfrm>
        </p:spPr>
        <p:txBody>
          <a:bodyPr/>
          <a:lstStyle/>
          <a:p>
            <a:pPr algn="just">
              <a:buClr>
                <a:srgbClr val="C00000"/>
              </a:buClr>
              <a:buFont typeface="Wingdings" panose="05000000000000000000" pitchFamily="2" charset="2"/>
              <a:buChar char="Ø"/>
              <a:defRPr/>
            </a:pPr>
            <a:r>
              <a:rPr lang="cs-CZ" sz="2300" dirty="0"/>
              <a:t>ú</a:t>
            </a:r>
            <a:r>
              <a:rPr lang="cs-CZ" sz="2300" dirty="0" smtClean="0"/>
              <a:t>činnost od 1.1.2014</a:t>
            </a:r>
          </a:p>
          <a:p>
            <a:pPr algn="just">
              <a:buClr>
                <a:srgbClr val="C00000"/>
              </a:buClr>
              <a:buFont typeface="Wingdings" panose="05000000000000000000" pitchFamily="2" charset="2"/>
              <a:buChar char="Ø"/>
              <a:defRPr/>
            </a:pPr>
            <a:r>
              <a:rPr lang="cs-CZ" sz="2300" u="sng" dirty="0" smtClean="0"/>
              <a:t>zákon </a:t>
            </a:r>
            <a:r>
              <a:rPr lang="cs-CZ" sz="2300" u="sng" dirty="0"/>
              <a:t>č. 89/2012 Sb., občanský zákoník </a:t>
            </a:r>
            <a:r>
              <a:rPr lang="cs-CZ" sz="2300" u="sng" dirty="0" smtClean="0"/>
              <a:t>(NOZ)</a:t>
            </a:r>
            <a:endParaRPr lang="cs-CZ" sz="2300" u="sng" dirty="0"/>
          </a:p>
          <a:p>
            <a:pPr algn="just">
              <a:buFont typeface="Arial" charset="0"/>
              <a:buNone/>
              <a:defRPr/>
            </a:pPr>
            <a:r>
              <a:rPr lang="cs-CZ" sz="2300" dirty="0" smtClean="0"/>
              <a:t>   </a:t>
            </a:r>
            <a:r>
              <a:rPr lang="cs-CZ" sz="2200" dirty="0" smtClean="0"/>
              <a:t>	upravuje souhrnně </a:t>
            </a:r>
            <a:r>
              <a:rPr lang="cs-CZ" sz="2200" dirty="0"/>
              <a:t>veškeré obecné instituty soukromého práva, obecnou úpravu právnických osob, rodinné právo a absolutní a relativní majetková </a:t>
            </a:r>
            <a:r>
              <a:rPr lang="cs-CZ" sz="2200" dirty="0" smtClean="0"/>
              <a:t>práva</a:t>
            </a:r>
          </a:p>
          <a:p>
            <a:pPr>
              <a:buClr>
                <a:srgbClr val="C00000"/>
              </a:buClr>
              <a:buFont typeface="Wingdings" panose="05000000000000000000" pitchFamily="2" charset="2"/>
              <a:buChar char="Ø"/>
              <a:defRPr/>
            </a:pPr>
            <a:r>
              <a:rPr lang="cs-CZ" sz="2300" u="sng" dirty="0"/>
              <a:t>z</a:t>
            </a:r>
            <a:r>
              <a:rPr lang="cs-CZ" sz="2300" u="sng" dirty="0" smtClean="0"/>
              <a:t>ákon </a:t>
            </a:r>
            <a:r>
              <a:rPr lang="cs-CZ" sz="2300" u="sng" dirty="0"/>
              <a:t>č. 90/2012 Sb., o obchodních </a:t>
            </a:r>
            <a:r>
              <a:rPr lang="cs-CZ" sz="2300" u="sng" dirty="0" smtClean="0"/>
              <a:t>společnostech a družstvech </a:t>
            </a:r>
            <a:r>
              <a:rPr lang="cs-CZ" sz="2300" u="sng" dirty="0"/>
              <a:t>(zákon o obchodních korporacích)</a:t>
            </a:r>
          </a:p>
          <a:p>
            <a:pPr algn="just">
              <a:buFont typeface="Arial" charset="0"/>
              <a:buNone/>
              <a:defRPr/>
            </a:pPr>
            <a:r>
              <a:rPr lang="cs-CZ" sz="2300" dirty="0" smtClean="0"/>
              <a:t>	</a:t>
            </a:r>
            <a:r>
              <a:rPr lang="cs-CZ" sz="2200" dirty="0" smtClean="0"/>
              <a:t>navazuje </a:t>
            </a:r>
            <a:r>
              <a:rPr lang="cs-CZ" sz="2200" dirty="0"/>
              <a:t>na NOZ úpravou týkající se uspořádání vztahů v obchodních společnostech a </a:t>
            </a:r>
            <a:r>
              <a:rPr lang="cs-CZ" sz="2200" dirty="0" smtClean="0"/>
              <a:t>družstvech</a:t>
            </a:r>
            <a:endParaRPr lang="cs-CZ" sz="2200" dirty="0"/>
          </a:p>
          <a:p>
            <a:pPr algn="just">
              <a:buClr>
                <a:srgbClr val="C00000"/>
              </a:buClr>
              <a:buFont typeface="Wingdings" pitchFamily="2" charset="2"/>
              <a:buChar char="Ø"/>
              <a:defRPr/>
            </a:pPr>
            <a:r>
              <a:rPr lang="cs-CZ" sz="2300" u="sng" dirty="0" smtClean="0"/>
              <a:t>zákon </a:t>
            </a:r>
            <a:r>
              <a:rPr lang="cs-CZ" sz="2300" u="sng" dirty="0"/>
              <a:t>č. 91/2012 Sb. o mezinárodním právu </a:t>
            </a:r>
            <a:r>
              <a:rPr lang="cs-CZ" sz="2300" u="sng" dirty="0" smtClean="0"/>
              <a:t>soukromém</a:t>
            </a:r>
            <a:endParaRPr lang="cs-CZ" sz="2300" u="sng" dirty="0"/>
          </a:p>
          <a:p>
            <a:pPr algn="just">
              <a:buFont typeface="Arial" charset="0"/>
              <a:buNone/>
              <a:defRPr/>
            </a:pPr>
            <a:r>
              <a:rPr lang="cs-CZ" sz="2300" dirty="0"/>
              <a:t>    </a:t>
            </a:r>
            <a:r>
              <a:rPr lang="cs-CZ" sz="2200" dirty="0"/>
              <a:t>stanoví kolizní a procesní normy pro řešení soukromých vztahů s mezinárodním </a:t>
            </a:r>
            <a:r>
              <a:rPr lang="cs-CZ" sz="2200" dirty="0" smtClean="0"/>
              <a:t>prvkem</a:t>
            </a:r>
          </a:p>
          <a:p>
            <a:pPr algn="just">
              <a:buClr>
                <a:srgbClr val="C00000"/>
              </a:buClr>
              <a:buFont typeface="Wingdings" panose="05000000000000000000" pitchFamily="2" charset="2"/>
              <a:buChar char="v"/>
              <a:defRPr/>
            </a:pPr>
            <a:r>
              <a:rPr lang="cs-CZ" sz="2200" dirty="0"/>
              <a:t>tyto tři zákony tvoří kodifikaci reformy soukromého </a:t>
            </a:r>
            <a:r>
              <a:rPr lang="cs-CZ" sz="2200" dirty="0" smtClean="0"/>
              <a:t>práva</a:t>
            </a:r>
            <a:endParaRPr lang="cs-CZ" sz="2200" dirty="0"/>
          </a:p>
        </p:txBody>
      </p:sp>
    </p:spTree>
    <p:extLst>
      <p:ext uri="{BB962C8B-B14F-4D97-AF65-F5344CB8AC3E}">
        <p14:creationId xmlns:p14="http://schemas.microsoft.com/office/powerpoint/2010/main" val="3019707915"/>
      </p:ext>
    </p:extLst>
  </p:cSld>
  <p:clrMapOvr>
    <a:masterClrMapping/>
  </p:clrMapOvr>
  <p:transition>
    <p:wipe dir="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NOZ – doprovodná legislativa</a:t>
            </a:r>
            <a:endParaRPr lang="cs-CZ" dirty="0"/>
          </a:p>
        </p:txBody>
      </p:sp>
      <p:sp>
        <p:nvSpPr>
          <p:cNvPr id="3" name="Zástupný symbol pro obsah 2"/>
          <p:cNvSpPr>
            <a:spLocks noGrp="1"/>
          </p:cNvSpPr>
          <p:nvPr>
            <p:ph idx="1"/>
          </p:nvPr>
        </p:nvSpPr>
        <p:spPr>
          <a:xfrm>
            <a:off x="685800" y="2132856"/>
            <a:ext cx="7772400" cy="3963144"/>
          </a:xfrm>
        </p:spPr>
        <p:txBody>
          <a:bodyPr/>
          <a:lstStyle/>
          <a:p>
            <a:pPr algn="just">
              <a:buClr>
                <a:srgbClr val="C00000"/>
              </a:buClr>
              <a:buFont typeface="Wingdings" panose="05000000000000000000" pitchFamily="2" charset="2"/>
              <a:buChar char="Ø"/>
              <a:defRPr/>
            </a:pPr>
            <a:r>
              <a:rPr lang="cs-CZ" sz="2200" dirty="0" smtClean="0"/>
              <a:t>zákon č. 292/2013 Sb., o zvláštních řízeních soudních </a:t>
            </a:r>
          </a:p>
          <a:p>
            <a:pPr algn="just">
              <a:buClr>
                <a:srgbClr val="C00000"/>
              </a:buClr>
              <a:buFont typeface="Wingdings" panose="05000000000000000000" pitchFamily="2" charset="2"/>
              <a:buChar char="Ø"/>
              <a:defRPr/>
            </a:pPr>
            <a:r>
              <a:rPr lang="cs-CZ" sz="2200" dirty="0" smtClean="0"/>
              <a:t>novela občanského soudního řádu – zákon č. 293/2013 </a:t>
            </a:r>
            <a:r>
              <a:rPr lang="cs-CZ" sz="2200" dirty="0"/>
              <a:t>Sb. </a:t>
            </a:r>
            <a:r>
              <a:rPr lang="cs-CZ" sz="2200" dirty="0" smtClean="0"/>
              <a:t>vč.</a:t>
            </a:r>
            <a:r>
              <a:rPr lang="cs-CZ" sz="2200" dirty="0"/>
              <a:t> </a:t>
            </a:r>
            <a:r>
              <a:rPr lang="cs-CZ" sz="2200" dirty="0" smtClean="0"/>
              <a:t>doprovodných novel zákona o </a:t>
            </a:r>
            <a:r>
              <a:rPr lang="cs-CZ" sz="2200" dirty="0"/>
              <a:t>soudních poplatcích, zákona o státním </a:t>
            </a:r>
            <a:r>
              <a:rPr lang="cs-CZ" sz="2200" dirty="0" smtClean="0"/>
              <a:t>zastupitelství, …</a:t>
            </a:r>
            <a:endParaRPr lang="cs-CZ" sz="2200" dirty="0"/>
          </a:p>
          <a:p>
            <a:pPr algn="just">
              <a:buClr>
                <a:srgbClr val="C00000"/>
              </a:buClr>
              <a:buFont typeface="Wingdings" panose="05000000000000000000" pitchFamily="2" charset="2"/>
              <a:buChar char="Ø"/>
              <a:defRPr/>
            </a:pPr>
            <a:r>
              <a:rPr lang="cs-CZ" sz="2200" dirty="0" smtClean="0"/>
              <a:t>novela </a:t>
            </a:r>
            <a:r>
              <a:rPr lang="cs-CZ" sz="2200" dirty="0"/>
              <a:t>insolvenčního zákona </a:t>
            </a:r>
            <a:r>
              <a:rPr lang="cs-CZ" sz="2200" dirty="0" smtClean="0"/>
              <a:t>– zákon č. 294/2013</a:t>
            </a:r>
            <a:r>
              <a:rPr lang="cs-CZ" sz="2200" dirty="0"/>
              <a:t> Sb</a:t>
            </a:r>
            <a:r>
              <a:rPr lang="cs-CZ" sz="2200" dirty="0" smtClean="0"/>
              <a:t>. vč. novely zákona </a:t>
            </a:r>
            <a:r>
              <a:rPr lang="cs-CZ" sz="2200" dirty="0"/>
              <a:t>o insolvenčních </a:t>
            </a:r>
            <a:r>
              <a:rPr lang="cs-CZ" sz="2200" dirty="0" smtClean="0"/>
              <a:t>správcích</a:t>
            </a:r>
            <a:endParaRPr lang="cs-CZ" sz="2200" dirty="0"/>
          </a:p>
          <a:p>
            <a:pPr>
              <a:buClr>
                <a:srgbClr val="C00000"/>
              </a:buClr>
              <a:buFont typeface="Wingdings" panose="05000000000000000000" pitchFamily="2" charset="2"/>
              <a:buChar char="Ø"/>
              <a:defRPr/>
            </a:pPr>
            <a:r>
              <a:rPr lang="cs-CZ" sz="2200" dirty="0" smtClean="0"/>
              <a:t>zákon č. 304/2013 Sb. o veřejných rejstřících právnických a fyzických osob (vazba </a:t>
            </a:r>
            <a:r>
              <a:rPr lang="cs-CZ" sz="2200" dirty="0"/>
              <a:t>na § 120 </a:t>
            </a:r>
            <a:r>
              <a:rPr lang="cs-CZ" sz="2200" dirty="0" smtClean="0"/>
              <a:t>NOZ)</a:t>
            </a:r>
            <a:endParaRPr lang="cs-CZ" sz="2200" dirty="0"/>
          </a:p>
          <a:p>
            <a:pPr algn="just">
              <a:buClr>
                <a:srgbClr val="C00000"/>
              </a:buClr>
              <a:buFont typeface="Wingdings" panose="05000000000000000000" pitchFamily="2" charset="2"/>
              <a:buChar char="Ø"/>
              <a:defRPr/>
            </a:pPr>
            <a:r>
              <a:rPr lang="cs-CZ" sz="2200" dirty="0" smtClean="0"/>
              <a:t>zákon č. 303/2013 Sb., kterým </a:t>
            </a:r>
            <a:r>
              <a:rPr lang="cs-CZ" sz="2200" dirty="0"/>
              <a:t>se mění některé zákony v souvislosti s přijetím rekodifikace soukromého </a:t>
            </a:r>
            <a:r>
              <a:rPr lang="cs-CZ" sz="2200" dirty="0" smtClean="0"/>
              <a:t>práva</a:t>
            </a:r>
            <a:endParaRPr lang="cs-CZ" sz="2200" dirty="0"/>
          </a:p>
        </p:txBody>
      </p:sp>
    </p:spTree>
    <p:extLst>
      <p:ext uri="{BB962C8B-B14F-4D97-AF65-F5344CB8AC3E}">
        <p14:creationId xmlns:p14="http://schemas.microsoft.com/office/powerpoint/2010/main" val="2676378523"/>
      </p:ext>
    </p:extLst>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NOZ – doprovodná legislativa</a:t>
            </a:r>
          </a:p>
        </p:txBody>
      </p:sp>
      <p:sp>
        <p:nvSpPr>
          <p:cNvPr id="3" name="Zástupný symbol pro obsah 2"/>
          <p:cNvSpPr>
            <a:spLocks noGrp="1"/>
          </p:cNvSpPr>
          <p:nvPr>
            <p:ph idx="1"/>
          </p:nvPr>
        </p:nvSpPr>
        <p:spPr/>
        <p:txBody>
          <a:bodyPr/>
          <a:lstStyle/>
          <a:p>
            <a:pPr>
              <a:buClr>
                <a:srgbClr val="C00000"/>
              </a:buClr>
              <a:buFont typeface="Wingdings" panose="05000000000000000000" pitchFamily="2" charset="2"/>
              <a:buChar char="Ø"/>
            </a:pPr>
            <a:r>
              <a:rPr lang="cs-CZ" sz="2200" dirty="0" smtClean="0"/>
              <a:t>zákon č. 256/2013</a:t>
            </a:r>
            <a:r>
              <a:rPr lang="cs-CZ" sz="2200" dirty="0"/>
              <a:t> </a:t>
            </a:r>
            <a:r>
              <a:rPr lang="cs-CZ" sz="2200" dirty="0" smtClean="0"/>
              <a:t>Sb., o </a:t>
            </a:r>
            <a:r>
              <a:rPr lang="cs-CZ" sz="2200" dirty="0"/>
              <a:t>katastru nemovitostí (</a:t>
            </a:r>
            <a:r>
              <a:rPr lang="cs-CZ" sz="2200" dirty="0" smtClean="0"/>
              <a:t>katastrální </a:t>
            </a:r>
            <a:r>
              <a:rPr lang="cs-CZ" sz="2200" dirty="0"/>
              <a:t>zákon</a:t>
            </a:r>
            <a:r>
              <a:rPr lang="cs-CZ" sz="2200" dirty="0" smtClean="0"/>
              <a:t>)</a:t>
            </a:r>
          </a:p>
          <a:p>
            <a:pPr>
              <a:buClr>
                <a:srgbClr val="C00000"/>
              </a:buClr>
              <a:buFont typeface="Wingdings" panose="05000000000000000000" pitchFamily="2" charset="2"/>
              <a:buChar char="Ø"/>
            </a:pPr>
            <a:r>
              <a:rPr lang="cs-CZ" sz="2200" dirty="0" smtClean="0"/>
              <a:t>zákonné </a:t>
            </a:r>
            <a:r>
              <a:rPr lang="cs-CZ" sz="2200" dirty="0"/>
              <a:t>opatření Senátu </a:t>
            </a:r>
            <a:r>
              <a:rPr lang="cs-CZ" sz="2200" dirty="0" smtClean="0"/>
              <a:t>č. 344/2013 Sb. o </a:t>
            </a:r>
            <a:r>
              <a:rPr lang="cs-CZ" sz="2200" dirty="0"/>
              <a:t>změně daňových zákonů v souvislosti s rekodifikací soukromého práva a o změně některých zákonů </a:t>
            </a:r>
            <a:r>
              <a:rPr lang="cs-CZ" sz="2200" dirty="0" smtClean="0"/>
              <a:t>– schváleno dne 10.10.2013</a:t>
            </a:r>
          </a:p>
          <a:p>
            <a:pPr>
              <a:buClr>
                <a:srgbClr val="C00000"/>
              </a:buClr>
              <a:buFont typeface="Wingdings" panose="05000000000000000000" pitchFamily="2" charset="2"/>
              <a:buChar char="Ø"/>
            </a:pPr>
            <a:r>
              <a:rPr lang="cs-CZ" sz="2200" dirty="0" smtClean="0"/>
              <a:t>zákonné </a:t>
            </a:r>
            <a:r>
              <a:rPr lang="cs-CZ" sz="2200" dirty="0"/>
              <a:t>opatření Senátu </a:t>
            </a:r>
            <a:r>
              <a:rPr lang="cs-CZ" sz="2200" dirty="0" smtClean="0"/>
              <a:t>č. </a:t>
            </a:r>
            <a:r>
              <a:rPr lang="cs-CZ" sz="2200" dirty="0"/>
              <a:t>340/2013 </a:t>
            </a:r>
            <a:r>
              <a:rPr lang="cs-CZ" sz="2200" dirty="0" smtClean="0"/>
              <a:t>o </a:t>
            </a:r>
            <a:r>
              <a:rPr lang="cs-CZ" sz="2200" dirty="0"/>
              <a:t>dani z nabytí nemovitých </a:t>
            </a:r>
            <a:r>
              <a:rPr lang="cs-CZ" sz="2200" dirty="0" smtClean="0"/>
              <a:t>věcí – schváleno dne 9.10.2013</a:t>
            </a:r>
            <a:endParaRPr lang="cs-CZ" sz="2200" dirty="0"/>
          </a:p>
          <a:p>
            <a:pPr marL="0" indent="0">
              <a:buClr>
                <a:srgbClr val="C00000"/>
              </a:buClr>
              <a:buNone/>
            </a:pPr>
            <a:endParaRPr lang="cs-CZ" sz="2200" dirty="0" smtClean="0"/>
          </a:p>
          <a:p>
            <a:pPr>
              <a:buClr>
                <a:srgbClr val="C00000"/>
              </a:buClr>
              <a:buFont typeface="Wingdings" panose="05000000000000000000" pitchFamily="2" charset="2"/>
              <a:buChar char="Ø"/>
            </a:pPr>
            <a:r>
              <a:rPr lang="cs-CZ" sz="2200" dirty="0" smtClean="0"/>
              <a:t>n</a:t>
            </a:r>
            <a:r>
              <a:rPr lang="it-IT" sz="2200" dirty="0" smtClean="0"/>
              <a:t>ávrh </a:t>
            </a:r>
            <a:r>
              <a:rPr lang="it-IT" sz="2200" dirty="0"/>
              <a:t>zákona o statusu veřejné </a:t>
            </a:r>
            <a:r>
              <a:rPr lang="it-IT" sz="2200" dirty="0" smtClean="0"/>
              <a:t>prospěšnosti</a:t>
            </a:r>
            <a:r>
              <a:rPr lang="cs-CZ" sz="2200" dirty="0" smtClean="0"/>
              <a:t> – zamítnuto Senátem dne 12.09.2013</a:t>
            </a:r>
            <a:endParaRPr lang="cs-CZ" sz="2200" dirty="0"/>
          </a:p>
        </p:txBody>
      </p:sp>
    </p:spTree>
    <p:extLst>
      <p:ext uri="{BB962C8B-B14F-4D97-AF65-F5344CB8AC3E}">
        <p14:creationId xmlns:p14="http://schemas.microsoft.com/office/powerpoint/2010/main" val="942094273"/>
      </p:ext>
    </p:extLst>
  </p:cSld>
  <p:clrMapOvr>
    <a:masterClrMapping/>
  </p:clrMapOvr>
  <p:transition>
    <p:wipe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NOZ – právnické osoby</a:t>
            </a:r>
            <a:endParaRPr lang="cs-CZ" dirty="0"/>
          </a:p>
        </p:txBody>
      </p:sp>
      <p:sp>
        <p:nvSpPr>
          <p:cNvPr id="3" name="Zástupný symbol pro obsah 2"/>
          <p:cNvSpPr>
            <a:spLocks noGrp="1"/>
          </p:cNvSpPr>
          <p:nvPr>
            <p:ph idx="1"/>
          </p:nvPr>
        </p:nvSpPr>
        <p:spPr/>
        <p:txBody>
          <a:bodyPr/>
          <a:lstStyle/>
          <a:p>
            <a:pPr marL="0" indent="0">
              <a:buNone/>
            </a:pPr>
            <a:r>
              <a:rPr lang="cs-CZ" sz="2200" u="sng" cap="all" dirty="0" smtClean="0"/>
              <a:t>Právní </a:t>
            </a:r>
            <a:r>
              <a:rPr lang="cs-CZ" sz="2200" u="sng" cap="all" dirty="0"/>
              <a:t>osobnost </a:t>
            </a:r>
            <a:r>
              <a:rPr lang="cs-CZ" sz="2200" dirty="0"/>
              <a:t>je způsobilost mít v mezích právního řádu práva a povinnosti. </a:t>
            </a:r>
            <a:r>
              <a:rPr lang="cs-CZ" sz="2200" dirty="0" smtClean="0"/>
              <a:t>(§ </a:t>
            </a:r>
            <a:r>
              <a:rPr lang="cs-CZ" sz="2200" dirty="0"/>
              <a:t>15 </a:t>
            </a:r>
            <a:r>
              <a:rPr lang="cs-CZ" sz="2200" b="1" dirty="0" smtClean="0"/>
              <a:t>- </a:t>
            </a:r>
            <a:r>
              <a:rPr lang="cs-CZ" sz="2200" i="1" dirty="0" smtClean="0"/>
              <a:t>dříve </a:t>
            </a:r>
            <a:r>
              <a:rPr lang="cs-CZ" sz="2200" i="1" dirty="0"/>
              <a:t>tzv. právní </a:t>
            </a:r>
            <a:r>
              <a:rPr lang="cs-CZ" sz="2200" i="1" dirty="0" smtClean="0"/>
              <a:t>způsobilost)</a:t>
            </a:r>
            <a:r>
              <a:rPr lang="cs-CZ" sz="2200" dirty="0"/>
              <a:t/>
            </a:r>
            <a:br>
              <a:rPr lang="cs-CZ" sz="2200" dirty="0"/>
            </a:br>
            <a:endParaRPr lang="cs-CZ" sz="2200" dirty="0" smtClean="0"/>
          </a:p>
          <a:p>
            <a:pPr marL="0" indent="0">
              <a:buNone/>
            </a:pPr>
            <a:r>
              <a:rPr lang="cs-CZ" sz="2200" u="sng" cap="all" dirty="0" smtClean="0"/>
              <a:t>Právnická </a:t>
            </a:r>
            <a:r>
              <a:rPr lang="cs-CZ" sz="2200" u="sng" cap="all" dirty="0"/>
              <a:t>osoba </a:t>
            </a:r>
            <a:r>
              <a:rPr lang="cs-CZ" sz="2200" dirty="0"/>
              <a:t>je organizovaný útvar, o kterém zákon stanoví, že má </a:t>
            </a:r>
            <a:r>
              <a:rPr lang="cs-CZ" sz="2200" i="1" dirty="0"/>
              <a:t>právní osobnost </a:t>
            </a:r>
            <a:r>
              <a:rPr lang="cs-CZ" sz="2200" dirty="0"/>
              <a:t>nebo jehož právní osobnost zákon uzná</a:t>
            </a:r>
            <a:r>
              <a:rPr lang="cs-CZ" sz="2200" dirty="0" smtClean="0"/>
              <a:t>. (§ 20) </a:t>
            </a:r>
            <a:r>
              <a:rPr lang="cs-CZ" sz="2200" dirty="0"/>
              <a:t/>
            </a:r>
            <a:br>
              <a:rPr lang="cs-CZ" sz="2200" dirty="0"/>
            </a:br>
            <a:endParaRPr lang="cs-CZ" sz="2200" dirty="0" smtClean="0"/>
          </a:p>
          <a:p>
            <a:pPr marL="0" indent="0">
              <a:buNone/>
            </a:pPr>
            <a:r>
              <a:rPr lang="cs-CZ" sz="2200" u="sng" dirty="0" smtClean="0"/>
              <a:t>Obecná úprava </a:t>
            </a:r>
            <a:r>
              <a:rPr lang="cs-CZ" sz="2200" u="sng" dirty="0"/>
              <a:t>právnických osob </a:t>
            </a:r>
            <a:r>
              <a:rPr lang="cs-CZ" sz="2200" u="sng" dirty="0" smtClean="0"/>
              <a:t>(§ 118 </a:t>
            </a:r>
            <a:r>
              <a:rPr lang="cs-CZ" sz="2200" u="sng" dirty="0"/>
              <a:t>– </a:t>
            </a:r>
            <a:r>
              <a:rPr lang="cs-CZ" sz="2200" u="sng" dirty="0" smtClean="0"/>
              <a:t>209):</a:t>
            </a:r>
            <a:r>
              <a:rPr lang="cs-CZ" sz="2200" u="sng" dirty="0"/>
              <a:t/>
            </a:r>
            <a:br>
              <a:rPr lang="cs-CZ" sz="2200" u="sng" dirty="0"/>
            </a:br>
            <a:r>
              <a:rPr lang="cs-CZ" sz="2200" dirty="0"/>
              <a:t>veřejné rejstříky právnických </a:t>
            </a:r>
            <a:r>
              <a:rPr lang="cs-CZ" sz="2200" dirty="0" smtClean="0"/>
              <a:t>osob, ustavení </a:t>
            </a:r>
            <a:r>
              <a:rPr lang="cs-CZ" sz="2200" dirty="0"/>
              <a:t>a </a:t>
            </a:r>
            <a:r>
              <a:rPr lang="cs-CZ" sz="2200" dirty="0" smtClean="0"/>
              <a:t>vznik, </a:t>
            </a:r>
            <a:r>
              <a:rPr lang="cs-CZ" sz="2200" dirty="0"/>
              <a:t>název, </a:t>
            </a:r>
            <a:r>
              <a:rPr lang="cs-CZ" sz="2200" dirty="0" smtClean="0"/>
              <a:t>sídlo, přemístění sídla, </a:t>
            </a:r>
            <a:r>
              <a:rPr lang="cs-CZ" sz="2200" dirty="0"/>
              <a:t>účel, </a:t>
            </a:r>
            <a:r>
              <a:rPr lang="cs-CZ" sz="2200" dirty="0" smtClean="0"/>
              <a:t>veřejná </a:t>
            </a:r>
            <a:r>
              <a:rPr lang="cs-CZ" sz="2200" dirty="0"/>
              <a:t>prospěšnost, </a:t>
            </a:r>
            <a:r>
              <a:rPr lang="cs-CZ" sz="2200" dirty="0" smtClean="0"/>
              <a:t>orgány, jednání, zrušení, přeměna, zánik, likvidace</a:t>
            </a:r>
            <a:endParaRPr lang="cs-CZ" sz="2200" dirty="0"/>
          </a:p>
        </p:txBody>
      </p:sp>
    </p:spTree>
    <p:extLst>
      <p:ext uri="{BB962C8B-B14F-4D97-AF65-F5344CB8AC3E}">
        <p14:creationId xmlns:p14="http://schemas.microsoft.com/office/powerpoint/2010/main" val="3826253554"/>
      </p:ext>
    </p:extLst>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NOZ – právnické osoby</a:t>
            </a:r>
          </a:p>
        </p:txBody>
      </p:sp>
      <p:sp>
        <p:nvSpPr>
          <p:cNvPr id="3" name="Zástupný symbol pro obsah 2"/>
          <p:cNvSpPr>
            <a:spLocks noGrp="1"/>
          </p:cNvSpPr>
          <p:nvPr>
            <p:ph idx="1"/>
          </p:nvPr>
        </p:nvSpPr>
        <p:spPr/>
        <p:txBody>
          <a:bodyPr/>
          <a:lstStyle/>
          <a:p>
            <a:pPr marL="0" indent="0">
              <a:buNone/>
            </a:pPr>
            <a:r>
              <a:rPr lang="cs-CZ" dirty="0" smtClean="0"/>
              <a:t>Tři základní </a:t>
            </a:r>
            <a:r>
              <a:rPr lang="cs-CZ" dirty="0"/>
              <a:t>skupiny právnických osob </a:t>
            </a:r>
            <a:r>
              <a:rPr lang="cs-CZ" dirty="0" smtClean="0"/>
              <a:t>:</a:t>
            </a:r>
            <a:r>
              <a:rPr lang="cs-CZ" dirty="0"/>
              <a:t/>
            </a:r>
            <a:br>
              <a:rPr lang="cs-CZ" dirty="0"/>
            </a:br>
            <a:endParaRPr lang="cs-CZ" dirty="0" smtClean="0"/>
          </a:p>
          <a:p>
            <a:pPr marL="0" indent="0">
              <a:buNone/>
            </a:pPr>
            <a:r>
              <a:rPr lang="cs-CZ" cap="all" dirty="0" smtClean="0"/>
              <a:t>Korporace</a:t>
            </a:r>
            <a:r>
              <a:rPr lang="cs-CZ" dirty="0" smtClean="0"/>
              <a:t> 		§ </a:t>
            </a:r>
            <a:r>
              <a:rPr lang="cs-CZ" dirty="0"/>
              <a:t>210 – 302 NOZ</a:t>
            </a:r>
            <a:br>
              <a:rPr lang="cs-CZ" dirty="0"/>
            </a:br>
            <a:r>
              <a:rPr lang="cs-CZ" cap="all" dirty="0" smtClean="0"/>
              <a:t>Fundace 	</a:t>
            </a:r>
            <a:r>
              <a:rPr lang="cs-CZ" dirty="0" smtClean="0"/>
              <a:t>	§ </a:t>
            </a:r>
            <a:r>
              <a:rPr lang="cs-CZ" dirty="0"/>
              <a:t>303 – 401 NOZ</a:t>
            </a:r>
            <a:br>
              <a:rPr lang="cs-CZ" dirty="0"/>
            </a:br>
            <a:r>
              <a:rPr lang="cs-CZ" cap="all" dirty="0" smtClean="0"/>
              <a:t>Ústav </a:t>
            </a:r>
            <a:r>
              <a:rPr lang="cs-CZ" dirty="0" smtClean="0"/>
              <a:t>			§ </a:t>
            </a:r>
            <a:r>
              <a:rPr lang="cs-CZ" dirty="0"/>
              <a:t>402 – 418 NOZ</a:t>
            </a:r>
          </a:p>
        </p:txBody>
      </p:sp>
    </p:spTree>
    <p:extLst>
      <p:ext uri="{BB962C8B-B14F-4D97-AF65-F5344CB8AC3E}">
        <p14:creationId xmlns:p14="http://schemas.microsoft.com/office/powerpoint/2010/main" val="1825409807"/>
      </p:ext>
    </p:extLst>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t>Korporace (§ 210 – 302 NOZ)</a:t>
            </a:r>
            <a:endParaRPr lang="cs-CZ" sz="4000" dirty="0"/>
          </a:p>
        </p:txBody>
      </p:sp>
      <p:sp>
        <p:nvSpPr>
          <p:cNvPr id="3" name="Zástupný symbol pro obsah 2"/>
          <p:cNvSpPr>
            <a:spLocks noGrp="1"/>
          </p:cNvSpPr>
          <p:nvPr>
            <p:ph idx="1"/>
          </p:nvPr>
        </p:nvSpPr>
        <p:spPr>
          <a:xfrm>
            <a:off x="685800" y="1981200"/>
            <a:ext cx="7772400" cy="4472136"/>
          </a:xfrm>
        </p:spPr>
        <p:txBody>
          <a:bodyPr/>
          <a:lstStyle/>
          <a:p>
            <a:pPr>
              <a:buClr>
                <a:srgbClr val="C00000"/>
              </a:buClr>
              <a:buFont typeface="Wingdings" panose="05000000000000000000" pitchFamily="2" charset="2"/>
              <a:buChar char="Ø"/>
            </a:pPr>
            <a:r>
              <a:rPr lang="cs-CZ" sz="2200" dirty="0" smtClean="0"/>
              <a:t>korporace </a:t>
            </a:r>
            <a:r>
              <a:rPr lang="cs-CZ" sz="2200" dirty="0"/>
              <a:t>vytváří jako právnickou osobu společenství </a:t>
            </a:r>
            <a:r>
              <a:rPr lang="cs-CZ" sz="2200" dirty="0" smtClean="0"/>
              <a:t>osob</a:t>
            </a:r>
          </a:p>
          <a:p>
            <a:pPr>
              <a:buClr>
                <a:srgbClr val="C00000"/>
              </a:buClr>
              <a:buFont typeface="Wingdings" panose="05000000000000000000" pitchFamily="2" charset="2"/>
              <a:buChar char="Ø"/>
            </a:pPr>
            <a:r>
              <a:rPr lang="cs-CZ" sz="2200" dirty="0"/>
              <a:t>n</a:t>
            </a:r>
            <a:r>
              <a:rPr lang="cs-CZ" sz="2200" dirty="0" smtClean="0"/>
              <a:t>a </a:t>
            </a:r>
            <a:r>
              <a:rPr lang="cs-CZ" sz="2200" dirty="0"/>
              <a:t>právnickou osobu tvořenou jediným členem se hledí jako na </a:t>
            </a:r>
            <a:r>
              <a:rPr lang="cs-CZ" sz="2200" dirty="0" smtClean="0"/>
              <a:t>korporaci</a:t>
            </a:r>
          </a:p>
          <a:p>
            <a:pPr>
              <a:buClr>
                <a:srgbClr val="C00000"/>
              </a:buClr>
              <a:buFont typeface="Wingdings" panose="05000000000000000000" pitchFamily="2" charset="2"/>
              <a:buChar char="Ø"/>
            </a:pPr>
            <a:r>
              <a:rPr lang="cs-CZ" sz="2200" dirty="0"/>
              <a:t>k</a:t>
            </a:r>
            <a:r>
              <a:rPr lang="cs-CZ" sz="2200" dirty="0" smtClean="0"/>
              <a:t>orporace </a:t>
            </a:r>
            <a:r>
              <a:rPr lang="cs-CZ" sz="2200" dirty="0"/>
              <a:t>může mít jediného člena, připouští-li to </a:t>
            </a:r>
            <a:r>
              <a:rPr lang="cs-CZ" sz="2200" dirty="0" smtClean="0"/>
              <a:t>zákon </a:t>
            </a:r>
            <a:endParaRPr lang="cs-CZ" sz="2200" dirty="0"/>
          </a:p>
          <a:p>
            <a:pPr marL="0" indent="0">
              <a:buNone/>
            </a:pPr>
            <a:endParaRPr lang="cs-CZ" sz="900" b="1" dirty="0" smtClean="0"/>
          </a:p>
          <a:p>
            <a:pPr marL="0" indent="0">
              <a:buClr>
                <a:srgbClr val="C00000"/>
              </a:buClr>
              <a:buNone/>
            </a:pPr>
            <a:r>
              <a:rPr lang="cs-CZ" sz="2200" dirty="0" smtClean="0"/>
              <a:t>Korporace </a:t>
            </a:r>
            <a:r>
              <a:rPr lang="cs-CZ" sz="2200" dirty="0"/>
              <a:t>se dělí </a:t>
            </a:r>
            <a:r>
              <a:rPr lang="cs-CZ" sz="2200" dirty="0" smtClean="0"/>
              <a:t>na:</a:t>
            </a:r>
          </a:p>
          <a:p>
            <a:pPr>
              <a:buClr>
                <a:srgbClr val="C00000"/>
              </a:buClr>
              <a:buFont typeface="Wingdings" panose="05000000000000000000" pitchFamily="2" charset="2"/>
              <a:buChar char="Ø"/>
            </a:pPr>
            <a:r>
              <a:rPr lang="cs-CZ" sz="2200" u="sng" dirty="0" smtClean="0"/>
              <a:t>OBCHODNÍ </a:t>
            </a:r>
            <a:r>
              <a:rPr lang="cs-CZ" sz="2200" u="sng" dirty="0"/>
              <a:t>KORPORACE </a:t>
            </a:r>
            <a:r>
              <a:rPr lang="cs-CZ" sz="2200" dirty="0"/>
              <a:t> </a:t>
            </a:r>
            <a:br>
              <a:rPr lang="cs-CZ" sz="2200" dirty="0"/>
            </a:br>
            <a:r>
              <a:rPr lang="cs-CZ" sz="2200" dirty="0" smtClean="0"/>
              <a:t>- od </a:t>
            </a:r>
            <a:r>
              <a:rPr lang="cs-CZ" sz="2200" dirty="0"/>
              <a:t>1. 1. 2014 </a:t>
            </a:r>
            <a:r>
              <a:rPr lang="cs-CZ" sz="2200" dirty="0" smtClean="0"/>
              <a:t>zákon </a:t>
            </a:r>
            <a:r>
              <a:rPr lang="cs-CZ" sz="2200" dirty="0"/>
              <a:t>č. 90/2012 Sb., o obchodních společnostech a družstvech </a:t>
            </a:r>
            <a:r>
              <a:rPr lang="cs-CZ" sz="2200" dirty="0" smtClean="0"/>
              <a:t>(ZOK)</a:t>
            </a:r>
          </a:p>
          <a:p>
            <a:pPr>
              <a:buClr>
                <a:srgbClr val="C00000"/>
              </a:buClr>
              <a:buFont typeface="Wingdings" panose="05000000000000000000" pitchFamily="2" charset="2"/>
              <a:buChar char="Ø"/>
            </a:pPr>
            <a:r>
              <a:rPr lang="cs-CZ" sz="2200" u="sng" dirty="0" smtClean="0"/>
              <a:t>SPOLKY </a:t>
            </a:r>
            <a:r>
              <a:rPr lang="cs-CZ" sz="2400" dirty="0"/>
              <a:t>(§ 214 – 302 NOZ)</a:t>
            </a:r>
            <a:endParaRPr lang="cs-CZ" sz="2200" u="sng" dirty="0" smtClean="0"/>
          </a:p>
          <a:p>
            <a:pPr>
              <a:buClr>
                <a:srgbClr val="C00000"/>
              </a:buClr>
              <a:buFont typeface="Wingdings" panose="05000000000000000000" pitchFamily="2" charset="2"/>
              <a:buChar char="Ø"/>
            </a:pPr>
            <a:r>
              <a:rPr lang="cs-CZ" sz="2200" u="sng" dirty="0" smtClean="0"/>
              <a:t>OSTATNÍ </a:t>
            </a:r>
            <a:r>
              <a:rPr lang="cs-CZ" sz="2200" u="sng" dirty="0"/>
              <a:t>TYPY</a:t>
            </a:r>
            <a:br>
              <a:rPr lang="cs-CZ" sz="2200" u="sng" dirty="0"/>
            </a:br>
            <a:r>
              <a:rPr lang="cs-CZ" sz="2200" dirty="0"/>
              <a:t>- např. společenství vlastníků </a:t>
            </a:r>
            <a:r>
              <a:rPr lang="cs-CZ" sz="2200" dirty="0" smtClean="0"/>
              <a:t>(§ </a:t>
            </a:r>
            <a:r>
              <a:rPr lang="cs-CZ" sz="2200" dirty="0"/>
              <a:t>1194 – 1216 </a:t>
            </a:r>
            <a:r>
              <a:rPr lang="cs-CZ" sz="2200" dirty="0" smtClean="0"/>
              <a:t>NOZ)</a:t>
            </a:r>
            <a:endParaRPr lang="cs-CZ" sz="2200" u="sng" dirty="0"/>
          </a:p>
        </p:txBody>
      </p:sp>
    </p:spTree>
    <p:extLst>
      <p:ext uri="{BB962C8B-B14F-4D97-AF65-F5344CB8AC3E}">
        <p14:creationId xmlns:p14="http://schemas.microsoft.com/office/powerpoint/2010/main" val="585045768"/>
      </p:ext>
    </p:extLst>
  </p:cSld>
  <p:clrMapOvr>
    <a:masterClrMapping/>
  </p:clrMapOvr>
  <p:transition>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Obchodní korporace</a:t>
            </a:r>
            <a:endParaRPr lang="cs-CZ" dirty="0"/>
          </a:p>
        </p:txBody>
      </p:sp>
      <p:sp>
        <p:nvSpPr>
          <p:cNvPr id="3" name="Zástupný symbol pro obsah 2"/>
          <p:cNvSpPr>
            <a:spLocks noGrp="1"/>
          </p:cNvSpPr>
          <p:nvPr>
            <p:ph idx="1"/>
          </p:nvPr>
        </p:nvSpPr>
        <p:spPr>
          <a:xfrm>
            <a:off x="683568" y="1916832"/>
            <a:ext cx="7772400" cy="4608512"/>
          </a:xfrm>
        </p:spPr>
        <p:txBody>
          <a:bodyPr/>
          <a:lstStyle/>
          <a:p>
            <a:pPr lvl="0">
              <a:buClr>
                <a:srgbClr val="C00000"/>
              </a:buClr>
              <a:buFont typeface="Wingdings" panose="05000000000000000000" pitchFamily="2" charset="2"/>
              <a:buChar char="Ø"/>
            </a:pPr>
            <a:r>
              <a:rPr lang="cs-CZ" sz="2400" dirty="0"/>
              <a:t>zákon č. 90/2012 Sb., o obchodních společnostech a družstvech (ZOK)</a:t>
            </a:r>
            <a:endParaRPr lang="cs-CZ" sz="2400" b="1" dirty="0"/>
          </a:p>
          <a:p>
            <a:pPr marL="0" indent="0">
              <a:buNone/>
            </a:pPr>
            <a:endParaRPr lang="cs-CZ" sz="2400" b="1" dirty="0" smtClean="0"/>
          </a:p>
          <a:p>
            <a:pPr marL="0" indent="0">
              <a:buNone/>
            </a:pPr>
            <a:r>
              <a:rPr lang="cs-CZ" sz="2400" dirty="0" smtClean="0"/>
              <a:t>OBCHODNÍMI KORPORACEMI </a:t>
            </a:r>
            <a:r>
              <a:rPr lang="cs-CZ" sz="2400" dirty="0"/>
              <a:t>jsou obchodní společnosti a družstva:</a:t>
            </a:r>
            <a:endParaRPr lang="cs-CZ" sz="2400" b="1" dirty="0"/>
          </a:p>
          <a:p>
            <a:pPr lvl="0">
              <a:buClr>
                <a:srgbClr val="C00000"/>
              </a:buClr>
              <a:buFont typeface="Wingdings" panose="05000000000000000000" pitchFamily="2" charset="2"/>
              <a:buChar char="Ø"/>
            </a:pPr>
            <a:r>
              <a:rPr lang="cs-CZ" sz="2400" u="sng" dirty="0" smtClean="0"/>
              <a:t>Obchodními </a:t>
            </a:r>
            <a:r>
              <a:rPr lang="cs-CZ" sz="2400" u="sng" dirty="0"/>
              <a:t>společnostmi</a:t>
            </a:r>
            <a:r>
              <a:rPr lang="cs-CZ" sz="2400" dirty="0"/>
              <a:t> jsou veřejná obchodní společnost, komanditní společnost, společnost s ručením omezeným, akciová společnost, evropská společnost a evropské hospodářské zájmové sdružení.</a:t>
            </a:r>
            <a:endParaRPr lang="cs-CZ" sz="2400" b="1" dirty="0"/>
          </a:p>
          <a:p>
            <a:pPr lvl="0">
              <a:buClr>
                <a:srgbClr val="C00000"/>
              </a:buClr>
              <a:buFont typeface="Wingdings" panose="05000000000000000000" pitchFamily="2" charset="2"/>
              <a:buChar char="Ø"/>
            </a:pPr>
            <a:r>
              <a:rPr lang="cs-CZ" sz="2400" u="sng" dirty="0"/>
              <a:t>Družstvy</a:t>
            </a:r>
            <a:r>
              <a:rPr lang="cs-CZ" sz="2400" dirty="0"/>
              <a:t> jsou družstvo a evropská družstevní společnost.</a:t>
            </a:r>
            <a:endParaRPr lang="cs-CZ" sz="2400" b="1" dirty="0"/>
          </a:p>
          <a:p>
            <a:pPr>
              <a:buClr>
                <a:srgbClr val="C00000"/>
              </a:buClr>
              <a:buFont typeface="Wingdings" panose="05000000000000000000" pitchFamily="2" charset="2"/>
              <a:buChar char="v"/>
            </a:pPr>
            <a:endParaRPr lang="cs-CZ" sz="2000" dirty="0"/>
          </a:p>
        </p:txBody>
      </p:sp>
    </p:spTree>
    <p:extLst>
      <p:ext uri="{BB962C8B-B14F-4D97-AF65-F5344CB8AC3E}">
        <p14:creationId xmlns:p14="http://schemas.microsoft.com/office/powerpoint/2010/main" val="1072431813"/>
      </p:ext>
    </p:extLst>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Spolky (§ 214 – 302 NOZ)</a:t>
            </a:r>
            <a:endParaRPr lang="cs-CZ" dirty="0"/>
          </a:p>
        </p:txBody>
      </p:sp>
      <p:sp>
        <p:nvSpPr>
          <p:cNvPr id="3" name="Zástupný symbol pro obsah 2"/>
          <p:cNvSpPr>
            <a:spLocks noGrp="1"/>
          </p:cNvSpPr>
          <p:nvPr>
            <p:ph idx="1"/>
          </p:nvPr>
        </p:nvSpPr>
        <p:spPr>
          <a:xfrm>
            <a:off x="683568" y="1484784"/>
            <a:ext cx="7772400" cy="5040560"/>
          </a:xfrm>
        </p:spPr>
        <p:txBody>
          <a:bodyPr/>
          <a:lstStyle/>
          <a:p>
            <a:pPr>
              <a:buClr>
                <a:srgbClr val="C00000"/>
              </a:buClr>
              <a:buFont typeface="Wingdings" panose="05000000000000000000" pitchFamily="2" charset="2"/>
              <a:buChar char="v"/>
            </a:pPr>
            <a:r>
              <a:rPr lang="cs-CZ" sz="2200" dirty="0"/>
              <a:t>od 1. 1. 2014 se </a:t>
            </a:r>
            <a:r>
              <a:rPr lang="cs-CZ" sz="2200" dirty="0" smtClean="0"/>
              <a:t>občanská </a:t>
            </a:r>
            <a:r>
              <a:rPr lang="cs-CZ" sz="2200" dirty="0"/>
              <a:t>sdružení </a:t>
            </a:r>
            <a:r>
              <a:rPr lang="cs-CZ" sz="2200" dirty="0" smtClean="0"/>
              <a:t>dle zákona </a:t>
            </a:r>
            <a:r>
              <a:rPr lang="cs-CZ" sz="2200" dirty="0"/>
              <a:t>č. 83/1990 Sb., o sdružování občanů </a:t>
            </a:r>
            <a:r>
              <a:rPr lang="cs-CZ" sz="2200" u="sng" dirty="0" smtClean="0"/>
              <a:t>považují </a:t>
            </a:r>
            <a:r>
              <a:rPr lang="cs-CZ" sz="2200" u="sng" dirty="0"/>
              <a:t>za spolky podle </a:t>
            </a:r>
            <a:r>
              <a:rPr lang="cs-CZ" sz="2200" u="sng" dirty="0" smtClean="0"/>
              <a:t>NOZ </a:t>
            </a:r>
            <a:r>
              <a:rPr lang="cs-CZ" sz="2200" dirty="0" smtClean="0"/>
              <a:t>(§ 3045)</a:t>
            </a:r>
          </a:p>
          <a:p>
            <a:pPr>
              <a:buClr>
                <a:srgbClr val="C00000"/>
              </a:buClr>
              <a:buFont typeface="Wingdings" panose="05000000000000000000" pitchFamily="2" charset="2"/>
              <a:buChar char="Ø"/>
            </a:pPr>
            <a:r>
              <a:rPr lang="cs-CZ" sz="2200" dirty="0" smtClean="0"/>
              <a:t>alespoň </a:t>
            </a:r>
            <a:r>
              <a:rPr lang="cs-CZ" sz="2200" dirty="0"/>
              <a:t>tři osoby vedené společným zájmem mohou založit k jeho naplňování spolek jako samosprávný a dobrovolný svazek členů a spolčovat se v </a:t>
            </a:r>
            <a:r>
              <a:rPr lang="cs-CZ" sz="2200" dirty="0" smtClean="0"/>
              <a:t>něm</a:t>
            </a:r>
          </a:p>
          <a:p>
            <a:pPr>
              <a:buClr>
                <a:srgbClr val="C00000"/>
              </a:buClr>
              <a:buFont typeface="Wingdings" panose="05000000000000000000" pitchFamily="2" charset="2"/>
              <a:buChar char="Ø"/>
            </a:pPr>
            <a:r>
              <a:rPr lang="cs-CZ" sz="2200" dirty="0" smtClean="0"/>
              <a:t>hlavní </a:t>
            </a:r>
            <a:r>
              <a:rPr lang="cs-CZ" sz="2200" dirty="0"/>
              <a:t>činností spolku může být jen uspokojování a ochrana těch zájmů, k jejichž naplňování je spolek </a:t>
            </a:r>
            <a:r>
              <a:rPr lang="cs-CZ" sz="2200" dirty="0" smtClean="0"/>
              <a:t>založen; podnikání </a:t>
            </a:r>
            <a:r>
              <a:rPr lang="cs-CZ" sz="2200" dirty="0"/>
              <a:t>nebo jiná výdělečná činnost hlavní činností </a:t>
            </a:r>
            <a:r>
              <a:rPr lang="cs-CZ" sz="2200" dirty="0" smtClean="0"/>
              <a:t>spolku </a:t>
            </a:r>
            <a:r>
              <a:rPr lang="cs-CZ" sz="2200" dirty="0"/>
              <a:t>být </a:t>
            </a:r>
            <a:r>
              <a:rPr lang="cs-CZ" sz="2200" dirty="0" smtClean="0"/>
              <a:t>nemůže</a:t>
            </a:r>
          </a:p>
          <a:p>
            <a:pPr>
              <a:buClr>
                <a:srgbClr val="C00000"/>
              </a:buClr>
              <a:buFont typeface="Wingdings" panose="05000000000000000000" pitchFamily="2" charset="2"/>
              <a:buChar char="Ø"/>
            </a:pPr>
            <a:r>
              <a:rPr lang="cs-CZ" sz="2200" dirty="0" smtClean="0"/>
              <a:t>může vyvíjet </a:t>
            </a:r>
            <a:r>
              <a:rPr lang="cs-CZ" sz="2200" dirty="0"/>
              <a:t>též vedlejší hospodářskou činnost spočívající v podnikání nebo jiné výdělečné činnosti, je-li její účel v podpoře hlavní činnosti nebo v hospodárném využití spolkového </a:t>
            </a:r>
            <a:r>
              <a:rPr lang="cs-CZ" sz="2200" dirty="0" smtClean="0"/>
              <a:t>majetku</a:t>
            </a:r>
          </a:p>
          <a:p>
            <a:pPr>
              <a:buClr>
                <a:srgbClr val="C00000"/>
              </a:buClr>
              <a:buFont typeface="Wingdings" panose="05000000000000000000" pitchFamily="2" charset="2"/>
              <a:buChar char="Ø"/>
            </a:pPr>
            <a:r>
              <a:rPr lang="cs-CZ" sz="2200" dirty="0" smtClean="0"/>
              <a:t>zisk </a:t>
            </a:r>
            <a:r>
              <a:rPr lang="cs-CZ" sz="2200" dirty="0"/>
              <a:t>z činnosti spolku lze použít pouze pro spolkovou činnost včetně správy spolku</a:t>
            </a:r>
          </a:p>
        </p:txBody>
      </p:sp>
    </p:spTree>
    <p:extLst>
      <p:ext uri="{BB962C8B-B14F-4D97-AF65-F5344CB8AC3E}">
        <p14:creationId xmlns:p14="http://schemas.microsoft.com/office/powerpoint/2010/main" val="3652256958"/>
      </p:ext>
    </p:extLst>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Fundace (§ 303 – 401 NOZ)</a:t>
            </a:r>
            <a:endParaRPr lang="cs-CZ" dirty="0"/>
          </a:p>
        </p:txBody>
      </p:sp>
      <p:sp>
        <p:nvSpPr>
          <p:cNvPr id="3" name="Zástupný symbol pro obsah 2"/>
          <p:cNvSpPr>
            <a:spLocks noGrp="1"/>
          </p:cNvSpPr>
          <p:nvPr>
            <p:ph idx="1"/>
          </p:nvPr>
        </p:nvSpPr>
        <p:spPr>
          <a:xfrm>
            <a:off x="685800" y="1637969"/>
            <a:ext cx="7772400" cy="4815367"/>
          </a:xfrm>
        </p:spPr>
        <p:txBody>
          <a:bodyPr/>
          <a:lstStyle/>
          <a:p>
            <a:pPr>
              <a:buClr>
                <a:srgbClr val="C00000"/>
              </a:buClr>
              <a:buFont typeface="Wingdings" panose="05000000000000000000" pitchFamily="2" charset="2"/>
              <a:buChar char="v"/>
            </a:pPr>
            <a:r>
              <a:rPr lang="cs-CZ" sz="2100" dirty="0" smtClean="0"/>
              <a:t>právnická </a:t>
            </a:r>
            <a:r>
              <a:rPr lang="cs-CZ" sz="2100" dirty="0"/>
              <a:t>osoba </a:t>
            </a:r>
            <a:r>
              <a:rPr lang="cs-CZ" sz="2100" u="sng" dirty="0"/>
              <a:t>vytvořená majetkem </a:t>
            </a:r>
            <a:r>
              <a:rPr lang="cs-CZ" sz="2100" dirty="0"/>
              <a:t>vyčleněným k určitému </a:t>
            </a:r>
            <a:r>
              <a:rPr lang="cs-CZ" sz="2100" dirty="0" smtClean="0"/>
              <a:t>účelu; její </a:t>
            </a:r>
            <a:r>
              <a:rPr lang="cs-CZ" sz="2100" dirty="0"/>
              <a:t>činnost se váže na účel, k němuž byla </a:t>
            </a:r>
            <a:r>
              <a:rPr lang="cs-CZ" sz="2100" dirty="0" smtClean="0"/>
              <a:t>zřízena</a:t>
            </a:r>
          </a:p>
          <a:p>
            <a:pPr>
              <a:buClr>
                <a:srgbClr val="C00000"/>
              </a:buClr>
              <a:buFont typeface="Wingdings" panose="05000000000000000000" pitchFamily="2" charset="2"/>
              <a:buChar char="v"/>
            </a:pPr>
            <a:r>
              <a:rPr lang="cs-CZ" sz="2100" dirty="0" smtClean="0"/>
              <a:t>„automatická transformace“– </a:t>
            </a:r>
            <a:r>
              <a:rPr lang="cs-CZ" sz="2100" dirty="0"/>
              <a:t>nadace i nadační fondy </a:t>
            </a:r>
            <a:r>
              <a:rPr lang="cs-CZ" sz="2100" dirty="0" smtClean="0"/>
              <a:t>dle zákona </a:t>
            </a:r>
            <a:r>
              <a:rPr lang="cs-CZ" sz="2100" dirty="0"/>
              <a:t>č. 227/1997 Sb., o nadacích a nadačních fondech </a:t>
            </a:r>
            <a:r>
              <a:rPr lang="cs-CZ" sz="2100" u="sng" dirty="0"/>
              <a:t>se považují za nadace a nadační fondy</a:t>
            </a:r>
            <a:r>
              <a:rPr lang="cs-CZ" sz="2100" dirty="0"/>
              <a:t> vzniklé podle NOZ (§ 3049 NOZ)</a:t>
            </a:r>
          </a:p>
          <a:p>
            <a:pPr marL="0" indent="0">
              <a:buNone/>
            </a:pPr>
            <a:endParaRPr lang="cs-CZ" sz="900" dirty="0" smtClean="0"/>
          </a:p>
          <a:p>
            <a:pPr marL="0" indent="0">
              <a:buNone/>
            </a:pPr>
            <a:r>
              <a:rPr lang="cs-CZ" sz="2100" u="sng" cap="all" dirty="0" smtClean="0"/>
              <a:t>Nadace</a:t>
            </a:r>
          </a:p>
          <a:p>
            <a:pPr>
              <a:buClr>
                <a:srgbClr val="C00000"/>
              </a:buClr>
              <a:buFont typeface="Wingdings" panose="05000000000000000000" pitchFamily="2" charset="2"/>
              <a:buChar char="Ø"/>
            </a:pPr>
            <a:r>
              <a:rPr lang="cs-CZ" sz="2000" dirty="0"/>
              <a:t>z</a:t>
            </a:r>
            <a:r>
              <a:rPr lang="cs-CZ" sz="2000" dirty="0" smtClean="0"/>
              <a:t>akládá se k </a:t>
            </a:r>
            <a:r>
              <a:rPr lang="cs-CZ" sz="2000" dirty="0"/>
              <a:t>trvalé službě společensky nebo hospodářsky užitečnému </a:t>
            </a:r>
            <a:r>
              <a:rPr lang="cs-CZ" sz="2000" dirty="0" smtClean="0"/>
              <a:t>účelu</a:t>
            </a:r>
          </a:p>
          <a:p>
            <a:pPr>
              <a:buClr>
                <a:srgbClr val="C00000"/>
              </a:buClr>
              <a:buFont typeface="Wingdings" panose="05000000000000000000" pitchFamily="2" charset="2"/>
              <a:buChar char="Ø"/>
            </a:pPr>
            <a:r>
              <a:rPr lang="cs-CZ" sz="2000" dirty="0"/>
              <a:t>ú</a:t>
            </a:r>
            <a:r>
              <a:rPr lang="cs-CZ" sz="2000" dirty="0" smtClean="0"/>
              <a:t>čel </a:t>
            </a:r>
            <a:r>
              <a:rPr lang="cs-CZ" sz="2000" dirty="0"/>
              <a:t>nadace může být </a:t>
            </a:r>
            <a:r>
              <a:rPr lang="cs-CZ" sz="2000" i="1" dirty="0"/>
              <a:t>veřejně prospěšný</a:t>
            </a:r>
            <a:r>
              <a:rPr lang="cs-CZ" sz="2000" dirty="0"/>
              <a:t>, spočívá-li v podpoře obecného blaha, i </a:t>
            </a:r>
            <a:r>
              <a:rPr lang="cs-CZ" sz="2000" i="1" dirty="0"/>
              <a:t>dobročinný</a:t>
            </a:r>
            <a:r>
              <a:rPr lang="cs-CZ" sz="2000" dirty="0"/>
              <a:t>, spočívá-li v podpoře určitého okruhu osob určených jednotlivě či </a:t>
            </a:r>
            <a:r>
              <a:rPr lang="cs-CZ" sz="2000" dirty="0" smtClean="0"/>
              <a:t>jinak</a:t>
            </a:r>
          </a:p>
          <a:p>
            <a:pPr marL="0" indent="0">
              <a:buClr>
                <a:srgbClr val="C00000"/>
              </a:buClr>
              <a:buNone/>
            </a:pPr>
            <a:r>
              <a:rPr lang="cs-CZ" sz="2100" u="sng" cap="all" dirty="0" smtClean="0"/>
              <a:t>Nadační fond</a:t>
            </a:r>
          </a:p>
          <a:p>
            <a:pPr>
              <a:buClr>
                <a:srgbClr val="C00000"/>
              </a:buClr>
              <a:buFont typeface="Wingdings" panose="05000000000000000000" pitchFamily="2" charset="2"/>
              <a:buChar char="Ø"/>
            </a:pPr>
            <a:r>
              <a:rPr lang="cs-CZ" sz="2000" dirty="0"/>
              <a:t>zakládá se </a:t>
            </a:r>
            <a:r>
              <a:rPr lang="cs-CZ" sz="2000" dirty="0" smtClean="0"/>
              <a:t>k </a:t>
            </a:r>
            <a:r>
              <a:rPr lang="cs-CZ" sz="2000" dirty="0"/>
              <a:t>účelu užitečnému společensky nebo hospodářsky</a:t>
            </a:r>
            <a:r>
              <a:rPr lang="cs-CZ" sz="2100" dirty="0"/>
              <a:t/>
            </a:r>
            <a:br>
              <a:rPr lang="cs-CZ" sz="2100" dirty="0"/>
            </a:br>
            <a:endParaRPr lang="cs-CZ" sz="2100" dirty="0"/>
          </a:p>
        </p:txBody>
      </p:sp>
    </p:spTree>
    <p:extLst>
      <p:ext uri="{BB962C8B-B14F-4D97-AF65-F5344CB8AC3E}">
        <p14:creationId xmlns:p14="http://schemas.microsoft.com/office/powerpoint/2010/main" val="369170511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500" dirty="0" smtClean="0"/>
              <a:t/>
            </a:r>
            <a:br>
              <a:rPr lang="cs-CZ" sz="2500" dirty="0" smtClean="0"/>
            </a:br>
            <a:r>
              <a:rPr lang="cs-CZ" sz="2500" dirty="0"/>
              <a:t/>
            </a:r>
            <a:br>
              <a:rPr lang="cs-CZ" sz="2500" dirty="0"/>
            </a:br>
            <a:r>
              <a:rPr lang="cs-CZ" sz="2500" dirty="0" smtClean="0"/>
              <a:t>Zpráva </a:t>
            </a:r>
            <a:r>
              <a:rPr lang="cs-CZ" sz="2500" dirty="0"/>
              <a:t>Komise ze dne 7.9.2017 o sledování vývoje na trhu EU poskytování služeb povinného auditu subjektům veřejného zájmu</a:t>
            </a:r>
            <a:r>
              <a:rPr lang="cs-CZ" dirty="0"/>
              <a:t/>
            </a:r>
            <a:br>
              <a:rPr lang="cs-CZ" dirty="0"/>
            </a:br>
            <a:endParaRPr lang="cs-CZ" dirty="0"/>
          </a:p>
        </p:txBody>
      </p:sp>
      <p:sp>
        <p:nvSpPr>
          <p:cNvPr id="3" name="Zástupný symbol pro obsah 2"/>
          <p:cNvSpPr>
            <a:spLocks noGrp="1"/>
          </p:cNvSpPr>
          <p:nvPr>
            <p:ph idx="1"/>
          </p:nvPr>
        </p:nvSpPr>
        <p:spPr/>
        <p:txBody>
          <a:bodyPr/>
          <a:lstStyle/>
          <a:p>
            <a:pPr>
              <a:buClr>
                <a:srgbClr val="FF0000"/>
              </a:buClr>
              <a:buFont typeface="Wingdings" panose="05000000000000000000" pitchFamily="2" charset="2"/>
              <a:buChar char="Ø"/>
            </a:pPr>
            <a:endParaRPr lang="cs-CZ" sz="2100" dirty="0" smtClean="0"/>
          </a:p>
          <a:p>
            <a:pPr>
              <a:buClr>
                <a:srgbClr val="FF0000"/>
              </a:buClr>
              <a:buFont typeface="Wingdings" panose="05000000000000000000" pitchFamily="2" charset="2"/>
              <a:buChar char="Ø"/>
            </a:pPr>
            <a:r>
              <a:rPr lang="cs-CZ" sz="2100" dirty="0" smtClean="0"/>
              <a:t>celkově </a:t>
            </a:r>
            <a:r>
              <a:rPr lang="cs-CZ" sz="2100" dirty="0"/>
              <a:t>v EU </a:t>
            </a:r>
            <a:r>
              <a:rPr lang="cs-CZ" sz="2100" dirty="0" smtClean="0"/>
              <a:t>přes 11.000 </a:t>
            </a:r>
            <a:r>
              <a:rPr lang="cs-CZ" sz="2100" dirty="0"/>
              <a:t>subjektů veřejného zájmu</a:t>
            </a:r>
            <a:endParaRPr lang="cs-CZ" sz="2100" dirty="0" smtClean="0"/>
          </a:p>
          <a:p>
            <a:pPr>
              <a:buClr>
                <a:srgbClr val="FF0000"/>
              </a:buClr>
              <a:buFont typeface="Wingdings" panose="05000000000000000000" pitchFamily="2" charset="2"/>
              <a:buChar char="Ø"/>
            </a:pPr>
            <a:r>
              <a:rPr lang="cs-CZ" sz="2100" dirty="0" smtClean="0"/>
              <a:t>celkově v </a:t>
            </a:r>
            <a:r>
              <a:rPr lang="cs-CZ" sz="2100" dirty="0"/>
              <a:t>EU registrováno </a:t>
            </a:r>
            <a:r>
              <a:rPr lang="cs-CZ" sz="2100" dirty="0" smtClean="0"/>
              <a:t>250.047 osob </a:t>
            </a:r>
            <a:r>
              <a:rPr lang="cs-CZ" sz="2100" dirty="0"/>
              <a:t>jako statutární </a:t>
            </a:r>
            <a:r>
              <a:rPr lang="cs-CZ" sz="2100" dirty="0" smtClean="0"/>
              <a:t>auditoři, 26</a:t>
            </a:r>
            <a:r>
              <a:rPr lang="cs-CZ" sz="2100" dirty="0"/>
              <a:t> % </a:t>
            </a:r>
            <a:r>
              <a:rPr lang="cs-CZ" sz="2100" dirty="0" smtClean="0"/>
              <a:t>z nich zaměstnáno </a:t>
            </a:r>
            <a:r>
              <a:rPr lang="cs-CZ" sz="2100" dirty="0"/>
              <a:t>auditorských společností </a:t>
            </a:r>
          </a:p>
          <a:p>
            <a:pPr>
              <a:buClr>
                <a:srgbClr val="FF0000"/>
              </a:buClr>
              <a:buFont typeface="Wingdings" panose="05000000000000000000" pitchFamily="2" charset="2"/>
              <a:buChar char="Ø"/>
            </a:pPr>
            <a:r>
              <a:rPr lang="cs-CZ" sz="2100" dirty="0" smtClean="0"/>
              <a:t>asi </a:t>
            </a:r>
            <a:r>
              <a:rPr lang="cs-CZ" sz="2100" dirty="0"/>
              <a:t>5 % </a:t>
            </a:r>
            <a:r>
              <a:rPr lang="cs-CZ" sz="2100" dirty="0" smtClean="0"/>
              <a:t>z </a:t>
            </a:r>
            <a:r>
              <a:rPr lang="cs-CZ" sz="2100" dirty="0"/>
              <a:t>celkového počtu registrovaných auditorských společností v EU provádí povinné audity subjektů veřejného </a:t>
            </a:r>
            <a:r>
              <a:rPr lang="cs-CZ" sz="2100" dirty="0" smtClean="0"/>
              <a:t>zájmu</a:t>
            </a:r>
          </a:p>
          <a:p>
            <a:pPr>
              <a:buClr>
                <a:srgbClr val="FF0000"/>
              </a:buClr>
              <a:buFont typeface="Wingdings" panose="05000000000000000000" pitchFamily="2" charset="2"/>
              <a:buChar char="Ø"/>
            </a:pPr>
            <a:r>
              <a:rPr lang="cs-CZ" sz="2100" dirty="0"/>
              <a:t>podíl velké čtyřky (</a:t>
            </a:r>
            <a:r>
              <a:rPr lang="cs-CZ" sz="2100" dirty="0" err="1"/>
              <a:t>PwC</a:t>
            </a:r>
            <a:r>
              <a:rPr lang="cs-CZ" sz="2100" dirty="0"/>
              <a:t>, </a:t>
            </a:r>
            <a:r>
              <a:rPr lang="cs-CZ" sz="2100" dirty="0" err="1"/>
              <a:t>Deloitte</a:t>
            </a:r>
            <a:r>
              <a:rPr lang="cs-CZ" sz="2100" dirty="0"/>
              <a:t>, KPMG a EY) na trhu je téměř 70 % </a:t>
            </a:r>
            <a:r>
              <a:rPr lang="cs-CZ" sz="2100" dirty="0" smtClean="0"/>
              <a:t>dle počet povinných </a:t>
            </a:r>
            <a:r>
              <a:rPr lang="cs-CZ" sz="2100" dirty="0"/>
              <a:t>auditů </a:t>
            </a:r>
            <a:r>
              <a:rPr lang="cs-CZ" sz="2100" dirty="0" smtClean="0"/>
              <a:t>SVZ, 80 % dle obratu</a:t>
            </a:r>
            <a:endParaRPr lang="cs-CZ" sz="2100" dirty="0"/>
          </a:p>
          <a:p>
            <a:pPr marL="0" indent="0">
              <a:buNone/>
            </a:pPr>
            <a:endParaRPr lang="cs-CZ" dirty="0"/>
          </a:p>
          <a:p>
            <a:pPr marL="0" indent="0">
              <a:buNone/>
            </a:pPr>
            <a:r>
              <a:rPr lang="cs-CZ" sz="1500" dirty="0">
                <a:hlinkClick r:id="rId2"/>
              </a:rPr>
              <a:t>https://eur-lex.europa.eu/legal-content/CS/TXT/?</a:t>
            </a:r>
            <a:r>
              <a:rPr lang="cs-CZ" sz="1500" dirty="0" smtClean="0">
                <a:hlinkClick r:id="rId2"/>
              </a:rPr>
              <a:t>qid=1574247477629&amp;uri=CELEX:52017DC0464</a:t>
            </a:r>
            <a:endParaRPr lang="cs-CZ" sz="1500" dirty="0" smtClean="0"/>
          </a:p>
        </p:txBody>
      </p:sp>
    </p:spTree>
    <p:extLst>
      <p:ext uri="{BB962C8B-B14F-4D97-AF65-F5344CB8AC3E}">
        <p14:creationId xmlns:p14="http://schemas.microsoft.com/office/powerpoint/2010/main" val="3134343521"/>
      </p:ext>
    </p:extLst>
  </p:cSld>
  <p:clrMapOvr>
    <a:masterClrMapping/>
  </p:clrMapOvr>
  <p:transition advTm="29325">
    <p:wipe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Nadace</a:t>
            </a:r>
            <a:endParaRPr lang="cs-CZ" dirty="0"/>
          </a:p>
        </p:txBody>
      </p:sp>
      <p:sp>
        <p:nvSpPr>
          <p:cNvPr id="3" name="Zástupný symbol pro obsah 2"/>
          <p:cNvSpPr>
            <a:spLocks noGrp="1"/>
          </p:cNvSpPr>
          <p:nvPr>
            <p:ph idx="1"/>
          </p:nvPr>
        </p:nvSpPr>
        <p:spPr>
          <a:xfrm>
            <a:off x="685800" y="1700808"/>
            <a:ext cx="7772400" cy="4824536"/>
          </a:xfrm>
        </p:spPr>
        <p:txBody>
          <a:bodyPr/>
          <a:lstStyle/>
          <a:p>
            <a:pPr>
              <a:buClr>
                <a:srgbClr val="C00000"/>
              </a:buClr>
              <a:buFont typeface="Wingdings" panose="05000000000000000000" pitchFamily="2" charset="2"/>
              <a:buChar char="Ø"/>
            </a:pPr>
            <a:r>
              <a:rPr lang="cs-CZ" sz="2200" dirty="0" smtClean="0"/>
              <a:t>může </a:t>
            </a:r>
            <a:r>
              <a:rPr lang="cs-CZ" sz="2200" dirty="0"/>
              <a:t>podnikat, pokud podnikání představuje pouhou vedlejší činnost a výtěžky podnikání slouží jen k podpoře jejího účelu; </a:t>
            </a:r>
            <a:r>
              <a:rPr lang="cs-CZ" sz="2200" dirty="0" smtClean="0"/>
              <a:t>podnikat </a:t>
            </a:r>
            <a:r>
              <a:rPr lang="cs-CZ" sz="2200" dirty="0"/>
              <a:t>nesmí, pokud to zakladatel v nadační listině </a:t>
            </a:r>
            <a:r>
              <a:rPr lang="cs-CZ" sz="2200" dirty="0" smtClean="0"/>
              <a:t>vyloučil</a:t>
            </a:r>
            <a:endParaRPr lang="cs-CZ" sz="2200" b="1" dirty="0"/>
          </a:p>
          <a:p>
            <a:pPr>
              <a:buClr>
                <a:srgbClr val="C00000"/>
              </a:buClr>
              <a:buFont typeface="Wingdings" panose="05000000000000000000" pitchFamily="2" charset="2"/>
              <a:buChar char="Ø"/>
            </a:pPr>
            <a:r>
              <a:rPr lang="cs-CZ" sz="2200" dirty="0" smtClean="0"/>
              <a:t>majetek </a:t>
            </a:r>
            <a:r>
              <a:rPr lang="cs-CZ" sz="2200" dirty="0"/>
              <a:t>nadace tvoří </a:t>
            </a:r>
            <a:r>
              <a:rPr lang="cs-CZ" sz="2200" u="sng" dirty="0"/>
              <a:t>nadační jistina a ostatní </a:t>
            </a:r>
            <a:r>
              <a:rPr lang="cs-CZ" sz="2200" u="sng" dirty="0" smtClean="0"/>
              <a:t>majetek</a:t>
            </a:r>
            <a:endParaRPr lang="cs-CZ" sz="2200" dirty="0"/>
          </a:p>
          <a:p>
            <a:pPr>
              <a:buClr>
                <a:srgbClr val="C00000"/>
              </a:buClr>
              <a:buFont typeface="Wingdings" panose="05000000000000000000" pitchFamily="2" charset="2"/>
              <a:buChar char="Ø"/>
            </a:pPr>
            <a:r>
              <a:rPr lang="cs-CZ" sz="2200" u="sng" dirty="0" smtClean="0"/>
              <a:t>nadační </a:t>
            </a:r>
            <a:r>
              <a:rPr lang="cs-CZ" sz="2200" u="sng" dirty="0"/>
              <a:t>jistinu </a:t>
            </a:r>
            <a:r>
              <a:rPr lang="cs-CZ" sz="2200" dirty="0"/>
              <a:t>tvoří soubor předmětů vkladů do nadace, popřípadě i nadačních </a:t>
            </a:r>
            <a:r>
              <a:rPr lang="cs-CZ" sz="2200" dirty="0" smtClean="0"/>
              <a:t>darů; celková hodnota alespoň ve výši </a:t>
            </a:r>
            <a:r>
              <a:rPr lang="cs-CZ" sz="2200" dirty="0"/>
              <a:t>500.000 </a:t>
            </a:r>
            <a:r>
              <a:rPr lang="cs-CZ" sz="2200" dirty="0" smtClean="0"/>
              <a:t>Kč; peněžní </a:t>
            </a:r>
            <a:r>
              <a:rPr lang="cs-CZ" sz="2200" dirty="0"/>
              <a:t>vyjádření nadační jistiny je </a:t>
            </a:r>
            <a:r>
              <a:rPr lang="cs-CZ" sz="2200" u="sng" dirty="0"/>
              <a:t>nadační </a:t>
            </a:r>
            <a:r>
              <a:rPr lang="cs-CZ" sz="2200" u="sng" dirty="0" smtClean="0"/>
              <a:t>kapitál</a:t>
            </a:r>
            <a:r>
              <a:rPr lang="cs-CZ" sz="2200" dirty="0"/>
              <a:t>,</a:t>
            </a:r>
            <a:r>
              <a:rPr lang="cs-CZ" sz="2200" dirty="0" smtClean="0"/>
              <a:t> jeho výše se </a:t>
            </a:r>
            <a:r>
              <a:rPr lang="cs-CZ" sz="2200" dirty="0"/>
              <a:t>zapisuje do veřejného </a:t>
            </a:r>
            <a:r>
              <a:rPr lang="cs-CZ" sz="2200" dirty="0" smtClean="0"/>
              <a:t>rejstříku </a:t>
            </a:r>
          </a:p>
          <a:p>
            <a:pPr>
              <a:buClr>
                <a:srgbClr val="C00000"/>
              </a:buClr>
              <a:buFont typeface="Wingdings" panose="05000000000000000000" pitchFamily="2" charset="2"/>
              <a:buChar char="Ø"/>
            </a:pPr>
            <a:r>
              <a:rPr lang="cs-CZ" sz="2200" dirty="0" smtClean="0"/>
              <a:t>dosahuje-li </a:t>
            </a:r>
            <a:r>
              <a:rPr lang="cs-CZ" sz="2200" u="sng" dirty="0"/>
              <a:t>nadační kapitál nebo obrat</a:t>
            </a:r>
            <a:r>
              <a:rPr lang="cs-CZ" sz="2200" dirty="0"/>
              <a:t> nadace v uplynulém účetním období výše </a:t>
            </a:r>
            <a:r>
              <a:rPr lang="cs-CZ" sz="2200" u="sng" dirty="0"/>
              <a:t>alespoň 5 mil. </a:t>
            </a:r>
            <a:r>
              <a:rPr lang="cs-CZ" sz="2200" u="sng" dirty="0" smtClean="0"/>
              <a:t>Kč</a:t>
            </a:r>
            <a:r>
              <a:rPr lang="cs-CZ" sz="2200" dirty="0" smtClean="0"/>
              <a:t>, podléhají </a:t>
            </a:r>
            <a:r>
              <a:rPr lang="cs-CZ" sz="2200" dirty="0"/>
              <a:t>řádná účetní závěrka, mimořádná účetní závěrka a konsolidovaná účetní závěrka </a:t>
            </a:r>
            <a:r>
              <a:rPr lang="cs-CZ" sz="2200" u="sng" dirty="0"/>
              <a:t>ověření </a:t>
            </a:r>
            <a:r>
              <a:rPr lang="cs-CZ" sz="2200" u="sng" dirty="0" smtClean="0"/>
              <a:t>auditorem;</a:t>
            </a:r>
            <a:r>
              <a:rPr lang="cs-CZ" sz="2200" dirty="0" smtClean="0"/>
              <a:t> též </a:t>
            </a:r>
            <a:r>
              <a:rPr lang="cs-CZ" sz="2200" dirty="0"/>
              <a:t>rozhoduje-li se podle ní o zvýšení nebo snížení nadačního kapitálu, nebo o </a:t>
            </a:r>
            <a:r>
              <a:rPr lang="cs-CZ" sz="2200" dirty="0" smtClean="0"/>
              <a:t>přeměně</a:t>
            </a:r>
            <a:endParaRPr lang="cs-CZ" sz="2200" b="1" dirty="0"/>
          </a:p>
        </p:txBody>
      </p:sp>
    </p:spTree>
    <p:extLst>
      <p:ext uri="{BB962C8B-B14F-4D97-AF65-F5344CB8AC3E}">
        <p14:creationId xmlns:p14="http://schemas.microsoft.com/office/powerpoint/2010/main" val="4207697032"/>
      </p:ext>
    </p:extLst>
  </p:cSld>
  <p:clrMapOvr>
    <a:masterClrMapping/>
  </p:clrMapOvr>
  <p:transition>
    <p:wipe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300" dirty="0" smtClean="0"/>
              <a:t>Nadace – výroční zpráva (§ 358 – 361)</a:t>
            </a:r>
            <a:endParaRPr lang="cs-CZ" sz="3300" dirty="0"/>
          </a:p>
        </p:txBody>
      </p:sp>
      <p:sp>
        <p:nvSpPr>
          <p:cNvPr id="3" name="Zástupný symbol pro obsah 2"/>
          <p:cNvSpPr>
            <a:spLocks noGrp="1"/>
          </p:cNvSpPr>
          <p:nvPr>
            <p:ph idx="1"/>
          </p:nvPr>
        </p:nvSpPr>
        <p:spPr>
          <a:xfrm>
            <a:off x="685800" y="1484784"/>
            <a:ext cx="7772400" cy="4824536"/>
          </a:xfrm>
        </p:spPr>
        <p:txBody>
          <a:bodyPr/>
          <a:lstStyle/>
          <a:p>
            <a:pPr>
              <a:buClr>
                <a:srgbClr val="C00000"/>
              </a:buClr>
              <a:buFont typeface="Wingdings" panose="05000000000000000000" pitchFamily="2" charset="2"/>
              <a:buChar char="v"/>
            </a:pPr>
            <a:r>
              <a:rPr lang="cs-CZ" sz="1900" dirty="0" smtClean="0"/>
              <a:t>povinnost sestavení do </a:t>
            </a:r>
            <a:r>
              <a:rPr lang="cs-CZ" sz="1900" dirty="0"/>
              <a:t>konce </a:t>
            </a:r>
            <a:r>
              <a:rPr lang="cs-CZ" sz="1900" dirty="0" smtClean="0"/>
              <a:t>6. </a:t>
            </a:r>
            <a:r>
              <a:rPr lang="cs-CZ" sz="1900" dirty="0"/>
              <a:t>měsíce od uplynutí </a:t>
            </a:r>
            <a:r>
              <a:rPr lang="cs-CZ" sz="1900" dirty="0" smtClean="0"/>
              <a:t>účetního období</a:t>
            </a:r>
            <a:endParaRPr lang="cs-CZ" sz="1900" dirty="0"/>
          </a:p>
          <a:p>
            <a:pPr>
              <a:buClr>
                <a:srgbClr val="C00000"/>
              </a:buClr>
              <a:buFont typeface="Wingdings" panose="05000000000000000000" pitchFamily="2" charset="2"/>
              <a:buChar char="v"/>
            </a:pPr>
            <a:r>
              <a:rPr lang="cs-CZ" sz="1900" dirty="0" smtClean="0"/>
              <a:t>obsahuje </a:t>
            </a:r>
            <a:r>
              <a:rPr lang="cs-CZ" sz="1900" dirty="0"/>
              <a:t>účetní závěrku a přehled o veškeré činnosti </a:t>
            </a:r>
            <a:r>
              <a:rPr lang="cs-CZ" sz="1900" dirty="0" smtClean="0"/>
              <a:t>včetně zhodnocení</a:t>
            </a:r>
          </a:p>
          <a:p>
            <a:pPr marL="0" indent="0">
              <a:buClr>
                <a:srgbClr val="C00000"/>
              </a:buClr>
              <a:buNone/>
            </a:pPr>
            <a:r>
              <a:rPr lang="cs-CZ" sz="1900" dirty="0" smtClean="0"/>
              <a:t>Ve </a:t>
            </a:r>
            <a:r>
              <a:rPr lang="cs-CZ" sz="1900" dirty="0"/>
              <a:t>výroční zprávě nadace uvede </a:t>
            </a:r>
            <a:r>
              <a:rPr lang="cs-CZ" sz="1900" dirty="0" smtClean="0"/>
              <a:t>alespoň:</a:t>
            </a:r>
            <a:endParaRPr lang="cs-CZ" sz="1900" dirty="0"/>
          </a:p>
          <a:p>
            <a:pPr>
              <a:buClr>
                <a:srgbClr val="C00000"/>
              </a:buClr>
              <a:buFont typeface="Wingdings" panose="05000000000000000000" pitchFamily="2" charset="2"/>
              <a:buChar char="Ø"/>
            </a:pPr>
            <a:r>
              <a:rPr lang="cs-CZ" sz="1900" dirty="0" smtClean="0"/>
              <a:t>přehled </a:t>
            </a:r>
            <a:r>
              <a:rPr lang="cs-CZ" sz="1900" dirty="0"/>
              <a:t>o vlastním majetku a </a:t>
            </a:r>
            <a:r>
              <a:rPr lang="cs-CZ" sz="1900" dirty="0" smtClean="0"/>
              <a:t>závazcích</a:t>
            </a:r>
            <a:endParaRPr lang="cs-CZ" sz="1900" dirty="0"/>
          </a:p>
          <a:p>
            <a:pPr>
              <a:buClr>
                <a:srgbClr val="C00000"/>
              </a:buClr>
              <a:buFont typeface="Wingdings" panose="05000000000000000000" pitchFamily="2" charset="2"/>
              <a:buChar char="Ø"/>
            </a:pPr>
            <a:r>
              <a:rPr lang="cs-CZ" sz="1900" dirty="0" smtClean="0"/>
              <a:t>přehled </a:t>
            </a:r>
            <a:r>
              <a:rPr lang="cs-CZ" sz="1900" dirty="0"/>
              <a:t>o osobách, které poskytly nadační dar </a:t>
            </a:r>
            <a:r>
              <a:rPr lang="cs-CZ" sz="1900" dirty="0" smtClean="0"/>
              <a:t>vyšší </a:t>
            </a:r>
            <a:r>
              <a:rPr lang="cs-CZ" sz="1900" dirty="0"/>
              <a:t>než </a:t>
            </a:r>
            <a:r>
              <a:rPr lang="cs-CZ" sz="1900" dirty="0" smtClean="0"/>
              <a:t>10.000 Kč</a:t>
            </a:r>
            <a:endParaRPr lang="cs-CZ" sz="1900" dirty="0"/>
          </a:p>
          <a:p>
            <a:pPr>
              <a:buClr>
                <a:srgbClr val="C00000"/>
              </a:buClr>
              <a:buFont typeface="Wingdings" panose="05000000000000000000" pitchFamily="2" charset="2"/>
              <a:buChar char="Ø"/>
            </a:pPr>
            <a:r>
              <a:rPr lang="cs-CZ" sz="1900" dirty="0" smtClean="0"/>
              <a:t>přehled </a:t>
            </a:r>
            <a:r>
              <a:rPr lang="cs-CZ" sz="1900" dirty="0"/>
              <a:t>o tom, jak byl majetek nadace </a:t>
            </a:r>
            <a:r>
              <a:rPr lang="cs-CZ" sz="1900" dirty="0" smtClean="0"/>
              <a:t>použit</a:t>
            </a:r>
            <a:endParaRPr lang="cs-CZ" sz="1900" dirty="0"/>
          </a:p>
          <a:p>
            <a:pPr>
              <a:buClr>
                <a:srgbClr val="C00000"/>
              </a:buClr>
              <a:buFont typeface="Wingdings" panose="05000000000000000000" pitchFamily="2" charset="2"/>
              <a:buChar char="Ø"/>
            </a:pPr>
            <a:r>
              <a:rPr lang="cs-CZ" sz="1900" dirty="0" smtClean="0"/>
              <a:t>přehled </a:t>
            </a:r>
            <a:r>
              <a:rPr lang="cs-CZ" sz="1900" dirty="0"/>
              <a:t>o osobách, </a:t>
            </a:r>
            <a:r>
              <a:rPr lang="cs-CZ" sz="1900" dirty="0" smtClean="0"/>
              <a:t>kterým </a:t>
            </a:r>
            <a:r>
              <a:rPr lang="cs-CZ" sz="1900" dirty="0"/>
              <a:t>byl poskytnut nadační příspěvek </a:t>
            </a:r>
            <a:r>
              <a:rPr lang="cs-CZ" sz="1900" dirty="0" smtClean="0"/>
              <a:t>vyšší </a:t>
            </a:r>
            <a:r>
              <a:rPr lang="cs-CZ" sz="1900" dirty="0"/>
              <a:t>než </a:t>
            </a:r>
            <a:r>
              <a:rPr lang="cs-CZ" sz="1900" dirty="0" smtClean="0"/>
              <a:t>10.000 Kč</a:t>
            </a:r>
          </a:p>
          <a:p>
            <a:pPr>
              <a:buClr>
                <a:srgbClr val="C00000"/>
              </a:buClr>
              <a:buFont typeface="Wingdings" panose="05000000000000000000" pitchFamily="2" charset="2"/>
              <a:buChar char="Ø"/>
            </a:pPr>
            <a:r>
              <a:rPr lang="cs-CZ" sz="1900" dirty="0" smtClean="0"/>
              <a:t>zhodnocení dodržení pravidel </a:t>
            </a:r>
            <a:r>
              <a:rPr lang="cs-CZ" sz="1900" dirty="0"/>
              <a:t>pro poskytování nadačních příspěvků </a:t>
            </a:r>
            <a:r>
              <a:rPr lang="cs-CZ" sz="1900" dirty="0" smtClean="0"/>
              <a:t>a </a:t>
            </a:r>
            <a:r>
              <a:rPr lang="cs-CZ" sz="1900" dirty="0"/>
              <a:t>přehled nákladů na vlastní správu </a:t>
            </a:r>
          </a:p>
          <a:p>
            <a:pPr>
              <a:buClr>
                <a:srgbClr val="C00000"/>
              </a:buClr>
              <a:buFont typeface="Wingdings" panose="05000000000000000000" pitchFamily="2" charset="2"/>
              <a:buChar char="Ø"/>
            </a:pPr>
            <a:r>
              <a:rPr lang="cs-CZ" sz="1900" dirty="0" smtClean="0"/>
              <a:t>zhodnocení </a:t>
            </a:r>
            <a:r>
              <a:rPr lang="cs-CZ" sz="1900" dirty="0"/>
              <a:t>základních údajů roční účetní závěrky a </a:t>
            </a:r>
            <a:r>
              <a:rPr lang="cs-CZ" sz="1900" u="sng" dirty="0"/>
              <a:t>zprávu auditora, je-li nadace povinna mít účetní závěrku ověřenou </a:t>
            </a:r>
            <a:r>
              <a:rPr lang="cs-CZ" sz="1900" u="sng" dirty="0" smtClean="0"/>
              <a:t>auditorem</a:t>
            </a:r>
            <a:endParaRPr lang="cs-CZ" sz="1900" dirty="0"/>
          </a:p>
          <a:p>
            <a:pPr>
              <a:buClr>
                <a:srgbClr val="C00000"/>
              </a:buClr>
              <a:buFont typeface="Wingdings" panose="05000000000000000000" pitchFamily="2" charset="2"/>
              <a:buChar char="v"/>
            </a:pPr>
            <a:r>
              <a:rPr lang="cs-CZ" sz="1900" dirty="0" smtClean="0"/>
              <a:t>uveřejní </a:t>
            </a:r>
            <a:r>
              <a:rPr lang="cs-CZ" sz="1900" dirty="0"/>
              <a:t>do </a:t>
            </a:r>
            <a:r>
              <a:rPr lang="cs-CZ" sz="1900" dirty="0" smtClean="0"/>
              <a:t>30 </a:t>
            </a:r>
            <a:r>
              <a:rPr lang="cs-CZ" sz="1900" dirty="0"/>
              <a:t>dnů od jejího schválení správní radou a zpřístupní ji také ve svém </a:t>
            </a:r>
            <a:r>
              <a:rPr lang="cs-CZ" sz="1900" dirty="0" smtClean="0"/>
              <a:t>sídle; není-li </a:t>
            </a:r>
            <a:r>
              <a:rPr lang="cs-CZ" sz="1900" dirty="0"/>
              <a:t>nadace zřízena jako veřejně prospěšná, postačí </a:t>
            </a:r>
            <a:r>
              <a:rPr lang="cs-CZ" sz="1900" dirty="0" smtClean="0"/>
              <a:t>v sídle</a:t>
            </a:r>
            <a:endParaRPr lang="cs-CZ" sz="1900" b="1" dirty="0"/>
          </a:p>
        </p:txBody>
      </p:sp>
    </p:spTree>
    <p:extLst>
      <p:ext uri="{BB962C8B-B14F-4D97-AF65-F5344CB8AC3E}">
        <p14:creationId xmlns:p14="http://schemas.microsoft.com/office/powerpoint/2010/main" val="2360036085"/>
      </p:ext>
    </p:extLst>
  </p:cSld>
  <p:clrMapOvr>
    <a:masterClrMapping/>
  </p:clrMapOvr>
  <p:transition>
    <p:wipe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Nadační fond</a:t>
            </a:r>
            <a:endParaRPr lang="cs-CZ" dirty="0"/>
          </a:p>
        </p:txBody>
      </p:sp>
      <p:sp>
        <p:nvSpPr>
          <p:cNvPr id="3" name="Zástupný symbol pro obsah 2"/>
          <p:cNvSpPr>
            <a:spLocks noGrp="1"/>
          </p:cNvSpPr>
          <p:nvPr>
            <p:ph idx="1"/>
          </p:nvPr>
        </p:nvSpPr>
        <p:spPr>
          <a:xfrm>
            <a:off x="685800" y="1772816"/>
            <a:ext cx="7772400" cy="4896544"/>
          </a:xfrm>
        </p:spPr>
        <p:txBody>
          <a:bodyPr/>
          <a:lstStyle/>
          <a:p>
            <a:pPr>
              <a:buClr>
                <a:srgbClr val="C00000"/>
              </a:buClr>
              <a:buFont typeface="Wingdings" panose="05000000000000000000" pitchFamily="2" charset="2"/>
              <a:buChar char="Ø"/>
            </a:pPr>
            <a:r>
              <a:rPr lang="cs-CZ" sz="2000" dirty="0" smtClean="0"/>
              <a:t>zakladatel </a:t>
            </a:r>
            <a:r>
              <a:rPr lang="cs-CZ" sz="2000" dirty="0"/>
              <a:t>zakládá </a:t>
            </a:r>
            <a:r>
              <a:rPr lang="cs-CZ" sz="2000" u="sng" dirty="0" smtClean="0"/>
              <a:t>k </a:t>
            </a:r>
            <a:r>
              <a:rPr lang="cs-CZ" sz="2000" u="sng" dirty="0"/>
              <a:t>účelu užitečnému společensky nebo </a:t>
            </a:r>
            <a:r>
              <a:rPr lang="cs-CZ" sz="2000" u="sng" dirty="0" smtClean="0"/>
              <a:t>hospodářsky</a:t>
            </a:r>
            <a:endParaRPr lang="cs-CZ" sz="2000" u="sng" dirty="0"/>
          </a:p>
          <a:p>
            <a:pPr>
              <a:buClr>
                <a:srgbClr val="C00000"/>
              </a:buClr>
              <a:buFont typeface="Wingdings" panose="05000000000000000000" pitchFamily="2" charset="2"/>
              <a:buChar char="Ø"/>
            </a:pPr>
            <a:r>
              <a:rPr lang="cs-CZ" sz="2000" dirty="0" smtClean="0"/>
              <a:t>majetek </a:t>
            </a:r>
            <a:r>
              <a:rPr lang="cs-CZ" sz="2000" dirty="0"/>
              <a:t>nadačního fondu tvoří soubor vzniklý z vkladů a darů, jejichž předmět nemusí splňovat předpoklad trvalého </a:t>
            </a:r>
            <a:r>
              <a:rPr lang="cs-CZ" sz="2000" dirty="0" smtClean="0"/>
              <a:t>výnosu; lze jej </a:t>
            </a:r>
            <a:r>
              <a:rPr lang="cs-CZ" sz="2000" dirty="0"/>
              <a:t>zcizit, je-li to v souladu s účelem nadačního </a:t>
            </a:r>
            <a:r>
              <a:rPr lang="cs-CZ" sz="2000" dirty="0" smtClean="0"/>
              <a:t>fondu, lze </a:t>
            </a:r>
            <a:r>
              <a:rPr lang="cs-CZ" sz="2000" dirty="0"/>
              <a:t>jej též použít k investici považované za </a:t>
            </a:r>
            <a:r>
              <a:rPr lang="cs-CZ" sz="2000" dirty="0" smtClean="0"/>
              <a:t>obezřetnou</a:t>
            </a:r>
          </a:p>
          <a:p>
            <a:pPr>
              <a:buClr>
                <a:srgbClr val="C00000"/>
              </a:buClr>
              <a:buFont typeface="Wingdings" panose="05000000000000000000" pitchFamily="2" charset="2"/>
              <a:buChar char="Ø"/>
            </a:pPr>
            <a:r>
              <a:rPr lang="cs-CZ" sz="2000" dirty="0" smtClean="0"/>
              <a:t>nevytváří </a:t>
            </a:r>
            <a:r>
              <a:rPr lang="cs-CZ" sz="2000" dirty="0"/>
              <a:t>nadační jistinu ani nadační </a:t>
            </a:r>
            <a:r>
              <a:rPr lang="cs-CZ" sz="2000" dirty="0" smtClean="0"/>
              <a:t>kapitál</a:t>
            </a:r>
          </a:p>
          <a:p>
            <a:pPr>
              <a:buClr>
                <a:srgbClr val="C00000"/>
              </a:buClr>
              <a:buFont typeface="Wingdings" panose="05000000000000000000" pitchFamily="2" charset="2"/>
              <a:buChar char="Ø"/>
            </a:pPr>
            <a:r>
              <a:rPr lang="cs-CZ" sz="2000" dirty="0" smtClean="0"/>
              <a:t> podrobnější </a:t>
            </a:r>
            <a:r>
              <a:rPr lang="cs-CZ" sz="2000" dirty="0"/>
              <a:t>úprava není v NOZ </a:t>
            </a:r>
            <a:r>
              <a:rPr lang="cs-CZ" sz="2000" dirty="0" smtClean="0"/>
              <a:t>obsažena; nelze-li </a:t>
            </a:r>
            <a:r>
              <a:rPr lang="cs-CZ" sz="2000" dirty="0"/>
              <a:t>právní případ rozhodnout na základě výslovného ustanovení, posoudí se podle ustanovení, které se týká právního případu co do obsahu a účelu posuzovanému právnímu případu </a:t>
            </a:r>
            <a:r>
              <a:rPr lang="cs-CZ" sz="2000" dirty="0" smtClean="0"/>
              <a:t>nejbližšího (§ </a:t>
            </a:r>
            <a:r>
              <a:rPr lang="cs-CZ" sz="2000" dirty="0"/>
              <a:t>10 odst. 1 </a:t>
            </a:r>
            <a:r>
              <a:rPr lang="cs-CZ" sz="2000" dirty="0" smtClean="0"/>
              <a:t>NOZ)</a:t>
            </a:r>
          </a:p>
          <a:p>
            <a:pPr>
              <a:buClr>
                <a:srgbClr val="C00000"/>
              </a:buClr>
              <a:buFont typeface="Wingdings" panose="05000000000000000000" pitchFamily="2" charset="2"/>
              <a:buChar char="Ø"/>
            </a:pPr>
            <a:r>
              <a:rPr lang="cs-CZ" sz="2000" dirty="0" smtClean="0"/>
              <a:t>povinnost sestavit </a:t>
            </a:r>
            <a:r>
              <a:rPr lang="cs-CZ" sz="2000" dirty="0"/>
              <a:t>výroční zprávu a zakládat ji do veřejného rejstříku </a:t>
            </a:r>
            <a:r>
              <a:rPr lang="cs-CZ" sz="2000" dirty="0" smtClean="0"/>
              <a:t>- </a:t>
            </a:r>
            <a:r>
              <a:rPr lang="cs-CZ" sz="2000" dirty="0"/>
              <a:t>je pouze na zakladateli, aby určil, zda bude </a:t>
            </a:r>
            <a:r>
              <a:rPr lang="cs-CZ" sz="2000" dirty="0" smtClean="0"/>
              <a:t>NF vypracovávat </a:t>
            </a:r>
            <a:r>
              <a:rPr lang="cs-CZ" sz="2000" dirty="0"/>
              <a:t>výroční zprávu, zda jí bude zveřejňovat či zda nechá hospodaření fondu podrobit kontrole formou </a:t>
            </a:r>
            <a:r>
              <a:rPr lang="cs-CZ" sz="2000" dirty="0" smtClean="0"/>
              <a:t>auditu (stanovisko </a:t>
            </a:r>
            <a:r>
              <a:rPr lang="cs-CZ" sz="2000" dirty="0" err="1" smtClean="0"/>
              <a:t>KANCLu</a:t>
            </a:r>
            <a:r>
              <a:rPr lang="cs-CZ" sz="2000" dirty="0" smtClean="0"/>
              <a:t>)</a:t>
            </a:r>
            <a:endParaRPr lang="cs-CZ" sz="2000" b="1" dirty="0"/>
          </a:p>
        </p:txBody>
      </p:sp>
    </p:spTree>
    <p:extLst>
      <p:ext uri="{BB962C8B-B14F-4D97-AF65-F5344CB8AC3E}">
        <p14:creationId xmlns:p14="http://schemas.microsoft.com/office/powerpoint/2010/main" val="3630801439"/>
      </p:ext>
    </p:extLst>
  </p:cSld>
  <p:clrMapOvr>
    <a:masterClrMapping/>
  </p:clrMapOvr>
  <p:transition>
    <p:wipe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Ústav (§ 402 – 418)</a:t>
            </a:r>
            <a:endParaRPr lang="cs-CZ" dirty="0"/>
          </a:p>
        </p:txBody>
      </p:sp>
      <p:sp>
        <p:nvSpPr>
          <p:cNvPr id="3" name="Zástupný symbol pro obsah 2"/>
          <p:cNvSpPr>
            <a:spLocks noGrp="1"/>
          </p:cNvSpPr>
          <p:nvPr>
            <p:ph idx="1"/>
          </p:nvPr>
        </p:nvSpPr>
        <p:spPr/>
        <p:txBody>
          <a:bodyPr/>
          <a:lstStyle/>
          <a:p>
            <a:pPr>
              <a:buClr>
                <a:srgbClr val="C00000"/>
              </a:buClr>
              <a:buFont typeface="Wingdings" panose="05000000000000000000" pitchFamily="2" charset="2"/>
              <a:buChar char="Ø"/>
            </a:pPr>
            <a:r>
              <a:rPr lang="cs-CZ" sz="2100" dirty="0" smtClean="0"/>
              <a:t>právnická </a:t>
            </a:r>
            <a:r>
              <a:rPr lang="cs-CZ" sz="2100" dirty="0"/>
              <a:t>osoba ustanovená </a:t>
            </a:r>
            <a:r>
              <a:rPr lang="cs-CZ" sz="2100" u="sng" dirty="0"/>
              <a:t>za účelem provozování činnosti užitečné společensky nebo hospodářsky s využitím své osobní a majetkové </a:t>
            </a:r>
            <a:r>
              <a:rPr lang="cs-CZ" sz="2100" u="sng" dirty="0" smtClean="0"/>
              <a:t>složky</a:t>
            </a:r>
          </a:p>
          <a:p>
            <a:pPr>
              <a:buClr>
                <a:srgbClr val="C00000"/>
              </a:buClr>
              <a:buFont typeface="Wingdings" panose="05000000000000000000" pitchFamily="2" charset="2"/>
              <a:buChar char="Ø"/>
            </a:pPr>
            <a:r>
              <a:rPr lang="cs-CZ" sz="2100" dirty="0" smtClean="0"/>
              <a:t>provozuje </a:t>
            </a:r>
            <a:r>
              <a:rPr lang="cs-CZ" sz="2100" dirty="0"/>
              <a:t>činnost, jejíž výsledky jsou každému rovnocenně dostupné za podmínek předem </a:t>
            </a:r>
            <a:r>
              <a:rPr lang="cs-CZ" sz="2100" dirty="0" smtClean="0"/>
              <a:t>stanovených</a:t>
            </a:r>
          </a:p>
          <a:p>
            <a:pPr>
              <a:buClr>
                <a:srgbClr val="C00000"/>
              </a:buClr>
              <a:buFont typeface="Wingdings" panose="05000000000000000000" pitchFamily="2" charset="2"/>
              <a:buChar char="Ø"/>
            </a:pPr>
            <a:r>
              <a:rPr lang="cs-CZ" sz="2100" dirty="0" smtClean="0"/>
              <a:t>provozuje-li </a:t>
            </a:r>
            <a:r>
              <a:rPr lang="cs-CZ" sz="2100" dirty="0"/>
              <a:t>ústav obchodní závod nebo jinou vedlejší činnost, nesmí být provoz na újmu jakosti, rozsahu a dostupnosti služeb poskytovaných v rámci hlavní činnosti </a:t>
            </a:r>
            <a:r>
              <a:rPr lang="cs-CZ" sz="2100" dirty="0" smtClean="0"/>
              <a:t>ústavu</a:t>
            </a:r>
          </a:p>
          <a:p>
            <a:pPr>
              <a:buClr>
                <a:srgbClr val="C00000"/>
              </a:buClr>
              <a:buFont typeface="Wingdings" panose="05000000000000000000" pitchFamily="2" charset="2"/>
              <a:buChar char="Ø"/>
            </a:pPr>
            <a:r>
              <a:rPr lang="cs-CZ" sz="2100" u="sng" dirty="0" smtClean="0"/>
              <a:t>účetní </a:t>
            </a:r>
            <a:r>
              <a:rPr lang="cs-CZ" sz="2100" u="sng" dirty="0"/>
              <a:t>závěrku ústavu ověřuje auditor, pokud mu to ukládá zakladatelské právní jednání nebo statut, anebo pokud výše čistého obratu ústavu překročí deset milionů </a:t>
            </a:r>
            <a:r>
              <a:rPr lang="cs-CZ" sz="2100" u="sng" dirty="0" smtClean="0"/>
              <a:t>Kč; v těchto </a:t>
            </a:r>
            <a:r>
              <a:rPr lang="cs-CZ" sz="2100" u="sng" dirty="0"/>
              <a:t>případech auditor ověřuje i výroční zprávu </a:t>
            </a:r>
            <a:r>
              <a:rPr lang="cs-CZ" sz="2100" u="sng" dirty="0" smtClean="0"/>
              <a:t>ústavu</a:t>
            </a:r>
            <a:r>
              <a:rPr lang="cs-CZ" sz="2100" u="sng" dirty="0"/>
              <a:t/>
            </a:r>
            <a:br>
              <a:rPr lang="cs-CZ" sz="2100" u="sng" dirty="0"/>
            </a:br>
            <a:endParaRPr lang="cs-CZ" sz="2100" u="sng" dirty="0"/>
          </a:p>
        </p:txBody>
      </p:sp>
    </p:spTree>
    <p:extLst>
      <p:ext uri="{BB962C8B-B14F-4D97-AF65-F5344CB8AC3E}">
        <p14:creationId xmlns:p14="http://schemas.microsoft.com/office/powerpoint/2010/main" val="1352059339"/>
      </p:ext>
    </p:extLst>
  </p:cSld>
  <p:clrMapOvr>
    <a:masterClrMapping/>
  </p:clrMapOvr>
  <p:transition>
    <p:wipe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t>Ústav – výroční zpráva (§ 416)</a:t>
            </a:r>
            <a:endParaRPr lang="cs-CZ" sz="4000" dirty="0"/>
          </a:p>
        </p:txBody>
      </p:sp>
      <p:sp>
        <p:nvSpPr>
          <p:cNvPr id="3" name="Zástupný symbol pro obsah 2"/>
          <p:cNvSpPr>
            <a:spLocks noGrp="1"/>
          </p:cNvSpPr>
          <p:nvPr>
            <p:ph idx="1"/>
          </p:nvPr>
        </p:nvSpPr>
        <p:spPr/>
        <p:txBody>
          <a:bodyPr/>
          <a:lstStyle/>
          <a:p>
            <a:pPr>
              <a:buClr>
                <a:srgbClr val="C00000"/>
              </a:buClr>
              <a:buFont typeface="Wingdings" panose="05000000000000000000" pitchFamily="2" charset="2"/>
              <a:buChar char="Ø"/>
            </a:pPr>
            <a:r>
              <a:rPr lang="cs-CZ" sz="2300" dirty="0" smtClean="0"/>
              <a:t>obsahuje </a:t>
            </a:r>
            <a:r>
              <a:rPr lang="cs-CZ" sz="2300" dirty="0"/>
              <a:t>kromě náležitostí stanovených jiným právním předpisem upravujícím účetnictví další významnější údaje o činnosti a hospodaření ústavu, včetně výše plnění poskytnutých členům orgánů ústavu, a o případných změnách zakladatelského právního jednání nebo změnách členství v orgánech </a:t>
            </a:r>
            <a:r>
              <a:rPr lang="cs-CZ" sz="2300" dirty="0" smtClean="0"/>
              <a:t>ústavu</a:t>
            </a:r>
            <a:endParaRPr lang="cs-CZ" sz="2300" dirty="0"/>
          </a:p>
          <a:p>
            <a:pPr>
              <a:buClr>
                <a:srgbClr val="C00000"/>
              </a:buClr>
              <a:buFont typeface="Wingdings" panose="05000000000000000000" pitchFamily="2" charset="2"/>
              <a:buChar char="Ø"/>
            </a:pPr>
            <a:r>
              <a:rPr lang="cs-CZ" sz="2300" dirty="0"/>
              <a:t>n</a:t>
            </a:r>
            <a:r>
              <a:rPr lang="cs-CZ" sz="2300" dirty="0" smtClean="0"/>
              <a:t>eurčí-li </a:t>
            </a:r>
            <a:r>
              <a:rPr lang="cs-CZ" sz="2300" dirty="0"/>
              <a:t>zakladatelské právní jednání i další způsob uveřejnění, uveřejní ústav výroční zprávu nejpozději do šesti měsíců po skončení účetního období uložením do sbírky </a:t>
            </a:r>
            <a:r>
              <a:rPr lang="cs-CZ" sz="2300" dirty="0" smtClean="0"/>
              <a:t>listin; každý </a:t>
            </a:r>
            <a:r>
              <a:rPr lang="cs-CZ" sz="2300" dirty="0"/>
              <a:t>může ve veřejném rejstříku do statutu nahlížet a pořizovat si z něj výpisy, opisy nebo </a:t>
            </a:r>
            <a:r>
              <a:rPr lang="cs-CZ" sz="2300" dirty="0" smtClean="0"/>
              <a:t>kopie</a:t>
            </a:r>
            <a:endParaRPr lang="cs-CZ" sz="2300" dirty="0"/>
          </a:p>
        </p:txBody>
      </p:sp>
    </p:spTree>
    <p:extLst>
      <p:ext uri="{BB962C8B-B14F-4D97-AF65-F5344CB8AC3E}">
        <p14:creationId xmlns:p14="http://schemas.microsoft.com/office/powerpoint/2010/main" val="98194861"/>
      </p:ext>
    </p:extLst>
  </p:cSld>
  <p:clrMapOvr>
    <a:masterClrMapping/>
  </p:clrMapOvr>
  <p:transition>
    <p:wipe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Obecně </a:t>
            </a:r>
            <a:r>
              <a:rPr lang="cs-CZ" sz="4000" dirty="0" smtClean="0"/>
              <a:t>prospěšná společnost</a:t>
            </a:r>
            <a:endParaRPr lang="cs-CZ" sz="4000" dirty="0"/>
          </a:p>
        </p:txBody>
      </p:sp>
      <p:sp>
        <p:nvSpPr>
          <p:cNvPr id="3" name="Zástupný symbol pro obsah 2"/>
          <p:cNvSpPr>
            <a:spLocks noGrp="1"/>
          </p:cNvSpPr>
          <p:nvPr>
            <p:ph idx="1"/>
          </p:nvPr>
        </p:nvSpPr>
        <p:spPr>
          <a:xfrm>
            <a:off x="685800" y="1628800"/>
            <a:ext cx="7772400" cy="4824536"/>
          </a:xfrm>
        </p:spPr>
        <p:txBody>
          <a:bodyPr/>
          <a:lstStyle/>
          <a:p>
            <a:pPr>
              <a:buClr>
                <a:srgbClr val="C00000"/>
              </a:buClr>
              <a:buFont typeface="Wingdings" panose="05000000000000000000" pitchFamily="2" charset="2"/>
              <a:buChar char="Ø"/>
            </a:pPr>
            <a:r>
              <a:rPr lang="cs-CZ" sz="2300" dirty="0" smtClean="0"/>
              <a:t>doposud </a:t>
            </a:r>
            <a:r>
              <a:rPr lang="cs-CZ" sz="2300" dirty="0"/>
              <a:t>existující </a:t>
            </a:r>
            <a:r>
              <a:rPr lang="cs-CZ" sz="2300" dirty="0" smtClean="0"/>
              <a:t>o.p.s. mohou </a:t>
            </a:r>
            <a:r>
              <a:rPr lang="cs-CZ" sz="2300" dirty="0"/>
              <a:t>pokračovat ve své existenci dle dosavadních právních </a:t>
            </a:r>
            <a:r>
              <a:rPr lang="cs-CZ" sz="2300" dirty="0" smtClean="0"/>
              <a:t>předpisů (</a:t>
            </a:r>
            <a:r>
              <a:rPr lang="cs-CZ" sz="2300" dirty="0"/>
              <a:t>zákon č. 248/1995 Sb., o obecně prospěšných </a:t>
            </a:r>
            <a:r>
              <a:rPr lang="cs-CZ" sz="2300" dirty="0" smtClean="0"/>
              <a:t>společnostech), </a:t>
            </a:r>
            <a:r>
              <a:rPr lang="cs-CZ" sz="2300" dirty="0"/>
              <a:t>nově však již vznikat </a:t>
            </a:r>
            <a:r>
              <a:rPr lang="cs-CZ" sz="2300" dirty="0" smtClean="0"/>
              <a:t>nebudou</a:t>
            </a:r>
          </a:p>
          <a:p>
            <a:pPr>
              <a:buClr>
                <a:srgbClr val="C00000"/>
              </a:buClr>
              <a:buFont typeface="Wingdings" panose="05000000000000000000" pitchFamily="2" charset="2"/>
              <a:buChar char="Ø"/>
            </a:pPr>
            <a:r>
              <a:rPr lang="cs-CZ" sz="2300" dirty="0" smtClean="0"/>
              <a:t>o.p.s. </a:t>
            </a:r>
            <a:r>
              <a:rPr lang="cs-CZ" sz="2300" u="sng" dirty="0" smtClean="0"/>
              <a:t>má </a:t>
            </a:r>
            <a:r>
              <a:rPr lang="cs-CZ" sz="2300" u="sng" dirty="0"/>
              <a:t>právo </a:t>
            </a:r>
            <a:r>
              <a:rPr lang="cs-CZ" sz="2300" dirty="0"/>
              <a:t>změnit svoji právní formu na ústav, nadaci nebo nadační fond podle </a:t>
            </a:r>
            <a:r>
              <a:rPr lang="cs-CZ" sz="2300" dirty="0" smtClean="0"/>
              <a:t>NOZ (§ 3050 NOZ)</a:t>
            </a:r>
          </a:p>
          <a:p>
            <a:pPr>
              <a:buClr>
                <a:srgbClr val="C00000"/>
              </a:buClr>
              <a:buFont typeface="Wingdings" panose="05000000000000000000" pitchFamily="2" charset="2"/>
              <a:buChar char="Ø"/>
            </a:pPr>
            <a:r>
              <a:rPr lang="cs-CZ" sz="2300" dirty="0" smtClean="0"/>
              <a:t>řádnou </a:t>
            </a:r>
            <a:r>
              <a:rPr lang="cs-CZ" sz="2300" dirty="0"/>
              <a:t>a mimořádnou účetní závěrku a výroční zprávu musí mít </a:t>
            </a:r>
            <a:r>
              <a:rPr lang="cs-CZ" sz="2300" u="sng" dirty="0"/>
              <a:t>ověřenu </a:t>
            </a:r>
            <a:r>
              <a:rPr lang="cs-CZ" sz="2300" u="sng" dirty="0" smtClean="0"/>
              <a:t>auditorem </a:t>
            </a:r>
            <a:r>
              <a:rPr lang="cs-CZ" sz="2300" dirty="0" smtClean="0"/>
              <a:t>o.p.s</a:t>
            </a:r>
            <a:r>
              <a:rPr lang="cs-CZ" sz="2300" b="1" i="1" dirty="0" smtClean="0"/>
              <a:t>.</a:t>
            </a:r>
            <a:r>
              <a:rPr lang="cs-CZ" sz="2300" dirty="0" smtClean="0"/>
              <a:t>, </a:t>
            </a:r>
            <a:r>
              <a:rPr lang="cs-CZ" sz="2300" dirty="0"/>
              <a:t>které jsou příjemci dotací nebo jiných příjmů ze </a:t>
            </a:r>
            <a:r>
              <a:rPr lang="cs-CZ" sz="2300" dirty="0" smtClean="0"/>
              <a:t>stát. </a:t>
            </a:r>
            <a:r>
              <a:rPr lang="cs-CZ" sz="2300" dirty="0"/>
              <a:t>rozpočtu, z rozpočtu obce, případně z rozpočtu jiného územního orgánu nebo od státního fondu, jejichž celkový objem přesáhne v účetním období, za nějž je účetní závěrka sestavována, jeden milion Kč, nebo ve výši čistého obratu překročily deset milionů </a:t>
            </a:r>
            <a:r>
              <a:rPr lang="cs-CZ" sz="2300" dirty="0" smtClean="0"/>
              <a:t>Kč</a:t>
            </a:r>
            <a:endParaRPr lang="cs-CZ" sz="2300" b="1" dirty="0"/>
          </a:p>
          <a:p>
            <a:pPr>
              <a:buClr>
                <a:srgbClr val="C00000"/>
              </a:buClr>
              <a:buFont typeface="Wingdings" panose="05000000000000000000" pitchFamily="2" charset="2"/>
              <a:buChar char="Ø"/>
            </a:pPr>
            <a:endParaRPr lang="cs-CZ" sz="2400" dirty="0"/>
          </a:p>
        </p:txBody>
      </p:sp>
    </p:spTree>
    <p:extLst>
      <p:ext uri="{BB962C8B-B14F-4D97-AF65-F5344CB8AC3E}">
        <p14:creationId xmlns:p14="http://schemas.microsoft.com/office/powerpoint/2010/main" val="1367837535"/>
      </p:ext>
    </p:extLst>
  </p:cSld>
  <p:clrMapOvr>
    <a:masterClrMapping/>
  </p:clrMapOvr>
  <p:transition>
    <p:wipe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Sociální </a:t>
            </a:r>
            <a:r>
              <a:rPr lang="cs-CZ" sz="3600" dirty="0" smtClean="0"/>
              <a:t>družstvo (§ </a:t>
            </a:r>
            <a:r>
              <a:rPr lang="cs-CZ" sz="3600" dirty="0"/>
              <a:t>758 – 773 ZOK</a:t>
            </a:r>
            <a:r>
              <a:rPr lang="cs-CZ" sz="3600" dirty="0" smtClean="0"/>
              <a:t>)</a:t>
            </a:r>
            <a:endParaRPr lang="cs-CZ" sz="3600" dirty="0"/>
          </a:p>
        </p:txBody>
      </p:sp>
      <p:sp>
        <p:nvSpPr>
          <p:cNvPr id="3" name="Zástupný symbol pro obsah 2"/>
          <p:cNvSpPr>
            <a:spLocks noGrp="1"/>
          </p:cNvSpPr>
          <p:nvPr>
            <p:ph idx="1"/>
          </p:nvPr>
        </p:nvSpPr>
        <p:spPr>
          <a:xfrm>
            <a:off x="685800" y="1628800"/>
            <a:ext cx="7772400" cy="4896544"/>
          </a:xfrm>
        </p:spPr>
        <p:txBody>
          <a:bodyPr/>
          <a:lstStyle/>
          <a:p>
            <a:pPr>
              <a:buClr>
                <a:srgbClr val="C00000"/>
              </a:buClr>
              <a:buFont typeface="Wingdings" panose="05000000000000000000" pitchFamily="2" charset="2"/>
              <a:buChar char="v"/>
            </a:pPr>
            <a:r>
              <a:rPr lang="cs-CZ" sz="2100" dirty="0" smtClean="0"/>
              <a:t>družstvo</a:t>
            </a:r>
            <a:r>
              <a:rPr lang="cs-CZ" sz="2100" dirty="0"/>
              <a:t>, které soustavně vyvíjí obecně prospěšné činnosti směřující na podporu sociální soudržnosti za účelem pracovní a sociální integrace znevýhodněných osob do společnosti s přednostním uspokojováním místních potřeb a využíváním místních zdrojů podle místa sídla a působnosti sociálního družstva, zejména v oblasti vytváření pracovních příležitostí, sociálních služeb a zdravotní péče, vzdělávání, bydlení a trvale udržitelného </a:t>
            </a:r>
            <a:r>
              <a:rPr lang="cs-CZ" sz="2100" dirty="0" smtClean="0"/>
              <a:t>rozvoje</a:t>
            </a:r>
          </a:p>
          <a:p>
            <a:pPr>
              <a:buClr>
                <a:srgbClr val="C00000"/>
              </a:buClr>
              <a:buFont typeface="Wingdings" panose="05000000000000000000" pitchFamily="2" charset="2"/>
              <a:buChar char="v"/>
            </a:pPr>
            <a:r>
              <a:rPr lang="cs-CZ" sz="2200" dirty="0"/>
              <a:t>f</a:t>
            </a:r>
            <a:r>
              <a:rPr lang="cs-CZ" sz="2200" dirty="0" smtClean="0"/>
              <a:t>yzická </a:t>
            </a:r>
            <a:r>
              <a:rPr lang="cs-CZ" sz="2200" dirty="0"/>
              <a:t>osoba může být </a:t>
            </a:r>
            <a:r>
              <a:rPr lang="cs-CZ" sz="2200" dirty="0" smtClean="0"/>
              <a:t>členem, </a:t>
            </a:r>
            <a:r>
              <a:rPr lang="cs-CZ" sz="2200" dirty="0"/>
              <a:t>jen vykonává-li pro </a:t>
            </a:r>
            <a:r>
              <a:rPr lang="cs-CZ" sz="2200" dirty="0" smtClean="0"/>
              <a:t>SD </a:t>
            </a:r>
            <a:r>
              <a:rPr lang="cs-CZ" sz="2200" dirty="0"/>
              <a:t>práci na základě pracovního poměru nebo bez nároku na odměnu mimo rámec </a:t>
            </a:r>
            <a:r>
              <a:rPr lang="cs-CZ" sz="2200" dirty="0" err="1" smtClean="0"/>
              <a:t>prac</a:t>
            </a:r>
            <a:r>
              <a:rPr lang="cs-CZ" sz="2200" dirty="0" smtClean="0"/>
              <a:t>. </a:t>
            </a:r>
            <a:r>
              <a:rPr lang="cs-CZ" sz="2200" dirty="0"/>
              <a:t>poměru na základě dobrovolnosti nebo jsou-li jí poskytovány služby v rámci obecně prospěšné činnosti </a:t>
            </a:r>
            <a:r>
              <a:rPr lang="cs-CZ" sz="2200" dirty="0" smtClean="0"/>
              <a:t>SD</a:t>
            </a:r>
          </a:p>
          <a:p>
            <a:pPr>
              <a:buClr>
                <a:srgbClr val="C00000"/>
              </a:buClr>
              <a:buFont typeface="Wingdings" panose="05000000000000000000" pitchFamily="2" charset="2"/>
              <a:buChar char="v"/>
            </a:pPr>
            <a:r>
              <a:rPr lang="cs-CZ" sz="2200" dirty="0" smtClean="0"/>
              <a:t>může, připouštějí-li to stanovy, rozdělit nejvýše 33 % svého disponibilního zisku mezi své členy</a:t>
            </a:r>
            <a:endParaRPr lang="cs-CZ" sz="2200" b="1" dirty="0" smtClean="0"/>
          </a:p>
          <a:p>
            <a:pPr>
              <a:buClr>
                <a:srgbClr val="C00000"/>
              </a:buClr>
              <a:buFont typeface="Wingdings" panose="05000000000000000000" pitchFamily="2" charset="2"/>
              <a:buChar char="v"/>
            </a:pPr>
            <a:endParaRPr lang="cs-CZ" sz="2400" dirty="0"/>
          </a:p>
          <a:p>
            <a:endParaRPr lang="cs-CZ" dirty="0"/>
          </a:p>
        </p:txBody>
      </p:sp>
    </p:spTree>
    <p:extLst>
      <p:ext uri="{BB962C8B-B14F-4D97-AF65-F5344CB8AC3E}">
        <p14:creationId xmlns:p14="http://schemas.microsoft.com/office/powerpoint/2010/main" val="836588376"/>
      </p:ext>
    </p:extLst>
  </p:cSld>
  <p:clrMapOvr>
    <a:masterClrMapping/>
  </p:clrMapOvr>
  <p:transition>
    <p:wipe dir="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prospěšnost</a:t>
            </a:r>
            <a:endParaRPr lang="cs-CZ" dirty="0"/>
          </a:p>
        </p:txBody>
      </p:sp>
      <p:sp>
        <p:nvSpPr>
          <p:cNvPr id="3" name="Zástupný symbol pro obsah 2"/>
          <p:cNvSpPr>
            <a:spLocks noGrp="1"/>
          </p:cNvSpPr>
          <p:nvPr>
            <p:ph idx="1"/>
          </p:nvPr>
        </p:nvSpPr>
        <p:spPr>
          <a:xfrm>
            <a:off x="685800" y="1628800"/>
            <a:ext cx="7772400" cy="4608512"/>
          </a:xfrm>
        </p:spPr>
        <p:txBody>
          <a:bodyPr/>
          <a:lstStyle/>
          <a:p>
            <a:pPr marL="0" indent="0">
              <a:buClr>
                <a:srgbClr val="C00000"/>
              </a:buClr>
              <a:buNone/>
            </a:pPr>
            <a:r>
              <a:rPr lang="cs-CZ" sz="2000" u="sng" dirty="0"/>
              <a:t>Účel právnických </a:t>
            </a:r>
            <a:r>
              <a:rPr lang="cs-CZ" sz="2000" u="sng" dirty="0" smtClean="0"/>
              <a:t>osob (§ 144)</a:t>
            </a:r>
            <a:endParaRPr lang="cs-CZ" sz="2000" u="sng" dirty="0"/>
          </a:p>
          <a:p>
            <a:pPr>
              <a:buClr>
                <a:srgbClr val="C00000"/>
              </a:buClr>
              <a:buFont typeface="Wingdings" panose="05000000000000000000" pitchFamily="2" charset="2"/>
              <a:buChar char="Ø"/>
            </a:pPr>
            <a:r>
              <a:rPr lang="cs-CZ" sz="2000" dirty="0"/>
              <a:t>p</a:t>
            </a:r>
            <a:r>
              <a:rPr lang="cs-CZ" sz="2000" dirty="0" smtClean="0"/>
              <a:t>rávnickou </a:t>
            </a:r>
            <a:r>
              <a:rPr lang="cs-CZ" sz="2000" dirty="0"/>
              <a:t>osobu lze ustavit </a:t>
            </a:r>
            <a:r>
              <a:rPr lang="cs-CZ" sz="2000" u="sng" dirty="0"/>
              <a:t>ve veřejném nebo v soukromém </a:t>
            </a:r>
            <a:r>
              <a:rPr lang="cs-CZ" sz="2000" u="sng" dirty="0" smtClean="0"/>
              <a:t>zájmu</a:t>
            </a:r>
            <a:r>
              <a:rPr lang="cs-CZ" sz="2000" dirty="0" smtClean="0"/>
              <a:t>; tato </a:t>
            </a:r>
            <a:r>
              <a:rPr lang="cs-CZ" sz="2000" dirty="0"/>
              <a:t>její povaha se posuzuje podle hlavní činnosti právnické </a:t>
            </a:r>
            <a:r>
              <a:rPr lang="cs-CZ" sz="2000" dirty="0" smtClean="0"/>
              <a:t>osoby</a:t>
            </a:r>
            <a:endParaRPr lang="cs-CZ" sz="2000" dirty="0"/>
          </a:p>
          <a:p>
            <a:pPr marL="0" indent="0">
              <a:buClr>
                <a:srgbClr val="C00000"/>
              </a:buClr>
              <a:buNone/>
            </a:pPr>
            <a:r>
              <a:rPr lang="cs-CZ" sz="2000" u="sng" dirty="0"/>
              <a:t>Veřejná </a:t>
            </a:r>
            <a:r>
              <a:rPr lang="cs-CZ" sz="2000" u="sng" dirty="0" smtClean="0"/>
              <a:t>prospěšnost (§ 146)</a:t>
            </a:r>
            <a:endParaRPr lang="cs-CZ" sz="2000" u="sng" dirty="0"/>
          </a:p>
          <a:p>
            <a:pPr>
              <a:buClr>
                <a:srgbClr val="C00000"/>
              </a:buClr>
              <a:buFont typeface="Wingdings" panose="05000000000000000000" pitchFamily="2" charset="2"/>
              <a:buChar char="Ø"/>
            </a:pPr>
            <a:r>
              <a:rPr lang="cs-CZ" sz="2000" dirty="0" smtClean="0"/>
              <a:t>veřejně </a:t>
            </a:r>
            <a:r>
              <a:rPr lang="cs-CZ" sz="2000" dirty="0"/>
              <a:t>prospěšná je právnická osoba, jejímž </a:t>
            </a:r>
            <a:r>
              <a:rPr lang="cs-CZ" sz="2000" u="sng" dirty="0"/>
              <a:t>posláním je přispívat v souladu se zakladatelským právním jednáním vlastní činností k dosahování obecného blaha</a:t>
            </a:r>
            <a:r>
              <a:rPr lang="cs-CZ" sz="2000" dirty="0"/>
              <a:t>, pokud na rozhodování právnické osoby mají podstatný vliv jen bezúhonné osoby, pokud nabyla majetek z poctivých zdrojů a pokud hospodárně využívá své jmění k veřejně prospěšnému </a:t>
            </a:r>
            <a:r>
              <a:rPr lang="cs-CZ" sz="2000" dirty="0" smtClean="0"/>
              <a:t>účelu</a:t>
            </a:r>
            <a:endParaRPr lang="cs-CZ" sz="2000" dirty="0"/>
          </a:p>
          <a:p>
            <a:pPr>
              <a:buClr>
                <a:srgbClr val="C00000"/>
              </a:buClr>
              <a:buFont typeface="Wingdings" panose="05000000000000000000" pitchFamily="2" charset="2"/>
              <a:buChar char="Ø"/>
            </a:pPr>
            <a:r>
              <a:rPr lang="cs-CZ" sz="2000" dirty="0" smtClean="0"/>
              <a:t>veřejně </a:t>
            </a:r>
            <a:r>
              <a:rPr lang="cs-CZ" sz="2000" dirty="0"/>
              <a:t>prospěšná právnická osoba má </a:t>
            </a:r>
            <a:r>
              <a:rPr lang="cs-CZ" sz="2000" u="sng" dirty="0"/>
              <a:t>právo na zápis statusu veřejné prospěšnosti do veřejného rejstříku</a:t>
            </a:r>
            <a:r>
              <a:rPr lang="cs-CZ" sz="2000" dirty="0"/>
              <a:t>, pokud splní podmínky stanovené </a:t>
            </a:r>
            <a:r>
              <a:rPr lang="cs-CZ" sz="2000" u="sng" dirty="0"/>
              <a:t>jiným právním </a:t>
            </a:r>
            <a:r>
              <a:rPr lang="cs-CZ" sz="2000" u="sng" dirty="0" smtClean="0"/>
              <a:t>předpisem</a:t>
            </a:r>
            <a:r>
              <a:rPr lang="cs-CZ" sz="2000" dirty="0" smtClean="0"/>
              <a:t>; jen tato má </a:t>
            </a:r>
            <a:r>
              <a:rPr lang="cs-CZ" sz="2000" dirty="0"/>
              <a:t>právo uvést ve svém názvu, že je veřejně </a:t>
            </a:r>
            <a:r>
              <a:rPr lang="cs-CZ" sz="2000" dirty="0" smtClean="0"/>
              <a:t>prospěšná (§ 147 NOZ)</a:t>
            </a:r>
            <a:endParaRPr lang="cs-CZ" sz="2000" dirty="0"/>
          </a:p>
        </p:txBody>
      </p:sp>
    </p:spTree>
    <p:extLst>
      <p:ext uri="{BB962C8B-B14F-4D97-AF65-F5344CB8AC3E}">
        <p14:creationId xmlns:p14="http://schemas.microsoft.com/office/powerpoint/2010/main" val="3910327157"/>
      </p:ext>
    </p:extLst>
  </p:cSld>
  <p:clrMapOvr>
    <a:masterClrMapping/>
  </p:clrMapOvr>
  <p:transition>
    <p:wipe dir="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it-IT" sz="3600" dirty="0">
                <a:effectLst>
                  <a:outerShdw blurRad="38100" dist="38100" dir="2700000" algn="tl">
                    <a:srgbClr val="000000">
                      <a:alpha val="43137"/>
                    </a:srgbClr>
                  </a:outerShdw>
                </a:effectLst>
              </a:rPr>
              <a:t>Návrh zákona o statusu veřejné prospěšnosti</a:t>
            </a:r>
            <a:endParaRPr lang="cs-CZ" sz="36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85800" y="1981200"/>
            <a:ext cx="7772400" cy="4472136"/>
          </a:xfrm>
        </p:spPr>
        <p:txBody>
          <a:bodyPr/>
          <a:lstStyle/>
          <a:p>
            <a:pPr marL="0" indent="0">
              <a:buNone/>
            </a:pPr>
            <a:r>
              <a:rPr lang="cs-CZ" sz="2400" u="sng" dirty="0" smtClean="0"/>
              <a:t>návrh zákona </a:t>
            </a:r>
            <a:r>
              <a:rPr lang="cs-CZ" sz="2400" u="sng" dirty="0"/>
              <a:t>dne 12. 9. 2013 </a:t>
            </a:r>
            <a:r>
              <a:rPr lang="cs-CZ" sz="2400" u="sng" dirty="0" smtClean="0"/>
              <a:t>Senátem zamítnut </a:t>
            </a:r>
          </a:p>
          <a:p>
            <a:pPr marL="0" indent="0">
              <a:buNone/>
            </a:pPr>
            <a:endParaRPr lang="cs-CZ" sz="2400" dirty="0" smtClean="0"/>
          </a:p>
          <a:p>
            <a:pPr marL="0" indent="0">
              <a:buNone/>
            </a:pPr>
            <a:r>
              <a:rPr lang="cs-CZ" sz="2400" dirty="0" smtClean="0"/>
              <a:t>Návrh zákona:</a:t>
            </a:r>
            <a:endParaRPr lang="cs-CZ" sz="2400" dirty="0"/>
          </a:p>
          <a:p>
            <a:pPr>
              <a:buClr>
                <a:srgbClr val="C00000"/>
              </a:buClr>
              <a:buFont typeface="Wingdings" panose="05000000000000000000" pitchFamily="2" charset="2"/>
              <a:buChar char="Ø"/>
            </a:pPr>
            <a:r>
              <a:rPr lang="cs-CZ" sz="2400" dirty="0" smtClean="0"/>
              <a:t>upravoval </a:t>
            </a:r>
            <a:r>
              <a:rPr lang="cs-CZ" sz="2400" dirty="0"/>
              <a:t>podmínky, za kterých má </a:t>
            </a:r>
            <a:r>
              <a:rPr lang="cs-CZ" sz="2400" u="sng" dirty="0" smtClean="0"/>
              <a:t>VEŘEJNĚ PROSPĚŠNÁ PRÁVNICKÁ OSOBA</a:t>
            </a:r>
            <a:r>
              <a:rPr lang="cs-CZ" sz="2400" dirty="0" smtClean="0"/>
              <a:t> právo </a:t>
            </a:r>
            <a:r>
              <a:rPr lang="cs-CZ" sz="2400" dirty="0"/>
              <a:t>na zápis statusu veřejné prospěšnosti </a:t>
            </a:r>
            <a:r>
              <a:rPr lang="cs-CZ" sz="2400" dirty="0" smtClean="0"/>
              <a:t>do </a:t>
            </a:r>
            <a:r>
              <a:rPr lang="cs-CZ" sz="2400" dirty="0"/>
              <a:t>veřejného rejstříku, práva a povinnosti právnické osoby se statusem a některé otázky spojené s </a:t>
            </a:r>
            <a:r>
              <a:rPr lang="cs-CZ" sz="2400" dirty="0" smtClean="0"/>
              <a:t>odnětím statusu</a:t>
            </a:r>
          </a:p>
          <a:p>
            <a:pPr>
              <a:buClr>
                <a:srgbClr val="C00000"/>
              </a:buClr>
              <a:buFont typeface="Wingdings" panose="05000000000000000000" pitchFamily="2" charset="2"/>
              <a:buChar char="Ø"/>
            </a:pPr>
            <a:r>
              <a:rPr lang="cs-CZ" sz="2400" dirty="0"/>
              <a:t>m</a:t>
            </a:r>
            <a:r>
              <a:rPr lang="cs-CZ" sz="2400" dirty="0" smtClean="0"/>
              <a:t>j. přesahuje-li </a:t>
            </a:r>
            <a:r>
              <a:rPr lang="cs-CZ" sz="2400" dirty="0"/>
              <a:t>výše obratu právnické osoby se statusem v uplynulém účetním období 5 milionů Kč, podléhá účetní závěrka vždy ověření </a:t>
            </a:r>
            <a:r>
              <a:rPr lang="cs-CZ" sz="2400" dirty="0" smtClean="0"/>
              <a:t>auditorem</a:t>
            </a:r>
            <a:endParaRPr lang="cs-CZ" sz="2400" u="sng" dirty="0"/>
          </a:p>
        </p:txBody>
      </p:sp>
    </p:spTree>
    <p:extLst>
      <p:ext uri="{BB962C8B-B14F-4D97-AF65-F5344CB8AC3E}">
        <p14:creationId xmlns:p14="http://schemas.microsoft.com/office/powerpoint/2010/main" val="3236517546"/>
      </p:ext>
    </p:extLst>
  </p:cSld>
  <p:clrMapOvr>
    <a:masterClrMapping/>
  </p:clrMapOvr>
  <p:transition>
    <p:wipe dir="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it-IT" sz="3600" dirty="0">
                <a:effectLst>
                  <a:outerShdw blurRad="38100" dist="38100" dir="2700000" algn="tl">
                    <a:srgbClr val="000000">
                      <a:alpha val="43137"/>
                    </a:srgbClr>
                  </a:outerShdw>
                </a:effectLst>
              </a:rPr>
              <a:t>Návrh zákona o statusu veřejné prospěšnosti</a:t>
            </a:r>
            <a:endParaRPr lang="cs-CZ" sz="36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85800" y="1981200"/>
            <a:ext cx="7772400" cy="4472136"/>
          </a:xfrm>
        </p:spPr>
        <p:txBody>
          <a:bodyPr/>
          <a:lstStyle/>
          <a:p>
            <a:pPr>
              <a:buClr>
                <a:srgbClr val="C00000"/>
              </a:buClr>
              <a:buFont typeface="Wingdings" panose="05000000000000000000" pitchFamily="2" charset="2"/>
              <a:buChar char="Ø"/>
            </a:pPr>
            <a:r>
              <a:rPr lang="cs-CZ" sz="2400" dirty="0" smtClean="0"/>
              <a:t>dle usnesení </a:t>
            </a:r>
            <a:r>
              <a:rPr lang="cs-CZ" sz="2400" dirty="0"/>
              <a:t>vlády ČR ze dne 12. </a:t>
            </a:r>
            <a:r>
              <a:rPr lang="cs-CZ" sz="2400" dirty="0" smtClean="0"/>
              <a:t>3.2014 </a:t>
            </a:r>
            <a:r>
              <a:rPr lang="cs-CZ" sz="2400" dirty="0"/>
              <a:t>č. 165 </a:t>
            </a:r>
            <a:r>
              <a:rPr lang="cs-CZ" sz="2400" dirty="0" smtClean="0"/>
              <a:t>- </a:t>
            </a:r>
            <a:r>
              <a:rPr lang="cs-CZ" sz="2400" dirty="0"/>
              <a:t>Ministerstvo spravedlnosti ČR </a:t>
            </a:r>
            <a:r>
              <a:rPr lang="cs-CZ" sz="2400" u="sng" dirty="0"/>
              <a:t>nový návrh zákona o statusu veřejné prospěšnosti </a:t>
            </a:r>
            <a:r>
              <a:rPr lang="cs-CZ" sz="2400" dirty="0" smtClean="0"/>
              <a:t>ze </a:t>
            </a:r>
            <a:r>
              <a:rPr lang="cs-CZ" sz="2400" dirty="0"/>
              <a:t>dne </a:t>
            </a:r>
            <a:r>
              <a:rPr lang="cs-CZ" sz="2400" dirty="0" smtClean="0"/>
              <a:t>12.5.2016</a:t>
            </a:r>
          </a:p>
          <a:p>
            <a:pPr>
              <a:buClr>
                <a:srgbClr val="C00000"/>
              </a:buClr>
              <a:buFont typeface="Wingdings" panose="05000000000000000000" pitchFamily="2" charset="2"/>
              <a:buChar char="Ø"/>
            </a:pPr>
            <a:r>
              <a:rPr lang="cs-CZ" sz="2400" dirty="0" smtClean="0"/>
              <a:t>předpokládaný </a:t>
            </a:r>
            <a:r>
              <a:rPr lang="cs-CZ" sz="2400" dirty="0"/>
              <a:t>datum nabytí účinnosti </a:t>
            </a:r>
            <a:r>
              <a:rPr lang="cs-CZ" sz="2400" dirty="0" smtClean="0"/>
              <a:t>byl </a:t>
            </a:r>
            <a:r>
              <a:rPr lang="cs-CZ" sz="2400" dirty="0"/>
              <a:t>leden </a:t>
            </a:r>
            <a:r>
              <a:rPr lang="cs-CZ" sz="2400" dirty="0" smtClean="0"/>
              <a:t>2018</a:t>
            </a:r>
          </a:p>
          <a:p>
            <a:pPr>
              <a:buClr>
                <a:srgbClr val="C00000"/>
              </a:buClr>
              <a:buFont typeface="Wingdings" panose="05000000000000000000" pitchFamily="2" charset="2"/>
              <a:buChar char="Ø"/>
            </a:pPr>
            <a:r>
              <a:rPr lang="cs-CZ" sz="2400" dirty="0" smtClean="0"/>
              <a:t>o </a:t>
            </a:r>
            <a:r>
              <a:rPr lang="cs-CZ" sz="2400" dirty="0"/>
              <a:t>právu na zápis statusu do veřejného rejstříku </a:t>
            </a:r>
            <a:r>
              <a:rPr lang="cs-CZ" sz="2400" dirty="0" smtClean="0"/>
              <a:t>na </a:t>
            </a:r>
            <a:r>
              <a:rPr lang="cs-CZ" sz="2400" dirty="0"/>
              <a:t>návrh </a:t>
            </a:r>
            <a:r>
              <a:rPr lang="cs-CZ" sz="2400" dirty="0" smtClean="0"/>
              <a:t>rozhoduje opět soud</a:t>
            </a:r>
          </a:p>
          <a:p>
            <a:pPr>
              <a:buClr>
                <a:srgbClr val="C00000"/>
              </a:buClr>
              <a:buFont typeface="Wingdings" panose="05000000000000000000" pitchFamily="2" charset="2"/>
              <a:buChar char="Ø"/>
            </a:pPr>
            <a:r>
              <a:rPr lang="cs-CZ" sz="2400" dirty="0" smtClean="0"/>
              <a:t>přesahuje-li </a:t>
            </a:r>
            <a:r>
              <a:rPr lang="cs-CZ" sz="2400" dirty="0"/>
              <a:t>roční úhrn čistého obratu podle poslední účetní závěrky právnické osoby se statusem v uplynulém účetním období 5.000.000 Kč, podléhá účetní závěrka vždy ověření </a:t>
            </a:r>
            <a:r>
              <a:rPr lang="cs-CZ" sz="2400" dirty="0" smtClean="0"/>
              <a:t>auditorem</a:t>
            </a:r>
            <a:endParaRPr lang="cs-CZ" sz="2400" dirty="0"/>
          </a:p>
          <a:p>
            <a:endParaRPr lang="cs-CZ" sz="2400" dirty="0"/>
          </a:p>
        </p:txBody>
      </p:sp>
    </p:spTree>
    <p:extLst>
      <p:ext uri="{BB962C8B-B14F-4D97-AF65-F5344CB8AC3E}">
        <p14:creationId xmlns:p14="http://schemas.microsoft.com/office/powerpoint/2010/main" val="84937314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Plocha\comnat_COM_2017_0464_FIN_CES_xhtml_COM_2017_0464_FIN_CES_02004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1" y="1628800"/>
            <a:ext cx="6067425" cy="461168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475656" y="188640"/>
            <a:ext cx="6408712" cy="1200329"/>
          </a:xfrm>
          <a:prstGeom prst="rect">
            <a:avLst/>
          </a:prstGeom>
        </p:spPr>
        <p:txBody>
          <a:bodyPr wrap="square">
            <a:spAutoFit/>
          </a:bodyPr>
          <a:lstStyle/>
          <a:p>
            <a:r>
              <a:rPr lang="cs-CZ" dirty="0"/>
              <a:t>Podíl 10  klíčových auditorských subjektů na trhu pro provádění povinných auditů subjektů veřejného zájmu</a:t>
            </a:r>
          </a:p>
        </p:txBody>
      </p:sp>
    </p:spTree>
    <p:extLst>
      <p:ext uri="{BB962C8B-B14F-4D97-AF65-F5344CB8AC3E}">
        <p14:creationId xmlns:p14="http://schemas.microsoft.com/office/powerpoint/2010/main" val="1677177510"/>
      </p:ext>
    </p:extLst>
  </p:cSld>
  <p:clrMapOvr>
    <a:masterClrMapping/>
  </p:clrMapOvr>
  <p:transition advTm="5376">
    <p:wipe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effectLst>
                  <a:outerShdw blurRad="38100" dist="38100" dir="2700000" algn="tl">
                    <a:srgbClr val="000000">
                      <a:alpha val="43137"/>
                    </a:srgbClr>
                  </a:outerShdw>
                </a:effectLst>
              </a:rPr>
              <a:t>Počty subjektů ve veřejných rejstřících k 31.12.2015</a:t>
            </a:r>
            <a:endParaRPr lang="cs-CZ" sz="3600" dirty="0">
              <a:effectLst>
                <a:outerShdw blurRad="38100" dist="38100" dir="2700000" algn="tl">
                  <a:srgbClr val="000000">
                    <a:alpha val="43137"/>
                  </a:srgbClr>
                </a:outerShdw>
              </a:effectLst>
            </a:endParaRP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784333699"/>
              </p:ext>
            </p:extLst>
          </p:nvPr>
        </p:nvGraphicFramePr>
        <p:xfrm>
          <a:off x="755576" y="2204864"/>
          <a:ext cx="7772400" cy="4140708"/>
        </p:xfrm>
        <a:graphic>
          <a:graphicData uri="http://schemas.openxmlformats.org/drawingml/2006/table">
            <a:tbl>
              <a:tblPr firstRow="1" firstCol="1" bandRow="1"/>
              <a:tblGrid>
                <a:gridCol w="5428244"/>
                <a:gridCol w="2344156"/>
              </a:tblGrid>
              <a:tr h="264741">
                <a:tc>
                  <a:txBody>
                    <a:bodyPr/>
                    <a:lstStyle/>
                    <a:p>
                      <a:pPr algn="ctr">
                        <a:spcAft>
                          <a:spcPts val="0"/>
                        </a:spcAft>
                      </a:pPr>
                      <a:r>
                        <a:rPr lang="cs-CZ" sz="2200" b="0" dirty="0">
                          <a:effectLst/>
                          <a:latin typeface="Times New Roman"/>
                          <a:ea typeface="Times New Roman"/>
                        </a:rPr>
                        <a:t>Právní forma</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Počet zapsaných subjektů</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Spolek</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90 594</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Pobočný spolek</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27 957</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Odborová organizace a organizace zaměstnavatelů</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824</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Nadace</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587</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Nadační fond</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1 811</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Ústav</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421</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Obecně prospěšná společnost</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3 207</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41">
                <a:tc>
                  <a:txBody>
                    <a:bodyPr/>
                    <a:lstStyle/>
                    <a:p>
                      <a:pPr algn="just">
                        <a:spcAft>
                          <a:spcPts val="0"/>
                        </a:spcAft>
                      </a:pPr>
                      <a:r>
                        <a:rPr lang="cs-CZ" sz="2200" b="0" dirty="0">
                          <a:effectLst/>
                          <a:latin typeface="Times New Roman"/>
                          <a:ea typeface="Times New Roman"/>
                        </a:rPr>
                        <a:t>Celkem</a:t>
                      </a:r>
                      <a:endParaRPr lang="cs-CZ" sz="22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200" b="0" dirty="0">
                          <a:effectLst/>
                          <a:latin typeface="Times New Roman"/>
                          <a:ea typeface="Times New Roman"/>
                        </a:rPr>
                        <a:t>125 401</a:t>
                      </a:r>
                      <a:endParaRPr lang="cs-CZ" sz="22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6973922"/>
      </p:ext>
    </p:extLst>
  </p:cSld>
  <p:clrMapOvr>
    <a:masterClrMapping/>
  </p:clrMapOvr>
  <p:transition>
    <p:wipe dir="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Zrušení </a:t>
            </a:r>
            <a:r>
              <a:rPr lang="cs-CZ" sz="3600" dirty="0"/>
              <a:t>statusu veřejné prospěšnosti</a:t>
            </a:r>
          </a:p>
        </p:txBody>
      </p:sp>
      <p:sp>
        <p:nvSpPr>
          <p:cNvPr id="3" name="Zástupný symbol pro obsah 2"/>
          <p:cNvSpPr>
            <a:spLocks noGrp="1"/>
          </p:cNvSpPr>
          <p:nvPr>
            <p:ph idx="1"/>
          </p:nvPr>
        </p:nvSpPr>
        <p:spPr/>
        <p:txBody>
          <a:bodyPr/>
          <a:lstStyle/>
          <a:p>
            <a:pPr>
              <a:buClr>
                <a:srgbClr val="FF0000"/>
              </a:buClr>
              <a:buFont typeface="Wingdings" panose="05000000000000000000" pitchFamily="2" charset="2"/>
              <a:buChar char="Ø"/>
            </a:pPr>
            <a:r>
              <a:rPr lang="cs-CZ" sz="2400" dirty="0" smtClean="0"/>
              <a:t>zákon č. </a:t>
            </a:r>
            <a:r>
              <a:rPr lang="cs-CZ" sz="2400" dirty="0"/>
              <a:t>303/2017 Sb., kterým se mění některé zákony v souvislosti se zrušením statusu veřejné </a:t>
            </a:r>
            <a:r>
              <a:rPr lang="cs-CZ" sz="2400" dirty="0" smtClean="0"/>
              <a:t>prospěšnosti (16.8.2017)</a:t>
            </a:r>
            <a:endParaRPr lang="cs-CZ" sz="2400" dirty="0"/>
          </a:p>
          <a:p>
            <a:pPr>
              <a:buClr>
                <a:srgbClr val="FF0000"/>
              </a:buClr>
              <a:buFont typeface="Wingdings" panose="05000000000000000000" pitchFamily="2" charset="2"/>
              <a:buChar char="Ø"/>
            </a:pPr>
            <a:r>
              <a:rPr lang="cs-CZ" sz="2400" dirty="0" smtClean="0"/>
              <a:t>§ </a:t>
            </a:r>
            <a:r>
              <a:rPr lang="cs-CZ" sz="2400" dirty="0"/>
              <a:t>147 až 150 </a:t>
            </a:r>
            <a:r>
              <a:rPr lang="cs-CZ" sz="2400" dirty="0" smtClean="0"/>
              <a:t>občanského zákoníku se zrušují (</a:t>
            </a:r>
            <a:r>
              <a:rPr lang="cs-CZ" sz="2400" u="sng" dirty="0" smtClean="0"/>
              <a:t>právo </a:t>
            </a:r>
            <a:r>
              <a:rPr lang="cs-CZ" sz="2400" u="sng" dirty="0"/>
              <a:t>na zápis statusu veřejné prospěšnosti do veřejného </a:t>
            </a:r>
            <a:r>
              <a:rPr lang="cs-CZ" sz="2400" u="sng" dirty="0" smtClean="0"/>
              <a:t>rejstříku</a:t>
            </a:r>
            <a:r>
              <a:rPr lang="cs-CZ" sz="2400" dirty="0" smtClean="0"/>
              <a:t>)</a:t>
            </a:r>
          </a:p>
          <a:p>
            <a:pPr>
              <a:buClr>
                <a:srgbClr val="FF0000"/>
              </a:buClr>
              <a:buFont typeface="Wingdings" panose="05000000000000000000" pitchFamily="2" charset="2"/>
              <a:buChar char="Ø"/>
            </a:pPr>
            <a:r>
              <a:rPr lang="cs-CZ" sz="2400" dirty="0" smtClean="0"/>
              <a:t>účinnost od 1.1.2018</a:t>
            </a:r>
          </a:p>
          <a:p>
            <a:pPr marL="0" indent="0">
              <a:buClr>
                <a:srgbClr val="FF0000"/>
              </a:buClr>
              <a:buNone/>
            </a:pPr>
            <a:endParaRPr lang="cs-CZ" sz="2400" dirty="0" smtClean="0"/>
          </a:p>
          <a:p>
            <a:pPr>
              <a:buClr>
                <a:srgbClr val="FF0000"/>
              </a:buClr>
              <a:buFont typeface="Wingdings" panose="05000000000000000000" pitchFamily="2" charset="2"/>
              <a:buChar char="Ø"/>
            </a:pPr>
            <a:r>
              <a:rPr lang="cs-CZ" sz="2400" dirty="0" smtClean="0"/>
              <a:t>samotná </a:t>
            </a:r>
            <a:r>
              <a:rPr lang="cs-CZ" sz="2400" dirty="0"/>
              <a:t>definice veřejně prospěšné právnické osoby zůstane zachována (</a:t>
            </a:r>
            <a:r>
              <a:rPr lang="cs-CZ" sz="2400" dirty="0">
                <a:hlinkClick r:id="rId2"/>
              </a:rPr>
              <a:t>§ 146 </a:t>
            </a:r>
            <a:r>
              <a:rPr lang="cs-CZ" sz="2400" dirty="0" err="1">
                <a:hlinkClick r:id="rId2"/>
              </a:rPr>
              <a:t>ObčZ</a:t>
            </a:r>
            <a:r>
              <a:rPr lang="cs-CZ" sz="2400" dirty="0" smtClean="0"/>
              <a:t>)</a:t>
            </a:r>
            <a:endParaRPr lang="cs-CZ" sz="2400" dirty="0"/>
          </a:p>
        </p:txBody>
      </p:sp>
    </p:spTree>
    <p:extLst>
      <p:ext uri="{BB962C8B-B14F-4D97-AF65-F5344CB8AC3E}">
        <p14:creationId xmlns:p14="http://schemas.microsoft.com/office/powerpoint/2010/main" val="746053681"/>
      </p:ext>
    </p:extLst>
  </p:cSld>
  <p:clrMapOvr>
    <a:masterClrMapping/>
  </p:clrMapOvr>
  <p:transition>
    <p:wipe dir="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cs-CZ" sz="3600" dirty="0" smtClean="0"/>
              <a:t>Požadavky na účetní závěrku neziskových organizací</a:t>
            </a:r>
          </a:p>
        </p:txBody>
      </p:sp>
      <p:sp>
        <p:nvSpPr>
          <p:cNvPr id="10243" name="Rectangle 3"/>
          <p:cNvSpPr>
            <a:spLocks noGrp="1" noChangeArrowheads="1"/>
          </p:cNvSpPr>
          <p:nvPr>
            <p:ph idx="1"/>
          </p:nvPr>
        </p:nvSpPr>
        <p:spPr/>
        <p:txBody>
          <a:bodyPr/>
          <a:lstStyle/>
          <a:p>
            <a:pPr eaLnBrk="1" hangingPunct="1">
              <a:buClr>
                <a:schemeClr val="hlink"/>
              </a:buClr>
              <a:buFont typeface="Wingdings" pitchFamily="2" charset="2"/>
              <a:buNone/>
            </a:pPr>
            <a:endParaRPr lang="cs-CZ" altLang="cs-CZ" sz="2400" dirty="0" smtClean="0"/>
          </a:p>
          <a:p>
            <a:pPr eaLnBrk="1" hangingPunct="1">
              <a:buClr>
                <a:schemeClr val="hlink"/>
              </a:buClr>
              <a:buFont typeface="Wingdings" pitchFamily="2" charset="2"/>
              <a:buChar char="Ø"/>
            </a:pPr>
            <a:r>
              <a:rPr lang="cs-CZ" altLang="cs-CZ" sz="2400" dirty="0" smtClean="0"/>
              <a:t>zákon č. 563/91 Sb., o účetnictví</a:t>
            </a:r>
          </a:p>
          <a:p>
            <a:pPr eaLnBrk="1" hangingPunct="1">
              <a:buClr>
                <a:schemeClr val="hlink"/>
              </a:buClr>
              <a:buFont typeface="Wingdings" pitchFamily="2" charset="2"/>
              <a:buNone/>
            </a:pPr>
            <a:endParaRPr lang="cs-CZ" altLang="cs-CZ" sz="2400" dirty="0" smtClean="0"/>
          </a:p>
          <a:p>
            <a:pPr eaLnBrk="1" hangingPunct="1">
              <a:buClr>
                <a:schemeClr val="hlink"/>
              </a:buClr>
              <a:buFont typeface="Wingdings" pitchFamily="2" charset="2"/>
              <a:buChar char="Ø"/>
            </a:pPr>
            <a:r>
              <a:rPr lang="cs-CZ" altLang="cs-CZ" sz="2400" dirty="0" smtClean="0"/>
              <a:t>vyhláška č. 504/2002 Sb., pro účetní jednotky, u kterých hlavním předmětem činnosti není podnikání</a:t>
            </a:r>
          </a:p>
          <a:p>
            <a:pPr eaLnBrk="1" hangingPunct="1">
              <a:buClr>
                <a:schemeClr val="hlink"/>
              </a:buClr>
              <a:buFont typeface="Wingdings" pitchFamily="2" charset="2"/>
              <a:buNone/>
            </a:pPr>
            <a:r>
              <a:rPr lang="cs-CZ" altLang="cs-CZ" sz="2400" dirty="0" smtClean="0"/>
              <a:t>	</a:t>
            </a:r>
          </a:p>
          <a:p>
            <a:pPr eaLnBrk="1" hangingPunct="1">
              <a:buClr>
                <a:schemeClr val="hlink"/>
              </a:buClr>
              <a:buFont typeface="Wingdings" pitchFamily="2" charset="2"/>
              <a:buChar char="Ø"/>
            </a:pPr>
            <a:r>
              <a:rPr lang="cs-CZ" altLang="cs-CZ" sz="2400" dirty="0" smtClean="0"/>
              <a:t>České účetní standardy č. 401 až 414</a:t>
            </a:r>
          </a:p>
          <a:p>
            <a:pPr eaLnBrk="1" hangingPunct="1">
              <a:buClr>
                <a:schemeClr val="hlink"/>
              </a:buClr>
              <a:buFont typeface="Wingdings" pitchFamily="2" charset="2"/>
              <a:buChar char="Ø"/>
            </a:pPr>
            <a:endParaRPr lang="cs-CZ" altLang="cs-CZ" sz="2400" dirty="0" smtClean="0"/>
          </a:p>
          <a:p>
            <a:pPr eaLnBrk="1" hangingPunct="1">
              <a:buClr>
                <a:schemeClr val="hlink"/>
              </a:buClr>
              <a:buFont typeface="Wingdings" pitchFamily="2" charset="2"/>
              <a:buChar char="Ø"/>
            </a:pPr>
            <a:r>
              <a:rPr lang="cs-CZ" altLang="cs-CZ" sz="2400" dirty="0" smtClean="0"/>
              <a:t>zvláštní právní předpisy</a:t>
            </a:r>
          </a:p>
        </p:txBody>
      </p:sp>
    </p:spTree>
    <p:extLst>
      <p:ext uri="{BB962C8B-B14F-4D97-AF65-F5344CB8AC3E}">
        <p14:creationId xmlns:p14="http://schemas.microsoft.com/office/powerpoint/2010/main" val="1722858885"/>
      </p:ext>
    </p:extLst>
  </p:cSld>
  <p:clrMapOvr>
    <a:masterClrMapping/>
  </p:clrMapOvr>
  <p:transition>
    <p:wipe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cs-CZ" sz="3600" smtClean="0"/>
              <a:t>Vyhláška č. 504/2002 Sb.</a:t>
            </a:r>
          </a:p>
        </p:txBody>
      </p:sp>
      <p:sp>
        <p:nvSpPr>
          <p:cNvPr id="12291" name="Rectangle 3"/>
          <p:cNvSpPr>
            <a:spLocks noGrp="1" noChangeArrowheads="1"/>
          </p:cNvSpPr>
          <p:nvPr>
            <p:ph idx="1"/>
          </p:nvPr>
        </p:nvSpPr>
        <p:spPr/>
        <p:txBody>
          <a:bodyPr/>
          <a:lstStyle/>
          <a:p>
            <a:pPr eaLnBrk="1" hangingPunct="1">
              <a:lnSpc>
                <a:spcPct val="90000"/>
              </a:lnSpc>
              <a:buClr>
                <a:schemeClr val="hlink"/>
              </a:buClr>
              <a:buFont typeface="Wingdings" pitchFamily="2" charset="2"/>
              <a:buBlip>
                <a:blip r:embed="rId2"/>
              </a:buBlip>
            </a:pPr>
            <a:r>
              <a:rPr lang="cs-CZ" altLang="cs-CZ" sz="2400" smtClean="0"/>
              <a:t>rozsah a způsob sestavování účetní závěrky</a:t>
            </a:r>
          </a:p>
          <a:p>
            <a:pPr eaLnBrk="1" hangingPunct="1">
              <a:lnSpc>
                <a:spcPct val="90000"/>
              </a:lnSpc>
              <a:buClr>
                <a:schemeClr val="hlink"/>
              </a:buClr>
              <a:buFont typeface="Wingdings" pitchFamily="2" charset="2"/>
              <a:buBlip>
                <a:blip r:embed="rId2"/>
              </a:buBlip>
            </a:pPr>
            <a:r>
              <a:rPr lang="cs-CZ" altLang="cs-CZ" sz="2400" smtClean="0"/>
              <a:t>u</a:t>
            </a:r>
            <a:r>
              <a:rPr lang="cs-CZ" altLang="cs-CZ" sz="2400" smtClean="0">
                <a:cs typeface="Tahoma" pitchFamily="34" charset="0"/>
              </a:rPr>
              <a:t>spo</a:t>
            </a:r>
            <a:r>
              <a:rPr lang="cs-CZ" altLang="cs-CZ" sz="2400" smtClean="0"/>
              <a:t>ř</a:t>
            </a:r>
            <a:r>
              <a:rPr lang="cs-CZ" altLang="cs-CZ" sz="2400" smtClean="0">
                <a:cs typeface="Tahoma" pitchFamily="34" charset="0"/>
              </a:rPr>
              <a:t>ádání</a:t>
            </a:r>
            <a:r>
              <a:rPr lang="cs-CZ" altLang="cs-CZ" sz="2400" smtClean="0"/>
              <a:t>,</a:t>
            </a:r>
            <a:r>
              <a:rPr lang="cs-CZ" altLang="cs-CZ" sz="2400" smtClean="0">
                <a:cs typeface="Tahoma" pitchFamily="34" charset="0"/>
              </a:rPr>
              <a:t> ozna</a:t>
            </a:r>
            <a:r>
              <a:rPr lang="cs-CZ" altLang="cs-CZ" sz="2400" smtClean="0"/>
              <a:t>č</a:t>
            </a:r>
            <a:r>
              <a:rPr lang="cs-CZ" altLang="cs-CZ" sz="2400" smtClean="0">
                <a:cs typeface="Tahoma" pitchFamily="34" charset="0"/>
              </a:rPr>
              <a:t>ování </a:t>
            </a:r>
            <a:r>
              <a:rPr lang="cs-CZ" altLang="cs-CZ" sz="2400" smtClean="0"/>
              <a:t>a obsahové vymezení </a:t>
            </a:r>
            <a:r>
              <a:rPr lang="cs-CZ" altLang="cs-CZ" sz="2400" smtClean="0">
                <a:cs typeface="Tahoma" pitchFamily="34" charset="0"/>
              </a:rPr>
              <a:t>polo</a:t>
            </a:r>
            <a:r>
              <a:rPr lang="cs-CZ" altLang="cs-CZ" sz="2400" smtClean="0"/>
              <a:t>ž</a:t>
            </a:r>
            <a:r>
              <a:rPr lang="cs-CZ" altLang="cs-CZ" sz="2400" smtClean="0">
                <a:cs typeface="Tahoma" pitchFamily="34" charset="0"/>
              </a:rPr>
              <a:t>ek ú</a:t>
            </a:r>
            <a:r>
              <a:rPr lang="cs-CZ" altLang="cs-CZ" sz="2400" smtClean="0"/>
              <a:t>č</a:t>
            </a:r>
            <a:r>
              <a:rPr lang="cs-CZ" altLang="cs-CZ" sz="2400" smtClean="0">
                <a:cs typeface="Tahoma" pitchFamily="34" charset="0"/>
              </a:rPr>
              <a:t>etní záv</a:t>
            </a:r>
            <a:r>
              <a:rPr lang="cs-CZ" altLang="cs-CZ" sz="2400" smtClean="0"/>
              <a:t>ě</a:t>
            </a:r>
            <a:r>
              <a:rPr lang="cs-CZ" altLang="cs-CZ" sz="2400" smtClean="0">
                <a:cs typeface="Tahoma" pitchFamily="34" charset="0"/>
              </a:rPr>
              <a:t>rky</a:t>
            </a:r>
            <a:endParaRPr lang="cs-CZ" altLang="cs-CZ" sz="2400" smtClean="0"/>
          </a:p>
          <a:p>
            <a:pPr eaLnBrk="1" hangingPunct="1">
              <a:lnSpc>
                <a:spcPct val="90000"/>
              </a:lnSpc>
              <a:buClr>
                <a:schemeClr val="hlink"/>
              </a:buClr>
              <a:buFont typeface="Wingdings" pitchFamily="2" charset="2"/>
              <a:buBlip>
                <a:blip r:embed="rId2"/>
              </a:buBlip>
            </a:pPr>
            <a:r>
              <a:rPr lang="cs-CZ" altLang="cs-CZ" sz="2400" smtClean="0"/>
              <a:t>uspořádání a</a:t>
            </a:r>
            <a:r>
              <a:rPr lang="cs-CZ" altLang="cs-CZ" sz="2400" smtClean="0">
                <a:cs typeface="Tahoma" pitchFamily="34" charset="0"/>
              </a:rPr>
              <a:t> obsahové vymezení </a:t>
            </a:r>
            <a:r>
              <a:rPr lang="cs-CZ" altLang="cs-CZ" sz="2400" smtClean="0"/>
              <a:t>vysvětlujících a doplňujících informací v příloze účetní závěrky</a:t>
            </a:r>
          </a:p>
          <a:p>
            <a:pPr eaLnBrk="1" hangingPunct="1">
              <a:lnSpc>
                <a:spcPct val="90000"/>
              </a:lnSpc>
              <a:buClr>
                <a:schemeClr val="hlink"/>
              </a:buClr>
              <a:buFont typeface="Wingdings" pitchFamily="2" charset="2"/>
              <a:buBlip>
                <a:blip r:embed="rId2"/>
              </a:buBlip>
            </a:pPr>
            <a:r>
              <a:rPr lang="cs-CZ" altLang="cs-CZ" sz="2400" smtClean="0">
                <a:cs typeface="Tahoma" pitchFamily="34" charset="0"/>
              </a:rPr>
              <a:t>sm</a:t>
            </a:r>
            <a:r>
              <a:rPr lang="cs-CZ" altLang="cs-CZ" sz="2400" smtClean="0"/>
              <a:t>ě</a:t>
            </a:r>
            <a:r>
              <a:rPr lang="cs-CZ" altLang="cs-CZ" sz="2400" smtClean="0">
                <a:cs typeface="Tahoma" pitchFamily="34" charset="0"/>
              </a:rPr>
              <a:t>rn</a:t>
            </a:r>
            <a:r>
              <a:rPr lang="cs-CZ" altLang="cs-CZ" sz="2400" smtClean="0"/>
              <a:t>á</a:t>
            </a:r>
            <a:r>
              <a:rPr lang="cs-CZ" altLang="cs-CZ" sz="2400" smtClean="0">
                <a:cs typeface="Tahoma" pitchFamily="34" charset="0"/>
              </a:rPr>
              <a:t> ú</a:t>
            </a:r>
            <a:r>
              <a:rPr lang="cs-CZ" altLang="cs-CZ" sz="2400" smtClean="0"/>
              <a:t>č</a:t>
            </a:r>
            <a:r>
              <a:rPr lang="cs-CZ" altLang="cs-CZ" sz="2400" smtClean="0">
                <a:cs typeface="Tahoma" pitchFamily="34" charset="0"/>
              </a:rPr>
              <a:t>tov</a:t>
            </a:r>
            <a:r>
              <a:rPr lang="cs-CZ" altLang="cs-CZ" sz="2400" smtClean="0"/>
              <a:t>á</a:t>
            </a:r>
            <a:r>
              <a:rPr lang="cs-CZ" altLang="cs-CZ" sz="2400" smtClean="0">
                <a:cs typeface="Tahoma" pitchFamily="34" charset="0"/>
              </a:rPr>
              <a:t> osnov</a:t>
            </a:r>
            <a:r>
              <a:rPr lang="cs-CZ" altLang="cs-CZ" sz="2400" smtClean="0"/>
              <a:t>a</a:t>
            </a:r>
          </a:p>
          <a:p>
            <a:pPr eaLnBrk="1" hangingPunct="1">
              <a:lnSpc>
                <a:spcPct val="90000"/>
              </a:lnSpc>
              <a:buClr>
                <a:schemeClr val="hlink"/>
              </a:buClr>
              <a:buFont typeface="Wingdings" pitchFamily="2" charset="2"/>
              <a:buBlip>
                <a:blip r:embed="rId2"/>
              </a:buBlip>
            </a:pPr>
            <a:r>
              <a:rPr lang="cs-CZ" altLang="cs-CZ" sz="2400" smtClean="0">
                <a:cs typeface="Tahoma" pitchFamily="34" charset="0"/>
              </a:rPr>
              <a:t>ú</a:t>
            </a:r>
            <a:r>
              <a:rPr lang="cs-CZ" altLang="cs-CZ" sz="2400" smtClean="0"/>
              <a:t>č</a:t>
            </a:r>
            <a:r>
              <a:rPr lang="cs-CZ" altLang="cs-CZ" sz="2400" smtClean="0">
                <a:cs typeface="Tahoma" pitchFamily="34" charset="0"/>
              </a:rPr>
              <a:t>etní metody </a:t>
            </a:r>
            <a:endParaRPr lang="cs-CZ" altLang="cs-CZ" sz="2400" smtClean="0"/>
          </a:p>
          <a:p>
            <a:pPr eaLnBrk="1" hangingPunct="1">
              <a:lnSpc>
                <a:spcPct val="90000"/>
              </a:lnSpc>
              <a:buClr>
                <a:schemeClr val="hlink"/>
              </a:buClr>
              <a:buFont typeface="Wingdings" pitchFamily="2" charset="2"/>
              <a:buNone/>
            </a:pPr>
            <a:endParaRPr lang="cs-CZ" altLang="cs-CZ" sz="2400" smtClean="0"/>
          </a:p>
          <a:p>
            <a:pPr algn="ctr" eaLnBrk="1" hangingPunct="1">
              <a:lnSpc>
                <a:spcPct val="90000"/>
              </a:lnSpc>
              <a:buClr>
                <a:schemeClr val="hlink"/>
              </a:buClr>
              <a:buFont typeface="Wingdings" pitchFamily="2" charset="2"/>
              <a:buNone/>
            </a:pPr>
            <a:r>
              <a:rPr lang="cs-CZ" altLang="cs-CZ" sz="2400" smtClean="0">
                <a:cs typeface="Times New Roman" pitchFamily="18" charset="0"/>
              </a:rPr>
              <a:t>Účetní závěrka zahrnuje rozvahu (bilanci), výkaz zisku a ztráty a přílohu.</a:t>
            </a:r>
            <a:r>
              <a:rPr lang="cs-CZ" altLang="cs-CZ" sz="2400" smtClean="0">
                <a:cs typeface="Tahoma" pitchFamily="34" charset="0"/>
              </a:rPr>
              <a:t> </a:t>
            </a:r>
            <a:endParaRPr lang="cs-CZ" altLang="cs-CZ" smtClean="0"/>
          </a:p>
        </p:txBody>
      </p:sp>
    </p:spTree>
    <p:extLst>
      <p:ext uri="{BB962C8B-B14F-4D97-AF65-F5344CB8AC3E}">
        <p14:creationId xmlns:p14="http://schemas.microsoft.com/office/powerpoint/2010/main" val="1593368085"/>
      </p:ext>
    </p:extLst>
  </p:cSld>
  <p:clrMapOvr>
    <a:masterClrMapping/>
  </p:clrMapOvr>
  <p:transition>
    <p:wipe dir="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Přehled služeb v oblasti auditu</a:t>
            </a:r>
          </a:p>
        </p:txBody>
      </p:sp>
      <p:sp>
        <p:nvSpPr>
          <p:cNvPr id="3" name="Zástupný symbol pro obsah 2"/>
          <p:cNvSpPr>
            <a:spLocks noGrp="1"/>
          </p:cNvSpPr>
          <p:nvPr>
            <p:ph idx="1"/>
          </p:nvPr>
        </p:nvSpPr>
        <p:spPr/>
        <p:txBody>
          <a:bodyPr/>
          <a:lstStyle/>
          <a:p>
            <a:pPr eaLnBrk="1" hangingPunct="1">
              <a:buClr>
                <a:srgbClr val="FF0000"/>
              </a:buClr>
              <a:buFont typeface="Wingdings" pitchFamily="2" charset="2"/>
              <a:buChar char="Ø"/>
              <a:defRPr/>
            </a:pPr>
            <a:r>
              <a:rPr lang="cs-CZ" sz="2800" dirty="0" smtClean="0"/>
              <a:t>audity historických finančních informací </a:t>
            </a:r>
          </a:p>
          <a:p>
            <a:pPr marL="0" indent="0" eaLnBrk="1" hangingPunct="1">
              <a:buClr>
                <a:srgbClr val="FF0000"/>
              </a:buClr>
              <a:buFont typeface="Wingdings" pitchFamily="2" charset="2"/>
              <a:buNone/>
              <a:defRPr/>
            </a:pPr>
            <a:endParaRPr lang="cs-CZ" sz="2800" dirty="0" smtClean="0"/>
          </a:p>
          <a:p>
            <a:pPr eaLnBrk="1" hangingPunct="1">
              <a:buClr>
                <a:srgbClr val="FF0000"/>
              </a:buClr>
              <a:buFont typeface="Wingdings" pitchFamily="2" charset="2"/>
              <a:buChar char="Ø"/>
              <a:defRPr/>
            </a:pPr>
            <a:r>
              <a:rPr lang="cs-CZ" sz="2800" dirty="0" smtClean="0"/>
              <a:t>prověrky historických finančních informací</a:t>
            </a:r>
          </a:p>
          <a:p>
            <a:pPr marL="0" indent="0" eaLnBrk="1" hangingPunct="1">
              <a:buClr>
                <a:srgbClr val="FF0000"/>
              </a:buClr>
              <a:buFont typeface="Wingdings" pitchFamily="2" charset="2"/>
              <a:buNone/>
              <a:defRPr/>
            </a:pPr>
            <a:endParaRPr lang="cs-CZ" sz="2800" dirty="0" smtClean="0"/>
          </a:p>
          <a:p>
            <a:pPr eaLnBrk="1" hangingPunct="1">
              <a:buClr>
                <a:srgbClr val="FF0000"/>
              </a:buClr>
              <a:buFont typeface="Wingdings" pitchFamily="2" charset="2"/>
              <a:buChar char="Ø"/>
              <a:defRPr/>
            </a:pPr>
            <a:r>
              <a:rPr lang="cs-CZ" sz="2800" dirty="0" smtClean="0"/>
              <a:t>ověřovací zakázky jiné než audit nebo prověrky historických finančních informací</a:t>
            </a:r>
          </a:p>
          <a:p>
            <a:pPr marL="0" indent="0" eaLnBrk="1" hangingPunct="1">
              <a:buClr>
                <a:srgbClr val="FF0000"/>
              </a:buClr>
              <a:buFont typeface="Wingdings" pitchFamily="2" charset="2"/>
              <a:buNone/>
              <a:defRPr/>
            </a:pPr>
            <a:endParaRPr lang="cs-CZ" sz="2800" dirty="0" smtClean="0"/>
          </a:p>
          <a:p>
            <a:pPr eaLnBrk="1" hangingPunct="1">
              <a:buClr>
                <a:srgbClr val="FF0000"/>
              </a:buClr>
              <a:buFont typeface="Wingdings" pitchFamily="2" charset="2"/>
              <a:buChar char="Ø"/>
              <a:defRPr/>
            </a:pPr>
            <a:r>
              <a:rPr lang="cs-CZ" sz="2800" dirty="0" smtClean="0"/>
              <a:t>související služby</a:t>
            </a:r>
          </a:p>
          <a:p>
            <a:pPr eaLnBrk="1" hangingPunct="1">
              <a:defRPr/>
            </a:pPr>
            <a:endParaRPr lang="cs-CZ" b="1" u="sng" dirty="0" smtClean="0"/>
          </a:p>
          <a:p>
            <a:pPr eaLnBrk="1" hangingPunct="1">
              <a:defRPr/>
            </a:pPr>
            <a:endParaRPr lang="cs-CZ" dirty="0" smtClean="0"/>
          </a:p>
        </p:txBody>
      </p:sp>
    </p:spTree>
    <p:extLst>
      <p:ext uri="{BB962C8B-B14F-4D97-AF65-F5344CB8AC3E}">
        <p14:creationId xmlns:p14="http://schemas.microsoft.com/office/powerpoint/2010/main" val="534243575"/>
      </p:ext>
    </p:extLst>
  </p:cSld>
  <p:clrMapOvr>
    <a:masterClrMapping/>
  </p:clrMapOvr>
  <p:transition>
    <p:wipe dir="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solidFill>
                  <a:srgbClr val="FFC000"/>
                </a:solidFill>
                <a:effectLst>
                  <a:outerShdw blurRad="38100" dist="38100" dir="2700000" algn="tl">
                    <a:srgbClr val="000000">
                      <a:alpha val="43137"/>
                    </a:srgbClr>
                  </a:outerShdw>
                </a:effectLst>
              </a:rPr>
              <a:t>Audity a prověrky historických finančních informací</a:t>
            </a:r>
            <a:endParaRPr lang="cs-CZ" sz="4000" dirty="0">
              <a:solidFill>
                <a:srgbClr val="FFC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85800" y="2132856"/>
            <a:ext cx="7772400" cy="3963144"/>
          </a:xfrm>
        </p:spPr>
        <p:txBody>
          <a:bodyPr/>
          <a:lstStyle/>
          <a:p>
            <a:pPr eaLnBrk="1" hangingPunct="1">
              <a:buClr>
                <a:srgbClr val="C00000"/>
              </a:buClr>
              <a:buFont typeface="Wingdings" pitchFamily="2" charset="2"/>
              <a:buChar char="Ø"/>
              <a:defRPr/>
            </a:pPr>
            <a:r>
              <a:rPr lang="cs-CZ" sz="2200" dirty="0" smtClean="0"/>
              <a:t>povinné </a:t>
            </a:r>
            <a:r>
              <a:rPr lang="cs-CZ" sz="2200" dirty="0"/>
              <a:t>ověření účetní závěrky auditorem</a:t>
            </a:r>
          </a:p>
          <a:p>
            <a:pPr eaLnBrk="1" hangingPunct="1">
              <a:buClr>
                <a:srgbClr val="C00000"/>
              </a:buClr>
              <a:buFont typeface="Wingdings" pitchFamily="2" charset="2"/>
              <a:buChar char="Ø"/>
              <a:defRPr/>
            </a:pPr>
            <a:r>
              <a:rPr lang="cs-CZ" sz="2200" dirty="0" smtClean="0"/>
              <a:t>dobrovolné </a:t>
            </a:r>
            <a:r>
              <a:rPr lang="cs-CZ" sz="2200" dirty="0"/>
              <a:t>ověření účetní závěrky auditorem</a:t>
            </a:r>
          </a:p>
          <a:p>
            <a:pPr eaLnBrk="1" hangingPunct="1">
              <a:buClr>
                <a:srgbClr val="C00000"/>
              </a:buClr>
              <a:buFont typeface="Wingdings" pitchFamily="2" charset="2"/>
              <a:buChar char="Ø"/>
              <a:defRPr/>
            </a:pPr>
            <a:r>
              <a:rPr lang="cs-CZ" sz="2200" dirty="0" smtClean="0"/>
              <a:t>ověření </a:t>
            </a:r>
            <a:r>
              <a:rPr lang="cs-CZ" sz="2200" dirty="0"/>
              <a:t>výroční </a:t>
            </a:r>
            <a:r>
              <a:rPr lang="cs-CZ" sz="2200" dirty="0" smtClean="0"/>
              <a:t>zprávy</a:t>
            </a:r>
          </a:p>
          <a:p>
            <a:pPr eaLnBrk="1" hangingPunct="1">
              <a:buClr>
                <a:srgbClr val="C00000"/>
              </a:buClr>
              <a:buFont typeface="Wingdings" pitchFamily="2" charset="2"/>
              <a:buChar char="Ø"/>
              <a:defRPr/>
            </a:pPr>
            <a:r>
              <a:rPr lang="cs-CZ" sz="2200" dirty="0"/>
              <a:t>ověření neúplné účetní </a:t>
            </a:r>
            <a:r>
              <a:rPr lang="cs-CZ" sz="2200" dirty="0" smtClean="0"/>
              <a:t>závěrky</a:t>
            </a:r>
          </a:p>
          <a:p>
            <a:pPr eaLnBrk="1" hangingPunct="1">
              <a:buClr>
                <a:srgbClr val="C00000"/>
              </a:buClr>
              <a:buFont typeface="Wingdings" pitchFamily="2" charset="2"/>
              <a:buChar char="Ø"/>
              <a:defRPr/>
            </a:pPr>
            <a:r>
              <a:rPr lang="cs-CZ" sz="2200" dirty="0" smtClean="0"/>
              <a:t>audity </a:t>
            </a:r>
            <a:r>
              <a:rPr lang="cs-CZ" sz="2200" dirty="0"/>
              <a:t>jednotlivých účetních výkazů a specifických prvků, účtů nebo položek účetního výkazu apod.</a:t>
            </a:r>
            <a:r>
              <a:rPr lang="cs-CZ" sz="2200" dirty="0" smtClean="0"/>
              <a:t> </a:t>
            </a:r>
          </a:p>
          <a:p>
            <a:pPr eaLnBrk="1" hangingPunct="1">
              <a:buClr>
                <a:srgbClr val="C00000"/>
              </a:buClr>
              <a:buFont typeface="Wingdings" pitchFamily="2" charset="2"/>
              <a:buChar char="Ø"/>
              <a:defRPr/>
            </a:pPr>
            <a:r>
              <a:rPr lang="cs-CZ" sz="2200" dirty="0" smtClean="0"/>
              <a:t>ověření </a:t>
            </a:r>
            <a:r>
              <a:rPr lang="cs-CZ" sz="2200" dirty="0"/>
              <a:t>výkazu zisku a ztráty a způsobu vynaložení dosaženého výsledku hospodaření </a:t>
            </a:r>
            <a:endParaRPr lang="cs-CZ" sz="2200" dirty="0" smtClean="0"/>
          </a:p>
          <a:p>
            <a:pPr eaLnBrk="1" hangingPunct="1">
              <a:buClr>
                <a:srgbClr val="C00000"/>
              </a:buClr>
              <a:buFont typeface="Wingdings" pitchFamily="2" charset="2"/>
              <a:buChar char="Ø"/>
              <a:defRPr/>
            </a:pPr>
            <a:r>
              <a:rPr lang="cs-CZ" sz="2200" dirty="0" smtClean="0"/>
              <a:t>ověření </a:t>
            </a:r>
            <a:r>
              <a:rPr lang="cs-CZ" sz="2200" dirty="0"/>
              <a:t>zprávy o vztazích mezi propojenými osobami</a:t>
            </a:r>
            <a:r>
              <a:rPr lang="cs-CZ" sz="2200" b="1" dirty="0"/>
              <a:t> </a:t>
            </a:r>
            <a:endParaRPr lang="cs-CZ" sz="2200" b="1" dirty="0" smtClean="0"/>
          </a:p>
          <a:p>
            <a:pPr marL="0" indent="0" eaLnBrk="1" hangingPunct="1">
              <a:buFont typeface="Wingdings" pitchFamily="2" charset="2"/>
              <a:buNone/>
              <a:defRPr/>
            </a:pPr>
            <a:endParaRPr lang="cs-CZ" sz="2400" b="1" dirty="0" smtClean="0"/>
          </a:p>
        </p:txBody>
      </p:sp>
    </p:spTree>
    <p:extLst>
      <p:ext uri="{BB962C8B-B14F-4D97-AF65-F5344CB8AC3E}">
        <p14:creationId xmlns:p14="http://schemas.microsoft.com/office/powerpoint/2010/main" val="538951893"/>
      </p:ext>
    </p:extLst>
  </p:cSld>
  <p:clrMapOvr>
    <a:masterClrMapping/>
  </p:clrMapOvr>
  <p:transition>
    <p:wipe dir="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3000" dirty="0" smtClean="0">
                <a:effectLst>
                  <a:outerShdw blurRad="38100" dist="38100" dir="2700000" algn="tl">
                    <a:srgbClr val="000000">
                      <a:alpha val="43137"/>
                    </a:srgbClr>
                  </a:outerShdw>
                </a:effectLst>
              </a:rPr>
              <a:t>Ověřovací zakázky jiné než audity </a:t>
            </a:r>
            <a:r>
              <a:rPr lang="cs-CZ" sz="3000" dirty="0">
                <a:effectLst>
                  <a:outerShdw blurRad="38100" dist="38100" dir="2700000" algn="tl">
                    <a:srgbClr val="000000">
                      <a:alpha val="43137"/>
                    </a:srgbClr>
                  </a:outerShdw>
                </a:effectLst>
              </a:rPr>
              <a:t>a prověrky historických finančních informací</a:t>
            </a:r>
          </a:p>
        </p:txBody>
      </p:sp>
      <p:sp>
        <p:nvSpPr>
          <p:cNvPr id="3" name="Zástupný symbol pro obsah 2"/>
          <p:cNvSpPr>
            <a:spLocks noGrp="1"/>
          </p:cNvSpPr>
          <p:nvPr>
            <p:ph idx="1"/>
          </p:nvPr>
        </p:nvSpPr>
        <p:spPr>
          <a:xfrm>
            <a:off x="685800" y="1700213"/>
            <a:ext cx="7772400" cy="4395787"/>
          </a:xfrm>
        </p:spPr>
        <p:txBody>
          <a:bodyPr/>
          <a:lstStyle/>
          <a:p>
            <a:pPr marL="0" indent="0" eaLnBrk="1" hangingPunct="1">
              <a:buClr>
                <a:srgbClr val="C00000"/>
              </a:buClr>
              <a:buFont typeface="Wingdings" pitchFamily="2" charset="2"/>
              <a:buNone/>
              <a:defRPr/>
            </a:pPr>
            <a:endParaRPr lang="cs-CZ" sz="2200" dirty="0" smtClean="0"/>
          </a:p>
          <a:p>
            <a:pPr marL="0" indent="0" eaLnBrk="1" hangingPunct="1">
              <a:buClr>
                <a:srgbClr val="C00000"/>
              </a:buClr>
              <a:buFont typeface="Wingdings" pitchFamily="2" charset="2"/>
              <a:buNone/>
              <a:defRPr/>
            </a:pPr>
            <a:endParaRPr lang="cs-CZ" sz="2200" dirty="0" smtClean="0"/>
          </a:p>
          <a:p>
            <a:pPr eaLnBrk="1" hangingPunct="1">
              <a:buClr>
                <a:srgbClr val="C00000"/>
              </a:buClr>
              <a:buFont typeface="Wingdings" pitchFamily="2" charset="2"/>
              <a:buChar char="Ø"/>
              <a:defRPr/>
            </a:pPr>
            <a:r>
              <a:rPr lang="cs-CZ" sz="2200" dirty="0" smtClean="0"/>
              <a:t>ověření </a:t>
            </a:r>
            <a:r>
              <a:rPr lang="cs-CZ" sz="2200" dirty="0"/>
              <a:t>předpokládaných finančních informací </a:t>
            </a:r>
          </a:p>
          <a:p>
            <a:pPr eaLnBrk="1" hangingPunct="1">
              <a:buClr>
                <a:srgbClr val="C00000"/>
              </a:buClr>
              <a:buFont typeface="Wingdings" pitchFamily="2" charset="2"/>
              <a:buChar char="Ø"/>
              <a:defRPr/>
            </a:pPr>
            <a:r>
              <a:rPr lang="cs-CZ" sz="2200" dirty="0" smtClean="0"/>
              <a:t>ověření </a:t>
            </a:r>
            <a:r>
              <a:rPr lang="cs-CZ" sz="2200" dirty="0"/>
              <a:t>kontrol v servisní organizaci </a:t>
            </a:r>
            <a:endParaRPr lang="cs-CZ" sz="2200" dirty="0" smtClean="0"/>
          </a:p>
          <a:p>
            <a:pPr eaLnBrk="1" hangingPunct="1">
              <a:buClr>
                <a:srgbClr val="C00000"/>
              </a:buClr>
              <a:buFont typeface="Wingdings" pitchFamily="2" charset="2"/>
              <a:buChar char="Ø"/>
              <a:defRPr/>
            </a:pPr>
            <a:r>
              <a:rPr lang="cs-CZ" sz="2200" dirty="0" smtClean="0"/>
              <a:t>přezkoumání </a:t>
            </a:r>
            <a:r>
              <a:rPr lang="cs-CZ" sz="2200" dirty="0"/>
              <a:t>hospodaření územních samosprávných </a:t>
            </a:r>
            <a:r>
              <a:rPr lang="cs-CZ" sz="2200" dirty="0" smtClean="0"/>
              <a:t>celků</a:t>
            </a:r>
          </a:p>
          <a:p>
            <a:pPr eaLnBrk="1" hangingPunct="1">
              <a:buClr>
                <a:srgbClr val="C00000"/>
              </a:buClr>
              <a:buFont typeface="Wingdings" pitchFamily="2" charset="2"/>
              <a:buChar char="Ø"/>
              <a:defRPr/>
            </a:pPr>
            <a:r>
              <a:rPr lang="cs-CZ" sz="2200" dirty="0" smtClean="0"/>
              <a:t>ověřování </a:t>
            </a:r>
            <a:r>
              <a:rPr lang="cs-CZ" sz="2200" dirty="0"/>
              <a:t>projektů spolufinancovaných z fondů EU a státního rozpočtu </a:t>
            </a:r>
            <a:r>
              <a:rPr lang="cs-CZ" sz="2200" dirty="0" smtClean="0"/>
              <a:t> </a:t>
            </a:r>
          </a:p>
          <a:p>
            <a:pPr marL="0" indent="0" eaLnBrk="1" hangingPunct="1">
              <a:buClr>
                <a:srgbClr val="C00000"/>
              </a:buClr>
              <a:buFont typeface="Wingdings" pitchFamily="2" charset="2"/>
              <a:buNone/>
              <a:defRPr/>
            </a:pPr>
            <a:endParaRPr lang="cs-CZ" sz="2000" b="1" dirty="0"/>
          </a:p>
          <a:p>
            <a:pPr marL="0" indent="0" eaLnBrk="1" hangingPunct="1">
              <a:buFont typeface="Wingdings" pitchFamily="2" charset="2"/>
              <a:buNone/>
              <a:defRPr/>
            </a:pPr>
            <a:endParaRPr lang="cs-CZ" sz="2200" dirty="0"/>
          </a:p>
        </p:txBody>
      </p:sp>
    </p:spTree>
    <p:extLst>
      <p:ext uri="{BB962C8B-B14F-4D97-AF65-F5344CB8AC3E}">
        <p14:creationId xmlns:p14="http://schemas.microsoft.com/office/powerpoint/2010/main" val="1225418481"/>
      </p:ext>
    </p:extLst>
  </p:cSld>
  <p:clrMapOvr>
    <a:masterClrMapping/>
  </p:clrMapOvr>
  <p:transition>
    <p:wipe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Související služby</a:t>
            </a:r>
            <a:endParaRPr lang="cs-CZ" dirty="0"/>
          </a:p>
        </p:txBody>
      </p:sp>
      <p:sp>
        <p:nvSpPr>
          <p:cNvPr id="3" name="Zástupný symbol pro obsah 2"/>
          <p:cNvSpPr>
            <a:spLocks noGrp="1"/>
          </p:cNvSpPr>
          <p:nvPr>
            <p:ph idx="1"/>
          </p:nvPr>
        </p:nvSpPr>
        <p:spPr/>
        <p:txBody>
          <a:bodyPr/>
          <a:lstStyle/>
          <a:p>
            <a:pPr eaLnBrk="1" hangingPunct="1">
              <a:buFont typeface="Wingdings" pitchFamily="2" charset="2"/>
              <a:buBlip>
                <a:blip r:embed="rId2"/>
              </a:buBlip>
              <a:defRPr/>
            </a:pPr>
            <a:r>
              <a:rPr lang="cs-CZ" sz="2400" dirty="0"/>
              <a:t>zakázka založená na dohodnutých postupech</a:t>
            </a:r>
          </a:p>
          <a:p>
            <a:pPr eaLnBrk="1" hangingPunct="1">
              <a:buFont typeface="Wingdings" pitchFamily="2" charset="2"/>
              <a:buBlip>
                <a:blip r:embed="rId2"/>
              </a:buBlip>
              <a:defRPr/>
            </a:pPr>
            <a:r>
              <a:rPr lang="cs-CZ" sz="2400" i="1" dirty="0"/>
              <a:t>zpráva o věcných zjištěních</a:t>
            </a:r>
          </a:p>
          <a:p>
            <a:pPr marL="0" indent="0" algn="ctr" eaLnBrk="1" hangingPunct="1">
              <a:buFont typeface="Wingdings" pitchFamily="2" charset="2"/>
              <a:buNone/>
              <a:defRPr/>
            </a:pPr>
            <a:endParaRPr lang="cs-CZ" sz="2400" dirty="0" smtClean="0"/>
          </a:p>
          <a:p>
            <a:pPr marL="0" indent="0" algn="ctr" eaLnBrk="1" hangingPunct="1">
              <a:buFont typeface="Wingdings" pitchFamily="2" charset="2"/>
              <a:buNone/>
              <a:defRPr/>
            </a:pPr>
            <a:r>
              <a:rPr lang="cs-CZ" sz="2400" dirty="0" smtClean="0"/>
              <a:t>	Vzhledem </a:t>
            </a:r>
            <a:r>
              <a:rPr lang="cs-CZ" sz="2400" dirty="0"/>
              <a:t>k tomu, že auditor pouze předkládá </a:t>
            </a:r>
            <a:r>
              <a:rPr lang="cs-CZ" sz="2400" b="1" u="sng" dirty="0"/>
              <a:t>zprávu o věcných poznatcích z dohodnutých postupů</a:t>
            </a:r>
            <a:r>
              <a:rPr lang="cs-CZ" sz="2400" dirty="0"/>
              <a:t>, není vyjadřována </a:t>
            </a:r>
            <a:r>
              <a:rPr lang="cs-CZ" sz="2400" b="1" dirty="0"/>
              <a:t>žádná jistota</a:t>
            </a:r>
            <a:r>
              <a:rPr lang="cs-CZ" sz="2400" dirty="0"/>
              <a:t>. Příjemci této zprávy si postupy provedené auditorem i jím předložená zjištění vyhodnotí sami a z auditorovy práce si vyvodí své vlastní </a:t>
            </a:r>
            <a:r>
              <a:rPr lang="cs-CZ" sz="2400" dirty="0" smtClean="0"/>
              <a:t>závěry</a:t>
            </a:r>
            <a:r>
              <a:rPr lang="cs-CZ" sz="2400" dirty="0"/>
              <a:t>.</a:t>
            </a:r>
          </a:p>
          <a:p>
            <a:pPr eaLnBrk="1" hangingPunct="1">
              <a:defRPr/>
            </a:pPr>
            <a:endParaRPr lang="cs-CZ" dirty="0"/>
          </a:p>
        </p:txBody>
      </p:sp>
    </p:spTree>
    <p:extLst>
      <p:ext uri="{BB962C8B-B14F-4D97-AF65-F5344CB8AC3E}">
        <p14:creationId xmlns:p14="http://schemas.microsoft.com/office/powerpoint/2010/main" val="3067815169"/>
      </p:ext>
    </p:extLst>
  </p:cSld>
  <p:clrMapOvr>
    <a:masterClrMapping/>
  </p:clrMapOvr>
  <p:transition>
    <p:wipe dir="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3200" dirty="0" smtClean="0">
                <a:solidFill>
                  <a:srgbClr val="FFC000"/>
                </a:solidFill>
                <a:effectLst>
                  <a:outerShdw blurRad="38100" dist="38100" dir="2700000" algn="tl">
                    <a:srgbClr val="000000">
                      <a:alpha val="43137"/>
                    </a:srgbClr>
                  </a:outerShdw>
                </a:effectLst>
              </a:rPr>
              <a:t>Ověřování projektů spolufinancovaných z prostředků fondů EU a státního rozpočtu</a:t>
            </a:r>
            <a:endParaRPr lang="cs-CZ" sz="3200" dirty="0">
              <a:solidFill>
                <a:srgbClr val="FFC000"/>
              </a:solidFill>
              <a:effectLst>
                <a:outerShdw blurRad="38100" dist="38100" dir="2700000" algn="tl">
                  <a:srgbClr val="000000">
                    <a:alpha val="43137"/>
                  </a:srgbClr>
                </a:outerShdw>
              </a:effectLst>
            </a:endParaRPr>
          </a:p>
        </p:txBody>
      </p:sp>
      <p:sp>
        <p:nvSpPr>
          <p:cNvPr id="44035" name="Zástupný symbol pro obsah 2"/>
          <p:cNvSpPr>
            <a:spLocks noGrp="1"/>
          </p:cNvSpPr>
          <p:nvPr>
            <p:ph idx="1"/>
          </p:nvPr>
        </p:nvSpPr>
        <p:spPr/>
        <p:txBody>
          <a:bodyPr/>
          <a:lstStyle/>
          <a:p>
            <a:pPr eaLnBrk="1" hangingPunct="1">
              <a:buClr>
                <a:srgbClr val="FF0000"/>
              </a:buClr>
              <a:buFont typeface="Wingdings" pitchFamily="2" charset="2"/>
              <a:buChar char="Ø"/>
            </a:pPr>
            <a:r>
              <a:rPr lang="cs-CZ" altLang="cs-CZ" sz="2600" dirty="0" smtClean="0"/>
              <a:t>zatím nebyl vydán KA ČR žádný vlastní standard z důvodu existence různorodých požadavků na tento typ auditorské služby</a:t>
            </a:r>
          </a:p>
          <a:p>
            <a:pPr eaLnBrk="1" hangingPunct="1">
              <a:buClr>
                <a:srgbClr val="FF0000"/>
              </a:buClr>
              <a:buFont typeface="Wingdings" pitchFamily="2" charset="2"/>
              <a:buChar char="Ø"/>
            </a:pPr>
            <a:r>
              <a:rPr lang="cs-CZ" altLang="cs-CZ" sz="2600" dirty="0" smtClean="0"/>
              <a:t>kombinace </a:t>
            </a:r>
            <a:r>
              <a:rPr lang="cs-CZ" altLang="cs-CZ" sz="2600" u="sng" dirty="0" smtClean="0"/>
              <a:t>ověření finančních informací </a:t>
            </a:r>
            <a:r>
              <a:rPr lang="cs-CZ" altLang="cs-CZ" sz="2600" i="1" dirty="0" smtClean="0"/>
              <a:t>např. ověření vyúčtování </a:t>
            </a:r>
            <a:r>
              <a:rPr lang="cs-CZ" altLang="cs-CZ" sz="2600" dirty="0" smtClean="0"/>
              <a:t>a </a:t>
            </a:r>
            <a:r>
              <a:rPr lang="cs-CZ" altLang="cs-CZ" sz="2600" u="sng" dirty="0" smtClean="0"/>
              <a:t>ověření legálnosti</a:t>
            </a:r>
            <a:r>
              <a:rPr lang="cs-CZ" altLang="cs-CZ" sz="2600" dirty="0" smtClean="0"/>
              <a:t>, </a:t>
            </a:r>
            <a:r>
              <a:rPr lang="cs-CZ" altLang="cs-CZ" sz="2600" i="1" dirty="0" smtClean="0"/>
              <a:t>tj. souladu s právními předpisy a smluvními ujednáními</a:t>
            </a:r>
          </a:p>
          <a:p>
            <a:pPr eaLnBrk="1" hangingPunct="1">
              <a:buClr>
                <a:srgbClr val="FF0000"/>
              </a:buClr>
              <a:buFont typeface="Wingdings" pitchFamily="2" charset="2"/>
              <a:buChar char="Ø"/>
            </a:pPr>
            <a:r>
              <a:rPr lang="cs-CZ" altLang="cs-CZ" sz="2600" dirty="0" smtClean="0"/>
              <a:t>ověření dle standardu ISAE 3000, někdy se však může také jednat o související službu – zakázku založenou na dohodnutých postupech</a:t>
            </a:r>
            <a:endParaRPr lang="cs-CZ" altLang="cs-CZ" sz="2600" b="1" dirty="0" smtClean="0"/>
          </a:p>
          <a:p>
            <a:pPr eaLnBrk="1" hangingPunct="1">
              <a:buClr>
                <a:srgbClr val="FF0000"/>
              </a:buClr>
              <a:buFont typeface="Wingdings" pitchFamily="2" charset="2"/>
              <a:buChar char="Ø"/>
            </a:pPr>
            <a:endParaRPr lang="cs-CZ" altLang="cs-CZ" dirty="0" smtClean="0"/>
          </a:p>
        </p:txBody>
      </p:sp>
    </p:spTree>
    <p:extLst>
      <p:ext uri="{BB962C8B-B14F-4D97-AF65-F5344CB8AC3E}">
        <p14:creationId xmlns:p14="http://schemas.microsoft.com/office/powerpoint/2010/main" val="2317119445"/>
      </p:ext>
    </p:extLst>
  </p:cSld>
  <p:clrMapOvr>
    <a:masterClrMapping/>
  </p:clrMapOvr>
  <p:transition>
    <p:wipe dir="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3200" dirty="0" smtClean="0">
                <a:solidFill>
                  <a:srgbClr val="FFC000"/>
                </a:solidFill>
                <a:effectLst>
                  <a:outerShdw blurRad="38100" dist="38100" dir="2700000" algn="tl">
                    <a:srgbClr val="000000">
                      <a:alpha val="43137"/>
                    </a:srgbClr>
                  </a:outerShdw>
                </a:effectLst>
              </a:rPr>
              <a:t>Ověřování projektů spolufinancovaných z prostředků fondů EU a státního rozpočtu</a:t>
            </a:r>
          </a:p>
        </p:txBody>
      </p:sp>
      <p:sp>
        <p:nvSpPr>
          <p:cNvPr id="45059" name="Zástupný symbol pro obsah 2"/>
          <p:cNvSpPr>
            <a:spLocks noGrp="1"/>
          </p:cNvSpPr>
          <p:nvPr>
            <p:ph idx="1"/>
          </p:nvPr>
        </p:nvSpPr>
        <p:spPr>
          <a:xfrm>
            <a:off x="685800" y="1981200"/>
            <a:ext cx="7772400" cy="4544144"/>
          </a:xfrm>
        </p:spPr>
        <p:txBody>
          <a:bodyPr/>
          <a:lstStyle/>
          <a:p>
            <a:pPr>
              <a:buClr>
                <a:srgbClr val="C00000"/>
              </a:buClr>
              <a:buFont typeface="Wingdings" panose="05000000000000000000" pitchFamily="2" charset="2"/>
              <a:buChar char="Ø"/>
            </a:pPr>
            <a:r>
              <a:rPr lang="cs-CZ" sz="2300" u="sng" dirty="0" smtClean="0"/>
              <a:t>předmět </a:t>
            </a:r>
            <a:r>
              <a:rPr lang="cs-CZ" sz="2300" u="sng" dirty="0"/>
              <a:t>a cíl </a:t>
            </a:r>
            <a:r>
              <a:rPr lang="cs-CZ" sz="2300" dirty="0" smtClean="0"/>
              <a:t>ověření je </a:t>
            </a:r>
            <a:r>
              <a:rPr lang="cs-CZ" sz="2300" dirty="0"/>
              <a:t>zpravidla stanoven obecně v </a:t>
            </a:r>
            <a:r>
              <a:rPr lang="cs-CZ" sz="2300" u="sng" dirty="0"/>
              <a:t>pravidlech daného dotačního programu</a:t>
            </a:r>
            <a:r>
              <a:rPr lang="cs-CZ" sz="2300" dirty="0"/>
              <a:t>, </a:t>
            </a:r>
            <a:r>
              <a:rPr lang="cs-CZ" sz="2300" dirty="0" smtClean="0"/>
              <a:t>příp. v </a:t>
            </a:r>
            <a:r>
              <a:rPr lang="cs-CZ" sz="2300" dirty="0"/>
              <a:t>právním aktu o poskytnutí </a:t>
            </a:r>
            <a:r>
              <a:rPr lang="cs-CZ" sz="2300" dirty="0" smtClean="0"/>
              <a:t>dotace</a:t>
            </a:r>
          </a:p>
          <a:p>
            <a:pPr>
              <a:buClr>
                <a:srgbClr val="C00000"/>
              </a:buClr>
              <a:buFont typeface="Wingdings" panose="05000000000000000000" pitchFamily="2" charset="2"/>
              <a:buChar char="Ø"/>
            </a:pPr>
            <a:r>
              <a:rPr lang="cs-CZ" sz="2300" dirty="0" smtClean="0"/>
              <a:t>základním </a:t>
            </a:r>
            <a:r>
              <a:rPr lang="cs-CZ" sz="2300" u="sng" dirty="0"/>
              <a:t>předmětem ověření jsou vždy výdaje, na které má být nebo již byla poskytnuta </a:t>
            </a:r>
            <a:r>
              <a:rPr lang="cs-CZ" sz="2300" u="sng" dirty="0" smtClean="0"/>
              <a:t>dotace</a:t>
            </a:r>
            <a:r>
              <a:rPr lang="cs-CZ" sz="2300" dirty="0" smtClean="0"/>
              <a:t> </a:t>
            </a:r>
          </a:p>
          <a:p>
            <a:pPr>
              <a:buClr>
                <a:srgbClr val="C00000"/>
              </a:buClr>
              <a:buFont typeface="Wingdings" panose="05000000000000000000" pitchFamily="2" charset="2"/>
              <a:buChar char="Ø"/>
            </a:pPr>
            <a:r>
              <a:rPr lang="cs-CZ" sz="2300" dirty="0" smtClean="0"/>
              <a:t>ověření z </a:t>
            </a:r>
            <a:r>
              <a:rPr lang="cs-CZ" sz="2300" dirty="0"/>
              <a:t>hlediska </a:t>
            </a:r>
            <a:r>
              <a:rPr lang="cs-CZ" sz="2300" dirty="0" smtClean="0"/>
              <a:t>účtování </a:t>
            </a:r>
            <a:r>
              <a:rPr lang="cs-CZ" sz="2300" dirty="0"/>
              <a:t>v souladu se </a:t>
            </a:r>
            <a:r>
              <a:rPr lang="cs-CZ" sz="2300" u="sng" dirty="0"/>
              <a:t>zákonem </a:t>
            </a:r>
            <a:r>
              <a:rPr lang="cs-CZ" sz="2300" u="sng" dirty="0" smtClean="0"/>
              <a:t>o </a:t>
            </a:r>
            <a:r>
              <a:rPr lang="cs-CZ" sz="2300" u="sng" dirty="0"/>
              <a:t>účetnictví</a:t>
            </a:r>
            <a:r>
              <a:rPr lang="cs-CZ" sz="2300" dirty="0"/>
              <a:t>, a zda </a:t>
            </a:r>
            <a:r>
              <a:rPr lang="cs-CZ" sz="2300" dirty="0" smtClean="0"/>
              <a:t>výdaje </a:t>
            </a:r>
            <a:r>
              <a:rPr lang="cs-CZ" sz="2300" dirty="0"/>
              <a:t>splňují </a:t>
            </a:r>
            <a:r>
              <a:rPr lang="cs-CZ" sz="2300" u="sng" dirty="0"/>
              <a:t>pravidla způsobilosti </a:t>
            </a:r>
            <a:r>
              <a:rPr lang="cs-CZ" sz="2300" dirty="0"/>
              <a:t>daná příslušným dotačním </a:t>
            </a:r>
            <a:r>
              <a:rPr lang="cs-CZ" sz="2300" dirty="0" smtClean="0"/>
              <a:t>programem</a:t>
            </a:r>
          </a:p>
          <a:p>
            <a:pPr>
              <a:buClr>
                <a:srgbClr val="C00000"/>
              </a:buClr>
              <a:buFont typeface="Wingdings" panose="05000000000000000000" pitchFamily="2" charset="2"/>
              <a:buChar char="Ø"/>
            </a:pPr>
            <a:r>
              <a:rPr lang="cs-CZ" sz="2300" dirty="0" smtClean="0"/>
              <a:t>zaměření </a:t>
            </a:r>
            <a:r>
              <a:rPr lang="cs-CZ" sz="2300" dirty="0"/>
              <a:t>i na plnění dalších podmínek </a:t>
            </a:r>
            <a:r>
              <a:rPr lang="cs-CZ" sz="2300" dirty="0" smtClean="0"/>
              <a:t>např. evidence příjmů projektu, zadávání veřejných zakázek, pravidla </a:t>
            </a:r>
            <a:r>
              <a:rPr lang="cs-CZ" sz="2300" dirty="0"/>
              <a:t>pro poskytování veřejné </a:t>
            </a:r>
            <a:r>
              <a:rPr lang="cs-CZ" sz="2300" dirty="0" smtClean="0"/>
              <a:t>podpory</a:t>
            </a:r>
            <a:r>
              <a:rPr lang="cs-CZ" sz="2300" b="1" dirty="0" smtClean="0"/>
              <a:t>, </a:t>
            </a:r>
            <a:r>
              <a:rPr lang="cs-CZ" sz="2300" dirty="0" smtClean="0"/>
              <a:t>plnění </a:t>
            </a:r>
            <a:r>
              <a:rPr lang="cs-CZ" sz="2300" dirty="0"/>
              <a:t>monitorovacích indikátorů projektu</a:t>
            </a:r>
            <a:endParaRPr lang="cs-CZ" altLang="cs-CZ" sz="2300" dirty="0" smtClean="0"/>
          </a:p>
        </p:txBody>
      </p:sp>
    </p:spTree>
    <p:extLst>
      <p:ext uri="{BB962C8B-B14F-4D97-AF65-F5344CB8AC3E}">
        <p14:creationId xmlns:p14="http://schemas.microsoft.com/office/powerpoint/2010/main" val="180818614"/>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cs-CZ" smtClean="0"/>
              <a:t>A</a:t>
            </a:r>
            <a:r>
              <a:rPr lang="cs-CZ" smtClean="0">
                <a:cs typeface="Times New Roman" pitchFamily="18" charset="0"/>
              </a:rPr>
              <a:t>uditorsk</a:t>
            </a:r>
            <a:r>
              <a:rPr lang="cs-CZ" smtClean="0"/>
              <a:t>á</a:t>
            </a:r>
            <a:r>
              <a:rPr lang="cs-CZ" smtClean="0">
                <a:cs typeface="Times New Roman" pitchFamily="18" charset="0"/>
              </a:rPr>
              <a:t> </a:t>
            </a:r>
            <a:r>
              <a:rPr lang="cs-CZ" smtClean="0"/>
              <a:t>č</a:t>
            </a:r>
            <a:r>
              <a:rPr lang="cs-CZ" smtClean="0">
                <a:cs typeface="Times New Roman" pitchFamily="18" charset="0"/>
              </a:rPr>
              <a:t>innost</a:t>
            </a:r>
          </a:p>
        </p:txBody>
      </p:sp>
      <p:sp>
        <p:nvSpPr>
          <p:cNvPr id="17411" name="Rectangle 3"/>
          <p:cNvSpPr>
            <a:spLocks noGrp="1" noChangeArrowheads="1"/>
          </p:cNvSpPr>
          <p:nvPr>
            <p:ph idx="1"/>
          </p:nvPr>
        </p:nvSpPr>
        <p:spPr>
          <a:xfrm>
            <a:off x="685800" y="1557338"/>
            <a:ext cx="7772400" cy="5040014"/>
          </a:xfrm>
        </p:spPr>
        <p:txBody>
          <a:bodyPr/>
          <a:lstStyle/>
          <a:p>
            <a:pPr eaLnBrk="1" hangingPunct="1">
              <a:buBlip>
                <a:blip r:embed="rId2"/>
              </a:buBlip>
            </a:pPr>
            <a:r>
              <a:rPr lang="cs-CZ" altLang="cs-CZ" sz="2100" dirty="0" smtClean="0">
                <a:cs typeface="Times New Roman" pitchFamily="18" charset="0"/>
              </a:rPr>
              <a:t>provádění povinného auditu </a:t>
            </a:r>
            <a:r>
              <a:rPr lang="cs-CZ" altLang="cs-CZ" sz="2000" dirty="0" smtClean="0">
                <a:cs typeface="Times New Roman" pitchFamily="18" charset="0"/>
              </a:rPr>
              <a:t>(</a:t>
            </a:r>
            <a:r>
              <a:rPr lang="cs-CZ" sz="2000" u="sng" dirty="0"/>
              <a:t>ověření účetní závěrky nebo konsolidované účetní závěrky</a:t>
            </a:r>
            <a:r>
              <a:rPr lang="cs-CZ" sz="2000" dirty="0"/>
              <a:t>, zda podává věrný a poctivý obraz předmětu účetnictví v souladu s právními předpisy a příslušným rámcem účetního výkaznictví, na jehož základě je účetní závěrka nebo konsolidovaná účetní závěrka sestavena, pokud takové ověření vyžaduje jiný právní předpis </a:t>
            </a:r>
            <a:r>
              <a:rPr lang="cs-CZ" altLang="cs-CZ" sz="2000" dirty="0"/>
              <a:t>(např. z. č. 563/1991 Sb., o účetnictví a řada dalších předpisů) </a:t>
            </a:r>
            <a:r>
              <a:rPr lang="cs-CZ" sz="2000" dirty="0"/>
              <a:t>nebo přímo použitelný předpis Evropské </a:t>
            </a:r>
            <a:r>
              <a:rPr lang="cs-CZ" sz="2000" dirty="0" smtClean="0"/>
              <a:t>unie)</a:t>
            </a:r>
            <a:endParaRPr lang="cs-CZ" altLang="cs-CZ" sz="2000" dirty="0"/>
          </a:p>
          <a:p>
            <a:pPr eaLnBrk="1" hangingPunct="1">
              <a:buFont typeface="Wingdings" pitchFamily="2" charset="2"/>
              <a:buBlip>
                <a:blip r:embed="rId2"/>
              </a:buBlip>
            </a:pPr>
            <a:r>
              <a:rPr lang="cs-CZ" altLang="cs-CZ" sz="2100" dirty="0" smtClean="0">
                <a:cs typeface="Times New Roman" pitchFamily="18" charset="0"/>
              </a:rPr>
              <a:t>přezkoumání hospodaření</a:t>
            </a:r>
            <a:r>
              <a:rPr lang="cs-CZ" altLang="cs-CZ" sz="2100" dirty="0" smtClean="0"/>
              <a:t>, </a:t>
            </a:r>
            <a:r>
              <a:rPr lang="cs-CZ" altLang="cs-CZ" sz="2100" dirty="0" smtClean="0">
                <a:cs typeface="Times New Roman" pitchFamily="18" charset="0"/>
              </a:rPr>
              <a:t>pokud toto přezkoumání provádí auditor</a:t>
            </a:r>
            <a:r>
              <a:rPr lang="cs-CZ" altLang="cs-CZ" sz="2100" dirty="0" smtClean="0"/>
              <a:t> </a:t>
            </a:r>
          </a:p>
          <a:p>
            <a:pPr eaLnBrk="1" hangingPunct="1">
              <a:buFont typeface="Wingdings" pitchFamily="2" charset="2"/>
              <a:buNone/>
            </a:pPr>
            <a:r>
              <a:rPr lang="cs-CZ" altLang="cs-CZ" sz="2100" dirty="0" smtClean="0"/>
              <a:t>	(z. </a:t>
            </a:r>
            <a:r>
              <a:rPr lang="cs-CZ" altLang="cs-CZ" sz="2100" dirty="0" smtClean="0">
                <a:cs typeface="Times New Roman" pitchFamily="18" charset="0"/>
              </a:rPr>
              <a:t>č. 420/2004 Sb., o přezkoumávání hospodaření </a:t>
            </a:r>
            <a:r>
              <a:rPr lang="cs-CZ" altLang="cs-CZ" sz="2100" dirty="0" smtClean="0"/>
              <a:t>ÚSC</a:t>
            </a:r>
            <a:r>
              <a:rPr lang="cs-CZ" altLang="cs-CZ" sz="2100" dirty="0" smtClean="0">
                <a:cs typeface="Times New Roman" pitchFamily="18" charset="0"/>
              </a:rPr>
              <a:t> a </a:t>
            </a:r>
            <a:r>
              <a:rPr lang="cs-CZ" altLang="cs-CZ" sz="2100" dirty="0" smtClean="0"/>
              <a:t>DSO)</a:t>
            </a:r>
          </a:p>
          <a:p>
            <a:pPr eaLnBrk="1" hangingPunct="1">
              <a:buBlip>
                <a:blip r:embed="rId3"/>
              </a:buBlip>
            </a:pPr>
            <a:r>
              <a:rPr lang="cs-CZ" sz="2100" dirty="0" smtClean="0"/>
              <a:t>ověřování </a:t>
            </a:r>
            <a:r>
              <a:rPr lang="cs-CZ" sz="2100" dirty="0"/>
              <a:t>účetních </a:t>
            </a:r>
            <a:r>
              <a:rPr lang="cs-CZ" sz="2100" dirty="0" smtClean="0"/>
              <a:t>záznamů, ověřování </a:t>
            </a:r>
            <a:r>
              <a:rPr lang="cs-CZ" sz="2100" dirty="0"/>
              <a:t>jiných ekonomických informací auditorem nebo provádění dalších činností auditorem, pokud tak stanoví jiný právní předpis nebo přímo použitelný předpis Evropské </a:t>
            </a:r>
            <a:r>
              <a:rPr lang="cs-CZ" sz="2100" dirty="0" smtClean="0"/>
              <a:t>unie</a:t>
            </a:r>
          </a:p>
          <a:p>
            <a:pPr eaLnBrk="1" hangingPunct="1">
              <a:buBlip>
                <a:blip r:embed="rId3"/>
              </a:buBlip>
            </a:pPr>
            <a:r>
              <a:rPr lang="cs-CZ" sz="2100" dirty="0" smtClean="0"/>
              <a:t>jiné </a:t>
            </a:r>
            <a:r>
              <a:rPr lang="cs-CZ" sz="2100" dirty="0"/>
              <a:t>ověřování účetní závěrky, jiných účetních záznamů nebo jejich částí prováděné </a:t>
            </a:r>
            <a:r>
              <a:rPr lang="cs-CZ" sz="2100" dirty="0" smtClean="0"/>
              <a:t>auditorem</a:t>
            </a:r>
          </a:p>
        </p:txBody>
      </p:sp>
    </p:spTree>
  </p:cSld>
  <p:clrMapOvr>
    <a:masterClrMapping/>
  </p:clrMapOvr>
  <p:transition advTm="2498">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2800" dirty="0" smtClean="0">
                <a:effectLst/>
              </a:rPr>
              <a:t/>
            </a:r>
            <a:br>
              <a:rPr lang="cs-CZ" sz="2800" dirty="0" smtClean="0">
                <a:effectLst/>
              </a:rPr>
            </a:br>
            <a:r>
              <a:rPr lang="cs-CZ" sz="2800" dirty="0" smtClean="0">
                <a:solidFill>
                  <a:srgbClr val="FFC000"/>
                </a:solidFill>
                <a:effectLst>
                  <a:outerShdw blurRad="38100" dist="38100" dir="2700000" algn="tl">
                    <a:srgbClr val="000000">
                      <a:alpha val="43137"/>
                    </a:srgbClr>
                  </a:outerShdw>
                </a:effectLst>
              </a:rPr>
              <a:t>Metodický </a:t>
            </a:r>
            <a:r>
              <a:rPr lang="cs-CZ" sz="2800" dirty="0">
                <a:solidFill>
                  <a:srgbClr val="FFC000"/>
                </a:solidFill>
                <a:effectLst>
                  <a:outerShdw blurRad="38100" dist="38100" dir="2700000" algn="tl">
                    <a:srgbClr val="000000">
                      <a:alpha val="43137"/>
                    </a:srgbClr>
                  </a:outerShdw>
                </a:effectLst>
              </a:rPr>
              <a:t>pokyn MŠMT k poskytování dotací soukromým školám</a:t>
            </a:r>
            <a:r>
              <a:rPr lang="cs-CZ" dirty="0">
                <a:solidFill>
                  <a:srgbClr val="FFC000"/>
                </a:solidFill>
                <a:effectLst/>
              </a:rPr>
              <a:t/>
            </a:r>
            <a:br>
              <a:rPr lang="cs-CZ" dirty="0">
                <a:solidFill>
                  <a:srgbClr val="FFC000"/>
                </a:solidFill>
                <a:effectLst/>
              </a:rPr>
            </a:br>
            <a:endParaRPr lang="cs-CZ" dirty="0">
              <a:solidFill>
                <a:srgbClr val="FFC000"/>
              </a:solidFill>
            </a:endParaRPr>
          </a:p>
        </p:txBody>
      </p:sp>
      <p:sp>
        <p:nvSpPr>
          <p:cNvPr id="53251" name="Zástupný symbol pro obsah 2"/>
          <p:cNvSpPr>
            <a:spLocks noGrp="1"/>
          </p:cNvSpPr>
          <p:nvPr>
            <p:ph idx="1"/>
          </p:nvPr>
        </p:nvSpPr>
        <p:spPr>
          <a:xfrm>
            <a:off x="685800" y="1557338"/>
            <a:ext cx="7772400" cy="4538662"/>
          </a:xfrm>
        </p:spPr>
        <p:txBody>
          <a:bodyPr/>
          <a:lstStyle/>
          <a:p>
            <a:pPr eaLnBrk="1" hangingPunct="1"/>
            <a:endParaRPr lang="cs-CZ" altLang="cs-CZ" dirty="0" smtClean="0"/>
          </a:p>
          <a:p>
            <a:pPr eaLnBrk="1" hangingPunct="1">
              <a:buClr>
                <a:srgbClr val="C00000"/>
              </a:buClr>
              <a:buFont typeface="Wingdings" pitchFamily="2" charset="2"/>
              <a:buChar char="v"/>
            </a:pPr>
            <a:r>
              <a:rPr lang="cs-CZ" altLang="cs-CZ" sz="2400" dirty="0" smtClean="0"/>
              <a:t>k provedení § 6 odst. 5 zákona č. 306/1999 Sb., o poskytování dotací soukromým školám, předškolním a školským zařízením</a:t>
            </a:r>
          </a:p>
          <a:p>
            <a:pPr eaLnBrk="1" hangingPunct="1">
              <a:buClr>
                <a:srgbClr val="C00000"/>
              </a:buClr>
              <a:buFont typeface="Wingdings" pitchFamily="2" charset="2"/>
              <a:buChar char="v"/>
            </a:pPr>
            <a:endParaRPr lang="cs-CZ" altLang="cs-CZ" sz="2400" dirty="0" smtClean="0"/>
          </a:p>
          <a:p>
            <a:pPr eaLnBrk="1" hangingPunct="1">
              <a:buClr>
                <a:srgbClr val="C00000"/>
              </a:buClr>
              <a:buFont typeface="Wingdings" pitchFamily="2" charset="2"/>
              <a:buChar char="v"/>
            </a:pPr>
            <a:r>
              <a:rPr lang="cs-CZ" altLang="cs-CZ" sz="2400" dirty="0" smtClean="0"/>
              <a:t>doložení vynaložení zisku na výdaje na výchovu a vzdělávání, běžný provoz, popřípadě u speciálních škol a zařízení i na rehabilitaci potvrzené oprávněnou osobou – auditorem</a:t>
            </a:r>
          </a:p>
        </p:txBody>
      </p:sp>
    </p:spTree>
    <p:extLst>
      <p:ext uri="{BB962C8B-B14F-4D97-AF65-F5344CB8AC3E}">
        <p14:creationId xmlns:p14="http://schemas.microsoft.com/office/powerpoint/2010/main" val="3586569260"/>
      </p:ext>
    </p:extLst>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2800" dirty="0">
                <a:solidFill>
                  <a:srgbClr val="FFC000"/>
                </a:solidFill>
                <a:effectLst/>
              </a:rPr>
              <a:t>Metodický pokyn MŠMT k poskytování dotací soukromým školám</a:t>
            </a:r>
          </a:p>
        </p:txBody>
      </p:sp>
      <p:sp>
        <p:nvSpPr>
          <p:cNvPr id="3" name="Zástupný symbol pro obsah 2"/>
          <p:cNvSpPr>
            <a:spLocks noGrp="1"/>
          </p:cNvSpPr>
          <p:nvPr>
            <p:ph idx="1"/>
          </p:nvPr>
        </p:nvSpPr>
        <p:spPr/>
        <p:txBody>
          <a:bodyPr/>
          <a:lstStyle/>
          <a:p>
            <a:pPr marL="0" indent="0" eaLnBrk="1" hangingPunct="1">
              <a:buFont typeface="Wingdings" pitchFamily="2" charset="2"/>
              <a:buNone/>
              <a:defRPr/>
            </a:pPr>
            <a:r>
              <a:rPr lang="cs-CZ" sz="2400" dirty="0"/>
              <a:t>Auditor popíše skutečnost, že :</a:t>
            </a:r>
          </a:p>
          <a:p>
            <a:pPr eaLnBrk="1" hangingPunct="1">
              <a:buClr>
                <a:srgbClr val="C00000"/>
              </a:buClr>
              <a:buFont typeface="Wingdings" pitchFamily="2" charset="2"/>
              <a:buChar char="v"/>
              <a:defRPr/>
            </a:pPr>
            <a:r>
              <a:rPr lang="cs-CZ" sz="2400" dirty="0"/>
              <a:t>ověřil přiložený výkaz zisku a ztráty soukromé školy za období od 1.1. 20xx do 31.12. 20xx</a:t>
            </a:r>
          </a:p>
          <a:p>
            <a:pPr eaLnBrk="1" hangingPunct="1">
              <a:buClr>
                <a:srgbClr val="C00000"/>
              </a:buClr>
              <a:buFont typeface="Wingdings" pitchFamily="2" charset="2"/>
              <a:buChar char="v"/>
              <a:defRPr/>
            </a:pPr>
            <a:r>
              <a:rPr lang="cs-CZ" sz="2400" dirty="0"/>
              <a:t>ověřil soulad rozhodnutí valné hromady právnické osoby soukromé školy o rozdělení zisku za auditované období se zaúčtováním v následujícím období</a:t>
            </a:r>
          </a:p>
          <a:p>
            <a:pPr eaLnBrk="1" hangingPunct="1">
              <a:buClr>
                <a:srgbClr val="C00000"/>
              </a:buClr>
              <a:buFont typeface="Wingdings" pitchFamily="2" charset="2"/>
              <a:buChar char="v"/>
              <a:defRPr/>
            </a:pPr>
            <a:r>
              <a:rPr lang="cs-CZ" sz="2400" dirty="0"/>
              <a:t>ověřil splnění podmínek použití zisku soukromé školy za rok 20xx (příp. i zisku vytvořeného v dřívějším období)</a:t>
            </a:r>
          </a:p>
          <a:p>
            <a:pPr eaLnBrk="1" hangingPunct="1">
              <a:buClr>
                <a:srgbClr val="C00000"/>
              </a:buClr>
              <a:buFont typeface="Wingdings" pitchFamily="2" charset="2"/>
              <a:buChar char="v"/>
              <a:defRPr/>
            </a:pPr>
            <a:r>
              <a:rPr lang="cs-CZ" sz="2400" dirty="0"/>
              <a:t>auditor definuje odpovědnost soukromé školy a odpovědnost </a:t>
            </a:r>
            <a:r>
              <a:rPr lang="cs-CZ" sz="2400" dirty="0" smtClean="0"/>
              <a:t>auditora</a:t>
            </a:r>
            <a:endParaRPr lang="cs-CZ" sz="2400" dirty="0"/>
          </a:p>
        </p:txBody>
      </p:sp>
    </p:spTree>
    <p:extLst>
      <p:ext uri="{BB962C8B-B14F-4D97-AF65-F5344CB8AC3E}">
        <p14:creationId xmlns:p14="http://schemas.microsoft.com/office/powerpoint/2010/main" val="772366743"/>
      </p:ext>
    </p:extLst>
  </p:cSld>
  <p:clrMapOvr>
    <a:masterClrMapping/>
  </p:clrMapOvr>
  <p:transition>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cs-CZ" sz="5000" dirty="0" smtClean="0"/>
              <a:t>Přezkoumání hospodaření</a:t>
            </a:r>
          </a:p>
        </p:txBody>
      </p:sp>
      <p:sp>
        <p:nvSpPr>
          <p:cNvPr id="37891" name="Rectangle 3"/>
          <p:cNvSpPr>
            <a:spLocks noGrp="1" noChangeArrowheads="1"/>
          </p:cNvSpPr>
          <p:nvPr>
            <p:ph idx="1"/>
          </p:nvPr>
        </p:nvSpPr>
        <p:spPr/>
        <p:txBody>
          <a:bodyPr/>
          <a:lstStyle/>
          <a:p>
            <a:pPr eaLnBrk="1" hangingPunct="1">
              <a:buClr>
                <a:schemeClr val="hlink"/>
              </a:buClr>
              <a:buFont typeface="Wingdings" pitchFamily="2" charset="2"/>
              <a:buBlip>
                <a:blip r:embed="rId2"/>
              </a:buBlip>
              <a:defRPr/>
            </a:pPr>
            <a:r>
              <a:rPr lang="cs-CZ" sz="2500" dirty="0" smtClean="0"/>
              <a:t>zákon č. 420/2004 Sb., o přezkoumávání hospodaření územních samosprávných celků a dobrovolných svazků obcí</a:t>
            </a:r>
          </a:p>
          <a:p>
            <a:pPr marL="0" indent="0" eaLnBrk="1" hangingPunct="1">
              <a:buClr>
                <a:schemeClr val="hlink"/>
              </a:buClr>
              <a:buFont typeface="Wingdings" pitchFamily="2" charset="2"/>
              <a:buNone/>
              <a:defRPr/>
            </a:pPr>
            <a:endParaRPr lang="cs-CZ" sz="2500" dirty="0" smtClean="0"/>
          </a:p>
          <a:p>
            <a:pPr marL="0" indent="0" eaLnBrk="1" hangingPunct="1">
              <a:buClr>
                <a:schemeClr val="hlink"/>
              </a:buClr>
              <a:buFont typeface="Wingdings" pitchFamily="2" charset="2"/>
              <a:buNone/>
              <a:defRPr/>
            </a:pPr>
            <a:r>
              <a:rPr lang="cs-CZ" sz="2500" dirty="0" smtClean="0"/>
              <a:t>Subjekty podléhající přezkoumání hospodaření jsou:</a:t>
            </a:r>
            <a:endParaRPr lang="cs-CZ" sz="2500" b="1" dirty="0" smtClean="0"/>
          </a:p>
          <a:p>
            <a:pPr eaLnBrk="1" hangingPunct="1">
              <a:buClr>
                <a:schemeClr val="hlink"/>
              </a:buClr>
              <a:buFont typeface="Wingdings" pitchFamily="2" charset="2"/>
              <a:buChar char="Ø"/>
              <a:defRPr/>
            </a:pPr>
            <a:r>
              <a:rPr lang="cs-CZ" sz="2500" dirty="0" smtClean="0"/>
              <a:t>územní samosprávné celky</a:t>
            </a:r>
          </a:p>
          <a:p>
            <a:pPr eaLnBrk="1" hangingPunct="1">
              <a:buClr>
                <a:schemeClr val="hlink"/>
              </a:buClr>
              <a:buFont typeface="Wingdings" pitchFamily="2" charset="2"/>
              <a:buChar char="Ø"/>
              <a:defRPr/>
            </a:pPr>
            <a:r>
              <a:rPr lang="cs-CZ" sz="2500" dirty="0" smtClean="0"/>
              <a:t>dobrovolné svazky obcí</a:t>
            </a:r>
          </a:p>
          <a:p>
            <a:pPr eaLnBrk="1" hangingPunct="1">
              <a:buClr>
                <a:schemeClr val="hlink"/>
              </a:buClr>
              <a:buFont typeface="Wingdings" pitchFamily="2" charset="2"/>
              <a:buChar char="Ø"/>
              <a:defRPr/>
            </a:pPr>
            <a:r>
              <a:rPr lang="cs-CZ" sz="2500" dirty="0" smtClean="0"/>
              <a:t>městské části hlavního města Prahy</a:t>
            </a:r>
          </a:p>
          <a:p>
            <a:pPr eaLnBrk="1" hangingPunct="1">
              <a:buClr>
                <a:schemeClr val="hlink"/>
              </a:buClr>
              <a:buFont typeface="Wingdings" pitchFamily="2" charset="2"/>
              <a:buChar char="Ø"/>
              <a:defRPr/>
            </a:pPr>
            <a:r>
              <a:rPr lang="cs-CZ" sz="2500" dirty="0" smtClean="0"/>
              <a:t>Regionální rady regionů soudružnosti</a:t>
            </a:r>
          </a:p>
          <a:p>
            <a:pPr eaLnBrk="1" hangingPunct="1">
              <a:defRPr/>
            </a:pPr>
            <a:endParaRPr lang="cs-CZ" dirty="0" smtClean="0"/>
          </a:p>
        </p:txBody>
      </p:sp>
    </p:spTree>
    <p:extLst>
      <p:ext uri="{BB962C8B-B14F-4D97-AF65-F5344CB8AC3E}">
        <p14:creationId xmlns:p14="http://schemas.microsoft.com/office/powerpoint/2010/main" val="1706687683"/>
      </p:ext>
    </p:extLst>
  </p:cSld>
  <p:clrMapOvr>
    <a:masterClrMapping/>
  </p:clrMapOvr>
  <p:transition>
    <p:wipe dir="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685800" y="990600"/>
            <a:ext cx="7772400" cy="5562600"/>
          </a:xfrm>
        </p:spPr>
        <p:txBody>
          <a:bodyPr/>
          <a:lstStyle/>
          <a:p>
            <a:pPr eaLnBrk="1" hangingPunct="1">
              <a:buFont typeface="Wingdings" pitchFamily="2" charset="2"/>
              <a:buNone/>
            </a:pPr>
            <a:r>
              <a:rPr lang="cs-CZ" altLang="cs-CZ" sz="2200" u="sng" dirty="0" smtClean="0"/>
              <a:t>Obce a dobrovolné svazky obcí</a:t>
            </a:r>
            <a:r>
              <a:rPr lang="cs-CZ" altLang="cs-CZ" sz="2200" dirty="0" smtClean="0"/>
              <a:t> </a:t>
            </a:r>
          </a:p>
          <a:p>
            <a:pPr eaLnBrk="1" hangingPunct="1">
              <a:buClr>
                <a:schemeClr val="hlink"/>
              </a:buClr>
              <a:buFont typeface="Wingdings" pitchFamily="2" charset="2"/>
              <a:buChar char="Ø"/>
            </a:pPr>
            <a:r>
              <a:rPr lang="cs-CZ" altLang="cs-CZ" sz="2200" dirty="0" smtClean="0"/>
              <a:t>§ 42 + § 53 </a:t>
            </a:r>
            <a:r>
              <a:rPr lang="cs-CZ" altLang="cs-CZ" sz="2200" dirty="0" err="1" smtClean="0"/>
              <a:t>z.č</a:t>
            </a:r>
            <a:r>
              <a:rPr lang="cs-CZ" altLang="cs-CZ" sz="2200" dirty="0" smtClean="0"/>
              <a:t>. 128/2000 Sb., o obcích</a:t>
            </a:r>
          </a:p>
          <a:p>
            <a:pPr eaLnBrk="1" hangingPunct="1">
              <a:buClr>
                <a:schemeClr val="hlink"/>
              </a:buClr>
              <a:buFont typeface="Wingdings" pitchFamily="2" charset="2"/>
              <a:buChar char="Ø"/>
            </a:pPr>
            <a:r>
              <a:rPr lang="cs-CZ" altLang="cs-CZ" sz="2200" dirty="0" smtClean="0"/>
              <a:t>obec (DSO) požádá o přezkoumání hospodaření za uplynulý kalendářní rok příslušný </a:t>
            </a:r>
            <a:r>
              <a:rPr lang="cs-CZ" altLang="cs-CZ" sz="2200" u="sng" dirty="0" smtClean="0"/>
              <a:t>krajský úřad</a:t>
            </a:r>
            <a:r>
              <a:rPr lang="cs-CZ" altLang="cs-CZ" sz="2200" dirty="0" smtClean="0"/>
              <a:t>, nebo zadá přezkoumání </a:t>
            </a:r>
            <a:r>
              <a:rPr lang="cs-CZ" altLang="cs-CZ" sz="2200" u="sng" dirty="0" smtClean="0"/>
              <a:t>auditorovi</a:t>
            </a:r>
            <a:r>
              <a:rPr lang="cs-CZ" altLang="cs-CZ" sz="2200" dirty="0" smtClean="0"/>
              <a:t> </a:t>
            </a:r>
          </a:p>
          <a:p>
            <a:pPr eaLnBrk="1" hangingPunct="1">
              <a:buClr>
                <a:schemeClr val="hlink"/>
              </a:buClr>
              <a:buFont typeface="Wingdings" pitchFamily="2" charset="2"/>
              <a:buNone/>
            </a:pPr>
            <a:r>
              <a:rPr lang="cs-CZ" altLang="cs-CZ" sz="2200" u="sng" dirty="0" smtClean="0"/>
              <a:t>Hlavní město Praha</a:t>
            </a:r>
            <a:r>
              <a:rPr lang="cs-CZ" altLang="cs-CZ" sz="2200" dirty="0" smtClean="0"/>
              <a:t> (§ 38 </a:t>
            </a:r>
            <a:r>
              <a:rPr lang="cs-CZ" altLang="cs-CZ" sz="2200" dirty="0" err="1" smtClean="0"/>
              <a:t>z.č</a:t>
            </a:r>
            <a:r>
              <a:rPr lang="cs-CZ" altLang="cs-CZ" sz="2200" dirty="0" smtClean="0"/>
              <a:t>. 131/2000 Sb., o hl. m. Praze)</a:t>
            </a:r>
          </a:p>
          <a:p>
            <a:pPr eaLnBrk="1" hangingPunct="1">
              <a:buClr>
                <a:schemeClr val="hlink"/>
              </a:buClr>
              <a:buFont typeface="Wingdings" pitchFamily="2" charset="2"/>
              <a:buChar char="Ø"/>
            </a:pPr>
            <a:r>
              <a:rPr lang="cs-CZ" altLang="cs-CZ" sz="2200" dirty="0" smtClean="0"/>
              <a:t>požádá o přezkoumání hospodaření za uplynulý kalendářní rok </a:t>
            </a:r>
            <a:r>
              <a:rPr lang="cs-CZ" altLang="cs-CZ" sz="2200" u="sng" dirty="0" smtClean="0"/>
              <a:t>Ministerstvo financí</a:t>
            </a:r>
            <a:r>
              <a:rPr lang="cs-CZ" altLang="cs-CZ" sz="2200" dirty="0" smtClean="0"/>
              <a:t>, nebo zadá přezkoumání </a:t>
            </a:r>
            <a:r>
              <a:rPr lang="cs-CZ" altLang="cs-CZ" sz="2200" u="sng" dirty="0" smtClean="0"/>
              <a:t>auditorovi</a:t>
            </a:r>
          </a:p>
          <a:p>
            <a:pPr eaLnBrk="1" hangingPunct="1">
              <a:buClr>
                <a:schemeClr val="hlink"/>
              </a:buClr>
              <a:buFont typeface="Wingdings" pitchFamily="2" charset="2"/>
              <a:buNone/>
            </a:pPr>
            <a:r>
              <a:rPr lang="cs-CZ" altLang="cs-CZ" sz="2200" u="sng" dirty="0" smtClean="0"/>
              <a:t>Městská část hl. m. Prahy </a:t>
            </a:r>
          </a:p>
          <a:p>
            <a:pPr eaLnBrk="1" hangingPunct="1">
              <a:buClr>
                <a:schemeClr val="hlink"/>
              </a:buClr>
              <a:buFont typeface="Wingdings" pitchFamily="2" charset="2"/>
              <a:buChar char="Ø"/>
            </a:pPr>
            <a:r>
              <a:rPr lang="cs-CZ" altLang="cs-CZ" sz="2200" dirty="0" smtClean="0"/>
              <a:t>požádá o přezkoumání hospodaření za uplynulý kalendářní rok </a:t>
            </a:r>
            <a:r>
              <a:rPr lang="cs-CZ" altLang="cs-CZ" sz="2200" u="sng" dirty="0" smtClean="0"/>
              <a:t>Magistrát hl. m. Prahy</a:t>
            </a:r>
            <a:r>
              <a:rPr lang="cs-CZ" altLang="cs-CZ" sz="2200" dirty="0" smtClean="0"/>
              <a:t>, nebo zadá přezkoumání </a:t>
            </a:r>
            <a:r>
              <a:rPr lang="cs-CZ" altLang="cs-CZ" sz="2200" u="sng" dirty="0" smtClean="0"/>
              <a:t>auditorovi</a:t>
            </a:r>
          </a:p>
          <a:p>
            <a:pPr eaLnBrk="1" hangingPunct="1">
              <a:buClr>
                <a:schemeClr val="hlink"/>
              </a:buClr>
              <a:buFont typeface="Wingdings" pitchFamily="2" charset="2"/>
              <a:buNone/>
            </a:pPr>
            <a:endParaRPr lang="cs-CZ" altLang="cs-CZ" sz="2200" dirty="0" smtClean="0"/>
          </a:p>
          <a:p>
            <a:pPr eaLnBrk="1" hangingPunct="1">
              <a:buClr>
                <a:schemeClr val="hlink"/>
              </a:buClr>
              <a:buFont typeface="Wingdings" pitchFamily="2" charset="2"/>
              <a:buChar char="Ø"/>
            </a:pPr>
            <a:r>
              <a:rPr lang="cs-CZ" altLang="cs-CZ" sz="2200" dirty="0" smtClean="0"/>
              <a:t>náklady na přezkoumání auditorem uhradí auditovaný subjekt ze svých rozpočtových prostředků</a:t>
            </a:r>
          </a:p>
        </p:txBody>
      </p:sp>
    </p:spTree>
    <p:extLst>
      <p:ext uri="{BB962C8B-B14F-4D97-AF65-F5344CB8AC3E}">
        <p14:creationId xmlns:p14="http://schemas.microsoft.com/office/powerpoint/2010/main" val="1541910930"/>
      </p:ext>
    </p:extLst>
  </p:cSld>
  <p:clrMapOvr>
    <a:masterClrMapping/>
  </p:clrMapOvr>
  <p:transition>
    <p:wipe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eaLnBrk="1" hangingPunct="1">
              <a:buFont typeface="Wingdings" pitchFamily="2" charset="2"/>
              <a:buNone/>
            </a:pPr>
            <a:r>
              <a:rPr lang="cs-CZ" altLang="cs-CZ" sz="2400" u="sng" smtClean="0"/>
              <a:t>Kraje</a:t>
            </a:r>
          </a:p>
          <a:p>
            <a:pPr eaLnBrk="1" hangingPunct="1">
              <a:buClr>
                <a:schemeClr val="hlink"/>
              </a:buClr>
              <a:buFont typeface="Wingdings" pitchFamily="2" charset="2"/>
              <a:buChar char="Ø"/>
            </a:pPr>
            <a:r>
              <a:rPr lang="cs-CZ" altLang="cs-CZ" sz="2400" smtClean="0"/>
              <a:t>§ 20 z.č. 129/2000 Sb., o krajích</a:t>
            </a:r>
          </a:p>
          <a:p>
            <a:pPr eaLnBrk="1" hangingPunct="1">
              <a:buClr>
                <a:schemeClr val="hlink"/>
              </a:buClr>
              <a:buFont typeface="Wingdings" pitchFamily="2" charset="2"/>
              <a:buChar char="Ø"/>
            </a:pPr>
            <a:r>
              <a:rPr lang="cs-CZ" altLang="cs-CZ" sz="2400" smtClean="0"/>
              <a:t>hospodaření kraje za uplynulý kalendářní rok přezkoumá Ministerstvo financí</a:t>
            </a:r>
          </a:p>
          <a:p>
            <a:pPr eaLnBrk="1" hangingPunct="1">
              <a:buFontTx/>
              <a:buNone/>
            </a:pPr>
            <a:endParaRPr lang="cs-CZ" altLang="cs-CZ" sz="2400" smtClean="0"/>
          </a:p>
          <a:p>
            <a:pPr eaLnBrk="1" hangingPunct="1">
              <a:buFontTx/>
              <a:buNone/>
            </a:pPr>
            <a:r>
              <a:rPr lang="cs-CZ" altLang="cs-CZ" sz="2400" u="sng" smtClean="0"/>
              <a:t>Regionální rady regionů soudružnosti</a:t>
            </a:r>
          </a:p>
          <a:p>
            <a:pPr eaLnBrk="1" hangingPunct="1">
              <a:buClr>
                <a:schemeClr val="hlink"/>
              </a:buClr>
              <a:buFont typeface="Wingdings" pitchFamily="2" charset="2"/>
              <a:buChar char="Ø"/>
            </a:pPr>
            <a:r>
              <a:rPr lang="cs-CZ" altLang="cs-CZ" sz="2400" smtClean="0"/>
              <a:t>z.č. 248/2000 Sb., o podpoře regionálního rozvoje</a:t>
            </a:r>
          </a:p>
          <a:p>
            <a:pPr eaLnBrk="1" hangingPunct="1">
              <a:buClr>
                <a:schemeClr val="hlink"/>
              </a:buClr>
              <a:buFont typeface="Wingdings" pitchFamily="2" charset="2"/>
              <a:buChar char="Ø"/>
            </a:pPr>
            <a:r>
              <a:rPr lang="cs-CZ" altLang="cs-CZ" sz="2400" smtClean="0"/>
              <a:t>hospodaření Regionální rady za uplynulý kalendářní rok přezkoumá Ministerstvo financí</a:t>
            </a:r>
          </a:p>
        </p:txBody>
      </p:sp>
    </p:spTree>
    <p:extLst>
      <p:ext uri="{BB962C8B-B14F-4D97-AF65-F5344CB8AC3E}">
        <p14:creationId xmlns:p14="http://schemas.microsoft.com/office/powerpoint/2010/main" val="3399753754"/>
      </p:ext>
    </p:extLst>
  </p:cSld>
  <p:clrMapOvr>
    <a:masterClrMapping/>
  </p:clrMapOvr>
  <p:transition>
    <p:wipe dir="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04800"/>
            <a:ext cx="7772400" cy="1143000"/>
          </a:xfrm>
        </p:spPr>
        <p:txBody>
          <a:bodyPr/>
          <a:lstStyle/>
          <a:p>
            <a:pPr eaLnBrk="1" hangingPunct="1">
              <a:defRPr/>
            </a:pPr>
            <a:r>
              <a:rPr lang="cs-CZ" sz="4000" dirty="0" smtClean="0">
                <a:cs typeface="Times New Roman" charset="0"/>
              </a:rPr>
              <a:t>P</a:t>
            </a:r>
            <a:r>
              <a:rPr lang="cs-CZ" sz="4000" dirty="0" smtClean="0"/>
              <a:t>ř</a:t>
            </a:r>
            <a:r>
              <a:rPr lang="cs-CZ" sz="4000" dirty="0" smtClean="0">
                <a:cs typeface="Times New Roman" charset="0"/>
              </a:rPr>
              <a:t>edm</a:t>
            </a:r>
            <a:r>
              <a:rPr lang="cs-CZ" sz="4000" dirty="0" smtClean="0"/>
              <a:t>ě</a:t>
            </a:r>
            <a:r>
              <a:rPr lang="cs-CZ" sz="4000" dirty="0" smtClean="0">
                <a:cs typeface="Times New Roman" charset="0"/>
              </a:rPr>
              <a:t>t p</a:t>
            </a:r>
            <a:r>
              <a:rPr lang="cs-CZ" sz="4000" dirty="0" smtClean="0"/>
              <a:t>ř</a:t>
            </a:r>
            <a:r>
              <a:rPr lang="cs-CZ" sz="4000" dirty="0" smtClean="0">
                <a:cs typeface="Times New Roman" charset="0"/>
              </a:rPr>
              <a:t>ezkoumání</a:t>
            </a:r>
          </a:p>
        </p:txBody>
      </p:sp>
      <p:sp>
        <p:nvSpPr>
          <p:cNvPr id="58371" name="Rectangle 3"/>
          <p:cNvSpPr>
            <a:spLocks noGrp="1" noChangeArrowheads="1"/>
          </p:cNvSpPr>
          <p:nvPr>
            <p:ph idx="1"/>
          </p:nvPr>
        </p:nvSpPr>
        <p:spPr>
          <a:xfrm>
            <a:off x="685800" y="1484313"/>
            <a:ext cx="7772400" cy="4611687"/>
          </a:xfrm>
        </p:spPr>
        <p:txBody>
          <a:bodyPr/>
          <a:lstStyle/>
          <a:p>
            <a:pPr eaLnBrk="1" hangingPunct="1">
              <a:lnSpc>
                <a:spcPct val="90000"/>
              </a:lnSpc>
              <a:buFont typeface="Wingdings" pitchFamily="2" charset="2"/>
              <a:buBlip>
                <a:blip r:embed="rId2"/>
              </a:buBlip>
            </a:pPr>
            <a:r>
              <a:rPr lang="cs-CZ" altLang="cs-CZ" sz="2200" u="sng" dirty="0" smtClean="0">
                <a:cs typeface="Times New Roman" pitchFamily="18" charset="0"/>
              </a:rPr>
              <a:t>údaje o ročním hospodaření územního celku, tvořící </a:t>
            </a:r>
            <a:r>
              <a:rPr lang="cs-CZ" altLang="cs-CZ" sz="2200" i="1" u="sng" dirty="0" smtClean="0">
                <a:cs typeface="Times New Roman" pitchFamily="18" charset="0"/>
              </a:rPr>
              <a:t>součást závěrečného účtu</a:t>
            </a:r>
            <a:r>
              <a:rPr lang="cs-CZ" altLang="cs-CZ" sz="2200" u="sng" dirty="0" smtClean="0">
                <a:cs typeface="Times New Roman" pitchFamily="18" charset="0"/>
              </a:rPr>
              <a:t>, a to</a:t>
            </a:r>
            <a:r>
              <a:rPr lang="cs-CZ" altLang="cs-CZ" sz="2200" dirty="0" smtClean="0"/>
              <a:t>:</a:t>
            </a:r>
          </a:p>
          <a:p>
            <a:pPr eaLnBrk="1" hangingPunct="1">
              <a:lnSpc>
                <a:spcPct val="90000"/>
              </a:lnSpc>
              <a:buClr>
                <a:schemeClr val="hlink"/>
              </a:buClr>
              <a:buFont typeface="Wingdings" pitchFamily="2" charset="2"/>
              <a:buChar char="Ø"/>
            </a:pPr>
            <a:r>
              <a:rPr lang="cs-CZ" altLang="cs-CZ" sz="2200" dirty="0" smtClean="0">
                <a:cs typeface="Times New Roman" pitchFamily="18" charset="0"/>
              </a:rPr>
              <a:t>plnění příjmů a výdajů rozpočtu</a:t>
            </a:r>
            <a:endParaRPr lang="cs-CZ" altLang="cs-CZ" sz="2200" dirty="0" smtClean="0"/>
          </a:p>
          <a:p>
            <a:pPr eaLnBrk="1" hangingPunct="1">
              <a:lnSpc>
                <a:spcPct val="90000"/>
              </a:lnSpc>
              <a:buClr>
                <a:schemeClr val="hlink"/>
              </a:buClr>
              <a:buFont typeface="Wingdings" pitchFamily="2" charset="2"/>
              <a:buChar char="Ø"/>
            </a:pPr>
            <a:r>
              <a:rPr lang="cs-CZ" altLang="cs-CZ" sz="2200" dirty="0" smtClean="0">
                <a:cs typeface="Times New Roman" pitchFamily="18" charset="0"/>
              </a:rPr>
              <a:t>finanční operace, týkající se tvorby a použití peněžních fondů</a:t>
            </a:r>
            <a:endParaRPr lang="cs-CZ" altLang="cs-CZ" sz="2200" dirty="0" smtClean="0"/>
          </a:p>
          <a:p>
            <a:pPr eaLnBrk="1" hangingPunct="1">
              <a:lnSpc>
                <a:spcPct val="90000"/>
              </a:lnSpc>
              <a:buClr>
                <a:schemeClr val="hlink"/>
              </a:buClr>
              <a:buFont typeface="Wingdings" pitchFamily="2" charset="2"/>
              <a:buChar char="Ø"/>
            </a:pPr>
            <a:r>
              <a:rPr lang="cs-CZ" altLang="cs-CZ" sz="2200" dirty="0" smtClean="0">
                <a:cs typeface="Times New Roman" pitchFamily="18" charset="0"/>
              </a:rPr>
              <a:t>náklady a výnosy podnikatelské činnosti územního celku</a:t>
            </a:r>
            <a:endParaRPr lang="cs-CZ" altLang="cs-CZ" sz="2200" dirty="0" smtClean="0"/>
          </a:p>
          <a:p>
            <a:pPr eaLnBrk="1" hangingPunct="1">
              <a:lnSpc>
                <a:spcPct val="90000"/>
              </a:lnSpc>
              <a:buClr>
                <a:schemeClr val="hlink"/>
              </a:buClr>
              <a:buFont typeface="Wingdings" pitchFamily="2" charset="2"/>
              <a:buChar char="Ø"/>
            </a:pPr>
            <a:r>
              <a:rPr lang="cs-CZ" altLang="cs-CZ" sz="2200" dirty="0" smtClean="0">
                <a:cs typeface="Times New Roman" pitchFamily="18" charset="0"/>
              </a:rPr>
              <a:t>peněžní operace, týkající se sdružen</a:t>
            </a:r>
            <a:r>
              <a:rPr lang="cs-CZ" altLang="cs-CZ" sz="2200" dirty="0" smtClean="0"/>
              <a:t>ých</a:t>
            </a:r>
            <a:r>
              <a:rPr lang="cs-CZ" altLang="cs-CZ" sz="2200" dirty="0" smtClean="0">
                <a:cs typeface="Times New Roman" pitchFamily="18" charset="0"/>
              </a:rPr>
              <a:t> prostředků</a:t>
            </a:r>
          </a:p>
          <a:p>
            <a:pPr eaLnBrk="1" hangingPunct="1">
              <a:lnSpc>
                <a:spcPct val="90000"/>
              </a:lnSpc>
              <a:buClr>
                <a:schemeClr val="hlink"/>
              </a:buClr>
              <a:buFont typeface="Wingdings" pitchFamily="2" charset="2"/>
              <a:buChar char="Ø"/>
            </a:pPr>
            <a:r>
              <a:rPr lang="cs-CZ" altLang="cs-CZ" sz="2200" dirty="0" smtClean="0"/>
              <a:t>finanční operace, týkající se cizích zdrojů ve smyslu právních předpisů o účetnictví</a:t>
            </a:r>
          </a:p>
          <a:p>
            <a:pPr marL="342900" lvl="2" indent="-342900" eaLnBrk="1" hangingPunct="1">
              <a:lnSpc>
                <a:spcPct val="90000"/>
              </a:lnSpc>
              <a:buClr>
                <a:schemeClr val="hlink"/>
              </a:buClr>
              <a:buSzPct val="80000"/>
              <a:buFont typeface="Wingdings" pitchFamily="2" charset="2"/>
              <a:buChar char="Ø"/>
            </a:pPr>
            <a:r>
              <a:rPr lang="cs-CZ" altLang="cs-CZ" sz="2200" dirty="0" smtClean="0"/>
              <a:t>hospodaření a nakládání s prostředky poskytnutými z Národního fondu a s dalšími prostředky ze zahraničí poskytnutými na základě mezinárodních smluv</a:t>
            </a:r>
          </a:p>
          <a:p>
            <a:pPr marL="342900" lvl="2" indent="-342900" eaLnBrk="1" hangingPunct="1">
              <a:lnSpc>
                <a:spcPct val="90000"/>
              </a:lnSpc>
              <a:buClr>
                <a:schemeClr val="hlink"/>
              </a:buClr>
              <a:buSzPct val="80000"/>
              <a:buFont typeface="Wingdings" pitchFamily="2" charset="2"/>
              <a:buChar char="Ø"/>
            </a:pPr>
            <a:r>
              <a:rPr lang="cs-CZ" altLang="cs-CZ" sz="2200" dirty="0" smtClean="0"/>
              <a:t>vyúčtování a vypořádání finančních vztahů ke státnímu rozpočtu, k rozpočtům krajů, k rozpočtům obcí, k jiným rozpočtům, ke státním fondům a k dalším osobám</a:t>
            </a:r>
            <a:endParaRPr lang="cs-CZ" altLang="cs-CZ" sz="2200" b="1" dirty="0" smtClean="0"/>
          </a:p>
        </p:txBody>
      </p:sp>
    </p:spTree>
    <p:extLst>
      <p:ext uri="{BB962C8B-B14F-4D97-AF65-F5344CB8AC3E}">
        <p14:creationId xmlns:p14="http://schemas.microsoft.com/office/powerpoint/2010/main" val="492906256"/>
      </p:ext>
    </p:extLst>
  </p:cSld>
  <p:clrMapOvr>
    <a:masterClrMapping/>
  </p:clrMapOvr>
  <p:transition>
    <p:wipe dir="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cs typeface="Times New Roman" charset="0"/>
              </a:rPr>
              <a:t>P</a:t>
            </a:r>
            <a:r>
              <a:rPr lang="cs-CZ" dirty="0" smtClean="0"/>
              <a:t>ř</a:t>
            </a:r>
            <a:r>
              <a:rPr lang="cs-CZ" dirty="0" smtClean="0">
                <a:cs typeface="Times New Roman" charset="0"/>
              </a:rPr>
              <a:t>edm</a:t>
            </a:r>
            <a:r>
              <a:rPr lang="cs-CZ" dirty="0" smtClean="0"/>
              <a:t>ě</a:t>
            </a:r>
            <a:r>
              <a:rPr lang="cs-CZ" dirty="0" smtClean="0">
                <a:cs typeface="Times New Roman" charset="0"/>
              </a:rPr>
              <a:t>t p</a:t>
            </a:r>
            <a:r>
              <a:rPr lang="cs-CZ" dirty="0" smtClean="0"/>
              <a:t>ř</a:t>
            </a:r>
            <a:r>
              <a:rPr lang="cs-CZ" dirty="0" smtClean="0">
                <a:cs typeface="Times New Roman" charset="0"/>
              </a:rPr>
              <a:t>ezkoumání</a:t>
            </a:r>
            <a:endParaRPr lang="cs-CZ" dirty="0" smtClean="0"/>
          </a:p>
        </p:txBody>
      </p:sp>
      <p:sp>
        <p:nvSpPr>
          <p:cNvPr id="59395" name="Zástupný symbol pro obsah 2"/>
          <p:cNvSpPr>
            <a:spLocks noGrp="1"/>
          </p:cNvSpPr>
          <p:nvPr>
            <p:ph idx="1"/>
          </p:nvPr>
        </p:nvSpPr>
        <p:spPr>
          <a:xfrm>
            <a:off x="685800" y="1844675"/>
            <a:ext cx="7772400" cy="4251325"/>
          </a:xfrm>
        </p:spPr>
        <p:txBody>
          <a:bodyPr/>
          <a:lstStyle/>
          <a:p>
            <a:pPr eaLnBrk="1" hangingPunct="1">
              <a:buFont typeface="Wingdings" pitchFamily="2" charset="2"/>
              <a:buBlip>
                <a:blip r:embed="rId2"/>
              </a:buBlip>
            </a:pPr>
            <a:r>
              <a:rPr lang="cs-CZ" altLang="cs-CZ" sz="2200" dirty="0" smtClean="0"/>
              <a:t>nakládání a hospodaření s majetkem ve vlastnictví územního celku</a:t>
            </a:r>
            <a:endParaRPr lang="cs-CZ" altLang="cs-CZ" sz="2200" b="1" dirty="0" smtClean="0"/>
          </a:p>
          <a:p>
            <a:pPr eaLnBrk="1" hangingPunct="1">
              <a:buFont typeface="Wingdings" pitchFamily="2" charset="2"/>
              <a:buBlip>
                <a:blip r:embed="rId2"/>
              </a:buBlip>
            </a:pPr>
            <a:r>
              <a:rPr lang="cs-CZ" altLang="cs-CZ" sz="2200" dirty="0" smtClean="0"/>
              <a:t>nakládání a hospodaření s majetkem státu, s nímž hospodaří územní celek</a:t>
            </a:r>
            <a:endParaRPr lang="cs-CZ" altLang="cs-CZ" sz="2200" b="1" dirty="0" smtClean="0"/>
          </a:p>
          <a:p>
            <a:pPr eaLnBrk="1" hangingPunct="1">
              <a:buFont typeface="Wingdings" pitchFamily="2" charset="2"/>
              <a:buBlip>
                <a:blip r:embed="rId2"/>
              </a:buBlip>
            </a:pPr>
            <a:r>
              <a:rPr lang="cs-CZ" altLang="cs-CZ" sz="2200" dirty="0" smtClean="0"/>
              <a:t>zadávání a uskutečňování veřejných zakázek</a:t>
            </a:r>
          </a:p>
          <a:p>
            <a:pPr eaLnBrk="1" hangingPunct="1">
              <a:buFont typeface="Wingdings" pitchFamily="2" charset="2"/>
              <a:buBlip>
                <a:blip r:embed="rId2"/>
              </a:buBlip>
            </a:pPr>
            <a:r>
              <a:rPr lang="cs-CZ" altLang="cs-CZ" sz="2200" dirty="0" smtClean="0"/>
              <a:t>stav pohledávek a závazků a nakládání s nimi</a:t>
            </a:r>
            <a:endParaRPr lang="cs-CZ" altLang="cs-CZ" sz="2200" b="1" dirty="0" smtClean="0"/>
          </a:p>
          <a:p>
            <a:pPr eaLnBrk="1" hangingPunct="1">
              <a:buFont typeface="Wingdings" pitchFamily="2" charset="2"/>
              <a:buBlip>
                <a:blip r:embed="rId2"/>
              </a:buBlip>
            </a:pPr>
            <a:r>
              <a:rPr lang="cs-CZ" altLang="cs-CZ" sz="2200" dirty="0" smtClean="0"/>
              <a:t>ručení za závazky fyzických a právnických osob</a:t>
            </a:r>
            <a:endParaRPr lang="cs-CZ" altLang="cs-CZ" sz="2200" b="1" dirty="0" smtClean="0"/>
          </a:p>
          <a:p>
            <a:pPr eaLnBrk="1" hangingPunct="1">
              <a:buFont typeface="Wingdings" pitchFamily="2" charset="2"/>
              <a:buBlip>
                <a:blip r:embed="rId2"/>
              </a:buBlip>
            </a:pPr>
            <a:r>
              <a:rPr lang="cs-CZ" altLang="cs-CZ" sz="2200" dirty="0" smtClean="0"/>
              <a:t>zastavování movitých a nemovitých věcí ve prospěch třetích osob</a:t>
            </a:r>
            <a:endParaRPr lang="cs-CZ" altLang="cs-CZ" sz="2200" b="1" dirty="0" smtClean="0"/>
          </a:p>
          <a:p>
            <a:pPr eaLnBrk="1" hangingPunct="1">
              <a:buFont typeface="Wingdings" pitchFamily="2" charset="2"/>
              <a:buBlip>
                <a:blip r:embed="rId2"/>
              </a:buBlip>
            </a:pPr>
            <a:r>
              <a:rPr lang="cs-CZ" altLang="cs-CZ" sz="2200" dirty="0" smtClean="0"/>
              <a:t>zřizování věcných břemen k majetku územního celku</a:t>
            </a:r>
            <a:endParaRPr lang="cs-CZ" altLang="cs-CZ" sz="2200" b="1" dirty="0" smtClean="0"/>
          </a:p>
          <a:p>
            <a:pPr eaLnBrk="1" hangingPunct="1">
              <a:buFont typeface="Wingdings" pitchFamily="2" charset="2"/>
              <a:buBlip>
                <a:blip r:embed="rId2"/>
              </a:buBlip>
            </a:pPr>
            <a:r>
              <a:rPr lang="cs-CZ" altLang="cs-CZ" sz="2200" dirty="0" smtClean="0"/>
              <a:t>účetnictví vedené územním celkem</a:t>
            </a:r>
            <a:endParaRPr lang="cs-CZ" altLang="cs-CZ" sz="2200" b="1" dirty="0" smtClean="0"/>
          </a:p>
        </p:txBody>
      </p:sp>
    </p:spTree>
    <p:extLst>
      <p:ext uri="{BB962C8B-B14F-4D97-AF65-F5344CB8AC3E}">
        <p14:creationId xmlns:p14="http://schemas.microsoft.com/office/powerpoint/2010/main" val="3088856072"/>
      </p:ext>
    </p:extLst>
  </p:cSld>
  <p:clrMapOvr>
    <a:masterClrMapping/>
  </p:clrMapOvr>
  <p:transition>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cs-CZ" smtClean="0"/>
              <a:t>Hlediska přezkoumání</a:t>
            </a:r>
          </a:p>
        </p:txBody>
      </p:sp>
      <p:sp>
        <p:nvSpPr>
          <p:cNvPr id="43011" name="Rectangle 3"/>
          <p:cNvSpPr>
            <a:spLocks noGrp="1" noChangeArrowheads="1"/>
          </p:cNvSpPr>
          <p:nvPr>
            <p:ph idx="1"/>
          </p:nvPr>
        </p:nvSpPr>
        <p:spPr/>
        <p:txBody>
          <a:bodyPr/>
          <a:lstStyle/>
          <a:p>
            <a:pPr marL="0" indent="0" eaLnBrk="1" hangingPunct="1">
              <a:buFont typeface="Wingdings" pitchFamily="2" charset="2"/>
              <a:buNone/>
              <a:defRPr/>
            </a:pPr>
            <a:r>
              <a:rPr lang="cs-CZ" sz="2400" i="1" dirty="0" smtClean="0"/>
              <a:t>Předmět přezkoumání</a:t>
            </a:r>
            <a:r>
              <a:rPr lang="cs-CZ" sz="2400" dirty="0" smtClean="0"/>
              <a:t> se ověřuje </a:t>
            </a:r>
            <a:r>
              <a:rPr lang="cs-CZ" sz="2400" i="1" u="sng" dirty="0" smtClean="0"/>
              <a:t>z hlediska</a:t>
            </a:r>
            <a:r>
              <a:rPr lang="cs-CZ" sz="2400" dirty="0" smtClean="0"/>
              <a:t>:</a:t>
            </a:r>
            <a:endParaRPr lang="cs-CZ" sz="2400" b="1" dirty="0" smtClean="0"/>
          </a:p>
          <a:p>
            <a:pPr eaLnBrk="1" hangingPunct="1">
              <a:buClr>
                <a:srgbClr val="FF0000"/>
              </a:buClr>
              <a:buFont typeface="Wingdings" pitchFamily="2" charset="2"/>
              <a:buChar char="Ø"/>
              <a:defRPr/>
            </a:pPr>
            <a:r>
              <a:rPr lang="cs-CZ" sz="2200" dirty="0" smtClean="0"/>
              <a:t>dodržování povinností stanovených zvláštními právními předpisy, zejména předpisy o finančním hospodaření územních celků,</a:t>
            </a:r>
            <a:r>
              <a:rPr lang="cs-CZ" sz="2200" baseline="30000" dirty="0" smtClean="0"/>
              <a:t> </a:t>
            </a:r>
            <a:r>
              <a:rPr lang="cs-CZ" sz="2200" dirty="0" smtClean="0"/>
              <a:t>o hospodaření s jejich majetkem,</a:t>
            </a:r>
            <a:r>
              <a:rPr lang="cs-CZ" sz="2200" baseline="30000" dirty="0" smtClean="0"/>
              <a:t> </a:t>
            </a:r>
            <a:r>
              <a:rPr lang="cs-CZ" sz="2200" dirty="0" smtClean="0"/>
              <a:t>o účetnictví a o odměňování</a:t>
            </a:r>
            <a:endParaRPr lang="cs-CZ" sz="2200" b="1" dirty="0" smtClean="0"/>
          </a:p>
          <a:p>
            <a:pPr eaLnBrk="1" hangingPunct="1">
              <a:buClr>
                <a:srgbClr val="FF0000"/>
              </a:buClr>
              <a:buFont typeface="Wingdings" pitchFamily="2" charset="2"/>
              <a:buChar char="Ø"/>
              <a:defRPr/>
            </a:pPr>
            <a:r>
              <a:rPr lang="cs-CZ" sz="2200" dirty="0" smtClean="0"/>
              <a:t>souladu hospodaření s finančními prostředky ve srovnání s rozpočtem</a:t>
            </a:r>
            <a:endParaRPr lang="cs-CZ" sz="2200" b="1" dirty="0" smtClean="0"/>
          </a:p>
          <a:p>
            <a:pPr eaLnBrk="1" hangingPunct="1">
              <a:buClr>
                <a:srgbClr val="FF0000"/>
              </a:buClr>
              <a:buFont typeface="Wingdings" pitchFamily="2" charset="2"/>
              <a:buChar char="Ø"/>
              <a:defRPr/>
            </a:pPr>
            <a:r>
              <a:rPr lang="cs-CZ" sz="2200" dirty="0" smtClean="0"/>
              <a:t>dodržení účelu poskytnuté dotace nebo návratné finanční výpomoci a podmínek jejich použití</a:t>
            </a:r>
            <a:endParaRPr lang="cs-CZ" sz="2200" b="1" dirty="0" smtClean="0"/>
          </a:p>
          <a:p>
            <a:pPr eaLnBrk="1" hangingPunct="1">
              <a:buClr>
                <a:srgbClr val="FF0000"/>
              </a:buClr>
              <a:buFont typeface="Wingdings" pitchFamily="2" charset="2"/>
              <a:buChar char="Ø"/>
              <a:defRPr/>
            </a:pPr>
            <a:r>
              <a:rPr lang="cs-CZ" sz="2200" dirty="0" smtClean="0"/>
              <a:t>věcné a formální správnosti dokladů o přezkoumávaných operacích</a:t>
            </a:r>
          </a:p>
        </p:txBody>
      </p:sp>
    </p:spTree>
    <p:extLst>
      <p:ext uri="{BB962C8B-B14F-4D97-AF65-F5344CB8AC3E}">
        <p14:creationId xmlns:p14="http://schemas.microsoft.com/office/powerpoint/2010/main" val="3796414912"/>
      </p:ext>
    </p:extLst>
  </p:cSld>
  <p:clrMapOvr>
    <a:masterClrMapping/>
  </p:clrMapOvr>
  <p:transition>
    <p:wipe dir="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cs-CZ" smtClean="0"/>
              <a:t>Zabezpečení přezkoumání</a:t>
            </a:r>
          </a:p>
        </p:txBody>
      </p:sp>
      <p:sp>
        <p:nvSpPr>
          <p:cNvPr id="61443" name="Rectangle 3"/>
          <p:cNvSpPr>
            <a:spLocks noGrp="1" noChangeArrowheads="1"/>
          </p:cNvSpPr>
          <p:nvPr>
            <p:ph idx="1"/>
          </p:nvPr>
        </p:nvSpPr>
        <p:spPr/>
        <p:txBody>
          <a:bodyPr/>
          <a:lstStyle/>
          <a:p>
            <a:pPr eaLnBrk="1" hangingPunct="1">
              <a:lnSpc>
                <a:spcPct val="90000"/>
              </a:lnSpc>
              <a:buClr>
                <a:schemeClr val="hlink"/>
              </a:buClr>
              <a:buFont typeface="Wingdings" pitchFamily="2" charset="2"/>
              <a:buChar char="Ø"/>
            </a:pPr>
            <a:r>
              <a:rPr lang="cs-CZ" altLang="cs-CZ" sz="2400" smtClean="0"/>
              <a:t>žádost o přezkoumání do 30. června nebo v téže lhůtě oznámení o zadání přezkoumání auditorovi</a:t>
            </a:r>
          </a:p>
          <a:p>
            <a:pPr eaLnBrk="1" hangingPunct="1">
              <a:lnSpc>
                <a:spcPct val="90000"/>
              </a:lnSpc>
              <a:buFont typeface="Wingdings" pitchFamily="2" charset="2"/>
              <a:buNone/>
            </a:pPr>
            <a:endParaRPr lang="cs-CZ" altLang="cs-CZ" sz="2400" smtClean="0"/>
          </a:p>
          <a:p>
            <a:pPr eaLnBrk="1" hangingPunct="1">
              <a:lnSpc>
                <a:spcPct val="90000"/>
              </a:lnSpc>
              <a:buFont typeface="Wingdings" pitchFamily="2" charset="2"/>
              <a:buNone/>
            </a:pPr>
            <a:r>
              <a:rPr lang="cs-CZ" altLang="cs-CZ" sz="2400" u="sng" smtClean="0"/>
              <a:t>Časové plány přezkoumání:</a:t>
            </a:r>
          </a:p>
          <a:p>
            <a:pPr eaLnBrk="1" hangingPunct="1">
              <a:lnSpc>
                <a:spcPct val="90000"/>
              </a:lnSpc>
              <a:buClr>
                <a:schemeClr val="hlink"/>
              </a:buClr>
              <a:buFont typeface="Wingdings" pitchFamily="2" charset="2"/>
              <a:buChar char="Ø"/>
            </a:pPr>
            <a:r>
              <a:rPr lang="cs-CZ" altLang="cs-CZ" sz="2400" smtClean="0"/>
              <a:t>dílčí přezkoumání do konce kalendářního roku</a:t>
            </a:r>
          </a:p>
          <a:p>
            <a:pPr eaLnBrk="1" hangingPunct="1">
              <a:lnSpc>
                <a:spcPct val="90000"/>
              </a:lnSpc>
              <a:buClr>
                <a:schemeClr val="hlink"/>
              </a:buClr>
              <a:buFont typeface="Wingdings" pitchFamily="2" charset="2"/>
              <a:buChar char="Ø"/>
            </a:pPr>
            <a:r>
              <a:rPr lang="cs-CZ" altLang="cs-CZ" sz="2400" smtClean="0"/>
              <a:t>dílčí přezkoumání po skončení kalendářního roku</a:t>
            </a:r>
          </a:p>
          <a:p>
            <a:pPr eaLnBrk="1" hangingPunct="1">
              <a:lnSpc>
                <a:spcPct val="90000"/>
              </a:lnSpc>
              <a:buFont typeface="Wingdings" pitchFamily="2" charset="2"/>
              <a:buNone/>
            </a:pPr>
            <a:endParaRPr lang="cs-CZ" altLang="cs-CZ" sz="2400" smtClean="0"/>
          </a:p>
          <a:p>
            <a:pPr eaLnBrk="1" hangingPunct="1">
              <a:lnSpc>
                <a:spcPct val="90000"/>
              </a:lnSpc>
              <a:buClr>
                <a:schemeClr val="hlink"/>
              </a:buClr>
              <a:buFont typeface="Wingdings" pitchFamily="2" charset="2"/>
              <a:buChar char="Ø"/>
            </a:pPr>
            <a:r>
              <a:rPr lang="cs-CZ" altLang="cs-CZ" sz="2400" smtClean="0"/>
              <a:t>jednorázové přezkoumání může provést krajský úřad u obcí, které nevykonávají hospodářskou činnost a mají počet obyvatel menší než 800 osob</a:t>
            </a:r>
          </a:p>
        </p:txBody>
      </p:sp>
    </p:spTree>
    <p:extLst>
      <p:ext uri="{BB962C8B-B14F-4D97-AF65-F5344CB8AC3E}">
        <p14:creationId xmlns:p14="http://schemas.microsoft.com/office/powerpoint/2010/main" val="4142637491"/>
      </p:ext>
    </p:extLst>
  </p:cSld>
  <p:clrMapOvr>
    <a:masterClrMapping/>
  </p:clrMapOvr>
  <p:transition>
    <p:wipe dir="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cs-CZ" smtClean="0"/>
              <a:t>Kontrolor</a:t>
            </a:r>
          </a:p>
        </p:txBody>
      </p:sp>
      <p:sp>
        <p:nvSpPr>
          <p:cNvPr id="62467" name="Rectangle 3"/>
          <p:cNvSpPr>
            <a:spLocks noGrp="1" noChangeArrowheads="1"/>
          </p:cNvSpPr>
          <p:nvPr>
            <p:ph idx="1"/>
          </p:nvPr>
        </p:nvSpPr>
        <p:spPr/>
        <p:txBody>
          <a:bodyPr/>
          <a:lstStyle/>
          <a:p>
            <a:pPr eaLnBrk="1" hangingPunct="1">
              <a:buClr>
                <a:schemeClr val="hlink"/>
              </a:buClr>
              <a:buFont typeface="Wingdings" pitchFamily="2" charset="2"/>
              <a:buChar char="Ø"/>
            </a:pPr>
            <a:r>
              <a:rPr lang="cs-CZ" altLang="cs-CZ" sz="2400" dirty="0" smtClean="0"/>
              <a:t>pověřený zaměstnanec MF, GFŘ, FÚ, kraje, </a:t>
            </a:r>
            <a:r>
              <a:rPr lang="cs-CZ" altLang="cs-CZ" sz="2400" dirty="0" err="1" smtClean="0"/>
              <a:t>hl.m</a:t>
            </a:r>
            <a:r>
              <a:rPr lang="cs-CZ" altLang="cs-CZ" sz="2400" dirty="0" smtClean="0"/>
              <a:t>. Prahy</a:t>
            </a:r>
          </a:p>
          <a:p>
            <a:pPr eaLnBrk="1" hangingPunct="1">
              <a:buClr>
                <a:schemeClr val="hlink"/>
              </a:buClr>
              <a:buFont typeface="Wingdings" pitchFamily="2" charset="2"/>
              <a:buChar char="Ø"/>
            </a:pPr>
            <a:r>
              <a:rPr lang="cs-CZ" altLang="cs-CZ" sz="2400" dirty="0" smtClean="0"/>
              <a:t>alespoň úplné střední vzdělání</a:t>
            </a:r>
          </a:p>
          <a:p>
            <a:pPr eaLnBrk="1" hangingPunct="1">
              <a:buClr>
                <a:schemeClr val="hlink"/>
              </a:buClr>
              <a:buFont typeface="Wingdings" pitchFamily="2" charset="2"/>
              <a:buChar char="Ø"/>
            </a:pPr>
            <a:r>
              <a:rPr lang="cs-CZ" altLang="cs-CZ" sz="2400" dirty="0" smtClean="0"/>
              <a:t>praxe v činnosti související odborně s předmětem zkoumání nejméně 3 roky</a:t>
            </a:r>
          </a:p>
          <a:p>
            <a:pPr eaLnBrk="1" hangingPunct="1">
              <a:buClr>
                <a:schemeClr val="hlink"/>
              </a:buClr>
              <a:buFont typeface="Wingdings" pitchFamily="2" charset="2"/>
              <a:buChar char="Ø"/>
            </a:pPr>
            <a:r>
              <a:rPr lang="cs-CZ" altLang="cs-CZ" sz="2400" dirty="0" smtClean="0"/>
              <a:t>bezúhonnost</a:t>
            </a:r>
          </a:p>
          <a:p>
            <a:pPr eaLnBrk="1" hangingPunct="1">
              <a:buClr>
                <a:schemeClr val="hlink"/>
              </a:buClr>
              <a:buFont typeface="Wingdings" pitchFamily="2" charset="2"/>
              <a:buChar char="Ø"/>
            </a:pPr>
            <a:endParaRPr lang="cs-CZ" altLang="cs-CZ" sz="2400" dirty="0" smtClean="0"/>
          </a:p>
          <a:p>
            <a:pPr eaLnBrk="1" hangingPunct="1">
              <a:buClr>
                <a:schemeClr val="hlink"/>
              </a:buClr>
              <a:buFont typeface="Wingdings" pitchFamily="2" charset="2"/>
              <a:buChar char="v"/>
            </a:pPr>
            <a:r>
              <a:rPr lang="cs-CZ" altLang="cs-CZ" sz="2100" dirty="0" smtClean="0"/>
              <a:t>přezkoumávající orgán oznámí písemně nejpozději 5 dnů přede dnem zahájení přezkoumání jeho počátek a jméno kontrolora pověřeného řízením přezkoumání, v zájmu odborného posouzení věci lze přibrat další osoby, např. znalce nebo jiné odborné experty</a:t>
            </a:r>
          </a:p>
        </p:txBody>
      </p:sp>
    </p:spTree>
    <p:extLst>
      <p:ext uri="{BB962C8B-B14F-4D97-AF65-F5344CB8AC3E}">
        <p14:creationId xmlns:p14="http://schemas.microsoft.com/office/powerpoint/2010/main" val="100192809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cs-CZ" smtClean="0"/>
              <a:t>Auditor</a:t>
            </a:r>
          </a:p>
        </p:txBody>
      </p:sp>
      <p:sp>
        <p:nvSpPr>
          <p:cNvPr id="19459" name="Rectangle 3"/>
          <p:cNvSpPr>
            <a:spLocks noGrp="1" noChangeArrowheads="1"/>
          </p:cNvSpPr>
          <p:nvPr>
            <p:ph idx="1"/>
          </p:nvPr>
        </p:nvSpPr>
        <p:spPr>
          <a:xfrm>
            <a:off x="685800" y="1981200"/>
            <a:ext cx="7772400" cy="4616152"/>
          </a:xfrm>
        </p:spPr>
        <p:txBody>
          <a:bodyPr/>
          <a:lstStyle/>
          <a:p>
            <a:pPr eaLnBrk="1" hangingPunct="1">
              <a:buFont typeface="Wingdings" pitchFamily="2" charset="2"/>
              <a:buNone/>
            </a:pPr>
            <a:r>
              <a:rPr lang="cs-CZ" altLang="cs-CZ" u="sng" dirty="0" smtClean="0"/>
              <a:t>Statutární auditor</a:t>
            </a:r>
          </a:p>
          <a:p>
            <a:pPr eaLnBrk="1" hangingPunct="1">
              <a:buFont typeface="Wingdings" pitchFamily="2" charset="2"/>
              <a:buNone/>
            </a:pPr>
            <a:r>
              <a:rPr lang="cs-CZ" altLang="cs-CZ" sz="2400" dirty="0" smtClean="0"/>
              <a:t>	</a:t>
            </a:r>
            <a:r>
              <a:rPr lang="cs-CZ" altLang="cs-CZ" sz="2400" dirty="0" smtClean="0">
                <a:cs typeface="Times New Roman" pitchFamily="18" charset="0"/>
              </a:rPr>
              <a:t>fyzická osoba, které bylo Komorou vydáno rozhodnutí</a:t>
            </a:r>
            <a:r>
              <a:rPr lang="cs-CZ" altLang="cs-CZ" sz="2400" dirty="0" smtClean="0"/>
              <a:t> </a:t>
            </a:r>
            <a:r>
              <a:rPr lang="cs-CZ" altLang="cs-CZ" sz="2400" dirty="0" smtClean="0">
                <a:cs typeface="Times New Roman" pitchFamily="18" charset="0"/>
              </a:rPr>
              <a:t>o oprávnění provádět auditorskou činnost</a:t>
            </a:r>
            <a:endParaRPr lang="cs-CZ" altLang="cs-CZ" sz="2400" dirty="0" smtClean="0"/>
          </a:p>
          <a:p>
            <a:pPr eaLnBrk="1" hangingPunct="1">
              <a:buFont typeface="Wingdings" pitchFamily="2" charset="2"/>
              <a:buNone/>
            </a:pPr>
            <a:r>
              <a:rPr lang="cs-CZ" altLang="cs-CZ" u="sng" dirty="0" smtClean="0"/>
              <a:t>Auditorská společnost</a:t>
            </a:r>
          </a:p>
          <a:p>
            <a:pPr eaLnBrk="1" hangingPunct="1">
              <a:buFont typeface="Wingdings" pitchFamily="2" charset="2"/>
              <a:buNone/>
            </a:pPr>
            <a:r>
              <a:rPr lang="cs-CZ" altLang="cs-CZ" sz="2400" dirty="0" smtClean="0"/>
              <a:t>	</a:t>
            </a:r>
            <a:r>
              <a:rPr lang="cs-CZ" altLang="cs-CZ" sz="2400" dirty="0" smtClean="0">
                <a:cs typeface="Times New Roman" pitchFamily="18" charset="0"/>
              </a:rPr>
              <a:t>právnická osoba, které bylo Komorou vydáno auditorské oprávnění</a:t>
            </a:r>
          </a:p>
          <a:p>
            <a:pPr eaLnBrk="1" hangingPunct="1">
              <a:buFont typeface="Wingdings" pitchFamily="2" charset="2"/>
              <a:buNone/>
            </a:pPr>
            <a:endParaRPr lang="cs-CZ" altLang="cs-CZ" sz="1800" dirty="0">
              <a:cs typeface="Times New Roman" pitchFamily="18" charset="0"/>
            </a:endParaRPr>
          </a:p>
          <a:p>
            <a:pPr>
              <a:buClr>
                <a:srgbClr val="FF0000"/>
              </a:buClr>
              <a:buFont typeface="Wingdings" panose="05000000000000000000" pitchFamily="2" charset="2"/>
              <a:buChar char="Ø"/>
            </a:pPr>
            <a:r>
              <a:rPr lang="cs-CZ" sz="2000" dirty="0"/>
              <a:t>nyní cca 1200 aktivních </a:t>
            </a:r>
            <a:r>
              <a:rPr lang="cs-CZ" sz="2000" dirty="0" smtClean="0"/>
              <a:t>auditorů, 354 </a:t>
            </a:r>
            <a:r>
              <a:rPr lang="cs-CZ" sz="2000" dirty="0"/>
              <a:t>auditorských </a:t>
            </a:r>
            <a:r>
              <a:rPr lang="cs-CZ" sz="2000" dirty="0" smtClean="0"/>
              <a:t>společností</a:t>
            </a:r>
            <a:endParaRPr lang="cs-CZ" altLang="cs-CZ" sz="2000" dirty="0">
              <a:cs typeface="Times New Roman" pitchFamily="18" charset="0"/>
            </a:endParaRPr>
          </a:p>
          <a:p>
            <a:pPr>
              <a:buClr>
                <a:srgbClr val="FF0000"/>
              </a:buClr>
              <a:buFont typeface="Wingdings" panose="05000000000000000000" pitchFamily="2" charset="2"/>
              <a:buChar char="Ø"/>
            </a:pPr>
            <a:r>
              <a:rPr lang="cs-CZ" sz="2000" dirty="0" smtClean="0"/>
              <a:t>poměr </a:t>
            </a:r>
            <a:r>
              <a:rPr lang="cs-CZ" sz="2000" dirty="0"/>
              <a:t>zaměstnaných auditorů a OSVČ </a:t>
            </a:r>
            <a:r>
              <a:rPr lang="pt-BR" sz="2000" dirty="0" smtClean="0"/>
              <a:t>62 </a:t>
            </a:r>
            <a:r>
              <a:rPr lang="pt-BR" sz="2000" dirty="0"/>
              <a:t>% : 38 % </a:t>
            </a:r>
            <a:endParaRPr lang="cs-CZ" sz="2000" dirty="0" smtClean="0"/>
          </a:p>
          <a:p>
            <a:pPr>
              <a:buClr>
                <a:srgbClr val="FF0000"/>
              </a:buClr>
              <a:buFont typeface="Wingdings" panose="05000000000000000000" pitchFamily="2" charset="2"/>
              <a:buChar char="Ø"/>
            </a:pPr>
            <a:r>
              <a:rPr lang="cs-CZ" sz="2000" dirty="0"/>
              <a:t>a</a:t>
            </a:r>
            <a:r>
              <a:rPr lang="it-IT" sz="2000" dirty="0" smtClean="0"/>
              <a:t>sistenti –</a:t>
            </a:r>
            <a:r>
              <a:rPr lang="cs-CZ" sz="2000" dirty="0" smtClean="0"/>
              <a:t> </a:t>
            </a:r>
            <a:r>
              <a:rPr lang="it-IT" sz="2000" dirty="0"/>
              <a:t>cca 760 </a:t>
            </a:r>
            <a:endParaRPr lang="cs-CZ" sz="2000" dirty="0"/>
          </a:p>
          <a:p>
            <a:pPr marL="0" indent="0">
              <a:buClr>
                <a:srgbClr val="FF0000"/>
              </a:buClr>
              <a:buNone/>
            </a:pPr>
            <a:r>
              <a:rPr lang="cs-CZ" sz="1500" dirty="0"/>
              <a:t>Zdroj: </a:t>
            </a:r>
            <a:r>
              <a:rPr lang="cs-CZ" sz="1500" dirty="0">
                <a:hlinkClick r:id="rId2"/>
              </a:rPr>
              <a:t>https://</a:t>
            </a:r>
            <a:r>
              <a:rPr lang="cs-CZ" sz="1500" dirty="0" smtClean="0">
                <a:hlinkClick r:id="rId2"/>
              </a:rPr>
              <a:t>www.kacr.cz/file/5712/2018-auditor-10.pdf</a:t>
            </a:r>
            <a:endParaRPr lang="cs-CZ" sz="1500" dirty="0" smtClean="0"/>
          </a:p>
          <a:p>
            <a:pPr marL="0" indent="0">
              <a:buClr>
                <a:srgbClr val="FF0000"/>
              </a:buClr>
              <a:buNone/>
            </a:pPr>
            <a:endParaRPr lang="cs-CZ" sz="2000" dirty="0" smtClean="0"/>
          </a:p>
        </p:txBody>
      </p:sp>
    </p:spTree>
  </p:cSld>
  <p:clrMapOvr>
    <a:masterClrMapping/>
  </p:clrMapOvr>
  <p:transition advTm="5332">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cs-CZ" sz="2800" dirty="0" smtClean="0"/>
              <a:t>Náležitosti zprávy o výsledku přezkoumání hospodaření</a:t>
            </a:r>
          </a:p>
        </p:txBody>
      </p:sp>
      <p:sp>
        <p:nvSpPr>
          <p:cNvPr id="49155" name="Rectangle 3"/>
          <p:cNvSpPr>
            <a:spLocks noGrp="1" noChangeArrowheads="1"/>
          </p:cNvSpPr>
          <p:nvPr>
            <p:ph idx="1"/>
          </p:nvPr>
        </p:nvSpPr>
        <p:spPr/>
        <p:txBody>
          <a:bodyPr/>
          <a:lstStyle/>
          <a:p>
            <a:pPr eaLnBrk="1" hangingPunct="1">
              <a:buClr>
                <a:schemeClr val="hlink"/>
              </a:buClr>
              <a:buFont typeface="Wingdings" pitchFamily="2" charset="2"/>
              <a:buChar char="Ø"/>
              <a:defRPr/>
            </a:pPr>
            <a:r>
              <a:rPr lang="cs-CZ" sz="2200" dirty="0" smtClean="0"/>
              <a:t>popis zjištěných chyb a nedostatků včetně uvedení povinností stanovených zvláštními právními předpisy, které nebyly dodrženy</a:t>
            </a:r>
          </a:p>
          <a:p>
            <a:pPr eaLnBrk="1" hangingPunct="1">
              <a:buClr>
                <a:schemeClr val="hlink"/>
              </a:buClr>
              <a:buFont typeface="Wingdings" pitchFamily="2" charset="2"/>
              <a:buChar char="Ø"/>
              <a:defRPr/>
            </a:pPr>
            <a:r>
              <a:rPr lang="cs-CZ" sz="2200" dirty="0" smtClean="0"/>
              <a:t>označení dokladů, ze kterých uvedená zjištění vychází</a:t>
            </a:r>
          </a:p>
          <a:p>
            <a:pPr eaLnBrk="1" hangingPunct="1">
              <a:buClr>
                <a:schemeClr val="hlink"/>
              </a:buClr>
              <a:buFont typeface="Wingdings" pitchFamily="2" charset="2"/>
              <a:buChar char="Ø"/>
              <a:defRPr/>
            </a:pPr>
            <a:r>
              <a:rPr lang="cs-CZ" sz="2200" u="sng" dirty="0" smtClean="0"/>
              <a:t>závěr z přezkoumání</a:t>
            </a:r>
          </a:p>
          <a:p>
            <a:pPr eaLnBrk="1" hangingPunct="1">
              <a:buClr>
                <a:schemeClr val="hlink"/>
              </a:buClr>
              <a:buFont typeface="Wingdings" pitchFamily="2" charset="2"/>
              <a:buChar char="Ø"/>
              <a:defRPr/>
            </a:pPr>
            <a:endParaRPr lang="cs-CZ" sz="1100" dirty="0" smtClean="0"/>
          </a:p>
          <a:p>
            <a:pPr eaLnBrk="1" hangingPunct="1">
              <a:buClr>
                <a:schemeClr val="hlink"/>
              </a:buClr>
              <a:buFont typeface="Wingdings" pitchFamily="2" charset="2"/>
              <a:buChar char="Ø"/>
              <a:defRPr/>
            </a:pPr>
            <a:r>
              <a:rPr lang="cs-CZ" sz="2200" dirty="0"/>
              <a:t>upozornění na případná rizika, která lze dovodit ze zjištění </a:t>
            </a:r>
            <a:r>
              <a:rPr lang="cs-CZ" sz="2200" dirty="0" smtClean="0"/>
              <a:t>chyb a nedostatků</a:t>
            </a:r>
          </a:p>
          <a:p>
            <a:pPr eaLnBrk="1" hangingPunct="1">
              <a:buClr>
                <a:schemeClr val="hlink"/>
              </a:buClr>
              <a:buFont typeface="Wingdings" pitchFamily="2" charset="2"/>
              <a:buChar char="Ø"/>
              <a:defRPr/>
            </a:pPr>
            <a:r>
              <a:rPr lang="cs-CZ" sz="2200" dirty="0" smtClean="0"/>
              <a:t>uvedení podílu pohledávek a závazků na rozpočtu ÚC a podílu zastaveného majetku na celkovém majetku ÚC</a:t>
            </a:r>
          </a:p>
          <a:p>
            <a:pPr eaLnBrk="1" hangingPunct="1">
              <a:buClr>
                <a:schemeClr val="hlink"/>
              </a:buClr>
              <a:buFont typeface="Wingdings" pitchFamily="2" charset="2"/>
              <a:buChar char="Ø"/>
              <a:defRPr/>
            </a:pPr>
            <a:r>
              <a:rPr lang="cs-CZ" sz="2200" dirty="0"/>
              <a:t>výrok o tom, že dluh </a:t>
            </a:r>
            <a:r>
              <a:rPr lang="cs-CZ" sz="2200" dirty="0" smtClean="0"/>
              <a:t>ÚC nepřekročil </a:t>
            </a:r>
            <a:r>
              <a:rPr lang="cs-CZ" sz="2200" dirty="0"/>
              <a:t>60 % průměru jeho příjmů za poslední 4 rozpočtové </a:t>
            </a:r>
            <a:r>
              <a:rPr lang="cs-CZ" sz="2200" dirty="0" smtClean="0"/>
              <a:t>roky; jinak o </a:t>
            </a:r>
            <a:r>
              <a:rPr lang="cs-CZ" sz="2200" dirty="0"/>
              <a:t>kolik </a:t>
            </a:r>
            <a:r>
              <a:rPr lang="cs-CZ" sz="2200" dirty="0" smtClean="0"/>
              <a:t>dluh překročil.</a:t>
            </a:r>
          </a:p>
          <a:p>
            <a:pPr eaLnBrk="1" hangingPunct="1">
              <a:buClr>
                <a:schemeClr val="hlink"/>
              </a:buClr>
              <a:buFont typeface="Wingdings" pitchFamily="2" charset="2"/>
              <a:buChar char="Ø"/>
              <a:defRPr/>
            </a:pPr>
            <a:r>
              <a:rPr lang="cs-CZ" sz="2200" dirty="0" smtClean="0"/>
              <a:t>příp. písemné stanovisko přezkoumávaného subjektu ke zprávě</a:t>
            </a:r>
          </a:p>
          <a:p>
            <a:pPr marL="0" indent="0" eaLnBrk="1" hangingPunct="1">
              <a:buClr>
                <a:schemeClr val="hlink"/>
              </a:buClr>
              <a:buFont typeface="Wingdings" pitchFamily="2" charset="2"/>
              <a:buNone/>
              <a:defRPr/>
            </a:pPr>
            <a:endParaRPr lang="cs-CZ" sz="2400" dirty="0" smtClean="0"/>
          </a:p>
        </p:txBody>
      </p:sp>
    </p:spTree>
    <p:extLst>
      <p:ext uri="{BB962C8B-B14F-4D97-AF65-F5344CB8AC3E}">
        <p14:creationId xmlns:p14="http://schemas.microsoft.com/office/powerpoint/2010/main" val="2395305260"/>
      </p:ext>
    </p:extLst>
  </p:cSld>
  <p:clrMapOvr>
    <a:masterClrMapping/>
  </p:clrMapOvr>
  <p:transition>
    <p:wipe dir="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cs-CZ" sz="4000" smtClean="0"/>
              <a:t>Závěr z přezkoumání</a:t>
            </a:r>
          </a:p>
        </p:txBody>
      </p:sp>
      <p:sp>
        <p:nvSpPr>
          <p:cNvPr id="64515" name="Rectangle 3"/>
          <p:cNvSpPr>
            <a:spLocks noGrp="1" noChangeArrowheads="1"/>
          </p:cNvSpPr>
          <p:nvPr>
            <p:ph idx="1"/>
          </p:nvPr>
        </p:nvSpPr>
        <p:spPr/>
        <p:txBody>
          <a:bodyPr/>
          <a:lstStyle/>
          <a:p>
            <a:pPr eaLnBrk="1" hangingPunct="1">
              <a:lnSpc>
                <a:spcPct val="90000"/>
              </a:lnSpc>
              <a:buFont typeface="Wingdings" pitchFamily="2" charset="2"/>
              <a:buNone/>
            </a:pPr>
            <a:r>
              <a:rPr lang="cs-CZ" altLang="cs-CZ" sz="2000" smtClean="0"/>
              <a:t>a) </a:t>
            </a:r>
            <a:r>
              <a:rPr lang="cs-CZ" altLang="cs-CZ" sz="2000" u="sng" smtClean="0"/>
              <a:t>nebyly zjištěny chyby a nedostatky</a:t>
            </a:r>
          </a:p>
          <a:p>
            <a:pPr eaLnBrk="1" hangingPunct="1">
              <a:lnSpc>
                <a:spcPct val="90000"/>
              </a:lnSpc>
              <a:buFont typeface="Wingdings" pitchFamily="2" charset="2"/>
              <a:buNone/>
            </a:pPr>
            <a:r>
              <a:rPr lang="cs-CZ" altLang="cs-CZ" sz="2000" smtClean="0"/>
              <a:t>b) </a:t>
            </a:r>
            <a:r>
              <a:rPr lang="cs-CZ" altLang="cs-CZ" sz="2000" u="sng" smtClean="0"/>
              <a:t>byly zjištěny chyby a nedostatky, které nemají závažnost nedostatků ad c),</a:t>
            </a:r>
            <a:r>
              <a:rPr lang="cs-CZ" altLang="cs-CZ" sz="2000" smtClean="0"/>
              <a:t> včetně upozornění na případná rizika, která lze z těchto zjištění dovodit a které mohou mít negativní dopad na hospodaření v budoucnosti</a:t>
            </a:r>
          </a:p>
          <a:p>
            <a:pPr eaLnBrk="1" hangingPunct="1">
              <a:lnSpc>
                <a:spcPct val="90000"/>
              </a:lnSpc>
              <a:buFont typeface="Wingdings" pitchFamily="2" charset="2"/>
              <a:buNone/>
            </a:pPr>
            <a:r>
              <a:rPr lang="cs-CZ" altLang="cs-CZ" sz="2000" smtClean="0"/>
              <a:t>c) </a:t>
            </a:r>
            <a:r>
              <a:rPr lang="cs-CZ" altLang="cs-CZ" sz="2000" u="sng" smtClean="0"/>
              <a:t>byly zjištěny nedostatky spočívající v:</a:t>
            </a:r>
          </a:p>
          <a:p>
            <a:pPr eaLnBrk="1" hangingPunct="1">
              <a:lnSpc>
                <a:spcPct val="90000"/>
              </a:lnSpc>
              <a:buClr>
                <a:schemeClr val="hlink"/>
              </a:buClr>
              <a:buFont typeface="Wingdings" pitchFamily="2" charset="2"/>
              <a:buChar char="Ø"/>
            </a:pPr>
            <a:r>
              <a:rPr lang="cs-CZ" altLang="cs-CZ" sz="2000" smtClean="0"/>
              <a:t>	porušení rozpočtové kázně</a:t>
            </a:r>
          </a:p>
          <a:p>
            <a:pPr eaLnBrk="1" hangingPunct="1">
              <a:lnSpc>
                <a:spcPct val="90000"/>
              </a:lnSpc>
              <a:buClr>
                <a:schemeClr val="hlink"/>
              </a:buClr>
              <a:buFont typeface="Wingdings" pitchFamily="2" charset="2"/>
              <a:buChar char="Ø"/>
            </a:pPr>
            <a:r>
              <a:rPr lang="cs-CZ" altLang="cs-CZ" sz="2000" smtClean="0"/>
              <a:t>	neúplnosti,nesprávnosti nebo neprůkaznosti vedení účetnictví</a:t>
            </a:r>
          </a:p>
          <a:p>
            <a:pPr eaLnBrk="1" hangingPunct="1">
              <a:lnSpc>
                <a:spcPct val="90000"/>
              </a:lnSpc>
              <a:buClr>
                <a:schemeClr val="hlink"/>
              </a:buClr>
              <a:buFont typeface="Wingdings" pitchFamily="2" charset="2"/>
              <a:buChar char="Ø"/>
            </a:pPr>
            <a:r>
              <a:rPr lang="cs-CZ" altLang="cs-CZ" sz="2000" smtClean="0"/>
              <a:t>	pozměňování záznamů nebo dokladů</a:t>
            </a:r>
          </a:p>
          <a:p>
            <a:pPr eaLnBrk="1" hangingPunct="1">
              <a:lnSpc>
                <a:spcPct val="90000"/>
              </a:lnSpc>
              <a:buClr>
                <a:schemeClr val="hlink"/>
              </a:buClr>
              <a:buFont typeface="Wingdings" pitchFamily="2" charset="2"/>
              <a:buChar char="Ø"/>
            </a:pPr>
            <a:r>
              <a:rPr lang="cs-CZ" altLang="cs-CZ" sz="2000" smtClean="0"/>
              <a:t>	porušení povinností nebo překročení působnosti územního celku</a:t>
            </a:r>
          </a:p>
          <a:p>
            <a:pPr eaLnBrk="1" hangingPunct="1">
              <a:lnSpc>
                <a:spcPct val="90000"/>
              </a:lnSpc>
              <a:buClr>
                <a:schemeClr val="hlink"/>
              </a:buClr>
              <a:buFont typeface="Wingdings" pitchFamily="2" charset="2"/>
              <a:buChar char="Ø"/>
            </a:pPr>
            <a:r>
              <a:rPr lang="cs-CZ" altLang="cs-CZ" sz="2000" smtClean="0"/>
              <a:t>	neodstranění nedostatků zjištěných při předchozím přezkoumání</a:t>
            </a:r>
          </a:p>
          <a:p>
            <a:pPr eaLnBrk="1" hangingPunct="1">
              <a:lnSpc>
                <a:spcPct val="90000"/>
              </a:lnSpc>
              <a:buClr>
                <a:schemeClr val="hlink"/>
              </a:buClr>
              <a:buFont typeface="Wingdings" pitchFamily="2" charset="2"/>
              <a:buChar char="Ø"/>
            </a:pPr>
            <a:r>
              <a:rPr lang="cs-CZ" altLang="cs-CZ" sz="2000" smtClean="0"/>
              <a:t>	nevytvoření podmínek pro přezkoumání</a:t>
            </a:r>
          </a:p>
        </p:txBody>
      </p:sp>
    </p:spTree>
    <p:extLst>
      <p:ext uri="{BB962C8B-B14F-4D97-AF65-F5344CB8AC3E}">
        <p14:creationId xmlns:p14="http://schemas.microsoft.com/office/powerpoint/2010/main" val="2258264873"/>
      </p:ext>
    </p:extLst>
  </p:cSld>
  <p:clrMapOvr>
    <a:masterClrMapping/>
  </p:clrMapOvr>
  <p:transition>
    <p:wipe dir="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t>Možné nedostatky dle závažnosti</a:t>
            </a:r>
          </a:p>
        </p:txBody>
      </p:sp>
      <p:sp>
        <p:nvSpPr>
          <p:cNvPr id="3" name="Zástupný symbol pro obsah 2"/>
          <p:cNvSpPr>
            <a:spLocks noGrp="1"/>
          </p:cNvSpPr>
          <p:nvPr>
            <p:ph idx="1"/>
          </p:nvPr>
        </p:nvSpPr>
        <p:spPr/>
        <p:txBody>
          <a:bodyPr/>
          <a:lstStyle/>
          <a:p>
            <a:pPr marL="0" indent="0" eaLnBrk="1" hangingPunct="1">
              <a:buFont typeface="Wingdings" pitchFamily="2" charset="2"/>
              <a:buNone/>
              <a:defRPr/>
            </a:pPr>
            <a:r>
              <a:rPr lang="cs-CZ" sz="2500" b="1" u="sng" dirty="0" smtClean="0"/>
              <a:t>hodnocení b)</a:t>
            </a:r>
          </a:p>
          <a:p>
            <a:pPr eaLnBrk="1" hangingPunct="1">
              <a:buClr>
                <a:srgbClr val="FF0000"/>
              </a:buClr>
              <a:buFont typeface="Wingdings" pitchFamily="2" charset="2"/>
              <a:buChar char="Ø"/>
              <a:defRPr/>
            </a:pPr>
            <a:r>
              <a:rPr lang="cs-CZ" sz="2500" dirty="0" smtClean="0"/>
              <a:t>územní celek neúčtoval o nemovitém majetku ke dni doručení návrhu na vklad katastrálnímu úřadu</a:t>
            </a:r>
            <a:endParaRPr lang="cs-CZ" sz="2500" b="1" dirty="0" smtClean="0"/>
          </a:p>
          <a:p>
            <a:pPr eaLnBrk="1" hangingPunct="1">
              <a:buClr>
                <a:srgbClr val="FF0000"/>
              </a:buClr>
              <a:buFont typeface="Wingdings" pitchFamily="2" charset="2"/>
              <a:buChar char="Ø"/>
              <a:defRPr/>
            </a:pPr>
            <a:r>
              <a:rPr lang="cs-CZ" sz="2500" dirty="0" smtClean="0"/>
              <a:t>územní celek nedodržoval směrnou účtovou osnovu</a:t>
            </a:r>
            <a:endParaRPr lang="cs-CZ" sz="2500" b="1" dirty="0" smtClean="0"/>
          </a:p>
          <a:p>
            <a:pPr eaLnBrk="1" hangingPunct="1">
              <a:buClr>
                <a:srgbClr val="FF0000"/>
              </a:buClr>
              <a:buFont typeface="Wingdings" pitchFamily="2" charset="2"/>
              <a:buChar char="Ø"/>
              <a:defRPr/>
            </a:pPr>
            <a:r>
              <a:rPr lang="cs-CZ" sz="2500" dirty="0" smtClean="0"/>
              <a:t>územní celek neprováděl účetní zápisy k okamžiku uskutečnění účetního případu</a:t>
            </a:r>
            <a:endParaRPr lang="cs-CZ" sz="2500" b="1" dirty="0" smtClean="0"/>
          </a:p>
          <a:p>
            <a:pPr eaLnBrk="1" hangingPunct="1">
              <a:buClr>
                <a:srgbClr val="FF0000"/>
              </a:buClr>
              <a:buFont typeface="Wingdings" pitchFamily="2" charset="2"/>
              <a:buChar char="Ø"/>
              <a:defRPr/>
            </a:pPr>
            <a:r>
              <a:rPr lang="cs-CZ" sz="2500" dirty="0" smtClean="0"/>
              <a:t>územní celek nesprávně zatřídil příjmy a výdaje dle rozpočtové skladby</a:t>
            </a:r>
            <a:endParaRPr lang="cs-CZ" sz="2500" b="1" dirty="0" smtClean="0"/>
          </a:p>
          <a:p>
            <a:pPr eaLnBrk="1" hangingPunct="1">
              <a:defRPr/>
            </a:pPr>
            <a:endParaRPr lang="cs-CZ" dirty="0" smtClean="0"/>
          </a:p>
        </p:txBody>
      </p:sp>
    </p:spTree>
    <p:extLst>
      <p:ext uri="{BB962C8B-B14F-4D97-AF65-F5344CB8AC3E}">
        <p14:creationId xmlns:p14="http://schemas.microsoft.com/office/powerpoint/2010/main" val="1370456496"/>
      </p:ext>
    </p:extLst>
  </p:cSld>
  <p:clrMapOvr>
    <a:masterClrMapping/>
  </p:clrMapOvr>
  <p:transition>
    <p:wipe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t>Možné nedostatky dle závažnosti</a:t>
            </a:r>
          </a:p>
        </p:txBody>
      </p:sp>
      <p:sp>
        <p:nvSpPr>
          <p:cNvPr id="3" name="Zástupný symbol pro obsah 2"/>
          <p:cNvSpPr>
            <a:spLocks noGrp="1"/>
          </p:cNvSpPr>
          <p:nvPr>
            <p:ph idx="1"/>
          </p:nvPr>
        </p:nvSpPr>
        <p:spPr/>
        <p:txBody>
          <a:bodyPr/>
          <a:lstStyle/>
          <a:p>
            <a:pPr marL="0" indent="0" eaLnBrk="1" hangingPunct="1">
              <a:buFont typeface="Wingdings" pitchFamily="2" charset="2"/>
              <a:buNone/>
              <a:defRPr/>
            </a:pPr>
            <a:r>
              <a:rPr lang="cs-CZ" sz="2500" b="1" u="sng" dirty="0" smtClean="0"/>
              <a:t>hodnocení b) nebo c)</a:t>
            </a:r>
          </a:p>
          <a:p>
            <a:pPr eaLnBrk="1" hangingPunct="1">
              <a:buClr>
                <a:srgbClr val="FF0000"/>
              </a:buClr>
              <a:buFont typeface="Wingdings" pitchFamily="2" charset="2"/>
              <a:buChar char="Ø"/>
              <a:defRPr/>
            </a:pPr>
            <a:r>
              <a:rPr lang="cs-CZ" sz="2500" dirty="0" smtClean="0"/>
              <a:t>územní celek nevedl evidenci majetku nebo vedl neúplnou evidenci majetku</a:t>
            </a:r>
            <a:endParaRPr lang="cs-CZ" sz="2500" b="1" dirty="0" smtClean="0"/>
          </a:p>
          <a:p>
            <a:pPr eaLnBrk="1" hangingPunct="1">
              <a:buClr>
                <a:srgbClr val="FF0000"/>
              </a:buClr>
              <a:buFont typeface="Wingdings" pitchFamily="2" charset="2"/>
              <a:buChar char="Ø"/>
              <a:defRPr/>
            </a:pPr>
            <a:r>
              <a:rPr lang="cs-CZ" sz="2500" dirty="0" smtClean="0"/>
              <a:t>územní celek nesledoval, zda dlužníci řádně a včas plnili své závazky a nezabezpečil, aby nedošlo k promlčení nebo zániku z nich vyplývajících práv</a:t>
            </a:r>
            <a:endParaRPr lang="cs-CZ" sz="2500" b="1" dirty="0" smtClean="0"/>
          </a:p>
          <a:p>
            <a:pPr eaLnBrk="1" hangingPunct="1">
              <a:buClr>
                <a:srgbClr val="FF0000"/>
              </a:buClr>
              <a:buFont typeface="Wingdings" pitchFamily="2" charset="2"/>
              <a:buChar char="Ø"/>
              <a:defRPr/>
            </a:pPr>
            <a:r>
              <a:rPr lang="cs-CZ" sz="2500" dirty="0" smtClean="0"/>
              <a:t>územní celek neúčtoval o majetkové účasti u jiných subjektů</a:t>
            </a:r>
            <a:endParaRPr lang="cs-CZ" sz="2500" b="1" dirty="0" smtClean="0"/>
          </a:p>
          <a:p>
            <a:pPr eaLnBrk="1" hangingPunct="1">
              <a:buClr>
                <a:srgbClr val="FF0000"/>
              </a:buClr>
              <a:buFont typeface="Wingdings" pitchFamily="2" charset="2"/>
              <a:buChar char="Ø"/>
              <a:defRPr/>
            </a:pPr>
            <a:r>
              <a:rPr lang="cs-CZ" sz="2500" dirty="0" smtClean="0"/>
              <a:t>územní celek neprovedl vůbec nebo řádně inventarizaci majetku a závazků</a:t>
            </a:r>
            <a:endParaRPr lang="cs-CZ" sz="2500" b="1" dirty="0" smtClean="0"/>
          </a:p>
        </p:txBody>
      </p:sp>
    </p:spTree>
    <p:extLst>
      <p:ext uri="{BB962C8B-B14F-4D97-AF65-F5344CB8AC3E}">
        <p14:creationId xmlns:p14="http://schemas.microsoft.com/office/powerpoint/2010/main" val="3385343151"/>
      </p:ext>
    </p:extLst>
  </p:cSld>
  <p:clrMapOvr>
    <a:masterClrMapping/>
  </p:clrMapOvr>
  <p:transition>
    <p:wipe dir="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4000" dirty="0" smtClean="0"/>
              <a:t>Možné nedostatky dle závažnosti</a:t>
            </a:r>
          </a:p>
        </p:txBody>
      </p:sp>
      <p:sp>
        <p:nvSpPr>
          <p:cNvPr id="3" name="Zástupný symbol pro obsah 2"/>
          <p:cNvSpPr>
            <a:spLocks noGrp="1"/>
          </p:cNvSpPr>
          <p:nvPr>
            <p:ph idx="1"/>
          </p:nvPr>
        </p:nvSpPr>
        <p:spPr/>
        <p:txBody>
          <a:bodyPr/>
          <a:lstStyle/>
          <a:p>
            <a:pPr marL="0" indent="0" eaLnBrk="1" hangingPunct="1">
              <a:buFont typeface="Wingdings" pitchFamily="2" charset="2"/>
              <a:buNone/>
              <a:defRPr/>
            </a:pPr>
            <a:r>
              <a:rPr lang="cs-CZ" sz="2500" b="1" u="sng" dirty="0" smtClean="0"/>
              <a:t>hodnocení c)</a:t>
            </a:r>
          </a:p>
          <a:p>
            <a:pPr eaLnBrk="1" hangingPunct="1">
              <a:buClr>
                <a:srgbClr val="FF0000"/>
              </a:buClr>
              <a:buFont typeface="Wingdings" pitchFamily="2" charset="2"/>
              <a:buChar char="Ø"/>
              <a:defRPr/>
            </a:pPr>
            <a:r>
              <a:rPr lang="cs-CZ" sz="2500" dirty="0" smtClean="0"/>
              <a:t>nebyla splněna povinnost provést rozpočtové opatření</a:t>
            </a:r>
            <a:endParaRPr lang="cs-CZ" sz="2500" b="1" dirty="0" smtClean="0"/>
          </a:p>
          <a:p>
            <a:pPr eaLnBrk="1" hangingPunct="1">
              <a:buClr>
                <a:srgbClr val="FF0000"/>
              </a:buClr>
              <a:buFont typeface="Wingdings" pitchFamily="2" charset="2"/>
              <a:buChar char="Ø"/>
              <a:defRPr/>
            </a:pPr>
            <a:r>
              <a:rPr lang="cs-CZ" sz="2500" dirty="0" smtClean="0"/>
              <a:t>územní celek nezveřejnil návrh rozpočtu a návrh závěrečného účtu před jejich projednáním v zastupitelstvu obce (orgánu DSO)</a:t>
            </a:r>
            <a:endParaRPr lang="cs-CZ" sz="2500" b="1" dirty="0" smtClean="0"/>
          </a:p>
          <a:p>
            <a:pPr eaLnBrk="1" hangingPunct="1">
              <a:buClr>
                <a:srgbClr val="FF0000"/>
              </a:buClr>
              <a:buFont typeface="Wingdings" pitchFamily="2" charset="2"/>
              <a:buChar char="Ø"/>
              <a:defRPr/>
            </a:pPr>
            <a:r>
              <a:rPr lang="cs-CZ" sz="2500" dirty="0" smtClean="0"/>
              <a:t>územní celek nezveřejnil záměr prodat, darovat, směnit nebo pronajmout nemovitý majetek</a:t>
            </a:r>
            <a:endParaRPr lang="cs-CZ" sz="2500" b="1" dirty="0" smtClean="0"/>
          </a:p>
          <a:p>
            <a:pPr eaLnBrk="1" hangingPunct="1">
              <a:buClr>
                <a:srgbClr val="FF0000"/>
              </a:buClr>
              <a:buFont typeface="Wingdings" pitchFamily="2" charset="2"/>
              <a:buChar char="Ø"/>
              <a:defRPr/>
            </a:pPr>
            <a:r>
              <a:rPr lang="cs-CZ" sz="2500" dirty="0" smtClean="0"/>
              <a:t>územní celek při zadávání veřejných zakázek nepostupoval v souladu s platným právním předpisem</a:t>
            </a:r>
            <a:endParaRPr lang="cs-CZ" sz="2500" b="1" dirty="0" smtClean="0"/>
          </a:p>
        </p:txBody>
      </p:sp>
    </p:spTree>
    <p:extLst>
      <p:ext uri="{BB962C8B-B14F-4D97-AF65-F5344CB8AC3E}">
        <p14:creationId xmlns:p14="http://schemas.microsoft.com/office/powerpoint/2010/main" val="4101497242"/>
      </p:ext>
    </p:extLst>
  </p:cSld>
  <p:clrMapOvr>
    <a:masterClrMapping/>
  </p:clrMapOvr>
  <p:transition>
    <p:wipe dir="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Projednání zprávy</a:t>
            </a:r>
          </a:p>
        </p:txBody>
      </p:sp>
      <p:sp>
        <p:nvSpPr>
          <p:cNvPr id="3" name="Zástupný symbol pro obsah 2"/>
          <p:cNvSpPr>
            <a:spLocks noGrp="1"/>
          </p:cNvSpPr>
          <p:nvPr>
            <p:ph idx="1"/>
          </p:nvPr>
        </p:nvSpPr>
        <p:spPr/>
        <p:txBody>
          <a:bodyPr/>
          <a:lstStyle/>
          <a:p>
            <a:pPr marL="0" indent="0" eaLnBrk="1" hangingPunct="1">
              <a:buFont typeface="Wingdings" pitchFamily="2" charset="2"/>
              <a:buNone/>
              <a:defRPr/>
            </a:pPr>
            <a:r>
              <a:rPr lang="cs-CZ" sz="2500" dirty="0" smtClean="0"/>
              <a:t>Kontrolor pověřený řízením přezkoumání </a:t>
            </a:r>
            <a:r>
              <a:rPr lang="cs-CZ" sz="2500" i="1" dirty="0" smtClean="0"/>
              <a:t>projedná zprávu o výsledku přezkoumání hospodaření:</a:t>
            </a:r>
          </a:p>
          <a:p>
            <a:pPr marL="0" indent="0" eaLnBrk="1" hangingPunct="1">
              <a:buFont typeface="Wingdings" pitchFamily="2" charset="2"/>
              <a:buNone/>
              <a:defRPr/>
            </a:pPr>
            <a:endParaRPr lang="cs-CZ" sz="2500" i="1" dirty="0" smtClean="0"/>
          </a:p>
          <a:p>
            <a:pPr eaLnBrk="1" hangingPunct="1">
              <a:buClr>
                <a:srgbClr val="FF0000"/>
              </a:buClr>
              <a:buFont typeface="Wingdings" pitchFamily="2" charset="2"/>
              <a:buChar char="Ø"/>
              <a:defRPr/>
            </a:pPr>
            <a:r>
              <a:rPr lang="cs-CZ" sz="2500" dirty="0" smtClean="0"/>
              <a:t>se starostou, u statutárního města s primátorem, u hlavního města Prahy s primátorem hlavního města Prahy, </a:t>
            </a:r>
          </a:p>
          <a:p>
            <a:pPr eaLnBrk="1" hangingPunct="1">
              <a:buClr>
                <a:srgbClr val="FF0000"/>
              </a:buClr>
              <a:buFont typeface="Wingdings" pitchFamily="2" charset="2"/>
              <a:buChar char="Ø"/>
              <a:defRPr/>
            </a:pPr>
            <a:r>
              <a:rPr lang="cs-CZ" sz="2500" dirty="0" smtClean="0"/>
              <a:t>u kraje s hejtmanem kraje, u dobrovolného svazku obcí s osobou určenou stanovami dobrovolného svazku obcí </a:t>
            </a:r>
          </a:p>
          <a:p>
            <a:pPr eaLnBrk="1" hangingPunct="1">
              <a:buClr>
                <a:srgbClr val="FF0000"/>
              </a:buClr>
              <a:buFont typeface="Wingdings" pitchFamily="2" charset="2"/>
              <a:buChar char="Ø"/>
              <a:defRPr/>
            </a:pPr>
            <a:r>
              <a:rPr lang="cs-CZ" sz="2500" dirty="0" smtClean="0"/>
              <a:t>Regionální rady regionu soudržnosti s jejím předsedou </a:t>
            </a:r>
          </a:p>
        </p:txBody>
      </p:sp>
    </p:spTree>
    <p:extLst>
      <p:ext uri="{BB962C8B-B14F-4D97-AF65-F5344CB8AC3E}">
        <p14:creationId xmlns:p14="http://schemas.microsoft.com/office/powerpoint/2010/main" val="2167066070"/>
      </p:ext>
    </p:extLst>
  </p:cSld>
  <p:clrMapOvr>
    <a:masterClrMapping/>
  </p:clrMapOvr>
  <p:transition>
    <p:wipe dir="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sz="3300" dirty="0" smtClean="0"/>
              <a:t>Opatření k nápravě chyb a nedostatků</a:t>
            </a:r>
          </a:p>
        </p:txBody>
      </p:sp>
      <p:sp>
        <p:nvSpPr>
          <p:cNvPr id="69635" name="Zástupný symbol pro obsah 2"/>
          <p:cNvSpPr>
            <a:spLocks noGrp="1"/>
          </p:cNvSpPr>
          <p:nvPr>
            <p:ph idx="1"/>
          </p:nvPr>
        </p:nvSpPr>
        <p:spPr/>
        <p:txBody>
          <a:bodyPr/>
          <a:lstStyle/>
          <a:p>
            <a:pPr eaLnBrk="1" hangingPunct="1">
              <a:buClr>
                <a:srgbClr val="FF0000"/>
              </a:buClr>
              <a:buFont typeface="Wingdings" pitchFamily="2" charset="2"/>
              <a:buChar char="Ø"/>
            </a:pPr>
            <a:r>
              <a:rPr lang="cs-CZ" altLang="cs-CZ" sz="2500" smtClean="0"/>
              <a:t>územní celek je </a:t>
            </a:r>
            <a:r>
              <a:rPr lang="cs-CZ" altLang="cs-CZ" sz="2500" u="sng" smtClean="0"/>
              <a:t>povinen přijmout opatření k nápravě chyb a nedostatků</a:t>
            </a:r>
            <a:r>
              <a:rPr lang="cs-CZ" altLang="cs-CZ" sz="2500" i="1" u="sng" smtClean="0"/>
              <a:t> </a:t>
            </a:r>
            <a:r>
              <a:rPr lang="cs-CZ" altLang="cs-CZ" sz="2500" smtClean="0"/>
              <a:t>uvedených ve zprávě o výsledku přezkoumání hospodaření příp. v zápisu z dílčího přezkoumání a podat o tom písemnou informaci příslušnému přezkoumávajícímu orgánu, a to nejpozději </a:t>
            </a:r>
            <a:r>
              <a:rPr lang="cs-CZ" altLang="cs-CZ" sz="2500" i="1" smtClean="0"/>
              <a:t>do 15 dnů po projednání této zprávy spolu se závěrečným účtem v orgánech územního celku</a:t>
            </a:r>
          </a:p>
        </p:txBody>
      </p:sp>
    </p:spTree>
    <p:extLst>
      <p:ext uri="{BB962C8B-B14F-4D97-AF65-F5344CB8AC3E}">
        <p14:creationId xmlns:p14="http://schemas.microsoft.com/office/powerpoint/2010/main" val="2866453525"/>
      </p:ext>
    </p:extLst>
  </p:cSld>
  <p:clrMapOvr>
    <a:masterClrMapping/>
  </p:clrMapOvr>
  <p:transition>
    <p:wipe dir="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Přezkoumání auditorem</a:t>
            </a:r>
          </a:p>
        </p:txBody>
      </p:sp>
      <p:sp>
        <p:nvSpPr>
          <p:cNvPr id="70659" name="Zástupný symbol pro obsah 2"/>
          <p:cNvSpPr>
            <a:spLocks noGrp="1"/>
          </p:cNvSpPr>
          <p:nvPr>
            <p:ph idx="1"/>
          </p:nvPr>
        </p:nvSpPr>
        <p:spPr/>
        <p:txBody>
          <a:bodyPr/>
          <a:lstStyle/>
          <a:p>
            <a:pPr eaLnBrk="1" hangingPunct="1">
              <a:buClr>
                <a:srgbClr val="FF0000"/>
              </a:buClr>
              <a:buFont typeface="Wingdings" pitchFamily="2" charset="2"/>
              <a:buChar char="Ø"/>
            </a:pPr>
            <a:r>
              <a:rPr lang="cs-CZ" altLang="cs-CZ" sz="2300" smtClean="0"/>
              <a:t>obec, dobrovolný svazek obcí, hlavní město Praha nebo jeho městská část </a:t>
            </a:r>
          </a:p>
          <a:p>
            <a:pPr eaLnBrk="1" hangingPunct="1">
              <a:buClr>
                <a:srgbClr val="FF0000"/>
              </a:buClr>
              <a:buFont typeface="Wingdings" pitchFamily="2" charset="2"/>
              <a:buChar char="Ø"/>
            </a:pPr>
            <a:r>
              <a:rPr lang="cs-CZ" altLang="cs-CZ" sz="2300" smtClean="0"/>
              <a:t>uzavření písemné smlouvy o poskytnutí auditorské služby, jejímiž náležitostmi jsou rovněž předmět a hlediska přezkoumání a obsah zprávy o výsledku přezkoumání hospodaření a dále lhůta předání této zprávy</a:t>
            </a:r>
            <a:endParaRPr lang="cs-CZ" altLang="cs-CZ" sz="2300" b="1" smtClean="0"/>
          </a:p>
          <a:p>
            <a:pPr eaLnBrk="1" hangingPunct="1">
              <a:buClr>
                <a:srgbClr val="FF0000"/>
              </a:buClr>
              <a:buFont typeface="Wingdings" pitchFamily="2" charset="2"/>
              <a:buChar char="Ø"/>
            </a:pPr>
            <a:r>
              <a:rPr lang="cs-CZ" altLang="cs-CZ" sz="2300" smtClean="0"/>
              <a:t>o uzavření smlouvy s auditorem informuje obec a dobrovolný svazek obcí příslušný krajský úřad, městská část hlavního města Prahy Magistrát hlavního města Prahy a hlavní město Praha MF, a to bez zbytečného odkladu, nejpozději však do 31. 1. následujícího roku</a:t>
            </a:r>
            <a:endParaRPr lang="cs-CZ" altLang="cs-CZ" sz="2300" b="1" smtClean="0"/>
          </a:p>
        </p:txBody>
      </p:sp>
    </p:spTree>
    <p:extLst>
      <p:ext uri="{BB962C8B-B14F-4D97-AF65-F5344CB8AC3E}">
        <p14:creationId xmlns:p14="http://schemas.microsoft.com/office/powerpoint/2010/main" val="4116997788"/>
      </p:ext>
    </p:extLst>
  </p:cSld>
  <p:clrMapOvr>
    <a:masterClrMapping/>
  </p:clrMapOvr>
  <p:transition>
    <p:wipe dir="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Typ ověřovací zakázky</a:t>
            </a:r>
          </a:p>
        </p:txBody>
      </p:sp>
      <p:sp>
        <p:nvSpPr>
          <p:cNvPr id="71683" name="Zástupný symbol pro obsah 2"/>
          <p:cNvSpPr>
            <a:spLocks noGrp="1"/>
          </p:cNvSpPr>
          <p:nvPr>
            <p:ph idx="1"/>
          </p:nvPr>
        </p:nvSpPr>
        <p:spPr/>
        <p:txBody>
          <a:bodyPr/>
          <a:lstStyle/>
          <a:p>
            <a:pPr eaLnBrk="1" hangingPunct="1">
              <a:buFont typeface="Wingdings" pitchFamily="2" charset="2"/>
              <a:buBlip>
                <a:blip r:embed="rId2"/>
              </a:buBlip>
            </a:pPr>
            <a:r>
              <a:rPr lang="cs-CZ" altLang="cs-CZ" sz="2500" i="1" smtClean="0"/>
              <a:t>ověřovací zakázka jiná než audit nebo prověrky historických finančních informací</a:t>
            </a:r>
          </a:p>
          <a:p>
            <a:pPr eaLnBrk="1" hangingPunct="1">
              <a:buFont typeface="Wingdings" pitchFamily="2" charset="2"/>
              <a:buBlip>
                <a:blip r:embed="rId2"/>
              </a:buBlip>
            </a:pPr>
            <a:endParaRPr lang="cs-CZ" altLang="cs-CZ" sz="2500" smtClean="0"/>
          </a:p>
          <a:p>
            <a:pPr eaLnBrk="1" hangingPunct="1">
              <a:buFont typeface="Wingdings" pitchFamily="2" charset="2"/>
              <a:buBlip>
                <a:blip r:embed="rId2"/>
              </a:buBlip>
            </a:pPr>
            <a:r>
              <a:rPr lang="cs-CZ" altLang="cs-CZ" sz="2500" smtClean="0"/>
              <a:t>jedná se o zakázku poskytující </a:t>
            </a:r>
            <a:r>
              <a:rPr lang="cs-CZ" altLang="cs-CZ" sz="2500" u="sng" smtClean="0"/>
              <a:t>omezenou jistotu </a:t>
            </a:r>
            <a:r>
              <a:rPr lang="cs-CZ" altLang="cs-CZ" sz="2500" smtClean="0"/>
              <a:t>a formulace závěru má </a:t>
            </a:r>
            <a:r>
              <a:rPr lang="cs-CZ" altLang="cs-CZ" sz="2500" i="1" smtClean="0"/>
              <a:t>negativní formu</a:t>
            </a:r>
          </a:p>
          <a:p>
            <a:pPr eaLnBrk="1" hangingPunct="1">
              <a:buFont typeface="Wingdings" pitchFamily="2" charset="2"/>
              <a:buBlip>
                <a:blip r:embed="rId2"/>
              </a:buBlip>
            </a:pPr>
            <a:endParaRPr lang="cs-CZ" altLang="cs-CZ" sz="2500" b="1" smtClean="0"/>
          </a:p>
          <a:p>
            <a:pPr eaLnBrk="1" hangingPunct="1">
              <a:buFont typeface="Wingdings" pitchFamily="2" charset="2"/>
              <a:buBlip>
                <a:blip r:embed="rId2"/>
              </a:buBlip>
            </a:pPr>
            <a:r>
              <a:rPr lang="cs-CZ" altLang="cs-CZ" sz="2500" smtClean="0"/>
              <a:t>Komorou auditorů ČR vydán </a:t>
            </a:r>
            <a:r>
              <a:rPr lang="cs-CZ" altLang="cs-CZ" sz="2500" i="1" smtClean="0"/>
              <a:t>Auditorský standard č. 52 Přezkoumání hospodaření územních samosprávných celků</a:t>
            </a:r>
            <a:endParaRPr lang="cs-CZ" altLang="cs-CZ" sz="2500" b="1" smtClean="0"/>
          </a:p>
        </p:txBody>
      </p:sp>
    </p:spTree>
    <p:extLst>
      <p:ext uri="{BB962C8B-B14F-4D97-AF65-F5344CB8AC3E}">
        <p14:creationId xmlns:p14="http://schemas.microsoft.com/office/powerpoint/2010/main" val="2288067744"/>
      </p:ext>
    </p:extLst>
  </p:cSld>
  <p:clrMapOvr>
    <a:masterClrMapping/>
  </p:clrMapOvr>
  <p:transition>
    <p:wipe dir="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Náležitosti Zprávy auditora</a:t>
            </a:r>
          </a:p>
        </p:txBody>
      </p:sp>
      <p:sp>
        <p:nvSpPr>
          <p:cNvPr id="3" name="Zástupný symbol pro obsah 2"/>
          <p:cNvSpPr>
            <a:spLocks noGrp="1"/>
          </p:cNvSpPr>
          <p:nvPr>
            <p:ph idx="1"/>
          </p:nvPr>
        </p:nvSpPr>
        <p:spPr/>
        <p:txBody>
          <a:bodyPr/>
          <a:lstStyle/>
          <a:p>
            <a:pPr marL="0" indent="0" eaLnBrk="1" hangingPunct="1">
              <a:buFont typeface="Wingdings" pitchFamily="2" charset="2"/>
              <a:buNone/>
              <a:defRPr/>
            </a:pPr>
            <a:r>
              <a:rPr lang="cs-CZ" sz="2400" u="sng" dirty="0" smtClean="0"/>
              <a:t>Další povinné náležitosti</a:t>
            </a:r>
            <a:r>
              <a:rPr lang="cs-CZ" sz="2400" dirty="0" smtClean="0"/>
              <a:t> (nad rámec zákona o přezkoumávání) zprávy o výsledku přezkoumání hospodaření provedené auditorem vycházející profesních předpisů jsou:</a:t>
            </a:r>
          </a:p>
          <a:p>
            <a:pPr marL="0" indent="0" eaLnBrk="1" hangingPunct="1">
              <a:buFont typeface="Wingdings" pitchFamily="2" charset="2"/>
              <a:buNone/>
              <a:defRPr/>
            </a:pPr>
            <a:endParaRPr lang="cs-CZ" sz="2400" b="1" dirty="0" smtClean="0"/>
          </a:p>
          <a:p>
            <a:pPr eaLnBrk="1" hangingPunct="1">
              <a:buClr>
                <a:srgbClr val="FF0000"/>
              </a:buClr>
              <a:buFont typeface="Wingdings" pitchFamily="2" charset="2"/>
              <a:buChar char="Ø"/>
              <a:defRPr/>
            </a:pPr>
            <a:r>
              <a:rPr lang="cs-CZ" sz="2300" dirty="0" smtClean="0"/>
              <a:t>popis předmětu a popis hledisek přezkoumání hospodaření</a:t>
            </a:r>
            <a:endParaRPr lang="cs-CZ" sz="2300" b="1" dirty="0" smtClean="0"/>
          </a:p>
          <a:p>
            <a:pPr eaLnBrk="1" hangingPunct="1">
              <a:buClr>
                <a:srgbClr val="FF0000"/>
              </a:buClr>
              <a:buFont typeface="Wingdings" pitchFamily="2" charset="2"/>
              <a:buChar char="Ø"/>
              <a:defRPr/>
            </a:pPr>
            <a:r>
              <a:rPr lang="cs-CZ" sz="2300" dirty="0" smtClean="0"/>
              <a:t>výčet právních předpisů použitých auditorem pro posouzení souladu hospodaření s těmito předpisy</a:t>
            </a:r>
            <a:endParaRPr lang="cs-CZ" sz="2300" b="1" dirty="0" smtClean="0"/>
          </a:p>
          <a:p>
            <a:pPr eaLnBrk="1" hangingPunct="1">
              <a:buClr>
                <a:srgbClr val="FF0000"/>
              </a:buClr>
              <a:buFont typeface="Wingdings" pitchFamily="2" charset="2"/>
              <a:buChar char="Ø"/>
              <a:defRPr/>
            </a:pPr>
            <a:r>
              <a:rPr lang="cs-CZ" sz="2300" dirty="0" smtClean="0"/>
              <a:t>definování odpovědnosti územního celku </a:t>
            </a:r>
            <a:r>
              <a:rPr lang="cs-CZ" sz="2300" i="1" dirty="0" smtClean="0"/>
              <a:t>tj. odpovědnost za hospodaření, které bylo předmětem přezkoumání a za jeho zobrazení v účetních a finančních výkazech</a:t>
            </a:r>
            <a:endParaRPr lang="cs-CZ" sz="2300" b="1" dirty="0" smtClean="0"/>
          </a:p>
          <a:p>
            <a:pPr marL="0" indent="0" eaLnBrk="1" hangingPunct="1">
              <a:buFont typeface="Wingdings" pitchFamily="2" charset="2"/>
              <a:buNone/>
              <a:defRPr/>
            </a:pPr>
            <a:endParaRPr lang="cs-CZ" dirty="0" smtClean="0"/>
          </a:p>
        </p:txBody>
      </p:sp>
    </p:spTree>
    <p:extLst>
      <p:ext uri="{BB962C8B-B14F-4D97-AF65-F5344CB8AC3E}">
        <p14:creationId xmlns:p14="http://schemas.microsoft.com/office/powerpoint/2010/main" val="300628962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cs-CZ" sz="3600" smtClean="0"/>
              <a:t>Auditorské oprávnění – fyzické osoby</a:t>
            </a:r>
          </a:p>
        </p:txBody>
      </p:sp>
      <p:sp>
        <p:nvSpPr>
          <p:cNvPr id="20483" name="Rectangle 3"/>
          <p:cNvSpPr>
            <a:spLocks noGrp="1" noChangeArrowheads="1"/>
          </p:cNvSpPr>
          <p:nvPr>
            <p:ph idx="1"/>
          </p:nvPr>
        </p:nvSpPr>
        <p:spPr>
          <a:xfrm>
            <a:off x="685800" y="1600200"/>
            <a:ext cx="7772400" cy="4781550"/>
          </a:xfrm>
        </p:spPr>
        <p:txBody>
          <a:bodyPr/>
          <a:lstStyle/>
          <a:p>
            <a:pPr eaLnBrk="1" hangingPunct="1">
              <a:lnSpc>
                <a:spcPct val="90000"/>
              </a:lnSpc>
              <a:buFont typeface="Wingdings" pitchFamily="2" charset="2"/>
              <a:buNone/>
            </a:pPr>
            <a:r>
              <a:rPr lang="cs-CZ" altLang="cs-CZ" sz="2200" u="sng" dirty="0" smtClean="0">
                <a:cs typeface="Times New Roman" pitchFamily="18" charset="0"/>
              </a:rPr>
              <a:t>Na žádost Komora vydá auditorské oprávnění </a:t>
            </a:r>
            <a:r>
              <a:rPr lang="cs-CZ" altLang="cs-CZ" sz="2200" u="sng" dirty="0" smtClean="0"/>
              <a:t>FO</a:t>
            </a:r>
            <a:r>
              <a:rPr lang="cs-CZ" altLang="cs-CZ" sz="2200" u="sng" dirty="0" smtClean="0">
                <a:cs typeface="Times New Roman" pitchFamily="18" charset="0"/>
              </a:rPr>
              <a:t>, která</a:t>
            </a:r>
            <a:r>
              <a:rPr lang="cs-CZ" altLang="cs-CZ" sz="2200" u="sng" dirty="0" smtClean="0"/>
              <a:t> mj.:</a:t>
            </a:r>
          </a:p>
          <a:p>
            <a:pPr eaLnBrk="1" hangingPunct="1">
              <a:lnSpc>
                <a:spcPct val="90000"/>
              </a:lnSpc>
              <a:buFont typeface="Wingdings" pitchFamily="2" charset="2"/>
              <a:buBlip>
                <a:blip r:embed="rId2"/>
              </a:buBlip>
            </a:pPr>
            <a:r>
              <a:rPr lang="cs-CZ" altLang="cs-CZ" sz="2100" dirty="0" smtClean="0">
                <a:cs typeface="Times New Roman" pitchFamily="18" charset="0"/>
              </a:rPr>
              <a:t>získala vysokoškolské vzdělání v rámci akreditovaného bakalářského nebo magisterského studijního programu</a:t>
            </a:r>
            <a:r>
              <a:rPr lang="cs-CZ" altLang="cs-CZ" sz="2100" dirty="0" smtClean="0"/>
              <a:t> </a:t>
            </a:r>
          </a:p>
          <a:p>
            <a:pPr eaLnBrk="1" hangingPunct="1">
              <a:lnSpc>
                <a:spcPct val="90000"/>
              </a:lnSpc>
              <a:buFont typeface="Wingdings" pitchFamily="2" charset="2"/>
              <a:buBlip>
                <a:blip r:embed="rId2"/>
              </a:buBlip>
            </a:pPr>
            <a:r>
              <a:rPr lang="cs-CZ" altLang="cs-CZ" sz="2100" dirty="0" smtClean="0">
                <a:cs typeface="Times New Roman" pitchFamily="18" charset="0"/>
              </a:rPr>
              <a:t>je plně svéprávná (způsobilá k právním úkonům)</a:t>
            </a:r>
            <a:r>
              <a:rPr lang="cs-CZ" altLang="cs-CZ" sz="2100" dirty="0" smtClean="0"/>
              <a:t> a </a:t>
            </a:r>
            <a:r>
              <a:rPr lang="cs-CZ" altLang="cs-CZ" sz="2100" dirty="0" smtClean="0">
                <a:cs typeface="Times New Roman" pitchFamily="18" charset="0"/>
              </a:rPr>
              <a:t>je bezúhonná</a:t>
            </a:r>
            <a:endParaRPr lang="cs-CZ" altLang="cs-CZ" sz="2100" dirty="0" smtClean="0"/>
          </a:p>
          <a:p>
            <a:pPr eaLnBrk="1" hangingPunct="1">
              <a:lnSpc>
                <a:spcPct val="90000"/>
              </a:lnSpc>
              <a:buFont typeface="Wingdings" pitchFamily="2" charset="2"/>
              <a:buBlip>
                <a:blip r:embed="rId2"/>
              </a:buBlip>
            </a:pPr>
            <a:r>
              <a:rPr lang="cs-CZ" altLang="cs-CZ" sz="2100" dirty="0" smtClean="0">
                <a:cs typeface="Times New Roman" pitchFamily="18" charset="0"/>
              </a:rPr>
              <a:t>absolvovala po dobu alespoň 3 let odbornou praxi (účast na provádění  auditorské činnosti, zejména povinného auditu, u auditora) nebo odbornou praxi v obdobné pracovní pozici v jiném členském státě, v rozsahu nejméně 35 hodin týdně nebo po dobu ekvivalentní </a:t>
            </a:r>
            <a:endParaRPr lang="cs-CZ" altLang="cs-CZ" sz="2100" dirty="0" smtClean="0"/>
          </a:p>
          <a:p>
            <a:pPr eaLnBrk="1" hangingPunct="1">
              <a:lnSpc>
                <a:spcPct val="90000"/>
              </a:lnSpc>
              <a:buFont typeface="Wingdings" pitchFamily="2" charset="2"/>
              <a:buBlip>
                <a:blip r:embed="rId2"/>
              </a:buBlip>
            </a:pPr>
            <a:r>
              <a:rPr lang="cs-CZ" altLang="cs-CZ" sz="2100" dirty="0" smtClean="0">
                <a:cs typeface="Times New Roman" pitchFamily="18" charset="0"/>
              </a:rPr>
              <a:t>nevykonává činnost, na níž se vztahuje omezení </a:t>
            </a:r>
            <a:endParaRPr lang="cs-CZ" altLang="cs-CZ" sz="2100" dirty="0" smtClean="0"/>
          </a:p>
          <a:p>
            <a:pPr eaLnBrk="1" hangingPunct="1">
              <a:lnSpc>
                <a:spcPct val="90000"/>
              </a:lnSpc>
              <a:buFont typeface="Wingdings" pitchFamily="2" charset="2"/>
              <a:buBlip>
                <a:blip r:embed="rId2"/>
              </a:buBlip>
            </a:pPr>
            <a:r>
              <a:rPr lang="cs-CZ" altLang="cs-CZ" sz="2100" u="sng" dirty="0" smtClean="0">
                <a:cs typeface="Times New Roman" pitchFamily="18" charset="0"/>
              </a:rPr>
              <a:t>složila auditorskou zkoušku  </a:t>
            </a:r>
            <a:r>
              <a:rPr lang="cs-CZ" altLang="cs-CZ" sz="2100" dirty="0" smtClean="0">
                <a:cs typeface="Times New Roman" pitchFamily="18" charset="0"/>
              </a:rPr>
              <a:t>a slib auditora</a:t>
            </a:r>
            <a:endParaRPr lang="cs-CZ" altLang="cs-CZ" sz="2100" dirty="0" smtClean="0"/>
          </a:p>
          <a:p>
            <a:pPr eaLnBrk="1" hangingPunct="1">
              <a:lnSpc>
                <a:spcPct val="90000"/>
              </a:lnSpc>
              <a:buFont typeface="Wingdings" pitchFamily="2" charset="2"/>
              <a:buBlip>
                <a:blip r:embed="rId2"/>
              </a:buBlip>
            </a:pPr>
            <a:r>
              <a:rPr lang="cs-CZ" altLang="cs-CZ" sz="2100" dirty="0" smtClean="0">
                <a:cs typeface="Times New Roman" pitchFamily="18" charset="0"/>
              </a:rPr>
              <a:t>nemá nedoplatek na daních</a:t>
            </a:r>
            <a:r>
              <a:rPr lang="cs-CZ" altLang="cs-CZ" sz="2100" dirty="0" smtClean="0"/>
              <a:t>,</a:t>
            </a:r>
            <a:r>
              <a:rPr lang="cs-CZ" altLang="cs-CZ" sz="2100" dirty="0" smtClean="0">
                <a:cs typeface="Times New Roman" pitchFamily="18" charset="0"/>
              </a:rPr>
              <a:t> odvodech, poplatcích a jiných obdobných peněžitých plněních, pojistném na zdravotní a sociální pojištění</a:t>
            </a:r>
            <a:endParaRPr lang="cs-CZ" altLang="cs-CZ" sz="2100" dirty="0" smtClean="0"/>
          </a:p>
        </p:txBody>
      </p:sp>
    </p:spTree>
  </p:cSld>
  <p:clrMapOvr>
    <a:masterClrMapping/>
  </p:clrMapOvr>
  <p:transition>
    <p:wipe dir="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Náležitosti Zprávy auditora</a:t>
            </a:r>
          </a:p>
        </p:txBody>
      </p:sp>
      <p:sp>
        <p:nvSpPr>
          <p:cNvPr id="3" name="Zástupný symbol pro obsah 2"/>
          <p:cNvSpPr>
            <a:spLocks noGrp="1"/>
          </p:cNvSpPr>
          <p:nvPr>
            <p:ph idx="1"/>
          </p:nvPr>
        </p:nvSpPr>
        <p:spPr/>
        <p:txBody>
          <a:bodyPr/>
          <a:lstStyle/>
          <a:p>
            <a:pPr eaLnBrk="1" hangingPunct="1">
              <a:buClr>
                <a:srgbClr val="FF0000"/>
              </a:buClr>
              <a:buFont typeface="Wingdings" pitchFamily="2" charset="2"/>
              <a:buChar char="Ø"/>
              <a:defRPr/>
            </a:pPr>
            <a:r>
              <a:rPr lang="cs-CZ" sz="2300" dirty="0" smtClean="0"/>
              <a:t>definování odpovědnosti auditora tj. </a:t>
            </a:r>
            <a:r>
              <a:rPr lang="cs-CZ" sz="2300" i="1" dirty="0" smtClean="0"/>
              <a:t>na základě provedeného přezkoumání hospodaření, vydat zprávu o výsledku přezkoumání hospodaření</a:t>
            </a:r>
            <a:endParaRPr lang="cs-CZ" sz="2300" b="1" dirty="0" smtClean="0"/>
          </a:p>
          <a:p>
            <a:pPr eaLnBrk="1" hangingPunct="1">
              <a:buClr>
                <a:srgbClr val="FF0000"/>
              </a:buClr>
              <a:buFont typeface="Wingdings" pitchFamily="2" charset="2"/>
              <a:buChar char="Ø"/>
              <a:defRPr/>
            </a:pPr>
            <a:r>
              <a:rPr lang="cs-CZ" sz="2300" dirty="0" smtClean="0"/>
              <a:t>rámcový rozsah prací</a:t>
            </a:r>
            <a:endParaRPr lang="cs-CZ" sz="2300" b="1" dirty="0" smtClean="0"/>
          </a:p>
          <a:p>
            <a:pPr eaLnBrk="1" hangingPunct="1">
              <a:buClr>
                <a:srgbClr val="FF0000"/>
              </a:buClr>
              <a:buFont typeface="Wingdings" pitchFamily="2" charset="2"/>
              <a:buChar char="Ø"/>
              <a:defRPr/>
            </a:pPr>
            <a:r>
              <a:rPr lang="cs-CZ" sz="2300" i="1" u="sng" dirty="0" smtClean="0"/>
              <a:t>závěr z přezkoumání hospodaření podle ISAE </a:t>
            </a:r>
            <a:endParaRPr lang="cs-CZ" sz="2300" b="1" u="sng" dirty="0" smtClean="0"/>
          </a:p>
          <a:p>
            <a:pPr eaLnBrk="1" hangingPunct="1">
              <a:buClr>
                <a:srgbClr val="FF0000"/>
              </a:buClr>
              <a:buFont typeface="Wingdings" pitchFamily="2" charset="2"/>
              <a:buChar char="Ø"/>
              <a:defRPr/>
            </a:pPr>
            <a:r>
              <a:rPr lang="cs-CZ" sz="2300" dirty="0" smtClean="0"/>
              <a:t>jméno a číslo oprávnění auditora a jeho podpis</a:t>
            </a:r>
            <a:endParaRPr lang="cs-CZ" sz="2300" b="1" dirty="0" smtClean="0"/>
          </a:p>
          <a:p>
            <a:pPr eaLnBrk="1" hangingPunct="1">
              <a:buClr>
                <a:srgbClr val="FF0000"/>
              </a:buClr>
              <a:buFont typeface="Wingdings" pitchFamily="2" charset="2"/>
              <a:buChar char="Ø"/>
              <a:defRPr/>
            </a:pPr>
            <a:r>
              <a:rPr lang="cs-CZ" sz="2300" dirty="0" smtClean="0"/>
              <a:t>datum projednání zprávy s odpovědnou stranou</a:t>
            </a:r>
            <a:endParaRPr lang="cs-CZ" sz="2300" b="1" dirty="0" smtClean="0"/>
          </a:p>
          <a:p>
            <a:pPr eaLnBrk="1" hangingPunct="1">
              <a:buClr>
                <a:srgbClr val="FF0000"/>
              </a:buClr>
              <a:buFont typeface="Wingdings" pitchFamily="2" charset="2"/>
              <a:buChar char="Ø"/>
              <a:defRPr/>
            </a:pPr>
            <a:r>
              <a:rPr lang="cs-CZ" sz="2300" dirty="0" smtClean="0"/>
              <a:t>datum předání zprávy</a:t>
            </a:r>
            <a:endParaRPr lang="cs-CZ" sz="2300" b="1" dirty="0" smtClean="0"/>
          </a:p>
          <a:p>
            <a:pPr marL="0" indent="0" eaLnBrk="1" hangingPunct="1">
              <a:buFont typeface="Wingdings" pitchFamily="2" charset="2"/>
              <a:buNone/>
              <a:defRPr/>
            </a:pPr>
            <a:endParaRPr lang="cs-CZ" dirty="0" smtClean="0"/>
          </a:p>
        </p:txBody>
      </p:sp>
    </p:spTree>
    <p:extLst>
      <p:ext uri="{BB962C8B-B14F-4D97-AF65-F5344CB8AC3E}">
        <p14:creationId xmlns:p14="http://schemas.microsoft.com/office/powerpoint/2010/main" val="1846263724"/>
      </p:ext>
    </p:extLst>
  </p:cSld>
  <p:clrMapOvr>
    <a:masterClrMapping/>
  </p:clrMapOvr>
  <p:transition>
    <p:wipe dir="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Závěr zprávy - auditor</a:t>
            </a:r>
          </a:p>
        </p:txBody>
      </p:sp>
      <p:sp>
        <p:nvSpPr>
          <p:cNvPr id="3" name="Zástupný symbol pro obsah 2"/>
          <p:cNvSpPr>
            <a:spLocks noGrp="1"/>
          </p:cNvSpPr>
          <p:nvPr>
            <p:ph idx="1"/>
          </p:nvPr>
        </p:nvSpPr>
        <p:spPr>
          <a:xfrm>
            <a:off x="685800" y="1981200"/>
            <a:ext cx="7772400" cy="4400550"/>
          </a:xfrm>
        </p:spPr>
        <p:txBody>
          <a:bodyPr/>
          <a:lstStyle/>
          <a:p>
            <a:pPr marL="0" indent="0" eaLnBrk="1" hangingPunct="1">
              <a:buFont typeface="Wingdings" pitchFamily="2" charset="2"/>
              <a:buNone/>
              <a:defRPr/>
            </a:pPr>
            <a:r>
              <a:rPr lang="cs-CZ" sz="2500" i="1" dirty="0" smtClean="0"/>
              <a:t>Závěr zprávy</a:t>
            </a:r>
            <a:r>
              <a:rPr lang="cs-CZ" sz="2500" dirty="0" smtClean="0"/>
              <a:t> o výsledku přezkoumání musí vždy obsahovat náležitosti podle:</a:t>
            </a:r>
            <a:endParaRPr lang="cs-CZ" sz="2500" b="1" dirty="0" smtClean="0"/>
          </a:p>
          <a:p>
            <a:pPr eaLnBrk="1" hangingPunct="1">
              <a:buClr>
                <a:srgbClr val="FF0000"/>
              </a:buClr>
              <a:buFont typeface="Wingdings" pitchFamily="2" charset="2"/>
              <a:buChar char="Ø"/>
              <a:defRPr/>
            </a:pPr>
            <a:r>
              <a:rPr lang="cs-CZ" sz="2400" b="1" u="sng" dirty="0" smtClean="0"/>
              <a:t>ISAE 3000</a:t>
            </a:r>
            <a:r>
              <a:rPr lang="cs-CZ" sz="2400" dirty="0" smtClean="0"/>
              <a:t>, který požaduje, aby auditor učinil </a:t>
            </a:r>
            <a:r>
              <a:rPr lang="cs-CZ" sz="2400" i="1" dirty="0" smtClean="0"/>
              <a:t>celkový závěr vyjadřující omezené ujištění</a:t>
            </a:r>
            <a:r>
              <a:rPr lang="cs-CZ" sz="2400" dirty="0" smtClean="0"/>
              <a:t> o předmětu přezkoumání hospodaření z hlediska významnosti (</a:t>
            </a:r>
            <a:r>
              <a:rPr lang="cs-CZ" sz="2400" dirty="0" err="1" smtClean="0"/>
              <a:t>materiality</a:t>
            </a:r>
            <a:r>
              <a:rPr lang="cs-CZ" sz="2400" dirty="0" smtClean="0"/>
              <a:t>) zjištěných chyb a nedostatků formou negativního vyjádření</a:t>
            </a:r>
            <a:endParaRPr lang="cs-CZ" sz="2400" b="1" dirty="0" smtClean="0"/>
          </a:p>
          <a:p>
            <a:pPr eaLnBrk="1" hangingPunct="1">
              <a:buClr>
                <a:srgbClr val="FF0000"/>
              </a:buClr>
              <a:buFont typeface="Wingdings" pitchFamily="2" charset="2"/>
              <a:buChar char="Ø"/>
              <a:defRPr/>
            </a:pPr>
            <a:r>
              <a:rPr lang="cs-CZ" sz="2400" b="1" u="sng" dirty="0" smtClean="0"/>
              <a:t>zákona o přezkoumávání</a:t>
            </a:r>
            <a:r>
              <a:rPr lang="cs-CZ" sz="2400" dirty="0" smtClean="0"/>
              <a:t>, který požaduje vyjádření, zda byly či nebyly zjištěny chyby a nedostatky klasifikované podle § 10 odst. 3 písm. b) a/nebo c), a další náležitosti uvedené viz výše</a:t>
            </a:r>
            <a:endParaRPr lang="cs-CZ" sz="2400" b="1" dirty="0" smtClean="0"/>
          </a:p>
        </p:txBody>
      </p:sp>
    </p:spTree>
    <p:extLst>
      <p:ext uri="{BB962C8B-B14F-4D97-AF65-F5344CB8AC3E}">
        <p14:creationId xmlns:p14="http://schemas.microsoft.com/office/powerpoint/2010/main" val="2986504381"/>
      </p:ext>
    </p:extLst>
  </p:cSld>
  <p:clrMapOvr>
    <a:masterClrMapping/>
  </p:clrMapOvr>
  <p:transition>
    <p:wipe dir="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Příklad závěru zprávy - auditor</a:t>
            </a:r>
          </a:p>
        </p:txBody>
      </p:sp>
      <p:sp>
        <p:nvSpPr>
          <p:cNvPr id="3" name="Zástupný symbol pro obsah 2"/>
          <p:cNvSpPr>
            <a:spLocks noGrp="1"/>
          </p:cNvSpPr>
          <p:nvPr>
            <p:ph idx="1"/>
          </p:nvPr>
        </p:nvSpPr>
        <p:spPr>
          <a:xfrm>
            <a:off x="685800" y="1981200"/>
            <a:ext cx="7772400" cy="4543425"/>
          </a:xfrm>
        </p:spPr>
        <p:txBody>
          <a:bodyPr/>
          <a:lstStyle/>
          <a:p>
            <a:pPr marL="0" indent="0" eaLnBrk="1" hangingPunct="1">
              <a:buFont typeface="Wingdings" pitchFamily="2" charset="2"/>
              <a:buNone/>
              <a:defRPr/>
            </a:pPr>
            <a:r>
              <a:rPr lang="cs-CZ" sz="2700" dirty="0" smtClean="0"/>
              <a:t>A. 	VYJÁDŘENÍ K SOULADU HOSPODAŘENÍ S HLEDISKY PŘEZKOUMÁNÍ HOSPODAŘENÍ</a:t>
            </a:r>
            <a:endParaRPr lang="cs-CZ" sz="2700" b="1" dirty="0" smtClean="0"/>
          </a:p>
          <a:p>
            <a:pPr marL="0" indent="0" eaLnBrk="1" hangingPunct="1">
              <a:buFont typeface="Wingdings" pitchFamily="2" charset="2"/>
              <a:buNone/>
              <a:defRPr/>
            </a:pPr>
            <a:endParaRPr lang="cs-CZ" sz="2700" dirty="0" smtClean="0"/>
          </a:p>
          <a:p>
            <a:pPr marL="0" indent="0" eaLnBrk="1" hangingPunct="1">
              <a:buFont typeface="Wingdings" pitchFamily="2" charset="2"/>
              <a:buNone/>
              <a:defRPr/>
            </a:pPr>
            <a:r>
              <a:rPr lang="cs-CZ" sz="2700" dirty="0" smtClean="0"/>
              <a:t>Na základě námi provedeného přezkoumání hospodaření (územního celku)  XY jsme </a:t>
            </a:r>
            <a:r>
              <a:rPr lang="cs-CZ" sz="2700" i="1" dirty="0" smtClean="0"/>
              <a:t>nezjistili žádnou skutečnost, která by nás vedla k přesvědčení, že přezkoumávané hospodaření není ve všech významných (materiálních) ohledech v souladu s hledisky přezkoumání hospodaření </a:t>
            </a:r>
            <a:r>
              <a:rPr lang="cs-CZ" sz="2700" dirty="0" smtClean="0"/>
              <a:t>uvedenými v bodě III. této zprávy.</a:t>
            </a:r>
            <a:endParaRPr lang="cs-CZ" sz="2700" b="1" dirty="0" smtClean="0"/>
          </a:p>
          <a:p>
            <a:pPr eaLnBrk="1" hangingPunct="1">
              <a:defRPr/>
            </a:pPr>
            <a:endParaRPr lang="cs-CZ" dirty="0" smtClean="0"/>
          </a:p>
        </p:txBody>
      </p:sp>
    </p:spTree>
    <p:extLst>
      <p:ext uri="{BB962C8B-B14F-4D97-AF65-F5344CB8AC3E}">
        <p14:creationId xmlns:p14="http://schemas.microsoft.com/office/powerpoint/2010/main" val="946217788"/>
      </p:ext>
    </p:extLst>
  </p:cSld>
  <p:clrMapOvr>
    <a:masterClrMapping/>
  </p:clrMapOvr>
  <p:transition>
    <p:wipe dir="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smtClean="0"/>
              <a:t>Příklad závěru zprávy - auditor</a:t>
            </a:r>
          </a:p>
        </p:txBody>
      </p:sp>
      <p:sp>
        <p:nvSpPr>
          <p:cNvPr id="76803" name="Zástupný symbol pro obsah 2"/>
          <p:cNvSpPr>
            <a:spLocks noGrp="1"/>
          </p:cNvSpPr>
          <p:nvPr>
            <p:ph idx="1"/>
          </p:nvPr>
        </p:nvSpPr>
        <p:spPr>
          <a:xfrm>
            <a:off x="685800" y="1844675"/>
            <a:ext cx="7772400" cy="4251325"/>
          </a:xfrm>
        </p:spPr>
        <p:txBody>
          <a:bodyPr/>
          <a:lstStyle/>
          <a:p>
            <a:pPr marL="0" indent="0" eaLnBrk="1" hangingPunct="1">
              <a:buFont typeface="Wingdings" pitchFamily="2" charset="2"/>
              <a:buNone/>
            </a:pPr>
            <a:r>
              <a:rPr lang="cs-CZ" altLang="cs-CZ" sz="2400" dirty="0" smtClean="0"/>
              <a:t>B. 	VYJÁDŘENÍ OHLEDNĚ CHYB A NEDOSTATKŮ</a:t>
            </a:r>
            <a:endParaRPr lang="cs-CZ" altLang="cs-CZ" sz="2400" b="1" dirty="0" smtClean="0"/>
          </a:p>
          <a:p>
            <a:pPr marL="0" indent="0" eaLnBrk="1" hangingPunct="1">
              <a:buFont typeface="Wingdings" pitchFamily="2" charset="2"/>
              <a:buNone/>
            </a:pPr>
            <a:r>
              <a:rPr lang="cs-CZ" altLang="cs-CZ" sz="2000" dirty="0" smtClean="0"/>
              <a:t>Zákon č. 420/2004 Sb., o přezkoumávání hospodaření územních samosprávných celků a dobrovolných svazků obcí, ve znění pozdějších předpisů, stanoví, abychom ve zprávě uvedli závěr podle ustanovení § 10 odst. 2 písm. d) a odst. 3 citovaného zákona. Toto ustanovení vyžaduje, abychom ve své zprávě o výsledku přezkoumání hospodaření uvedli, zda při přezkoumání hospodaření byly zjištěny chyby a nedostatky a v čem případně spočívaly, a to bez ohledu na jejich významnost (</a:t>
            </a:r>
            <a:r>
              <a:rPr lang="cs-CZ" altLang="cs-CZ" sz="2000" dirty="0" err="1" smtClean="0"/>
              <a:t>materialitu</a:t>
            </a:r>
            <a:r>
              <a:rPr lang="cs-CZ" altLang="cs-CZ" sz="2000" dirty="0" smtClean="0"/>
              <a:t>) a jejich vztah k hospodaření (územního celku) XY jako celku.</a:t>
            </a:r>
            <a:endParaRPr lang="cs-CZ" altLang="cs-CZ" sz="2000" b="1" dirty="0" smtClean="0"/>
          </a:p>
          <a:p>
            <a:pPr marL="0" indent="0" eaLnBrk="1" hangingPunct="1">
              <a:buFont typeface="Wingdings" pitchFamily="2" charset="2"/>
              <a:buNone/>
            </a:pPr>
            <a:r>
              <a:rPr lang="cs-CZ" altLang="cs-CZ" sz="2000" dirty="0" smtClean="0"/>
              <a:t> </a:t>
            </a:r>
            <a:endParaRPr lang="cs-CZ" altLang="cs-CZ" sz="2000" b="1" dirty="0" smtClean="0"/>
          </a:p>
          <a:p>
            <a:pPr marL="0" indent="0" eaLnBrk="1" hangingPunct="1">
              <a:buFont typeface="Wingdings" pitchFamily="2" charset="2"/>
              <a:buNone/>
            </a:pPr>
            <a:r>
              <a:rPr lang="cs-CZ" altLang="cs-CZ" sz="2000" dirty="0" smtClean="0"/>
              <a:t>Při přezkoumání hospodaření územního celku XY za rok 20xx jsme nezjistili žádné chyby a nedostatky. </a:t>
            </a:r>
            <a:endParaRPr lang="cs-CZ" altLang="cs-CZ" sz="2000" b="1" dirty="0" smtClean="0"/>
          </a:p>
          <a:p>
            <a:pPr marL="0" indent="0" eaLnBrk="1" hangingPunct="1">
              <a:buFont typeface="Wingdings" pitchFamily="2" charset="2"/>
              <a:buNone/>
            </a:pPr>
            <a:endParaRPr lang="cs-CZ" altLang="cs-CZ" dirty="0" smtClean="0"/>
          </a:p>
        </p:txBody>
      </p:sp>
    </p:spTree>
    <p:extLst>
      <p:ext uri="{BB962C8B-B14F-4D97-AF65-F5344CB8AC3E}">
        <p14:creationId xmlns:p14="http://schemas.microsoft.com/office/powerpoint/2010/main" val="4259691824"/>
      </p:ext>
    </p:extLst>
  </p:cSld>
  <p:clrMapOvr>
    <a:masterClrMapping/>
  </p:clrMapOvr>
  <p:transition>
    <p:wipe dir="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MF ČR - </a:t>
            </a:r>
            <a:r>
              <a:rPr lang="cs-CZ" sz="2800" i="1" dirty="0" smtClean="0">
                <a:effectLst/>
              </a:rPr>
              <a:t>Souhrnná zpráva</a:t>
            </a:r>
            <a:r>
              <a:rPr lang="cs-CZ" sz="2800" i="1" dirty="0">
                <a:effectLst/>
              </a:rPr>
              <a:t> o výsledcích přezkoumání hospodaření </a:t>
            </a:r>
            <a:r>
              <a:rPr lang="cs-CZ" sz="2800" i="1" dirty="0" smtClean="0">
                <a:effectLst/>
              </a:rPr>
              <a:t>za </a:t>
            </a:r>
            <a:r>
              <a:rPr lang="cs-CZ" sz="2800" i="1" dirty="0">
                <a:effectLst/>
              </a:rPr>
              <a:t>rok 2018</a:t>
            </a:r>
            <a:endParaRPr lang="cs-CZ" sz="2800" dirty="0"/>
          </a:p>
        </p:txBody>
      </p:sp>
      <p:sp>
        <p:nvSpPr>
          <p:cNvPr id="3" name="Zástupný symbol pro obsah 2"/>
          <p:cNvSpPr>
            <a:spLocks noGrp="1"/>
          </p:cNvSpPr>
          <p:nvPr>
            <p:ph idx="1"/>
          </p:nvPr>
        </p:nvSpPr>
        <p:spPr/>
        <p:txBody>
          <a:bodyPr/>
          <a:lstStyle/>
          <a:p>
            <a:r>
              <a:rPr lang="cs-CZ" sz="1500" dirty="0"/>
              <a:t>Dostupné na: </a:t>
            </a:r>
            <a:r>
              <a:rPr lang="cs-CZ" sz="1500" dirty="0" smtClean="0"/>
              <a:t>htps</a:t>
            </a:r>
            <a:r>
              <a:rPr lang="cs-CZ" sz="1500" dirty="0"/>
              <a:t>://</a:t>
            </a:r>
            <a:r>
              <a:rPr lang="cs-CZ" sz="1500" dirty="0" smtClean="0"/>
              <a:t>www.mfcr.cz/cs/verejny-sektor/kontrola-verejnych-financi/prezkoumavani-hospodareni/vysledky-prezkoumani-hospodareni/2018/vysledky-prezkoumani-hospodareni-uzemnic-36415</a:t>
            </a:r>
          </a:p>
          <a:p>
            <a:endParaRPr lang="cs-CZ" sz="1500" dirty="0" smtClean="0"/>
          </a:p>
          <a:p>
            <a:endParaRPr lang="cs-CZ" dirty="0"/>
          </a:p>
        </p:txBody>
      </p:sp>
      <p:pic>
        <p:nvPicPr>
          <p:cNvPr id="4098" name="Picture 2" descr="D:\Plocha\Bez názv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0928"/>
            <a:ext cx="821851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51716"/>
      </p:ext>
    </p:extLst>
  </p:cSld>
  <p:clrMapOvr>
    <a:masterClrMapping/>
  </p:clrMapOvr>
  <p:transition>
    <p:wipe dir="r"/>
  </p:transition>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332656"/>
            <a:ext cx="7772400" cy="1143000"/>
          </a:xfrm>
        </p:spPr>
        <p:txBody>
          <a:bodyPr/>
          <a:lstStyle/>
          <a:p>
            <a:r>
              <a:rPr lang="cs-CZ" sz="2500" dirty="0" smtClean="0"/>
              <a:t>Chyby </a:t>
            </a:r>
            <a:r>
              <a:rPr lang="cs-CZ" sz="2500" dirty="0"/>
              <a:t>a nedostatky zjištěné KÚ a MHMP při přezkoumávání </a:t>
            </a:r>
            <a:r>
              <a:rPr lang="cs-CZ" sz="2500" dirty="0" smtClean="0"/>
              <a:t>hospodaření za </a:t>
            </a:r>
            <a:r>
              <a:rPr lang="cs-CZ" sz="2500" dirty="0"/>
              <a:t>rok 2018</a:t>
            </a:r>
          </a:p>
        </p:txBody>
      </p:sp>
      <p:sp>
        <p:nvSpPr>
          <p:cNvPr id="3" name="Zástupný symbol pro obsah 2"/>
          <p:cNvSpPr>
            <a:spLocks noGrp="1"/>
          </p:cNvSpPr>
          <p:nvPr>
            <p:ph idx="1"/>
          </p:nvPr>
        </p:nvSpPr>
        <p:spPr>
          <a:xfrm>
            <a:off x="685800" y="1484784"/>
            <a:ext cx="7772400" cy="5184576"/>
          </a:xfrm>
        </p:spPr>
        <p:txBody>
          <a:bodyPr/>
          <a:lstStyle/>
          <a:p>
            <a:pPr>
              <a:buClr>
                <a:srgbClr val="FF0000"/>
              </a:buClr>
              <a:buFont typeface="Wingdings" panose="05000000000000000000" pitchFamily="2" charset="2"/>
              <a:buChar char="Ø"/>
            </a:pPr>
            <a:r>
              <a:rPr lang="cs-CZ" sz="2100" dirty="0"/>
              <a:t>o</a:t>
            </a:r>
            <a:r>
              <a:rPr lang="cs-CZ" sz="2100" dirty="0" smtClean="0"/>
              <a:t>blast odměňování </a:t>
            </a:r>
            <a:r>
              <a:rPr lang="cs-CZ" sz="2100" dirty="0"/>
              <a:t>členů zastupitelstev podle </a:t>
            </a:r>
            <a:r>
              <a:rPr lang="cs-CZ" sz="2100" dirty="0" smtClean="0"/>
              <a:t>z. </a:t>
            </a:r>
            <a:r>
              <a:rPr lang="cs-CZ" sz="2100" dirty="0"/>
              <a:t>č. 128/2000 Sb</a:t>
            </a:r>
            <a:r>
              <a:rPr lang="cs-CZ" sz="2100" dirty="0" smtClean="0"/>
              <a:t>.</a:t>
            </a:r>
          </a:p>
          <a:p>
            <a:pPr>
              <a:buClr>
                <a:srgbClr val="FF0000"/>
              </a:buClr>
              <a:buFont typeface="Wingdings" panose="05000000000000000000" pitchFamily="2" charset="2"/>
              <a:buChar char="Ø"/>
            </a:pPr>
            <a:r>
              <a:rPr lang="cs-CZ" sz="2100" u="sng" dirty="0"/>
              <a:t>účetnictví vedené územním </a:t>
            </a:r>
            <a:r>
              <a:rPr lang="cs-CZ" sz="2100" u="sng" dirty="0" smtClean="0"/>
              <a:t>celkem </a:t>
            </a:r>
            <a:r>
              <a:rPr lang="cs-CZ" sz="1900" dirty="0" smtClean="0"/>
              <a:t>(</a:t>
            </a:r>
            <a:r>
              <a:rPr lang="pt-BR" sz="1900" dirty="0" smtClean="0"/>
              <a:t>inventarizace </a:t>
            </a:r>
            <a:r>
              <a:rPr lang="pt-BR" sz="1900" dirty="0"/>
              <a:t>majetku a </a:t>
            </a:r>
            <a:r>
              <a:rPr lang="pt-BR" sz="1900" dirty="0" smtClean="0"/>
              <a:t>závazků,</a:t>
            </a:r>
            <a:r>
              <a:rPr lang="cs-CZ" sz="1900" dirty="0" smtClean="0"/>
              <a:t> výkaznictví, nesprávné účtování)</a:t>
            </a:r>
            <a:endParaRPr lang="cs-CZ" sz="1900" dirty="0"/>
          </a:p>
          <a:p>
            <a:pPr>
              <a:buClr>
                <a:srgbClr val="FF0000"/>
              </a:buClr>
              <a:buFont typeface="Wingdings" panose="05000000000000000000" pitchFamily="2" charset="2"/>
              <a:buChar char="Ø"/>
            </a:pPr>
            <a:r>
              <a:rPr lang="cs-CZ" sz="2100" u="sng" dirty="0" smtClean="0"/>
              <a:t>zadávání </a:t>
            </a:r>
            <a:r>
              <a:rPr lang="cs-CZ" sz="2100" u="sng" dirty="0"/>
              <a:t>veřejných </a:t>
            </a:r>
            <a:r>
              <a:rPr lang="cs-CZ" sz="2100" u="sng" dirty="0" smtClean="0"/>
              <a:t>zakázek</a:t>
            </a:r>
            <a:r>
              <a:rPr lang="cs-CZ" sz="2100" dirty="0" smtClean="0"/>
              <a:t> </a:t>
            </a:r>
            <a:r>
              <a:rPr lang="cs-CZ" sz="1900" dirty="0" smtClean="0"/>
              <a:t>(</a:t>
            </a:r>
            <a:r>
              <a:rPr lang="pl-PL" sz="1900" dirty="0" smtClean="0"/>
              <a:t>postup </a:t>
            </a:r>
            <a:r>
              <a:rPr lang="pl-PL" sz="1900" dirty="0"/>
              <a:t>zadavatele v rozporu se stanovenými </a:t>
            </a:r>
            <a:r>
              <a:rPr lang="pl-PL" sz="1900" dirty="0" smtClean="0"/>
              <a:t>zásadami </a:t>
            </a:r>
            <a:r>
              <a:rPr lang="pt-BR" sz="1900" dirty="0" smtClean="0"/>
              <a:t>transparentnosti</a:t>
            </a:r>
            <a:r>
              <a:rPr lang="pt-BR" sz="1900" dirty="0"/>
              <a:t>, rovného zacházení a zákazu </a:t>
            </a:r>
            <a:r>
              <a:rPr lang="pt-BR" sz="1900" dirty="0" smtClean="0"/>
              <a:t>diskriminace,</a:t>
            </a:r>
            <a:r>
              <a:rPr lang="cs-CZ" sz="1900" dirty="0" smtClean="0"/>
              <a:t> porušení </a:t>
            </a:r>
            <a:r>
              <a:rPr lang="cs-CZ" sz="1900" dirty="0"/>
              <a:t>povinnosti zveřejnit údaje, které stanoví </a:t>
            </a:r>
            <a:r>
              <a:rPr lang="cs-CZ" sz="1900" dirty="0" smtClean="0"/>
              <a:t>zákon)</a:t>
            </a:r>
            <a:endParaRPr lang="cs-CZ" sz="1900" dirty="0"/>
          </a:p>
          <a:p>
            <a:pPr>
              <a:buClr>
                <a:srgbClr val="FF0000"/>
              </a:buClr>
              <a:buFont typeface="Wingdings" panose="05000000000000000000" pitchFamily="2" charset="2"/>
              <a:buChar char="Ø"/>
            </a:pPr>
            <a:r>
              <a:rPr lang="cs-CZ" sz="2100" u="sng" dirty="0" smtClean="0"/>
              <a:t>vnitřní </a:t>
            </a:r>
            <a:r>
              <a:rPr lang="cs-CZ" sz="2100" u="sng" dirty="0"/>
              <a:t>a řídící kontrolní </a:t>
            </a:r>
            <a:r>
              <a:rPr lang="cs-CZ" sz="2100" u="sng" dirty="0" smtClean="0"/>
              <a:t>systém</a:t>
            </a:r>
            <a:r>
              <a:rPr lang="cs-CZ" sz="2100" dirty="0" smtClean="0"/>
              <a:t> </a:t>
            </a:r>
            <a:r>
              <a:rPr lang="cs-CZ" sz="1900" b="1" i="1" dirty="0" smtClean="0"/>
              <a:t>(</a:t>
            </a:r>
            <a:r>
              <a:rPr lang="cs-CZ" sz="1900" dirty="0" smtClean="0"/>
              <a:t>nedostatky </a:t>
            </a:r>
            <a:r>
              <a:rPr lang="cs-CZ" sz="1900" dirty="0"/>
              <a:t>zjištěné při dílčím přezkoumání nebo </a:t>
            </a:r>
            <a:r>
              <a:rPr lang="cs-CZ" sz="1900" dirty="0" smtClean="0"/>
              <a:t>při přezkoumání </a:t>
            </a:r>
            <a:r>
              <a:rPr lang="cs-CZ" sz="1900" dirty="0"/>
              <a:t>za předcházející roky nebyly </a:t>
            </a:r>
            <a:r>
              <a:rPr lang="cs-CZ" sz="1900" dirty="0" smtClean="0"/>
              <a:t>odstraněny, </a:t>
            </a:r>
            <a:r>
              <a:rPr lang="cs-CZ" sz="1900" dirty="0"/>
              <a:t>nezajištění fungování vnitřního řídícího a kontrolního </a:t>
            </a:r>
            <a:r>
              <a:rPr lang="cs-CZ" sz="1900" dirty="0" smtClean="0"/>
              <a:t>systému)</a:t>
            </a:r>
          </a:p>
          <a:p>
            <a:pPr>
              <a:buClr>
                <a:srgbClr val="FF0000"/>
              </a:buClr>
              <a:buFont typeface="Wingdings" panose="05000000000000000000" pitchFamily="2" charset="2"/>
              <a:buChar char="Ø"/>
            </a:pPr>
            <a:r>
              <a:rPr lang="cs-CZ" sz="2000" u="sng" dirty="0"/>
              <a:t>hospodaření a nakládání s majetkem</a:t>
            </a:r>
            <a:r>
              <a:rPr lang="cs-CZ" sz="2000" dirty="0"/>
              <a:t> </a:t>
            </a:r>
            <a:r>
              <a:rPr lang="cs-CZ" sz="1900" dirty="0"/>
              <a:t>(při nakládání s majetkem nerozhodl příslušný orgán obce, porušení povinnosti zveřejnit údaje, které stanoví zákon)</a:t>
            </a:r>
          </a:p>
          <a:p>
            <a:pPr>
              <a:buClr>
                <a:srgbClr val="FF0000"/>
              </a:buClr>
              <a:buFont typeface="Wingdings" panose="05000000000000000000" pitchFamily="2" charset="2"/>
              <a:buChar char="Ø"/>
            </a:pPr>
            <a:r>
              <a:rPr lang="pl-PL" sz="2000" u="sng" dirty="0"/>
              <a:t>rozpočet a hospodaření v souladu s rozpočtem</a:t>
            </a:r>
            <a:r>
              <a:rPr lang="pl-PL" sz="2000" dirty="0"/>
              <a:t> </a:t>
            </a:r>
            <a:r>
              <a:rPr lang="pl-PL" sz="1900" dirty="0"/>
              <a:t>(</a:t>
            </a:r>
            <a:r>
              <a:rPr lang="cs-CZ" sz="1900" dirty="0"/>
              <a:t>chybné provádění rozpočtových opatření, sestavení a schvalování rozpočtu v rozporu se zákonem, porušení povinnosti zveřejnit údaje, </a:t>
            </a:r>
            <a:r>
              <a:rPr lang="cs-CZ" sz="1900" dirty="0" smtClean="0"/>
              <a:t>poskytování </a:t>
            </a:r>
            <a:r>
              <a:rPr lang="cs-CZ" sz="1900" dirty="0"/>
              <a:t>dotací)</a:t>
            </a:r>
          </a:p>
          <a:p>
            <a:pPr>
              <a:buClr>
                <a:srgbClr val="FF0000"/>
              </a:buClr>
              <a:buFont typeface="Wingdings" panose="05000000000000000000" pitchFamily="2" charset="2"/>
              <a:buChar char="Ø"/>
            </a:pPr>
            <a:endParaRPr lang="cs-CZ" sz="1900" dirty="0"/>
          </a:p>
        </p:txBody>
      </p:sp>
    </p:spTree>
    <p:extLst>
      <p:ext uri="{BB962C8B-B14F-4D97-AF65-F5344CB8AC3E}">
        <p14:creationId xmlns:p14="http://schemas.microsoft.com/office/powerpoint/2010/main" val="901208697"/>
      </p:ext>
    </p:extLst>
  </p:cSld>
  <p:clrMapOvr>
    <a:masterClrMapping/>
  </p:clrMapOvr>
  <p:transition>
    <p:wipe dir="r"/>
  </p:transition>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500" dirty="0" smtClean="0"/>
              <a:t>Chyby </a:t>
            </a:r>
            <a:r>
              <a:rPr lang="cs-CZ" sz="2500" dirty="0"/>
              <a:t>a nedostatky zjištěné KÚ a MHMP při přezkoumávání </a:t>
            </a:r>
            <a:r>
              <a:rPr lang="cs-CZ" sz="2500" dirty="0" smtClean="0"/>
              <a:t>hospodaření za </a:t>
            </a:r>
            <a:r>
              <a:rPr lang="cs-CZ" sz="2500" dirty="0"/>
              <a:t>rok 2018</a:t>
            </a:r>
          </a:p>
        </p:txBody>
      </p:sp>
      <p:sp>
        <p:nvSpPr>
          <p:cNvPr id="3" name="Zástupný symbol pro obsah 2"/>
          <p:cNvSpPr>
            <a:spLocks noGrp="1"/>
          </p:cNvSpPr>
          <p:nvPr>
            <p:ph idx="1"/>
          </p:nvPr>
        </p:nvSpPr>
        <p:spPr>
          <a:xfrm>
            <a:off x="685800" y="1700808"/>
            <a:ext cx="7772400" cy="4896544"/>
          </a:xfrm>
        </p:spPr>
        <p:txBody>
          <a:bodyPr/>
          <a:lstStyle/>
          <a:p>
            <a:pPr>
              <a:buClr>
                <a:srgbClr val="FF0000"/>
              </a:buClr>
              <a:buFont typeface="Wingdings" panose="05000000000000000000" pitchFamily="2" charset="2"/>
              <a:buChar char="Ø"/>
            </a:pPr>
            <a:r>
              <a:rPr lang="cs-CZ" sz="2200" dirty="0"/>
              <a:t>v</a:t>
            </a:r>
            <a:r>
              <a:rPr lang="cs-CZ" sz="2200" dirty="0" smtClean="0"/>
              <a:t> </a:t>
            </a:r>
            <a:r>
              <a:rPr lang="cs-CZ" sz="2200" dirty="0"/>
              <a:t>roce 2018 bylo přezkoumávajícími orgány vykonáno </a:t>
            </a:r>
            <a:r>
              <a:rPr lang="cs-CZ" sz="2200" dirty="0" smtClean="0"/>
              <a:t>přezkoumání hospodaření </a:t>
            </a:r>
            <a:r>
              <a:rPr lang="cs-CZ" sz="2200" dirty="0"/>
              <a:t>celkově u 5341 obcí, 587 DSO a 48 městských částí </a:t>
            </a:r>
            <a:r>
              <a:rPr lang="cs-CZ" sz="2200" dirty="0" smtClean="0"/>
              <a:t>hlavního města Prahy</a:t>
            </a:r>
          </a:p>
          <a:p>
            <a:pPr>
              <a:buClr>
                <a:srgbClr val="FF0000"/>
              </a:buClr>
              <a:buFont typeface="Wingdings" panose="05000000000000000000" pitchFamily="2" charset="2"/>
              <a:buChar char="Ø"/>
            </a:pPr>
            <a:r>
              <a:rPr lang="cs-CZ" sz="2200" dirty="0"/>
              <a:t>c</a:t>
            </a:r>
            <a:r>
              <a:rPr lang="cs-CZ" sz="2200" dirty="0" smtClean="0"/>
              <a:t>hyby </a:t>
            </a:r>
            <a:r>
              <a:rPr lang="cs-CZ" sz="2200" dirty="0"/>
              <a:t>a nedostatky byly zjištěny u cca 35 </a:t>
            </a:r>
            <a:r>
              <a:rPr lang="cs-CZ" sz="2200" dirty="0" smtClean="0"/>
              <a:t>% přezkoumaných subjektů</a:t>
            </a:r>
          </a:p>
          <a:p>
            <a:endParaRPr lang="cs-CZ" sz="2100" dirty="0"/>
          </a:p>
        </p:txBody>
      </p:sp>
      <p:pic>
        <p:nvPicPr>
          <p:cNvPr id="5122" name="Picture 2" descr="D:\Plocha\Bez názv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0"/>
            <a:ext cx="7488832" cy="239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15849"/>
      </p:ext>
    </p:extLst>
  </p:cSld>
  <p:clrMapOvr>
    <a:masterClrMapping/>
  </p:clrMapOvr>
  <p:transition>
    <p:wipe dir="r"/>
  </p:transition>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500" dirty="0" smtClean="0"/>
              <a:t>Výsledky přezkoumání hospodaření ÚC vykonaných auditory za </a:t>
            </a:r>
            <a:r>
              <a:rPr lang="cs-CZ" sz="2500" dirty="0"/>
              <a:t>rok 2018</a:t>
            </a:r>
          </a:p>
        </p:txBody>
      </p:sp>
      <p:sp>
        <p:nvSpPr>
          <p:cNvPr id="3" name="Zástupný symbol pro obsah 2"/>
          <p:cNvSpPr>
            <a:spLocks noGrp="1"/>
          </p:cNvSpPr>
          <p:nvPr>
            <p:ph idx="1"/>
          </p:nvPr>
        </p:nvSpPr>
        <p:spPr>
          <a:xfrm>
            <a:off x="685800" y="1700808"/>
            <a:ext cx="7772400" cy="4896544"/>
          </a:xfrm>
        </p:spPr>
        <p:txBody>
          <a:bodyPr/>
          <a:lstStyle/>
          <a:p>
            <a:pPr>
              <a:buClr>
                <a:srgbClr val="FF0000"/>
              </a:buClr>
              <a:buFont typeface="Wingdings" panose="05000000000000000000" pitchFamily="2" charset="2"/>
              <a:buChar char="Ø"/>
            </a:pPr>
            <a:r>
              <a:rPr lang="cs-CZ" sz="2200" dirty="0"/>
              <a:t>v</a:t>
            </a:r>
            <a:r>
              <a:rPr lang="cs-CZ" sz="2200" dirty="0" smtClean="0"/>
              <a:t> </a:t>
            </a:r>
            <a:r>
              <a:rPr lang="cs-CZ" sz="2200" dirty="0"/>
              <a:t>roce 2018 </a:t>
            </a:r>
            <a:r>
              <a:rPr lang="cs-CZ" sz="2200" dirty="0" smtClean="0"/>
              <a:t>přezkoumali </a:t>
            </a:r>
            <a:r>
              <a:rPr lang="cs-CZ" sz="2200" dirty="0"/>
              <a:t>auditoři hospodaření celkem 921 obcí a MČ </a:t>
            </a:r>
            <a:r>
              <a:rPr lang="cs-CZ" sz="2200" dirty="0" smtClean="0"/>
              <a:t>HMP a </a:t>
            </a:r>
            <a:r>
              <a:rPr lang="cs-CZ" sz="2200" dirty="0"/>
              <a:t>136 </a:t>
            </a:r>
            <a:r>
              <a:rPr lang="cs-CZ" sz="2200" dirty="0" smtClean="0"/>
              <a:t>DSO</a:t>
            </a:r>
          </a:p>
          <a:p>
            <a:pPr>
              <a:buClr>
                <a:srgbClr val="FF0000"/>
              </a:buClr>
              <a:buFont typeface="Wingdings" panose="05000000000000000000" pitchFamily="2" charset="2"/>
              <a:buChar char="Ø"/>
            </a:pPr>
            <a:r>
              <a:rPr lang="cs-CZ" sz="2200" dirty="0"/>
              <a:t>chyby a nedostatky zjištěny u 192 obcí a MČ HMP a 11 </a:t>
            </a:r>
            <a:r>
              <a:rPr lang="cs-CZ" sz="2200" dirty="0" smtClean="0"/>
              <a:t>DSO, tj</a:t>
            </a:r>
            <a:r>
              <a:rPr lang="cs-CZ" sz="2200" dirty="0"/>
              <a:t>. u 203 subjektů, což představuje 19 % z celkového </a:t>
            </a:r>
            <a:r>
              <a:rPr lang="cs-CZ" sz="2200" dirty="0" smtClean="0"/>
              <a:t>počtu</a:t>
            </a:r>
          </a:p>
          <a:p>
            <a:pPr>
              <a:buClr>
                <a:srgbClr val="FF0000"/>
              </a:buClr>
              <a:buFont typeface="Wingdings" panose="05000000000000000000" pitchFamily="2" charset="2"/>
              <a:buChar char="Ø"/>
            </a:pPr>
            <a:endParaRPr lang="cs-CZ" sz="2200" dirty="0"/>
          </a:p>
          <a:p>
            <a:pPr>
              <a:buClr>
                <a:srgbClr val="FF0000"/>
              </a:buClr>
              <a:buFont typeface="Wingdings" panose="05000000000000000000" pitchFamily="2" charset="2"/>
              <a:buChar char="Ø"/>
            </a:pPr>
            <a:endParaRPr lang="cs-CZ" sz="2200" dirty="0"/>
          </a:p>
        </p:txBody>
      </p:sp>
      <p:pic>
        <p:nvPicPr>
          <p:cNvPr id="5123" name="Picture 3" descr="D:\Plocha\Bez názv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32885"/>
            <a:ext cx="7344816" cy="336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249380"/>
      </p:ext>
    </p:extLst>
  </p:cSld>
  <p:clrMapOvr>
    <a:masterClrMapping/>
  </p:clrMapOvr>
  <p:transition>
    <p:wipe dir="r"/>
  </p:transition>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755650" y="2636838"/>
            <a:ext cx="7772400" cy="1143000"/>
          </a:xfrm>
        </p:spPr>
        <p:txBody>
          <a:bodyPr/>
          <a:lstStyle/>
          <a:p>
            <a:pPr eaLnBrk="1" hangingPunct="1">
              <a:defRPr/>
            </a:pPr>
            <a:r>
              <a:rPr lang="cs-CZ" dirty="0" smtClean="0"/>
              <a:t>Děkuji za pozornost </a:t>
            </a:r>
            <a:r>
              <a:rPr lang="cs-CZ" dirty="0" smtClean="0">
                <a:sym typeface="Wingdings" panose="05000000000000000000" pitchFamily="2" charset="2"/>
              </a:rPr>
              <a:t></a:t>
            </a:r>
            <a:endParaRPr lang="cs-CZ" dirty="0"/>
          </a:p>
        </p:txBody>
      </p:sp>
    </p:spTree>
    <p:extLst>
      <p:ext uri="{BB962C8B-B14F-4D97-AF65-F5344CB8AC3E}">
        <p14:creationId xmlns:p14="http://schemas.microsoft.com/office/powerpoint/2010/main" val="120289875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r>
              <a:rPr lang="cs-CZ" smtClean="0">
                <a:cs typeface="Times New Roman" pitchFamily="18" charset="0"/>
              </a:rPr>
              <a:t>Omezení podnikání auditora</a:t>
            </a:r>
            <a:endParaRPr lang="cs-CZ" smtClean="0"/>
          </a:p>
        </p:txBody>
      </p:sp>
      <p:sp>
        <p:nvSpPr>
          <p:cNvPr id="21507" name="Rectangle 3"/>
          <p:cNvSpPr>
            <a:spLocks noGrp="1" noChangeArrowheads="1"/>
          </p:cNvSpPr>
          <p:nvPr>
            <p:ph idx="1"/>
          </p:nvPr>
        </p:nvSpPr>
        <p:spPr>
          <a:xfrm>
            <a:off x="685800" y="1981200"/>
            <a:ext cx="7772400" cy="4400550"/>
          </a:xfrm>
        </p:spPr>
        <p:txBody>
          <a:bodyPr/>
          <a:lstStyle/>
          <a:p>
            <a:pPr marL="0" indent="0" eaLnBrk="1" hangingPunct="1">
              <a:lnSpc>
                <a:spcPct val="90000"/>
              </a:lnSpc>
              <a:buFont typeface="Wingdings" pitchFamily="2" charset="2"/>
              <a:buNone/>
            </a:pPr>
            <a:r>
              <a:rPr lang="cs-CZ" altLang="cs-CZ" sz="2200" u="sng" smtClean="0"/>
              <a:t>A</a:t>
            </a:r>
            <a:r>
              <a:rPr lang="cs-CZ" altLang="cs-CZ" sz="2200" u="sng" smtClean="0">
                <a:cs typeface="Times New Roman" pitchFamily="18" charset="0"/>
              </a:rPr>
              <a:t>uditor nesmí (s výjimkou auditorské činnosti) vykonávat další výdělečnou činnost mající znaky podnikání</a:t>
            </a:r>
            <a:r>
              <a:rPr lang="cs-CZ" altLang="cs-CZ" sz="2200" u="sng" smtClean="0"/>
              <a:t>.</a:t>
            </a:r>
          </a:p>
          <a:p>
            <a:pPr marL="0" indent="0" eaLnBrk="1" hangingPunct="1">
              <a:lnSpc>
                <a:spcPct val="90000"/>
              </a:lnSpc>
              <a:buFont typeface="Wingdings" pitchFamily="2" charset="2"/>
              <a:buNone/>
            </a:pPr>
            <a:r>
              <a:rPr lang="cs-CZ" altLang="cs-CZ" sz="2200" smtClean="0">
                <a:cs typeface="Times New Roman" pitchFamily="18" charset="0"/>
              </a:rPr>
              <a:t>Překážkou provádění auditorské činnosti auditorem není</a:t>
            </a:r>
            <a:r>
              <a:rPr lang="cs-CZ" altLang="cs-CZ" sz="2200" smtClean="0"/>
              <a:t>:</a:t>
            </a:r>
          </a:p>
          <a:p>
            <a:pPr marL="0" indent="0" eaLnBrk="1" hangingPunct="1">
              <a:lnSpc>
                <a:spcPct val="90000"/>
              </a:lnSpc>
              <a:buFont typeface="Wingdings" pitchFamily="2" charset="2"/>
              <a:buBlip>
                <a:blip r:embed="rId2"/>
              </a:buBlip>
            </a:pPr>
            <a:r>
              <a:rPr lang="cs-CZ" altLang="cs-CZ" sz="2200" smtClean="0"/>
              <a:t> </a:t>
            </a:r>
            <a:r>
              <a:rPr lang="cs-CZ" altLang="cs-CZ" sz="2200" smtClean="0">
                <a:cs typeface="Times New Roman" pitchFamily="18" charset="0"/>
              </a:rPr>
              <a:t>správa vlastního majetku</a:t>
            </a:r>
            <a:r>
              <a:rPr lang="cs-CZ" altLang="cs-CZ" sz="2200" smtClean="0"/>
              <a:t> </a:t>
            </a:r>
          </a:p>
          <a:p>
            <a:pPr marL="0" indent="0" eaLnBrk="1" hangingPunct="1">
              <a:lnSpc>
                <a:spcPct val="90000"/>
              </a:lnSpc>
              <a:buFont typeface="Wingdings" pitchFamily="2" charset="2"/>
              <a:buBlip>
                <a:blip r:embed="rId2"/>
              </a:buBlip>
            </a:pPr>
            <a:r>
              <a:rPr lang="cs-CZ" altLang="cs-CZ" sz="2200" smtClean="0"/>
              <a:t> </a:t>
            </a:r>
            <a:r>
              <a:rPr lang="cs-CZ" altLang="cs-CZ" sz="2200" smtClean="0">
                <a:cs typeface="Times New Roman" pitchFamily="18" charset="0"/>
              </a:rPr>
              <a:t>vědecká, pedagogická, publicistická, literární nebo umělecká</a:t>
            </a:r>
            <a:endParaRPr lang="cs-CZ" altLang="cs-CZ" sz="2200" smtClean="0"/>
          </a:p>
          <a:p>
            <a:pPr marL="0" indent="0" eaLnBrk="1" hangingPunct="1">
              <a:lnSpc>
                <a:spcPct val="90000"/>
              </a:lnSpc>
              <a:buFont typeface="Wingdings" pitchFamily="2" charset="2"/>
              <a:buNone/>
            </a:pPr>
            <a:r>
              <a:rPr lang="cs-CZ" altLang="cs-CZ" sz="2200" smtClean="0"/>
              <a:t>  </a:t>
            </a:r>
            <a:r>
              <a:rPr lang="cs-CZ" altLang="cs-CZ" sz="2200" smtClean="0">
                <a:cs typeface="Times New Roman" pitchFamily="18" charset="0"/>
              </a:rPr>
              <a:t> </a:t>
            </a:r>
            <a:r>
              <a:rPr lang="cs-CZ" altLang="cs-CZ" sz="2200" smtClean="0"/>
              <a:t> </a:t>
            </a:r>
            <a:r>
              <a:rPr lang="cs-CZ" altLang="cs-CZ" sz="2200" smtClean="0">
                <a:cs typeface="Times New Roman" pitchFamily="18" charset="0"/>
              </a:rPr>
              <a:t>činnost</a:t>
            </a:r>
            <a:endParaRPr lang="cs-CZ" altLang="cs-CZ" sz="2200" smtClean="0"/>
          </a:p>
          <a:p>
            <a:pPr marL="0" indent="0" eaLnBrk="1" hangingPunct="1">
              <a:lnSpc>
                <a:spcPct val="90000"/>
              </a:lnSpc>
              <a:buFont typeface="Wingdings" pitchFamily="2" charset="2"/>
              <a:buBlip>
                <a:blip r:embed="rId2"/>
              </a:buBlip>
            </a:pPr>
            <a:r>
              <a:rPr lang="cs-CZ" altLang="cs-CZ" sz="2200" smtClean="0"/>
              <a:t> </a:t>
            </a:r>
            <a:r>
              <a:rPr lang="cs-CZ" altLang="cs-CZ" sz="2200" smtClean="0">
                <a:cs typeface="Times New Roman" pitchFamily="18" charset="0"/>
              </a:rPr>
              <a:t>vedení účetnictví nebo provozování poradenské a</a:t>
            </a:r>
            <a:r>
              <a:rPr lang="cs-CZ" altLang="cs-CZ" sz="2200" smtClean="0"/>
              <a:t> </a:t>
            </a:r>
            <a:r>
              <a:rPr lang="cs-CZ" altLang="cs-CZ" sz="2200" smtClean="0">
                <a:cs typeface="Times New Roman" pitchFamily="18" charset="0"/>
              </a:rPr>
              <a:t>organizační  </a:t>
            </a:r>
          </a:p>
          <a:p>
            <a:pPr marL="0" indent="0" eaLnBrk="1" hangingPunct="1">
              <a:lnSpc>
                <a:spcPct val="90000"/>
              </a:lnSpc>
              <a:buFont typeface="Wingdings" pitchFamily="2" charset="2"/>
              <a:buNone/>
            </a:pPr>
            <a:r>
              <a:rPr lang="cs-CZ" altLang="cs-CZ" sz="2200" smtClean="0">
                <a:cs typeface="Times New Roman" pitchFamily="18" charset="0"/>
              </a:rPr>
              <a:t>    činnosti</a:t>
            </a:r>
            <a:endParaRPr lang="cs-CZ" altLang="cs-CZ" sz="2200" smtClean="0"/>
          </a:p>
          <a:p>
            <a:pPr marL="0" indent="0" eaLnBrk="1" hangingPunct="1">
              <a:lnSpc>
                <a:spcPct val="90000"/>
              </a:lnSpc>
              <a:buFont typeface="Wingdings" pitchFamily="2" charset="2"/>
              <a:buBlip>
                <a:blip r:embed="rId2"/>
              </a:buBlip>
            </a:pPr>
            <a:r>
              <a:rPr lang="cs-CZ" altLang="cs-CZ" sz="2200" smtClean="0"/>
              <a:t> </a:t>
            </a:r>
            <a:r>
              <a:rPr lang="cs-CZ" altLang="cs-CZ" sz="2200" smtClean="0">
                <a:cs typeface="Times New Roman" pitchFamily="18" charset="0"/>
              </a:rPr>
              <a:t>daňové poradenství</a:t>
            </a:r>
            <a:endParaRPr lang="cs-CZ" altLang="cs-CZ" sz="2200" smtClean="0"/>
          </a:p>
          <a:p>
            <a:pPr marL="0" indent="0" eaLnBrk="1" hangingPunct="1">
              <a:lnSpc>
                <a:spcPct val="90000"/>
              </a:lnSpc>
              <a:buFont typeface="Wingdings" pitchFamily="2" charset="2"/>
              <a:buBlip>
                <a:blip r:embed="rId2"/>
              </a:buBlip>
            </a:pPr>
            <a:r>
              <a:rPr lang="cs-CZ" altLang="cs-CZ" sz="2200" smtClean="0"/>
              <a:t> </a:t>
            </a:r>
            <a:r>
              <a:rPr lang="cs-CZ" altLang="cs-CZ" sz="2200" smtClean="0">
                <a:cs typeface="Times New Roman" pitchFamily="18" charset="0"/>
              </a:rPr>
              <a:t>výkon funkce insolvenčního správce</a:t>
            </a:r>
            <a:r>
              <a:rPr lang="cs-CZ" altLang="cs-CZ" sz="2200" smtClean="0"/>
              <a:t> </a:t>
            </a:r>
            <a:r>
              <a:rPr lang="cs-CZ" altLang="cs-CZ" sz="2200" smtClean="0">
                <a:cs typeface="Times New Roman" pitchFamily="18" charset="0"/>
              </a:rPr>
              <a:t>nebo likvidátora </a:t>
            </a:r>
            <a:endParaRPr lang="cs-CZ" altLang="cs-CZ" sz="2200" smtClean="0"/>
          </a:p>
          <a:p>
            <a:pPr marL="0" indent="0" eaLnBrk="1" hangingPunct="1">
              <a:lnSpc>
                <a:spcPct val="90000"/>
              </a:lnSpc>
              <a:buFont typeface="Wingdings" pitchFamily="2" charset="2"/>
              <a:buBlip>
                <a:blip r:embed="rId2"/>
              </a:buBlip>
            </a:pPr>
            <a:r>
              <a:rPr lang="cs-CZ" altLang="cs-CZ" sz="2200" smtClean="0"/>
              <a:t> </a:t>
            </a:r>
            <a:r>
              <a:rPr lang="cs-CZ" altLang="cs-CZ" sz="2200" smtClean="0">
                <a:cs typeface="Times New Roman" pitchFamily="18" charset="0"/>
              </a:rPr>
              <a:t>činnost znalce</a:t>
            </a:r>
          </a:p>
          <a:p>
            <a:pPr marL="0" indent="0" eaLnBrk="1" hangingPunct="1">
              <a:lnSpc>
                <a:spcPct val="90000"/>
              </a:lnSpc>
              <a:buFont typeface="Wingdings" pitchFamily="2" charset="2"/>
              <a:buBlip>
                <a:blip r:embed="rId2"/>
              </a:buBlip>
            </a:pPr>
            <a:r>
              <a:rPr lang="cs-CZ" altLang="cs-CZ" sz="2200" smtClean="0">
                <a:cs typeface="Times New Roman" pitchFamily="18" charset="0"/>
              </a:rPr>
              <a:t> činnost mediátora</a:t>
            </a:r>
            <a:endParaRPr lang="cs-CZ" altLang="cs-CZ" sz="2200"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cs-CZ" sz="3300" smtClean="0"/>
              <a:t>Auditorské oprávnění – právnické osoby</a:t>
            </a:r>
          </a:p>
        </p:txBody>
      </p:sp>
      <p:sp>
        <p:nvSpPr>
          <p:cNvPr id="22531" name="Rectangle 3"/>
          <p:cNvSpPr>
            <a:spLocks noGrp="1" noChangeArrowheads="1"/>
          </p:cNvSpPr>
          <p:nvPr>
            <p:ph idx="1"/>
          </p:nvPr>
        </p:nvSpPr>
        <p:spPr>
          <a:xfrm>
            <a:off x="685800" y="1676400"/>
            <a:ext cx="7772400" cy="4705350"/>
          </a:xfrm>
        </p:spPr>
        <p:txBody>
          <a:bodyPr/>
          <a:lstStyle/>
          <a:p>
            <a:pPr eaLnBrk="1" hangingPunct="1">
              <a:lnSpc>
                <a:spcPct val="90000"/>
              </a:lnSpc>
              <a:buFont typeface="Wingdings" pitchFamily="2" charset="2"/>
              <a:buNone/>
            </a:pPr>
            <a:r>
              <a:rPr lang="cs-CZ" altLang="cs-CZ" sz="2100" u="sng" dirty="0" smtClean="0"/>
              <a:t>O</a:t>
            </a:r>
            <a:r>
              <a:rPr lang="cs-CZ" altLang="cs-CZ" sz="2100" u="sng" dirty="0" smtClean="0">
                <a:cs typeface="Times New Roman" pitchFamily="18" charset="0"/>
              </a:rPr>
              <a:t>bchodní společnosti, která splňuje </a:t>
            </a:r>
            <a:r>
              <a:rPr lang="cs-CZ" altLang="cs-CZ" sz="2100" u="sng" dirty="0" smtClean="0"/>
              <a:t>mj. </a:t>
            </a:r>
            <a:r>
              <a:rPr lang="cs-CZ" altLang="cs-CZ" sz="2100" u="sng" dirty="0" smtClean="0">
                <a:cs typeface="Times New Roman" pitchFamily="18" charset="0"/>
              </a:rPr>
              <a:t>tyto podmínky:</a:t>
            </a:r>
            <a:endParaRPr lang="cs-CZ" altLang="cs-CZ" sz="2100" u="sng" dirty="0" smtClean="0"/>
          </a:p>
          <a:p>
            <a:pPr eaLnBrk="1" hangingPunct="1">
              <a:lnSpc>
                <a:spcPct val="90000"/>
              </a:lnSpc>
              <a:buFont typeface="Wingdings" pitchFamily="2" charset="2"/>
              <a:buBlip>
                <a:blip r:embed="rId2"/>
              </a:buBlip>
            </a:pPr>
            <a:r>
              <a:rPr lang="cs-CZ" altLang="cs-CZ" sz="2100" dirty="0" smtClean="0">
                <a:cs typeface="Times New Roman" pitchFamily="18" charset="0"/>
              </a:rPr>
              <a:t>fyzické osoby, které budou pro takovou osobu </a:t>
            </a:r>
            <a:r>
              <a:rPr lang="cs-CZ" altLang="cs-CZ" sz="2100" u="sng" dirty="0" smtClean="0">
                <a:cs typeface="Times New Roman" pitchFamily="18" charset="0"/>
              </a:rPr>
              <a:t>provádět povinné audity, jsou statutárními auditory</a:t>
            </a:r>
            <a:r>
              <a:rPr lang="cs-CZ" altLang="cs-CZ" sz="2100" dirty="0" smtClean="0"/>
              <a:t> </a:t>
            </a:r>
          </a:p>
          <a:p>
            <a:pPr eaLnBrk="1" hangingPunct="1">
              <a:lnSpc>
                <a:spcPct val="90000"/>
              </a:lnSpc>
              <a:buFont typeface="Wingdings" pitchFamily="2" charset="2"/>
              <a:buBlip>
                <a:blip r:embed="rId2"/>
              </a:buBlip>
            </a:pPr>
            <a:r>
              <a:rPr lang="cs-CZ" altLang="cs-CZ" sz="2100" dirty="0" smtClean="0">
                <a:cs typeface="Times New Roman" pitchFamily="18" charset="0"/>
              </a:rPr>
              <a:t>většinou </a:t>
            </a:r>
            <a:r>
              <a:rPr lang="cs-CZ" altLang="cs-CZ" sz="2100" u="sng" dirty="0" smtClean="0">
                <a:cs typeface="Times New Roman" pitchFamily="18" charset="0"/>
              </a:rPr>
              <a:t>hlasovacích práv </a:t>
            </a:r>
            <a:r>
              <a:rPr lang="cs-CZ" altLang="cs-CZ" sz="2100" dirty="0" smtClean="0">
                <a:cs typeface="Times New Roman" pitchFamily="18" charset="0"/>
              </a:rPr>
              <a:t>v ní disponují statutární auditoři nebo auditorské společnosti  (též z jiného členského státu)</a:t>
            </a:r>
            <a:r>
              <a:rPr lang="cs-CZ" altLang="cs-CZ" sz="2100" dirty="0" smtClean="0"/>
              <a:t> </a:t>
            </a:r>
          </a:p>
          <a:p>
            <a:pPr eaLnBrk="1" hangingPunct="1">
              <a:lnSpc>
                <a:spcPct val="90000"/>
              </a:lnSpc>
              <a:buFont typeface="Wingdings" pitchFamily="2" charset="2"/>
              <a:buBlip>
                <a:blip r:embed="rId2"/>
              </a:buBlip>
            </a:pPr>
            <a:r>
              <a:rPr lang="cs-CZ" altLang="cs-CZ" sz="2100" dirty="0" smtClean="0">
                <a:cs typeface="Times New Roman" pitchFamily="18" charset="0"/>
              </a:rPr>
              <a:t>většina </a:t>
            </a:r>
            <a:r>
              <a:rPr lang="cs-CZ" altLang="cs-CZ" sz="2100" u="sng" dirty="0" smtClean="0">
                <a:cs typeface="Times New Roman" pitchFamily="18" charset="0"/>
              </a:rPr>
              <a:t>členů řídícího orgánu </a:t>
            </a:r>
            <a:r>
              <a:rPr lang="cs-CZ" altLang="cs-CZ" sz="2100" dirty="0" smtClean="0">
                <a:cs typeface="Times New Roman" pitchFamily="18" charset="0"/>
              </a:rPr>
              <a:t>jsou statutární auditoři nebo auditorské společnosti (též z jiného členského státu)</a:t>
            </a:r>
          </a:p>
          <a:p>
            <a:pPr eaLnBrk="1" hangingPunct="1">
              <a:lnSpc>
                <a:spcPct val="90000"/>
              </a:lnSpc>
              <a:buFont typeface="Wingdings" pitchFamily="2" charset="2"/>
              <a:buBlip>
                <a:blip r:embed="rId2"/>
              </a:buBlip>
            </a:pPr>
            <a:r>
              <a:rPr lang="cs-CZ" altLang="cs-CZ" sz="2100" dirty="0" smtClean="0">
                <a:cs typeface="Times New Roman" pitchFamily="18" charset="0"/>
              </a:rPr>
              <a:t>členové jejího řídícího orgánu jsou bezúhonní</a:t>
            </a:r>
            <a:endParaRPr lang="cs-CZ" altLang="cs-CZ" sz="2100" dirty="0" smtClean="0"/>
          </a:p>
          <a:p>
            <a:pPr eaLnBrk="1" hangingPunct="1">
              <a:lnSpc>
                <a:spcPct val="90000"/>
              </a:lnSpc>
              <a:buFont typeface="Wingdings" pitchFamily="2" charset="2"/>
              <a:buBlip>
                <a:blip r:embed="rId2"/>
              </a:buBlip>
            </a:pPr>
            <a:r>
              <a:rPr lang="cs-CZ" altLang="cs-CZ" sz="2100" dirty="0" smtClean="0">
                <a:cs typeface="Times New Roman" pitchFamily="18" charset="0"/>
              </a:rPr>
              <a:t>není na základě pravomocného rozhodnutí soudu v úpadku</a:t>
            </a:r>
            <a:r>
              <a:rPr lang="cs-CZ" altLang="cs-CZ" sz="2100" dirty="0" smtClean="0"/>
              <a:t> </a:t>
            </a:r>
          </a:p>
          <a:p>
            <a:pPr eaLnBrk="1" hangingPunct="1">
              <a:lnSpc>
                <a:spcPct val="90000"/>
              </a:lnSpc>
              <a:buFont typeface="Wingdings" pitchFamily="2" charset="2"/>
              <a:buBlip>
                <a:blip r:embed="rId2"/>
              </a:buBlip>
            </a:pPr>
            <a:r>
              <a:rPr lang="cs-CZ" altLang="cs-CZ" sz="2100" dirty="0" smtClean="0"/>
              <a:t>nevykonává činnost, na niž se vztahuje omezení</a:t>
            </a:r>
          </a:p>
          <a:p>
            <a:pPr eaLnBrk="1" hangingPunct="1">
              <a:lnSpc>
                <a:spcPct val="90000"/>
              </a:lnSpc>
              <a:buFont typeface="Wingdings" pitchFamily="2" charset="2"/>
              <a:buBlip>
                <a:blip r:embed="rId2"/>
              </a:buBlip>
            </a:pPr>
            <a:r>
              <a:rPr lang="cs-CZ" altLang="cs-CZ" sz="2100" dirty="0" smtClean="0">
                <a:cs typeface="Times New Roman" pitchFamily="18" charset="0"/>
              </a:rPr>
              <a:t>nemá nedoplatek na daních</a:t>
            </a:r>
            <a:r>
              <a:rPr lang="cs-CZ" altLang="cs-CZ" sz="2100" dirty="0" smtClean="0"/>
              <a:t>,</a:t>
            </a:r>
            <a:r>
              <a:rPr lang="cs-CZ" altLang="cs-CZ" sz="2100" dirty="0" smtClean="0">
                <a:cs typeface="Times New Roman" pitchFamily="18" charset="0"/>
              </a:rPr>
              <a:t> odvodech, poplatcích a jiných obdobných peněžitých plněních, pojistném na zdravotní a sociální pojištění</a:t>
            </a:r>
            <a:endParaRPr lang="cs-CZ" altLang="cs-CZ" sz="2100" dirty="0" smtClean="0"/>
          </a:p>
          <a:p>
            <a:pPr eaLnBrk="1" hangingPunct="1">
              <a:lnSpc>
                <a:spcPct val="90000"/>
              </a:lnSpc>
              <a:buFont typeface="Wingdings" pitchFamily="2" charset="2"/>
              <a:buBlip>
                <a:blip r:embed="rId2"/>
              </a:buBlip>
            </a:pPr>
            <a:r>
              <a:rPr lang="cs-CZ" altLang="cs-CZ" sz="2100" dirty="0" smtClean="0">
                <a:cs typeface="Times New Roman" pitchFamily="18" charset="0"/>
              </a:rPr>
              <a:t>je bezúhonná</a:t>
            </a:r>
            <a:endParaRPr lang="cs-CZ" altLang="cs-CZ" sz="2100" dirty="0" smtClean="0"/>
          </a:p>
          <a:p>
            <a:pPr eaLnBrk="1" hangingPunct="1">
              <a:lnSpc>
                <a:spcPct val="90000"/>
              </a:lnSpc>
              <a:buFont typeface="Wingdings" pitchFamily="2" charset="2"/>
              <a:buNone/>
            </a:pPr>
            <a:endParaRPr lang="cs-CZ" altLang="cs-CZ" sz="2000"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cs-CZ" dirty="0" smtClean="0"/>
              <a:t>Pojem auditu</a:t>
            </a:r>
          </a:p>
        </p:txBody>
      </p:sp>
      <p:sp>
        <p:nvSpPr>
          <p:cNvPr id="4099" name="Rectangle 3"/>
          <p:cNvSpPr>
            <a:spLocks noGrp="1" noChangeArrowheads="1"/>
          </p:cNvSpPr>
          <p:nvPr>
            <p:ph idx="1"/>
          </p:nvPr>
        </p:nvSpPr>
        <p:spPr>
          <a:xfrm>
            <a:off x="546100" y="1628800"/>
            <a:ext cx="7772400" cy="4968552"/>
          </a:xfrm>
        </p:spPr>
        <p:txBody>
          <a:bodyPr/>
          <a:lstStyle/>
          <a:p>
            <a:pPr eaLnBrk="1" hangingPunct="1">
              <a:lnSpc>
                <a:spcPct val="90000"/>
              </a:lnSpc>
              <a:buNone/>
            </a:pPr>
            <a:r>
              <a:rPr lang="cs-CZ" sz="2100" dirty="0"/>
              <a:t>Audit je OVĚŘOVACÍ ZAKÁZKOU, což je zakázka, v níž odborník vyjadřuje závěr s cílem </a:t>
            </a:r>
            <a:r>
              <a:rPr lang="cs-CZ" sz="2100" u="sng" dirty="0"/>
              <a:t>zvýšit míru důvěry předpokládaných uživatelů</a:t>
            </a:r>
            <a:r>
              <a:rPr lang="cs-CZ" sz="2100" dirty="0"/>
              <a:t> jiných než odpovědná strana ohledně výsledku hodnocení či oceňování předmětu zakázky vůči daným kritériím (Mezinárodní rámec pro ověřovací zakázky). </a:t>
            </a:r>
            <a:endParaRPr lang="cs-CZ" altLang="cs-CZ" sz="2100" u="sng" dirty="0"/>
          </a:p>
          <a:p>
            <a:pPr eaLnBrk="1" hangingPunct="1">
              <a:lnSpc>
                <a:spcPct val="90000"/>
              </a:lnSpc>
              <a:buFont typeface="Wingdings" pitchFamily="2" charset="2"/>
              <a:buNone/>
            </a:pPr>
            <a:endParaRPr lang="cs-CZ" altLang="cs-CZ" sz="1100" dirty="0" smtClean="0"/>
          </a:p>
          <a:p>
            <a:pPr eaLnBrk="1" hangingPunct="1">
              <a:lnSpc>
                <a:spcPct val="90000"/>
              </a:lnSpc>
              <a:buFont typeface="Wingdings" pitchFamily="2" charset="2"/>
              <a:buNone/>
            </a:pPr>
            <a:r>
              <a:rPr lang="cs-CZ" altLang="cs-CZ" sz="2100" dirty="0" smtClean="0"/>
              <a:t>AUDIT ÚČETNÍ ZÁVĚRKY</a:t>
            </a:r>
          </a:p>
          <a:p>
            <a:pPr eaLnBrk="1" hangingPunct="1">
              <a:lnSpc>
                <a:spcPct val="90000"/>
              </a:lnSpc>
              <a:buClr>
                <a:srgbClr val="C00000"/>
              </a:buClr>
              <a:buFont typeface="Wingdings" panose="05000000000000000000" pitchFamily="2" charset="2"/>
              <a:buChar char="Ø"/>
            </a:pPr>
            <a:r>
              <a:rPr lang="cs-CZ" sz="2100" dirty="0" smtClean="0"/>
              <a:t>smyslem je </a:t>
            </a:r>
            <a:r>
              <a:rPr lang="cs-CZ" sz="2100" dirty="0"/>
              <a:t>vyjádřit názor </a:t>
            </a:r>
            <a:r>
              <a:rPr lang="cs-CZ" sz="2100" u="sng" dirty="0"/>
              <a:t>nezávislého, kvalifikovaného odborníka</a:t>
            </a:r>
            <a:r>
              <a:rPr lang="cs-CZ" sz="2100" dirty="0"/>
              <a:t> </a:t>
            </a:r>
            <a:r>
              <a:rPr lang="cs-CZ" sz="2100" u="sng" dirty="0"/>
              <a:t>na věrohodnost</a:t>
            </a:r>
            <a:r>
              <a:rPr lang="cs-CZ" sz="2100" dirty="0"/>
              <a:t> účetní závěrky sestavené a zveřejněné vedením účetní </a:t>
            </a:r>
            <a:r>
              <a:rPr lang="cs-CZ" sz="2100" dirty="0" smtClean="0"/>
              <a:t>jednotky</a:t>
            </a:r>
          </a:p>
          <a:p>
            <a:pPr eaLnBrk="1" hangingPunct="1">
              <a:buClr>
                <a:schemeClr val="hlink"/>
              </a:buClr>
              <a:buFont typeface="Wingdings" panose="05000000000000000000" pitchFamily="2" charset="2"/>
              <a:buChar char="Ø"/>
            </a:pPr>
            <a:r>
              <a:rPr lang="cs-CZ" altLang="cs-CZ" sz="2100" u="sng" dirty="0" smtClean="0"/>
              <a:t>cílem </a:t>
            </a:r>
            <a:r>
              <a:rPr lang="cs-CZ" altLang="cs-CZ" sz="2100" u="sng" dirty="0"/>
              <a:t>účetních výkazů je poskytování užitečných informací pro ekonomická rozhodování jejich </a:t>
            </a:r>
            <a:r>
              <a:rPr lang="cs-CZ" altLang="cs-CZ" sz="2100" u="sng" dirty="0" smtClean="0"/>
              <a:t>uživatelů</a:t>
            </a:r>
            <a:r>
              <a:rPr lang="cs-CZ" altLang="cs-CZ" sz="2100" dirty="0" smtClean="0"/>
              <a:t>, výrok </a:t>
            </a:r>
            <a:r>
              <a:rPr lang="cs-CZ" altLang="cs-CZ" sz="2100" dirty="0"/>
              <a:t>auditora napomáhá </a:t>
            </a:r>
            <a:r>
              <a:rPr lang="cs-CZ" altLang="cs-CZ" sz="2100" u="sng" dirty="0"/>
              <a:t>k důvěryhodnosti účetní závěrky</a:t>
            </a:r>
            <a:r>
              <a:rPr lang="cs-CZ" altLang="cs-CZ" sz="2100" dirty="0"/>
              <a:t> – že </a:t>
            </a:r>
            <a:r>
              <a:rPr lang="cs-CZ" altLang="cs-CZ" sz="2100" u="sng" dirty="0"/>
              <a:t>jako celek není významně zkreslena</a:t>
            </a:r>
          </a:p>
          <a:p>
            <a:pPr eaLnBrk="1" hangingPunct="1">
              <a:lnSpc>
                <a:spcPct val="90000"/>
              </a:lnSpc>
              <a:buClr>
                <a:srgbClr val="C00000"/>
              </a:buClr>
              <a:buFont typeface="Wingdings" panose="05000000000000000000" pitchFamily="2" charset="2"/>
              <a:buChar char="Ø"/>
            </a:pPr>
            <a:r>
              <a:rPr lang="cs-CZ" sz="2100" dirty="0" smtClean="0"/>
              <a:t>povinné </a:t>
            </a:r>
            <a:r>
              <a:rPr lang="cs-CZ" sz="2100" dirty="0"/>
              <a:t>audity účetních závěrek mohou </a:t>
            </a:r>
            <a:r>
              <a:rPr lang="cs-CZ" sz="2100" dirty="0" smtClean="0"/>
              <a:t>provádět </a:t>
            </a:r>
            <a:r>
              <a:rPr lang="cs-CZ" sz="2100" dirty="0"/>
              <a:t>pouze auditoři </a:t>
            </a:r>
            <a:r>
              <a:rPr lang="cs-CZ" sz="2100" dirty="0" smtClean="0"/>
              <a:t>zapsaní </a:t>
            </a:r>
            <a:r>
              <a:rPr lang="cs-CZ" sz="2100" dirty="0"/>
              <a:t>v rejstříku auditorů vedeném Komorou </a:t>
            </a:r>
            <a:r>
              <a:rPr lang="cs-CZ" sz="2100" dirty="0" smtClean="0"/>
              <a:t>auditorů ČR</a:t>
            </a:r>
          </a:p>
          <a:p>
            <a:pPr marL="0" indent="0" eaLnBrk="1" hangingPunct="1">
              <a:lnSpc>
                <a:spcPct val="90000"/>
              </a:lnSpc>
              <a:buClr>
                <a:srgbClr val="C00000"/>
              </a:buClr>
              <a:buNone/>
            </a:pPr>
            <a:endParaRPr lang="cs-CZ" sz="1100" dirty="0" smtClean="0"/>
          </a:p>
        </p:txBody>
      </p:sp>
    </p:spTree>
  </p:cSld>
  <p:clrMapOvr>
    <a:masterClrMapping/>
  </p:clrMapOvr>
  <p:transition advTm="85616">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r>
              <a:rPr lang="cs-CZ" dirty="0" smtClean="0"/>
              <a:t>Určení auditora</a:t>
            </a:r>
          </a:p>
        </p:txBody>
      </p:sp>
      <p:sp>
        <p:nvSpPr>
          <p:cNvPr id="25603" name="Rectangle 3"/>
          <p:cNvSpPr>
            <a:spLocks noGrp="1" noChangeArrowheads="1"/>
          </p:cNvSpPr>
          <p:nvPr>
            <p:ph idx="1"/>
          </p:nvPr>
        </p:nvSpPr>
        <p:spPr>
          <a:xfrm>
            <a:off x="685800" y="1557338"/>
            <a:ext cx="7772400" cy="4247926"/>
          </a:xfrm>
        </p:spPr>
        <p:txBody>
          <a:bodyPr/>
          <a:lstStyle/>
          <a:p>
            <a:pPr eaLnBrk="1" hangingPunct="1">
              <a:lnSpc>
                <a:spcPct val="90000"/>
              </a:lnSpc>
              <a:buBlip>
                <a:blip r:embed="rId2"/>
              </a:buBlip>
            </a:pPr>
            <a:r>
              <a:rPr lang="cs-CZ" altLang="cs-CZ" sz="2400" dirty="0" smtClean="0"/>
              <a:t>p</a:t>
            </a:r>
            <a:r>
              <a:rPr lang="cs-CZ" altLang="cs-CZ" sz="2400" dirty="0" smtClean="0">
                <a:cs typeface="Times New Roman" pitchFamily="18" charset="0"/>
              </a:rPr>
              <a:t>okud má účetní jednotka (právnická osoba)</a:t>
            </a:r>
            <a:r>
              <a:rPr lang="cs-CZ" altLang="cs-CZ" sz="2400" dirty="0" smtClean="0"/>
              <a:t> </a:t>
            </a:r>
            <a:r>
              <a:rPr lang="cs-CZ" altLang="cs-CZ" sz="2400" dirty="0" smtClean="0">
                <a:cs typeface="Times New Roman" pitchFamily="18" charset="0"/>
              </a:rPr>
              <a:t>povinnost </a:t>
            </a:r>
            <a:r>
              <a:rPr lang="cs-CZ" altLang="cs-CZ" sz="2400" dirty="0" smtClean="0"/>
              <a:t>mít (konsolidovanou) účetní závěrku ověřenou auditorem , </a:t>
            </a:r>
            <a:r>
              <a:rPr lang="cs-CZ" altLang="cs-CZ" sz="2400" dirty="0" smtClean="0">
                <a:cs typeface="Times New Roman" pitchFamily="18" charset="0"/>
              </a:rPr>
              <a:t>určí auditora její </a:t>
            </a:r>
            <a:r>
              <a:rPr lang="cs-CZ" altLang="cs-CZ" sz="2400" u="sng" dirty="0" smtClean="0">
                <a:cs typeface="Times New Roman" pitchFamily="18" charset="0"/>
              </a:rPr>
              <a:t>nejvyšší orgán</a:t>
            </a:r>
            <a:r>
              <a:rPr lang="cs-CZ" altLang="cs-CZ" sz="2400" dirty="0" smtClean="0"/>
              <a:t>, není-li, či ho neurčí, pak ho určí kontrolní </a:t>
            </a:r>
            <a:r>
              <a:rPr lang="cs-CZ" altLang="cs-CZ" sz="2400" dirty="0" smtClean="0">
                <a:cs typeface="Times New Roman" pitchFamily="18" charset="0"/>
              </a:rPr>
              <a:t>orgán, </a:t>
            </a:r>
            <a:r>
              <a:rPr lang="cs-CZ" sz="2400" dirty="0"/>
              <a:t>nejsou-li členové kontrolního orgánu členy řídicího </a:t>
            </a:r>
            <a:r>
              <a:rPr lang="cs-CZ" sz="2400" dirty="0" smtClean="0"/>
              <a:t>orgánu</a:t>
            </a:r>
          </a:p>
          <a:p>
            <a:pPr marL="0" indent="0" eaLnBrk="1" hangingPunct="1">
              <a:lnSpc>
                <a:spcPct val="90000"/>
              </a:lnSpc>
              <a:buNone/>
            </a:pPr>
            <a:endParaRPr lang="cs-CZ" altLang="cs-CZ" sz="2400" dirty="0" smtClean="0">
              <a:cs typeface="Times New Roman" pitchFamily="18" charset="0"/>
            </a:endParaRPr>
          </a:p>
          <a:p>
            <a:pPr eaLnBrk="1" hangingPunct="1">
              <a:lnSpc>
                <a:spcPct val="90000"/>
              </a:lnSpc>
              <a:buBlip>
                <a:blip r:embed="rId2"/>
              </a:buBlip>
            </a:pPr>
            <a:r>
              <a:rPr lang="cs-CZ" sz="2400" dirty="0"/>
              <a:t>nelze-li </a:t>
            </a:r>
            <a:r>
              <a:rPr lang="cs-CZ" sz="2400" dirty="0" smtClean="0"/>
              <a:t>takto, </a:t>
            </a:r>
            <a:r>
              <a:rPr lang="cs-CZ" sz="2400" dirty="0"/>
              <a:t>určí auditora účetní jednotka způsobem, který je nezávislý na členech řídicího </a:t>
            </a:r>
            <a:r>
              <a:rPr lang="cs-CZ" sz="2400" dirty="0" smtClean="0"/>
              <a:t>orgánu</a:t>
            </a:r>
          </a:p>
          <a:p>
            <a:pPr marL="0" indent="0" eaLnBrk="1" hangingPunct="1">
              <a:lnSpc>
                <a:spcPct val="90000"/>
              </a:lnSpc>
              <a:buNone/>
            </a:pPr>
            <a:endParaRPr lang="cs-CZ" sz="2400" dirty="0" smtClean="0"/>
          </a:p>
          <a:p>
            <a:pPr eaLnBrk="1" hangingPunct="1">
              <a:lnSpc>
                <a:spcPct val="90000"/>
              </a:lnSpc>
              <a:buBlip>
                <a:blip r:embed="rId2"/>
              </a:buBlip>
            </a:pPr>
            <a:r>
              <a:rPr lang="cs-CZ" altLang="cs-CZ" sz="2400" dirty="0" smtClean="0"/>
              <a:t>osoba jednající jménem účetní jednotky </a:t>
            </a:r>
            <a:r>
              <a:rPr lang="cs-CZ" altLang="cs-CZ" sz="2400" dirty="0" smtClean="0">
                <a:cs typeface="Times New Roman" pitchFamily="18" charset="0"/>
              </a:rPr>
              <a:t>je </a:t>
            </a:r>
            <a:r>
              <a:rPr lang="cs-CZ" altLang="cs-CZ" sz="2400" u="sng" dirty="0" smtClean="0">
                <a:cs typeface="Times New Roman" pitchFamily="18" charset="0"/>
              </a:rPr>
              <a:t>oprávněna uzavřít smlouvu o povinném auditu pouze s takto určeným auditorem</a:t>
            </a:r>
            <a:endParaRPr lang="cs-CZ" altLang="cs-CZ" sz="2400" u="sng" dirty="0" smtClean="0"/>
          </a:p>
        </p:txBody>
      </p:sp>
    </p:spTree>
    <p:extLst>
      <p:ext uri="{BB962C8B-B14F-4D97-AF65-F5344CB8AC3E}">
        <p14:creationId xmlns:p14="http://schemas.microsoft.com/office/powerpoint/2010/main" val="114969735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cs-CZ" smtClean="0"/>
              <a:t>Nezávislost auditora</a:t>
            </a:r>
          </a:p>
        </p:txBody>
      </p:sp>
      <p:sp>
        <p:nvSpPr>
          <p:cNvPr id="232451" name="Rectangle 3"/>
          <p:cNvSpPr>
            <a:spLocks noGrp="1" noChangeArrowheads="1"/>
          </p:cNvSpPr>
          <p:nvPr>
            <p:ph idx="1"/>
          </p:nvPr>
        </p:nvSpPr>
        <p:spPr>
          <a:xfrm>
            <a:off x="685800" y="1600200"/>
            <a:ext cx="7772400" cy="5141168"/>
          </a:xfrm>
        </p:spPr>
        <p:txBody>
          <a:bodyPr/>
          <a:lstStyle/>
          <a:p>
            <a:pPr algn="ctr" eaLnBrk="1" hangingPunct="1">
              <a:lnSpc>
                <a:spcPct val="90000"/>
              </a:lnSpc>
              <a:buBlip>
                <a:blip r:embed="rId2"/>
              </a:buBlip>
              <a:defRPr/>
            </a:pPr>
            <a:r>
              <a:rPr lang="cs-CZ" sz="2100" dirty="0" smtClean="0"/>
              <a:t>musí </a:t>
            </a:r>
            <a:r>
              <a:rPr lang="cs-CZ" sz="2100" dirty="0"/>
              <a:t>být </a:t>
            </a:r>
            <a:r>
              <a:rPr lang="cs-CZ" sz="2100" u="sng" dirty="0"/>
              <a:t>nezávislý na </a:t>
            </a:r>
            <a:r>
              <a:rPr lang="cs-CZ" sz="2100" u="sng" dirty="0" smtClean="0"/>
              <a:t>ÚJ, </a:t>
            </a:r>
            <a:r>
              <a:rPr lang="cs-CZ" sz="2100" u="sng" dirty="0"/>
              <a:t>u které provádí auditorskou </a:t>
            </a:r>
            <a:r>
              <a:rPr lang="cs-CZ" sz="2100" u="sng" dirty="0" smtClean="0"/>
              <a:t>činnost</a:t>
            </a:r>
          </a:p>
          <a:p>
            <a:pPr marL="0" indent="0">
              <a:buNone/>
            </a:pPr>
            <a:r>
              <a:rPr lang="cs-CZ" sz="2100" dirty="0" smtClean="0"/>
              <a:t>Má </a:t>
            </a:r>
            <a:r>
              <a:rPr lang="cs-CZ" sz="2100" dirty="0"/>
              <a:t>se za to, že auditora </a:t>
            </a:r>
            <a:r>
              <a:rPr lang="cs-CZ" sz="2100" u="sng" dirty="0"/>
              <a:t>nelze považovat za </a:t>
            </a:r>
            <a:r>
              <a:rPr lang="cs-CZ" sz="2100" u="sng" dirty="0" smtClean="0"/>
              <a:t>nezávislého</a:t>
            </a:r>
            <a:r>
              <a:rPr lang="cs-CZ" sz="2100" dirty="0" smtClean="0"/>
              <a:t>, pokud:</a:t>
            </a:r>
            <a:endParaRPr lang="cs-CZ" sz="2100" b="1" dirty="0"/>
          </a:p>
          <a:p>
            <a:pPr>
              <a:buClr>
                <a:srgbClr val="FF0000"/>
              </a:buClr>
              <a:buFont typeface="Wingdings" panose="05000000000000000000" pitchFamily="2" charset="2"/>
              <a:buChar char="Ø"/>
            </a:pPr>
            <a:r>
              <a:rPr lang="cs-CZ" sz="2100" dirty="0" smtClean="0"/>
              <a:t>existuje </a:t>
            </a:r>
            <a:r>
              <a:rPr lang="cs-CZ" sz="2100" dirty="0"/>
              <a:t>jakýkoli </a:t>
            </a:r>
            <a:r>
              <a:rPr lang="cs-CZ" sz="2100" u="sng" dirty="0"/>
              <a:t>finanční nebo obchodní vztah</a:t>
            </a:r>
            <a:r>
              <a:rPr lang="cs-CZ" sz="2100" dirty="0"/>
              <a:t>, nebo jiný smluvní vztah, včetně poskytování </a:t>
            </a:r>
            <a:r>
              <a:rPr lang="cs-CZ" sz="2100" dirty="0" err="1"/>
              <a:t>neauditorských</a:t>
            </a:r>
            <a:r>
              <a:rPr lang="cs-CZ" sz="2100" dirty="0"/>
              <a:t> služeb, mezi ním nebo osobami tvořícími s ním síť a účetní </a:t>
            </a:r>
            <a:r>
              <a:rPr lang="cs-CZ" sz="2100" dirty="0" smtClean="0"/>
              <a:t>jednotkou</a:t>
            </a:r>
            <a:endParaRPr lang="cs-CZ" sz="2100" b="1" dirty="0"/>
          </a:p>
          <a:p>
            <a:pPr>
              <a:buClr>
                <a:srgbClr val="FF0000"/>
              </a:buClr>
              <a:buFont typeface="Wingdings" panose="05000000000000000000" pitchFamily="2" charset="2"/>
              <a:buChar char="Ø"/>
            </a:pPr>
            <a:r>
              <a:rPr lang="cs-CZ" sz="2100" dirty="0" smtClean="0"/>
              <a:t>by </a:t>
            </a:r>
            <a:r>
              <a:rPr lang="cs-CZ" sz="2100" dirty="0"/>
              <a:t>při provádění povinného auditu u účetní jednotky docházelo </a:t>
            </a:r>
            <a:r>
              <a:rPr lang="cs-CZ" sz="2100" u="sng" dirty="0"/>
              <a:t>ke kontrole vlastních </a:t>
            </a:r>
            <a:r>
              <a:rPr lang="cs-CZ" sz="2100" u="sng" dirty="0" smtClean="0"/>
              <a:t>služeb</a:t>
            </a:r>
            <a:endParaRPr lang="cs-CZ" sz="2100" b="1" u="sng" dirty="0"/>
          </a:p>
          <a:p>
            <a:pPr>
              <a:buClr>
                <a:srgbClr val="FF0000"/>
              </a:buClr>
              <a:buFont typeface="Wingdings" panose="05000000000000000000" pitchFamily="2" charset="2"/>
              <a:buChar char="Ø"/>
            </a:pPr>
            <a:r>
              <a:rPr lang="cs-CZ" sz="2100" dirty="0" smtClean="0"/>
              <a:t>by </a:t>
            </a:r>
            <a:r>
              <a:rPr lang="cs-CZ" sz="2100" dirty="0"/>
              <a:t>při provádění povinného auditu u účetní jednotky existoval </a:t>
            </a:r>
            <a:r>
              <a:rPr lang="cs-CZ" sz="2100" u="sng" dirty="0"/>
              <a:t>vlastní zájem na výsledku povinného </a:t>
            </a:r>
            <a:r>
              <a:rPr lang="cs-CZ" sz="2100" u="sng" dirty="0" smtClean="0"/>
              <a:t>auditu</a:t>
            </a:r>
            <a:endParaRPr lang="cs-CZ" sz="2100" b="1" u="sng" dirty="0"/>
          </a:p>
          <a:p>
            <a:pPr marL="0" indent="0">
              <a:buNone/>
            </a:pPr>
            <a:r>
              <a:rPr lang="cs-CZ" sz="2000" dirty="0"/>
              <a:t>Auditor </a:t>
            </a:r>
            <a:r>
              <a:rPr lang="cs-CZ" sz="2000" u="sng" dirty="0"/>
              <a:t>nesmí</a:t>
            </a:r>
            <a:r>
              <a:rPr lang="cs-CZ" sz="2000" dirty="0"/>
              <a:t> u účetní jednotky provést povinný audit, pokud</a:t>
            </a:r>
          </a:p>
          <a:p>
            <a:pPr>
              <a:buClr>
                <a:srgbClr val="FF0000"/>
              </a:buClr>
              <a:buFont typeface="Wingdings" panose="05000000000000000000" pitchFamily="2" charset="2"/>
              <a:buChar char="Ø"/>
            </a:pPr>
            <a:r>
              <a:rPr lang="cs-CZ" sz="2000" dirty="0" smtClean="0"/>
              <a:t>má </a:t>
            </a:r>
            <a:r>
              <a:rPr lang="cs-CZ" sz="2000" dirty="0"/>
              <a:t>vliv na řízení účetní </a:t>
            </a:r>
            <a:r>
              <a:rPr lang="cs-CZ" sz="2000" dirty="0" smtClean="0"/>
              <a:t>jednotky</a:t>
            </a:r>
            <a:endParaRPr lang="cs-CZ" sz="2000" dirty="0"/>
          </a:p>
          <a:p>
            <a:pPr>
              <a:buClr>
                <a:srgbClr val="FF0000"/>
              </a:buClr>
              <a:buFont typeface="Wingdings" panose="05000000000000000000" pitchFamily="2" charset="2"/>
              <a:buChar char="Ø"/>
            </a:pPr>
            <a:r>
              <a:rPr lang="cs-CZ" sz="2000" dirty="0" smtClean="0"/>
              <a:t>získává </a:t>
            </a:r>
            <a:r>
              <a:rPr lang="cs-CZ" sz="2000" dirty="0"/>
              <a:t>nebo má příslib získat od </a:t>
            </a:r>
            <a:r>
              <a:rPr lang="cs-CZ" sz="2000" dirty="0" smtClean="0"/>
              <a:t>ÚJ jakýkoliv </a:t>
            </a:r>
            <a:r>
              <a:rPr lang="cs-CZ" sz="2000" dirty="0"/>
              <a:t>jiný prospěch vyjma svých odměn za služby poskytnuté účetní </a:t>
            </a:r>
            <a:r>
              <a:rPr lang="cs-CZ" sz="2000" dirty="0" smtClean="0"/>
              <a:t>jednotce</a:t>
            </a:r>
            <a:endParaRPr lang="cs-CZ" sz="2000" dirty="0"/>
          </a:p>
          <a:p>
            <a:pPr>
              <a:buClr>
                <a:srgbClr val="FF0000"/>
              </a:buClr>
              <a:buFont typeface="Wingdings" panose="05000000000000000000" pitchFamily="2" charset="2"/>
              <a:buChar char="Ø"/>
            </a:pPr>
            <a:r>
              <a:rPr lang="cs-CZ" sz="2000" dirty="0" smtClean="0"/>
              <a:t>drží </a:t>
            </a:r>
            <a:r>
              <a:rPr lang="cs-CZ" sz="2000" dirty="0"/>
              <a:t>investiční nástroje </a:t>
            </a:r>
            <a:r>
              <a:rPr lang="cs-CZ" sz="2000" dirty="0" smtClean="0"/>
              <a:t>ÚJ, přímý </a:t>
            </a:r>
            <a:r>
              <a:rPr lang="cs-CZ" sz="2000" dirty="0"/>
              <a:t>podíl na </a:t>
            </a:r>
            <a:r>
              <a:rPr lang="cs-CZ" sz="2000" dirty="0" smtClean="0"/>
              <a:t>prospěchu, transakce </a:t>
            </a:r>
            <a:r>
              <a:rPr lang="cs-CZ" sz="2000" dirty="0"/>
              <a:t>s </a:t>
            </a:r>
            <a:r>
              <a:rPr lang="cs-CZ" sz="2000" dirty="0" smtClean="0"/>
              <a:t>nimi</a:t>
            </a:r>
            <a:endParaRPr lang="cs-CZ" sz="2000" dirty="0"/>
          </a:p>
          <a:p>
            <a:pPr marL="0" indent="0" eaLnBrk="1" hangingPunct="1">
              <a:lnSpc>
                <a:spcPct val="90000"/>
              </a:lnSpc>
              <a:buNone/>
              <a:defRPr/>
            </a:pPr>
            <a:endParaRPr lang="cs-CZ" sz="2000"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cs-CZ" sz="4000" smtClean="0"/>
              <a:t>Komora auditorů České republiky</a:t>
            </a:r>
          </a:p>
        </p:txBody>
      </p:sp>
      <p:sp>
        <p:nvSpPr>
          <p:cNvPr id="33795" name="Rectangle 3"/>
          <p:cNvSpPr>
            <a:spLocks noGrp="1" noChangeArrowheads="1"/>
          </p:cNvSpPr>
          <p:nvPr>
            <p:ph idx="1"/>
          </p:nvPr>
        </p:nvSpPr>
        <p:spPr>
          <a:xfrm>
            <a:off x="755576" y="1700808"/>
            <a:ext cx="7772400" cy="4968552"/>
          </a:xfrm>
        </p:spPr>
        <p:txBody>
          <a:bodyPr/>
          <a:lstStyle/>
          <a:p>
            <a:pPr eaLnBrk="1" hangingPunct="1">
              <a:lnSpc>
                <a:spcPct val="90000"/>
              </a:lnSpc>
              <a:buClr>
                <a:schemeClr val="hlink"/>
              </a:buClr>
              <a:buFont typeface="Wingdings" pitchFamily="2" charset="2"/>
              <a:buChar char="Ø"/>
            </a:pPr>
            <a:r>
              <a:rPr lang="cs-CZ" altLang="cs-CZ" sz="2000" u="sng" dirty="0" smtClean="0"/>
              <a:t>právnická osoba, </a:t>
            </a:r>
            <a:r>
              <a:rPr lang="cs-CZ" altLang="cs-CZ" sz="2000" u="sng" dirty="0" smtClean="0">
                <a:cs typeface="Times New Roman" pitchFamily="18" charset="0"/>
              </a:rPr>
              <a:t>samosprávn</a:t>
            </a:r>
            <a:r>
              <a:rPr lang="cs-CZ" altLang="cs-CZ" sz="2000" u="sng" dirty="0" smtClean="0"/>
              <a:t>á</a:t>
            </a:r>
            <a:r>
              <a:rPr lang="cs-CZ" altLang="cs-CZ" sz="2000" u="sng" dirty="0" smtClean="0">
                <a:cs typeface="Times New Roman" pitchFamily="18" charset="0"/>
              </a:rPr>
              <a:t> </a:t>
            </a:r>
            <a:r>
              <a:rPr lang="cs-CZ" sz="2000" u="sng" dirty="0"/>
              <a:t>profesní organizace </a:t>
            </a:r>
            <a:r>
              <a:rPr lang="cs-CZ" sz="2000" u="sng" dirty="0" smtClean="0"/>
              <a:t>všech auditorů </a:t>
            </a:r>
            <a:r>
              <a:rPr lang="cs-CZ" sz="2000" dirty="0" smtClean="0"/>
              <a:t>zřízená zákonem za </a:t>
            </a:r>
            <a:r>
              <a:rPr lang="cs-CZ" sz="2000" dirty="0"/>
              <a:t>účelem správy auditorské profese v České </a:t>
            </a:r>
            <a:r>
              <a:rPr lang="cs-CZ" sz="2000" dirty="0" smtClean="0"/>
              <a:t>republice </a:t>
            </a:r>
            <a:r>
              <a:rPr lang="cs-CZ" altLang="cs-CZ" sz="2000" u="sng" dirty="0">
                <a:solidFill>
                  <a:srgbClr val="FF0000"/>
                </a:solidFill>
              </a:rPr>
              <a:t>https://www.kacr.cz</a:t>
            </a:r>
            <a:r>
              <a:rPr lang="cs-CZ" altLang="cs-CZ" sz="2000" u="sng" dirty="0"/>
              <a:t>/</a:t>
            </a:r>
          </a:p>
          <a:p>
            <a:pPr marL="342900" lvl="1" indent="-342900" eaLnBrk="1" hangingPunct="1">
              <a:lnSpc>
                <a:spcPct val="90000"/>
              </a:lnSpc>
              <a:buClr>
                <a:schemeClr val="hlink"/>
              </a:buClr>
              <a:buSzPct val="80000"/>
              <a:buFont typeface="Wingdings" pitchFamily="2" charset="2"/>
              <a:buChar char="ü"/>
            </a:pPr>
            <a:r>
              <a:rPr lang="cs-CZ" sz="2000" dirty="0" smtClean="0"/>
              <a:t>po </a:t>
            </a:r>
            <a:r>
              <a:rPr lang="cs-CZ" sz="2000" dirty="0"/>
              <a:t>projednání s Radou </a:t>
            </a:r>
            <a:r>
              <a:rPr lang="cs-CZ" sz="2000" dirty="0" smtClean="0"/>
              <a:t>vydává vnitřní předpisy </a:t>
            </a:r>
            <a:r>
              <a:rPr lang="cs-CZ" sz="2000" dirty="0"/>
              <a:t>Komory, </a:t>
            </a:r>
            <a:r>
              <a:rPr lang="cs-CZ" sz="2000" dirty="0" smtClean="0"/>
              <a:t>etický kodex </a:t>
            </a:r>
            <a:r>
              <a:rPr lang="cs-CZ" sz="2000" dirty="0"/>
              <a:t>a </a:t>
            </a:r>
            <a:r>
              <a:rPr lang="cs-CZ" sz="2000" dirty="0" smtClean="0"/>
              <a:t>auditorské standardy </a:t>
            </a:r>
            <a:r>
              <a:rPr lang="cs-CZ" sz="2000" dirty="0"/>
              <a:t>s výjimkou auditorských standardů upravených právem Evropské unie </a:t>
            </a:r>
            <a:endParaRPr lang="cs-CZ" sz="2000" b="1" dirty="0"/>
          </a:p>
          <a:p>
            <a:pPr eaLnBrk="1" hangingPunct="1">
              <a:lnSpc>
                <a:spcPct val="90000"/>
              </a:lnSpc>
              <a:buClr>
                <a:schemeClr val="hlink"/>
              </a:buClr>
              <a:buFont typeface="Wingdings" pitchFamily="2" charset="2"/>
              <a:buChar char="ü"/>
            </a:pPr>
            <a:r>
              <a:rPr lang="cs-CZ" altLang="cs-CZ" sz="2000" dirty="0" smtClean="0">
                <a:cs typeface="Times New Roman" pitchFamily="18" charset="0"/>
              </a:rPr>
              <a:t>vede rejstřík auditorů  </a:t>
            </a:r>
            <a:endParaRPr lang="cs-CZ" altLang="cs-CZ" sz="2000" dirty="0" smtClean="0"/>
          </a:p>
          <a:p>
            <a:pPr eaLnBrk="1" hangingPunct="1">
              <a:lnSpc>
                <a:spcPct val="90000"/>
              </a:lnSpc>
              <a:buClr>
                <a:schemeClr val="hlink"/>
              </a:buClr>
              <a:buFont typeface="Wingdings" pitchFamily="2" charset="2"/>
              <a:buChar char="ü"/>
            </a:pPr>
            <a:r>
              <a:rPr lang="cs-CZ" altLang="cs-CZ" sz="2000" dirty="0" smtClean="0">
                <a:cs typeface="Times New Roman" pitchFamily="18" charset="0"/>
              </a:rPr>
              <a:t>vytváří předpoklady pro průběžné udržování a zvyšování odborné úrovně statutárních auditorů</a:t>
            </a:r>
            <a:endParaRPr lang="cs-CZ" altLang="cs-CZ" sz="2000" dirty="0" smtClean="0"/>
          </a:p>
          <a:p>
            <a:pPr eaLnBrk="1" hangingPunct="1">
              <a:lnSpc>
                <a:spcPct val="90000"/>
              </a:lnSpc>
              <a:buClr>
                <a:schemeClr val="hlink"/>
              </a:buClr>
              <a:buFont typeface="Wingdings" pitchFamily="2" charset="2"/>
              <a:buChar char="ü"/>
            </a:pPr>
            <a:r>
              <a:rPr lang="cs-CZ" altLang="cs-CZ" sz="2000" dirty="0" smtClean="0">
                <a:cs typeface="Times New Roman" pitchFamily="18" charset="0"/>
              </a:rPr>
              <a:t>vykonává další činnosti vymezené jí zákonem</a:t>
            </a:r>
          </a:p>
          <a:p>
            <a:pPr marL="0" indent="0" eaLnBrk="1" hangingPunct="1">
              <a:lnSpc>
                <a:spcPct val="90000"/>
              </a:lnSpc>
              <a:buClr>
                <a:schemeClr val="hlink"/>
              </a:buClr>
              <a:buNone/>
            </a:pPr>
            <a:r>
              <a:rPr lang="cs-CZ" altLang="cs-CZ" sz="2000" u="sng" dirty="0" smtClean="0">
                <a:cs typeface="Times New Roman" pitchFamily="18" charset="0"/>
              </a:rPr>
              <a:t>Orgány Komory:</a:t>
            </a:r>
          </a:p>
          <a:p>
            <a:pPr eaLnBrk="1" hangingPunct="1">
              <a:buBlip>
                <a:blip r:embed="rId2"/>
              </a:buBlip>
            </a:pPr>
            <a:r>
              <a:rPr lang="cs-CZ" altLang="cs-CZ" sz="2000" dirty="0"/>
              <a:t>Sněm</a:t>
            </a:r>
          </a:p>
          <a:p>
            <a:pPr eaLnBrk="1" hangingPunct="1">
              <a:buBlip>
                <a:blip r:embed="rId2"/>
              </a:buBlip>
            </a:pPr>
            <a:r>
              <a:rPr lang="cs-CZ" altLang="cs-CZ" sz="2000" dirty="0" smtClean="0"/>
              <a:t>Výkonný </a:t>
            </a:r>
            <a:r>
              <a:rPr lang="cs-CZ" altLang="cs-CZ" sz="2000" dirty="0"/>
              <a:t>výbor a prezident Komory</a:t>
            </a:r>
          </a:p>
          <a:p>
            <a:pPr eaLnBrk="1" hangingPunct="1">
              <a:buBlip>
                <a:blip r:embed="rId2"/>
              </a:buBlip>
            </a:pPr>
            <a:r>
              <a:rPr lang="cs-CZ" altLang="cs-CZ" sz="2000" dirty="0" smtClean="0"/>
              <a:t>Dozorčí </a:t>
            </a:r>
            <a:r>
              <a:rPr lang="cs-CZ" altLang="cs-CZ" sz="2000" dirty="0"/>
              <a:t>komise</a:t>
            </a:r>
          </a:p>
          <a:p>
            <a:pPr eaLnBrk="1" hangingPunct="1">
              <a:buBlip>
                <a:blip r:embed="rId2"/>
              </a:buBlip>
            </a:pPr>
            <a:r>
              <a:rPr lang="cs-CZ" altLang="cs-CZ" sz="2000" dirty="0" smtClean="0"/>
              <a:t>Kárná </a:t>
            </a:r>
            <a:r>
              <a:rPr lang="cs-CZ" altLang="cs-CZ" sz="2000" dirty="0"/>
              <a:t>komise</a:t>
            </a:r>
          </a:p>
          <a:p>
            <a:pPr marL="0" indent="0" eaLnBrk="1" hangingPunct="1">
              <a:lnSpc>
                <a:spcPct val="90000"/>
              </a:lnSpc>
              <a:buClr>
                <a:schemeClr val="hlink"/>
              </a:buClr>
              <a:buNone/>
            </a:pPr>
            <a:endParaRPr lang="cs-CZ" altLang="cs-CZ" sz="2000" u="sng" dirty="0" smtClean="0">
              <a:cs typeface="Times New Roman" pitchFamily="18" charset="0"/>
            </a:endParaRPr>
          </a:p>
          <a:p>
            <a:pPr eaLnBrk="1" hangingPunct="1">
              <a:lnSpc>
                <a:spcPct val="90000"/>
              </a:lnSpc>
              <a:buClr>
                <a:schemeClr val="hlink"/>
              </a:buClr>
              <a:buFont typeface="Wingdings" pitchFamily="2" charset="2"/>
              <a:buChar char="ü"/>
            </a:pPr>
            <a:endParaRPr lang="cs-CZ" altLang="cs-CZ" sz="2000" u="sng" dirty="0">
              <a:cs typeface="Times New Roman" pitchFamily="18" charset="0"/>
            </a:endParaRPr>
          </a:p>
          <a:p>
            <a:pPr eaLnBrk="1" hangingPunct="1">
              <a:lnSpc>
                <a:spcPct val="90000"/>
              </a:lnSpc>
              <a:buClr>
                <a:schemeClr val="hlink"/>
              </a:buClr>
              <a:buFont typeface="Wingdings" pitchFamily="2" charset="2"/>
              <a:buChar char="ü"/>
            </a:pPr>
            <a:endParaRPr lang="cs-CZ" altLang="cs-CZ" sz="2000" u="sng" dirty="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D:\Plocha\Bez názv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321" y="1289784"/>
            <a:ext cx="6673118" cy="220273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403648" y="821903"/>
            <a:ext cx="6462464" cy="461665"/>
          </a:xfrm>
          <a:prstGeom prst="rect">
            <a:avLst/>
          </a:prstGeom>
        </p:spPr>
        <p:txBody>
          <a:bodyPr wrap="square">
            <a:spAutoFit/>
          </a:bodyPr>
          <a:lstStyle/>
          <a:p>
            <a:pPr algn="ctr"/>
            <a:r>
              <a:rPr lang="cs-CZ" dirty="0" smtClean="0"/>
              <a:t>Kontrolní </a:t>
            </a:r>
            <a:r>
              <a:rPr lang="cs-CZ" dirty="0"/>
              <a:t>činnost Dozorčí </a:t>
            </a:r>
            <a:r>
              <a:rPr lang="cs-CZ" dirty="0" smtClean="0"/>
              <a:t>komise KA </a:t>
            </a:r>
            <a:r>
              <a:rPr lang="cs-CZ" dirty="0"/>
              <a:t>ČR</a:t>
            </a:r>
          </a:p>
        </p:txBody>
      </p:sp>
      <p:sp>
        <p:nvSpPr>
          <p:cNvPr id="7" name="Obdélník 6"/>
          <p:cNvSpPr/>
          <p:nvPr/>
        </p:nvSpPr>
        <p:spPr>
          <a:xfrm>
            <a:off x="1115616" y="3645024"/>
            <a:ext cx="7200800" cy="3016210"/>
          </a:xfrm>
          <a:prstGeom prst="rect">
            <a:avLst/>
          </a:prstGeom>
        </p:spPr>
        <p:txBody>
          <a:bodyPr wrap="square">
            <a:spAutoFit/>
          </a:bodyPr>
          <a:lstStyle/>
          <a:p>
            <a:r>
              <a:rPr lang="cs-CZ" sz="1900" dirty="0" smtClean="0"/>
              <a:t>v </a:t>
            </a:r>
            <a:r>
              <a:rPr lang="cs-CZ" sz="1900" dirty="0"/>
              <a:t>roce </a:t>
            </a:r>
            <a:r>
              <a:rPr lang="cs-CZ" sz="1900" dirty="0" smtClean="0"/>
              <a:t>2018 </a:t>
            </a:r>
          </a:p>
          <a:p>
            <a:pPr marL="342900" indent="-342900">
              <a:buClr>
                <a:srgbClr val="FF0000"/>
              </a:buClr>
              <a:buFont typeface="Wingdings" panose="05000000000000000000" pitchFamily="2" charset="2"/>
              <a:buChar char="Ø"/>
            </a:pPr>
            <a:r>
              <a:rPr lang="cs-CZ" sz="1900" dirty="0" smtClean="0"/>
              <a:t>na </a:t>
            </a:r>
            <a:r>
              <a:rPr lang="cs-CZ" sz="1900" dirty="0"/>
              <a:t>jednotlivých zasedáních </a:t>
            </a:r>
            <a:r>
              <a:rPr lang="cs-CZ" sz="1900" dirty="0" smtClean="0"/>
              <a:t>DK ukončeno </a:t>
            </a:r>
            <a:r>
              <a:rPr lang="cs-CZ" sz="1900" dirty="0"/>
              <a:t>celkem 193 </a:t>
            </a:r>
            <a:r>
              <a:rPr lang="cs-CZ" sz="1900" dirty="0" smtClean="0"/>
              <a:t>kontrol</a:t>
            </a:r>
          </a:p>
          <a:p>
            <a:pPr marL="342900" indent="-342900">
              <a:buClr>
                <a:srgbClr val="FF0000"/>
              </a:buClr>
              <a:buFont typeface="Wingdings" panose="05000000000000000000" pitchFamily="2" charset="2"/>
              <a:buChar char="Ø"/>
            </a:pPr>
            <a:r>
              <a:rPr lang="cs-CZ" sz="1900" dirty="0" smtClean="0"/>
              <a:t>u 41 subjektů </a:t>
            </a:r>
            <a:r>
              <a:rPr lang="cs-CZ" sz="1900" dirty="0"/>
              <a:t>schváleno </a:t>
            </a:r>
            <a:r>
              <a:rPr lang="cs-CZ" sz="1900" dirty="0" smtClean="0"/>
              <a:t>provedení příští </a:t>
            </a:r>
            <a:r>
              <a:rPr lang="cs-CZ" sz="1900" dirty="0"/>
              <a:t>kontroly </a:t>
            </a:r>
            <a:r>
              <a:rPr lang="cs-CZ" sz="1900" dirty="0" smtClean="0"/>
              <a:t>po 6 letech (dle zákona)</a:t>
            </a:r>
          </a:p>
          <a:p>
            <a:pPr marL="342900" indent="-342900">
              <a:buClr>
                <a:srgbClr val="FF0000"/>
              </a:buClr>
              <a:buFont typeface="Wingdings" panose="05000000000000000000" pitchFamily="2" charset="2"/>
              <a:buChar char="Ø"/>
            </a:pPr>
            <a:r>
              <a:rPr lang="cs-CZ" sz="1900" dirty="0" smtClean="0"/>
              <a:t> u </a:t>
            </a:r>
            <a:r>
              <a:rPr lang="cs-CZ" sz="1900" dirty="0"/>
              <a:t>58 </a:t>
            </a:r>
            <a:r>
              <a:rPr lang="cs-CZ" sz="1900" dirty="0" smtClean="0"/>
              <a:t>subjektů - méně závažné nedostatky - následné kontrola </a:t>
            </a:r>
            <a:r>
              <a:rPr lang="cs-CZ" sz="1900" dirty="0"/>
              <a:t>v mírně zkrácené periodicitě</a:t>
            </a:r>
            <a:endParaRPr lang="cs-CZ" sz="1900" dirty="0" smtClean="0"/>
          </a:p>
          <a:p>
            <a:pPr marL="342900" indent="-342900">
              <a:buClr>
                <a:srgbClr val="FF0000"/>
              </a:buClr>
              <a:buFont typeface="Wingdings" panose="05000000000000000000" pitchFamily="2" charset="2"/>
              <a:buChar char="Ø"/>
            </a:pPr>
            <a:r>
              <a:rPr lang="cs-CZ" sz="1900" dirty="0" smtClean="0"/>
              <a:t>u </a:t>
            </a:r>
            <a:r>
              <a:rPr lang="cs-CZ" sz="1900" dirty="0"/>
              <a:t>94 zkontrolovaných </a:t>
            </a:r>
            <a:r>
              <a:rPr lang="cs-CZ" sz="1900" dirty="0" smtClean="0"/>
              <a:t>subjektů (48 AS </a:t>
            </a:r>
            <a:r>
              <a:rPr lang="pt-BR" sz="1900" dirty="0" smtClean="0"/>
              <a:t>a </a:t>
            </a:r>
            <a:r>
              <a:rPr lang="pt-BR" sz="1900" dirty="0"/>
              <a:t>46 auditorů </a:t>
            </a:r>
            <a:r>
              <a:rPr lang="pt-BR" sz="1900" dirty="0" smtClean="0"/>
              <a:t>OSVČ)</a:t>
            </a:r>
            <a:r>
              <a:rPr lang="cs-CZ" sz="1900" dirty="0" smtClean="0"/>
              <a:t> - zjištěné nedostatky - opakování </a:t>
            </a:r>
            <a:r>
              <a:rPr lang="cs-CZ" sz="1900" dirty="0"/>
              <a:t>kontroly </a:t>
            </a:r>
            <a:r>
              <a:rPr lang="cs-CZ" sz="1900" dirty="0" smtClean="0"/>
              <a:t>ve lhůtě </a:t>
            </a:r>
            <a:r>
              <a:rPr lang="cs-CZ" sz="1900" dirty="0"/>
              <a:t>2 až 3 </a:t>
            </a:r>
            <a:r>
              <a:rPr lang="cs-CZ" sz="1900" dirty="0" smtClean="0"/>
              <a:t>roky</a:t>
            </a:r>
          </a:p>
          <a:p>
            <a:pPr marL="342900" indent="-342900">
              <a:buClr>
                <a:srgbClr val="FF0000"/>
              </a:buClr>
              <a:buFont typeface="Wingdings" panose="05000000000000000000" pitchFamily="2" charset="2"/>
              <a:buChar char="v"/>
            </a:pPr>
            <a:r>
              <a:rPr lang="cs-CZ" sz="1900" dirty="0"/>
              <a:t>24 kontrol ukončeno podáním </a:t>
            </a:r>
            <a:r>
              <a:rPr lang="cs-CZ" sz="1900" dirty="0" smtClean="0"/>
              <a:t>návrhu DK </a:t>
            </a:r>
            <a:r>
              <a:rPr lang="cs-CZ" sz="1900" dirty="0"/>
              <a:t>na zahájení kárného </a:t>
            </a:r>
            <a:r>
              <a:rPr lang="cs-CZ" sz="1900" dirty="0" smtClean="0"/>
              <a:t>řízení</a:t>
            </a:r>
          </a:p>
          <a:p>
            <a:pPr>
              <a:buClr>
                <a:srgbClr val="FF0000"/>
              </a:buClr>
            </a:pPr>
            <a:r>
              <a:rPr lang="cs-CZ" sz="1700" dirty="0"/>
              <a:t>Zdroj: </a:t>
            </a:r>
            <a:r>
              <a:rPr lang="cs-CZ" sz="1700" dirty="0">
                <a:hlinkClick r:id="rId3"/>
              </a:rPr>
              <a:t>https://</a:t>
            </a:r>
            <a:r>
              <a:rPr lang="cs-CZ" sz="1700" dirty="0" smtClean="0">
                <a:hlinkClick r:id="rId3"/>
              </a:rPr>
              <a:t>www.kacr.cz/file/5778/2019-auditor-2.pdf</a:t>
            </a:r>
            <a:endParaRPr lang="cs-CZ" sz="1700" dirty="0"/>
          </a:p>
        </p:txBody>
      </p:sp>
    </p:spTree>
    <p:extLst>
      <p:ext uri="{BB962C8B-B14F-4D97-AF65-F5344CB8AC3E}">
        <p14:creationId xmlns:p14="http://schemas.microsoft.com/office/powerpoint/2010/main" val="256794686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délník 1"/>
          <p:cNvSpPr/>
          <p:nvPr/>
        </p:nvSpPr>
        <p:spPr>
          <a:xfrm>
            <a:off x="323528" y="764704"/>
            <a:ext cx="7848872" cy="5616922"/>
          </a:xfrm>
          <a:prstGeom prst="rect">
            <a:avLst/>
          </a:prstGeom>
        </p:spPr>
        <p:txBody>
          <a:bodyPr wrap="square">
            <a:spAutoFit/>
          </a:bodyPr>
          <a:lstStyle/>
          <a:p>
            <a:r>
              <a:rPr lang="cs-CZ" dirty="0" smtClean="0"/>
              <a:t>Nejčastěji zjištěné nedostatky </a:t>
            </a:r>
            <a:r>
              <a:rPr lang="cs-CZ" dirty="0"/>
              <a:t>z </a:t>
            </a:r>
            <a:r>
              <a:rPr lang="cs-CZ" dirty="0" smtClean="0"/>
              <a:t>provedených kontrol Komorou a Radou, zejména:</a:t>
            </a:r>
          </a:p>
          <a:p>
            <a:pPr marL="342900" indent="-342900">
              <a:buClr>
                <a:srgbClr val="FF0000"/>
              </a:buClr>
              <a:buFont typeface="Wingdings" panose="05000000000000000000" pitchFamily="2" charset="2"/>
              <a:buChar char="Ø"/>
            </a:pPr>
            <a:r>
              <a:rPr lang="cs-CZ" sz="2000" u="sng" dirty="0" smtClean="0"/>
              <a:t>nedostatečná dokumentace auditu </a:t>
            </a:r>
            <a:r>
              <a:rPr lang="cs-CZ" sz="2000" dirty="0" smtClean="0"/>
              <a:t>(spis </a:t>
            </a:r>
            <a:r>
              <a:rPr lang="cs-CZ" sz="2000" dirty="0"/>
              <a:t>není, </a:t>
            </a:r>
            <a:r>
              <a:rPr lang="cs-CZ" sz="2000" dirty="0" smtClean="0"/>
              <a:t>bez další detailní diskuse s auditorem, průkazným materiálem poskytujícím informace o </a:t>
            </a:r>
            <a:r>
              <a:rPr lang="cs-CZ" sz="2000" dirty="0"/>
              <a:t>provedené </a:t>
            </a:r>
            <a:r>
              <a:rPr lang="cs-CZ" sz="2000" dirty="0" smtClean="0"/>
              <a:t>auditorské činnosti</a:t>
            </a:r>
            <a:r>
              <a:rPr lang="cs-CZ" sz="2000" dirty="0"/>
              <a:t>, rizicích, </a:t>
            </a:r>
            <a:r>
              <a:rPr lang="cs-CZ" sz="2000" dirty="0" smtClean="0"/>
              <a:t>postupech a </a:t>
            </a:r>
            <a:r>
              <a:rPr lang="cs-CZ" sz="2000" dirty="0"/>
              <a:t>závěrech daného </a:t>
            </a:r>
            <a:r>
              <a:rPr lang="cs-CZ" sz="2000" dirty="0" smtClean="0"/>
              <a:t>auditu</a:t>
            </a:r>
          </a:p>
          <a:p>
            <a:pPr marL="342900" indent="-342900">
              <a:buClr>
                <a:srgbClr val="FF0000"/>
              </a:buClr>
              <a:buFont typeface="Wingdings" panose="05000000000000000000" pitchFamily="2" charset="2"/>
              <a:buChar char="Ø"/>
            </a:pPr>
            <a:r>
              <a:rPr lang="cs-CZ" sz="2000" dirty="0"/>
              <a:t>a</a:t>
            </a:r>
            <a:r>
              <a:rPr lang="cs-CZ" sz="2000" dirty="0" smtClean="0"/>
              <a:t>bsence dokumentace </a:t>
            </a:r>
            <a:r>
              <a:rPr lang="cs-CZ" sz="2000" dirty="0"/>
              <a:t>o posouzení </a:t>
            </a:r>
            <a:r>
              <a:rPr lang="cs-CZ" sz="2000" dirty="0" smtClean="0"/>
              <a:t>rizika </a:t>
            </a:r>
            <a:r>
              <a:rPr lang="cs-CZ" sz="2000" dirty="0"/>
              <a:t>podvodu a s tím související </a:t>
            </a:r>
            <a:r>
              <a:rPr lang="cs-CZ" sz="2000" dirty="0" smtClean="0"/>
              <a:t>komunikace </a:t>
            </a:r>
          </a:p>
          <a:p>
            <a:pPr marL="342900" indent="-342900">
              <a:buClr>
                <a:srgbClr val="FF0000"/>
              </a:buClr>
              <a:buFont typeface="Wingdings" panose="05000000000000000000" pitchFamily="2" charset="2"/>
              <a:buChar char="Ø"/>
            </a:pPr>
            <a:r>
              <a:rPr lang="cs-CZ" sz="2000" dirty="0"/>
              <a:t>i</a:t>
            </a:r>
            <a:r>
              <a:rPr lang="cs-CZ" sz="2000" dirty="0" smtClean="0"/>
              <a:t>dentifikace a </a:t>
            </a:r>
            <a:r>
              <a:rPr lang="cs-CZ" sz="2000" dirty="0"/>
              <a:t>vyhodnocení </a:t>
            </a:r>
            <a:r>
              <a:rPr lang="cs-CZ" sz="2000" dirty="0" smtClean="0"/>
              <a:t>rizik</a:t>
            </a:r>
          </a:p>
          <a:p>
            <a:pPr marL="342900" indent="-342900">
              <a:buClr>
                <a:srgbClr val="FF0000"/>
              </a:buClr>
              <a:buFont typeface="Wingdings" panose="05000000000000000000" pitchFamily="2" charset="2"/>
              <a:buChar char="v"/>
            </a:pPr>
            <a:r>
              <a:rPr lang="cs-CZ" sz="2000" i="1" dirty="0" smtClean="0"/>
              <a:t>„co </a:t>
            </a:r>
            <a:r>
              <a:rPr lang="cs-CZ" sz="2000" i="1" dirty="0"/>
              <a:t>není zdokumentováno, jako by </a:t>
            </a:r>
            <a:r>
              <a:rPr lang="cs-CZ" sz="2000" i="1" dirty="0" smtClean="0"/>
              <a:t>nebylo“</a:t>
            </a:r>
          </a:p>
          <a:p>
            <a:pPr marL="342900" indent="-342900">
              <a:buClr>
                <a:srgbClr val="FF0000"/>
              </a:buClr>
              <a:buFont typeface="Wingdings" panose="05000000000000000000" pitchFamily="2" charset="2"/>
              <a:buChar char="v"/>
            </a:pPr>
            <a:endParaRPr lang="cs-CZ" sz="2100" i="1" dirty="0"/>
          </a:p>
          <a:p>
            <a:pPr>
              <a:buClr>
                <a:srgbClr val="FF0000"/>
              </a:buClr>
            </a:pPr>
            <a:r>
              <a:rPr lang="cs-CZ" sz="1800" dirty="0" smtClean="0"/>
              <a:t>Rozsudek </a:t>
            </a:r>
            <a:r>
              <a:rPr lang="cs-CZ" sz="1800" dirty="0"/>
              <a:t>Nejvyššího správního soudu ze dne 14.5.2015, čj. 6 As 62/2015 – 44. </a:t>
            </a:r>
            <a:r>
              <a:rPr lang="cs-CZ" sz="1300" dirty="0">
                <a:hlinkClick r:id="rId2"/>
              </a:rPr>
              <a:t>http://www.nssoud.cz/files/SOUDNI_VYKON/2015/0062_6As__</a:t>
            </a:r>
            <a:r>
              <a:rPr lang="cs-CZ" sz="1300" dirty="0" smtClean="0">
                <a:hlinkClick r:id="rId2"/>
              </a:rPr>
              <a:t>1500044_20150520153423_prevedeno.pdf</a:t>
            </a:r>
            <a:endParaRPr lang="cs-CZ" sz="1300" dirty="0" smtClean="0"/>
          </a:p>
          <a:p>
            <a:pPr>
              <a:buClr>
                <a:srgbClr val="FF0000"/>
              </a:buClr>
            </a:pPr>
            <a:endParaRPr lang="cs-CZ" sz="1800" dirty="0" smtClean="0"/>
          </a:p>
          <a:p>
            <a:pPr>
              <a:buClr>
                <a:srgbClr val="FF0000"/>
              </a:buClr>
            </a:pPr>
            <a:r>
              <a:rPr lang="cs-CZ" sz="1800" dirty="0"/>
              <a:t>Rozsudek Městského soudu v Praze ze dne 21.9.2016, čj. 8 A 63/2013 – 46</a:t>
            </a:r>
            <a:r>
              <a:rPr lang="cs-CZ" sz="1800" dirty="0" smtClean="0"/>
              <a:t>.</a:t>
            </a:r>
          </a:p>
          <a:p>
            <a:pPr>
              <a:buClr>
                <a:srgbClr val="FF0000"/>
              </a:buClr>
            </a:pPr>
            <a:r>
              <a:rPr lang="cs-CZ" sz="1300" dirty="0">
                <a:hlinkClick r:id="rId3"/>
              </a:rPr>
              <a:t>http://</a:t>
            </a:r>
            <a:r>
              <a:rPr lang="cs-CZ" sz="1300" dirty="0" smtClean="0">
                <a:hlinkClick r:id="rId3"/>
              </a:rPr>
              <a:t>www.nssoud.cz/files/EVIDENCNI_LIST/2013/8A_63_2013_anonym_20161215172450_prevedeno.pdf</a:t>
            </a:r>
            <a:endParaRPr lang="cs-CZ" sz="1300" dirty="0" smtClean="0"/>
          </a:p>
          <a:p>
            <a:pPr>
              <a:buClr>
                <a:srgbClr val="FF0000"/>
              </a:buClr>
            </a:pPr>
            <a:endParaRPr lang="cs-CZ" sz="1800" dirty="0" smtClean="0"/>
          </a:p>
          <a:p>
            <a:pPr>
              <a:buClr>
                <a:srgbClr val="FF0000"/>
              </a:buClr>
            </a:pPr>
            <a:r>
              <a:rPr lang="cs-CZ" sz="1800" dirty="0"/>
              <a:t>Rozsudek Městského soudu v Praze ze dne 31.10.2017, čj</a:t>
            </a:r>
            <a:r>
              <a:rPr lang="cs-CZ" sz="1800" dirty="0" smtClean="0"/>
              <a:t>. 5 </a:t>
            </a:r>
            <a:r>
              <a:rPr lang="cs-CZ" sz="1800" dirty="0"/>
              <a:t>A 54/2013 – 86.</a:t>
            </a:r>
          </a:p>
          <a:p>
            <a:pPr>
              <a:buClr>
                <a:srgbClr val="FF0000"/>
              </a:buClr>
            </a:pPr>
            <a:r>
              <a:rPr lang="cs-CZ" sz="1300" dirty="0">
                <a:hlinkClick r:id="rId4"/>
              </a:rPr>
              <a:t>http://</a:t>
            </a:r>
            <a:r>
              <a:rPr lang="cs-CZ" sz="1300" dirty="0" smtClean="0">
                <a:hlinkClick r:id="rId4"/>
              </a:rPr>
              <a:t>www.nssoud.cz/files/EVIDENCNI_LIST/2013/5A_54_2013_86_20171219155336_prevedeno.pdf</a:t>
            </a:r>
            <a:endParaRPr lang="cs-CZ" sz="1300" i="1" dirty="0"/>
          </a:p>
          <a:p>
            <a:pPr>
              <a:buClr>
                <a:srgbClr val="FF0000"/>
              </a:buClr>
            </a:pPr>
            <a:endParaRPr lang="cs-CZ" sz="2100" i="1" dirty="0" smtClean="0"/>
          </a:p>
        </p:txBody>
      </p:sp>
    </p:spTree>
    <p:extLst>
      <p:ext uri="{BB962C8B-B14F-4D97-AF65-F5344CB8AC3E}">
        <p14:creationId xmlns:p14="http://schemas.microsoft.com/office/powerpoint/2010/main" val="209950299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cs-CZ" sz="3500" dirty="0" smtClean="0"/>
              <a:t>Rada pro veřejný dohled nad auditem</a:t>
            </a:r>
          </a:p>
        </p:txBody>
      </p:sp>
      <p:sp>
        <p:nvSpPr>
          <p:cNvPr id="215043" name="Rectangle 3"/>
          <p:cNvSpPr>
            <a:spLocks noGrp="1" noChangeArrowheads="1"/>
          </p:cNvSpPr>
          <p:nvPr>
            <p:ph idx="1"/>
          </p:nvPr>
        </p:nvSpPr>
        <p:spPr>
          <a:xfrm>
            <a:off x="685800" y="1844824"/>
            <a:ext cx="7772400" cy="4680520"/>
          </a:xfrm>
        </p:spPr>
        <p:txBody>
          <a:bodyPr/>
          <a:lstStyle/>
          <a:p>
            <a:pPr eaLnBrk="1" hangingPunct="1">
              <a:lnSpc>
                <a:spcPct val="90000"/>
              </a:lnSpc>
              <a:buFont typeface="Wingdings" pitchFamily="2" charset="2"/>
              <a:buBlip>
                <a:blip r:embed="rId2"/>
              </a:buBlip>
              <a:defRPr/>
            </a:pPr>
            <a:r>
              <a:rPr lang="cs-CZ" sz="2000" dirty="0" smtClean="0">
                <a:cs typeface="Times New Roman" pitchFamily="18" charset="0"/>
              </a:rPr>
              <a:t>právnick</a:t>
            </a:r>
            <a:r>
              <a:rPr lang="cs-CZ" sz="2000" dirty="0" smtClean="0"/>
              <a:t>á</a:t>
            </a:r>
            <a:r>
              <a:rPr lang="cs-CZ" sz="2000" dirty="0" smtClean="0">
                <a:cs typeface="Times New Roman" pitchFamily="18" charset="0"/>
              </a:rPr>
              <a:t> osob</a:t>
            </a:r>
            <a:r>
              <a:rPr lang="cs-CZ" sz="2000" dirty="0" smtClean="0"/>
              <a:t>a pověřena výkonem působnosti v oblasti veřejné správy, financována </a:t>
            </a:r>
            <a:r>
              <a:rPr lang="cs-CZ" sz="2000" dirty="0"/>
              <a:t>z kapitoly státního rozpočtu </a:t>
            </a:r>
            <a:r>
              <a:rPr lang="cs-CZ" sz="2000" dirty="0" smtClean="0"/>
              <a:t>MF</a:t>
            </a:r>
          </a:p>
          <a:p>
            <a:pPr eaLnBrk="1" hangingPunct="1">
              <a:lnSpc>
                <a:spcPct val="90000"/>
              </a:lnSpc>
              <a:buBlip>
                <a:blip r:embed="rId2"/>
              </a:buBlip>
              <a:defRPr/>
            </a:pPr>
            <a:r>
              <a:rPr lang="cs-CZ" sz="2000" dirty="0" smtClean="0"/>
              <a:t>zvýšení </a:t>
            </a:r>
            <a:r>
              <a:rPr lang="cs-CZ" sz="2000" dirty="0"/>
              <a:t>transparentnosti, komfortu a především důvěry klientů v kvalitu auditorských </a:t>
            </a:r>
            <a:r>
              <a:rPr lang="cs-CZ" sz="2000" dirty="0" smtClean="0"/>
              <a:t>služeb a </a:t>
            </a:r>
            <a:r>
              <a:rPr lang="cs-CZ" sz="2000" dirty="0"/>
              <a:t>komfort osob vykonávajících auditorskou </a:t>
            </a:r>
            <a:r>
              <a:rPr lang="cs-CZ" sz="2000" dirty="0" smtClean="0"/>
              <a:t>profesi</a:t>
            </a:r>
          </a:p>
          <a:p>
            <a:pPr eaLnBrk="1" hangingPunct="1">
              <a:lnSpc>
                <a:spcPct val="90000"/>
              </a:lnSpc>
              <a:buBlip>
                <a:blip r:embed="rId2"/>
              </a:buBlip>
              <a:defRPr/>
            </a:pPr>
            <a:r>
              <a:rPr lang="cs-CZ" sz="2000" dirty="0" smtClean="0">
                <a:solidFill>
                  <a:srgbClr val="FF0000"/>
                </a:solidFill>
                <a:hlinkClick r:id="rId3"/>
              </a:rPr>
              <a:t>http</a:t>
            </a:r>
            <a:r>
              <a:rPr lang="cs-CZ" sz="2000" dirty="0">
                <a:solidFill>
                  <a:srgbClr val="FF0000"/>
                </a:solidFill>
                <a:hlinkClick r:id="rId3"/>
              </a:rPr>
              <a:t>://www.rvda.cz</a:t>
            </a:r>
            <a:r>
              <a:rPr lang="cs-CZ" sz="2000" dirty="0" smtClean="0">
                <a:solidFill>
                  <a:srgbClr val="FF0000"/>
                </a:solidFill>
                <a:hlinkClick r:id="rId3"/>
              </a:rPr>
              <a:t>/</a:t>
            </a:r>
            <a:endParaRPr lang="cs-CZ" sz="2000" dirty="0" smtClean="0">
              <a:solidFill>
                <a:srgbClr val="FF0000"/>
              </a:solidFill>
            </a:endParaRPr>
          </a:p>
          <a:p>
            <a:pPr eaLnBrk="1" hangingPunct="1">
              <a:lnSpc>
                <a:spcPct val="90000"/>
              </a:lnSpc>
              <a:buBlip>
                <a:blip r:embed="rId2"/>
              </a:buBlip>
            </a:pPr>
            <a:r>
              <a:rPr lang="cs-CZ" sz="2000" u="sng" dirty="0"/>
              <a:t>vykonává veřejný dohled nad výkonem auditorské činnosti a činností Komory </a:t>
            </a:r>
          </a:p>
          <a:p>
            <a:pPr eaLnBrk="1" hangingPunct="1">
              <a:lnSpc>
                <a:spcPct val="90000"/>
              </a:lnSpc>
              <a:buBlip>
                <a:blip r:embed="rId2"/>
              </a:buBlip>
            </a:pPr>
            <a:r>
              <a:rPr lang="cs-CZ" sz="2000" dirty="0" smtClean="0"/>
              <a:t>provádí </a:t>
            </a:r>
            <a:r>
              <a:rPr lang="cs-CZ" sz="2000" dirty="0"/>
              <a:t>kontroly kvality u auditorů provádějících povinný audit alespoň jednoho subjektu veřejného zájmu</a:t>
            </a:r>
          </a:p>
          <a:p>
            <a:pPr eaLnBrk="1" hangingPunct="1">
              <a:lnSpc>
                <a:spcPct val="90000"/>
              </a:lnSpc>
              <a:buBlip>
                <a:blip r:embed="rId2"/>
              </a:buBlip>
            </a:pPr>
            <a:r>
              <a:rPr lang="cs-CZ" sz="2000" u="sng" dirty="0"/>
              <a:t>vykonává působnost v oblasti veřejné správy ve věcech </a:t>
            </a:r>
            <a:r>
              <a:rPr lang="cs-CZ" sz="2000" dirty="0"/>
              <a:t>podle hlavy XI – </a:t>
            </a:r>
            <a:r>
              <a:rPr lang="cs-CZ" sz="2000" u="sng" dirty="0"/>
              <a:t>přestupky</a:t>
            </a:r>
          </a:p>
          <a:p>
            <a:pPr>
              <a:buClr>
                <a:srgbClr val="C00000"/>
              </a:buClr>
              <a:buFont typeface="Wingdings" panose="05000000000000000000" pitchFamily="2" charset="2"/>
              <a:buChar char="Ø"/>
            </a:pPr>
            <a:r>
              <a:rPr lang="cs-CZ" altLang="cs-CZ" sz="2000" dirty="0">
                <a:cs typeface="Times New Roman" pitchFamily="18" charset="0"/>
              </a:rPr>
              <a:t>vydá každoročně, nejpozději do 30. června, </a:t>
            </a:r>
            <a:r>
              <a:rPr lang="cs-CZ" altLang="cs-CZ" sz="2000" u="sng" dirty="0">
                <a:cs typeface="Times New Roman" pitchFamily="18" charset="0"/>
              </a:rPr>
              <a:t>zprávu o veřejném dohledu nad auditem v </a:t>
            </a:r>
            <a:r>
              <a:rPr lang="cs-CZ" altLang="cs-CZ" sz="2000" u="sng" dirty="0"/>
              <a:t>ČR</a:t>
            </a:r>
            <a:r>
              <a:rPr lang="cs-CZ" altLang="cs-CZ" sz="2000" u="sng" dirty="0">
                <a:cs typeface="Times New Roman" pitchFamily="18" charset="0"/>
              </a:rPr>
              <a:t> </a:t>
            </a:r>
            <a:r>
              <a:rPr lang="cs-CZ" altLang="cs-CZ" sz="2000" dirty="0">
                <a:cs typeface="Times New Roman" pitchFamily="18" charset="0"/>
              </a:rPr>
              <a:t>za předcházející kalendářní rok</a:t>
            </a:r>
            <a:r>
              <a:rPr lang="cs-CZ" altLang="cs-CZ" sz="2000" dirty="0"/>
              <a:t>  - </a:t>
            </a:r>
            <a:r>
              <a:rPr lang="cs-CZ" sz="2000" dirty="0">
                <a:hlinkClick r:id="rId4"/>
              </a:rPr>
              <a:t>https://</a:t>
            </a:r>
            <a:r>
              <a:rPr lang="cs-CZ" sz="2000" dirty="0" smtClean="0">
                <a:hlinkClick r:id="rId4"/>
              </a:rPr>
              <a:t>www.rvda.cz/informace-o-rade/zpravy-o-cinnosti</a:t>
            </a:r>
            <a:endParaRPr lang="cs-CZ" sz="20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685800" y="609600"/>
            <a:ext cx="7772400" cy="875184"/>
          </a:xfrm>
        </p:spPr>
        <p:txBody>
          <a:bodyPr/>
          <a:lstStyle/>
          <a:p>
            <a:pPr eaLnBrk="1" hangingPunct="1">
              <a:defRPr/>
            </a:pPr>
            <a:r>
              <a:rPr lang="cs-CZ" sz="3500" dirty="0" smtClean="0"/>
              <a:t>Subjekty veřejného zájmu</a:t>
            </a:r>
          </a:p>
        </p:txBody>
      </p:sp>
      <p:sp>
        <p:nvSpPr>
          <p:cNvPr id="205827" name="Rectangle 3"/>
          <p:cNvSpPr>
            <a:spLocks noGrp="1" noChangeArrowheads="1"/>
          </p:cNvSpPr>
          <p:nvPr>
            <p:ph idx="1"/>
          </p:nvPr>
        </p:nvSpPr>
        <p:spPr>
          <a:xfrm>
            <a:off x="685800" y="1340768"/>
            <a:ext cx="7772400" cy="5472608"/>
          </a:xfrm>
        </p:spPr>
        <p:txBody>
          <a:bodyPr/>
          <a:lstStyle/>
          <a:p>
            <a:pPr>
              <a:buBlip>
                <a:blip r:embed="rId2"/>
              </a:buBlip>
            </a:pPr>
            <a:r>
              <a:rPr lang="cs-CZ" sz="2000" dirty="0"/>
              <a:t>v</a:t>
            </a:r>
            <a:r>
              <a:rPr lang="cs-CZ" sz="2000" dirty="0" smtClean="0"/>
              <a:t>iz zákon 563/1991 Sb., o účetnictví</a:t>
            </a:r>
          </a:p>
          <a:p>
            <a:pPr>
              <a:buBlip>
                <a:blip r:embed="rId2"/>
              </a:buBlip>
            </a:pPr>
            <a:r>
              <a:rPr lang="cs-CZ" sz="2000" u="sng" dirty="0"/>
              <a:t>p</a:t>
            </a:r>
            <a:r>
              <a:rPr lang="cs-CZ" sz="2000" u="sng" dirty="0" smtClean="0"/>
              <a:t>ovinný audit dle nařízení EP a Rady č. </a:t>
            </a:r>
            <a:r>
              <a:rPr lang="cs-CZ" sz="2000" u="sng" dirty="0"/>
              <a:t>537/2014 </a:t>
            </a:r>
            <a:r>
              <a:rPr lang="cs-CZ" sz="1100" u="sng" dirty="0" smtClean="0"/>
              <a:t>(</a:t>
            </a:r>
            <a:r>
              <a:rPr lang="cs-CZ" sz="1100" u="sng" dirty="0" smtClean="0">
                <a:hlinkClick r:id="rId3"/>
              </a:rPr>
              <a:t>https</a:t>
            </a:r>
            <a:r>
              <a:rPr lang="cs-CZ" sz="1100" u="sng" dirty="0">
                <a:hlinkClick r:id="rId3"/>
              </a:rPr>
              <a:t>://eur-lex.europa.eu/legal-content/CS/TXT/?</a:t>
            </a:r>
            <a:r>
              <a:rPr lang="cs-CZ" sz="1100" u="sng" dirty="0" err="1" smtClean="0">
                <a:hlinkClick r:id="rId3"/>
              </a:rPr>
              <a:t>uri</a:t>
            </a:r>
            <a:r>
              <a:rPr lang="cs-CZ" sz="1100" u="sng" dirty="0" smtClean="0">
                <a:hlinkClick r:id="rId3"/>
              </a:rPr>
              <a:t>=CELEX%3A32014R0537&amp;qid=1637587105745</a:t>
            </a:r>
            <a:r>
              <a:rPr lang="cs-CZ" sz="1100" u="sng" dirty="0" smtClean="0"/>
              <a:t>)</a:t>
            </a:r>
          </a:p>
          <a:p>
            <a:pPr>
              <a:buBlip>
                <a:blip r:embed="rId2"/>
              </a:buBlip>
            </a:pPr>
            <a:r>
              <a:rPr lang="cs-CZ" sz="2000" dirty="0" smtClean="0"/>
              <a:t>účetní </a:t>
            </a:r>
            <a:r>
              <a:rPr lang="cs-CZ" sz="2000" dirty="0"/>
              <a:t>jednotky se sídlem v České republice, které jsou:</a:t>
            </a:r>
            <a:endParaRPr lang="cs-CZ" sz="2000" b="1" dirty="0"/>
          </a:p>
          <a:p>
            <a:pPr lvl="1">
              <a:buClr>
                <a:srgbClr val="FF0000"/>
              </a:buClr>
              <a:buFont typeface="Wingdings" panose="05000000000000000000" pitchFamily="2" charset="2"/>
              <a:buChar char="Ø"/>
            </a:pPr>
            <a:r>
              <a:rPr lang="cs-CZ" sz="2000" dirty="0"/>
              <a:t>obchodní společností a je emitentem investičních cenných papírů přijatých k obchodování na evropském regulovaném </a:t>
            </a:r>
            <a:r>
              <a:rPr lang="cs-CZ" sz="2000" dirty="0" smtClean="0"/>
              <a:t>trhu</a:t>
            </a:r>
            <a:endParaRPr lang="cs-CZ" sz="2000" b="1" dirty="0"/>
          </a:p>
          <a:p>
            <a:pPr lvl="1">
              <a:buClr>
                <a:srgbClr val="FF0000"/>
              </a:buClr>
              <a:buFont typeface="Wingdings" panose="05000000000000000000" pitchFamily="2" charset="2"/>
              <a:buChar char="Ø"/>
            </a:pPr>
            <a:r>
              <a:rPr lang="cs-CZ" sz="2000" dirty="0" smtClean="0"/>
              <a:t>bankou </a:t>
            </a:r>
            <a:r>
              <a:rPr lang="cs-CZ" sz="2000" dirty="0"/>
              <a:t>podle zákona upravujícího činnost bank </a:t>
            </a:r>
            <a:endParaRPr lang="cs-CZ" sz="2000" b="1" dirty="0"/>
          </a:p>
          <a:p>
            <a:pPr lvl="1">
              <a:buClr>
                <a:srgbClr val="FF0000"/>
              </a:buClr>
              <a:buFont typeface="Wingdings" panose="05000000000000000000" pitchFamily="2" charset="2"/>
              <a:buChar char="Ø"/>
            </a:pPr>
            <a:r>
              <a:rPr lang="cs-CZ" sz="2000" dirty="0" smtClean="0"/>
              <a:t>spořitelním </a:t>
            </a:r>
            <a:r>
              <a:rPr lang="cs-CZ" sz="2000" dirty="0"/>
              <a:t>a úvěrním družstvem podle zákona upravujícího činnost spořitelních a úvěrních </a:t>
            </a:r>
            <a:r>
              <a:rPr lang="cs-CZ" sz="2000" dirty="0" smtClean="0"/>
              <a:t>družstev</a:t>
            </a:r>
            <a:endParaRPr lang="cs-CZ" sz="2000" b="1" dirty="0"/>
          </a:p>
          <a:p>
            <a:pPr lvl="1">
              <a:buClr>
                <a:srgbClr val="FF0000"/>
              </a:buClr>
              <a:buFont typeface="Wingdings" panose="05000000000000000000" pitchFamily="2" charset="2"/>
              <a:buChar char="Ø"/>
            </a:pPr>
            <a:r>
              <a:rPr lang="cs-CZ" sz="2000" dirty="0" smtClean="0"/>
              <a:t>pojišťovnou </a:t>
            </a:r>
            <a:r>
              <a:rPr lang="cs-CZ" sz="2000" dirty="0"/>
              <a:t>nebo zajišťovnou podle zákona upravujícího činnost pojišťoven a </a:t>
            </a:r>
            <a:r>
              <a:rPr lang="cs-CZ" sz="2000" dirty="0" smtClean="0"/>
              <a:t>zajišťoven</a:t>
            </a:r>
            <a:endParaRPr lang="cs-CZ" sz="2000" b="1" dirty="0"/>
          </a:p>
          <a:p>
            <a:pPr lvl="1">
              <a:buClr>
                <a:srgbClr val="FF0000"/>
              </a:buClr>
              <a:buFont typeface="Wingdings" panose="05000000000000000000" pitchFamily="2" charset="2"/>
              <a:buChar char="Ø"/>
            </a:pPr>
            <a:r>
              <a:rPr lang="cs-CZ" sz="2000" dirty="0" smtClean="0"/>
              <a:t>penzijní </a:t>
            </a:r>
            <a:r>
              <a:rPr lang="cs-CZ" sz="2000" dirty="0"/>
              <a:t>společností podle zákona upravujícího důchodové spoření nebo doplňkové penzijní </a:t>
            </a:r>
            <a:r>
              <a:rPr lang="cs-CZ" sz="2000" dirty="0" smtClean="0"/>
              <a:t>spoření</a:t>
            </a:r>
            <a:endParaRPr lang="cs-CZ" sz="2000" b="1" dirty="0"/>
          </a:p>
          <a:p>
            <a:pPr lvl="1">
              <a:buClr>
                <a:srgbClr val="FF0000"/>
              </a:buClr>
              <a:buFont typeface="Wingdings" panose="05000000000000000000" pitchFamily="2" charset="2"/>
              <a:buChar char="Ø"/>
            </a:pPr>
            <a:r>
              <a:rPr lang="cs-CZ" sz="2000" dirty="0" smtClean="0"/>
              <a:t>zdravotní pojišťovnou</a:t>
            </a:r>
            <a:endParaRPr lang="cs-CZ" sz="2000" b="1" dirty="0"/>
          </a:p>
          <a:p>
            <a:pPr eaLnBrk="1" hangingPunct="1">
              <a:buBlip>
                <a:blip r:embed="rId4"/>
              </a:buBlip>
              <a:defRPr/>
            </a:pPr>
            <a:r>
              <a:rPr lang="cs-CZ" sz="2000" dirty="0">
                <a:cs typeface="Times New Roman" pitchFamily="18" charset="0"/>
              </a:rPr>
              <a:t>k</a:t>
            </a:r>
            <a:r>
              <a:rPr lang="cs-CZ" sz="2000" dirty="0" smtClean="0">
                <a:cs typeface="Times New Roman" pitchFamily="18" charset="0"/>
              </a:rPr>
              <a:t> 31.12.2020 – v ČR 156 </a:t>
            </a:r>
            <a:r>
              <a:rPr lang="cs-CZ" sz="2000" dirty="0">
                <a:cs typeface="Times New Roman" pitchFamily="18" charset="0"/>
              </a:rPr>
              <a:t>SVZ </a:t>
            </a:r>
            <a:r>
              <a:rPr lang="cs-CZ" sz="1500" dirty="0">
                <a:cs typeface="Times New Roman" pitchFamily="18" charset="0"/>
              </a:rPr>
              <a:t>(</a:t>
            </a:r>
            <a:r>
              <a:rPr lang="cs-CZ" sz="1500" dirty="0">
                <a:cs typeface="Times New Roman" pitchFamily="18" charset="0"/>
                <a:hlinkClick r:id="rId5"/>
              </a:rPr>
              <a:t>https://</a:t>
            </a:r>
            <a:r>
              <a:rPr lang="cs-CZ" sz="1500" dirty="0" smtClean="0">
                <a:cs typeface="Times New Roman" pitchFamily="18" charset="0"/>
                <a:hlinkClick r:id="rId5"/>
              </a:rPr>
              <a:t>www.rvda.cz/subjekty-</a:t>
            </a:r>
            <a:r>
              <a:rPr lang="cs-CZ" sz="1500" dirty="0" err="1" smtClean="0">
                <a:cs typeface="Times New Roman" pitchFamily="18" charset="0"/>
                <a:hlinkClick r:id="rId5"/>
              </a:rPr>
              <a:t>verejneho</a:t>
            </a:r>
            <a:r>
              <a:rPr lang="cs-CZ" sz="1500" dirty="0" smtClean="0">
                <a:cs typeface="Times New Roman" pitchFamily="18" charset="0"/>
                <a:hlinkClick r:id="rId5"/>
              </a:rPr>
              <a:t>-zajmu/seznam-subjektu-</a:t>
            </a:r>
            <a:r>
              <a:rPr lang="cs-CZ" sz="1500" dirty="0" err="1" smtClean="0">
                <a:cs typeface="Times New Roman" pitchFamily="18" charset="0"/>
                <a:hlinkClick r:id="rId5"/>
              </a:rPr>
              <a:t>verejneho</a:t>
            </a:r>
            <a:r>
              <a:rPr lang="cs-CZ" sz="1500" dirty="0" smtClean="0">
                <a:cs typeface="Times New Roman" pitchFamily="18" charset="0"/>
                <a:hlinkClick r:id="rId5"/>
              </a:rPr>
              <a:t>-zajmu</a:t>
            </a:r>
            <a:r>
              <a:rPr lang="cs-CZ" sz="1500" dirty="0" smtClean="0">
                <a:cs typeface="Times New Roman" pitchFamily="18" charset="0"/>
              </a:rPr>
              <a:t>)</a:t>
            </a:r>
          </a:p>
          <a:p>
            <a:pPr marL="0" indent="0" eaLnBrk="1" hangingPunct="1">
              <a:buFont typeface="Wingdings" pitchFamily="2" charset="2"/>
              <a:buNone/>
              <a:defRPr/>
            </a:pPr>
            <a:endParaRPr lang="cs-CZ" sz="260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cs-CZ" smtClean="0"/>
              <a:t>Výbor pro audit</a:t>
            </a:r>
          </a:p>
        </p:txBody>
      </p:sp>
      <p:sp>
        <p:nvSpPr>
          <p:cNvPr id="50179" name="Rectangle 3"/>
          <p:cNvSpPr>
            <a:spLocks noGrp="1" noChangeArrowheads="1"/>
          </p:cNvSpPr>
          <p:nvPr>
            <p:ph idx="1"/>
          </p:nvPr>
        </p:nvSpPr>
        <p:spPr>
          <a:xfrm>
            <a:off x="685800" y="1700808"/>
            <a:ext cx="7772400" cy="4896544"/>
          </a:xfrm>
        </p:spPr>
        <p:txBody>
          <a:bodyPr/>
          <a:lstStyle/>
          <a:p>
            <a:pPr eaLnBrk="1" hangingPunct="1">
              <a:lnSpc>
                <a:spcPct val="90000"/>
              </a:lnSpc>
              <a:buFont typeface="Wingdings" pitchFamily="2" charset="2"/>
              <a:buBlip>
                <a:blip r:embed="rId2"/>
              </a:buBlip>
            </a:pPr>
            <a:r>
              <a:rPr lang="cs-CZ" altLang="cs-CZ" sz="2100" u="sng" dirty="0" smtClean="0">
                <a:cs typeface="Times New Roman" pitchFamily="18" charset="0"/>
              </a:rPr>
              <a:t>je orgánem subjektu veřejného zájmu</a:t>
            </a:r>
            <a:r>
              <a:rPr lang="cs-CZ" altLang="cs-CZ" sz="2100" dirty="0" smtClean="0">
                <a:cs typeface="Times New Roman" pitchFamily="18" charset="0"/>
              </a:rPr>
              <a:t> a má </a:t>
            </a:r>
            <a:r>
              <a:rPr lang="cs-CZ" altLang="cs-CZ" sz="2100" dirty="0" smtClean="0"/>
              <a:t>min </a:t>
            </a:r>
            <a:r>
              <a:rPr lang="cs-CZ" altLang="cs-CZ" sz="2100" dirty="0" smtClean="0">
                <a:cs typeface="Times New Roman" pitchFamily="18" charset="0"/>
              </a:rPr>
              <a:t>3 členy</a:t>
            </a:r>
          </a:p>
          <a:p>
            <a:pPr eaLnBrk="1" hangingPunct="1">
              <a:lnSpc>
                <a:spcPct val="90000"/>
              </a:lnSpc>
              <a:buFont typeface="Wingdings" pitchFamily="2" charset="2"/>
              <a:buBlip>
                <a:blip r:embed="rId2"/>
              </a:buBlip>
            </a:pPr>
            <a:r>
              <a:rPr lang="cs-CZ" altLang="cs-CZ" sz="2100" dirty="0" smtClean="0">
                <a:cs typeface="Times New Roman" pitchFamily="18" charset="0"/>
              </a:rPr>
              <a:t>členy výboru pro audit jmenuje </a:t>
            </a:r>
            <a:r>
              <a:rPr lang="cs-CZ" altLang="cs-CZ" sz="2100" dirty="0" smtClean="0"/>
              <a:t>n</a:t>
            </a:r>
            <a:r>
              <a:rPr lang="cs-CZ" altLang="cs-CZ" sz="2100" dirty="0" smtClean="0">
                <a:cs typeface="Times New Roman" pitchFamily="18" charset="0"/>
              </a:rPr>
              <a:t>ejvyšší orgán subjektu veřejného zájmu z nevýkonných členů kontrolního orgánu nebo z třetích osob </a:t>
            </a:r>
            <a:endParaRPr lang="cs-CZ" altLang="cs-CZ" sz="2100" dirty="0" smtClean="0"/>
          </a:p>
          <a:p>
            <a:pPr eaLnBrk="1" hangingPunct="1">
              <a:lnSpc>
                <a:spcPct val="90000"/>
              </a:lnSpc>
              <a:buBlip>
                <a:blip r:embed="rId2"/>
              </a:buBlip>
            </a:pPr>
            <a:r>
              <a:rPr lang="cs-CZ" sz="2100" dirty="0" smtClean="0"/>
              <a:t>vyhotoví </a:t>
            </a:r>
            <a:r>
              <a:rPr lang="cs-CZ" sz="2100" dirty="0"/>
              <a:t>jednou ročně </a:t>
            </a:r>
            <a:r>
              <a:rPr lang="cs-CZ" sz="2100" u="sng" dirty="0"/>
              <a:t>zprávu o činnosti</a:t>
            </a:r>
            <a:r>
              <a:rPr lang="cs-CZ" sz="2100" dirty="0"/>
              <a:t>, ve které zhodnotí svoji činnost ve vztahu a poskytne ji </a:t>
            </a:r>
            <a:r>
              <a:rPr lang="cs-CZ" sz="2100" dirty="0" smtClean="0"/>
              <a:t>RVDA</a:t>
            </a:r>
          </a:p>
          <a:p>
            <a:pPr eaLnBrk="1" hangingPunct="1">
              <a:lnSpc>
                <a:spcPct val="90000"/>
              </a:lnSpc>
              <a:buBlip>
                <a:blip r:embed="rId2"/>
              </a:buBlip>
            </a:pPr>
            <a:r>
              <a:rPr lang="cs-CZ" altLang="cs-CZ" sz="2100" dirty="0"/>
              <a:t>z</a:t>
            </a:r>
            <a:r>
              <a:rPr lang="cs-CZ" altLang="cs-CZ" sz="2100" dirty="0" smtClean="0"/>
              <a:t>řizují také státní a národní podniky, dále obchodní korporace, kde má účast více než 50 % OSS, ÚSC, DSO, městská část hl. m. Prahy</a:t>
            </a:r>
          </a:p>
          <a:p>
            <a:pPr eaLnBrk="1" hangingPunct="1">
              <a:lnSpc>
                <a:spcPct val="90000"/>
              </a:lnSpc>
              <a:buFont typeface="Wingdings" pitchFamily="2" charset="2"/>
              <a:buBlip>
                <a:blip r:embed="rId2"/>
              </a:buBlip>
            </a:pPr>
            <a:r>
              <a:rPr lang="cs-CZ" altLang="cs-CZ" sz="2100" dirty="0" smtClean="0"/>
              <a:t>a</a:t>
            </a:r>
            <a:r>
              <a:rPr lang="cs-CZ" altLang="cs-CZ" sz="2100" dirty="0" smtClean="0">
                <a:cs typeface="Times New Roman" pitchFamily="18" charset="0"/>
              </a:rPr>
              <a:t>uditor průběžně podává výboru pro audit zprávy o významných skutečnostech vyplývajících z povinného auditu, zejména o zásadních </a:t>
            </a:r>
            <a:r>
              <a:rPr lang="cs-CZ" altLang="cs-CZ" sz="2100" u="sng" dirty="0" smtClean="0">
                <a:cs typeface="Times New Roman" pitchFamily="18" charset="0"/>
              </a:rPr>
              <a:t>nedostatcích ve vnitřní kontrole</a:t>
            </a:r>
            <a:r>
              <a:rPr lang="cs-CZ" altLang="cs-CZ" sz="2100" dirty="0" smtClean="0">
                <a:cs typeface="Times New Roman" pitchFamily="18" charset="0"/>
              </a:rPr>
              <a:t> ve vztahu k postupu sestavování účetní závěrky nebo konsolidované účetní závěrky</a:t>
            </a:r>
          </a:p>
          <a:p>
            <a:pPr eaLnBrk="1" hangingPunct="1">
              <a:lnSpc>
                <a:spcPct val="90000"/>
              </a:lnSpc>
              <a:buBlip>
                <a:blip r:embed="rId2"/>
              </a:buBlip>
            </a:pPr>
            <a:r>
              <a:rPr lang="cs-CZ" altLang="cs-CZ" sz="1800" dirty="0" smtClean="0">
                <a:hlinkClick r:id="rId3"/>
              </a:rPr>
              <a:t>https</a:t>
            </a:r>
            <a:r>
              <a:rPr lang="cs-CZ" altLang="cs-CZ" sz="1800" dirty="0">
                <a:hlinkClick r:id="rId3"/>
              </a:rPr>
              <a:t>://</a:t>
            </a:r>
            <a:r>
              <a:rPr lang="cs-CZ" altLang="cs-CZ" sz="1800" dirty="0" smtClean="0">
                <a:hlinkClick r:id="rId3"/>
              </a:rPr>
              <a:t>www.rvda.cz/subjekty-verejneho-zajmu/vybory-pro-audit/vybory-pro-audit-subjektu-verejneho-zajmu</a:t>
            </a:r>
            <a:endParaRPr lang="cs-CZ" altLang="cs-CZ" sz="1800" dirty="0" smtClean="0"/>
          </a:p>
          <a:p>
            <a:pPr eaLnBrk="1" hangingPunct="1">
              <a:lnSpc>
                <a:spcPct val="90000"/>
              </a:lnSpc>
              <a:buBlip>
                <a:blip r:embed="rId2"/>
              </a:buBlip>
            </a:pPr>
            <a:endParaRPr lang="cs-CZ" altLang="cs-CZ" sz="2200"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cs-CZ" smtClean="0"/>
              <a:t>Výbor pro audit</a:t>
            </a:r>
          </a:p>
        </p:txBody>
      </p:sp>
      <p:sp>
        <p:nvSpPr>
          <p:cNvPr id="51203" name="Rectangle 3"/>
          <p:cNvSpPr>
            <a:spLocks noGrp="1" noChangeArrowheads="1"/>
          </p:cNvSpPr>
          <p:nvPr>
            <p:ph idx="1"/>
          </p:nvPr>
        </p:nvSpPr>
        <p:spPr>
          <a:xfrm>
            <a:off x="683568" y="1700808"/>
            <a:ext cx="7772400" cy="4609107"/>
          </a:xfrm>
        </p:spPr>
        <p:txBody>
          <a:bodyPr/>
          <a:lstStyle/>
          <a:p>
            <a:pPr eaLnBrk="1" hangingPunct="1">
              <a:buBlip>
                <a:blip r:embed="rId2"/>
              </a:buBlip>
            </a:pPr>
            <a:r>
              <a:rPr lang="cs-CZ" altLang="cs-CZ" sz="2200" dirty="0" smtClean="0">
                <a:cs typeface="Times New Roman" pitchFamily="18" charset="0"/>
              </a:rPr>
              <a:t>sleduje postup sestavování </a:t>
            </a:r>
            <a:r>
              <a:rPr lang="cs-CZ" altLang="cs-CZ" sz="2200" dirty="0">
                <a:cs typeface="Times New Roman" pitchFamily="18" charset="0"/>
              </a:rPr>
              <a:t>(</a:t>
            </a:r>
            <a:r>
              <a:rPr lang="cs-CZ" altLang="cs-CZ" sz="2200" dirty="0" smtClean="0">
                <a:cs typeface="Times New Roman" pitchFamily="18" charset="0"/>
              </a:rPr>
              <a:t>konsolidované) účetní závěrky</a:t>
            </a:r>
          </a:p>
          <a:p>
            <a:pPr eaLnBrk="1" hangingPunct="1">
              <a:buBlip>
                <a:blip r:embed="rId2"/>
              </a:buBlip>
            </a:pPr>
            <a:r>
              <a:rPr lang="cs-CZ" altLang="cs-CZ" sz="2200" dirty="0" smtClean="0">
                <a:cs typeface="Times New Roman" pitchFamily="18" charset="0"/>
              </a:rPr>
              <a:t>sleduje účinnost vnitřní kontroly společnosti, systému řízení rizik a případně vnitřního auditu</a:t>
            </a:r>
          </a:p>
          <a:p>
            <a:pPr eaLnBrk="1" hangingPunct="1">
              <a:buBlip>
                <a:blip r:embed="rId2"/>
              </a:buBlip>
            </a:pPr>
            <a:r>
              <a:rPr lang="cs-CZ" altLang="cs-CZ" sz="2200" dirty="0" smtClean="0">
                <a:cs typeface="Times New Roman" pitchFamily="18" charset="0"/>
              </a:rPr>
              <a:t>sleduje proces povinného auditu </a:t>
            </a:r>
            <a:r>
              <a:rPr lang="cs-CZ" altLang="cs-CZ" sz="2200" dirty="0">
                <a:cs typeface="Times New Roman" pitchFamily="18" charset="0"/>
              </a:rPr>
              <a:t>(</a:t>
            </a:r>
            <a:r>
              <a:rPr lang="cs-CZ" altLang="cs-CZ" sz="2200" dirty="0" smtClean="0">
                <a:cs typeface="Times New Roman" pitchFamily="18" charset="0"/>
              </a:rPr>
              <a:t>konsolidované) účetní závěrky</a:t>
            </a:r>
            <a:endParaRPr lang="cs-CZ" altLang="cs-CZ" sz="2200" dirty="0" smtClean="0"/>
          </a:p>
          <a:p>
            <a:pPr eaLnBrk="1" hangingPunct="1">
              <a:buFont typeface="Wingdings" pitchFamily="2" charset="2"/>
              <a:buBlip>
                <a:blip r:embed="rId2"/>
              </a:buBlip>
            </a:pPr>
            <a:r>
              <a:rPr lang="cs-CZ" altLang="cs-CZ" sz="2200" dirty="0" smtClean="0">
                <a:cs typeface="Times New Roman" pitchFamily="18" charset="0"/>
              </a:rPr>
              <a:t>posuzuje nezávislost auditora a zejména poskytování doplňkových služeb auditované osobě </a:t>
            </a:r>
            <a:endParaRPr lang="cs-CZ" altLang="cs-CZ" sz="2200" dirty="0" smtClean="0"/>
          </a:p>
          <a:p>
            <a:pPr eaLnBrk="1" hangingPunct="1">
              <a:buFont typeface="Wingdings" pitchFamily="2" charset="2"/>
              <a:buBlip>
                <a:blip r:embed="rId2"/>
              </a:buBlip>
            </a:pPr>
            <a:r>
              <a:rPr lang="cs-CZ" altLang="cs-CZ" sz="2200" dirty="0" smtClean="0">
                <a:cs typeface="Times New Roman" pitchFamily="18" charset="0"/>
              </a:rPr>
              <a:t>doporučuje auditora kontrolnímu orgánu s odůvodněním</a:t>
            </a:r>
          </a:p>
          <a:p>
            <a:pPr eaLnBrk="1" hangingPunct="1">
              <a:buBlip>
                <a:blip r:embed="rId2"/>
              </a:buBlip>
            </a:pPr>
            <a:r>
              <a:rPr lang="cs-CZ" sz="2200" dirty="0"/>
              <a:t>posuzuje, zda bude auditorská zakázka předmětem přezkumu řízení kvality </a:t>
            </a:r>
            <a:r>
              <a:rPr lang="cs-CZ" sz="2200" dirty="0" smtClean="0"/>
              <a:t>jiným auditorem</a:t>
            </a:r>
            <a:endParaRPr lang="cs-CZ" altLang="cs-CZ" sz="2200" dirty="0" smtClean="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cs-CZ" sz="4000" smtClean="0"/>
              <a:t>Zvláštní </a:t>
            </a:r>
            <a:r>
              <a:rPr lang="cs-CZ" sz="4000" smtClean="0">
                <a:cs typeface="Times New Roman" pitchFamily="18" charset="0"/>
              </a:rPr>
              <a:t>po</a:t>
            </a:r>
            <a:r>
              <a:rPr lang="cs-CZ" sz="4000" smtClean="0"/>
              <a:t>ž</a:t>
            </a:r>
            <a:r>
              <a:rPr lang="cs-CZ" sz="4000" smtClean="0">
                <a:cs typeface="Times New Roman" pitchFamily="18" charset="0"/>
              </a:rPr>
              <a:t>adavky nezávislosti</a:t>
            </a:r>
            <a:r>
              <a:rPr lang="cs-CZ" smtClean="0"/>
              <a:t> </a:t>
            </a:r>
          </a:p>
        </p:txBody>
      </p:sp>
      <p:sp>
        <p:nvSpPr>
          <p:cNvPr id="52227" name="Rectangle 3"/>
          <p:cNvSpPr>
            <a:spLocks noGrp="1" noChangeArrowheads="1"/>
          </p:cNvSpPr>
          <p:nvPr>
            <p:ph idx="1"/>
          </p:nvPr>
        </p:nvSpPr>
        <p:spPr>
          <a:xfrm>
            <a:off x="685800" y="1557338"/>
            <a:ext cx="7772400" cy="4968006"/>
          </a:xfrm>
        </p:spPr>
        <p:txBody>
          <a:bodyPr/>
          <a:lstStyle/>
          <a:p>
            <a:pPr marL="0" indent="0" algn="ctr" eaLnBrk="1" hangingPunct="1">
              <a:lnSpc>
                <a:spcPct val="90000"/>
              </a:lnSpc>
              <a:buFont typeface="Wingdings" pitchFamily="2" charset="2"/>
              <a:buNone/>
            </a:pPr>
            <a:r>
              <a:rPr lang="cs-CZ" altLang="cs-CZ" sz="2400" dirty="0" smtClean="0">
                <a:cs typeface="Times New Roman" pitchFamily="18" charset="0"/>
              </a:rPr>
              <a:t>Auditoři, kteří provádějí povinný audit subjektu veřejného zájmu</a:t>
            </a:r>
            <a:r>
              <a:rPr lang="cs-CZ" altLang="cs-CZ" sz="2400" dirty="0" smtClean="0"/>
              <a:t> </a:t>
            </a:r>
            <a:r>
              <a:rPr lang="cs-CZ" altLang="cs-CZ" sz="2400" dirty="0" smtClean="0">
                <a:cs typeface="Times New Roman" pitchFamily="18" charset="0"/>
              </a:rPr>
              <a:t>jsou povinni</a:t>
            </a:r>
            <a:r>
              <a:rPr lang="cs-CZ" altLang="cs-CZ" sz="2400" dirty="0"/>
              <a:t> </a:t>
            </a:r>
            <a:r>
              <a:rPr lang="cs-CZ" sz="2400" dirty="0" smtClean="0"/>
              <a:t>zveřejnit </a:t>
            </a:r>
          </a:p>
          <a:p>
            <a:pPr marL="0" indent="0" algn="ctr" eaLnBrk="1" hangingPunct="1">
              <a:lnSpc>
                <a:spcPct val="90000"/>
              </a:lnSpc>
              <a:buFont typeface="Wingdings" pitchFamily="2" charset="2"/>
              <a:buNone/>
            </a:pPr>
            <a:r>
              <a:rPr lang="cs-CZ" sz="2400" u="sng" dirty="0" smtClean="0"/>
              <a:t>výroční </a:t>
            </a:r>
            <a:r>
              <a:rPr lang="cs-CZ" sz="2400" u="sng" dirty="0"/>
              <a:t>zprávu o </a:t>
            </a:r>
            <a:r>
              <a:rPr lang="cs-CZ" sz="2400" u="sng" dirty="0" smtClean="0"/>
              <a:t>transparentnosti</a:t>
            </a:r>
            <a:r>
              <a:rPr lang="cs-CZ" sz="2400" dirty="0" smtClean="0"/>
              <a:t>.</a:t>
            </a:r>
            <a:endParaRPr lang="cs-CZ" altLang="zh-CN" sz="2400" dirty="0" smtClean="0"/>
          </a:p>
          <a:p>
            <a:pPr marL="0" indent="0" algn="ctr">
              <a:buNone/>
            </a:pPr>
            <a:r>
              <a:rPr lang="cs-CZ" altLang="zh-CN" sz="2200" dirty="0">
                <a:cs typeface="Times New Roman" pitchFamily="18" charset="0"/>
                <a:hlinkClick r:id="rId2"/>
              </a:rPr>
              <a:t>https://</a:t>
            </a:r>
            <a:r>
              <a:rPr lang="cs-CZ" altLang="zh-CN" sz="2200" dirty="0" smtClean="0">
                <a:cs typeface="Times New Roman" pitchFamily="18" charset="0"/>
                <a:hlinkClick r:id="rId2"/>
              </a:rPr>
              <a:t>www.rvda.cz/auditori-svz</a:t>
            </a:r>
            <a:endParaRPr lang="cs-CZ" altLang="zh-CN" sz="2200" dirty="0" smtClean="0">
              <a:cs typeface="Times New Roman" pitchFamily="18" charset="0"/>
            </a:endParaRPr>
          </a:p>
          <a:p>
            <a:pPr marL="0" indent="0">
              <a:buNone/>
            </a:pPr>
            <a:r>
              <a:rPr lang="cs-CZ" sz="2200" dirty="0" smtClean="0"/>
              <a:t>Max doba </a:t>
            </a:r>
            <a:r>
              <a:rPr lang="cs-CZ" sz="2200" dirty="0"/>
              <a:t>trvání </a:t>
            </a:r>
            <a:r>
              <a:rPr lang="cs-CZ" sz="2200" dirty="0" smtClean="0"/>
              <a:t>první zakázky auditora </a:t>
            </a:r>
            <a:r>
              <a:rPr lang="cs-CZ" sz="2200" u="sng" dirty="0" smtClean="0"/>
              <a:t>nesmí </a:t>
            </a:r>
            <a:r>
              <a:rPr lang="cs-CZ" sz="2200" u="sng" dirty="0"/>
              <a:t>překročit </a:t>
            </a:r>
            <a:r>
              <a:rPr lang="cs-CZ" sz="2200" u="sng" dirty="0" smtClean="0"/>
              <a:t>10 let</a:t>
            </a:r>
            <a:r>
              <a:rPr lang="cs-CZ" sz="2200" dirty="0" smtClean="0"/>
              <a:t>, pak nesní u téhož SVZ provádět povinný audit násl. 4 roky. Max 20 let, jestliže po 10 letech výběrové řízení.</a:t>
            </a:r>
            <a:endParaRPr lang="cs-CZ" sz="2200" dirty="0"/>
          </a:p>
          <a:p>
            <a:pPr marL="0" indent="0" eaLnBrk="1" hangingPunct="1">
              <a:lnSpc>
                <a:spcPct val="90000"/>
              </a:lnSpc>
              <a:buFont typeface="Wingdings" pitchFamily="2" charset="2"/>
              <a:buNone/>
            </a:pPr>
            <a:endParaRPr lang="cs-CZ" altLang="zh-CN" sz="2200" u="sng" dirty="0" smtClean="0">
              <a:cs typeface="Times New Roman" pitchFamily="18" charset="0"/>
            </a:endParaRPr>
          </a:p>
          <a:p>
            <a:pPr marL="0" indent="0" eaLnBrk="1" hangingPunct="1">
              <a:lnSpc>
                <a:spcPct val="90000"/>
              </a:lnSpc>
              <a:buFont typeface="Wingdings" pitchFamily="2" charset="2"/>
              <a:buNone/>
            </a:pPr>
            <a:r>
              <a:rPr lang="cs-CZ" altLang="zh-CN" sz="2200" u="sng" dirty="0" smtClean="0">
                <a:cs typeface="Times New Roman" pitchFamily="18" charset="0"/>
              </a:rPr>
              <a:t>Klíčový auditorský partner</a:t>
            </a:r>
            <a:r>
              <a:rPr lang="cs-CZ" altLang="zh-CN" sz="2200" dirty="0" smtClean="0">
                <a:cs typeface="Times New Roman" pitchFamily="18" charset="0"/>
              </a:rPr>
              <a:t> odpovědný za provádění povinného</a:t>
            </a:r>
            <a:r>
              <a:rPr lang="cs-CZ" altLang="zh-CN" sz="2200" dirty="0" smtClean="0"/>
              <a:t> </a:t>
            </a:r>
            <a:r>
              <a:rPr lang="cs-CZ" altLang="zh-CN" sz="2200" dirty="0" smtClean="0">
                <a:cs typeface="Times New Roman" pitchFamily="18" charset="0"/>
              </a:rPr>
              <a:t>auditu SVZ musí být při provádění auditorské zakázky </a:t>
            </a:r>
            <a:r>
              <a:rPr lang="cs-CZ" altLang="zh-CN" sz="2200" u="sng" dirty="0" smtClean="0">
                <a:cs typeface="Times New Roman" pitchFamily="18" charset="0"/>
              </a:rPr>
              <a:t>vystřídán nejpozději do 7</a:t>
            </a:r>
            <a:r>
              <a:rPr lang="cs-CZ" altLang="zh-CN" sz="2200" u="sng" dirty="0" smtClean="0"/>
              <a:t> </a:t>
            </a:r>
            <a:r>
              <a:rPr lang="cs-CZ" altLang="zh-CN" sz="2200" u="sng" dirty="0" smtClean="0">
                <a:cs typeface="Times New Roman" pitchFamily="18" charset="0"/>
              </a:rPr>
              <a:t>let</a:t>
            </a:r>
            <a:r>
              <a:rPr lang="cs-CZ" altLang="zh-CN" sz="2200" dirty="0" smtClean="0">
                <a:cs typeface="Times New Roman" pitchFamily="18" charset="0"/>
              </a:rPr>
              <a:t> ode dne určení auditora a může opět provádět auditorskou činnost v  tomto SVZ nejdříve po uplynutí 3 let.</a:t>
            </a:r>
          </a:p>
          <a:p>
            <a:pPr marL="0" indent="0" eaLnBrk="1" hangingPunct="1">
              <a:lnSpc>
                <a:spcPct val="90000"/>
              </a:lnSpc>
              <a:buFont typeface="Wingdings" pitchFamily="2" charset="2"/>
              <a:buNone/>
            </a:pPr>
            <a:endParaRPr lang="cs-CZ" altLang="zh-CN" sz="1100" dirty="0" smtClean="0">
              <a:cs typeface="Times New Roman" pitchFamily="18" charset="0"/>
            </a:endParaRPr>
          </a:p>
          <a:p>
            <a:pPr eaLnBrk="1" hangingPunct="1">
              <a:lnSpc>
                <a:spcPct val="90000"/>
              </a:lnSpc>
              <a:buClr>
                <a:srgbClr val="C00000"/>
              </a:buClr>
              <a:buFont typeface="Wingdings" panose="05000000000000000000" pitchFamily="2" charset="2"/>
              <a:buChar char="Ø"/>
            </a:pPr>
            <a:r>
              <a:rPr lang="cs-CZ" altLang="zh-CN" sz="2200" dirty="0" smtClean="0">
                <a:cs typeface="Times New Roman" pitchFamily="18" charset="0"/>
              </a:rPr>
              <a:t>viz čl. 13 a 17 nařízení EP a Rady č. 537/2014</a:t>
            </a:r>
          </a:p>
          <a:p>
            <a:pPr marL="0" indent="0" eaLnBrk="1" hangingPunct="1">
              <a:lnSpc>
                <a:spcPct val="90000"/>
              </a:lnSpc>
              <a:buFont typeface="Wingdings" pitchFamily="2" charset="2"/>
              <a:buNone/>
            </a:pPr>
            <a:endParaRPr lang="cs-CZ" altLang="cs-CZ" sz="2200" dirty="0" smtClean="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cs-CZ" sz="2800" dirty="0" smtClean="0"/>
              <a:t>Účetní závěrka – z. č. 563/91 Sb., o účetnictví</a:t>
            </a:r>
          </a:p>
        </p:txBody>
      </p:sp>
      <p:sp>
        <p:nvSpPr>
          <p:cNvPr id="9219" name="Rectangle 3"/>
          <p:cNvSpPr>
            <a:spLocks noGrp="1" noChangeArrowheads="1"/>
          </p:cNvSpPr>
          <p:nvPr>
            <p:ph idx="1"/>
          </p:nvPr>
        </p:nvSpPr>
        <p:spPr>
          <a:xfrm>
            <a:off x="685800" y="1676400"/>
            <a:ext cx="7772400" cy="5064968"/>
          </a:xfrm>
        </p:spPr>
        <p:txBody>
          <a:bodyPr/>
          <a:lstStyle/>
          <a:p>
            <a:pPr eaLnBrk="1" hangingPunct="1">
              <a:lnSpc>
                <a:spcPct val="90000"/>
              </a:lnSpc>
              <a:buFont typeface="Wingdings" pitchFamily="2" charset="2"/>
              <a:buBlip>
                <a:blip r:embed="rId2"/>
              </a:buBlip>
            </a:pPr>
            <a:r>
              <a:rPr lang="cs-CZ" altLang="cs-CZ" sz="2100" dirty="0" smtClean="0">
                <a:cs typeface="Times New Roman" pitchFamily="18" charset="0"/>
              </a:rPr>
              <a:t>rozvaha (bilance)</a:t>
            </a:r>
            <a:r>
              <a:rPr lang="cs-CZ" altLang="cs-CZ" sz="2100" dirty="0" smtClean="0"/>
              <a:t>, </a:t>
            </a:r>
            <a:r>
              <a:rPr lang="cs-CZ" altLang="cs-CZ" sz="2100" dirty="0" smtClean="0">
                <a:cs typeface="Times New Roman" pitchFamily="18" charset="0"/>
              </a:rPr>
              <a:t>výkaz zisku a ztráty</a:t>
            </a:r>
            <a:r>
              <a:rPr lang="cs-CZ" altLang="cs-CZ" sz="2100" dirty="0" smtClean="0"/>
              <a:t>, </a:t>
            </a:r>
            <a:r>
              <a:rPr lang="cs-CZ" altLang="cs-CZ" sz="2100" dirty="0" smtClean="0">
                <a:cs typeface="Times New Roman" pitchFamily="18" charset="0"/>
              </a:rPr>
              <a:t>příloha, přehled o peněžních tocích a přehled o změnách vlastního kapitálu (obchodní společnosti, nemusí malé a mikro ÚJ)</a:t>
            </a:r>
            <a:endParaRPr lang="cs-CZ" altLang="cs-CZ" sz="2100" dirty="0" smtClean="0"/>
          </a:p>
          <a:p>
            <a:pPr eaLnBrk="1" hangingPunct="1">
              <a:lnSpc>
                <a:spcPct val="90000"/>
              </a:lnSpc>
              <a:buClr>
                <a:srgbClr val="C00000"/>
              </a:buClr>
              <a:buFont typeface="Wingdings" panose="05000000000000000000" pitchFamily="2" charset="2"/>
              <a:buChar char="Ø"/>
            </a:pPr>
            <a:r>
              <a:rPr lang="cs-CZ" altLang="cs-CZ" sz="2100" dirty="0" smtClean="0">
                <a:cs typeface="Times New Roman" pitchFamily="18" charset="0"/>
              </a:rPr>
              <a:t>řádn</a:t>
            </a:r>
            <a:r>
              <a:rPr lang="cs-CZ" altLang="cs-CZ" sz="2100" dirty="0" smtClean="0"/>
              <a:t>á,</a:t>
            </a:r>
            <a:r>
              <a:rPr lang="cs-CZ" altLang="cs-CZ" sz="2100" dirty="0" smtClean="0">
                <a:cs typeface="Times New Roman" pitchFamily="18" charset="0"/>
              </a:rPr>
              <a:t> mimořádná, mezitímní účetní závěrk</a:t>
            </a:r>
            <a:r>
              <a:rPr lang="cs-CZ" altLang="cs-CZ" sz="2100" dirty="0" smtClean="0"/>
              <a:t>a</a:t>
            </a:r>
            <a:r>
              <a:rPr lang="cs-CZ" altLang="cs-CZ" sz="2100" dirty="0" smtClean="0">
                <a:cs typeface="Times New Roman" pitchFamily="18" charset="0"/>
              </a:rPr>
              <a:t/>
            </a:r>
            <a:br>
              <a:rPr lang="cs-CZ" altLang="cs-CZ" sz="2100" dirty="0" smtClean="0">
                <a:cs typeface="Times New Roman" pitchFamily="18" charset="0"/>
              </a:rPr>
            </a:br>
            <a:endParaRPr lang="cs-CZ" altLang="cs-CZ" sz="1100" dirty="0" smtClean="0">
              <a:cs typeface="Times New Roman" pitchFamily="18" charset="0"/>
            </a:endParaRPr>
          </a:p>
          <a:p>
            <a:pPr marL="0" indent="0" algn="ctr" eaLnBrk="1" hangingPunct="1">
              <a:lnSpc>
                <a:spcPct val="90000"/>
              </a:lnSpc>
              <a:buClr>
                <a:srgbClr val="C00000"/>
              </a:buClr>
              <a:buNone/>
            </a:pPr>
            <a:r>
              <a:rPr lang="cs-CZ" altLang="cs-CZ" sz="2100" dirty="0" smtClean="0">
                <a:cs typeface="Times New Roman" pitchFamily="18" charset="0"/>
              </a:rPr>
              <a:t>Účetní jednotky jsou povinny vést účetnictví tak, aby </a:t>
            </a:r>
            <a:endParaRPr lang="cs-CZ" altLang="cs-CZ" sz="2100" dirty="0" smtClean="0"/>
          </a:p>
          <a:p>
            <a:pPr algn="ctr" eaLnBrk="1" hangingPunct="1">
              <a:buNone/>
            </a:pPr>
            <a:r>
              <a:rPr lang="cs-CZ" altLang="cs-CZ" sz="2100" u="sng" dirty="0" smtClean="0">
                <a:solidFill>
                  <a:schemeClr val="hlink"/>
                </a:solidFill>
                <a:cs typeface="Times New Roman" pitchFamily="18" charset="0"/>
              </a:rPr>
              <a:t>účetní </a:t>
            </a:r>
            <a:r>
              <a:rPr lang="cs-CZ" altLang="cs-CZ" sz="2100" u="sng" dirty="0">
                <a:solidFill>
                  <a:schemeClr val="hlink"/>
                </a:solidFill>
                <a:cs typeface="Times New Roman" pitchFamily="18" charset="0"/>
              </a:rPr>
              <a:t>závěrka</a:t>
            </a:r>
            <a:r>
              <a:rPr lang="cs-CZ" altLang="cs-CZ" sz="2100" dirty="0">
                <a:cs typeface="Times New Roman" pitchFamily="18" charset="0"/>
              </a:rPr>
              <a:t> </a:t>
            </a:r>
            <a:endParaRPr lang="cs-CZ" altLang="cs-CZ" sz="2100" dirty="0"/>
          </a:p>
          <a:p>
            <a:pPr algn="ctr" eaLnBrk="1" hangingPunct="1">
              <a:buNone/>
            </a:pPr>
            <a:r>
              <a:rPr lang="cs-CZ" sz="2100" dirty="0"/>
              <a:t>byla sestavena na jeho základě srozumitelně a podávala</a:t>
            </a:r>
          </a:p>
          <a:p>
            <a:pPr algn="ctr" eaLnBrk="1" hangingPunct="1">
              <a:buNone/>
            </a:pPr>
            <a:r>
              <a:rPr lang="cs-CZ" sz="2100" dirty="0"/>
              <a:t> </a:t>
            </a:r>
            <a:r>
              <a:rPr lang="cs-CZ" altLang="cs-CZ" sz="2100" u="sng" dirty="0">
                <a:solidFill>
                  <a:schemeClr val="hlink"/>
                </a:solidFill>
                <a:cs typeface="Times New Roman" pitchFamily="18" charset="0"/>
              </a:rPr>
              <a:t>věrný a poctivý obraz</a:t>
            </a:r>
            <a:r>
              <a:rPr lang="cs-CZ" altLang="cs-CZ" sz="2100" dirty="0">
                <a:cs typeface="Times New Roman" pitchFamily="18" charset="0"/>
              </a:rPr>
              <a:t> </a:t>
            </a:r>
            <a:endParaRPr lang="cs-CZ" altLang="cs-CZ" sz="2100" dirty="0"/>
          </a:p>
          <a:p>
            <a:pPr algn="ctr" eaLnBrk="1" hangingPunct="1">
              <a:buNone/>
            </a:pPr>
            <a:r>
              <a:rPr lang="cs-CZ" altLang="cs-CZ" sz="2100" u="sng" dirty="0">
                <a:solidFill>
                  <a:schemeClr val="hlink"/>
                </a:solidFill>
                <a:cs typeface="Times New Roman" pitchFamily="18" charset="0"/>
              </a:rPr>
              <a:t>předmětu účetnictví</a:t>
            </a:r>
            <a:r>
              <a:rPr lang="cs-CZ" altLang="cs-CZ" sz="2100" dirty="0">
                <a:solidFill>
                  <a:schemeClr val="hlink"/>
                </a:solidFill>
                <a:cs typeface="Times New Roman" pitchFamily="18" charset="0"/>
              </a:rPr>
              <a:t> a finanční situace účetní jednotky </a:t>
            </a:r>
          </a:p>
          <a:p>
            <a:pPr algn="ctr" eaLnBrk="1" hangingPunct="1">
              <a:buNone/>
            </a:pPr>
            <a:r>
              <a:rPr lang="cs-CZ" sz="2100" dirty="0"/>
              <a:t>tak, aby na jejím základě mohla osoba, která tyto informace využívá (</a:t>
            </a:r>
            <a:r>
              <a:rPr lang="cs-CZ" sz="2100" u="sng" dirty="0"/>
              <a:t>uživatel</a:t>
            </a:r>
            <a:r>
              <a:rPr lang="cs-CZ" sz="2100" dirty="0"/>
              <a:t>), činit </a:t>
            </a:r>
            <a:r>
              <a:rPr lang="cs-CZ" sz="2100" u="sng" dirty="0"/>
              <a:t>ekonomická rozhodnutí</a:t>
            </a:r>
            <a:r>
              <a:rPr lang="cs-CZ" sz="2100" dirty="0" smtClean="0"/>
              <a:t>.</a:t>
            </a:r>
          </a:p>
          <a:p>
            <a:pPr marL="0" indent="0" eaLnBrk="1" hangingPunct="1">
              <a:buClr>
                <a:schemeClr val="hlink"/>
              </a:buClr>
              <a:buNone/>
            </a:pPr>
            <a:r>
              <a:rPr lang="cs-CZ" altLang="cs-CZ" sz="2000" dirty="0" smtClean="0"/>
              <a:t>ÚJ účtují o stavu </a:t>
            </a:r>
            <a:r>
              <a:rPr lang="cs-CZ" altLang="cs-CZ" sz="2000" dirty="0"/>
              <a:t>a pohybu majetku a jiných </a:t>
            </a:r>
            <a:r>
              <a:rPr lang="cs-CZ" altLang="cs-CZ" sz="2000" dirty="0" smtClean="0"/>
              <a:t>aktiv, stavu </a:t>
            </a:r>
            <a:r>
              <a:rPr lang="cs-CZ" altLang="cs-CZ" sz="2000" dirty="0"/>
              <a:t>a pohybu závazků včetně dluhů a jiných </a:t>
            </a:r>
            <a:r>
              <a:rPr lang="cs-CZ" altLang="cs-CZ" sz="2000" dirty="0" smtClean="0"/>
              <a:t>pasiv, nákladech </a:t>
            </a:r>
            <a:r>
              <a:rPr lang="cs-CZ" altLang="cs-CZ" sz="2000" dirty="0"/>
              <a:t>a </a:t>
            </a:r>
            <a:r>
              <a:rPr lang="cs-CZ" altLang="cs-CZ" sz="2000" dirty="0" smtClean="0"/>
              <a:t>výnosech, výsledku hospodaření.</a:t>
            </a:r>
            <a:endParaRPr lang="cs-CZ" altLang="cs-CZ" sz="2000" dirty="0"/>
          </a:p>
          <a:p>
            <a:pPr algn="ctr" eaLnBrk="1" hangingPunct="1">
              <a:buNone/>
            </a:pPr>
            <a:endParaRPr lang="cs-CZ" altLang="cs-CZ" sz="2100" dirty="0"/>
          </a:p>
          <a:p>
            <a:pPr marL="0" indent="0" eaLnBrk="1" hangingPunct="1">
              <a:lnSpc>
                <a:spcPct val="90000"/>
              </a:lnSpc>
              <a:buClr>
                <a:srgbClr val="C00000"/>
              </a:buClr>
              <a:buNone/>
            </a:pPr>
            <a:endParaRPr lang="cs-CZ" altLang="cs-CZ" sz="2000" dirty="0" smtClean="0">
              <a:cs typeface="Times New Roman" pitchFamily="18" charset="0"/>
            </a:endParaRPr>
          </a:p>
        </p:txBody>
      </p:sp>
    </p:spTree>
  </p:cSld>
  <p:clrMapOvr>
    <a:masterClrMapping/>
  </p:clrMapOvr>
  <p:transition advTm="204111">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cs-CZ" sz="4000" smtClean="0"/>
              <a:t>Zvláštní </a:t>
            </a:r>
            <a:r>
              <a:rPr lang="cs-CZ" sz="4000" smtClean="0">
                <a:cs typeface="Times New Roman" pitchFamily="18" charset="0"/>
              </a:rPr>
              <a:t>po</a:t>
            </a:r>
            <a:r>
              <a:rPr lang="cs-CZ" sz="4000" smtClean="0"/>
              <a:t>ž</a:t>
            </a:r>
            <a:r>
              <a:rPr lang="cs-CZ" sz="4000" smtClean="0">
                <a:cs typeface="Times New Roman" pitchFamily="18" charset="0"/>
              </a:rPr>
              <a:t>adavky nezávislosti</a:t>
            </a:r>
            <a:r>
              <a:rPr lang="cs-CZ" smtClean="0"/>
              <a:t> </a:t>
            </a:r>
          </a:p>
        </p:txBody>
      </p:sp>
      <p:sp>
        <p:nvSpPr>
          <p:cNvPr id="52227" name="Rectangle 3"/>
          <p:cNvSpPr>
            <a:spLocks noGrp="1" noChangeArrowheads="1"/>
          </p:cNvSpPr>
          <p:nvPr>
            <p:ph idx="1"/>
          </p:nvPr>
        </p:nvSpPr>
        <p:spPr>
          <a:xfrm>
            <a:off x="685800" y="1557338"/>
            <a:ext cx="7772400" cy="4968006"/>
          </a:xfrm>
        </p:spPr>
        <p:txBody>
          <a:bodyPr/>
          <a:lstStyle/>
          <a:p>
            <a:pPr marL="0" indent="0">
              <a:buNone/>
            </a:pPr>
            <a:r>
              <a:rPr lang="cs-CZ" altLang="cs-CZ" sz="2200" dirty="0" smtClean="0">
                <a:cs typeface="Times New Roman" pitchFamily="18" charset="0"/>
              </a:rPr>
              <a:t>Auditoři, kteří provádějí povinný audit </a:t>
            </a:r>
            <a:r>
              <a:rPr lang="cs-CZ" altLang="cs-CZ" sz="2200" u="sng" dirty="0" smtClean="0">
                <a:cs typeface="Times New Roman" pitchFamily="18" charset="0"/>
              </a:rPr>
              <a:t>subjektu veřejného zájmu</a:t>
            </a:r>
            <a:r>
              <a:rPr lang="cs-CZ" altLang="cs-CZ" sz="2200" dirty="0" smtClean="0"/>
              <a:t>, </a:t>
            </a:r>
            <a:r>
              <a:rPr lang="cs-CZ" sz="2200" dirty="0" smtClean="0"/>
              <a:t>ani </a:t>
            </a:r>
            <a:r>
              <a:rPr lang="cs-CZ" sz="2200" dirty="0"/>
              <a:t>žádný člen </a:t>
            </a:r>
            <a:r>
              <a:rPr lang="cs-CZ" sz="2200" dirty="0" smtClean="0"/>
              <a:t>sítě </a:t>
            </a:r>
            <a:r>
              <a:rPr lang="cs-CZ" sz="2200" u="sng" dirty="0" smtClean="0"/>
              <a:t>nesmí </a:t>
            </a:r>
            <a:r>
              <a:rPr lang="cs-CZ" sz="2200" u="sng" dirty="0"/>
              <a:t>přímo ani nepřímo poskytovat </a:t>
            </a:r>
            <a:r>
              <a:rPr lang="cs-CZ" sz="2200" dirty="0" smtClean="0"/>
              <a:t>auditovanému </a:t>
            </a:r>
            <a:r>
              <a:rPr lang="cs-CZ" sz="2200" dirty="0"/>
              <a:t>subjektu, jeho mateřskému podniku ani podnikům, které ovládá, </a:t>
            </a:r>
            <a:r>
              <a:rPr lang="cs-CZ" sz="2200" u="sng" dirty="0"/>
              <a:t>žádné zakázané </a:t>
            </a:r>
            <a:r>
              <a:rPr lang="cs-CZ" sz="2200" u="sng" dirty="0" err="1"/>
              <a:t>neauditorské</a:t>
            </a:r>
            <a:r>
              <a:rPr lang="cs-CZ" sz="2200" u="sng" dirty="0"/>
              <a:t> </a:t>
            </a:r>
            <a:r>
              <a:rPr lang="cs-CZ" sz="2200" u="sng" dirty="0" smtClean="0"/>
              <a:t>služby</a:t>
            </a:r>
            <a:r>
              <a:rPr lang="cs-CZ" sz="2200" dirty="0" smtClean="0"/>
              <a:t>: </a:t>
            </a:r>
          </a:p>
          <a:p>
            <a:pPr>
              <a:buClr>
                <a:srgbClr val="FF0000"/>
              </a:buClr>
              <a:buFont typeface="Wingdings" panose="05000000000000000000" pitchFamily="2" charset="2"/>
              <a:buChar char="Ø"/>
            </a:pPr>
            <a:r>
              <a:rPr lang="cs-CZ" sz="2200" dirty="0"/>
              <a:t>poskytování daňových služeb </a:t>
            </a:r>
            <a:endParaRPr lang="cs-CZ" sz="2200" dirty="0" smtClean="0"/>
          </a:p>
          <a:p>
            <a:pPr>
              <a:buClr>
                <a:srgbClr val="FF0000"/>
              </a:buClr>
              <a:buFont typeface="Wingdings" panose="05000000000000000000" pitchFamily="2" charset="2"/>
              <a:buChar char="Ø"/>
            </a:pPr>
            <a:r>
              <a:rPr lang="cs-CZ" sz="2200" dirty="0"/>
              <a:t>služby zahrnující účast na řízení a rozhodování </a:t>
            </a:r>
            <a:endParaRPr lang="cs-CZ" sz="2200" dirty="0" smtClean="0"/>
          </a:p>
          <a:p>
            <a:pPr>
              <a:buClr>
                <a:srgbClr val="FF0000"/>
              </a:buClr>
              <a:buFont typeface="Wingdings" panose="05000000000000000000" pitchFamily="2" charset="2"/>
              <a:buChar char="Ø"/>
            </a:pPr>
            <a:r>
              <a:rPr lang="cs-CZ" sz="2200" dirty="0"/>
              <a:t>účetnictví a sestavování účetních záznamů a účetních závěrek </a:t>
            </a:r>
            <a:endParaRPr lang="cs-CZ" sz="2200" dirty="0" smtClean="0"/>
          </a:p>
          <a:p>
            <a:pPr>
              <a:buClr>
                <a:srgbClr val="FF0000"/>
              </a:buClr>
              <a:buFont typeface="Wingdings" panose="05000000000000000000" pitchFamily="2" charset="2"/>
              <a:buChar char="Ø"/>
            </a:pPr>
            <a:r>
              <a:rPr lang="cs-CZ" sz="2200" dirty="0"/>
              <a:t>navrhování a zavádění postupů vnitřní kontroly nebo řízení rizik</a:t>
            </a:r>
            <a:endParaRPr lang="cs-CZ" sz="2200" dirty="0" smtClean="0"/>
          </a:p>
          <a:p>
            <a:pPr>
              <a:buClr>
                <a:srgbClr val="FF0000"/>
              </a:buClr>
              <a:buFont typeface="Wingdings" panose="05000000000000000000" pitchFamily="2" charset="2"/>
              <a:buChar char="Ø"/>
            </a:pPr>
            <a:r>
              <a:rPr lang="cs-CZ" sz="2200" dirty="0"/>
              <a:t>oceňovací </a:t>
            </a:r>
            <a:r>
              <a:rPr lang="cs-CZ" sz="2200" dirty="0" smtClean="0"/>
              <a:t>služby, právní služby, služby mzdového účetnictví</a:t>
            </a:r>
          </a:p>
          <a:p>
            <a:pPr>
              <a:buClr>
                <a:srgbClr val="FF0000"/>
              </a:buClr>
              <a:buFont typeface="Wingdings" panose="05000000000000000000" pitchFamily="2" charset="2"/>
              <a:buChar char="Ø"/>
            </a:pPr>
            <a:r>
              <a:rPr lang="cs-CZ" sz="2200" dirty="0"/>
              <a:t>služby spojené s financováním, kapitálovou strukturou a alokací kapitálu </a:t>
            </a:r>
            <a:endParaRPr lang="cs-CZ" sz="2200" dirty="0" smtClean="0"/>
          </a:p>
          <a:p>
            <a:pPr>
              <a:buClr>
                <a:srgbClr val="FF0000"/>
              </a:buClr>
              <a:buFont typeface="Wingdings" panose="05000000000000000000" pitchFamily="2" charset="2"/>
              <a:buChar char="Ø"/>
            </a:pPr>
            <a:r>
              <a:rPr lang="cs-CZ" sz="2200" dirty="0"/>
              <a:t>podpora akcií auditovaného subjektu, obchodování s nimi </a:t>
            </a:r>
            <a:endParaRPr lang="cs-CZ" sz="2200" dirty="0" smtClean="0"/>
          </a:p>
          <a:p>
            <a:pPr>
              <a:buClr>
                <a:srgbClr val="FF0000"/>
              </a:buClr>
              <a:buFont typeface="Wingdings" panose="05000000000000000000" pitchFamily="2" charset="2"/>
              <a:buChar char="Ø"/>
            </a:pPr>
            <a:r>
              <a:rPr lang="cs-CZ" sz="2200" dirty="0"/>
              <a:t>a</a:t>
            </a:r>
            <a:r>
              <a:rPr lang="cs-CZ" sz="2200" dirty="0" smtClean="0"/>
              <a:t> další</a:t>
            </a:r>
            <a:endParaRPr lang="cs-CZ" sz="2200" dirty="0"/>
          </a:p>
          <a:p>
            <a:pPr marL="0" indent="0" eaLnBrk="1" hangingPunct="1">
              <a:lnSpc>
                <a:spcPct val="90000"/>
              </a:lnSpc>
              <a:buFont typeface="Wingdings" pitchFamily="2" charset="2"/>
              <a:buNone/>
            </a:pPr>
            <a:endParaRPr lang="cs-CZ" altLang="cs-CZ" sz="2200" dirty="0" smtClean="0">
              <a:cs typeface="Times New Roman" pitchFamily="18" charset="0"/>
            </a:endParaRPr>
          </a:p>
        </p:txBody>
      </p:sp>
    </p:spTree>
    <p:extLst>
      <p:ext uri="{BB962C8B-B14F-4D97-AF65-F5344CB8AC3E}">
        <p14:creationId xmlns:p14="http://schemas.microsoft.com/office/powerpoint/2010/main" val="282966662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Novela zákona o účetnictví</a:t>
            </a:r>
            <a:endParaRPr lang="cs-CZ" dirty="0"/>
          </a:p>
        </p:txBody>
      </p:sp>
      <p:sp>
        <p:nvSpPr>
          <p:cNvPr id="3" name="Zástupný symbol pro obsah 2"/>
          <p:cNvSpPr>
            <a:spLocks noGrp="1"/>
          </p:cNvSpPr>
          <p:nvPr>
            <p:ph idx="1"/>
          </p:nvPr>
        </p:nvSpPr>
        <p:spPr/>
        <p:txBody>
          <a:bodyPr/>
          <a:lstStyle/>
          <a:p>
            <a:pPr>
              <a:buBlip>
                <a:blip r:embed="rId2"/>
              </a:buBlip>
            </a:pPr>
            <a:r>
              <a:rPr lang="cs-CZ" sz="2300" dirty="0" smtClean="0"/>
              <a:t>od 1.1.2016</a:t>
            </a:r>
          </a:p>
          <a:p>
            <a:pPr>
              <a:buBlip>
                <a:blip r:embed="rId2"/>
              </a:buBlip>
            </a:pPr>
            <a:r>
              <a:rPr lang="cs-CZ" sz="2300" dirty="0"/>
              <a:t>Směrnice Evropského parlamentu a Rady 2013/34/EU ze dne 26. června 2013 o ročních účetních závěrkách, konsolidovaných účetních závěrkách a souvisejících zprávách některých forem podniků, o změně směrnice Evropského parlamentu a Rady 2006/43/ES a o zrušení směrnic Rady 78/660/EHS a 83/349/EHS </a:t>
            </a:r>
          </a:p>
        </p:txBody>
      </p:sp>
    </p:spTree>
    <p:extLst>
      <p:ext uri="{BB962C8B-B14F-4D97-AF65-F5344CB8AC3E}">
        <p14:creationId xmlns:p14="http://schemas.microsoft.com/office/powerpoint/2010/main" val="134047783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t/>
            </a:r>
            <a:br>
              <a:rPr lang="cs-CZ" sz="3600" b="1" dirty="0" smtClean="0"/>
            </a:br>
            <a:r>
              <a:rPr lang="cs-CZ" sz="3600" dirty="0" smtClean="0">
                <a:effectLst>
                  <a:outerShdw blurRad="38100" dist="38100" dir="2700000" algn="tl">
                    <a:srgbClr val="000000">
                      <a:alpha val="43137"/>
                    </a:srgbClr>
                  </a:outerShdw>
                </a:effectLst>
              </a:rPr>
              <a:t>Kategorie </a:t>
            </a:r>
            <a:r>
              <a:rPr lang="cs-CZ" sz="3600" dirty="0">
                <a:effectLst>
                  <a:outerShdw blurRad="38100" dist="38100" dir="2700000" algn="tl">
                    <a:srgbClr val="000000">
                      <a:alpha val="43137"/>
                    </a:srgbClr>
                  </a:outerShdw>
                </a:effectLst>
              </a:rPr>
              <a:t>účetních jednotek </a:t>
            </a:r>
            <a:r>
              <a:rPr lang="cs-CZ" sz="3600" dirty="0" smtClean="0">
                <a:effectLst>
                  <a:outerShdw blurRad="38100" dist="38100" dir="2700000" algn="tl">
                    <a:srgbClr val="000000">
                      <a:alpha val="43137"/>
                    </a:srgbClr>
                  </a:outerShdw>
                </a:effectLst>
              </a:rPr>
              <a:t/>
            </a:r>
            <a:br>
              <a:rPr lang="cs-CZ" sz="3600" dirty="0" smtClean="0">
                <a:effectLst>
                  <a:outerShdw blurRad="38100" dist="38100" dir="2700000" algn="tl">
                    <a:srgbClr val="000000">
                      <a:alpha val="43137"/>
                    </a:srgbClr>
                  </a:outerShdw>
                </a:effectLst>
              </a:rPr>
            </a:br>
            <a:r>
              <a:rPr lang="cs-CZ" sz="3600" dirty="0" smtClean="0">
                <a:effectLst>
                  <a:outerShdw blurRad="38100" dist="38100" dir="2700000" algn="tl">
                    <a:srgbClr val="000000">
                      <a:alpha val="43137"/>
                    </a:srgbClr>
                  </a:outerShdw>
                </a:effectLst>
              </a:rPr>
              <a:t>od </a:t>
            </a:r>
            <a:r>
              <a:rPr lang="cs-CZ" sz="3600" dirty="0">
                <a:effectLst>
                  <a:outerShdw blurRad="38100" dist="38100" dir="2700000" algn="tl">
                    <a:srgbClr val="000000">
                      <a:alpha val="43137"/>
                    </a:srgbClr>
                  </a:outerShdw>
                </a:effectLst>
              </a:rPr>
              <a:t>1.1.2016 </a:t>
            </a:r>
            <a:r>
              <a:rPr lang="cs-CZ" sz="3600" b="1" dirty="0">
                <a:effectLst>
                  <a:outerShdw blurRad="38100" dist="38100" dir="2700000" algn="tl">
                    <a:srgbClr val="000000">
                      <a:alpha val="43137"/>
                    </a:srgbClr>
                  </a:outerShdw>
                </a:effectLst>
              </a:rPr>
              <a:t/>
            </a:r>
            <a:br>
              <a:rPr lang="cs-CZ" sz="3600" b="1" dirty="0">
                <a:effectLst>
                  <a:outerShdw blurRad="38100" dist="38100" dir="2700000" algn="tl">
                    <a:srgbClr val="000000">
                      <a:alpha val="43137"/>
                    </a:srgbClr>
                  </a:outerShdw>
                </a:effectLst>
              </a:rPr>
            </a:br>
            <a:endParaRPr lang="cs-CZ" sz="3600"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85800" y="1981200"/>
            <a:ext cx="7772400" cy="4256112"/>
          </a:xfrm>
        </p:spPr>
        <p:txBody>
          <a:bodyPr/>
          <a:lstStyle/>
          <a:p>
            <a:pPr marL="0" indent="0">
              <a:buNone/>
            </a:pPr>
            <a:r>
              <a:rPr lang="cs-CZ" sz="2200" u="sng" dirty="0" smtClean="0"/>
              <a:t>Mikro </a:t>
            </a:r>
            <a:r>
              <a:rPr lang="cs-CZ" sz="2200" u="sng" dirty="0"/>
              <a:t>účetní jednotkou </a:t>
            </a:r>
            <a:r>
              <a:rPr lang="cs-CZ" sz="2200" dirty="0"/>
              <a:t>je ta, která k rozvahovému dni nepřekračuje alespoň 2 z uvedených hraničních hodnot</a:t>
            </a:r>
          </a:p>
          <a:p>
            <a:pPr marL="0" indent="0">
              <a:buNone/>
            </a:pPr>
            <a:r>
              <a:rPr lang="cs-CZ" sz="2200" i="1" dirty="0"/>
              <a:t>a)</a:t>
            </a:r>
            <a:r>
              <a:rPr lang="cs-CZ" sz="2200" dirty="0"/>
              <a:t> aktiva celkem </a:t>
            </a:r>
            <a:r>
              <a:rPr lang="cs-CZ" sz="2200" dirty="0" smtClean="0"/>
              <a:t>9.000.000 </a:t>
            </a:r>
            <a:r>
              <a:rPr lang="cs-CZ" sz="2200" dirty="0"/>
              <a:t>Kč,</a:t>
            </a:r>
          </a:p>
          <a:p>
            <a:pPr marL="0" indent="0">
              <a:buNone/>
            </a:pPr>
            <a:r>
              <a:rPr lang="cs-CZ" sz="2200" i="1" dirty="0"/>
              <a:t>b)</a:t>
            </a:r>
            <a:r>
              <a:rPr lang="cs-CZ" sz="2200" dirty="0"/>
              <a:t> roční úhrn čistého obratu </a:t>
            </a:r>
            <a:r>
              <a:rPr lang="cs-CZ" sz="2200" dirty="0" smtClean="0"/>
              <a:t>18.000.000 </a:t>
            </a:r>
            <a:r>
              <a:rPr lang="cs-CZ" sz="2200" dirty="0"/>
              <a:t>Kč,</a:t>
            </a:r>
          </a:p>
          <a:p>
            <a:pPr marL="0" indent="0">
              <a:buNone/>
            </a:pPr>
            <a:r>
              <a:rPr lang="cs-CZ" sz="2200" i="1" dirty="0"/>
              <a:t>c)</a:t>
            </a:r>
            <a:r>
              <a:rPr lang="cs-CZ" sz="2200" dirty="0"/>
              <a:t> průměrný počet zaměstnanců v průběhu účetního období </a:t>
            </a:r>
            <a:r>
              <a:rPr lang="cs-CZ" sz="2200" dirty="0" smtClean="0"/>
              <a:t>10.</a:t>
            </a:r>
          </a:p>
          <a:p>
            <a:pPr marL="0" indent="0">
              <a:buNone/>
            </a:pPr>
            <a:r>
              <a:rPr lang="cs-CZ" sz="2200" u="sng" dirty="0" smtClean="0"/>
              <a:t>Malou </a:t>
            </a:r>
            <a:r>
              <a:rPr lang="cs-CZ" sz="2200" u="sng" dirty="0"/>
              <a:t>účetní jednotkou </a:t>
            </a:r>
            <a:r>
              <a:rPr lang="cs-CZ" sz="2200" dirty="0"/>
              <a:t>je ta, která není mikro účetní jednotkou a k rozvahovému dni nepřekračuje alespoň 2 z uvedených hraničních hodnot</a:t>
            </a:r>
          </a:p>
          <a:p>
            <a:pPr marL="0" indent="0">
              <a:buNone/>
            </a:pPr>
            <a:r>
              <a:rPr lang="cs-CZ" sz="2200" i="1" dirty="0"/>
              <a:t>a)</a:t>
            </a:r>
            <a:r>
              <a:rPr lang="cs-CZ" sz="2200" dirty="0"/>
              <a:t> aktiva celkem </a:t>
            </a:r>
            <a:r>
              <a:rPr lang="cs-CZ" sz="2200" dirty="0" smtClean="0"/>
              <a:t>100.000.000 </a:t>
            </a:r>
            <a:r>
              <a:rPr lang="cs-CZ" sz="2200" dirty="0"/>
              <a:t>Kč,</a:t>
            </a:r>
          </a:p>
          <a:p>
            <a:pPr marL="0" indent="0">
              <a:buNone/>
            </a:pPr>
            <a:r>
              <a:rPr lang="cs-CZ" sz="2200" i="1" dirty="0"/>
              <a:t>b)</a:t>
            </a:r>
            <a:r>
              <a:rPr lang="cs-CZ" sz="2200" dirty="0"/>
              <a:t> roční úhrn čistého obratu </a:t>
            </a:r>
            <a:r>
              <a:rPr lang="cs-CZ" sz="2200" dirty="0" smtClean="0"/>
              <a:t>200.000.000 </a:t>
            </a:r>
            <a:r>
              <a:rPr lang="cs-CZ" sz="2200" dirty="0"/>
              <a:t>Kč,</a:t>
            </a:r>
          </a:p>
          <a:p>
            <a:pPr marL="0" indent="0">
              <a:buNone/>
            </a:pPr>
            <a:r>
              <a:rPr lang="cs-CZ" sz="2200" i="1" dirty="0"/>
              <a:t>c)</a:t>
            </a:r>
            <a:r>
              <a:rPr lang="cs-CZ" sz="2200" dirty="0"/>
              <a:t> průměrný počet zaměstnanců v průběhu účetního období 50.</a:t>
            </a:r>
          </a:p>
          <a:p>
            <a:pPr marL="0" indent="0">
              <a:buNone/>
            </a:pPr>
            <a:endParaRPr lang="cs-CZ" dirty="0"/>
          </a:p>
        </p:txBody>
      </p:sp>
    </p:spTree>
    <p:extLst>
      <p:ext uri="{BB962C8B-B14F-4D97-AF65-F5344CB8AC3E}">
        <p14:creationId xmlns:p14="http://schemas.microsoft.com/office/powerpoint/2010/main" val="363811956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effectLst>
                  <a:outerShdw blurRad="38100" dist="38100" dir="2700000" algn="tl">
                    <a:srgbClr val="000000">
                      <a:alpha val="43137"/>
                    </a:srgbClr>
                  </a:outerShdw>
                </a:effectLst>
              </a:rPr>
              <a:t>Kategorie účetních jednotek </a:t>
            </a:r>
            <a:br>
              <a:rPr lang="cs-CZ" sz="3600" dirty="0">
                <a:effectLst>
                  <a:outerShdw blurRad="38100" dist="38100" dir="2700000" algn="tl">
                    <a:srgbClr val="000000">
                      <a:alpha val="43137"/>
                    </a:srgbClr>
                  </a:outerShdw>
                </a:effectLst>
              </a:rPr>
            </a:br>
            <a:r>
              <a:rPr lang="cs-CZ" sz="3600" dirty="0">
                <a:effectLst>
                  <a:outerShdw blurRad="38100" dist="38100" dir="2700000" algn="tl">
                    <a:srgbClr val="000000">
                      <a:alpha val="43137"/>
                    </a:srgbClr>
                  </a:outerShdw>
                </a:effectLst>
              </a:rPr>
              <a:t>od 1.1.2016 </a:t>
            </a:r>
            <a:endParaRPr lang="cs-CZ" sz="3600" dirty="0"/>
          </a:p>
        </p:txBody>
      </p:sp>
      <p:sp>
        <p:nvSpPr>
          <p:cNvPr id="3" name="Zástupný symbol pro obsah 2"/>
          <p:cNvSpPr>
            <a:spLocks noGrp="1"/>
          </p:cNvSpPr>
          <p:nvPr>
            <p:ph idx="1"/>
          </p:nvPr>
        </p:nvSpPr>
        <p:spPr>
          <a:xfrm>
            <a:off x="685800" y="1981200"/>
            <a:ext cx="7772400" cy="4256112"/>
          </a:xfrm>
        </p:spPr>
        <p:txBody>
          <a:bodyPr/>
          <a:lstStyle/>
          <a:p>
            <a:pPr marL="0" indent="0">
              <a:buNone/>
            </a:pPr>
            <a:r>
              <a:rPr lang="cs-CZ" sz="2200" u="sng" dirty="0" smtClean="0"/>
              <a:t>Střední </a:t>
            </a:r>
            <a:r>
              <a:rPr lang="cs-CZ" sz="2200" u="sng" dirty="0"/>
              <a:t>účetní jednotkou </a:t>
            </a:r>
            <a:r>
              <a:rPr lang="cs-CZ" sz="2200" dirty="0"/>
              <a:t>je ta, která není mikro účetní jednotkou ani malou účetní jednotkou a k rozvahovému dni nepřekračuje alespoň 2 z uvedených hraničních </a:t>
            </a:r>
            <a:r>
              <a:rPr lang="cs-CZ" sz="2200" dirty="0" smtClean="0"/>
              <a:t>hodnot</a:t>
            </a:r>
          </a:p>
          <a:p>
            <a:pPr marL="0" indent="0">
              <a:buNone/>
            </a:pPr>
            <a:r>
              <a:rPr lang="cs-CZ" sz="2200" i="1" dirty="0" smtClean="0"/>
              <a:t>a</a:t>
            </a:r>
            <a:r>
              <a:rPr lang="cs-CZ" sz="2200" i="1" dirty="0"/>
              <a:t>)</a:t>
            </a:r>
            <a:r>
              <a:rPr lang="cs-CZ" sz="2200" dirty="0"/>
              <a:t> aktiva celkem </a:t>
            </a:r>
            <a:r>
              <a:rPr lang="cs-CZ" sz="2200" dirty="0" smtClean="0"/>
              <a:t>500.000.000 </a:t>
            </a:r>
            <a:r>
              <a:rPr lang="cs-CZ" sz="2200" dirty="0"/>
              <a:t>Kč,</a:t>
            </a:r>
          </a:p>
          <a:p>
            <a:pPr marL="0" indent="0">
              <a:buNone/>
            </a:pPr>
            <a:r>
              <a:rPr lang="cs-CZ" sz="2200" i="1" dirty="0"/>
              <a:t>b)</a:t>
            </a:r>
            <a:r>
              <a:rPr lang="cs-CZ" sz="2200" dirty="0"/>
              <a:t> roční úhrn čistého obratu </a:t>
            </a:r>
            <a:r>
              <a:rPr lang="cs-CZ" sz="2200" dirty="0" smtClean="0"/>
              <a:t>1.000.000.0000 </a:t>
            </a:r>
            <a:r>
              <a:rPr lang="cs-CZ" sz="2200" dirty="0"/>
              <a:t>Kč,</a:t>
            </a:r>
          </a:p>
          <a:p>
            <a:pPr marL="0" indent="0">
              <a:buNone/>
            </a:pPr>
            <a:r>
              <a:rPr lang="cs-CZ" sz="2200" i="1" dirty="0"/>
              <a:t>c)</a:t>
            </a:r>
            <a:r>
              <a:rPr lang="cs-CZ" sz="2200" dirty="0"/>
              <a:t> průměrný počet zaměstnanců v průběhu účetního období 250.</a:t>
            </a:r>
          </a:p>
          <a:p>
            <a:pPr marL="0" indent="0">
              <a:buNone/>
            </a:pPr>
            <a:r>
              <a:rPr lang="cs-CZ" sz="2200" u="sng" dirty="0" smtClean="0"/>
              <a:t>Velkou </a:t>
            </a:r>
            <a:r>
              <a:rPr lang="cs-CZ" sz="2200" u="sng" dirty="0"/>
              <a:t>účetní jednotkou </a:t>
            </a:r>
            <a:r>
              <a:rPr lang="cs-CZ" sz="2200" dirty="0"/>
              <a:t>je ta, která k rozvahovému dni překračuje alespoň 2 hraniční hodnoty uvedené v odstavci 3.</a:t>
            </a:r>
          </a:p>
          <a:p>
            <a:pPr marL="0" indent="0">
              <a:buNone/>
            </a:pPr>
            <a:r>
              <a:rPr lang="cs-CZ" sz="2200" dirty="0" smtClean="0"/>
              <a:t>Za </a:t>
            </a:r>
            <a:r>
              <a:rPr lang="cs-CZ" sz="2200" dirty="0"/>
              <a:t>velkou účetní jednotku se vždy považuje</a:t>
            </a:r>
          </a:p>
          <a:p>
            <a:pPr marL="0" indent="0">
              <a:buNone/>
            </a:pPr>
            <a:r>
              <a:rPr lang="cs-CZ" sz="2200" i="1" dirty="0"/>
              <a:t>a)</a:t>
            </a:r>
            <a:r>
              <a:rPr lang="cs-CZ" sz="2200" dirty="0"/>
              <a:t> subjekt veřejného zájmu,</a:t>
            </a:r>
          </a:p>
          <a:p>
            <a:pPr marL="0" indent="0">
              <a:buNone/>
            </a:pPr>
            <a:r>
              <a:rPr lang="cs-CZ" sz="2200" i="1" dirty="0"/>
              <a:t>b)</a:t>
            </a:r>
            <a:r>
              <a:rPr lang="cs-CZ" sz="2200" dirty="0"/>
              <a:t> vybraná účetní jednotka.</a:t>
            </a:r>
          </a:p>
          <a:p>
            <a:endParaRPr lang="cs-CZ" dirty="0"/>
          </a:p>
        </p:txBody>
      </p:sp>
    </p:spTree>
    <p:extLst>
      <p:ext uri="{BB962C8B-B14F-4D97-AF65-F5344CB8AC3E}">
        <p14:creationId xmlns:p14="http://schemas.microsoft.com/office/powerpoint/2010/main" val="1454051712"/>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Povinný audit – od 1.1.2016</a:t>
            </a:r>
            <a:endParaRPr lang="cs-CZ" dirty="0"/>
          </a:p>
        </p:txBody>
      </p:sp>
      <p:sp>
        <p:nvSpPr>
          <p:cNvPr id="3" name="Zástupný symbol pro obsah 2"/>
          <p:cNvSpPr>
            <a:spLocks noGrp="1"/>
          </p:cNvSpPr>
          <p:nvPr>
            <p:ph idx="1"/>
          </p:nvPr>
        </p:nvSpPr>
        <p:spPr>
          <a:xfrm>
            <a:off x="685800" y="1628800"/>
            <a:ext cx="7772400" cy="4824536"/>
          </a:xfrm>
        </p:spPr>
        <p:txBody>
          <a:bodyPr/>
          <a:lstStyle/>
          <a:p>
            <a:pPr marL="0" indent="0">
              <a:buNone/>
            </a:pPr>
            <a:r>
              <a:rPr lang="cs-CZ" sz="2200" dirty="0" smtClean="0"/>
              <a:t>Řádnou </a:t>
            </a:r>
            <a:r>
              <a:rPr lang="cs-CZ" sz="2200" dirty="0"/>
              <a:t>nebo mimořádnou účetní závěrku jsou povinny mít ověřenou </a:t>
            </a:r>
            <a:r>
              <a:rPr lang="cs-CZ" sz="2200" dirty="0" smtClean="0"/>
              <a:t>auditorem - </a:t>
            </a:r>
            <a:r>
              <a:rPr lang="cs-CZ" sz="2200" u="sng" dirty="0" smtClean="0"/>
              <a:t>zvláštní </a:t>
            </a:r>
            <a:r>
              <a:rPr lang="cs-CZ" sz="2200" u="sng" dirty="0"/>
              <a:t>právní předpis</a:t>
            </a:r>
            <a:r>
              <a:rPr lang="cs-CZ" sz="2200" dirty="0"/>
              <a:t>, a dále</a:t>
            </a:r>
          </a:p>
          <a:p>
            <a:pPr>
              <a:buBlip>
                <a:blip r:embed="rId2"/>
              </a:buBlip>
            </a:pPr>
            <a:r>
              <a:rPr lang="cs-CZ" sz="2200" dirty="0" smtClean="0"/>
              <a:t>velké </a:t>
            </a:r>
            <a:r>
              <a:rPr lang="cs-CZ" sz="2200" dirty="0"/>
              <a:t>účetní jednotky s výjimkou vybraných </a:t>
            </a:r>
            <a:r>
              <a:rPr lang="cs-CZ" sz="2200" dirty="0" smtClean="0"/>
              <a:t>(ne SVZ) </a:t>
            </a:r>
          </a:p>
          <a:p>
            <a:pPr>
              <a:buBlip>
                <a:blip r:embed="rId2"/>
              </a:buBlip>
            </a:pPr>
            <a:r>
              <a:rPr lang="cs-CZ" sz="2200" dirty="0" smtClean="0"/>
              <a:t>střední </a:t>
            </a:r>
            <a:r>
              <a:rPr lang="cs-CZ" sz="2200" dirty="0"/>
              <a:t>účetní </a:t>
            </a:r>
            <a:r>
              <a:rPr lang="cs-CZ" sz="2200" dirty="0" smtClean="0"/>
              <a:t>jednotky</a:t>
            </a:r>
          </a:p>
          <a:p>
            <a:pPr>
              <a:buBlip>
                <a:blip r:embed="rId2"/>
              </a:buBlip>
            </a:pPr>
            <a:r>
              <a:rPr lang="cs-CZ" sz="2200" dirty="0" smtClean="0"/>
              <a:t>malé </a:t>
            </a:r>
            <a:r>
              <a:rPr lang="cs-CZ" sz="2200" dirty="0"/>
              <a:t>účetní jednotky, pokud jsou </a:t>
            </a:r>
            <a:r>
              <a:rPr lang="cs-CZ" sz="2200" dirty="0" smtClean="0"/>
              <a:t>a.s. nebo </a:t>
            </a:r>
            <a:r>
              <a:rPr lang="cs-CZ" sz="2200" dirty="0" err="1"/>
              <a:t>svěřenskými</a:t>
            </a:r>
            <a:r>
              <a:rPr lang="cs-CZ" sz="2200" dirty="0"/>
              <a:t> fondy </a:t>
            </a:r>
            <a:r>
              <a:rPr lang="cs-CZ" sz="2200" dirty="0" smtClean="0"/>
              <a:t>a </a:t>
            </a:r>
            <a:r>
              <a:rPr lang="cs-CZ" sz="2200" dirty="0"/>
              <a:t>k rozvahovému dni účetního </a:t>
            </a:r>
            <a:r>
              <a:rPr lang="cs-CZ" sz="2200" dirty="0" smtClean="0"/>
              <a:t>období a </a:t>
            </a:r>
            <a:r>
              <a:rPr lang="cs-CZ" sz="2200" dirty="0"/>
              <a:t>účetního období bezprostředně předcházejícího, překročily nebo již dosáhly alespoň jednu z uvedených hodnot</a:t>
            </a:r>
          </a:p>
          <a:p>
            <a:pPr marL="0" indent="0">
              <a:buNone/>
            </a:pPr>
            <a:r>
              <a:rPr lang="cs-CZ" sz="2200" i="1" dirty="0" smtClean="0"/>
              <a:t>	1.</a:t>
            </a:r>
            <a:r>
              <a:rPr lang="cs-CZ" sz="2200" dirty="0" smtClean="0"/>
              <a:t> </a:t>
            </a:r>
            <a:r>
              <a:rPr lang="cs-CZ" sz="2200" dirty="0"/>
              <a:t>aktiva celkem </a:t>
            </a:r>
            <a:r>
              <a:rPr lang="cs-CZ" sz="2200" dirty="0" smtClean="0"/>
              <a:t>40.000.000 Kč</a:t>
            </a:r>
            <a:endParaRPr lang="cs-CZ" sz="2200" dirty="0"/>
          </a:p>
          <a:p>
            <a:pPr marL="0" indent="0">
              <a:buNone/>
            </a:pPr>
            <a:r>
              <a:rPr lang="cs-CZ" sz="2200" i="1" dirty="0" smtClean="0"/>
              <a:t>	2</a:t>
            </a:r>
            <a:r>
              <a:rPr lang="cs-CZ" sz="2200" i="1" dirty="0"/>
              <a:t>.</a:t>
            </a:r>
            <a:r>
              <a:rPr lang="cs-CZ" sz="2200" dirty="0"/>
              <a:t> roční úhrn čistého obratu </a:t>
            </a:r>
            <a:r>
              <a:rPr lang="cs-CZ" sz="2200" dirty="0" smtClean="0"/>
              <a:t>80.000.000 Kč</a:t>
            </a:r>
            <a:endParaRPr lang="cs-CZ" sz="2200" dirty="0"/>
          </a:p>
          <a:p>
            <a:pPr marL="0" indent="0">
              <a:buNone/>
            </a:pPr>
            <a:r>
              <a:rPr lang="cs-CZ" sz="2200" i="1" dirty="0" smtClean="0"/>
              <a:t>	3</a:t>
            </a:r>
            <a:r>
              <a:rPr lang="cs-CZ" sz="2200" i="1" dirty="0"/>
              <a:t>.</a:t>
            </a:r>
            <a:r>
              <a:rPr lang="cs-CZ" sz="2200" dirty="0"/>
              <a:t> průměrný počet zaměstnanců v průběhu </a:t>
            </a:r>
            <a:r>
              <a:rPr lang="cs-CZ" sz="2200" dirty="0" smtClean="0"/>
              <a:t>účet. </a:t>
            </a:r>
            <a:r>
              <a:rPr lang="cs-CZ" sz="2200" dirty="0"/>
              <a:t>období </a:t>
            </a:r>
            <a:r>
              <a:rPr lang="cs-CZ" sz="2200" dirty="0" smtClean="0"/>
              <a:t>50</a:t>
            </a:r>
          </a:p>
          <a:p>
            <a:pPr>
              <a:buBlip>
                <a:blip r:embed="rId2"/>
              </a:buBlip>
            </a:pPr>
            <a:r>
              <a:rPr lang="cs-CZ" sz="2200" dirty="0" smtClean="0"/>
              <a:t>ostatní </a:t>
            </a:r>
            <a:r>
              <a:rPr lang="cs-CZ" sz="2200" dirty="0"/>
              <a:t>malé účetní </a:t>
            </a:r>
            <a:r>
              <a:rPr lang="cs-CZ" sz="2200" dirty="0" smtClean="0"/>
              <a:t>jednotky - 2 roky alespoň </a:t>
            </a:r>
            <a:r>
              <a:rPr lang="cs-CZ" sz="2200" dirty="0"/>
              <a:t>2 </a:t>
            </a:r>
            <a:r>
              <a:rPr lang="cs-CZ" sz="2200" dirty="0" smtClean="0"/>
              <a:t>hodnoty. </a:t>
            </a:r>
            <a:endParaRPr lang="cs-CZ" sz="2200" dirty="0"/>
          </a:p>
        </p:txBody>
      </p:sp>
    </p:spTree>
    <p:extLst>
      <p:ext uri="{BB962C8B-B14F-4D97-AF65-F5344CB8AC3E}">
        <p14:creationId xmlns:p14="http://schemas.microsoft.com/office/powerpoint/2010/main" val="154914860"/>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ctrTitle" sz="quarter"/>
          </p:nvPr>
        </p:nvSpPr>
        <p:spPr>
          <a:xfrm>
            <a:off x="827584" y="1916832"/>
            <a:ext cx="7772400" cy="1612900"/>
          </a:xfrm>
        </p:spPr>
        <p:txBody>
          <a:bodyPr/>
          <a:lstStyle/>
          <a:p>
            <a:pPr eaLnBrk="1" hangingPunct="1">
              <a:defRPr/>
            </a:pPr>
            <a:r>
              <a:rPr lang="cs-CZ" sz="3600" dirty="0" smtClean="0">
                <a:cs typeface="Times New Roman" pitchFamily="18" charset="0"/>
              </a:rPr>
              <a:t>Mezinárodní auditorské a ov</a:t>
            </a:r>
            <a:r>
              <a:rPr lang="cs-CZ" sz="3600" dirty="0" smtClean="0"/>
              <a:t>ěř</a:t>
            </a:r>
            <a:r>
              <a:rPr lang="cs-CZ" sz="3600" dirty="0" smtClean="0">
                <a:cs typeface="Times New Roman" pitchFamily="18" charset="0"/>
              </a:rPr>
              <a:t>ovací standardy</a:t>
            </a:r>
            <a:r>
              <a:rPr lang="cs-CZ" dirty="0" smtClean="0">
                <a:cs typeface="Times New Roman" pitchFamily="18" charset="0"/>
              </a:rPr>
              <a:t> </a:t>
            </a:r>
          </a:p>
        </p:txBody>
      </p:sp>
    </p:spTree>
    <p:extLst>
      <p:ext uri="{BB962C8B-B14F-4D97-AF65-F5344CB8AC3E}">
        <p14:creationId xmlns:p14="http://schemas.microsoft.com/office/powerpoint/2010/main" val="66574579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cs-CZ" sz="3200" dirty="0" smtClean="0">
                <a:cs typeface="Times New Roman" pitchFamily="18" charset="0"/>
              </a:rPr>
              <a:t>Mezinárodní federace ú</a:t>
            </a:r>
            <a:r>
              <a:rPr lang="cs-CZ" sz="3200" dirty="0" smtClean="0"/>
              <a:t>č</a:t>
            </a:r>
            <a:r>
              <a:rPr lang="cs-CZ" sz="3200" dirty="0" smtClean="0">
                <a:cs typeface="Times New Roman" pitchFamily="18" charset="0"/>
              </a:rPr>
              <a:t>etních </a:t>
            </a:r>
            <a:br>
              <a:rPr lang="cs-CZ" sz="3200" dirty="0" smtClean="0">
                <a:cs typeface="Times New Roman" pitchFamily="18" charset="0"/>
              </a:rPr>
            </a:br>
            <a:r>
              <a:rPr lang="cs-CZ" sz="2600" dirty="0">
                <a:effectLst>
                  <a:outerShdw blurRad="38100" dist="38100" dir="2700000" algn="tl">
                    <a:srgbClr val="000000">
                      <a:alpha val="43137"/>
                    </a:srgbClr>
                  </a:outerShdw>
                </a:effectLst>
              </a:rPr>
              <a:t>International </a:t>
            </a:r>
            <a:r>
              <a:rPr lang="cs-CZ" sz="2600" dirty="0" err="1">
                <a:effectLst>
                  <a:outerShdw blurRad="38100" dist="38100" dir="2700000" algn="tl">
                    <a:srgbClr val="000000">
                      <a:alpha val="43137"/>
                    </a:srgbClr>
                  </a:outerShdw>
                </a:effectLst>
              </a:rPr>
              <a:t>Federation</a:t>
            </a:r>
            <a:r>
              <a:rPr lang="cs-CZ" sz="2600" dirty="0">
                <a:effectLst>
                  <a:outerShdw blurRad="38100" dist="38100" dir="2700000" algn="tl">
                    <a:srgbClr val="000000">
                      <a:alpha val="43137"/>
                    </a:srgbClr>
                  </a:outerShdw>
                </a:effectLst>
              </a:rPr>
              <a:t> </a:t>
            </a:r>
            <a:r>
              <a:rPr lang="cs-CZ" sz="2600" dirty="0" err="1">
                <a:effectLst>
                  <a:outerShdw blurRad="38100" dist="38100" dir="2700000" algn="tl">
                    <a:srgbClr val="000000">
                      <a:alpha val="43137"/>
                    </a:srgbClr>
                  </a:outerShdw>
                </a:effectLst>
              </a:rPr>
              <a:t>of</a:t>
            </a:r>
            <a:r>
              <a:rPr lang="cs-CZ" sz="2600" dirty="0">
                <a:effectLst>
                  <a:outerShdw blurRad="38100" dist="38100" dir="2700000" algn="tl">
                    <a:srgbClr val="000000">
                      <a:alpha val="43137"/>
                    </a:srgbClr>
                  </a:outerShdw>
                </a:effectLst>
              </a:rPr>
              <a:t> </a:t>
            </a:r>
            <a:r>
              <a:rPr lang="cs-CZ" sz="2600" dirty="0" err="1">
                <a:effectLst>
                  <a:outerShdw blurRad="38100" dist="38100" dir="2700000" algn="tl">
                    <a:srgbClr val="000000">
                      <a:alpha val="43137"/>
                    </a:srgbClr>
                  </a:outerShdw>
                </a:effectLst>
              </a:rPr>
              <a:t>Accountants</a:t>
            </a:r>
            <a:r>
              <a:rPr lang="cs-CZ" sz="2600" dirty="0">
                <a:effectLst>
                  <a:outerShdw blurRad="38100" dist="38100" dir="2700000" algn="tl">
                    <a:srgbClr val="000000">
                      <a:alpha val="43137"/>
                    </a:srgbClr>
                  </a:outerShdw>
                </a:effectLst>
              </a:rPr>
              <a:t> </a:t>
            </a:r>
            <a:r>
              <a:rPr lang="cs-CZ" sz="2600" dirty="0" smtClean="0">
                <a:effectLst/>
              </a:rPr>
              <a:t>(</a:t>
            </a:r>
            <a:r>
              <a:rPr lang="cs-CZ" sz="2600" dirty="0" smtClean="0">
                <a:cs typeface="Times New Roman" pitchFamily="18" charset="0"/>
              </a:rPr>
              <a:t>IFAC)</a:t>
            </a:r>
          </a:p>
        </p:txBody>
      </p:sp>
      <p:sp>
        <p:nvSpPr>
          <p:cNvPr id="4099" name="Rectangle 3"/>
          <p:cNvSpPr>
            <a:spLocks noGrp="1" noChangeArrowheads="1"/>
          </p:cNvSpPr>
          <p:nvPr>
            <p:ph idx="1"/>
          </p:nvPr>
        </p:nvSpPr>
        <p:spPr>
          <a:xfrm>
            <a:off x="685800" y="1981200"/>
            <a:ext cx="7772400" cy="4616152"/>
          </a:xfrm>
        </p:spPr>
        <p:txBody>
          <a:bodyPr/>
          <a:lstStyle/>
          <a:p>
            <a:pPr algn="just" eaLnBrk="1" hangingPunct="1">
              <a:lnSpc>
                <a:spcPct val="90000"/>
              </a:lnSpc>
              <a:buClr>
                <a:schemeClr val="hlink"/>
              </a:buClr>
              <a:buFont typeface="Wingdings" pitchFamily="2" charset="2"/>
              <a:buChar char="Ø"/>
            </a:pPr>
            <a:r>
              <a:rPr lang="cs-CZ" altLang="cs-CZ" sz="2300" dirty="0" smtClean="0">
                <a:cs typeface="Times New Roman" pitchFamily="18" charset="0"/>
              </a:rPr>
              <a:t>celosvětová organizace sdružující příslušníky profese účetních </a:t>
            </a:r>
            <a:endParaRPr lang="cs-CZ" altLang="cs-CZ" sz="2300" dirty="0" smtClean="0"/>
          </a:p>
          <a:p>
            <a:pPr algn="just" eaLnBrk="1" hangingPunct="1">
              <a:lnSpc>
                <a:spcPct val="90000"/>
              </a:lnSpc>
              <a:buClr>
                <a:schemeClr val="hlink"/>
              </a:buClr>
              <a:buFont typeface="Wingdings" pitchFamily="2" charset="2"/>
              <a:buChar char="Ø"/>
            </a:pPr>
            <a:r>
              <a:rPr lang="cs-CZ" altLang="cs-CZ" sz="2300" dirty="0" smtClean="0">
                <a:cs typeface="Times New Roman" pitchFamily="18" charset="0"/>
              </a:rPr>
              <a:t>cíl</a:t>
            </a:r>
            <a:r>
              <a:rPr lang="cs-CZ" altLang="cs-CZ" sz="2300" dirty="0" smtClean="0"/>
              <a:t>em</a:t>
            </a:r>
            <a:r>
              <a:rPr lang="cs-CZ" altLang="cs-CZ" sz="2300" dirty="0" smtClean="0">
                <a:cs typeface="Times New Roman" pitchFamily="18" charset="0"/>
              </a:rPr>
              <a:t> posilovat účetní profesi v globálním měřítku a přispívat k rozvoji silných mezinárodních ekonomik stanovováním vysoce kvalitních profesních standardů</a:t>
            </a:r>
            <a:endParaRPr lang="cs-CZ" altLang="cs-CZ" sz="2300" dirty="0" smtClean="0"/>
          </a:p>
          <a:p>
            <a:pPr algn="just" eaLnBrk="1" hangingPunct="1">
              <a:lnSpc>
                <a:spcPct val="90000"/>
              </a:lnSpc>
              <a:buClr>
                <a:schemeClr val="hlink"/>
              </a:buClr>
              <a:buFont typeface="Wingdings" pitchFamily="2" charset="2"/>
              <a:buNone/>
            </a:pPr>
            <a:endParaRPr lang="cs-CZ" altLang="cs-CZ" sz="2300" dirty="0" smtClean="0"/>
          </a:p>
          <a:p>
            <a:pPr algn="just" eaLnBrk="1" hangingPunct="1">
              <a:lnSpc>
                <a:spcPct val="90000"/>
              </a:lnSpc>
              <a:buClr>
                <a:schemeClr val="hlink"/>
              </a:buClr>
              <a:buFont typeface="Wingdings" pitchFamily="2" charset="2"/>
              <a:buChar char="Ø"/>
            </a:pPr>
            <a:r>
              <a:rPr lang="cs-CZ" altLang="cs-CZ" sz="2300" dirty="0" smtClean="0">
                <a:cs typeface="Times New Roman" pitchFamily="18" charset="0"/>
              </a:rPr>
              <a:t>180 členskými organizacemi ze všech částí světa (více než 135 zemí), zastupujícími více než 3 miliony účetních provozujících veřejnou praxi a účetních působících v průmyslové a obchodní sféře i ve veřejném sektoru a v oblasti </a:t>
            </a:r>
            <a:r>
              <a:rPr lang="cs-CZ" altLang="cs-CZ" sz="2300" dirty="0">
                <a:cs typeface="Times New Roman" pitchFamily="18" charset="0"/>
              </a:rPr>
              <a:t>vzdělávání (</a:t>
            </a:r>
            <a:r>
              <a:rPr lang="cs-CZ" altLang="cs-CZ" sz="2300" dirty="0">
                <a:cs typeface="Times New Roman" pitchFamily="18" charset="0"/>
                <a:hlinkClick r:id="rId2"/>
              </a:rPr>
              <a:t>https://</a:t>
            </a:r>
            <a:r>
              <a:rPr lang="cs-CZ" altLang="cs-CZ" sz="2300" dirty="0" smtClean="0">
                <a:cs typeface="Times New Roman" pitchFamily="18" charset="0"/>
                <a:hlinkClick r:id="rId2"/>
              </a:rPr>
              <a:t>www.ifac.org/</a:t>
            </a:r>
            <a:r>
              <a:rPr lang="cs-CZ" altLang="cs-CZ" sz="2300" dirty="0" err="1" smtClean="0">
                <a:cs typeface="Times New Roman" pitchFamily="18" charset="0"/>
                <a:hlinkClick r:id="rId2"/>
              </a:rPr>
              <a:t>what</a:t>
            </a:r>
            <a:r>
              <a:rPr lang="cs-CZ" altLang="cs-CZ" sz="2300" dirty="0" smtClean="0">
                <a:cs typeface="Times New Roman" pitchFamily="18" charset="0"/>
                <a:hlinkClick r:id="rId2"/>
              </a:rPr>
              <a:t>-</a:t>
            </a:r>
            <a:r>
              <a:rPr lang="cs-CZ" altLang="cs-CZ" sz="2300" dirty="0" err="1" smtClean="0">
                <a:cs typeface="Times New Roman" pitchFamily="18" charset="0"/>
                <a:hlinkClick r:id="rId2"/>
              </a:rPr>
              <a:t>we</a:t>
            </a:r>
            <a:r>
              <a:rPr lang="cs-CZ" altLang="cs-CZ" sz="2300" dirty="0" smtClean="0">
                <a:cs typeface="Times New Roman" pitchFamily="18" charset="0"/>
                <a:hlinkClick r:id="rId2"/>
              </a:rPr>
              <a:t>-do/</a:t>
            </a:r>
            <a:r>
              <a:rPr lang="cs-CZ" altLang="cs-CZ" sz="2300" dirty="0" err="1" smtClean="0">
                <a:cs typeface="Times New Roman" pitchFamily="18" charset="0"/>
                <a:hlinkClick r:id="rId2"/>
              </a:rPr>
              <a:t>global</a:t>
            </a:r>
            <a:r>
              <a:rPr lang="cs-CZ" altLang="cs-CZ" sz="2300" dirty="0" smtClean="0">
                <a:cs typeface="Times New Roman" pitchFamily="18" charset="0"/>
                <a:hlinkClick r:id="rId2"/>
              </a:rPr>
              <a:t>-</a:t>
            </a:r>
            <a:r>
              <a:rPr lang="cs-CZ" altLang="cs-CZ" sz="2300" dirty="0" err="1" smtClean="0">
                <a:cs typeface="Times New Roman" pitchFamily="18" charset="0"/>
                <a:hlinkClick r:id="rId2"/>
              </a:rPr>
              <a:t>impact</a:t>
            </a:r>
            <a:r>
              <a:rPr lang="cs-CZ" altLang="cs-CZ" sz="2300" dirty="0" smtClean="0">
                <a:cs typeface="Times New Roman" pitchFamily="18" charset="0"/>
                <a:hlinkClick r:id="rId2"/>
              </a:rPr>
              <a:t>-map</a:t>
            </a:r>
            <a:r>
              <a:rPr lang="cs-CZ" altLang="cs-CZ" sz="2300" dirty="0">
                <a:cs typeface="Times New Roman" pitchFamily="18" charset="0"/>
              </a:rPr>
              <a:t>)</a:t>
            </a:r>
            <a:endParaRPr lang="cs-CZ" altLang="cs-CZ" sz="2300" dirty="0" smtClean="0">
              <a:cs typeface="Times New Roman" pitchFamily="18" charset="0"/>
            </a:endParaRPr>
          </a:p>
          <a:p>
            <a:pPr algn="just" eaLnBrk="1" hangingPunct="1">
              <a:lnSpc>
                <a:spcPct val="90000"/>
              </a:lnSpc>
              <a:buClr>
                <a:schemeClr val="hlink"/>
              </a:buClr>
              <a:buFont typeface="Wingdings" pitchFamily="2" charset="2"/>
              <a:buChar char="Ø"/>
            </a:pPr>
            <a:r>
              <a:rPr lang="cs-CZ" altLang="cs-CZ" sz="2300" dirty="0">
                <a:hlinkClick r:id="rId3"/>
              </a:rPr>
              <a:t>https://www.ifac.org</a:t>
            </a:r>
            <a:r>
              <a:rPr lang="cs-CZ" altLang="cs-CZ" sz="2300" dirty="0" smtClean="0">
                <a:hlinkClick r:id="rId3"/>
              </a:rPr>
              <a:t>/</a:t>
            </a:r>
            <a:endParaRPr lang="cs-CZ" altLang="cs-CZ" sz="2300" dirty="0" smtClean="0"/>
          </a:p>
        </p:txBody>
      </p:sp>
    </p:spTree>
    <p:extLst>
      <p:ext uri="{BB962C8B-B14F-4D97-AF65-F5344CB8AC3E}">
        <p14:creationId xmlns:p14="http://schemas.microsoft.com/office/powerpoint/2010/main" val="299917099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cs-CZ" sz="3600" smtClean="0">
                <a:cs typeface="Times New Roman" pitchFamily="18" charset="0"/>
              </a:rPr>
              <a:t>Mezinárodní auditorské a ov</a:t>
            </a:r>
            <a:r>
              <a:rPr lang="cs-CZ" sz="3600" smtClean="0"/>
              <a:t>ěř</a:t>
            </a:r>
            <a:r>
              <a:rPr lang="cs-CZ" sz="3600" smtClean="0">
                <a:cs typeface="Times New Roman" pitchFamily="18" charset="0"/>
              </a:rPr>
              <a:t>ovací standardy (IAASB)</a:t>
            </a:r>
          </a:p>
        </p:txBody>
      </p:sp>
      <p:sp>
        <p:nvSpPr>
          <p:cNvPr id="201731" name="Rectangle 3"/>
          <p:cNvSpPr>
            <a:spLocks noGrp="1" noChangeArrowheads="1"/>
          </p:cNvSpPr>
          <p:nvPr>
            <p:ph idx="1"/>
          </p:nvPr>
        </p:nvSpPr>
        <p:spPr/>
        <p:txBody>
          <a:bodyPr/>
          <a:lstStyle/>
          <a:p>
            <a:pPr eaLnBrk="1" hangingPunct="1">
              <a:buFont typeface="Wingdings" pitchFamily="2" charset="2"/>
              <a:buBlip>
                <a:blip r:embed="rId2"/>
              </a:buBlip>
              <a:defRPr/>
            </a:pPr>
            <a:r>
              <a:rPr lang="cs-CZ" sz="2400" dirty="0" smtClean="0">
                <a:cs typeface="Times New Roman" pitchFamily="18" charset="0"/>
              </a:rPr>
              <a:t>Mezinárodní auditorské standardy (ISA)</a:t>
            </a:r>
            <a:endParaRPr lang="cs-CZ" sz="2400" dirty="0" smtClean="0"/>
          </a:p>
          <a:p>
            <a:pPr eaLnBrk="1" hangingPunct="1">
              <a:buFont typeface="Wingdings" pitchFamily="2" charset="2"/>
              <a:buBlip>
                <a:blip r:embed="rId2"/>
              </a:buBlip>
              <a:defRPr/>
            </a:pPr>
            <a:r>
              <a:rPr lang="cs-CZ" sz="2400" dirty="0" smtClean="0">
                <a:cs typeface="Times New Roman" pitchFamily="18" charset="0"/>
              </a:rPr>
              <a:t>Mezinárodní standardy pro prověrky (ISRE) </a:t>
            </a:r>
            <a:endParaRPr lang="cs-CZ" sz="2400" dirty="0" smtClean="0"/>
          </a:p>
          <a:p>
            <a:pPr eaLnBrk="1" hangingPunct="1">
              <a:buFont typeface="Wingdings" pitchFamily="2" charset="2"/>
              <a:buBlip>
                <a:blip r:embed="rId2"/>
              </a:buBlip>
              <a:defRPr/>
            </a:pPr>
            <a:r>
              <a:rPr lang="cs-CZ" sz="2400" dirty="0" smtClean="0">
                <a:cs typeface="Times New Roman" pitchFamily="18" charset="0"/>
              </a:rPr>
              <a:t>Mezinárodní standardy pro ověřovací zakázky (ISAE) </a:t>
            </a:r>
            <a:endParaRPr lang="cs-CZ" sz="2400" dirty="0" smtClean="0"/>
          </a:p>
          <a:p>
            <a:pPr eaLnBrk="1" hangingPunct="1">
              <a:buFont typeface="Wingdings" pitchFamily="2" charset="2"/>
              <a:buBlip>
                <a:blip r:embed="rId2"/>
              </a:buBlip>
              <a:defRPr/>
            </a:pPr>
            <a:r>
              <a:rPr lang="cs-CZ" sz="2400" dirty="0" smtClean="0">
                <a:cs typeface="Times New Roman" pitchFamily="18" charset="0"/>
              </a:rPr>
              <a:t>Mezinárodní standardy pro související služby (ISRS) </a:t>
            </a:r>
            <a:endParaRPr lang="cs-CZ" sz="2400" dirty="0" smtClean="0"/>
          </a:p>
          <a:p>
            <a:pPr marL="0" indent="0" eaLnBrk="1" hangingPunct="1">
              <a:buFont typeface="Wingdings" pitchFamily="2" charset="2"/>
              <a:buNone/>
              <a:defRPr/>
            </a:pPr>
            <a:endParaRPr lang="cs-CZ" sz="2400" dirty="0" smtClean="0"/>
          </a:p>
          <a:p>
            <a:pPr eaLnBrk="1" hangingPunct="1">
              <a:buFont typeface="Wingdings" pitchFamily="2" charset="2"/>
              <a:buBlip>
                <a:blip r:embed="rId2"/>
              </a:buBlip>
              <a:defRPr/>
            </a:pPr>
            <a:r>
              <a:rPr lang="cs-CZ" sz="2400" dirty="0" smtClean="0">
                <a:cs typeface="Times New Roman" pitchFamily="18" charset="0"/>
              </a:rPr>
              <a:t>Etický kodex IFAC</a:t>
            </a:r>
          </a:p>
          <a:p>
            <a:pPr eaLnBrk="1" hangingPunct="1">
              <a:buFont typeface="Wingdings" pitchFamily="2" charset="2"/>
              <a:buBlip>
                <a:blip r:embed="rId2"/>
              </a:buBlip>
              <a:defRPr/>
            </a:pPr>
            <a:r>
              <a:rPr lang="cs-CZ" sz="2400" dirty="0" smtClean="0">
                <a:cs typeface="Times New Roman" pitchFamily="18" charset="0"/>
              </a:rPr>
              <a:t>Mezinárodní standardy pro řízení kvality (ISQC) </a:t>
            </a:r>
          </a:p>
          <a:p>
            <a:pPr eaLnBrk="1" hangingPunct="1">
              <a:buFont typeface="Wingdings" pitchFamily="2" charset="2"/>
              <a:buBlip>
                <a:blip r:embed="rId2"/>
              </a:buBlip>
              <a:defRPr/>
            </a:pPr>
            <a:r>
              <a:rPr lang="cs-CZ" sz="2400" dirty="0" smtClean="0">
                <a:cs typeface="Times New Roman" pitchFamily="18" charset="0"/>
              </a:rPr>
              <a:t>Mezinárodní rámec pro ověřovací zakázky</a:t>
            </a:r>
          </a:p>
        </p:txBody>
      </p:sp>
    </p:spTree>
    <p:extLst>
      <p:ext uri="{BB962C8B-B14F-4D97-AF65-F5344CB8AC3E}">
        <p14:creationId xmlns:p14="http://schemas.microsoft.com/office/powerpoint/2010/main" val="1933901332"/>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D:\Plocha\Struktu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9" y="116632"/>
            <a:ext cx="9015467" cy="63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96163"/>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36" y="576263"/>
            <a:ext cx="8801359" cy="494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63281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cs-CZ" sz="3600" smtClean="0"/>
              <a:t>Uživatelé informací z účetní závěrky</a:t>
            </a:r>
            <a:br>
              <a:rPr lang="cs-CZ" sz="3600" smtClean="0"/>
            </a:br>
            <a:r>
              <a:rPr lang="cs-CZ" sz="3600" smtClean="0"/>
              <a:t>a jejich informační potřeby</a:t>
            </a:r>
          </a:p>
        </p:txBody>
      </p:sp>
      <p:sp>
        <p:nvSpPr>
          <p:cNvPr id="6147" name="Rectangle 3"/>
          <p:cNvSpPr>
            <a:spLocks noGrp="1" noChangeArrowheads="1"/>
          </p:cNvSpPr>
          <p:nvPr>
            <p:ph idx="1"/>
          </p:nvPr>
        </p:nvSpPr>
        <p:spPr>
          <a:xfrm>
            <a:off x="685800" y="1981200"/>
            <a:ext cx="7772400" cy="4544144"/>
          </a:xfrm>
        </p:spPr>
        <p:txBody>
          <a:bodyPr/>
          <a:lstStyle/>
          <a:p>
            <a:pPr eaLnBrk="1" hangingPunct="1">
              <a:lnSpc>
                <a:spcPct val="90000"/>
              </a:lnSpc>
              <a:buClr>
                <a:schemeClr val="hlink"/>
              </a:buClr>
              <a:buFont typeface="Wingdings" pitchFamily="2" charset="2"/>
              <a:buChar char="Ø"/>
            </a:pPr>
            <a:r>
              <a:rPr lang="cs-CZ" altLang="cs-CZ" sz="2200" dirty="0" smtClean="0"/>
              <a:t>investoři (míra rizika jejich investice a výkonnost)</a:t>
            </a:r>
          </a:p>
          <a:p>
            <a:pPr eaLnBrk="1" hangingPunct="1">
              <a:lnSpc>
                <a:spcPct val="90000"/>
              </a:lnSpc>
              <a:buClr>
                <a:schemeClr val="hlink"/>
              </a:buClr>
              <a:buFont typeface="Wingdings" pitchFamily="2" charset="2"/>
              <a:buChar char="Ø"/>
            </a:pPr>
            <a:r>
              <a:rPr lang="cs-CZ" altLang="cs-CZ" sz="2200" dirty="0" smtClean="0"/>
              <a:t>věřitelé, banky, finanční instituce (zajištění závazků, schopnost splácet)</a:t>
            </a:r>
          </a:p>
          <a:p>
            <a:pPr eaLnBrk="1" hangingPunct="1">
              <a:lnSpc>
                <a:spcPct val="90000"/>
              </a:lnSpc>
              <a:buClr>
                <a:schemeClr val="hlink"/>
              </a:buClr>
              <a:buFont typeface="Wingdings" pitchFamily="2" charset="2"/>
              <a:buChar char="Ø"/>
            </a:pPr>
            <a:r>
              <a:rPr lang="cs-CZ" altLang="cs-CZ" sz="2200" dirty="0" smtClean="0"/>
              <a:t>státní orgány (dodržování právních předpisů, stanovení daňové politiky, statistické účely, regulace činnosti)</a:t>
            </a:r>
          </a:p>
          <a:p>
            <a:pPr eaLnBrk="1" hangingPunct="1">
              <a:lnSpc>
                <a:spcPct val="90000"/>
              </a:lnSpc>
              <a:buClr>
                <a:schemeClr val="hlink"/>
              </a:buClr>
              <a:buFont typeface="Wingdings" pitchFamily="2" charset="2"/>
              <a:buChar char="Ø"/>
            </a:pPr>
            <a:r>
              <a:rPr lang="cs-CZ" altLang="cs-CZ" sz="2200" dirty="0" smtClean="0"/>
              <a:t>management, statutární orgány (řízení)</a:t>
            </a:r>
          </a:p>
          <a:p>
            <a:pPr eaLnBrk="1" hangingPunct="1">
              <a:lnSpc>
                <a:spcPct val="90000"/>
              </a:lnSpc>
              <a:buClr>
                <a:schemeClr val="hlink"/>
              </a:buClr>
              <a:buFont typeface="Wingdings" pitchFamily="2" charset="2"/>
              <a:buChar char="Ø"/>
            </a:pPr>
            <a:r>
              <a:rPr lang="cs-CZ" altLang="cs-CZ" sz="2200" dirty="0" smtClean="0"/>
              <a:t>vlastníci, akcionáři (výnosnost, dividendy)</a:t>
            </a:r>
          </a:p>
          <a:p>
            <a:pPr eaLnBrk="1" hangingPunct="1">
              <a:lnSpc>
                <a:spcPct val="90000"/>
              </a:lnSpc>
              <a:buClr>
                <a:schemeClr val="hlink"/>
              </a:buClr>
              <a:buFont typeface="Wingdings" pitchFamily="2" charset="2"/>
              <a:buChar char="Ø"/>
            </a:pPr>
            <a:r>
              <a:rPr lang="cs-CZ" altLang="cs-CZ" sz="2200" dirty="0" smtClean="0"/>
              <a:t>zaměstnanci (stabilita, mzdy, pracovní příležitosti)</a:t>
            </a:r>
          </a:p>
          <a:p>
            <a:pPr eaLnBrk="1" hangingPunct="1">
              <a:lnSpc>
                <a:spcPct val="90000"/>
              </a:lnSpc>
              <a:buClr>
                <a:schemeClr val="hlink"/>
              </a:buClr>
              <a:buFont typeface="Wingdings" pitchFamily="2" charset="2"/>
              <a:buChar char="Ø"/>
            </a:pPr>
            <a:r>
              <a:rPr lang="cs-CZ" altLang="cs-CZ" sz="2200" dirty="0" smtClean="0"/>
              <a:t>zákazníci, dodavatelé (schopnost splácet závazky, pokračování v chodu společnosti)</a:t>
            </a:r>
          </a:p>
          <a:p>
            <a:pPr eaLnBrk="1" hangingPunct="1">
              <a:lnSpc>
                <a:spcPct val="90000"/>
              </a:lnSpc>
              <a:buClr>
                <a:schemeClr val="hlink"/>
              </a:buClr>
              <a:buFont typeface="Wingdings" pitchFamily="2" charset="2"/>
              <a:buChar char="Ø"/>
            </a:pPr>
            <a:r>
              <a:rPr lang="cs-CZ" altLang="cs-CZ" sz="2200" dirty="0" smtClean="0"/>
              <a:t>širší veřejnost</a:t>
            </a:r>
          </a:p>
          <a:p>
            <a:pPr algn="ctr" eaLnBrk="1" hangingPunct="1">
              <a:lnSpc>
                <a:spcPct val="90000"/>
              </a:lnSpc>
              <a:buClr>
                <a:schemeClr val="hlink"/>
              </a:buClr>
              <a:buFont typeface="Wingdings" pitchFamily="2" charset="2"/>
              <a:buNone/>
            </a:pPr>
            <a:r>
              <a:rPr lang="cs-CZ" altLang="cs-CZ" sz="2400" dirty="0" smtClean="0"/>
              <a:t>ROZDÍLNÉ ZÁJMY  A INFORMAČNÍ POTŘEBY </a:t>
            </a:r>
          </a:p>
        </p:txBody>
      </p:sp>
    </p:spTree>
  </p:cSld>
  <p:clrMapOvr>
    <a:masterClrMapping/>
  </p:clrMapOvr>
  <p:transition advTm="165033">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cs-CZ" smtClean="0">
                <a:cs typeface="Times New Roman" pitchFamily="18" charset="0"/>
              </a:rPr>
              <a:t>Komora auditor</a:t>
            </a:r>
            <a:r>
              <a:rPr lang="cs-CZ" smtClean="0"/>
              <a:t>ů</a:t>
            </a:r>
            <a:r>
              <a:rPr lang="cs-CZ" smtClean="0">
                <a:cs typeface="Times New Roman" pitchFamily="18" charset="0"/>
              </a:rPr>
              <a:t> </a:t>
            </a:r>
            <a:r>
              <a:rPr lang="cs-CZ" smtClean="0"/>
              <a:t>Č</a:t>
            </a:r>
            <a:r>
              <a:rPr lang="cs-CZ" smtClean="0">
                <a:cs typeface="Times New Roman" pitchFamily="18" charset="0"/>
              </a:rPr>
              <a:t>R</a:t>
            </a:r>
            <a:r>
              <a:rPr lang="cs-CZ" smtClean="0"/>
              <a:t> </a:t>
            </a:r>
          </a:p>
        </p:txBody>
      </p:sp>
      <p:sp>
        <p:nvSpPr>
          <p:cNvPr id="6147" name="Rectangle 3"/>
          <p:cNvSpPr>
            <a:spLocks noGrp="1" noChangeArrowheads="1"/>
          </p:cNvSpPr>
          <p:nvPr>
            <p:ph idx="1"/>
          </p:nvPr>
        </p:nvSpPr>
        <p:spPr>
          <a:xfrm>
            <a:off x="685800" y="1981200"/>
            <a:ext cx="7772400" cy="4472136"/>
          </a:xfrm>
        </p:spPr>
        <p:txBody>
          <a:bodyPr/>
          <a:lstStyle/>
          <a:p>
            <a:pPr eaLnBrk="1" hangingPunct="1">
              <a:buClr>
                <a:schemeClr val="hlink"/>
              </a:buClr>
              <a:buSzTx/>
              <a:buFont typeface="Wingdings" pitchFamily="2" charset="2"/>
              <a:buChar char="Ø"/>
            </a:pPr>
            <a:r>
              <a:rPr lang="cs-CZ" altLang="cs-CZ" sz="2400" dirty="0" smtClean="0">
                <a:cs typeface="Times New Roman" pitchFamily="18" charset="0"/>
              </a:rPr>
              <a:t>ISA</a:t>
            </a:r>
            <a:r>
              <a:rPr lang="cs-CZ" altLang="cs-CZ" sz="2400" dirty="0" smtClean="0"/>
              <a:t> </a:t>
            </a:r>
            <a:r>
              <a:rPr lang="cs-CZ" altLang="cs-CZ" sz="2400" dirty="0" smtClean="0">
                <a:cs typeface="Times New Roman" pitchFamily="18" charset="0"/>
              </a:rPr>
              <a:t>se od 1.1.2006 staly závaznými profesními standardy</a:t>
            </a:r>
            <a:r>
              <a:rPr lang="cs-CZ" altLang="cs-CZ" sz="2400" dirty="0" smtClean="0"/>
              <a:t> </a:t>
            </a:r>
          </a:p>
          <a:p>
            <a:pPr eaLnBrk="1" hangingPunct="1">
              <a:buClr>
                <a:schemeClr val="hlink"/>
              </a:buClr>
              <a:buSzTx/>
              <a:buFont typeface="Wingdings" pitchFamily="2" charset="2"/>
              <a:buChar char="Ø"/>
            </a:pPr>
            <a:r>
              <a:rPr lang="cs-CZ" altLang="cs-CZ" sz="2400" dirty="0" smtClean="0"/>
              <a:t>vydává </a:t>
            </a:r>
            <a:r>
              <a:rPr lang="cs-CZ" altLang="cs-CZ" sz="2400" dirty="0" smtClean="0">
                <a:cs typeface="Times New Roman" pitchFamily="18" charset="0"/>
              </a:rPr>
              <a:t>Aplikační doložk</a:t>
            </a:r>
            <a:r>
              <a:rPr lang="cs-CZ" altLang="cs-CZ" sz="2400" dirty="0" smtClean="0"/>
              <a:t>y</a:t>
            </a:r>
            <a:r>
              <a:rPr lang="cs-CZ" altLang="cs-CZ" sz="2400" dirty="0" smtClean="0">
                <a:cs typeface="Times New Roman" pitchFamily="18" charset="0"/>
              </a:rPr>
              <a:t> mezinárodního auditorského standardu (AD-ISA) v případě</a:t>
            </a:r>
            <a:r>
              <a:rPr lang="cs-CZ" altLang="cs-CZ" sz="2400" dirty="0" smtClean="0"/>
              <a:t>, že:</a:t>
            </a:r>
          </a:p>
          <a:p>
            <a:pPr lvl="1" eaLnBrk="1" hangingPunct="1">
              <a:buClr>
                <a:schemeClr val="hlink"/>
              </a:buClr>
              <a:buSzTx/>
              <a:buFont typeface="Wingdings" pitchFamily="2" charset="2"/>
              <a:buChar char="Ø"/>
            </a:pPr>
            <a:r>
              <a:rPr lang="cs-CZ" altLang="cs-CZ" sz="2000" dirty="0" smtClean="0">
                <a:cs typeface="Times New Roman" pitchFamily="18" charset="0"/>
              </a:rPr>
              <a:t>není možné aplikovat všechny požadavky konkrétního standardu </a:t>
            </a:r>
            <a:endParaRPr lang="cs-CZ" altLang="cs-CZ" sz="2000" dirty="0" smtClean="0"/>
          </a:p>
          <a:p>
            <a:pPr lvl="1" eaLnBrk="1" hangingPunct="1">
              <a:buClr>
                <a:schemeClr val="hlink"/>
              </a:buClr>
              <a:buSzTx/>
              <a:buFont typeface="Wingdings" pitchFamily="2" charset="2"/>
              <a:buChar char="Ø"/>
            </a:pPr>
            <a:r>
              <a:rPr lang="cs-CZ" altLang="cs-CZ" sz="2000" dirty="0" smtClean="0">
                <a:cs typeface="Times New Roman" pitchFamily="18" charset="0"/>
              </a:rPr>
              <a:t>legislativa </a:t>
            </a:r>
            <a:r>
              <a:rPr lang="cs-CZ" altLang="cs-CZ" sz="2000" dirty="0" smtClean="0"/>
              <a:t>ČR</a:t>
            </a:r>
            <a:r>
              <a:rPr lang="cs-CZ" altLang="cs-CZ" sz="2000" dirty="0" smtClean="0">
                <a:cs typeface="Times New Roman" pitchFamily="18" charset="0"/>
              </a:rPr>
              <a:t> stanovuje požadavky nad rámec standardu</a:t>
            </a:r>
            <a:endParaRPr lang="cs-CZ" altLang="cs-CZ" sz="2000" dirty="0" smtClean="0"/>
          </a:p>
          <a:p>
            <a:pPr eaLnBrk="1" hangingPunct="1">
              <a:buClr>
                <a:schemeClr val="hlink"/>
              </a:buClr>
              <a:buSzTx/>
              <a:buFont typeface="Wingdings" pitchFamily="2" charset="2"/>
              <a:buChar char="Ø"/>
            </a:pPr>
            <a:endParaRPr lang="cs-CZ" altLang="cs-CZ" sz="2000" dirty="0" smtClean="0"/>
          </a:p>
          <a:p>
            <a:pPr eaLnBrk="1" hangingPunct="1">
              <a:buClr>
                <a:schemeClr val="hlink"/>
              </a:buClr>
              <a:buSzTx/>
              <a:buFont typeface="Wingdings" pitchFamily="2" charset="2"/>
              <a:buChar char="Ø"/>
            </a:pPr>
            <a:r>
              <a:rPr lang="cs-CZ" altLang="cs-CZ" sz="2400" dirty="0" smtClean="0"/>
              <a:t>d</a:t>
            </a:r>
            <a:r>
              <a:rPr lang="cs-CZ" altLang="cs-CZ" sz="2400" dirty="0" smtClean="0">
                <a:cs typeface="Times New Roman" pitchFamily="18" charset="0"/>
              </a:rPr>
              <a:t>le požadavku </a:t>
            </a:r>
            <a:r>
              <a:rPr lang="cs-CZ" altLang="cs-CZ" sz="2400" dirty="0">
                <a:cs typeface="Times New Roman" pitchFamily="18" charset="0"/>
              </a:rPr>
              <a:t>S</a:t>
            </a:r>
            <a:r>
              <a:rPr lang="cs-CZ" altLang="cs-CZ" sz="2400" dirty="0" smtClean="0">
                <a:cs typeface="Times New Roman" pitchFamily="18" charset="0"/>
              </a:rPr>
              <a:t>měrnice 2006/43/ES z 17.5.2006 statutární audity musí být prováděny v souladu s Mezinárodními standardy auditu (ISA) schválenými Komisí pro použití v EU → k tomu doposud nedošlo</a:t>
            </a:r>
          </a:p>
          <a:p>
            <a:pPr eaLnBrk="1" hangingPunct="1">
              <a:buClr>
                <a:schemeClr val="hlink"/>
              </a:buClr>
              <a:buSzTx/>
              <a:buFont typeface="Wingdings" pitchFamily="2" charset="2"/>
              <a:buChar char="Ø"/>
            </a:pPr>
            <a:r>
              <a:rPr lang="cs-CZ" altLang="cs-CZ" sz="2400" dirty="0">
                <a:cs typeface="Times New Roman" pitchFamily="18" charset="0"/>
                <a:hlinkClick r:id="rId2"/>
              </a:rPr>
              <a:t>https://</a:t>
            </a:r>
            <a:r>
              <a:rPr lang="cs-CZ" altLang="cs-CZ" sz="2400" dirty="0" smtClean="0">
                <a:cs typeface="Times New Roman" pitchFamily="18" charset="0"/>
                <a:hlinkClick r:id="rId2"/>
              </a:rPr>
              <a:t>www.kacr.cz/aktualni-auditorske-standardy</a:t>
            </a:r>
            <a:endParaRPr lang="cs-CZ" altLang="cs-CZ" sz="2400" dirty="0" smtClean="0">
              <a:cs typeface="Times New Roman" pitchFamily="18" charset="0"/>
            </a:endParaRPr>
          </a:p>
        </p:txBody>
      </p:sp>
    </p:spTree>
    <p:extLst>
      <p:ext uri="{BB962C8B-B14F-4D97-AF65-F5344CB8AC3E}">
        <p14:creationId xmlns:p14="http://schemas.microsoft.com/office/powerpoint/2010/main" val="144917895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sz="3200" dirty="0">
                <a:cs typeface="Times New Roman" pitchFamily="18" charset="0"/>
              </a:rPr>
              <a:t>Směrnice </a:t>
            </a:r>
            <a:r>
              <a:rPr lang="cs-CZ" altLang="cs-CZ" sz="3200" dirty="0" smtClean="0">
                <a:cs typeface="Times New Roman" pitchFamily="18" charset="0"/>
              </a:rPr>
              <a:t>2006/43/ES o povinném auditu</a:t>
            </a:r>
            <a:endParaRPr lang="cs-CZ" sz="3200" dirty="0"/>
          </a:p>
        </p:txBody>
      </p:sp>
      <p:sp>
        <p:nvSpPr>
          <p:cNvPr id="3" name="Zástupný symbol pro obsah 2"/>
          <p:cNvSpPr>
            <a:spLocks noGrp="1"/>
          </p:cNvSpPr>
          <p:nvPr>
            <p:ph idx="1"/>
          </p:nvPr>
        </p:nvSpPr>
        <p:spPr>
          <a:xfrm>
            <a:off x="685800" y="1981200"/>
            <a:ext cx="7772400" cy="4688160"/>
          </a:xfrm>
        </p:spPr>
        <p:txBody>
          <a:bodyPr/>
          <a:lstStyle/>
          <a:p>
            <a:pPr>
              <a:buBlip>
                <a:blip r:embed="rId2"/>
              </a:buBlip>
            </a:pPr>
            <a:r>
              <a:rPr lang="cs-CZ" sz="2200" dirty="0"/>
              <a:t>z</a:t>
            </a:r>
            <a:r>
              <a:rPr lang="cs-CZ" sz="2200" dirty="0" smtClean="0"/>
              <a:t>měna Směrnicí 2014/56/EU z 16.4.2014</a:t>
            </a:r>
          </a:p>
          <a:p>
            <a:pPr>
              <a:buBlip>
                <a:blip r:embed="rId2"/>
              </a:buBlip>
            </a:pPr>
            <a:r>
              <a:rPr lang="cs-CZ" sz="2200" dirty="0" smtClean="0"/>
              <a:t>členské </a:t>
            </a:r>
            <a:r>
              <a:rPr lang="cs-CZ" sz="2200" dirty="0"/>
              <a:t>státy vyžadují, aby </a:t>
            </a:r>
            <a:r>
              <a:rPr lang="cs-CZ" sz="2200" dirty="0" smtClean="0"/>
              <a:t>auditoři prováděli </a:t>
            </a:r>
            <a:r>
              <a:rPr lang="cs-CZ" sz="2200" dirty="0"/>
              <a:t>povinné audity v souladu s </a:t>
            </a:r>
            <a:r>
              <a:rPr lang="cs-CZ" sz="2200" u="sng" dirty="0"/>
              <a:t>mezinárodními auditorskými standardy přijatými </a:t>
            </a:r>
            <a:r>
              <a:rPr lang="cs-CZ" sz="2200" u="sng" dirty="0" smtClean="0"/>
              <a:t>Komisí</a:t>
            </a:r>
          </a:p>
          <a:p>
            <a:pPr>
              <a:buBlip>
                <a:blip r:embed="rId2"/>
              </a:buBlip>
            </a:pPr>
            <a:r>
              <a:rPr lang="cs-CZ" sz="2200" dirty="0" smtClean="0"/>
              <a:t>pouze </a:t>
            </a:r>
            <a:r>
              <a:rPr lang="cs-CZ" sz="2200" dirty="0"/>
              <a:t>pokud byly vypracovány patřičným, náležitým a průhledným způsobem pod veřejným dohledem a jsou obecně přijímány na mezinárodní úrovni, přispívají k vysokému stupni důvěryhodnosti a kvalitě </a:t>
            </a:r>
            <a:r>
              <a:rPr lang="cs-CZ" sz="2200" dirty="0" smtClean="0"/>
              <a:t>účetní </a:t>
            </a:r>
            <a:r>
              <a:rPr lang="cs-CZ" sz="2200" dirty="0"/>
              <a:t>závěrky a odpovídají evropskému veřejnému zájmu</a:t>
            </a:r>
            <a:endParaRPr lang="cs-CZ" sz="2200" u="sng" dirty="0" smtClean="0"/>
          </a:p>
          <a:p>
            <a:pPr>
              <a:buBlip>
                <a:blip r:embed="rId2"/>
              </a:buBlip>
            </a:pPr>
            <a:r>
              <a:rPr lang="cs-CZ" sz="2200" dirty="0"/>
              <a:t>Komisi je svěřena pravomoc přijímat prostřednictvím aktů v přenesené pravomoci </a:t>
            </a:r>
            <a:r>
              <a:rPr lang="cs-CZ" sz="2200" dirty="0" smtClean="0"/>
              <a:t>mezinárodní </a:t>
            </a:r>
            <a:r>
              <a:rPr lang="cs-CZ" sz="2200" dirty="0"/>
              <a:t>auditorské standardy </a:t>
            </a:r>
            <a:r>
              <a:rPr lang="cs-CZ" sz="2200" dirty="0" smtClean="0"/>
              <a:t>týkající </a:t>
            </a:r>
            <a:r>
              <a:rPr lang="cs-CZ" sz="2200" dirty="0"/>
              <a:t>se auditorské praxe, nezávislosti a vnitřní kontroly </a:t>
            </a:r>
            <a:r>
              <a:rPr lang="cs-CZ" sz="2200" dirty="0" smtClean="0"/>
              <a:t>auditorů</a:t>
            </a:r>
          </a:p>
        </p:txBody>
      </p:sp>
    </p:spTree>
    <p:extLst>
      <p:ext uri="{BB962C8B-B14F-4D97-AF65-F5344CB8AC3E}">
        <p14:creationId xmlns:p14="http://schemas.microsoft.com/office/powerpoint/2010/main" val="22227753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cs-CZ" sz="3000" smtClean="0">
                <a:cs typeface="Times New Roman" pitchFamily="18" charset="0"/>
              </a:rPr>
              <a:t>Mezinárodní rámec pro ov</a:t>
            </a:r>
            <a:r>
              <a:rPr lang="cs-CZ" sz="3000" smtClean="0"/>
              <a:t>ěř</a:t>
            </a:r>
            <a:r>
              <a:rPr lang="cs-CZ" sz="3000" smtClean="0">
                <a:cs typeface="Times New Roman" pitchFamily="18" charset="0"/>
              </a:rPr>
              <a:t>ovac</a:t>
            </a:r>
            <a:r>
              <a:rPr lang="cs-CZ" sz="3000" smtClean="0"/>
              <a:t>í </a:t>
            </a:r>
            <a:r>
              <a:rPr lang="cs-CZ" sz="3000" smtClean="0">
                <a:cs typeface="Times New Roman" pitchFamily="18" charset="0"/>
              </a:rPr>
              <a:t>zakázky</a:t>
            </a:r>
            <a:r>
              <a:rPr lang="cs-CZ" smtClean="0"/>
              <a:t> </a:t>
            </a:r>
          </a:p>
        </p:txBody>
      </p:sp>
      <p:sp>
        <p:nvSpPr>
          <p:cNvPr id="7171" name="Rectangle 3"/>
          <p:cNvSpPr>
            <a:spLocks noGrp="1" noChangeArrowheads="1"/>
          </p:cNvSpPr>
          <p:nvPr>
            <p:ph idx="1"/>
          </p:nvPr>
        </p:nvSpPr>
        <p:spPr>
          <a:xfrm>
            <a:off x="685800" y="1981200"/>
            <a:ext cx="7772400" cy="4648200"/>
          </a:xfrm>
        </p:spPr>
        <p:txBody>
          <a:bodyPr/>
          <a:lstStyle/>
          <a:p>
            <a:pPr eaLnBrk="1" hangingPunct="1">
              <a:lnSpc>
                <a:spcPct val="90000"/>
              </a:lnSpc>
              <a:buFont typeface="Wingdings" pitchFamily="2" charset="2"/>
              <a:buBlip>
                <a:blip r:embed="rId2"/>
              </a:buBlip>
            </a:pPr>
            <a:r>
              <a:rPr lang="cs-CZ" altLang="cs-CZ" sz="2400" dirty="0" smtClean="0">
                <a:cs typeface="Times New Roman" pitchFamily="18" charset="0"/>
              </a:rPr>
              <a:t>Ověřovací zakázka je zakázka, v níž odborník vyjadřuje závěr s cílem zvýšit míru důvěry předpokládaných uživatelů jiných než odpovědná strana ohledně výsledku hodnocení či oceňování předmětu zakázky vůči daným kritériím. </a:t>
            </a:r>
            <a:endParaRPr lang="cs-CZ" altLang="cs-CZ" sz="2400" dirty="0" smtClean="0"/>
          </a:p>
          <a:p>
            <a:pPr eaLnBrk="1" hangingPunct="1">
              <a:lnSpc>
                <a:spcPct val="90000"/>
              </a:lnSpc>
              <a:buClr>
                <a:srgbClr val="C00000"/>
              </a:buClr>
              <a:buFont typeface="Wingdings" panose="05000000000000000000" pitchFamily="2" charset="2"/>
              <a:buChar char="Ø"/>
            </a:pPr>
            <a:r>
              <a:rPr lang="cs-CZ" altLang="cs-CZ" sz="2400" dirty="0">
                <a:hlinkClick r:id="rId3"/>
              </a:rPr>
              <a:t>https://</a:t>
            </a:r>
            <a:r>
              <a:rPr lang="cs-CZ" altLang="cs-CZ" sz="2400" dirty="0" smtClean="0">
                <a:hlinkClick r:id="rId3"/>
              </a:rPr>
              <a:t>www.kacr.cz/file/5666/framework.pdf</a:t>
            </a:r>
            <a:endParaRPr lang="cs-CZ" altLang="cs-CZ" sz="2400" dirty="0" smtClean="0"/>
          </a:p>
          <a:p>
            <a:pPr algn="just" eaLnBrk="1" hangingPunct="1">
              <a:lnSpc>
                <a:spcPct val="90000"/>
              </a:lnSpc>
              <a:buFont typeface="Wingdings" pitchFamily="2" charset="2"/>
              <a:buNone/>
            </a:pPr>
            <a:r>
              <a:rPr lang="cs-CZ" altLang="cs-CZ" sz="2400" dirty="0" smtClean="0">
                <a:cs typeface="Times New Roman" pitchFamily="18" charset="0"/>
              </a:rPr>
              <a:t>Každá ověřovací zakázka má tyto náležitosti:</a:t>
            </a:r>
          </a:p>
          <a:p>
            <a:pPr marL="0" indent="0" algn="just" eaLnBrk="1" hangingPunct="1">
              <a:lnSpc>
                <a:spcPct val="90000"/>
              </a:lnSpc>
              <a:buNone/>
            </a:pPr>
            <a:r>
              <a:rPr lang="cs-CZ" altLang="cs-CZ" sz="2400" dirty="0" smtClean="0">
                <a:cs typeface="Times New Roman" pitchFamily="18" charset="0"/>
              </a:rPr>
              <a:t>1.      třístranný vztah</a:t>
            </a:r>
          </a:p>
          <a:p>
            <a:pPr marL="0" indent="0" algn="just" eaLnBrk="1" hangingPunct="1">
              <a:lnSpc>
                <a:spcPct val="90000"/>
              </a:lnSpc>
              <a:buNone/>
            </a:pPr>
            <a:r>
              <a:rPr lang="cs-CZ" altLang="cs-CZ" sz="2400" dirty="0" smtClean="0">
                <a:cs typeface="Times New Roman" pitchFamily="18" charset="0"/>
              </a:rPr>
              <a:t>2.      vhodný předmět zakázky</a:t>
            </a:r>
          </a:p>
          <a:p>
            <a:pPr marL="0" indent="0" algn="just" eaLnBrk="1" hangingPunct="1">
              <a:lnSpc>
                <a:spcPct val="90000"/>
              </a:lnSpc>
              <a:buNone/>
            </a:pPr>
            <a:r>
              <a:rPr lang="cs-CZ" altLang="cs-CZ" sz="2400" dirty="0" smtClean="0">
                <a:cs typeface="Times New Roman" pitchFamily="18" charset="0"/>
              </a:rPr>
              <a:t>3.      vhodná kritéria</a:t>
            </a:r>
          </a:p>
          <a:p>
            <a:pPr marL="0" indent="0" algn="just" eaLnBrk="1" hangingPunct="1">
              <a:lnSpc>
                <a:spcPct val="90000"/>
              </a:lnSpc>
              <a:buNone/>
            </a:pPr>
            <a:r>
              <a:rPr lang="cs-CZ" altLang="cs-CZ" sz="2400" dirty="0" smtClean="0">
                <a:cs typeface="Times New Roman" pitchFamily="18" charset="0"/>
              </a:rPr>
              <a:t>4.      dostatečné množství vhodných důkazů</a:t>
            </a:r>
            <a:endParaRPr lang="cs-CZ" altLang="cs-CZ" sz="2400" dirty="0" smtClean="0"/>
          </a:p>
          <a:p>
            <a:pPr marL="0" indent="0" algn="just" eaLnBrk="1" hangingPunct="1">
              <a:lnSpc>
                <a:spcPct val="90000"/>
              </a:lnSpc>
              <a:buNone/>
            </a:pPr>
            <a:r>
              <a:rPr lang="cs-CZ" altLang="cs-CZ" sz="2400" dirty="0" smtClean="0"/>
              <a:t>5.      </a:t>
            </a:r>
            <a:r>
              <a:rPr lang="cs-CZ" altLang="cs-CZ" sz="2400" dirty="0" smtClean="0">
                <a:cs typeface="Times New Roman" pitchFamily="18" charset="0"/>
              </a:rPr>
              <a:t>písemná zpráva o ověření</a:t>
            </a:r>
            <a:r>
              <a:rPr lang="cs-CZ" altLang="cs-CZ" sz="2800" b="1" dirty="0" smtClean="0">
                <a:cs typeface="Times New Roman" pitchFamily="18" charset="0"/>
              </a:rPr>
              <a:t> </a:t>
            </a:r>
          </a:p>
        </p:txBody>
      </p:sp>
    </p:spTree>
    <p:extLst>
      <p:ext uri="{BB962C8B-B14F-4D97-AF65-F5344CB8AC3E}">
        <p14:creationId xmlns:p14="http://schemas.microsoft.com/office/powerpoint/2010/main" val="173441567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cs-CZ" smtClean="0">
                <a:cs typeface="Times New Roman" pitchFamily="18" charset="0"/>
              </a:rPr>
              <a:t>T</a:t>
            </a:r>
            <a:r>
              <a:rPr lang="cs-CZ" smtClean="0"/>
              <a:t>ř</a:t>
            </a:r>
            <a:r>
              <a:rPr lang="cs-CZ" smtClean="0">
                <a:cs typeface="Times New Roman" pitchFamily="18" charset="0"/>
              </a:rPr>
              <a:t>ístranný vztah</a:t>
            </a:r>
            <a:r>
              <a:rPr lang="cs-CZ" smtClean="0"/>
              <a:t> </a:t>
            </a:r>
          </a:p>
        </p:txBody>
      </p:sp>
      <p:sp>
        <p:nvSpPr>
          <p:cNvPr id="8195" name="Rectangle 3"/>
          <p:cNvSpPr>
            <a:spLocks noGrp="1" noChangeArrowheads="1"/>
          </p:cNvSpPr>
          <p:nvPr>
            <p:ph idx="1"/>
          </p:nvPr>
        </p:nvSpPr>
        <p:spPr/>
        <p:txBody>
          <a:bodyPr/>
          <a:lstStyle/>
          <a:p>
            <a:pPr eaLnBrk="1" hangingPunct="1">
              <a:buClr>
                <a:schemeClr val="hlink"/>
              </a:buClr>
              <a:buFont typeface="Wingdings" pitchFamily="2" charset="2"/>
              <a:buChar char="Ø"/>
            </a:pPr>
            <a:r>
              <a:rPr lang="cs-CZ" altLang="cs-CZ" sz="2400" u="sng" dirty="0" smtClean="0">
                <a:cs typeface="Times New Roman" pitchFamily="18" charset="0"/>
              </a:rPr>
              <a:t>odborník</a:t>
            </a:r>
            <a:r>
              <a:rPr lang="cs-CZ" altLang="cs-CZ" sz="2400" dirty="0" smtClean="0">
                <a:cs typeface="Times New Roman" pitchFamily="18" charset="0"/>
              </a:rPr>
              <a:t> neboli odborn</a:t>
            </a:r>
            <a:r>
              <a:rPr lang="cs-CZ" altLang="cs-CZ" sz="2400" dirty="0" smtClean="0"/>
              <a:t>ý</a:t>
            </a:r>
            <a:r>
              <a:rPr lang="cs-CZ" altLang="cs-CZ" sz="2400" dirty="0" smtClean="0">
                <a:cs typeface="Times New Roman" pitchFamily="18" charset="0"/>
              </a:rPr>
              <a:t> účetní vykonávající veřejnou praxi (např. auditor)</a:t>
            </a:r>
            <a:endParaRPr lang="cs-CZ" altLang="cs-CZ" sz="2400" dirty="0" smtClean="0"/>
          </a:p>
          <a:p>
            <a:pPr eaLnBrk="1" hangingPunct="1">
              <a:buClr>
                <a:schemeClr val="hlink"/>
              </a:buClr>
              <a:buFont typeface="Wingdings" pitchFamily="2" charset="2"/>
              <a:buChar char="Ø"/>
            </a:pPr>
            <a:endParaRPr lang="cs-CZ" altLang="cs-CZ" sz="2400" dirty="0" smtClean="0"/>
          </a:p>
          <a:p>
            <a:pPr algn="just" eaLnBrk="1" hangingPunct="1">
              <a:buClr>
                <a:schemeClr val="hlink"/>
              </a:buClr>
              <a:buFont typeface="Wingdings" pitchFamily="2" charset="2"/>
              <a:buChar char="Ø"/>
            </a:pPr>
            <a:r>
              <a:rPr lang="cs-CZ" altLang="cs-CZ" sz="2400" u="sng" dirty="0" smtClean="0"/>
              <a:t>o</a:t>
            </a:r>
            <a:r>
              <a:rPr lang="cs-CZ" altLang="cs-CZ" sz="2400" u="sng" dirty="0" smtClean="0">
                <a:cs typeface="Times New Roman" pitchFamily="18" charset="0"/>
              </a:rPr>
              <a:t>dpovědná strana</a:t>
            </a:r>
            <a:r>
              <a:rPr lang="cs-CZ" altLang="cs-CZ" sz="2400" dirty="0" smtClean="0">
                <a:cs typeface="Times New Roman" pitchFamily="18" charset="0"/>
              </a:rPr>
              <a:t> je osoba, která zodpovídá za předmět zakázky nebo za informace o předmětu zakázky (např. statutární orgán)</a:t>
            </a:r>
            <a:endParaRPr lang="cs-CZ" altLang="cs-CZ" sz="2400" dirty="0" smtClean="0"/>
          </a:p>
          <a:p>
            <a:pPr algn="just" eaLnBrk="1" hangingPunct="1">
              <a:buClr>
                <a:schemeClr val="hlink"/>
              </a:buClr>
              <a:buFont typeface="Wingdings" pitchFamily="2" charset="2"/>
              <a:buNone/>
            </a:pPr>
            <a:endParaRPr lang="cs-CZ" altLang="cs-CZ" sz="2400" dirty="0" smtClean="0"/>
          </a:p>
          <a:p>
            <a:pPr algn="just" eaLnBrk="1" hangingPunct="1">
              <a:buClr>
                <a:schemeClr val="hlink"/>
              </a:buClr>
              <a:buFont typeface="Wingdings" pitchFamily="2" charset="2"/>
              <a:buChar char="Ø"/>
            </a:pPr>
            <a:r>
              <a:rPr lang="cs-CZ" altLang="cs-CZ" sz="2400" u="sng" dirty="0" smtClean="0"/>
              <a:t>p</a:t>
            </a:r>
            <a:r>
              <a:rPr lang="cs-CZ" altLang="cs-CZ" sz="2400" u="sng" dirty="0" smtClean="0">
                <a:cs typeface="Times New Roman" pitchFamily="18" charset="0"/>
              </a:rPr>
              <a:t>ředpokládaní uživatelé</a:t>
            </a:r>
            <a:r>
              <a:rPr lang="cs-CZ" altLang="cs-CZ" sz="2400" dirty="0" smtClean="0">
                <a:cs typeface="Times New Roman" pitchFamily="18" charset="0"/>
              </a:rPr>
              <a:t> jsou osoby, pro něž odborník připravuje zprávu o ověření, může jím být i odpovědná strana (např. vlastníci a další zájmové skupiny)</a:t>
            </a:r>
            <a:endParaRPr lang="cs-CZ" altLang="cs-CZ" sz="2400" dirty="0" smtClean="0"/>
          </a:p>
        </p:txBody>
      </p:sp>
    </p:spTree>
    <p:extLst>
      <p:ext uri="{BB962C8B-B14F-4D97-AF65-F5344CB8AC3E}">
        <p14:creationId xmlns:p14="http://schemas.microsoft.com/office/powerpoint/2010/main" val="1846977324"/>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71463"/>
            <a:ext cx="7439025"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886757"/>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cs-CZ" smtClean="0">
                <a:cs typeface="Times New Roman" pitchFamily="18" charset="0"/>
              </a:rPr>
              <a:t>Vhodný p</a:t>
            </a:r>
            <a:r>
              <a:rPr lang="cs-CZ" smtClean="0"/>
              <a:t>ř</a:t>
            </a:r>
            <a:r>
              <a:rPr lang="cs-CZ" smtClean="0">
                <a:cs typeface="Times New Roman" pitchFamily="18" charset="0"/>
              </a:rPr>
              <a:t>edm</a:t>
            </a:r>
            <a:r>
              <a:rPr lang="cs-CZ" smtClean="0"/>
              <a:t>ě</a:t>
            </a:r>
            <a:r>
              <a:rPr lang="cs-CZ" smtClean="0">
                <a:cs typeface="Times New Roman" pitchFamily="18" charset="0"/>
              </a:rPr>
              <a:t>t zakázky</a:t>
            </a:r>
          </a:p>
        </p:txBody>
      </p:sp>
      <p:sp>
        <p:nvSpPr>
          <p:cNvPr id="9219"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r>
              <a:rPr lang="cs-CZ" altLang="cs-CZ" sz="2200" dirty="0" smtClean="0"/>
              <a:t>finanční </a:t>
            </a:r>
            <a:r>
              <a:rPr lang="cs-CZ" altLang="cs-CZ" sz="2200" dirty="0" smtClean="0">
                <a:cs typeface="Times New Roman" pitchFamily="18" charset="0"/>
              </a:rPr>
              <a:t>výkonnost nebo podmínky např. historická či budoucí finanční situace, finanční výkonnost a peněžní toky</a:t>
            </a:r>
            <a:r>
              <a:rPr lang="cs-CZ" altLang="cs-CZ" sz="2200" dirty="0" smtClean="0"/>
              <a:t> </a:t>
            </a:r>
          </a:p>
          <a:p>
            <a:pPr eaLnBrk="1" hangingPunct="1">
              <a:lnSpc>
                <a:spcPct val="90000"/>
              </a:lnSpc>
              <a:buFont typeface="Wingdings" pitchFamily="2" charset="2"/>
              <a:buBlip>
                <a:blip r:embed="rId2"/>
              </a:buBlip>
            </a:pPr>
            <a:r>
              <a:rPr lang="cs-CZ" altLang="cs-CZ" sz="2200" dirty="0" smtClean="0"/>
              <a:t>nefinanční </a:t>
            </a:r>
            <a:r>
              <a:rPr lang="cs-CZ" altLang="cs-CZ" sz="2200" dirty="0" smtClean="0">
                <a:cs typeface="Times New Roman" pitchFamily="18" charset="0"/>
              </a:rPr>
              <a:t>výkonnost nebo podmínky např. výkonnost subjektu</a:t>
            </a:r>
            <a:r>
              <a:rPr lang="cs-CZ" altLang="cs-CZ" sz="2200" dirty="0" smtClean="0"/>
              <a:t> </a:t>
            </a:r>
          </a:p>
          <a:p>
            <a:pPr eaLnBrk="1" hangingPunct="1">
              <a:lnSpc>
                <a:spcPct val="90000"/>
              </a:lnSpc>
              <a:buFont typeface="Wingdings" pitchFamily="2" charset="2"/>
              <a:buBlip>
                <a:blip r:embed="rId2"/>
              </a:buBlip>
            </a:pPr>
            <a:r>
              <a:rPr lang="cs-CZ" altLang="cs-CZ" sz="2200" dirty="0" smtClean="0"/>
              <a:t>fyzické </a:t>
            </a:r>
            <a:r>
              <a:rPr lang="cs-CZ" altLang="cs-CZ" sz="2200" dirty="0" smtClean="0">
                <a:cs typeface="Times New Roman" pitchFamily="18" charset="0"/>
              </a:rPr>
              <a:t>charakteristiky např. kapacita zařízení</a:t>
            </a:r>
            <a:r>
              <a:rPr lang="cs-CZ" altLang="cs-CZ" sz="2200" dirty="0" smtClean="0"/>
              <a:t> </a:t>
            </a:r>
          </a:p>
          <a:p>
            <a:pPr eaLnBrk="1" hangingPunct="1">
              <a:lnSpc>
                <a:spcPct val="90000"/>
              </a:lnSpc>
              <a:buFont typeface="Wingdings" pitchFamily="2" charset="2"/>
              <a:buBlip>
                <a:blip r:embed="rId2"/>
              </a:buBlip>
            </a:pPr>
            <a:r>
              <a:rPr lang="cs-CZ" altLang="cs-CZ" sz="2200" dirty="0" smtClean="0"/>
              <a:t>systémy a</a:t>
            </a:r>
            <a:r>
              <a:rPr lang="cs-CZ" altLang="cs-CZ" sz="2200" dirty="0" smtClean="0">
                <a:cs typeface="Times New Roman" pitchFamily="18" charset="0"/>
              </a:rPr>
              <a:t> postupy např. vnitřní kontrola nebo systém informačních technologií</a:t>
            </a:r>
            <a:r>
              <a:rPr lang="cs-CZ" altLang="cs-CZ" sz="2200" dirty="0" smtClean="0"/>
              <a:t> </a:t>
            </a:r>
          </a:p>
          <a:p>
            <a:pPr eaLnBrk="1" hangingPunct="1">
              <a:lnSpc>
                <a:spcPct val="90000"/>
              </a:lnSpc>
              <a:buFont typeface="Wingdings" pitchFamily="2" charset="2"/>
              <a:buBlip>
                <a:blip r:embed="rId2"/>
              </a:buBlip>
            </a:pPr>
            <a:r>
              <a:rPr lang="cs-CZ" altLang="cs-CZ" sz="2200" dirty="0" smtClean="0"/>
              <a:t>chování </a:t>
            </a:r>
            <a:r>
              <a:rPr lang="cs-CZ" altLang="cs-CZ" sz="2200" dirty="0" smtClean="0">
                <a:cs typeface="Times New Roman" pitchFamily="18" charset="0"/>
              </a:rPr>
              <a:t>např. řízení podniku, soulad s nařízeními, řízení lidských zdrojů</a:t>
            </a:r>
            <a:r>
              <a:rPr lang="cs-CZ" altLang="cs-CZ" sz="2200" dirty="0" smtClean="0"/>
              <a:t> </a:t>
            </a:r>
          </a:p>
          <a:p>
            <a:pPr eaLnBrk="1" hangingPunct="1">
              <a:lnSpc>
                <a:spcPct val="90000"/>
              </a:lnSpc>
              <a:buFont typeface="Wingdings" pitchFamily="2" charset="2"/>
              <a:buBlip>
                <a:blip r:embed="rId2"/>
              </a:buBlip>
            </a:pPr>
            <a:endParaRPr lang="cs-CZ" altLang="cs-CZ" sz="2200" dirty="0" smtClean="0"/>
          </a:p>
          <a:p>
            <a:pPr eaLnBrk="1" hangingPunct="1">
              <a:lnSpc>
                <a:spcPct val="90000"/>
              </a:lnSpc>
              <a:buClr>
                <a:schemeClr val="hlink"/>
              </a:buClr>
              <a:buFont typeface="Wingdings" pitchFamily="2" charset="2"/>
              <a:buChar char="Ø"/>
            </a:pPr>
            <a:r>
              <a:rPr lang="cs-CZ" altLang="cs-CZ" sz="2200" dirty="0" smtClean="0"/>
              <a:t>p</a:t>
            </a:r>
            <a:r>
              <a:rPr lang="cs-CZ" altLang="cs-CZ" sz="2200" dirty="0" smtClean="0">
                <a:cs typeface="Times New Roman" pitchFamily="18" charset="0"/>
              </a:rPr>
              <a:t>ředmět musí být identifikovatelný, měřitelný, schopný být poměřován s vhodnými kritérii a schopný shromáždit důkazy k podpoření závěrů (např. účetní závěrka)</a:t>
            </a:r>
            <a:endParaRPr lang="cs-CZ" altLang="cs-CZ" sz="2200" dirty="0" smtClean="0"/>
          </a:p>
        </p:txBody>
      </p:sp>
    </p:spTree>
    <p:extLst>
      <p:ext uri="{BB962C8B-B14F-4D97-AF65-F5344CB8AC3E}">
        <p14:creationId xmlns:p14="http://schemas.microsoft.com/office/powerpoint/2010/main" val="150286140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cs-CZ" smtClean="0">
                <a:cs typeface="Times New Roman" pitchFamily="18" charset="0"/>
              </a:rPr>
              <a:t>Vhodná kritéria</a:t>
            </a:r>
            <a:r>
              <a:rPr lang="cs-CZ" smtClean="0"/>
              <a:t> </a:t>
            </a:r>
          </a:p>
        </p:txBody>
      </p:sp>
      <p:sp>
        <p:nvSpPr>
          <p:cNvPr id="10243" name="Rectangle 3"/>
          <p:cNvSpPr>
            <a:spLocks noGrp="1" noChangeArrowheads="1"/>
          </p:cNvSpPr>
          <p:nvPr>
            <p:ph idx="1"/>
          </p:nvPr>
        </p:nvSpPr>
        <p:spPr>
          <a:xfrm>
            <a:off x="685800" y="1676400"/>
            <a:ext cx="7772400" cy="5029200"/>
          </a:xfrm>
        </p:spPr>
        <p:txBody>
          <a:bodyPr/>
          <a:lstStyle/>
          <a:p>
            <a:pPr eaLnBrk="1" hangingPunct="1">
              <a:lnSpc>
                <a:spcPct val="90000"/>
              </a:lnSpc>
              <a:buFont typeface="Wingdings" pitchFamily="2" charset="2"/>
              <a:buBlip>
                <a:blip r:embed="rId2"/>
              </a:buBlip>
            </a:pPr>
            <a:r>
              <a:rPr lang="cs-CZ" altLang="cs-CZ" sz="2200" dirty="0" smtClean="0">
                <a:cs typeface="Times New Roman" pitchFamily="18" charset="0"/>
              </a:rPr>
              <a:t>jsou měřítka používaná pro hodnocení či oceňování předmětu zakázky</a:t>
            </a:r>
            <a:r>
              <a:rPr lang="cs-CZ" altLang="cs-CZ" sz="2200" dirty="0" smtClean="0"/>
              <a:t> např.</a:t>
            </a:r>
          </a:p>
          <a:p>
            <a:pPr eaLnBrk="1" hangingPunct="1">
              <a:lnSpc>
                <a:spcPct val="90000"/>
              </a:lnSpc>
              <a:buClr>
                <a:schemeClr val="hlink"/>
              </a:buClr>
              <a:buFont typeface="Wingdings" pitchFamily="2" charset="2"/>
              <a:buChar char="Ø"/>
            </a:pPr>
            <a:r>
              <a:rPr lang="cs-CZ" altLang="cs-CZ" sz="2100" dirty="0" smtClean="0">
                <a:cs typeface="Times New Roman" pitchFamily="18" charset="0"/>
              </a:rPr>
              <a:t>Mezinárodní standardy účetního výkaznictví (IFRS)</a:t>
            </a:r>
            <a:r>
              <a:rPr lang="cs-CZ" altLang="cs-CZ" sz="2100" dirty="0" smtClean="0"/>
              <a:t> </a:t>
            </a:r>
          </a:p>
          <a:p>
            <a:pPr eaLnBrk="1" hangingPunct="1">
              <a:lnSpc>
                <a:spcPct val="90000"/>
              </a:lnSpc>
              <a:buClr>
                <a:schemeClr val="hlink"/>
              </a:buClr>
              <a:buFont typeface="Wingdings" pitchFamily="2" charset="2"/>
              <a:buChar char="Ø"/>
            </a:pPr>
            <a:r>
              <a:rPr lang="cs-CZ" altLang="cs-CZ" sz="2100" dirty="0" smtClean="0">
                <a:cs typeface="Times New Roman" pitchFamily="18" charset="0"/>
              </a:rPr>
              <a:t>Mezinárodní účetní standardy veřejného sektoru (IPSAS)</a:t>
            </a:r>
            <a:r>
              <a:rPr lang="cs-CZ" altLang="cs-CZ" sz="2100" dirty="0" smtClean="0"/>
              <a:t> </a:t>
            </a:r>
          </a:p>
          <a:p>
            <a:pPr eaLnBrk="1" hangingPunct="1">
              <a:lnSpc>
                <a:spcPct val="90000"/>
              </a:lnSpc>
              <a:buClr>
                <a:schemeClr val="hlink"/>
              </a:buClr>
              <a:buFont typeface="Wingdings" pitchFamily="2" charset="2"/>
              <a:buChar char="Ø"/>
            </a:pPr>
            <a:r>
              <a:rPr lang="cs-CZ" altLang="cs-CZ" sz="2100" dirty="0" smtClean="0">
                <a:cs typeface="Times New Roman" pitchFamily="18" charset="0"/>
              </a:rPr>
              <a:t>určený rámec vnitřní kontroly</a:t>
            </a:r>
            <a:r>
              <a:rPr lang="cs-CZ" altLang="cs-CZ" sz="2100" dirty="0" smtClean="0"/>
              <a:t> </a:t>
            </a:r>
          </a:p>
          <a:p>
            <a:pPr eaLnBrk="1" hangingPunct="1">
              <a:lnSpc>
                <a:spcPct val="90000"/>
              </a:lnSpc>
              <a:buClr>
                <a:schemeClr val="hlink"/>
              </a:buClr>
              <a:buFont typeface="Wingdings" pitchFamily="2" charset="2"/>
              <a:buChar char="Ø"/>
            </a:pPr>
            <a:r>
              <a:rPr lang="cs-CZ" altLang="cs-CZ" sz="2100" dirty="0" smtClean="0">
                <a:cs typeface="Times New Roman" pitchFamily="18" charset="0"/>
              </a:rPr>
              <a:t>konkrétní cíle kontroly vytvořené specificky pro danou zakázku</a:t>
            </a:r>
            <a:r>
              <a:rPr lang="cs-CZ" altLang="cs-CZ" sz="2100" dirty="0" smtClean="0"/>
              <a:t> </a:t>
            </a:r>
          </a:p>
          <a:p>
            <a:pPr eaLnBrk="1" hangingPunct="1">
              <a:lnSpc>
                <a:spcPct val="90000"/>
              </a:lnSpc>
              <a:buClr>
                <a:schemeClr val="hlink"/>
              </a:buClr>
              <a:buFont typeface="Wingdings" pitchFamily="2" charset="2"/>
              <a:buChar char="Ø"/>
            </a:pPr>
            <a:r>
              <a:rPr lang="cs-CZ" altLang="cs-CZ" sz="2100" dirty="0" smtClean="0">
                <a:cs typeface="Times New Roman" pitchFamily="18" charset="0"/>
              </a:rPr>
              <a:t>platný zákon, nařízení nebo smlouva v případě posouzení souladu </a:t>
            </a:r>
            <a:endParaRPr lang="cs-CZ" altLang="cs-CZ" sz="2100" dirty="0" smtClean="0"/>
          </a:p>
          <a:p>
            <a:pPr eaLnBrk="1" hangingPunct="1">
              <a:lnSpc>
                <a:spcPct val="90000"/>
              </a:lnSpc>
              <a:buClr>
                <a:schemeClr val="hlink"/>
              </a:buClr>
              <a:buFont typeface="Wingdings" pitchFamily="2" charset="2"/>
              <a:buChar char="Ø"/>
            </a:pPr>
            <a:r>
              <a:rPr lang="cs-CZ" altLang="cs-CZ" sz="2100" dirty="0" smtClean="0">
                <a:cs typeface="Times New Roman" pitchFamily="18" charset="0"/>
              </a:rPr>
              <a:t>vnitřní pravidla chování </a:t>
            </a:r>
            <a:endParaRPr lang="cs-CZ" altLang="cs-CZ" sz="2100" dirty="0" smtClean="0"/>
          </a:p>
          <a:p>
            <a:pPr eaLnBrk="1" hangingPunct="1">
              <a:lnSpc>
                <a:spcPct val="90000"/>
              </a:lnSpc>
              <a:buClr>
                <a:schemeClr val="hlink"/>
              </a:buClr>
              <a:buFont typeface="Wingdings" pitchFamily="2" charset="2"/>
              <a:buChar char="Ø"/>
            </a:pPr>
            <a:r>
              <a:rPr lang="cs-CZ" altLang="cs-CZ" sz="2100" dirty="0" smtClean="0">
                <a:cs typeface="Times New Roman" pitchFamily="18" charset="0"/>
              </a:rPr>
              <a:t>dohodnutá úroveň výkonnosti</a:t>
            </a:r>
            <a:r>
              <a:rPr lang="cs-CZ" altLang="cs-CZ" sz="2200" dirty="0" smtClean="0">
                <a:cs typeface="Times New Roman" pitchFamily="18" charset="0"/>
              </a:rPr>
              <a:t> </a:t>
            </a:r>
            <a:endParaRPr lang="cs-CZ" altLang="cs-CZ" sz="2200" dirty="0" smtClean="0"/>
          </a:p>
          <a:p>
            <a:pPr eaLnBrk="1" hangingPunct="1">
              <a:lnSpc>
                <a:spcPct val="90000"/>
              </a:lnSpc>
              <a:buClr>
                <a:schemeClr val="hlink"/>
              </a:buClr>
              <a:buFont typeface="Wingdings" pitchFamily="2" charset="2"/>
              <a:buNone/>
            </a:pPr>
            <a:endParaRPr lang="cs-CZ" altLang="cs-CZ" sz="2200" dirty="0" smtClean="0"/>
          </a:p>
          <a:p>
            <a:pPr algn="just" eaLnBrk="1" hangingPunct="1">
              <a:lnSpc>
                <a:spcPct val="90000"/>
              </a:lnSpc>
              <a:buFont typeface="Wingdings" pitchFamily="2" charset="2"/>
              <a:buBlip>
                <a:blip r:embed="rId2"/>
              </a:buBlip>
            </a:pPr>
            <a:r>
              <a:rPr lang="cs-CZ" altLang="cs-CZ" sz="2200" dirty="0" smtClean="0">
                <a:cs typeface="Times New Roman" pitchFamily="18" charset="0"/>
              </a:rPr>
              <a:t>Kritéria musí </a:t>
            </a:r>
            <a:r>
              <a:rPr lang="cs-CZ" altLang="cs-CZ" sz="2200" dirty="0" smtClean="0"/>
              <a:t>být</a:t>
            </a:r>
            <a:r>
              <a:rPr lang="cs-CZ" altLang="cs-CZ" sz="2200" dirty="0" smtClean="0">
                <a:cs typeface="Times New Roman" pitchFamily="18" charset="0"/>
              </a:rPr>
              <a:t> relevan</a:t>
            </a:r>
            <a:r>
              <a:rPr lang="cs-CZ" altLang="cs-CZ" sz="2200" dirty="0" smtClean="0"/>
              <a:t>tní</a:t>
            </a:r>
            <a:r>
              <a:rPr lang="cs-CZ" altLang="cs-CZ" sz="2200" dirty="0" smtClean="0">
                <a:cs typeface="Times New Roman" pitchFamily="18" charset="0"/>
              </a:rPr>
              <a:t>, úpln</a:t>
            </a:r>
            <a:r>
              <a:rPr lang="cs-CZ" altLang="cs-CZ" sz="2200" dirty="0" smtClean="0"/>
              <a:t>á</a:t>
            </a:r>
            <a:r>
              <a:rPr lang="cs-CZ" altLang="cs-CZ" sz="2200" dirty="0" smtClean="0">
                <a:cs typeface="Times New Roman" pitchFamily="18" charset="0"/>
              </a:rPr>
              <a:t>, spolehliv</a:t>
            </a:r>
            <a:r>
              <a:rPr lang="cs-CZ" altLang="cs-CZ" sz="2200" dirty="0" smtClean="0"/>
              <a:t>á</a:t>
            </a:r>
            <a:r>
              <a:rPr lang="cs-CZ" altLang="cs-CZ" sz="2200" dirty="0" smtClean="0">
                <a:cs typeface="Times New Roman" pitchFamily="18" charset="0"/>
              </a:rPr>
              <a:t>, nestrann</a:t>
            </a:r>
            <a:r>
              <a:rPr lang="cs-CZ" altLang="cs-CZ" sz="2200" dirty="0" smtClean="0"/>
              <a:t>á</a:t>
            </a:r>
            <a:r>
              <a:rPr lang="cs-CZ" altLang="cs-CZ" sz="2200" dirty="0" smtClean="0">
                <a:cs typeface="Times New Roman" pitchFamily="18" charset="0"/>
              </a:rPr>
              <a:t> a srozumiteln</a:t>
            </a:r>
            <a:r>
              <a:rPr lang="cs-CZ" altLang="cs-CZ" sz="2200" dirty="0" smtClean="0"/>
              <a:t>á</a:t>
            </a:r>
            <a:r>
              <a:rPr lang="cs-CZ" altLang="cs-CZ" sz="2200" dirty="0" smtClean="0">
                <a:cs typeface="Times New Roman" pitchFamily="18" charset="0"/>
              </a:rPr>
              <a:t> a musí být k dispozici předpokládaným uživatelům, aby porozuměli předmětu zakázky a jeho hodnocení.</a:t>
            </a:r>
            <a:endParaRPr lang="cs-CZ" altLang="cs-CZ" sz="2200" dirty="0" smtClean="0"/>
          </a:p>
        </p:txBody>
      </p:sp>
    </p:spTree>
    <p:extLst>
      <p:ext uri="{BB962C8B-B14F-4D97-AF65-F5344CB8AC3E}">
        <p14:creationId xmlns:p14="http://schemas.microsoft.com/office/powerpoint/2010/main" val="419283540"/>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cs-CZ" sz="3200" smtClean="0">
                <a:cs typeface="Times New Roman" pitchFamily="18" charset="0"/>
              </a:rPr>
              <a:t>Dostate</a:t>
            </a:r>
            <a:r>
              <a:rPr lang="cs-CZ" sz="3200" smtClean="0"/>
              <a:t>č</a:t>
            </a:r>
            <a:r>
              <a:rPr lang="cs-CZ" sz="3200" smtClean="0">
                <a:cs typeface="Times New Roman" pitchFamily="18" charset="0"/>
              </a:rPr>
              <a:t>né mno</a:t>
            </a:r>
            <a:r>
              <a:rPr lang="cs-CZ" sz="3200" smtClean="0"/>
              <a:t>ž</a:t>
            </a:r>
            <a:r>
              <a:rPr lang="cs-CZ" sz="3200" smtClean="0">
                <a:cs typeface="Times New Roman" pitchFamily="18" charset="0"/>
              </a:rPr>
              <a:t>ství vhodných d</a:t>
            </a:r>
            <a:r>
              <a:rPr lang="cs-CZ" sz="3200" smtClean="0"/>
              <a:t>ů</a:t>
            </a:r>
            <a:r>
              <a:rPr lang="cs-CZ" sz="3200" smtClean="0">
                <a:cs typeface="Times New Roman" pitchFamily="18" charset="0"/>
              </a:rPr>
              <a:t>kaz</a:t>
            </a:r>
            <a:r>
              <a:rPr lang="cs-CZ" sz="3200" smtClean="0"/>
              <a:t>ů</a:t>
            </a:r>
            <a:r>
              <a:rPr lang="cs-CZ" smtClean="0">
                <a:cs typeface="Times New Roman" pitchFamily="18" charset="0"/>
              </a:rPr>
              <a:t> </a:t>
            </a:r>
          </a:p>
        </p:txBody>
      </p:sp>
      <p:sp>
        <p:nvSpPr>
          <p:cNvPr id="11267" name="Rectangle 3"/>
          <p:cNvSpPr>
            <a:spLocks noGrp="1" noChangeArrowheads="1"/>
          </p:cNvSpPr>
          <p:nvPr>
            <p:ph idx="1"/>
          </p:nvPr>
        </p:nvSpPr>
        <p:spPr/>
        <p:txBody>
          <a:bodyPr/>
          <a:lstStyle/>
          <a:p>
            <a:pPr algn="just" eaLnBrk="1" hangingPunct="1">
              <a:buFont typeface="Wingdings" pitchFamily="2" charset="2"/>
              <a:buBlip>
                <a:blip r:embed="rId2"/>
              </a:buBlip>
            </a:pPr>
            <a:r>
              <a:rPr lang="cs-CZ" altLang="cs-CZ" sz="2800" dirty="0" smtClean="0">
                <a:cs typeface="Times New Roman" pitchFamily="18" charset="0"/>
              </a:rPr>
              <a:t>zajistí, že informace neobsahují významné nesprávnosti (významná → ovlivní ekonomická rozhodování uživatelů např. účetní závěrky)</a:t>
            </a:r>
            <a:endParaRPr lang="cs-CZ" altLang="cs-CZ" sz="2800" dirty="0" smtClean="0"/>
          </a:p>
          <a:p>
            <a:pPr algn="just" eaLnBrk="1" hangingPunct="1">
              <a:buFont typeface="Wingdings" pitchFamily="2" charset="2"/>
              <a:buNone/>
            </a:pPr>
            <a:endParaRPr lang="cs-CZ" altLang="cs-CZ" sz="2800" dirty="0" smtClean="0"/>
          </a:p>
          <a:p>
            <a:pPr algn="just" eaLnBrk="1" hangingPunct="1">
              <a:buClr>
                <a:schemeClr val="hlink"/>
              </a:buClr>
              <a:buFont typeface="Wingdings" pitchFamily="2" charset="2"/>
              <a:buChar char="Ø"/>
            </a:pPr>
            <a:r>
              <a:rPr lang="cs-CZ" altLang="cs-CZ" sz="2800" dirty="0" smtClean="0"/>
              <a:t>d</a:t>
            </a:r>
            <a:r>
              <a:rPr lang="cs-CZ" altLang="cs-CZ" sz="2800" dirty="0" smtClean="0">
                <a:cs typeface="Times New Roman" pitchFamily="18" charset="0"/>
              </a:rPr>
              <a:t>ostatečnost je měřítkem </a:t>
            </a:r>
            <a:r>
              <a:rPr lang="cs-CZ" altLang="cs-CZ" sz="2800" u="sng" dirty="0" smtClean="0">
                <a:cs typeface="Times New Roman" pitchFamily="18" charset="0"/>
              </a:rPr>
              <a:t>kvantity</a:t>
            </a:r>
            <a:r>
              <a:rPr lang="cs-CZ" altLang="cs-CZ" sz="2800" dirty="0" smtClean="0">
                <a:cs typeface="Times New Roman" pitchFamily="18" charset="0"/>
              </a:rPr>
              <a:t> důkazů</a:t>
            </a:r>
            <a:endParaRPr lang="cs-CZ" altLang="cs-CZ" sz="2800" dirty="0" smtClean="0"/>
          </a:p>
          <a:p>
            <a:pPr algn="just" eaLnBrk="1" hangingPunct="1">
              <a:buClr>
                <a:schemeClr val="hlink"/>
              </a:buClr>
              <a:buFont typeface="Wingdings" pitchFamily="2" charset="2"/>
              <a:buChar char="Ø"/>
            </a:pPr>
            <a:r>
              <a:rPr lang="cs-CZ" altLang="cs-CZ" sz="2800" dirty="0" smtClean="0"/>
              <a:t>v</a:t>
            </a:r>
            <a:r>
              <a:rPr lang="cs-CZ" altLang="cs-CZ" sz="2800" dirty="0" smtClean="0">
                <a:cs typeface="Times New Roman" pitchFamily="18" charset="0"/>
              </a:rPr>
              <a:t>hodnost je měřítkem </a:t>
            </a:r>
            <a:r>
              <a:rPr lang="cs-CZ" altLang="cs-CZ" sz="2800" u="sng" dirty="0" smtClean="0">
                <a:cs typeface="Times New Roman" pitchFamily="18" charset="0"/>
              </a:rPr>
              <a:t>kvality</a:t>
            </a:r>
            <a:r>
              <a:rPr lang="cs-CZ" altLang="cs-CZ" sz="2800" dirty="0" smtClean="0">
                <a:cs typeface="Times New Roman" pitchFamily="18" charset="0"/>
              </a:rPr>
              <a:t> důkazů, tj. jejich relevance a spolehlivosti</a:t>
            </a:r>
            <a:endParaRPr lang="cs-CZ" altLang="cs-CZ" dirty="0" smtClean="0"/>
          </a:p>
        </p:txBody>
      </p:sp>
    </p:spTree>
    <p:extLst>
      <p:ext uri="{BB962C8B-B14F-4D97-AF65-F5344CB8AC3E}">
        <p14:creationId xmlns:p14="http://schemas.microsoft.com/office/powerpoint/2010/main" val="415392626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cs-CZ" smtClean="0">
                <a:cs typeface="Times New Roman" pitchFamily="18" charset="0"/>
              </a:rPr>
              <a:t>Písemná zpráva o ov</a:t>
            </a:r>
            <a:r>
              <a:rPr lang="cs-CZ" smtClean="0"/>
              <a:t>ěř</a:t>
            </a:r>
            <a:r>
              <a:rPr lang="cs-CZ" smtClean="0">
                <a:cs typeface="Times New Roman" pitchFamily="18" charset="0"/>
              </a:rPr>
              <a:t>ení</a:t>
            </a:r>
            <a:r>
              <a:rPr lang="cs-CZ" smtClean="0"/>
              <a:t> </a:t>
            </a:r>
          </a:p>
        </p:txBody>
      </p:sp>
      <p:sp>
        <p:nvSpPr>
          <p:cNvPr id="12291" name="Rectangle 3"/>
          <p:cNvSpPr>
            <a:spLocks noGrp="1" noChangeArrowheads="1"/>
          </p:cNvSpPr>
          <p:nvPr>
            <p:ph idx="1"/>
          </p:nvPr>
        </p:nvSpPr>
        <p:spPr/>
        <p:txBody>
          <a:bodyPr/>
          <a:lstStyle/>
          <a:p>
            <a:pPr algn="just" eaLnBrk="1" hangingPunct="1">
              <a:lnSpc>
                <a:spcPct val="90000"/>
              </a:lnSpc>
              <a:buFont typeface="Wingdings" pitchFamily="2" charset="2"/>
              <a:buBlip>
                <a:blip r:embed="rId2"/>
              </a:buBlip>
            </a:pPr>
            <a:r>
              <a:rPr lang="cs-CZ" altLang="cs-CZ" sz="2400" dirty="0" smtClean="0"/>
              <a:t>v</a:t>
            </a:r>
            <a:r>
              <a:rPr lang="cs-CZ" altLang="cs-CZ" sz="2400" dirty="0" smtClean="0">
                <a:cs typeface="Times New Roman" pitchFamily="18" charset="0"/>
              </a:rPr>
              <a:t> zakázce poskytující PŘIMĚŘENOU JISTOTU vyjadřuje odborník </a:t>
            </a:r>
            <a:r>
              <a:rPr lang="cs-CZ" altLang="cs-CZ" sz="2400" u="sng" dirty="0" smtClean="0">
                <a:cs typeface="Times New Roman" pitchFamily="18" charset="0"/>
              </a:rPr>
              <a:t>závěr v kladné formě</a:t>
            </a:r>
            <a:r>
              <a:rPr lang="cs-CZ" altLang="cs-CZ" sz="2400" dirty="0" smtClean="0">
                <a:cs typeface="Times New Roman" pitchFamily="18" charset="0"/>
              </a:rPr>
              <a:t>, např. „</a:t>
            </a:r>
            <a:r>
              <a:rPr lang="cs-CZ" altLang="cs-CZ" sz="2400" i="1" dirty="0" smtClean="0">
                <a:cs typeface="Times New Roman" pitchFamily="18" charset="0"/>
              </a:rPr>
              <a:t>Podle našeho názoru je …….. ve všech významných ohledech</a:t>
            </a:r>
            <a:r>
              <a:rPr lang="cs-CZ" altLang="cs-CZ" sz="2400" dirty="0" smtClean="0">
                <a:cs typeface="Times New Roman" pitchFamily="18" charset="0"/>
              </a:rPr>
              <a:t>“</a:t>
            </a:r>
            <a:endParaRPr lang="cs-CZ" altLang="cs-CZ" sz="2400" dirty="0" smtClean="0">
              <a:solidFill>
                <a:srgbClr val="000000"/>
              </a:solidFill>
              <a:cs typeface="Times New Roman" pitchFamily="18" charset="0"/>
            </a:endParaRPr>
          </a:p>
          <a:p>
            <a:pPr algn="just" eaLnBrk="1" hangingPunct="1">
              <a:lnSpc>
                <a:spcPct val="90000"/>
              </a:lnSpc>
              <a:buFont typeface="Wingdings" pitchFamily="2" charset="2"/>
              <a:buBlip>
                <a:blip r:embed="rId2"/>
              </a:buBlip>
            </a:pPr>
            <a:endParaRPr lang="cs-CZ" altLang="cs-CZ" sz="2400" dirty="0" smtClean="0">
              <a:solidFill>
                <a:srgbClr val="000000"/>
              </a:solidFill>
              <a:cs typeface="Times New Roman" pitchFamily="18" charset="0"/>
            </a:endParaRPr>
          </a:p>
          <a:p>
            <a:pPr algn="just" eaLnBrk="1" hangingPunct="1">
              <a:lnSpc>
                <a:spcPct val="90000"/>
              </a:lnSpc>
              <a:buFont typeface="Wingdings" pitchFamily="2" charset="2"/>
              <a:buBlip>
                <a:blip r:embed="rId2"/>
              </a:buBlip>
            </a:pPr>
            <a:r>
              <a:rPr lang="cs-CZ" altLang="cs-CZ" sz="2400" dirty="0" smtClean="0"/>
              <a:t>v</a:t>
            </a:r>
            <a:r>
              <a:rPr lang="cs-CZ" altLang="cs-CZ" sz="2400" dirty="0" smtClean="0">
                <a:cs typeface="Times New Roman" pitchFamily="18" charset="0"/>
              </a:rPr>
              <a:t> zakázce poskytující OMEZENOU JISTOTU vyjadřuje odborník </a:t>
            </a:r>
            <a:r>
              <a:rPr lang="cs-CZ" altLang="cs-CZ" sz="2400" u="sng" dirty="0" smtClean="0">
                <a:cs typeface="Times New Roman" pitchFamily="18" charset="0"/>
              </a:rPr>
              <a:t>závěr v záporné formě</a:t>
            </a:r>
            <a:r>
              <a:rPr lang="cs-CZ" altLang="cs-CZ" sz="2400" dirty="0" smtClean="0">
                <a:cs typeface="Times New Roman" pitchFamily="18" charset="0"/>
              </a:rPr>
              <a:t>, např. </a:t>
            </a:r>
            <a:r>
              <a:rPr lang="cs-CZ" altLang="cs-CZ" sz="2400" i="1" dirty="0" smtClean="0">
                <a:cs typeface="Times New Roman" pitchFamily="18" charset="0"/>
              </a:rPr>
              <a:t>„…… nezjistili jsme nic, z čehož bychom se mohli domnívat, že …. není ve všech významných ohledech ……..</a:t>
            </a:r>
            <a:r>
              <a:rPr lang="cs-CZ" altLang="cs-CZ" sz="2400" dirty="0" smtClean="0">
                <a:cs typeface="Times New Roman" pitchFamily="18" charset="0"/>
              </a:rPr>
              <a:t>“</a:t>
            </a:r>
            <a:endParaRPr lang="cs-CZ" altLang="cs-CZ" sz="2400" dirty="0" smtClean="0">
              <a:solidFill>
                <a:srgbClr val="000000"/>
              </a:solidFill>
              <a:cs typeface="Times New Roman" pitchFamily="18" charset="0"/>
            </a:endParaRPr>
          </a:p>
          <a:p>
            <a:pPr algn="just" eaLnBrk="1" hangingPunct="1">
              <a:lnSpc>
                <a:spcPct val="90000"/>
              </a:lnSpc>
              <a:buFont typeface="Wingdings" pitchFamily="2" charset="2"/>
              <a:buNone/>
            </a:pPr>
            <a:r>
              <a:rPr lang="cs-CZ" altLang="cs-CZ" sz="2400" dirty="0" smtClean="0">
                <a:cs typeface="Times New Roman" pitchFamily="18" charset="0"/>
              </a:rPr>
              <a:t> </a:t>
            </a:r>
          </a:p>
          <a:p>
            <a:pPr eaLnBrk="1" hangingPunct="1">
              <a:lnSpc>
                <a:spcPct val="90000"/>
              </a:lnSpc>
              <a:buClr>
                <a:schemeClr val="hlink"/>
              </a:buClr>
              <a:buFont typeface="Wingdings" pitchFamily="2" charset="2"/>
              <a:buChar char="Ø"/>
            </a:pPr>
            <a:r>
              <a:rPr lang="cs-CZ" altLang="cs-CZ" sz="2400" dirty="0" smtClean="0"/>
              <a:t>z</a:t>
            </a:r>
            <a:r>
              <a:rPr lang="cs-CZ" altLang="cs-CZ" sz="2400" dirty="0" smtClean="0">
                <a:cs typeface="Times New Roman" pitchFamily="18" charset="0"/>
              </a:rPr>
              <a:t>ákladní náležitosti zpráv o ověření obsahují standardy ISA, ISRE a ISAE</a:t>
            </a:r>
            <a:endParaRPr lang="cs-CZ" altLang="cs-CZ" sz="2400" dirty="0" smtClean="0"/>
          </a:p>
        </p:txBody>
      </p:sp>
    </p:spTree>
    <p:extLst>
      <p:ext uri="{BB962C8B-B14F-4D97-AF65-F5344CB8AC3E}">
        <p14:creationId xmlns:p14="http://schemas.microsoft.com/office/powerpoint/2010/main" val="396449467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cs-CZ" sz="3200" smtClean="0">
                <a:cs typeface="Times New Roman" pitchFamily="18" charset="0"/>
              </a:rPr>
              <a:t>Mezinárodní auditorské standardy (ISA)</a:t>
            </a:r>
            <a:r>
              <a:rPr lang="cs-CZ" smtClean="0"/>
              <a:t> </a:t>
            </a:r>
          </a:p>
        </p:txBody>
      </p:sp>
      <p:sp>
        <p:nvSpPr>
          <p:cNvPr id="13315" name="Rectangle 3"/>
          <p:cNvSpPr>
            <a:spLocks noGrp="1" noChangeArrowheads="1"/>
          </p:cNvSpPr>
          <p:nvPr>
            <p:ph idx="1"/>
          </p:nvPr>
        </p:nvSpPr>
        <p:spPr>
          <a:xfrm>
            <a:off x="685800" y="1981200"/>
            <a:ext cx="7772400" cy="4400128"/>
          </a:xfrm>
        </p:spPr>
        <p:txBody>
          <a:bodyPr/>
          <a:lstStyle/>
          <a:p>
            <a:pPr eaLnBrk="1" hangingPunct="1">
              <a:lnSpc>
                <a:spcPct val="90000"/>
              </a:lnSpc>
              <a:buFont typeface="Wingdings" pitchFamily="2" charset="2"/>
              <a:buBlip>
                <a:blip r:embed="rId2"/>
              </a:buBlip>
            </a:pPr>
            <a:r>
              <a:rPr lang="cs-CZ" altLang="cs-CZ" sz="2800" dirty="0" smtClean="0">
                <a:cs typeface="Times New Roman" pitchFamily="18" charset="0"/>
              </a:rPr>
              <a:t>při auditu historických finančních informací</a:t>
            </a:r>
            <a:r>
              <a:rPr lang="cs-CZ" altLang="cs-CZ" sz="2800" dirty="0" smtClean="0"/>
              <a:t> </a:t>
            </a:r>
            <a:r>
              <a:rPr lang="cs-CZ" altLang="cs-CZ" sz="2400" dirty="0" smtClean="0"/>
              <a:t>(tzn. ověřování peněžních částek popisujících, co se už stalo)</a:t>
            </a:r>
          </a:p>
          <a:p>
            <a:pPr eaLnBrk="1" hangingPunct="1">
              <a:lnSpc>
                <a:spcPct val="90000"/>
              </a:lnSpc>
              <a:buBlip>
                <a:blip r:embed="rId2"/>
              </a:buBlip>
            </a:pPr>
            <a:r>
              <a:rPr lang="cs-CZ" altLang="cs-CZ" sz="2400" dirty="0" smtClean="0"/>
              <a:t>audit účetní závěrky určené k všeobecným účelům (nejčastěji), audit vybraných údajů z účetní evidence</a:t>
            </a:r>
          </a:p>
          <a:p>
            <a:pPr marL="0" indent="0" eaLnBrk="1" hangingPunct="1">
              <a:lnSpc>
                <a:spcPct val="90000"/>
              </a:lnSpc>
              <a:buNone/>
            </a:pPr>
            <a:endParaRPr lang="cs-CZ" altLang="cs-CZ" sz="1100" dirty="0" smtClean="0"/>
          </a:p>
          <a:p>
            <a:pPr algn="just" eaLnBrk="1" hangingPunct="1">
              <a:lnSpc>
                <a:spcPct val="90000"/>
              </a:lnSpc>
              <a:buFont typeface="Wingdings" pitchFamily="2" charset="2"/>
              <a:buBlip>
                <a:blip r:embed="rId2"/>
              </a:buBlip>
            </a:pPr>
            <a:r>
              <a:rPr lang="cs-CZ" altLang="cs-CZ" sz="2400" dirty="0" smtClean="0">
                <a:cs typeface="Times New Roman" pitchFamily="18" charset="0"/>
              </a:rPr>
              <a:t>auditor vyj</a:t>
            </a:r>
            <a:r>
              <a:rPr lang="cs-CZ" altLang="cs-CZ" sz="2400" dirty="0" smtClean="0"/>
              <a:t>a</a:t>
            </a:r>
            <a:r>
              <a:rPr lang="cs-CZ" altLang="cs-CZ" sz="2400" dirty="0" smtClean="0">
                <a:cs typeface="Times New Roman" pitchFamily="18" charset="0"/>
              </a:rPr>
              <a:t>dř</a:t>
            </a:r>
            <a:r>
              <a:rPr lang="cs-CZ" altLang="cs-CZ" sz="2400" dirty="0" smtClean="0"/>
              <a:t>uje</a:t>
            </a:r>
            <a:r>
              <a:rPr lang="cs-CZ" altLang="cs-CZ" sz="2400" dirty="0" smtClean="0">
                <a:cs typeface="Times New Roman" pitchFamily="18" charset="0"/>
              </a:rPr>
              <a:t> názor, zda je účetní závěrka</a:t>
            </a:r>
            <a:br>
              <a:rPr lang="cs-CZ" altLang="cs-CZ" sz="2400" dirty="0" smtClean="0">
                <a:cs typeface="Times New Roman" pitchFamily="18" charset="0"/>
              </a:rPr>
            </a:br>
            <a:r>
              <a:rPr lang="cs-CZ" altLang="cs-CZ" sz="2400" dirty="0" smtClean="0">
                <a:cs typeface="Times New Roman" pitchFamily="18" charset="0"/>
              </a:rPr>
              <a:t>sestavena ve všech významných ohledech v souladu s příslušným rámcem účetního výkaznictví</a:t>
            </a:r>
          </a:p>
          <a:p>
            <a:pPr marL="0" indent="0" algn="just" eaLnBrk="1" hangingPunct="1">
              <a:lnSpc>
                <a:spcPct val="90000"/>
              </a:lnSpc>
              <a:buNone/>
            </a:pPr>
            <a:endParaRPr lang="cs-CZ" altLang="cs-CZ" sz="1100" dirty="0" smtClean="0">
              <a:cs typeface="Times New Roman" pitchFamily="18" charset="0"/>
            </a:endParaRPr>
          </a:p>
          <a:p>
            <a:pPr algn="just" eaLnBrk="1" hangingPunct="1">
              <a:lnSpc>
                <a:spcPct val="90000"/>
              </a:lnSpc>
              <a:buFont typeface="Wingdings" pitchFamily="2" charset="2"/>
              <a:buBlip>
                <a:blip r:embed="rId2"/>
              </a:buBlip>
            </a:pPr>
            <a:r>
              <a:rPr lang="cs-CZ" altLang="cs-CZ" sz="2400" u="sng" dirty="0" smtClean="0">
                <a:cs typeface="Times New Roman" pitchFamily="18" charset="0"/>
              </a:rPr>
              <a:t>přiměřen</a:t>
            </a:r>
            <a:r>
              <a:rPr lang="cs-CZ" altLang="cs-CZ" sz="2400" u="sng" dirty="0" smtClean="0"/>
              <a:t>á</a:t>
            </a:r>
            <a:r>
              <a:rPr lang="cs-CZ" altLang="cs-CZ" sz="2400" u="sng" dirty="0" smtClean="0">
                <a:cs typeface="Times New Roman" pitchFamily="18" charset="0"/>
              </a:rPr>
              <a:t> jistot</a:t>
            </a:r>
            <a:r>
              <a:rPr lang="cs-CZ" altLang="cs-CZ" sz="2400" u="sng" dirty="0" smtClean="0"/>
              <a:t>a</a:t>
            </a:r>
            <a:r>
              <a:rPr lang="cs-CZ" altLang="cs-CZ" sz="2400" dirty="0" smtClean="0">
                <a:cs typeface="Times New Roman" pitchFamily="18" charset="0"/>
              </a:rPr>
              <a:t>, zda účetní závěrka jako celek neobsahuje významné nesprávnosti a podává věrný a poctivý obraz </a:t>
            </a:r>
            <a:r>
              <a:rPr lang="cs-CZ" altLang="cs-CZ" sz="2400" dirty="0" smtClean="0"/>
              <a:t>(</a:t>
            </a:r>
            <a:r>
              <a:rPr lang="cs-CZ" altLang="cs-CZ" sz="2400" dirty="0" smtClean="0">
                <a:cs typeface="Times New Roman" pitchFamily="18" charset="0"/>
              </a:rPr>
              <a:t>zobrazuje věrně ve všech významných ohledech</a:t>
            </a:r>
            <a:r>
              <a:rPr lang="cs-CZ" altLang="cs-CZ" sz="2400" dirty="0" smtClean="0"/>
              <a:t>)</a:t>
            </a:r>
            <a:r>
              <a:rPr lang="cs-CZ" altLang="cs-CZ" sz="2400" dirty="0" smtClean="0">
                <a:cs typeface="Times New Roman" pitchFamily="18" charset="0"/>
              </a:rPr>
              <a:t> v souladu s příslušným rámcem účetního výkaznictví</a:t>
            </a:r>
            <a:endParaRPr lang="cs-CZ" altLang="cs-CZ" sz="2400" dirty="0" smtClean="0"/>
          </a:p>
        </p:txBody>
      </p:sp>
    </p:spTree>
    <p:extLst>
      <p:ext uri="{BB962C8B-B14F-4D97-AF65-F5344CB8AC3E}">
        <p14:creationId xmlns:p14="http://schemas.microsoft.com/office/powerpoint/2010/main" val="39531939"/>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268760"/>
            <a:ext cx="4968572" cy="3533207"/>
          </a:xfrm>
          <a:prstGeom prst="rect">
            <a:avLst/>
          </a:prstGeom>
        </p:spPr>
      </p:pic>
      <p:sp>
        <p:nvSpPr>
          <p:cNvPr id="3" name="TextovéPole 2"/>
          <p:cNvSpPr txBox="1"/>
          <p:nvPr/>
        </p:nvSpPr>
        <p:spPr>
          <a:xfrm>
            <a:off x="2123728" y="4941168"/>
            <a:ext cx="4968572" cy="1000274"/>
          </a:xfrm>
          <a:prstGeom prst="rect">
            <a:avLst/>
          </a:prstGeom>
          <a:noFill/>
        </p:spPr>
        <p:txBody>
          <a:bodyPr wrap="square" rtlCol="0">
            <a:spAutoFit/>
          </a:bodyPr>
          <a:lstStyle/>
          <a:p>
            <a:pPr algn="just"/>
            <a:r>
              <a:rPr lang="cs-CZ" i="1" dirty="0"/>
              <a:t> </a:t>
            </a:r>
            <a:r>
              <a:rPr lang="cs-CZ" sz="2000" i="1" dirty="0"/>
              <a:t>„To myslí opravdu vážně, že má být naše účetní </a:t>
            </a:r>
            <a:r>
              <a:rPr lang="cs-CZ" sz="2000" i="1" dirty="0" smtClean="0"/>
              <a:t>závěrka použitelná </a:t>
            </a:r>
            <a:r>
              <a:rPr lang="cs-CZ" sz="2000" i="1" dirty="0"/>
              <a:t>pro rozhodování?“</a:t>
            </a:r>
            <a:endParaRPr lang="cs-CZ" sz="2000" dirty="0"/>
          </a:p>
          <a:p>
            <a:r>
              <a:rPr lang="cs-CZ" sz="1500" i="1" dirty="0"/>
              <a:t>Kresba: Ivan Svoboda</a:t>
            </a:r>
            <a:endParaRPr lang="cs-CZ" sz="1500" dirty="0"/>
          </a:p>
        </p:txBody>
      </p:sp>
    </p:spTree>
    <p:extLst>
      <p:ext uri="{BB962C8B-B14F-4D97-AF65-F5344CB8AC3E}">
        <p14:creationId xmlns:p14="http://schemas.microsoft.com/office/powerpoint/2010/main" val="1567761938"/>
      </p:ext>
    </p:extLst>
  </p:cSld>
  <p:clrMapOvr>
    <a:masterClrMapping/>
  </p:clrMapOvr>
  <p:transition advTm="9111">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cs-CZ" sz="3000" smtClean="0">
                <a:cs typeface="Times New Roman" pitchFamily="18" charset="0"/>
              </a:rPr>
              <a:t>Mezinárodní standardy pro prov</a:t>
            </a:r>
            <a:r>
              <a:rPr lang="cs-CZ" sz="3000" smtClean="0"/>
              <a:t>ě</a:t>
            </a:r>
            <a:r>
              <a:rPr lang="cs-CZ" sz="3000" smtClean="0">
                <a:cs typeface="Times New Roman" pitchFamily="18" charset="0"/>
              </a:rPr>
              <a:t>rky (ISRE)</a:t>
            </a:r>
            <a:r>
              <a:rPr lang="cs-CZ" smtClean="0"/>
              <a:t> </a:t>
            </a:r>
          </a:p>
        </p:txBody>
      </p:sp>
      <p:sp>
        <p:nvSpPr>
          <p:cNvPr id="14339" name="Rectangle 3"/>
          <p:cNvSpPr>
            <a:spLocks noGrp="1" noChangeArrowheads="1"/>
          </p:cNvSpPr>
          <p:nvPr>
            <p:ph idx="1"/>
          </p:nvPr>
        </p:nvSpPr>
        <p:spPr/>
        <p:txBody>
          <a:bodyPr/>
          <a:lstStyle/>
          <a:p>
            <a:pPr algn="just" eaLnBrk="1" hangingPunct="1">
              <a:buFont typeface="Wingdings" pitchFamily="2" charset="2"/>
              <a:buBlip>
                <a:blip r:embed="rId2"/>
              </a:buBlip>
            </a:pPr>
            <a:r>
              <a:rPr lang="cs-CZ" altLang="cs-CZ" sz="2400" dirty="0" smtClean="0"/>
              <a:t>c</a:t>
            </a:r>
            <a:r>
              <a:rPr lang="cs-CZ" altLang="cs-CZ" sz="2400" dirty="0" smtClean="0">
                <a:cs typeface="Times New Roman" pitchFamily="18" charset="0"/>
              </a:rPr>
              <a:t>ílem prověrky účetní závěrky je umožnit odborníkovi konstatovat, zda si na základě postupů, které neposkytují veškeré důkazní informace potřebné při auditu, povšiml jakékoli skutečnosti, která by ho vedla k domněnce, že účetní závěrka není sestavena, ve všech významných ohledech, v souladu se stanoveným rámcem pro finanční výkaznictví (záporná jistota)</a:t>
            </a:r>
            <a:endParaRPr lang="cs-CZ" altLang="cs-CZ" sz="2400" dirty="0" smtClean="0"/>
          </a:p>
          <a:p>
            <a:pPr algn="just" eaLnBrk="1" hangingPunct="1">
              <a:buFont typeface="Wingdings" pitchFamily="2" charset="2"/>
              <a:buBlip>
                <a:blip r:embed="rId2"/>
              </a:buBlip>
            </a:pPr>
            <a:r>
              <a:rPr lang="cs-CZ" altLang="cs-CZ" sz="2400" dirty="0"/>
              <a:t>n</a:t>
            </a:r>
            <a:r>
              <a:rPr lang="cs-CZ" altLang="cs-CZ" sz="2400" dirty="0" smtClean="0"/>
              <a:t>apř. zpráva o vztazích mezi propojenými osobami</a:t>
            </a:r>
          </a:p>
          <a:p>
            <a:pPr eaLnBrk="1" hangingPunct="1">
              <a:buFont typeface="Wingdings" pitchFamily="2" charset="2"/>
              <a:buBlip>
                <a:blip r:embed="rId2"/>
              </a:buBlip>
            </a:pPr>
            <a:r>
              <a:rPr lang="cs-CZ" altLang="cs-CZ" sz="2400" dirty="0" smtClean="0">
                <a:cs typeface="Times New Roman" pitchFamily="18" charset="0"/>
              </a:rPr>
              <a:t>střední míru jistoty, což je vyjádřeno </a:t>
            </a:r>
            <a:r>
              <a:rPr lang="cs-CZ" altLang="cs-CZ" sz="2400" i="1" dirty="0" smtClean="0">
                <a:cs typeface="Times New Roman" pitchFamily="18" charset="0"/>
              </a:rPr>
              <a:t>formou negativního ujištění</a:t>
            </a:r>
          </a:p>
        </p:txBody>
      </p:sp>
    </p:spTree>
    <p:extLst>
      <p:ext uri="{BB962C8B-B14F-4D97-AF65-F5344CB8AC3E}">
        <p14:creationId xmlns:p14="http://schemas.microsoft.com/office/powerpoint/2010/main" val="328562531"/>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cs-CZ" sz="3200" smtClean="0">
                <a:cs typeface="Times New Roman" pitchFamily="18" charset="0"/>
              </a:rPr>
              <a:t>Mezinárodní standardy pro ov</a:t>
            </a:r>
            <a:r>
              <a:rPr lang="cs-CZ" sz="3200" smtClean="0"/>
              <a:t>ěř</a:t>
            </a:r>
            <a:r>
              <a:rPr lang="cs-CZ" sz="3200" smtClean="0">
                <a:cs typeface="Times New Roman" pitchFamily="18" charset="0"/>
              </a:rPr>
              <a:t>ovací zakázky (ISAE)</a:t>
            </a:r>
            <a:r>
              <a:rPr lang="cs-CZ" smtClean="0"/>
              <a:t> </a:t>
            </a:r>
          </a:p>
        </p:txBody>
      </p:sp>
      <p:sp>
        <p:nvSpPr>
          <p:cNvPr id="15363"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r>
              <a:rPr lang="cs-CZ" altLang="cs-CZ" sz="2400" dirty="0" smtClean="0">
                <a:cs typeface="Times New Roman" pitchFamily="18" charset="0"/>
              </a:rPr>
              <a:t>zakázky poskytující přiměřenou jistotu</a:t>
            </a:r>
            <a:r>
              <a:rPr lang="cs-CZ" altLang="cs-CZ" sz="2400" dirty="0" smtClean="0"/>
              <a:t> </a:t>
            </a:r>
          </a:p>
          <a:p>
            <a:pPr eaLnBrk="1" hangingPunct="1">
              <a:lnSpc>
                <a:spcPct val="90000"/>
              </a:lnSpc>
              <a:buFont typeface="Wingdings" pitchFamily="2" charset="2"/>
              <a:buBlip>
                <a:blip r:embed="rId2"/>
              </a:buBlip>
            </a:pPr>
            <a:r>
              <a:rPr lang="cs-CZ" altLang="cs-CZ" sz="2400" dirty="0" smtClean="0">
                <a:cs typeface="Times New Roman" pitchFamily="18" charset="0"/>
              </a:rPr>
              <a:t>zakázky poskytující omezenou jistotu</a:t>
            </a:r>
            <a:r>
              <a:rPr lang="cs-CZ" altLang="cs-CZ" sz="2400" dirty="0" smtClean="0"/>
              <a:t> </a:t>
            </a:r>
          </a:p>
          <a:p>
            <a:pPr eaLnBrk="1" hangingPunct="1">
              <a:lnSpc>
                <a:spcPct val="90000"/>
              </a:lnSpc>
              <a:buFont typeface="Wingdings" pitchFamily="2" charset="2"/>
              <a:buBlip>
                <a:blip r:embed="rId2"/>
              </a:buBlip>
            </a:pPr>
            <a:endParaRPr lang="cs-CZ" altLang="cs-CZ" sz="2400" dirty="0"/>
          </a:p>
          <a:p>
            <a:pPr eaLnBrk="1" hangingPunct="1">
              <a:lnSpc>
                <a:spcPct val="90000"/>
              </a:lnSpc>
              <a:buClr>
                <a:srgbClr val="FF0000"/>
              </a:buClr>
              <a:buFont typeface="Wingdings" panose="05000000000000000000" pitchFamily="2" charset="2"/>
              <a:buChar char="Ø"/>
            </a:pPr>
            <a:r>
              <a:rPr lang="cs-CZ" altLang="cs-CZ" sz="2400" dirty="0"/>
              <a:t>o</a:t>
            </a:r>
            <a:r>
              <a:rPr lang="cs-CZ" altLang="cs-CZ" sz="2400" dirty="0" smtClean="0"/>
              <a:t>věření dodržení podmínek (smluvních podmínek, zákonů …) např. čerpání prostředků se zákonem a smlouvou; ověření funkčnosti vnitřních kontrol</a:t>
            </a:r>
          </a:p>
          <a:p>
            <a:pPr eaLnBrk="1" hangingPunct="1">
              <a:lnSpc>
                <a:spcPct val="90000"/>
              </a:lnSpc>
              <a:buFont typeface="Wingdings" pitchFamily="2" charset="2"/>
              <a:buNone/>
            </a:pPr>
            <a:endParaRPr lang="cs-CZ" altLang="cs-CZ" sz="2400" dirty="0" smtClean="0"/>
          </a:p>
          <a:p>
            <a:pPr eaLnBrk="1" hangingPunct="1">
              <a:lnSpc>
                <a:spcPct val="90000"/>
              </a:lnSpc>
              <a:buClr>
                <a:schemeClr val="hlink"/>
              </a:buClr>
              <a:buFont typeface="Wingdings" pitchFamily="2" charset="2"/>
              <a:buChar char="Ø"/>
            </a:pPr>
            <a:r>
              <a:rPr lang="cs-CZ" altLang="cs-CZ" sz="2400" dirty="0" smtClean="0">
                <a:cs typeface="Times New Roman" pitchFamily="18" charset="0"/>
              </a:rPr>
              <a:t>určení kritérií, na základě kterých byla zakázka vyhodnocena </a:t>
            </a:r>
            <a:endParaRPr lang="cs-CZ" altLang="cs-CZ" sz="2400" dirty="0" smtClean="0"/>
          </a:p>
          <a:p>
            <a:pPr eaLnBrk="1" hangingPunct="1">
              <a:lnSpc>
                <a:spcPct val="90000"/>
              </a:lnSpc>
              <a:buClr>
                <a:schemeClr val="hlink"/>
              </a:buClr>
              <a:buFont typeface="Wingdings" pitchFamily="2" charset="2"/>
              <a:buChar char="Ø"/>
            </a:pPr>
            <a:r>
              <a:rPr lang="cs-CZ" altLang="cs-CZ" sz="2400" dirty="0" smtClean="0">
                <a:cs typeface="Times New Roman" pitchFamily="18" charset="0"/>
              </a:rPr>
              <a:t>prohlášení omezující použití zprávy o ověření na určité předpokládané uživatele nebo</a:t>
            </a:r>
            <a:r>
              <a:rPr lang="cs-CZ" altLang="cs-CZ" sz="2400" dirty="0" smtClean="0"/>
              <a:t> </a:t>
            </a:r>
            <a:r>
              <a:rPr lang="cs-CZ" altLang="cs-CZ" sz="2400" dirty="0" smtClean="0">
                <a:cs typeface="Times New Roman" pitchFamily="18" charset="0"/>
              </a:rPr>
              <a:t>účely</a:t>
            </a:r>
          </a:p>
        </p:txBody>
      </p:sp>
    </p:spTree>
    <p:extLst>
      <p:ext uri="{BB962C8B-B14F-4D97-AF65-F5344CB8AC3E}">
        <p14:creationId xmlns:p14="http://schemas.microsoft.com/office/powerpoint/2010/main" val="56262623"/>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cs-CZ" sz="4000" smtClean="0">
                <a:cs typeface="Times New Roman" pitchFamily="18" charset="0"/>
              </a:rPr>
              <a:t>Mezinárodní standardy pro související slu</a:t>
            </a:r>
            <a:r>
              <a:rPr lang="cs-CZ" sz="4000" smtClean="0"/>
              <a:t>ž</a:t>
            </a:r>
            <a:r>
              <a:rPr lang="cs-CZ" sz="4000" smtClean="0">
                <a:cs typeface="Times New Roman" pitchFamily="18" charset="0"/>
              </a:rPr>
              <a:t>by (ISRS)</a:t>
            </a:r>
            <a:r>
              <a:rPr lang="cs-CZ" smtClean="0"/>
              <a:t> </a:t>
            </a:r>
          </a:p>
        </p:txBody>
      </p:sp>
      <p:sp>
        <p:nvSpPr>
          <p:cNvPr id="16387" name="Rectangle 3"/>
          <p:cNvSpPr>
            <a:spLocks noGrp="1" noChangeArrowheads="1"/>
          </p:cNvSpPr>
          <p:nvPr>
            <p:ph idx="1"/>
          </p:nvPr>
        </p:nvSpPr>
        <p:spPr>
          <a:xfrm>
            <a:off x="685800" y="1981200"/>
            <a:ext cx="7772400" cy="4648200"/>
          </a:xfrm>
        </p:spPr>
        <p:txBody>
          <a:bodyPr/>
          <a:lstStyle/>
          <a:p>
            <a:pPr eaLnBrk="1" hangingPunct="1">
              <a:lnSpc>
                <a:spcPct val="90000"/>
              </a:lnSpc>
              <a:buFont typeface="Wingdings" pitchFamily="2" charset="2"/>
              <a:buBlip>
                <a:blip r:embed="rId2"/>
              </a:buBlip>
            </a:pPr>
            <a:r>
              <a:rPr lang="cs-CZ" altLang="cs-CZ" sz="2300" u="sng" dirty="0" smtClean="0">
                <a:cs typeface="Times New Roman" pitchFamily="18" charset="0"/>
              </a:rPr>
              <a:t>dohodnuté postupy </a:t>
            </a:r>
            <a:r>
              <a:rPr lang="cs-CZ" altLang="cs-CZ" sz="2300" dirty="0" smtClean="0">
                <a:cs typeface="Times New Roman" pitchFamily="18" charset="0"/>
              </a:rPr>
              <a:t>v souvislosti s finančními informacemi týkající se jednotlivých položek účetních dat (např. závazků, pohledávek, nákupů od spřízněných stran a tržeb a zisků v odvětví podnikání dané účetní jednotky), položek určitého finančního výkazu (např. rozvahy) </a:t>
            </a:r>
            <a:endParaRPr lang="cs-CZ" altLang="cs-CZ" sz="2300" dirty="0" smtClean="0"/>
          </a:p>
          <a:p>
            <a:pPr algn="just" eaLnBrk="1" hangingPunct="1">
              <a:lnSpc>
                <a:spcPct val="90000"/>
              </a:lnSpc>
              <a:buFont typeface="Wingdings" pitchFamily="2" charset="2"/>
              <a:buBlip>
                <a:blip r:embed="rId2"/>
              </a:buBlip>
            </a:pPr>
            <a:r>
              <a:rPr lang="cs-CZ" altLang="cs-CZ" sz="2300" dirty="0" smtClean="0"/>
              <a:t>c</a:t>
            </a:r>
            <a:r>
              <a:rPr lang="cs-CZ" altLang="cs-CZ" sz="2300" dirty="0" smtClean="0">
                <a:cs typeface="Times New Roman" pitchFamily="18" charset="0"/>
              </a:rPr>
              <a:t>ílem dohodnutých postupů je, aby auditor provedl </a:t>
            </a:r>
            <a:r>
              <a:rPr lang="cs-CZ" altLang="cs-CZ" sz="2300" u="sng" dirty="0" smtClean="0">
                <a:cs typeface="Times New Roman" pitchFamily="18" charset="0"/>
              </a:rPr>
              <a:t>vybrané postupy</a:t>
            </a:r>
            <a:r>
              <a:rPr lang="cs-CZ" altLang="cs-CZ" sz="2300" dirty="0" smtClean="0">
                <a:cs typeface="Times New Roman" pitchFamily="18" charset="0"/>
              </a:rPr>
              <a:t> používané při auditu, jejichž rozsah odsouhlasí s účetní jednotkou, popřípadě s další zainteresovanou třetí stranou</a:t>
            </a:r>
            <a:endParaRPr lang="cs-CZ" altLang="cs-CZ" sz="2300" dirty="0" smtClean="0"/>
          </a:p>
          <a:p>
            <a:pPr algn="just" eaLnBrk="1" hangingPunct="1">
              <a:lnSpc>
                <a:spcPct val="90000"/>
              </a:lnSpc>
              <a:buFont typeface="Wingdings" pitchFamily="2" charset="2"/>
              <a:buBlip>
                <a:blip r:embed="rId2"/>
              </a:buBlip>
            </a:pPr>
            <a:r>
              <a:rPr lang="cs-CZ" altLang="cs-CZ" sz="2300" dirty="0" smtClean="0"/>
              <a:t>výstupem </a:t>
            </a:r>
            <a:r>
              <a:rPr lang="cs-CZ" altLang="cs-CZ" sz="2300" u="sng" dirty="0" smtClean="0">
                <a:cs typeface="Times New Roman" pitchFamily="18" charset="0"/>
              </a:rPr>
              <a:t>zpráv</a:t>
            </a:r>
            <a:r>
              <a:rPr lang="cs-CZ" altLang="cs-CZ" sz="2300" u="sng" dirty="0" smtClean="0"/>
              <a:t>a</a:t>
            </a:r>
            <a:r>
              <a:rPr lang="cs-CZ" altLang="cs-CZ" sz="2300" u="sng" dirty="0" smtClean="0">
                <a:cs typeface="Times New Roman" pitchFamily="18" charset="0"/>
              </a:rPr>
              <a:t> o věcných poznatcích</a:t>
            </a:r>
            <a:r>
              <a:rPr lang="cs-CZ" altLang="cs-CZ" sz="2300" dirty="0" smtClean="0">
                <a:cs typeface="Times New Roman" pitchFamily="18" charset="0"/>
              </a:rPr>
              <a:t> z dohodnutých postupů, </a:t>
            </a:r>
            <a:r>
              <a:rPr lang="cs-CZ" altLang="cs-CZ" sz="2300" i="1" dirty="0" smtClean="0">
                <a:cs typeface="Times New Roman" pitchFamily="18" charset="0"/>
              </a:rPr>
              <a:t>nevyjadřuje žádnou jistotu </a:t>
            </a:r>
          </a:p>
          <a:p>
            <a:pPr algn="just" eaLnBrk="1" hangingPunct="1">
              <a:lnSpc>
                <a:spcPct val="90000"/>
              </a:lnSpc>
              <a:buFont typeface="Wingdings" pitchFamily="2" charset="2"/>
              <a:buBlip>
                <a:blip r:embed="rId2"/>
              </a:buBlip>
            </a:pPr>
            <a:r>
              <a:rPr lang="cs-CZ" altLang="cs-CZ" sz="2300" dirty="0" smtClean="0">
                <a:cs typeface="Times New Roman" pitchFamily="18" charset="0"/>
              </a:rPr>
              <a:t>tzn. žádný závěr, jen souhrn faktů, určena pouze straně, která stanovila postupy např. </a:t>
            </a:r>
            <a:r>
              <a:rPr lang="cs-CZ" altLang="cs-CZ" sz="2300" dirty="0" err="1" smtClean="0">
                <a:cs typeface="Times New Roman" pitchFamily="18" charset="0"/>
              </a:rPr>
              <a:t>due</a:t>
            </a:r>
            <a:r>
              <a:rPr lang="cs-CZ" altLang="cs-CZ" sz="2300" dirty="0" smtClean="0">
                <a:cs typeface="Times New Roman" pitchFamily="18" charset="0"/>
              </a:rPr>
              <a:t> </a:t>
            </a:r>
            <a:r>
              <a:rPr lang="cs-CZ" altLang="cs-CZ" sz="2300" dirty="0" err="1" smtClean="0">
                <a:cs typeface="Times New Roman" pitchFamily="18" charset="0"/>
              </a:rPr>
              <a:t>dilligence</a:t>
            </a:r>
            <a:r>
              <a:rPr lang="cs-CZ" altLang="cs-CZ" sz="2300" dirty="0" smtClean="0">
                <a:cs typeface="Times New Roman" pitchFamily="18" charset="0"/>
              </a:rPr>
              <a:t>, forenzní šetření, sestavení účetní závěrky, poradenství</a:t>
            </a:r>
            <a:endParaRPr lang="cs-CZ" altLang="cs-CZ" sz="2300" dirty="0" smtClean="0"/>
          </a:p>
        </p:txBody>
      </p:sp>
    </p:spTree>
    <p:extLst>
      <p:ext uri="{BB962C8B-B14F-4D97-AF65-F5344CB8AC3E}">
        <p14:creationId xmlns:p14="http://schemas.microsoft.com/office/powerpoint/2010/main" val="1245126523"/>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defRPr/>
            </a:pPr>
            <a:r>
              <a:rPr lang="cs-CZ" sz="3600" smtClean="0">
                <a:cs typeface="Times New Roman" pitchFamily="18" charset="0"/>
              </a:rPr>
              <a:t>Mezinárodní standardy pro </a:t>
            </a:r>
            <a:r>
              <a:rPr lang="cs-CZ" sz="3600" smtClean="0"/>
              <a:t>ř</a:t>
            </a:r>
            <a:r>
              <a:rPr lang="cs-CZ" sz="3600" smtClean="0">
                <a:cs typeface="Times New Roman" pitchFamily="18" charset="0"/>
              </a:rPr>
              <a:t>ízení kvality (ISQC)</a:t>
            </a:r>
            <a:r>
              <a:rPr lang="cs-CZ" sz="3600" smtClean="0"/>
              <a:t> </a:t>
            </a:r>
          </a:p>
        </p:txBody>
      </p:sp>
      <p:sp>
        <p:nvSpPr>
          <p:cNvPr id="17411" name="Rectangle 3"/>
          <p:cNvSpPr>
            <a:spLocks noGrp="1" noChangeArrowheads="1"/>
          </p:cNvSpPr>
          <p:nvPr>
            <p:ph idx="1"/>
          </p:nvPr>
        </p:nvSpPr>
        <p:spPr>
          <a:xfrm>
            <a:off x="685800" y="1981200"/>
            <a:ext cx="7772400" cy="4544144"/>
          </a:xfrm>
        </p:spPr>
        <p:txBody>
          <a:bodyPr/>
          <a:lstStyle/>
          <a:p>
            <a:pPr eaLnBrk="1" hangingPunct="1">
              <a:lnSpc>
                <a:spcPct val="90000"/>
              </a:lnSpc>
              <a:buFont typeface="Wingdings" pitchFamily="2" charset="2"/>
              <a:buBlip>
                <a:blip r:embed="rId2"/>
              </a:buBlip>
            </a:pPr>
            <a:r>
              <a:rPr lang="cs-CZ" altLang="cs-CZ" sz="2400" dirty="0" smtClean="0">
                <a:cs typeface="Times New Roman" pitchFamily="18" charset="0"/>
              </a:rPr>
              <a:t>základní principy a postupy společnostem provádějícími audity, prověrky historických finančních informací, ostatní ověřovací zakázky a související služby </a:t>
            </a:r>
            <a:endParaRPr lang="cs-CZ" altLang="cs-CZ" sz="2400" dirty="0" smtClean="0"/>
          </a:p>
          <a:p>
            <a:pPr algn="just" eaLnBrk="1" hangingPunct="1">
              <a:lnSpc>
                <a:spcPct val="90000"/>
              </a:lnSpc>
              <a:buFont typeface="Wingdings" pitchFamily="2" charset="2"/>
              <a:buBlip>
                <a:blip r:embed="rId2"/>
              </a:buBlip>
            </a:pPr>
            <a:endParaRPr lang="cs-CZ" altLang="cs-CZ" sz="2400" dirty="0" smtClean="0"/>
          </a:p>
          <a:p>
            <a:pPr eaLnBrk="1" hangingPunct="1">
              <a:lnSpc>
                <a:spcPct val="90000"/>
              </a:lnSpc>
              <a:buFont typeface="Wingdings" pitchFamily="2" charset="2"/>
              <a:buBlip>
                <a:blip r:embed="rId2"/>
              </a:buBlip>
            </a:pPr>
            <a:r>
              <a:rPr lang="cs-CZ" altLang="cs-CZ" sz="2400" dirty="0" smtClean="0"/>
              <a:t>o</a:t>
            </a:r>
            <a:r>
              <a:rPr lang="cs-CZ" altLang="cs-CZ" sz="2400" dirty="0" smtClean="0">
                <a:cs typeface="Times New Roman" pitchFamily="18" charset="0"/>
              </a:rPr>
              <a:t>dpovědnost</a:t>
            </a:r>
            <a:r>
              <a:rPr lang="cs-CZ" altLang="cs-CZ" sz="2400" dirty="0" smtClean="0"/>
              <a:t> společnosti</a:t>
            </a:r>
            <a:r>
              <a:rPr lang="cs-CZ" altLang="cs-CZ" sz="2400" dirty="0" smtClean="0">
                <a:cs typeface="Times New Roman" pitchFamily="18" charset="0"/>
              </a:rPr>
              <a:t> za </a:t>
            </a:r>
            <a:r>
              <a:rPr lang="cs-CZ" altLang="cs-CZ" sz="2800" u="sng" dirty="0" smtClean="0"/>
              <a:t>SYSTÉM ŘÍZENÍ KVALITY</a:t>
            </a:r>
            <a:r>
              <a:rPr lang="cs-CZ" altLang="cs-CZ" sz="2400" dirty="0" smtClean="0">
                <a:cs typeface="Times New Roman" pitchFamily="18" charset="0"/>
              </a:rPr>
              <a:t> </a:t>
            </a:r>
            <a:r>
              <a:rPr lang="cs-CZ" altLang="cs-CZ" sz="2400" dirty="0" smtClean="0"/>
              <a:t>o</a:t>
            </a:r>
            <a:r>
              <a:rPr lang="cs-CZ" altLang="cs-CZ" sz="2400" dirty="0" smtClean="0">
                <a:cs typeface="Times New Roman" pitchFamily="18" charset="0"/>
              </a:rPr>
              <a:t>věřovacích zakázek a souvisejících služeb</a:t>
            </a:r>
            <a:endParaRPr lang="cs-CZ" altLang="cs-CZ" sz="2400" dirty="0" smtClean="0"/>
          </a:p>
          <a:p>
            <a:pPr algn="just" eaLnBrk="1" hangingPunct="1">
              <a:lnSpc>
                <a:spcPct val="90000"/>
              </a:lnSpc>
              <a:buFont typeface="Wingdings" pitchFamily="2" charset="2"/>
              <a:buNone/>
            </a:pPr>
            <a:r>
              <a:rPr lang="cs-CZ" altLang="cs-CZ" sz="2400" dirty="0" smtClean="0">
                <a:cs typeface="Times New Roman" pitchFamily="18" charset="0"/>
              </a:rPr>
              <a:t> </a:t>
            </a:r>
            <a:endParaRPr lang="cs-CZ" altLang="cs-CZ" sz="2400" dirty="0" smtClean="0"/>
          </a:p>
          <a:p>
            <a:pPr eaLnBrk="1" hangingPunct="1">
              <a:lnSpc>
                <a:spcPct val="90000"/>
              </a:lnSpc>
              <a:buFont typeface="Wingdings" pitchFamily="2" charset="2"/>
              <a:buBlip>
                <a:blip r:embed="rId2"/>
              </a:buBlip>
            </a:pPr>
            <a:r>
              <a:rPr lang="cs-CZ" altLang="cs-CZ" sz="2400" dirty="0" smtClean="0">
                <a:cs typeface="Times New Roman" pitchFamily="18" charset="0"/>
              </a:rPr>
              <a:t>vytvořit takový systém řízení kvality, který poskytne přiměřenou jistotu, že společnost i její pracovníci dodržují odborné předpisy, regulační a právní předpisy a že zprávy vydávané společností nebo partnery odpovědnými za zakázku jsou přiměřené daným okolnostem</a:t>
            </a:r>
            <a:endParaRPr lang="cs-CZ" altLang="cs-CZ" sz="2400" dirty="0" smtClean="0"/>
          </a:p>
        </p:txBody>
      </p:sp>
    </p:spTree>
    <p:extLst>
      <p:ext uri="{BB962C8B-B14F-4D97-AF65-F5344CB8AC3E}">
        <p14:creationId xmlns:p14="http://schemas.microsoft.com/office/powerpoint/2010/main" val="3346450319"/>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cs-CZ" smtClean="0"/>
              <a:t>Etický kodex pro auditory a účetní znalce</a:t>
            </a:r>
          </a:p>
        </p:txBody>
      </p:sp>
      <p:sp>
        <p:nvSpPr>
          <p:cNvPr id="25603"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endParaRPr lang="cs-CZ" altLang="cs-CZ" dirty="0" smtClean="0"/>
          </a:p>
          <a:p>
            <a:pPr eaLnBrk="1" hangingPunct="1">
              <a:lnSpc>
                <a:spcPct val="90000"/>
              </a:lnSpc>
              <a:buFont typeface="Wingdings" pitchFamily="2" charset="2"/>
              <a:buBlip>
                <a:blip r:embed="rId2"/>
              </a:buBlip>
            </a:pPr>
            <a:endParaRPr lang="cs-CZ" altLang="cs-CZ" dirty="0" smtClean="0"/>
          </a:p>
          <a:p>
            <a:pPr eaLnBrk="1" hangingPunct="1">
              <a:lnSpc>
                <a:spcPct val="90000"/>
              </a:lnSpc>
              <a:buFont typeface="Wingdings" pitchFamily="2" charset="2"/>
              <a:buBlip>
                <a:blip r:embed="rId2"/>
              </a:buBlip>
            </a:pPr>
            <a:r>
              <a:rPr lang="cs-CZ" altLang="cs-CZ" sz="2600" dirty="0" smtClean="0"/>
              <a:t>vydala Mezinárodní federace účetních IFAC</a:t>
            </a:r>
          </a:p>
          <a:p>
            <a:pPr eaLnBrk="1" hangingPunct="1">
              <a:lnSpc>
                <a:spcPct val="90000"/>
              </a:lnSpc>
              <a:buFont typeface="Wingdings" pitchFamily="2" charset="2"/>
              <a:buBlip>
                <a:blip r:embed="rId2"/>
              </a:buBlip>
            </a:pPr>
            <a:r>
              <a:rPr lang="cs-CZ" altLang="cs-CZ" sz="2600" dirty="0" smtClean="0"/>
              <a:t>členské organizace IFAC nesmí uplatňovat méně přísné standardy</a:t>
            </a:r>
          </a:p>
          <a:p>
            <a:pPr eaLnBrk="1" hangingPunct="1">
              <a:lnSpc>
                <a:spcPct val="90000"/>
              </a:lnSpc>
              <a:buFont typeface="Wingdings" pitchFamily="2" charset="2"/>
              <a:buBlip>
                <a:blip r:embed="rId2"/>
              </a:buBlip>
            </a:pPr>
            <a:r>
              <a:rPr lang="cs-CZ" altLang="cs-CZ" sz="2600" dirty="0" smtClean="0"/>
              <a:t>schválen KA ČR s účinností od 1.1.2007, následné změny</a:t>
            </a:r>
          </a:p>
          <a:p>
            <a:pPr marL="0" indent="0" eaLnBrk="1" hangingPunct="1">
              <a:lnSpc>
                <a:spcPct val="90000"/>
              </a:lnSpc>
              <a:buNone/>
            </a:pPr>
            <a:endParaRPr lang="cs-CZ" altLang="cs-CZ" sz="2600" dirty="0" smtClean="0"/>
          </a:p>
          <a:p>
            <a:pPr marL="0" indent="0" eaLnBrk="1" hangingPunct="1">
              <a:lnSpc>
                <a:spcPct val="90000"/>
              </a:lnSpc>
              <a:buNone/>
            </a:pPr>
            <a:r>
              <a:rPr lang="cs-CZ" altLang="cs-CZ" sz="2600" dirty="0">
                <a:hlinkClick r:id="rId3"/>
              </a:rPr>
              <a:t>https://</a:t>
            </a:r>
            <a:r>
              <a:rPr lang="cs-CZ" altLang="cs-CZ" sz="2600" dirty="0" smtClean="0">
                <a:hlinkClick r:id="rId3"/>
              </a:rPr>
              <a:t>www.kacr.cz/eticky-kodex-komory-auditoru-cr</a:t>
            </a:r>
            <a:endParaRPr lang="cs-CZ" altLang="cs-CZ" sz="2600" dirty="0" smtClean="0"/>
          </a:p>
        </p:txBody>
      </p:sp>
    </p:spTree>
    <p:extLst>
      <p:ext uri="{BB962C8B-B14F-4D97-AF65-F5344CB8AC3E}">
        <p14:creationId xmlns:p14="http://schemas.microsoft.com/office/powerpoint/2010/main" val="1553440743"/>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cs-CZ" smtClean="0"/>
              <a:t>Základní principy etického chování</a:t>
            </a:r>
          </a:p>
        </p:txBody>
      </p:sp>
      <p:sp>
        <p:nvSpPr>
          <p:cNvPr id="26627" name="Rectangle 3"/>
          <p:cNvSpPr>
            <a:spLocks noGrp="1" noChangeArrowheads="1"/>
          </p:cNvSpPr>
          <p:nvPr>
            <p:ph idx="1"/>
          </p:nvPr>
        </p:nvSpPr>
        <p:spPr/>
        <p:txBody>
          <a:bodyPr/>
          <a:lstStyle/>
          <a:p>
            <a:pPr eaLnBrk="1" hangingPunct="1">
              <a:buFont typeface="Wingdings" pitchFamily="2" charset="2"/>
              <a:buBlip>
                <a:blip r:embed="rId2"/>
              </a:buBlip>
            </a:pPr>
            <a:endParaRPr lang="cs-CZ" altLang="cs-CZ" dirty="0" smtClean="0"/>
          </a:p>
          <a:p>
            <a:pPr eaLnBrk="1" hangingPunct="1">
              <a:buFont typeface="Wingdings" pitchFamily="2" charset="2"/>
              <a:buBlip>
                <a:blip r:embed="rId2"/>
              </a:buBlip>
            </a:pPr>
            <a:r>
              <a:rPr lang="cs-CZ" altLang="cs-CZ" dirty="0" smtClean="0"/>
              <a:t>Integrita</a:t>
            </a:r>
          </a:p>
          <a:p>
            <a:pPr eaLnBrk="1" hangingPunct="1">
              <a:buFont typeface="Wingdings" pitchFamily="2" charset="2"/>
              <a:buBlip>
                <a:blip r:embed="rId2"/>
              </a:buBlip>
            </a:pPr>
            <a:r>
              <a:rPr lang="cs-CZ" altLang="cs-CZ" dirty="0" smtClean="0"/>
              <a:t>Nestrannost</a:t>
            </a:r>
          </a:p>
          <a:p>
            <a:pPr eaLnBrk="1" hangingPunct="1">
              <a:buFont typeface="Wingdings" pitchFamily="2" charset="2"/>
              <a:buBlip>
                <a:blip r:embed="rId2"/>
              </a:buBlip>
            </a:pPr>
            <a:r>
              <a:rPr lang="cs-CZ" altLang="cs-CZ" dirty="0" smtClean="0"/>
              <a:t>Odborná způsobilost a řádná péče</a:t>
            </a:r>
          </a:p>
          <a:p>
            <a:pPr eaLnBrk="1" hangingPunct="1">
              <a:buFont typeface="Wingdings" pitchFamily="2" charset="2"/>
              <a:buBlip>
                <a:blip r:embed="rId2"/>
              </a:buBlip>
            </a:pPr>
            <a:r>
              <a:rPr lang="cs-CZ" altLang="cs-CZ" dirty="0" smtClean="0"/>
              <a:t>Mlčenlivost</a:t>
            </a:r>
          </a:p>
          <a:p>
            <a:pPr eaLnBrk="1" hangingPunct="1">
              <a:buFont typeface="Wingdings" pitchFamily="2" charset="2"/>
              <a:buBlip>
                <a:blip r:embed="rId2"/>
              </a:buBlip>
            </a:pPr>
            <a:r>
              <a:rPr lang="cs-CZ" altLang="cs-CZ" dirty="0" smtClean="0"/>
              <a:t>Profesionální jednání</a:t>
            </a:r>
          </a:p>
          <a:p>
            <a:pPr eaLnBrk="1" hangingPunct="1">
              <a:buFont typeface="Wingdings" pitchFamily="2" charset="2"/>
              <a:buBlip>
                <a:blip r:embed="rId2"/>
              </a:buBlip>
            </a:pPr>
            <a:endParaRPr lang="cs-CZ" altLang="cs-CZ" dirty="0" smtClean="0"/>
          </a:p>
        </p:txBody>
      </p:sp>
    </p:spTree>
    <p:extLst>
      <p:ext uri="{BB962C8B-B14F-4D97-AF65-F5344CB8AC3E}">
        <p14:creationId xmlns:p14="http://schemas.microsoft.com/office/powerpoint/2010/main" val="285996796"/>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cs-CZ" smtClean="0"/>
              <a:t>Integrita</a:t>
            </a:r>
          </a:p>
        </p:txBody>
      </p:sp>
      <p:sp>
        <p:nvSpPr>
          <p:cNvPr id="27651" name="Rectangle 3"/>
          <p:cNvSpPr>
            <a:spLocks noGrp="1" noChangeArrowheads="1"/>
          </p:cNvSpPr>
          <p:nvPr>
            <p:ph idx="1"/>
          </p:nvPr>
        </p:nvSpPr>
        <p:spPr>
          <a:xfrm>
            <a:off x="685800" y="1981200"/>
            <a:ext cx="7772400" cy="4472136"/>
          </a:xfrm>
        </p:spPr>
        <p:txBody>
          <a:bodyPr/>
          <a:lstStyle/>
          <a:p>
            <a:pPr>
              <a:buBlip>
                <a:blip r:embed="rId2"/>
              </a:buBlip>
            </a:pPr>
            <a:r>
              <a:rPr lang="cs-CZ" sz="2300" dirty="0" smtClean="0"/>
              <a:t>jednat </a:t>
            </a:r>
            <a:r>
              <a:rPr lang="cs-CZ" sz="2300" dirty="0"/>
              <a:t>ve všech profesních a obchodních vztazích poctivě a čestně. </a:t>
            </a:r>
          </a:p>
          <a:p>
            <a:pPr>
              <a:buBlip>
                <a:blip r:embed="rId2"/>
              </a:buBlip>
            </a:pPr>
            <a:r>
              <a:rPr lang="cs-CZ" sz="2300" dirty="0" smtClean="0"/>
              <a:t>spočívá </a:t>
            </a:r>
            <a:r>
              <a:rPr lang="cs-CZ" sz="2300" dirty="0"/>
              <a:t>v tom, že auditor/účetní odborník jedná podle pravidel a mluví pravdu </a:t>
            </a:r>
          </a:p>
          <a:p>
            <a:pPr eaLnBrk="1" hangingPunct="1">
              <a:lnSpc>
                <a:spcPct val="90000"/>
              </a:lnSpc>
              <a:buBlip>
                <a:blip r:embed="rId3"/>
              </a:buBlip>
            </a:pPr>
            <a:r>
              <a:rPr lang="cs-CZ" altLang="cs-CZ" sz="2300" dirty="0" smtClean="0"/>
              <a:t>jméno auditora nesmí být spojováno s výroky, zprávami, </a:t>
            </a:r>
            <a:r>
              <a:rPr lang="cs-CZ" sz="2300" dirty="0"/>
              <a:t>hlášeními, sděleními či jinými </a:t>
            </a:r>
            <a:r>
              <a:rPr lang="cs-CZ" sz="2300" dirty="0" smtClean="0"/>
              <a:t>informacemi</a:t>
            </a:r>
            <a:r>
              <a:rPr lang="cs-CZ" altLang="cs-CZ" sz="2300" dirty="0" smtClean="0"/>
              <a:t>, o nichž se domnívá, že:</a:t>
            </a:r>
          </a:p>
          <a:p>
            <a:pPr eaLnBrk="1" hangingPunct="1">
              <a:lnSpc>
                <a:spcPct val="90000"/>
              </a:lnSpc>
              <a:buFont typeface="Wingdings" pitchFamily="2" charset="2"/>
              <a:buNone/>
            </a:pPr>
            <a:r>
              <a:rPr lang="cs-CZ" altLang="cs-CZ" sz="2800" dirty="0" smtClean="0"/>
              <a:t>	</a:t>
            </a:r>
            <a:r>
              <a:rPr lang="cs-CZ" altLang="cs-CZ" sz="2000" dirty="0" smtClean="0"/>
              <a:t>- </a:t>
            </a:r>
            <a:r>
              <a:rPr lang="cs-CZ" altLang="cs-CZ" sz="2200" dirty="0" smtClean="0"/>
              <a:t>obsahují významně nesprávná nebo zavádějící tvrzení</a:t>
            </a:r>
          </a:p>
          <a:p>
            <a:pPr eaLnBrk="1" hangingPunct="1">
              <a:lnSpc>
                <a:spcPct val="90000"/>
              </a:lnSpc>
              <a:buFont typeface="Wingdings" pitchFamily="2" charset="2"/>
              <a:buNone/>
            </a:pPr>
            <a:r>
              <a:rPr lang="cs-CZ" altLang="cs-CZ" sz="2200" dirty="0" smtClean="0"/>
              <a:t>	- obsahují informace, které jsou zpracované nedbale</a:t>
            </a:r>
            <a:endParaRPr lang="cs-CZ" altLang="cs-CZ" sz="2200" dirty="0"/>
          </a:p>
          <a:p>
            <a:pPr eaLnBrk="1" hangingPunct="1">
              <a:lnSpc>
                <a:spcPct val="90000"/>
              </a:lnSpc>
              <a:buFont typeface="Wingdings" pitchFamily="2" charset="2"/>
              <a:buNone/>
            </a:pPr>
            <a:r>
              <a:rPr lang="cs-CZ" altLang="cs-CZ" sz="2200" dirty="0" smtClean="0"/>
              <a:t>	- neobsahují nebo zastírají </a:t>
            </a:r>
            <a:r>
              <a:rPr lang="cs-CZ" sz="2200" dirty="0" smtClean="0"/>
              <a:t>nějaké </a:t>
            </a:r>
            <a:r>
              <a:rPr lang="cs-CZ" sz="2200" dirty="0"/>
              <a:t>informace a jsou v důsledku tohoto opomenutí nebo zastírání zavádějící </a:t>
            </a:r>
          </a:p>
          <a:p>
            <a:pPr eaLnBrk="1" hangingPunct="1">
              <a:lnSpc>
                <a:spcPct val="90000"/>
              </a:lnSpc>
              <a:buFont typeface="Wingdings" pitchFamily="2" charset="2"/>
              <a:buBlip>
                <a:blip r:embed="rId3"/>
              </a:buBlip>
            </a:pPr>
            <a:r>
              <a:rPr lang="cs-CZ" altLang="cs-CZ" sz="2300" dirty="0" smtClean="0"/>
              <a:t>není v rozporu, pokud je vydán výrok s výhradou</a:t>
            </a:r>
          </a:p>
        </p:txBody>
      </p:sp>
    </p:spTree>
    <p:extLst>
      <p:ext uri="{BB962C8B-B14F-4D97-AF65-F5344CB8AC3E}">
        <p14:creationId xmlns:p14="http://schemas.microsoft.com/office/powerpoint/2010/main" val="729526055"/>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cs-CZ" dirty="0" smtClean="0"/>
              <a:t>Nestrannost</a:t>
            </a:r>
          </a:p>
        </p:txBody>
      </p:sp>
      <p:sp>
        <p:nvSpPr>
          <p:cNvPr id="28675" name="Rectangle 3"/>
          <p:cNvSpPr>
            <a:spLocks noGrp="1" noChangeArrowheads="1"/>
          </p:cNvSpPr>
          <p:nvPr>
            <p:ph idx="1"/>
          </p:nvPr>
        </p:nvSpPr>
        <p:spPr/>
        <p:txBody>
          <a:bodyPr/>
          <a:lstStyle/>
          <a:p>
            <a:endParaRPr lang="cs-CZ" sz="2800" dirty="0"/>
          </a:p>
          <a:p>
            <a:pPr>
              <a:buBlip>
                <a:blip r:embed="rId2"/>
              </a:buBlip>
            </a:pPr>
            <a:r>
              <a:rPr lang="cs-CZ" sz="2400" dirty="0"/>
              <a:t>neohrozit svůj odborný úsudek předpojatostí, střetem zájmů ani kvůli nepatřičnému vlivu jiných subjektů </a:t>
            </a:r>
            <a:endParaRPr lang="cs-CZ" sz="2400" dirty="0" smtClean="0"/>
          </a:p>
          <a:p>
            <a:pPr>
              <a:buBlip>
                <a:blip r:embed="rId2"/>
              </a:buBlip>
            </a:pPr>
            <a:r>
              <a:rPr lang="cs-CZ" sz="2400" dirty="0" smtClean="0"/>
              <a:t>auditor/účetní </a:t>
            </a:r>
            <a:r>
              <a:rPr lang="cs-CZ" sz="2400" dirty="0"/>
              <a:t>odborník nesmí pracovat na zakázce, jestliže dané okolnosti nebo vztahy nepatřičně ovlivňují jeho odborný </a:t>
            </a:r>
            <a:r>
              <a:rPr lang="cs-CZ" sz="2400" dirty="0" smtClean="0"/>
              <a:t>úsudek</a:t>
            </a:r>
            <a:endParaRPr lang="cs-CZ" sz="2400" dirty="0"/>
          </a:p>
        </p:txBody>
      </p:sp>
    </p:spTree>
    <p:extLst>
      <p:ext uri="{BB962C8B-B14F-4D97-AF65-F5344CB8AC3E}">
        <p14:creationId xmlns:p14="http://schemas.microsoft.com/office/powerpoint/2010/main" val="450357191"/>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cs-CZ" smtClean="0"/>
              <a:t>Odborná způsobilost a řádná péče</a:t>
            </a:r>
          </a:p>
        </p:txBody>
      </p:sp>
      <p:sp>
        <p:nvSpPr>
          <p:cNvPr id="29699" name="Rectangle 3"/>
          <p:cNvSpPr>
            <a:spLocks noGrp="1" noChangeArrowheads="1"/>
          </p:cNvSpPr>
          <p:nvPr>
            <p:ph idx="1"/>
          </p:nvPr>
        </p:nvSpPr>
        <p:spPr>
          <a:xfrm>
            <a:off x="685800" y="1981200"/>
            <a:ext cx="7772400" cy="4688160"/>
          </a:xfrm>
        </p:spPr>
        <p:txBody>
          <a:bodyPr/>
          <a:lstStyle/>
          <a:p>
            <a:pPr>
              <a:buBlip>
                <a:blip r:embed="rId2"/>
              </a:buBlip>
            </a:pPr>
            <a:r>
              <a:rPr lang="cs-CZ" sz="2300" dirty="0" smtClean="0"/>
              <a:t>osvojit </a:t>
            </a:r>
            <a:r>
              <a:rPr lang="cs-CZ" sz="2300" dirty="0"/>
              <a:t>si a udržovat odborné znalosti a dovednosti na takové úrovni, aby služby, které auditor/účetní odborník poskytuje klientovi nebo zaměstnavateli, byly odborně způsobilé a odpovídaly současným odborným a profesním standardům a příslušné </a:t>
            </a:r>
            <a:r>
              <a:rPr lang="cs-CZ" sz="2300" dirty="0" smtClean="0"/>
              <a:t>legislativě</a:t>
            </a:r>
            <a:endParaRPr lang="cs-CZ" sz="2300" dirty="0"/>
          </a:p>
          <a:p>
            <a:pPr>
              <a:buBlip>
                <a:blip r:embed="rId2"/>
              </a:buBlip>
            </a:pPr>
            <a:r>
              <a:rPr lang="cs-CZ" sz="2300" dirty="0" smtClean="0"/>
              <a:t>jednat </a:t>
            </a:r>
            <a:r>
              <a:rPr lang="cs-CZ" sz="2300" dirty="0"/>
              <a:t>svědomitě a v souladu s příslušnými odbornými a profesními </a:t>
            </a:r>
            <a:r>
              <a:rPr lang="cs-CZ" sz="2300" dirty="0" smtClean="0"/>
              <a:t>standardy</a:t>
            </a:r>
          </a:p>
          <a:p>
            <a:pPr>
              <a:buBlip>
                <a:blip r:embed="rId2"/>
              </a:buBlip>
            </a:pPr>
            <a:r>
              <a:rPr lang="cs-CZ" sz="2400" dirty="0"/>
              <a:t>u</a:t>
            </a:r>
            <a:r>
              <a:rPr lang="cs-CZ" sz="2400" dirty="0" smtClean="0"/>
              <a:t>držování </a:t>
            </a:r>
            <a:r>
              <a:rPr lang="cs-CZ" sz="2400" dirty="0"/>
              <a:t>odborné způsobilosti </a:t>
            </a:r>
            <a:r>
              <a:rPr lang="cs-CZ" sz="2400" dirty="0" smtClean="0"/>
              <a:t>vyžaduje</a:t>
            </a:r>
            <a:r>
              <a:rPr lang="cs-CZ" sz="2400" dirty="0"/>
              <a:t>, aby soustavně sledoval a osvojoval si relevantní poznatky o technickém, odborném a ekonomickém vývoji</a:t>
            </a:r>
            <a:endParaRPr lang="cs-CZ" sz="2300" dirty="0"/>
          </a:p>
          <a:p>
            <a:pPr eaLnBrk="1" hangingPunct="1">
              <a:buFont typeface="Wingdings" pitchFamily="2" charset="2"/>
              <a:buBlip>
                <a:blip r:embed="rId3"/>
              </a:buBlip>
            </a:pPr>
            <a:r>
              <a:rPr lang="cs-CZ" altLang="cs-CZ" sz="2800" dirty="0" smtClean="0"/>
              <a:t>používání ZDRAVÉHO ÚSUDKU při aplikaci odborných znalostí a dovedností</a:t>
            </a:r>
          </a:p>
        </p:txBody>
      </p:sp>
    </p:spTree>
    <p:extLst>
      <p:ext uri="{BB962C8B-B14F-4D97-AF65-F5344CB8AC3E}">
        <p14:creationId xmlns:p14="http://schemas.microsoft.com/office/powerpoint/2010/main" val="1576397935"/>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defRPr/>
            </a:pPr>
            <a:r>
              <a:rPr lang="cs-CZ" dirty="0" smtClean="0"/>
              <a:t>Mlčenlivost</a:t>
            </a:r>
          </a:p>
        </p:txBody>
      </p:sp>
      <p:sp>
        <p:nvSpPr>
          <p:cNvPr id="30723" name="Rectangle 3"/>
          <p:cNvSpPr>
            <a:spLocks noGrp="1" noChangeArrowheads="1"/>
          </p:cNvSpPr>
          <p:nvPr>
            <p:ph idx="1"/>
          </p:nvPr>
        </p:nvSpPr>
        <p:spPr>
          <a:xfrm>
            <a:off x="685800" y="1981200"/>
            <a:ext cx="7772400" cy="4760168"/>
          </a:xfrm>
        </p:spPr>
        <p:txBody>
          <a:bodyPr/>
          <a:lstStyle/>
          <a:p>
            <a:pPr>
              <a:buBlip>
                <a:blip r:embed="rId2"/>
              </a:buBlip>
            </a:pPr>
            <a:r>
              <a:rPr lang="cs-CZ" sz="2300" dirty="0" smtClean="0"/>
              <a:t>zachovávat </a:t>
            </a:r>
            <a:r>
              <a:rPr lang="cs-CZ" sz="2300" dirty="0"/>
              <a:t>důvěrný charakter informací získaných v rámci profesních a obchodních vztahů </a:t>
            </a:r>
          </a:p>
          <a:p>
            <a:pPr eaLnBrk="1" hangingPunct="1">
              <a:lnSpc>
                <a:spcPct val="90000"/>
              </a:lnSpc>
              <a:buFont typeface="Wingdings" pitchFamily="2" charset="2"/>
              <a:buBlip>
                <a:blip r:embed="rId3"/>
              </a:buBlip>
            </a:pPr>
            <a:r>
              <a:rPr lang="cs-CZ" altLang="cs-CZ" sz="2300" dirty="0" smtClean="0"/>
              <a:t>nepoužívat důvěrné informace k osobní výhodě nebo pro potřeby třetích stran</a:t>
            </a:r>
          </a:p>
          <a:p>
            <a:pPr eaLnBrk="1" hangingPunct="1">
              <a:lnSpc>
                <a:spcPct val="90000"/>
              </a:lnSpc>
              <a:buFont typeface="Wingdings" pitchFamily="2" charset="2"/>
              <a:buBlip>
                <a:blip r:embed="rId3"/>
              </a:buBlip>
            </a:pPr>
            <a:r>
              <a:rPr lang="cs-CZ" altLang="cs-CZ" sz="2300" dirty="0" smtClean="0"/>
              <a:t>riziko neúmyslného prozrazení mj. nejbližším rodinným příslušníkům, blízkým spolupracovníkům</a:t>
            </a:r>
          </a:p>
          <a:p>
            <a:pPr eaLnBrk="1" hangingPunct="1">
              <a:lnSpc>
                <a:spcPct val="90000"/>
              </a:lnSpc>
              <a:buFont typeface="Wingdings" pitchFamily="2" charset="2"/>
              <a:buBlip>
                <a:blip r:embed="rId3"/>
              </a:buBlip>
            </a:pPr>
            <a:r>
              <a:rPr lang="cs-CZ" altLang="cs-CZ" sz="2300" dirty="0" smtClean="0"/>
              <a:t>trvá i po ukončení smluvního vztahu, mohou však být použity získané zkušenosti</a:t>
            </a:r>
          </a:p>
          <a:p>
            <a:pPr eaLnBrk="1" hangingPunct="1">
              <a:lnSpc>
                <a:spcPct val="90000"/>
              </a:lnSpc>
              <a:buFont typeface="Wingdings" pitchFamily="2" charset="2"/>
              <a:buBlip>
                <a:blip r:embed="rId3"/>
              </a:buBlip>
            </a:pPr>
            <a:r>
              <a:rPr lang="cs-CZ" altLang="cs-CZ" sz="2300" dirty="0" smtClean="0"/>
              <a:t>podmínky zveřejnění důvěrných informací:</a:t>
            </a:r>
          </a:p>
          <a:p>
            <a:pPr eaLnBrk="1" hangingPunct="1">
              <a:lnSpc>
                <a:spcPct val="90000"/>
              </a:lnSpc>
              <a:buFont typeface="Wingdings" pitchFamily="2" charset="2"/>
              <a:buNone/>
            </a:pPr>
            <a:r>
              <a:rPr lang="cs-CZ" altLang="cs-CZ" sz="2300" dirty="0" smtClean="0"/>
              <a:t>	- vyplývá ze zákona, schválení klientem</a:t>
            </a:r>
          </a:p>
          <a:p>
            <a:pPr eaLnBrk="1" hangingPunct="1">
              <a:lnSpc>
                <a:spcPct val="90000"/>
              </a:lnSpc>
              <a:buFont typeface="Wingdings" pitchFamily="2" charset="2"/>
              <a:buBlip>
                <a:blip r:embed="rId3"/>
              </a:buBlip>
            </a:pPr>
            <a:r>
              <a:rPr lang="cs-CZ" altLang="cs-CZ" sz="2300" dirty="0" smtClean="0"/>
              <a:t>nutno posoudit ohrožení zájmů zúčastněných stran a zda informace neobsahují neověřená fakta nebo neprokázané závěry</a:t>
            </a:r>
          </a:p>
        </p:txBody>
      </p:sp>
    </p:spTree>
    <p:extLst>
      <p:ext uri="{BB962C8B-B14F-4D97-AF65-F5344CB8AC3E}">
        <p14:creationId xmlns:p14="http://schemas.microsoft.com/office/powerpoint/2010/main" val="256252331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500" dirty="0" smtClean="0"/>
              <a:t>Profesní komory s povinným členstvím</a:t>
            </a:r>
            <a:endParaRPr lang="cs-CZ" sz="3500" dirty="0"/>
          </a:p>
        </p:txBody>
      </p:sp>
      <p:sp>
        <p:nvSpPr>
          <p:cNvPr id="3" name="Zástupný symbol pro obsah 2"/>
          <p:cNvSpPr>
            <a:spLocks noGrp="1"/>
          </p:cNvSpPr>
          <p:nvPr>
            <p:ph idx="1"/>
          </p:nvPr>
        </p:nvSpPr>
        <p:spPr>
          <a:xfrm>
            <a:off x="685800" y="1981200"/>
            <a:ext cx="7772400" cy="4400128"/>
          </a:xfrm>
        </p:spPr>
        <p:txBody>
          <a:bodyPr/>
          <a:lstStyle/>
          <a:p>
            <a:pPr marL="0" indent="0">
              <a:buNone/>
            </a:pPr>
            <a:r>
              <a:rPr lang="cs-CZ" altLang="cs-CZ" sz="2200" dirty="0" smtClean="0"/>
              <a:t>Komora auditorů ČR - právnická </a:t>
            </a:r>
            <a:r>
              <a:rPr lang="cs-CZ" altLang="cs-CZ" sz="2200" dirty="0"/>
              <a:t>osoba, </a:t>
            </a:r>
            <a:r>
              <a:rPr lang="cs-CZ" altLang="cs-CZ" sz="2200" dirty="0">
                <a:cs typeface="Times New Roman" pitchFamily="18" charset="0"/>
              </a:rPr>
              <a:t>samosprávn</a:t>
            </a:r>
            <a:r>
              <a:rPr lang="cs-CZ" altLang="cs-CZ" sz="2200" dirty="0"/>
              <a:t>á</a:t>
            </a:r>
            <a:r>
              <a:rPr lang="cs-CZ" altLang="cs-CZ" sz="2200" dirty="0">
                <a:cs typeface="Times New Roman" pitchFamily="18" charset="0"/>
              </a:rPr>
              <a:t> </a:t>
            </a:r>
            <a:r>
              <a:rPr lang="cs-CZ" sz="2200" dirty="0"/>
              <a:t>profesní organizace všech auditorů zřízená zákonem za účelem správy auditorské profese v České republice</a:t>
            </a:r>
          </a:p>
          <a:p>
            <a:pPr marL="0" indent="0">
              <a:buNone/>
            </a:pPr>
            <a:endParaRPr lang="cs-CZ" sz="2200" dirty="0" smtClean="0"/>
          </a:p>
          <a:p>
            <a:pPr marL="0" indent="0">
              <a:buNone/>
            </a:pPr>
            <a:r>
              <a:rPr lang="cs-CZ" sz="2100" dirty="0" smtClean="0"/>
              <a:t>další zájmové </a:t>
            </a:r>
            <a:r>
              <a:rPr lang="cs-CZ" sz="2100" dirty="0"/>
              <a:t>samosprávy - profesní komory s povinným členstvím: </a:t>
            </a:r>
            <a:endParaRPr lang="cs-CZ" sz="2100" dirty="0" smtClean="0"/>
          </a:p>
          <a:p>
            <a:pPr marL="0" indent="0">
              <a:buNone/>
            </a:pPr>
            <a:r>
              <a:rPr lang="cs-CZ" sz="2200" dirty="0" smtClean="0"/>
              <a:t>Česká </a:t>
            </a:r>
            <a:r>
              <a:rPr lang="cs-CZ" sz="2200" dirty="0"/>
              <a:t>advokátní komora, Česká lékařská komora, Česká stomatologická </a:t>
            </a:r>
            <a:r>
              <a:rPr lang="cs-CZ" sz="2200" dirty="0" smtClean="0"/>
              <a:t>komora, </a:t>
            </a:r>
            <a:r>
              <a:rPr lang="cs-CZ" sz="2200" dirty="0"/>
              <a:t>Česká lékárnická </a:t>
            </a:r>
            <a:r>
              <a:rPr lang="cs-CZ" sz="2200" dirty="0" smtClean="0"/>
              <a:t>komora, </a:t>
            </a:r>
            <a:r>
              <a:rPr lang="cs-CZ" sz="2200" dirty="0"/>
              <a:t>Komora patentových zástupců České republiky, Komora veterinárních lékařů České republiky, Česká komora architektů, Česká komora autorizovaných inženýrů a techniků ve </a:t>
            </a:r>
            <a:r>
              <a:rPr lang="cs-CZ" sz="2200" dirty="0" smtClean="0"/>
              <a:t>výstavbě, </a:t>
            </a:r>
            <a:r>
              <a:rPr lang="cs-CZ" sz="2200" dirty="0"/>
              <a:t>Notářská komora České republiky, Komora daňových poradců České republiky, </a:t>
            </a:r>
            <a:r>
              <a:rPr lang="cs-CZ" sz="2200" dirty="0" smtClean="0"/>
              <a:t>Exekutorská </a:t>
            </a:r>
            <a:r>
              <a:rPr lang="cs-CZ" sz="2200" dirty="0"/>
              <a:t>komora České republiky </a:t>
            </a:r>
            <a:endParaRPr lang="cs-CZ" sz="2200" dirty="0" smtClean="0"/>
          </a:p>
        </p:txBody>
      </p:sp>
    </p:spTree>
    <p:extLst>
      <p:ext uri="{BB962C8B-B14F-4D97-AF65-F5344CB8AC3E}">
        <p14:creationId xmlns:p14="http://schemas.microsoft.com/office/powerpoint/2010/main" val="528700215"/>
      </p:ext>
    </p:extLst>
  </p:cSld>
  <p:clrMapOvr>
    <a:masterClrMapping/>
  </p:clrMapOvr>
  <p:transition advTm="33558">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cs-CZ" smtClean="0"/>
              <a:t>Profesionální jednání</a:t>
            </a:r>
          </a:p>
        </p:txBody>
      </p:sp>
      <p:sp>
        <p:nvSpPr>
          <p:cNvPr id="31747" name="Rectangle 3"/>
          <p:cNvSpPr>
            <a:spLocks noGrp="1" noChangeArrowheads="1"/>
          </p:cNvSpPr>
          <p:nvPr>
            <p:ph idx="1"/>
          </p:nvPr>
        </p:nvSpPr>
        <p:spPr>
          <a:xfrm>
            <a:off x="685800" y="1981200"/>
            <a:ext cx="7772400" cy="4472136"/>
          </a:xfrm>
        </p:spPr>
        <p:txBody>
          <a:bodyPr/>
          <a:lstStyle/>
          <a:p>
            <a:pPr>
              <a:buBlip>
                <a:blip r:embed="rId2"/>
              </a:buBlip>
            </a:pPr>
            <a:r>
              <a:rPr lang="cs-CZ" sz="2200" dirty="0" smtClean="0"/>
              <a:t>dodržovat </a:t>
            </a:r>
            <a:r>
              <a:rPr lang="cs-CZ" sz="2200" dirty="0"/>
              <a:t>příslušné právní předpisy a vyhýbat se každému jednání, o němž auditor/účetní odborník ví nebo by měl vědět, že by mohlo </a:t>
            </a:r>
            <a:r>
              <a:rPr lang="cs-CZ" sz="2200" u="sng" dirty="0"/>
              <a:t>diskreditovat </a:t>
            </a:r>
            <a:r>
              <a:rPr lang="cs-CZ" sz="2200" dirty="0" smtClean="0"/>
              <a:t>profesi</a:t>
            </a:r>
          </a:p>
          <a:p>
            <a:pPr>
              <a:buBlip>
                <a:blip r:embed="rId2"/>
              </a:buBlip>
            </a:pPr>
            <a:r>
              <a:rPr lang="cs-CZ" sz="2200" dirty="0" smtClean="0"/>
              <a:t>diskreditující jednání - takové </a:t>
            </a:r>
            <a:r>
              <a:rPr lang="cs-CZ" sz="2200" dirty="0"/>
              <a:t>jednání, které by rozumná a informovaná třetí strana pravděpodobně považovala za jednání negativně ovlivňující dobrou pověst </a:t>
            </a:r>
            <a:r>
              <a:rPr lang="cs-CZ" sz="2200" dirty="0" smtClean="0"/>
              <a:t>profese </a:t>
            </a:r>
            <a:endParaRPr lang="cs-CZ" sz="2200" dirty="0"/>
          </a:p>
          <a:p>
            <a:pPr eaLnBrk="1" hangingPunct="1">
              <a:lnSpc>
                <a:spcPct val="90000"/>
              </a:lnSpc>
              <a:buBlip>
                <a:blip r:embed="rId3"/>
              </a:buBlip>
            </a:pPr>
            <a:r>
              <a:rPr lang="cs-CZ" sz="2200" dirty="0" smtClean="0"/>
              <a:t>nesmí vědomě </a:t>
            </a:r>
            <a:r>
              <a:rPr lang="cs-CZ" sz="2200" dirty="0"/>
              <a:t>provozovat žádnou podnikatelskou, závislou ani jinou činnost, která ohrožuje nebo by mohla ohrozit integritu, nestrannost a dobrou pověst auditorské/účetní </a:t>
            </a:r>
            <a:r>
              <a:rPr lang="cs-CZ" sz="2200" dirty="0" smtClean="0"/>
              <a:t>profese</a:t>
            </a:r>
          </a:p>
          <a:p>
            <a:pPr eaLnBrk="1" hangingPunct="1">
              <a:lnSpc>
                <a:spcPct val="90000"/>
              </a:lnSpc>
              <a:buBlip>
                <a:blip r:embed="rId3"/>
              </a:buBlip>
            </a:pPr>
            <a:r>
              <a:rPr lang="cs-CZ" altLang="cs-CZ" sz="2200" dirty="0" smtClean="0"/>
              <a:t>zákaz nepřiměřeného vyzvedávání nabízených služeb, odborné kvalifikace nebo zkušeností</a:t>
            </a:r>
          </a:p>
          <a:p>
            <a:pPr eaLnBrk="1" hangingPunct="1">
              <a:lnSpc>
                <a:spcPct val="90000"/>
              </a:lnSpc>
              <a:buFont typeface="Wingdings" pitchFamily="2" charset="2"/>
              <a:buBlip>
                <a:blip r:embed="rId3"/>
              </a:buBlip>
            </a:pPr>
            <a:r>
              <a:rPr lang="cs-CZ" altLang="cs-CZ" sz="2200" dirty="0" smtClean="0"/>
              <a:t>zákaz posměšného komentování práce druhých nebo neopodstatněná srovnání</a:t>
            </a:r>
          </a:p>
        </p:txBody>
      </p:sp>
    </p:spTree>
    <p:extLst>
      <p:ext uri="{BB962C8B-B14F-4D97-AF65-F5344CB8AC3E}">
        <p14:creationId xmlns:p14="http://schemas.microsoft.com/office/powerpoint/2010/main" val="2920192930"/>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r>
              <a:rPr lang="cs-CZ" dirty="0" smtClean="0"/>
              <a:t>Hrozby ohrožující základní principy</a:t>
            </a:r>
          </a:p>
        </p:txBody>
      </p:sp>
      <p:sp>
        <p:nvSpPr>
          <p:cNvPr id="32771" name="Rectangle 3"/>
          <p:cNvSpPr>
            <a:spLocks noGrp="1" noChangeArrowheads="1"/>
          </p:cNvSpPr>
          <p:nvPr>
            <p:ph idx="1"/>
          </p:nvPr>
        </p:nvSpPr>
        <p:spPr/>
        <p:txBody>
          <a:bodyPr/>
          <a:lstStyle/>
          <a:p>
            <a:pPr eaLnBrk="1" hangingPunct="1">
              <a:buFont typeface="Wingdings" pitchFamily="2" charset="2"/>
              <a:buBlip>
                <a:blip r:embed="rId2"/>
              </a:buBlip>
            </a:pPr>
            <a:endParaRPr lang="cs-CZ" altLang="cs-CZ" dirty="0" smtClean="0"/>
          </a:p>
          <a:p>
            <a:pPr eaLnBrk="1" hangingPunct="1">
              <a:buFont typeface="Wingdings" pitchFamily="2" charset="2"/>
              <a:buBlip>
                <a:blip r:embed="rId2"/>
              </a:buBlip>
            </a:pPr>
            <a:r>
              <a:rPr lang="cs-CZ" altLang="cs-CZ" dirty="0"/>
              <a:t>h</a:t>
            </a:r>
            <a:r>
              <a:rPr lang="cs-CZ" altLang="cs-CZ" dirty="0" smtClean="0"/>
              <a:t>rozba vlastní zainteresovanost</a:t>
            </a:r>
          </a:p>
          <a:p>
            <a:pPr eaLnBrk="1" hangingPunct="1">
              <a:buFont typeface="Wingdings" pitchFamily="2" charset="2"/>
              <a:buBlip>
                <a:blip r:embed="rId2"/>
              </a:buBlip>
            </a:pPr>
            <a:r>
              <a:rPr lang="cs-CZ" altLang="cs-CZ" dirty="0"/>
              <a:t>h</a:t>
            </a:r>
            <a:r>
              <a:rPr lang="cs-CZ" altLang="cs-CZ" dirty="0" smtClean="0"/>
              <a:t>rozba prověrky po sobě samém</a:t>
            </a:r>
          </a:p>
          <a:p>
            <a:pPr eaLnBrk="1" hangingPunct="1">
              <a:buFont typeface="Wingdings" pitchFamily="2" charset="2"/>
              <a:buBlip>
                <a:blip r:embed="rId2"/>
              </a:buBlip>
            </a:pPr>
            <a:r>
              <a:rPr lang="cs-CZ" altLang="cs-CZ" dirty="0"/>
              <a:t>h</a:t>
            </a:r>
            <a:r>
              <a:rPr lang="cs-CZ" altLang="cs-CZ" dirty="0" smtClean="0"/>
              <a:t>rozba protekčního vztahu</a:t>
            </a:r>
          </a:p>
          <a:p>
            <a:pPr eaLnBrk="1" hangingPunct="1">
              <a:buFont typeface="Wingdings" pitchFamily="2" charset="2"/>
              <a:buBlip>
                <a:blip r:embed="rId2"/>
              </a:buBlip>
            </a:pPr>
            <a:r>
              <a:rPr lang="cs-CZ" altLang="cs-CZ" dirty="0"/>
              <a:t>h</a:t>
            </a:r>
            <a:r>
              <a:rPr lang="cs-CZ" altLang="cs-CZ" dirty="0" smtClean="0"/>
              <a:t>rozba spřízněnosti</a:t>
            </a:r>
          </a:p>
          <a:p>
            <a:pPr eaLnBrk="1" hangingPunct="1">
              <a:buFont typeface="Wingdings" pitchFamily="2" charset="2"/>
              <a:buBlip>
                <a:blip r:embed="rId2"/>
              </a:buBlip>
            </a:pPr>
            <a:r>
              <a:rPr lang="cs-CZ" altLang="cs-CZ" dirty="0"/>
              <a:t>h</a:t>
            </a:r>
            <a:r>
              <a:rPr lang="cs-CZ" altLang="cs-CZ" dirty="0" smtClean="0"/>
              <a:t>rozba </a:t>
            </a:r>
            <a:r>
              <a:rPr lang="cs-CZ" altLang="cs-CZ" dirty="0" err="1" smtClean="0"/>
              <a:t>vydíratelnosti</a:t>
            </a:r>
            <a:endParaRPr lang="cs-CZ" altLang="cs-CZ" dirty="0" smtClean="0"/>
          </a:p>
        </p:txBody>
      </p:sp>
    </p:spTree>
    <p:extLst>
      <p:ext uri="{BB962C8B-B14F-4D97-AF65-F5344CB8AC3E}">
        <p14:creationId xmlns:p14="http://schemas.microsoft.com/office/powerpoint/2010/main" val="2436922009"/>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defRPr/>
            </a:pPr>
            <a:r>
              <a:rPr lang="cs-CZ" smtClean="0"/>
              <a:t>Koncepční rámec - uplatnění</a:t>
            </a:r>
          </a:p>
        </p:txBody>
      </p:sp>
      <p:sp>
        <p:nvSpPr>
          <p:cNvPr id="33795"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r>
              <a:rPr lang="cs-CZ" altLang="cs-CZ" sz="2800" u="sng" smtClean="0"/>
              <a:t>Identifikace</a:t>
            </a:r>
            <a:r>
              <a:rPr lang="cs-CZ" altLang="cs-CZ" sz="2800" smtClean="0"/>
              <a:t> hrozeb a rizik ohrožujících dodržování základních etických principů</a:t>
            </a:r>
          </a:p>
          <a:p>
            <a:pPr eaLnBrk="1" hangingPunct="1">
              <a:lnSpc>
                <a:spcPct val="90000"/>
              </a:lnSpc>
              <a:buFont typeface="Wingdings" pitchFamily="2" charset="2"/>
              <a:buBlip>
                <a:blip r:embed="rId2"/>
              </a:buBlip>
            </a:pPr>
            <a:r>
              <a:rPr lang="cs-CZ" altLang="cs-CZ" sz="2800" u="sng" smtClean="0"/>
              <a:t>Vyhodnocení jejich významnosti</a:t>
            </a:r>
            <a:r>
              <a:rPr lang="cs-CZ" altLang="cs-CZ" sz="2800" smtClean="0"/>
              <a:t> </a:t>
            </a:r>
          </a:p>
          <a:p>
            <a:pPr eaLnBrk="1" hangingPunct="1">
              <a:lnSpc>
                <a:spcPct val="90000"/>
              </a:lnSpc>
              <a:buFont typeface="Wingdings" pitchFamily="2" charset="2"/>
              <a:buNone/>
            </a:pPr>
            <a:r>
              <a:rPr lang="cs-CZ" altLang="cs-CZ" sz="2400" smtClean="0"/>
              <a:t> 	</a:t>
            </a:r>
          </a:p>
          <a:p>
            <a:pPr algn="ctr" eaLnBrk="1" hangingPunct="1">
              <a:lnSpc>
                <a:spcPct val="90000"/>
              </a:lnSpc>
              <a:buFont typeface="Wingdings" pitchFamily="2" charset="2"/>
              <a:buNone/>
            </a:pPr>
            <a:r>
              <a:rPr lang="cs-CZ" altLang="cs-CZ" sz="2400" smtClean="0"/>
              <a:t>	pokud </a:t>
            </a:r>
            <a:r>
              <a:rPr lang="cs-CZ" altLang="cs-CZ" sz="2400" u="sng" smtClean="0"/>
              <a:t>nejsou</a:t>
            </a:r>
            <a:r>
              <a:rPr lang="cs-CZ" altLang="cs-CZ" sz="2400" smtClean="0"/>
              <a:t> identifikované hrozby </a:t>
            </a:r>
            <a:r>
              <a:rPr lang="cs-CZ" altLang="cs-CZ" sz="2400" u="sng" smtClean="0"/>
              <a:t>zcela zřejmě nevýznamné</a:t>
            </a:r>
            <a:r>
              <a:rPr lang="cs-CZ" altLang="cs-CZ" sz="2400" smtClean="0"/>
              <a:t>, pak:</a:t>
            </a:r>
          </a:p>
          <a:p>
            <a:pPr eaLnBrk="1" hangingPunct="1">
              <a:lnSpc>
                <a:spcPct val="90000"/>
              </a:lnSpc>
              <a:buFont typeface="Wingdings" pitchFamily="2" charset="2"/>
              <a:buNone/>
            </a:pPr>
            <a:endParaRPr lang="cs-CZ" altLang="cs-CZ" sz="2400" smtClean="0"/>
          </a:p>
          <a:p>
            <a:pPr eaLnBrk="1" hangingPunct="1">
              <a:lnSpc>
                <a:spcPct val="90000"/>
              </a:lnSpc>
              <a:buFont typeface="Wingdings" pitchFamily="2" charset="2"/>
              <a:buBlip>
                <a:blip r:embed="rId2"/>
              </a:buBlip>
            </a:pPr>
            <a:r>
              <a:rPr lang="cs-CZ" altLang="cs-CZ" sz="2800" u="sng" smtClean="0"/>
              <a:t>Aplikace zabezpečovacích prvků</a:t>
            </a:r>
            <a:r>
              <a:rPr lang="cs-CZ" altLang="cs-CZ" sz="2800" smtClean="0"/>
              <a:t> k eliminaci hrozeb a rizik nebo jejich snížení na přijatelnou úroveň</a:t>
            </a:r>
          </a:p>
        </p:txBody>
      </p:sp>
    </p:spTree>
    <p:extLst>
      <p:ext uri="{BB962C8B-B14F-4D97-AF65-F5344CB8AC3E}">
        <p14:creationId xmlns:p14="http://schemas.microsoft.com/office/powerpoint/2010/main" val="2203634358"/>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r>
              <a:rPr lang="cs-CZ" smtClean="0"/>
              <a:t>Zabezpečovací prvky</a:t>
            </a:r>
          </a:p>
        </p:txBody>
      </p:sp>
      <p:sp>
        <p:nvSpPr>
          <p:cNvPr id="34819" name="Rectangle 3"/>
          <p:cNvSpPr>
            <a:spLocks noGrp="1" noChangeArrowheads="1"/>
          </p:cNvSpPr>
          <p:nvPr>
            <p:ph idx="1"/>
          </p:nvPr>
        </p:nvSpPr>
        <p:spPr/>
        <p:txBody>
          <a:bodyPr/>
          <a:lstStyle/>
          <a:p>
            <a:pPr marL="609600" indent="-609600" eaLnBrk="1" hangingPunct="1">
              <a:lnSpc>
                <a:spcPct val="90000"/>
              </a:lnSpc>
              <a:buClr>
                <a:schemeClr val="hlink"/>
              </a:buClr>
              <a:buFont typeface="Wingdings" pitchFamily="2" charset="2"/>
              <a:buBlip>
                <a:blip r:embed="rId2"/>
              </a:buBlip>
            </a:pPr>
            <a:r>
              <a:rPr lang="cs-CZ" altLang="cs-CZ" sz="2400" u="sng" smtClean="0"/>
              <a:t>Připravené profesními orgány, legislativou nebo regulatorními orgány</a:t>
            </a:r>
          </a:p>
          <a:p>
            <a:pPr marL="609600" indent="-609600" eaLnBrk="1" hangingPunct="1">
              <a:lnSpc>
                <a:spcPct val="90000"/>
              </a:lnSpc>
              <a:buClr>
                <a:schemeClr val="hlink"/>
              </a:buClr>
              <a:buFont typeface="Wingdings" pitchFamily="2" charset="2"/>
              <a:buNone/>
            </a:pPr>
            <a:r>
              <a:rPr lang="cs-CZ" altLang="cs-CZ" sz="2800" smtClean="0"/>
              <a:t>	</a:t>
            </a:r>
            <a:r>
              <a:rPr lang="cs-CZ" altLang="cs-CZ" sz="2000" smtClean="0"/>
              <a:t>- požadavky na vzdělání, profesní přípravu, vstup do profese, profesní rozvoj, profesní standardy, disciplinární procedury profesních orgánů</a:t>
            </a:r>
          </a:p>
          <a:p>
            <a:pPr marL="609600" indent="-609600" eaLnBrk="1" hangingPunct="1">
              <a:lnSpc>
                <a:spcPct val="90000"/>
              </a:lnSpc>
              <a:buClr>
                <a:schemeClr val="hlink"/>
              </a:buClr>
              <a:buFont typeface="Wingdings" pitchFamily="2" charset="2"/>
              <a:buNone/>
            </a:pPr>
            <a:endParaRPr lang="cs-CZ" altLang="cs-CZ" sz="2400" smtClean="0"/>
          </a:p>
          <a:p>
            <a:pPr marL="609600" indent="-609600" eaLnBrk="1" hangingPunct="1">
              <a:lnSpc>
                <a:spcPct val="90000"/>
              </a:lnSpc>
              <a:buFont typeface="Wingdings" pitchFamily="2" charset="2"/>
              <a:buBlip>
                <a:blip r:embed="rId2"/>
              </a:buBlip>
            </a:pPr>
            <a:r>
              <a:rPr lang="cs-CZ" altLang="cs-CZ" sz="2400" u="sng" smtClean="0"/>
              <a:t>V rámci pracovního prostředí</a:t>
            </a:r>
          </a:p>
          <a:p>
            <a:pPr marL="609600" indent="-609600" eaLnBrk="1" hangingPunct="1">
              <a:lnSpc>
                <a:spcPct val="90000"/>
              </a:lnSpc>
              <a:buFont typeface="Wingdings" pitchFamily="2" charset="2"/>
              <a:buNone/>
            </a:pPr>
            <a:r>
              <a:rPr lang="cs-CZ" altLang="cs-CZ" sz="2400" smtClean="0"/>
              <a:t>	- v rámci pracovního prostředí firmy</a:t>
            </a:r>
          </a:p>
          <a:p>
            <a:pPr marL="609600" indent="-609600" eaLnBrk="1" hangingPunct="1">
              <a:lnSpc>
                <a:spcPct val="90000"/>
              </a:lnSpc>
              <a:buFont typeface="Wingdings" pitchFamily="2" charset="2"/>
              <a:buNone/>
            </a:pPr>
            <a:r>
              <a:rPr lang="cs-CZ" altLang="cs-CZ" sz="2400" smtClean="0"/>
              <a:t>	- v rámci prací na zakázce</a:t>
            </a:r>
          </a:p>
          <a:p>
            <a:pPr marL="609600" indent="-609600" eaLnBrk="1" hangingPunct="1">
              <a:lnSpc>
                <a:spcPct val="90000"/>
              </a:lnSpc>
              <a:buFont typeface="Wingdings" pitchFamily="2" charset="2"/>
              <a:buNone/>
            </a:pPr>
            <a:endParaRPr lang="cs-CZ" altLang="cs-CZ" sz="2400" smtClean="0"/>
          </a:p>
          <a:p>
            <a:pPr marL="609600" indent="-609600" eaLnBrk="1" hangingPunct="1">
              <a:lnSpc>
                <a:spcPct val="90000"/>
              </a:lnSpc>
              <a:buFont typeface="Wingdings" pitchFamily="2" charset="2"/>
              <a:buBlip>
                <a:blip r:embed="rId2"/>
              </a:buBlip>
            </a:pPr>
            <a:r>
              <a:rPr lang="cs-CZ" altLang="cs-CZ" sz="2400" u="sng" smtClean="0"/>
              <a:t>V rámci klientem uplatňovaných postupů</a:t>
            </a:r>
          </a:p>
        </p:txBody>
      </p:sp>
    </p:spTree>
    <p:extLst>
      <p:ext uri="{BB962C8B-B14F-4D97-AF65-F5344CB8AC3E}">
        <p14:creationId xmlns:p14="http://schemas.microsoft.com/office/powerpoint/2010/main" val="264412907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defRPr/>
            </a:pPr>
            <a:r>
              <a:rPr lang="cs-CZ" smtClean="0"/>
              <a:t>Zabezpečovací prvky v pracovním prostředí</a:t>
            </a:r>
          </a:p>
        </p:txBody>
      </p:sp>
      <p:sp>
        <p:nvSpPr>
          <p:cNvPr id="269315" name="Rectangle 3"/>
          <p:cNvSpPr>
            <a:spLocks noGrp="1" noChangeArrowheads="1"/>
          </p:cNvSpPr>
          <p:nvPr>
            <p:ph idx="1"/>
          </p:nvPr>
        </p:nvSpPr>
        <p:spPr/>
        <p:txBody>
          <a:bodyPr/>
          <a:lstStyle/>
          <a:p>
            <a:pPr eaLnBrk="1" hangingPunct="1">
              <a:lnSpc>
                <a:spcPct val="90000"/>
              </a:lnSpc>
              <a:buClr>
                <a:schemeClr val="hlink"/>
              </a:buClr>
              <a:buFont typeface="Wingdings" pitchFamily="2" charset="2"/>
              <a:buChar char="Ø"/>
              <a:defRPr/>
            </a:pPr>
            <a:r>
              <a:rPr lang="cs-CZ" sz="2400" dirty="0" smtClean="0"/>
              <a:t>použití rozumného úsudku, v úvahu, co by LOGICKY UVAŽUJÍCI A POUČENÁ TŘETÍ STRANA MAJÍCÍ K DISPOZICI POTŘEBNÉ INFORMACE považovala za přijatelné</a:t>
            </a:r>
          </a:p>
          <a:p>
            <a:pPr eaLnBrk="1" hangingPunct="1">
              <a:lnSpc>
                <a:spcPct val="90000"/>
              </a:lnSpc>
              <a:buFont typeface="Wingdings" pitchFamily="2" charset="2"/>
              <a:buNone/>
              <a:defRPr/>
            </a:pPr>
            <a:endParaRPr lang="cs-CZ" sz="2800" dirty="0" smtClean="0"/>
          </a:p>
          <a:p>
            <a:pPr marL="0" indent="0" eaLnBrk="1" hangingPunct="1">
              <a:lnSpc>
                <a:spcPct val="90000"/>
              </a:lnSpc>
              <a:buFont typeface="Wingdings" pitchFamily="2" charset="2"/>
              <a:buNone/>
              <a:defRPr/>
            </a:pPr>
            <a:r>
              <a:rPr lang="cs-CZ" sz="2400" u="sng" dirty="0" smtClean="0"/>
              <a:t>v rámci pracovního prostředí firmy</a:t>
            </a:r>
          </a:p>
          <a:p>
            <a:pPr eaLnBrk="1" hangingPunct="1">
              <a:lnSpc>
                <a:spcPct val="90000"/>
              </a:lnSpc>
              <a:buFont typeface="Wingdings" pitchFamily="2" charset="2"/>
              <a:buNone/>
              <a:defRPr/>
            </a:pPr>
            <a:r>
              <a:rPr lang="cs-CZ" sz="2800" dirty="0" smtClean="0"/>
              <a:t>	</a:t>
            </a:r>
            <a:r>
              <a:rPr lang="cs-CZ" sz="2000" dirty="0" smtClean="0"/>
              <a:t>- interní metodiky a postupy, disciplinární mechanismus, dohled nad fungováním systémů prověrky kvality zakázek</a:t>
            </a:r>
          </a:p>
          <a:p>
            <a:pPr marL="0" indent="0" eaLnBrk="1" hangingPunct="1">
              <a:lnSpc>
                <a:spcPct val="90000"/>
              </a:lnSpc>
              <a:buFont typeface="Wingdings" pitchFamily="2" charset="2"/>
              <a:buNone/>
              <a:defRPr/>
            </a:pPr>
            <a:r>
              <a:rPr lang="cs-CZ" sz="2400" u="sng" dirty="0" smtClean="0"/>
              <a:t>v rámci prací na zakázce</a:t>
            </a:r>
          </a:p>
          <a:p>
            <a:pPr eaLnBrk="1" hangingPunct="1">
              <a:lnSpc>
                <a:spcPct val="90000"/>
              </a:lnSpc>
              <a:buFont typeface="Wingdings" pitchFamily="2" charset="2"/>
              <a:buNone/>
              <a:defRPr/>
            </a:pPr>
            <a:r>
              <a:rPr lang="cs-CZ" sz="2000" dirty="0" smtClean="0"/>
              <a:t>	- rozsah poskytovaných služeb, rotace výše postavených členů týmu</a:t>
            </a:r>
          </a:p>
        </p:txBody>
      </p:sp>
    </p:spTree>
    <p:extLst>
      <p:ext uri="{BB962C8B-B14F-4D97-AF65-F5344CB8AC3E}">
        <p14:creationId xmlns:p14="http://schemas.microsoft.com/office/powerpoint/2010/main" val="493910304"/>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ctrTitle" sz="quarter"/>
          </p:nvPr>
        </p:nvSpPr>
        <p:spPr>
          <a:xfrm>
            <a:off x="971600" y="1700808"/>
            <a:ext cx="7772400" cy="2151112"/>
          </a:xfrm>
        </p:spPr>
        <p:txBody>
          <a:bodyPr/>
          <a:lstStyle/>
          <a:p>
            <a:r>
              <a:rPr lang="cs-CZ" dirty="0">
                <a:cs typeface="Times New Roman" pitchFamily="18" charset="0"/>
              </a:rPr>
              <a:t>Zpráva auditora </a:t>
            </a:r>
            <a:r>
              <a:rPr lang="cs-CZ" dirty="0" smtClean="0">
                <a:cs typeface="Times New Roman" pitchFamily="18" charset="0"/>
              </a:rPr>
              <a:t/>
            </a:r>
            <a:br>
              <a:rPr lang="cs-CZ" dirty="0" smtClean="0">
                <a:cs typeface="Times New Roman" pitchFamily="18" charset="0"/>
              </a:rPr>
            </a:br>
            <a:r>
              <a:rPr lang="cs-CZ" dirty="0" smtClean="0">
                <a:cs typeface="Times New Roman" pitchFamily="18" charset="0"/>
              </a:rPr>
              <a:t>o ú</a:t>
            </a:r>
            <a:r>
              <a:rPr lang="cs-CZ" dirty="0" smtClean="0"/>
              <a:t>č</a:t>
            </a:r>
            <a:r>
              <a:rPr lang="cs-CZ" dirty="0" smtClean="0">
                <a:cs typeface="Times New Roman" pitchFamily="18" charset="0"/>
              </a:rPr>
              <a:t>etní </a:t>
            </a:r>
            <a:r>
              <a:rPr lang="cs-CZ" dirty="0">
                <a:cs typeface="Times New Roman" pitchFamily="18" charset="0"/>
              </a:rPr>
              <a:t>záv</a:t>
            </a:r>
            <a:r>
              <a:rPr lang="cs-CZ" dirty="0"/>
              <a:t>ě</a:t>
            </a:r>
            <a:r>
              <a:rPr lang="cs-CZ" dirty="0">
                <a:cs typeface="Times New Roman" pitchFamily="18" charset="0"/>
              </a:rPr>
              <a:t>rce ur</a:t>
            </a:r>
            <a:r>
              <a:rPr lang="cs-CZ" dirty="0"/>
              <a:t>č</a:t>
            </a:r>
            <a:r>
              <a:rPr lang="cs-CZ" dirty="0">
                <a:cs typeface="Times New Roman" pitchFamily="18" charset="0"/>
              </a:rPr>
              <a:t>ené k všeobecným</a:t>
            </a:r>
            <a:r>
              <a:rPr lang="cs-CZ" dirty="0"/>
              <a:t> </a:t>
            </a:r>
            <a:r>
              <a:rPr lang="cs-CZ" dirty="0">
                <a:cs typeface="Times New Roman" pitchFamily="18" charset="0"/>
              </a:rPr>
              <a:t>ú</a:t>
            </a:r>
            <a:r>
              <a:rPr lang="cs-CZ" dirty="0"/>
              <a:t>č</a:t>
            </a:r>
            <a:r>
              <a:rPr lang="cs-CZ" dirty="0">
                <a:cs typeface="Times New Roman" pitchFamily="18" charset="0"/>
              </a:rPr>
              <a:t>el</a:t>
            </a:r>
            <a:r>
              <a:rPr lang="cs-CZ" dirty="0"/>
              <a:t>ů</a:t>
            </a:r>
            <a:r>
              <a:rPr lang="cs-CZ" dirty="0">
                <a:cs typeface="Times New Roman" pitchFamily="18" charset="0"/>
              </a:rPr>
              <a:t>m</a:t>
            </a:r>
            <a:r>
              <a:rPr lang="cs-CZ" dirty="0"/>
              <a:t> </a:t>
            </a:r>
          </a:p>
        </p:txBody>
      </p:sp>
    </p:spTree>
    <p:extLst>
      <p:ext uri="{BB962C8B-B14F-4D97-AF65-F5344CB8AC3E}">
        <p14:creationId xmlns:p14="http://schemas.microsoft.com/office/powerpoint/2010/main" val="3149433633"/>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cs-CZ" sz="3200" dirty="0" smtClean="0">
                <a:cs typeface="Times New Roman" pitchFamily="18" charset="0"/>
              </a:rPr>
              <a:t>Zpráva auditora o ú</a:t>
            </a:r>
            <a:r>
              <a:rPr lang="cs-CZ" sz="3200" dirty="0" smtClean="0"/>
              <a:t>č</a:t>
            </a:r>
            <a:r>
              <a:rPr lang="cs-CZ" sz="3200" dirty="0" smtClean="0">
                <a:cs typeface="Times New Roman" pitchFamily="18" charset="0"/>
              </a:rPr>
              <a:t>etní záv</a:t>
            </a:r>
            <a:r>
              <a:rPr lang="cs-CZ" sz="3200" dirty="0" smtClean="0"/>
              <a:t>ě</a:t>
            </a:r>
            <a:r>
              <a:rPr lang="cs-CZ" sz="3200" dirty="0" smtClean="0">
                <a:cs typeface="Times New Roman" pitchFamily="18" charset="0"/>
              </a:rPr>
              <a:t>rce ur</a:t>
            </a:r>
            <a:r>
              <a:rPr lang="cs-CZ" sz="3200" dirty="0" smtClean="0"/>
              <a:t>č</a:t>
            </a:r>
            <a:r>
              <a:rPr lang="cs-CZ" sz="3200" dirty="0" smtClean="0">
                <a:cs typeface="Times New Roman" pitchFamily="18" charset="0"/>
              </a:rPr>
              <a:t>ené k všeobecným</a:t>
            </a:r>
            <a:r>
              <a:rPr lang="cs-CZ" sz="3200" dirty="0" smtClean="0"/>
              <a:t> </a:t>
            </a:r>
            <a:r>
              <a:rPr lang="cs-CZ" sz="3200" dirty="0" smtClean="0">
                <a:cs typeface="Times New Roman" pitchFamily="18" charset="0"/>
              </a:rPr>
              <a:t>ú</a:t>
            </a:r>
            <a:r>
              <a:rPr lang="cs-CZ" sz="3200" dirty="0" smtClean="0"/>
              <a:t>č</a:t>
            </a:r>
            <a:r>
              <a:rPr lang="cs-CZ" sz="3200" dirty="0" smtClean="0">
                <a:cs typeface="Times New Roman" pitchFamily="18" charset="0"/>
              </a:rPr>
              <a:t>el</a:t>
            </a:r>
            <a:r>
              <a:rPr lang="cs-CZ" sz="3200" dirty="0" smtClean="0"/>
              <a:t>ů</a:t>
            </a:r>
            <a:r>
              <a:rPr lang="cs-CZ" sz="3200" dirty="0" smtClean="0">
                <a:cs typeface="Times New Roman" pitchFamily="18" charset="0"/>
              </a:rPr>
              <a:t>m</a:t>
            </a:r>
            <a:r>
              <a:rPr lang="cs-CZ" dirty="0" smtClean="0"/>
              <a:t> </a:t>
            </a:r>
          </a:p>
        </p:txBody>
      </p:sp>
      <p:sp>
        <p:nvSpPr>
          <p:cNvPr id="38915" name="Rectangle 3"/>
          <p:cNvSpPr>
            <a:spLocks noGrp="1" noChangeArrowheads="1"/>
          </p:cNvSpPr>
          <p:nvPr>
            <p:ph idx="1"/>
          </p:nvPr>
        </p:nvSpPr>
        <p:spPr>
          <a:xfrm>
            <a:off x="685800" y="1981200"/>
            <a:ext cx="7772400" cy="4327525"/>
          </a:xfrm>
        </p:spPr>
        <p:txBody>
          <a:bodyPr/>
          <a:lstStyle/>
          <a:p>
            <a:pPr algn="just" eaLnBrk="1" hangingPunct="1">
              <a:lnSpc>
                <a:spcPct val="90000"/>
              </a:lnSpc>
              <a:buFont typeface="Wingdings" pitchFamily="2" charset="2"/>
              <a:buBlip>
                <a:blip r:embed="rId2"/>
              </a:buBlip>
            </a:pPr>
            <a:r>
              <a:rPr lang="cs-CZ" altLang="cs-CZ" sz="2400" smtClean="0"/>
              <a:t>c</a:t>
            </a:r>
            <a:r>
              <a:rPr lang="cs-CZ" altLang="cs-CZ" sz="2400" smtClean="0">
                <a:cs typeface="Times New Roman" pitchFamily="18" charset="0"/>
              </a:rPr>
              <a:t>ílem auditu účetní závěrky je vyjádření názoru auditora k tomu, zda je </a:t>
            </a:r>
            <a:r>
              <a:rPr lang="cs-CZ" altLang="cs-CZ" sz="2400" u="sng" smtClean="0">
                <a:cs typeface="Times New Roman" pitchFamily="18" charset="0"/>
              </a:rPr>
              <a:t>účetní závěrka ve všech významných ohledech sestavena v souladu s příslušným rámcem účetního výkaznictví</a:t>
            </a:r>
            <a:endParaRPr lang="cs-CZ" altLang="cs-CZ" sz="2400" smtClean="0">
              <a:cs typeface="Times New Roman" pitchFamily="18" charset="0"/>
            </a:endParaRPr>
          </a:p>
          <a:p>
            <a:pPr algn="just" eaLnBrk="1" hangingPunct="1">
              <a:lnSpc>
                <a:spcPct val="90000"/>
              </a:lnSpc>
              <a:buFont typeface="Wingdings" pitchFamily="2" charset="2"/>
              <a:buBlip>
                <a:blip r:embed="rId2"/>
              </a:buBlip>
            </a:pPr>
            <a:endParaRPr lang="cs-CZ" altLang="cs-CZ" sz="2400" smtClean="0">
              <a:cs typeface="Times New Roman" pitchFamily="18" charset="0"/>
            </a:endParaRPr>
          </a:p>
          <a:p>
            <a:pPr algn="just" eaLnBrk="1" hangingPunct="1">
              <a:lnSpc>
                <a:spcPct val="90000"/>
              </a:lnSpc>
              <a:buFont typeface="Wingdings" pitchFamily="2" charset="2"/>
              <a:buBlip>
                <a:blip r:embed="rId2"/>
              </a:buBlip>
            </a:pPr>
            <a:r>
              <a:rPr lang="cs-CZ" altLang="cs-CZ" sz="2400" smtClean="0"/>
              <a:t>v</a:t>
            </a:r>
            <a:r>
              <a:rPr lang="cs-CZ" altLang="cs-CZ" sz="2400" smtClean="0">
                <a:cs typeface="Times New Roman" pitchFamily="18" charset="0"/>
              </a:rPr>
              <a:t> auditorském výroku musí být uvedeno, zda účetní závěrka „</a:t>
            </a:r>
            <a:r>
              <a:rPr lang="cs-CZ" altLang="cs-CZ" sz="2400" i="1" smtClean="0">
                <a:cs typeface="Times New Roman" pitchFamily="18" charset="0"/>
              </a:rPr>
              <a:t>podává věrný a poctivý obraz</a:t>
            </a:r>
            <a:r>
              <a:rPr lang="cs-CZ" altLang="cs-CZ" sz="2400" smtClean="0">
                <a:cs typeface="Times New Roman" pitchFamily="18" charset="0"/>
              </a:rPr>
              <a:t>“ nebo „</a:t>
            </a:r>
            <a:r>
              <a:rPr lang="cs-CZ" altLang="cs-CZ" sz="2400" i="1" smtClean="0">
                <a:cs typeface="Times New Roman" pitchFamily="18" charset="0"/>
              </a:rPr>
              <a:t>ve všech významných ohledech věrně zobrazuje skutečnost</a:t>
            </a:r>
            <a:r>
              <a:rPr lang="cs-CZ" altLang="cs-CZ" sz="2400" smtClean="0">
                <a:cs typeface="Times New Roman" pitchFamily="18" charset="0"/>
              </a:rPr>
              <a:t>“, přičemž obě formulace jsou rovnocenné</a:t>
            </a:r>
            <a:endParaRPr lang="cs-CZ" altLang="cs-CZ" sz="2400" smtClean="0"/>
          </a:p>
          <a:p>
            <a:pPr algn="just" eaLnBrk="1" hangingPunct="1">
              <a:lnSpc>
                <a:spcPct val="90000"/>
              </a:lnSpc>
              <a:buFont typeface="Wingdings" pitchFamily="2" charset="2"/>
              <a:buBlip>
                <a:blip r:embed="rId2"/>
              </a:buBlip>
            </a:pPr>
            <a:endParaRPr lang="cs-CZ" altLang="cs-CZ" sz="2400" smtClean="0"/>
          </a:p>
          <a:p>
            <a:pPr eaLnBrk="1" hangingPunct="1">
              <a:lnSpc>
                <a:spcPct val="90000"/>
              </a:lnSpc>
              <a:buFont typeface="Wingdings" pitchFamily="2" charset="2"/>
              <a:buBlip>
                <a:blip r:embed="rId2"/>
              </a:buBlip>
            </a:pPr>
            <a:r>
              <a:rPr lang="cs-CZ" altLang="cs-CZ" sz="2400" u="sng" smtClean="0">
                <a:cs typeface="Times New Roman" pitchFamily="18" charset="0"/>
              </a:rPr>
              <a:t>přiměřená jistota</a:t>
            </a:r>
            <a:r>
              <a:rPr lang="cs-CZ" altLang="cs-CZ" sz="2400" smtClean="0">
                <a:cs typeface="Times New Roman" pitchFamily="18" charset="0"/>
              </a:rPr>
              <a:t>, že účetní závěrka jako celek neobsahuje</a:t>
            </a:r>
            <a:br>
              <a:rPr lang="cs-CZ" altLang="cs-CZ" sz="2400" smtClean="0">
                <a:cs typeface="Times New Roman" pitchFamily="18" charset="0"/>
              </a:rPr>
            </a:br>
            <a:r>
              <a:rPr lang="cs-CZ" altLang="cs-CZ" sz="2400" smtClean="0">
                <a:cs typeface="Times New Roman" pitchFamily="18" charset="0"/>
              </a:rPr>
              <a:t>významné nesprávnosti</a:t>
            </a:r>
            <a:r>
              <a:rPr lang="cs-CZ" altLang="cs-CZ" sz="2400" smtClean="0"/>
              <a:t> </a:t>
            </a:r>
          </a:p>
        </p:txBody>
      </p:sp>
    </p:spTree>
    <p:extLst>
      <p:ext uri="{BB962C8B-B14F-4D97-AF65-F5344CB8AC3E}">
        <p14:creationId xmlns:p14="http://schemas.microsoft.com/office/powerpoint/2010/main" val="3404877200"/>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Nový formát zprávy auditora</a:t>
            </a:r>
          </a:p>
        </p:txBody>
      </p:sp>
      <p:sp>
        <p:nvSpPr>
          <p:cNvPr id="3" name="Zástupný symbol pro obsah 2"/>
          <p:cNvSpPr>
            <a:spLocks noGrp="1"/>
          </p:cNvSpPr>
          <p:nvPr>
            <p:ph idx="1"/>
          </p:nvPr>
        </p:nvSpPr>
        <p:spPr>
          <a:xfrm>
            <a:off x="685800" y="1981200"/>
            <a:ext cx="7772400" cy="4544144"/>
          </a:xfrm>
        </p:spPr>
        <p:txBody>
          <a:bodyPr/>
          <a:lstStyle/>
          <a:p>
            <a:pPr>
              <a:buClr>
                <a:srgbClr val="FF0000"/>
              </a:buClr>
              <a:buFont typeface="Wingdings" panose="05000000000000000000" pitchFamily="2" charset="2"/>
              <a:buChar char="Ø"/>
            </a:pPr>
            <a:r>
              <a:rPr lang="cs-CZ" sz="2400" dirty="0"/>
              <a:t>je povinný pro zprávy auditora za účetní období končící 15.12.2016 a později, d</a:t>
            </a:r>
            <a:r>
              <a:rPr lang="pl-PL" sz="2400" dirty="0"/>
              <a:t>atum zprávy auditora nehraje roli</a:t>
            </a:r>
            <a:endParaRPr lang="cs-CZ" sz="2400" dirty="0"/>
          </a:p>
          <a:p>
            <a:pPr marL="0" indent="0">
              <a:buNone/>
            </a:pPr>
            <a:r>
              <a:rPr lang="cs-CZ" sz="2400" dirty="0" smtClean="0"/>
              <a:t>Hlavní změny:</a:t>
            </a:r>
          </a:p>
          <a:p>
            <a:pPr>
              <a:buClr>
                <a:srgbClr val="FF0000"/>
              </a:buClr>
              <a:buFont typeface="Wingdings" panose="05000000000000000000" pitchFamily="2" charset="2"/>
              <a:buChar char="Ø"/>
            </a:pPr>
            <a:r>
              <a:rPr lang="cs-CZ" sz="2400" dirty="0" smtClean="0"/>
              <a:t>odlišné </a:t>
            </a:r>
            <a:r>
              <a:rPr lang="cs-CZ" sz="2400" dirty="0"/>
              <a:t>pořadí oddílů </a:t>
            </a:r>
            <a:r>
              <a:rPr lang="cs-CZ" sz="2400" dirty="0" smtClean="0"/>
              <a:t>zprávy</a:t>
            </a:r>
            <a:endParaRPr lang="cs-CZ" sz="2400" dirty="0"/>
          </a:p>
          <a:p>
            <a:pPr>
              <a:buClr>
                <a:srgbClr val="FF0000"/>
              </a:buClr>
              <a:buFont typeface="Wingdings" panose="05000000000000000000" pitchFamily="2" charset="2"/>
              <a:buChar char="Ø"/>
            </a:pPr>
            <a:r>
              <a:rPr lang="cs-CZ" sz="2400" dirty="0" smtClean="0"/>
              <a:t>nové </a:t>
            </a:r>
            <a:r>
              <a:rPr lang="cs-CZ" sz="2400" dirty="0"/>
              <a:t>oddíly </a:t>
            </a:r>
            <a:r>
              <a:rPr lang="cs-CZ" sz="2400" dirty="0" smtClean="0"/>
              <a:t>zprávy</a:t>
            </a:r>
            <a:endParaRPr lang="cs-CZ" sz="2400" dirty="0"/>
          </a:p>
          <a:p>
            <a:pPr>
              <a:buClr>
                <a:srgbClr val="FF0000"/>
              </a:buClr>
              <a:buFont typeface="Wingdings" panose="05000000000000000000" pitchFamily="2" charset="2"/>
              <a:buChar char="Ø"/>
            </a:pPr>
            <a:r>
              <a:rPr lang="cs-CZ" sz="2400" dirty="0" smtClean="0"/>
              <a:t>větší </a:t>
            </a:r>
            <a:r>
              <a:rPr lang="cs-CZ" sz="2400" dirty="0"/>
              <a:t>volnost v řazení oddílů </a:t>
            </a:r>
            <a:r>
              <a:rPr lang="cs-CZ" sz="2400" dirty="0" smtClean="0"/>
              <a:t>zprávy</a:t>
            </a:r>
            <a:endParaRPr lang="cs-CZ" sz="2400" dirty="0"/>
          </a:p>
          <a:p>
            <a:pPr>
              <a:buClr>
                <a:srgbClr val="FF0000"/>
              </a:buClr>
              <a:buFont typeface="Wingdings" panose="05000000000000000000" pitchFamily="2" charset="2"/>
              <a:buChar char="Ø"/>
            </a:pPr>
            <a:r>
              <a:rPr lang="cs-CZ" sz="2400" dirty="0" smtClean="0"/>
              <a:t>delší </a:t>
            </a:r>
            <a:r>
              <a:rPr lang="cs-CZ" sz="2400" dirty="0"/>
              <a:t>povinné </a:t>
            </a:r>
            <a:r>
              <a:rPr lang="cs-CZ" sz="2400" dirty="0" smtClean="0"/>
              <a:t>texty</a:t>
            </a:r>
            <a:endParaRPr lang="cs-CZ" sz="2400" dirty="0"/>
          </a:p>
          <a:p>
            <a:pPr>
              <a:buClr>
                <a:srgbClr val="FF0000"/>
              </a:buClr>
              <a:buFont typeface="Wingdings" panose="05000000000000000000" pitchFamily="2" charset="2"/>
              <a:buChar char="Ø"/>
            </a:pPr>
            <a:r>
              <a:rPr lang="cs-CZ" sz="2400" dirty="0" smtClean="0"/>
              <a:t>větší </a:t>
            </a:r>
            <a:r>
              <a:rPr lang="cs-CZ" sz="2400" dirty="0"/>
              <a:t>množství </a:t>
            </a:r>
            <a:r>
              <a:rPr lang="cs-CZ" sz="2400" dirty="0" smtClean="0"/>
              <a:t>variant</a:t>
            </a:r>
          </a:p>
          <a:p>
            <a:pPr marL="0" indent="0">
              <a:buClr>
                <a:srgbClr val="FF0000"/>
              </a:buClr>
              <a:buNone/>
            </a:pPr>
            <a:r>
              <a:rPr lang="cs-CZ" sz="2400" dirty="0">
                <a:hlinkClick r:id="rId2"/>
              </a:rPr>
              <a:t>https://</a:t>
            </a:r>
            <a:r>
              <a:rPr lang="cs-CZ" sz="2400" dirty="0" smtClean="0">
                <a:hlinkClick r:id="rId2"/>
              </a:rPr>
              <a:t>www.kacr.cz/file/5684/final-isa-700r-s-ad-10122018.pdf</a:t>
            </a:r>
            <a:endParaRPr lang="cs-CZ" sz="2400" dirty="0" smtClean="0"/>
          </a:p>
          <a:p>
            <a:pPr>
              <a:buClr>
                <a:srgbClr val="FF0000"/>
              </a:buClr>
              <a:buFont typeface="Wingdings" panose="05000000000000000000" pitchFamily="2" charset="2"/>
              <a:buChar char="Ø"/>
            </a:pPr>
            <a:endParaRPr lang="cs-CZ" sz="2600" dirty="0" smtClean="0"/>
          </a:p>
        </p:txBody>
      </p:sp>
    </p:spTree>
    <p:extLst>
      <p:ext uri="{BB962C8B-B14F-4D97-AF65-F5344CB8AC3E}">
        <p14:creationId xmlns:p14="http://schemas.microsoft.com/office/powerpoint/2010/main" val="2358124593"/>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Nový formát zprávy auditora</a:t>
            </a:r>
          </a:p>
        </p:txBody>
      </p:sp>
      <p:sp>
        <p:nvSpPr>
          <p:cNvPr id="3" name="Zástupný symbol pro obsah 2"/>
          <p:cNvSpPr>
            <a:spLocks noGrp="1"/>
          </p:cNvSpPr>
          <p:nvPr>
            <p:ph idx="1"/>
          </p:nvPr>
        </p:nvSpPr>
        <p:spPr>
          <a:xfrm>
            <a:off x="685800" y="1981200"/>
            <a:ext cx="7772400" cy="4400128"/>
          </a:xfrm>
        </p:spPr>
        <p:txBody>
          <a:bodyPr/>
          <a:lstStyle/>
          <a:p>
            <a:pPr>
              <a:buBlip>
                <a:blip r:embed="rId2"/>
              </a:buBlip>
            </a:pPr>
            <a:r>
              <a:rPr lang="cs-CZ" sz="2400" dirty="0" smtClean="0"/>
              <a:t>cílem změn </a:t>
            </a:r>
            <a:r>
              <a:rPr lang="cs-CZ" sz="2400" dirty="0"/>
              <a:t>je zvýšit informační hodnotu </a:t>
            </a:r>
            <a:r>
              <a:rPr lang="cs-CZ" sz="2400" dirty="0" smtClean="0"/>
              <a:t>zprávy auditora</a:t>
            </a:r>
          </a:p>
          <a:p>
            <a:pPr>
              <a:buBlip>
                <a:blip r:embed="rId2"/>
              </a:buBlip>
            </a:pPr>
            <a:r>
              <a:rPr lang="cs-CZ" sz="2400" dirty="0" smtClean="0"/>
              <a:t>cíl </a:t>
            </a:r>
            <a:r>
              <a:rPr lang="cs-CZ" sz="2400" dirty="0"/>
              <a:t>se „naplno“ prosadil u </a:t>
            </a:r>
            <a:r>
              <a:rPr lang="cs-CZ" sz="2400" dirty="0" smtClean="0"/>
              <a:t>zpráv pro kótované </a:t>
            </a:r>
            <a:r>
              <a:rPr lang="cs-CZ" sz="2400" dirty="0"/>
              <a:t>společnosti a </a:t>
            </a:r>
            <a:r>
              <a:rPr lang="cs-CZ" sz="2400" dirty="0" smtClean="0"/>
              <a:t>SVZ</a:t>
            </a:r>
            <a:r>
              <a:rPr lang="cs-CZ" sz="2400" dirty="0"/>
              <a:t> </a:t>
            </a:r>
            <a:r>
              <a:rPr lang="cs-CZ" sz="2400" dirty="0" smtClean="0"/>
              <a:t>(povinnost </a:t>
            </a:r>
            <a:r>
              <a:rPr lang="cs-CZ" sz="2400" dirty="0"/>
              <a:t>popsat ve zprávě hlavní </a:t>
            </a:r>
            <a:r>
              <a:rPr lang="cs-CZ" sz="2400" dirty="0" smtClean="0"/>
              <a:t>záležitosti auditu)</a:t>
            </a:r>
          </a:p>
          <a:p>
            <a:pPr>
              <a:buBlip>
                <a:blip r:embed="rId2"/>
              </a:buBlip>
            </a:pPr>
            <a:r>
              <a:rPr lang="cs-CZ" sz="2400" dirty="0" smtClean="0"/>
              <a:t>u </a:t>
            </a:r>
            <a:r>
              <a:rPr lang="cs-CZ" sz="2400" dirty="0"/>
              <a:t>ostatních subjektů </a:t>
            </a:r>
            <a:r>
              <a:rPr lang="cs-CZ" sz="2400" dirty="0" smtClean="0"/>
              <a:t>„</a:t>
            </a:r>
            <a:r>
              <a:rPr lang="cs-CZ" sz="2400" dirty="0" err="1"/>
              <a:t>light</a:t>
            </a:r>
            <a:r>
              <a:rPr lang="cs-CZ" sz="2400" dirty="0"/>
              <a:t>“ </a:t>
            </a:r>
            <a:r>
              <a:rPr lang="cs-CZ" sz="2400" dirty="0" smtClean="0"/>
              <a:t>verze (rozšíření povinných textů ve </a:t>
            </a:r>
            <a:r>
              <a:rPr lang="cs-CZ" sz="2400" dirty="0"/>
              <a:t>zprávě auditora, ale bez povinnosti uvádět hlavní </a:t>
            </a:r>
            <a:r>
              <a:rPr lang="cs-CZ" sz="2400" dirty="0" smtClean="0"/>
              <a:t>záležitosti auditu)</a:t>
            </a:r>
          </a:p>
          <a:p>
            <a:pPr>
              <a:buBlip>
                <a:blip r:embed="rId2"/>
              </a:buBlip>
            </a:pPr>
            <a:r>
              <a:rPr lang="cs-CZ" sz="2400" dirty="0"/>
              <a:t>ř</a:t>
            </a:r>
            <a:r>
              <a:rPr lang="cs-CZ" sz="2400" dirty="0" smtClean="0"/>
              <a:t>azení dle principu důležitosti</a:t>
            </a:r>
          </a:p>
          <a:p>
            <a:pPr>
              <a:buBlip>
                <a:blip r:embed="rId2"/>
              </a:buBlip>
            </a:pPr>
            <a:r>
              <a:rPr lang="cs-CZ" sz="2400" dirty="0" smtClean="0"/>
              <a:t>ve </a:t>
            </a:r>
            <a:r>
              <a:rPr lang="cs-CZ" sz="2400" dirty="0"/>
              <a:t>zprávách auditora </a:t>
            </a:r>
            <a:r>
              <a:rPr lang="cs-CZ" sz="2400" dirty="0" smtClean="0"/>
              <a:t>u subjektu</a:t>
            </a:r>
            <a:r>
              <a:rPr lang="cs-CZ" sz="2400" dirty="0"/>
              <a:t> </a:t>
            </a:r>
            <a:r>
              <a:rPr lang="cs-CZ" sz="2400" dirty="0" smtClean="0"/>
              <a:t>veřejného </a:t>
            </a:r>
            <a:r>
              <a:rPr lang="cs-CZ" sz="2400" dirty="0"/>
              <a:t>zájmu, která byla sestavena za účetní </a:t>
            </a:r>
            <a:r>
              <a:rPr lang="cs-CZ" sz="2400" dirty="0" smtClean="0"/>
              <a:t>období počínající </a:t>
            </a:r>
            <a:r>
              <a:rPr lang="cs-CZ" sz="2400" dirty="0"/>
              <a:t>17. 6. 2016 a později, musí být </a:t>
            </a:r>
            <a:r>
              <a:rPr lang="cs-CZ" sz="2400" dirty="0" smtClean="0"/>
              <a:t>navíc uvedeny </a:t>
            </a:r>
            <a:r>
              <a:rPr lang="cs-CZ" sz="2400" u="sng" dirty="0" smtClean="0"/>
              <a:t>hlavní </a:t>
            </a:r>
            <a:r>
              <a:rPr lang="cs-CZ" sz="2400" u="sng" dirty="0"/>
              <a:t>záležitosti </a:t>
            </a:r>
            <a:r>
              <a:rPr lang="cs-CZ" sz="2400" u="sng" dirty="0" smtClean="0"/>
              <a:t>auditu </a:t>
            </a:r>
            <a:r>
              <a:rPr lang="cs-CZ" sz="2400" dirty="0" smtClean="0"/>
              <a:t>a </a:t>
            </a:r>
            <a:r>
              <a:rPr lang="cs-CZ" sz="2400" dirty="0"/>
              <a:t>také informace </a:t>
            </a:r>
            <a:r>
              <a:rPr lang="cs-CZ" sz="2400" dirty="0" smtClean="0"/>
              <a:t>dle čl. </a:t>
            </a:r>
            <a:r>
              <a:rPr lang="cs-CZ" sz="2400" dirty="0"/>
              <a:t>10 </a:t>
            </a:r>
            <a:r>
              <a:rPr lang="cs-CZ" sz="2400" dirty="0" smtClean="0"/>
              <a:t>nařízení </a:t>
            </a:r>
            <a:r>
              <a:rPr lang="pl-PL" sz="2400" dirty="0" smtClean="0"/>
              <a:t>EP </a:t>
            </a:r>
            <a:r>
              <a:rPr lang="pl-PL" sz="2400" dirty="0"/>
              <a:t>a Rady č. </a:t>
            </a:r>
            <a:r>
              <a:rPr lang="pl-PL" sz="2400" dirty="0" smtClean="0"/>
              <a:t>537/2014</a:t>
            </a:r>
            <a:endParaRPr lang="cs-CZ" sz="2400" dirty="0"/>
          </a:p>
        </p:txBody>
      </p:sp>
    </p:spTree>
    <p:extLst>
      <p:ext uri="{BB962C8B-B14F-4D97-AF65-F5344CB8AC3E}">
        <p14:creationId xmlns:p14="http://schemas.microsoft.com/office/powerpoint/2010/main" val="2504265378"/>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Nový formát zprávy auditora</a:t>
            </a:r>
          </a:p>
        </p:txBody>
      </p:sp>
      <p:sp>
        <p:nvSpPr>
          <p:cNvPr id="3" name="Zástupný symbol pro obsah 2"/>
          <p:cNvSpPr>
            <a:spLocks noGrp="1"/>
          </p:cNvSpPr>
          <p:nvPr>
            <p:ph idx="1"/>
          </p:nvPr>
        </p:nvSpPr>
        <p:spPr/>
        <p:txBody>
          <a:bodyPr/>
          <a:lstStyle/>
          <a:p>
            <a:pPr marL="0" indent="0">
              <a:buNone/>
            </a:pPr>
            <a:r>
              <a:rPr lang="cs-CZ" sz="2500" dirty="0" smtClean="0"/>
              <a:t>Kategorie</a:t>
            </a:r>
            <a:r>
              <a:rPr lang="cs-CZ" sz="2500" dirty="0"/>
              <a:t> </a:t>
            </a:r>
            <a:r>
              <a:rPr lang="cs-CZ" sz="2500" dirty="0" smtClean="0"/>
              <a:t>auditů </a:t>
            </a:r>
            <a:r>
              <a:rPr lang="cs-CZ" sz="2500" dirty="0"/>
              <a:t>(tj. ověřování účetních </a:t>
            </a:r>
            <a:r>
              <a:rPr lang="cs-CZ" sz="2500" dirty="0" smtClean="0"/>
              <a:t>závěrek):</a:t>
            </a:r>
            <a:endParaRPr lang="cs-CZ" sz="2500" dirty="0"/>
          </a:p>
          <a:p>
            <a:pPr>
              <a:buClr>
                <a:srgbClr val="FF0000"/>
              </a:buClr>
              <a:buFont typeface="Wingdings" panose="05000000000000000000" pitchFamily="2" charset="2"/>
              <a:buChar char="Ø"/>
            </a:pPr>
            <a:r>
              <a:rPr lang="pl-PL" sz="2500" u="sng" dirty="0" smtClean="0"/>
              <a:t>audity </a:t>
            </a:r>
            <a:r>
              <a:rPr lang="pl-PL" sz="2500" u="sng" dirty="0"/>
              <a:t>kótovaných společností </a:t>
            </a:r>
            <a:r>
              <a:rPr lang="pl-PL" sz="2500" dirty="0"/>
              <a:t>(bez ohledu na </a:t>
            </a:r>
            <a:r>
              <a:rPr lang="pl-PL" sz="2500" dirty="0" smtClean="0"/>
              <a:t>to, </a:t>
            </a:r>
            <a:r>
              <a:rPr lang="cs-CZ" sz="2500" dirty="0" smtClean="0"/>
              <a:t>zda </a:t>
            </a:r>
            <a:r>
              <a:rPr lang="cs-CZ" sz="2500" dirty="0"/>
              <a:t>jsou nebo nejsou </a:t>
            </a:r>
            <a:r>
              <a:rPr lang="cs-CZ" sz="2500" dirty="0" smtClean="0"/>
              <a:t>SVZ a </a:t>
            </a:r>
            <a:r>
              <a:rPr lang="pl-PL" sz="2500" dirty="0" smtClean="0"/>
              <a:t>bez </a:t>
            </a:r>
            <a:r>
              <a:rPr lang="pl-PL" sz="2500" dirty="0"/>
              <a:t>ohledu na to, na kterém typu </a:t>
            </a:r>
            <a:r>
              <a:rPr lang="pl-PL" sz="2500" dirty="0" smtClean="0"/>
              <a:t>veřejného </a:t>
            </a:r>
            <a:r>
              <a:rPr lang="cs-CZ" sz="2500" dirty="0" smtClean="0"/>
              <a:t>trhu </a:t>
            </a:r>
            <a:r>
              <a:rPr lang="cs-CZ" sz="2500" dirty="0"/>
              <a:t>jsou cenné papíry těchto emitentů </a:t>
            </a:r>
            <a:r>
              <a:rPr lang="cs-CZ" sz="2500" dirty="0" smtClean="0"/>
              <a:t>přijaty k obchodování)</a:t>
            </a:r>
            <a:endParaRPr lang="cs-CZ" sz="2500" dirty="0"/>
          </a:p>
          <a:p>
            <a:pPr>
              <a:buClr>
                <a:srgbClr val="FF0000"/>
              </a:buClr>
              <a:buFont typeface="Wingdings" panose="05000000000000000000" pitchFamily="2" charset="2"/>
              <a:buChar char="Ø"/>
            </a:pPr>
            <a:r>
              <a:rPr lang="cs-CZ" sz="2500" u="sng" dirty="0" smtClean="0"/>
              <a:t>audity </a:t>
            </a:r>
            <a:r>
              <a:rPr lang="cs-CZ" sz="2500" u="sng" dirty="0"/>
              <a:t>subjektů veřejného zájmu </a:t>
            </a:r>
            <a:r>
              <a:rPr lang="cs-CZ" sz="2500" dirty="0"/>
              <a:t>(bez </a:t>
            </a:r>
            <a:r>
              <a:rPr lang="cs-CZ" sz="2500" dirty="0" smtClean="0"/>
              <a:t>ohledu na </a:t>
            </a:r>
            <a:r>
              <a:rPr lang="cs-CZ" sz="2500" dirty="0"/>
              <a:t>to, zda jsou nebo nejsou kótovanou </a:t>
            </a:r>
            <a:r>
              <a:rPr lang="cs-CZ" sz="2500" dirty="0" smtClean="0"/>
              <a:t>společností)</a:t>
            </a:r>
          </a:p>
          <a:p>
            <a:pPr>
              <a:buClr>
                <a:srgbClr val="FF0000"/>
              </a:buClr>
              <a:buFont typeface="Wingdings" panose="05000000000000000000" pitchFamily="2" charset="2"/>
              <a:buChar char="Ø"/>
            </a:pPr>
            <a:r>
              <a:rPr lang="pl-PL" sz="2500" u="sng" dirty="0" smtClean="0"/>
              <a:t>ostatní </a:t>
            </a:r>
            <a:r>
              <a:rPr lang="pl-PL" sz="2500" u="sng" dirty="0"/>
              <a:t>audity </a:t>
            </a:r>
            <a:r>
              <a:rPr lang="pl-PL" sz="2500" dirty="0"/>
              <a:t>(bez ohledu na to, zda se </a:t>
            </a:r>
            <a:r>
              <a:rPr lang="pl-PL" sz="2500" dirty="0" smtClean="0"/>
              <a:t>jedná </a:t>
            </a:r>
            <a:r>
              <a:rPr lang="pt-BR" sz="2500" dirty="0" smtClean="0"/>
              <a:t>o </a:t>
            </a:r>
            <a:r>
              <a:rPr lang="pt-BR" sz="2500" dirty="0"/>
              <a:t>povinné nebo nepovinné audity</a:t>
            </a:r>
            <a:r>
              <a:rPr lang="pt-BR" sz="2500" dirty="0" smtClean="0"/>
              <a:t>)</a:t>
            </a:r>
            <a:endParaRPr lang="cs-CZ" sz="2500" dirty="0"/>
          </a:p>
        </p:txBody>
      </p:sp>
    </p:spTree>
    <p:extLst>
      <p:ext uri="{BB962C8B-B14F-4D97-AF65-F5344CB8AC3E}">
        <p14:creationId xmlns:p14="http://schemas.microsoft.com/office/powerpoint/2010/main" val="150123281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500" dirty="0" smtClean="0"/>
              <a:t>Profesní komory s povinným členstvím</a:t>
            </a:r>
            <a:endParaRPr lang="cs-CZ" sz="3500" dirty="0"/>
          </a:p>
        </p:txBody>
      </p:sp>
      <p:sp>
        <p:nvSpPr>
          <p:cNvPr id="3" name="Zástupný symbol pro obsah 2"/>
          <p:cNvSpPr>
            <a:spLocks noGrp="1"/>
          </p:cNvSpPr>
          <p:nvPr>
            <p:ph idx="1"/>
          </p:nvPr>
        </p:nvSpPr>
        <p:spPr>
          <a:xfrm>
            <a:off x="685800" y="1981200"/>
            <a:ext cx="7772400" cy="4616152"/>
          </a:xfrm>
        </p:spPr>
        <p:txBody>
          <a:bodyPr/>
          <a:lstStyle/>
          <a:p>
            <a:pPr marL="0" indent="0">
              <a:buNone/>
            </a:pPr>
            <a:r>
              <a:rPr lang="cs-CZ" sz="2100" dirty="0"/>
              <a:t>V</a:t>
            </a:r>
            <a:r>
              <a:rPr lang="cs-CZ" sz="2100" dirty="0" smtClean="0"/>
              <a:t>eřejnoprávní </a:t>
            </a:r>
            <a:r>
              <a:rPr lang="cs-CZ" sz="2100" dirty="0"/>
              <a:t>korporace profesní samosprávy vykazují následující znaky: jsou zřizovány zákonem, jsou pověřovány výkonem veřejné moci vůči určité skupině obyvatel, mají právní subjektivitu, mají personální základ (zvláštní důvod členství), jsou hospodářsky a rozpočtově na státu nezávislé, nesou odpovědnost za své jednání, jednají nejen ve svém zájmu, nýbrž i v zájmu veřejném nebo obecném, stát nad nimi a jejich činností vykonává dozor, lze se bránit proti jejich autoritativním rozhodnutím před soudy.</a:t>
            </a:r>
          </a:p>
          <a:p>
            <a:pPr marL="0" indent="0">
              <a:buNone/>
            </a:pPr>
            <a:r>
              <a:rPr lang="cs-CZ" sz="1600" dirty="0" smtClean="0"/>
              <a:t>(PRŮCHA</a:t>
            </a:r>
            <a:r>
              <a:rPr lang="cs-CZ" sz="1600" dirty="0"/>
              <a:t>, Petr. </a:t>
            </a:r>
            <a:r>
              <a:rPr lang="cs-CZ" sz="1600" i="1" dirty="0"/>
              <a:t>Správní právo, obecná část.</a:t>
            </a:r>
            <a:r>
              <a:rPr lang="cs-CZ" sz="1600" dirty="0"/>
              <a:t> 8. vydání. Brno: Doplněk, 2012, s. 184</a:t>
            </a:r>
            <a:r>
              <a:rPr lang="cs-CZ" sz="1600" dirty="0" smtClean="0"/>
              <a:t>.)</a:t>
            </a:r>
            <a:endParaRPr lang="cs-CZ" sz="1600" dirty="0"/>
          </a:p>
          <a:p>
            <a:pPr marL="0" indent="0">
              <a:buNone/>
            </a:pPr>
            <a:endParaRPr lang="cs-CZ" sz="2100" dirty="0" smtClean="0"/>
          </a:p>
          <a:p>
            <a:pPr marL="0" indent="0">
              <a:buNone/>
            </a:pPr>
            <a:r>
              <a:rPr lang="cs-CZ" sz="2100" dirty="0" smtClean="0"/>
              <a:t>S</a:t>
            </a:r>
            <a:r>
              <a:rPr lang="cs-CZ" sz="2100" dirty="0"/>
              <a:t> personálním základem profesních komor bývá spojována okolnost povinného (nuceného) členství, kdy podmínkou výkonu určité profese je příslušnost k takovému společenství resp. členství v takové korporaci (komoře</a:t>
            </a:r>
            <a:r>
              <a:rPr lang="cs-CZ" sz="2100" dirty="0" smtClean="0"/>
              <a:t>).</a:t>
            </a:r>
            <a:endParaRPr lang="cs-CZ" sz="2100" dirty="0"/>
          </a:p>
        </p:txBody>
      </p:sp>
    </p:spTree>
    <p:extLst>
      <p:ext uri="{BB962C8B-B14F-4D97-AF65-F5344CB8AC3E}">
        <p14:creationId xmlns:p14="http://schemas.microsoft.com/office/powerpoint/2010/main" val="4241613087"/>
      </p:ext>
    </p:extLst>
  </p:cSld>
  <p:clrMapOvr>
    <a:masterClrMapping/>
  </p:clrMapOvr>
  <p:transition advTm="34542">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Nový formát zprávy auditora</a:t>
            </a:r>
            <a:endParaRPr lang="cs-CZ" dirty="0"/>
          </a:p>
        </p:txBody>
      </p:sp>
      <p:sp>
        <p:nvSpPr>
          <p:cNvPr id="3" name="Zástupný symbol pro obsah 2"/>
          <p:cNvSpPr>
            <a:spLocks noGrp="1"/>
          </p:cNvSpPr>
          <p:nvPr>
            <p:ph idx="1"/>
          </p:nvPr>
        </p:nvSpPr>
        <p:spPr/>
        <p:txBody>
          <a:bodyPr/>
          <a:lstStyle/>
          <a:p>
            <a:pPr marL="0" indent="0">
              <a:buNone/>
            </a:pPr>
            <a:r>
              <a:rPr lang="cs-CZ" sz="2600" dirty="0"/>
              <a:t>V nejjednodušší podobě bude nová zpráva </a:t>
            </a:r>
            <a:r>
              <a:rPr lang="cs-CZ" sz="2600" dirty="0" smtClean="0"/>
              <a:t>auditora obsahovat </a:t>
            </a:r>
            <a:r>
              <a:rPr lang="cs-CZ" sz="2600" dirty="0"/>
              <a:t>tyto oddíly:</a:t>
            </a:r>
          </a:p>
          <a:p>
            <a:pPr>
              <a:buClr>
                <a:srgbClr val="FF0000"/>
              </a:buClr>
              <a:buFont typeface="Wingdings" panose="05000000000000000000" pitchFamily="2" charset="2"/>
              <a:buChar char="Ø"/>
            </a:pPr>
            <a:r>
              <a:rPr lang="cs-CZ" sz="2600" dirty="0" smtClean="0"/>
              <a:t>Výrok auditora</a:t>
            </a:r>
          </a:p>
          <a:p>
            <a:pPr>
              <a:buClr>
                <a:srgbClr val="FF0000"/>
              </a:buClr>
              <a:buFont typeface="Wingdings" panose="05000000000000000000" pitchFamily="2" charset="2"/>
              <a:buChar char="Ø"/>
            </a:pPr>
            <a:r>
              <a:rPr lang="cs-CZ" sz="2600" dirty="0" smtClean="0"/>
              <a:t>Základ </a:t>
            </a:r>
            <a:r>
              <a:rPr lang="cs-CZ" sz="2600" dirty="0"/>
              <a:t>pro </a:t>
            </a:r>
            <a:r>
              <a:rPr lang="cs-CZ" sz="2600" dirty="0" smtClean="0"/>
              <a:t>výrok</a:t>
            </a:r>
          </a:p>
          <a:p>
            <a:pPr>
              <a:buClr>
                <a:srgbClr val="FF0000"/>
              </a:buClr>
              <a:buFont typeface="Wingdings" panose="05000000000000000000" pitchFamily="2" charset="2"/>
              <a:buChar char="Ø"/>
            </a:pPr>
            <a:r>
              <a:rPr lang="cs-CZ" sz="2600" dirty="0" smtClean="0"/>
              <a:t>Odpovědnost </a:t>
            </a:r>
            <a:r>
              <a:rPr lang="cs-CZ" sz="2600" dirty="0"/>
              <a:t>vedení za účetní </a:t>
            </a:r>
            <a:r>
              <a:rPr lang="cs-CZ" sz="2600" dirty="0" smtClean="0"/>
              <a:t>závěrku</a:t>
            </a:r>
          </a:p>
          <a:p>
            <a:pPr>
              <a:buClr>
                <a:srgbClr val="FF0000"/>
              </a:buClr>
              <a:buFont typeface="Wingdings" panose="05000000000000000000" pitchFamily="2" charset="2"/>
              <a:buChar char="Ø"/>
            </a:pPr>
            <a:r>
              <a:rPr lang="cs-CZ" sz="2600" dirty="0" smtClean="0"/>
              <a:t>Odpovědnost </a:t>
            </a:r>
            <a:r>
              <a:rPr lang="cs-CZ" sz="2600" dirty="0"/>
              <a:t>auditora za audit účetní </a:t>
            </a:r>
            <a:r>
              <a:rPr lang="cs-CZ" sz="2600" dirty="0" smtClean="0"/>
              <a:t>závěrky</a:t>
            </a:r>
            <a:endParaRPr lang="cs-CZ" sz="2600" dirty="0"/>
          </a:p>
        </p:txBody>
      </p:sp>
    </p:spTree>
    <p:extLst>
      <p:ext uri="{BB962C8B-B14F-4D97-AF65-F5344CB8AC3E}">
        <p14:creationId xmlns:p14="http://schemas.microsoft.com/office/powerpoint/2010/main" val="2221647106"/>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Nový formát zprávy auditora</a:t>
            </a:r>
          </a:p>
        </p:txBody>
      </p:sp>
      <p:sp>
        <p:nvSpPr>
          <p:cNvPr id="3" name="Zástupný symbol pro obsah 2"/>
          <p:cNvSpPr>
            <a:spLocks noGrp="1"/>
          </p:cNvSpPr>
          <p:nvPr>
            <p:ph idx="1"/>
          </p:nvPr>
        </p:nvSpPr>
        <p:spPr>
          <a:xfrm>
            <a:off x="685800" y="1700808"/>
            <a:ext cx="7772400" cy="4896544"/>
          </a:xfrm>
        </p:spPr>
        <p:txBody>
          <a:bodyPr/>
          <a:lstStyle/>
          <a:p>
            <a:pPr marL="0" indent="0">
              <a:buNone/>
            </a:pPr>
            <a:r>
              <a:rPr lang="cs-CZ" sz="2400" dirty="0"/>
              <a:t>Pokud se v jedné zprávě sejdou všechny </a:t>
            </a:r>
            <a:r>
              <a:rPr lang="cs-CZ" sz="2400" dirty="0" smtClean="0"/>
              <a:t>elementy dle standardů ISA:</a:t>
            </a:r>
            <a:endParaRPr lang="cs-CZ" sz="2400" dirty="0"/>
          </a:p>
          <a:p>
            <a:pPr>
              <a:buClr>
                <a:srgbClr val="FF0000"/>
              </a:buClr>
              <a:buFont typeface="Wingdings" panose="05000000000000000000" pitchFamily="2" charset="2"/>
              <a:buChar char="Ø"/>
            </a:pPr>
            <a:r>
              <a:rPr lang="cs-CZ" sz="2400" dirty="0" smtClean="0"/>
              <a:t>Výrok </a:t>
            </a:r>
            <a:r>
              <a:rPr lang="cs-CZ" sz="2400" dirty="0"/>
              <a:t>auditora (s výhradou, záporný, odmítnutí)</a:t>
            </a:r>
          </a:p>
          <a:p>
            <a:pPr>
              <a:buClr>
                <a:srgbClr val="FF0000"/>
              </a:buClr>
              <a:buFont typeface="Wingdings" panose="05000000000000000000" pitchFamily="2" charset="2"/>
              <a:buChar char="Ø"/>
            </a:pPr>
            <a:r>
              <a:rPr lang="cs-CZ" sz="2400" dirty="0" smtClean="0"/>
              <a:t>Základ </a:t>
            </a:r>
            <a:r>
              <a:rPr lang="cs-CZ" sz="2400" dirty="0"/>
              <a:t>pro výrok (s výhradou, záporný, odmítnutí)</a:t>
            </a:r>
          </a:p>
          <a:p>
            <a:pPr>
              <a:buClr>
                <a:srgbClr val="FF0000"/>
              </a:buClr>
              <a:buFont typeface="Wingdings" panose="05000000000000000000" pitchFamily="2" charset="2"/>
              <a:buChar char="Ø"/>
            </a:pPr>
            <a:r>
              <a:rPr lang="cs-CZ" sz="2400" dirty="0" smtClean="0"/>
              <a:t>Nejistota </a:t>
            </a:r>
            <a:r>
              <a:rPr lang="cs-CZ" sz="2400" dirty="0"/>
              <a:t>týkající se nepřetržitého trvání podniku</a:t>
            </a:r>
          </a:p>
          <a:p>
            <a:pPr>
              <a:buClr>
                <a:srgbClr val="FF0000"/>
              </a:buClr>
              <a:buFont typeface="Wingdings" panose="05000000000000000000" pitchFamily="2" charset="2"/>
              <a:buChar char="Ø"/>
            </a:pPr>
            <a:r>
              <a:rPr lang="cs-CZ" sz="2400" dirty="0" smtClean="0"/>
              <a:t>Hlavní </a:t>
            </a:r>
            <a:r>
              <a:rPr lang="cs-CZ" sz="2400" dirty="0"/>
              <a:t>záležitosti auditu</a:t>
            </a:r>
          </a:p>
          <a:p>
            <a:pPr>
              <a:buClr>
                <a:srgbClr val="FF0000"/>
              </a:buClr>
              <a:buFont typeface="Wingdings" panose="05000000000000000000" pitchFamily="2" charset="2"/>
              <a:buChar char="Ø"/>
            </a:pPr>
            <a:r>
              <a:rPr lang="cs-CZ" sz="2400" dirty="0" smtClean="0"/>
              <a:t>Zdůraznění </a:t>
            </a:r>
            <a:r>
              <a:rPr lang="cs-CZ" sz="2400" dirty="0"/>
              <a:t>skutečnosti</a:t>
            </a:r>
          </a:p>
          <a:p>
            <a:pPr>
              <a:buClr>
                <a:srgbClr val="FF0000"/>
              </a:buClr>
              <a:buFont typeface="Wingdings" panose="05000000000000000000" pitchFamily="2" charset="2"/>
              <a:buChar char="Ø"/>
            </a:pPr>
            <a:r>
              <a:rPr lang="cs-CZ" sz="2400" dirty="0" smtClean="0"/>
              <a:t>Jiné </a:t>
            </a:r>
            <a:r>
              <a:rPr lang="cs-CZ" sz="2400" dirty="0"/>
              <a:t>skutečnosti</a:t>
            </a:r>
          </a:p>
          <a:p>
            <a:pPr>
              <a:buClr>
                <a:srgbClr val="FF0000"/>
              </a:buClr>
              <a:buFont typeface="Wingdings" panose="05000000000000000000" pitchFamily="2" charset="2"/>
              <a:buChar char="Ø"/>
            </a:pPr>
            <a:r>
              <a:rPr lang="cs-CZ" sz="2400" dirty="0" smtClean="0"/>
              <a:t>Ostatní </a:t>
            </a:r>
            <a:r>
              <a:rPr lang="cs-CZ" sz="2400" dirty="0"/>
              <a:t>informace uvedené ve výroční zprávě</a:t>
            </a:r>
          </a:p>
          <a:p>
            <a:pPr>
              <a:buClr>
                <a:srgbClr val="FF0000"/>
              </a:buClr>
              <a:buFont typeface="Wingdings" panose="05000000000000000000" pitchFamily="2" charset="2"/>
              <a:buChar char="Ø"/>
            </a:pPr>
            <a:r>
              <a:rPr lang="cs-CZ" sz="2400" dirty="0" smtClean="0"/>
              <a:t>Odpovědnost </a:t>
            </a:r>
            <a:r>
              <a:rPr lang="cs-CZ" sz="2400" dirty="0"/>
              <a:t>vedení za účetní závěrku</a:t>
            </a:r>
          </a:p>
          <a:p>
            <a:pPr>
              <a:buClr>
                <a:srgbClr val="FF0000"/>
              </a:buClr>
              <a:buFont typeface="Wingdings" panose="05000000000000000000" pitchFamily="2" charset="2"/>
              <a:buChar char="Ø"/>
            </a:pPr>
            <a:r>
              <a:rPr lang="cs-CZ" sz="2400" dirty="0" smtClean="0"/>
              <a:t>Odpovědnost </a:t>
            </a:r>
            <a:r>
              <a:rPr lang="cs-CZ" sz="2400" dirty="0"/>
              <a:t>auditora za audit účetní </a:t>
            </a:r>
            <a:r>
              <a:rPr lang="cs-CZ" sz="2400" dirty="0" smtClean="0"/>
              <a:t>závěrky</a:t>
            </a:r>
            <a:endParaRPr lang="cs-CZ" sz="2400" dirty="0"/>
          </a:p>
        </p:txBody>
      </p:sp>
    </p:spTree>
    <p:extLst>
      <p:ext uri="{BB962C8B-B14F-4D97-AF65-F5344CB8AC3E}">
        <p14:creationId xmlns:p14="http://schemas.microsoft.com/office/powerpoint/2010/main" val="113283988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cs-CZ" dirty="0" smtClean="0"/>
              <a:t>Další náležitosti zprávy</a:t>
            </a:r>
          </a:p>
        </p:txBody>
      </p:sp>
      <p:sp>
        <p:nvSpPr>
          <p:cNvPr id="39939" name="Rectangle 3"/>
          <p:cNvSpPr>
            <a:spLocks noGrp="1" noChangeArrowheads="1"/>
          </p:cNvSpPr>
          <p:nvPr>
            <p:ph idx="1"/>
          </p:nvPr>
        </p:nvSpPr>
        <p:spPr/>
        <p:txBody>
          <a:bodyPr/>
          <a:lstStyle/>
          <a:p>
            <a:pPr eaLnBrk="1" hangingPunct="1">
              <a:buClr>
                <a:schemeClr val="hlink"/>
              </a:buClr>
              <a:buFont typeface="Wingdings" pitchFamily="2" charset="2"/>
              <a:buChar char="Ø"/>
            </a:pPr>
            <a:r>
              <a:rPr lang="cs-CZ" altLang="cs-CZ" sz="2400" dirty="0" smtClean="0">
                <a:cs typeface="Times New Roman" pitchFamily="18" charset="0"/>
              </a:rPr>
              <a:t>Název</a:t>
            </a:r>
            <a:r>
              <a:rPr lang="cs-CZ" altLang="cs-CZ" sz="2400" dirty="0" smtClean="0"/>
              <a:t> </a:t>
            </a:r>
          </a:p>
          <a:p>
            <a:pPr eaLnBrk="1" hangingPunct="1">
              <a:buClr>
                <a:schemeClr val="hlink"/>
              </a:buClr>
              <a:buFont typeface="Wingdings" pitchFamily="2" charset="2"/>
              <a:buChar char="Ø"/>
            </a:pPr>
            <a:r>
              <a:rPr lang="cs-CZ" altLang="cs-CZ" sz="2400" dirty="0" smtClean="0">
                <a:cs typeface="Times New Roman" pitchFamily="18" charset="0"/>
              </a:rPr>
              <a:t>Příjemce</a:t>
            </a:r>
            <a:r>
              <a:rPr lang="cs-CZ" altLang="cs-CZ" sz="2400" dirty="0" smtClean="0"/>
              <a:t> </a:t>
            </a:r>
          </a:p>
          <a:p>
            <a:pPr eaLnBrk="1" hangingPunct="1">
              <a:buClr>
                <a:schemeClr val="hlink"/>
              </a:buClr>
              <a:buFont typeface="Wingdings" pitchFamily="2" charset="2"/>
              <a:buChar char="Ø"/>
            </a:pPr>
            <a:r>
              <a:rPr lang="cs-CZ" altLang="cs-CZ" sz="2400" dirty="0" smtClean="0">
                <a:cs typeface="Times New Roman" pitchFamily="18" charset="0"/>
              </a:rPr>
              <a:t>Podpis auditora a sídlo auditora</a:t>
            </a:r>
            <a:r>
              <a:rPr lang="cs-CZ" altLang="cs-CZ" sz="2400" dirty="0" smtClean="0"/>
              <a:t> </a:t>
            </a:r>
          </a:p>
          <a:p>
            <a:pPr eaLnBrk="1" hangingPunct="1">
              <a:buClr>
                <a:schemeClr val="hlink"/>
              </a:buClr>
              <a:buFont typeface="Wingdings" pitchFamily="2" charset="2"/>
              <a:buChar char="Ø"/>
            </a:pPr>
            <a:r>
              <a:rPr lang="cs-CZ" altLang="cs-CZ" sz="2400" dirty="0" smtClean="0">
                <a:cs typeface="Times New Roman" pitchFamily="18" charset="0"/>
              </a:rPr>
              <a:t>Datum zprávy auditora</a:t>
            </a:r>
            <a:r>
              <a:rPr lang="cs-CZ" altLang="cs-CZ" sz="2400" dirty="0" smtClean="0"/>
              <a:t> </a:t>
            </a:r>
          </a:p>
        </p:txBody>
      </p:sp>
    </p:spTree>
    <p:extLst>
      <p:ext uri="{BB962C8B-B14F-4D97-AF65-F5344CB8AC3E}">
        <p14:creationId xmlns:p14="http://schemas.microsoft.com/office/powerpoint/2010/main" val="94612666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cs-CZ" smtClean="0"/>
              <a:t>Název a příjemce</a:t>
            </a:r>
          </a:p>
        </p:txBody>
      </p:sp>
      <p:sp>
        <p:nvSpPr>
          <p:cNvPr id="40963"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r>
              <a:rPr lang="cs-CZ" altLang="cs-CZ" sz="2400" smtClean="0">
                <a:cs typeface="Times New Roman" pitchFamily="18" charset="0"/>
              </a:rPr>
              <a:t>označení, z něhož jednoznačně vyplývá, že se jedná o zprávu nezávislého auditora (např. </a:t>
            </a:r>
            <a:r>
              <a:rPr lang="cs-CZ" altLang="cs-CZ" sz="2400" i="1" smtClean="0">
                <a:cs typeface="Times New Roman" pitchFamily="18" charset="0"/>
              </a:rPr>
              <a:t>Zpráva nezávislého auditora</a:t>
            </a:r>
            <a:r>
              <a:rPr lang="cs-CZ" altLang="cs-CZ" sz="2400" smtClean="0">
                <a:cs typeface="Times New Roman" pitchFamily="18" charset="0"/>
              </a:rPr>
              <a:t>), což je potvrzením splnění etických požadavků na nezávislost a odlišuje auditorskou zprávu od zpráv vydaných jinými subjekty</a:t>
            </a:r>
            <a:r>
              <a:rPr lang="cs-CZ" altLang="cs-CZ" sz="2400" smtClean="0"/>
              <a:t> </a:t>
            </a:r>
          </a:p>
          <a:p>
            <a:pPr eaLnBrk="1" hangingPunct="1">
              <a:lnSpc>
                <a:spcPct val="90000"/>
              </a:lnSpc>
              <a:buFont typeface="Wingdings" pitchFamily="2" charset="2"/>
              <a:buNone/>
            </a:pPr>
            <a:endParaRPr lang="cs-CZ" altLang="cs-CZ" sz="2400" smtClean="0"/>
          </a:p>
          <a:p>
            <a:pPr algn="just" eaLnBrk="1" hangingPunct="1">
              <a:lnSpc>
                <a:spcPct val="90000"/>
              </a:lnSpc>
              <a:buFont typeface="Wingdings" pitchFamily="2" charset="2"/>
              <a:buBlip>
                <a:blip r:embed="rId2"/>
              </a:buBlip>
            </a:pPr>
            <a:r>
              <a:rPr lang="cs-CZ" altLang="cs-CZ" sz="2400" smtClean="0"/>
              <a:t>p</a:t>
            </a:r>
            <a:r>
              <a:rPr lang="cs-CZ" altLang="cs-CZ" sz="2400" smtClean="0">
                <a:latin typeface="TimesNewRoman" charset="-18"/>
              </a:rPr>
              <a:t>ř</a:t>
            </a:r>
            <a:r>
              <a:rPr lang="cs-CZ" altLang="cs-CZ" sz="2400" smtClean="0"/>
              <a:t>íjemce zprávy auditora závisí na konkrétních okolnostech dané zakázky</a:t>
            </a:r>
          </a:p>
          <a:p>
            <a:pPr algn="just" eaLnBrk="1" hangingPunct="1">
              <a:lnSpc>
                <a:spcPct val="90000"/>
              </a:lnSpc>
              <a:buFont typeface="Wingdings" pitchFamily="2" charset="2"/>
              <a:buBlip>
                <a:blip r:embed="rId2"/>
              </a:buBlip>
            </a:pPr>
            <a:r>
              <a:rPr lang="cs-CZ" altLang="cs-CZ" sz="2400" smtClean="0"/>
              <a:t>p</a:t>
            </a:r>
            <a:r>
              <a:rPr lang="cs-CZ" altLang="cs-CZ" sz="2400" smtClean="0">
                <a:cs typeface="Times New Roman" pitchFamily="18" charset="0"/>
              </a:rPr>
              <a:t>říjemci auditorské zprávy jsou zpravidla vymezeni zákonnými předpisy daného státu, obvykle se jedná o osoby, pro které byla zpráva sestavena, nejčastěji vlastníci či osoby pověřené řízením účetní jednotky</a:t>
            </a:r>
          </a:p>
        </p:txBody>
      </p:sp>
    </p:spTree>
    <p:extLst>
      <p:ext uri="{BB962C8B-B14F-4D97-AF65-F5344CB8AC3E}">
        <p14:creationId xmlns:p14="http://schemas.microsoft.com/office/powerpoint/2010/main" val="249759650"/>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cs-CZ" dirty="0" smtClean="0"/>
              <a:t>Výrok auditora</a:t>
            </a:r>
          </a:p>
        </p:txBody>
      </p:sp>
      <p:sp>
        <p:nvSpPr>
          <p:cNvPr id="41987" name="Rectangle 3"/>
          <p:cNvSpPr>
            <a:spLocks noGrp="1" noChangeArrowheads="1"/>
          </p:cNvSpPr>
          <p:nvPr>
            <p:ph idx="1"/>
          </p:nvPr>
        </p:nvSpPr>
        <p:spPr/>
        <p:txBody>
          <a:bodyPr/>
          <a:lstStyle/>
          <a:p>
            <a:pPr eaLnBrk="1" hangingPunct="1">
              <a:buFont typeface="Wingdings" pitchFamily="2" charset="2"/>
              <a:buBlip>
                <a:blip r:embed="rId2"/>
              </a:buBlip>
            </a:pPr>
            <a:r>
              <a:rPr lang="cs-CZ" altLang="cs-CZ" sz="2500" dirty="0" smtClean="0"/>
              <a:t>vymezení účetní jednotku, jejíž účetní závěrka byla auditována</a:t>
            </a:r>
          </a:p>
          <a:p>
            <a:pPr eaLnBrk="1" hangingPunct="1">
              <a:buFont typeface="Wingdings" pitchFamily="2" charset="2"/>
              <a:buBlip>
                <a:blip r:embed="rId2"/>
              </a:buBlip>
            </a:pPr>
            <a:r>
              <a:rPr lang="cs-CZ" altLang="cs-CZ" sz="2500" dirty="0" smtClean="0"/>
              <a:t>uvedení, že byl proveden audit účetní závěrky</a:t>
            </a:r>
          </a:p>
          <a:p>
            <a:pPr eaLnBrk="1" hangingPunct="1">
              <a:buFont typeface="Wingdings" pitchFamily="2" charset="2"/>
              <a:buBlip>
                <a:blip r:embed="rId2"/>
              </a:buBlip>
            </a:pPr>
            <a:r>
              <a:rPr lang="cs-CZ" altLang="cs-CZ" sz="2500" dirty="0" smtClean="0"/>
              <a:t>název každého výkazu, který je součástí účetní závěrky</a:t>
            </a:r>
          </a:p>
          <a:p>
            <a:pPr eaLnBrk="1" hangingPunct="1">
              <a:buFont typeface="Wingdings" pitchFamily="2" charset="2"/>
              <a:buBlip>
                <a:blip r:embed="rId2"/>
              </a:buBlip>
            </a:pPr>
            <a:r>
              <a:rPr lang="cs-CZ" altLang="cs-CZ" sz="2500" dirty="0" smtClean="0"/>
              <a:t>odkaz na souhrn podstatných účetních pravidel a dalších vysvětlujících informací</a:t>
            </a:r>
          </a:p>
          <a:p>
            <a:pPr eaLnBrk="1" hangingPunct="1">
              <a:buFont typeface="Wingdings" pitchFamily="2" charset="2"/>
              <a:buBlip>
                <a:blip r:embed="rId2"/>
              </a:buBlip>
            </a:pPr>
            <a:r>
              <a:rPr lang="cs-CZ" altLang="cs-CZ" sz="2500" dirty="0" smtClean="0"/>
              <a:t>specifikace data, ke kterému, nebo období, za které byl každý výkaz v účetní závěrce sestaven</a:t>
            </a:r>
          </a:p>
        </p:txBody>
      </p:sp>
    </p:spTree>
    <p:extLst>
      <p:ext uri="{BB962C8B-B14F-4D97-AF65-F5344CB8AC3E}">
        <p14:creationId xmlns:p14="http://schemas.microsoft.com/office/powerpoint/2010/main" val="3945728092"/>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cs-CZ" sz="3600" dirty="0" smtClean="0">
                <a:solidFill>
                  <a:srgbClr val="FFC000"/>
                </a:solidFill>
                <a:cs typeface="Times New Roman" pitchFamily="18" charset="0"/>
              </a:rPr>
              <a:t>Výrok auditora (</a:t>
            </a:r>
            <a:r>
              <a:rPr lang="cs-CZ" sz="3600" i="1" dirty="0" smtClean="0">
                <a:solidFill>
                  <a:srgbClr val="FFC000"/>
                </a:solidFill>
                <a:cs typeface="Times New Roman" pitchFamily="18" charset="0"/>
              </a:rPr>
              <a:t>bez výhrad):</a:t>
            </a:r>
            <a:r>
              <a:rPr lang="cs-CZ" i="1" dirty="0" smtClean="0">
                <a:solidFill>
                  <a:srgbClr val="FFC000"/>
                </a:solidFill>
                <a:effectLst>
                  <a:outerShdw blurRad="38100" dist="38100" dir="2700000" algn="tl">
                    <a:srgbClr val="FFFFFF"/>
                  </a:outerShdw>
                </a:effectLst>
                <a:cs typeface="Times New Roman" pitchFamily="18" charset="0"/>
              </a:rPr>
              <a:t> </a:t>
            </a:r>
          </a:p>
        </p:txBody>
      </p:sp>
      <p:sp>
        <p:nvSpPr>
          <p:cNvPr id="13315" name="Rectangle 3"/>
          <p:cNvSpPr>
            <a:spLocks noGrp="1" noChangeArrowheads="1"/>
          </p:cNvSpPr>
          <p:nvPr>
            <p:ph idx="1"/>
          </p:nvPr>
        </p:nvSpPr>
        <p:spPr>
          <a:xfrm>
            <a:off x="685800" y="1981200"/>
            <a:ext cx="7772400" cy="4184104"/>
          </a:xfrm>
        </p:spPr>
        <p:txBody>
          <a:bodyPr/>
          <a:lstStyle/>
          <a:p>
            <a:pPr marL="0" indent="0" algn="just">
              <a:buNone/>
            </a:pPr>
            <a:r>
              <a:rPr lang="cs-CZ" sz="2100" dirty="0" smtClean="0"/>
              <a:t>Provedli </a:t>
            </a:r>
            <a:r>
              <a:rPr lang="cs-CZ" sz="2100" dirty="0"/>
              <a:t>jsme audit </a:t>
            </a:r>
            <a:r>
              <a:rPr lang="cs-CZ" sz="2100" dirty="0" smtClean="0"/>
              <a:t>přiložené účetní závěrky společnosti </a:t>
            </a:r>
            <a:r>
              <a:rPr lang="cs-CZ" sz="2100" dirty="0"/>
              <a:t>ABC, a.s. („</a:t>
            </a:r>
            <a:r>
              <a:rPr lang="cs-CZ" sz="2100" dirty="0" smtClean="0"/>
              <a:t>Společnost</a:t>
            </a:r>
            <a:r>
              <a:rPr lang="cs-CZ" sz="2100" dirty="0"/>
              <a:t>“) </a:t>
            </a:r>
            <a:r>
              <a:rPr lang="cs-CZ" sz="2100" dirty="0" smtClean="0"/>
              <a:t>sestavené na základě českých účetních předpisů, </a:t>
            </a:r>
            <a:r>
              <a:rPr lang="cs-CZ" sz="2100" dirty="0"/>
              <a:t>která se skládá z rozvahy k 31.12.20X1, výkazu zisku </a:t>
            </a:r>
            <a:r>
              <a:rPr lang="cs-CZ" sz="2100" dirty="0" smtClean="0"/>
              <a:t>a ztráty</a:t>
            </a:r>
            <a:r>
              <a:rPr lang="cs-CZ" sz="2100" dirty="0"/>
              <a:t>, [</a:t>
            </a:r>
            <a:r>
              <a:rPr lang="cs-CZ" sz="2100" dirty="0" smtClean="0"/>
              <a:t>přehledu </a:t>
            </a:r>
            <a:r>
              <a:rPr lang="cs-CZ" sz="2100" dirty="0"/>
              <a:t>o </a:t>
            </a:r>
            <a:r>
              <a:rPr lang="cs-CZ" sz="2100" dirty="0" smtClean="0"/>
              <a:t>změnách </a:t>
            </a:r>
            <a:r>
              <a:rPr lang="cs-CZ" sz="2100" dirty="0"/>
              <a:t>vlastního kapitálu a </a:t>
            </a:r>
            <a:r>
              <a:rPr lang="cs-CZ" sz="2100" dirty="0" smtClean="0"/>
              <a:t>přehledu </a:t>
            </a:r>
            <a:r>
              <a:rPr lang="cs-CZ" sz="2100" dirty="0"/>
              <a:t>o </a:t>
            </a:r>
            <a:r>
              <a:rPr lang="cs-CZ" sz="2100" dirty="0" smtClean="0"/>
              <a:t>peněžních </a:t>
            </a:r>
            <a:r>
              <a:rPr lang="cs-CZ" sz="2100" dirty="0"/>
              <a:t>tocích] za rok </a:t>
            </a:r>
            <a:r>
              <a:rPr lang="cs-CZ" sz="2100" dirty="0" smtClean="0"/>
              <a:t>končící 31.12.20X1</a:t>
            </a:r>
            <a:r>
              <a:rPr lang="cs-CZ" sz="2100" dirty="0"/>
              <a:t>, a </a:t>
            </a:r>
            <a:r>
              <a:rPr lang="cs-CZ" sz="2100" dirty="0" smtClean="0"/>
              <a:t>přílohy </a:t>
            </a:r>
            <a:r>
              <a:rPr lang="cs-CZ" sz="2100" dirty="0"/>
              <a:t>této </a:t>
            </a:r>
            <a:r>
              <a:rPr lang="cs-CZ" sz="2100" dirty="0" smtClean="0"/>
              <a:t>účetní závěrky</a:t>
            </a:r>
            <a:r>
              <a:rPr lang="cs-CZ" sz="2100" dirty="0"/>
              <a:t>, která obsahuje popis použitých </a:t>
            </a:r>
            <a:r>
              <a:rPr lang="cs-CZ" sz="2100" dirty="0" smtClean="0"/>
              <a:t>podstatných účetních </a:t>
            </a:r>
            <a:r>
              <a:rPr lang="cs-CZ" sz="2100" dirty="0"/>
              <a:t>metod a další </a:t>
            </a:r>
            <a:r>
              <a:rPr lang="cs-CZ" sz="2100" dirty="0" smtClean="0"/>
              <a:t>vysvětlující </a:t>
            </a:r>
            <a:r>
              <a:rPr lang="cs-CZ" sz="2100" dirty="0"/>
              <a:t>informace. Údaje o </a:t>
            </a:r>
            <a:r>
              <a:rPr lang="cs-CZ" sz="2100" dirty="0" smtClean="0"/>
              <a:t>Společnosti </a:t>
            </a:r>
            <a:r>
              <a:rPr lang="cs-CZ" sz="2100" dirty="0"/>
              <a:t>jsou uvedeny v bode </a:t>
            </a:r>
            <a:r>
              <a:rPr lang="cs-CZ" sz="2100" dirty="0" smtClean="0"/>
              <a:t>X přílohy </a:t>
            </a:r>
            <a:r>
              <a:rPr lang="cs-CZ" sz="2100" dirty="0"/>
              <a:t>této </a:t>
            </a:r>
            <a:r>
              <a:rPr lang="cs-CZ" sz="2100" dirty="0" smtClean="0"/>
              <a:t>účetní závěrky.</a:t>
            </a:r>
          </a:p>
          <a:p>
            <a:pPr marL="0" indent="0">
              <a:buNone/>
            </a:pPr>
            <a:endParaRPr lang="cs-CZ" sz="1000" dirty="0"/>
          </a:p>
          <a:p>
            <a:pPr marL="0" indent="0" algn="just">
              <a:buNone/>
            </a:pPr>
            <a:r>
              <a:rPr lang="cs-CZ" sz="2100" dirty="0"/>
              <a:t>Podle našeho názoru </a:t>
            </a:r>
            <a:r>
              <a:rPr lang="cs-CZ" sz="2100" dirty="0" smtClean="0"/>
              <a:t>účetní závěrka </a:t>
            </a:r>
            <a:r>
              <a:rPr lang="cs-CZ" sz="2100" dirty="0"/>
              <a:t>podává </a:t>
            </a:r>
            <a:r>
              <a:rPr lang="cs-CZ" sz="2100" dirty="0" smtClean="0"/>
              <a:t>věrný </a:t>
            </a:r>
            <a:r>
              <a:rPr lang="cs-CZ" sz="2100" dirty="0"/>
              <a:t>a poctivý obraz aktiv a pasiv </a:t>
            </a:r>
            <a:r>
              <a:rPr lang="cs-CZ" sz="2100" dirty="0" smtClean="0"/>
              <a:t>Společnosti k </a:t>
            </a:r>
            <a:r>
              <a:rPr lang="cs-CZ" sz="2100" dirty="0"/>
              <a:t>31.12.20X1 a </a:t>
            </a:r>
            <a:r>
              <a:rPr lang="cs-CZ" sz="2100" dirty="0" smtClean="0"/>
              <a:t>nákladů </a:t>
            </a:r>
            <a:r>
              <a:rPr lang="cs-CZ" sz="2100" dirty="0"/>
              <a:t>a </a:t>
            </a:r>
            <a:r>
              <a:rPr lang="cs-CZ" sz="2100" dirty="0" smtClean="0"/>
              <a:t>výnosů </a:t>
            </a:r>
            <a:r>
              <a:rPr lang="cs-CZ" sz="2100" dirty="0"/>
              <a:t>a výsledku jejího </a:t>
            </a:r>
            <a:r>
              <a:rPr lang="cs-CZ" sz="2100" dirty="0" smtClean="0"/>
              <a:t>hospodaření </a:t>
            </a:r>
            <a:r>
              <a:rPr lang="cs-CZ" sz="2100" dirty="0"/>
              <a:t>[a </a:t>
            </a:r>
            <a:r>
              <a:rPr lang="cs-CZ" sz="2100" dirty="0" smtClean="0"/>
              <a:t>peněžních toků] </a:t>
            </a:r>
            <a:r>
              <a:rPr lang="cs-CZ" sz="2100" dirty="0"/>
              <a:t>za </a:t>
            </a:r>
            <a:r>
              <a:rPr lang="cs-CZ" sz="2100" dirty="0" smtClean="0"/>
              <a:t>rok končící </a:t>
            </a:r>
            <a:r>
              <a:rPr lang="cs-CZ" sz="2100" dirty="0"/>
              <a:t>31.12.20X1 v souladu s </a:t>
            </a:r>
            <a:r>
              <a:rPr lang="cs-CZ" sz="2100" dirty="0" smtClean="0"/>
              <a:t>českými účetními předpisy</a:t>
            </a:r>
            <a:r>
              <a:rPr lang="cs-CZ" sz="2100" dirty="0"/>
              <a:t>.</a:t>
            </a:r>
            <a:endParaRPr lang="cs-CZ" altLang="cs-CZ" sz="2100" dirty="0" smtClean="0"/>
          </a:p>
          <a:p>
            <a:pPr eaLnBrk="1" hangingPunct="1">
              <a:buClr>
                <a:schemeClr val="hlink"/>
              </a:buClr>
              <a:buFont typeface="Wingdings" pitchFamily="2" charset="2"/>
              <a:buNone/>
            </a:pPr>
            <a:endParaRPr lang="cs-CZ" altLang="cs-CZ" sz="2800" dirty="0" smtClean="0"/>
          </a:p>
        </p:txBody>
      </p:sp>
    </p:spTree>
    <p:extLst>
      <p:ext uri="{BB962C8B-B14F-4D97-AF65-F5344CB8AC3E}">
        <p14:creationId xmlns:p14="http://schemas.microsoft.com/office/powerpoint/2010/main" val="310464784"/>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 pro výrok</a:t>
            </a:r>
            <a:endParaRPr lang="cs-CZ" dirty="0"/>
          </a:p>
        </p:txBody>
      </p:sp>
      <p:sp>
        <p:nvSpPr>
          <p:cNvPr id="3" name="Zástupný symbol pro obsah 2"/>
          <p:cNvSpPr>
            <a:spLocks noGrp="1"/>
          </p:cNvSpPr>
          <p:nvPr>
            <p:ph idx="1"/>
          </p:nvPr>
        </p:nvSpPr>
        <p:spPr>
          <a:xfrm>
            <a:off x="685800" y="1628800"/>
            <a:ext cx="7772400" cy="4752528"/>
          </a:xfrm>
        </p:spPr>
        <p:txBody>
          <a:bodyPr/>
          <a:lstStyle/>
          <a:p>
            <a:pPr marL="0" indent="0" algn="just">
              <a:buNone/>
            </a:pPr>
            <a:r>
              <a:rPr lang="cs-CZ" sz="2200" dirty="0"/>
              <a:t>Audit jsme provedli v souladu se zákonem o auditorech a standardy Komory auditorů České republiky pro audit, kterými jsou mezinárodní standardy pro audit (ISA) případně doplněné a upravené souvisejícími aplikačními doložkami. Naše odpovědnost stanovená těmito předpisy je podrobněji popsána v oddílu Odpovědnost auditora za audit účetní závěrky. V souladu se zákonem o auditorech a Etickým kodexem přijatým Komorou auditorů České republiky jsme na Společnosti nezávislí a splnili jsme i další etické povinnosti vyplývající z uvedených předpisů. Domníváme se, že důkazní informace, které jsme shromáždili, poskytují dostatečný a vhodný základ pro vyjádření našeho výroku.</a:t>
            </a:r>
          </a:p>
          <a:p>
            <a:pPr>
              <a:buClr>
                <a:srgbClr val="FF0000"/>
              </a:buClr>
              <a:buFont typeface="Wingdings" panose="05000000000000000000" pitchFamily="2" charset="2"/>
              <a:buChar char="Ø"/>
            </a:pPr>
            <a:r>
              <a:rPr lang="cs-CZ" sz="2200" i="1" dirty="0" smtClean="0"/>
              <a:t>vyjádření </a:t>
            </a:r>
            <a:r>
              <a:rPr lang="cs-CZ" sz="2200" i="1" dirty="0"/>
              <a:t>k výroční zprávě dle ISA </a:t>
            </a:r>
            <a:r>
              <a:rPr lang="cs-CZ" sz="2200" i="1" dirty="0" smtClean="0"/>
              <a:t>720</a:t>
            </a:r>
          </a:p>
          <a:p>
            <a:pPr>
              <a:buClr>
                <a:srgbClr val="FF0000"/>
              </a:buClr>
              <a:buFont typeface="Wingdings" panose="05000000000000000000" pitchFamily="2" charset="2"/>
              <a:buChar char="Ø"/>
            </a:pPr>
            <a:r>
              <a:rPr lang="cs-CZ" sz="2200" i="1" dirty="0"/>
              <a:t>v</a:t>
            </a:r>
            <a:r>
              <a:rPr lang="cs-CZ" sz="2200" i="1" dirty="0" smtClean="0"/>
              <a:t>ýhrady v modifikované zprávě</a:t>
            </a:r>
            <a:endParaRPr lang="cs-CZ" sz="2200" dirty="0"/>
          </a:p>
          <a:p>
            <a:endParaRPr lang="cs-CZ" dirty="0"/>
          </a:p>
        </p:txBody>
      </p:sp>
    </p:spTree>
    <p:extLst>
      <p:ext uri="{BB962C8B-B14F-4D97-AF65-F5344CB8AC3E}">
        <p14:creationId xmlns:p14="http://schemas.microsoft.com/office/powerpoint/2010/main" val="1907979384"/>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Nejistota týkající se nepřetržitého trvání </a:t>
            </a:r>
            <a:r>
              <a:rPr lang="cs-CZ" sz="4000" dirty="0" smtClean="0"/>
              <a:t>podniku</a:t>
            </a:r>
            <a:endParaRPr lang="cs-CZ" sz="4000" dirty="0"/>
          </a:p>
        </p:txBody>
      </p:sp>
      <p:sp>
        <p:nvSpPr>
          <p:cNvPr id="3" name="Zástupný symbol pro obsah 2"/>
          <p:cNvSpPr>
            <a:spLocks noGrp="1"/>
          </p:cNvSpPr>
          <p:nvPr>
            <p:ph idx="1"/>
          </p:nvPr>
        </p:nvSpPr>
        <p:spPr/>
        <p:txBody>
          <a:bodyPr/>
          <a:lstStyle/>
          <a:p>
            <a:pPr marL="0" indent="0" algn="just">
              <a:buNone/>
            </a:pPr>
            <a:r>
              <a:rPr lang="cs-CZ" sz="2300" dirty="0"/>
              <a:t>Upozorňujeme na bod 6 přílohy účetní závěrky, podle </a:t>
            </a:r>
            <a:r>
              <a:rPr lang="cs-CZ" sz="2300" dirty="0" smtClean="0"/>
              <a:t>něhož společnosti </a:t>
            </a:r>
            <a:r>
              <a:rPr lang="cs-CZ" sz="2300" dirty="0"/>
              <a:t>za účetní období k 31. 12. 20X1 vznikla </a:t>
            </a:r>
            <a:r>
              <a:rPr lang="cs-CZ" sz="2300" dirty="0" smtClean="0"/>
              <a:t>ztráta ve </a:t>
            </a:r>
            <a:r>
              <a:rPr lang="cs-CZ" sz="2300" dirty="0"/>
              <a:t>výši ZZZ a současně její závazky k tomuto datu </a:t>
            </a:r>
            <a:r>
              <a:rPr lang="cs-CZ" sz="2300" dirty="0" smtClean="0"/>
              <a:t>převýšily </a:t>
            </a:r>
            <a:r>
              <a:rPr lang="pl-PL" sz="2300" dirty="0" smtClean="0"/>
              <a:t>hodnotu </a:t>
            </a:r>
            <a:r>
              <a:rPr lang="pl-PL" sz="2300" dirty="0"/>
              <a:t>celkových aktiv o YYY. Jak je uvedeno v bodě </a:t>
            </a:r>
            <a:r>
              <a:rPr lang="pl-PL" sz="2300" dirty="0" smtClean="0"/>
              <a:t>6, </a:t>
            </a:r>
            <a:r>
              <a:rPr lang="cs-CZ" sz="2300" dirty="0" smtClean="0"/>
              <a:t>tyto </a:t>
            </a:r>
            <a:r>
              <a:rPr lang="cs-CZ" sz="2300" dirty="0"/>
              <a:t>události a podmínky spolu s dalšími záležitostmi </a:t>
            </a:r>
            <a:r>
              <a:rPr lang="cs-CZ" sz="2300" dirty="0" smtClean="0"/>
              <a:t>popsanými v </a:t>
            </a:r>
            <a:r>
              <a:rPr lang="cs-CZ" sz="2300" dirty="0"/>
              <a:t>tomto bodě ukazují na existenci významné (</a:t>
            </a:r>
            <a:r>
              <a:rPr lang="cs-CZ" sz="2300" dirty="0" smtClean="0"/>
              <a:t>materiální) nejistoty</a:t>
            </a:r>
            <a:r>
              <a:rPr lang="cs-CZ" sz="2300" dirty="0"/>
              <a:t>, která může zásadním způsobem zpochybnit </a:t>
            </a:r>
            <a:r>
              <a:rPr lang="cs-CZ" sz="2300" dirty="0" smtClean="0"/>
              <a:t>schopnost společnosti </a:t>
            </a:r>
            <a:r>
              <a:rPr lang="cs-CZ" sz="2300" dirty="0"/>
              <a:t>nepřetržitě trvat. Náš výrok není v </a:t>
            </a:r>
            <a:r>
              <a:rPr lang="cs-CZ" sz="2300" dirty="0" smtClean="0"/>
              <a:t>souvislosti s </a:t>
            </a:r>
            <a:r>
              <a:rPr lang="cs-CZ" sz="2300" dirty="0"/>
              <a:t>touto záležitostí modifikován.</a:t>
            </a:r>
          </a:p>
        </p:txBody>
      </p:sp>
    </p:spTree>
    <p:extLst>
      <p:ext uri="{BB962C8B-B14F-4D97-AF65-F5344CB8AC3E}">
        <p14:creationId xmlns:p14="http://schemas.microsoft.com/office/powerpoint/2010/main" val="2801558126"/>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outerShdw blurRad="38100" dist="38100" dir="2700000" algn="tl">
                    <a:srgbClr val="000000">
                      <a:alpha val="43137"/>
                    </a:srgbClr>
                  </a:outerShdw>
                </a:effectLst>
              </a:rPr>
              <a:t>Hlavní záležitosti </a:t>
            </a:r>
            <a:r>
              <a:rPr lang="cs-CZ" dirty="0" smtClean="0">
                <a:effectLst>
                  <a:outerShdw blurRad="38100" dist="38100" dir="2700000" algn="tl">
                    <a:srgbClr val="000000">
                      <a:alpha val="43137"/>
                    </a:srgbClr>
                  </a:outerShdw>
                </a:effectLst>
              </a:rPr>
              <a:t>auditu</a:t>
            </a:r>
            <a:endParaRPr lang="cs-CZ"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85800" y="1628800"/>
            <a:ext cx="7772400" cy="4896544"/>
          </a:xfrm>
        </p:spPr>
        <p:txBody>
          <a:bodyPr/>
          <a:lstStyle/>
          <a:p>
            <a:pPr marL="0" indent="0" algn="just">
              <a:buNone/>
            </a:pPr>
            <a:r>
              <a:rPr lang="cs-CZ" sz="2300" dirty="0"/>
              <a:t>Hlavní záležitosti auditu jsou záležitosti, které byly podle našeho odborného úsudku při auditu účetní závěrky za běžné období nejvýznamnější. Těmito záležitostmi jsme se zabývali v kontextu auditu účetní závěrky jako celku a v souvislosti s utvářením našeho názoru na tuto závěrku. Samostatný výrok k těmto záležitostem nevyjadřujeme.</a:t>
            </a:r>
          </a:p>
          <a:p>
            <a:pPr algn="just">
              <a:buClr>
                <a:srgbClr val="FF0000"/>
              </a:buClr>
              <a:buFont typeface="Wingdings" panose="05000000000000000000" pitchFamily="2" charset="2"/>
              <a:buChar char="Ø"/>
            </a:pPr>
            <a:r>
              <a:rPr lang="cs-CZ" sz="2300" dirty="0"/>
              <a:t>Statistiky ze zemí, ve kterých požadavek uvádět </a:t>
            </a:r>
            <a:r>
              <a:rPr lang="cs-CZ" sz="2300" dirty="0" smtClean="0"/>
              <a:t>HZA byl </a:t>
            </a:r>
            <a:r>
              <a:rPr lang="cs-CZ" sz="2300" dirty="0"/>
              <a:t>aplikován již v minulých letech (např. Velká </a:t>
            </a:r>
            <a:r>
              <a:rPr lang="cs-CZ" sz="2300" dirty="0" smtClean="0"/>
              <a:t>Británie, Nizozemí</a:t>
            </a:r>
            <a:r>
              <a:rPr lang="cs-CZ" sz="2300" dirty="0"/>
              <a:t>, Austrálie), ukazují, že nejčastější </a:t>
            </a:r>
            <a:r>
              <a:rPr lang="cs-CZ" sz="2300" dirty="0" smtClean="0"/>
              <a:t>popisovaná témata </a:t>
            </a:r>
            <a:r>
              <a:rPr lang="cs-CZ" sz="2300" dirty="0"/>
              <a:t>zahrnují </a:t>
            </a:r>
            <a:r>
              <a:rPr lang="cs-CZ" sz="2300" u="sng" dirty="0"/>
              <a:t>znehodnocení dlouhodobého </a:t>
            </a:r>
            <a:r>
              <a:rPr lang="cs-CZ" sz="2300" u="sng" dirty="0" smtClean="0"/>
              <a:t>majetku, zdanění </a:t>
            </a:r>
            <a:r>
              <a:rPr lang="cs-CZ" sz="2300" u="sng" dirty="0"/>
              <a:t>a </a:t>
            </a:r>
            <a:r>
              <a:rPr lang="cs-CZ" sz="2300" u="sng" dirty="0" smtClean="0"/>
              <a:t>výnosy</a:t>
            </a:r>
            <a:r>
              <a:rPr lang="cs-CZ" sz="2300" dirty="0" smtClean="0"/>
              <a:t>.</a:t>
            </a:r>
          </a:p>
          <a:p>
            <a:pPr algn="just">
              <a:buClr>
                <a:srgbClr val="FF0000"/>
              </a:buClr>
              <a:buFont typeface="Wingdings" panose="05000000000000000000" pitchFamily="2" charset="2"/>
              <a:buChar char="Ø"/>
            </a:pPr>
            <a:r>
              <a:rPr lang="cs-CZ" sz="2300" dirty="0" smtClean="0"/>
              <a:t>Dá </a:t>
            </a:r>
            <a:r>
              <a:rPr lang="cs-CZ" sz="2300" dirty="0"/>
              <a:t>se očekávat, že i </a:t>
            </a:r>
            <a:r>
              <a:rPr lang="cs-CZ" sz="2300" dirty="0" smtClean="0"/>
              <a:t>ČR bude </a:t>
            </a:r>
            <a:r>
              <a:rPr lang="cs-CZ" sz="2300" dirty="0"/>
              <a:t>počet </a:t>
            </a:r>
            <a:r>
              <a:rPr lang="cs-CZ" sz="2300" dirty="0" smtClean="0"/>
              <a:t>popisovaných oblastí </a:t>
            </a:r>
            <a:r>
              <a:rPr lang="cs-CZ" sz="2300" u="sng" dirty="0"/>
              <a:t>mezi dvěma až pěti</a:t>
            </a:r>
            <a:r>
              <a:rPr lang="cs-CZ" sz="2300" dirty="0"/>
              <a:t>.</a:t>
            </a:r>
          </a:p>
        </p:txBody>
      </p:sp>
    </p:spTree>
    <p:extLst>
      <p:ext uri="{BB962C8B-B14F-4D97-AF65-F5344CB8AC3E}">
        <p14:creationId xmlns:p14="http://schemas.microsoft.com/office/powerpoint/2010/main" val="650207517"/>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cs-CZ" dirty="0" smtClean="0">
                <a:cs typeface="Times New Roman" pitchFamily="18" charset="0"/>
              </a:rPr>
              <a:t>Zdůraznění skutečnosti</a:t>
            </a:r>
            <a:endParaRPr lang="cs-CZ" dirty="0" smtClean="0"/>
          </a:p>
        </p:txBody>
      </p:sp>
      <p:sp>
        <p:nvSpPr>
          <p:cNvPr id="229379" name="Rectangle 3"/>
          <p:cNvSpPr>
            <a:spLocks noGrp="1" noChangeArrowheads="1"/>
          </p:cNvSpPr>
          <p:nvPr>
            <p:ph idx="1"/>
          </p:nvPr>
        </p:nvSpPr>
        <p:spPr>
          <a:xfrm>
            <a:off x="685800" y="1981200"/>
            <a:ext cx="7772400" cy="4616152"/>
          </a:xfrm>
        </p:spPr>
        <p:txBody>
          <a:bodyPr/>
          <a:lstStyle/>
          <a:p>
            <a:pPr marL="0" indent="0" eaLnBrk="1" hangingPunct="1">
              <a:buFont typeface="Wingdings" pitchFamily="2" charset="2"/>
              <a:buNone/>
              <a:defRPr/>
            </a:pPr>
            <a:r>
              <a:rPr lang="cs-CZ" sz="2400" u="sng" dirty="0" smtClean="0"/>
              <a:t>Odstavec obsahující zdůraznění skutečnosti ve zprávě auditora</a:t>
            </a:r>
          </a:p>
          <a:p>
            <a:pPr eaLnBrk="1" hangingPunct="1">
              <a:buClr>
                <a:srgbClr val="FF0000"/>
              </a:buClr>
              <a:buFont typeface="Wingdings" pitchFamily="2" charset="2"/>
              <a:buChar char="Ø"/>
              <a:defRPr/>
            </a:pPr>
            <a:r>
              <a:rPr lang="cs-CZ" sz="2400" i="1" dirty="0" smtClean="0"/>
              <a:t>skutečnost náležitě </a:t>
            </a:r>
            <a:r>
              <a:rPr lang="cs-CZ" sz="2400" i="1" u="sng" dirty="0" smtClean="0"/>
              <a:t>prezentovaná nebo zveřejněná </a:t>
            </a:r>
            <a:r>
              <a:rPr lang="cs-CZ" sz="2400" i="1" dirty="0" smtClean="0"/>
              <a:t>v účetní závěrce</a:t>
            </a:r>
            <a:r>
              <a:rPr lang="cs-CZ" sz="2400" dirty="0" smtClean="0"/>
              <a:t>, která je dle úsudku auditora natolik důležitá, že je zásadní pro pochopení účetní závěrky jejím uživatelem</a:t>
            </a:r>
          </a:p>
          <a:p>
            <a:pPr eaLnBrk="1" hangingPunct="1">
              <a:buClr>
                <a:srgbClr val="FF0000"/>
              </a:buClr>
              <a:buFont typeface="Wingdings" pitchFamily="2" charset="2"/>
              <a:buChar char="Ø"/>
              <a:defRPr/>
            </a:pPr>
            <a:r>
              <a:rPr lang="cs-CZ" sz="2400" dirty="0" smtClean="0"/>
              <a:t>Upozorňujeme </a:t>
            </a:r>
            <a:r>
              <a:rPr lang="cs-CZ" sz="2400" dirty="0"/>
              <a:t>na bod X </a:t>
            </a:r>
            <a:r>
              <a:rPr lang="cs-CZ" sz="2400" dirty="0" smtClean="0"/>
              <a:t>přílohy účetní závěrky </a:t>
            </a:r>
            <a:r>
              <a:rPr lang="cs-CZ" sz="2400" dirty="0"/>
              <a:t>popisující </a:t>
            </a:r>
            <a:r>
              <a:rPr lang="cs-CZ" sz="2400" dirty="0" smtClean="0"/>
              <a:t>důsledky </a:t>
            </a:r>
            <a:r>
              <a:rPr lang="cs-CZ" sz="2400" dirty="0"/>
              <a:t>požáru, k </a:t>
            </a:r>
            <a:r>
              <a:rPr lang="cs-CZ" sz="2400" dirty="0" smtClean="0"/>
              <a:t>němuž </a:t>
            </a:r>
            <a:r>
              <a:rPr lang="cs-CZ" sz="2400" dirty="0"/>
              <a:t>došlo </a:t>
            </a:r>
            <a:r>
              <a:rPr lang="cs-CZ" sz="2400" dirty="0" smtClean="0"/>
              <a:t>ve výrobním závodě společnosti </a:t>
            </a:r>
            <a:r>
              <a:rPr lang="cs-CZ" sz="2400" dirty="0"/>
              <a:t>ABC. Náš výrok není v souvislosti s touto záležitostí modifikován</a:t>
            </a:r>
            <a:r>
              <a:rPr lang="cs-CZ" sz="2400" dirty="0" smtClean="0"/>
              <a:t>.</a:t>
            </a:r>
          </a:p>
          <a:p>
            <a:pPr eaLnBrk="1" hangingPunct="1">
              <a:buClr>
                <a:srgbClr val="FF0000"/>
              </a:buClr>
              <a:buFont typeface="Wingdings" pitchFamily="2" charset="2"/>
              <a:buChar char="Ø"/>
              <a:defRPr/>
            </a:pPr>
            <a:r>
              <a:rPr lang="cs-CZ" sz="2200" dirty="0"/>
              <a:t>n</a:t>
            </a:r>
            <a:r>
              <a:rPr lang="cs-CZ" sz="2200" dirty="0" smtClean="0"/>
              <a:t>apř. nejistota výsledku výjimečného soudního sporu, události, které nejsou pod přímou kontrolou, závažná katastrofa s dopadem na finanční pozici</a:t>
            </a:r>
          </a:p>
        </p:txBody>
      </p:sp>
    </p:spTree>
    <p:extLst>
      <p:ext uri="{BB962C8B-B14F-4D97-AF65-F5344CB8AC3E}">
        <p14:creationId xmlns:p14="http://schemas.microsoft.com/office/powerpoint/2010/main" val="210106353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ovéPole 1"/>
          <p:cNvSpPr txBox="1"/>
          <p:nvPr/>
        </p:nvSpPr>
        <p:spPr>
          <a:xfrm>
            <a:off x="323528" y="548680"/>
            <a:ext cx="8496944" cy="6247864"/>
          </a:xfrm>
          <a:prstGeom prst="rect">
            <a:avLst/>
          </a:prstGeom>
          <a:noFill/>
        </p:spPr>
        <p:txBody>
          <a:bodyPr wrap="square" rtlCol="0">
            <a:spAutoFit/>
          </a:bodyPr>
          <a:lstStyle/>
          <a:p>
            <a:r>
              <a:rPr lang="cs-CZ" sz="2000" dirty="0"/>
              <a:t>Ústavní soud ve svém nálezu sp. zn. </a:t>
            </a:r>
            <a:r>
              <a:rPr lang="cs-CZ" sz="2000" dirty="0" err="1"/>
              <a:t>Pl</a:t>
            </a:r>
            <a:r>
              <a:rPr lang="cs-CZ" sz="2000" dirty="0"/>
              <a:t>. ÚS 40/06 ze dne 14. 10. 2008 (N 171/51 </a:t>
            </a:r>
            <a:r>
              <a:rPr lang="cs-CZ" sz="2000" dirty="0" err="1"/>
              <a:t>SbNU</a:t>
            </a:r>
            <a:r>
              <a:rPr lang="cs-CZ" sz="2000" dirty="0"/>
              <a:t> 93; 6/2009 Sb.) zamítl návrh skupiny senátorů na zrušení příslušného ustanovení zákona č. 220/1991 Sb., jež ukládá každému lékaři, který vykonává na území České republiky lékařské povolání v léčebné a preventivní péči, povinnost být členem České lékařské komory. V odůvodnění soud konstatuje s odkazem na svou předchozí judikaturu, že se jedná o problematiku týkající se </a:t>
            </a:r>
            <a:r>
              <a:rPr lang="cs-CZ" sz="2000" u="sng" dirty="0"/>
              <a:t>tzv. zájmové samosprávy, konkrétně profesních komor s povinným členstvím</a:t>
            </a:r>
            <a:r>
              <a:rPr lang="cs-CZ" sz="2000" dirty="0"/>
              <a:t>, sdružujících samostatně výdělečné fyzické osoby v určitých povoláních, kde je dán </a:t>
            </a:r>
            <a:r>
              <a:rPr lang="cs-CZ" sz="2000" i="1" u="sng" dirty="0"/>
              <a:t>silný veřejný zájem na jejich řádném výkonu</a:t>
            </a:r>
            <a:r>
              <a:rPr lang="cs-CZ" sz="2000" dirty="0"/>
              <a:t>. Tyto komory jsou právnickými osobami veřejného práva, zřizované zákonem, vybavené oprávněním vydávat různé vnitřní předpisy pro komoru a její členy, kteří se jim musí s ohledem na povinné členství podřídit. </a:t>
            </a:r>
            <a:r>
              <a:rPr lang="cs-CZ" sz="2000" u="sng" dirty="0"/>
              <a:t>Komora tak nad těmito členy - příslušníky určitého profesního stavu - vykonává určitá mocenská oprávnění, mezi něž typicky patří </a:t>
            </a:r>
            <a:r>
              <a:rPr lang="cs-CZ" sz="2000" i="1" u="sng" dirty="0"/>
              <a:t>kárná pravomoc</a:t>
            </a:r>
            <a:r>
              <a:rPr lang="cs-CZ" sz="2000" u="sng" dirty="0"/>
              <a:t>. </a:t>
            </a:r>
            <a:r>
              <a:rPr lang="cs-CZ" sz="2000" dirty="0"/>
              <a:t>Jestliže Česká lékařská komora podle zákona dbá, aby její členové vykonávali své povolání odborně, v souladu s jeho etikou a způsobem stanoveným zákony a řády komory, resp. </a:t>
            </a:r>
            <a:r>
              <a:rPr lang="cs-CZ" sz="2000" i="1" u="sng" dirty="0"/>
              <a:t>zaručuje odbornost svých členů a potvrzuje splnění podmínek k výkonu lékařského povolání</a:t>
            </a:r>
            <a:r>
              <a:rPr lang="cs-CZ" sz="2000" u="sng" dirty="0"/>
              <a:t> podle zvláštních předpisů, pak </a:t>
            </a:r>
            <a:r>
              <a:rPr lang="cs-CZ" sz="2000" i="1" u="sng" dirty="0"/>
              <a:t>účelem jejího zřízení je zajištění řádného výkonu lékařského povolání vůbec</a:t>
            </a:r>
            <a:r>
              <a:rPr lang="cs-CZ" sz="2000" dirty="0"/>
              <a:t>, a se zřetelem k jeho povaze (ochrana veřejného zdraví) i </a:t>
            </a:r>
            <a:r>
              <a:rPr lang="cs-CZ" sz="2000" i="1" dirty="0"/>
              <a:t>plnění </a:t>
            </a:r>
            <a:r>
              <a:rPr lang="cs-CZ" sz="2000" i="1" u="sng" dirty="0"/>
              <a:t>veřejnoprávních úkolů</a:t>
            </a:r>
            <a:r>
              <a:rPr lang="cs-CZ" sz="2000" i="1" dirty="0"/>
              <a:t> k ochraně veřejnosti</a:t>
            </a:r>
            <a:r>
              <a:rPr lang="cs-CZ" sz="2000" dirty="0" smtClean="0"/>
              <a:t>.</a:t>
            </a:r>
            <a:endParaRPr lang="cs-CZ" sz="2000" dirty="0"/>
          </a:p>
        </p:txBody>
      </p:sp>
    </p:spTree>
    <p:extLst>
      <p:ext uri="{BB962C8B-B14F-4D97-AF65-F5344CB8AC3E}">
        <p14:creationId xmlns:p14="http://schemas.microsoft.com/office/powerpoint/2010/main" val="2218295957"/>
      </p:ext>
    </p:extLst>
  </p:cSld>
  <p:clrMapOvr>
    <a:masterClrMapping/>
  </p:clrMapOvr>
  <p:transition advTm="166369">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cs typeface="Times New Roman" pitchFamily="18" charset="0"/>
              </a:rPr>
              <a:t>J</a:t>
            </a:r>
            <a:r>
              <a:rPr lang="cs-CZ" dirty="0" smtClean="0">
                <a:cs typeface="Times New Roman" pitchFamily="18" charset="0"/>
              </a:rPr>
              <a:t>iné </a:t>
            </a:r>
            <a:r>
              <a:rPr lang="cs-CZ" dirty="0">
                <a:cs typeface="Times New Roman" pitchFamily="18" charset="0"/>
              </a:rPr>
              <a:t>skutečnosti</a:t>
            </a:r>
            <a:endParaRPr lang="cs-CZ" dirty="0"/>
          </a:p>
        </p:txBody>
      </p:sp>
      <p:sp>
        <p:nvSpPr>
          <p:cNvPr id="3" name="Zástupný symbol pro obsah 2"/>
          <p:cNvSpPr>
            <a:spLocks noGrp="1"/>
          </p:cNvSpPr>
          <p:nvPr>
            <p:ph idx="1"/>
          </p:nvPr>
        </p:nvSpPr>
        <p:spPr>
          <a:xfrm>
            <a:off x="685800" y="1981200"/>
            <a:ext cx="7772400" cy="4472136"/>
          </a:xfrm>
        </p:spPr>
        <p:txBody>
          <a:bodyPr/>
          <a:lstStyle/>
          <a:p>
            <a:pPr marL="0" indent="0" eaLnBrk="1" hangingPunct="1">
              <a:buNone/>
              <a:defRPr/>
            </a:pPr>
            <a:r>
              <a:rPr lang="cs-CZ" sz="2400" u="sng" dirty="0"/>
              <a:t>Odstavec obsahující jiné skutečnosti ve zprávě auditora</a:t>
            </a:r>
          </a:p>
          <a:p>
            <a:pPr eaLnBrk="1" hangingPunct="1">
              <a:buClr>
                <a:srgbClr val="FF0000"/>
              </a:buClr>
              <a:buFont typeface="Wingdings" pitchFamily="2" charset="2"/>
              <a:buChar char="Ø"/>
              <a:defRPr/>
            </a:pPr>
            <a:r>
              <a:rPr lang="cs-CZ" sz="2400" i="1" dirty="0"/>
              <a:t>skutečnost, která </a:t>
            </a:r>
            <a:r>
              <a:rPr lang="cs-CZ" sz="2400" i="1" u="sng" dirty="0"/>
              <a:t>není</a:t>
            </a:r>
            <a:r>
              <a:rPr lang="cs-CZ" sz="2400" i="1" dirty="0"/>
              <a:t> prezentována nebo zveřejněna v účetní závěrce</a:t>
            </a:r>
            <a:r>
              <a:rPr lang="cs-CZ" sz="2400" dirty="0"/>
              <a:t>, avšak je dle úsudku auditora relevantní pro uživatele k pochopení auditu, odpovědností auditora nebo zprávy </a:t>
            </a:r>
            <a:r>
              <a:rPr lang="cs-CZ" sz="2400" dirty="0" smtClean="0"/>
              <a:t>auditora</a:t>
            </a:r>
          </a:p>
          <a:p>
            <a:pPr eaLnBrk="1" hangingPunct="1">
              <a:buClr>
                <a:srgbClr val="FF0000"/>
              </a:buClr>
              <a:buFont typeface="Wingdings" pitchFamily="2" charset="2"/>
              <a:buChar char="Ø"/>
              <a:defRPr/>
            </a:pPr>
            <a:r>
              <a:rPr lang="cs-CZ" sz="2400" dirty="0" smtClean="0"/>
              <a:t>Účetní závěrku společnosti </a:t>
            </a:r>
            <a:r>
              <a:rPr lang="cs-CZ" sz="2400" dirty="0"/>
              <a:t>k 31. 12. 20X0 </a:t>
            </a:r>
            <a:r>
              <a:rPr lang="cs-CZ" sz="2400" dirty="0" smtClean="0"/>
              <a:t>ověřoval </a:t>
            </a:r>
            <a:r>
              <a:rPr lang="cs-CZ" sz="2400" dirty="0"/>
              <a:t>jiný auditor, který ve své </a:t>
            </a:r>
            <a:r>
              <a:rPr lang="cs-CZ" sz="2400" dirty="0" smtClean="0"/>
              <a:t>zprávě </a:t>
            </a:r>
            <a:r>
              <a:rPr lang="cs-CZ" sz="2400" dirty="0"/>
              <a:t>ze dne </a:t>
            </a:r>
            <a:r>
              <a:rPr lang="cs-CZ" sz="2400" dirty="0" smtClean="0"/>
              <a:t>31.3.20X1 </a:t>
            </a:r>
            <a:r>
              <a:rPr lang="cs-CZ" sz="2400" dirty="0"/>
              <a:t>vydal k této </a:t>
            </a:r>
            <a:r>
              <a:rPr lang="cs-CZ" sz="2400" dirty="0" smtClean="0"/>
              <a:t>závěrce </a:t>
            </a:r>
            <a:r>
              <a:rPr lang="cs-CZ" sz="2400" dirty="0"/>
              <a:t>výrok bez výhrad</a:t>
            </a:r>
            <a:r>
              <a:rPr lang="cs-CZ" sz="2400" dirty="0" smtClean="0"/>
              <a:t>.</a:t>
            </a:r>
          </a:p>
          <a:p>
            <a:pPr eaLnBrk="1" hangingPunct="1">
              <a:buClr>
                <a:srgbClr val="FF0000"/>
              </a:buClr>
              <a:buFont typeface="Wingdings" pitchFamily="2" charset="2"/>
              <a:buChar char="Ø"/>
              <a:defRPr/>
            </a:pPr>
            <a:r>
              <a:rPr lang="cs-CZ" sz="2300" dirty="0"/>
              <a:t>r</a:t>
            </a:r>
            <a:r>
              <a:rPr lang="cs-CZ" sz="2300" dirty="0" smtClean="0"/>
              <a:t>elevantní k pochopení auditu např. dvě účetní závěrky (dle českých a mezinárodních standardů), určení konkrétním uživatelům</a:t>
            </a:r>
            <a:endParaRPr lang="cs-CZ" sz="2300" dirty="0"/>
          </a:p>
          <a:p>
            <a:endParaRPr lang="cs-CZ" dirty="0"/>
          </a:p>
        </p:txBody>
      </p:sp>
    </p:spTree>
    <p:extLst>
      <p:ext uri="{BB962C8B-B14F-4D97-AF65-F5344CB8AC3E}">
        <p14:creationId xmlns:p14="http://schemas.microsoft.com/office/powerpoint/2010/main" val="1069710006"/>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defRPr/>
            </a:pPr>
            <a:r>
              <a:rPr lang="cs-CZ" sz="4000" dirty="0" smtClean="0">
                <a:effectLst>
                  <a:outerShdw blurRad="38100" dist="38100" dir="2700000" algn="tl">
                    <a:srgbClr val="000000">
                      <a:alpha val="43137"/>
                    </a:srgbClr>
                  </a:outerShdw>
                </a:effectLst>
                <a:cs typeface="Times New Roman" pitchFamily="18" charset="0"/>
              </a:rPr>
              <a:t>Ostatní informace </a:t>
            </a:r>
            <a:r>
              <a:rPr lang="cs-CZ" sz="4000" dirty="0">
                <a:effectLst>
                  <a:outerShdw blurRad="38100" dist="38100" dir="2700000" algn="tl">
                    <a:srgbClr val="000000">
                      <a:alpha val="43137"/>
                    </a:srgbClr>
                  </a:outerShdw>
                </a:effectLst>
              </a:rPr>
              <a:t>uvedené ve </a:t>
            </a:r>
            <a:r>
              <a:rPr lang="cs-CZ" sz="4000" dirty="0" smtClean="0">
                <a:effectLst>
                  <a:outerShdw blurRad="38100" dist="38100" dir="2700000" algn="tl">
                    <a:srgbClr val="000000">
                      <a:alpha val="43137"/>
                    </a:srgbClr>
                  </a:outerShdw>
                </a:effectLst>
              </a:rPr>
              <a:t>výroční zprávě</a:t>
            </a:r>
            <a:r>
              <a:rPr lang="cs-CZ" sz="4000" dirty="0" smtClean="0">
                <a:effectLst>
                  <a:outerShdw blurRad="38100" dist="38100" dir="2700000" algn="tl">
                    <a:srgbClr val="000000">
                      <a:alpha val="43137"/>
                    </a:srgbClr>
                  </a:outerShdw>
                </a:effectLst>
                <a:cs typeface="Times New Roman" pitchFamily="18" charset="0"/>
              </a:rPr>
              <a:t> </a:t>
            </a:r>
            <a:endParaRPr lang="cs-CZ" sz="4000" dirty="0" smtClean="0">
              <a:effectLst>
                <a:outerShdw blurRad="38100" dist="38100" dir="2700000" algn="tl">
                  <a:srgbClr val="000000">
                    <a:alpha val="43137"/>
                  </a:srgbClr>
                </a:outerShdw>
              </a:effectLst>
            </a:endParaRPr>
          </a:p>
        </p:txBody>
      </p:sp>
      <p:sp>
        <p:nvSpPr>
          <p:cNvPr id="229379" name="Rectangle 3"/>
          <p:cNvSpPr>
            <a:spLocks noGrp="1" noChangeArrowheads="1"/>
          </p:cNvSpPr>
          <p:nvPr>
            <p:ph idx="1"/>
          </p:nvPr>
        </p:nvSpPr>
        <p:spPr>
          <a:xfrm>
            <a:off x="685800" y="1772816"/>
            <a:ext cx="7772400" cy="4824536"/>
          </a:xfrm>
        </p:spPr>
        <p:txBody>
          <a:bodyPr/>
          <a:lstStyle/>
          <a:p>
            <a:pPr marL="0" indent="0" algn="just">
              <a:buNone/>
            </a:pPr>
            <a:r>
              <a:rPr lang="cs-CZ" sz="2200" dirty="0"/>
              <a:t>Ostatními informacemi jsou v souladu s § 2 písm. b) zákona o auditorech informace uvedené ve </a:t>
            </a:r>
            <a:r>
              <a:rPr lang="cs-CZ" sz="2200" u="sng" dirty="0"/>
              <a:t>výroční zprávě</a:t>
            </a:r>
            <a:r>
              <a:rPr lang="cs-CZ" sz="2200" dirty="0"/>
              <a:t> mimo účetní závěrku a naši zprávu auditora. Za ostatní informace odpovídá představenstvo Společnosti.</a:t>
            </a:r>
          </a:p>
          <a:p>
            <a:pPr marL="0" indent="0" algn="just">
              <a:buNone/>
            </a:pPr>
            <a:r>
              <a:rPr lang="cs-CZ" sz="2200" dirty="0"/>
              <a:t>Náš výrok k účetní závěrce se k ostatním informacím nevztahuje. Přesto je však součástí našich povinností souvisejících s auditem účetní závěrky seznámení se s ostatními informacemi a posouzení, zda ostatní informace nejsou ve významném (materiálním) nesouladu s účetní závěrkou či s našimi znalostmi o účetní jednotce získanými během provádění auditu nebo zda se jinak tyto informace nejeví jako významně (materiálně) nesprávné. Také posuzujeme, zda ostatní informace byly ve všech významných (materiálních) ohledech vypracovány v souladu s příslušnými právními předpisy. </a:t>
            </a:r>
            <a:endParaRPr lang="cs-CZ" sz="2200" dirty="0" smtClean="0"/>
          </a:p>
          <a:p>
            <a:pPr marL="0" indent="0" algn="just">
              <a:buNone/>
            </a:pPr>
            <a:endParaRPr lang="cs-CZ" sz="2200" dirty="0"/>
          </a:p>
          <a:p>
            <a:pPr marL="0" indent="0">
              <a:buNone/>
            </a:pPr>
            <a:endParaRPr lang="cs-CZ" sz="2100" dirty="0" smtClean="0"/>
          </a:p>
        </p:txBody>
      </p:sp>
    </p:spTree>
    <p:extLst>
      <p:ext uri="{BB962C8B-B14F-4D97-AF65-F5344CB8AC3E}">
        <p14:creationId xmlns:p14="http://schemas.microsoft.com/office/powerpoint/2010/main" val="2248071185"/>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effectLst>
                  <a:outerShdw blurRad="38100" dist="38100" dir="2700000" algn="tl">
                    <a:srgbClr val="000000">
                      <a:alpha val="43137"/>
                    </a:srgbClr>
                  </a:outerShdw>
                </a:effectLst>
                <a:cs typeface="Times New Roman" pitchFamily="18" charset="0"/>
              </a:rPr>
              <a:t>Ostatní informace </a:t>
            </a:r>
            <a:r>
              <a:rPr lang="cs-CZ" sz="4000" dirty="0">
                <a:effectLst>
                  <a:outerShdw blurRad="38100" dist="38100" dir="2700000" algn="tl">
                    <a:srgbClr val="000000">
                      <a:alpha val="43137"/>
                    </a:srgbClr>
                  </a:outerShdw>
                </a:effectLst>
              </a:rPr>
              <a:t>uvedené ve výroční zprávě</a:t>
            </a:r>
            <a:r>
              <a:rPr lang="cs-CZ" sz="4000" dirty="0">
                <a:effectLst>
                  <a:outerShdw blurRad="38100" dist="38100" dir="2700000" algn="tl">
                    <a:srgbClr val="000000">
                      <a:alpha val="43137"/>
                    </a:srgbClr>
                  </a:outerShdw>
                </a:effectLst>
                <a:cs typeface="Times New Roman" pitchFamily="18" charset="0"/>
              </a:rPr>
              <a:t> </a:t>
            </a:r>
            <a:endParaRPr lang="cs-CZ" sz="4000" dirty="0"/>
          </a:p>
        </p:txBody>
      </p:sp>
      <p:sp>
        <p:nvSpPr>
          <p:cNvPr id="3" name="Zástupný symbol pro obsah 2"/>
          <p:cNvSpPr>
            <a:spLocks noGrp="1"/>
          </p:cNvSpPr>
          <p:nvPr>
            <p:ph idx="1"/>
          </p:nvPr>
        </p:nvSpPr>
        <p:spPr>
          <a:xfrm>
            <a:off x="685800" y="1981200"/>
            <a:ext cx="7772400" cy="4688160"/>
          </a:xfrm>
        </p:spPr>
        <p:txBody>
          <a:bodyPr/>
          <a:lstStyle/>
          <a:p>
            <a:pPr marL="0" indent="0" algn="just">
              <a:buNone/>
            </a:pPr>
            <a:r>
              <a:rPr lang="cs-CZ" sz="2200" dirty="0"/>
              <a:t>Tímto posouzením se rozumí, zda ostatní informace splňují požadavky právních předpisů na formální náležitosti a postup vypracování ostatních informací v kontextu významnosti (</a:t>
            </a:r>
            <a:r>
              <a:rPr lang="cs-CZ" sz="2200" dirty="0" err="1"/>
              <a:t>materiality</a:t>
            </a:r>
            <a:r>
              <a:rPr lang="cs-CZ" sz="2200" dirty="0"/>
              <a:t>), tj. zda případné nedodržení uvedených požadavků by bylo způsobilé ovlivnit úsudek činěný na základě ostatních </a:t>
            </a:r>
            <a:r>
              <a:rPr lang="cs-CZ" sz="2200" dirty="0" smtClean="0"/>
              <a:t>informací. Na </a:t>
            </a:r>
            <a:r>
              <a:rPr lang="cs-CZ" sz="2200" dirty="0"/>
              <a:t>základě provedených postupů, do míry, již dokážeme posoudit, uvádíme, že</a:t>
            </a:r>
          </a:p>
          <a:p>
            <a:pPr lvl="0">
              <a:buClr>
                <a:srgbClr val="FF0000"/>
              </a:buClr>
              <a:buFont typeface="Wingdings" panose="05000000000000000000" pitchFamily="2" charset="2"/>
              <a:buChar char="Ø"/>
            </a:pPr>
            <a:r>
              <a:rPr lang="cs-CZ" sz="2200" dirty="0"/>
              <a:t>ostatní informace, které popisují skutečnosti, jež jsou též předmětem zobrazení v účetní závěrce, jsou ve všech významných (materiálních) ohledech v souladu s účetní závěrkou </a:t>
            </a:r>
            <a:r>
              <a:rPr lang="cs-CZ" sz="2200" dirty="0" smtClean="0"/>
              <a:t>a</a:t>
            </a:r>
          </a:p>
          <a:p>
            <a:pPr lvl="0">
              <a:buClr>
                <a:srgbClr val="FF0000"/>
              </a:buClr>
              <a:buFont typeface="Wingdings" panose="05000000000000000000" pitchFamily="2" charset="2"/>
              <a:buChar char="Ø"/>
            </a:pPr>
            <a:r>
              <a:rPr lang="cs-CZ" sz="2200" dirty="0" smtClean="0"/>
              <a:t>ostatní </a:t>
            </a:r>
            <a:r>
              <a:rPr lang="cs-CZ" sz="2200" dirty="0"/>
              <a:t>informace byly vypracovány v souladu s  právními předpisy.</a:t>
            </a:r>
          </a:p>
          <a:p>
            <a:endParaRPr lang="cs-CZ" dirty="0"/>
          </a:p>
        </p:txBody>
      </p:sp>
    </p:spTree>
    <p:extLst>
      <p:ext uri="{BB962C8B-B14F-4D97-AF65-F5344CB8AC3E}">
        <p14:creationId xmlns:p14="http://schemas.microsoft.com/office/powerpoint/2010/main" val="3894764464"/>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cs-CZ" sz="3600" smtClean="0">
                <a:cs typeface="Times New Roman" pitchFamily="18" charset="0"/>
              </a:rPr>
              <a:t>Odpov</a:t>
            </a:r>
            <a:r>
              <a:rPr lang="cs-CZ" sz="3600" smtClean="0"/>
              <a:t>ě</a:t>
            </a:r>
            <a:r>
              <a:rPr lang="cs-CZ" sz="3600" smtClean="0">
                <a:cs typeface="Times New Roman" pitchFamily="18" charset="0"/>
              </a:rPr>
              <a:t>dnost za ú</a:t>
            </a:r>
            <a:r>
              <a:rPr lang="cs-CZ" sz="3600" smtClean="0"/>
              <a:t>č</a:t>
            </a:r>
            <a:r>
              <a:rPr lang="cs-CZ" sz="3600" smtClean="0">
                <a:cs typeface="Times New Roman" pitchFamily="18" charset="0"/>
              </a:rPr>
              <a:t>etní záv</a:t>
            </a:r>
            <a:r>
              <a:rPr lang="cs-CZ" sz="3600" smtClean="0"/>
              <a:t>ě</a:t>
            </a:r>
            <a:r>
              <a:rPr lang="cs-CZ" sz="3600" smtClean="0">
                <a:cs typeface="Times New Roman" pitchFamily="18" charset="0"/>
              </a:rPr>
              <a:t>rku</a:t>
            </a:r>
            <a:r>
              <a:rPr lang="cs-CZ" smtClean="0"/>
              <a:t> </a:t>
            </a:r>
          </a:p>
        </p:txBody>
      </p:sp>
      <p:sp>
        <p:nvSpPr>
          <p:cNvPr id="43011" name="Rectangle 3"/>
          <p:cNvSpPr>
            <a:spLocks noGrp="1" noChangeArrowheads="1"/>
          </p:cNvSpPr>
          <p:nvPr>
            <p:ph idx="1"/>
          </p:nvPr>
        </p:nvSpPr>
        <p:spPr/>
        <p:txBody>
          <a:bodyPr/>
          <a:lstStyle/>
          <a:p>
            <a:pPr algn="just" eaLnBrk="1" hangingPunct="1">
              <a:buFont typeface="Wingdings" pitchFamily="2" charset="2"/>
              <a:buBlip>
                <a:blip r:embed="rId2"/>
              </a:buBlip>
            </a:pPr>
            <a:r>
              <a:rPr lang="cs-CZ" altLang="cs-CZ" sz="2400" dirty="0" smtClean="0"/>
              <a:t>ú</a:t>
            </a:r>
            <a:r>
              <a:rPr lang="cs-CZ" altLang="cs-CZ" sz="2400" dirty="0" smtClean="0">
                <a:cs typeface="Times New Roman" pitchFamily="18" charset="0"/>
              </a:rPr>
              <a:t>četní závěrka vyjadřuje stanovisko vedení účetní jednotky, které je odpovědné rovněž za provedení přiměřených účetních odhadů, volbu a uplatňování vhodných účetních zásad a zajištění vnitřních kontrol tak, aby účetní závěrka neobsahovala významné nesprávnosti</a:t>
            </a:r>
          </a:p>
          <a:p>
            <a:pPr algn="just" eaLnBrk="1" hangingPunct="1">
              <a:buFont typeface="Wingdings" pitchFamily="2" charset="2"/>
              <a:buBlip>
                <a:blip r:embed="rId2"/>
              </a:buBlip>
            </a:pPr>
            <a:r>
              <a:rPr lang="cs-CZ" altLang="cs-CZ" sz="2400" dirty="0">
                <a:cs typeface="Times New Roman" pitchFamily="18" charset="0"/>
              </a:rPr>
              <a:t>i</a:t>
            </a:r>
            <a:r>
              <a:rPr lang="cs-CZ" altLang="cs-CZ" sz="2400" dirty="0" smtClean="0">
                <a:cs typeface="Times New Roman" pitchFamily="18" charset="0"/>
              </a:rPr>
              <a:t> odpovědnost kontrolního orgánu</a:t>
            </a:r>
            <a:endParaRPr lang="cs-CZ" altLang="cs-CZ" sz="2400" dirty="0" smtClean="0"/>
          </a:p>
          <a:p>
            <a:pPr algn="just" eaLnBrk="1" hangingPunct="1">
              <a:buFont typeface="Wingdings" pitchFamily="2" charset="2"/>
              <a:buBlip>
                <a:blip r:embed="rId2"/>
              </a:buBlip>
            </a:pPr>
            <a:endParaRPr lang="cs-CZ" altLang="cs-CZ" sz="2400" dirty="0" smtClean="0"/>
          </a:p>
          <a:p>
            <a:pPr algn="just" eaLnBrk="1" hangingPunct="1">
              <a:buFont typeface="Wingdings" pitchFamily="2" charset="2"/>
              <a:buBlip>
                <a:blip r:embed="rId2"/>
              </a:buBlip>
            </a:pPr>
            <a:r>
              <a:rPr lang="cs-CZ" altLang="cs-CZ" sz="2400" dirty="0" smtClean="0"/>
              <a:t>o</a:t>
            </a:r>
            <a:r>
              <a:rPr lang="cs-CZ" altLang="cs-CZ" sz="2400" dirty="0" smtClean="0">
                <a:cs typeface="Times New Roman" pitchFamily="18" charset="0"/>
              </a:rPr>
              <a:t>dpovědností auditora je vydat na základě provedeného auditu </a:t>
            </a:r>
            <a:r>
              <a:rPr lang="cs-CZ" altLang="cs-CZ" sz="2400" u="sng" dirty="0" smtClean="0">
                <a:cs typeface="Times New Roman" pitchFamily="18" charset="0"/>
              </a:rPr>
              <a:t>výrok </a:t>
            </a:r>
            <a:r>
              <a:rPr lang="cs-CZ" altLang="cs-CZ" sz="2400" dirty="0" smtClean="0">
                <a:cs typeface="Times New Roman" pitchFamily="18" charset="0"/>
              </a:rPr>
              <a:t>k účetní závěrce</a:t>
            </a:r>
            <a:endParaRPr lang="cs-CZ" altLang="cs-CZ" sz="2400" dirty="0" smtClean="0"/>
          </a:p>
        </p:txBody>
      </p:sp>
    </p:spTree>
    <p:extLst>
      <p:ext uri="{BB962C8B-B14F-4D97-AF65-F5344CB8AC3E}">
        <p14:creationId xmlns:p14="http://schemas.microsoft.com/office/powerpoint/2010/main" val="3895087145"/>
      </p:ext>
    </p:extLst>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cs-CZ" smtClean="0">
                <a:cs typeface="Times New Roman" pitchFamily="18" charset="0"/>
              </a:rPr>
              <a:t>Výrok auditora</a:t>
            </a:r>
            <a:r>
              <a:rPr lang="cs-CZ" smtClean="0"/>
              <a:t> bez výhrad</a:t>
            </a:r>
          </a:p>
        </p:txBody>
      </p:sp>
      <p:sp>
        <p:nvSpPr>
          <p:cNvPr id="221187" name="Rectangle 3"/>
          <p:cNvSpPr>
            <a:spLocks noGrp="1" noChangeArrowheads="1"/>
          </p:cNvSpPr>
          <p:nvPr>
            <p:ph idx="1"/>
          </p:nvPr>
        </p:nvSpPr>
        <p:spPr>
          <a:xfrm>
            <a:off x="685800" y="1844824"/>
            <a:ext cx="7772400" cy="4680520"/>
          </a:xfrm>
        </p:spPr>
        <p:txBody>
          <a:bodyPr/>
          <a:lstStyle/>
          <a:p>
            <a:pPr algn="just" eaLnBrk="1" hangingPunct="1">
              <a:lnSpc>
                <a:spcPct val="90000"/>
              </a:lnSpc>
              <a:buFont typeface="Wingdings" pitchFamily="2" charset="2"/>
              <a:buBlip>
                <a:blip r:embed="rId2"/>
              </a:buBlip>
              <a:defRPr/>
            </a:pPr>
            <a:r>
              <a:rPr lang="cs-CZ" sz="2300" dirty="0" smtClean="0">
                <a:cs typeface="Times New Roman" pitchFamily="18" charset="0"/>
              </a:rPr>
              <a:t>vydá auditor v případě, že dojde k závěru, že účetní závěrka v souladu s příslušným rámcem účetního výkaznictví podává věrný a poctivý obraz, resp. ve všech významných ohledech věrně zobrazuje informace, které sdělovat má a které jsou definovány použitým rámcem účetního výkaznictví</a:t>
            </a:r>
          </a:p>
          <a:p>
            <a:pPr eaLnBrk="1" hangingPunct="1">
              <a:lnSpc>
                <a:spcPct val="90000"/>
              </a:lnSpc>
              <a:buFont typeface="Wingdings" pitchFamily="2" charset="2"/>
              <a:buBlip>
                <a:blip r:embed="rId2"/>
              </a:buBlip>
              <a:defRPr/>
            </a:pPr>
            <a:r>
              <a:rPr lang="cs-CZ" sz="2300" i="1" dirty="0" smtClean="0"/>
              <a:t>Podle našeho názoru účetní závěrka ve všech významných (materiálních) ohledech věrně zobrazuje finanční pozici společnosti ABC k 31. 12. 20X1 a její finanční výkonnost a peněžní toky za rok končící 31. 12. 20X1 v souladu s mezinárodními standardy účetního výkaznictví.</a:t>
            </a:r>
          </a:p>
          <a:p>
            <a:pPr eaLnBrk="1" hangingPunct="1">
              <a:lnSpc>
                <a:spcPct val="90000"/>
              </a:lnSpc>
              <a:buBlip>
                <a:blip r:embed="rId2"/>
              </a:buBlip>
              <a:defRPr/>
            </a:pPr>
            <a:r>
              <a:rPr lang="cs-CZ" sz="2300" dirty="0"/>
              <a:t>Nesprávnosti včetně opomenutí jsou považovány </a:t>
            </a:r>
            <a:r>
              <a:rPr lang="cs-CZ" sz="2300" b="1" dirty="0"/>
              <a:t>za </a:t>
            </a:r>
            <a:r>
              <a:rPr lang="cs-CZ" sz="2300" b="1" u="sng" dirty="0"/>
              <a:t>významné (materiální)</a:t>
            </a:r>
            <a:r>
              <a:rPr lang="cs-CZ" sz="2300" u="sng" dirty="0"/>
              <a:t>, </a:t>
            </a:r>
            <a:r>
              <a:rPr lang="cs-CZ" sz="2300" dirty="0"/>
              <a:t>jestliže je možné přiměřeně očekávat, že jednotlivě nebo v součtu </a:t>
            </a:r>
            <a:r>
              <a:rPr lang="cs-CZ" sz="2300" b="1" i="1" u="sng" dirty="0"/>
              <a:t>ovlivní ekonomická rozhodnutí uživatelů přijatá na základě účetní závěrky</a:t>
            </a:r>
            <a:r>
              <a:rPr lang="cs-CZ" sz="2300" dirty="0" smtClean="0"/>
              <a:t>.</a:t>
            </a:r>
            <a:endParaRPr lang="cs-CZ" sz="2300" b="1" dirty="0"/>
          </a:p>
        </p:txBody>
      </p:sp>
    </p:spTree>
    <p:extLst>
      <p:ext uri="{BB962C8B-B14F-4D97-AF65-F5344CB8AC3E}">
        <p14:creationId xmlns:p14="http://schemas.microsoft.com/office/powerpoint/2010/main" val="1379262713"/>
      </p:ext>
    </p:extLst>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Skute</a:t>
            </a:r>
            <a:r>
              <a:rPr lang="cs-CZ" sz="3600" smtClean="0">
                <a:solidFill>
                  <a:srgbClr val="FFCC00"/>
                </a:solidFill>
              </a:rPr>
              <a:t>č</a:t>
            </a:r>
            <a:r>
              <a:rPr lang="cs-CZ" sz="3600" smtClean="0">
                <a:solidFill>
                  <a:srgbClr val="FFCC00"/>
                </a:solidFill>
                <a:cs typeface="Times New Roman" pitchFamily="18" charset="0"/>
              </a:rPr>
              <a:t>nosti ovliv</a:t>
            </a:r>
            <a:r>
              <a:rPr lang="cs-CZ" sz="3600" smtClean="0">
                <a:solidFill>
                  <a:srgbClr val="FFCC00"/>
                </a:solidFill>
              </a:rPr>
              <a:t>ň</a:t>
            </a:r>
            <a:r>
              <a:rPr lang="cs-CZ" sz="3600" smtClean="0">
                <a:solidFill>
                  <a:srgbClr val="FFCC00"/>
                </a:solidFill>
                <a:cs typeface="Times New Roman" pitchFamily="18" charset="0"/>
              </a:rPr>
              <a:t>ující výrok auditora</a:t>
            </a:r>
            <a:r>
              <a:rPr lang="cs-CZ" i="1" smtClean="0">
                <a:solidFill>
                  <a:srgbClr val="000000"/>
                </a:solidFill>
                <a:effectLst>
                  <a:outerShdw blurRad="38100" dist="38100" dir="2700000" algn="tl">
                    <a:srgbClr val="FFFFFF"/>
                  </a:outerShdw>
                </a:effectLst>
                <a:cs typeface="Times New Roman" pitchFamily="18" charset="0"/>
              </a:rPr>
              <a:t> </a:t>
            </a:r>
          </a:p>
        </p:txBody>
      </p:sp>
      <p:sp>
        <p:nvSpPr>
          <p:cNvPr id="45059" name="Rectangle 3"/>
          <p:cNvSpPr>
            <a:spLocks noGrp="1" noChangeArrowheads="1"/>
          </p:cNvSpPr>
          <p:nvPr>
            <p:ph idx="1"/>
          </p:nvPr>
        </p:nvSpPr>
        <p:spPr/>
        <p:txBody>
          <a:bodyPr/>
          <a:lstStyle/>
          <a:p>
            <a:pPr algn="just" eaLnBrk="1" hangingPunct="1">
              <a:lnSpc>
                <a:spcPct val="90000"/>
              </a:lnSpc>
              <a:buFont typeface="Wingdings" pitchFamily="2" charset="2"/>
              <a:buNone/>
            </a:pPr>
            <a:r>
              <a:rPr lang="cs-CZ" altLang="cs-CZ" sz="2200" u="sng" smtClean="0">
                <a:cs typeface="Times New Roman" pitchFamily="18" charset="0"/>
              </a:rPr>
              <a:t>Nejistota</a:t>
            </a:r>
          </a:p>
          <a:p>
            <a:pPr algn="just" eaLnBrk="1" hangingPunct="1">
              <a:lnSpc>
                <a:spcPct val="90000"/>
              </a:lnSpc>
              <a:buClr>
                <a:schemeClr val="hlink"/>
              </a:buClr>
              <a:buFont typeface="Wingdings" pitchFamily="2" charset="2"/>
              <a:buChar char="Ø"/>
            </a:pPr>
            <a:r>
              <a:rPr lang="cs-CZ" altLang="cs-CZ" sz="2200" smtClean="0"/>
              <a:t>e</a:t>
            </a:r>
            <a:r>
              <a:rPr lang="cs-CZ" altLang="cs-CZ" sz="2200" smtClean="0">
                <a:cs typeface="Times New Roman" pitchFamily="18" charset="0"/>
              </a:rPr>
              <a:t>xistuje </a:t>
            </a:r>
            <a:r>
              <a:rPr lang="cs-CZ" altLang="cs-CZ" sz="2200" u="sng" smtClean="0">
                <a:cs typeface="Times New Roman" pitchFamily="18" charset="0"/>
              </a:rPr>
              <a:t>omezení rozsahu auditu</a:t>
            </a:r>
            <a:r>
              <a:rPr lang="cs-CZ" altLang="cs-CZ" sz="2200" smtClean="0">
                <a:cs typeface="Times New Roman" pitchFamily="18" charset="0"/>
              </a:rPr>
              <a:t>, které může být způsobeno požadavkem</a:t>
            </a:r>
            <a:r>
              <a:rPr lang="cs-CZ" altLang="cs-CZ" sz="2200" smtClean="0"/>
              <a:t> </a:t>
            </a:r>
            <a:r>
              <a:rPr lang="cs-CZ" altLang="cs-CZ" sz="2200" smtClean="0">
                <a:cs typeface="Times New Roman" pitchFamily="18" charset="0"/>
              </a:rPr>
              <a:t>účetní</a:t>
            </a:r>
            <a:r>
              <a:rPr lang="cs-CZ" altLang="cs-CZ" sz="2200" smtClean="0"/>
              <a:t> </a:t>
            </a:r>
            <a:r>
              <a:rPr lang="cs-CZ" altLang="cs-CZ" sz="2200" smtClean="0">
                <a:cs typeface="Times New Roman" pitchFamily="18" charset="0"/>
              </a:rPr>
              <a:t>jednotky, aby nebyl proveden určitý nezbytný auditorský postup, ale i jinými okolnostmi (například je-li jmenování auditora načasováno tak, že se auditor nemůže zúčastnit fyzické inventury</a:t>
            </a:r>
            <a:r>
              <a:rPr lang="cs-CZ" altLang="cs-CZ" sz="2200" smtClean="0"/>
              <a:t>), </a:t>
            </a:r>
            <a:r>
              <a:rPr lang="cs-CZ" altLang="cs-CZ" sz="2200" smtClean="0">
                <a:cs typeface="Times New Roman" pitchFamily="18" charset="0"/>
              </a:rPr>
              <a:t>také v případě, že účetní záznamy účetní jednotky nejsou dostatečné nebo pokud auditor není schopen provést nezbytný auditorský postup</a:t>
            </a:r>
            <a:r>
              <a:rPr lang="cs-CZ" altLang="cs-CZ" sz="2200" smtClean="0"/>
              <a:t>, a to ani </a:t>
            </a:r>
            <a:r>
              <a:rPr lang="cs-CZ" altLang="cs-CZ" sz="2200" smtClean="0">
                <a:cs typeface="Times New Roman" pitchFamily="18" charset="0"/>
              </a:rPr>
              <a:t>alternativní</a:t>
            </a:r>
            <a:r>
              <a:rPr lang="cs-CZ" altLang="cs-CZ" sz="2200" smtClean="0"/>
              <a:t>mi</a:t>
            </a:r>
            <a:r>
              <a:rPr lang="cs-CZ" altLang="cs-CZ" sz="2200" smtClean="0">
                <a:cs typeface="Times New Roman" pitchFamily="18" charset="0"/>
              </a:rPr>
              <a:t> postupy</a:t>
            </a:r>
          </a:p>
          <a:p>
            <a:pPr eaLnBrk="1" hangingPunct="1">
              <a:lnSpc>
                <a:spcPct val="90000"/>
              </a:lnSpc>
              <a:buFont typeface="Wingdings" pitchFamily="2" charset="2"/>
              <a:buNone/>
            </a:pPr>
            <a:r>
              <a:rPr lang="cs-CZ" altLang="cs-CZ" sz="2200" i="1" smtClean="0">
                <a:cs typeface="Times New Roman" pitchFamily="18" charset="0"/>
              </a:rPr>
              <a:t>Nesouhlas</a:t>
            </a:r>
          </a:p>
          <a:p>
            <a:pPr algn="just" eaLnBrk="1" hangingPunct="1">
              <a:lnSpc>
                <a:spcPct val="90000"/>
              </a:lnSpc>
              <a:buClr>
                <a:schemeClr val="hlink"/>
              </a:buClr>
              <a:buFont typeface="Wingdings" pitchFamily="2" charset="2"/>
              <a:buChar char="Ø"/>
            </a:pPr>
            <a:r>
              <a:rPr lang="cs-CZ" altLang="cs-CZ" sz="2200" smtClean="0"/>
              <a:t>a</a:t>
            </a:r>
            <a:r>
              <a:rPr lang="cs-CZ" altLang="cs-CZ" sz="2200" smtClean="0">
                <a:cs typeface="Times New Roman" pitchFamily="18" charset="0"/>
              </a:rPr>
              <a:t>uditor </a:t>
            </a:r>
            <a:r>
              <a:rPr lang="cs-CZ" altLang="cs-CZ" sz="2200" u="sng" smtClean="0">
                <a:cs typeface="Times New Roman" pitchFamily="18" charset="0"/>
              </a:rPr>
              <a:t>není ve shodě</a:t>
            </a:r>
            <a:r>
              <a:rPr lang="cs-CZ" altLang="cs-CZ" sz="2200" smtClean="0">
                <a:cs typeface="Times New Roman" pitchFamily="18" charset="0"/>
              </a:rPr>
              <a:t> s vedením účetní jednotky, pokud jde o vhodnost zvolených účetních postupů, metody jejich aplikace nebo přiměřenost informací zveřejněných v příloze k účetní závěrce</a:t>
            </a:r>
            <a:endParaRPr lang="cs-CZ" altLang="cs-CZ" sz="2200" smtClean="0"/>
          </a:p>
        </p:txBody>
      </p:sp>
    </p:spTree>
    <p:extLst>
      <p:ext uri="{BB962C8B-B14F-4D97-AF65-F5344CB8AC3E}">
        <p14:creationId xmlns:p14="http://schemas.microsoft.com/office/powerpoint/2010/main" val="2973063501"/>
      </p:ext>
    </p:extLst>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2757" name="Group 69"/>
          <p:cNvGraphicFramePr>
            <a:graphicFrameLocks noGrp="1"/>
          </p:cNvGraphicFramePr>
          <p:nvPr>
            <p:ph type="tbl" idx="1"/>
            <p:extLst>
              <p:ext uri="{D42A27DB-BD31-4B8C-83A1-F6EECF244321}">
                <p14:modId xmlns:p14="http://schemas.microsoft.com/office/powerpoint/2010/main" val="3474617998"/>
              </p:ext>
            </p:extLst>
          </p:nvPr>
        </p:nvGraphicFramePr>
        <p:xfrm>
          <a:off x="685800" y="685801"/>
          <a:ext cx="7772400" cy="5479503"/>
        </p:xfrm>
        <a:graphic>
          <a:graphicData uri="http://schemas.openxmlformats.org/drawingml/2006/table">
            <a:tbl>
              <a:tblPr/>
              <a:tblGrid>
                <a:gridCol w="2590800"/>
                <a:gridCol w="2590800"/>
                <a:gridCol w="2590800"/>
              </a:tblGrid>
              <a:tr h="844749">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1" u="none" strike="noStrike" cap="none" normalizeH="0" baseline="0" dirty="0" smtClean="0">
                          <a:ln>
                            <a:noFill/>
                          </a:ln>
                          <a:solidFill>
                            <a:schemeClr val="tx1"/>
                          </a:solidFill>
                          <a:effectLst/>
                          <a:latin typeface="+mn-lt"/>
                        </a:rPr>
                        <a:t>Charakter záležitosti zakládající  důvod pro  modifikaci</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1" u="none" strike="noStrike" cap="none" normalizeH="0" baseline="0" dirty="0" smtClean="0">
                          <a:ln>
                            <a:noFill/>
                          </a:ln>
                          <a:solidFill>
                            <a:schemeClr val="tx1"/>
                          </a:solidFill>
                          <a:effectLst/>
                          <a:latin typeface="+mn-lt"/>
                        </a:rPr>
                        <a:t>Úsudek auditora ohledně dopadu nebo možného dopadu na účetní závěrku</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r>
              <a:tr h="1326257">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1" u="none" strike="noStrike" cap="none" normalizeH="0" baseline="0" dirty="0" smtClean="0">
                          <a:ln>
                            <a:noFill/>
                          </a:ln>
                          <a:solidFill>
                            <a:schemeClr val="tx1"/>
                          </a:solidFill>
                          <a:effectLst/>
                          <a:latin typeface="+mn-lt"/>
                        </a:rPr>
                        <a:t>Významný (materiální), ale nikoli s rozsáhlý</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1" u="none" strike="noStrike" cap="none" normalizeH="0" baseline="0" dirty="0" smtClean="0">
                          <a:ln>
                            <a:noFill/>
                          </a:ln>
                          <a:solidFill>
                            <a:schemeClr val="tx1"/>
                          </a:solidFill>
                          <a:effectLst/>
                          <a:latin typeface="Times New Roman" pitchFamily="18" charset="0"/>
                        </a:rPr>
                        <a:t>Významný  (materiální) a rozsáhlý</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365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0" u="none" strike="noStrike" cap="none" normalizeH="0" baseline="0" dirty="0" smtClean="0">
                          <a:ln>
                            <a:noFill/>
                          </a:ln>
                          <a:solidFill>
                            <a:schemeClr val="tx1"/>
                          </a:solidFill>
                          <a:effectLst/>
                          <a:latin typeface="+mn-lt"/>
                        </a:rPr>
                        <a:t>Účetní závěrka je významně (materiálně) nesprávná</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0" u="none" strike="noStrike" cap="none" normalizeH="0" baseline="0" dirty="0" smtClean="0">
                          <a:ln>
                            <a:noFill/>
                          </a:ln>
                          <a:solidFill>
                            <a:schemeClr val="tx1"/>
                          </a:solidFill>
                          <a:effectLst/>
                          <a:latin typeface="Times New Roman" pitchFamily="18" charset="0"/>
                        </a:rPr>
                        <a:t>Výrok s výhradou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0" u="none" strike="noStrike" cap="none" normalizeH="0" baseline="0" smtClean="0">
                          <a:ln>
                            <a:noFill/>
                          </a:ln>
                          <a:solidFill>
                            <a:schemeClr val="tx1"/>
                          </a:solidFill>
                          <a:effectLst/>
                          <a:latin typeface="Times New Roman" pitchFamily="18" charset="0"/>
                        </a:rPr>
                        <a:t>Záporný výrok</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484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0" u="none" strike="noStrike" cap="none" normalizeH="0" baseline="0" dirty="0" smtClean="0">
                          <a:ln>
                            <a:noFill/>
                          </a:ln>
                          <a:solidFill>
                            <a:schemeClr val="tx1"/>
                          </a:solidFill>
                          <a:effectLst/>
                          <a:latin typeface="+mn-lt"/>
                        </a:rPr>
                        <a:t>Nemožnost získat dostatečné a vhodné důkazní informace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0" u="none" strike="noStrike" cap="none" normalizeH="0" baseline="0" dirty="0" smtClean="0">
                          <a:ln>
                            <a:noFill/>
                          </a:ln>
                          <a:solidFill>
                            <a:schemeClr val="tx1"/>
                          </a:solidFill>
                          <a:effectLst/>
                          <a:latin typeface="Times New Roman" pitchFamily="18" charset="0"/>
                        </a:rPr>
                        <a:t>Výrok s výhradou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100" b="0" i="0" u="none" strike="noStrike" cap="none" normalizeH="0" baseline="0" dirty="0" smtClean="0">
                          <a:ln>
                            <a:noFill/>
                          </a:ln>
                          <a:solidFill>
                            <a:schemeClr val="tx1"/>
                          </a:solidFill>
                          <a:effectLst/>
                          <a:latin typeface="Times New Roman" pitchFamily="18" charset="0"/>
                        </a:rPr>
                        <a:t>Odmítnutí výroku</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62617184"/>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cs-CZ" sz="3600" dirty="0" smtClean="0">
                <a:latin typeface="Arial Unicode MS" pitchFamily="34" charset="-128"/>
              </a:rPr>
              <a:t>Významné (materiální) nesprávnosti</a:t>
            </a:r>
          </a:p>
        </p:txBody>
      </p:sp>
      <p:sp>
        <p:nvSpPr>
          <p:cNvPr id="47107" name="Rectangle 3"/>
          <p:cNvSpPr>
            <a:spLocks noGrp="1" noChangeArrowheads="1"/>
          </p:cNvSpPr>
          <p:nvPr>
            <p:ph idx="1"/>
          </p:nvPr>
        </p:nvSpPr>
        <p:spPr>
          <a:xfrm>
            <a:off x="685800" y="1981200"/>
            <a:ext cx="7772400" cy="4400128"/>
          </a:xfrm>
        </p:spPr>
        <p:txBody>
          <a:bodyPr/>
          <a:lstStyle/>
          <a:p>
            <a:pPr marL="0" indent="0">
              <a:buNone/>
            </a:pPr>
            <a:r>
              <a:rPr lang="cs-CZ" sz="2400" dirty="0"/>
              <a:t>Nesprávnosti včetně opomenutí jsou považovány </a:t>
            </a:r>
            <a:r>
              <a:rPr lang="cs-CZ" sz="2400" b="1" dirty="0"/>
              <a:t>za </a:t>
            </a:r>
            <a:r>
              <a:rPr lang="cs-CZ" sz="2400" b="1" u="sng" dirty="0"/>
              <a:t>významné (materiální)</a:t>
            </a:r>
            <a:r>
              <a:rPr lang="cs-CZ" sz="2400" u="sng" dirty="0"/>
              <a:t>, </a:t>
            </a:r>
            <a:r>
              <a:rPr lang="cs-CZ" sz="2400" dirty="0"/>
              <a:t>jestliže je možné přiměřeně očekávat, že jednotlivě nebo v součtu </a:t>
            </a:r>
            <a:r>
              <a:rPr lang="cs-CZ" sz="2400" b="1" i="1" u="sng" dirty="0"/>
              <a:t>ovlivní ekonomická rozhodnutí uživatelů přijatá na základě účetní </a:t>
            </a:r>
            <a:r>
              <a:rPr lang="cs-CZ" sz="2400" b="1" i="1" u="sng" dirty="0" smtClean="0"/>
              <a:t>závěrky</a:t>
            </a:r>
            <a:r>
              <a:rPr lang="cs-CZ" sz="2400" dirty="0" smtClean="0"/>
              <a:t>.</a:t>
            </a:r>
            <a:endParaRPr lang="cs-CZ" sz="2400" b="1" dirty="0" smtClean="0"/>
          </a:p>
          <a:p>
            <a:pPr marL="0" indent="0">
              <a:buNone/>
            </a:pPr>
            <a:endParaRPr lang="cs-CZ" sz="2400" dirty="0" smtClean="0"/>
          </a:p>
          <a:p>
            <a:pPr marL="0" indent="0">
              <a:buNone/>
            </a:pPr>
            <a:r>
              <a:rPr lang="cs-CZ" sz="2400" dirty="0" smtClean="0"/>
              <a:t>Rozsáhlý </a:t>
            </a:r>
            <a:r>
              <a:rPr lang="cs-CZ" sz="2400" dirty="0"/>
              <a:t>dopad – není omezen na jednotlivé prvky, příp. je, ale tyto tvoří podstatnou část účetní závěrky; pro uživatele zásadní pro porozumění</a:t>
            </a:r>
            <a:r>
              <a:rPr lang="cs-CZ" sz="2400" dirty="0" smtClean="0"/>
              <a:t>.</a:t>
            </a:r>
            <a:endParaRPr lang="cs-CZ" sz="2400" dirty="0"/>
          </a:p>
          <a:p>
            <a:pPr marL="0" indent="0">
              <a:buNone/>
            </a:pPr>
            <a:endParaRPr lang="cs-CZ" sz="2400" dirty="0" smtClean="0"/>
          </a:p>
          <a:p>
            <a:pPr marL="0" indent="0">
              <a:buNone/>
            </a:pPr>
            <a:r>
              <a:rPr lang="cs-CZ" sz="2400" dirty="0" smtClean="0">
                <a:hlinkClick r:id="rId2"/>
              </a:rPr>
              <a:t>https</a:t>
            </a:r>
            <a:r>
              <a:rPr lang="cs-CZ" sz="2400" dirty="0">
                <a:hlinkClick r:id="rId2"/>
              </a:rPr>
              <a:t>://</a:t>
            </a:r>
            <a:r>
              <a:rPr lang="cs-CZ" sz="2400" dirty="0" smtClean="0">
                <a:hlinkClick r:id="rId2"/>
              </a:rPr>
              <a:t>www.kacr.cz/file/5619/isa-705.pdf</a:t>
            </a:r>
            <a:endParaRPr lang="cs-CZ" sz="2400" dirty="0" smtClean="0"/>
          </a:p>
          <a:p>
            <a:pPr marL="0" indent="0">
              <a:buNone/>
            </a:pPr>
            <a:endParaRPr lang="cs-CZ" sz="2400" dirty="0"/>
          </a:p>
        </p:txBody>
      </p:sp>
    </p:spTree>
    <p:extLst>
      <p:ext uri="{BB962C8B-B14F-4D97-AF65-F5344CB8AC3E}">
        <p14:creationId xmlns:p14="http://schemas.microsoft.com/office/powerpoint/2010/main" val="4289488789"/>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cs-CZ" sz="3600" smtClean="0">
                <a:latin typeface="Arial Unicode MS" pitchFamily="34" charset="-128"/>
              </a:rPr>
              <a:t>Podstata významných (materiálních) nesprávností</a:t>
            </a:r>
          </a:p>
        </p:txBody>
      </p:sp>
      <p:sp>
        <p:nvSpPr>
          <p:cNvPr id="47107" name="Rectangle 3"/>
          <p:cNvSpPr>
            <a:spLocks noGrp="1" noChangeArrowheads="1"/>
          </p:cNvSpPr>
          <p:nvPr>
            <p:ph idx="1"/>
          </p:nvPr>
        </p:nvSpPr>
        <p:spPr>
          <a:xfrm>
            <a:off x="685800" y="1981200"/>
            <a:ext cx="7772400" cy="4400128"/>
          </a:xfrm>
        </p:spPr>
        <p:txBody>
          <a:bodyPr/>
          <a:lstStyle/>
          <a:p>
            <a:pPr marL="0" indent="0">
              <a:buNone/>
            </a:pPr>
            <a:r>
              <a:rPr lang="cs-CZ" sz="2400" dirty="0"/>
              <a:t>Nesprávnosti včetně opomenutí jsou považovány </a:t>
            </a:r>
            <a:r>
              <a:rPr lang="cs-CZ" sz="2400" b="1" dirty="0"/>
              <a:t>za </a:t>
            </a:r>
            <a:r>
              <a:rPr lang="cs-CZ" sz="2400" b="1" u="sng" dirty="0"/>
              <a:t>významné (materiální)</a:t>
            </a:r>
            <a:r>
              <a:rPr lang="cs-CZ" sz="2400" u="sng" dirty="0"/>
              <a:t>, </a:t>
            </a:r>
            <a:r>
              <a:rPr lang="cs-CZ" sz="2400" dirty="0"/>
              <a:t>jestliže je možné přiměřeně očekávat, že jednotlivě nebo v součtu </a:t>
            </a:r>
            <a:r>
              <a:rPr lang="cs-CZ" sz="2400" b="1" i="1" u="sng" dirty="0"/>
              <a:t>ovlivní ekonomická rozhodnutí uživatelů přijatá na základě účetní </a:t>
            </a:r>
            <a:r>
              <a:rPr lang="cs-CZ" sz="2400" b="1" i="1" u="sng" dirty="0" smtClean="0"/>
              <a:t>závěrky</a:t>
            </a:r>
            <a:r>
              <a:rPr lang="cs-CZ" sz="2400" dirty="0" smtClean="0"/>
              <a:t>.</a:t>
            </a:r>
            <a:endParaRPr lang="cs-CZ" sz="2400" b="1" dirty="0" smtClean="0"/>
          </a:p>
          <a:p>
            <a:pPr marL="0" indent="0">
              <a:buNone/>
            </a:pPr>
            <a:endParaRPr lang="cs-CZ" sz="2400" dirty="0" smtClean="0"/>
          </a:p>
          <a:p>
            <a:pPr marL="0" indent="0">
              <a:buNone/>
            </a:pPr>
            <a:r>
              <a:rPr lang="cs-CZ" sz="2400" dirty="0" smtClean="0"/>
              <a:t>Rozsáhlý </a:t>
            </a:r>
            <a:r>
              <a:rPr lang="cs-CZ" sz="2400" dirty="0"/>
              <a:t>dopad – není omezen na jednotlivé prvky, příp. je, ale tyto tvoří podstatnou část účetní závěrky; pro uživatele zásadní pro porozumění</a:t>
            </a:r>
            <a:r>
              <a:rPr lang="cs-CZ" sz="2400" dirty="0" smtClean="0"/>
              <a:t>.</a:t>
            </a:r>
            <a:endParaRPr lang="cs-CZ" sz="2400" dirty="0"/>
          </a:p>
          <a:p>
            <a:pPr marL="0" indent="0">
              <a:buNone/>
            </a:pPr>
            <a:endParaRPr lang="cs-CZ" sz="2400" dirty="0" smtClean="0"/>
          </a:p>
          <a:p>
            <a:pPr marL="0" indent="0">
              <a:buNone/>
            </a:pPr>
            <a:r>
              <a:rPr lang="cs-CZ" sz="2400" dirty="0" smtClean="0">
                <a:hlinkClick r:id="rId2"/>
              </a:rPr>
              <a:t>https</a:t>
            </a:r>
            <a:r>
              <a:rPr lang="cs-CZ" sz="2400" dirty="0">
                <a:hlinkClick r:id="rId2"/>
              </a:rPr>
              <a:t>://</a:t>
            </a:r>
            <a:r>
              <a:rPr lang="cs-CZ" sz="2400" dirty="0" smtClean="0">
                <a:hlinkClick r:id="rId2"/>
              </a:rPr>
              <a:t>www.kacr.cz/file/5619/isa-705.pdf</a:t>
            </a:r>
            <a:endParaRPr lang="cs-CZ" sz="2400" dirty="0" smtClean="0"/>
          </a:p>
          <a:p>
            <a:pPr marL="0" indent="0">
              <a:buNone/>
            </a:pPr>
            <a:endParaRPr lang="cs-CZ" sz="2400" dirty="0"/>
          </a:p>
        </p:txBody>
      </p:sp>
    </p:spTree>
    <p:extLst>
      <p:ext uri="{BB962C8B-B14F-4D97-AF65-F5344CB8AC3E}">
        <p14:creationId xmlns:p14="http://schemas.microsoft.com/office/powerpoint/2010/main" val="3241485922"/>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cs-CZ" sz="3600" smtClean="0"/>
              <a:t>S</a:t>
            </a:r>
            <a:r>
              <a:rPr lang="cs-CZ" sz="3600" smtClean="0">
                <a:cs typeface="Times New Roman" pitchFamily="18" charset="0"/>
              </a:rPr>
              <a:t>tanovení hladiny významnosti</a:t>
            </a:r>
          </a:p>
        </p:txBody>
      </p:sp>
      <p:sp>
        <p:nvSpPr>
          <p:cNvPr id="25603" name="Rectangle 3"/>
          <p:cNvSpPr>
            <a:spLocks noGrp="1" noChangeArrowheads="1"/>
          </p:cNvSpPr>
          <p:nvPr>
            <p:ph type="body" idx="1"/>
          </p:nvPr>
        </p:nvSpPr>
        <p:spPr/>
        <p:txBody>
          <a:bodyPr/>
          <a:lstStyle/>
          <a:p>
            <a:pPr algn="just" eaLnBrk="1" hangingPunct="1">
              <a:lnSpc>
                <a:spcPct val="90000"/>
              </a:lnSpc>
              <a:buFont typeface="Wingdings" pitchFamily="2" charset="2"/>
              <a:buNone/>
            </a:pPr>
            <a:r>
              <a:rPr lang="cs-CZ" altLang="cs-CZ" sz="2400" dirty="0" smtClean="0"/>
              <a:t>doporučuje se „za normálních okolností“ použít jako orientační pro určení plánovací hladiny významnosti např.</a:t>
            </a:r>
          </a:p>
          <a:p>
            <a:pPr algn="just" eaLnBrk="1" hangingPunct="1">
              <a:lnSpc>
                <a:spcPct val="90000"/>
              </a:lnSpc>
              <a:buFont typeface="Wingdings" pitchFamily="2" charset="2"/>
              <a:buNone/>
            </a:pPr>
            <a:endParaRPr lang="cs-CZ" altLang="cs-CZ" sz="2400" i="1" dirty="0" smtClean="0"/>
          </a:p>
          <a:p>
            <a:pPr algn="just" eaLnBrk="1" hangingPunct="1">
              <a:lnSpc>
                <a:spcPct val="90000"/>
              </a:lnSpc>
              <a:buClr>
                <a:schemeClr val="hlink"/>
              </a:buClr>
              <a:buFont typeface="Wingdings" pitchFamily="2" charset="2"/>
              <a:buChar char="Ø"/>
            </a:pPr>
            <a:r>
              <a:rPr lang="cs-CZ" altLang="cs-CZ" sz="2400" dirty="0" smtClean="0">
                <a:ea typeface="GaramondCE-Book"/>
                <a:cs typeface="GaramondCE-Book"/>
              </a:rPr>
              <a:t>5% - 10% zisku před zdaněním</a:t>
            </a:r>
            <a:endParaRPr lang="cs-CZ" altLang="cs-CZ" sz="2400" dirty="0" smtClean="0">
              <a:cs typeface="Times New Roman" pitchFamily="18" charset="0"/>
            </a:endParaRPr>
          </a:p>
          <a:p>
            <a:pPr algn="just" eaLnBrk="1" hangingPunct="1">
              <a:lnSpc>
                <a:spcPct val="90000"/>
              </a:lnSpc>
              <a:buClr>
                <a:schemeClr val="hlink"/>
              </a:buClr>
              <a:buFont typeface="Wingdings" pitchFamily="2" charset="2"/>
              <a:buChar char="Ø"/>
            </a:pPr>
            <a:r>
              <a:rPr lang="cs-CZ" altLang="cs-CZ" sz="2400" dirty="0" smtClean="0">
                <a:ea typeface="GaramondCE-Book"/>
                <a:cs typeface="GaramondCE-Book"/>
              </a:rPr>
              <a:t>0,5% - 1,5% výnosů</a:t>
            </a:r>
            <a:endParaRPr lang="cs-CZ" altLang="cs-CZ" sz="2400" dirty="0" smtClean="0">
              <a:cs typeface="Times New Roman" pitchFamily="18" charset="0"/>
            </a:endParaRPr>
          </a:p>
          <a:p>
            <a:pPr algn="just" eaLnBrk="1" hangingPunct="1">
              <a:lnSpc>
                <a:spcPct val="90000"/>
              </a:lnSpc>
              <a:buClr>
                <a:schemeClr val="hlink"/>
              </a:buClr>
              <a:buFont typeface="Wingdings" pitchFamily="2" charset="2"/>
              <a:buChar char="Ø"/>
            </a:pPr>
            <a:r>
              <a:rPr lang="cs-CZ" altLang="cs-CZ" sz="2400" dirty="0" smtClean="0">
                <a:ea typeface="GaramondCE-Book"/>
                <a:cs typeface="GaramondCE-Book"/>
              </a:rPr>
              <a:t>0,5% - 1,5% celkových aktiv</a:t>
            </a:r>
            <a:endParaRPr lang="cs-CZ" altLang="cs-CZ" sz="2400" dirty="0" smtClean="0"/>
          </a:p>
          <a:p>
            <a:pPr algn="just" eaLnBrk="1" hangingPunct="1">
              <a:lnSpc>
                <a:spcPct val="90000"/>
              </a:lnSpc>
              <a:buClr>
                <a:schemeClr val="hlink"/>
              </a:buClr>
              <a:buFont typeface="Wingdings" pitchFamily="2" charset="2"/>
              <a:buNone/>
            </a:pPr>
            <a:r>
              <a:rPr lang="cs-CZ" altLang="cs-CZ" sz="2400" dirty="0" smtClean="0"/>
              <a:t>nebo např.</a:t>
            </a:r>
          </a:p>
          <a:p>
            <a:pPr algn="just" eaLnBrk="1" hangingPunct="1">
              <a:lnSpc>
                <a:spcPct val="90000"/>
              </a:lnSpc>
              <a:buClr>
                <a:schemeClr val="hlink"/>
              </a:buClr>
              <a:buFont typeface="Wingdings" pitchFamily="2" charset="2"/>
              <a:buChar char="Ø"/>
            </a:pPr>
            <a:r>
              <a:rPr lang="cs-CZ" altLang="cs-CZ" sz="2400" dirty="0" smtClean="0">
                <a:ea typeface="GaramondCE-Book"/>
                <a:cs typeface="GaramondCE-Book"/>
              </a:rPr>
              <a:t>10% </a:t>
            </a:r>
            <a:r>
              <a:rPr lang="cs-CZ" altLang="cs-CZ" sz="2400" dirty="0" smtClean="0"/>
              <a:t>hospodářského výsledku</a:t>
            </a:r>
          </a:p>
          <a:p>
            <a:pPr algn="just" eaLnBrk="1" hangingPunct="1">
              <a:lnSpc>
                <a:spcPct val="90000"/>
              </a:lnSpc>
              <a:buClr>
                <a:schemeClr val="hlink"/>
              </a:buClr>
              <a:buFont typeface="Wingdings" pitchFamily="2" charset="2"/>
              <a:buChar char="Ø"/>
            </a:pPr>
            <a:r>
              <a:rPr lang="cs-CZ" altLang="cs-CZ" sz="2400" dirty="0" smtClean="0">
                <a:ea typeface="GaramondCE-Book"/>
                <a:cs typeface="GaramondCE-Book"/>
              </a:rPr>
              <a:t>1% výnosů</a:t>
            </a:r>
            <a:endParaRPr lang="cs-CZ" altLang="cs-CZ" sz="2400" dirty="0" smtClean="0">
              <a:cs typeface="Times New Roman" pitchFamily="18" charset="0"/>
            </a:endParaRPr>
          </a:p>
          <a:p>
            <a:pPr algn="just" eaLnBrk="1" hangingPunct="1">
              <a:lnSpc>
                <a:spcPct val="90000"/>
              </a:lnSpc>
              <a:buClr>
                <a:schemeClr val="hlink"/>
              </a:buClr>
              <a:buFont typeface="Wingdings" pitchFamily="2" charset="2"/>
              <a:buChar char="Ø"/>
            </a:pPr>
            <a:r>
              <a:rPr lang="cs-CZ" altLang="cs-CZ" sz="2400" dirty="0" smtClean="0"/>
              <a:t>2% vlastního kapitálu</a:t>
            </a:r>
          </a:p>
        </p:txBody>
      </p:sp>
    </p:spTree>
    <p:extLst>
      <p:ext uri="{BB962C8B-B14F-4D97-AF65-F5344CB8AC3E}">
        <p14:creationId xmlns:p14="http://schemas.microsoft.com/office/powerpoint/2010/main" val="94404179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ctrTitle" sz="quarter"/>
          </p:nvPr>
        </p:nvSpPr>
        <p:spPr>
          <a:xfrm>
            <a:off x="899592" y="836712"/>
            <a:ext cx="7772400" cy="1631032"/>
          </a:xfrm>
        </p:spPr>
        <p:txBody>
          <a:bodyPr/>
          <a:lstStyle/>
          <a:p>
            <a:pPr eaLnBrk="1" hangingPunct="1">
              <a:defRPr/>
            </a:pPr>
            <a:r>
              <a:rPr lang="cs-CZ" dirty="0" smtClean="0"/>
              <a:t>Zákon č. 93/2009 Sb.,</a:t>
            </a:r>
            <a:br>
              <a:rPr lang="cs-CZ" dirty="0" smtClean="0"/>
            </a:br>
            <a:r>
              <a:rPr lang="cs-CZ" dirty="0" smtClean="0"/>
              <a:t>o auditorech</a:t>
            </a:r>
          </a:p>
        </p:txBody>
      </p:sp>
      <p:sp>
        <p:nvSpPr>
          <p:cNvPr id="14339" name="Rectangle 3"/>
          <p:cNvSpPr>
            <a:spLocks noGrp="1" noChangeArrowheads="1"/>
          </p:cNvSpPr>
          <p:nvPr>
            <p:ph type="subTitle" sz="quarter" idx="1"/>
          </p:nvPr>
        </p:nvSpPr>
        <p:spPr>
          <a:xfrm>
            <a:off x="683568" y="2708920"/>
            <a:ext cx="7774632" cy="3933056"/>
          </a:xfrm>
        </p:spPr>
        <p:txBody>
          <a:bodyPr/>
          <a:lstStyle/>
          <a:p>
            <a:pPr algn="l" eaLnBrk="1" hangingPunct="1">
              <a:buFont typeface="Wingdings" pitchFamily="2" charset="2"/>
              <a:buBlip>
                <a:blip r:embed="rId3"/>
              </a:buBlip>
            </a:pPr>
            <a:r>
              <a:rPr lang="cs-CZ" altLang="cs-CZ" sz="2500" dirty="0" smtClean="0"/>
              <a:t> účinnost od 14. 4. 2009</a:t>
            </a:r>
          </a:p>
          <a:p>
            <a:pPr algn="l" eaLnBrk="1" hangingPunct="1">
              <a:buFont typeface="Wingdings" pitchFamily="2" charset="2"/>
              <a:buBlip>
                <a:blip r:embed="rId3"/>
              </a:buBlip>
            </a:pPr>
            <a:r>
              <a:rPr lang="cs-CZ" altLang="cs-CZ" sz="2500" dirty="0" smtClean="0"/>
              <a:t> nahrazuje </a:t>
            </a:r>
            <a:r>
              <a:rPr lang="cs-CZ" altLang="cs-CZ" sz="2500" dirty="0" smtClean="0">
                <a:cs typeface="Times New Roman" pitchFamily="18" charset="0"/>
              </a:rPr>
              <a:t>zákon č. 254/2000 Sb., o auditorech</a:t>
            </a:r>
          </a:p>
          <a:p>
            <a:pPr algn="l" eaLnBrk="1" hangingPunct="1">
              <a:buFont typeface="Wingdings" pitchFamily="2" charset="2"/>
              <a:buBlip>
                <a:blip r:embed="rId3"/>
              </a:buBlip>
            </a:pPr>
            <a:r>
              <a:rPr lang="cs-CZ" sz="2500" b="1" dirty="0">
                <a:cs typeface="Times New Roman" pitchFamily="18" charset="0"/>
              </a:rPr>
              <a:t> </a:t>
            </a:r>
            <a:r>
              <a:rPr lang="cs-CZ" sz="2500" dirty="0" smtClean="0">
                <a:cs typeface="Times New Roman" pitchFamily="18" charset="0"/>
              </a:rPr>
              <a:t>předchozí právní úprava</a:t>
            </a:r>
            <a:r>
              <a:rPr lang="cs-CZ" sz="2500" b="1" dirty="0" smtClean="0">
                <a:cs typeface="Times New Roman" pitchFamily="18" charset="0"/>
              </a:rPr>
              <a:t> - </a:t>
            </a:r>
            <a:r>
              <a:rPr lang="cs-CZ" sz="2500" dirty="0" smtClean="0"/>
              <a:t>zákon </a:t>
            </a:r>
            <a:r>
              <a:rPr lang="cs-CZ" sz="2500" dirty="0"/>
              <a:t>č. 524/92 Sb</a:t>
            </a:r>
            <a:r>
              <a:rPr lang="cs-CZ" sz="2500" dirty="0" smtClean="0"/>
              <a:t>., o</a:t>
            </a:r>
            <a:r>
              <a:rPr lang="cs-CZ" sz="2500" dirty="0"/>
              <a:t> auditorech a Komoře auditorů České republiky</a:t>
            </a:r>
            <a:r>
              <a:rPr lang="cs-CZ" altLang="cs-CZ" sz="2500" dirty="0" smtClean="0"/>
              <a:t> </a:t>
            </a:r>
          </a:p>
          <a:p>
            <a:pPr algn="l" eaLnBrk="1" hangingPunct="1"/>
            <a:endParaRPr lang="cs-CZ" altLang="cs-CZ" sz="1100" dirty="0"/>
          </a:p>
          <a:p>
            <a:pPr algn="l" eaLnBrk="1" hangingPunct="1">
              <a:buBlip>
                <a:blip r:embed="rId3"/>
              </a:buBlip>
            </a:pPr>
            <a:r>
              <a:rPr lang="cs-CZ" altLang="cs-CZ" sz="2500" dirty="0" smtClean="0"/>
              <a:t> </a:t>
            </a:r>
            <a:r>
              <a:rPr lang="cs-CZ" sz="2500" dirty="0"/>
              <a:t>zákon č. 299/2016 Sb., kterým se mění zákon č. 93/2009 Sb., o auditorech a o změně některých </a:t>
            </a:r>
            <a:r>
              <a:rPr lang="cs-CZ" sz="2500" dirty="0" smtClean="0"/>
              <a:t>zákonů - účinnost </a:t>
            </a:r>
            <a:r>
              <a:rPr lang="cs-CZ" sz="2500" dirty="0"/>
              <a:t>od </a:t>
            </a:r>
            <a:r>
              <a:rPr lang="cs-CZ" sz="2500" dirty="0" smtClean="0"/>
              <a:t>1.10.2016 – rozsáhlá novela</a:t>
            </a:r>
          </a:p>
          <a:p>
            <a:pPr algn="l" eaLnBrk="1" hangingPunct="1"/>
            <a:r>
              <a:rPr lang="cs-CZ" altLang="cs-CZ" sz="2100" dirty="0" smtClean="0"/>
              <a:t>Text zákona dostupný zde:</a:t>
            </a:r>
          </a:p>
          <a:p>
            <a:pPr algn="l" eaLnBrk="1" hangingPunct="1"/>
            <a:r>
              <a:rPr lang="cs-CZ" altLang="cs-CZ" sz="2100" dirty="0">
                <a:hlinkClick r:id="rId4"/>
              </a:rPr>
              <a:t>https://</a:t>
            </a:r>
            <a:r>
              <a:rPr lang="cs-CZ" altLang="cs-CZ" sz="2100" dirty="0" smtClean="0">
                <a:hlinkClick r:id="rId4"/>
              </a:rPr>
              <a:t>www.zakonyprolidi.cz/cs/2009-93</a:t>
            </a:r>
            <a:endParaRPr lang="cs-CZ" altLang="cs-CZ" sz="2100" dirty="0" smtClean="0"/>
          </a:p>
        </p:txBody>
      </p:sp>
    </p:spTree>
  </p:cSld>
  <p:clrMapOvr>
    <a:masterClrMapping/>
  </p:clrMapOvr>
  <p:transition advTm="27097">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cs-CZ" sz="3600" smtClean="0"/>
              <a:t>Příklad výpočtu hladiny významnosti</a:t>
            </a:r>
          </a:p>
        </p:txBody>
      </p:sp>
      <p:graphicFrame>
        <p:nvGraphicFramePr>
          <p:cNvPr id="52261" name="Group 37"/>
          <p:cNvGraphicFramePr>
            <a:graphicFrameLocks noGrp="1"/>
          </p:cNvGraphicFramePr>
          <p:nvPr>
            <p:ph type="tbl" idx="1"/>
          </p:nvPr>
        </p:nvGraphicFramePr>
        <p:xfrm>
          <a:off x="685800" y="1981200"/>
          <a:ext cx="7772400" cy="4275139"/>
        </p:xfrm>
        <a:graphic>
          <a:graphicData uri="http://schemas.openxmlformats.org/drawingml/2006/table">
            <a:tbl>
              <a:tblPr/>
              <a:tblGrid>
                <a:gridCol w="1943100"/>
                <a:gridCol w="1943100"/>
                <a:gridCol w="1943100"/>
                <a:gridCol w="1943100"/>
              </a:tblGrid>
              <a:tr h="11888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dirty="0" smtClean="0">
                          <a:ln>
                            <a:noFill/>
                          </a:ln>
                          <a:solidFill>
                            <a:schemeClr val="tx1"/>
                          </a:solidFill>
                          <a:effectLst/>
                          <a:latin typeface="Times New Roman" pitchFamily="18" charset="0"/>
                        </a:rPr>
                        <a:t>Kritický komponent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smtClean="0">
                          <a:ln>
                            <a:noFill/>
                          </a:ln>
                          <a:solidFill>
                            <a:schemeClr val="tx1"/>
                          </a:solidFill>
                          <a:effectLst/>
                          <a:latin typeface="Times New Roman" pitchFamily="18" charset="0"/>
                        </a:rPr>
                        <a:t>Částka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smtClean="0">
                          <a:ln>
                            <a:noFill/>
                          </a:ln>
                          <a:solidFill>
                            <a:schemeClr val="tx1"/>
                          </a:solidFill>
                          <a:effectLst/>
                          <a:latin typeface="Times New Roman" pitchFamily="18" charset="0"/>
                        </a:rPr>
                        <a:t>v tis. Kč</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smtClean="0">
                          <a:ln>
                            <a:noFill/>
                          </a:ln>
                          <a:solidFill>
                            <a:schemeClr val="tx1"/>
                          </a:solidFill>
                          <a:effectLst/>
                          <a:latin typeface="Times New Roman" pitchFamily="18" charset="0"/>
                        </a:rPr>
                        <a:t>Procento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smtClean="0">
                          <a:ln>
                            <a:noFill/>
                          </a:ln>
                          <a:solidFill>
                            <a:schemeClr val="tx1"/>
                          </a:solidFill>
                          <a:effectLst/>
                          <a:latin typeface="Times New Roman" pitchFamily="18" charset="0"/>
                        </a:rPr>
                        <a:t>Hladina významnosti v tis. Kč</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7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Zisk před zdaněním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ztráta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smtClean="0">
                          <a:ln>
                            <a:noFill/>
                          </a:ln>
                          <a:solidFill>
                            <a:schemeClr val="tx1"/>
                          </a:solidFill>
                          <a:effectLst/>
                          <a:latin typeface="Times New Roman" pitchFamily="18" charset="0"/>
                        </a:rPr>
                        <a:t>neužívá 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neužívá se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7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Výnosy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79.556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795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7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Celková aktiva</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113.930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smtClean="0">
                          <a:ln>
                            <a:noFill/>
                          </a:ln>
                          <a:solidFill>
                            <a:schemeClr val="tx1"/>
                          </a:solidFill>
                          <a:effectLst/>
                          <a:latin typeface="Times New Roman" pitchFamily="18" charset="0"/>
                        </a:rPr>
                        <a:t>1.139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5290588"/>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r>
              <a:rPr lang="cs-CZ" sz="3600" smtClean="0">
                <a:latin typeface="Arial Unicode MS" pitchFamily="34" charset="-128"/>
              </a:rPr>
              <a:t>Podstata významných (materiálních) nesprávností</a:t>
            </a:r>
          </a:p>
        </p:txBody>
      </p:sp>
      <p:sp>
        <p:nvSpPr>
          <p:cNvPr id="47107" name="Rectangle 3"/>
          <p:cNvSpPr>
            <a:spLocks noGrp="1" noChangeArrowheads="1"/>
          </p:cNvSpPr>
          <p:nvPr>
            <p:ph idx="1"/>
          </p:nvPr>
        </p:nvSpPr>
        <p:spPr>
          <a:xfrm>
            <a:off x="685800" y="1981200"/>
            <a:ext cx="7772400" cy="4400128"/>
          </a:xfrm>
        </p:spPr>
        <p:txBody>
          <a:bodyPr/>
          <a:lstStyle/>
          <a:p>
            <a:pPr marL="0" indent="0" algn="just">
              <a:buNone/>
            </a:pPr>
            <a:r>
              <a:rPr lang="cs-CZ" altLang="cs-CZ" sz="2200" u="sng" dirty="0" smtClean="0"/>
              <a:t>Nesprávnost</a:t>
            </a:r>
            <a:r>
              <a:rPr lang="cs-CZ" altLang="cs-CZ" sz="2200" dirty="0" smtClean="0"/>
              <a:t> - rozdíl </a:t>
            </a:r>
            <a:r>
              <a:rPr lang="cs-CZ" sz="2200" dirty="0"/>
              <a:t>mezi výší, klasifikací nebo vykázáním </a:t>
            </a:r>
            <a:r>
              <a:rPr lang="cs-CZ" sz="2200" dirty="0" smtClean="0"/>
              <a:t>určité konkrétní </a:t>
            </a:r>
            <a:r>
              <a:rPr lang="cs-CZ" sz="2200" dirty="0"/>
              <a:t>položky </a:t>
            </a:r>
            <a:r>
              <a:rPr lang="cs-CZ" sz="2200" dirty="0" smtClean="0"/>
              <a:t>účetní závěrky</a:t>
            </a:r>
            <a:r>
              <a:rPr lang="cs-CZ" sz="2200" dirty="0"/>
              <a:t>, </a:t>
            </a:r>
            <a:r>
              <a:rPr lang="cs-CZ" sz="2200" dirty="0" smtClean="0"/>
              <a:t>případně vysvětlujícími </a:t>
            </a:r>
            <a:r>
              <a:rPr lang="cs-CZ" sz="2200" dirty="0"/>
              <a:t>a popisnými informacemi o </a:t>
            </a:r>
            <a:r>
              <a:rPr lang="cs-CZ" sz="2200" dirty="0" smtClean="0"/>
              <a:t>ní uvedenými</a:t>
            </a:r>
            <a:r>
              <a:rPr lang="cs-CZ" sz="2200" dirty="0"/>
              <a:t>, a její výší, klasifikací nebo vykázáním, </a:t>
            </a:r>
            <a:r>
              <a:rPr lang="cs-CZ" sz="2200" dirty="0" smtClean="0"/>
              <a:t>případně vysvětlujícími </a:t>
            </a:r>
            <a:r>
              <a:rPr lang="cs-CZ" sz="2200" dirty="0"/>
              <a:t>a </a:t>
            </a:r>
            <a:r>
              <a:rPr lang="cs-CZ" sz="2200" dirty="0" smtClean="0"/>
              <a:t>popisnými informacemi</a:t>
            </a:r>
            <a:r>
              <a:rPr lang="cs-CZ" sz="2200" dirty="0"/>
              <a:t>, které jsou v souladu s </a:t>
            </a:r>
            <a:r>
              <a:rPr lang="cs-CZ" sz="2200" dirty="0" smtClean="0"/>
              <a:t>příslušným </a:t>
            </a:r>
            <a:r>
              <a:rPr lang="cs-CZ" sz="2200" dirty="0"/>
              <a:t>rámcem </a:t>
            </a:r>
            <a:r>
              <a:rPr lang="cs-CZ" sz="2200" dirty="0" smtClean="0"/>
              <a:t>účetního výkaznictví.</a:t>
            </a:r>
          </a:p>
          <a:p>
            <a:pPr marL="0" indent="0">
              <a:buNone/>
            </a:pPr>
            <a:r>
              <a:rPr lang="cs-CZ" altLang="cs-CZ" sz="2200" dirty="0" smtClean="0"/>
              <a:t>Významná (materiální) nesprávnost v účetní závěrce může vzniknout ve spojitosti s </a:t>
            </a:r>
            <a:r>
              <a:rPr lang="cs-CZ" sz="2200" dirty="0"/>
              <a:t>následujícími faktory:</a:t>
            </a:r>
          </a:p>
          <a:p>
            <a:pPr>
              <a:buClr>
                <a:srgbClr val="FF0000"/>
              </a:buClr>
              <a:buFont typeface="Wingdings" panose="05000000000000000000" pitchFamily="2" charset="2"/>
              <a:buChar char="Ø"/>
            </a:pPr>
            <a:r>
              <a:rPr lang="cs-CZ" sz="2200" dirty="0" smtClean="0"/>
              <a:t>vhodnost </a:t>
            </a:r>
            <a:r>
              <a:rPr lang="cs-CZ" sz="2200" dirty="0"/>
              <a:t>zvolených </a:t>
            </a:r>
            <a:r>
              <a:rPr lang="cs-CZ" sz="2200" dirty="0" smtClean="0"/>
              <a:t>účetních pravidel</a:t>
            </a:r>
            <a:endParaRPr lang="cs-CZ" sz="2200" dirty="0"/>
          </a:p>
          <a:p>
            <a:pPr>
              <a:buClr>
                <a:srgbClr val="FF0000"/>
              </a:buClr>
              <a:buFont typeface="Wingdings" panose="05000000000000000000" pitchFamily="2" charset="2"/>
              <a:buChar char="Ø"/>
            </a:pPr>
            <a:r>
              <a:rPr lang="cs-CZ" sz="2200" dirty="0" smtClean="0"/>
              <a:t>používání </a:t>
            </a:r>
            <a:r>
              <a:rPr lang="cs-CZ" sz="2200" dirty="0"/>
              <a:t>zvolených </a:t>
            </a:r>
            <a:r>
              <a:rPr lang="cs-CZ" sz="2200" dirty="0" smtClean="0"/>
              <a:t>účetních </a:t>
            </a:r>
            <a:r>
              <a:rPr lang="cs-CZ" sz="2200" dirty="0"/>
              <a:t>pravidel;</a:t>
            </a:r>
          </a:p>
          <a:p>
            <a:pPr>
              <a:buClr>
                <a:srgbClr val="FF0000"/>
              </a:buClr>
              <a:buFont typeface="Wingdings" panose="05000000000000000000" pitchFamily="2" charset="2"/>
              <a:buChar char="Ø"/>
            </a:pPr>
            <a:r>
              <a:rPr lang="cs-CZ" sz="2200" dirty="0" smtClean="0"/>
              <a:t>vhodnost </a:t>
            </a:r>
            <a:r>
              <a:rPr lang="cs-CZ" sz="2200" dirty="0"/>
              <a:t>nebo </a:t>
            </a:r>
            <a:r>
              <a:rPr lang="cs-CZ" sz="2200" dirty="0" smtClean="0"/>
              <a:t>dostatečnost vysvětlujících </a:t>
            </a:r>
            <a:r>
              <a:rPr lang="cs-CZ" sz="2200" dirty="0"/>
              <a:t>a popisných informací v </a:t>
            </a:r>
            <a:r>
              <a:rPr lang="cs-CZ" sz="2200" dirty="0" smtClean="0"/>
              <a:t>účetní závěrce</a:t>
            </a:r>
            <a:endParaRPr lang="cs-CZ" altLang="cs-CZ" sz="2200" dirty="0" smtClean="0"/>
          </a:p>
        </p:txBody>
      </p:sp>
    </p:spTree>
    <p:extLst>
      <p:ext uri="{BB962C8B-B14F-4D97-AF65-F5344CB8AC3E}">
        <p14:creationId xmlns:p14="http://schemas.microsoft.com/office/powerpoint/2010/main" val="246686083"/>
      </p:ext>
    </p:extLst>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cs-CZ" sz="3200" smtClean="0">
                <a:latin typeface="Arial Unicode MS" pitchFamily="34" charset="-128"/>
              </a:rPr>
              <a:t>Podstata nemožnosti získat dostatečné a vhodné důkazní informace</a:t>
            </a:r>
          </a:p>
        </p:txBody>
      </p:sp>
      <p:sp>
        <p:nvSpPr>
          <p:cNvPr id="48131" name="Rectangle 3"/>
          <p:cNvSpPr>
            <a:spLocks noGrp="1" noChangeArrowheads="1"/>
          </p:cNvSpPr>
          <p:nvPr>
            <p:ph idx="1"/>
          </p:nvPr>
        </p:nvSpPr>
        <p:spPr/>
        <p:txBody>
          <a:bodyPr/>
          <a:lstStyle/>
          <a:p>
            <a:pPr eaLnBrk="1" hangingPunct="1">
              <a:lnSpc>
                <a:spcPct val="90000"/>
              </a:lnSpc>
              <a:buFont typeface="Wingdings" pitchFamily="2" charset="2"/>
              <a:buBlip>
                <a:blip r:embed="rId2"/>
              </a:buBlip>
            </a:pPr>
            <a:r>
              <a:rPr lang="cs-CZ" altLang="cs-CZ" sz="2600" dirty="0" smtClean="0"/>
              <a:t>Nemožnost uskutečnit konkrétní postupy ještě neznamená omezení v rozsahu auditu, pokud je auditor schopen získat dostatečné a vhodné důkazní informace uskutečněním </a:t>
            </a:r>
            <a:r>
              <a:rPr lang="cs-CZ" altLang="cs-CZ" sz="2600" u="sng" dirty="0" smtClean="0"/>
              <a:t>alternativních postupů.</a:t>
            </a:r>
          </a:p>
          <a:p>
            <a:pPr eaLnBrk="1" hangingPunct="1">
              <a:lnSpc>
                <a:spcPct val="90000"/>
              </a:lnSpc>
              <a:buFont typeface="Wingdings" pitchFamily="2" charset="2"/>
              <a:buNone/>
            </a:pPr>
            <a:endParaRPr lang="cs-CZ" altLang="cs-CZ" sz="2600" u="sng" dirty="0" smtClean="0"/>
          </a:p>
          <a:p>
            <a:pPr eaLnBrk="1" hangingPunct="1">
              <a:lnSpc>
                <a:spcPct val="90000"/>
              </a:lnSpc>
              <a:buFont typeface="Wingdings" pitchFamily="2" charset="2"/>
              <a:buNone/>
            </a:pPr>
            <a:r>
              <a:rPr lang="cs-CZ" altLang="cs-CZ" sz="2400" dirty="0" smtClean="0"/>
              <a:t>Omezení v rozsahu auditu může vzniknout z:</a:t>
            </a:r>
          </a:p>
          <a:p>
            <a:pPr eaLnBrk="1" hangingPunct="1">
              <a:lnSpc>
                <a:spcPct val="90000"/>
              </a:lnSpc>
              <a:buClr>
                <a:schemeClr val="hlink"/>
              </a:buClr>
              <a:buFont typeface="Wingdings" pitchFamily="2" charset="2"/>
              <a:buChar char="Ø"/>
            </a:pPr>
            <a:r>
              <a:rPr lang="cs-CZ" altLang="cs-CZ" sz="2400" dirty="0" smtClean="0"/>
              <a:t>okolností, které jsou mimo kontrolu účetní jednotky</a:t>
            </a:r>
          </a:p>
          <a:p>
            <a:pPr eaLnBrk="1" hangingPunct="1">
              <a:lnSpc>
                <a:spcPct val="90000"/>
              </a:lnSpc>
              <a:buClr>
                <a:schemeClr val="hlink"/>
              </a:buClr>
              <a:buFont typeface="Wingdings" pitchFamily="2" charset="2"/>
              <a:buChar char="Ø"/>
            </a:pPr>
            <a:r>
              <a:rPr lang="cs-CZ" altLang="cs-CZ" sz="2400" dirty="0" smtClean="0"/>
              <a:t>okolností </a:t>
            </a:r>
            <a:r>
              <a:rPr lang="cs-CZ" sz="2400" dirty="0"/>
              <a:t>vyplývajících z </a:t>
            </a:r>
            <a:r>
              <a:rPr lang="cs-CZ" sz="2400" dirty="0" smtClean="0"/>
              <a:t>charakteru </a:t>
            </a:r>
            <a:r>
              <a:rPr lang="cs-CZ" altLang="cs-CZ" sz="2400" dirty="0" smtClean="0"/>
              <a:t>nebo načasování práce auditora</a:t>
            </a:r>
          </a:p>
          <a:p>
            <a:pPr eaLnBrk="1" hangingPunct="1">
              <a:lnSpc>
                <a:spcPct val="90000"/>
              </a:lnSpc>
              <a:buClr>
                <a:schemeClr val="hlink"/>
              </a:buClr>
              <a:buFont typeface="Wingdings" pitchFamily="2" charset="2"/>
              <a:buChar char="Ø"/>
            </a:pPr>
            <a:r>
              <a:rPr lang="cs-CZ" sz="2400" dirty="0"/>
              <a:t>omezení rozsahu auditu ze strany vedení</a:t>
            </a:r>
            <a:endParaRPr lang="cs-CZ" altLang="cs-CZ" sz="2400" dirty="0" smtClean="0"/>
          </a:p>
        </p:txBody>
      </p:sp>
    </p:spTree>
    <p:extLst>
      <p:ext uri="{BB962C8B-B14F-4D97-AF65-F5344CB8AC3E}">
        <p14:creationId xmlns:p14="http://schemas.microsoft.com/office/powerpoint/2010/main" val="2849573282"/>
      </p:ext>
    </p:extLst>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Rectangle 1026"/>
          <p:cNvSpPr>
            <a:spLocks noGrp="1" noChangeArrowheads="1"/>
          </p:cNvSpPr>
          <p:nvPr>
            <p:ph type="title"/>
          </p:nvPr>
        </p:nvSpPr>
        <p:spPr/>
        <p:txBody>
          <a:bodyPr/>
          <a:lstStyle/>
          <a:p>
            <a:pPr eaLnBrk="1" hangingPunct="1">
              <a:defRPr/>
            </a:pPr>
            <a:r>
              <a:rPr lang="cs-CZ" sz="3200" smtClean="0">
                <a:latin typeface="Arial Unicode MS" pitchFamily="34" charset="-128"/>
              </a:rPr>
              <a:t>Podstata nemožnosti získat dostatečné a vhodné důkazní informace</a:t>
            </a:r>
          </a:p>
        </p:txBody>
      </p:sp>
      <p:sp>
        <p:nvSpPr>
          <p:cNvPr id="49155" name="Rectangle 1027"/>
          <p:cNvSpPr>
            <a:spLocks noGrp="1" noChangeArrowheads="1"/>
          </p:cNvSpPr>
          <p:nvPr>
            <p:ph idx="1"/>
          </p:nvPr>
        </p:nvSpPr>
        <p:spPr>
          <a:xfrm>
            <a:off x="685800" y="1676400"/>
            <a:ext cx="7772400" cy="4920952"/>
          </a:xfrm>
        </p:spPr>
        <p:txBody>
          <a:bodyPr/>
          <a:lstStyle/>
          <a:p>
            <a:pPr eaLnBrk="1" hangingPunct="1">
              <a:lnSpc>
                <a:spcPct val="90000"/>
              </a:lnSpc>
              <a:buFont typeface="Wingdings" pitchFamily="2" charset="2"/>
              <a:buNone/>
            </a:pPr>
            <a:r>
              <a:rPr lang="cs-CZ" altLang="cs-CZ" sz="2100" u="sng" dirty="0" smtClean="0"/>
              <a:t>okolností, které jsou mimo kontrolu účetní jednotky</a:t>
            </a:r>
          </a:p>
          <a:p>
            <a:pPr eaLnBrk="1" hangingPunct="1">
              <a:lnSpc>
                <a:spcPct val="90000"/>
              </a:lnSpc>
              <a:buClr>
                <a:schemeClr val="hlink"/>
              </a:buClr>
              <a:buFont typeface="Wingdings" pitchFamily="2" charset="2"/>
              <a:buChar char="Ø"/>
            </a:pPr>
            <a:r>
              <a:rPr lang="cs-CZ" altLang="cs-CZ" sz="2100" dirty="0" smtClean="0"/>
              <a:t>účetní záznamy účetní jednotky byly zničeny</a:t>
            </a:r>
          </a:p>
          <a:p>
            <a:pPr eaLnBrk="1" hangingPunct="1">
              <a:lnSpc>
                <a:spcPct val="90000"/>
              </a:lnSpc>
              <a:buClr>
                <a:schemeClr val="hlink"/>
              </a:buClr>
              <a:buFont typeface="Wingdings" pitchFamily="2" charset="2"/>
              <a:buChar char="Ø"/>
            </a:pPr>
            <a:r>
              <a:rPr lang="cs-CZ" altLang="cs-CZ" sz="2100" dirty="0" smtClean="0"/>
              <a:t>účetní záznamy významné složky byly na neurčito zadrženy státními orgány</a:t>
            </a:r>
          </a:p>
          <a:p>
            <a:pPr eaLnBrk="1" hangingPunct="1">
              <a:lnSpc>
                <a:spcPct val="90000"/>
              </a:lnSpc>
              <a:buFont typeface="Wingdings" pitchFamily="2" charset="2"/>
              <a:buNone/>
            </a:pPr>
            <a:r>
              <a:rPr lang="cs-CZ" altLang="cs-CZ" sz="2100" u="sng" dirty="0" smtClean="0"/>
              <a:t>okolností vyplývajících z charakteru nebo načasování práce auditora</a:t>
            </a:r>
          </a:p>
          <a:p>
            <a:pPr eaLnBrk="1" hangingPunct="1">
              <a:lnSpc>
                <a:spcPct val="90000"/>
              </a:lnSpc>
              <a:buClr>
                <a:schemeClr val="hlink"/>
              </a:buClr>
              <a:buFont typeface="Wingdings" pitchFamily="2" charset="2"/>
              <a:buChar char="Ø"/>
            </a:pPr>
            <a:r>
              <a:rPr lang="cs-CZ" sz="2100" dirty="0" smtClean="0"/>
              <a:t>auditor </a:t>
            </a:r>
            <a:r>
              <a:rPr lang="cs-CZ" sz="2100" dirty="0"/>
              <a:t>vzhledem k termínu, kdy byl </a:t>
            </a:r>
            <a:r>
              <a:rPr lang="cs-CZ" sz="2100" dirty="0" smtClean="0"/>
              <a:t>pověřen </a:t>
            </a:r>
            <a:r>
              <a:rPr lang="cs-CZ" sz="2100" dirty="0"/>
              <a:t>provedením auditu, již nemá </a:t>
            </a:r>
            <a:r>
              <a:rPr lang="cs-CZ" sz="2100" dirty="0" smtClean="0"/>
              <a:t>možnost zúčastnit </a:t>
            </a:r>
            <a:r>
              <a:rPr lang="cs-CZ" sz="2100" dirty="0"/>
              <a:t>se fyzické inventury </a:t>
            </a:r>
            <a:r>
              <a:rPr lang="cs-CZ" sz="2100" dirty="0" smtClean="0"/>
              <a:t>zásob</a:t>
            </a:r>
          </a:p>
          <a:p>
            <a:pPr eaLnBrk="1" hangingPunct="1">
              <a:lnSpc>
                <a:spcPct val="90000"/>
              </a:lnSpc>
              <a:buClr>
                <a:schemeClr val="hlink"/>
              </a:buClr>
              <a:buFont typeface="Wingdings" pitchFamily="2" charset="2"/>
              <a:buChar char="Ø"/>
            </a:pPr>
            <a:r>
              <a:rPr lang="pt-BR" sz="2100" dirty="0" smtClean="0"/>
              <a:t>auditor </a:t>
            </a:r>
            <a:r>
              <a:rPr lang="pt-BR" sz="2100" dirty="0"/>
              <a:t>dojde k </a:t>
            </a:r>
            <a:r>
              <a:rPr lang="pt-BR" sz="2100" dirty="0" smtClean="0"/>
              <a:t>záv</a:t>
            </a:r>
            <a:r>
              <a:rPr lang="cs-CZ" sz="2100" dirty="0" smtClean="0"/>
              <a:t>ě</a:t>
            </a:r>
            <a:r>
              <a:rPr lang="pt-BR" sz="2100" dirty="0" smtClean="0"/>
              <a:t>ru</a:t>
            </a:r>
            <a:r>
              <a:rPr lang="pt-BR" sz="2100" dirty="0"/>
              <a:t>, že testy </a:t>
            </a:r>
            <a:r>
              <a:rPr lang="pt-BR" sz="2100" dirty="0" smtClean="0"/>
              <a:t>v</a:t>
            </a:r>
            <a:r>
              <a:rPr lang="cs-CZ" sz="2100" dirty="0" smtClean="0"/>
              <a:t>ě</a:t>
            </a:r>
            <a:r>
              <a:rPr lang="pt-BR" sz="2100" dirty="0" smtClean="0"/>
              <a:t>cné </a:t>
            </a:r>
            <a:r>
              <a:rPr lang="pt-BR" sz="2100" dirty="0"/>
              <a:t>správnosti samy o sobe nejsou dostatecné, </a:t>
            </a:r>
            <a:r>
              <a:rPr lang="pt-BR" sz="2100" dirty="0" smtClean="0"/>
              <a:t>a</a:t>
            </a:r>
            <a:r>
              <a:rPr lang="cs-CZ" sz="2100" dirty="0" smtClean="0"/>
              <a:t> to </a:t>
            </a:r>
            <a:r>
              <a:rPr lang="cs-CZ" sz="2100" dirty="0"/>
              <a:t>v situaci, kdy </a:t>
            </a:r>
            <a:r>
              <a:rPr lang="cs-CZ" sz="2100" dirty="0" smtClean="0"/>
              <a:t>vnitřní </a:t>
            </a:r>
            <a:r>
              <a:rPr lang="cs-CZ" sz="2100" dirty="0"/>
              <a:t>kontrolní systém </a:t>
            </a:r>
            <a:r>
              <a:rPr lang="cs-CZ" sz="2100" dirty="0" smtClean="0"/>
              <a:t>účetní </a:t>
            </a:r>
            <a:r>
              <a:rPr lang="cs-CZ" sz="2100" dirty="0"/>
              <a:t>jednotky není </a:t>
            </a:r>
            <a:r>
              <a:rPr lang="cs-CZ" sz="2100" dirty="0" smtClean="0"/>
              <a:t>účinný</a:t>
            </a:r>
          </a:p>
          <a:p>
            <a:pPr marL="0" indent="0" eaLnBrk="1" hangingPunct="1">
              <a:lnSpc>
                <a:spcPct val="90000"/>
              </a:lnSpc>
              <a:buClr>
                <a:schemeClr val="hlink"/>
              </a:buClr>
              <a:buNone/>
            </a:pPr>
            <a:r>
              <a:rPr lang="cs-CZ" sz="2100" u="sng" dirty="0"/>
              <a:t>omezení rozsahu auditu ze strany vedení</a:t>
            </a:r>
            <a:endParaRPr lang="cs-CZ" altLang="cs-CZ" sz="2100" u="sng" dirty="0"/>
          </a:p>
          <a:p>
            <a:pPr>
              <a:buClr>
                <a:srgbClr val="FF0000"/>
              </a:buClr>
              <a:buFont typeface="Wingdings" panose="05000000000000000000" pitchFamily="2" charset="2"/>
              <a:buChar char="Ø"/>
            </a:pPr>
            <a:r>
              <a:rPr lang="cs-CZ" sz="2100" dirty="0"/>
              <a:t>vedení auditorovi neumožnilo </a:t>
            </a:r>
            <a:r>
              <a:rPr lang="cs-CZ" sz="2100" dirty="0" smtClean="0"/>
              <a:t>zúčastnit </a:t>
            </a:r>
            <a:r>
              <a:rPr lang="cs-CZ" sz="2100" dirty="0"/>
              <a:t>se fyzické inventury </a:t>
            </a:r>
            <a:r>
              <a:rPr lang="cs-CZ" sz="2100" dirty="0" smtClean="0"/>
              <a:t>zásob</a:t>
            </a:r>
            <a:endParaRPr lang="cs-CZ" sz="2100" dirty="0"/>
          </a:p>
          <a:p>
            <a:pPr>
              <a:buClr>
                <a:srgbClr val="FF0000"/>
              </a:buClr>
              <a:buFont typeface="Wingdings" panose="05000000000000000000" pitchFamily="2" charset="2"/>
              <a:buChar char="Ø"/>
            </a:pPr>
            <a:r>
              <a:rPr lang="cs-CZ" sz="2100" dirty="0" smtClean="0"/>
              <a:t>vedení </a:t>
            </a:r>
            <a:r>
              <a:rPr lang="cs-CZ" sz="2100" dirty="0"/>
              <a:t>auditorovi neumožnilo vyžádat si externí konfirmace </a:t>
            </a:r>
            <a:r>
              <a:rPr lang="cs-CZ" sz="2100" dirty="0" smtClean="0"/>
              <a:t>určitých zůstatků účtů</a:t>
            </a:r>
            <a:endParaRPr lang="cs-CZ" altLang="cs-CZ" sz="2100" dirty="0" smtClean="0"/>
          </a:p>
        </p:txBody>
      </p:sp>
    </p:spTree>
    <p:extLst>
      <p:ext uri="{BB962C8B-B14F-4D97-AF65-F5344CB8AC3E}">
        <p14:creationId xmlns:p14="http://schemas.microsoft.com/office/powerpoint/2010/main" val="1084311807"/>
      </p:ext>
    </p:extLst>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Výrok s výhradou</a:t>
            </a:r>
            <a:r>
              <a:rPr lang="cs-CZ" b="1" smtClean="0">
                <a:solidFill>
                  <a:srgbClr val="000000"/>
                </a:solidFill>
                <a:effectLst>
                  <a:outerShdw blurRad="38100" dist="38100" dir="2700000" algn="tl">
                    <a:srgbClr val="FFFFFF"/>
                  </a:outerShdw>
                </a:effectLst>
                <a:cs typeface="Times New Roman" pitchFamily="18" charset="0"/>
              </a:rPr>
              <a:t> </a:t>
            </a:r>
          </a:p>
        </p:txBody>
      </p:sp>
      <p:sp>
        <p:nvSpPr>
          <p:cNvPr id="50179" name="Rectangle 3"/>
          <p:cNvSpPr>
            <a:spLocks noGrp="1" noChangeArrowheads="1"/>
          </p:cNvSpPr>
          <p:nvPr>
            <p:ph idx="1"/>
          </p:nvPr>
        </p:nvSpPr>
        <p:spPr>
          <a:xfrm>
            <a:off x="685800" y="1981200"/>
            <a:ext cx="7772400" cy="4495800"/>
          </a:xfrm>
        </p:spPr>
        <p:txBody>
          <a:bodyPr/>
          <a:lstStyle/>
          <a:p>
            <a:pPr algn="just" eaLnBrk="1" hangingPunct="1">
              <a:buFont typeface="Wingdings" pitchFamily="2" charset="2"/>
              <a:buBlip>
                <a:blip r:embed="rId2"/>
              </a:buBlip>
            </a:pPr>
            <a:r>
              <a:rPr lang="cs-CZ" sz="2300" dirty="0" smtClean="0"/>
              <a:t>auditor </a:t>
            </a:r>
            <a:r>
              <a:rPr lang="cs-CZ" sz="2300" u="sng" dirty="0" smtClean="0"/>
              <a:t>získal</a:t>
            </a:r>
            <a:r>
              <a:rPr lang="cs-CZ" sz="2300" dirty="0" smtClean="0"/>
              <a:t> dostatečné </a:t>
            </a:r>
            <a:r>
              <a:rPr lang="cs-CZ" sz="2300" dirty="0"/>
              <a:t>a vhodné </a:t>
            </a:r>
            <a:r>
              <a:rPr lang="cs-CZ" sz="2300" dirty="0" smtClean="0"/>
              <a:t>důkazní </a:t>
            </a:r>
            <a:r>
              <a:rPr lang="cs-CZ" sz="2300" dirty="0"/>
              <a:t>informace a na jejich </a:t>
            </a:r>
            <a:r>
              <a:rPr lang="cs-CZ" sz="2300" dirty="0" smtClean="0"/>
              <a:t>základě </a:t>
            </a:r>
            <a:r>
              <a:rPr lang="cs-CZ" sz="2300" dirty="0"/>
              <a:t>došel k </a:t>
            </a:r>
            <a:r>
              <a:rPr lang="cs-CZ" sz="2300" dirty="0" smtClean="0"/>
              <a:t>závěru</a:t>
            </a:r>
            <a:r>
              <a:rPr lang="cs-CZ" sz="2300" dirty="0"/>
              <a:t>, </a:t>
            </a:r>
            <a:r>
              <a:rPr lang="cs-CZ" sz="2300" dirty="0" smtClean="0"/>
              <a:t>že nesprávnosti </a:t>
            </a:r>
            <a:r>
              <a:rPr lang="cs-CZ" sz="2300" dirty="0"/>
              <a:t>v </a:t>
            </a:r>
            <a:r>
              <a:rPr lang="cs-CZ" sz="2300" dirty="0" smtClean="0"/>
              <a:t>účetní závěrce </a:t>
            </a:r>
            <a:r>
              <a:rPr lang="cs-CZ" sz="2300" dirty="0"/>
              <a:t>jsou </a:t>
            </a:r>
            <a:r>
              <a:rPr lang="cs-CZ" sz="2300" dirty="0" smtClean="0"/>
              <a:t>jednotlivě </a:t>
            </a:r>
            <a:r>
              <a:rPr lang="cs-CZ" sz="2300" dirty="0"/>
              <a:t>nebo v souhrnu </a:t>
            </a:r>
            <a:r>
              <a:rPr lang="cs-CZ" sz="2300" dirty="0" smtClean="0"/>
              <a:t>významné (materiální</a:t>
            </a:r>
            <a:r>
              <a:rPr lang="cs-CZ" sz="2300" dirty="0"/>
              <a:t>), ale nemají na </a:t>
            </a:r>
            <a:r>
              <a:rPr lang="cs-CZ" sz="2300" dirty="0" smtClean="0"/>
              <a:t>závěrku </a:t>
            </a:r>
            <a:r>
              <a:rPr lang="cs-CZ" sz="2300" dirty="0"/>
              <a:t>rozsáhlý </a:t>
            </a:r>
            <a:r>
              <a:rPr lang="cs-CZ" sz="2300" dirty="0" smtClean="0"/>
              <a:t>dopad</a:t>
            </a:r>
            <a:endParaRPr lang="cs-CZ" sz="2300" dirty="0"/>
          </a:p>
          <a:p>
            <a:pPr algn="just" eaLnBrk="1" hangingPunct="1">
              <a:buFont typeface="Wingdings" pitchFamily="2" charset="2"/>
              <a:buBlip>
                <a:blip r:embed="rId2"/>
              </a:buBlip>
            </a:pPr>
            <a:r>
              <a:rPr lang="cs-CZ" sz="2300" dirty="0" smtClean="0"/>
              <a:t>auditor </a:t>
            </a:r>
            <a:r>
              <a:rPr lang="cs-CZ" sz="2300" u="sng" dirty="0" smtClean="0"/>
              <a:t>není </a:t>
            </a:r>
            <a:r>
              <a:rPr lang="cs-CZ" sz="2300" u="sng" dirty="0"/>
              <a:t>schopen získat</a:t>
            </a:r>
            <a:r>
              <a:rPr lang="cs-CZ" sz="2300" dirty="0"/>
              <a:t> </a:t>
            </a:r>
            <a:r>
              <a:rPr lang="cs-CZ" sz="2300" dirty="0" smtClean="0"/>
              <a:t>dostatečné </a:t>
            </a:r>
            <a:r>
              <a:rPr lang="cs-CZ" sz="2300" dirty="0"/>
              <a:t>a vhodné </a:t>
            </a:r>
            <a:r>
              <a:rPr lang="cs-CZ" sz="2300" dirty="0" smtClean="0"/>
              <a:t>důkazní </a:t>
            </a:r>
            <a:r>
              <a:rPr lang="cs-CZ" sz="2300" dirty="0"/>
              <a:t>informace, aby si na </a:t>
            </a:r>
            <a:r>
              <a:rPr lang="cs-CZ" sz="2300" dirty="0" smtClean="0"/>
              <a:t>jejich základě utvořil </a:t>
            </a:r>
            <a:r>
              <a:rPr lang="cs-CZ" sz="2300" dirty="0"/>
              <a:t>názor na </a:t>
            </a:r>
            <a:r>
              <a:rPr lang="cs-CZ" sz="2300" dirty="0" smtClean="0"/>
              <a:t>účetní závěrku</a:t>
            </a:r>
            <a:r>
              <a:rPr lang="cs-CZ" sz="2300" dirty="0"/>
              <a:t>, </a:t>
            </a:r>
            <a:r>
              <a:rPr lang="cs-CZ" sz="2300" dirty="0" smtClean="0"/>
              <a:t>nicméně </a:t>
            </a:r>
            <a:r>
              <a:rPr lang="cs-CZ" sz="2300" dirty="0"/>
              <a:t>došel k </a:t>
            </a:r>
            <a:r>
              <a:rPr lang="cs-CZ" sz="2300" dirty="0" smtClean="0"/>
              <a:t>závěru</a:t>
            </a:r>
            <a:r>
              <a:rPr lang="cs-CZ" sz="2300" dirty="0"/>
              <a:t>, že možný </a:t>
            </a:r>
            <a:r>
              <a:rPr lang="cs-CZ" sz="2300" dirty="0" smtClean="0"/>
              <a:t>dopad případných nezjištěných </a:t>
            </a:r>
            <a:r>
              <a:rPr lang="cs-CZ" sz="2300" dirty="0"/>
              <a:t>nesprávností na </a:t>
            </a:r>
            <a:r>
              <a:rPr lang="cs-CZ" sz="2300" dirty="0" smtClean="0"/>
              <a:t>účetní závěrku může </a:t>
            </a:r>
            <a:r>
              <a:rPr lang="cs-CZ" sz="2300" dirty="0"/>
              <a:t>být </a:t>
            </a:r>
            <a:r>
              <a:rPr lang="cs-CZ" sz="2300" dirty="0" smtClean="0"/>
              <a:t>významný (materiální</a:t>
            </a:r>
            <a:r>
              <a:rPr lang="cs-CZ" sz="2300" dirty="0"/>
              <a:t>), ale nikoli </a:t>
            </a:r>
            <a:r>
              <a:rPr lang="cs-CZ" sz="2300" dirty="0" smtClean="0"/>
              <a:t>rozsáhlý</a:t>
            </a:r>
            <a:endParaRPr lang="cs-CZ" altLang="cs-CZ" sz="2300" dirty="0" smtClean="0"/>
          </a:p>
          <a:p>
            <a:pPr algn="just" eaLnBrk="1" hangingPunct="1">
              <a:buFont typeface="Wingdings" pitchFamily="2" charset="2"/>
              <a:buNone/>
            </a:pPr>
            <a:r>
              <a:rPr lang="cs-CZ" altLang="cs-CZ" sz="2300" dirty="0" smtClean="0">
                <a:cs typeface="Times New Roman" pitchFamily="18" charset="0"/>
              </a:rPr>
              <a:t> </a:t>
            </a:r>
            <a:endParaRPr lang="cs-CZ" altLang="cs-CZ" sz="2300" dirty="0" smtClean="0"/>
          </a:p>
          <a:p>
            <a:pPr algn="just" eaLnBrk="1" hangingPunct="1">
              <a:buFont typeface="Wingdings" pitchFamily="2" charset="2"/>
              <a:buBlip>
                <a:blip r:embed="rId2"/>
              </a:buBlip>
            </a:pPr>
            <a:r>
              <a:rPr lang="cs-CZ" altLang="cs-CZ" sz="2300" dirty="0" smtClean="0">
                <a:cs typeface="Times New Roman" pitchFamily="18" charset="0"/>
              </a:rPr>
              <a:t> vyjadřuje </a:t>
            </a:r>
            <a:r>
              <a:rPr lang="cs-CZ" altLang="cs-CZ" sz="2300" dirty="0" smtClean="0"/>
              <a:t>se </a:t>
            </a:r>
            <a:r>
              <a:rPr lang="cs-CZ" altLang="cs-CZ" sz="2300" dirty="0" smtClean="0">
                <a:cs typeface="Times New Roman" pitchFamily="18" charset="0"/>
              </a:rPr>
              <a:t>slovy „s výhradou“ dopadu, který by na účetní závěrku měly skutečnosti, jichž se výhrada týká</a:t>
            </a:r>
            <a:endParaRPr lang="cs-CZ" altLang="cs-CZ" sz="2300" dirty="0" smtClean="0"/>
          </a:p>
        </p:txBody>
      </p:sp>
    </p:spTree>
    <p:extLst>
      <p:ext uri="{BB962C8B-B14F-4D97-AF65-F5344CB8AC3E}">
        <p14:creationId xmlns:p14="http://schemas.microsoft.com/office/powerpoint/2010/main" val="4206408663"/>
      </p:ext>
    </p:extLst>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r>
              <a:rPr lang="cs-CZ" sz="3600" dirty="0" smtClean="0">
                <a:solidFill>
                  <a:srgbClr val="FFCC00"/>
                </a:solidFill>
                <a:cs typeface="Times New Roman" pitchFamily="18" charset="0"/>
              </a:rPr>
              <a:t>Výrok s výhradou</a:t>
            </a:r>
            <a:r>
              <a:rPr lang="cs-CZ" sz="3600" dirty="0" smtClean="0">
                <a:solidFill>
                  <a:srgbClr val="FFCC00"/>
                </a:solidFill>
              </a:rPr>
              <a:t> - příklad</a:t>
            </a:r>
          </a:p>
        </p:txBody>
      </p:sp>
      <p:sp>
        <p:nvSpPr>
          <p:cNvPr id="53251" name="Rectangle 3"/>
          <p:cNvSpPr>
            <a:spLocks noGrp="1" noChangeArrowheads="1"/>
          </p:cNvSpPr>
          <p:nvPr>
            <p:ph idx="1"/>
          </p:nvPr>
        </p:nvSpPr>
        <p:spPr/>
        <p:txBody>
          <a:bodyPr/>
          <a:lstStyle/>
          <a:p>
            <a:pPr eaLnBrk="1" hangingPunct="1">
              <a:buFont typeface="Wingdings" pitchFamily="2" charset="2"/>
              <a:buNone/>
            </a:pPr>
            <a:r>
              <a:rPr lang="cs-CZ" altLang="cs-CZ" sz="2400" i="1" dirty="0" smtClean="0"/>
              <a:t>Výrok s výhradou</a:t>
            </a:r>
          </a:p>
          <a:p>
            <a:pPr algn="just" eaLnBrk="1" hangingPunct="1">
              <a:buNone/>
            </a:pPr>
            <a:r>
              <a:rPr lang="cs-CZ" altLang="cs-CZ" sz="2400" dirty="0" smtClean="0"/>
              <a:t>	</a:t>
            </a:r>
            <a:r>
              <a:rPr lang="cs-CZ" sz="2400" dirty="0"/>
              <a:t>Podle našeho názoru, s výhradou dopadů skutečností popsaných v oddílu Základ pro výrok s výhradou, účetní závěrka podává věrný a poctivý obraz aktiv a pasiv společnosti ABC, a.s. k 31.12.20X1 a nákladů a výnosů a výsledku jejího hospodaření [a peněžních toků] za rok končící 31.12.20X1 v souladu s českými účetními předpisy.</a:t>
            </a:r>
          </a:p>
          <a:p>
            <a:pPr eaLnBrk="1" hangingPunct="1">
              <a:buFont typeface="Wingdings" pitchFamily="2" charset="2"/>
              <a:buNone/>
            </a:pPr>
            <a:endParaRPr lang="cs-CZ" altLang="cs-CZ" dirty="0" smtClean="0"/>
          </a:p>
        </p:txBody>
      </p:sp>
    </p:spTree>
    <p:extLst>
      <p:ext uri="{BB962C8B-B14F-4D97-AF65-F5344CB8AC3E}">
        <p14:creationId xmlns:p14="http://schemas.microsoft.com/office/powerpoint/2010/main" val="804341417"/>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Výrok s výhradou</a:t>
            </a:r>
            <a:r>
              <a:rPr lang="cs-CZ" sz="3600" smtClean="0">
                <a:solidFill>
                  <a:srgbClr val="FFCC00"/>
                </a:solidFill>
              </a:rPr>
              <a:t> - příklad</a:t>
            </a:r>
          </a:p>
        </p:txBody>
      </p:sp>
      <p:sp>
        <p:nvSpPr>
          <p:cNvPr id="52227" name="Rectangle 3"/>
          <p:cNvSpPr>
            <a:spLocks noGrp="1" noChangeArrowheads="1"/>
          </p:cNvSpPr>
          <p:nvPr>
            <p:ph idx="1"/>
          </p:nvPr>
        </p:nvSpPr>
        <p:spPr>
          <a:xfrm>
            <a:off x="755576" y="1988840"/>
            <a:ext cx="7772400" cy="4248472"/>
          </a:xfrm>
        </p:spPr>
        <p:txBody>
          <a:bodyPr/>
          <a:lstStyle/>
          <a:p>
            <a:pPr algn="just" eaLnBrk="1" hangingPunct="1">
              <a:lnSpc>
                <a:spcPct val="90000"/>
              </a:lnSpc>
              <a:buFont typeface="Wingdings" pitchFamily="2" charset="2"/>
              <a:buNone/>
            </a:pPr>
            <a:r>
              <a:rPr lang="cs-CZ" altLang="cs-CZ" sz="2300" i="1" dirty="0" smtClean="0"/>
              <a:t>Základ pro výrok s výhradou</a:t>
            </a:r>
          </a:p>
          <a:p>
            <a:pPr algn="just" eaLnBrk="1" hangingPunct="1">
              <a:lnSpc>
                <a:spcPct val="90000"/>
              </a:lnSpc>
              <a:buNone/>
            </a:pPr>
            <a:r>
              <a:rPr lang="cs-CZ" sz="2300" dirty="0" smtClean="0"/>
              <a:t>	V</a:t>
            </a:r>
            <a:r>
              <a:rPr lang="cs-CZ" sz="2300" dirty="0"/>
              <a:t> aktivech Společnosti jsou zásoby vykázány v hodnotě XXX tis. Kč. Během inventarizace zásob bylo zjištěno, že očekávaná prodejní cena zásob je nižší než jejich hodnota v účetnictví Společnosti. Tato skutečnost však nebyla v účetní závěrce zohledněna. Ze záznamů společnosti vyplývá, že pokud by hodnota zásob v aktivech společnosti byla opravnou položkou snížena na úroveň očekávaných prodejních cen, došlo by ke snížení hodnoty zásob v aktivech o XXX tis. Kč. Náklady související s tvorbou opravné položky k zásobám by se tudíž zvýšily o částku XXX tis. Kč a daň z příjmů, čistý zisk a vlastní kapitál by se snížily o XXX tis. Kč, XXX tis. Kč a XXX tis. Kč.</a:t>
            </a:r>
          </a:p>
          <a:p>
            <a:pPr algn="just" eaLnBrk="1" hangingPunct="1">
              <a:lnSpc>
                <a:spcPct val="90000"/>
              </a:lnSpc>
              <a:buFont typeface="Wingdings" pitchFamily="2" charset="2"/>
              <a:buNone/>
            </a:pPr>
            <a:endParaRPr lang="cs-CZ" altLang="cs-CZ" sz="2200" i="1" dirty="0" smtClean="0"/>
          </a:p>
        </p:txBody>
      </p:sp>
    </p:spTree>
    <p:extLst>
      <p:ext uri="{BB962C8B-B14F-4D97-AF65-F5344CB8AC3E}">
        <p14:creationId xmlns:p14="http://schemas.microsoft.com/office/powerpoint/2010/main" val="2030129232"/>
      </p:ext>
    </p:extLst>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rgbClr val="FFCC00"/>
                </a:solidFill>
                <a:cs typeface="Times New Roman" pitchFamily="18" charset="0"/>
              </a:rPr>
              <a:t>Výrok s výhradou</a:t>
            </a:r>
            <a:r>
              <a:rPr lang="cs-CZ" sz="3600" dirty="0">
                <a:solidFill>
                  <a:srgbClr val="FFCC00"/>
                </a:solidFill>
              </a:rPr>
              <a:t> - příklad</a:t>
            </a:r>
            <a:endParaRPr lang="cs-CZ" sz="3600" dirty="0"/>
          </a:p>
        </p:txBody>
      </p:sp>
      <p:sp>
        <p:nvSpPr>
          <p:cNvPr id="3" name="Zástupný symbol pro obsah 2"/>
          <p:cNvSpPr>
            <a:spLocks noGrp="1"/>
          </p:cNvSpPr>
          <p:nvPr>
            <p:ph idx="1"/>
          </p:nvPr>
        </p:nvSpPr>
        <p:spPr/>
        <p:txBody>
          <a:bodyPr/>
          <a:lstStyle/>
          <a:p>
            <a:pPr marL="0" indent="0">
              <a:buNone/>
            </a:pPr>
            <a:r>
              <a:rPr lang="cs-CZ" sz="2400" i="1" dirty="0"/>
              <a:t>Výrok s výhradou</a:t>
            </a:r>
            <a:endParaRPr lang="cs-CZ" sz="2400" dirty="0"/>
          </a:p>
          <a:p>
            <a:pPr marL="0" indent="0" algn="just">
              <a:buNone/>
            </a:pPr>
            <a:r>
              <a:rPr lang="cs-CZ" sz="2400" dirty="0" smtClean="0"/>
              <a:t>Podle </a:t>
            </a:r>
            <a:r>
              <a:rPr lang="cs-CZ" sz="2400" dirty="0"/>
              <a:t>našeho názoru, s výhradou možných vlivů skutečnosti popsané v oddílu Základ pro výrok s výhradou, konsolidovaná účetní závěrka podává věrný a poctivý obraz finanční situace Skupiny k 31.12.20X1 a finanční výkonnosti a peněžních toků za</a:t>
            </a:r>
            <a:r>
              <a:rPr lang="cs-CZ" sz="2400" i="1" dirty="0"/>
              <a:t> </a:t>
            </a:r>
            <a:r>
              <a:rPr lang="cs-CZ" sz="2400" dirty="0"/>
              <a:t>rok končící 31.12.20X1 v souladu s mezinárodními standardy účetního výkaznictví ve znění přijatém Evropskou unií.</a:t>
            </a:r>
          </a:p>
          <a:p>
            <a:endParaRPr lang="cs-CZ" dirty="0"/>
          </a:p>
        </p:txBody>
      </p:sp>
    </p:spTree>
    <p:extLst>
      <p:ext uri="{BB962C8B-B14F-4D97-AF65-F5344CB8AC3E}">
        <p14:creationId xmlns:p14="http://schemas.microsoft.com/office/powerpoint/2010/main" val="1306907518"/>
      </p:ext>
    </p:extLst>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rgbClr val="FFCC00"/>
                </a:solidFill>
                <a:cs typeface="Times New Roman" pitchFamily="18" charset="0"/>
              </a:rPr>
              <a:t>Výrok s výhradou</a:t>
            </a:r>
            <a:r>
              <a:rPr lang="cs-CZ" sz="3600" dirty="0">
                <a:solidFill>
                  <a:srgbClr val="FFCC00"/>
                </a:solidFill>
              </a:rPr>
              <a:t> - příklad</a:t>
            </a:r>
            <a:endParaRPr lang="cs-CZ" sz="3600" dirty="0"/>
          </a:p>
        </p:txBody>
      </p:sp>
      <p:sp>
        <p:nvSpPr>
          <p:cNvPr id="3" name="Zástupný symbol pro obsah 2"/>
          <p:cNvSpPr>
            <a:spLocks noGrp="1"/>
          </p:cNvSpPr>
          <p:nvPr>
            <p:ph idx="1"/>
          </p:nvPr>
        </p:nvSpPr>
        <p:spPr>
          <a:xfrm>
            <a:off x="685800" y="1484784"/>
            <a:ext cx="7772400" cy="5040560"/>
          </a:xfrm>
        </p:spPr>
        <p:txBody>
          <a:bodyPr/>
          <a:lstStyle/>
          <a:p>
            <a:pPr marL="0" indent="0">
              <a:buNone/>
            </a:pPr>
            <a:r>
              <a:rPr lang="cs-CZ" sz="2300" i="1" dirty="0"/>
              <a:t>Základ pro výrok s výhradou</a:t>
            </a:r>
            <a:endParaRPr lang="cs-CZ" sz="2300" dirty="0"/>
          </a:p>
          <a:p>
            <a:pPr marL="0" indent="0" algn="just">
              <a:buNone/>
            </a:pPr>
            <a:r>
              <a:rPr lang="cs-CZ" sz="2300" dirty="0" smtClean="0"/>
              <a:t>Investice </a:t>
            </a:r>
            <a:r>
              <a:rPr lang="cs-CZ" sz="2300" dirty="0"/>
              <a:t>Skupiny do společnosti XYZ, zahraniční přidružené společnosti pořízené v průběhu roku, byla zaúčtovaná metodou ekvivalence a v konsolidovaném výkazu o finanční situaci k 31.12.20X1 je vykázána v hodnotě </a:t>
            </a:r>
            <a:r>
              <a:rPr lang="cs-CZ" sz="2300" dirty="0" err="1"/>
              <a:t>xxx</a:t>
            </a:r>
            <a:r>
              <a:rPr lang="cs-CZ" sz="2300" dirty="0"/>
              <a:t>. Podíl společnosti ABC na čistém zisku společnosti XYZ v hodnotě </a:t>
            </a:r>
            <a:r>
              <a:rPr lang="cs-CZ" sz="2300" dirty="0" err="1"/>
              <a:t>xxx</a:t>
            </a:r>
            <a:r>
              <a:rPr lang="cs-CZ" sz="2300" dirty="0"/>
              <a:t> je zahrnut do zisku společnosti ABC za rok 20X1. Nebyli jsme schopni získat dostatečné a vhodné důkazní informace o vykázané výši investice společnosti ABC ve společnosti XYZ k 31.12.20X1 a podílu společnosti ABC na čistém zisku společnosti XYZ za daný rok, neboť nám byl odepřen přístup k finančním informacím, vedení společnosti XYZ a auditorům společnosti XYZ. V důsledku toho jsme nebyli schopni určit, zda jsou nutné nějaké úpravy těchto částek</a:t>
            </a:r>
            <a:r>
              <a:rPr lang="cs-CZ" sz="2300" dirty="0" smtClean="0"/>
              <a:t>.</a:t>
            </a:r>
            <a:endParaRPr lang="cs-CZ" sz="2300" dirty="0"/>
          </a:p>
        </p:txBody>
      </p:sp>
    </p:spTree>
    <p:extLst>
      <p:ext uri="{BB962C8B-B14F-4D97-AF65-F5344CB8AC3E}">
        <p14:creationId xmlns:p14="http://schemas.microsoft.com/office/powerpoint/2010/main" val="2782072596"/>
      </p:ext>
    </p:extLst>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cs-CZ" sz="3600" smtClean="0">
                <a:solidFill>
                  <a:srgbClr val="FFCC00"/>
                </a:solidFill>
                <a:cs typeface="Times New Roman" pitchFamily="18" charset="0"/>
              </a:rPr>
              <a:t>Odmítnutí výroku</a:t>
            </a:r>
            <a:r>
              <a:rPr lang="cs-CZ" b="1" smtClean="0">
                <a:solidFill>
                  <a:srgbClr val="000000"/>
                </a:solidFill>
                <a:effectLst>
                  <a:outerShdw blurRad="38100" dist="38100" dir="2700000" algn="tl">
                    <a:srgbClr val="FFFFFF"/>
                  </a:outerShdw>
                </a:effectLst>
                <a:cs typeface="Times New Roman" pitchFamily="18" charset="0"/>
              </a:rPr>
              <a:t> </a:t>
            </a:r>
          </a:p>
        </p:txBody>
      </p:sp>
      <p:sp>
        <p:nvSpPr>
          <p:cNvPr id="54275" name="Rectangle 3"/>
          <p:cNvSpPr>
            <a:spLocks noGrp="1" noChangeArrowheads="1"/>
          </p:cNvSpPr>
          <p:nvPr>
            <p:ph idx="1"/>
          </p:nvPr>
        </p:nvSpPr>
        <p:spPr/>
        <p:txBody>
          <a:bodyPr/>
          <a:lstStyle/>
          <a:p>
            <a:pPr marL="0" indent="0">
              <a:buNone/>
            </a:pPr>
            <a:r>
              <a:rPr lang="cs-CZ" sz="2300" dirty="0" smtClean="0"/>
              <a:t>Auditor </a:t>
            </a:r>
            <a:r>
              <a:rPr lang="cs-CZ" sz="2300" dirty="0"/>
              <a:t>je povinen odmítnout výrok, </a:t>
            </a:r>
            <a:r>
              <a:rPr lang="cs-CZ" sz="2300" dirty="0" smtClean="0"/>
              <a:t>jestliže:</a:t>
            </a:r>
          </a:p>
          <a:p>
            <a:pPr>
              <a:buClr>
                <a:srgbClr val="FF0000"/>
              </a:buClr>
              <a:buFont typeface="Wingdings" panose="05000000000000000000" pitchFamily="2" charset="2"/>
              <a:buChar char="Ø"/>
            </a:pPr>
            <a:r>
              <a:rPr lang="cs-CZ" sz="2300" dirty="0" smtClean="0"/>
              <a:t> </a:t>
            </a:r>
            <a:r>
              <a:rPr lang="cs-CZ" sz="2300" u="sng" dirty="0"/>
              <a:t>není schopen získat</a:t>
            </a:r>
            <a:r>
              <a:rPr lang="cs-CZ" sz="2300" dirty="0"/>
              <a:t> </a:t>
            </a:r>
            <a:r>
              <a:rPr lang="cs-CZ" sz="2300" dirty="0" smtClean="0"/>
              <a:t>dostatečné </a:t>
            </a:r>
            <a:r>
              <a:rPr lang="cs-CZ" sz="2300" dirty="0"/>
              <a:t>a </a:t>
            </a:r>
            <a:r>
              <a:rPr lang="cs-CZ" sz="2300" dirty="0" smtClean="0"/>
              <a:t>vhodné důkazní </a:t>
            </a:r>
            <a:r>
              <a:rPr lang="cs-CZ" sz="2300" dirty="0"/>
              <a:t>informace, aby si na jejich </a:t>
            </a:r>
            <a:r>
              <a:rPr lang="cs-CZ" sz="2300" dirty="0" smtClean="0"/>
              <a:t>základě utvořil </a:t>
            </a:r>
            <a:r>
              <a:rPr lang="cs-CZ" sz="2300" dirty="0"/>
              <a:t>názor na </a:t>
            </a:r>
            <a:r>
              <a:rPr lang="cs-CZ" sz="2300" dirty="0" smtClean="0"/>
              <a:t>účetní závěrku</a:t>
            </a:r>
            <a:r>
              <a:rPr lang="cs-CZ" sz="2300" dirty="0"/>
              <a:t>, </a:t>
            </a:r>
            <a:r>
              <a:rPr lang="cs-CZ" sz="2300" dirty="0" smtClean="0"/>
              <a:t>přičemž došel </a:t>
            </a:r>
            <a:r>
              <a:rPr lang="cs-CZ" sz="2300" dirty="0"/>
              <a:t>k </a:t>
            </a:r>
            <a:r>
              <a:rPr lang="cs-CZ" sz="2300" dirty="0" smtClean="0"/>
              <a:t>závěru</a:t>
            </a:r>
            <a:r>
              <a:rPr lang="cs-CZ" sz="2300" dirty="0"/>
              <a:t>, že možný dopad </a:t>
            </a:r>
            <a:r>
              <a:rPr lang="cs-CZ" sz="2300" dirty="0" smtClean="0"/>
              <a:t>případných nezjištěných </a:t>
            </a:r>
            <a:r>
              <a:rPr lang="cs-CZ" sz="2300" dirty="0"/>
              <a:t>nesprávností na </a:t>
            </a:r>
            <a:r>
              <a:rPr lang="cs-CZ" sz="2300" dirty="0" smtClean="0"/>
              <a:t>účetní závěrku může </a:t>
            </a:r>
            <a:r>
              <a:rPr lang="cs-CZ" sz="2300" dirty="0"/>
              <a:t>být významný (materiální) a </a:t>
            </a:r>
            <a:r>
              <a:rPr lang="cs-CZ" sz="2300" dirty="0" smtClean="0"/>
              <a:t>zároveň rozsáhlý</a:t>
            </a:r>
          </a:p>
          <a:p>
            <a:pPr>
              <a:buClr>
                <a:srgbClr val="FF0000"/>
              </a:buClr>
              <a:buFont typeface="Wingdings" panose="05000000000000000000" pitchFamily="2" charset="2"/>
              <a:buChar char="Ø"/>
            </a:pPr>
            <a:r>
              <a:rPr lang="cs-CZ" sz="2300" dirty="0" smtClean="0"/>
              <a:t>výjimečně též, kdy existuje </a:t>
            </a:r>
            <a:r>
              <a:rPr lang="cs-CZ" sz="2300" u="sng" dirty="0" smtClean="0"/>
              <a:t>řada </a:t>
            </a:r>
            <a:r>
              <a:rPr lang="cs-CZ" sz="2300" u="sng" dirty="0"/>
              <a:t>nejistot</a:t>
            </a:r>
            <a:r>
              <a:rPr lang="cs-CZ" sz="2300" dirty="0"/>
              <a:t>, došel k </a:t>
            </a:r>
            <a:r>
              <a:rPr lang="cs-CZ" sz="2300" dirty="0" smtClean="0"/>
              <a:t>závěru</a:t>
            </a:r>
            <a:r>
              <a:rPr lang="cs-CZ" sz="2300" dirty="0"/>
              <a:t>, že </a:t>
            </a:r>
            <a:r>
              <a:rPr lang="cs-CZ" sz="2300" dirty="0" smtClean="0"/>
              <a:t>přestože </a:t>
            </a:r>
            <a:r>
              <a:rPr lang="cs-CZ" sz="2300" dirty="0"/>
              <a:t>o všech </a:t>
            </a:r>
            <a:r>
              <a:rPr lang="cs-CZ" sz="2300" dirty="0" smtClean="0"/>
              <a:t>těchto </a:t>
            </a:r>
            <a:r>
              <a:rPr lang="cs-CZ" sz="2300" dirty="0"/>
              <a:t>nejistotách </a:t>
            </a:r>
            <a:r>
              <a:rPr lang="cs-CZ" sz="2300" dirty="0" smtClean="0"/>
              <a:t>získal dostatečné </a:t>
            </a:r>
            <a:r>
              <a:rPr lang="cs-CZ" sz="2300" dirty="0"/>
              <a:t>a vhodné </a:t>
            </a:r>
            <a:r>
              <a:rPr lang="cs-CZ" sz="2300" dirty="0" smtClean="0"/>
              <a:t>důkazní </a:t>
            </a:r>
            <a:r>
              <a:rPr lang="cs-CZ" sz="2300" dirty="0"/>
              <a:t>informace, </a:t>
            </a:r>
            <a:r>
              <a:rPr lang="cs-CZ" sz="2300" dirty="0" smtClean="0"/>
              <a:t>nemůže </a:t>
            </a:r>
            <a:r>
              <a:rPr lang="cs-CZ" sz="2300" dirty="0"/>
              <a:t>výrok k </a:t>
            </a:r>
            <a:r>
              <a:rPr lang="cs-CZ" sz="2300" dirty="0" smtClean="0"/>
              <a:t>účetní závěrce vyjádřit kvůli </a:t>
            </a:r>
            <a:r>
              <a:rPr lang="cs-CZ" sz="2300" u="sng" dirty="0" smtClean="0"/>
              <a:t>potenciálním </a:t>
            </a:r>
            <a:r>
              <a:rPr lang="cs-CZ" sz="2300" u="sng" dirty="0"/>
              <a:t>interakcím </a:t>
            </a:r>
            <a:r>
              <a:rPr lang="cs-CZ" sz="2300" dirty="0" smtClean="0"/>
              <a:t>těchto </a:t>
            </a:r>
            <a:r>
              <a:rPr lang="cs-CZ" sz="2300" dirty="0"/>
              <a:t>nejistot a jejich možnému </a:t>
            </a:r>
            <a:r>
              <a:rPr lang="cs-CZ" sz="2300" u="sng" dirty="0"/>
              <a:t>kumulovanému </a:t>
            </a:r>
            <a:r>
              <a:rPr lang="cs-CZ" sz="2300" u="sng" dirty="0" smtClean="0"/>
              <a:t>účinku </a:t>
            </a:r>
            <a:r>
              <a:rPr lang="cs-CZ" sz="2300" dirty="0" smtClean="0"/>
              <a:t>na účetní závěrku.</a:t>
            </a:r>
            <a:endParaRPr lang="cs-CZ" altLang="cs-CZ" sz="2300" dirty="0" smtClean="0"/>
          </a:p>
        </p:txBody>
      </p:sp>
    </p:spTree>
    <p:extLst>
      <p:ext uri="{BB962C8B-B14F-4D97-AF65-F5344CB8AC3E}">
        <p14:creationId xmlns:p14="http://schemas.microsoft.com/office/powerpoint/2010/main" val="154434883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Vzletný">
  <a:themeElements>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zletný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zletný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zletný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zletný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5404</TotalTime>
  <Words>9666</Words>
  <Application>Microsoft Office PowerPoint</Application>
  <PresentationFormat>Předvádění na obrazovce (4:3)</PresentationFormat>
  <Paragraphs>1144</Paragraphs>
  <Slides>178</Slides>
  <Notes>5</Notes>
  <HiddenSlides>0</HiddenSlides>
  <MMClips>0</MMClips>
  <ScaleCrop>false</ScaleCrop>
  <HeadingPairs>
    <vt:vector size="4" baseType="variant">
      <vt:variant>
        <vt:lpstr>Motiv</vt:lpstr>
      </vt:variant>
      <vt:variant>
        <vt:i4>1</vt:i4>
      </vt:variant>
      <vt:variant>
        <vt:lpstr>Nadpisy snímků</vt:lpstr>
      </vt:variant>
      <vt:variant>
        <vt:i4>178</vt:i4>
      </vt:variant>
    </vt:vector>
  </HeadingPairs>
  <TitlesOfParts>
    <vt:vector size="179" baseType="lpstr">
      <vt:lpstr>Vzletný</vt:lpstr>
      <vt:lpstr>Obecná charakteristika a podstata auditu  Právní úprava auditu</vt:lpstr>
      <vt:lpstr>Pojem auditu</vt:lpstr>
      <vt:lpstr>Účetní závěrka – z. č. 563/91 Sb., o účetnictví</vt:lpstr>
      <vt:lpstr>Uživatelé informací z účetní závěrky a jejich informační potřeby</vt:lpstr>
      <vt:lpstr>Prezentace aplikace PowerPoint</vt:lpstr>
      <vt:lpstr>Profesní komory s povinným členstvím</vt:lpstr>
      <vt:lpstr>Profesní komory s povinným členstvím</vt:lpstr>
      <vt:lpstr>Prezentace aplikace PowerPoint</vt:lpstr>
      <vt:lpstr>Zákon č. 93/2009 Sb., o auditorech</vt:lpstr>
      <vt:lpstr>Hlavní principy přijaté právní úpravy </vt:lpstr>
      <vt:lpstr>Předpisy EU v oblasti auditu</vt:lpstr>
      <vt:lpstr>ZELENÁ KNIHA  Politika v oblasti auditu: poučení z krize</vt:lpstr>
      <vt:lpstr>  Zpráva Komise ze dne 7.9.2017 o sledování vývoje na trhu EU poskytování služeb povinného auditu subjektům veřejného zájmu </vt:lpstr>
      <vt:lpstr>Prezentace aplikace PowerPoint</vt:lpstr>
      <vt:lpstr>Auditorská činnost</vt:lpstr>
      <vt:lpstr>Auditor</vt:lpstr>
      <vt:lpstr>Auditorské oprávnění – fyzické osoby</vt:lpstr>
      <vt:lpstr>Omezení podnikání auditora</vt:lpstr>
      <vt:lpstr>Auditorské oprávnění – právnické osoby</vt:lpstr>
      <vt:lpstr>Určení auditora</vt:lpstr>
      <vt:lpstr>Nezávislost auditora</vt:lpstr>
      <vt:lpstr>Komora auditorů České republiky</vt:lpstr>
      <vt:lpstr>Prezentace aplikace PowerPoint</vt:lpstr>
      <vt:lpstr>Prezentace aplikace PowerPoint</vt:lpstr>
      <vt:lpstr>Rada pro veřejný dohled nad auditem</vt:lpstr>
      <vt:lpstr>Subjekty veřejného zájmu</vt:lpstr>
      <vt:lpstr>Výbor pro audit</vt:lpstr>
      <vt:lpstr>Výbor pro audit</vt:lpstr>
      <vt:lpstr>Zvláštní požadavky nezávislosti </vt:lpstr>
      <vt:lpstr>Zvláštní požadavky nezávislosti </vt:lpstr>
      <vt:lpstr>Novela zákona o účetnictví</vt:lpstr>
      <vt:lpstr> Kategorie účetních jednotek  od 1.1.2016  </vt:lpstr>
      <vt:lpstr>Kategorie účetních jednotek  od 1.1.2016 </vt:lpstr>
      <vt:lpstr>Povinný audit – od 1.1.2016</vt:lpstr>
      <vt:lpstr>Mezinárodní auditorské a ověřovací standardy </vt:lpstr>
      <vt:lpstr>Mezinárodní federace účetních  International Federation of Accountants (IFAC)</vt:lpstr>
      <vt:lpstr>Mezinárodní auditorské a ověřovací standardy (IAASB)</vt:lpstr>
      <vt:lpstr>Prezentace aplikace PowerPoint</vt:lpstr>
      <vt:lpstr>Prezentace aplikace PowerPoint</vt:lpstr>
      <vt:lpstr>Komora auditorů ČR </vt:lpstr>
      <vt:lpstr>Směrnice 2006/43/ES o povinném auditu</vt:lpstr>
      <vt:lpstr>Mezinárodní rámec pro ověřovací zakázky </vt:lpstr>
      <vt:lpstr>Třístranný vztah </vt:lpstr>
      <vt:lpstr>Prezentace aplikace PowerPoint</vt:lpstr>
      <vt:lpstr>Vhodný předmět zakázky</vt:lpstr>
      <vt:lpstr>Vhodná kritéria </vt:lpstr>
      <vt:lpstr>Dostatečné množství vhodných důkazů </vt:lpstr>
      <vt:lpstr>Písemná zpráva o ověření </vt:lpstr>
      <vt:lpstr>Mezinárodní auditorské standardy (ISA) </vt:lpstr>
      <vt:lpstr>Mezinárodní standardy pro prověrky (ISRE) </vt:lpstr>
      <vt:lpstr>Mezinárodní standardy pro ověřovací zakázky (ISAE) </vt:lpstr>
      <vt:lpstr>Mezinárodní standardy pro související služby (ISRS) </vt:lpstr>
      <vt:lpstr>Mezinárodní standardy pro řízení kvality (ISQC) </vt:lpstr>
      <vt:lpstr>Etický kodex pro auditory a účetní znalce</vt:lpstr>
      <vt:lpstr>Základní principy etického chování</vt:lpstr>
      <vt:lpstr>Integrita</vt:lpstr>
      <vt:lpstr>Nestrannost</vt:lpstr>
      <vt:lpstr>Odborná způsobilost a řádná péče</vt:lpstr>
      <vt:lpstr>Mlčenlivost</vt:lpstr>
      <vt:lpstr>Profesionální jednání</vt:lpstr>
      <vt:lpstr>Hrozby ohrožující základní principy</vt:lpstr>
      <vt:lpstr>Koncepční rámec - uplatnění</vt:lpstr>
      <vt:lpstr>Zabezpečovací prvky</vt:lpstr>
      <vt:lpstr>Zabezpečovací prvky v pracovním prostředí</vt:lpstr>
      <vt:lpstr>Zpráva auditora  o účetní závěrce určené k všeobecným účelům </vt:lpstr>
      <vt:lpstr>Zpráva auditora o účetní závěrce určené k všeobecným účelům </vt:lpstr>
      <vt:lpstr>Nový formát zprávy auditora</vt:lpstr>
      <vt:lpstr>Nový formát zprávy auditora</vt:lpstr>
      <vt:lpstr>Nový formát zprávy auditora</vt:lpstr>
      <vt:lpstr>Nový formát zprávy auditora</vt:lpstr>
      <vt:lpstr>Nový formát zprávy auditora</vt:lpstr>
      <vt:lpstr>Další náležitosti zprávy</vt:lpstr>
      <vt:lpstr>Název a příjemce</vt:lpstr>
      <vt:lpstr>Výrok auditora</vt:lpstr>
      <vt:lpstr>Výrok auditora (bez výhrad): </vt:lpstr>
      <vt:lpstr>Základ pro výrok</vt:lpstr>
      <vt:lpstr>Nejistota týkající se nepřetržitého trvání podniku</vt:lpstr>
      <vt:lpstr>Hlavní záležitosti auditu</vt:lpstr>
      <vt:lpstr>Zdůraznění skutečnosti</vt:lpstr>
      <vt:lpstr>Jiné skutečnosti</vt:lpstr>
      <vt:lpstr>Ostatní informace uvedené ve výroční zprávě </vt:lpstr>
      <vt:lpstr>Ostatní informace uvedené ve výroční zprávě </vt:lpstr>
      <vt:lpstr>Odpovědnost za účetní závěrku </vt:lpstr>
      <vt:lpstr>Výrok auditora bez výhrad</vt:lpstr>
      <vt:lpstr>Skutečnosti ovlivňující výrok auditora </vt:lpstr>
      <vt:lpstr>Prezentace aplikace PowerPoint</vt:lpstr>
      <vt:lpstr>Významné (materiální) nesprávnosti</vt:lpstr>
      <vt:lpstr>Podstata významných (materiálních) nesprávností</vt:lpstr>
      <vt:lpstr>Stanovení hladiny významnosti</vt:lpstr>
      <vt:lpstr>Příklad výpočtu hladiny významnosti</vt:lpstr>
      <vt:lpstr>Podstata významných (materiálních) nesprávností</vt:lpstr>
      <vt:lpstr>Podstata nemožnosti získat dostatečné a vhodné důkazní informace</vt:lpstr>
      <vt:lpstr>Podstata nemožnosti získat dostatečné a vhodné důkazní informace</vt:lpstr>
      <vt:lpstr>Výrok s výhradou </vt:lpstr>
      <vt:lpstr>Výrok s výhradou - příklad</vt:lpstr>
      <vt:lpstr>Výrok s výhradou - příklad</vt:lpstr>
      <vt:lpstr>Výrok s výhradou - příklad</vt:lpstr>
      <vt:lpstr>Výrok s výhradou - příklad</vt:lpstr>
      <vt:lpstr>Odmítnutí výroku </vt:lpstr>
      <vt:lpstr>Odmítnutí výroku - příklad</vt:lpstr>
      <vt:lpstr>Odmítnutí výroku - příklad</vt:lpstr>
      <vt:lpstr>Záporný výrok </vt:lpstr>
      <vt:lpstr>Záporný výrok - příklad</vt:lpstr>
      <vt:lpstr>Záporný výrok - příklad</vt:lpstr>
      <vt:lpstr>Doporučení v souvislosti s COVID19</vt:lpstr>
      <vt:lpstr>Doporučení v souvislosti s COVID19</vt:lpstr>
      <vt:lpstr>Doporučení v souvislosti s COVID19</vt:lpstr>
      <vt:lpstr>Povinný audit  Přezkoumání hospodaření územních samosprávných celků a dobrovolných svazků obcí</vt:lpstr>
      <vt:lpstr>Zákon č. 563/1991 Sb., o účetnictví</vt:lpstr>
      <vt:lpstr> Kategorie účetních jednotek  od 1.1.2016  </vt:lpstr>
      <vt:lpstr>Kategorie účetních jednotek  od 1.1.2016 </vt:lpstr>
      <vt:lpstr>Subjekty veřejného zájmu</vt:lpstr>
      <vt:lpstr>Povinný audit – od 1.1.2016</vt:lpstr>
      <vt:lpstr>Zveřejnění – od 1.1.2016</vt:lpstr>
      <vt:lpstr>Výroční zpráva - z. č. 563/91 Sb., o účetnictví</vt:lpstr>
      <vt:lpstr>Zveřejnění účetní závěrky a výroční zprávy</vt:lpstr>
      <vt:lpstr>Ne/zveřejnění finančních výkazů</vt:lpstr>
      <vt:lpstr>Ne/zveřejnění finančních výkazů</vt:lpstr>
      <vt:lpstr>Ne/zveřejnění finančních výkazů</vt:lpstr>
      <vt:lpstr>Povinnost ověření účetní závěrky auditorem – zvláštní právní předpisy</vt:lpstr>
      <vt:lpstr>Nový občanský zákoník</vt:lpstr>
      <vt:lpstr>NOZ – doprovodná legislativa</vt:lpstr>
      <vt:lpstr>NOZ – doprovodná legislativa</vt:lpstr>
      <vt:lpstr>NOZ – právnické osoby</vt:lpstr>
      <vt:lpstr>NOZ – právnické osoby</vt:lpstr>
      <vt:lpstr>Korporace (§ 210 – 302 NOZ)</vt:lpstr>
      <vt:lpstr>Obchodní korporace</vt:lpstr>
      <vt:lpstr>Spolky (§ 214 – 302 NOZ)</vt:lpstr>
      <vt:lpstr>Fundace (§ 303 – 401 NOZ)</vt:lpstr>
      <vt:lpstr>Nadace</vt:lpstr>
      <vt:lpstr>Nadace – výroční zpráva (§ 358 – 361)</vt:lpstr>
      <vt:lpstr>Nadační fond</vt:lpstr>
      <vt:lpstr>Ústav (§ 402 – 418)</vt:lpstr>
      <vt:lpstr>Ústav – výroční zpráva (§ 416)</vt:lpstr>
      <vt:lpstr>Obecně prospěšná společnost</vt:lpstr>
      <vt:lpstr>Sociální družstvo (§ 758 – 773 ZOK)</vt:lpstr>
      <vt:lpstr>Veřejná prospěšnost</vt:lpstr>
      <vt:lpstr>Návrh zákona o statusu veřejné prospěšnosti</vt:lpstr>
      <vt:lpstr>Návrh zákona o statusu veřejné prospěšnosti</vt:lpstr>
      <vt:lpstr>Počty subjektů ve veřejných rejstřících k 31.12.2015</vt:lpstr>
      <vt:lpstr>Zrušení statusu veřejné prospěšnosti</vt:lpstr>
      <vt:lpstr>Požadavky na účetní závěrku neziskových organizací</vt:lpstr>
      <vt:lpstr>Vyhláška č. 504/2002 Sb.</vt:lpstr>
      <vt:lpstr>Přehled služeb v oblasti auditu</vt:lpstr>
      <vt:lpstr>Audity a prověrky historických finančních informací</vt:lpstr>
      <vt:lpstr>Ověřovací zakázky jiné než audity a prověrky historických finančních informací</vt:lpstr>
      <vt:lpstr>Související služby</vt:lpstr>
      <vt:lpstr>Ověřování projektů spolufinancovaných z prostředků fondů EU a státního rozpočtu</vt:lpstr>
      <vt:lpstr>Ověřování projektů spolufinancovaných z prostředků fondů EU a státního rozpočtu</vt:lpstr>
      <vt:lpstr> Metodický pokyn MŠMT k poskytování dotací soukromým školám </vt:lpstr>
      <vt:lpstr>Metodický pokyn MŠMT k poskytování dotací soukromým školám</vt:lpstr>
      <vt:lpstr>Přezkoumání hospodaření</vt:lpstr>
      <vt:lpstr>Prezentace aplikace PowerPoint</vt:lpstr>
      <vt:lpstr>Prezentace aplikace PowerPoint</vt:lpstr>
      <vt:lpstr>Předmět přezkoumání</vt:lpstr>
      <vt:lpstr>Předmět přezkoumání</vt:lpstr>
      <vt:lpstr>Hlediska přezkoumání</vt:lpstr>
      <vt:lpstr>Zabezpečení přezkoumání</vt:lpstr>
      <vt:lpstr>Kontrolor</vt:lpstr>
      <vt:lpstr>Náležitosti zprávy o výsledku přezkoumání hospodaření</vt:lpstr>
      <vt:lpstr>Závěr z přezkoumání</vt:lpstr>
      <vt:lpstr>Možné nedostatky dle závažnosti</vt:lpstr>
      <vt:lpstr>Možné nedostatky dle závažnosti</vt:lpstr>
      <vt:lpstr>Možné nedostatky dle závažnosti</vt:lpstr>
      <vt:lpstr>Projednání zprávy</vt:lpstr>
      <vt:lpstr>Opatření k nápravě chyb a nedostatků</vt:lpstr>
      <vt:lpstr>Přezkoumání auditorem</vt:lpstr>
      <vt:lpstr>Typ ověřovací zakázky</vt:lpstr>
      <vt:lpstr>Náležitosti Zprávy auditora</vt:lpstr>
      <vt:lpstr>Náležitosti Zprávy auditora</vt:lpstr>
      <vt:lpstr>Závěr zprávy - auditor</vt:lpstr>
      <vt:lpstr>Příklad závěru zprávy - auditor</vt:lpstr>
      <vt:lpstr>Příklad závěru zprávy - auditor</vt:lpstr>
      <vt:lpstr>MF ČR - Souhrnná zpráva o výsledcích přezkoumání hospodaření za rok 2018</vt:lpstr>
      <vt:lpstr>Chyby a nedostatky zjištěné KÚ a MHMP při přezkoumávání hospodaření za rok 2018</vt:lpstr>
      <vt:lpstr>Chyby a nedostatky zjištěné KÚ a MHMP při přezkoumávání hospodaření za rok 2018</vt:lpstr>
      <vt:lpstr>Výsledky přezkoumání hospodaření ÚC vykonaných auditory za rok 2018</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Daň z příjmů právnických osob</dc:title>
  <dc:creator>Pavla Kvapilová</dc:creator>
  <cp:lastModifiedBy>Pavla Kvapilová</cp:lastModifiedBy>
  <cp:revision>246</cp:revision>
  <cp:lastPrinted>1601-01-01T00:00:00Z</cp:lastPrinted>
  <dcterms:created xsi:type="dcterms:W3CDTF">2007-04-21T17:30:15Z</dcterms:created>
  <dcterms:modified xsi:type="dcterms:W3CDTF">2021-11-23T15:29:26Z</dcterms:modified>
</cp:coreProperties>
</file>