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37"/>
  </p:notesMasterIdLst>
  <p:sldIdLst>
    <p:sldId id="256" r:id="rId3"/>
    <p:sldId id="344" r:id="rId4"/>
    <p:sldId id="333" r:id="rId5"/>
    <p:sldId id="334" r:id="rId6"/>
    <p:sldId id="340" r:id="rId7"/>
    <p:sldId id="343" r:id="rId8"/>
    <p:sldId id="345" r:id="rId9"/>
    <p:sldId id="302" r:id="rId10"/>
    <p:sldId id="308" r:id="rId11"/>
    <p:sldId id="341" r:id="rId12"/>
    <p:sldId id="346" r:id="rId13"/>
    <p:sldId id="260" r:id="rId14"/>
    <p:sldId id="263" r:id="rId15"/>
    <p:sldId id="347" r:id="rId16"/>
    <p:sldId id="350" r:id="rId17"/>
    <p:sldId id="348" r:id="rId18"/>
    <p:sldId id="349" r:id="rId19"/>
    <p:sldId id="336" r:id="rId20"/>
    <p:sldId id="268" r:id="rId21"/>
    <p:sldId id="259" r:id="rId22"/>
    <p:sldId id="468" r:id="rId23"/>
    <p:sldId id="271" r:id="rId24"/>
    <p:sldId id="287" r:id="rId25"/>
    <p:sldId id="467" r:id="rId26"/>
    <p:sldId id="272" r:id="rId27"/>
    <p:sldId id="295" r:id="rId28"/>
    <p:sldId id="471" r:id="rId29"/>
    <p:sldId id="274" r:id="rId30"/>
    <p:sldId id="472" r:id="rId31"/>
    <p:sldId id="257" r:id="rId32"/>
    <p:sldId id="276" r:id="rId33"/>
    <p:sldId id="469" r:id="rId34"/>
    <p:sldId id="470" r:id="rId35"/>
    <p:sldId id="473" r:id="rId3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Montserrat Medium"/>
        <a:ea typeface="Montserrat Medium"/>
        <a:cs typeface="Montserrat Medium"/>
        <a:sym typeface="Montserrat Medium"/>
      </a:defRPr>
    </a:lvl1pPr>
    <a:lvl2pPr marL="0" marR="0" indent="457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Montserrat Medium"/>
        <a:ea typeface="Montserrat Medium"/>
        <a:cs typeface="Montserrat Medium"/>
        <a:sym typeface="Montserrat Medium"/>
      </a:defRPr>
    </a:lvl2pPr>
    <a:lvl3pPr marL="0" marR="0" indent="9144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Montserrat Medium"/>
        <a:ea typeface="Montserrat Medium"/>
        <a:cs typeface="Montserrat Medium"/>
        <a:sym typeface="Montserrat Medium"/>
      </a:defRPr>
    </a:lvl3pPr>
    <a:lvl4pPr marL="0" marR="0" indent="1371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Montserrat Medium"/>
        <a:ea typeface="Montserrat Medium"/>
        <a:cs typeface="Montserrat Medium"/>
        <a:sym typeface="Montserrat Medium"/>
      </a:defRPr>
    </a:lvl4pPr>
    <a:lvl5pPr marL="0" marR="0" indent="1828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Montserrat Medium"/>
        <a:ea typeface="Montserrat Medium"/>
        <a:cs typeface="Montserrat Medium"/>
        <a:sym typeface="Montserrat Medium"/>
      </a:defRPr>
    </a:lvl5pPr>
    <a:lvl6pPr marL="0" marR="0" indent="22860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Montserrat Medium"/>
        <a:ea typeface="Montserrat Medium"/>
        <a:cs typeface="Montserrat Medium"/>
        <a:sym typeface="Montserrat Medium"/>
      </a:defRPr>
    </a:lvl6pPr>
    <a:lvl7pPr marL="0" marR="0" indent="2743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Montserrat Medium"/>
        <a:ea typeface="Montserrat Medium"/>
        <a:cs typeface="Montserrat Medium"/>
        <a:sym typeface="Montserrat Medium"/>
      </a:defRPr>
    </a:lvl7pPr>
    <a:lvl8pPr marL="0" marR="0" indent="32004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Montserrat Medium"/>
        <a:ea typeface="Montserrat Medium"/>
        <a:cs typeface="Montserrat Medium"/>
        <a:sym typeface="Montserrat Medium"/>
      </a:defRPr>
    </a:lvl8pPr>
    <a:lvl9pPr marL="0" marR="0" indent="3657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Montserrat Medium"/>
        <a:ea typeface="Montserrat Medium"/>
        <a:cs typeface="Montserrat Medium"/>
        <a:sym typeface="Montserrat Medium"/>
      </a:defRPr>
    </a:lvl9pPr>
  </p:defaultTextStyle>
  <p:extLst>
    <p:ext uri="{521415D9-36F7-43E2-AB2F-B90AF26B5E84}">
      <p14:sectionLst xmlns:p14="http://schemas.microsoft.com/office/powerpoint/2010/main">
        <p14:section name="Výchozí oddíl" id="{9448888E-9EFD-4B8A-85EE-662B201A0E3E}">
          <p14:sldIdLst>
            <p14:sldId id="256"/>
            <p14:sldId id="344"/>
            <p14:sldId id="333"/>
            <p14:sldId id="334"/>
            <p14:sldId id="340"/>
            <p14:sldId id="343"/>
            <p14:sldId id="345"/>
            <p14:sldId id="302"/>
            <p14:sldId id="308"/>
            <p14:sldId id="341"/>
            <p14:sldId id="346"/>
            <p14:sldId id="260"/>
            <p14:sldId id="263"/>
            <p14:sldId id="347"/>
            <p14:sldId id="350"/>
            <p14:sldId id="348"/>
            <p14:sldId id="349"/>
            <p14:sldId id="336"/>
            <p14:sldId id="268"/>
            <p14:sldId id="259"/>
            <p14:sldId id="468"/>
            <p14:sldId id="271"/>
            <p14:sldId id="287"/>
            <p14:sldId id="467"/>
            <p14:sldId id="272"/>
            <p14:sldId id="295"/>
            <p14:sldId id="471"/>
            <p14:sldId id="274"/>
            <p14:sldId id="472"/>
            <p14:sldId id="257"/>
            <p14:sldId id="276"/>
            <p14:sldId id="469"/>
            <p14:sldId id="470"/>
            <p14:sldId id="473"/>
          </p14:sldIdLst>
        </p14:section>
        <p14:section name="Oddíl bez názvu" id="{AF9E5E11-696A-4576-A869-B291D7564500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00A1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13B100"/>
          </a:solidFill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52055"/>
              <a:lumOff val="-12548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4646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4660"/>
  </p:normalViewPr>
  <p:slideViewPr>
    <p:cSldViewPr snapToGrid="0">
      <p:cViewPr varScale="1">
        <p:scale>
          <a:sx n="31" d="100"/>
          <a:sy n="31" d="100"/>
        </p:scale>
        <p:origin x="8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97D026-8EBB-43D1-A08A-9DADFFB60B27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</dgm:pt>
    <dgm:pt modelId="{9114864D-C928-44D8-A7B4-390D04D0E0C1}">
      <dgm:prSet phldrT="[Text]" custT="1"/>
      <dgm:spPr>
        <a:noFill/>
        <a:ln>
          <a:solidFill>
            <a:srgbClr val="0070C0"/>
          </a:solidFill>
        </a:ln>
      </dgm:spPr>
      <dgm:t>
        <a:bodyPr/>
        <a:lstStyle/>
        <a:p>
          <a:r>
            <a:rPr lang="cs-CZ" sz="40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Pravděpodobnost výskytu</a:t>
          </a:r>
        </a:p>
      </dgm:t>
    </dgm:pt>
    <dgm:pt modelId="{51FD6821-B963-45F8-8C46-631E309878D5}" type="parTrans" cxnId="{0C3C56C6-93EC-4282-BCCC-2164814E29F6}">
      <dgm:prSet/>
      <dgm:spPr/>
      <dgm:t>
        <a:bodyPr/>
        <a:lstStyle/>
        <a:p>
          <a:endParaRPr lang="cs-CZ"/>
        </a:p>
      </dgm:t>
    </dgm:pt>
    <dgm:pt modelId="{4AEAF82D-C5CF-43F0-B5BB-54DFD681BDC9}" type="sibTrans" cxnId="{0C3C56C6-93EC-4282-BCCC-2164814E29F6}">
      <dgm:prSet/>
      <dgm:spPr/>
      <dgm:t>
        <a:bodyPr/>
        <a:lstStyle/>
        <a:p>
          <a:endParaRPr lang="cs-CZ" dirty="0"/>
        </a:p>
      </dgm:t>
    </dgm:pt>
    <dgm:pt modelId="{1ADEB838-0770-4D84-A444-3B8FE32E2F61}">
      <dgm:prSet phldrT="[Text]" custT="1"/>
      <dgm:spPr>
        <a:noFill/>
        <a:ln>
          <a:solidFill>
            <a:srgbClr val="0070C0"/>
          </a:solidFill>
        </a:ln>
      </dgm:spPr>
      <dgm:t>
        <a:bodyPr/>
        <a:lstStyle/>
        <a:p>
          <a:r>
            <a:rPr lang="cs-CZ" sz="4000" b="1" kern="1200" dirty="0">
              <a:solidFill>
                <a:schemeClr val="bg2"/>
              </a:solidFill>
              <a:latin typeface="Calibri" panose="020F0502020204030204" pitchFamily="34" charset="0"/>
              <a:ea typeface="Montserrat ExtraBold"/>
              <a:cs typeface="Calibri" panose="020F0502020204030204" pitchFamily="34" charset="0"/>
            </a:rPr>
            <a:t>Závažnost dopadu</a:t>
          </a:r>
        </a:p>
      </dgm:t>
    </dgm:pt>
    <dgm:pt modelId="{F92A5E55-3378-48FB-B44D-45C1D9F25292}" type="parTrans" cxnId="{254B72D4-433E-4783-A268-4A4E143AE576}">
      <dgm:prSet/>
      <dgm:spPr/>
      <dgm:t>
        <a:bodyPr/>
        <a:lstStyle/>
        <a:p>
          <a:endParaRPr lang="cs-CZ"/>
        </a:p>
      </dgm:t>
    </dgm:pt>
    <dgm:pt modelId="{1514F17A-9A35-41B5-A60C-DF720B3346EA}" type="sibTrans" cxnId="{254B72D4-433E-4783-A268-4A4E143AE576}">
      <dgm:prSet/>
      <dgm:spPr/>
      <dgm:t>
        <a:bodyPr/>
        <a:lstStyle/>
        <a:p>
          <a:endParaRPr lang="cs-CZ"/>
        </a:p>
      </dgm:t>
    </dgm:pt>
    <dgm:pt modelId="{74A0C026-5B4A-4E2F-8431-30B9622D52FD}">
      <dgm:prSet phldrT="[Text]" custT="1"/>
      <dgm:spPr>
        <a:noFill/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r>
            <a:rPr lang="cs-CZ" sz="4000" b="1" kern="1200" dirty="0">
              <a:solidFill>
                <a:schemeClr val="bg2"/>
              </a:solidFill>
              <a:latin typeface="Calibri" panose="020F0502020204030204" pitchFamily="34" charset="0"/>
              <a:ea typeface="Montserrat ExtraBold"/>
              <a:cs typeface="Calibri" panose="020F0502020204030204" pitchFamily="34" charset="0"/>
            </a:rPr>
            <a:t>Úroveň rizika</a:t>
          </a:r>
        </a:p>
      </dgm:t>
    </dgm:pt>
    <dgm:pt modelId="{CE9D92F2-DBC6-4914-B6B0-760F57645A75}" type="parTrans" cxnId="{72EF78B4-FA99-42C9-87C8-42E9DF8B592C}">
      <dgm:prSet/>
      <dgm:spPr/>
      <dgm:t>
        <a:bodyPr/>
        <a:lstStyle/>
        <a:p>
          <a:endParaRPr lang="cs-CZ"/>
        </a:p>
      </dgm:t>
    </dgm:pt>
    <dgm:pt modelId="{9F741C79-FC5D-430F-B58D-97AA2B8E576B}" type="sibTrans" cxnId="{72EF78B4-FA99-42C9-87C8-42E9DF8B592C}">
      <dgm:prSet/>
      <dgm:spPr/>
      <dgm:t>
        <a:bodyPr/>
        <a:lstStyle/>
        <a:p>
          <a:endParaRPr lang="cs-CZ"/>
        </a:p>
      </dgm:t>
    </dgm:pt>
    <dgm:pt modelId="{3CB8B834-C622-4C8B-9DFB-A8A07B68ABE5}" type="pres">
      <dgm:prSet presAssocID="{7A97D026-8EBB-43D1-A08A-9DADFFB60B27}" presName="Name0" presStyleCnt="0">
        <dgm:presLayoutVars>
          <dgm:dir/>
          <dgm:resizeHandles val="exact"/>
        </dgm:presLayoutVars>
      </dgm:prSet>
      <dgm:spPr/>
    </dgm:pt>
    <dgm:pt modelId="{CA6AECAE-0F10-4A59-A217-93C12E8C7DEA}" type="pres">
      <dgm:prSet presAssocID="{7A97D026-8EBB-43D1-A08A-9DADFFB60B27}" presName="vNodes" presStyleCnt="0"/>
      <dgm:spPr/>
    </dgm:pt>
    <dgm:pt modelId="{EC0CA337-C222-4046-B98F-D33D15B6B952}" type="pres">
      <dgm:prSet presAssocID="{9114864D-C928-44D8-A7B4-390D04D0E0C1}" presName="node" presStyleLbl="node1" presStyleIdx="0" presStyleCnt="3" custScaleX="145544" custScaleY="66290">
        <dgm:presLayoutVars>
          <dgm:bulletEnabled val="1"/>
        </dgm:presLayoutVars>
      </dgm:prSet>
      <dgm:spPr>
        <a:prstGeom prst="roundRect">
          <a:avLst/>
        </a:prstGeom>
      </dgm:spPr>
    </dgm:pt>
    <dgm:pt modelId="{CAC2E650-7DE7-4A0A-BD0F-4A52F006DD78}" type="pres">
      <dgm:prSet presAssocID="{4AEAF82D-C5CF-43F0-B5BB-54DFD681BDC9}" presName="spacerT" presStyleCnt="0"/>
      <dgm:spPr/>
    </dgm:pt>
    <dgm:pt modelId="{0E9C2418-C79A-4E5A-8377-AA2611C0306C}" type="pres">
      <dgm:prSet presAssocID="{4AEAF82D-C5CF-43F0-B5BB-54DFD681BDC9}" presName="sibTrans" presStyleLbl="sibTrans2D1" presStyleIdx="0" presStyleCnt="2"/>
      <dgm:spPr>
        <a:prstGeom prst="mathMultiply">
          <a:avLst/>
        </a:prstGeom>
      </dgm:spPr>
    </dgm:pt>
    <dgm:pt modelId="{A9BB93EC-8F80-4B44-9E3D-604B2ECA7737}" type="pres">
      <dgm:prSet presAssocID="{4AEAF82D-C5CF-43F0-B5BB-54DFD681BDC9}" presName="spacerB" presStyleCnt="0"/>
      <dgm:spPr/>
    </dgm:pt>
    <dgm:pt modelId="{0458135D-65CC-44DB-91D4-58BBD046139A}" type="pres">
      <dgm:prSet presAssocID="{1ADEB838-0770-4D84-A444-3B8FE32E2F61}" presName="node" presStyleLbl="node1" presStyleIdx="1" presStyleCnt="3" custScaleX="146126" custScaleY="61039" custLinFactNeighborX="703" custLinFactNeighborY="62008">
        <dgm:presLayoutVars>
          <dgm:bulletEnabled val="1"/>
        </dgm:presLayoutVars>
      </dgm:prSet>
      <dgm:spPr>
        <a:prstGeom prst="roundRect">
          <a:avLst/>
        </a:prstGeom>
      </dgm:spPr>
    </dgm:pt>
    <dgm:pt modelId="{A7BA6494-745F-409B-8C19-8C652C50CCB3}" type="pres">
      <dgm:prSet presAssocID="{7A97D026-8EBB-43D1-A08A-9DADFFB60B27}" presName="sibTransLast" presStyleLbl="sibTrans2D1" presStyleIdx="1" presStyleCnt="2"/>
      <dgm:spPr/>
    </dgm:pt>
    <dgm:pt modelId="{06C1E1DD-F55B-43CA-BB4C-F2C38AA90516}" type="pres">
      <dgm:prSet presAssocID="{7A97D026-8EBB-43D1-A08A-9DADFFB60B27}" presName="connectorText" presStyleLbl="sibTrans2D1" presStyleIdx="1" presStyleCnt="2"/>
      <dgm:spPr/>
    </dgm:pt>
    <dgm:pt modelId="{789B715C-B8F1-4CD2-A270-596F1118F14D}" type="pres">
      <dgm:prSet presAssocID="{7A97D026-8EBB-43D1-A08A-9DADFFB60B27}" presName="lastNode" presStyleLbl="node1" presStyleIdx="2" presStyleCnt="3" custScaleY="50934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2A516834-111A-422F-9C70-E50013D5F503}" type="presOf" srcId="{74A0C026-5B4A-4E2F-8431-30B9622D52FD}" destId="{789B715C-B8F1-4CD2-A270-596F1118F14D}" srcOrd="0" destOrd="0" presId="urn:microsoft.com/office/officeart/2005/8/layout/equation2"/>
    <dgm:cxn modelId="{8199FD42-0547-45CA-B600-83FBB2C36E6A}" type="presOf" srcId="{1514F17A-9A35-41B5-A60C-DF720B3346EA}" destId="{06C1E1DD-F55B-43CA-BB4C-F2C38AA90516}" srcOrd="1" destOrd="0" presId="urn:microsoft.com/office/officeart/2005/8/layout/equation2"/>
    <dgm:cxn modelId="{FAF88F64-3709-4BA3-8EDE-C9576B89614F}" type="presOf" srcId="{7A97D026-8EBB-43D1-A08A-9DADFFB60B27}" destId="{3CB8B834-C622-4C8B-9DFB-A8A07B68ABE5}" srcOrd="0" destOrd="0" presId="urn:microsoft.com/office/officeart/2005/8/layout/equation2"/>
    <dgm:cxn modelId="{EE3F7754-CF5A-4FEC-8938-02C9C8D7FA27}" type="presOf" srcId="{1514F17A-9A35-41B5-A60C-DF720B3346EA}" destId="{A7BA6494-745F-409B-8C19-8C652C50CCB3}" srcOrd="0" destOrd="0" presId="urn:microsoft.com/office/officeart/2005/8/layout/equation2"/>
    <dgm:cxn modelId="{5F97FF80-9B25-4C38-BB8E-160947BD41DF}" type="presOf" srcId="{9114864D-C928-44D8-A7B4-390D04D0E0C1}" destId="{EC0CA337-C222-4046-B98F-D33D15B6B952}" srcOrd="0" destOrd="0" presId="urn:microsoft.com/office/officeart/2005/8/layout/equation2"/>
    <dgm:cxn modelId="{72EF78B4-FA99-42C9-87C8-42E9DF8B592C}" srcId="{7A97D026-8EBB-43D1-A08A-9DADFFB60B27}" destId="{74A0C026-5B4A-4E2F-8431-30B9622D52FD}" srcOrd="2" destOrd="0" parTransId="{CE9D92F2-DBC6-4914-B6B0-760F57645A75}" sibTransId="{9F741C79-FC5D-430F-B58D-97AA2B8E576B}"/>
    <dgm:cxn modelId="{D94A27BF-CF5A-4F25-AA0D-01F4C9F962A2}" type="presOf" srcId="{1ADEB838-0770-4D84-A444-3B8FE32E2F61}" destId="{0458135D-65CC-44DB-91D4-58BBD046139A}" srcOrd="0" destOrd="0" presId="urn:microsoft.com/office/officeart/2005/8/layout/equation2"/>
    <dgm:cxn modelId="{0C3C56C6-93EC-4282-BCCC-2164814E29F6}" srcId="{7A97D026-8EBB-43D1-A08A-9DADFFB60B27}" destId="{9114864D-C928-44D8-A7B4-390D04D0E0C1}" srcOrd="0" destOrd="0" parTransId="{51FD6821-B963-45F8-8C46-631E309878D5}" sibTransId="{4AEAF82D-C5CF-43F0-B5BB-54DFD681BDC9}"/>
    <dgm:cxn modelId="{254B72D4-433E-4783-A268-4A4E143AE576}" srcId="{7A97D026-8EBB-43D1-A08A-9DADFFB60B27}" destId="{1ADEB838-0770-4D84-A444-3B8FE32E2F61}" srcOrd="1" destOrd="0" parTransId="{F92A5E55-3378-48FB-B44D-45C1D9F25292}" sibTransId="{1514F17A-9A35-41B5-A60C-DF720B3346EA}"/>
    <dgm:cxn modelId="{29B835EE-14C6-4506-B502-6848860086E1}" type="presOf" srcId="{4AEAF82D-C5CF-43F0-B5BB-54DFD681BDC9}" destId="{0E9C2418-C79A-4E5A-8377-AA2611C0306C}" srcOrd="0" destOrd="0" presId="urn:microsoft.com/office/officeart/2005/8/layout/equation2"/>
    <dgm:cxn modelId="{4C1B7CA0-9F12-4CD5-A4DF-0514677FCA22}" type="presParOf" srcId="{3CB8B834-C622-4C8B-9DFB-A8A07B68ABE5}" destId="{CA6AECAE-0F10-4A59-A217-93C12E8C7DEA}" srcOrd="0" destOrd="0" presId="urn:microsoft.com/office/officeart/2005/8/layout/equation2"/>
    <dgm:cxn modelId="{1998FAEB-0059-4B11-B7B2-E5E8A75CE105}" type="presParOf" srcId="{CA6AECAE-0F10-4A59-A217-93C12E8C7DEA}" destId="{EC0CA337-C222-4046-B98F-D33D15B6B952}" srcOrd="0" destOrd="0" presId="urn:microsoft.com/office/officeart/2005/8/layout/equation2"/>
    <dgm:cxn modelId="{88C43831-EF4D-4579-AF78-22ED5399C44A}" type="presParOf" srcId="{CA6AECAE-0F10-4A59-A217-93C12E8C7DEA}" destId="{CAC2E650-7DE7-4A0A-BD0F-4A52F006DD78}" srcOrd="1" destOrd="0" presId="urn:microsoft.com/office/officeart/2005/8/layout/equation2"/>
    <dgm:cxn modelId="{7EFAB67C-59FF-4837-986F-10E7F2E82A8C}" type="presParOf" srcId="{CA6AECAE-0F10-4A59-A217-93C12E8C7DEA}" destId="{0E9C2418-C79A-4E5A-8377-AA2611C0306C}" srcOrd="2" destOrd="0" presId="urn:microsoft.com/office/officeart/2005/8/layout/equation2"/>
    <dgm:cxn modelId="{2D3866BC-09B7-496A-8C66-5DFAE91ACC46}" type="presParOf" srcId="{CA6AECAE-0F10-4A59-A217-93C12E8C7DEA}" destId="{A9BB93EC-8F80-4B44-9E3D-604B2ECA7737}" srcOrd="3" destOrd="0" presId="urn:microsoft.com/office/officeart/2005/8/layout/equation2"/>
    <dgm:cxn modelId="{4FBF1E74-29A3-4A99-82A7-37DA9B9E830B}" type="presParOf" srcId="{CA6AECAE-0F10-4A59-A217-93C12E8C7DEA}" destId="{0458135D-65CC-44DB-91D4-58BBD046139A}" srcOrd="4" destOrd="0" presId="urn:microsoft.com/office/officeart/2005/8/layout/equation2"/>
    <dgm:cxn modelId="{174893D5-87FA-49A2-B29B-97D2678C003F}" type="presParOf" srcId="{3CB8B834-C622-4C8B-9DFB-A8A07B68ABE5}" destId="{A7BA6494-745F-409B-8C19-8C652C50CCB3}" srcOrd="1" destOrd="0" presId="urn:microsoft.com/office/officeart/2005/8/layout/equation2"/>
    <dgm:cxn modelId="{8542BE44-1822-4220-B610-B30A456FB6AE}" type="presParOf" srcId="{A7BA6494-745F-409B-8C19-8C652C50CCB3}" destId="{06C1E1DD-F55B-43CA-BB4C-F2C38AA90516}" srcOrd="0" destOrd="0" presId="urn:microsoft.com/office/officeart/2005/8/layout/equation2"/>
    <dgm:cxn modelId="{83393ECD-DE2D-469C-910B-3521A5269E24}" type="presParOf" srcId="{3CB8B834-C622-4C8B-9DFB-A8A07B68ABE5}" destId="{789B715C-B8F1-4CD2-A270-596F1118F14D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0CA337-C222-4046-B98F-D33D15B6B952}">
      <dsp:nvSpPr>
        <dsp:cNvPr id="0" name=""/>
        <dsp:cNvSpPr/>
      </dsp:nvSpPr>
      <dsp:spPr>
        <a:xfrm>
          <a:off x="11257" y="534417"/>
          <a:ext cx="4069676" cy="1853589"/>
        </a:xfrm>
        <a:prstGeom prst="round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Pravděpodobnost výskytu</a:t>
          </a:r>
        </a:p>
      </dsp:txBody>
      <dsp:txXfrm>
        <a:off x="101742" y="624902"/>
        <a:ext cx="3888706" cy="1672619"/>
      </dsp:txXfrm>
    </dsp:sp>
    <dsp:sp modelId="{0E9C2418-C79A-4E5A-8377-AA2611C0306C}">
      <dsp:nvSpPr>
        <dsp:cNvPr id="0" name=""/>
        <dsp:cNvSpPr/>
      </dsp:nvSpPr>
      <dsp:spPr>
        <a:xfrm>
          <a:off x="1235202" y="2615057"/>
          <a:ext cx="1621786" cy="1621786"/>
        </a:xfrm>
        <a:prstGeom prst="mathMultiply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500" kern="1200" dirty="0"/>
        </a:p>
      </dsp:txBody>
      <dsp:txXfrm>
        <a:off x="1489854" y="2869709"/>
        <a:ext cx="1112482" cy="1112482"/>
      </dsp:txXfrm>
    </dsp:sp>
    <dsp:sp modelId="{0458135D-65CC-44DB-91D4-58BBD046139A}">
      <dsp:nvSpPr>
        <dsp:cNvPr id="0" name=""/>
        <dsp:cNvSpPr/>
      </dsp:nvSpPr>
      <dsp:spPr>
        <a:xfrm>
          <a:off x="22777" y="4604682"/>
          <a:ext cx="4085950" cy="1706762"/>
        </a:xfrm>
        <a:prstGeom prst="round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bg2"/>
              </a:solidFill>
              <a:latin typeface="Calibri" panose="020F0502020204030204" pitchFamily="34" charset="0"/>
              <a:ea typeface="Montserrat ExtraBold"/>
              <a:cs typeface="Calibri" panose="020F0502020204030204" pitchFamily="34" charset="0"/>
            </a:rPr>
            <a:t>Závažnost dopadu</a:t>
          </a:r>
        </a:p>
      </dsp:txBody>
      <dsp:txXfrm>
        <a:off x="106094" y="4687999"/>
        <a:ext cx="3919316" cy="1540128"/>
      </dsp:txXfrm>
    </dsp:sp>
    <dsp:sp modelId="{A7BA6494-745F-409B-8C19-8C652C50CCB3}">
      <dsp:nvSpPr>
        <dsp:cNvPr id="0" name=""/>
        <dsp:cNvSpPr/>
      </dsp:nvSpPr>
      <dsp:spPr>
        <a:xfrm rot="21562788">
          <a:off x="4523373" y="2871416"/>
          <a:ext cx="879154" cy="10401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4400" kern="1200"/>
        </a:p>
      </dsp:txBody>
      <dsp:txXfrm>
        <a:off x="4523381" y="3080879"/>
        <a:ext cx="615408" cy="624108"/>
      </dsp:txXfrm>
    </dsp:sp>
    <dsp:sp modelId="{789B715C-B8F1-4CD2-A270-596F1118F14D}">
      <dsp:nvSpPr>
        <dsp:cNvPr id="0" name=""/>
        <dsp:cNvSpPr/>
      </dsp:nvSpPr>
      <dsp:spPr>
        <a:xfrm>
          <a:off x="5766781" y="1928328"/>
          <a:ext cx="5592366" cy="2848415"/>
        </a:xfrm>
        <a:prstGeom prst="roundRect">
          <a:avLst/>
        </a:prstGeom>
        <a:noFill/>
        <a:ln w="25400" cap="flat" cmpd="sng" algn="ctr">
          <a:solidFill>
            <a:schemeClr val="accent5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bg2"/>
              </a:solidFill>
              <a:latin typeface="Calibri" panose="020F0502020204030204" pitchFamily="34" charset="0"/>
              <a:ea typeface="Montserrat ExtraBold"/>
              <a:cs typeface="Calibri" panose="020F0502020204030204" pitchFamily="34" charset="0"/>
            </a:rPr>
            <a:t>Úroveň rizika</a:t>
          </a:r>
        </a:p>
      </dsp:txBody>
      <dsp:txXfrm>
        <a:off x="5905829" y="2067376"/>
        <a:ext cx="5314270" cy="25703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Shape 17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F5A41-A4AF-44C5-99BE-3F80121B8549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8920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F5A41-A4AF-44C5-99BE-3F80121B8549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4377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F5A41-A4AF-44C5-99BE-3F80121B8549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2812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8621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F5A41-A4AF-44C5-99BE-3F80121B8549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1298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F5A41-A4AF-44C5-99BE-3F80121B8549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7420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F5A41-A4AF-44C5-99BE-3F80121B8549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7320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F5A41-A4AF-44C5-99BE-3F80121B8549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4485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F5A41-A4AF-44C5-99BE-3F80121B8549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9642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odk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znak podkres sedy.png" descr="znak podkres sedy.png"/>
          <p:cNvPicPr>
            <a:picLocks noChangeAspect="1"/>
          </p:cNvPicPr>
          <p:nvPr/>
        </p:nvPicPr>
        <p:blipFill>
          <a:blip r:embed="rId2">
            <a:alphaModFix amt="10140"/>
          </a:blip>
          <a:stretch>
            <a:fillRect/>
          </a:stretch>
        </p:blipFill>
        <p:spPr>
          <a:xfrm>
            <a:off x="14210926" y="4725785"/>
            <a:ext cx="12295395" cy="8205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KKV.png" descr="PKK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6850" y="12928600"/>
            <a:ext cx="2176037" cy="457416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Náz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ázev prezentace"/>
          <p:cNvSpPr txBox="1">
            <a:spLocks noGrp="1"/>
          </p:cNvSpPr>
          <p:nvPr>
            <p:ph type="title" hasCustomPrompt="1"/>
          </p:nvPr>
        </p:nvSpPr>
        <p:spPr>
          <a:xfrm>
            <a:off x="1270000" y="4356099"/>
            <a:ext cx="21844000" cy="3879455"/>
          </a:xfrm>
          <a:prstGeom prst="rect">
            <a:avLst/>
          </a:prstGeom>
        </p:spPr>
        <p:txBody>
          <a:bodyPr/>
          <a:lstStyle>
            <a:lvl1pPr algn="ctr" defTabSz="2438338">
              <a:lnSpc>
                <a:spcPct val="90000"/>
              </a:lnSpc>
              <a:defRPr sz="11600" spc="-348">
                <a:gradFill flip="none" rotWithShape="1">
                  <a:gsLst>
                    <a:gs pos="0">
                      <a:srgbClr val="0F448D"/>
                    </a:gs>
                    <a:gs pos="100000">
                      <a:srgbClr val="64B32F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Montserrat ExtraBold"/>
              </a:defRPr>
            </a:lvl1pPr>
          </a:lstStyle>
          <a:p>
            <a:r>
              <a:t>Název prezentace</a:t>
            </a:r>
          </a:p>
        </p:txBody>
      </p:sp>
      <p:sp>
        <p:nvSpPr>
          <p:cNvPr id="16" name="Autor a datu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12160429"/>
            <a:ext cx="21844000" cy="694056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3500">
                <a:solidFill>
                  <a:srgbClr val="D5D5D5"/>
                </a:solidFill>
              </a:defRPr>
            </a:lvl1pPr>
          </a:lstStyle>
          <a:p>
            <a:r>
              <a:t>Autor a datum</a:t>
            </a:r>
          </a:p>
        </p:txBody>
      </p:sp>
      <p:sp>
        <p:nvSpPr>
          <p:cNvPr id="17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0000" y="8492066"/>
            <a:ext cx="21844000" cy="2512353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B6B6B6"/>
                </a:solidFill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B6B6B6"/>
                </a:solidFill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B6B6B6"/>
                </a:solidFill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B6B6B6"/>
                </a:solidFill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B6B6B6"/>
                </a:solidFill>
              </a:defRPr>
            </a:lvl5pPr>
          </a:lstStyle>
          <a:p>
            <a:r>
              <a:t>Podtitul prezentace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18" name="PKKV.png" descr="PKK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4076" y="3025582"/>
            <a:ext cx="9275848" cy="1949836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291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odk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znak podkres sedy.png" descr="znak podkres sedy.png"/>
          <p:cNvPicPr>
            <a:picLocks noChangeAspect="1"/>
          </p:cNvPicPr>
          <p:nvPr/>
        </p:nvPicPr>
        <p:blipFill>
          <a:blip r:embed="rId2">
            <a:alphaModFix amt="10140"/>
          </a:blip>
          <a:stretch>
            <a:fillRect/>
          </a:stretch>
        </p:blipFill>
        <p:spPr>
          <a:xfrm>
            <a:off x="14210926" y="4725785"/>
            <a:ext cx="12295395" cy="8205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KKV.png" descr="PKK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6850" y="12928600"/>
            <a:ext cx="2176037" cy="457416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110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KKV.png" descr="PKK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6850" y="12928600"/>
            <a:ext cx="2176037" cy="457416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265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lternativní název a fotka">
    <p:bg>
      <p:bgPr>
        <a:solidFill>
          <a:srgbClr val="0F44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16918.jpg"/>
          <p:cNvSpPr>
            <a:spLocks noGrp="1"/>
          </p:cNvSpPr>
          <p:nvPr>
            <p:ph type="pic" idx="21"/>
          </p:nvPr>
        </p:nvSpPr>
        <p:spPr>
          <a:xfrm>
            <a:off x="11506183" y="-25401"/>
            <a:ext cx="13563634" cy="137668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4" name="Název snímku"/>
          <p:cNvSpPr txBox="1">
            <a:spLocks noGrp="1"/>
          </p:cNvSpPr>
          <p:nvPr>
            <p:ph type="title" hasCustomPrompt="1"/>
          </p:nvPr>
        </p:nvSpPr>
        <p:spPr>
          <a:xfrm>
            <a:off x="1270000" y="3462866"/>
            <a:ext cx="9652000" cy="3200203"/>
          </a:xfrm>
          <a:prstGeom prst="rect">
            <a:avLst/>
          </a:prstGeom>
        </p:spPr>
        <p:txBody>
          <a:bodyPr/>
          <a:lstStyle/>
          <a:p>
            <a:r>
              <a:t>Název snímku</a:t>
            </a:r>
          </a:p>
        </p:txBody>
      </p:sp>
      <p:sp>
        <p:nvSpPr>
          <p:cNvPr id="45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0000" y="6845300"/>
            <a:ext cx="9652000" cy="56642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ClrTx/>
              <a:buSzTx/>
              <a:buNone/>
              <a:defRPr sz="4500">
                <a:solidFill>
                  <a:srgbClr val="D5D5D5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  <a:lvl2pPr marL="0" indent="457200" defTabSz="825500">
              <a:spcBef>
                <a:spcPts val="0"/>
              </a:spcBef>
              <a:buClrTx/>
              <a:buSzTx/>
              <a:buNone/>
              <a:defRPr sz="4500">
                <a:solidFill>
                  <a:srgbClr val="D5D5D5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0" indent="914400" defTabSz="825500">
              <a:spcBef>
                <a:spcPts val="0"/>
              </a:spcBef>
              <a:buClrTx/>
              <a:buSzTx/>
              <a:buNone/>
              <a:defRPr sz="4500">
                <a:solidFill>
                  <a:srgbClr val="D5D5D5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0" indent="1371600" defTabSz="825500">
              <a:spcBef>
                <a:spcPts val="0"/>
              </a:spcBef>
              <a:buClrTx/>
              <a:buSzTx/>
              <a:buNone/>
              <a:defRPr sz="4500">
                <a:solidFill>
                  <a:srgbClr val="D5D5D5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0" indent="1828800" defTabSz="825500">
              <a:spcBef>
                <a:spcPts val="0"/>
              </a:spcBef>
              <a:buClrTx/>
              <a:buSzTx/>
              <a:buNone/>
              <a:defRPr sz="4500">
                <a:solidFill>
                  <a:srgbClr val="D5D5D5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</a:lstStyle>
          <a:p>
            <a:r>
              <a:t>Podtitul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6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566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Jen náz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odtitul snímk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2387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ClrTx/>
              <a:buSzTx/>
              <a:buNone/>
              <a:defRPr sz="4500">
                <a:solidFill>
                  <a:srgbClr val="D5D5D5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Podtitul</a:t>
            </a:r>
          </a:p>
        </p:txBody>
      </p:sp>
      <p:sp>
        <p:nvSpPr>
          <p:cNvPr id="54" name="Název snímku"/>
          <p:cNvSpPr txBox="1">
            <a:spLocks noGrp="1"/>
          </p:cNvSpPr>
          <p:nvPr>
            <p:ph type="body" sz="quarter" idx="22"/>
          </p:nvPr>
        </p:nvSpPr>
        <p:spPr>
          <a:xfrm>
            <a:off x="1270000" y="812800"/>
            <a:ext cx="21844000" cy="1557437"/>
          </a:xfrm>
          <a:prstGeom prst="rect">
            <a:avLst/>
          </a:prstGeom>
        </p:spPr>
        <p:txBody>
          <a:bodyPr anchor="b"/>
          <a:lstStyle>
            <a:lvl1pPr marL="0" indent="0" defTabSz="825500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252">
                <a:solidFill>
                  <a:srgbClr val="0F448D"/>
                </a:solidFill>
              </a:defRPr>
            </a:lvl1pPr>
          </a:lstStyle>
          <a:p>
            <a:r>
              <a:t>Název snímku</a:t>
            </a:r>
          </a:p>
        </p:txBody>
      </p:sp>
      <p:sp>
        <p:nvSpPr>
          <p:cNvPr id="5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036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znak podkres sedy.png" descr="znak podkres sedy.png"/>
          <p:cNvPicPr>
            <a:picLocks noChangeAspect="1"/>
          </p:cNvPicPr>
          <p:nvPr/>
        </p:nvPicPr>
        <p:blipFill>
          <a:blip r:embed="rId2">
            <a:alphaModFix amt="6769"/>
          </a:blip>
          <a:stretch>
            <a:fillRect/>
          </a:stretch>
        </p:blipFill>
        <p:spPr>
          <a:xfrm>
            <a:off x="14210926" y="4725785"/>
            <a:ext cx="12295395" cy="8205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znak podkres sedy.png" descr="znak podkres sedy.png"/>
          <p:cNvPicPr>
            <a:picLocks noChangeAspect="1"/>
          </p:cNvPicPr>
          <p:nvPr/>
        </p:nvPicPr>
        <p:blipFill>
          <a:blip r:embed="rId2">
            <a:alphaModFix amt="6769"/>
          </a:blip>
          <a:stretch>
            <a:fillRect/>
          </a:stretch>
        </p:blipFill>
        <p:spPr>
          <a:xfrm>
            <a:off x="14210926" y="4725785"/>
            <a:ext cx="12295395" cy="8205927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Text úrovně 1…"/>
          <p:cNvSpPr txBox="1">
            <a:spLocks noGrp="1"/>
          </p:cNvSpPr>
          <p:nvPr>
            <p:ph type="body" idx="1" hasCustomPrompt="1"/>
          </p:nvPr>
        </p:nvSpPr>
        <p:spPr>
          <a:xfrm>
            <a:off x="1270000" y="4269316"/>
            <a:ext cx="21844000" cy="8432801"/>
          </a:xfrm>
          <a:prstGeom prst="rect">
            <a:avLst/>
          </a:prstGeom>
        </p:spPr>
        <p:txBody>
          <a:bodyPr numCol="2" spcCol="1092200"/>
          <a:lstStyle/>
          <a:p>
            <a:r>
              <a:t>Text s odrážkami na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78" name="PKKV.png" descr="PKK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6850" y="12928600"/>
            <a:ext cx="2176037" cy="457416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84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ázev, odrážky, fotka">
    <p:bg>
      <p:bgPr>
        <a:solidFill>
          <a:srgbClr val="0F44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579215462_1440x2158.jpg"/>
          <p:cNvSpPr>
            <a:spLocks noGrp="1"/>
          </p:cNvSpPr>
          <p:nvPr>
            <p:ph type="pic" idx="21"/>
          </p:nvPr>
        </p:nvSpPr>
        <p:spPr>
          <a:xfrm>
            <a:off x="12204700" y="-2277533"/>
            <a:ext cx="12192000" cy="182710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7" name="Název snímku"/>
          <p:cNvSpPr txBox="1">
            <a:spLocks noGrp="1"/>
          </p:cNvSpPr>
          <p:nvPr>
            <p:ph type="title" hasCustomPrompt="1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Název snímku</a:t>
            </a:r>
          </a:p>
        </p:txBody>
      </p:sp>
      <p:sp>
        <p:nvSpPr>
          <p:cNvPr id="88" name="Text úrovně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Text s odrážkami na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9" name="Podtitul snímku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ClrTx/>
              <a:buSzTx/>
              <a:buNone/>
              <a:defRPr sz="4500">
                <a:solidFill>
                  <a:srgbClr val="D5D5D5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Podtitul snímku</a:t>
            </a:r>
          </a:p>
        </p:txBody>
      </p:sp>
      <p:sp>
        <p:nvSpPr>
          <p:cNvPr id="90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907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ddíl">
    <p:bg>
      <p:bgPr>
        <a:solidFill>
          <a:srgbClr val="0F44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Název oddílu"/>
          <p:cNvSpPr txBox="1">
            <a:spLocks noGrp="1"/>
          </p:cNvSpPr>
          <p:nvPr>
            <p:ph type="title" hasCustomPrompt="1"/>
          </p:nvPr>
        </p:nvSpPr>
        <p:spPr>
          <a:xfrm>
            <a:off x="1269999" y="1325033"/>
            <a:ext cx="21844001" cy="38735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11600" spc="-348">
                <a:solidFill>
                  <a:srgbClr val="FFFFFF"/>
                </a:solidFill>
              </a:defRPr>
            </a:lvl1pPr>
          </a:lstStyle>
          <a:p>
            <a:r>
              <a:t>Název oddílu</a:t>
            </a:r>
          </a:p>
        </p:txBody>
      </p:sp>
      <p:pic>
        <p:nvPicPr>
          <p:cNvPr id="98" name="PKKV_inverse.png" descr="PKKV_inverse.png"/>
          <p:cNvPicPr>
            <a:picLocks noChangeAspect="1"/>
          </p:cNvPicPr>
          <p:nvPr/>
        </p:nvPicPr>
        <p:blipFill>
          <a:blip r:embed="rId2"/>
          <a:srcRect t="5623" b="5623"/>
          <a:stretch>
            <a:fillRect/>
          </a:stretch>
        </p:blipFill>
        <p:spPr>
          <a:xfrm>
            <a:off x="7554076" y="6327582"/>
            <a:ext cx="9275848" cy="1949836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300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ůležitý fakt">
    <p:bg>
      <p:bgPr>
        <a:solidFill>
          <a:srgbClr val="0F44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znak podkres sedy.png" descr="znak podkres sedy.png"/>
          <p:cNvPicPr>
            <a:picLocks noChangeAspect="1"/>
          </p:cNvPicPr>
          <p:nvPr/>
        </p:nvPicPr>
        <p:blipFill>
          <a:blip r:embed="rId2">
            <a:alphaModFix amt="10140"/>
          </a:blip>
          <a:stretch>
            <a:fillRect/>
          </a:stretch>
        </p:blipFill>
        <p:spPr>
          <a:xfrm>
            <a:off x="14210926" y="4725785"/>
            <a:ext cx="12295395" cy="8205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PKKV_inverse.png" descr="PKKV_inverse.png"/>
          <p:cNvPicPr>
            <a:picLocks noChangeAspect="1"/>
          </p:cNvPicPr>
          <p:nvPr/>
        </p:nvPicPr>
        <p:blipFill>
          <a:blip r:embed="rId3"/>
          <a:srcRect t="539" b="539"/>
          <a:stretch>
            <a:fillRect/>
          </a:stretch>
        </p:blipFill>
        <p:spPr>
          <a:xfrm>
            <a:off x="21786850" y="12928600"/>
            <a:ext cx="2176037" cy="457416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Text úrovně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3906096"/>
            <a:ext cx="21844000" cy="4488604"/>
          </a:xfrm>
          <a:prstGeom prst="rect">
            <a:avLst/>
          </a:prstGeom>
        </p:spPr>
        <p:txBody>
          <a:bodyPr anchor="b"/>
          <a:lstStyle>
            <a:lvl1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solidFill>
                  <a:srgbClr val="FDC3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  <a:lvl2pPr marL="0" indent="4572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solidFill>
                  <a:srgbClr val="FDC3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2pPr>
            <a:lvl3pPr marL="0" indent="9144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solidFill>
                  <a:srgbClr val="FDC3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3pPr>
            <a:lvl4pPr marL="0" indent="13716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solidFill>
                  <a:srgbClr val="FDC3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4pPr>
            <a:lvl5pPr marL="0" indent="18288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solidFill>
                  <a:srgbClr val="FDC3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9" name="Více o fakt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85217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solidFill>
                  <a:srgbClr val="D5D5D5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Více o faktu</a:t>
            </a:r>
          </a:p>
        </p:txBody>
      </p:sp>
      <p:sp>
        <p:nvSpPr>
          <p:cNvPr id="110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13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ůležitý fakt s fotkou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KKV_inverse.png" descr="PKKV_inverse.png"/>
          <p:cNvPicPr>
            <a:picLocks noChangeAspect="1"/>
          </p:cNvPicPr>
          <p:nvPr/>
        </p:nvPicPr>
        <p:blipFill>
          <a:blip r:embed="rId3"/>
          <a:srcRect t="539" b="539"/>
          <a:stretch>
            <a:fillRect/>
          </a:stretch>
        </p:blipFill>
        <p:spPr>
          <a:xfrm>
            <a:off x="21786850" y="12928600"/>
            <a:ext cx="2176037" cy="457416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Text úrovně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3906096"/>
            <a:ext cx="21844000" cy="4488604"/>
          </a:xfrm>
          <a:prstGeom prst="rect">
            <a:avLst/>
          </a:prstGeom>
        </p:spPr>
        <p:txBody>
          <a:bodyPr anchor="b"/>
          <a:lstStyle>
            <a:lvl1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solidFill>
                  <a:srgbClr val="FDC3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  <a:lvl2pPr marL="0" indent="4572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solidFill>
                  <a:srgbClr val="FDC3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2pPr>
            <a:lvl3pPr marL="0" indent="9144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solidFill>
                  <a:srgbClr val="FDC3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3pPr>
            <a:lvl4pPr marL="0" indent="13716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solidFill>
                  <a:srgbClr val="FDC3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4pPr>
            <a:lvl5pPr marL="0" indent="18288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solidFill>
                  <a:srgbClr val="FDC3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Více o fakt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85217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solidFill>
                  <a:srgbClr val="D5D5D5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Více o faktu</a:t>
            </a:r>
          </a:p>
        </p:txBody>
      </p:sp>
      <p:sp>
        <p:nvSpPr>
          <p:cNvPr id="120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852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ázev, odrážky, fotka">
    <p:bg>
      <p:bgPr>
        <a:solidFill>
          <a:srgbClr val="0F44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579215462_1440x2158.jpg"/>
          <p:cNvSpPr>
            <a:spLocks noGrp="1"/>
          </p:cNvSpPr>
          <p:nvPr>
            <p:ph type="pic" idx="21"/>
          </p:nvPr>
        </p:nvSpPr>
        <p:spPr>
          <a:xfrm>
            <a:off x="12204700" y="-2277533"/>
            <a:ext cx="12192000" cy="182710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7" name="Název snímku"/>
          <p:cNvSpPr txBox="1">
            <a:spLocks noGrp="1"/>
          </p:cNvSpPr>
          <p:nvPr>
            <p:ph type="title" hasCustomPrompt="1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Název snímku</a:t>
            </a:r>
          </a:p>
        </p:txBody>
      </p:sp>
      <p:sp>
        <p:nvSpPr>
          <p:cNvPr id="88" name="Text úrovně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Text s odrážkami na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9" name="Podtitul snímku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ClrTx/>
              <a:buSzTx/>
              <a:buNone/>
              <a:defRPr sz="4500">
                <a:solidFill>
                  <a:srgbClr val="D5D5D5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Podtitul snímku</a:t>
            </a:r>
          </a:p>
        </p:txBody>
      </p:sp>
      <p:sp>
        <p:nvSpPr>
          <p:cNvPr id="90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át">
    <p:bg>
      <p:bgPr>
        <a:solidFill>
          <a:srgbClr val="0F44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znak podkres sedy.png" descr="znak podkres sedy.png"/>
          <p:cNvPicPr>
            <a:picLocks noChangeAspect="1"/>
          </p:cNvPicPr>
          <p:nvPr/>
        </p:nvPicPr>
        <p:blipFill>
          <a:blip r:embed="rId2">
            <a:alphaModFix amt="10140"/>
          </a:blip>
          <a:stretch>
            <a:fillRect/>
          </a:stretch>
        </p:blipFill>
        <p:spPr>
          <a:xfrm>
            <a:off x="14210926" y="4725785"/>
            <a:ext cx="12295395" cy="8205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PKKV_inverse.png" descr="PKKV_inverse.png"/>
          <p:cNvPicPr>
            <a:picLocks noChangeAspect="1"/>
          </p:cNvPicPr>
          <p:nvPr/>
        </p:nvPicPr>
        <p:blipFill>
          <a:blip r:embed="rId3"/>
          <a:srcRect t="539" b="539"/>
          <a:stretch>
            <a:fillRect/>
          </a:stretch>
        </p:blipFill>
        <p:spPr>
          <a:xfrm>
            <a:off x="21786850" y="12928600"/>
            <a:ext cx="2176037" cy="457416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Zdroj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11155086"/>
            <a:ext cx="21844000" cy="832613"/>
          </a:xfrm>
          <a:prstGeom prst="rect">
            <a:avLst/>
          </a:prstGeom>
        </p:spPr>
        <p:txBody>
          <a:bodyPr anchor="ctr"/>
          <a:lstStyle>
            <a:lvl1pPr marL="0" indent="0" algn="ctr" defTabSz="792479">
              <a:spcBef>
                <a:spcPts val="0"/>
              </a:spcBef>
              <a:buClrTx/>
              <a:buSzTx/>
              <a:buNone/>
              <a:defRPr sz="4224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Zdroj</a:t>
            </a:r>
          </a:p>
        </p:txBody>
      </p:sp>
      <p:sp>
        <p:nvSpPr>
          <p:cNvPr id="140" name="Text úrovně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4659369"/>
            <a:ext cx="21844000" cy="439420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solidFill>
                  <a:srgbClr val="ED1943"/>
                </a:solidFill>
                <a:latin typeface="+mj-lt"/>
                <a:ea typeface="+mj-ea"/>
                <a:cs typeface="+mj-cs"/>
                <a:sym typeface="Avenir Next Demi Bold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solidFill>
                  <a:srgbClr val="ED1943"/>
                </a:solidFill>
                <a:latin typeface="+mj-lt"/>
                <a:ea typeface="+mj-ea"/>
                <a:cs typeface="+mj-cs"/>
                <a:sym typeface="Avenir Next Demi Bold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solidFill>
                  <a:srgbClr val="ED1943"/>
                </a:solidFill>
                <a:latin typeface="+mj-lt"/>
                <a:ea typeface="+mj-ea"/>
                <a:cs typeface="+mj-cs"/>
                <a:sym typeface="Avenir Next Demi Bold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solidFill>
                  <a:srgbClr val="ED1943"/>
                </a:solidFill>
                <a:latin typeface="+mj-lt"/>
                <a:ea typeface="+mj-ea"/>
                <a:cs typeface="+mj-cs"/>
                <a:sym typeface="Avenir Next Demi Bold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solidFill>
                  <a:srgbClr val="ED1943"/>
                </a:solidFill>
                <a:latin typeface="+mj-lt"/>
                <a:ea typeface="+mj-ea"/>
                <a:cs typeface="+mj-cs"/>
                <a:sym typeface="Avenir Next Demi Bold"/>
              </a:defRPr>
            </a:lvl5pPr>
          </a:lstStyle>
          <a:p>
            <a:r>
              <a:t>„Význačný citát“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1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78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grafie - 3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15941.jpg"/>
          <p:cNvSpPr>
            <a:spLocks noGrp="1"/>
          </p:cNvSpPr>
          <p:nvPr>
            <p:ph type="pic" sz="half" idx="21"/>
          </p:nvPr>
        </p:nvSpPr>
        <p:spPr>
          <a:xfrm>
            <a:off x="12084394" y="6161438"/>
            <a:ext cx="12407212" cy="82638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9" name="459.jpg"/>
          <p:cNvSpPr>
            <a:spLocks noGrp="1"/>
          </p:cNvSpPr>
          <p:nvPr>
            <p:ph type="pic" sz="half" idx="22"/>
          </p:nvPr>
        </p:nvSpPr>
        <p:spPr>
          <a:xfrm>
            <a:off x="12191999" y="-5295"/>
            <a:ext cx="12192001" cy="685589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0" name="17155.jpg"/>
          <p:cNvSpPr>
            <a:spLocks noGrp="1"/>
          </p:cNvSpPr>
          <p:nvPr>
            <p:ph type="pic" idx="23"/>
          </p:nvPr>
        </p:nvSpPr>
        <p:spPr>
          <a:xfrm>
            <a:off x="-4189201" y="0"/>
            <a:ext cx="20545002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1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606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16595.jpg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9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085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550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znak podkres sedy.png" descr="znak podkres sedy.png"/>
          <p:cNvPicPr>
            <a:picLocks noChangeAspect="1"/>
          </p:cNvPicPr>
          <p:nvPr/>
        </p:nvPicPr>
        <p:blipFill>
          <a:blip r:embed="rId2">
            <a:alphaModFix amt="6769"/>
          </a:blip>
          <a:stretch>
            <a:fillRect/>
          </a:stretch>
        </p:blipFill>
        <p:spPr>
          <a:xfrm>
            <a:off x="14210926" y="4725785"/>
            <a:ext cx="12295395" cy="8205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znak podkres sedy.png" descr="znak podkres sedy.png"/>
          <p:cNvPicPr>
            <a:picLocks noChangeAspect="1"/>
          </p:cNvPicPr>
          <p:nvPr/>
        </p:nvPicPr>
        <p:blipFill>
          <a:blip r:embed="rId2">
            <a:alphaModFix amt="6769"/>
          </a:blip>
          <a:stretch>
            <a:fillRect/>
          </a:stretch>
        </p:blipFill>
        <p:spPr>
          <a:xfrm>
            <a:off x="14210926" y="4725785"/>
            <a:ext cx="12295395" cy="8205927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Název snímku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Název snímku</a:t>
            </a:r>
          </a:p>
        </p:txBody>
      </p:sp>
      <p:sp>
        <p:nvSpPr>
          <p:cNvPr id="65" name="Podtitul snímk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ClrTx/>
              <a:buSzTx/>
              <a:buNone/>
              <a:defRPr sz="4500">
                <a:solidFill>
                  <a:srgbClr val="D5D5D5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Podtitul snímku</a:t>
            </a:r>
          </a:p>
        </p:txBody>
      </p:sp>
      <p:sp>
        <p:nvSpPr>
          <p:cNvPr id="66" name="Text úrovně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s odrážkami na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67" name="PKKV.png" descr="PKK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6850" y="12928600"/>
            <a:ext cx="2176037" cy="457416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688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át">
    <p:bg>
      <p:bgPr>
        <a:solidFill>
          <a:srgbClr val="0F44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znak podkres sedy.png" descr="znak podkres sedy.png"/>
          <p:cNvPicPr>
            <a:picLocks noChangeAspect="1"/>
          </p:cNvPicPr>
          <p:nvPr/>
        </p:nvPicPr>
        <p:blipFill>
          <a:blip r:embed="rId2">
            <a:alphaModFix amt="10140"/>
          </a:blip>
          <a:stretch>
            <a:fillRect/>
          </a:stretch>
        </p:blipFill>
        <p:spPr>
          <a:xfrm>
            <a:off x="14210926" y="4725785"/>
            <a:ext cx="12295395" cy="8205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PKKV_inverse.png" descr="PKKV_inverse.png"/>
          <p:cNvPicPr>
            <a:picLocks noChangeAspect="1"/>
          </p:cNvPicPr>
          <p:nvPr/>
        </p:nvPicPr>
        <p:blipFill>
          <a:blip r:embed="rId3"/>
          <a:srcRect t="539" b="539"/>
          <a:stretch>
            <a:fillRect/>
          </a:stretch>
        </p:blipFill>
        <p:spPr>
          <a:xfrm>
            <a:off x="21786850" y="12928600"/>
            <a:ext cx="2176037" cy="457416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Zdroj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11155086"/>
            <a:ext cx="21844000" cy="832613"/>
          </a:xfrm>
          <a:prstGeom prst="rect">
            <a:avLst/>
          </a:prstGeom>
        </p:spPr>
        <p:txBody>
          <a:bodyPr anchor="ctr"/>
          <a:lstStyle>
            <a:lvl1pPr marL="0" indent="0" algn="ctr" defTabSz="792479">
              <a:spcBef>
                <a:spcPts val="0"/>
              </a:spcBef>
              <a:buClrTx/>
              <a:buSzTx/>
              <a:buNone/>
              <a:defRPr sz="4224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Zdroj</a:t>
            </a:r>
          </a:p>
        </p:txBody>
      </p:sp>
      <p:sp>
        <p:nvSpPr>
          <p:cNvPr id="140" name="Text úrovně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4659369"/>
            <a:ext cx="21844000" cy="439420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solidFill>
                  <a:srgbClr val="ED1943"/>
                </a:solidFill>
                <a:latin typeface="+mj-lt"/>
                <a:ea typeface="+mj-ea"/>
                <a:cs typeface="+mj-cs"/>
                <a:sym typeface="Avenir Next Demi Bold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solidFill>
                  <a:srgbClr val="ED1943"/>
                </a:solidFill>
                <a:latin typeface="+mj-lt"/>
                <a:ea typeface="+mj-ea"/>
                <a:cs typeface="+mj-cs"/>
                <a:sym typeface="Avenir Next Demi Bold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solidFill>
                  <a:srgbClr val="ED1943"/>
                </a:solidFill>
                <a:latin typeface="+mj-lt"/>
                <a:ea typeface="+mj-ea"/>
                <a:cs typeface="+mj-cs"/>
                <a:sym typeface="Avenir Next Demi Bold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solidFill>
                  <a:srgbClr val="ED1943"/>
                </a:solidFill>
                <a:latin typeface="+mj-lt"/>
                <a:ea typeface="+mj-ea"/>
                <a:cs typeface="+mj-cs"/>
                <a:sym typeface="Avenir Next Demi Bold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solidFill>
                  <a:srgbClr val="ED1943"/>
                </a:solidFill>
                <a:latin typeface="+mj-lt"/>
                <a:ea typeface="+mj-ea"/>
                <a:cs typeface="+mj-cs"/>
                <a:sym typeface="Avenir Next Demi Bold"/>
              </a:defRPr>
            </a:lvl5pPr>
          </a:lstStyle>
          <a:p>
            <a:r>
              <a:t>„Význačný citát“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1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grafie - 3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15941.jpg"/>
          <p:cNvSpPr>
            <a:spLocks noGrp="1"/>
          </p:cNvSpPr>
          <p:nvPr>
            <p:ph type="pic" sz="half" idx="21"/>
          </p:nvPr>
        </p:nvSpPr>
        <p:spPr>
          <a:xfrm>
            <a:off x="12084394" y="6161438"/>
            <a:ext cx="12407212" cy="82638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9" name="459.jpg"/>
          <p:cNvSpPr>
            <a:spLocks noGrp="1"/>
          </p:cNvSpPr>
          <p:nvPr>
            <p:ph type="pic" sz="half" idx="22"/>
          </p:nvPr>
        </p:nvSpPr>
        <p:spPr>
          <a:xfrm>
            <a:off x="12191999" y="-5295"/>
            <a:ext cx="12192001" cy="685589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0" name="17155.jpg"/>
          <p:cNvSpPr>
            <a:spLocks noGrp="1"/>
          </p:cNvSpPr>
          <p:nvPr>
            <p:ph type="pic" idx="23"/>
          </p:nvPr>
        </p:nvSpPr>
        <p:spPr>
          <a:xfrm>
            <a:off x="-4189201" y="0"/>
            <a:ext cx="20545002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1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16595.jpg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9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Náz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ázev prezentace"/>
          <p:cNvSpPr txBox="1">
            <a:spLocks noGrp="1"/>
          </p:cNvSpPr>
          <p:nvPr>
            <p:ph type="title" hasCustomPrompt="1"/>
          </p:nvPr>
        </p:nvSpPr>
        <p:spPr>
          <a:xfrm>
            <a:off x="1270000" y="4356099"/>
            <a:ext cx="21844000" cy="3879455"/>
          </a:xfrm>
          <a:prstGeom prst="rect">
            <a:avLst/>
          </a:prstGeom>
        </p:spPr>
        <p:txBody>
          <a:bodyPr/>
          <a:lstStyle>
            <a:lvl1pPr algn="ctr" defTabSz="2438338">
              <a:lnSpc>
                <a:spcPct val="90000"/>
              </a:lnSpc>
              <a:defRPr sz="11600" spc="-348">
                <a:gradFill flip="none" rotWithShape="1">
                  <a:gsLst>
                    <a:gs pos="0">
                      <a:srgbClr val="0F448D"/>
                    </a:gs>
                    <a:gs pos="100000">
                      <a:srgbClr val="64B32F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Montserrat ExtraBold"/>
              </a:defRPr>
            </a:lvl1pPr>
          </a:lstStyle>
          <a:p>
            <a:r>
              <a:t>Název prezentace</a:t>
            </a:r>
          </a:p>
        </p:txBody>
      </p:sp>
      <p:sp>
        <p:nvSpPr>
          <p:cNvPr id="16" name="Autor a datu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12160429"/>
            <a:ext cx="21844000" cy="694056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3500">
                <a:solidFill>
                  <a:srgbClr val="D5D5D5"/>
                </a:solidFill>
              </a:defRPr>
            </a:lvl1pPr>
          </a:lstStyle>
          <a:p>
            <a:r>
              <a:t>Autor a datum</a:t>
            </a:r>
          </a:p>
        </p:txBody>
      </p:sp>
      <p:sp>
        <p:nvSpPr>
          <p:cNvPr id="17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0000" y="8492066"/>
            <a:ext cx="21844000" cy="2512353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B6B6B6"/>
                </a:solidFill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B6B6B6"/>
                </a:solidFill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B6B6B6"/>
                </a:solidFill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B6B6B6"/>
                </a:solidFill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B6B6B6"/>
                </a:solidFill>
              </a:defRPr>
            </a:lvl5pPr>
          </a:lstStyle>
          <a:p>
            <a:r>
              <a:t>Podtitul prezentace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18" name="PKKV.png" descr="PKK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4076" y="3025582"/>
            <a:ext cx="9275848" cy="1949836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769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znak podkres sedy.png" descr="znak podkres sedy.png"/>
          <p:cNvPicPr>
            <a:picLocks noChangeAspect="1"/>
          </p:cNvPicPr>
          <p:nvPr/>
        </p:nvPicPr>
        <p:blipFill>
          <a:blip r:embed="rId2">
            <a:alphaModFix amt="6769"/>
          </a:blip>
          <a:stretch>
            <a:fillRect/>
          </a:stretch>
        </p:blipFill>
        <p:spPr>
          <a:xfrm>
            <a:off x="14210926" y="4725785"/>
            <a:ext cx="12295395" cy="8205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znak podkres sedy.png" descr="znak podkres sedy.png"/>
          <p:cNvPicPr>
            <a:picLocks noChangeAspect="1"/>
          </p:cNvPicPr>
          <p:nvPr/>
        </p:nvPicPr>
        <p:blipFill>
          <a:blip r:embed="rId2">
            <a:alphaModFix amt="6769"/>
          </a:blip>
          <a:stretch>
            <a:fillRect/>
          </a:stretch>
        </p:blipFill>
        <p:spPr>
          <a:xfrm>
            <a:off x="14210926" y="4725785"/>
            <a:ext cx="12295395" cy="8205927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Název snímku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Název snímku</a:t>
            </a:r>
          </a:p>
        </p:txBody>
      </p:sp>
      <p:sp>
        <p:nvSpPr>
          <p:cNvPr id="65" name="Podtitul snímk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ClrTx/>
              <a:buSzTx/>
              <a:buNone/>
              <a:defRPr sz="4500">
                <a:solidFill>
                  <a:srgbClr val="D5D5D5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Podtitul snímku</a:t>
            </a:r>
          </a:p>
        </p:txBody>
      </p:sp>
      <p:sp>
        <p:nvSpPr>
          <p:cNvPr id="66" name="Text úrovně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s odrážkami na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67" name="PKKV.png" descr="PKK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6850" y="12928600"/>
            <a:ext cx="2176037" cy="457416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605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ddíl">
    <p:bg>
      <p:bgPr>
        <a:solidFill>
          <a:srgbClr val="0F44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Název oddílu"/>
          <p:cNvSpPr txBox="1">
            <a:spLocks noGrp="1"/>
          </p:cNvSpPr>
          <p:nvPr>
            <p:ph type="title" hasCustomPrompt="1"/>
          </p:nvPr>
        </p:nvSpPr>
        <p:spPr>
          <a:xfrm>
            <a:off x="1269999" y="1325033"/>
            <a:ext cx="21844001" cy="38735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11600" spc="-348">
                <a:solidFill>
                  <a:srgbClr val="FFFFFF"/>
                </a:solidFill>
              </a:defRPr>
            </a:lvl1pPr>
          </a:lstStyle>
          <a:p>
            <a:r>
              <a:t>Název oddílu</a:t>
            </a:r>
          </a:p>
        </p:txBody>
      </p:sp>
      <p:pic>
        <p:nvPicPr>
          <p:cNvPr id="98" name="PKKV_inverse.png" descr="PKKV_inverse.png"/>
          <p:cNvPicPr>
            <a:picLocks noChangeAspect="1"/>
          </p:cNvPicPr>
          <p:nvPr/>
        </p:nvPicPr>
        <p:blipFill>
          <a:blip r:embed="rId2"/>
          <a:srcRect t="5623" b="5623"/>
          <a:stretch>
            <a:fillRect/>
          </a:stretch>
        </p:blipFill>
        <p:spPr>
          <a:xfrm>
            <a:off x="7554076" y="6327582"/>
            <a:ext cx="9275848" cy="1949836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33021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9D60B-1C2A-4B5F-8DB5-556B62A35AA6}" type="datetimeFigureOut">
              <a:rPr lang="cs-CZ" smtClean="0"/>
              <a:t>20.10.2021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967642" y="13106961"/>
            <a:ext cx="436017" cy="441146"/>
          </a:xfrm>
        </p:spPr>
        <p:txBody>
          <a:bodyPr/>
          <a:lstStyle/>
          <a:p>
            <a:fld id="{D6C7B1D9-EEA4-43EF-AE38-F6C5344C9E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88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1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nak podkres sedy.png" descr="znak podkres sedy.png"/>
          <p:cNvPicPr>
            <a:picLocks noChangeAspect="1"/>
          </p:cNvPicPr>
          <p:nvPr/>
        </p:nvPicPr>
        <p:blipFill>
          <a:blip r:embed="rId11">
            <a:alphaModFix amt="6769"/>
          </a:blip>
          <a:stretch>
            <a:fillRect/>
          </a:stretch>
        </p:blipFill>
        <p:spPr>
          <a:xfrm>
            <a:off x="14210926" y="4725785"/>
            <a:ext cx="12295395" cy="8205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KKV.png" descr="PKKV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786850" y="12928600"/>
            <a:ext cx="2176037" cy="457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znak podkres sedy.png" descr="znak podkres sedy.png"/>
          <p:cNvPicPr>
            <a:picLocks noChangeAspect="1"/>
          </p:cNvPicPr>
          <p:nvPr/>
        </p:nvPicPr>
        <p:blipFill>
          <a:blip r:embed="rId11">
            <a:alphaModFix amt="6769"/>
          </a:blip>
          <a:stretch>
            <a:fillRect/>
          </a:stretch>
        </p:blipFill>
        <p:spPr>
          <a:xfrm>
            <a:off x="14210926" y="4725785"/>
            <a:ext cx="12295395" cy="8205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KKV.png" descr="PKKV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786850" y="12928600"/>
            <a:ext cx="2176037" cy="45741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Název snímku"/>
          <p:cNvSpPr txBox="1">
            <a:spLocks noGrp="1"/>
          </p:cNvSpPr>
          <p:nvPr>
            <p:ph type="title" hasCustomPrompt="1"/>
          </p:nvPr>
        </p:nvSpPr>
        <p:spPr>
          <a:xfrm>
            <a:off x="1270000" y="8128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Název snímku</a:t>
            </a:r>
          </a:p>
        </p:txBody>
      </p:sp>
      <p:sp>
        <p:nvSpPr>
          <p:cNvPr id="7" name="Text úrovně 1…"/>
          <p:cNvSpPr txBox="1">
            <a:spLocks noGrp="1"/>
          </p:cNvSpPr>
          <p:nvPr>
            <p:ph type="body" idx="1" hasCustomPrompt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 s odrážkami na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1966448" y="13065506"/>
            <a:ext cx="438405" cy="482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>
              <a:defRPr sz="2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56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83" r:id="rId8"/>
    <p:sldLayoutId id="2147483685" r:id="rId9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F448D"/>
          </a:solidFill>
          <a:uFillTx/>
          <a:latin typeface="Montserrat Medium"/>
          <a:ea typeface="Montserrat Medium"/>
          <a:cs typeface="Montserrat Medium"/>
          <a:sym typeface="Montserrat Medium"/>
        </a:defRPr>
      </a:lvl1pPr>
      <a:lvl2pPr marL="0" marR="0" indent="457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F448D"/>
          </a:solidFill>
          <a:uFillTx/>
          <a:latin typeface="Montserrat Medium"/>
          <a:ea typeface="Montserrat Medium"/>
          <a:cs typeface="Montserrat Medium"/>
          <a:sym typeface="Montserrat Medium"/>
        </a:defRPr>
      </a:lvl2pPr>
      <a:lvl3pPr marL="0" marR="0" indent="9144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F448D"/>
          </a:solidFill>
          <a:uFillTx/>
          <a:latin typeface="Montserrat Medium"/>
          <a:ea typeface="Montserrat Medium"/>
          <a:cs typeface="Montserrat Medium"/>
          <a:sym typeface="Montserrat Medium"/>
        </a:defRPr>
      </a:lvl3pPr>
      <a:lvl4pPr marL="0" marR="0" indent="1371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F448D"/>
          </a:solidFill>
          <a:uFillTx/>
          <a:latin typeface="Montserrat Medium"/>
          <a:ea typeface="Montserrat Medium"/>
          <a:cs typeface="Montserrat Medium"/>
          <a:sym typeface="Montserrat Medium"/>
        </a:defRPr>
      </a:lvl4pPr>
      <a:lvl5pPr marL="0" marR="0" indent="18288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F448D"/>
          </a:solidFill>
          <a:uFillTx/>
          <a:latin typeface="Montserrat Medium"/>
          <a:ea typeface="Montserrat Medium"/>
          <a:cs typeface="Montserrat Medium"/>
          <a:sym typeface="Montserrat Medium"/>
        </a:defRPr>
      </a:lvl5pPr>
      <a:lvl6pPr marL="0" marR="0" indent="22860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F448D"/>
          </a:solidFill>
          <a:uFillTx/>
          <a:latin typeface="Montserrat Medium"/>
          <a:ea typeface="Montserrat Medium"/>
          <a:cs typeface="Montserrat Medium"/>
          <a:sym typeface="Montserrat Medium"/>
        </a:defRPr>
      </a:lvl6pPr>
      <a:lvl7pPr marL="0" marR="0" indent="2743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F448D"/>
          </a:solidFill>
          <a:uFillTx/>
          <a:latin typeface="Montserrat Medium"/>
          <a:ea typeface="Montserrat Medium"/>
          <a:cs typeface="Montserrat Medium"/>
          <a:sym typeface="Montserrat Medium"/>
        </a:defRPr>
      </a:lvl7pPr>
      <a:lvl8pPr marL="0" marR="0" indent="32004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F448D"/>
          </a:solidFill>
          <a:uFillTx/>
          <a:latin typeface="Montserrat Medium"/>
          <a:ea typeface="Montserrat Medium"/>
          <a:cs typeface="Montserrat Medium"/>
          <a:sym typeface="Montserrat Medium"/>
        </a:defRPr>
      </a:lvl8pPr>
      <a:lvl9pPr marL="0" marR="0" indent="3657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F448D"/>
          </a:solidFill>
          <a:uFillTx/>
          <a:latin typeface="Montserrat Medium"/>
          <a:ea typeface="Montserrat Medium"/>
          <a:cs typeface="Montserrat Medium"/>
          <a:sym typeface="Montserrat Medium"/>
        </a:defRPr>
      </a:lvl9pPr>
    </p:titleStyle>
    <p:bodyStyle>
      <a:lvl1pPr marL="256116" marR="0" indent="-256116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2200" b="0" i="0" u="none" strike="noStrike" cap="none" spc="0" baseline="0">
          <a:solidFill>
            <a:srgbClr val="929292"/>
          </a:solidFill>
          <a:uFillTx/>
          <a:latin typeface="Montserrat Medium"/>
          <a:ea typeface="Montserrat Medium"/>
          <a:cs typeface="Montserrat Medium"/>
          <a:sym typeface="Montserrat Medium"/>
        </a:defRPr>
      </a:lvl1pPr>
      <a:lvl2pPr marL="814916" marR="0" indent="-256116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2200" b="0" i="0" u="none" strike="noStrike" cap="none" spc="0" baseline="0">
          <a:solidFill>
            <a:srgbClr val="929292"/>
          </a:solidFill>
          <a:uFillTx/>
          <a:latin typeface="Montserrat Medium"/>
          <a:ea typeface="Montserrat Medium"/>
          <a:cs typeface="Montserrat Medium"/>
          <a:sym typeface="Montserrat Medium"/>
        </a:defRPr>
      </a:lvl2pPr>
      <a:lvl3pPr marL="1373716" marR="0" indent="-256116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2200" b="0" i="0" u="none" strike="noStrike" cap="none" spc="0" baseline="0">
          <a:solidFill>
            <a:srgbClr val="929292"/>
          </a:solidFill>
          <a:uFillTx/>
          <a:latin typeface="Montserrat Medium"/>
          <a:ea typeface="Montserrat Medium"/>
          <a:cs typeface="Montserrat Medium"/>
          <a:sym typeface="Montserrat Medium"/>
        </a:defRPr>
      </a:lvl3pPr>
      <a:lvl4pPr marL="1932516" marR="0" indent="-256116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2200" b="0" i="0" u="none" strike="noStrike" cap="none" spc="0" baseline="0">
          <a:solidFill>
            <a:srgbClr val="929292"/>
          </a:solidFill>
          <a:uFillTx/>
          <a:latin typeface="Montserrat Medium"/>
          <a:ea typeface="Montserrat Medium"/>
          <a:cs typeface="Montserrat Medium"/>
          <a:sym typeface="Montserrat Medium"/>
        </a:defRPr>
      </a:lvl4pPr>
      <a:lvl5pPr marL="2491316" marR="0" indent="-256116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2200" b="0" i="0" u="none" strike="noStrike" cap="none" spc="0" baseline="0">
          <a:solidFill>
            <a:srgbClr val="929292"/>
          </a:solidFill>
          <a:uFillTx/>
          <a:latin typeface="Montserrat Medium"/>
          <a:ea typeface="Montserrat Medium"/>
          <a:cs typeface="Montserrat Medium"/>
          <a:sym typeface="Montserrat Medium"/>
        </a:defRPr>
      </a:lvl5pPr>
      <a:lvl6pPr marL="3050116" marR="0" indent="-256116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2200" b="0" i="0" u="none" strike="noStrike" cap="none" spc="0" baseline="0">
          <a:solidFill>
            <a:srgbClr val="929292"/>
          </a:solidFill>
          <a:uFillTx/>
          <a:latin typeface="Montserrat Medium"/>
          <a:ea typeface="Montserrat Medium"/>
          <a:cs typeface="Montserrat Medium"/>
          <a:sym typeface="Montserrat Medium"/>
        </a:defRPr>
      </a:lvl6pPr>
      <a:lvl7pPr marL="3608916" marR="0" indent="-256116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2200" b="0" i="0" u="none" strike="noStrike" cap="none" spc="0" baseline="0">
          <a:solidFill>
            <a:srgbClr val="929292"/>
          </a:solidFill>
          <a:uFillTx/>
          <a:latin typeface="Montserrat Medium"/>
          <a:ea typeface="Montserrat Medium"/>
          <a:cs typeface="Montserrat Medium"/>
          <a:sym typeface="Montserrat Medium"/>
        </a:defRPr>
      </a:lvl7pPr>
      <a:lvl8pPr marL="4167716" marR="0" indent="-256116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2200" b="0" i="0" u="none" strike="noStrike" cap="none" spc="0" baseline="0">
          <a:solidFill>
            <a:srgbClr val="929292"/>
          </a:solidFill>
          <a:uFillTx/>
          <a:latin typeface="Montserrat Medium"/>
          <a:ea typeface="Montserrat Medium"/>
          <a:cs typeface="Montserrat Medium"/>
          <a:sym typeface="Montserrat Medium"/>
        </a:defRPr>
      </a:lvl8pPr>
      <a:lvl9pPr marL="4726516" marR="0" indent="-256116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2200" b="0" i="0" u="none" strike="noStrike" cap="none" spc="0" baseline="0">
          <a:solidFill>
            <a:srgbClr val="929292"/>
          </a:solidFill>
          <a:uFillTx/>
          <a:latin typeface="Montserrat Medium"/>
          <a:ea typeface="Montserrat Medium"/>
          <a:cs typeface="Montserrat Medium"/>
          <a:sym typeface="Montserrat Medium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nak podkres sedy.png" descr="znak podkres sedy.png"/>
          <p:cNvPicPr>
            <a:picLocks noChangeAspect="1"/>
          </p:cNvPicPr>
          <p:nvPr/>
        </p:nvPicPr>
        <p:blipFill>
          <a:blip r:embed="rId17">
            <a:alphaModFix amt="6769"/>
          </a:blip>
          <a:stretch>
            <a:fillRect/>
          </a:stretch>
        </p:blipFill>
        <p:spPr>
          <a:xfrm>
            <a:off x="14210926" y="4725785"/>
            <a:ext cx="12295395" cy="8205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KKV.png" descr="PKKV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786850" y="12928600"/>
            <a:ext cx="2176037" cy="457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znak podkres sedy.png" descr="znak podkres sedy.png"/>
          <p:cNvPicPr>
            <a:picLocks noChangeAspect="1"/>
          </p:cNvPicPr>
          <p:nvPr/>
        </p:nvPicPr>
        <p:blipFill>
          <a:blip r:embed="rId17">
            <a:alphaModFix amt="6769"/>
          </a:blip>
          <a:stretch>
            <a:fillRect/>
          </a:stretch>
        </p:blipFill>
        <p:spPr>
          <a:xfrm>
            <a:off x="14210926" y="4725785"/>
            <a:ext cx="12295395" cy="8205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KKV.png" descr="PKKV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786850" y="12928600"/>
            <a:ext cx="2176037" cy="45741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Název snímku"/>
          <p:cNvSpPr txBox="1">
            <a:spLocks noGrp="1"/>
          </p:cNvSpPr>
          <p:nvPr>
            <p:ph type="title" hasCustomPrompt="1"/>
          </p:nvPr>
        </p:nvSpPr>
        <p:spPr>
          <a:xfrm>
            <a:off x="1270000" y="8128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Název snímku</a:t>
            </a:r>
          </a:p>
        </p:txBody>
      </p:sp>
      <p:sp>
        <p:nvSpPr>
          <p:cNvPr id="7" name="Text úrovně 1…"/>
          <p:cNvSpPr txBox="1">
            <a:spLocks noGrp="1"/>
          </p:cNvSpPr>
          <p:nvPr>
            <p:ph type="body" idx="1" hasCustomPrompt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 s odrážkami na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1966448" y="13065506"/>
            <a:ext cx="438405" cy="482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>
              <a:defRPr sz="2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20151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9" r:id="rId11"/>
    <p:sldLayoutId id="2147483680" r:id="rId12"/>
    <p:sldLayoutId id="2147483681" r:id="rId13"/>
    <p:sldLayoutId id="2147483682" r:id="rId14"/>
    <p:sldLayoutId id="2147483686" r:id="rId1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F448D"/>
          </a:solidFill>
          <a:uFillTx/>
          <a:latin typeface="Montserrat Medium"/>
          <a:ea typeface="Montserrat Medium"/>
          <a:cs typeface="Montserrat Medium"/>
          <a:sym typeface="Montserrat Medium"/>
        </a:defRPr>
      </a:lvl1pPr>
      <a:lvl2pPr marL="0" marR="0" indent="457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F448D"/>
          </a:solidFill>
          <a:uFillTx/>
          <a:latin typeface="Montserrat Medium"/>
          <a:ea typeface="Montserrat Medium"/>
          <a:cs typeface="Montserrat Medium"/>
          <a:sym typeface="Montserrat Medium"/>
        </a:defRPr>
      </a:lvl2pPr>
      <a:lvl3pPr marL="0" marR="0" indent="9144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F448D"/>
          </a:solidFill>
          <a:uFillTx/>
          <a:latin typeface="Montserrat Medium"/>
          <a:ea typeface="Montserrat Medium"/>
          <a:cs typeface="Montserrat Medium"/>
          <a:sym typeface="Montserrat Medium"/>
        </a:defRPr>
      </a:lvl3pPr>
      <a:lvl4pPr marL="0" marR="0" indent="1371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F448D"/>
          </a:solidFill>
          <a:uFillTx/>
          <a:latin typeface="Montserrat Medium"/>
          <a:ea typeface="Montserrat Medium"/>
          <a:cs typeface="Montserrat Medium"/>
          <a:sym typeface="Montserrat Medium"/>
        </a:defRPr>
      </a:lvl4pPr>
      <a:lvl5pPr marL="0" marR="0" indent="18288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F448D"/>
          </a:solidFill>
          <a:uFillTx/>
          <a:latin typeface="Montserrat Medium"/>
          <a:ea typeface="Montserrat Medium"/>
          <a:cs typeface="Montserrat Medium"/>
          <a:sym typeface="Montserrat Medium"/>
        </a:defRPr>
      </a:lvl5pPr>
      <a:lvl6pPr marL="0" marR="0" indent="22860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F448D"/>
          </a:solidFill>
          <a:uFillTx/>
          <a:latin typeface="Montserrat Medium"/>
          <a:ea typeface="Montserrat Medium"/>
          <a:cs typeface="Montserrat Medium"/>
          <a:sym typeface="Montserrat Medium"/>
        </a:defRPr>
      </a:lvl6pPr>
      <a:lvl7pPr marL="0" marR="0" indent="2743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F448D"/>
          </a:solidFill>
          <a:uFillTx/>
          <a:latin typeface="Montserrat Medium"/>
          <a:ea typeface="Montserrat Medium"/>
          <a:cs typeface="Montserrat Medium"/>
          <a:sym typeface="Montserrat Medium"/>
        </a:defRPr>
      </a:lvl7pPr>
      <a:lvl8pPr marL="0" marR="0" indent="32004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F448D"/>
          </a:solidFill>
          <a:uFillTx/>
          <a:latin typeface="Montserrat Medium"/>
          <a:ea typeface="Montserrat Medium"/>
          <a:cs typeface="Montserrat Medium"/>
          <a:sym typeface="Montserrat Medium"/>
        </a:defRPr>
      </a:lvl8pPr>
      <a:lvl9pPr marL="0" marR="0" indent="3657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F448D"/>
          </a:solidFill>
          <a:uFillTx/>
          <a:latin typeface="Montserrat Medium"/>
          <a:ea typeface="Montserrat Medium"/>
          <a:cs typeface="Montserrat Medium"/>
          <a:sym typeface="Montserrat Medium"/>
        </a:defRPr>
      </a:lvl9pPr>
    </p:titleStyle>
    <p:bodyStyle>
      <a:lvl1pPr marL="256116" marR="0" indent="-256116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2200" b="0" i="0" u="none" strike="noStrike" cap="none" spc="0" baseline="0">
          <a:solidFill>
            <a:srgbClr val="929292"/>
          </a:solidFill>
          <a:uFillTx/>
          <a:latin typeface="Montserrat Medium"/>
          <a:ea typeface="Montserrat Medium"/>
          <a:cs typeface="Montserrat Medium"/>
          <a:sym typeface="Montserrat Medium"/>
        </a:defRPr>
      </a:lvl1pPr>
      <a:lvl2pPr marL="814916" marR="0" indent="-256116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2200" b="0" i="0" u="none" strike="noStrike" cap="none" spc="0" baseline="0">
          <a:solidFill>
            <a:srgbClr val="929292"/>
          </a:solidFill>
          <a:uFillTx/>
          <a:latin typeface="Montserrat Medium"/>
          <a:ea typeface="Montserrat Medium"/>
          <a:cs typeface="Montserrat Medium"/>
          <a:sym typeface="Montserrat Medium"/>
        </a:defRPr>
      </a:lvl2pPr>
      <a:lvl3pPr marL="1373716" marR="0" indent="-256116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2200" b="0" i="0" u="none" strike="noStrike" cap="none" spc="0" baseline="0">
          <a:solidFill>
            <a:srgbClr val="929292"/>
          </a:solidFill>
          <a:uFillTx/>
          <a:latin typeface="Montserrat Medium"/>
          <a:ea typeface="Montserrat Medium"/>
          <a:cs typeface="Montserrat Medium"/>
          <a:sym typeface="Montserrat Medium"/>
        </a:defRPr>
      </a:lvl3pPr>
      <a:lvl4pPr marL="1932516" marR="0" indent="-256116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2200" b="0" i="0" u="none" strike="noStrike" cap="none" spc="0" baseline="0">
          <a:solidFill>
            <a:srgbClr val="929292"/>
          </a:solidFill>
          <a:uFillTx/>
          <a:latin typeface="Montserrat Medium"/>
          <a:ea typeface="Montserrat Medium"/>
          <a:cs typeface="Montserrat Medium"/>
          <a:sym typeface="Montserrat Medium"/>
        </a:defRPr>
      </a:lvl4pPr>
      <a:lvl5pPr marL="2491316" marR="0" indent="-256116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2200" b="0" i="0" u="none" strike="noStrike" cap="none" spc="0" baseline="0">
          <a:solidFill>
            <a:srgbClr val="929292"/>
          </a:solidFill>
          <a:uFillTx/>
          <a:latin typeface="Montserrat Medium"/>
          <a:ea typeface="Montserrat Medium"/>
          <a:cs typeface="Montserrat Medium"/>
          <a:sym typeface="Montserrat Medium"/>
        </a:defRPr>
      </a:lvl5pPr>
      <a:lvl6pPr marL="3050116" marR="0" indent="-256116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2200" b="0" i="0" u="none" strike="noStrike" cap="none" spc="0" baseline="0">
          <a:solidFill>
            <a:srgbClr val="929292"/>
          </a:solidFill>
          <a:uFillTx/>
          <a:latin typeface="Montserrat Medium"/>
          <a:ea typeface="Montserrat Medium"/>
          <a:cs typeface="Montserrat Medium"/>
          <a:sym typeface="Montserrat Medium"/>
        </a:defRPr>
      </a:lvl6pPr>
      <a:lvl7pPr marL="3608916" marR="0" indent="-256116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2200" b="0" i="0" u="none" strike="noStrike" cap="none" spc="0" baseline="0">
          <a:solidFill>
            <a:srgbClr val="929292"/>
          </a:solidFill>
          <a:uFillTx/>
          <a:latin typeface="Montserrat Medium"/>
          <a:ea typeface="Montserrat Medium"/>
          <a:cs typeface="Montserrat Medium"/>
          <a:sym typeface="Montserrat Medium"/>
        </a:defRPr>
      </a:lvl7pPr>
      <a:lvl8pPr marL="4167716" marR="0" indent="-256116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2200" b="0" i="0" u="none" strike="noStrike" cap="none" spc="0" baseline="0">
          <a:solidFill>
            <a:srgbClr val="929292"/>
          </a:solidFill>
          <a:uFillTx/>
          <a:latin typeface="Montserrat Medium"/>
          <a:ea typeface="Montserrat Medium"/>
          <a:cs typeface="Montserrat Medium"/>
          <a:sym typeface="Montserrat Medium"/>
        </a:defRPr>
      </a:lvl8pPr>
      <a:lvl9pPr marL="4726516" marR="0" indent="-256116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2200" b="0" i="0" u="none" strike="noStrike" cap="none" spc="0" baseline="0">
          <a:solidFill>
            <a:srgbClr val="929292"/>
          </a:solidFill>
          <a:uFillTx/>
          <a:latin typeface="Montserrat Medium"/>
          <a:ea typeface="Montserrat Medium"/>
          <a:cs typeface="Montserrat Medium"/>
          <a:sym typeface="Montserrat Medium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fcr.cz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stanikova@pkkv.cz" TargetMode="External"/><Relationship Id="rId2" Type="http://schemas.openxmlformats.org/officeDocument/2006/relationships/hyperlink" Target="mailto:steflova@pkkv.cz" TargetMode="Externa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Fakta, výsledky, cíle"/>
          <p:cNvSpPr txBox="1">
            <a:spLocks noGrp="1"/>
          </p:cNvSpPr>
          <p:nvPr>
            <p:ph type="ctrTitle"/>
          </p:nvPr>
        </p:nvSpPr>
        <p:spPr>
          <a:xfrm>
            <a:off x="1270000" y="5930900"/>
            <a:ext cx="21844000" cy="2198947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cap="all"/>
            </a:lvl1pPr>
          </a:lstStyle>
          <a:p>
            <a:r>
              <a:rPr lang="cs-CZ" sz="6000" b="1" i="1" dirty="0"/>
              <a:t>PŘEDSTAVENÍ </a:t>
            </a:r>
            <a:br>
              <a:rPr lang="cs-CZ" sz="6000" b="1" i="1" dirty="0"/>
            </a:br>
            <a:r>
              <a:rPr lang="cs-CZ" sz="6000" b="1" i="1" dirty="0"/>
              <a:t>Projektové kanceláře Kraje Vysočina, příspěvková organizace</a:t>
            </a:r>
            <a:endParaRPr sz="6000" dirty="0"/>
          </a:p>
        </p:txBody>
      </p:sp>
      <p:sp>
        <p:nvSpPr>
          <p:cNvPr id="176" name="Projektová kancelář Kraje Vysočina,…"/>
          <p:cNvSpPr txBox="1">
            <a:spLocks noGrp="1"/>
          </p:cNvSpPr>
          <p:nvPr>
            <p:ph type="subTitle" sz="quarter" idx="1"/>
          </p:nvPr>
        </p:nvSpPr>
        <p:spPr>
          <a:xfrm>
            <a:off x="1629295" y="8986211"/>
            <a:ext cx="21484705" cy="173140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>
              <a:defRPr sz="4500">
                <a:solidFill>
                  <a:srgbClr val="D5D5D5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cs-CZ" b="1" dirty="0"/>
              <a:t>Ing. Erika Šteflová, MBA, ředitelka</a:t>
            </a:r>
          </a:p>
          <a:p>
            <a:pPr algn="just">
              <a:defRPr sz="4500">
                <a:solidFill>
                  <a:srgbClr val="D5D5D5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cs-CZ" sz="4500" b="1" dirty="0">
                <a:solidFill>
                  <a:srgbClr val="D5D5D5"/>
                </a:solidFill>
                <a:latin typeface="Montserrat Regular"/>
              </a:rPr>
              <a:t>Mgr. Sylva Staníková, právnička, pověřenec osobních údajů</a:t>
            </a:r>
            <a:endParaRPr sz="4500" b="1" dirty="0">
              <a:solidFill>
                <a:srgbClr val="D5D5D5"/>
              </a:solidFill>
              <a:latin typeface="Montserrat Regular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060C81-A882-4048-90FC-75A75259C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433" y="457844"/>
            <a:ext cx="22533524" cy="2086573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r>
              <a:rPr lang="cs-CZ" dirty="0"/>
              <a:t>Právní rámec - veřejná podpora a sdílené činnosti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A181EC6-3EF8-446A-95E0-7B2DFC0ED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3433" y="3323349"/>
            <a:ext cx="21678758" cy="951800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sz="41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 příspěvkové organizace jsou naše služby poskytovány </a:t>
            </a:r>
            <a:r>
              <a:rPr lang="cs-CZ" sz="4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ZDARMA</a:t>
            </a:r>
            <a:r>
              <a:rPr lang="cs-CZ" sz="41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rámci tzv. vertikální spolupráce (in-house) dle § 11 zák.  č. 134/2016 Sb., o zadávání veřejných zakázek. Jsou poskytovány v rámci korporace </a:t>
            </a:r>
            <a:r>
              <a:rPr lang="cs-CZ" sz="4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bez výběrového řízení</a:t>
            </a:r>
            <a:r>
              <a:rPr lang="cs-CZ" sz="41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cs-CZ" sz="41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české právní úpravy je zřejmé, že příspěvkové organizace jsou plně </a:t>
            </a:r>
            <a:r>
              <a:rPr lang="cs-CZ" sz="4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odpovědné a „závislé“ na svém zřizovateli</a:t>
            </a:r>
            <a:r>
              <a:rPr lang="cs-CZ" sz="41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který je oprávněn zavést opatření, která zajistí dodržování právních povinností, které tyto subjekty mají; navržené sdílené služby se jednoznačné týkají povinností, které právní předpisy příspěvkovým organizacím ukládají.</a:t>
            </a:r>
          </a:p>
          <a:p>
            <a:pPr marL="0" indent="0" algn="just">
              <a:buNone/>
            </a:pPr>
            <a:r>
              <a:rPr lang="cs-CZ" sz="41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Úhrada za realizaci sdílené činnosti není typickou úhradou (cenou) za služby, jak je užívána mezi podniky na trhu, jde spíše </a:t>
            </a:r>
            <a:r>
              <a:rPr lang="cs-CZ" sz="4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kompenzaci vzniklých nákladů</a:t>
            </a:r>
            <a:r>
              <a:rPr lang="cs-CZ" sz="41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neboť vše je fakticky hrazeno z provozních příspěvků zřizovatele, které svým příspěvkovým organizacím na základě zákona poskytuje.</a:t>
            </a:r>
          </a:p>
          <a:p>
            <a:pPr marL="0" indent="0" algn="just">
              <a:buNone/>
            </a:pPr>
            <a:r>
              <a:rPr lang="cs-CZ" sz="41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Poskytnuté prostředky by měly odpovídat hodnotám běžným za podobné služby na trhu a měly by být vždy vyúčtovány v souladu s krajem nastavenými pravidly.</a:t>
            </a:r>
          </a:p>
        </p:txBody>
      </p:sp>
    </p:spTree>
    <p:extLst>
      <p:ext uri="{BB962C8B-B14F-4D97-AF65-F5344CB8AC3E}">
        <p14:creationId xmlns:p14="http://schemas.microsoft.com/office/powerpoint/2010/main" val="341091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5CD3AF-6787-4AA7-9427-FB64A97A1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FINANCE</a:t>
            </a:r>
          </a:p>
        </p:txBody>
      </p:sp>
    </p:spTree>
    <p:extLst>
      <p:ext uri="{BB962C8B-B14F-4D97-AF65-F5344CB8AC3E}">
        <p14:creationId xmlns:p14="http://schemas.microsoft.com/office/powerpoint/2010/main" val="39608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Zlepšujeme svět veřejných služeb"/>
          <p:cNvSpPr txBox="1">
            <a:spLocks noGrp="1"/>
          </p:cNvSpPr>
          <p:nvPr>
            <p:ph type="body" sz="quarter" idx="1"/>
          </p:nvPr>
        </p:nvSpPr>
        <p:spPr>
          <a:xfrm>
            <a:off x="823951" y="387943"/>
            <a:ext cx="21844001" cy="1878212"/>
          </a:xfrm>
          <a:prstGeom prst="rect">
            <a:avLst/>
          </a:prstGeom>
        </p:spPr>
        <p:txBody>
          <a:bodyPr/>
          <a:lstStyle>
            <a:lvl1pPr marL="558800" indent="-558800" algn="ctr">
              <a:defRPr sz="9000">
                <a:solidFill>
                  <a:srgbClr val="ED1943"/>
                </a:solidFill>
                <a:latin typeface="Caveat Regular"/>
                <a:ea typeface="Caveat Regular"/>
                <a:cs typeface="Caveat Regular"/>
                <a:sym typeface="Caveat Regular"/>
              </a:defRPr>
            </a:lvl1pPr>
          </a:lstStyle>
          <a:p>
            <a:r>
              <a:rPr lang="cs-CZ" sz="7600" spc="-252" dirty="0">
                <a:solidFill>
                  <a:srgbClr val="0F448D"/>
                </a:solidFill>
                <a:latin typeface="Montserrat Medium"/>
                <a:sym typeface="Montserrat Medium"/>
              </a:rPr>
              <a:t>Zdroje financování PKKV</a:t>
            </a:r>
            <a:endParaRPr sz="7600" spc="-252" dirty="0">
              <a:solidFill>
                <a:srgbClr val="0F448D"/>
              </a:solidFill>
              <a:latin typeface="Montserrat Medium"/>
              <a:sym typeface="Montserrat Medium"/>
            </a:endParaRPr>
          </a:p>
        </p:txBody>
      </p:sp>
      <p:sp>
        <p:nvSpPr>
          <p:cNvPr id="208" name="Schválený dokument"/>
          <p:cNvSpPr/>
          <p:nvPr/>
        </p:nvSpPr>
        <p:spPr>
          <a:xfrm>
            <a:off x="2311435" y="11012497"/>
            <a:ext cx="494941" cy="640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extrusionOk="0">
                <a:moveTo>
                  <a:pt x="213" y="0"/>
                </a:moveTo>
                <a:cubicBezTo>
                  <a:pt x="96" y="0"/>
                  <a:pt x="0" y="72"/>
                  <a:pt x="0" y="162"/>
                </a:cubicBezTo>
                <a:lnTo>
                  <a:pt x="0" y="21438"/>
                </a:lnTo>
                <a:cubicBezTo>
                  <a:pt x="0" y="21528"/>
                  <a:pt x="96" y="21600"/>
                  <a:pt x="213" y="21600"/>
                </a:cubicBezTo>
                <a:lnTo>
                  <a:pt x="21387" y="21600"/>
                </a:lnTo>
                <a:cubicBezTo>
                  <a:pt x="21503" y="21600"/>
                  <a:pt x="21599" y="21528"/>
                  <a:pt x="21599" y="21438"/>
                </a:cubicBezTo>
                <a:lnTo>
                  <a:pt x="21599" y="5895"/>
                </a:lnTo>
                <a:cubicBezTo>
                  <a:pt x="21600" y="5863"/>
                  <a:pt x="21564" y="5837"/>
                  <a:pt x="21522" y="5837"/>
                </a:cubicBezTo>
                <a:lnTo>
                  <a:pt x="14254" y="5837"/>
                </a:lnTo>
                <a:cubicBezTo>
                  <a:pt x="14137" y="5837"/>
                  <a:pt x="14043" y="5765"/>
                  <a:pt x="14043" y="5674"/>
                </a:cubicBezTo>
                <a:lnTo>
                  <a:pt x="14043" y="58"/>
                </a:lnTo>
                <a:cubicBezTo>
                  <a:pt x="14043" y="26"/>
                  <a:pt x="14009" y="0"/>
                  <a:pt x="13968" y="0"/>
                </a:cubicBezTo>
                <a:lnTo>
                  <a:pt x="213" y="0"/>
                </a:lnTo>
                <a:close/>
                <a:moveTo>
                  <a:pt x="15017" y="86"/>
                </a:moveTo>
                <a:cubicBezTo>
                  <a:pt x="14991" y="94"/>
                  <a:pt x="14972" y="114"/>
                  <a:pt x="14972" y="140"/>
                </a:cubicBezTo>
                <a:lnTo>
                  <a:pt x="14972" y="4958"/>
                </a:lnTo>
                <a:cubicBezTo>
                  <a:pt x="14972" y="5048"/>
                  <a:pt x="15065" y="5120"/>
                  <a:pt x="15182" y="5120"/>
                </a:cubicBezTo>
                <a:lnTo>
                  <a:pt x="21418" y="5120"/>
                </a:lnTo>
                <a:cubicBezTo>
                  <a:pt x="21485" y="5120"/>
                  <a:pt x="21518" y="5058"/>
                  <a:pt x="21471" y="5021"/>
                </a:cubicBezTo>
                <a:lnTo>
                  <a:pt x="15100" y="99"/>
                </a:lnTo>
                <a:cubicBezTo>
                  <a:pt x="15076" y="81"/>
                  <a:pt x="15044" y="78"/>
                  <a:pt x="15017" y="86"/>
                </a:cubicBezTo>
                <a:close/>
                <a:moveTo>
                  <a:pt x="16386" y="8273"/>
                </a:moveTo>
                <a:cubicBezTo>
                  <a:pt x="16406" y="8273"/>
                  <a:pt x="16425" y="8279"/>
                  <a:pt x="16441" y="8291"/>
                </a:cubicBezTo>
                <a:lnTo>
                  <a:pt x="18003" y="9497"/>
                </a:lnTo>
                <a:cubicBezTo>
                  <a:pt x="18034" y="9522"/>
                  <a:pt x="18034" y="9560"/>
                  <a:pt x="18003" y="9585"/>
                </a:cubicBezTo>
                <a:lnTo>
                  <a:pt x="8629" y="16827"/>
                </a:lnTo>
                <a:cubicBezTo>
                  <a:pt x="8597" y="16852"/>
                  <a:pt x="8547" y="16852"/>
                  <a:pt x="8515" y="16827"/>
                </a:cubicBezTo>
                <a:lnTo>
                  <a:pt x="3592" y="13027"/>
                </a:lnTo>
                <a:cubicBezTo>
                  <a:pt x="3560" y="13002"/>
                  <a:pt x="3560" y="12962"/>
                  <a:pt x="3592" y="12937"/>
                </a:cubicBezTo>
                <a:lnTo>
                  <a:pt x="5153" y="11731"/>
                </a:lnTo>
                <a:cubicBezTo>
                  <a:pt x="5185" y="11707"/>
                  <a:pt x="5238" y="11707"/>
                  <a:pt x="5269" y="11731"/>
                </a:cubicBezTo>
                <a:lnTo>
                  <a:pt x="8513" y="14238"/>
                </a:lnTo>
                <a:cubicBezTo>
                  <a:pt x="8545" y="14263"/>
                  <a:pt x="8595" y="14263"/>
                  <a:pt x="8627" y="14238"/>
                </a:cubicBezTo>
                <a:lnTo>
                  <a:pt x="16328" y="8291"/>
                </a:lnTo>
                <a:cubicBezTo>
                  <a:pt x="16343" y="8279"/>
                  <a:pt x="16365" y="8273"/>
                  <a:pt x="16386" y="82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sz="35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2" name="Megafon"/>
          <p:cNvSpPr/>
          <p:nvPr/>
        </p:nvSpPr>
        <p:spPr>
          <a:xfrm>
            <a:off x="2081344" y="7056725"/>
            <a:ext cx="725032" cy="367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88" y="0"/>
                </a:moveTo>
                <a:lnTo>
                  <a:pt x="1296" y="8342"/>
                </a:lnTo>
                <a:lnTo>
                  <a:pt x="1296" y="7965"/>
                </a:lnTo>
                <a:cubicBezTo>
                  <a:pt x="1296" y="7822"/>
                  <a:pt x="1235" y="7702"/>
                  <a:pt x="1163" y="7702"/>
                </a:cubicBezTo>
                <a:lnTo>
                  <a:pt x="132" y="7702"/>
                </a:lnTo>
                <a:cubicBezTo>
                  <a:pt x="59" y="7702"/>
                  <a:pt x="0" y="7822"/>
                  <a:pt x="0" y="7965"/>
                </a:cubicBezTo>
                <a:lnTo>
                  <a:pt x="0" y="13572"/>
                </a:lnTo>
                <a:cubicBezTo>
                  <a:pt x="0" y="13715"/>
                  <a:pt x="59" y="13831"/>
                  <a:pt x="132" y="13831"/>
                </a:cubicBezTo>
                <a:lnTo>
                  <a:pt x="1163" y="13831"/>
                </a:lnTo>
                <a:cubicBezTo>
                  <a:pt x="1235" y="13831"/>
                  <a:pt x="1296" y="13715"/>
                  <a:pt x="1296" y="13572"/>
                </a:cubicBezTo>
                <a:lnTo>
                  <a:pt x="1296" y="13258"/>
                </a:lnTo>
                <a:lnTo>
                  <a:pt x="4868" y="14871"/>
                </a:lnTo>
                <a:cubicBezTo>
                  <a:pt x="4831" y="15727"/>
                  <a:pt x="4856" y="17088"/>
                  <a:pt x="5246" y="18369"/>
                </a:cubicBezTo>
                <a:cubicBezTo>
                  <a:pt x="5666" y="19743"/>
                  <a:pt x="6385" y="20665"/>
                  <a:pt x="7391" y="21110"/>
                </a:cubicBezTo>
                <a:cubicBezTo>
                  <a:pt x="7411" y="21118"/>
                  <a:pt x="7709" y="21237"/>
                  <a:pt x="8130" y="21237"/>
                </a:cubicBezTo>
                <a:cubicBezTo>
                  <a:pt x="8379" y="21237"/>
                  <a:pt x="8670" y="21198"/>
                  <a:pt x="8972" y="21067"/>
                </a:cubicBezTo>
                <a:cubicBezTo>
                  <a:pt x="9689" y="20757"/>
                  <a:pt x="10583" y="19899"/>
                  <a:pt x="10999" y="17636"/>
                </a:cubicBezTo>
                <a:lnTo>
                  <a:pt x="19788" y="21600"/>
                </a:lnTo>
                <a:cubicBezTo>
                  <a:pt x="19788" y="21600"/>
                  <a:pt x="21349" y="19032"/>
                  <a:pt x="21600" y="10803"/>
                </a:cubicBezTo>
                <a:lnTo>
                  <a:pt x="21360" y="10800"/>
                </a:lnTo>
                <a:lnTo>
                  <a:pt x="21600" y="10797"/>
                </a:lnTo>
                <a:cubicBezTo>
                  <a:pt x="21349" y="2568"/>
                  <a:pt x="19788" y="0"/>
                  <a:pt x="19788" y="0"/>
                </a:cubicBezTo>
                <a:close/>
                <a:moveTo>
                  <a:pt x="5884" y="15327"/>
                </a:moveTo>
                <a:lnTo>
                  <a:pt x="9983" y="17176"/>
                </a:lnTo>
                <a:cubicBezTo>
                  <a:pt x="9401" y="19745"/>
                  <a:pt x="7796" y="19199"/>
                  <a:pt x="7607" y="19125"/>
                </a:cubicBezTo>
                <a:cubicBezTo>
                  <a:pt x="6898" y="18811"/>
                  <a:pt x="6403" y="18209"/>
                  <a:pt x="6132" y="17336"/>
                </a:cubicBezTo>
                <a:cubicBezTo>
                  <a:pt x="5918" y="16643"/>
                  <a:pt x="5877" y="15882"/>
                  <a:pt x="5884" y="15327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sz="35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6" name="Čárový graf"/>
          <p:cNvSpPr/>
          <p:nvPr/>
        </p:nvSpPr>
        <p:spPr>
          <a:xfrm>
            <a:off x="2141951" y="2757386"/>
            <a:ext cx="725031" cy="7231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4" y="0"/>
                </a:moveTo>
                <a:cubicBezTo>
                  <a:pt x="87" y="0"/>
                  <a:pt x="0" y="87"/>
                  <a:pt x="0" y="194"/>
                </a:cubicBezTo>
                <a:lnTo>
                  <a:pt x="0" y="21404"/>
                </a:lnTo>
                <a:cubicBezTo>
                  <a:pt x="0" y="21511"/>
                  <a:pt x="87" y="21600"/>
                  <a:pt x="194" y="21600"/>
                </a:cubicBezTo>
                <a:lnTo>
                  <a:pt x="21406" y="21600"/>
                </a:lnTo>
                <a:cubicBezTo>
                  <a:pt x="21513" y="21600"/>
                  <a:pt x="21600" y="21511"/>
                  <a:pt x="21600" y="21404"/>
                </a:cubicBezTo>
                <a:lnTo>
                  <a:pt x="21600" y="20822"/>
                </a:lnTo>
                <a:cubicBezTo>
                  <a:pt x="21600" y="20715"/>
                  <a:pt x="21513" y="20628"/>
                  <a:pt x="21406" y="20628"/>
                </a:cubicBezTo>
                <a:lnTo>
                  <a:pt x="1163" y="20628"/>
                </a:lnTo>
                <a:cubicBezTo>
                  <a:pt x="1056" y="20628"/>
                  <a:pt x="970" y="20539"/>
                  <a:pt x="970" y="20432"/>
                </a:cubicBezTo>
                <a:lnTo>
                  <a:pt x="970" y="194"/>
                </a:lnTo>
                <a:cubicBezTo>
                  <a:pt x="970" y="87"/>
                  <a:pt x="883" y="0"/>
                  <a:pt x="776" y="0"/>
                </a:cubicBezTo>
                <a:lnTo>
                  <a:pt x="194" y="0"/>
                </a:lnTo>
                <a:close/>
                <a:moveTo>
                  <a:pt x="19991" y="7364"/>
                </a:moveTo>
                <a:lnTo>
                  <a:pt x="17165" y="8228"/>
                </a:lnTo>
                <a:lnTo>
                  <a:pt x="17811" y="8832"/>
                </a:lnTo>
                <a:lnTo>
                  <a:pt x="13288" y="13689"/>
                </a:lnTo>
                <a:lnTo>
                  <a:pt x="10021" y="10341"/>
                </a:lnTo>
                <a:lnTo>
                  <a:pt x="2932" y="17951"/>
                </a:lnTo>
                <a:lnTo>
                  <a:pt x="3799" y="18763"/>
                </a:lnTo>
                <a:lnTo>
                  <a:pt x="10041" y="12061"/>
                </a:lnTo>
                <a:lnTo>
                  <a:pt x="13327" y="15430"/>
                </a:lnTo>
                <a:lnTo>
                  <a:pt x="13766" y="14916"/>
                </a:lnTo>
                <a:lnTo>
                  <a:pt x="18678" y="9644"/>
                </a:lnTo>
                <a:lnTo>
                  <a:pt x="19324" y="10250"/>
                </a:lnTo>
                <a:lnTo>
                  <a:pt x="19991" y="7364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sz="35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1CA615E7-F684-42A9-883D-9F5806B76218}"/>
              </a:ext>
            </a:extLst>
          </p:cNvPr>
          <p:cNvSpPr/>
          <p:nvPr/>
        </p:nvSpPr>
        <p:spPr>
          <a:xfrm>
            <a:off x="1083733" y="1505910"/>
            <a:ext cx="5689600" cy="3762877"/>
          </a:xfrm>
          <a:prstGeom prst="ellipse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35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A359A08-5E75-4E7C-8018-4B881E462165}"/>
              </a:ext>
            </a:extLst>
          </p:cNvPr>
          <p:cNvSpPr txBox="1"/>
          <p:nvPr/>
        </p:nvSpPr>
        <p:spPr>
          <a:xfrm>
            <a:off x="2048933" y="1893983"/>
            <a:ext cx="3945466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3200" b="1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Montserrat Medium"/>
              </a:rPr>
              <a:t>Příspěvek zřizovatele výše odvislá od poptávky PO a KV (objednávkový systém)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3200" b="1" i="0" u="none" strike="noStrike" cap="none" spc="0" normalizeH="0" baseline="0" dirty="0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Montserrat Medium"/>
              </a:rPr>
              <a:t>70%</a:t>
            </a:r>
            <a:r>
              <a:rPr kumimoji="0" lang="cs-CZ" sz="3200" b="1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Montserrat Medium"/>
              </a:rPr>
              <a:t>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021D18B-93B6-402D-88F4-885CA3555E05}"/>
              </a:ext>
            </a:extLst>
          </p:cNvPr>
          <p:cNvSpPr txBox="1"/>
          <p:nvPr/>
        </p:nvSpPr>
        <p:spPr>
          <a:xfrm>
            <a:off x="10270387" y="6358125"/>
            <a:ext cx="7806267" cy="1579920"/>
          </a:xfrm>
          <a:prstGeom prst="rect">
            <a:avLst/>
          </a:prstGeom>
          <a:noFill/>
          <a:ln w="12700" cap="flat">
            <a:solidFill>
              <a:schemeClr val="accent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cs-CZ" sz="4000" spc="-252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Realizace věcné stránky projektů (např. IKAP, projekty realizované pro OSV), vzdělávání, mzdové účetnictví</a:t>
            </a:r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C132A72C-9E1D-44CB-8869-46B258AFEE19}"/>
              </a:ext>
            </a:extLst>
          </p:cNvPr>
          <p:cNvSpPr/>
          <p:nvPr/>
        </p:nvSpPr>
        <p:spPr>
          <a:xfrm>
            <a:off x="1100666" y="5480200"/>
            <a:ext cx="5841999" cy="3887598"/>
          </a:xfrm>
          <a:prstGeom prst="ellipse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35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A60F3690-C8A5-4154-AD03-5C22053B11ED}"/>
              </a:ext>
            </a:extLst>
          </p:cNvPr>
          <p:cNvSpPr/>
          <p:nvPr/>
        </p:nvSpPr>
        <p:spPr>
          <a:xfrm>
            <a:off x="1151467" y="9611047"/>
            <a:ext cx="5994399" cy="3730148"/>
          </a:xfrm>
          <a:prstGeom prst="ellipse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35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3D774F74-B773-4E6F-9C2D-A7B3D408CDB8}"/>
              </a:ext>
            </a:extLst>
          </p:cNvPr>
          <p:cNvSpPr txBox="1"/>
          <p:nvPr/>
        </p:nvSpPr>
        <p:spPr>
          <a:xfrm>
            <a:off x="1240366" y="10124815"/>
            <a:ext cx="5532967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kumimoji="0" lang="cs-CZ" sz="3200" b="1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Montserrat Medium"/>
              </a:rPr>
              <a:t>Externí zdroje </a:t>
            </a:r>
          </a:p>
          <a:p>
            <a:pPr algn="ctr"/>
            <a:r>
              <a:rPr kumimoji="0" lang="cs-CZ" sz="3200" b="1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Montserrat Medium"/>
              </a:rPr>
              <a:t>limit </a:t>
            </a:r>
            <a:r>
              <a:rPr lang="cs-CZ" sz="3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plátcovství DPH 1 mil. Kč </a:t>
            </a:r>
          </a:p>
          <a:p>
            <a:pPr algn="ctr"/>
            <a:r>
              <a:rPr lang="cs-CZ" sz="3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 in-house 80:20 poměr počítán k ročnímu obratu organizace</a:t>
            </a:r>
          </a:p>
          <a:p>
            <a:pPr algn="ctr"/>
            <a:r>
              <a:rPr lang="cs-CZ" sz="32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5%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D8719F7E-71CD-4C3E-BBDA-496F70BECDFC}"/>
              </a:ext>
            </a:extLst>
          </p:cNvPr>
          <p:cNvSpPr txBox="1"/>
          <p:nvPr/>
        </p:nvSpPr>
        <p:spPr>
          <a:xfrm>
            <a:off x="1909232" y="5838912"/>
            <a:ext cx="4224866" cy="35496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3200" b="1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Montserrat Medium"/>
              </a:rPr>
              <a:t>Zdroje v rámci skupiny (PO+KV) na základě smlouvy/objednávky odvislá od poptávky a zejména realizace projektů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32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25%</a:t>
            </a:r>
            <a:endParaRPr kumimoji="0" lang="cs-CZ" sz="3200" b="1" i="0" u="none" strike="noStrike" cap="none" spc="0" normalizeH="0" baseline="0" dirty="0">
              <a:ln>
                <a:noFill/>
              </a:ln>
              <a:solidFill>
                <a:schemeClr val="accent5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Montserrat Medium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0F48009B-5B05-46DE-B821-793C9CD043BE}"/>
              </a:ext>
            </a:extLst>
          </p:cNvPr>
          <p:cNvSpPr txBox="1"/>
          <p:nvPr/>
        </p:nvSpPr>
        <p:spPr>
          <a:xfrm>
            <a:off x="10075333" y="2328981"/>
            <a:ext cx="7806267" cy="1579920"/>
          </a:xfrm>
          <a:prstGeom prst="rect">
            <a:avLst/>
          </a:prstGeom>
          <a:noFill/>
          <a:ln w="12700" cap="flat">
            <a:solidFill>
              <a:schemeClr val="accent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cs-CZ" sz="4000" spc="-252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Sdílená činnost pro PO a KV (projektový management, veřejné zakázky, audit vnitřního prostředí organizace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C1540E05-602A-4CFA-9FF0-437D40E22573}"/>
              </a:ext>
            </a:extLst>
          </p:cNvPr>
          <p:cNvSpPr txBox="1"/>
          <p:nvPr/>
        </p:nvSpPr>
        <p:spPr>
          <a:xfrm>
            <a:off x="10447866" y="10290519"/>
            <a:ext cx="7641649" cy="2072362"/>
          </a:xfrm>
          <a:prstGeom prst="rect">
            <a:avLst/>
          </a:prstGeom>
          <a:noFill/>
          <a:ln w="12700" cap="flat">
            <a:solidFill>
              <a:schemeClr val="accent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cs-CZ" sz="4000" spc="-252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Projektový management, veřejné zakázky, vzdělávání, mzdové účetnictví, ekonomická agenda, zakázka na uzavření všech regionálních rad  </a:t>
            </a:r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860DF3C4-5621-4136-9BAE-CA3B21C187F6}"/>
              </a:ext>
            </a:extLst>
          </p:cNvPr>
          <p:cNvCxnSpPr>
            <a:endCxn id="21" idx="1"/>
          </p:cNvCxnSpPr>
          <p:nvPr/>
        </p:nvCxnSpPr>
        <p:spPr>
          <a:xfrm>
            <a:off x="6773333" y="3083217"/>
            <a:ext cx="3302000" cy="3572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84AB4FEB-A115-41B1-B789-85C34378A211}"/>
              </a:ext>
            </a:extLst>
          </p:cNvPr>
          <p:cNvCxnSpPr/>
          <p:nvPr/>
        </p:nvCxnSpPr>
        <p:spPr>
          <a:xfrm>
            <a:off x="6955526" y="7357875"/>
            <a:ext cx="3302000" cy="3572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C80E1548-7106-4C69-9B7C-8F4086BC879F}"/>
              </a:ext>
            </a:extLst>
          </p:cNvPr>
          <p:cNvCxnSpPr/>
          <p:nvPr/>
        </p:nvCxnSpPr>
        <p:spPr>
          <a:xfrm>
            <a:off x="7145866" y="11290976"/>
            <a:ext cx="3302000" cy="3572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RAVIDELNÉ INFORMACE…"/>
          <p:cNvSpPr txBox="1"/>
          <p:nvPr/>
        </p:nvSpPr>
        <p:spPr>
          <a:xfrm>
            <a:off x="10056571" y="4034366"/>
            <a:ext cx="427085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4B32F"/>
                </a:solidFill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64B32F"/>
                </a:solidFill>
                <a:effectLst/>
                <a:uLnTx/>
                <a:uFillTx/>
                <a:latin typeface="Montserrat Medium"/>
                <a:sym typeface="Montserrat Medium"/>
              </a:rPr>
              <a:t>PRAVIDELNÉ INFORMACE </a:t>
            </a: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4B32F"/>
                </a:solidFill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64B32F"/>
                </a:solidFill>
                <a:effectLst/>
                <a:uLnTx/>
                <a:uFillTx/>
                <a:latin typeface="Montserrat Medium"/>
                <a:sym typeface="Montserrat Medium"/>
              </a:rPr>
              <a:t>RADA KRAJE VYSOČINA</a:t>
            </a:r>
          </a:p>
        </p:txBody>
      </p:sp>
      <p:sp>
        <p:nvSpPr>
          <p:cNvPr id="232" name="Tvar"/>
          <p:cNvSpPr/>
          <p:nvPr/>
        </p:nvSpPr>
        <p:spPr>
          <a:xfrm>
            <a:off x="2326497" y="6161484"/>
            <a:ext cx="1680796" cy="2088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9" y="0"/>
                </a:moveTo>
                <a:lnTo>
                  <a:pt x="21600" y="0"/>
                </a:lnTo>
                <a:lnTo>
                  <a:pt x="21600" y="17690"/>
                </a:lnTo>
                <a:lnTo>
                  <a:pt x="5091" y="17689"/>
                </a:lnTo>
                <a:lnTo>
                  <a:pt x="0" y="21600"/>
                </a:lnTo>
                <a:lnTo>
                  <a:pt x="69" y="0"/>
                </a:lnTo>
                <a:close/>
              </a:path>
            </a:pathLst>
          </a:custGeom>
          <a:ln w="50800">
            <a:solidFill>
              <a:srgbClr val="64B32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929292"/>
              </a:solidFill>
              <a:effectLst/>
              <a:uLnTx/>
              <a:uFillTx/>
              <a:latin typeface="Montserrat Medium"/>
              <a:sym typeface="Montserrat Medium"/>
            </a:endParaRPr>
          </a:p>
        </p:txBody>
      </p:sp>
      <p:sp>
        <p:nvSpPr>
          <p:cNvPr id="233" name="1"/>
          <p:cNvSpPr txBox="1"/>
          <p:nvPr/>
        </p:nvSpPr>
        <p:spPr>
          <a:xfrm>
            <a:off x="2935405" y="6464299"/>
            <a:ext cx="462789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57200">
              <a:defRPr sz="7000" cap="all">
                <a:solidFill>
                  <a:srgbClr val="64B32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0" b="0" i="0" u="none" strike="noStrike" kern="0" cap="all" spc="0" normalizeH="0" baseline="0" noProof="0">
                <a:ln>
                  <a:noFill/>
                </a:ln>
                <a:solidFill>
                  <a:srgbClr val="64B32F"/>
                </a:solidFill>
                <a:effectLst/>
                <a:uLnTx/>
                <a:uFillTx/>
                <a:latin typeface="Montserrat Bold"/>
                <a:sym typeface="Montserrat Bold"/>
              </a:rPr>
              <a:t>1</a:t>
            </a:r>
          </a:p>
        </p:txBody>
      </p:sp>
      <p:sp>
        <p:nvSpPr>
          <p:cNvPr id="234" name="Poptávka…"/>
          <p:cNvSpPr txBox="1"/>
          <p:nvPr/>
        </p:nvSpPr>
        <p:spPr>
          <a:xfrm>
            <a:off x="2209778" y="8837083"/>
            <a:ext cx="2825751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cap="all">
                <a:solidFill>
                  <a:srgbClr val="0F448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kumimoji="0" sz="3500" b="0" i="0" u="none" strike="noStrike" kern="0" cap="all" spc="0" normalizeH="0" baseline="0" noProof="0">
                <a:ln>
                  <a:noFill/>
                </a:ln>
                <a:solidFill>
                  <a:srgbClr val="0F448D"/>
                </a:solidFill>
                <a:effectLst/>
                <a:uLnTx/>
                <a:uFillTx/>
                <a:latin typeface="Montserrat SemiBold"/>
                <a:sym typeface="Montserrat SemiBold"/>
              </a:rPr>
              <a:t>Poptávka 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cap="all">
                <a:solidFill>
                  <a:srgbClr val="0F448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kumimoji="0" sz="3500" b="0" i="0" u="none" strike="noStrike" kern="0" cap="all" spc="0" normalizeH="0" baseline="0" noProof="0">
                <a:ln>
                  <a:noFill/>
                </a:ln>
                <a:solidFill>
                  <a:srgbClr val="0F448D"/>
                </a:solidFill>
                <a:effectLst/>
                <a:uLnTx/>
                <a:uFillTx/>
                <a:latin typeface="Montserrat SemiBold"/>
                <a:sym typeface="Montserrat SemiBold"/>
              </a:rPr>
              <a:t>zákazníka</a:t>
            </a:r>
          </a:p>
        </p:txBody>
      </p:sp>
      <p:sp>
        <p:nvSpPr>
          <p:cNvPr id="235" name="Zákazník, PKKV…"/>
          <p:cNvSpPr txBox="1"/>
          <p:nvPr/>
        </p:nvSpPr>
        <p:spPr>
          <a:xfrm>
            <a:off x="2245575" y="10316633"/>
            <a:ext cx="3132268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Medium"/>
                <a:sym typeface="Montserrat Medium"/>
              </a:rPr>
              <a:t>Zákazník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Medium"/>
                <a:sym typeface="Montserrat Medium"/>
              </a:rPr>
              <a:t>, PKKV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Medium"/>
                <a:sym typeface="Montserrat Medium"/>
              </a:rPr>
              <a:t> 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Medium"/>
                <a:sym typeface="Montserrat Medium"/>
              </a:rPr>
              <a:t>Nástroj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Medium"/>
                <a:sym typeface="Montserrat Medium"/>
              </a:rPr>
              <a:t>: </a:t>
            </a:r>
            <a:r>
              <a:rPr kumimoji="0" lang="cs-CZ" sz="2400" b="0" i="0" u="none" strike="noStrike" kern="0" cap="none" spc="0" normalizeH="0" baseline="0" noProof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Medium"/>
                <a:sym typeface="Montserrat Medium"/>
              </a:rPr>
              <a:t>PORTAL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Medium"/>
                <a:sym typeface="Montserrat Medium"/>
              </a:rPr>
              <a:t>, email, 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Medium"/>
                <a:sym typeface="Montserrat Medium"/>
              </a:rPr>
              <a:t>telefon</a:t>
            </a:r>
          </a:p>
        </p:txBody>
      </p:sp>
      <p:sp>
        <p:nvSpPr>
          <p:cNvPr id="236" name="Tvar"/>
          <p:cNvSpPr/>
          <p:nvPr/>
        </p:nvSpPr>
        <p:spPr>
          <a:xfrm>
            <a:off x="7637034" y="6161484"/>
            <a:ext cx="1680797" cy="2088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9" y="0"/>
                </a:moveTo>
                <a:lnTo>
                  <a:pt x="21600" y="0"/>
                </a:lnTo>
                <a:lnTo>
                  <a:pt x="21600" y="17690"/>
                </a:lnTo>
                <a:lnTo>
                  <a:pt x="5091" y="17689"/>
                </a:lnTo>
                <a:lnTo>
                  <a:pt x="0" y="21600"/>
                </a:lnTo>
                <a:lnTo>
                  <a:pt x="69" y="0"/>
                </a:lnTo>
                <a:close/>
              </a:path>
            </a:pathLst>
          </a:custGeom>
          <a:ln w="50800">
            <a:solidFill>
              <a:srgbClr val="64B32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929292"/>
              </a:solidFill>
              <a:effectLst/>
              <a:uLnTx/>
              <a:uFillTx/>
              <a:latin typeface="Montserrat Medium"/>
              <a:sym typeface="Montserrat Medium"/>
            </a:endParaRPr>
          </a:p>
        </p:txBody>
      </p:sp>
      <p:sp>
        <p:nvSpPr>
          <p:cNvPr id="237" name="2"/>
          <p:cNvSpPr txBox="1"/>
          <p:nvPr/>
        </p:nvSpPr>
        <p:spPr>
          <a:xfrm>
            <a:off x="8157931" y="6464300"/>
            <a:ext cx="638811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57200">
              <a:defRPr sz="7000" cap="all">
                <a:solidFill>
                  <a:srgbClr val="64B32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0" b="0" i="0" u="none" strike="noStrike" kern="0" cap="all" spc="0" normalizeH="0" baseline="0" noProof="0">
                <a:ln>
                  <a:noFill/>
                </a:ln>
                <a:solidFill>
                  <a:srgbClr val="64B32F"/>
                </a:solidFill>
                <a:effectLst/>
                <a:uLnTx/>
                <a:uFillTx/>
                <a:latin typeface="Montserrat Bold"/>
                <a:sym typeface="Montserrat Bold"/>
              </a:rPr>
              <a:t>2</a:t>
            </a:r>
          </a:p>
        </p:txBody>
      </p:sp>
      <p:sp>
        <p:nvSpPr>
          <p:cNvPr id="238" name="objednávka"/>
          <p:cNvSpPr txBox="1"/>
          <p:nvPr/>
        </p:nvSpPr>
        <p:spPr>
          <a:xfrm>
            <a:off x="7520315" y="8837083"/>
            <a:ext cx="336359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3500" cap="all">
                <a:solidFill>
                  <a:srgbClr val="0F448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500" b="0" i="0" u="none" strike="noStrike" kern="0" cap="all" spc="0" normalizeH="0" baseline="0" noProof="0">
                <a:ln>
                  <a:noFill/>
                </a:ln>
                <a:solidFill>
                  <a:srgbClr val="0F448D"/>
                </a:solidFill>
                <a:effectLst/>
                <a:uLnTx/>
                <a:uFillTx/>
                <a:latin typeface="Montserrat SemiBold"/>
                <a:sym typeface="Montserrat SemiBold"/>
              </a:rPr>
              <a:t>objednávka</a:t>
            </a:r>
          </a:p>
        </p:txBody>
      </p:sp>
      <p:sp>
        <p:nvSpPr>
          <p:cNvPr id="239" name="Zákazník, PKKV, OAPŘ,…"/>
          <p:cNvSpPr txBox="1"/>
          <p:nvPr/>
        </p:nvSpPr>
        <p:spPr>
          <a:xfrm>
            <a:off x="7556112" y="9692216"/>
            <a:ext cx="3087384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Medium"/>
                <a:sym typeface="Montserrat Medium"/>
              </a:rPr>
              <a:t>Zákazník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Medium"/>
                <a:sym typeface="Montserrat Medium"/>
              </a:rPr>
              <a:t>, PKKV, OAPŘ, 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Medium"/>
                <a:sym typeface="Montserrat Medium"/>
              </a:rPr>
              <a:t>na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Medium"/>
                <a:sym typeface="Montserrat Medium"/>
              </a:rPr>
              <a:t> </a:t>
            </a:r>
            <a:r>
              <a:rPr kumimoji="0" lang="cs-CZ" sz="2400" b="0" i="0" u="none" strike="noStrike" kern="0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Medium"/>
                <a:sym typeface="Montserrat Medium"/>
              </a:rPr>
              <a:t>vědomí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Medium"/>
                <a:sym typeface="Montserrat Medium"/>
              </a:rPr>
              <a:t> </a:t>
            </a:r>
            <a:r>
              <a:rPr kumimoji="0" lang="cs-CZ" sz="2400" b="0" i="0" u="none" strike="noStrike" kern="0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Medium"/>
                <a:sym typeface="Montserrat Medium"/>
              </a:rPr>
              <a:t>gesční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Medium"/>
                <a:sym typeface="Montserrat Medium"/>
              </a:rPr>
              <a:t> </a:t>
            </a:r>
            <a:r>
              <a:rPr kumimoji="0" lang="cs-CZ" sz="2400" b="0" i="0" u="none" strike="noStrike" kern="0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Medium"/>
                <a:sym typeface="Montserrat Medium"/>
              </a:rPr>
              <a:t>odbor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929292"/>
              </a:solidFill>
              <a:effectLst/>
              <a:uLnTx/>
              <a:uFillTx/>
              <a:latin typeface="Montserrat Medium"/>
              <a:sym typeface="Montserrat Medium"/>
            </a:endParaRP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Medium"/>
                <a:sym typeface="Montserrat Medium"/>
              </a:rPr>
              <a:t>Nástroj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Medium"/>
                <a:sym typeface="Montserrat Medium"/>
              </a:rPr>
              <a:t>: </a:t>
            </a:r>
            <a:r>
              <a:rPr kumimoji="0" lang="cs-CZ" sz="2400" b="0" i="0" u="none" strike="noStrike" kern="0" cap="none" spc="0" normalizeH="0" baseline="0" noProof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Medium"/>
                <a:sym typeface="Montserrat Medium"/>
              </a:rPr>
              <a:t>PORTAL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929292"/>
              </a:solidFill>
              <a:effectLst/>
              <a:uLnTx/>
              <a:uFillTx/>
              <a:latin typeface="Montserrat Medium"/>
              <a:sym typeface="Montserrat Medium"/>
            </a:endParaRPr>
          </a:p>
        </p:txBody>
      </p:sp>
      <p:sp>
        <p:nvSpPr>
          <p:cNvPr id="240" name="Tvar"/>
          <p:cNvSpPr/>
          <p:nvPr/>
        </p:nvSpPr>
        <p:spPr>
          <a:xfrm>
            <a:off x="13339240" y="6161484"/>
            <a:ext cx="1680796" cy="2088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9" y="0"/>
                </a:moveTo>
                <a:lnTo>
                  <a:pt x="21600" y="0"/>
                </a:lnTo>
                <a:lnTo>
                  <a:pt x="21600" y="17690"/>
                </a:lnTo>
                <a:lnTo>
                  <a:pt x="5091" y="17689"/>
                </a:lnTo>
                <a:lnTo>
                  <a:pt x="0" y="21600"/>
                </a:lnTo>
                <a:lnTo>
                  <a:pt x="69" y="0"/>
                </a:lnTo>
                <a:close/>
              </a:path>
            </a:pathLst>
          </a:custGeom>
          <a:ln w="50800">
            <a:solidFill>
              <a:srgbClr val="64B32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929292"/>
              </a:solidFill>
              <a:effectLst/>
              <a:uLnTx/>
              <a:uFillTx/>
              <a:latin typeface="Montserrat Medium"/>
              <a:sym typeface="Montserrat Medium"/>
            </a:endParaRPr>
          </a:p>
        </p:txBody>
      </p:sp>
      <p:sp>
        <p:nvSpPr>
          <p:cNvPr id="241" name="3"/>
          <p:cNvSpPr txBox="1"/>
          <p:nvPr/>
        </p:nvSpPr>
        <p:spPr>
          <a:xfrm>
            <a:off x="13859247" y="6464300"/>
            <a:ext cx="640589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57200">
              <a:defRPr sz="7000" cap="all">
                <a:solidFill>
                  <a:srgbClr val="64B32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0" b="0" i="0" u="none" strike="noStrike" kern="0" cap="all" spc="0" normalizeH="0" baseline="0" noProof="0">
                <a:ln>
                  <a:noFill/>
                </a:ln>
                <a:solidFill>
                  <a:srgbClr val="64B32F"/>
                </a:solidFill>
                <a:effectLst/>
                <a:uLnTx/>
                <a:uFillTx/>
                <a:latin typeface="Montserrat Bold"/>
                <a:sym typeface="Montserrat Bold"/>
              </a:rPr>
              <a:t>3</a:t>
            </a:r>
          </a:p>
        </p:txBody>
      </p:sp>
      <p:sp>
        <p:nvSpPr>
          <p:cNvPr id="242" name="realizace…"/>
          <p:cNvSpPr txBox="1"/>
          <p:nvPr/>
        </p:nvSpPr>
        <p:spPr>
          <a:xfrm>
            <a:off x="13222521" y="8837083"/>
            <a:ext cx="2722182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cap="all">
                <a:solidFill>
                  <a:srgbClr val="0F448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kumimoji="0" sz="3500" b="0" i="0" u="none" strike="noStrike" kern="0" cap="all" spc="0" normalizeH="0" baseline="0" noProof="0">
                <a:ln>
                  <a:noFill/>
                </a:ln>
                <a:solidFill>
                  <a:srgbClr val="0F448D"/>
                </a:solidFill>
                <a:effectLst/>
                <a:uLnTx/>
                <a:uFillTx/>
                <a:latin typeface="Montserrat SemiBold"/>
                <a:sym typeface="Montserrat SemiBold"/>
              </a:rPr>
              <a:t>realizace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cap="all">
                <a:solidFill>
                  <a:srgbClr val="0F448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kumimoji="0" sz="3500" b="0" i="0" u="none" strike="noStrike" kern="0" cap="all" spc="0" normalizeH="0" baseline="0" noProof="0">
                <a:ln>
                  <a:noFill/>
                </a:ln>
                <a:solidFill>
                  <a:srgbClr val="0F448D"/>
                </a:solidFill>
                <a:effectLst/>
                <a:uLnTx/>
                <a:uFillTx/>
                <a:latin typeface="Montserrat SemiBold"/>
                <a:sym typeface="Montserrat SemiBold"/>
              </a:rPr>
              <a:t>činnosti</a:t>
            </a:r>
          </a:p>
        </p:txBody>
      </p:sp>
      <p:sp>
        <p:nvSpPr>
          <p:cNvPr id="243" name="Zákazník, PKKV…"/>
          <p:cNvSpPr txBox="1"/>
          <p:nvPr/>
        </p:nvSpPr>
        <p:spPr>
          <a:xfrm>
            <a:off x="13258318" y="10316633"/>
            <a:ext cx="2627322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Medium"/>
                <a:sym typeface="Montserrat Medium"/>
              </a:rPr>
              <a:t>Zákazník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Medium"/>
                <a:sym typeface="Montserrat Medium"/>
              </a:rPr>
              <a:t>, PKKV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Medium"/>
                <a:sym typeface="Montserrat Medium"/>
              </a:rPr>
              <a:t> 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Medium"/>
                <a:sym typeface="Montserrat Medium"/>
              </a:rPr>
              <a:t>Nástroj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Medium"/>
                <a:sym typeface="Montserrat Medium"/>
              </a:rPr>
              <a:t>: ISKP, EZAK, 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noProof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Medium"/>
                <a:sym typeface="Montserrat Medium"/>
              </a:rPr>
              <a:t>PORTAL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Medium"/>
                <a:sym typeface="Montserrat Medium"/>
              </a:rPr>
              <a:t>, </a:t>
            </a:r>
            <a:r>
              <a:rPr kumimoji="0" lang="cs-CZ" sz="2400" b="0" i="0" u="none" strike="noStrike" kern="0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Medium"/>
                <a:sym typeface="Montserrat Medium"/>
              </a:rPr>
              <a:t>jiné</a:t>
            </a:r>
          </a:p>
        </p:txBody>
      </p:sp>
      <p:sp>
        <p:nvSpPr>
          <p:cNvPr id="244" name="Tvar"/>
          <p:cNvSpPr/>
          <p:nvPr/>
        </p:nvSpPr>
        <p:spPr>
          <a:xfrm>
            <a:off x="18400032" y="6161484"/>
            <a:ext cx="1680796" cy="2088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9" y="0"/>
                </a:moveTo>
                <a:lnTo>
                  <a:pt x="21600" y="0"/>
                </a:lnTo>
                <a:lnTo>
                  <a:pt x="21600" y="17690"/>
                </a:lnTo>
                <a:lnTo>
                  <a:pt x="5091" y="17689"/>
                </a:lnTo>
                <a:lnTo>
                  <a:pt x="0" y="21600"/>
                </a:lnTo>
                <a:lnTo>
                  <a:pt x="69" y="0"/>
                </a:lnTo>
                <a:close/>
              </a:path>
            </a:pathLst>
          </a:custGeom>
          <a:ln w="50800">
            <a:solidFill>
              <a:srgbClr val="64B32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929292"/>
              </a:solidFill>
              <a:effectLst/>
              <a:uLnTx/>
              <a:uFillTx/>
              <a:latin typeface="Montserrat Medium"/>
              <a:sym typeface="Montserrat Medium"/>
            </a:endParaRPr>
          </a:p>
        </p:txBody>
      </p:sp>
      <p:sp>
        <p:nvSpPr>
          <p:cNvPr id="245" name="4"/>
          <p:cNvSpPr txBox="1"/>
          <p:nvPr/>
        </p:nvSpPr>
        <p:spPr>
          <a:xfrm>
            <a:off x="18876923" y="6464300"/>
            <a:ext cx="726822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57200">
              <a:defRPr sz="7000" cap="all">
                <a:solidFill>
                  <a:srgbClr val="64B32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0" b="0" i="0" u="none" strike="noStrike" kern="0" cap="all" spc="0" normalizeH="0" baseline="0" noProof="0">
                <a:ln>
                  <a:noFill/>
                </a:ln>
                <a:solidFill>
                  <a:srgbClr val="64B32F"/>
                </a:solidFill>
                <a:effectLst/>
                <a:uLnTx/>
                <a:uFillTx/>
                <a:latin typeface="Montserrat Bold"/>
                <a:sym typeface="Montserrat Bold"/>
              </a:rPr>
              <a:t>4</a:t>
            </a:r>
          </a:p>
        </p:txBody>
      </p:sp>
      <p:sp>
        <p:nvSpPr>
          <p:cNvPr id="246" name="vyúčtování…"/>
          <p:cNvSpPr txBox="1"/>
          <p:nvPr/>
        </p:nvSpPr>
        <p:spPr>
          <a:xfrm>
            <a:off x="18283313" y="8837083"/>
            <a:ext cx="3315590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cap="all">
                <a:solidFill>
                  <a:srgbClr val="0F448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kumimoji="0" sz="3500" b="0" i="0" u="none" strike="noStrike" kern="0" cap="all" spc="0" normalizeH="0" baseline="0" noProof="0">
                <a:ln>
                  <a:noFill/>
                </a:ln>
                <a:solidFill>
                  <a:srgbClr val="0F448D"/>
                </a:solidFill>
                <a:effectLst/>
                <a:uLnTx/>
                <a:uFillTx/>
                <a:latin typeface="Montserrat SemiBold"/>
                <a:sym typeface="Montserrat SemiBold"/>
              </a:rPr>
              <a:t>vyúčtování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cap="all">
                <a:solidFill>
                  <a:srgbClr val="0F448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kumimoji="0" sz="3500" b="0" i="0" u="none" strike="noStrike" kern="0" cap="all" spc="0" normalizeH="0" baseline="0" noProof="0">
                <a:ln>
                  <a:noFill/>
                </a:ln>
                <a:solidFill>
                  <a:srgbClr val="0F448D"/>
                </a:solidFill>
                <a:effectLst/>
                <a:uLnTx/>
                <a:uFillTx/>
                <a:latin typeface="Montserrat SemiBold"/>
                <a:sym typeface="Montserrat SemiBold"/>
              </a:rPr>
              <a:t>objednávky</a:t>
            </a:r>
          </a:p>
        </p:txBody>
      </p:sp>
      <p:sp>
        <p:nvSpPr>
          <p:cNvPr id="247" name="Zákazník, PKKV, OAPŘ,…"/>
          <p:cNvSpPr txBox="1"/>
          <p:nvPr/>
        </p:nvSpPr>
        <p:spPr>
          <a:xfrm>
            <a:off x="18319110" y="10316633"/>
            <a:ext cx="3087384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Medium"/>
                <a:sym typeface="Montserrat Medium"/>
              </a:rPr>
              <a:t>Zákazník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Medium"/>
                <a:sym typeface="Montserrat Medium"/>
              </a:rPr>
              <a:t>, PKKV, OAPŘ, 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Medium"/>
                <a:sym typeface="Montserrat Medium"/>
              </a:rPr>
              <a:t>na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Medium"/>
                <a:sym typeface="Montserrat Medium"/>
              </a:rPr>
              <a:t> </a:t>
            </a:r>
            <a:r>
              <a:rPr kumimoji="0" lang="cs-CZ" sz="2400" b="0" i="0" u="none" strike="noStrike" kern="0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Medium"/>
                <a:sym typeface="Montserrat Medium"/>
              </a:rPr>
              <a:t>vědomí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Medium"/>
                <a:sym typeface="Montserrat Medium"/>
              </a:rPr>
              <a:t> </a:t>
            </a:r>
            <a:r>
              <a:rPr kumimoji="0" lang="cs-CZ" sz="2400" b="0" i="0" u="none" strike="noStrike" kern="0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Medium"/>
                <a:sym typeface="Montserrat Medium"/>
              </a:rPr>
              <a:t>gesční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Medium"/>
                <a:sym typeface="Montserrat Medium"/>
              </a:rPr>
              <a:t> </a:t>
            </a:r>
            <a:r>
              <a:rPr kumimoji="0" lang="cs-CZ" sz="2400" b="0" i="0" u="none" strike="noStrike" kern="0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Medium"/>
                <a:sym typeface="Montserrat Medium"/>
              </a:rPr>
              <a:t>odbor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929292"/>
              </a:solidFill>
              <a:effectLst/>
              <a:uLnTx/>
              <a:uFillTx/>
              <a:latin typeface="Montserrat Medium"/>
              <a:sym typeface="Montserrat Medium"/>
            </a:endParaRP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Medium"/>
                <a:sym typeface="Montserrat Medium"/>
              </a:rPr>
              <a:t>Nástroj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Medium"/>
                <a:sym typeface="Montserrat Medium"/>
              </a:rPr>
              <a:t>: </a:t>
            </a:r>
            <a:r>
              <a:rPr kumimoji="0" lang="cs-CZ" sz="2400" b="0" i="0" u="none" strike="noStrike" kern="0" cap="none" spc="0" normalizeH="0" baseline="0" noProof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Medium"/>
                <a:sym typeface="Montserrat Medium"/>
              </a:rPr>
              <a:t>PORTAL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929292"/>
              </a:solidFill>
              <a:effectLst/>
              <a:uLnTx/>
              <a:uFillTx/>
              <a:latin typeface="Montserrat Medium"/>
              <a:sym typeface="Montserrat Medium"/>
            </a:endParaRPr>
          </a:p>
        </p:txBody>
      </p:sp>
      <p:sp>
        <p:nvSpPr>
          <p:cNvPr id="248" name="Každá 1 Kč výdaje PKKV musí být vykázána konkrétní činností, vyúčtována a schválena ze strany objednatele."/>
          <p:cNvSpPr txBox="1"/>
          <p:nvPr/>
        </p:nvSpPr>
        <p:spPr>
          <a:xfrm>
            <a:off x="1270000" y="2387600"/>
            <a:ext cx="21844000" cy="10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 defTabSz="577850">
              <a:defRPr sz="3150"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 marL="0" marR="0" lvl="0" indent="0" algn="l" defTabSz="5778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150" b="0" i="0" u="none" strike="noStrike" kern="0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Regular"/>
                <a:sym typeface="Montserrat Regular"/>
              </a:rPr>
              <a:t>Každá</a:t>
            </a:r>
            <a:r>
              <a:rPr kumimoji="0" sz="3150" b="0" i="0" u="none" strike="noStrike" kern="0" cap="none" spc="0" normalizeH="0" baseline="0" noProof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Regular"/>
                <a:sym typeface="Montserrat Regular"/>
              </a:rPr>
              <a:t> 1 </a:t>
            </a:r>
            <a:r>
              <a:rPr kumimoji="0" lang="cs-CZ" sz="3150" b="0" i="0" u="none" strike="noStrike" kern="0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Regular"/>
                <a:sym typeface="Montserrat Regular"/>
              </a:rPr>
              <a:t>Kč</a:t>
            </a:r>
            <a:r>
              <a:rPr kumimoji="0" sz="3150" b="0" i="0" u="none" strike="noStrike" kern="0" cap="none" spc="0" normalizeH="0" baseline="0" noProof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Regular"/>
                <a:sym typeface="Montserrat Regular"/>
              </a:rPr>
              <a:t> </a:t>
            </a:r>
            <a:r>
              <a:rPr kumimoji="0" lang="cs-CZ" sz="3150" b="0" i="0" u="none" strike="noStrike" kern="0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Regular"/>
                <a:sym typeface="Montserrat Regular"/>
              </a:rPr>
              <a:t>výdaje</a:t>
            </a:r>
            <a:r>
              <a:rPr kumimoji="0" sz="3150" b="0" i="0" u="none" strike="noStrike" kern="0" cap="none" spc="0" normalizeH="0" baseline="0" noProof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Regular"/>
                <a:sym typeface="Montserrat Regular"/>
              </a:rPr>
              <a:t> PKKV </a:t>
            </a:r>
            <a:r>
              <a:rPr kumimoji="0" lang="cs-CZ" sz="3150" b="0" i="0" u="none" strike="noStrike" kern="0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Regular"/>
                <a:sym typeface="Montserrat Regular"/>
              </a:rPr>
              <a:t>musí</a:t>
            </a:r>
            <a:r>
              <a:rPr kumimoji="0" sz="3150" b="0" i="0" u="none" strike="noStrike" kern="0" cap="none" spc="0" normalizeH="0" baseline="0" noProof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Regular"/>
                <a:sym typeface="Montserrat Regular"/>
              </a:rPr>
              <a:t> </a:t>
            </a:r>
            <a:r>
              <a:rPr kumimoji="0" lang="cs-CZ" sz="3150" b="0" i="0" u="none" strike="noStrike" kern="0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Regular"/>
                <a:sym typeface="Montserrat Regular"/>
              </a:rPr>
              <a:t>být</a:t>
            </a:r>
            <a:r>
              <a:rPr kumimoji="0" sz="3150" b="0" i="0" u="none" strike="noStrike" kern="0" cap="none" spc="0" normalizeH="0" baseline="0" noProof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Regular"/>
                <a:sym typeface="Montserrat Regular"/>
              </a:rPr>
              <a:t> </a:t>
            </a:r>
            <a:r>
              <a:rPr kumimoji="0" lang="cs-CZ" sz="3150" b="0" i="0" u="none" strike="noStrike" kern="0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Regular"/>
                <a:sym typeface="Montserrat Regular"/>
              </a:rPr>
              <a:t>vykázána</a:t>
            </a:r>
            <a:r>
              <a:rPr kumimoji="0" sz="3150" b="0" i="0" u="none" strike="noStrike" kern="0" cap="none" spc="0" normalizeH="0" baseline="0" noProof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Regular"/>
                <a:sym typeface="Montserrat Regular"/>
              </a:rPr>
              <a:t> </a:t>
            </a:r>
            <a:r>
              <a:rPr kumimoji="0" lang="cs-CZ" sz="3150" b="0" i="0" u="none" strike="noStrike" kern="0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Regular"/>
                <a:sym typeface="Montserrat Regular"/>
              </a:rPr>
              <a:t>konkrétní</a:t>
            </a:r>
            <a:r>
              <a:rPr kumimoji="0" sz="3150" b="0" i="0" u="none" strike="noStrike" kern="0" cap="none" spc="0" normalizeH="0" baseline="0" noProof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Regular"/>
                <a:sym typeface="Montserrat Regular"/>
              </a:rPr>
              <a:t> </a:t>
            </a:r>
            <a:r>
              <a:rPr kumimoji="0" lang="cs-CZ" sz="3150" b="0" i="0" u="none" strike="noStrike" kern="0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Regular"/>
                <a:sym typeface="Montserrat Regular"/>
              </a:rPr>
              <a:t>činností</a:t>
            </a:r>
            <a:r>
              <a:rPr kumimoji="0" sz="3150" b="0" i="0" u="none" strike="noStrike" kern="0" cap="none" spc="0" normalizeH="0" baseline="0" noProof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Regular"/>
                <a:sym typeface="Montserrat Regular"/>
              </a:rPr>
              <a:t>, </a:t>
            </a:r>
            <a:r>
              <a:rPr kumimoji="0" lang="cs-CZ" sz="3150" b="0" i="0" u="none" strike="noStrike" kern="0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Regular"/>
                <a:sym typeface="Montserrat Regular"/>
              </a:rPr>
              <a:t>vyúčtována</a:t>
            </a:r>
            <a:r>
              <a:rPr kumimoji="0" sz="3150" b="0" i="0" u="none" strike="noStrike" kern="0" cap="none" spc="0" normalizeH="0" baseline="0" noProof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Regular"/>
                <a:sym typeface="Montserrat Regular"/>
              </a:rPr>
              <a:t> a </a:t>
            </a:r>
            <a:r>
              <a:rPr kumimoji="0" lang="cs-CZ" sz="3150" b="0" i="0" u="none" strike="noStrike" kern="0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Regular"/>
                <a:sym typeface="Montserrat Regular"/>
              </a:rPr>
              <a:t>schválena</a:t>
            </a:r>
            <a:r>
              <a:rPr kumimoji="0" sz="3150" b="0" i="0" u="none" strike="noStrike" kern="0" cap="none" spc="0" normalizeH="0" baseline="0" noProof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Regular"/>
                <a:sym typeface="Montserrat Regular"/>
              </a:rPr>
              <a:t> ze </a:t>
            </a:r>
            <a:r>
              <a:rPr kumimoji="0" lang="cs-CZ" sz="3150" b="0" i="0" u="none" strike="noStrike" kern="0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Regular"/>
                <a:sym typeface="Montserrat Regular"/>
              </a:rPr>
              <a:t>strany</a:t>
            </a:r>
            <a:r>
              <a:rPr kumimoji="0" sz="3150" b="0" i="0" u="none" strike="noStrike" kern="0" cap="none" spc="0" normalizeH="0" baseline="0" noProof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Regular"/>
                <a:sym typeface="Montserrat Regular"/>
              </a:rPr>
              <a:t> </a:t>
            </a:r>
            <a:r>
              <a:rPr kumimoji="0" lang="cs-CZ" sz="3150" b="0" i="0" u="none" strike="noStrike" kern="0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Regular"/>
                <a:sym typeface="Montserrat Regular"/>
              </a:rPr>
              <a:t>objednatele</a:t>
            </a:r>
            <a:r>
              <a:rPr kumimoji="0" lang="cs-CZ" sz="3150" b="0" i="0" u="none" strike="noStrike" kern="0" cap="none" spc="0" normalizeH="0" baseline="0" noProof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Regular"/>
                <a:sym typeface="Montserrat Regular"/>
              </a:rPr>
              <a:t> a zřizovatele</a:t>
            </a:r>
            <a:r>
              <a:rPr kumimoji="0" sz="3150" b="0" i="0" u="none" strike="noStrike" kern="0" cap="none" spc="0" normalizeH="0" baseline="0" noProof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Montserrat Regular"/>
                <a:sym typeface="Montserrat Regular"/>
              </a:rPr>
              <a:t>.</a:t>
            </a:r>
          </a:p>
        </p:txBody>
      </p:sp>
      <p:sp>
        <p:nvSpPr>
          <p:cNvPr id="249" name="Transparentní systém financování"/>
          <p:cNvSpPr txBox="1"/>
          <p:nvPr/>
        </p:nvSpPr>
        <p:spPr>
          <a:xfrm>
            <a:off x="1270000" y="8128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92500" lnSpcReduction="20000"/>
          </a:bodyPr>
          <a:lstStyle>
            <a:lvl1pPr>
              <a:lnSpc>
                <a:spcPct val="80000"/>
              </a:lnSpc>
              <a:defRPr sz="8400" spc="-252">
                <a:solidFill>
                  <a:srgbClr val="0F448D"/>
                </a:solidFill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400" b="1" i="0" u="none" strike="noStrike" kern="0" cap="none" spc="-252" normalizeH="0" baseline="0" dirty="0">
                <a:ln>
                  <a:noFill/>
                </a:ln>
                <a:solidFill>
                  <a:srgbClr val="0F448D"/>
                </a:solidFill>
                <a:effectLst/>
                <a:uLnTx/>
                <a:uFillTx/>
                <a:latin typeface="Montserrat Medium"/>
                <a:sym typeface="Montserrat Medium"/>
              </a:rPr>
              <a:t>Elektronický</a:t>
            </a:r>
            <a:r>
              <a:rPr kumimoji="0" lang="cs-CZ" sz="8400" b="0" i="0" u="none" strike="noStrike" kern="0" cap="none" spc="-252" normalizeH="0" baseline="0" dirty="0">
                <a:ln>
                  <a:noFill/>
                </a:ln>
                <a:solidFill>
                  <a:srgbClr val="0F448D"/>
                </a:solidFill>
                <a:effectLst/>
                <a:uLnTx/>
                <a:uFillTx/>
                <a:latin typeface="Montserrat Medium"/>
                <a:sym typeface="Montserrat Medium"/>
              </a:rPr>
              <a:t> transparentní</a:t>
            </a:r>
            <a:r>
              <a:rPr kumimoji="0" sz="8400" b="0" i="0" u="none" strike="noStrike" kern="0" cap="none" spc="-252" normalizeH="0" baseline="0" noProof="0" dirty="0">
                <a:ln>
                  <a:noFill/>
                </a:ln>
                <a:solidFill>
                  <a:srgbClr val="0F448D"/>
                </a:solidFill>
                <a:effectLst/>
                <a:uLnTx/>
                <a:uFillTx/>
                <a:latin typeface="Montserrat Medium"/>
                <a:sym typeface="Montserrat Medium"/>
              </a:rPr>
              <a:t> </a:t>
            </a:r>
            <a:r>
              <a:rPr kumimoji="0" lang="cs-CZ" sz="8400" b="0" i="0" u="none" strike="noStrike" kern="0" cap="none" spc="-252" normalizeH="0" baseline="0" dirty="0">
                <a:ln>
                  <a:noFill/>
                </a:ln>
                <a:solidFill>
                  <a:srgbClr val="0F448D"/>
                </a:solidFill>
                <a:effectLst/>
                <a:uLnTx/>
                <a:uFillTx/>
                <a:latin typeface="Montserrat Medium"/>
                <a:sym typeface="Montserrat Medium"/>
              </a:rPr>
              <a:t>systém</a:t>
            </a:r>
            <a:r>
              <a:rPr kumimoji="0" sz="8400" b="0" i="0" u="none" strike="noStrike" kern="0" cap="none" spc="-252" normalizeH="0" baseline="0" noProof="0" dirty="0">
                <a:ln>
                  <a:noFill/>
                </a:ln>
                <a:solidFill>
                  <a:srgbClr val="0F448D"/>
                </a:solidFill>
                <a:effectLst/>
                <a:uLnTx/>
                <a:uFillTx/>
                <a:latin typeface="Montserrat Medium"/>
                <a:sym typeface="Montserrat Medium"/>
              </a:rPr>
              <a:t> </a:t>
            </a:r>
            <a:r>
              <a:rPr kumimoji="0" lang="cs-CZ" sz="8400" b="0" i="0" u="none" strike="noStrike" kern="0" cap="none" spc="-252" normalizeH="0" baseline="0" dirty="0">
                <a:ln>
                  <a:noFill/>
                </a:ln>
                <a:solidFill>
                  <a:srgbClr val="0F448D"/>
                </a:solidFill>
                <a:effectLst/>
                <a:uLnTx/>
                <a:uFillTx/>
                <a:latin typeface="Montserrat Medium"/>
                <a:sym typeface="Montserrat Medium"/>
              </a:rPr>
              <a:t>financování</a:t>
            </a:r>
          </a:p>
        </p:txBody>
      </p:sp>
      <p:sp>
        <p:nvSpPr>
          <p:cNvPr id="250" name="Čára"/>
          <p:cNvSpPr/>
          <p:nvPr/>
        </p:nvSpPr>
        <p:spPr>
          <a:xfrm>
            <a:off x="2948110" y="4481247"/>
            <a:ext cx="5891554" cy="869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</a:path>
            </a:pathLst>
          </a:custGeom>
          <a:ln w="25400">
            <a:solidFill>
              <a:srgbClr val="64B32F"/>
            </a:solidFill>
            <a:miter lim="400000"/>
            <a:tailEnd type="oval"/>
          </a:ln>
        </p:spPr>
        <p:txBody>
          <a:bodyPr lIns="50800" tIns="50800" rIns="50800" bIns="50800" anchor="ctr"/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929292"/>
              </a:solidFill>
              <a:effectLst/>
              <a:uLnTx/>
              <a:uFillTx/>
              <a:latin typeface="Montserrat Medium"/>
              <a:sym typeface="Montserrat Medium"/>
            </a:endParaRPr>
          </a:p>
        </p:txBody>
      </p:sp>
      <p:sp>
        <p:nvSpPr>
          <p:cNvPr id="251" name="Čára"/>
          <p:cNvSpPr/>
          <p:nvPr/>
        </p:nvSpPr>
        <p:spPr>
          <a:xfrm>
            <a:off x="15544336" y="4481247"/>
            <a:ext cx="5894144" cy="869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64B32F"/>
            </a:solidFill>
            <a:miter lim="400000"/>
            <a:tailEnd type="oval"/>
          </a:ln>
        </p:spPr>
        <p:txBody>
          <a:bodyPr lIns="50800" tIns="50800" rIns="50800" bIns="50800" anchor="ctr"/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929292"/>
              </a:solidFill>
              <a:effectLst/>
              <a:uLnTx/>
              <a:uFillTx/>
              <a:latin typeface="Montserrat Medium"/>
              <a:sym typeface="Montserrat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3D5EF7-AFC1-40D7-A14A-FDD5D7202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173474"/>
            <a:ext cx="21844000" cy="1557437"/>
          </a:xfrm>
        </p:spPr>
        <p:txBody>
          <a:bodyPr/>
          <a:lstStyle/>
          <a:p>
            <a:r>
              <a:rPr lang="cs-CZ" dirty="0"/>
              <a:t>Právní rámec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7F3AE9B-4DA8-4D9A-A2E5-3E85B13649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cs-CZ" sz="4400" dirty="0">
              <a:solidFill>
                <a:schemeClr val="bg2"/>
              </a:solidFill>
            </a:endParaRPr>
          </a:p>
          <a:p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17EFAB1-7F07-48DD-BE8F-683DA0F063C4}"/>
              </a:ext>
            </a:extLst>
          </p:cNvPr>
          <p:cNvSpPr/>
          <p:nvPr/>
        </p:nvSpPr>
        <p:spPr>
          <a:xfrm>
            <a:off x="1270000" y="1730911"/>
            <a:ext cx="22047200" cy="1166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§ 28 Finanční hospodaření příspěvkových organizací</a:t>
            </a:r>
          </a:p>
          <a:p>
            <a:pPr algn="just"/>
            <a:r>
              <a:rPr lang="cs-CZ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Zákon č. 250/2000 Sb. Zákon o rozpočtových pravidlech územních rozpočtů</a:t>
            </a:r>
          </a:p>
          <a:p>
            <a:pPr algn="just"/>
            <a:endParaRPr lang="cs-CZ" sz="40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cs-CZ" sz="4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Příspěvková organizace sestavuje </a:t>
            </a:r>
            <a:r>
              <a:rPr lang="cs-CZ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rozpočet a střednědobý výhled rozpočtu</a:t>
            </a:r>
            <a:r>
              <a:rPr lang="cs-CZ" sz="4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které schvaluje její zřizovatel.</a:t>
            </a:r>
          </a:p>
          <a:p>
            <a:pPr algn="just"/>
            <a:r>
              <a:rPr lang="cs-CZ" sz="4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Rozpočet příspěvkové organizace je plán výnosů a nákladů </a:t>
            </a:r>
            <a:r>
              <a:rPr lang="cs-CZ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rozpočtový rok</a:t>
            </a:r>
            <a:r>
              <a:rPr lang="cs-CZ" sz="4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jímž se řídí financování činnosti příspěvkové organizace. Rozpočtový rok je shodný s kalendářním rokem.</a:t>
            </a:r>
          </a:p>
          <a:p>
            <a:pPr algn="just"/>
            <a:endParaRPr lang="cs-CZ" sz="1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cs-CZ" sz="4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Střednědobý výhled rozpočtu příspěvkové organizace je plán výnosů a nákladů </a:t>
            </a:r>
            <a:r>
              <a:rPr lang="cs-CZ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nejméně 2 roky </a:t>
            </a:r>
            <a:r>
              <a:rPr lang="cs-CZ" sz="4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následující po roce, na který je sestavován rozpočet. Obsahuje předpokládané náklady a výnosy v jednotlivých letech.</a:t>
            </a:r>
          </a:p>
          <a:p>
            <a:pPr algn="just"/>
            <a:endParaRPr lang="cs-CZ" sz="18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cs-CZ" sz="4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Příspěvková organizace hospodaří s peněžními prostředky získanými vlastní činností a s peněžními prostředky přijatými z rozpočtu svého zřizovatele. Dále hospodaří s prostředky svých fondů, s peněžitými dary od fyzických a právnických osob, včetně peněžních prostředků poskytnutých z Národního fondu a ze zahraničí.</a:t>
            </a:r>
          </a:p>
          <a:p>
            <a:pPr algn="just"/>
            <a:endParaRPr lang="cs-CZ" sz="18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cs-CZ" sz="4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Zřizovatel poskytuje příspěvek na provoz své příspěvkové organizaci zpravidla v návaznosti na výkony nebo jiná kritéria jejích potřeb.</a:t>
            </a:r>
          </a:p>
          <a:p>
            <a:pPr algn="just"/>
            <a:r>
              <a:rPr lang="cs-CZ" sz="4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Pokud příspěvková organizace vytváří ve své doplňkové činnosti zisk, může jej použít jen ve prospěch své hlavní činnosti; zřizovatel může organizaci povolit jiné využití tohoto zdroje.</a:t>
            </a:r>
          </a:p>
        </p:txBody>
      </p:sp>
    </p:spTree>
    <p:extLst>
      <p:ext uri="{BB962C8B-B14F-4D97-AF65-F5344CB8AC3E}">
        <p14:creationId xmlns:p14="http://schemas.microsoft.com/office/powerpoint/2010/main" val="266859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5CD3AF-6787-4AA7-9427-FB64A97A1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KLIENT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0FFB723-4F18-42F4-A0D7-469FE53AE7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EB0952D-BC9C-494E-96DA-AE7E369526C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258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1259BC-DA34-4112-B620-5ABDBAE83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Cílova skupina - KLIENT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DF160A5E-0B42-4B1D-A222-388738E838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70000" y="3216304"/>
            <a:ext cx="21844000" cy="85356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4400" b="1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Montserrat Medium"/>
              </a:rPr>
              <a:t>CÍLOVÉ SKUPINY: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4400" b="1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Montserrat Medium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4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PŘÍSPĚVKOVÉ ORGANIZACE KRAJE VYSOČINA – 94 PO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cs-CZ" sz="4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4400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Montserrat Medium"/>
              </a:rPr>
              <a:t>KRAJSKÝ ÚŘAD KRAJE VYSOČINA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44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Montserrat Medium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4400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Montserrat Medium"/>
              </a:rPr>
              <a:t>MĚSTA, OBCE A JIMI ZŘIZOVANÉ ORGANIZACE</a:t>
            </a:r>
            <a:endParaRPr lang="cs-CZ" sz="4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44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Montserrat Medium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4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NEZISKOVÝ SEKTOR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cs-CZ" sz="4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4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SOUKROMÝ SEKTOR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cs-CZ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spc="0" normalizeH="0" baseline="0" dirty="0">
              <a:ln>
                <a:noFill/>
              </a:ln>
              <a:solidFill>
                <a:srgbClr val="929292"/>
              </a:solidFill>
              <a:effectLst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875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5CD3AF-6787-4AA7-9427-FB64A97A1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6692900"/>
            <a:ext cx="21844000" cy="3879455"/>
          </a:xfrm>
        </p:spPr>
        <p:txBody>
          <a:bodyPr>
            <a:normAutofit fontScale="90000"/>
          </a:bodyPr>
          <a:lstStyle/>
          <a:p>
            <a:r>
              <a:rPr lang="cs-CZ" dirty="0"/>
              <a:t>VNITŘNÍ ŘÍDICÍ KONTROLNÍ SYSTÉM</a:t>
            </a:r>
            <a:br>
              <a:rPr lang="cs-CZ" dirty="0"/>
            </a:br>
            <a:r>
              <a:rPr lang="cs-CZ" dirty="0"/>
              <a:t>PROJEKTOVÉ KANCELÁŘE</a:t>
            </a:r>
            <a:br>
              <a:rPr lang="cs-CZ" dirty="0"/>
            </a:br>
            <a:r>
              <a:rPr lang="cs-CZ" dirty="0"/>
              <a:t>KRAJE VYSOČINA</a:t>
            </a:r>
          </a:p>
        </p:txBody>
      </p:sp>
    </p:spTree>
    <p:extLst>
      <p:ext uri="{BB962C8B-B14F-4D97-AF65-F5344CB8AC3E}">
        <p14:creationId xmlns:p14="http://schemas.microsoft.com/office/powerpoint/2010/main" val="363748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2557EC0-D000-49AA-90FD-6C92C9E3B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3966" y="7308584"/>
            <a:ext cx="6528335" cy="591686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766FFEF-E954-4172-B8E3-EBAA1E499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490550"/>
            <a:ext cx="21844000" cy="1557437"/>
          </a:xfrm>
        </p:spPr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Jak zavést funkční a udržitelný VŘKS v organizaci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433FEEE-1F8B-449B-9E32-78F2EAD69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68031" y="5927399"/>
            <a:ext cx="9145969" cy="651933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cs-CZ" sz="3600" kern="1200" dirty="0">
              <a:solidFill>
                <a:schemeClr val="bg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40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40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40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</a:t>
            </a:r>
            <a:endParaRPr lang="cs-CZ" sz="40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D8E54795-418D-4073-8FB5-A48B51910104}"/>
              </a:ext>
            </a:extLst>
          </p:cNvPr>
          <p:cNvSpPr/>
          <p:nvPr/>
        </p:nvSpPr>
        <p:spPr>
          <a:xfrm>
            <a:off x="1335397" y="2280264"/>
            <a:ext cx="22284267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cs-CZ" altLang="cs-CZ" sz="3600" b="1" kern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Je to náročný proces, nastavený a ovlivňovaný ředitelem, managementem a dalšími pracovníky a navržený tak, aby zajistil ujištění o dosažení cílů:</a:t>
            </a:r>
          </a:p>
          <a:p>
            <a:pPr marL="742950" lvl="1" indent="-285750" algn="just" defTabSz="914400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sz="3600" b="1" kern="1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CÍLE PROVOZNÍ/OPERACÍ </a:t>
            </a:r>
            <a:r>
              <a:rPr lang="cs-CZ" altLang="cs-CZ" sz="3600" kern="1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zajištění dodržování vynakládání zdrojů v souladu s principy hospodárnosti, účelnosti a efektivnosti a to tak, že všechna kritéria jsou dodržována zároveň ve všech provozních operacích (3 E)</a:t>
            </a:r>
            <a:endParaRPr lang="cs-CZ" altLang="cs-CZ" sz="3600" kern="1200" dirty="0">
              <a:solidFill>
                <a:schemeClr val="bg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50" lvl="1" indent="-285750" algn="just" defTabSz="914400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sz="3600" b="1" kern="1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CÍLE VÝKAZNICTVÍ </a:t>
            </a:r>
            <a:r>
              <a:rPr lang="cs-CZ" altLang="cs-CZ" sz="3600" kern="1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zajištění úplných, správných, kvalitních informací, které organizace generuje pro vnitřní i vnější zákazníky (integrita informací),</a:t>
            </a:r>
            <a:endParaRPr lang="cs-CZ" altLang="cs-CZ" sz="3600" kern="1200" dirty="0">
              <a:solidFill>
                <a:schemeClr val="bg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50" lvl="1" indent="-285750" algn="just" defTabSz="914400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sz="3600" b="1" kern="1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CÍLE SOULADU - </a:t>
            </a:r>
            <a:r>
              <a:rPr lang="cs-CZ" altLang="cs-CZ" sz="3600" kern="1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dodržení souladu činnosti a procesů probíhajících v organizaci s vnitřní a vnější legislativou (soulad/</a:t>
            </a:r>
            <a:r>
              <a:rPr lang="cs-CZ" altLang="cs-CZ" sz="3600" kern="12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compliance</a:t>
            </a:r>
            <a:r>
              <a:rPr lang="cs-CZ" altLang="cs-CZ" sz="3600" kern="1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altLang="cs-CZ" sz="3600" kern="1200" dirty="0">
              <a:solidFill>
                <a:schemeClr val="bg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lvl="1" indent="0" algn="just" defTabSz="914400" fontAlgn="base" hangingPunct="1">
              <a:spcBef>
                <a:spcPct val="20000"/>
              </a:spcBef>
              <a:spcAft>
                <a:spcPct val="0"/>
              </a:spcAft>
              <a:buClr>
                <a:srgbClr val="25A939"/>
              </a:buClr>
            </a:pPr>
            <a:r>
              <a:rPr lang="cs-CZ" altLang="cs-CZ" sz="3200" b="1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rPr>
              <a:t>Lze vždy plnění výše uvedených cílů ověřit.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64A722A-534D-49EE-B1EF-39FE070A77C7}"/>
              </a:ext>
            </a:extLst>
          </p:cNvPr>
          <p:cNvSpPr/>
          <p:nvPr/>
        </p:nvSpPr>
        <p:spPr>
          <a:xfrm>
            <a:off x="1968229" y="8885906"/>
            <a:ext cx="672968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 COSO (</a:t>
            </a:r>
            <a:r>
              <a:rPr lang="cs-CZ" sz="4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Committe</a:t>
            </a:r>
            <a:r>
              <a:rPr lang="cs-CZ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Sponsoring</a:t>
            </a:r>
            <a:r>
              <a:rPr lang="cs-CZ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Organisation</a:t>
            </a:r>
            <a:r>
              <a:rPr lang="cs-CZ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cs-CZ" sz="4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jeden z přístupů k popsání VŘKS</a:t>
            </a:r>
            <a:endParaRPr lang="cs-CZ" sz="4000" dirty="0"/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D9B4AE16-9C48-4A89-A09B-3947540E1D3C}"/>
              </a:ext>
            </a:extLst>
          </p:cNvPr>
          <p:cNvSpPr/>
          <p:nvPr/>
        </p:nvSpPr>
        <p:spPr>
          <a:xfrm>
            <a:off x="8385235" y="9533466"/>
            <a:ext cx="2523067" cy="694267"/>
          </a:xfrm>
          <a:prstGeom prst="rightArrow">
            <a:avLst/>
          </a:prstGeom>
          <a:solidFill>
            <a:srgbClr val="FFFFFF"/>
          </a:solidFill>
          <a:ln w="12700" cap="flat">
            <a:solidFill>
              <a:schemeClr val="accent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35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5952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9733" y="711200"/>
            <a:ext cx="22453600" cy="11938000"/>
          </a:xfrm>
        </p:spPr>
        <p:txBody>
          <a:bodyPr>
            <a:normAutofit lnSpcReduction="10000"/>
          </a:bodyPr>
          <a:lstStyle/>
          <a:p>
            <a:pPr algn="l"/>
            <a:r>
              <a:rPr lang="cs-CZ" sz="7200" spc="-252" dirty="0">
                <a:solidFill>
                  <a:srgbClr val="0F44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Přínosy zavedení VŘKS, aneb co z toho…?</a:t>
            </a:r>
          </a:p>
          <a:p>
            <a:r>
              <a:rPr lang="cs-CZ" sz="7200" spc="-252" dirty="0">
                <a:solidFill>
                  <a:srgbClr val="0F44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Možnost rychle reagovat a přizpůsobit se 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cs-CZ" sz="4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vývoji ekonomického prostředí, konkurenci, požadavkům zřizovatele i klientů….</a:t>
            </a:r>
          </a:p>
          <a:p>
            <a:pPr algn="just"/>
            <a:r>
              <a:rPr lang="cs-CZ" sz="4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cs-CZ" sz="41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to proto, že znám svou organizaci a dokážu odhalovat ve zvoleném čase jakékoliv odchylky od cílů stanovených organizací, omezovat neočekávané události, případně jejich dopady, zamezit vytváření systematických chyb, zabezpečit efektivnější řízení a takové kontrolní mechanismy, které organizaci pomohou eliminovat rizika.</a:t>
            </a:r>
          </a:p>
          <a:p>
            <a:pPr algn="just"/>
            <a:endParaRPr lang="cs-CZ" sz="41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4216400" algn="l"/>
            <a:r>
              <a:rPr lang="cs-CZ" sz="7200" spc="-252" dirty="0">
                <a:solidFill>
                  <a:srgbClr val="0F44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Vyhneme se trestnímu stíhání</a:t>
            </a:r>
          </a:p>
          <a:p>
            <a:pPr algn="just"/>
            <a:r>
              <a:rPr lang="cs-CZ" sz="41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Existuje spojitost se z. č. 418/2011 Sb., o trestní odpovědnosti právnických osob a řízení proti nim, dle kterého:</a:t>
            </a:r>
          </a:p>
          <a:p>
            <a:pPr marL="742950" indent="-742950" algn="just">
              <a:buClrTx/>
              <a:buFont typeface="Arial" panose="020B0604020202020204" pitchFamily="34" charset="0"/>
              <a:buChar char="•"/>
            </a:pPr>
            <a:r>
              <a:rPr lang="cs-CZ" sz="41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organizace nastavuje pravidla VŘKS proto, aby spáchání protiprávního činu jednáním statutárního orgánu nebo osob ve vedoucím postavení zabránila, </a:t>
            </a:r>
          </a:p>
          <a:p>
            <a:pPr marL="742950" indent="-742950" algn="just">
              <a:buClrTx/>
              <a:buFont typeface="Arial" panose="020B0604020202020204" pitchFamily="34" charset="0"/>
              <a:buChar char="•"/>
            </a:pPr>
            <a:r>
              <a:rPr lang="cs-CZ" sz="41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prokáže-li organizace fungující VŘKS, existuje možnost se z trestní odpovědnosti vyvinit (vyvinění).</a:t>
            </a:r>
          </a:p>
          <a:p>
            <a:pPr algn="just"/>
            <a:endParaRPr lang="cs-CZ" sz="41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551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5CD3AF-6787-4AA7-9427-FB64A97A1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ZŘÍZENÍ ORGANIZACE</a:t>
            </a:r>
          </a:p>
        </p:txBody>
      </p:sp>
    </p:spTree>
    <p:extLst>
      <p:ext uri="{BB962C8B-B14F-4D97-AF65-F5344CB8AC3E}">
        <p14:creationId xmlns:p14="http://schemas.microsoft.com/office/powerpoint/2010/main" val="213653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3467" y="1536626"/>
            <a:ext cx="22876933" cy="10940220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10000"/>
              </a:lnSpc>
            </a:pPr>
            <a:r>
              <a:rPr lang="cs-CZ" sz="1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„vše stojí na lidech“</a:t>
            </a:r>
            <a:r>
              <a:rPr lang="cs-CZ" sz="13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důležité jsou hodnoty, které uznávají, jejich kompetence k výkonu pracovních činností a celkový styl  a filozofie řízení.</a:t>
            </a:r>
          </a:p>
          <a:p>
            <a:pPr algn="l">
              <a:lnSpc>
                <a:spcPct val="110000"/>
              </a:lnSpc>
            </a:pPr>
            <a:r>
              <a:rPr lang="cs-CZ" sz="13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Klíčové prvky: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cs-CZ" sz="1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Řízení lidských zdrojů – </a:t>
            </a:r>
            <a:r>
              <a:rPr lang="cs-CZ" sz="13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řízené plánování personálu vázané na cíle organizace, kvalitní výběr zaměstnanců, systém dělby práce (specialista x administrátor, více odborných zaměření u jednoho zaměstnance, možnost růstu a vzdělávání v jiných oborech, řešení zastupitelnosti), motivace zaměstnanců finanční i nefinanční jako delegování pravomocí, samostatnost, home office, pravidelné hodnocení zaměstnanců vzhledem k plnění cílů, plány vzdělávání, dotazníky spokojenosti, transparentní systém odměňování a vedení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cs-CZ" sz="1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Hodnoty organizace a firemní kultura –</a:t>
            </a:r>
            <a:r>
              <a:rPr lang="cs-CZ" sz="13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sounáležitost zaměstnanců, porozumění, značka kvality</a:t>
            </a:r>
            <a:endParaRPr lang="cs-CZ" sz="13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cs-CZ" sz="1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Styl řízení –</a:t>
            </a:r>
            <a:r>
              <a:rPr lang="cs-CZ" sz="13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demokratický styl řízení založený na delegování pravomocí, iniciativ a odpovědnosti na vedoucí a podřízené, podporuje se samostatnost rozhodování, týmová spolupráce, záleží na názoru jednotlivce, neznáme problém, ale řešení/výzvu.</a:t>
            </a:r>
            <a:endParaRPr lang="cs-CZ" sz="13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11200" algn="just"/>
            <a:r>
              <a:rPr lang="cs-CZ" sz="1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Kvalitní organizační řád s vymezenými kompetencemi a odpovědnostmi, řešení zastupitelnosti - </a:t>
            </a:r>
            <a:r>
              <a:rPr lang="cs-CZ" sz="13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nastavení vnitřních předpisů – směrnice, řády, příkazy ředitele, Manuál pracovních povinností PKKV, vedení musí zajistit, aby existoval jednoznačný proces prokazatelného seznamování zaměstnanců s předpisy, a to i aktualizovanými.</a:t>
            </a:r>
          </a:p>
          <a:p>
            <a:pPr marL="711200" algn="just"/>
            <a:r>
              <a:rPr lang="cs-CZ" sz="13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Byl nastaven proces k pravidelné i operativní aktualizaci vnitřních předpisů tak, aby směrnice odpovídaly vnější legislativě i novým skutečnostem. </a:t>
            </a:r>
          </a:p>
          <a:p>
            <a:pPr marL="711200" algn="just"/>
            <a:r>
              <a:rPr lang="cs-CZ" sz="1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Srozumitelná organizační struktura </a:t>
            </a:r>
            <a:r>
              <a:rPr lang="cs-CZ" sz="13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vymezuje vztahy nadřízenosti a podřízenosti. Dle KV jsou možné pouze 3 úrovně řízení (ředitel, úsek, oddělení)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cs-CZ" sz="1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Etické hodnoty a kodex </a:t>
            </a:r>
            <a:r>
              <a:rPr lang="cs-CZ" sz="13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nejenom, že existuje, zaměstnanci mu musí rozumět a dodržovat, jsou na toto téma proškoleni formou e-</a:t>
            </a:r>
            <a:r>
              <a:rPr lang="cs-CZ" sz="13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learningu</a:t>
            </a:r>
            <a:r>
              <a:rPr lang="cs-CZ" sz="13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vedení musí vyhodnocovat účinnost a dodržování etického kodexu a zavést opatření pro možnost informování o porušení kodexu.</a:t>
            </a:r>
          </a:p>
          <a:p>
            <a:pPr algn="just"/>
            <a:endParaRPr lang="cs-CZ" sz="123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FB07EBE-BFCF-41F5-A66B-CBCEBD821EF8}"/>
              </a:ext>
            </a:extLst>
          </p:cNvPr>
          <p:cNvSpPr txBox="1"/>
          <p:nvPr/>
        </p:nvSpPr>
        <p:spPr>
          <a:xfrm>
            <a:off x="643467" y="326038"/>
            <a:ext cx="2162386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cs-CZ" sz="7200" spc="-252" dirty="0">
                <a:solidFill>
                  <a:srgbClr val="0F44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Komponenta VNITŘNÍ PROSTŘEDÍ</a:t>
            </a:r>
          </a:p>
        </p:txBody>
      </p:sp>
    </p:spTree>
    <p:extLst>
      <p:ext uri="{BB962C8B-B14F-4D97-AF65-F5344CB8AC3E}">
        <p14:creationId xmlns:p14="http://schemas.microsoft.com/office/powerpoint/2010/main" val="1177098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5C168E3-796A-4435-A617-56411AFEB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467" y="575734"/>
            <a:ext cx="21844000" cy="914399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Hodnoty organizace a firemní kultura PKKV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74ABAE04-BC00-4089-B3B3-0CAB947CF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1467" y="2226671"/>
            <a:ext cx="21844000" cy="8432800"/>
          </a:xfrm>
        </p:spPr>
        <p:txBody>
          <a:bodyPr/>
          <a:lstStyle/>
          <a:p>
            <a:r>
              <a:rPr lang="cs-CZ" sz="4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Hodnoty, na kterých stavíme:</a:t>
            </a:r>
          </a:p>
          <a:p>
            <a:pPr lvl="0"/>
            <a:r>
              <a:rPr lang="cs-CZ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ZODPOVĚDNOST</a:t>
            </a:r>
          </a:p>
          <a:p>
            <a:pPr lvl="0"/>
            <a:r>
              <a:rPr lang="cs-CZ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KVALITA </a:t>
            </a:r>
          </a:p>
          <a:p>
            <a:pPr lvl="0"/>
            <a:r>
              <a:rPr lang="cs-CZ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VÝKON</a:t>
            </a:r>
          </a:p>
          <a:p>
            <a:pPr lvl="0"/>
            <a:r>
              <a:rPr lang="cs-CZ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ELÁN</a:t>
            </a:r>
          </a:p>
          <a:p>
            <a:r>
              <a:rPr lang="cs-CZ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cs-CZ" sz="4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SILNÉ PRACOVIŠTĚ JE TAM, KDE LIDÉ </a:t>
            </a:r>
            <a:r>
              <a:rPr lang="cs-CZ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UMÍ, CHTĚJÍ A MOHOU </a:t>
            </a:r>
            <a:r>
              <a:rPr lang="cs-CZ" sz="4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PODÁVAT SVÉ NEJLEPŠÍ VÝKONY.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95DDAC5-6C50-48B8-9759-F56C3E712A1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9505321"/>
            <a:ext cx="5181600" cy="2720546"/>
          </a:xfrm>
          <a:prstGeom prst="rect">
            <a:avLst/>
          </a:prstGeom>
          <a:noFill/>
        </p:spPr>
      </p:pic>
      <p:sp>
        <p:nvSpPr>
          <p:cNvPr id="8" name="Textové pole 2">
            <a:extLst>
              <a:ext uri="{FF2B5EF4-FFF2-40B4-BE49-F238E27FC236}">
                <a16:creationId xmlns:a16="http://schemas.microsoft.com/office/drawing/2014/main" id="{EEB3065D-7C8D-49C1-9E17-A9C2504E4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5695" y="8745486"/>
            <a:ext cx="14824709" cy="382797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3600" b="1" u="sng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Barvy:</a:t>
            </a:r>
            <a:r>
              <a:rPr lang="cs-CZ" sz="36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znázorňují sounáležitost s Krajem Vysočina, jsou to barvy života, přírody, energie.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3600" b="1" u="sng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Ikona:</a:t>
            </a:r>
            <a:r>
              <a:rPr lang="cs-CZ" sz="36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dynamická, PKKV provede PO náročnou cestou pravidel veřejného světa k dosažení cíle a tím k neustálému zlepšování a růstu organizace.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3600" b="1" u="sng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Písmo:</a:t>
            </a:r>
            <a:r>
              <a:rPr lang="cs-CZ" sz="36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svět veřejných služeb není jenom černobílý, jasně ostře orámovaný, je třeba ho polidštit obroušením hran vůči klientům, zaměstnancům, veřejnosti. </a:t>
            </a:r>
          </a:p>
        </p:txBody>
      </p:sp>
    </p:spTree>
    <p:extLst>
      <p:ext uri="{BB962C8B-B14F-4D97-AF65-F5344CB8AC3E}">
        <p14:creationId xmlns:p14="http://schemas.microsoft.com/office/powerpoint/2010/main" val="248744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799" y="2069431"/>
            <a:ext cx="21564601" cy="10485986"/>
          </a:xfrm>
        </p:spPr>
        <p:txBody>
          <a:bodyPr>
            <a:normAutofit/>
          </a:bodyPr>
          <a:lstStyle/>
          <a:p>
            <a:pPr algn="just"/>
            <a:r>
              <a:rPr lang="cs-CZ" sz="3600" b="1" kern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Riziko = možnost, že nastane událost, jednání nebo stav s nežádoucími dopady na plnění záměrů a cílů organizace.</a:t>
            </a:r>
          </a:p>
          <a:p>
            <a:pPr algn="just"/>
            <a:r>
              <a:rPr lang="cs-CZ" sz="3600" kern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Proč řídit rizika? Protože „Kdo je připraven není překvapen“!</a:t>
            </a:r>
          </a:p>
          <a:p>
            <a:pPr algn="just"/>
            <a:r>
              <a:rPr lang="cs-CZ" sz="3600" kern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Cílem řízení rizik je rizika včas předvídat a minimalizovat dopady rizikových situací, zároveň poskytuje podněty pro zdokonalování VŘKS.</a:t>
            </a:r>
          </a:p>
          <a:p>
            <a:pPr algn="l"/>
            <a:endParaRPr lang="cs-CZ" sz="5600" dirty="0">
              <a:solidFill>
                <a:srgbClr val="0070C0"/>
              </a:solidFill>
            </a:endParaRPr>
          </a:p>
          <a:p>
            <a:pPr algn="l"/>
            <a:endParaRPr lang="cs-CZ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009928301"/>
              </p:ext>
            </p:extLst>
          </p:nvPr>
        </p:nvGraphicFramePr>
        <p:xfrm>
          <a:off x="1066799" y="5850344"/>
          <a:ext cx="11362268" cy="6705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A9D76E7F-B049-4E57-AF46-EB446D01A897}"/>
              </a:ext>
            </a:extLst>
          </p:cNvPr>
          <p:cNvSpPr txBox="1"/>
          <p:nvPr/>
        </p:nvSpPr>
        <p:spPr>
          <a:xfrm>
            <a:off x="1066800" y="444572"/>
            <a:ext cx="21336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cs-CZ" sz="7200" spc="-252" dirty="0">
                <a:solidFill>
                  <a:srgbClr val="0F44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Komponenta ŘÍZENÍ RIZIK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6E57DCD-D36B-4B94-8121-D174618136D2}"/>
              </a:ext>
            </a:extLst>
          </p:cNvPr>
          <p:cNvSpPr txBox="1"/>
          <p:nvPr/>
        </p:nvSpPr>
        <p:spPr>
          <a:xfrm>
            <a:off x="14689666" y="5850344"/>
            <a:ext cx="6726822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4000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Montserrat Medium"/>
              </a:rPr>
              <a:t>Proces řízení rizik a jeho fáze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40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Montserrat Medium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08EC36E-97D1-4533-924F-B351A68220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99579" y="6603687"/>
            <a:ext cx="7643351" cy="651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737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115A4725-28E6-4EE4-BF28-95CB33446815}"/>
              </a:ext>
            </a:extLst>
          </p:cNvPr>
          <p:cNvSpPr txBox="1"/>
          <p:nvPr/>
        </p:nvSpPr>
        <p:spPr>
          <a:xfrm>
            <a:off x="1600200" y="5965427"/>
            <a:ext cx="16195431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cs-CZ" sz="4800" b="1" spc="-252" dirty="0">
                <a:solidFill>
                  <a:srgbClr val="00B050"/>
                </a:solidFill>
              </a:rPr>
              <a:t>	</a:t>
            </a:r>
            <a:endParaRPr lang="cs-CZ" sz="4000" spc="-252" dirty="0">
              <a:solidFill>
                <a:srgbClr val="0F448D"/>
              </a:solidFill>
            </a:endParaRPr>
          </a:p>
        </p:txBody>
      </p:sp>
      <p:sp>
        <p:nvSpPr>
          <p:cNvPr id="7" name="Jak nás vidí zákazník"/>
          <p:cNvSpPr txBox="1">
            <a:spLocks/>
          </p:cNvSpPr>
          <p:nvPr/>
        </p:nvSpPr>
        <p:spPr>
          <a:xfrm>
            <a:off x="962181" y="281600"/>
            <a:ext cx="17231458" cy="949570"/>
          </a:xfrm>
          <a:prstGeom prst="rect">
            <a:avLst/>
          </a:prstGeom>
        </p:spPr>
        <p:txBody>
          <a:bodyPr/>
          <a:lstStyle>
            <a:lvl1pPr marL="256116" marR="0" indent="-256116" algn="l" defTabSz="24384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Char char="•"/>
              <a:tabLst/>
              <a:defRPr sz="2200" b="0" i="0" u="none" strike="noStrike" cap="none" spc="0" baseline="0">
                <a:solidFill>
                  <a:srgbClr val="929292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814916" marR="0" indent="-256116" algn="l" defTabSz="24384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Char char="•"/>
              <a:tabLst/>
              <a:defRPr sz="2200" b="0" i="0" u="none" strike="noStrike" cap="none" spc="0" baseline="0">
                <a:solidFill>
                  <a:srgbClr val="929292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3716" marR="0" indent="-256116" algn="l" defTabSz="24384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Char char="•"/>
              <a:tabLst/>
              <a:defRPr sz="2200" b="0" i="0" u="none" strike="noStrike" cap="none" spc="0" baseline="0">
                <a:solidFill>
                  <a:srgbClr val="929292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932516" marR="0" indent="-256116" algn="l" defTabSz="24384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Char char="•"/>
              <a:tabLst/>
              <a:defRPr sz="2200" b="0" i="0" u="none" strike="noStrike" cap="none" spc="0" baseline="0">
                <a:solidFill>
                  <a:srgbClr val="929292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491316" marR="0" indent="-256116" algn="l" defTabSz="24384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Char char="•"/>
              <a:tabLst/>
              <a:defRPr sz="2200" b="0" i="0" u="none" strike="noStrike" cap="none" spc="0" baseline="0">
                <a:solidFill>
                  <a:srgbClr val="929292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3050116" marR="0" indent="-256116" algn="l" defTabSz="24384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Char char="•"/>
              <a:tabLst/>
              <a:defRPr sz="2200" b="0" i="0" u="none" strike="noStrike" cap="none" spc="0" baseline="0">
                <a:solidFill>
                  <a:srgbClr val="929292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608916" marR="0" indent="-256116" algn="l" defTabSz="24384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Char char="•"/>
              <a:tabLst/>
              <a:defRPr sz="2200" b="0" i="0" u="none" strike="noStrike" cap="none" spc="0" baseline="0">
                <a:solidFill>
                  <a:srgbClr val="929292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4167716" marR="0" indent="-256116" algn="l" defTabSz="24384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Char char="•"/>
              <a:tabLst/>
              <a:defRPr sz="2200" b="0" i="0" u="none" strike="noStrike" cap="none" spc="0" baseline="0">
                <a:solidFill>
                  <a:srgbClr val="929292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726516" marR="0" indent="-256116" algn="l" defTabSz="24384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Char char="•"/>
              <a:tabLst/>
              <a:defRPr sz="2200" b="0" i="0" u="none" strike="noStrike" cap="none" spc="0" baseline="0">
                <a:solidFill>
                  <a:srgbClr val="929292"/>
                </a:solidFill>
                <a:uFillTx/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indent="0" hangingPunct="1">
              <a:buNone/>
            </a:pPr>
            <a:r>
              <a:rPr lang="cs-CZ" sz="7200" spc="-252" dirty="0">
                <a:solidFill>
                  <a:srgbClr val="0F44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 potřebujeme k řízení rizik?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15A4725-28E6-4EE4-BF28-95CB33446815}"/>
              </a:ext>
            </a:extLst>
          </p:cNvPr>
          <p:cNvSpPr txBox="1"/>
          <p:nvPr/>
        </p:nvSpPr>
        <p:spPr>
          <a:xfrm>
            <a:off x="1168401" y="2310860"/>
            <a:ext cx="21386800" cy="105131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2" indent="0" algn="just">
              <a:lnSpc>
                <a:spcPct val="150000"/>
              </a:lnSpc>
            </a:pPr>
            <a:r>
              <a:rPr lang="cs-CZ" sz="4100" b="1" spc="-252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Tým řízení rizik:</a:t>
            </a:r>
          </a:p>
          <a:p>
            <a:pPr marL="571500" lvl="2" indent="-571500" algn="just">
              <a:buFont typeface="Arial" panose="020B0604020202020204" pitchFamily="34" charset="0"/>
              <a:buChar char="•"/>
            </a:pPr>
            <a:r>
              <a:rPr lang="cs-CZ" sz="4100" b="1" spc="-252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Nadřízený orgán </a:t>
            </a:r>
            <a:r>
              <a:rPr lang="cs-CZ" sz="4100" spc="-252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schvaluje cíle, strategii a politiku řízení rizik, projednává a schvaluje komunikaci k řízení rizik, zodpovídá za fungování řízení rizik jako celku apod.</a:t>
            </a:r>
          </a:p>
          <a:p>
            <a:pPr marL="571500" lvl="2" indent="-571500" algn="just">
              <a:buFont typeface="Arial" panose="020B0604020202020204" pitchFamily="34" charset="0"/>
              <a:buChar char="•"/>
            </a:pPr>
            <a:r>
              <a:rPr lang="cs-CZ" sz="4100" b="1" spc="-252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Výbor pro řízení rizik </a:t>
            </a:r>
            <a:r>
              <a:rPr lang="cs-CZ" sz="4100" spc="-252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vytváří politiku a strategii řízení rizik, periodicky posuzuje a hodnotí vývoj významných rizik, pravidelně reviduje směrnici a pokyny k řízení rizik, zpravidla navrhuje a jmenuje vlastníky rizik apod.</a:t>
            </a:r>
          </a:p>
          <a:p>
            <a:pPr marL="571500" lvl="2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4100" b="1" spc="-252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Vlastníci rizik </a:t>
            </a:r>
            <a:r>
              <a:rPr lang="cs-CZ" sz="4100" spc="-252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navrhují, vytváří a sledují opatření ke zvládání svých rizik, vydávají včasná varování,</a:t>
            </a:r>
          </a:p>
          <a:p>
            <a:pPr marL="571500" lvl="2" indent="-571500" algn="just">
              <a:buFont typeface="Arial" panose="020B0604020202020204" pitchFamily="34" charset="0"/>
              <a:buChar char="•"/>
            </a:pPr>
            <a:r>
              <a:rPr lang="cs-CZ" sz="4100" b="1" spc="-252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Manažer řízení rizik </a:t>
            </a:r>
            <a:r>
              <a:rPr lang="cs-CZ" sz="4100" spc="-252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organizuje schůzky výboru,  udržuje a aktualizuje katalog rizik, vylepšuje používané metody a postupy, sestavuje souhrnnou zprávu o řízení rizik, zajišťuje plnou funkčnost systému řízení rizik apod.</a:t>
            </a:r>
          </a:p>
          <a:p>
            <a:pPr lvl="2" indent="0" algn="just">
              <a:lnSpc>
                <a:spcPct val="150000"/>
              </a:lnSpc>
            </a:pPr>
            <a:endParaRPr lang="cs-CZ" sz="4100" b="1" spc="-252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 indent="0" algn="just">
              <a:lnSpc>
                <a:spcPct val="150000"/>
              </a:lnSpc>
            </a:pPr>
            <a:r>
              <a:rPr lang="cs-CZ" sz="4100" b="1" spc="-252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Dokumentace:</a:t>
            </a:r>
          </a:p>
          <a:p>
            <a:pPr marL="571500" lvl="2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4100" b="1" spc="-252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Směrnice pro řízení rizik </a:t>
            </a:r>
            <a:r>
              <a:rPr lang="cs-CZ" sz="4100" spc="-252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základní řídící dokument pro řízení rizik</a:t>
            </a:r>
          </a:p>
          <a:p>
            <a:pPr marL="571500" lvl="2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4100" b="1" spc="-252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Katalog (registr)rizik </a:t>
            </a:r>
            <a:r>
              <a:rPr lang="cs-CZ" sz="4100" spc="-252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seznam jednotně popsaných a klasifikovaných potenciálních rizik</a:t>
            </a:r>
          </a:p>
          <a:p>
            <a:pPr marL="571500" lvl="2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4100" b="1" spc="-252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Mapa (matice) rizik </a:t>
            </a:r>
            <a:r>
              <a:rPr lang="cs-CZ" sz="4100" spc="-252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grafické zobrazení výsledků měření rizik </a:t>
            </a:r>
          </a:p>
        </p:txBody>
      </p:sp>
    </p:spTree>
    <p:extLst>
      <p:ext uri="{BB962C8B-B14F-4D97-AF65-F5344CB8AC3E}">
        <p14:creationId xmlns:p14="http://schemas.microsoft.com/office/powerpoint/2010/main" val="100473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0DB651DD-22CA-4C58-86AC-0927764988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220788"/>
              </p:ext>
            </p:extLst>
          </p:nvPr>
        </p:nvGraphicFramePr>
        <p:xfrm>
          <a:off x="609600" y="1320801"/>
          <a:ext cx="22707600" cy="11432304"/>
        </p:xfrm>
        <a:graphic>
          <a:graphicData uri="http://schemas.openxmlformats.org/drawingml/2006/table">
            <a:tbl>
              <a:tblPr/>
              <a:tblGrid>
                <a:gridCol w="1508254">
                  <a:extLst>
                    <a:ext uri="{9D8B030D-6E8A-4147-A177-3AD203B41FA5}">
                      <a16:colId xmlns:a16="http://schemas.microsoft.com/office/drawing/2014/main" val="1737319657"/>
                    </a:ext>
                  </a:extLst>
                </a:gridCol>
                <a:gridCol w="1508254">
                  <a:extLst>
                    <a:ext uri="{9D8B030D-6E8A-4147-A177-3AD203B41FA5}">
                      <a16:colId xmlns:a16="http://schemas.microsoft.com/office/drawing/2014/main" val="1079294649"/>
                    </a:ext>
                  </a:extLst>
                </a:gridCol>
                <a:gridCol w="6586042">
                  <a:extLst>
                    <a:ext uri="{9D8B030D-6E8A-4147-A177-3AD203B41FA5}">
                      <a16:colId xmlns:a16="http://schemas.microsoft.com/office/drawing/2014/main" val="1791401890"/>
                    </a:ext>
                  </a:extLst>
                </a:gridCol>
                <a:gridCol w="8261879">
                  <a:extLst>
                    <a:ext uri="{9D8B030D-6E8A-4147-A177-3AD203B41FA5}">
                      <a16:colId xmlns:a16="http://schemas.microsoft.com/office/drawing/2014/main" val="3884965685"/>
                    </a:ext>
                  </a:extLst>
                </a:gridCol>
                <a:gridCol w="1826663">
                  <a:extLst>
                    <a:ext uri="{9D8B030D-6E8A-4147-A177-3AD203B41FA5}">
                      <a16:colId xmlns:a16="http://schemas.microsoft.com/office/drawing/2014/main" val="3208429237"/>
                    </a:ext>
                  </a:extLst>
                </a:gridCol>
                <a:gridCol w="1508254">
                  <a:extLst>
                    <a:ext uri="{9D8B030D-6E8A-4147-A177-3AD203B41FA5}">
                      <a16:colId xmlns:a16="http://schemas.microsoft.com/office/drawing/2014/main" val="3836634374"/>
                    </a:ext>
                  </a:extLst>
                </a:gridCol>
                <a:gridCol w="1508254">
                  <a:extLst>
                    <a:ext uri="{9D8B030D-6E8A-4147-A177-3AD203B41FA5}">
                      <a16:colId xmlns:a16="http://schemas.microsoft.com/office/drawing/2014/main" val="1972290950"/>
                    </a:ext>
                  </a:extLst>
                </a:gridCol>
              </a:tblGrid>
              <a:tr h="1110672"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pořadí od 06/2020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pořadí od 06/2021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Riziko - identifikace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Popis rizika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průměr pravděpodobnost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průměr dopad rizika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závažnost rizika=pravděpodobnostxdopad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031893"/>
                  </a:ext>
                </a:extLst>
              </a:tr>
              <a:tr h="1110672"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Ztráta politické podpory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24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Pokles podpory  od vedení KV bez ohledu na výsledky PKKV.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2,8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4,0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069447"/>
                  </a:ext>
                </a:extLst>
              </a:tr>
              <a:tr h="1110672"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Nedostatek personální kapacity z důvodu rostoucí poptávky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Možná vyšší poptávka po činnostech, než bylo plánováno,  nedostatečně propracovaný plán nárůstu činností a tomu odpovídající personální nároky.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3,0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3,3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3338342"/>
                  </a:ext>
                </a:extLst>
              </a:tr>
              <a:tr h="1110672"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Selhání lidského faktoru -chyba při činnosti PKKV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Omyl, neznalost, přetížení zaměstnance, osobní či zdravotní problém pracovníka, "vyhoření" pracovníka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3,0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3,2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8154330"/>
                  </a:ext>
                </a:extLst>
              </a:tr>
              <a:tr h="1110672"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Nedostatek finančních prostředků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 Riziko nedostatku financí pro platy zaměstnanců a ostatní provoz z důvodu nevytíženosti kapacit pracovníků PKKV nebo nesprávně nastavené kalkulace cen služeb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2,3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4,0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1664928"/>
                  </a:ext>
                </a:extLst>
              </a:tr>
              <a:tr h="1110672"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Nedostatečný zájem příspěvkových organizací o činnosti PKKV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0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Riziko nedůvěry ve služby PKKV, neochota PO sdílet informace s jinými PO, PO mají dostatek personálu pro zajištění služby, služba je pro PO dobrovolná, nevhodná nabídka činností,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2,3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4,0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974047"/>
                  </a:ext>
                </a:extLst>
              </a:tr>
              <a:tr h="1110672"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Riziko zastupitelnosti zaměstnanců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U profesí, kde podobnou činnost nevykonává jiný zaměstnanec (např. ředitelka, účetní, správce MIS), hrozí narušení bezproblémové činnosti a rozvoje PK KV.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3,2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2,8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188877"/>
                  </a:ext>
                </a:extLst>
              </a:tr>
              <a:tr h="1110672"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Riziko technické a bezpečnostní zranitelnosti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rziko napadení malvarem - otevření napadených webových stránek, mailů, příloh, aplikací.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275911"/>
                  </a:ext>
                </a:extLst>
              </a:tr>
              <a:tr h="1429990"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Riziko přístupu neoprávněných osob k významným datům a aplikacím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Neoprávněný přístup k aplikacím: Ginis Expres, Aplikace běžící na Technologickém centru KV.  Hrozba: přihlášení účtem jiného zaměstnance ,ginis přihlášení sepod jiným jménem bez hesl, u aplikací na TCK - odcizení hesla na webovém prohlížeči nebo na internetové síti. Možnost neautorizovaného přístup u na neuzamčeném PC kvůi zapamatovaným heslům.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541172"/>
                  </a:ext>
                </a:extLst>
              </a:tr>
            </a:tbl>
          </a:graphicData>
        </a:graphic>
      </p:graphicFrame>
      <p:sp>
        <p:nvSpPr>
          <p:cNvPr id="8" name="TextovéPole 7">
            <a:extLst>
              <a:ext uri="{FF2B5EF4-FFF2-40B4-BE49-F238E27FC236}">
                <a16:creationId xmlns:a16="http://schemas.microsoft.com/office/drawing/2014/main" id="{6C0C823B-CFC4-4CDA-87B5-A291B9A4D620}"/>
              </a:ext>
            </a:extLst>
          </p:cNvPr>
          <p:cNvSpPr txBox="1"/>
          <p:nvPr/>
        </p:nvSpPr>
        <p:spPr>
          <a:xfrm>
            <a:off x="474134" y="-30713"/>
            <a:ext cx="12666133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7200" spc="-252" dirty="0">
                <a:solidFill>
                  <a:srgbClr val="0F44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Řízení rizik v PKKV</a:t>
            </a:r>
          </a:p>
        </p:txBody>
      </p:sp>
    </p:spTree>
    <p:extLst>
      <p:ext uri="{BB962C8B-B14F-4D97-AF65-F5344CB8AC3E}">
        <p14:creationId xmlns:p14="http://schemas.microsoft.com/office/powerpoint/2010/main" val="342143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1333" y="2235201"/>
            <a:ext cx="22961600" cy="10380132"/>
          </a:xfrm>
        </p:spPr>
        <p:txBody>
          <a:bodyPr>
            <a:normAutofit/>
          </a:bodyPr>
          <a:lstStyle/>
          <a:p>
            <a:pPr algn="just"/>
            <a:r>
              <a:rPr lang="cs-CZ" sz="4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Komunikace = předávání a sdílení informací</a:t>
            </a:r>
          </a:p>
          <a:p>
            <a:pPr algn="just"/>
            <a:r>
              <a:rPr lang="cs-CZ" sz="41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Komunikují se: </a:t>
            </a:r>
          </a:p>
          <a:p>
            <a:pPr marL="1600200" lvl="1" indent="-685800" algn="just">
              <a:buFont typeface="Arial" panose="020B0604020202020204" pitchFamily="34" charset="0"/>
              <a:buChar char="•"/>
            </a:pPr>
            <a:r>
              <a:rPr lang="cs-CZ" sz="41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oficiální informace (cíle, hodnoty, znalosti, pokyny, příkazy, změny),</a:t>
            </a:r>
          </a:p>
          <a:p>
            <a:pPr marL="1600200" lvl="1" indent="-685800" algn="just">
              <a:buFont typeface="Arial" panose="020B0604020202020204" pitchFamily="34" charset="0"/>
              <a:buChar char="•"/>
            </a:pPr>
            <a:r>
              <a:rPr lang="cs-CZ" sz="41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neformální informace (fámy, dezinformace, mýty x pravdy o organizaci). </a:t>
            </a:r>
          </a:p>
          <a:p>
            <a:pPr algn="just"/>
            <a:r>
              <a:rPr lang="cs-CZ" sz="41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Informace obsluhují a zajišťují vlastní provoz organizace, musí být doručeny těm zaměstnancům, kteří je potřebují, ve formě a v čase, který umožňuje provést všechny činnosti tak, aby došlo k naplňování cílů.</a:t>
            </a:r>
          </a:p>
          <a:p>
            <a:pPr algn="just"/>
            <a:r>
              <a:rPr lang="cs-CZ" sz="4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Efektivní komunikace směrem dovnitř organizace </a:t>
            </a:r>
            <a:r>
              <a:rPr lang="cs-CZ" sz="41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(srozumitelná a otevřená komunikace „rovný s rovným“, pravidelný systém porad, komunikační manuál včetně krizové komunikace, práce v týmech, manažerský informační systém, interní sdílený disk, udržování vhodných komunikačních kanálů, školení zaměstnanců v oblasti komunikace).</a:t>
            </a:r>
          </a:p>
          <a:p>
            <a:pPr algn="just"/>
            <a:r>
              <a:rPr lang="cs-CZ" sz="4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Efektivní komunikace navenek </a:t>
            </a:r>
            <a:r>
              <a:rPr lang="cs-CZ" sz="41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(webové stránky, reference, pilotní projekty, práce s klienty – mapa klientů, marketingové nástroje, zpětná vazba spokojenosti klienta, zájem o potřeby klienta).</a:t>
            </a:r>
          </a:p>
          <a:p>
            <a:pPr algn="just"/>
            <a:r>
              <a:rPr lang="cs-CZ" sz="4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Reporting </a:t>
            </a:r>
            <a:r>
              <a:rPr lang="cs-CZ" sz="41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pravidelné monitorování, informování vně i dovnitř o stavu plnění cílů organizace.</a:t>
            </a:r>
          </a:p>
          <a:p>
            <a:pPr algn="l"/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A378D38-B519-43D0-B764-F398A8D30857}"/>
              </a:ext>
            </a:extLst>
          </p:cNvPr>
          <p:cNvSpPr txBox="1"/>
          <p:nvPr/>
        </p:nvSpPr>
        <p:spPr>
          <a:xfrm>
            <a:off x="931333" y="639307"/>
            <a:ext cx="21352933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cs-CZ" sz="7200" spc="-252" dirty="0">
                <a:solidFill>
                  <a:srgbClr val="0F44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Komponenta INFORMACE A KOMUNIKACE</a:t>
            </a:r>
          </a:p>
        </p:txBody>
      </p:sp>
    </p:spTree>
    <p:extLst>
      <p:ext uri="{BB962C8B-B14F-4D97-AF65-F5344CB8AC3E}">
        <p14:creationId xmlns:p14="http://schemas.microsoft.com/office/powerpoint/2010/main" val="15141055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9734" y="2049767"/>
            <a:ext cx="21966049" cy="10836499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cs-CZ" sz="4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Tzn. organizace musí zajistit:</a:t>
            </a:r>
          </a:p>
          <a:p>
            <a:pPr marL="1600200" lvl="1" indent="-685800" algn="just">
              <a:buClrTx/>
              <a:buFont typeface="Arial" panose="020B0604020202020204" pitchFamily="34" charset="0"/>
              <a:buChar char="•"/>
            </a:pPr>
            <a:r>
              <a:rPr lang="cs-CZ" sz="4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sběr informací (získávání),</a:t>
            </a:r>
          </a:p>
          <a:p>
            <a:pPr marL="1600200" lvl="1" indent="-685800" algn="just">
              <a:buClrTx/>
              <a:buFont typeface="Arial" panose="020B0604020202020204" pitchFamily="34" charset="0"/>
              <a:buChar char="•"/>
            </a:pPr>
            <a:r>
              <a:rPr lang="cs-CZ" sz="4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ukládání, zpracování, jejich kontrolu (správa informací),</a:t>
            </a:r>
          </a:p>
          <a:p>
            <a:pPr marL="1600200" lvl="1" indent="-685800" algn="just">
              <a:buClrTx/>
              <a:buFont typeface="Arial" panose="020B0604020202020204" pitchFamily="34" charset="0"/>
              <a:buChar char="•"/>
            </a:pPr>
            <a:r>
              <a:rPr lang="cs-CZ" sz="4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poskytování (šíření a užití) – </a:t>
            </a:r>
            <a:r>
              <a:rPr lang="cs-CZ" sz="4400" b="1" i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zákon č. 106/1999 Sb., o svobodném přístupu k informacím, zákon č. 110/2019 Sb., o zpracování osobních údajů a Nařízení (EU) 2016/679 (GDPR)</a:t>
            </a:r>
            <a:r>
              <a:rPr lang="cs-CZ" sz="4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571500" indent="-571500" algn="just">
              <a:buClrTx/>
              <a:buFont typeface="Arial" panose="020B0604020202020204" pitchFamily="34" charset="0"/>
              <a:buChar char="•"/>
            </a:pPr>
            <a:endParaRPr lang="cs-CZ" sz="44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cs-CZ" sz="4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Rizika selhání komunikace</a:t>
            </a:r>
            <a:r>
              <a:rPr lang="cs-CZ" sz="4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nesplnění úkolů, nedůvěra ve vedení, nízká motivace zaměstnanců.</a:t>
            </a:r>
          </a:p>
          <a:p>
            <a:pPr algn="just"/>
            <a:r>
              <a:rPr lang="cs-CZ" sz="4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Častý problém: data máme, ale nezískáme z nich informace = vytěžování dat (typicky náklady na službu, kvalita služby).</a:t>
            </a:r>
          </a:p>
          <a:p>
            <a:pPr algn="just"/>
            <a:endParaRPr lang="cs-CZ" sz="4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cs-CZ" sz="4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Zajistit informace pro své podřízené by měli především vedoucí pracovníci a to zejména zaváděním a udržováním efektivních komunikačních toků mezi jednotlivými články organizační struktury. Ideální situace – informační systémy.</a:t>
            </a:r>
          </a:p>
          <a:p>
            <a:pPr algn="just"/>
            <a:r>
              <a:rPr lang="cs-CZ" sz="4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Horizontální komunikace x Vertikální komunikace </a:t>
            </a:r>
            <a:r>
              <a:rPr lang="cs-CZ" sz="4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(zpětná vazba od zaměstnanců)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BDE72A9-EA76-49E6-AE88-728063C176FF}"/>
              </a:ext>
            </a:extLst>
          </p:cNvPr>
          <p:cNvSpPr txBox="1"/>
          <p:nvPr/>
        </p:nvSpPr>
        <p:spPr>
          <a:xfrm>
            <a:off x="711201" y="486906"/>
            <a:ext cx="21352933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cs-CZ" sz="7200" spc="-252" dirty="0">
                <a:solidFill>
                  <a:srgbClr val="0F44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Komponenta INFORMACE A KOMUNIKACE</a:t>
            </a:r>
          </a:p>
        </p:txBody>
      </p:sp>
    </p:spTree>
    <p:extLst>
      <p:ext uri="{BB962C8B-B14F-4D97-AF65-F5344CB8AC3E}">
        <p14:creationId xmlns:p14="http://schemas.microsoft.com/office/powerpoint/2010/main" val="8312080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6ACC2C1-F60B-413A-AECC-EB4EE753D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53" y="1321230"/>
            <a:ext cx="14084279" cy="1198490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F3152F1-94CB-4334-B3B8-7BA378AFC5D3}"/>
              </a:ext>
            </a:extLst>
          </p:cNvPr>
          <p:cNvSpPr txBox="1"/>
          <p:nvPr/>
        </p:nvSpPr>
        <p:spPr>
          <a:xfrm>
            <a:off x="491067" y="114373"/>
            <a:ext cx="148844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7200" spc="-252" dirty="0">
                <a:solidFill>
                  <a:srgbClr val="0F44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Komunikační nástroj Kraje Vysočina pro PO</a:t>
            </a:r>
          </a:p>
        </p:txBody>
      </p:sp>
    </p:spTree>
    <p:extLst>
      <p:ext uri="{BB962C8B-B14F-4D97-AF65-F5344CB8AC3E}">
        <p14:creationId xmlns:p14="http://schemas.microsoft.com/office/powerpoint/2010/main" val="355666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2141670"/>
            <a:ext cx="21663026" cy="10202729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cs-CZ" sz="5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Kontrola jako činnost v PKKV</a:t>
            </a:r>
          </a:p>
          <a:p>
            <a:pPr algn="just"/>
            <a:r>
              <a:rPr lang="cs-CZ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Předběžná, Průběžná, Následná</a:t>
            </a:r>
          </a:p>
          <a:p>
            <a:pPr algn="just"/>
            <a:r>
              <a:rPr lang="cs-CZ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Nástroj SW CROSEUS od společnosti DYNATECH s.r.o.</a:t>
            </a:r>
          </a:p>
          <a:p>
            <a:pPr marL="355600" indent="-355600" algn="just">
              <a:buClrTx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zajišťuje výkon elektronické finanční a řídicí kontroly, řízení a schvalování finančních operací v souladu se zákonem č. 320/2001 Sb., o finanční kontrole ve veřejné správě a v souladu s jeho prováděcí vyhláškou č. 416/2004 Sb.,</a:t>
            </a:r>
          </a:p>
          <a:p>
            <a:pPr marL="355600" indent="-355600" algn="just">
              <a:buClrTx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umožňuje sledovat celý proces nakládání s veřejnými prostředky od vzniku transakce (např. vystavení objednávky) až po její dokončení (např. úhrada faktury),</a:t>
            </a:r>
          </a:p>
          <a:p>
            <a:pPr marL="342900" lvl="0" indent="-342900" algn="just">
              <a:buClrTx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podporuje to, aby všechny procesy a činnosti probíhaly efektivně, a zároveň zajišťují integritu finančních dat a finančních výkazů, ochranu majetku proti neefektivnímu využívání nebo podvodnému jednání – efektivita,</a:t>
            </a:r>
          </a:p>
          <a:p>
            <a:pPr marL="342900" lvl="0" indent="-342900" algn="just">
              <a:buClrTx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kontroluje, zda všechny činnosti v organizaci probíhají v souladu s vnějším legislativním rámcem a dalšími regulatorními postupy, a zároveň tento požadavek podporují – soulad.</a:t>
            </a:r>
          </a:p>
          <a:p>
            <a:pPr algn="l"/>
            <a:endParaRPr lang="cs-CZ" b="1" dirty="0">
              <a:solidFill>
                <a:srgbClr val="00B050"/>
              </a:solidFill>
            </a:endParaRPr>
          </a:p>
          <a:p>
            <a:pPr algn="just"/>
            <a:endParaRPr lang="cs-CZ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80122DD-B972-4D56-B4A9-3C7D746977BF}"/>
              </a:ext>
            </a:extLst>
          </p:cNvPr>
          <p:cNvSpPr txBox="1"/>
          <p:nvPr/>
        </p:nvSpPr>
        <p:spPr>
          <a:xfrm>
            <a:off x="1066800" y="436106"/>
            <a:ext cx="214376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cs-CZ" sz="7200" spc="-252" dirty="0">
                <a:solidFill>
                  <a:srgbClr val="0F44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Komponenta KONTROLNÍ ČINNOSTI</a:t>
            </a:r>
          </a:p>
        </p:txBody>
      </p:sp>
    </p:spTree>
    <p:extLst>
      <p:ext uri="{BB962C8B-B14F-4D97-AF65-F5344CB8AC3E}">
        <p14:creationId xmlns:p14="http://schemas.microsoft.com/office/powerpoint/2010/main" val="2482769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F0EF23E-92A2-44B0-8354-3075BCC71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3" y="539158"/>
            <a:ext cx="22368934" cy="1222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2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87FA0036-8652-48C7-92DF-303CC7140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PŘEDSTAVENÍ ORGANIZACE</a:t>
            </a:r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7B811ACE-65A0-4EEB-9AAC-48665F4FF4F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70000" y="2302718"/>
            <a:ext cx="21844000" cy="1016000"/>
          </a:xfrm>
        </p:spPr>
        <p:txBody>
          <a:bodyPr/>
          <a:lstStyle/>
          <a:p>
            <a:r>
              <a:rPr lang="cs-CZ" dirty="0"/>
              <a:t>PROJEKTOVÁ KANCELÁŘ KRAJE VYSOČINA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881B0F9D-D0C2-4D26-9E57-5B02F072B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000" y="3318718"/>
            <a:ext cx="21844000" cy="978402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Právní forma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cs-CZ" sz="4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Příspěvková organizace Kraje Vysočina</a:t>
            </a:r>
          </a:p>
          <a:p>
            <a:pPr marL="0" indent="0">
              <a:buNone/>
            </a:pPr>
            <a:r>
              <a:rPr lang="cs-CZ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Vznik	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cs-CZ" sz="4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1.1.2016</a:t>
            </a:r>
          </a:p>
          <a:p>
            <a:pPr marL="0" indent="0">
              <a:buNone/>
            </a:pPr>
            <a:r>
              <a:rPr lang="cs-CZ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Přepočtený stav úvazků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cs-CZ" sz="4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16,65</a:t>
            </a:r>
          </a:p>
          <a:p>
            <a:pPr marL="0" indent="0">
              <a:buNone/>
            </a:pPr>
            <a:r>
              <a:rPr lang="cs-CZ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Vize			</a:t>
            </a:r>
            <a:r>
              <a:rPr lang="cs-CZ" sz="4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ZLEPŠUJEME SVĚT VEŘEJNÝCH SLUŽEB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4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</a:t>
            </a:r>
            <a:r>
              <a:rPr lang="cs-CZ" sz="4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Sdílíme Znalosti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4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Šíříme dobrou praxi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</a:t>
            </a:r>
            <a:r>
              <a:rPr lang="cs-CZ" sz="4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Přinášíme nová řešení</a:t>
            </a:r>
          </a:p>
          <a:p>
            <a:pPr marL="0" indent="0">
              <a:buNone/>
            </a:pPr>
            <a:endParaRPr lang="cs-CZ" sz="48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4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Rada Kraje Vysočina řeší problematiku </a:t>
            </a:r>
            <a:r>
              <a:rPr lang="cs-CZ" sz="4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systémového přístupu </a:t>
            </a:r>
          </a:p>
          <a:p>
            <a:pPr marL="0" indent="0">
              <a:buNone/>
            </a:pPr>
            <a:r>
              <a:rPr lang="cs-CZ" sz="4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 řízení příspěvkových organizací </a:t>
            </a:r>
            <a:r>
              <a:rPr lang="cs-CZ" sz="4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(dále také „PO“) a uplatňování </a:t>
            </a:r>
          </a:p>
          <a:p>
            <a:pPr marL="0" indent="0">
              <a:buNone/>
            </a:pPr>
            <a:r>
              <a:rPr lang="cs-CZ" sz="4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principů </a:t>
            </a:r>
            <a:r>
              <a:rPr lang="cs-CZ" sz="4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korporátního řízení. </a:t>
            </a:r>
            <a:r>
              <a:rPr lang="cs-CZ" sz="4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PKKV je servisní organizací pro příspěvkové </a:t>
            </a:r>
          </a:p>
          <a:p>
            <a:pPr marL="0" indent="0">
              <a:buNone/>
            </a:pPr>
            <a:r>
              <a:rPr lang="cs-CZ" sz="4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organizace Kraje Vysočina.</a:t>
            </a:r>
          </a:p>
          <a:p>
            <a:pPr marL="0" indent="0">
              <a:buNone/>
            </a:pPr>
            <a:endParaRPr lang="cs-CZ" sz="48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E376ED7-B705-4FCE-AF74-58AF91C05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1730" y="6663653"/>
            <a:ext cx="7702805" cy="592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2367" y="2103750"/>
            <a:ext cx="22517100" cy="10867184"/>
          </a:xfrm>
        </p:spPr>
        <p:txBody>
          <a:bodyPr>
            <a:normAutofit fontScale="32500" lnSpcReduction="20000"/>
          </a:bodyPr>
          <a:lstStyle/>
          <a:p>
            <a:pPr algn="just"/>
            <a:r>
              <a:rPr lang="cs-CZ" sz="9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Zákon č. 320/2001 Sb. o finanční kontrole</a:t>
            </a:r>
          </a:p>
          <a:p>
            <a:pPr marL="1600200" lvl="1" indent="-685800" algn="just">
              <a:buFontTx/>
              <a:buChar char="-"/>
            </a:pPr>
            <a:r>
              <a:rPr lang="cs-CZ" sz="9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§ 3 (1) c – VŘKS je součástí finanční kontroly; § 3 (1) c – systém VŘKS zahrnuje řídící kontrolu a interní audit,</a:t>
            </a:r>
          </a:p>
          <a:p>
            <a:pPr marL="1600200" lvl="1" indent="-685800" algn="just">
              <a:buFontTx/>
              <a:buChar char="-"/>
            </a:pPr>
            <a:r>
              <a:rPr lang="cs-CZ" sz="9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§ 5 (1) – při zavádění a řízení finanční kontroly v orgánech veřejné správy jejich vedoucí vycházejí z mezinárodně uznávaných standardů,</a:t>
            </a:r>
          </a:p>
          <a:p>
            <a:pPr marL="1600200" lvl="1" indent="-685800" algn="just">
              <a:buFontTx/>
              <a:buChar char="-"/>
            </a:pPr>
            <a:r>
              <a:rPr lang="cs-CZ" sz="9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§ 9</a:t>
            </a:r>
          </a:p>
          <a:p>
            <a:pPr marL="1600200" lvl="1" indent="-685800" algn="just">
              <a:buFontTx/>
              <a:buChar char="-"/>
            </a:pPr>
            <a:r>
              <a:rPr lang="cs-CZ" sz="9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(1) Územní samosprávné celky kontrolují podle tohoto zákona hospodaření s veřejnými prostředky u příspěvkových organizací ve své působnosti.</a:t>
            </a:r>
          </a:p>
          <a:p>
            <a:pPr marL="1600200" lvl="1" indent="-685800" algn="just">
              <a:buFontTx/>
              <a:buChar char="-"/>
            </a:pPr>
            <a:r>
              <a:rPr lang="cs-CZ" sz="9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(3) Územní samosprávné celky jsou povinny vytvořit systém finanční kontroly podle tohoto zákona, kterým zajistí finanční kontrolu jak svého hospodaření, tak i hospodaření svých organizačních složek a příspěvkových organizací ve své působnosti. Současně zajistí prověřování přiměřenosti a účinnosti tohoto systému a pravidelně, nejméně jednou ročně, jeho hodnocení. </a:t>
            </a:r>
          </a:p>
          <a:p>
            <a:pPr marL="1600200" lvl="1" indent="-685800" algn="just">
              <a:buFontTx/>
              <a:buChar char="-"/>
            </a:pPr>
            <a:r>
              <a:rPr lang="cs-CZ" sz="9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§ 25 – odpovědnost vedoucích orgánů státní správy za zavedení a fungování a ostatních vedoucích zaměstnanců těchto orgánů za fungování vnitřního kontrolního systému. Stanoví podrobněji co má VŘKS splňovat, ale jak toho dosáhnout uvádí jen stroze (rozdělení a určení kompetencí, dokladování). Určitý návod – § 28 (2) – co zjišťuje interní audit.</a:t>
            </a:r>
          </a:p>
          <a:p>
            <a:pPr algn="just"/>
            <a:r>
              <a:rPr lang="cs-CZ" sz="9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Vyhláška č. 416/2004 Sb., kterou se provádí zákon o finanční kontrole </a:t>
            </a:r>
            <a:r>
              <a:rPr lang="cs-CZ" sz="9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stanoví podrobnosti o kontrolních metodách a postupech.</a:t>
            </a:r>
          </a:p>
          <a:p>
            <a:pPr algn="just"/>
            <a:r>
              <a:rPr lang="cs-CZ" sz="9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Mezinárodní standardy – COSO I, COSO II</a:t>
            </a:r>
          </a:p>
          <a:p>
            <a:pPr algn="just"/>
            <a:r>
              <a:rPr lang="cs-CZ" sz="9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Nařízení, pravidla nebo metodická doporučení zřizovatele </a:t>
            </a:r>
            <a:r>
              <a:rPr lang="cs-CZ" sz="9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(zejm. </a:t>
            </a:r>
            <a:r>
              <a:rPr lang="cs-CZ" sz="9800" i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Návod na zavedení vnitřního řídícího a kontrolního systému v organizacích zřizovaných Krajem Vysočina, Pravidla Rady Kraje Vysočina č. 01/2019 ze dne 26. 2. 2019; Hodnocení fungování a efektivnosti vnitřního řídicího a kontrolního systému)</a:t>
            </a:r>
          </a:p>
          <a:p>
            <a:pPr algn="just"/>
            <a:r>
              <a:rPr lang="cs-CZ" sz="98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www.mfcr.cz</a:t>
            </a:r>
            <a:r>
              <a:rPr lang="cs-CZ" sz="9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9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stanoviska a odpovědi na dotazy CHJ</a:t>
            </a:r>
            <a:r>
              <a:rPr lang="cs-CZ" sz="9800" i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98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DB13AFF-E16E-477D-8760-D1C522FB286B}"/>
              </a:ext>
            </a:extLst>
          </p:cNvPr>
          <p:cNvSpPr txBox="1"/>
          <p:nvPr/>
        </p:nvSpPr>
        <p:spPr>
          <a:xfrm>
            <a:off x="626533" y="359906"/>
            <a:ext cx="22622934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7200" spc="-252" dirty="0">
                <a:solidFill>
                  <a:srgbClr val="0F44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Právní úprava</a:t>
            </a:r>
          </a:p>
        </p:txBody>
      </p:sp>
    </p:spTree>
    <p:extLst>
      <p:ext uri="{BB962C8B-B14F-4D97-AF65-F5344CB8AC3E}">
        <p14:creationId xmlns:p14="http://schemas.microsoft.com/office/powerpoint/2010/main" val="38008380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2976" y="2069430"/>
            <a:ext cx="22488524" cy="1057977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cs-CZ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Monitorování </a:t>
            </a:r>
            <a:r>
              <a:rPr lang="cs-CZ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znamená, že vnitřní kontrolní systém je periodicky sledován, ověřuje se jeho funkčnost, kvalita v daném časovém období a udržitelnost.</a:t>
            </a:r>
          </a:p>
          <a:p>
            <a:pPr algn="just"/>
            <a:r>
              <a:rPr lang="cs-CZ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Monitorování je zajištěno </a:t>
            </a:r>
          </a:p>
          <a:p>
            <a:pPr marL="685800" indent="-685800" algn="just">
              <a:buClrTx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prostřednictvím běžných pravidelně se opakujících operací (pravidelné řídicí a kontrolní činnosti jako následná kontrola, monitoring plnění opatření pro řízení rizik, hodnocení zaměstnanců, pravidelné reportování, monitorování žádostí o informace, vyřizování stížností atd.),</a:t>
            </a:r>
          </a:p>
          <a:p>
            <a:pPr marL="685800" indent="-685800" algn="just">
              <a:buClrTx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jednorázové monitorování – většinou formou dotazníků, různých šetření (zpětná vazba spokojenosti a potřeb klientů/zaměstnanců).</a:t>
            </a:r>
          </a:p>
          <a:p>
            <a:pPr algn="just">
              <a:buClrTx/>
            </a:pPr>
            <a:r>
              <a:rPr lang="cs-CZ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Monitorování vykonávají vedoucí zaměstnanci v rámci plnění svých povinností. Je vhodné tyto provozně organizační kompetence uvést v pracovní smlouvě a pracovní náplni vedoucích pracovníků.</a:t>
            </a:r>
          </a:p>
          <a:p>
            <a:pPr algn="just"/>
            <a:r>
              <a:rPr lang="cs-CZ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PKKV využívá nástroj </a:t>
            </a:r>
            <a:r>
              <a:rPr lang="cs-CZ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 – Manažerský informační systém</a:t>
            </a:r>
            <a:r>
              <a:rPr lang="cs-CZ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který poskytuje sledování plnění cíle, plnění finančního plánu, stav poptávky, informace o vytíženosti zaměstnanců, stav zakázek a objednávek v každé jeho fázi realizace.</a:t>
            </a:r>
          </a:p>
          <a:p>
            <a:pPr algn="just"/>
            <a:r>
              <a:rPr lang="cs-CZ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Významnou součástí komponenty „monitorování / evaluace“ je interní audit.</a:t>
            </a:r>
          </a:p>
          <a:p>
            <a:pPr algn="just"/>
            <a:r>
              <a:rPr lang="cs-CZ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Při zjišťování úrovně VŘKS kontrolující zkoumá, zda jsou všechny jeho prvky a principy </a:t>
            </a:r>
          </a:p>
          <a:p>
            <a:pPr algn="just"/>
            <a:r>
              <a:rPr lang="cs-CZ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ZAVEDENY, UPLATŇOVÁNY a RESPEKTOVÁNY.</a:t>
            </a:r>
          </a:p>
          <a:p>
            <a:pPr algn="just"/>
            <a:endParaRPr lang="cs-CZ" b="1" dirty="0"/>
          </a:p>
          <a:p>
            <a:pPr algn="l"/>
            <a:endParaRPr lang="cs-CZ" b="1" dirty="0">
              <a:solidFill>
                <a:srgbClr val="00B050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43C72B6-055C-4F46-B9ED-749378D38C02}"/>
              </a:ext>
            </a:extLst>
          </p:cNvPr>
          <p:cNvSpPr txBox="1"/>
          <p:nvPr/>
        </p:nvSpPr>
        <p:spPr>
          <a:xfrm>
            <a:off x="914400" y="571572"/>
            <a:ext cx="21827067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cs-CZ" sz="7200" spc="-252" dirty="0">
                <a:solidFill>
                  <a:srgbClr val="0F44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Komponenta MONITORING/EVALUACE</a:t>
            </a:r>
          </a:p>
        </p:txBody>
      </p:sp>
    </p:spTree>
    <p:extLst>
      <p:ext uri="{BB962C8B-B14F-4D97-AF65-F5344CB8AC3E}">
        <p14:creationId xmlns:p14="http://schemas.microsoft.com/office/powerpoint/2010/main" val="40306500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8FC3BCB-75B9-4639-B617-D915A4C7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07" y="1382775"/>
            <a:ext cx="21853393" cy="1233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3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C8FF188-262E-4497-B3D9-60E2A298B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734" y="319283"/>
            <a:ext cx="19168532" cy="1307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3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Fakta, výsledky, cíle"/>
          <p:cNvSpPr txBox="1">
            <a:spLocks noGrp="1"/>
          </p:cNvSpPr>
          <p:nvPr>
            <p:ph type="ctrTitle"/>
          </p:nvPr>
        </p:nvSpPr>
        <p:spPr>
          <a:xfrm>
            <a:off x="1270000" y="5930899"/>
            <a:ext cx="21844000" cy="4842395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cap="all"/>
            </a:lvl1pPr>
          </a:lstStyle>
          <a:p>
            <a:pPr>
              <a:lnSpc>
                <a:spcPct val="100000"/>
              </a:lnSpc>
            </a:pPr>
            <a:r>
              <a:rPr lang="cs-CZ" sz="9600" cap="none" dirty="0">
                <a:latin typeface="Calibri" panose="020F0502020204030204" pitchFamily="34" charset="0"/>
                <a:cs typeface="Calibri" panose="020F0502020204030204" pitchFamily="34" charset="0"/>
              </a:rPr>
              <a:t>Děkujeme za pozornost</a:t>
            </a:r>
            <a:br>
              <a:rPr lang="cs-CZ" sz="4400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4400" cap="none" dirty="0">
                <a:latin typeface="Calibri" panose="020F0502020204030204" pitchFamily="34" charset="0"/>
                <a:cs typeface="Calibri" panose="020F0502020204030204" pitchFamily="34" charset="0"/>
              </a:rPr>
              <a:t>Ing. Erika Šteflová, MBA</a:t>
            </a:r>
            <a:br>
              <a:rPr lang="cs-CZ" sz="4400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4400" cap="none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steflova@pkkv.cz</a:t>
            </a:r>
            <a:br>
              <a:rPr lang="cs-CZ" sz="4400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4400" cap="none" dirty="0">
                <a:latin typeface="Calibri" panose="020F0502020204030204" pitchFamily="34" charset="0"/>
                <a:cs typeface="Calibri" panose="020F0502020204030204" pitchFamily="34" charset="0"/>
              </a:rPr>
              <a:t>724 559 438</a:t>
            </a:r>
            <a:br>
              <a:rPr lang="cs-CZ" sz="4400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4400" cap="none" dirty="0">
                <a:latin typeface="Calibri" panose="020F0502020204030204" pitchFamily="34" charset="0"/>
                <a:cs typeface="Calibri" panose="020F0502020204030204" pitchFamily="34" charset="0"/>
              </a:rPr>
              <a:t>Mgr. Sylva Staníková</a:t>
            </a:r>
            <a:br>
              <a:rPr lang="cs-CZ" sz="4400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4400" cap="none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stanikova@pkkv.cz</a:t>
            </a:r>
            <a:br>
              <a:rPr lang="cs-CZ" sz="4400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4400" cap="none" dirty="0">
                <a:latin typeface="Calibri" panose="020F0502020204030204" pitchFamily="34" charset="0"/>
                <a:cs typeface="Calibri" panose="020F0502020204030204" pitchFamily="34" charset="0"/>
              </a:rPr>
              <a:t>736 473 809</a:t>
            </a:r>
            <a:endParaRPr sz="44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6" name="Projektová kancelář Kraje Vysočina,…"/>
          <p:cNvSpPr txBox="1">
            <a:spLocks noGrp="1"/>
          </p:cNvSpPr>
          <p:nvPr>
            <p:ph type="subTitle" sz="quarter" idx="1"/>
          </p:nvPr>
        </p:nvSpPr>
        <p:spPr>
          <a:xfrm>
            <a:off x="1447800" y="11106150"/>
            <a:ext cx="21666200" cy="147306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defRPr sz="4500">
                <a:solidFill>
                  <a:srgbClr val="D5D5D5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/>
              <a:t> Projektová </a:t>
            </a:r>
            <a:r>
              <a:rPr lang="cs-CZ" dirty="0"/>
              <a:t>kancelář Kraje </a:t>
            </a:r>
            <a:r>
              <a:rPr dirty="0"/>
              <a:t>Vysočina, </a:t>
            </a:r>
          </a:p>
          <a:p>
            <a:pPr>
              <a:defRPr sz="4500">
                <a:solidFill>
                  <a:srgbClr val="D5D5D5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/>
              <a:t>příspěvková organizace</a:t>
            </a:r>
          </a:p>
        </p:txBody>
      </p:sp>
    </p:spTree>
    <p:extLst>
      <p:ext uri="{BB962C8B-B14F-4D97-AF65-F5344CB8AC3E}">
        <p14:creationId xmlns:p14="http://schemas.microsoft.com/office/powerpoint/2010/main" val="24180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87FA0036-8652-48C7-92DF-303CC7140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304801"/>
            <a:ext cx="21844000" cy="1016000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STRATEGICKÉ PLÁNOVÁNÍ – jak naši vizi realizujeme</a:t>
            </a:r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81A26368-DB65-495F-A92D-6463E078ABD9}"/>
              </a:ext>
            </a:extLst>
          </p:cNvPr>
          <p:cNvSpPr/>
          <p:nvPr/>
        </p:nvSpPr>
        <p:spPr>
          <a:xfrm>
            <a:off x="8920715" y="3479066"/>
            <a:ext cx="4210494" cy="1338342"/>
          </a:xfrm>
          <a:prstGeom prst="ellipse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35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EC2BE558-A105-4786-9CCE-F4694E6E39AC}"/>
              </a:ext>
            </a:extLst>
          </p:cNvPr>
          <p:cNvSpPr/>
          <p:nvPr/>
        </p:nvSpPr>
        <p:spPr>
          <a:xfrm>
            <a:off x="8803758" y="1770699"/>
            <a:ext cx="4444409" cy="901650"/>
          </a:xfrm>
          <a:prstGeom prst="ellipse">
            <a:avLst/>
          </a:prstGeom>
          <a:noFill/>
          <a:ln w="12700" cap="flat">
            <a:solidFill>
              <a:srgbClr val="0070C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3500" b="1" i="0" u="none" strike="noStrike" cap="all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Montserrat Medium"/>
              </a:rPr>
              <a:t>zřizovatel</a:t>
            </a: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38420B9E-FE44-4575-8B9C-9149E2A616AB}"/>
              </a:ext>
            </a:extLst>
          </p:cNvPr>
          <p:cNvSpPr/>
          <p:nvPr/>
        </p:nvSpPr>
        <p:spPr>
          <a:xfrm>
            <a:off x="1528428" y="6783572"/>
            <a:ext cx="4444409" cy="901650"/>
          </a:xfrm>
          <a:prstGeom prst="ellipse">
            <a:avLst/>
          </a:prstGeom>
          <a:noFill/>
          <a:ln w="12700" cap="flat">
            <a:solidFill>
              <a:srgbClr val="0070C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3500" b="1" i="0" u="none" strike="noStrike" cap="all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Montserrat Medium"/>
              </a:rPr>
              <a:t>finance</a:t>
            </a: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04AAFB83-EC6B-4055-B569-29E5C1F38262}"/>
              </a:ext>
            </a:extLst>
          </p:cNvPr>
          <p:cNvSpPr/>
          <p:nvPr/>
        </p:nvSpPr>
        <p:spPr>
          <a:xfrm>
            <a:off x="8438706" y="4321511"/>
            <a:ext cx="6191694" cy="1659037"/>
          </a:xfrm>
          <a:prstGeom prst="ellipse">
            <a:avLst/>
          </a:prstGeom>
          <a:noFill/>
          <a:ln w="12700" cap="flat">
            <a:solidFill>
              <a:srgbClr val="0070C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3500" b="1" i="0" u="none" strike="noStrike" cap="all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Montserrat Medium"/>
              </a:rPr>
              <a:t>Strategie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3500" b="1" cap="al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Jak to dosáhneme?</a:t>
            </a: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46EFBE3D-533A-4F84-9172-7C1D141E9406}"/>
              </a:ext>
            </a:extLst>
          </p:cNvPr>
          <p:cNvSpPr/>
          <p:nvPr/>
        </p:nvSpPr>
        <p:spPr>
          <a:xfrm>
            <a:off x="15310885" y="2410503"/>
            <a:ext cx="6943060" cy="2416423"/>
          </a:xfrm>
          <a:prstGeom prst="ellipse">
            <a:avLst/>
          </a:prstGeom>
          <a:noFill/>
          <a:ln w="12700" cap="flat">
            <a:solidFill>
              <a:srgbClr val="0070C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3500" b="1" i="0" u="none" strike="noStrike" cap="all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Montserrat Medium"/>
              </a:rPr>
              <a:t>Vize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3500" b="1" cap="al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Čeho chceme v budoucnu dosáhnout</a:t>
            </a:r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DDA1740E-BCA3-4384-B733-DC35F297971A}"/>
              </a:ext>
            </a:extLst>
          </p:cNvPr>
          <p:cNvSpPr/>
          <p:nvPr/>
        </p:nvSpPr>
        <p:spPr>
          <a:xfrm>
            <a:off x="1229829" y="2785229"/>
            <a:ext cx="6073553" cy="1659037"/>
          </a:xfrm>
          <a:prstGeom prst="ellipse">
            <a:avLst/>
          </a:prstGeom>
          <a:noFill/>
          <a:ln w="12700" cap="flat">
            <a:solidFill>
              <a:srgbClr val="0070C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3500" b="1" i="0" u="none" strike="noStrike" cap="all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Montserrat Medium"/>
              </a:rPr>
              <a:t>Projektová kancelář</a:t>
            </a:r>
          </a:p>
        </p:txBody>
      </p:sp>
      <p:sp>
        <p:nvSpPr>
          <p:cNvPr id="14" name="Šipka: doprava 13">
            <a:extLst>
              <a:ext uri="{FF2B5EF4-FFF2-40B4-BE49-F238E27FC236}">
                <a16:creationId xmlns:a16="http://schemas.microsoft.com/office/drawing/2014/main" id="{C24945F9-4410-46B8-9D03-BBA442019799}"/>
              </a:ext>
            </a:extLst>
          </p:cNvPr>
          <p:cNvSpPr/>
          <p:nvPr/>
        </p:nvSpPr>
        <p:spPr>
          <a:xfrm>
            <a:off x="7303382" y="3465680"/>
            <a:ext cx="8007503" cy="298133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solidFill>
              <a:schemeClr val="accent4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35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A9B40EB2-2E6D-48CA-8E3C-C848E3DB9060}"/>
              </a:ext>
            </a:extLst>
          </p:cNvPr>
          <p:cNvCxnSpPr>
            <a:stCxn id="9" idx="2"/>
            <a:endCxn id="13" idx="0"/>
          </p:cNvCxnSpPr>
          <p:nvPr/>
        </p:nvCxnSpPr>
        <p:spPr>
          <a:xfrm flipH="1">
            <a:off x="4266606" y="2221524"/>
            <a:ext cx="4537152" cy="56370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Ovál 18">
            <a:extLst>
              <a:ext uri="{FF2B5EF4-FFF2-40B4-BE49-F238E27FC236}">
                <a16:creationId xmlns:a16="http://schemas.microsoft.com/office/drawing/2014/main" id="{0AB5215C-6DF5-42EF-B7B8-6EA474FE1619}"/>
              </a:ext>
            </a:extLst>
          </p:cNvPr>
          <p:cNvSpPr/>
          <p:nvPr/>
        </p:nvSpPr>
        <p:spPr>
          <a:xfrm>
            <a:off x="17563656" y="6804837"/>
            <a:ext cx="4444409" cy="901650"/>
          </a:xfrm>
          <a:prstGeom prst="ellipse">
            <a:avLst/>
          </a:prstGeom>
          <a:noFill/>
          <a:ln w="12700" cap="flat">
            <a:solidFill>
              <a:srgbClr val="0070C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3500" b="1" i="0" u="none" strike="noStrike" cap="all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Montserrat Medium"/>
              </a:rPr>
              <a:t>klient</a:t>
            </a:r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1DDF055C-44BF-47D0-B5D5-A3D38415F1DF}"/>
              </a:ext>
            </a:extLst>
          </p:cNvPr>
          <p:cNvSpPr/>
          <p:nvPr/>
        </p:nvSpPr>
        <p:spPr>
          <a:xfrm>
            <a:off x="6862724" y="6804837"/>
            <a:ext cx="4444409" cy="901650"/>
          </a:xfrm>
          <a:prstGeom prst="ellipse">
            <a:avLst/>
          </a:prstGeom>
          <a:noFill/>
          <a:ln w="12700" cap="flat">
            <a:solidFill>
              <a:srgbClr val="0070C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3500" b="1" i="0" u="none" strike="noStrike" cap="all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Montserrat Medium"/>
              </a:rPr>
              <a:t>personál</a:t>
            </a:r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AF671E9F-FA93-4576-BB0B-0BDC35E7F3A4}"/>
              </a:ext>
            </a:extLst>
          </p:cNvPr>
          <p:cNvSpPr/>
          <p:nvPr/>
        </p:nvSpPr>
        <p:spPr>
          <a:xfrm>
            <a:off x="12138837" y="6779458"/>
            <a:ext cx="4444409" cy="901650"/>
          </a:xfrm>
          <a:prstGeom prst="ellipse">
            <a:avLst/>
          </a:prstGeom>
          <a:noFill/>
          <a:ln w="12700" cap="flat">
            <a:solidFill>
              <a:srgbClr val="0070C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3500" b="1" i="0" u="none" strike="noStrike" cap="all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Montserrat Medium"/>
              </a:rPr>
              <a:t>produkt</a:t>
            </a:r>
          </a:p>
        </p:txBody>
      </p:sp>
      <p:sp>
        <p:nvSpPr>
          <p:cNvPr id="24" name="Obdélník: se zakulacenými rohy 23">
            <a:extLst>
              <a:ext uri="{FF2B5EF4-FFF2-40B4-BE49-F238E27FC236}">
                <a16:creationId xmlns:a16="http://schemas.microsoft.com/office/drawing/2014/main" id="{74A84D26-FA5E-4C7B-98E8-2B318A0E8038}"/>
              </a:ext>
            </a:extLst>
          </p:cNvPr>
          <p:cNvSpPr/>
          <p:nvPr/>
        </p:nvSpPr>
        <p:spPr>
          <a:xfrm>
            <a:off x="1701209" y="10160893"/>
            <a:ext cx="4444409" cy="709414"/>
          </a:xfrm>
          <a:prstGeom prst="round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3500" b="0" i="0" u="none" strike="noStrike" cap="all" spc="0" normalizeH="0" baseline="0">
              <a:ln>
                <a:solidFill>
                  <a:schemeClr val="bg2"/>
                </a:solidFill>
              </a:ln>
              <a:solidFill>
                <a:srgbClr val="FFFFFF"/>
              </a:solidFill>
              <a:effectLst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5" name="Obdélník: se zakulacenými rohy 24">
            <a:extLst>
              <a:ext uri="{FF2B5EF4-FFF2-40B4-BE49-F238E27FC236}">
                <a16:creationId xmlns:a16="http://schemas.microsoft.com/office/drawing/2014/main" id="{EAE44C6E-5E56-4A53-96A9-988B45A8428D}"/>
              </a:ext>
            </a:extLst>
          </p:cNvPr>
          <p:cNvSpPr/>
          <p:nvPr/>
        </p:nvSpPr>
        <p:spPr>
          <a:xfrm>
            <a:off x="1209450" y="8331758"/>
            <a:ext cx="4936168" cy="4114602"/>
          </a:xfrm>
          <a:prstGeom prst="roundRect">
            <a:avLst/>
          </a:prstGeom>
          <a:noFill/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3500" b="0" i="0" u="none" strike="noStrike" cap="all" spc="0" normalizeH="0" baseline="0" dirty="0">
                <a:ln>
                  <a:solidFill>
                    <a:schemeClr val="bg2">
                      <a:lumMod val="50000"/>
                    </a:schemeClr>
                  </a:solidFill>
                </a:ln>
                <a:noFill/>
                <a:effectLst/>
                <a:uFillTx/>
                <a:latin typeface="Calibri" panose="020F0502020204030204" pitchFamily="34" charset="0"/>
                <a:ea typeface="Montserrat Medium"/>
                <a:cs typeface="Calibri" panose="020F0502020204030204" pitchFamily="34" charset="0"/>
                <a:sym typeface="Montserrat Medium"/>
              </a:rPr>
              <a:t>RIZIKA</a:t>
            </a:r>
          </a:p>
          <a:p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NEDOSTATEK FINANCÍ</a:t>
            </a:r>
          </a:p>
          <a:p>
            <a:endParaRPr lang="cs-CZ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NEEFEKTIVNÍ VYNAKLÁDÁNÍ VÝDAJŮ</a:t>
            </a:r>
          </a:p>
          <a:p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ZNEUŽITÍ FINANČNÍCH PROSTŘEDKŮ</a:t>
            </a:r>
          </a:p>
        </p:txBody>
      </p:sp>
      <p:sp>
        <p:nvSpPr>
          <p:cNvPr id="26" name="Obdélník: se zakulacenými rohy 25">
            <a:extLst>
              <a:ext uri="{FF2B5EF4-FFF2-40B4-BE49-F238E27FC236}">
                <a16:creationId xmlns:a16="http://schemas.microsoft.com/office/drawing/2014/main" id="{55582B9C-9656-4164-B82B-D2C41F11569A}"/>
              </a:ext>
            </a:extLst>
          </p:cNvPr>
          <p:cNvSpPr/>
          <p:nvPr/>
        </p:nvSpPr>
        <p:spPr>
          <a:xfrm>
            <a:off x="6873067" y="8384585"/>
            <a:ext cx="4434066" cy="4686211"/>
          </a:xfrm>
          <a:prstGeom prst="roundRect">
            <a:avLst/>
          </a:prstGeom>
          <a:noFill/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cs-CZ" sz="3500" cap="all" dirty="0">
                <a:ln>
                  <a:solidFill>
                    <a:schemeClr val="bg2">
                      <a:lumMod val="50000"/>
                    </a:schemeClr>
                  </a:solidFill>
                </a:ln>
                <a:noFill/>
                <a:latin typeface="Calibri" panose="020F0502020204030204" pitchFamily="34" charset="0"/>
                <a:cs typeface="Calibri" panose="020F0502020204030204" pitchFamily="34" charset="0"/>
              </a:rPr>
              <a:t>RIZIKA</a:t>
            </a:r>
          </a:p>
          <a:p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ZASTUPITELNOST</a:t>
            </a:r>
          </a:p>
          <a:p>
            <a:endParaRPr lang="cs-CZ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CHYBY PŘI VÝKONU ČINNOSTI</a:t>
            </a:r>
          </a:p>
          <a:p>
            <a:endParaRPr lang="cs-CZ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NEDOSTATEK PERSONÁLNÍCH KAPACIT</a:t>
            </a:r>
          </a:p>
        </p:txBody>
      </p:sp>
      <p:sp>
        <p:nvSpPr>
          <p:cNvPr id="27" name="Obdélník: se zakulacenými rohy 26">
            <a:extLst>
              <a:ext uri="{FF2B5EF4-FFF2-40B4-BE49-F238E27FC236}">
                <a16:creationId xmlns:a16="http://schemas.microsoft.com/office/drawing/2014/main" id="{EF17A759-0944-461A-9564-8A82D35FE1A7}"/>
              </a:ext>
            </a:extLst>
          </p:cNvPr>
          <p:cNvSpPr/>
          <p:nvPr/>
        </p:nvSpPr>
        <p:spPr>
          <a:xfrm>
            <a:off x="11956461" y="8384585"/>
            <a:ext cx="4711987" cy="5125016"/>
          </a:xfrm>
          <a:prstGeom prst="roundRect">
            <a:avLst/>
          </a:prstGeom>
          <a:noFill/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3500" b="0" i="0" u="none" strike="noStrike" cap="all" spc="0" normalizeH="0" baseline="0" dirty="0">
                <a:ln>
                  <a:solidFill>
                    <a:schemeClr val="bg2">
                      <a:lumMod val="50000"/>
                    </a:schemeClr>
                  </a:solidFill>
                </a:ln>
                <a:noFill/>
                <a:effectLst/>
                <a:uFillTx/>
                <a:latin typeface="Montserrat Medium"/>
                <a:ea typeface="Montserrat Medium"/>
                <a:cs typeface="Montserrat Medium"/>
                <a:sym typeface="Montserrat Medium"/>
              </a:rPr>
              <a:t>RIZIKA</a:t>
            </a:r>
          </a:p>
          <a:p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NEDOSTATEČNÁ POPTÁVKA PO SLUŽBĚ</a:t>
            </a:r>
          </a:p>
          <a:p>
            <a:endParaRPr lang="cs-CZ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SLUŽBA NENÍ VYKONÁVÁNA V SOULADU S LEGISLATIVOU</a:t>
            </a:r>
          </a:p>
        </p:txBody>
      </p:sp>
      <p:sp>
        <p:nvSpPr>
          <p:cNvPr id="28" name="Obdélník: se zakulacenými rohy 27">
            <a:extLst>
              <a:ext uri="{FF2B5EF4-FFF2-40B4-BE49-F238E27FC236}">
                <a16:creationId xmlns:a16="http://schemas.microsoft.com/office/drawing/2014/main" id="{69747E18-25FB-4AB3-A0B4-63C1E6324A38}"/>
              </a:ext>
            </a:extLst>
          </p:cNvPr>
          <p:cNvSpPr/>
          <p:nvPr/>
        </p:nvSpPr>
        <p:spPr>
          <a:xfrm>
            <a:off x="17211892" y="8504381"/>
            <a:ext cx="5365014" cy="3944342"/>
          </a:xfrm>
          <a:prstGeom prst="roundRect">
            <a:avLst/>
          </a:prstGeom>
          <a:noFill/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3500" b="0" i="0" u="none" strike="noStrike" cap="all" spc="0" normalizeH="0" baseline="0" dirty="0">
                <a:ln>
                  <a:solidFill>
                    <a:schemeClr val="bg2">
                      <a:lumMod val="50000"/>
                    </a:schemeClr>
                  </a:solidFill>
                </a:ln>
                <a:noFill/>
                <a:effectLst/>
                <a:uFillTx/>
                <a:latin typeface="Montserrat Medium"/>
                <a:ea typeface="Montserrat Medium"/>
                <a:cs typeface="Montserrat Medium"/>
                <a:sym typeface="Montserrat Medium"/>
              </a:rPr>
              <a:t>RIZIKA</a:t>
            </a:r>
          </a:p>
          <a:p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CHYBÍ INFORMOVANOST KLIENTA O SLUŽBĚ</a:t>
            </a:r>
          </a:p>
          <a:p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POTŘEBA KLIENTA JE ODLIŠNÁ OD NABÍDKY POSKYTOVATELE</a:t>
            </a:r>
          </a:p>
        </p:txBody>
      </p:sp>
      <p:cxnSp>
        <p:nvCxnSpPr>
          <p:cNvPr id="30" name="Přímá spojnice se šipkou 29">
            <a:extLst>
              <a:ext uri="{FF2B5EF4-FFF2-40B4-BE49-F238E27FC236}">
                <a16:creationId xmlns:a16="http://schemas.microsoft.com/office/drawing/2014/main" id="{B5E2085D-DFBC-4950-8DF1-E36A77BC9FB0}"/>
              </a:ext>
            </a:extLst>
          </p:cNvPr>
          <p:cNvCxnSpPr>
            <a:stCxn id="11" idx="2"/>
            <a:endCxn id="10" idx="0"/>
          </p:cNvCxnSpPr>
          <p:nvPr/>
        </p:nvCxnSpPr>
        <p:spPr>
          <a:xfrm flipH="1">
            <a:off x="3750633" y="5151030"/>
            <a:ext cx="4688073" cy="163254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>
            <a:extLst>
              <a:ext uri="{FF2B5EF4-FFF2-40B4-BE49-F238E27FC236}">
                <a16:creationId xmlns:a16="http://schemas.microsoft.com/office/drawing/2014/main" id="{08F2E84E-1F62-47CA-9F32-BF13C366BFD3}"/>
              </a:ext>
            </a:extLst>
          </p:cNvPr>
          <p:cNvCxnSpPr>
            <a:cxnSpLocks/>
          </p:cNvCxnSpPr>
          <p:nvPr/>
        </p:nvCxnSpPr>
        <p:spPr>
          <a:xfrm flipH="1">
            <a:off x="9378949" y="5887124"/>
            <a:ext cx="450481" cy="86430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se šipkou 33">
            <a:extLst>
              <a:ext uri="{FF2B5EF4-FFF2-40B4-BE49-F238E27FC236}">
                <a16:creationId xmlns:a16="http://schemas.microsoft.com/office/drawing/2014/main" id="{731758DB-10B8-4528-8114-FE6A7E61FEF0}"/>
              </a:ext>
            </a:extLst>
          </p:cNvPr>
          <p:cNvCxnSpPr/>
          <p:nvPr/>
        </p:nvCxnSpPr>
        <p:spPr>
          <a:xfrm>
            <a:off x="13126779" y="5887124"/>
            <a:ext cx="695547" cy="86296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35">
            <a:extLst>
              <a:ext uri="{FF2B5EF4-FFF2-40B4-BE49-F238E27FC236}">
                <a16:creationId xmlns:a16="http://schemas.microsoft.com/office/drawing/2014/main" id="{60E1ED51-B1DE-4AB7-B5F2-8AA3308E6A81}"/>
              </a:ext>
            </a:extLst>
          </p:cNvPr>
          <p:cNvCxnSpPr>
            <a:stCxn id="11" idx="6"/>
          </p:cNvCxnSpPr>
          <p:nvPr/>
        </p:nvCxnSpPr>
        <p:spPr>
          <a:xfrm>
            <a:off x="14630400" y="5151030"/>
            <a:ext cx="4688073" cy="158894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se šipkou 37">
            <a:extLst>
              <a:ext uri="{FF2B5EF4-FFF2-40B4-BE49-F238E27FC236}">
                <a16:creationId xmlns:a16="http://schemas.microsoft.com/office/drawing/2014/main" id="{370F6B4B-B6B3-4BCB-856F-889799752D5C}"/>
              </a:ext>
            </a:extLst>
          </p:cNvPr>
          <p:cNvCxnSpPr>
            <a:endCxn id="11" idx="1"/>
          </p:cNvCxnSpPr>
          <p:nvPr/>
        </p:nvCxnSpPr>
        <p:spPr>
          <a:xfrm>
            <a:off x="6535182" y="4148237"/>
            <a:ext cx="2810277" cy="4162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se šipkou 39">
            <a:extLst>
              <a:ext uri="{FF2B5EF4-FFF2-40B4-BE49-F238E27FC236}">
                <a16:creationId xmlns:a16="http://schemas.microsoft.com/office/drawing/2014/main" id="{675D5D6E-7F1F-41AE-A22F-55F5AC145BD9}"/>
              </a:ext>
            </a:extLst>
          </p:cNvPr>
          <p:cNvCxnSpPr>
            <a:stCxn id="11" idx="7"/>
          </p:cNvCxnSpPr>
          <p:nvPr/>
        </p:nvCxnSpPr>
        <p:spPr>
          <a:xfrm flipV="1">
            <a:off x="13723647" y="4246782"/>
            <a:ext cx="2042077" cy="3176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se šipkou 41">
            <a:extLst>
              <a:ext uri="{FF2B5EF4-FFF2-40B4-BE49-F238E27FC236}">
                <a16:creationId xmlns:a16="http://schemas.microsoft.com/office/drawing/2014/main" id="{34F82CDB-6E4F-4916-ABAD-031F30CD945F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3677534" y="7634969"/>
            <a:ext cx="0" cy="6967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se šipkou 45">
            <a:extLst>
              <a:ext uri="{FF2B5EF4-FFF2-40B4-BE49-F238E27FC236}">
                <a16:creationId xmlns:a16="http://schemas.microsoft.com/office/drawing/2014/main" id="{4EF55F41-363C-4A66-97E7-B05BADB9A660}"/>
              </a:ext>
            </a:extLst>
          </p:cNvPr>
          <p:cNvCxnSpPr>
            <a:cxnSpLocks/>
          </p:cNvCxnSpPr>
          <p:nvPr/>
        </p:nvCxnSpPr>
        <p:spPr>
          <a:xfrm flipV="1">
            <a:off x="19894399" y="7745390"/>
            <a:ext cx="0" cy="7496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se šipkou 46">
            <a:extLst>
              <a:ext uri="{FF2B5EF4-FFF2-40B4-BE49-F238E27FC236}">
                <a16:creationId xmlns:a16="http://schemas.microsoft.com/office/drawing/2014/main" id="{73117A25-0664-4B7E-81DC-183A6E3C996D}"/>
              </a:ext>
            </a:extLst>
          </p:cNvPr>
          <p:cNvCxnSpPr>
            <a:cxnSpLocks/>
          </p:cNvCxnSpPr>
          <p:nvPr/>
        </p:nvCxnSpPr>
        <p:spPr>
          <a:xfrm flipV="1">
            <a:off x="14312455" y="7634969"/>
            <a:ext cx="0" cy="7496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se šipkou 47">
            <a:extLst>
              <a:ext uri="{FF2B5EF4-FFF2-40B4-BE49-F238E27FC236}">
                <a16:creationId xmlns:a16="http://schemas.microsoft.com/office/drawing/2014/main" id="{195FDB89-F079-4123-B0C2-6FF1BB8CEABE}"/>
              </a:ext>
            </a:extLst>
          </p:cNvPr>
          <p:cNvCxnSpPr>
            <a:cxnSpLocks/>
            <a:endCxn id="21" idx="4"/>
          </p:cNvCxnSpPr>
          <p:nvPr/>
        </p:nvCxnSpPr>
        <p:spPr>
          <a:xfrm flipV="1">
            <a:off x="9084928" y="7706487"/>
            <a:ext cx="1" cy="6780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53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FE6A8B-8FBD-4FDF-9354-B402F580A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Právní rámec zřízení organizace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54E1B62-9E38-4A9B-B4A6-617DC822D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2933" y="2573868"/>
            <a:ext cx="21844000" cy="9973733"/>
          </a:xfrm>
        </p:spPr>
        <p:txBody>
          <a:bodyPr>
            <a:normAutofit/>
          </a:bodyPr>
          <a:lstStyle/>
          <a:p>
            <a:pPr marL="355600" indent="-355600">
              <a:buFont typeface="Courier New" panose="02070309020205020404" pitchFamily="49" charset="0"/>
              <a:buChar char="o"/>
            </a:pPr>
            <a:r>
              <a:rPr lang="cs-CZ" sz="4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cs-CZ" sz="41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základě zřizovací listiny schválené usnesením Zastupitelstva Kraje Vysočina č. 0486/06/2015/ZK ze dne 10. 11. 2015 vydaná podle ustanovení §35 odst. 2 písm. j) </a:t>
            </a:r>
            <a:r>
              <a:rPr lang="cs-CZ" sz="4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zákona č. 129/2000 Sb., o krajích (krajské zřízení), ve znění pozdějších předpisů</a:t>
            </a:r>
            <a:r>
              <a:rPr lang="cs-CZ" sz="41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v souladu s ustanovením § 27 </a:t>
            </a:r>
            <a:r>
              <a:rPr lang="cs-CZ" sz="4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zákona č. 250/2000 Sb., o rozpočtových pravidlech územních rozpočtů, ve znění pozdějších předpisů.</a:t>
            </a:r>
          </a:p>
          <a:p>
            <a:pPr marL="0" indent="0" defTabSz="825500" hangingPunct="0">
              <a:spcBef>
                <a:spcPts val="0"/>
              </a:spcBef>
              <a:buClrTx/>
              <a:buSzTx/>
              <a:buNone/>
            </a:pPr>
            <a:endParaRPr lang="cs-CZ" sz="4400" dirty="0"/>
          </a:p>
          <a:p>
            <a:pPr marL="355600" indent="0" defTabSz="825500" hangingPunct="0">
              <a:spcBef>
                <a:spcPts val="0"/>
              </a:spcBef>
              <a:buClrTx/>
              <a:buSzTx/>
              <a:buNone/>
            </a:pPr>
            <a:r>
              <a:rPr lang="cs-CZ" sz="41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 zřizovací listině je definován předmět hlavní činnosti.</a:t>
            </a:r>
          </a:p>
          <a:p>
            <a:pPr marL="355600" indent="0" defTabSz="825500" hangingPunct="0">
              <a:spcBef>
                <a:spcPts val="0"/>
              </a:spcBef>
              <a:buClrTx/>
              <a:buSzTx/>
              <a:buNone/>
            </a:pPr>
            <a:r>
              <a:rPr lang="cs-CZ" sz="41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Projektová kanceláře je oprávněna k provozování doplňkové činnosti </a:t>
            </a:r>
          </a:p>
          <a:p>
            <a:pPr marL="355600" indent="0" defTabSz="825500" hangingPunct="0">
              <a:spcBef>
                <a:spcPts val="0"/>
              </a:spcBef>
              <a:buClrTx/>
              <a:buSzTx/>
              <a:buNone/>
            </a:pPr>
            <a:r>
              <a:rPr lang="cs-CZ" sz="41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Výroba, obchod a služby neuvedené v přílohách 1 až 3 živnostenského zákona, </a:t>
            </a:r>
          </a:p>
          <a:p>
            <a:pPr marL="355600" indent="0" defTabSz="825500" hangingPunct="0">
              <a:spcBef>
                <a:spcPts val="0"/>
              </a:spcBef>
              <a:buClrTx/>
              <a:buSzTx/>
              <a:buNone/>
            </a:pPr>
            <a:r>
              <a:rPr lang="cs-CZ" sz="41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Činnost účetních poradců, vedení účetnictví, vedení daňové evidence.</a:t>
            </a:r>
          </a:p>
          <a:p>
            <a:pPr marL="355600" indent="0" defTabSz="825500" hangingPunct="0">
              <a:spcBef>
                <a:spcPts val="0"/>
              </a:spcBef>
              <a:buClrTx/>
              <a:buSzTx/>
              <a:buNone/>
            </a:pPr>
            <a:r>
              <a:rPr lang="cs-CZ" sz="41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Nejsme plátci DPH.</a:t>
            </a:r>
          </a:p>
          <a:p>
            <a:pPr marL="355600" indent="0">
              <a:buFont typeface="Courier New" panose="02070309020205020404" pitchFamily="49" charset="0"/>
              <a:buChar char="o"/>
            </a:pPr>
            <a:endParaRPr lang="cs-CZ" sz="41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41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72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48FF69-D022-48A3-99DF-24A96D85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237281"/>
            <a:ext cx="21844000" cy="1557437"/>
          </a:xfrm>
        </p:spPr>
        <p:txBody>
          <a:bodyPr/>
          <a:lstStyle/>
          <a:p>
            <a:r>
              <a:rPr lang="cs-CZ" dirty="0"/>
              <a:t>Odpovědnost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7C704B9-4276-4A21-8DF0-447BD34C1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000" y="2133600"/>
            <a:ext cx="21844000" cy="10566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Občanskoprávní odpovědnost </a:t>
            </a:r>
            <a:endParaRPr lang="cs-CZ" sz="40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41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Jedná se o odpovědnost za způsobenou škodu, přičemž pro PKKV připadá do úvahy zejména: </a:t>
            </a:r>
          </a:p>
          <a:p>
            <a:pPr lvl="0"/>
            <a:r>
              <a:rPr lang="cs-CZ" sz="41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škoda způsobená informací, nebo radou,</a:t>
            </a:r>
          </a:p>
          <a:p>
            <a:pPr lvl="0"/>
            <a:r>
              <a:rPr lang="cs-CZ" sz="41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škoda způsobená porušením zákona nebo smluvní povinnosti.</a:t>
            </a:r>
          </a:p>
          <a:p>
            <a:pPr marL="0" lvl="0" indent="0">
              <a:buNone/>
            </a:pPr>
            <a:r>
              <a:rPr lang="cs-CZ" sz="41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pohledu obou těchto odpovědností je zásadní přesná a úplná definice předmětu uzavřené smlouvy.</a:t>
            </a:r>
          </a:p>
          <a:p>
            <a:pPr marL="0" indent="0">
              <a:buNone/>
            </a:pPr>
            <a:r>
              <a:rPr lang="cs-CZ" sz="4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PKKV má sjednáno na výše uvedené pojištění odpovědnosti za způsobenou škodu do výše 1 mil. Kč.</a:t>
            </a:r>
          </a:p>
          <a:p>
            <a:pPr marL="0" indent="0">
              <a:buNone/>
            </a:pPr>
            <a:endParaRPr lang="cs-CZ" sz="41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Trestní odpovědnost</a:t>
            </a:r>
            <a:endParaRPr lang="cs-CZ" sz="40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41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PKKV, jako právnická osoba, je trestně odpovědná podle zákona č. 418/2011 Sb., o trestní odpovědnosti právnických osob a řízení proti nim. To znamená, že se jí přisuzují trestné činy, které by spáchal statutární orgán, vedoucí pracovníci vykovávající řídící nebo kontrolní činnost, řadoví zaměstnanci při výkonu své pracovní činnosti. </a:t>
            </a:r>
          </a:p>
          <a:p>
            <a:pPr marL="0" indent="0">
              <a:buNone/>
            </a:pPr>
            <a:r>
              <a:rPr lang="cs-CZ" sz="41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Trestní jednání těchto osob musí být spácháno úmyslně, nestanoví-li trestní zákon výslovně, že určitého trestného činu se lze dopustit i z nedbalosti.</a:t>
            </a:r>
          </a:p>
        </p:txBody>
      </p:sp>
    </p:spTree>
    <p:extLst>
      <p:ext uri="{BB962C8B-B14F-4D97-AF65-F5344CB8AC3E}">
        <p14:creationId xmlns:p14="http://schemas.microsoft.com/office/powerpoint/2010/main" val="238948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5CD3AF-6787-4AA7-9427-FB64A97A1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PRODUKT/ČINNOST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0FFB723-4F18-42F4-A0D7-469FE53AE7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EB0952D-BC9C-494E-96DA-AE7E369526C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83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B7346A6-6E26-4A6D-9187-89F94D7E8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333" y="76636"/>
            <a:ext cx="19405600" cy="1363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3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2D6C6BF0-D30B-4CCA-897F-FC3BC7A9691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33896" y="3796748"/>
            <a:ext cx="21844000" cy="3910013"/>
          </a:xfrm>
        </p:spPr>
        <p:txBody>
          <a:bodyPr>
            <a:normAutofit/>
          </a:bodyPr>
          <a:lstStyle/>
          <a:p>
            <a:r>
              <a:rPr lang="cs-CZ" sz="44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Čím zdravější je jádro organizace, tím kvalitnější veřejné služby dokáže poskytnout.</a:t>
            </a:r>
          </a:p>
          <a:p>
            <a:r>
              <a:rPr lang="cs-CZ" sz="44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PKKV přispívá k nastavení a udržení zdravého jádra chodu organizace. </a:t>
            </a:r>
          </a:p>
          <a:p>
            <a:r>
              <a:rPr lang="cs-CZ" sz="4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„Odbřemeňujeme“ vedení organizace od vysokých administrativních nároků ve prospěch poskytování odborné veřejné služby. </a:t>
            </a:r>
            <a:endParaRPr lang="cs-CZ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24808C7E-8037-409B-BD6C-36E4A2965108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360017" y="584063"/>
            <a:ext cx="21844000" cy="127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7600" spc="-252" dirty="0">
                <a:solidFill>
                  <a:srgbClr val="0F448D"/>
                </a:solidFill>
              </a:rPr>
              <a:t>Proč to děláme?</a:t>
            </a:r>
          </a:p>
        </p:txBody>
      </p:sp>
    </p:spTree>
    <p:extLst>
      <p:ext uri="{BB962C8B-B14F-4D97-AF65-F5344CB8AC3E}">
        <p14:creationId xmlns:p14="http://schemas.microsoft.com/office/powerpoint/2010/main" val="45864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22_ColorGradient">
  <a:themeElements>
    <a:clrScheme name="22_ColorGradient">
      <a:dk1>
        <a:srgbClr val="810092"/>
      </a:dk1>
      <a:lt1>
        <a:srgbClr val="929292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2_ColorGradient">
      <a:majorFont>
        <a:latin typeface="Avenir Next Demi Bold"/>
        <a:ea typeface="Avenir Next Demi Bold"/>
        <a:cs typeface="Avenir Next Demi Bold"/>
      </a:majorFont>
      <a:minorFont>
        <a:latin typeface="Montserrat ExtraBold"/>
        <a:ea typeface="Montserrat ExtraBold"/>
        <a:cs typeface="Montserrat ExtraBold"/>
      </a:minorFont>
    </a:fontScheme>
    <a:fmtScheme name="22_Color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Montserrat Medium"/>
            <a:ea typeface="Montserrat Medium"/>
            <a:cs typeface="Montserrat Medium"/>
            <a:sym typeface="Montserra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929292"/>
            </a:solidFill>
            <a:effectLst/>
            <a:uFillTx/>
            <a:latin typeface="Montserrat Medium"/>
            <a:ea typeface="Montserrat Medium"/>
            <a:cs typeface="Montserrat Medium"/>
            <a:sym typeface="Montserra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3_ColorGradient">
  <a:themeElements>
    <a:clrScheme name="22_ColorGradient">
      <a:dk1>
        <a:srgbClr val="810092"/>
      </a:dk1>
      <a:lt1>
        <a:srgbClr val="929292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2_ColorGradient">
      <a:majorFont>
        <a:latin typeface="Avenir Next Demi Bold"/>
        <a:ea typeface="Avenir Next Demi Bold"/>
        <a:cs typeface="Avenir Next Demi Bold"/>
      </a:majorFont>
      <a:minorFont>
        <a:latin typeface="Montserrat ExtraBold"/>
        <a:ea typeface="Montserrat ExtraBold"/>
        <a:cs typeface="Montserrat ExtraBold"/>
      </a:minorFont>
    </a:fontScheme>
    <a:fmtScheme name="22_Color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Montserrat Medium"/>
            <a:ea typeface="Montserrat Medium"/>
            <a:cs typeface="Montserrat Medium"/>
            <a:sym typeface="Montserra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929292"/>
            </a:solidFill>
            <a:effectLst/>
            <a:uFillTx/>
            <a:latin typeface="Montserrat Medium"/>
            <a:ea typeface="Montserrat Medium"/>
            <a:cs typeface="Montserrat Medium"/>
            <a:sym typeface="Montserra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2_ColorGradient">
  <a:themeElements>
    <a:clrScheme name="22_ColorGradien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2_ColorGradient">
      <a:majorFont>
        <a:latin typeface="Avenir Next Demi Bold"/>
        <a:ea typeface="Avenir Next Demi Bold"/>
        <a:cs typeface="Avenir Next Demi Bold"/>
      </a:majorFont>
      <a:minorFont>
        <a:latin typeface="Montserrat ExtraBold"/>
        <a:ea typeface="Montserrat ExtraBold"/>
        <a:cs typeface="Montserrat ExtraBold"/>
      </a:minorFont>
    </a:fontScheme>
    <a:fmtScheme name="22_Color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Montserrat Medium"/>
            <a:ea typeface="Montserrat Medium"/>
            <a:cs typeface="Montserrat Medium"/>
            <a:sym typeface="Montserra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929292"/>
            </a:solidFill>
            <a:effectLst/>
            <a:uFillTx/>
            <a:latin typeface="Montserrat Medium"/>
            <a:ea typeface="Montserrat Medium"/>
            <a:cs typeface="Montserrat Medium"/>
            <a:sym typeface="Montserra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11027</TotalTime>
  <Words>3342</Words>
  <Application>Microsoft Office PowerPoint</Application>
  <PresentationFormat>Vlastní</PresentationFormat>
  <Paragraphs>337</Paragraphs>
  <Slides>34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13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34</vt:i4>
      </vt:variant>
    </vt:vector>
  </HeadingPairs>
  <TitlesOfParts>
    <vt:vector size="49" baseType="lpstr">
      <vt:lpstr>Arial</vt:lpstr>
      <vt:lpstr>Avenir Next Demi Bold</vt:lpstr>
      <vt:lpstr>Avenir Next Medium</vt:lpstr>
      <vt:lpstr>Avenir Next Regular</vt:lpstr>
      <vt:lpstr>Calibri</vt:lpstr>
      <vt:lpstr>Courier New</vt:lpstr>
      <vt:lpstr>Helvetica Neue</vt:lpstr>
      <vt:lpstr>Montserrat Bold</vt:lpstr>
      <vt:lpstr>Montserrat ExtraBold</vt:lpstr>
      <vt:lpstr>Montserrat Medium</vt:lpstr>
      <vt:lpstr>Montserrat Regular</vt:lpstr>
      <vt:lpstr>Montserrat SemiBold</vt:lpstr>
      <vt:lpstr>Wingdings</vt:lpstr>
      <vt:lpstr>22_ColorGradient</vt:lpstr>
      <vt:lpstr>23_ColorGradient</vt:lpstr>
      <vt:lpstr>PŘEDSTAVENÍ  Projektové kanceláře Kraje Vysočina, příspěvková organizace</vt:lpstr>
      <vt:lpstr>ZŘÍZENÍ ORGANIZACE</vt:lpstr>
      <vt:lpstr>PŘEDSTAVENÍ ORGANIZACE</vt:lpstr>
      <vt:lpstr>STRATEGICKÉ PLÁNOVÁNÍ – jak naši vizi realizujeme</vt:lpstr>
      <vt:lpstr>Právní rámec zřízení organizace</vt:lpstr>
      <vt:lpstr>Odpovědnost</vt:lpstr>
      <vt:lpstr>PRODUKT/ČINNOST</vt:lpstr>
      <vt:lpstr>Prezentace aplikace PowerPoint</vt:lpstr>
      <vt:lpstr>Prezentace aplikace PowerPoint</vt:lpstr>
      <vt:lpstr>  Právní rámec - veřejná podpora a sdílené činnosti</vt:lpstr>
      <vt:lpstr>FINANCE</vt:lpstr>
      <vt:lpstr>Prezentace aplikace PowerPoint</vt:lpstr>
      <vt:lpstr>Prezentace aplikace PowerPoint</vt:lpstr>
      <vt:lpstr>Právní rámec</vt:lpstr>
      <vt:lpstr>KLIENT</vt:lpstr>
      <vt:lpstr>Cílova skupina - KLIENT</vt:lpstr>
      <vt:lpstr>VNITŘNÍ ŘÍDICÍ KONTROLNÍ SYSTÉM PROJEKTOVÉ KANCELÁŘE KRAJE VYSOČINA</vt:lpstr>
      <vt:lpstr>Jak zavést funkční a udržitelný VŘKS v organizaci</vt:lpstr>
      <vt:lpstr>Prezentace aplikace PowerPoint</vt:lpstr>
      <vt:lpstr>Prezentace aplikace PowerPoint</vt:lpstr>
      <vt:lpstr>Hodnoty organizace a firemní kultura PKKV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Děkujeme za pozornost Ing. Erika Šteflová, MBA steflova@pkkv.cz 724 559 438 Mgr. Sylva Staníková stanikova@pkkv.cz 736 473 809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Fakta, výsledky, cíle</dc:title>
  <dc:creator>Šteflová Erika</dc:creator>
  <cp:lastModifiedBy>Markéta Páleníková</cp:lastModifiedBy>
  <cp:revision>127</cp:revision>
  <dcterms:modified xsi:type="dcterms:W3CDTF">2021-10-20T18:39:13Z</dcterms:modified>
</cp:coreProperties>
</file>