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7"/>
  </p:notesMasterIdLst>
  <p:sldIdLst>
    <p:sldId id="256" r:id="rId2"/>
    <p:sldId id="289" r:id="rId3"/>
    <p:sldId id="291" r:id="rId4"/>
    <p:sldId id="292" r:id="rId5"/>
    <p:sldId id="293" r:id="rId6"/>
    <p:sldId id="294" r:id="rId7"/>
    <p:sldId id="262" r:id="rId8"/>
    <p:sldId id="295" r:id="rId9"/>
    <p:sldId id="264" r:id="rId10"/>
    <p:sldId id="263" r:id="rId11"/>
    <p:sldId id="265" r:id="rId12"/>
    <p:sldId id="270" r:id="rId13"/>
    <p:sldId id="297" r:id="rId14"/>
    <p:sldId id="271" r:id="rId15"/>
    <p:sldId id="283" r:id="rId16"/>
    <p:sldId id="282" r:id="rId17"/>
    <p:sldId id="272" r:id="rId18"/>
    <p:sldId id="299" r:id="rId19"/>
    <p:sldId id="266" r:id="rId20"/>
    <p:sldId id="273" r:id="rId21"/>
    <p:sldId id="285" r:id="rId22"/>
    <p:sldId id="287" r:id="rId23"/>
    <p:sldId id="269" r:id="rId24"/>
    <p:sldId id="296" r:id="rId25"/>
    <p:sldId id="288"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0"/>
  </p:normalViewPr>
  <p:slideViewPr>
    <p:cSldViewPr snapToGrid="0">
      <p:cViewPr varScale="1">
        <p:scale>
          <a:sx n="110" d="100"/>
          <a:sy n="110" d="100"/>
        </p:scale>
        <p:origin x="42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1519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60948f88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60948f88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94ca8054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94ca80542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94ca8054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94ca8054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94ca80542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94ca80542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94ca8054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94ca8054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94ca80542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94ca80542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60948f88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60948f88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70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60948f88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60948f88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460948f8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460948f8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60948f88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60948f88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175274"/>
            <a:ext cx="8521200" cy="878685"/>
          </a:xfrm>
        </p:spPr>
        <p:txBody>
          <a:bodyPr anchor="t"/>
          <a:lstStyle>
            <a:lvl1pPr algn="l">
              <a:lnSpc>
                <a:spcPts val="3300"/>
              </a:lnSpc>
              <a:defRPr sz="33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877" y="3087302"/>
            <a:ext cx="8521200" cy="523873"/>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here to insert subtitle.</a:t>
            </a:r>
          </a:p>
        </p:txBody>
      </p:sp>
      <p:pic>
        <p:nvPicPr>
          <p:cNvPr id="10" name="Obrázek 9">
            <a:extLst>
              <a:ext uri="{FF2B5EF4-FFF2-40B4-BE49-F238E27FC236}">
                <a16:creationId xmlns:a16="http://schemas.microsoft.com/office/drawing/2014/main" id="{C36484A1-5FE2-4AC7-B186-C1E15EE77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0" y="310500"/>
            <a:ext cx="1148718" cy="77707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539034"/>
            <a:ext cx="3915001" cy="2403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3375000"/>
            <a:ext cx="3915000" cy="998999"/>
          </a:xfrm>
        </p:spPr>
        <p:txBody>
          <a:bodyPr lIns="0" tIns="0" rIns="0" bIns="0" numCol="1" spcCol="243000">
            <a:noAutofit/>
          </a:bodyPr>
          <a:lstStyle>
            <a:lvl1pPr algn="l">
              <a:lnSpc>
                <a:spcPts val="1350"/>
              </a:lnSpc>
              <a:defRPr sz="11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3051000"/>
            <a:ext cx="3915000" cy="270000"/>
          </a:xfrm>
        </p:spPr>
        <p:txBody>
          <a:bodyPr/>
          <a:lstStyle>
            <a:lvl1pPr>
              <a:lnSpc>
                <a:spcPts val="825"/>
              </a:lnSpc>
              <a:defRPr sz="7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3375000"/>
            <a:ext cx="3915000" cy="998999"/>
          </a:xfrm>
        </p:spPr>
        <p:txBody>
          <a:bodyPr lIns="0" tIns="0" rIns="0" bIns="0" numCol="1" spcCol="243000">
            <a:noAutofit/>
          </a:bodyPr>
          <a:lstStyle>
            <a:lvl1pPr algn="l">
              <a:lnSpc>
                <a:spcPts val="1350"/>
              </a:lnSpc>
              <a:defRPr sz="11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3051000"/>
            <a:ext cx="3915000" cy="270000"/>
          </a:xfrm>
        </p:spPr>
        <p:txBody>
          <a:bodyPr/>
          <a:lstStyle>
            <a:lvl1pPr>
              <a:lnSpc>
                <a:spcPts val="825"/>
              </a:lnSpc>
              <a:defRPr sz="7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539034"/>
            <a:ext cx="3915001" cy="2403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1FF7BBC3-4942-4748-BDEB-393A88A26C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17229866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pic>
        <p:nvPicPr>
          <p:cNvPr id="5" name="Obrázek 4">
            <a:extLst>
              <a:ext uri="{FF2B5EF4-FFF2-40B4-BE49-F238E27FC236}">
                <a16:creationId xmlns:a16="http://schemas.microsoft.com/office/drawing/2014/main" id="{A17F7BCE-DD2D-4B15-B525-A4DDC38CF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72389077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verse slide with image">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00" y="4671000"/>
            <a:ext cx="5940000" cy="189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00" y="4671000"/>
            <a:ext cx="189000" cy="189000"/>
          </a:xfrm>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8" name="Zástupný symbol pro obrázek 7"/>
          <p:cNvSpPr>
            <a:spLocks noGrp="1"/>
          </p:cNvSpPr>
          <p:nvPr>
            <p:ph type="pic" sz="quarter" idx="12" hasCustomPrompt="1"/>
          </p:nvPr>
        </p:nvSpPr>
        <p:spPr>
          <a:xfrm>
            <a:off x="0" y="1"/>
            <a:ext cx="9144000" cy="43815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92E47129-CD29-4FAB-AAFF-2F8F08274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069" y="4537864"/>
            <a:ext cx="662558" cy="448201"/>
          </a:xfrm>
          <a:prstGeom prst="rect">
            <a:avLst/>
          </a:prstGeom>
        </p:spPr>
      </p:pic>
    </p:spTree>
    <p:extLst>
      <p:ext uri="{BB962C8B-B14F-4D97-AF65-F5344CB8AC3E}">
        <p14:creationId xmlns:p14="http://schemas.microsoft.com/office/powerpoint/2010/main" val="196421176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UNI ECON slide">
    <p:bg>
      <p:bgPr>
        <a:solidFill>
          <a:srgbClr val="B9006E"/>
        </a:solidFill>
        <a:effectLst/>
      </p:bgPr>
    </p:bg>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CF0005C-D689-4DD6-A5D8-EA20231460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352" y="1514475"/>
            <a:ext cx="3149915" cy="2130824"/>
          </a:xfrm>
          <a:prstGeom prst="rect">
            <a:avLst/>
          </a:prstGeom>
        </p:spPr>
      </p:pic>
      <p:sp>
        <p:nvSpPr>
          <p:cNvPr id="3" name="Zástupný symbol pro zápatí 1"/>
          <p:cNvSpPr>
            <a:spLocks noGrp="1"/>
          </p:cNvSpPr>
          <p:nvPr>
            <p:ph type="ftr" sz="quarter" idx="10"/>
          </p:nvPr>
        </p:nvSpPr>
        <p:spPr>
          <a:xfrm>
            <a:off x="540000" y="4671000"/>
            <a:ext cx="5940000" cy="189000"/>
          </a:xfrm>
        </p:spPr>
        <p:txBody>
          <a:bodyPr/>
          <a:lstStyle>
            <a:lvl1pPr>
              <a:defRPr>
                <a:solidFill>
                  <a:srgbClr val="B9006E"/>
                </a:solidFill>
              </a:defRPr>
            </a:lvl1pPr>
          </a:lstStyle>
          <a:p>
            <a:r>
              <a:rPr lang="en-US" dirty="0"/>
              <a:t>Define footer – presentation title / department</a:t>
            </a:r>
          </a:p>
        </p:txBody>
      </p:sp>
      <p:sp>
        <p:nvSpPr>
          <p:cNvPr id="4" name="Zástupný symbol pro číslo snímku 2"/>
          <p:cNvSpPr>
            <a:spLocks noGrp="1"/>
          </p:cNvSpPr>
          <p:nvPr>
            <p:ph type="sldNum" sz="quarter" idx="11"/>
          </p:nvPr>
        </p:nvSpPr>
        <p:spPr>
          <a:xfrm>
            <a:off x="310500" y="4671000"/>
            <a:ext cx="189000" cy="189000"/>
          </a:xfrm>
        </p:spPr>
        <p:txBody>
          <a:bodyPr/>
          <a:lstStyle>
            <a:lvl1pPr>
              <a:defRPr>
                <a:solidFill>
                  <a:srgbClr val="B9006E"/>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021" y="1713809"/>
            <a:ext cx="6667566" cy="1728629"/>
          </a:xfrm>
          <a:prstGeom prst="rect">
            <a:avLst/>
          </a:prstGeom>
        </p:spPr>
      </p:pic>
      <p:sp>
        <p:nvSpPr>
          <p:cNvPr id="3" name="Zástupný symbol pro zápatí 1">
            <a:extLst>
              <a:ext uri="{FF2B5EF4-FFF2-40B4-BE49-F238E27FC236}">
                <a16:creationId xmlns:a16="http://schemas.microsoft.com/office/drawing/2014/main" id="{C44CE881-5C32-4D94-BD5B-1353FF61C8A8}"/>
              </a:ext>
            </a:extLst>
          </p:cNvPr>
          <p:cNvSpPr>
            <a:spLocks noGrp="1"/>
          </p:cNvSpPr>
          <p:nvPr>
            <p:ph type="ftr" sz="quarter" idx="10"/>
          </p:nvPr>
        </p:nvSpPr>
        <p:spPr>
          <a:xfrm>
            <a:off x="540000" y="4671000"/>
            <a:ext cx="5940000" cy="189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AE4DA97F-66A7-4782-958D-53BB7E421A13}"/>
              </a:ext>
            </a:extLst>
          </p:cNvPr>
          <p:cNvSpPr>
            <a:spLocks noGrp="1"/>
          </p:cNvSpPr>
          <p:nvPr>
            <p:ph type="sldNum" sz="quarter" idx="11"/>
          </p:nvPr>
        </p:nvSpPr>
        <p:spPr>
          <a:xfrm>
            <a:off x="310500" y="4671000"/>
            <a:ext cx="189000" cy="189000"/>
          </a:xfrm>
        </p:spPr>
        <p:txBody>
          <a:bodyPr/>
          <a:lstStyle>
            <a:lvl1pPr>
              <a:defRPr>
                <a:solidFill>
                  <a:srgbClr val="0000DC"/>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4671000"/>
            <a:ext cx="5940000" cy="189000"/>
          </a:xfrm>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00" y="1269001"/>
            <a:ext cx="8064900" cy="3104999"/>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E4ED1EA-6D6D-4751-96EE-A54F4980D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1691229579"/>
      </p:ext>
    </p:extLst>
  </p:cSld>
  <p:clrMapOvr>
    <a:masterClrMapping/>
  </p:clrMapOvr>
  <p:hf sldNum="0" hdr="0" ft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pPr marL="0" lvl="0" indent="0" algn="r" rtl="0">
              <a:spcBef>
                <a:spcPts val="0"/>
              </a:spcBef>
              <a:spcAft>
                <a:spcPts val="0"/>
              </a:spcAft>
              <a:buNone/>
            </a:pPr>
            <a:fld id="{00000000-1234-1234-1234-123412341234}" type="slidenum">
              <a:rPr lang="en" smtClean="0"/>
              <a:t>‹#›</a:t>
            </a:fld>
            <a:endParaRPr lang="en"/>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175274"/>
            <a:ext cx="8521200" cy="878685"/>
          </a:xfrm>
        </p:spPr>
        <p:txBody>
          <a:bodyPr anchor="t"/>
          <a:lstStyle>
            <a:lvl1pPr algn="l">
              <a:lnSpc>
                <a:spcPts val="3300"/>
              </a:lnSpc>
              <a:defRPr sz="33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877" y="3087302"/>
            <a:ext cx="8521200" cy="523873"/>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here to insert subtitle.</a:t>
            </a:r>
          </a:p>
        </p:txBody>
      </p:sp>
      <p:pic>
        <p:nvPicPr>
          <p:cNvPr id="9" name="Obrázek 8">
            <a:extLst>
              <a:ext uri="{FF2B5EF4-FFF2-40B4-BE49-F238E27FC236}">
                <a16:creationId xmlns:a16="http://schemas.microsoft.com/office/drawing/2014/main" id="{7D02BBC8-BA18-446A-A9BA-BD711450F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0" y="310500"/>
            <a:ext cx="1140587" cy="771573"/>
          </a:xfrm>
          <a:prstGeom prst="rect">
            <a:avLst/>
          </a:prstGeom>
        </p:spPr>
      </p:pic>
    </p:spTree>
    <p:extLst>
      <p:ext uri="{BB962C8B-B14F-4D97-AF65-F5344CB8AC3E}">
        <p14:creationId xmlns:p14="http://schemas.microsoft.com/office/powerpoint/2010/main" val="39481167"/>
      </p:ext>
    </p:extLst>
  </p:cSld>
  <p:clrMapOvr>
    <a:masterClrMapping/>
  </p:clrMapOvr>
  <p:hf sldNum="0" hdr="0" ft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00" y="1269001"/>
            <a:ext cx="8064900" cy="3104999"/>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972001"/>
            <a:ext cx="8064104" cy="203682"/>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7E8EB499-B5B8-4411-8A5F-E98450293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40344282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972001"/>
            <a:ext cx="3915000" cy="203682"/>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540000"/>
            <a:ext cx="8064900" cy="338682"/>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967886"/>
            <a:ext cx="3915000" cy="203682"/>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00" y="1269001"/>
            <a:ext cx="3914999" cy="3105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8460" y="1267703"/>
            <a:ext cx="3914999" cy="3105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98AAC756-AFD3-4AD9-9CB6-A2C9F5EEB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3317168426"/>
      </p:ext>
    </p:extLst>
  </p:cSld>
  <p:clrMapOvr>
    <a:masterClrMapping/>
  </p:clrMapOvr>
  <p:hf sldNum="0" hdr="0" ft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353" y="1271306"/>
            <a:ext cx="3913810" cy="2922533"/>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544" y="4199753"/>
            <a:ext cx="3913809" cy="162000"/>
          </a:xfrm>
        </p:spPr>
        <p:txBody>
          <a:bodyPr anchor="ctr"/>
          <a:lstStyle>
            <a:lvl1pPr>
              <a:lnSpc>
                <a:spcPts val="825"/>
              </a:lnSpc>
              <a:defRPr sz="8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8460" y="1250268"/>
            <a:ext cx="3914999" cy="3105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D06ABEBC-1414-4D9D-9456-64352E0AE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2966739591"/>
      </p:ext>
    </p:extLst>
  </p:cSld>
  <p:clrMapOvr>
    <a:masterClrMapping/>
  </p:clrMapOvr>
  <p:hf sldNum="0" hdr="0" ft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269002"/>
            <a:ext cx="2483644" cy="1673033"/>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3310703"/>
            <a:ext cx="2484000" cy="1070798"/>
          </a:xfrm>
        </p:spPr>
        <p:txBody>
          <a:bodyPr lIns="0" tIns="0" rIns="0" bIns="0" numCol="1" spcCol="243000">
            <a:noAutofit/>
          </a:bodyPr>
          <a:lstStyle>
            <a:lvl1pPr algn="l">
              <a:lnSpc>
                <a:spcPts val="1350"/>
              </a:lnSpc>
              <a:defRPr sz="11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3310703"/>
            <a:ext cx="2484000" cy="1070798"/>
          </a:xfrm>
        </p:spPr>
        <p:txBody>
          <a:bodyPr lIns="0" tIns="0" rIns="0" bIns="0" numCol="1" spcCol="243000">
            <a:noAutofit/>
          </a:bodyPr>
          <a:lstStyle>
            <a:lvl1pPr algn="l">
              <a:lnSpc>
                <a:spcPts val="1350"/>
              </a:lnSpc>
              <a:defRPr sz="11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3310702"/>
            <a:ext cx="2484000" cy="1070798"/>
          </a:xfrm>
        </p:spPr>
        <p:txBody>
          <a:bodyPr lIns="0" tIns="0" rIns="0" bIns="0" numCol="1" spcCol="243000">
            <a:noAutofit/>
          </a:bodyPr>
          <a:lstStyle>
            <a:lvl1pPr algn="l">
              <a:lnSpc>
                <a:spcPts val="1350"/>
              </a:lnSpc>
              <a:defRPr sz="11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3018852"/>
            <a:ext cx="2483644" cy="162000"/>
          </a:xfrm>
        </p:spPr>
        <p:txBody>
          <a:bodyPr anchor="ctr"/>
          <a:lstStyle>
            <a:lvl1pPr>
              <a:lnSpc>
                <a:spcPts val="825"/>
              </a:lnSpc>
              <a:defRPr sz="8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3018852"/>
            <a:ext cx="2483644" cy="162000"/>
          </a:xfrm>
        </p:spPr>
        <p:txBody>
          <a:bodyPr anchor="ctr"/>
          <a:lstStyle>
            <a:lvl1pPr>
              <a:lnSpc>
                <a:spcPts val="825"/>
              </a:lnSpc>
              <a:defRPr sz="8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3018852"/>
            <a:ext cx="2483644" cy="162000"/>
          </a:xfrm>
        </p:spPr>
        <p:txBody>
          <a:bodyPr anchor="ctr"/>
          <a:lstStyle>
            <a:lvl1pPr>
              <a:lnSpc>
                <a:spcPts val="825"/>
              </a:lnSpc>
              <a:defRPr sz="8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269002"/>
            <a:ext cx="2483644" cy="1673033"/>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269002"/>
            <a:ext cx="2483644" cy="1673033"/>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972001"/>
            <a:ext cx="8064104" cy="203682"/>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540000"/>
            <a:ext cx="8064900" cy="338682"/>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1511ED70-4159-4340-8610-715880E63A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2713741071"/>
      </p:ext>
    </p:extLst>
  </p:cSld>
  <p:clrMapOvr>
    <a:masterClrMapping/>
  </p:clrMapOvr>
  <p:hf sldNum="0" hdr="0" ft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14" name="Zástupný symbol pro obsah 2"/>
          <p:cNvSpPr>
            <a:spLocks noGrp="1"/>
          </p:cNvSpPr>
          <p:nvPr>
            <p:ph idx="1" hasCustomPrompt="1"/>
          </p:nvPr>
        </p:nvSpPr>
        <p:spPr>
          <a:xfrm>
            <a:off x="4704160" y="519112"/>
            <a:ext cx="3900740" cy="385488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353" y="519113"/>
            <a:ext cx="3913810" cy="3674726"/>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544" y="4199753"/>
            <a:ext cx="3913809" cy="162000"/>
          </a:xfrm>
        </p:spPr>
        <p:txBody>
          <a:bodyPr anchor="ctr"/>
          <a:lstStyle>
            <a:lvl1pPr>
              <a:lnSpc>
                <a:spcPts val="825"/>
              </a:lnSpc>
              <a:defRPr sz="8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1B8642D8-D658-40BB-B4D2-E29CAE3850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2117383761"/>
      </p:ext>
    </p:extLst>
  </p:cSld>
  <p:clrMapOvr>
    <a:masterClrMapping/>
  </p:clrMapOvr>
  <p:hf sldNum="0" hdr="0" ft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pPr marL="0" lvl="0" indent="0" algn="r" rtl="0">
              <a:spcBef>
                <a:spcPts val="0"/>
              </a:spcBef>
              <a:spcAft>
                <a:spcPts val="0"/>
              </a:spcAft>
              <a:buNone/>
            </a:pPr>
            <a:fld id="{00000000-1234-1234-1234-123412341234}" type="slidenum">
              <a:rPr lang="en" smtClean="0"/>
              <a:t>‹#›</a:t>
            </a:fld>
            <a:endParaRPr lang="en"/>
          </a:p>
        </p:txBody>
      </p:sp>
      <p:sp>
        <p:nvSpPr>
          <p:cNvPr id="10" name="Zástupný symbol pro obsah 2"/>
          <p:cNvSpPr>
            <a:spLocks noGrp="1"/>
          </p:cNvSpPr>
          <p:nvPr>
            <p:ph idx="1" hasCustomPrompt="1"/>
          </p:nvPr>
        </p:nvSpPr>
        <p:spPr>
          <a:xfrm>
            <a:off x="540000" y="519112"/>
            <a:ext cx="8064900" cy="385488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772743CB-F148-49FE-83DC-5E159625F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4544631"/>
            <a:ext cx="644064" cy="435690"/>
          </a:xfrm>
          <a:prstGeom prst="rect">
            <a:avLst/>
          </a:prstGeom>
        </p:spPr>
      </p:pic>
    </p:spTree>
    <p:extLst>
      <p:ext uri="{BB962C8B-B14F-4D97-AF65-F5344CB8AC3E}">
        <p14:creationId xmlns:p14="http://schemas.microsoft.com/office/powerpoint/2010/main" val="234975528"/>
      </p:ext>
    </p:extLst>
  </p:cSld>
  <p:clrMapOvr>
    <a:masterClrMapping/>
  </p:clrMapOvr>
  <p:hf sldNum="0" hdr="0" ft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4671000"/>
            <a:ext cx="5940000" cy="18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00" y="4671000"/>
            <a:ext cx="189000" cy="18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pPr marL="0" lvl="0" indent="0" algn="r" rtl="0">
              <a:spcBef>
                <a:spcPts val="0"/>
              </a:spcBef>
              <a:spcAft>
                <a:spcPts val="0"/>
              </a:spcAft>
              <a:buNone/>
            </a:pPr>
            <a:fld id="{00000000-1234-1234-1234-123412341234}" type="slidenum">
              <a:rPr lang="en" smtClean="0"/>
              <a:t>‹#›</a:t>
            </a:fld>
            <a:endParaRPr lang="en"/>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540000"/>
            <a:ext cx="8064900" cy="338682"/>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404000"/>
            <a:ext cx="8064900" cy="297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00"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00"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00"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00"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8"/>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LdhQzXHYLZ4"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hjShnTFpRs4" TargetMode="Externa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93541" y="441793"/>
            <a:ext cx="8520600" cy="2894859"/>
          </a:xfrm>
          <a:prstGeom prst="rect">
            <a:avLst/>
          </a:prstGeom>
        </p:spPr>
        <p:txBody>
          <a:bodyPr spcFirstLastPara="1" wrap="square" lIns="91425" tIns="91425" rIns="91425" bIns="91425" anchor="b" anchorCtr="0">
            <a:noAutofit/>
          </a:bodyPr>
          <a:lstStyle/>
          <a:p>
            <a:pPr>
              <a:lnSpc>
                <a:spcPct val="100000"/>
              </a:lnSpc>
            </a:pPr>
            <a:r>
              <a:rPr lang="en-US" sz="3600" dirty="0"/>
              <a:t>Addressing Extremism and Populism: Impact of the Populist Radical Right</a:t>
            </a: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in the impact?</a:t>
            </a:r>
            <a:endParaRPr/>
          </a:p>
        </p:txBody>
      </p:sp>
      <p:sp>
        <p:nvSpPr>
          <p:cNvPr id="104" name="Google Shape;104;p20"/>
          <p:cNvSpPr txBox="1">
            <a:spLocks noGrp="1"/>
          </p:cNvSpPr>
          <p:nvPr>
            <p:ph type="body" idx="1"/>
          </p:nvPr>
        </p:nvSpPr>
        <p:spPr>
          <a:prstGeom prst="rect">
            <a:avLst/>
          </a:prstGeom>
        </p:spPr>
        <p:txBody>
          <a:bodyPr spcFirstLastPara="1" wrap="square" lIns="91425" tIns="91425" rIns="91425" bIns="91425" anchor="t" anchorCtr="0">
            <a:noAutofit/>
          </a:bodyPr>
          <a:lstStyle/>
          <a:p>
            <a:pPr marL="342900">
              <a:lnSpc>
                <a:spcPct val="150000"/>
              </a:lnSpc>
            </a:pPr>
            <a:r>
              <a:rPr lang="en" dirty="0"/>
              <a:t>Consequences and responses = different influences</a:t>
            </a:r>
            <a:endParaRPr dirty="0"/>
          </a:p>
          <a:p>
            <a:pPr marL="342900">
              <a:lnSpc>
                <a:spcPct val="150000"/>
              </a:lnSpc>
            </a:pPr>
            <a:r>
              <a:rPr lang="en" dirty="0"/>
              <a:t>Impact </a:t>
            </a:r>
            <a:r>
              <a:rPr lang="cs-CZ" i="1" dirty="0"/>
              <a:t>OF</a:t>
            </a:r>
            <a:r>
              <a:rPr lang="cs-CZ" dirty="0"/>
              <a:t> PRR </a:t>
            </a:r>
            <a:r>
              <a:rPr lang="cs-CZ" dirty="0" err="1"/>
              <a:t>parties</a:t>
            </a:r>
            <a:r>
              <a:rPr lang="en" dirty="0"/>
              <a:t>: </a:t>
            </a:r>
            <a:endParaRPr lang="cs-CZ" dirty="0"/>
          </a:p>
          <a:p>
            <a:pPr marL="800100" lvl="1">
              <a:lnSpc>
                <a:spcPct val="150000"/>
              </a:lnSpc>
              <a:spcBef>
                <a:spcPts val="0"/>
              </a:spcBef>
            </a:pPr>
            <a:r>
              <a:rPr lang="cs-CZ" sz="1600" dirty="0"/>
              <a:t>H</a:t>
            </a:r>
            <a:r>
              <a:rPr lang="en" sz="1600" dirty="0"/>
              <a:t>ow</a:t>
            </a:r>
            <a:r>
              <a:rPr lang="cs-CZ" sz="1600" dirty="0"/>
              <a:t> ERP </a:t>
            </a:r>
            <a:r>
              <a:rPr lang="en" sz="1600" dirty="0"/>
              <a:t>influence the political agenda</a:t>
            </a:r>
            <a:r>
              <a:rPr lang="cs-CZ" sz="1600" dirty="0"/>
              <a:t> and </a:t>
            </a:r>
            <a:r>
              <a:rPr lang="cs-CZ" sz="1600" dirty="0" err="1"/>
              <a:t>policies</a:t>
            </a:r>
            <a:r>
              <a:rPr lang="cs-CZ" sz="1600" dirty="0"/>
              <a:t>?</a:t>
            </a:r>
          </a:p>
          <a:p>
            <a:pPr marL="800100" lvl="1">
              <a:lnSpc>
                <a:spcPct val="150000"/>
              </a:lnSpc>
              <a:spcBef>
                <a:spcPts val="0"/>
              </a:spcBef>
            </a:pPr>
            <a:r>
              <a:rPr lang="cs-CZ" sz="1600" dirty="0"/>
              <a:t>H</a:t>
            </a:r>
            <a:r>
              <a:rPr lang="en" sz="1600" dirty="0"/>
              <a:t>ow</a:t>
            </a:r>
            <a:r>
              <a:rPr lang="cs-CZ" sz="1600" dirty="0"/>
              <a:t> ERP</a:t>
            </a:r>
            <a:r>
              <a:rPr lang="en" sz="1600" dirty="0"/>
              <a:t> influence public opinion?</a:t>
            </a:r>
            <a:endParaRPr lang="cs-CZ" sz="1600" dirty="0"/>
          </a:p>
          <a:p>
            <a:pPr marL="800100" lvl="1">
              <a:lnSpc>
                <a:spcPct val="150000"/>
              </a:lnSpc>
              <a:spcBef>
                <a:spcPts val="0"/>
              </a:spcBef>
            </a:pPr>
            <a:r>
              <a:rPr lang="cs-CZ" sz="1600" dirty="0" err="1"/>
              <a:t>What</a:t>
            </a:r>
            <a:r>
              <a:rPr lang="cs-CZ" sz="1600" dirty="0"/>
              <a:t> </a:t>
            </a:r>
            <a:r>
              <a:rPr lang="cs-CZ" sz="1600" dirty="0" err="1"/>
              <a:t>is</a:t>
            </a:r>
            <a:r>
              <a:rPr lang="cs-CZ" sz="1600" dirty="0"/>
              <a:t> </a:t>
            </a:r>
            <a:r>
              <a:rPr lang="cs-CZ" sz="1600" dirty="0" err="1"/>
              <a:t>their</a:t>
            </a:r>
            <a:r>
              <a:rPr lang="cs-CZ" sz="1600" dirty="0"/>
              <a:t> influence </a:t>
            </a:r>
            <a:r>
              <a:rPr lang="cs-CZ" sz="1600" dirty="0" err="1"/>
              <a:t>when</a:t>
            </a:r>
            <a:r>
              <a:rPr lang="cs-CZ" sz="1600" dirty="0"/>
              <a:t> in </a:t>
            </a:r>
            <a:r>
              <a:rPr lang="cs-CZ" sz="1600" dirty="0" err="1"/>
              <a:t>power</a:t>
            </a:r>
            <a:r>
              <a:rPr lang="cs-CZ" sz="1600" dirty="0"/>
              <a:t>?</a:t>
            </a:r>
            <a:endParaRPr sz="1600" dirty="0"/>
          </a:p>
          <a:p>
            <a:pPr marL="342900">
              <a:lnSpc>
                <a:spcPct val="150000"/>
              </a:lnSpc>
            </a:pPr>
            <a:r>
              <a:rPr lang="en" dirty="0"/>
              <a:t>Impact </a:t>
            </a:r>
            <a:r>
              <a:rPr lang="cs-CZ" i="1" dirty="0"/>
              <a:t>ON</a:t>
            </a:r>
            <a:r>
              <a:rPr lang="cs-CZ" dirty="0"/>
              <a:t> PRR </a:t>
            </a:r>
            <a:r>
              <a:rPr lang="cs-CZ" dirty="0" err="1"/>
              <a:t>parties</a:t>
            </a:r>
            <a:r>
              <a:rPr lang="en" dirty="0"/>
              <a:t>: </a:t>
            </a:r>
            <a:endParaRPr lang="cs-CZ" dirty="0"/>
          </a:p>
          <a:p>
            <a:pPr marL="800100" lvl="1">
              <a:lnSpc>
                <a:spcPct val="150000"/>
              </a:lnSpc>
              <a:spcBef>
                <a:spcPts val="0"/>
              </a:spcBef>
            </a:pPr>
            <a:r>
              <a:rPr lang="cs-CZ" sz="1600" dirty="0"/>
              <a:t>H</a:t>
            </a:r>
            <a:r>
              <a:rPr lang="en" sz="1600" dirty="0"/>
              <a:t>ow </a:t>
            </a:r>
            <a:r>
              <a:rPr lang="cs-CZ" sz="1600" dirty="0" err="1"/>
              <a:t>the</a:t>
            </a:r>
            <a:r>
              <a:rPr lang="cs-CZ" sz="1600" dirty="0"/>
              <a:t> </a:t>
            </a:r>
            <a:r>
              <a:rPr lang="en" sz="1600" dirty="0"/>
              <a:t>government or</a:t>
            </a:r>
            <a:r>
              <a:rPr lang="cs-CZ" sz="1600" dirty="0"/>
              <a:t> </a:t>
            </a:r>
            <a:r>
              <a:rPr lang="cs-CZ" sz="1600" dirty="0" err="1"/>
              <a:t>established</a:t>
            </a:r>
            <a:r>
              <a:rPr lang="en" sz="1600" dirty="0"/>
              <a:t> political parties respond to </a:t>
            </a:r>
            <a:r>
              <a:rPr lang="cs-CZ" sz="1600" dirty="0"/>
              <a:t>P</a:t>
            </a:r>
            <a:r>
              <a:rPr lang="en" sz="1600" dirty="0"/>
              <a:t>R</a:t>
            </a:r>
            <a:r>
              <a:rPr lang="cs-CZ" sz="1600" dirty="0"/>
              <a:t>R </a:t>
            </a:r>
            <a:r>
              <a:rPr lang="cs-CZ" sz="1600" dirty="0" err="1"/>
              <a:t>parties</a:t>
            </a:r>
            <a:endParaRPr lang="cs-CZ" sz="1600" dirty="0"/>
          </a:p>
          <a:p>
            <a:pPr marL="800100" lvl="1">
              <a:lnSpc>
                <a:spcPct val="150000"/>
              </a:lnSpc>
              <a:spcBef>
                <a:spcPts val="0"/>
              </a:spcBef>
            </a:pPr>
            <a:r>
              <a:rPr lang="cs-CZ" sz="1600" dirty="0" err="1"/>
              <a:t>What</a:t>
            </a:r>
            <a:r>
              <a:rPr lang="cs-CZ" sz="1600" dirty="0"/>
              <a:t> </a:t>
            </a:r>
            <a:r>
              <a:rPr lang="cs-CZ" sz="1600" dirty="0" err="1"/>
              <a:t>strategies</a:t>
            </a:r>
            <a:r>
              <a:rPr lang="cs-CZ" sz="1600" dirty="0"/>
              <a:t> </a:t>
            </a:r>
            <a:r>
              <a:rPr lang="cs-CZ" sz="1600" dirty="0" err="1"/>
              <a:t>mainstream</a:t>
            </a:r>
            <a:r>
              <a:rPr lang="cs-CZ" sz="1600" dirty="0"/>
              <a:t> </a:t>
            </a:r>
            <a:r>
              <a:rPr lang="cs-CZ" sz="1600" dirty="0" err="1"/>
              <a:t>parties</a:t>
            </a:r>
            <a:r>
              <a:rPr lang="cs-CZ" sz="1600" dirty="0"/>
              <a:t> </a:t>
            </a:r>
            <a:r>
              <a:rPr lang="cs-CZ" sz="1600" dirty="0" err="1"/>
              <a:t>employ</a:t>
            </a:r>
            <a:r>
              <a:rPr lang="cs-CZ" sz="1600" dirty="0"/>
              <a:t> </a:t>
            </a:r>
            <a:r>
              <a:rPr lang="cs-CZ" sz="1600" dirty="0" err="1"/>
              <a:t>against</a:t>
            </a:r>
            <a:r>
              <a:rPr lang="cs-CZ" sz="1600" dirty="0"/>
              <a:t> PRR </a:t>
            </a:r>
            <a:r>
              <a:rPr lang="cs-CZ" sz="1600" dirty="0" err="1"/>
              <a:t>parties</a:t>
            </a:r>
            <a:endParaRPr sz="1600" dirty="0"/>
          </a:p>
          <a:p>
            <a:pPr marL="0" lvl="0" indent="0" algn="l" rtl="0">
              <a:spcAft>
                <a:spcPts val="6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Impact OF populist radical right</a:t>
            </a:r>
            <a:endParaRPr dirty="0"/>
          </a:p>
        </p:txBody>
      </p:sp>
      <p:sp>
        <p:nvSpPr>
          <p:cNvPr id="116" name="Google Shape;116;p22"/>
          <p:cNvSpPr txBox="1">
            <a:spLocks noGrp="1"/>
          </p:cNvSpPr>
          <p:nvPr>
            <p:ph type="body" idx="1"/>
          </p:nvPr>
        </p:nvSpPr>
        <p:spPr>
          <a:prstGeom prst="rect">
            <a:avLst/>
          </a:prstGeom>
        </p:spPr>
        <p:txBody>
          <a:bodyPr spcFirstLastPara="1" wrap="square" lIns="91425" tIns="91425" rIns="91425" bIns="91425" anchor="t" anchorCtr="0">
            <a:noAutofit/>
          </a:bodyPr>
          <a:lstStyle/>
          <a:p>
            <a:pPr marL="342900">
              <a:lnSpc>
                <a:spcPct val="200000"/>
              </a:lnSpc>
              <a:spcAft>
                <a:spcPts val="600"/>
              </a:spcAft>
            </a:pPr>
            <a:r>
              <a:rPr lang="en-US" sz="2600" b="1" i="1" dirty="0"/>
              <a:t>Policy impact</a:t>
            </a:r>
          </a:p>
          <a:p>
            <a:pPr marL="342900">
              <a:lnSpc>
                <a:spcPct val="200000"/>
              </a:lnSpc>
              <a:spcAft>
                <a:spcPts val="600"/>
              </a:spcAft>
            </a:pPr>
            <a:r>
              <a:rPr lang="en-US" sz="2600" b="1" i="1" dirty="0"/>
              <a:t>Party impact</a:t>
            </a:r>
          </a:p>
          <a:p>
            <a:pPr marL="342900">
              <a:lnSpc>
                <a:spcPct val="200000"/>
              </a:lnSpc>
              <a:spcAft>
                <a:spcPts val="600"/>
              </a:spcAft>
            </a:pPr>
            <a:r>
              <a:rPr lang="en-US" sz="2600" b="1" i="1" dirty="0"/>
              <a:t>Social impact</a:t>
            </a:r>
          </a:p>
          <a:p>
            <a:pPr marL="0" lvl="0" indent="0" algn="l" rtl="0">
              <a:spcBef>
                <a:spcPts val="0"/>
              </a:spcBef>
              <a:spcAft>
                <a:spcPts val="1600"/>
              </a:spcAft>
              <a:buNone/>
            </a:pP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Policy</a:t>
            </a:r>
            <a:r>
              <a:rPr lang="cs-CZ" dirty="0"/>
              <a:t> impact</a:t>
            </a:r>
          </a:p>
        </p:txBody>
      </p:sp>
      <p:sp>
        <p:nvSpPr>
          <p:cNvPr id="3" name="Zástupný symbol pro text 2"/>
          <p:cNvSpPr>
            <a:spLocks noGrp="1"/>
          </p:cNvSpPr>
          <p:nvPr>
            <p:ph type="body" idx="1"/>
          </p:nvPr>
        </p:nvSpPr>
        <p:spPr/>
        <p:txBody>
          <a:bodyPr/>
          <a:lstStyle/>
          <a:p>
            <a:pPr>
              <a:spcAft>
                <a:spcPts val="600"/>
              </a:spcAft>
            </a:pPr>
            <a:r>
              <a:rPr lang="cs-CZ" dirty="0"/>
              <a:t>Direct </a:t>
            </a:r>
            <a:r>
              <a:rPr lang="cs-CZ" dirty="0" err="1"/>
              <a:t>impact</a:t>
            </a:r>
            <a:r>
              <a:rPr lang="cs-CZ" dirty="0"/>
              <a:t>: PRR </a:t>
            </a:r>
            <a:r>
              <a:rPr lang="cs-CZ" dirty="0" err="1"/>
              <a:t>adopting</a:t>
            </a:r>
            <a:r>
              <a:rPr lang="cs-CZ" dirty="0"/>
              <a:t> </a:t>
            </a:r>
            <a:r>
              <a:rPr lang="cs-CZ" dirty="0" err="1"/>
              <a:t>policies</a:t>
            </a:r>
            <a:r>
              <a:rPr lang="cs-CZ" dirty="0"/>
              <a:t> (</a:t>
            </a:r>
            <a:r>
              <a:rPr lang="cs-CZ" dirty="0" err="1"/>
              <a:t>immigration</a:t>
            </a:r>
            <a:r>
              <a:rPr lang="cs-CZ" dirty="0"/>
              <a:t>, minority </a:t>
            </a:r>
            <a:r>
              <a:rPr lang="cs-CZ" dirty="0" err="1"/>
              <a:t>rights</a:t>
            </a:r>
            <a:r>
              <a:rPr lang="cs-CZ" dirty="0"/>
              <a:t>, </a:t>
            </a:r>
            <a:r>
              <a:rPr lang="cs-CZ" dirty="0" err="1"/>
              <a:t>law</a:t>
            </a:r>
            <a:r>
              <a:rPr lang="cs-CZ" dirty="0"/>
              <a:t> and </a:t>
            </a:r>
            <a:r>
              <a:rPr lang="cs-CZ" dirty="0" err="1"/>
              <a:t>order</a:t>
            </a:r>
            <a:r>
              <a:rPr lang="cs-CZ" dirty="0"/>
              <a:t>) - FPÖ and LN </a:t>
            </a:r>
            <a:r>
              <a:rPr lang="cs-CZ" dirty="0" err="1"/>
              <a:t>instumental</a:t>
            </a:r>
            <a:r>
              <a:rPr lang="cs-CZ" dirty="0"/>
              <a:t> in </a:t>
            </a:r>
            <a:r>
              <a:rPr lang="cs-CZ" dirty="0" err="1"/>
              <a:t>introducing</a:t>
            </a:r>
            <a:r>
              <a:rPr lang="cs-CZ" dirty="0"/>
              <a:t> more </a:t>
            </a:r>
            <a:r>
              <a:rPr lang="cs-CZ" dirty="0" err="1"/>
              <a:t>restrictive</a:t>
            </a:r>
            <a:r>
              <a:rPr lang="cs-CZ" dirty="0"/>
              <a:t> </a:t>
            </a:r>
            <a:r>
              <a:rPr lang="cs-CZ" dirty="0" err="1"/>
              <a:t>immigration</a:t>
            </a:r>
            <a:r>
              <a:rPr lang="cs-CZ" dirty="0"/>
              <a:t> </a:t>
            </a:r>
            <a:r>
              <a:rPr lang="cs-CZ" dirty="0" err="1"/>
              <a:t>policy</a:t>
            </a:r>
            <a:r>
              <a:rPr lang="cs-CZ" dirty="0"/>
              <a:t> (</a:t>
            </a:r>
            <a:r>
              <a:rPr lang="cs-CZ" dirty="0" err="1"/>
              <a:t>Austria</a:t>
            </a:r>
            <a:r>
              <a:rPr lang="cs-CZ" dirty="0"/>
              <a:t> and Italy) (</a:t>
            </a:r>
            <a:r>
              <a:rPr lang="cs-CZ" dirty="0" err="1"/>
              <a:t>Zaslove</a:t>
            </a:r>
            <a:r>
              <a:rPr lang="cs-CZ" dirty="0"/>
              <a:t> 2004)</a:t>
            </a:r>
          </a:p>
          <a:p>
            <a:pPr>
              <a:spcAft>
                <a:spcPts val="600"/>
              </a:spcAft>
            </a:pPr>
            <a:r>
              <a:rPr lang="cs-CZ" dirty="0" err="1"/>
              <a:t>Introduction</a:t>
            </a:r>
            <a:r>
              <a:rPr lang="cs-CZ" dirty="0"/>
              <a:t> </a:t>
            </a:r>
            <a:r>
              <a:rPr lang="cs-CZ" dirty="0" err="1"/>
              <a:t>of</a:t>
            </a:r>
            <a:r>
              <a:rPr lang="cs-CZ" dirty="0"/>
              <a:t> </a:t>
            </a:r>
            <a:r>
              <a:rPr lang="cs-CZ" dirty="0" err="1"/>
              <a:t>new</a:t>
            </a:r>
            <a:r>
              <a:rPr lang="cs-CZ" dirty="0"/>
              <a:t> agenda </a:t>
            </a:r>
            <a:r>
              <a:rPr lang="cs-CZ" dirty="0" err="1"/>
              <a:t>or</a:t>
            </a:r>
            <a:r>
              <a:rPr lang="cs-CZ" dirty="0"/>
              <a:t> </a:t>
            </a:r>
            <a:r>
              <a:rPr lang="cs-CZ" dirty="0" err="1"/>
              <a:t>radicalization</a:t>
            </a:r>
            <a:r>
              <a:rPr lang="cs-CZ" dirty="0"/>
              <a:t> </a:t>
            </a:r>
            <a:r>
              <a:rPr lang="cs-CZ" dirty="0" err="1"/>
              <a:t>of</a:t>
            </a:r>
            <a:r>
              <a:rPr lang="cs-CZ" dirty="0"/>
              <a:t> </a:t>
            </a:r>
            <a:r>
              <a:rPr lang="cs-CZ" dirty="0" err="1"/>
              <a:t>an</a:t>
            </a:r>
            <a:r>
              <a:rPr lang="cs-CZ" dirty="0"/>
              <a:t> </a:t>
            </a:r>
            <a:r>
              <a:rPr lang="cs-CZ" dirty="0" err="1"/>
              <a:t>older</a:t>
            </a:r>
            <a:r>
              <a:rPr lang="cs-CZ" dirty="0"/>
              <a:t> agenda</a:t>
            </a:r>
          </a:p>
          <a:p>
            <a:pPr>
              <a:spcAft>
                <a:spcPts val="600"/>
              </a:spcAft>
            </a:pPr>
            <a:r>
              <a:rPr lang="cs-CZ" dirty="0" err="1"/>
              <a:t>Local</a:t>
            </a:r>
            <a:r>
              <a:rPr lang="cs-CZ" dirty="0"/>
              <a:t> </a:t>
            </a:r>
            <a:r>
              <a:rPr lang="cs-CZ" dirty="0" err="1"/>
              <a:t>level</a:t>
            </a:r>
            <a:endParaRPr lang="cs-CZ" dirty="0"/>
          </a:p>
          <a:p>
            <a:pPr lvl="1">
              <a:lnSpc>
                <a:spcPct val="100000"/>
              </a:lnSpc>
              <a:spcBef>
                <a:spcPts val="0"/>
              </a:spcBef>
              <a:spcAft>
                <a:spcPts val="600"/>
              </a:spcAft>
            </a:pPr>
            <a:r>
              <a:rPr lang="cs-CZ" sz="1600" dirty="0" err="1"/>
              <a:t>symbolic</a:t>
            </a:r>
            <a:r>
              <a:rPr lang="cs-CZ" sz="1600" dirty="0"/>
              <a:t> </a:t>
            </a:r>
            <a:r>
              <a:rPr lang="cs-CZ" sz="1600" dirty="0" err="1"/>
              <a:t>policies</a:t>
            </a:r>
            <a:r>
              <a:rPr lang="cs-CZ" sz="1600" dirty="0"/>
              <a:t>, </a:t>
            </a:r>
            <a:r>
              <a:rPr lang="cs-CZ" sz="1600" dirty="0" err="1"/>
              <a:t>cultural</a:t>
            </a:r>
            <a:r>
              <a:rPr lang="cs-CZ" sz="1600" dirty="0"/>
              <a:t> </a:t>
            </a:r>
            <a:r>
              <a:rPr lang="cs-CZ" sz="1600" dirty="0" err="1"/>
              <a:t>policies</a:t>
            </a:r>
            <a:r>
              <a:rPr lang="cs-CZ" sz="1600" dirty="0"/>
              <a:t> (</a:t>
            </a:r>
            <a:r>
              <a:rPr lang="cs-CZ" sz="1600" dirty="0" err="1"/>
              <a:t>e.g</a:t>
            </a:r>
            <a:r>
              <a:rPr lang="cs-CZ" sz="1600" dirty="0"/>
              <a:t>., street </a:t>
            </a:r>
            <a:r>
              <a:rPr lang="cs-CZ" sz="1600" dirty="0" err="1"/>
              <a:t>names</a:t>
            </a:r>
            <a:r>
              <a:rPr lang="cs-CZ" sz="1600" dirty="0"/>
              <a:t>)</a:t>
            </a:r>
          </a:p>
          <a:p>
            <a:pPr>
              <a:spcAft>
                <a:spcPts val="600"/>
              </a:spcAft>
            </a:pPr>
            <a:r>
              <a:rPr lang="cs-CZ" dirty="0"/>
              <a:t>Junior </a:t>
            </a:r>
            <a:r>
              <a:rPr lang="cs-CZ" dirty="0" err="1"/>
              <a:t>coalition</a:t>
            </a:r>
            <a:r>
              <a:rPr lang="cs-CZ" dirty="0"/>
              <a:t> </a:t>
            </a:r>
            <a:r>
              <a:rPr lang="cs-CZ" dirty="0" err="1"/>
              <a:t>partners</a:t>
            </a:r>
            <a:r>
              <a:rPr lang="cs-CZ" dirty="0"/>
              <a:t> (</a:t>
            </a:r>
            <a:r>
              <a:rPr lang="cs-CZ" dirty="0" err="1"/>
              <a:t>often</a:t>
            </a:r>
            <a:r>
              <a:rPr lang="cs-CZ" dirty="0"/>
              <a:t> </a:t>
            </a:r>
            <a:r>
              <a:rPr lang="cs-CZ" dirty="0" err="1"/>
              <a:t>lacking</a:t>
            </a:r>
            <a:r>
              <a:rPr lang="cs-CZ" dirty="0"/>
              <a:t> </a:t>
            </a:r>
            <a:r>
              <a:rPr lang="cs-CZ" dirty="0" err="1"/>
              <a:t>experience</a:t>
            </a:r>
            <a:r>
              <a:rPr lang="cs-CZ" dirty="0"/>
              <a:t>)</a:t>
            </a:r>
          </a:p>
        </p:txBody>
      </p:sp>
    </p:spTree>
    <p:extLst>
      <p:ext uri="{BB962C8B-B14F-4D97-AF65-F5344CB8AC3E}">
        <p14:creationId xmlns:p14="http://schemas.microsoft.com/office/powerpoint/2010/main" val="84643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351A4-65EB-C044-8B85-2B52477B550F}"/>
              </a:ext>
            </a:extLst>
          </p:cNvPr>
          <p:cNvSpPr>
            <a:spLocks noGrp="1"/>
          </p:cNvSpPr>
          <p:nvPr>
            <p:ph type="title"/>
          </p:nvPr>
        </p:nvSpPr>
        <p:spPr/>
        <p:txBody>
          <a:bodyPr/>
          <a:lstStyle/>
          <a:p>
            <a:r>
              <a:rPr lang="en-US" dirty="0"/>
              <a:t>What is </a:t>
            </a:r>
            <a:r>
              <a:rPr lang="cs-CZ" dirty="0"/>
              <a:t>(</a:t>
            </a:r>
            <a:r>
              <a:rPr lang="en-US" dirty="0"/>
              <a:t>in</a:t>
            </a:r>
            <a:r>
              <a:rPr lang="cs-CZ" dirty="0"/>
              <a:t>)</a:t>
            </a:r>
            <a:r>
              <a:rPr lang="en-US" dirty="0"/>
              <a:t> the party impact?</a:t>
            </a:r>
          </a:p>
        </p:txBody>
      </p:sp>
    </p:spTree>
    <p:extLst>
      <p:ext uri="{BB962C8B-B14F-4D97-AF65-F5344CB8AC3E}">
        <p14:creationId xmlns:p14="http://schemas.microsoft.com/office/powerpoint/2010/main" val="3562194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Party impact</a:t>
            </a:r>
          </a:p>
        </p:txBody>
      </p:sp>
      <p:sp>
        <p:nvSpPr>
          <p:cNvPr id="3" name="Zástupný symbol pro text 2"/>
          <p:cNvSpPr>
            <a:spLocks noGrp="1"/>
          </p:cNvSpPr>
          <p:nvPr>
            <p:ph type="body" idx="1"/>
          </p:nvPr>
        </p:nvSpPr>
        <p:spPr/>
        <p:txBody>
          <a:bodyPr/>
          <a:lstStyle/>
          <a:p>
            <a:pPr marL="342900" lvl="0">
              <a:spcAft>
                <a:spcPts val="600"/>
              </a:spcAft>
            </a:pPr>
            <a:r>
              <a:rPr lang="cs-CZ" sz="2000" dirty="0"/>
              <a:t>Influence on </a:t>
            </a:r>
            <a:r>
              <a:rPr lang="cs-CZ" sz="2000" dirty="0" err="1"/>
              <a:t>other</a:t>
            </a:r>
            <a:r>
              <a:rPr lang="cs-CZ" sz="2000" dirty="0"/>
              <a:t> </a:t>
            </a:r>
            <a:r>
              <a:rPr lang="cs-CZ" sz="2000" dirty="0" err="1"/>
              <a:t>political</a:t>
            </a:r>
            <a:r>
              <a:rPr lang="cs-CZ" sz="2000" dirty="0"/>
              <a:t> </a:t>
            </a:r>
            <a:r>
              <a:rPr lang="cs-CZ" sz="2000" dirty="0" err="1"/>
              <a:t>actors</a:t>
            </a:r>
            <a:r>
              <a:rPr lang="cs-CZ" sz="2000" dirty="0"/>
              <a:t>: </a:t>
            </a:r>
            <a:r>
              <a:rPr lang="cs-CZ" sz="2000" dirty="0" err="1"/>
              <a:t>Established</a:t>
            </a:r>
            <a:r>
              <a:rPr lang="cs-CZ" sz="2000" dirty="0"/>
              <a:t> </a:t>
            </a:r>
            <a:r>
              <a:rPr lang="cs-CZ" sz="2000" dirty="0" err="1"/>
              <a:t>actors</a:t>
            </a:r>
            <a:r>
              <a:rPr lang="cs-CZ" sz="2000" dirty="0"/>
              <a:t> </a:t>
            </a:r>
            <a:r>
              <a:rPr lang="cs-CZ" sz="2000" dirty="0" err="1"/>
              <a:t>competing</a:t>
            </a:r>
            <a:r>
              <a:rPr lang="cs-CZ" sz="2000" dirty="0"/>
              <a:t> </a:t>
            </a:r>
            <a:r>
              <a:rPr lang="cs-CZ" sz="2000" dirty="0" err="1"/>
              <a:t>with</a:t>
            </a:r>
            <a:r>
              <a:rPr lang="cs-CZ" sz="2000" dirty="0"/>
              <a:t> PRR</a:t>
            </a:r>
          </a:p>
          <a:p>
            <a:pPr marL="342900" lvl="0">
              <a:spcAft>
                <a:spcPts val="600"/>
              </a:spcAft>
            </a:pPr>
            <a:r>
              <a:rPr lang="cs-CZ" sz="2000" dirty="0" err="1"/>
              <a:t>Language</a:t>
            </a:r>
            <a:r>
              <a:rPr lang="cs-CZ" sz="2000" dirty="0"/>
              <a:t> , </a:t>
            </a:r>
            <a:r>
              <a:rPr lang="cs-CZ" sz="2000" dirty="0" err="1"/>
              <a:t>issues</a:t>
            </a:r>
            <a:endParaRPr lang="cs-CZ" dirty="0"/>
          </a:p>
          <a:p>
            <a:pPr marL="342900" lvl="0">
              <a:spcAft>
                <a:spcPts val="600"/>
              </a:spcAft>
            </a:pPr>
            <a:r>
              <a:rPr lang="cs-CZ" dirty="0"/>
              <a:t>„</a:t>
            </a:r>
            <a:r>
              <a:rPr lang="cs-CZ" dirty="0" err="1"/>
              <a:t>Contamination</a:t>
            </a:r>
            <a:r>
              <a:rPr lang="cs-CZ" dirty="0"/>
              <a:t>“: </a:t>
            </a:r>
            <a:r>
              <a:rPr lang="cs-CZ" dirty="0" err="1"/>
              <a:t>adopting</a:t>
            </a:r>
            <a:r>
              <a:rPr lang="cs-CZ" dirty="0"/>
              <a:t> </a:t>
            </a:r>
            <a:r>
              <a:rPr lang="cs-CZ" dirty="0" err="1"/>
              <a:t>arguments</a:t>
            </a:r>
            <a:r>
              <a:rPr lang="cs-CZ" dirty="0"/>
              <a:t>, </a:t>
            </a:r>
            <a:r>
              <a:rPr lang="cs-CZ" dirty="0" err="1"/>
              <a:t>language</a:t>
            </a:r>
            <a:r>
              <a:rPr lang="cs-CZ" dirty="0"/>
              <a:t>, </a:t>
            </a:r>
            <a:r>
              <a:rPr lang="cs-CZ" dirty="0" err="1"/>
              <a:t>rhetoric</a:t>
            </a:r>
            <a:r>
              <a:rPr lang="cs-CZ" dirty="0"/>
              <a:t>, style </a:t>
            </a:r>
            <a:r>
              <a:rPr lang="cs-CZ" dirty="0" err="1"/>
              <a:t>of</a:t>
            </a:r>
            <a:r>
              <a:rPr lang="cs-CZ" dirty="0"/>
              <a:t> leadership, type </a:t>
            </a:r>
            <a:r>
              <a:rPr lang="cs-CZ" dirty="0" err="1"/>
              <a:t>of</a:t>
            </a:r>
            <a:r>
              <a:rPr lang="cs-CZ" dirty="0"/>
              <a:t> </a:t>
            </a:r>
            <a:r>
              <a:rPr lang="cs-CZ" dirty="0" err="1"/>
              <a:t>political</a:t>
            </a:r>
            <a:r>
              <a:rPr lang="cs-CZ" dirty="0"/>
              <a:t> </a:t>
            </a:r>
            <a:r>
              <a:rPr lang="cs-CZ" dirty="0" err="1"/>
              <a:t>discourse</a:t>
            </a:r>
            <a:r>
              <a:rPr lang="cs-CZ" dirty="0"/>
              <a:t>, </a:t>
            </a:r>
            <a:r>
              <a:rPr lang="cs-CZ" dirty="0" err="1"/>
              <a:t>relationship</a:t>
            </a:r>
            <a:r>
              <a:rPr lang="cs-CZ" dirty="0"/>
              <a:t> </a:t>
            </a:r>
            <a:r>
              <a:rPr lang="cs-CZ" dirty="0" err="1"/>
              <a:t>between</a:t>
            </a:r>
            <a:r>
              <a:rPr lang="cs-CZ" dirty="0"/>
              <a:t> </a:t>
            </a:r>
            <a:r>
              <a:rPr lang="cs-CZ" dirty="0" err="1"/>
              <a:t>leaders</a:t>
            </a:r>
            <a:r>
              <a:rPr lang="cs-CZ" dirty="0"/>
              <a:t> and </a:t>
            </a:r>
            <a:r>
              <a:rPr lang="cs-CZ" dirty="0" err="1"/>
              <a:t>followers</a:t>
            </a:r>
            <a:endParaRPr lang="cs-CZ" dirty="0"/>
          </a:p>
          <a:p>
            <a:pPr marL="342900" lvl="0">
              <a:spcAft>
                <a:spcPts val="600"/>
              </a:spcAft>
            </a:pPr>
            <a:r>
              <a:rPr lang="cs-CZ" dirty="0"/>
              <a:t>Re-</a:t>
            </a:r>
            <a:r>
              <a:rPr lang="cs-CZ" dirty="0" err="1"/>
              <a:t>politization</a:t>
            </a:r>
            <a:r>
              <a:rPr lang="cs-CZ" dirty="0"/>
              <a:t> </a:t>
            </a:r>
            <a:r>
              <a:rPr lang="cs-CZ" dirty="0" err="1"/>
              <a:t>of</a:t>
            </a:r>
            <a:r>
              <a:rPr lang="cs-CZ" dirty="0"/>
              <a:t> some </a:t>
            </a:r>
            <a:r>
              <a:rPr lang="cs-CZ" dirty="0" err="1"/>
              <a:t>issues</a:t>
            </a:r>
            <a:r>
              <a:rPr lang="cs-CZ" dirty="0"/>
              <a:t> (</a:t>
            </a:r>
            <a:r>
              <a:rPr lang="cs-CZ" dirty="0" err="1"/>
              <a:t>immigration</a:t>
            </a:r>
            <a:r>
              <a:rPr lang="cs-CZ" dirty="0"/>
              <a:t>, </a:t>
            </a:r>
            <a:r>
              <a:rPr lang="cs-CZ" dirty="0" err="1"/>
              <a:t>Europe</a:t>
            </a:r>
            <a:r>
              <a:rPr lang="cs-CZ" dirty="0"/>
              <a:t> and </a:t>
            </a:r>
            <a:r>
              <a:rPr lang="cs-CZ" dirty="0" err="1"/>
              <a:t>the</a:t>
            </a:r>
            <a:r>
              <a:rPr lang="cs-CZ" dirty="0"/>
              <a:t> EU) </a:t>
            </a:r>
          </a:p>
          <a:p>
            <a:pPr marL="342900" lvl="0">
              <a:spcAft>
                <a:spcPts val="600"/>
              </a:spcAft>
            </a:pPr>
            <a:r>
              <a:rPr lang="cs-CZ" dirty="0" err="1"/>
              <a:t>Legitimation</a:t>
            </a:r>
            <a:r>
              <a:rPr lang="cs-CZ" dirty="0"/>
              <a:t> </a:t>
            </a:r>
            <a:r>
              <a:rPr lang="cs-CZ" dirty="0" err="1"/>
              <a:t>of</a:t>
            </a:r>
            <a:r>
              <a:rPr lang="cs-CZ" dirty="0"/>
              <a:t> PRR: no </a:t>
            </a:r>
            <a:r>
              <a:rPr lang="cs-CZ" dirty="0" err="1"/>
              <a:t>need</a:t>
            </a:r>
            <a:r>
              <a:rPr lang="cs-CZ" dirty="0"/>
              <a:t> </a:t>
            </a:r>
            <a:r>
              <a:rPr lang="cs-CZ" dirty="0" err="1"/>
              <a:t>for</a:t>
            </a:r>
            <a:r>
              <a:rPr lang="cs-CZ" dirty="0"/>
              <a:t> „copy“, </a:t>
            </a:r>
            <a:r>
              <a:rPr lang="cs-CZ" dirty="0" err="1"/>
              <a:t>when</a:t>
            </a:r>
            <a:r>
              <a:rPr lang="cs-CZ" dirty="0"/>
              <a:t> </a:t>
            </a:r>
            <a:r>
              <a:rPr lang="cs-CZ" dirty="0" err="1"/>
              <a:t>original</a:t>
            </a:r>
            <a:r>
              <a:rPr lang="cs-CZ" dirty="0"/>
              <a:t> </a:t>
            </a:r>
            <a:r>
              <a:rPr lang="cs-CZ" dirty="0" err="1"/>
              <a:t>is</a:t>
            </a:r>
            <a:r>
              <a:rPr lang="cs-CZ" dirty="0"/>
              <a:t> </a:t>
            </a:r>
            <a:r>
              <a:rPr lang="cs-CZ" dirty="0" err="1"/>
              <a:t>available</a:t>
            </a:r>
            <a:r>
              <a:rPr lang="cs-CZ" dirty="0"/>
              <a:t> – </a:t>
            </a:r>
            <a:r>
              <a:rPr lang="cs-CZ" dirty="0" err="1"/>
              <a:t>increase</a:t>
            </a:r>
            <a:r>
              <a:rPr lang="cs-CZ" dirty="0"/>
              <a:t> in support </a:t>
            </a:r>
            <a:r>
              <a:rPr lang="cs-CZ" dirty="0" err="1"/>
              <a:t>for</a:t>
            </a:r>
            <a:r>
              <a:rPr lang="cs-CZ" dirty="0"/>
              <a:t> PRR</a:t>
            </a:r>
            <a:endParaRPr lang="en-US" sz="1500" dirty="0"/>
          </a:p>
        </p:txBody>
      </p:sp>
    </p:spTree>
    <p:extLst>
      <p:ext uri="{BB962C8B-B14F-4D97-AF65-F5344CB8AC3E}">
        <p14:creationId xmlns:p14="http://schemas.microsoft.com/office/powerpoint/2010/main" val="46863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Populist effect?</a:t>
            </a:r>
            <a:endParaRPr lang="cs-CZ" dirty="0"/>
          </a:p>
        </p:txBody>
      </p:sp>
      <p:sp>
        <p:nvSpPr>
          <p:cNvPr id="3" name="Zástupný symbol pro text 2"/>
          <p:cNvSpPr>
            <a:spLocks noGrp="1"/>
          </p:cNvSpPr>
          <p:nvPr>
            <p:ph type="body" idx="1"/>
          </p:nvPr>
        </p:nvSpPr>
        <p:spPr/>
        <p:txBody>
          <a:bodyPr/>
          <a:lstStyle/>
          <a:p>
            <a:pPr>
              <a:spcAft>
                <a:spcPts val="600"/>
              </a:spcAft>
            </a:pPr>
            <a:r>
              <a:rPr lang="cs-CZ" sz="2200" b="1" i="1" dirty="0">
                <a:solidFill>
                  <a:srgbClr val="000000"/>
                </a:solidFill>
              </a:rPr>
              <a:t>Use </a:t>
            </a:r>
            <a:r>
              <a:rPr lang="cs-CZ" sz="2200" b="1" i="1" dirty="0" err="1">
                <a:solidFill>
                  <a:srgbClr val="000000"/>
                </a:solidFill>
              </a:rPr>
              <a:t>of</a:t>
            </a:r>
            <a:r>
              <a:rPr lang="cs-CZ" sz="2200" b="1" i="1" dirty="0">
                <a:solidFill>
                  <a:srgbClr val="000000"/>
                </a:solidFill>
              </a:rPr>
              <a:t> </a:t>
            </a:r>
            <a:r>
              <a:rPr lang="cs-CZ" sz="2200" b="1" i="1" dirty="0" err="1">
                <a:solidFill>
                  <a:srgbClr val="000000"/>
                </a:solidFill>
              </a:rPr>
              <a:t>populism</a:t>
            </a:r>
            <a:r>
              <a:rPr lang="cs-CZ" sz="2200" b="1" i="1" dirty="0">
                <a:solidFill>
                  <a:srgbClr val="000000"/>
                </a:solidFill>
              </a:rPr>
              <a:t> </a:t>
            </a:r>
            <a:r>
              <a:rPr lang="cs-CZ" sz="2200" dirty="0">
                <a:solidFill>
                  <a:srgbClr val="000000"/>
                </a:solidFill>
              </a:rPr>
              <a:t>by </a:t>
            </a:r>
            <a:r>
              <a:rPr lang="cs-CZ" sz="2200" dirty="0" err="1">
                <a:solidFill>
                  <a:srgbClr val="000000"/>
                </a:solidFill>
              </a:rPr>
              <a:t>other</a:t>
            </a:r>
            <a:r>
              <a:rPr lang="cs-CZ" sz="2200" dirty="0">
                <a:solidFill>
                  <a:srgbClr val="000000"/>
                </a:solidFill>
              </a:rPr>
              <a:t> </a:t>
            </a:r>
            <a:r>
              <a:rPr lang="cs-CZ" sz="2200" dirty="0" err="1">
                <a:solidFill>
                  <a:srgbClr val="000000"/>
                </a:solidFill>
              </a:rPr>
              <a:t>political</a:t>
            </a:r>
            <a:r>
              <a:rPr lang="cs-CZ" sz="2200" dirty="0">
                <a:solidFill>
                  <a:srgbClr val="000000"/>
                </a:solidFill>
              </a:rPr>
              <a:t> </a:t>
            </a:r>
            <a:r>
              <a:rPr lang="cs-CZ" sz="2200" dirty="0" err="1">
                <a:solidFill>
                  <a:srgbClr val="000000"/>
                </a:solidFill>
              </a:rPr>
              <a:t>parties</a:t>
            </a:r>
            <a:endParaRPr lang="cs-CZ" sz="2200" dirty="0">
              <a:solidFill>
                <a:srgbClr val="000000"/>
              </a:solidFill>
            </a:endParaRPr>
          </a:p>
          <a:p>
            <a:pPr lvl="1">
              <a:lnSpc>
                <a:spcPct val="150000"/>
              </a:lnSpc>
              <a:spcBef>
                <a:spcPts val="0"/>
              </a:spcBef>
              <a:spcAft>
                <a:spcPts val="600"/>
              </a:spcAft>
            </a:pPr>
            <a:r>
              <a:rPr lang="cs-CZ" sz="2000" dirty="0"/>
              <a:t>Strongest </a:t>
            </a:r>
            <a:r>
              <a:rPr lang="cs-CZ" sz="2000" dirty="0" err="1"/>
              <a:t>effect</a:t>
            </a:r>
            <a:r>
              <a:rPr lang="cs-CZ" sz="2000" dirty="0"/>
              <a:t>: </a:t>
            </a:r>
            <a:r>
              <a:rPr lang="cs-CZ" sz="2000" dirty="0" err="1"/>
              <a:t>discourse</a:t>
            </a:r>
            <a:r>
              <a:rPr lang="cs-CZ" sz="2000" dirty="0"/>
              <a:t> (</a:t>
            </a:r>
            <a:r>
              <a:rPr lang="cs-CZ" sz="2000" dirty="0" err="1"/>
              <a:t>populist</a:t>
            </a:r>
            <a:r>
              <a:rPr lang="cs-CZ" sz="2000" dirty="0"/>
              <a:t> </a:t>
            </a:r>
            <a:r>
              <a:rPr lang="cs-CZ" sz="2000" dirty="0" err="1"/>
              <a:t>Zeitgeist</a:t>
            </a:r>
            <a:r>
              <a:rPr lang="cs-CZ" sz="2000" dirty="0"/>
              <a:t>) – most </a:t>
            </a:r>
            <a:r>
              <a:rPr lang="cs-CZ" sz="2000" dirty="0" err="1"/>
              <a:t>political</a:t>
            </a:r>
            <a:r>
              <a:rPr lang="cs-CZ" sz="2000" dirty="0"/>
              <a:t> </a:t>
            </a:r>
            <a:r>
              <a:rPr lang="cs-CZ" sz="2000" dirty="0" err="1"/>
              <a:t>parties</a:t>
            </a:r>
            <a:r>
              <a:rPr lang="cs-CZ" sz="2000" dirty="0"/>
              <a:t> express some </a:t>
            </a:r>
            <a:r>
              <a:rPr lang="cs-CZ" sz="2000" dirty="0" err="1"/>
              <a:t>elements</a:t>
            </a:r>
            <a:r>
              <a:rPr lang="cs-CZ" sz="2000" dirty="0"/>
              <a:t> </a:t>
            </a:r>
            <a:r>
              <a:rPr lang="cs-CZ" sz="2000" dirty="0" err="1"/>
              <a:t>of</a:t>
            </a:r>
            <a:r>
              <a:rPr lang="cs-CZ" sz="2000" dirty="0"/>
              <a:t> </a:t>
            </a:r>
            <a:r>
              <a:rPr lang="cs-CZ" sz="2000" dirty="0" err="1"/>
              <a:t>populism</a:t>
            </a:r>
            <a:endParaRPr lang="cs-CZ" sz="2000" dirty="0"/>
          </a:p>
          <a:p>
            <a:pPr lvl="1">
              <a:lnSpc>
                <a:spcPct val="150000"/>
              </a:lnSpc>
              <a:spcBef>
                <a:spcPts val="0"/>
              </a:spcBef>
              <a:spcAft>
                <a:spcPts val="600"/>
              </a:spcAft>
            </a:pPr>
            <a:r>
              <a:rPr lang="cs-CZ" sz="2000" dirty="0" err="1">
                <a:solidFill>
                  <a:srgbClr val="000000"/>
                </a:solidFill>
              </a:rPr>
              <a:t>Programmatic</a:t>
            </a:r>
            <a:r>
              <a:rPr lang="cs-CZ" sz="2000" dirty="0">
                <a:solidFill>
                  <a:srgbClr val="000000"/>
                </a:solidFill>
              </a:rPr>
              <a:t> </a:t>
            </a:r>
            <a:r>
              <a:rPr lang="cs-CZ" sz="2000" dirty="0" err="1">
                <a:solidFill>
                  <a:srgbClr val="000000"/>
                </a:solidFill>
              </a:rPr>
              <a:t>adaptation</a:t>
            </a:r>
            <a:r>
              <a:rPr lang="cs-CZ" sz="2000" dirty="0">
                <a:solidFill>
                  <a:srgbClr val="000000"/>
                </a:solidFill>
              </a:rPr>
              <a:t> </a:t>
            </a:r>
          </a:p>
          <a:p>
            <a:pPr>
              <a:spcAft>
                <a:spcPts val="600"/>
              </a:spcAft>
            </a:pPr>
            <a:r>
              <a:rPr lang="en" sz="2300" dirty="0">
                <a:solidFill>
                  <a:srgbClr val="000000"/>
                </a:solidFill>
              </a:rPr>
              <a:t>Has populism become mainstream in WE?</a:t>
            </a:r>
            <a:r>
              <a:rPr lang="cs-CZ" sz="2300" dirty="0">
                <a:solidFill>
                  <a:srgbClr val="000000"/>
                </a:solidFill>
              </a:rPr>
              <a:t> </a:t>
            </a:r>
          </a:p>
          <a:p>
            <a:pPr lvl="1">
              <a:spcBef>
                <a:spcPts val="0"/>
              </a:spcBef>
              <a:spcAft>
                <a:spcPts val="600"/>
              </a:spcAft>
            </a:pPr>
            <a:r>
              <a:rPr lang="cs-CZ" sz="1600" dirty="0" err="1">
                <a:solidFill>
                  <a:srgbClr val="000000"/>
                </a:solidFill>
              </a:rPr>
              <a:t>Mixed</a:t>
            </a:r>
            <a:r>
              <a:rPr lang="cs-CZ" sz="1600" dirty="0">
                <a:solidFill>
                  <a:srgbClr val="000000"/>
                </a:solidFill>
              </a:rPr>
              <a:t> evidence </a:t>
            </a:r>
            <a:r>
              <a:rPr lang="cs-CZ" sz="1600" dirty="0" err="1">
                <a:solidFill>
                  <a:srgbClr val="000000"/>
                </a:solidFill>
              </a:rPr>
              <a:t>or</a:t>
            </a:r>
            <a:r>
              <a:rPr lang="cs-CZ" sz="1600" dirty="0">
                <a:solidFill>
                  <a:srgbClr val="000000"/>
                </a:solidFill>
              </a:rPr>
              <a:t> </a:t>
            </a:r>
            <a:r>
              <a:rPr lang="cs-CZ" sz="1600" dirty="0" err="1">
                <a:solidFill>
                  <a:srgbClr val="000000"/>
                </a:solidFill>
              </a:rPr>
              <a:t>even</a:t>
            </a:r>
            <a:r>
              <a:rPr lang="cs-CZ" sz="1600" dirty="0">
                <a:solidFill>
                  <a:srgbClr val="000000"/>
                </a:solidFill>
              </a:rPr>
              <a:t> not </a:t>
            </a:r>
            <a:r>
              <a:rPr lang="cs-CZ" sz="1600" dirty="0" err="1">
                <a:solidFill>
                  <a:srgbClr val="000000"/>
                </a:solidFill>
              </a:rPr>
              <a:t>supported</a:t>
            </a:r>
            <a:r>
              <a:rPr lang="cs-CZ" sz="1600" dirty="0">
                <a:solidFill>
                  <a:srgbClr val="000000"/>
                </a:solidFill>
              </a:rPr>
              <a:t> (</a:t>
            </a:r>
            <a:r>
              <a:rPr lang="en" sz="1600" dirty="0">
                <a:solidFill>
                  <a:srgbClr val="000000"/>
                </a:solidFill>
              </a:rPr>
              <a:t>Rooduijn, de Lange, van der Brug 2011)</a:t>
            </a:r>
            <a:endParaRPr lang="cs-CZ" sz="1600" dirty="0">
              <a:solidFill>
                <a:srgbClr val="000000"/>
              </a:solidFill>
            </a:endParaRPr>
          </a:p>
          <a:p>
            <a:pPr>
              <a:spcAft>
                <a:spcPts val="600"/>
              </a:spcAft>
            </a:pPr>
            <a:r>
              <a:rPr lang="en-US" sz="2300" dirty="0">
                <a:solidFill>
                  <a:srgbClr val="000000"/>
                </a:solidFill>
              </a:rPr>
              <a:t>Populist parties change their own discourse after being successful: Their initial success makes them more moderate</a:t>
            </a:r>
            <a:endParaRPr lang="en-US" dirty="0">
              <a:solidFill>
                <a:srgbClr val="000000"/>
              </a:solidFill>
            </a:endParaRPr>
          </a:p>
          <a:p>
            <a:endParaRPr lang="cs-CZ" dirty="0"/>
          </a:p>
        </p:txBody>
      </p:sp>
    </p:spTree>
    <p:extLst>
      <p:ext uri="{BB962C8B-B14F-4D97-AF65-F5344CB8AC3E}">
        <p14:creationId xmlns:p14="http://schemas.microsoft.com/office/powerpoint/2010/main" val="272342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Party </a:t>
            </a:r>
            <a:r>
              <a:rPr lang="cs-CZ" dirty="0" err="1"/>
              <a:t>impact</a:t>
            </a:r>
            <a:r>
              <a:rPr lang="cs-CZ" dirty="0"/>
              <a:t>: </a:t>
            </a:r>
            <a:r>
              <a:rPr lang="cs-CZ" dirty="0" err="1"/>
              <a:t>policy</a:t>
            </a:r>
            <a:endParaRPr lang="cs-CZ" dirty="0"/>
          </a:p>
        </p:txBody>
      </p:sp>
      <p:sp>
        <p:nvSpPr>
          <p:cNvPr id="3" name="Zástupný symbol pro text 2"/>
          <p:cNvSpPr>
            <a:spLocks noGrp="1"/>
          </p:cNvSpPr>
          <p:nvPr>
            <p:ph type="body" idx="1"/>
          </p:nvPr>
        </p:nvSpPr>
        <p:spPr/>
        <p:txBody>
          <a:bodyPr/>
          <a:lstStyle/>
          <a:p>
            <a:pPr>
              <a:spcAft>
                <a:spcPts val="600"/>
              </a:spcAft>
            </a:pPr>
            <a:r>
              <a:rPr lang="cs-CZ" dirty="0"/>
              <a:t>Impact on </a:t>
            </a:r>
            <a:r>
              <a:rPr lang="cs-CZ" b="1" i="1" dirty="0" err="1"/>
              <a:t>policy</a:t>
            </a:r>
            <a:r>
              <a:rPr lang="cs-CZ" b="1" i="1" dirty="0"/>
              <a:t> positions </a:t>
            </a:r>
            <a:r>
              <a:rPr lang="cs-CZ" b="1" i="1" dirty="0" err="1"/>
              <a:t>of</a:t>
            </a:r>
            <a:r>
              <a:rPr lang="cs-CZ" b="1" i="1" dirty="0"/>
              <a:t> </a:t>
            </a:r>
            <a:r>
              <a:rPr lang="cs-CZ" b="1" i="1" dirty="0" err="1"/>
              <a:t>other</a:t>
            </a:r>
            <a:r>
              <a:rPr lang="cs-CZ" b="1" i="1" dirty="0"/>
              <a:t> </a:t>
            </a:r>
            <a:r>
              <a:rPr lang="cs-CZ" b="1" i="1" dirty="0" err="1"/>
              <a:t>parties</a:t>
            </a:r>
            <a:endParaRPr lang="cs-CZ" b="1" i="1" dirty="0"/>
          </a:p>
          <a:p>
            <a:pPr>
              <a:spcAft>
                <a:spcPts val="600"/>
              </a:spcAft>
            </a:pPr>
            <a:r>
              <a:rPr lang="cs-CZ" dirty="0"/>
              <a:t>Direct </a:t>
            </a:r>
            <a:r>
              <a:rPr lang="cs-CZ" dirty="0" err="1"/>
              <a:t>effect</a:t>
            </a:r>
            <a:r>
              <a:rPr lang="cs-CZ" dirty="0"/>
              <a:t> </a:t>
            </a:r>
            <a:r>
              <a:rPr lang="cs-CZ" dirty="0" err="1"/>
              <a:t>of</a:t>
            </a:r>
            <a:r>
              <a:rPr lang="cs-CZ" dirty="0"/>
              <a:t> </a:t>
            </a:r>
            <a:r>
              <a:rPr lang="cs-CZ" dirty="0" err="1"/>
              <a:t>the</a:t>
            </a:r>
            <a:r>
              <a:rPr lang="cs-CZ" dirty="0"/>
              <a:t> party </a:t>
            </a:r>
            <a:r>
              <a:rPr lang="cs-CZ" dirty="0" err="1"/>
              <a:t>competition</a:t>
            </a:r>
            <a:endParaRPr lang="cs-CZ" dirty="0"/>
          </a:p>
          <a:p>
            <a:pPr>
              <a:spcAft>
                <a:spcPts val="600"/>
              </a:spcAft>
            </a:pPr>
            <a:r>
              <a:rPr lang="cs-CZ" dirty="0" err="1"/>
              <a:t>Reacting</a:t>
            </a:r>
            <a:r>
              <a:rPr lang="cs-CZ" dirty="0"/>
              <a:t> to </a:t>
            </a:r>
            <a:r>
              <a:rPr lang="cs-CZ" dirty="0" err="1"/>
              <a:t>same</a:t>
            </a:r>
            <a:r>
              <a:rPr lang="cs-CZ" dirty="0"/>
              <a:t> </a:t>
            </a:r>
            <a:r>
              <a:rPr lang="cs-CZ" dirty="0" err="1"/>
              <a:t>cues</a:t>
            </a:r>
            <a:r>
              <a:rPr lang="cs-CZ" dirty="0"/>
              <a:t> </a:t>
            </a:r>
            <a:r>
              <a:rPr lang="cs-CZ" dirty="0" err="1"/>
              <a:t>from</a:t>
            </a:r>
            <a:r>
              <a:rPr lang="cs-CZ" dirty="0"/>
              <a:t> </a:t>
            </a:r>
            <a:r>
              <a:rPr lang="cs-CZ" dirty="0" err="1"/>
              <a:t>the</a:t>
            </a:r>
            <a:r>
              <a:rPr lang="cs-CZ" dirty="0"/>
              <a:t> media and society</a:t>
            </a:r>
          </a:p>
          <a:p>
            <a:pPr>
              <a:spcAft>
                <a:spcPts val="600"/>
              </a:spcAft>
            </a:pPr>
            <a:r>
              <a:rPr lang="cs-CZ" dirty="0" err="1"/>
              <a:t>Effect</a:t>
            </a:r>
            <a:r>
              <a:rPr lang="cs-CZ" dirty="0"/>
              <a:t> </a:t>
            </a:r>
            <a:r>
              <a:rPr lang="cs-CZ" dirty="0" err="1"/>
              <a:t>of</a:t>
            </a:r>
            <a:r>
              <a:rPr lang="cs-CZ" dirty="0"/>
              <a:t> </a:t>
            </a:r>
            <a:r>
              <a:rPr lang="cs-CZ" dirty="0" err="1"/>
              <a:t>real-world</a:t>
            </a:r>
            <a:r>
              <a:rPr lang="cs-CZ" dirty="0"/>
              <a:t> </a:t>
            </a:r>
            <a:r>
              <a:rPr lang="cs-CZ" dirty="0" err="1"/>
              <a:t>developments</a:t>
            </a:r>
            <a:r>
              <a:rPr lang="cs-CZ" dirty="0"/>
              <a:t>, </a:t>
            </a:r>
            <a:r>
              <a:rPr lang="cs-CZ" dirty="0" err="1"/>
              <a:t>e.g</a:t>
            </a:r>
            <a:r>
              <a:rPr lang="cs-CZ" dirty="0"/>
              <a:t>., </a:t>
            </a:r>
            <a:r>
              <a:rPr lang="cs-CZ" dirty="0" err="1"/>
              <a:t>crises</a:t>
            </a:r>
            <a:endParaRPr lang="cs-CZ" dirty="0"/>
          </a:p>
          <a:p>
            <a:pPr>
              <a:spcAft>
                <a:spcPts val="600"/>
              </a:spcAft>
            </a:pPr>
            <a:r>
              <a:rPr lang="cs-CZ" dirty="0" err="1"/>
              <a:t>Contagion</a:t>
            </a:r>
            <a:r>
              <a:rPr lang="cs-CZ" dirty="0"/>
              <a:t> </a:t>
            </a:r>
            <a:r>
              <a:rPr lang="cs-CZ" dirty="0" err="1"/>
              <a:t>effect</a:t>
            </a:r>
            <a:r>
              <a:rPr lang="cs-CZ" dirty="0"/>
              <a:t> (Van </a:t>
            </a:r>
            <a:r>
              <a:rPr lang="cs-CZ" dirty="0" err="1"/>
              <a:t>Spanje</a:t>
            </a:r>
            <a:r>
              <a:rPr lang="cs-CZ" dirty="0"/>
              <a:t>, 2010):</a:t>
            </a:r>
          </a:p>
          <a:p>
            <a:pPr lvl="1">
              <a:lnSpc>
                <a:spcPct val="100000"/>
              </a:lnSpc>
              <a:spcBef>
                <a:spcPts val="0"/>
              </a:spcBef>
              <a:spcAft>
                <a:spcPts val="600"/>
              </a:spcAft>
            </a:pPr>
            <a:r>
              <a:rPr lang="cs-CZ" sz="1800" dirty="0"/>
              <a:t>O</a:t>
            </a:r>
            <a:r>
              <a:rPr lang="en-US" sz="1800" dirty="0" err="1"/>
              <a:t>pposition</a:t>
            </a:r>
            <a:r>
              <a:rPr lang="en-US" sz="1800" dirty="0"/>
              <a:t> parties are more vulnerable to </a:t>
            </a:r>
            <a:r>
              <a:rPr lang="cs-CZ" sz="1800" dirty="0" err="1"/>
              <a:t>the</a:t>
            </a:r>
            <a:r>
              <a:rPr lang="cs-CZ" sz="1800" dirty="0"/>
              <a:t> </a:t>
            </a:r>
            <a:r>
              <a:rPr lang="en-US" sz="1800" dirty="0"/>
              <a:t>contagion effect than parties in </a:t>
            </a:r>
            <a:r>
              <a:rPr lang="cs-CZ" sz="1800" dirty="0" err="1"/>
              <a:t>the</a:t>
            </a:r>
            <a:r>
              <a:rPr lang="cs-CZ" sz="1800" dirty="0"/>
              <a:t> </a:t>
            </a:r>
            <a:r>
              <a:rPr lang="en-US" sz="1800" dirty="0"/>
              <a:t>government</a:t>
            </a:r>
            <a:endParaRPr lang="cs-CZ" sz="1800" dirty="0"/>
          </a:p>
          <a:p>
            <a:pPr lvl="1">
              <a:lnSpc>
                <a:spcPct val="100000"/>
              </a:lnSpc>
              <a:spcBef>
                <a:spcPts val="0"/>
              </a:spcBef>
              <a:spcAft>
                <a:spcPts val="600"/>
              </a:spcAft>
            </a:pPr>
            <a:r>
              <a:rPr lang="cs-CZ" sz="1800" dirty="0" err="1"/>
              <a:t>Implication</a:t>
            </a:r>
            <a:r>
              <a:rPr lang="cs-CZ" sz="1800" dirty="0"/>
              <a:t>: a</a:t>
            </a:r>
            <a:r>
              <a:rPr lang="en-US" sz="1800" dirty="0" err="1"/>
              <a:t>nti</a:t>
            </a:r>
            <a:r>
              <a:rPr lang="en-US" sz="1800" dirty="0"/>
              <a:t>-immigration parties are able to influence policy output in their political systems without entering government</a:t>
            </a:r>
            <a:endParaRPr lang="cs-CZ" sz="1800" dirty="0"/>
          </a:p>
        </p:txBody>
      </p:sp>
    </p:spTree>
    <p:extLst>
      <p:ext uri="{BB962C8B-B14F-4D97-AF65-F5344CB8AC3E}">
        <p14:creationId xmlns:p14="http://schemas.microsoft.com/office/powerpoint/2010/main" val="112541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Social</a:t>
            </a:r>
            <a:r>
              <a:rPr lang="cs-CZ" dirty="0"/>
              <a:t> impact</a:t>
            </a:r>
          </a:p>
        </p:txBody>
      </p:sp>
      <p:sp>
        <p:nvSpPr>
          <p:cNvPr id="3" name="Zástupný symbol pro text 2"/>
          <p:cNvSpPr>
            <a:spLocks noGrp="1"/>
          </p:cNvSpPr>
          <p:nvPr>
            <p:ph type="body" idx="1"/>
          </p:nvPr>
        </p:nvSpPr>
        <p:spPr/>
        <p:txBody>
          <a:bodyPr/>
          <a:lstStyle/>
          <a:p>
            <a:r>
              <a:rPr lang="cs-CZ" sz="2000" b="1" dirty="0"/>
              <a:t>Public </a:t>
            </a:r>
            <a:r>
              <a:rPr lang="cs-CZ" sz="2000" b="1" dirty="0" err="1"/>
              <a:t>atttitudes</a:t>
            </a:r>
            <a:r>
              <a:rPr lang="cs-CZ" sz="2000" dirty="0"/>
              <a:t>:</a:t>
            </a:r>
            <a:r>
              <a:rPr lang="en-GB" sz="2000" dirty="0"/>
              <a:t> </a:t>
            </a:r>
            <a:r>
              <a:rPr lang="cs-CZ" sz="2000" dirty="0"/>
              <a:t>On </a:t>
            </a:r>
            <a:r>
              <a:rPr lang="en-GB" sz="2000" dirty="0"/>
              <a:t>immigration, integration, minority issues, citizenship laws, or national identity;</a:t>
            </a:r>
            <a:r>
              <a:rPr lang="cs-CZ" sz="2000" dirty="0"/>
              <a:t> </a:t>
            </a:r>
            <a:r>
              <a:rPr lang="cs-CZ" sz="2000" dirty="0" err="1"/>
              <a:t>increase</a:t>
            </a:r>
            <a:r>
              <a:rPr lang="cs-CZ" sz="2000" dirty="0"/>
              <a:t> in tolerance </a:t>
            </a:r>
            <a:r>
              <a:rPr lang="cs-CZ" sz="2000" dirty="0" err="1"/>
              <a:t>of</a:t>
            </a:r>
            <a:r>
              <a:rPr lang="cs-CZ" sz="2000" dirty="0"/>
              <a:t> intolerance (PRR </a:t>
            </a:r>
            <a:r>
              <a:rPr lang="cs-CZ" sz="2000" dirty="0" err="1"/>
              <a:t>success</a:t>
            </a:r>
            <a:r>
              <a:rPr lang="cs-CZ" sz="2000" dirty="0"/>
              <a:t> </a:t>
            </a:r>
            <a:r>
              <a:rPr lang="cs-CZ" sz="2000" dirty="0" err="1"/>
              <a:t>correlates</a:t>
            </a:r>
            <a:r>
              <a:rPr lang="cs-CZ" sz="2000" dirty="0"/>
              <a:t> </a:t>
            </a:r>
            <a:r>
              <a:rPr lang="cs-CZ" sz="2000" dirty="0" err="1"/>
              <a:t>with</a:t>
            </a:r>
            <a:r>
              <a:rPr lang="cs-CZ" sz="2000" dirty="0"/>
              <a:t> </a:t>
            </a:r>
            <a:r>
              <a:rPr lang="cs-CZ" sz="2000" dirty="0" err="1"/>
              <a:t>ethnic</a:t>
            </a:r>
            <a:r>
              <a:rPr lang="cs-CZ" sz="2000" dirty="0"/>
              <a:t> prejudice)</a:t>
            </a:r>
          </a:p>
          <a:p>
            <a:pPr>
              <a:spcBef>
                <a:spcPts val="600"/>
              </a:spcBef>
              <a:spcAft>
                <a:spcPts val="600"/>
              </a:spcAft>
            </a:pPr>
            <a:r>
              <a:rPr lang="cs-CZ" sz="2000" b="1" dirty="0"/>
              <a:t>Media – </a:t>
            </a:r>
            <a:r>
              <a:rPr lang="cs-CZ" sz="2000" b="1" dirty="0" err="1"/>
              <a:t>friend</a:t>
            </a:r>
            <a:r>
              <a:rPr lang="cs-CZ" sz="2000" b="1" dirty="0"/>
              <a:t> and </a:t>
            </a:r>
            <a:r>
              <a:rPr lang="cs-CZ" sz="2000" b="1" dirty="0" err="1"/>
              <a:t>foe</a:t>
            </a:r>
            <a:r>
              <a:rPr lang="cs-CZ" sz="2000" dirty="0"/>
              <a:t>: PRR </a:t>
            </a:r>
            <a:r>
              <a:rPr lang="en-GB" sz="2000" dirty="0"/>
              <a:t>seeks to be perceived as effective and legitimate through media representations; media hostility and negative campaigns (accusations) - effect on support for journalism</a:t>
            </a:r>
            <a:endParaRPr lang="cs-CZ" sz="2000" dirty="0"/>
          </a:p>
          <a:p>
            <a:r>
              <a:rPr lang="cs-CZ" sz="2000" dirty="0" err="1"/>
              <a:t>Often</a:t>
            </a:r>
            <a:r>
              <a:rPr lang="cs-CZ" sz="2000" dirty="0"/>
              <a:t> not </a:t>
            </a:r>
            <a:r>
              <a:rPr lang="cs-CZ" sz="2000" dirty="0" err="1"/>
              <a:t>changes</a:t>
            </a:r>
            <a:r>
              <a:rPr lang="cs-CZ" sz="2000" dirty="0"/>
              <a:t> in </a:t>
            </a:r>
            <a:r>
              <a:rPr lang="cs-CZ" sz="2000" dirty="0" err="1"/>
              <a:t>attitudes</a:t>
            </a:r>
            <a:r>
              <a:rPr lang="cs-CZ" sz="2000" dirty="0"/>
              <a:t>‘ </a:t>
            </a:r>
            <a:r>
              <a:rPr lang="cs-CZ" sz="2000" dirty="0" err="1"/>
              <a:t>direction</a:t>
            </a:r>
            <a:r>
              <a:rPr lang="cs-CZ" sz="2000" dirty="0"/>
              <a:t>, but </a:t>
            </a:r>
            <a:r>
              <a:rPr lang="cs-CZ" sz="2000" dirty="0" err="1"/>
              <a:t>increase</a:t>
            </a:r>
            <a:r>
              <a:rPr lang="cs-CZ" sz="2000" dirty="0"/>
              <a:t> in </a:t>
            </a:r>
            <a:r>
              <a:rPr lang="cs-CZ" sz="2000" dirty="0" err="1"/>
              <a:t>its</a:t>
            </a:r>
            <a:r>
              <a:rPr lang="cs-CZ" sz="2000" dirty="0"/>
              <a:t> </a:t>
            </a:r>
            <a:r>
              <a:rPr lang="cs-CZ" sz="2000" dirty="0" err="1"/>
              <a:t>salience</a:t>
            </a:r>
            <a:endParaRPr lang="cs-CZ" sz="2000" dirty="0"/>
          </a:p>
          <a:p>
            <a:r>
              <a:rPr lang="cs-CZ" sz="2000" b="1" dirty="0" err="1"/>
              <a:t>Violence</a:t>
            </a:r>
            <a:r>
              <a:rPr lang="cs-CZ" sz="2000" dirty="0"/>
              <a:t>: </a:t>
            </a:r>
            <a:r>
              <a:rPr lang="cs-CZ" sz="2000" dirty="0" err="1"/>
              <a:t>Level</a:t>
            </a:r>
            <a:r>
              <a:rPr lang="cs-CZ" sz="2000" dirty="0"/>
              <a:t> </a:t>
            </a:r>
            <a:r>
              <a:rPr lang="cs-CZ" sz="2000" dirty="0" err="1"/>
              <a:t>of</a:t>
            </a:r>
            <a:r>
              <a:rPr lang="cs-CZ" sz="2000" dirty="0"/>
              <a:t> </a:t>
            </a:r>
            <a:r>
              <a:rPr lang="cs-CZ" sz="2000" dirty="0" err="1"/>
              <a:t>nativist</a:t>
            </a:r>
            <a:r>
              <a:rPr lang="cs-CZ" sz="2000" dirty="0"/>
              <a:t> </a:t>
            </a:r>
            <a:r>
              <a:rPr lang="cs-CZ" sz="2000" dirty="0" err="1"/>
              <a:t>or</a:t>
            </a:r>
            <a:r>
              <a:rPr lang="cs-CZ" sz="2000" dirty="0"/>
              <a:t> </a:t>
            </a:r>
            <a:r>
              <a:rPr lang="cs-CZ" sz="2000" dirty="0" err="1"/>
              <a:t>racist</a:t>
            </a:r>
            <a:r>
              <a:rPr lang="cs-CZ" sz="2000" dirty="0"/>
              <a:t> </a:t>
            </a:r>
            <a:r>
              <a:rPr lang="cs-CZ" sz="2000" dirty="0" err="1"/>
              <a:t>violence</a:t>
            </a:r>
            <a:r>
              <a:rPr lang="cs-CZ" sz="2000" dirty="0"/>
              <a:t> - </a:t>
            </a:r>
            <a:r>
              <a:rPr lang="cs-CZ" sz="2000" dirty="0" err="1"/>
              <a:t>the</a:t>
            </a:r>
            <a:r>
              <a:rPr lang="cs-CZ" sz="2000" dirty="0"/>
              <a:t> </a:t>
            </a:r>
            <a:r>
              <a:rPr lang="cs-CZ" sz="2000" dirty="0" err="1"/>
              <a:t>xenophobic</a:t>
            </a:r>
            <a:r>
              <a:rPr lang="cs-CZ" sz="2000" dirty="0"/>
              <a:t> </a:t>
            </a:r>
            <a:r>
              <a:rPr lang="cs-CZ" sz="2000" dirty="0" err="1"/>
              <a:t>rhetoric</a:t>
            </a:r>
            <a:r>
              <a:rPr lang="cs-CZ" sz="2000" dirty="0"/>
              <a:t> </a:t>
            </a:r>
            <a:r>
              <a:rPr lang="cs-CZ" sz="2000" dirty="0" err="1"/>
              <a:t>often</a:t>
            </a:r>
            <a:r>
              <a:rPr lang="cs-CZ" sz="2000" dirty="0"/>
              <a:t> </a:t>
            </a:r>
            <a:r>
              <a:rPr lang="cs-CZ" sz="2000" dirty="0" err="1"/>
              <a:t>spilling</a:t>
            </a:r>
            <a:r>
              <a:rPr lang="cs-CZ" sz="2000" dirty="0"/>
              <a:t> </a:t>
            </a:r>
            <a:r>
              <a:rPr lang="cs-CZ" sz="2000" dirty="0" err="1"/>
              <a:t>over</a:t>
            </a:r>
            <a:r>
              <a:rPr lang="cs-CZ" sz="2000" dirty="0"/>
              <a:t> </a:t>
            </a:r>
            <a:r>
              <a:rPr lang="cs-CZ" sz="2000" dirty="0" err="1"/>
              <a:t>into</a:t>
            </a:r>
            <a:r>
              <a:rPr lang="cs-CZ" sz="2000" dirty="0"/>
              <a:t> </a:t>
            </a:r>
            <a:r>
              <a:rPr lang="cs-CZ" sz="2000" dirty="0" err="1"/>
              <a:t>violence</a:t>
            </a:r>
            <a:endParaRPr lang="cs-CZ" sz="2000" dirty="0"/>
          </a:p>
        </p:txBody>
      </p:sp>
    </p:spTree>
    <p:extLst>
      <p:ext uri="{BB962C8B-B14F-4D97-AF65-F5344CB8AC3E}">
        <p14:creationId xmlns:p14="http://schemas.microsoft.com/office/powerpoint/2010/main" val="2905294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328643-C99A-482F-9800-2DDF7D56CFF4}"/>
              </a:ext>
            </a:extLst>
          </p:cNvPr>
          <p:cNvSpPr>
            <a:spLocks noGrp="1"/>
          </p:cNvSpPr>
          <p:nvPr>
            <p:ph type="title"/>
          </p:nvPr>
        </p:nvSpPr>
        <p:spPr/>
        <p:txBody>
          <a:bodyPr/>
          <a:lstStyle/>
          <a:p>
            <a:r>
              <a:rPr lang="sk-SK" dirty="0"/>
              <a:t>R</a:t>
            </a:r>
            <a:r>
              <a:rPr lang="en" dirty="0"/>
              <a:t>esponses from established parties</a:t>
            </a:r>
            <a:endParaRPr lang="cs-CZ" dirty="0"/>
          </a:p>
        </p:txBody>
      </p:sp>
      <p:sp>
        <p:nvSpPr>
          <p:cNvPr id="3" name="Zástupný text 2">
            <a:extLst>
              <a:ext uri="{FF2B5EF4-FFF2-40B4-BE49-F238E27FC236}">
                <a16:creationId xmlns:a16="http://schemas.microsoft.com/office/drawing/2014/main" id="{D9569609-CF6E-473C-ABA4-365AEEBBD8D3}"/>
              </a:ext>
            </a:extLst>
          </p:cNvPr>
          <p:cNvSpPr>
            <a:spLocks noGrp="1"/>
          </p:cNvSpPr>
          <p:nvPr>
            <p:ph type="body" idx="1"/>
          </p:nvPr>
        </p:nvSpPr>
        <p:spPr/>
        <p:txBody>
          <a:bodyPr/>
          <a:lstStyle/>
          <a:p>
            <a:r>
              <a:rPr lang="cs-CZ" dirty="0" err="1"/>
              <a:t>Can</a:t>
            </a:r>
            <a:r>
              <a:rPr lang="cs-CZ" dirty="0"/>
              <a:t> non-</a:t>
            </a:r>
            <a:r>
              <a:rPr lang="cs-CZ" dirty="0" err="1"/>
              <a:t>radical</a:t>
            </a:r>
            <a:r>
              <a:rPr lang="cs-CZ" dirty="0"/>
              <a:t> (mainstream) </a:t>
            </a:r>
            <a:r>
              <a:rPr lang="cs-CZ" dirty="0" err="1"/>
              <a:t>parties</a:t>
            </a:r>
            <a:r>
              <a:rPr lang="cs-CZ" dirty="0"/>
              <a:t> do </a:t>
            </a:r>
            <a:r>
              <a:rPr lang="cs-CZ" dirty="0" err="1"/>
              <a:t>anything</a:t>
            </a:r>
            <a:r>
              <a:rPr lang="cs-CZ" dirty="0"/>
              <a:t> to </a:t>
            </a:r>
            <a:r>
              <a:rPr lang="cs-CZ" dirty="0" err="1"/>
              <a:t>counter</a:t>
            </a:r>
            <a:r>
              <a:rPr lang="cs-CZ" dirty="0"/>
              <a:t> PRR? </a:t>
            </a:r>
          </a:p>
        </p:txBody>
      </p:sp>
    </p:spTree>
    <p:extLst>
      <p:ext uri="{BB962C8B-B14F-4D97-AF65-F5344CB8AC3E}">
        <p14:creationId xmlns:p14="http://schemas.microsoft.com/office/powerpoint/2010/main" val="1782499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k-SK" dirty="0"/>
              <a:t>R</a:t>
            </a:r>
            <a:r>
              <a:rPr lang="en" dirty="0" err="1"/>
              <a:t>esponses</a:t>
            </a:r>
            <a:r>
              <a:rPr lang="en" dirty="0"/>
              <a:t> from established parties</a:t>
            </a:r>
            <a:endParaRPr dirty="0"/>
          </a:p>
        </p:txBody>
      </p:sp>
      <p:sp>
        <p:nvSpPr>
          <p:cNvPr id="122" name="Google Shape;122;p23"/>
          <p:cNvSpPr txBox="1">
            <a:spLocks noGrp="1"/>
          </p:cNvSpPr>
          <p:nvPr>
            <p:ph type="body" idx="1"/>
          </p:nvPr>
        </p:nvSpPr>
        <p:spPr>
          <a:xfrm>
            <a:off x="311700" y="1017725"/>
            <a:ext cx="8623294" cy="3680750"/>
          </a:xfrm>
          <a:prstGeom prst="rect">
            <a:avLst/>
          </a:prstGeom>
        </p:spPr>
        <p:txBody>
          <a:bodyPr spcFirstLastPara="1" wrap="square" lIns="91425" tIns="91425" rIns="91425" bIns="91425" anchor="t" anchorCtr="0">
            <a:noAutofit/>
          </a:bodyPr>
          <a:lstStyle/>
          <a:p>
            <a:pPr marL="342900">
              <a:lnSpc>
                <a:spcPct val="150000"/>
              </a:lnSpc>
            </a:pPr>
            <a:r>
              <a:rPr lang="cs-CZ" sz="2000" dirty="0"/>
              <a:t>„</a:t>
            </a:r>
            <a:r>
              <a:rPr lang="cs-CZ" sz="2000" dirty="0" err="1"/>
              <a:t>Adaptation</a:t>
            </a:r>
            <a:r>
              <a:rPr lang="cs-CZ" sz="2000" dirty="0"/>
              <a:t> </a:t>
            </a:r>
            <a:r>
              <a:rPr lang="cs-CZ" sz="2000" dirty="0" err="1"/>
              <a:t>dilemma</a:t>
            </a:r>
            <a:r>
              <a:rPr lang="cs-CZ" sz="2000" dirty="0"/>
              <a:t>“: to </a:t>
            </a:r>
            <a:r>
              <a:rPr lang="cs-CZ" sz="2000" dirty="0" err="1"/>
              <a:t>function</a:t>
            </a:r>
            <a:r>
              <a:rPr lang="cs-CZ" sz="2000" dirty="0"/>
              <a:t> </a:t>
            </a:r>
            <a:r>
              <a:rPr lang="cs-CZ" sz="2000" dirty="0" err="1"/>
              <a:t>fully</a:t>
            </a:r>
            <a:r>
              <a:rPr lang="cs-CZ" sz="2000" dirty="0"/>
              <a:t> </a:t>
            </a:r>
            <a:r>
              <a:rPr lang="cs-CZ" sz="2000" dirty="0" err="1"/>
              <a:t>within</a:t>
            </a:r>
            <a:r>
              <a:rPr lang="cs-CZ" sz="2000" dirty="0"/>
              <a:t> a </a:t>
            </a:r>
            <a:r>
              <a:rPr lang="cs-CZ" sz="2000" dirty="0" err="1"/>
              <a:t>liberal</a:t>
            </a:r>
            <a:r>
              <a:rPr lang="cs-CZ" sz="2000" dirty="0"/>
              <a:t> </a:t>
            </a:r>
            <a:r>
              <a:rPr lang="cs-CZ" sz="2000" dirty="0" err="1"/>
              <a:t>democratic</a:t>
            </a:r>
            <a:r>
              <a:rPr lang="cs-CZ" sz="2000" dirty="0"/>
              <a:t> </a:t>
            </a:r>
            <a:r>
              <a:rPr lang="cs-CZ" sz="2000" dirty="0" err="1"/>
              <a:t>context</a:t>
            </a:r>
            <a:r>
              <a:rPr lang="cs-CZ" sz="2000" dirty="0"/>
              <a:t> </a:t>
            </a:r>
            <a:r>
              <a:rPr lang="cs-CZ" sz="2000" dirty="0" err="1"/>
              <a:t>the</a:t>
            </a:r>
            <a:r>
              <a:rPr lang="cs-CZ" sz="2000" dirty="0"/>
              <a:t> PRR </a:t>
            </a:r>
            <a:r>
              <a:rPr lang="cs-CZ" sz="2000" dirty="0" err="1"/>
              <a:t>must</a:t>
            </a:r>
            <a:r>
              <a:rPr lang="cs-CZ" sz="2000" dirty="0"/>
              <a:t> </a:t>
            </a:r>
            <a:r>
              <a:rPr lang="cs-CZ" sz="2000" dirty="0" err="1"/>
              <a:t>moderate</a:t>
            </a:r>
            <a:r>
              <a:rPr lang="cs-CZ" sz="2000" dirty="0"/>
              <a:t>, but to </a:t>
            </a:r>
            <a:r>
              <a:rPr lang="cs-CZ" sz="2000" dirty="0" err="1"/>
              <a:t>keep</a:t>
            </a:r>
            <a:r>
              <a:rPr lang="cs-CZ" sz="2000" dirty="0"/>
              <a:t> </a:t>
            </a:r>
            <a:r>
              <a:rPr lang="cs-CZ" sz="2000" dirty="0" err="1"/>
              <a:t>its</a:t>
            </a:r>
            <a:r>
              <a:rPr lang="cs-CZ" sz="2000" dirty="0"/>
              <a:t> </a:t>
            </a:r>
            <a:r>
              <a:rPr lang="cs-CZ" sz="2000" dirty="0" err="1"/>
              <a:t>unique</a:t>
            </a:r>
            <a:r>
              <a:rPr lang="cs-CZ" sz="2000" dirty="0"/>
              <a:t> </a:t>
            </a:r>
            <a:r>
              <a:rPr lang="cs-CZ" sz="2000" dirty="0" err="1"/>
              <a:t>position</a:t>
            </a:r>
            <a:r>
              <a:rPr lang="cs-CZ" sz="2000" dirty="0"/>
              <a:t> and </a:t>
            </a:r>
            <a:r>
              <a:rPr lang="cs-CZ" sz="2000" dirty="0" err="1"/>
              <a:t>ensue</a:t>
            </a:r>
            <a:r>
              <a:rPr lang="cs-CZ" sz="2000" dirty="0"/>
              <a:t> </a:t>
            </a:r>
            <a:r>
              <a:rPr lang="cs-CZ" sz="2000" dirty="0" err="1"/>
              <a:t>the</a:t>
            </a:r>
            <a:r>
              <a:rPr lang="cs-CZ" sz="2000" dirty="0"/>
              <a:t> </a:t>
            </a:r>
            <a:r>
              <a:rPr lang="cs-CZ" sz="2000" dirty="0" err="1"/>
              <a:t>lyoalty</a:t>
            </a:r>
            <a:r>
              <a:rPr lang="cs-CZ" sz="2000" dirty="0"/>
              <a:t> </a:t>
            </a:r>
            <a:r>
              <a:rPr lang="cs-CZ" sz="2000" dirty="0" err="1"/>
              <a:t>of</a:t>
            </a:r>
            <a:r>
              <a:rPr lang="cs-CZ" sz="2000" dirty="0"/>
              <a:t> </a:t>
            </a:r>
            <a:r>
              <a:rPr lang="cs-CZ" sz="2000" dirty="0" err="1"/>
              <a:t>its</a:t>
            </a:r>
            <a:r>
              <a:rPr lang="cs-CZ" sz="2000" dirty="0"/>
              <a:t> hardcore support </a:t>
            </a:r>
            <a:r>
              <a:rPr lang="cs-CZ" sz="2000" dirty="0" err="1"/>
              <a:t>it</a:t>
            </a:r>
            <a:r>
              <a:rPr lang="cs-CZ" sz="2000" dirty="0"/>
              <a:t> </a:t>
            </a:r>
            <a:r>
              <a:rPr lang="cs-CZ" sz="2000" dirty="0" err="1"/>
              <a:t>must</a:t>
            </a:r>
            <a:r>
              <a:rPr lang="cs-CZ" sz="2000" dirty="0"/>
              <a:t> </a:t>
            </a:r>
            <a:r>
              <a:rPr lang="cs-CZ" sz="2000" dirty="0" err="1"/>
              <a:t>remain</a:t>
            </a:r>
            <a:r>
              <a:rPr lang="cs-CZ" sz="2000" dirty="0"/>
              <a:t> </a:t>
            </a:r>
            <a:r>
              <a:rPr lang="cs-CZ" sz="2000" dirty="0" err="1"/>
              <a:t>radical</a:t>
            </a:r>
            <a:endParaRPr lang="cs-CZ" sz="2000" dirty="0"/>
          </a:p>
          <a:p>
            <a:pPr marL="342900">
              <a:lnSpc>
                <a:spcPct val="150000"/>
              </a:lnSpc>
            </a:pPr>
            <a:r>
              <a:rPr lang="cs-CZ" sz="2000" dirty="0" err="1"/>
              <a:t>Different</a:t>
            </a:r>
            <a:r>
              <a:rPr lang="cs-CZ" sz="2000" dirty="0"/>
              <a:t> </a:t>
            </a:r>
            <a:r>
              <a:rPr lang="cs-CZ" sz="2000" dirty="0" err="1"/>
              <a:t>legal</a:t>
            </a:r>
            <a:r>
              <a:rPr lang="cs-CZ" sz="2000" dirty="0"/>
              <a:t>, </a:t>
            </a:r>
            <a:r>
              <a:rPr lang="cs-CZ" sz="2000" dirty="0" err="1"/>
              <a:t>political</a:t>
            </a:r>
            <a:r>
              <a:rPr lang="cs-CZ" sz="2000" dirty="0"/>
              <a:t>, </a:t>
            </a:r>
            <a:r>
              <a:rPr lang="cs-CZ" sz="2000" dirty="0" err="1"/>
              <a:t>social</a:t>
            </a:r>
            <a:r>
              <a:rPr lang="cs-CZ" sz="2000" dirty="0"/>
              <a:t> </a:t>
            </a:r>
            <a:r>
              <a:rPr lang="cs-CZ" sz="2000" dirty="0" err="1"/>
              <a:t>contexts</a:t>
            </a:r>
            <a:r>
              <a:rPr lang="cs-CZ" sz="2000" dirty="0"/>
              <a:t> </a:t>
            </a:r>
            <a:r>
              <a:rPr lang="cs-CZ" sz="2000" dirty="0" err="1"/>
              <a:t>leading</a:t>
            </a:r>
            <a:r>
              <a:rPr lang="cs-CZ" sz="2000" dirty="0"/>
              <a:t> to </a:t>
            </a:r>
            <a:r>
              <a:rPr lang="cs-CZ" sz="2000" dirty="0" err="1"/>
              <a:t>different</a:t>
            </a:r>
            <a:r>
              <a:rPr lang="cs-CZ" sz="2000" dirty="0"/>
              <a:t> </a:t>
            </a:r>
            <a:r>
              <a:rPr lang="cs-CZ" sz="2000" dirty="0" err="1"/>
              <a:t>dilemmas</a:t>
            </a:r>
            <a:endParaRPr lang="cs-CZ" sz="2000" dirty="0"/>
          </a:p>
          <a:p>
            <a:pPr marL="342900">
              <a:lnSpc>
                <a:spcPct val="150000"/>
              </a:lnSpc>
            </a:pPr>
            <a:r>
              <a:rPr lang="cs-CZ" sz="2000" b="1" i="1" dirty="0" err="1"/>
              <a:t>Two</a:t>
            </a:r>
            <a:r>
              <a:rPr lang="cs-CZ" sz="2000" b="1" i="1" dirty="0"/>
              <a:t> </a:t>
            </a:r>
            <a:r>
              <a:rPr lang="cs-CZ" sz="2000" b="1" i="1" dirty="0" err="1"/>
              <a:t>poles</a:t>
            </a:r>
            <a:r>
              <a:rPr lang="cs-CZ" sz="2000" b="1" i="1" dirty="0"/>
              <a:t> </a:t>
            </a:r>
            <a:r>
              <a:rPr lang="cs-CZ" sz="2000" b="1" i="1" dirty="0" err="1"/>
              <a:t>of</a:t>
            </a:r>
            <a:r>
              <a:rPr lang="cs-CZ" sz="2000" b="1" i="1" dirty="0"/>
              <a:t> </a:t>
            </a:r>
            <a:r>
              <a:rPr lang="cs-CZ" sz="2000" b="1" i="1" dirty="0" err="1"/>
              <a:t>reactions</a:t>
            </a:r>
            <a:r>
              <a:rPr lang="cs-CZ" sz="2000" dirty="0"/>
              <a:t>: </a:t>
            </a:r>
          </a:p>
          <a:p>
            <a:pPr lvl="1">
              <a:lnSpc>
                <a:spcPct val="150000"/>
              </a:lnSpc>
              <a:spcBef>
                <a:spcPts val="0"/>
              </a:spcBef>
            </a:pPr>
            <a:r>
              <a:rPr lang="cs-CZ" sz="2000" dirty="0" err="1"/>
              <a:t>coalition</a:t>
            </a:r>
            <a:r>
              <a:rPr lang="cs-CZ" sz="2000" dirty="0"/>
              <a:t> (</a:t>
            </a:r>
            <a:r>
              <a:rPr lang="cs-CZ" sz="2000" dirty="0" err="1"/>
              <a:t>the</a:t>
            </a:r>
            <a:r>
              <a:rPr lang="cs-CZ" sz="2000" dirty="0"/>
              <a:t> most </a:t>
            </a:r>
            <a:r>
              <a:rPr lang="cs-CZ" sz="2000" dirty="0" err="1"/>
              <a:t>accomodative</a:t>
            </a:r>
            <a:r>
              <a:rPr lang="cs-CZ" sz="2000" dirty="0"/>
              <a:t>)</a:t>
            </a:r>
          </a:p>
          <a:p>
            <a:pPr lvl="1">
              <a:lnSpc>
                <a:spcPct val="150000"/>
              </a:lnSpc>
              <a:spcBef>
                <a:spcPts val="0"/>
              </a:spcBef>
            </a:pPr>
            <a:r>
              <a:rPr lang="cs-CZ" sz="2000" dirty="0" err="1"/>
              <a:t>cordon</a:t>
            </a:r>
            <a:r>
              <a:rPr lang="cs-CZ" sz="2000" dirty="0"/>
              <a:t> </a:t>
            </a:r>
            <a:r>
              <a:rPr lang="cs-CZ" sz="2000" dirty="0" err="1"/>
              <a:t>sanitaire</a:t>
            </a:r>
            <a:r>
              <a:rPr lang="cs-CZ" sz="2000" dirty="0"/>
              <a:t> (</a:t>
            </a:r>
            <a:r>
              <a:rPr lang="cs-CZ" sz="2000" dirty="0" err="1"/>
              <a:t>the</a:t>
            </a:r>
            <a:r>
              <a:rPr lang="cs-CZ" sz="2000" dirty="0"/>
              <a:t> most </a:t>
            </a:r>
            <a:r>
              <a:rPr lang="cs-CZ" sz="2000" dirty="0" err="1"/>
              <a:t>adversarial</a:t>
            </a:r>
            <a:r>
              <a:rPr lang="cs-CZ" sz="200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dirty="0"/>
          </a:p>
        </p:txBody>
      </p:sp>
      <p:sp>
        <p:nvSpPr>
          <p:cNvPr id="3" name="Podnadpis 2"/>
          <p:cNvSpPr>
            <a:spLocks noGrp="1"/>
          </p:cNvSpPr>
          <p:nvPr>
            <p:ph type="subTitle" idx="1"/>
          </p:nvPr>
        </p:nvSpPr>
        <p:spPr/>
        <p:txBody>
          <a:bodyPr/>
          <a:lstStyle/>
          <a:p>
            <a:endParaRPr lang="cs-CZ" dirty="0"/>
          </a:p>
        </p:txBody>
      </p:sp>
      <p:pic>
        <p:nvPicPr>
          <p:cNvPr id="4" name="Picture 3"/>
          <p:cNvPicPr>
            <a:picLocks noChangeAspect="1"/>
          </p:cNvPicPr>
          <p:nvPr/>
        </p:nvPicPr>
        <p:blipFill>
          <a:blip r:embed="rId2"/>
          <a:stretch>
            <a:fillRect/>
          </a:stretch>
        </p:blipFill>
        <p:spPr>
          <a:xfrm>
            <a:off x="1043526" y="344628"/>
            <a:ext cx="7053913" cy="3976643"/>
          </a:xfrm>
          <a:prstGeom prst="rect">
            <a:avLst/>
          </a:prstGeom>
        </p:spPr>
      </p:pic>
    </p:spTree>
    <p:extLst>
      <p:ext uri="{BB962C8B-B14F-4D97-AF65-F5344CB8AC3E}">
        <p14:creationId xmlns:p14="http://schemas.microsoft.com/office/powerpoint/2010/main" val="2831657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Constraining</a:t>
            </a:r>
            <a:r>
              <a:rPr lang="cs-CZ" dirty="0"/>
              <a:t> and </a:t>
            </a:r>
            <a:r>
              <a:rPr lang="cs-CZ" dirty="0" err="1"/>
              <a:t>contesting</a:t>
            </a:r>
            <a:r>
              <a:rPr lang="cs-CZ" dirty="0"/>
              <a:t> </a:t>
            </a:r>
            <a:r>
              <a:rPr lang="cs-CZ" dirty="0" err="1"/>
              <a:t>the</a:t>
            </a:r>
            <a:r>
              <a:rPr lang="cs-CZ" dirty="0"/>
              <a:t> ER I</a:t>
            </a:r>
          </a:p>
        </p:txBody>
      </p:sp>
      <p:sp>
        <p:nvSpPr>
          <p:cNvPr id="3" name="Zástupný symbol pro text 2"/>
          <p:cNvSpPr>
            <a:spLocks noGrp="1"/>
          </p:cNvSpPr>
          <p:nvPr>
            <p:ph type="body" idx="1"/>
          </p:nvPr>
        </p:nvSpPr>
        <p:spPr>
          <a:xfrm>
            <a:off x="311700" y="1152475"/>
            <a:ext cx="8649420" cy="3416400"/>
          </a:xfrm>
        </p:spPr>
        <p:txBody>
          <a:bodyPr/>
          <a:lstStyle/>
          <a:p>
            <a:pPr>
              <a:lnSpc>
                <a:spcPct val="150000"/>
              </a:lnSpc>
            </a:pPr>
            <a:r>
              <a:rPr lang="cs-CZ" sz="2000" dirty="0" err="1"/>
              <a:t>The</a:t>
            </a:r>
            <a:r>
              <a:rPr lang="cs-CZ" sz="2000" dirty="0"/>
              <a:t> impact </a:t>
            </a:r>
            <a:r>
              <a:rPr lang="cs-CZ" sz="2000" dirty="0" err="1"/>
              <a:t>of</a:t>
            </a:r>
            <a:r>
              <a:rPr lang="cs-CZ" sz="2000" dirty="0"/>
              <a:t> </a:t>
            </a:r>
            <a:r>
              <a:rPr lang="cs-CZ" sz="2000" dirty="0" err="1"/>
              <a:t>restrictive</a:t>
            </a:r>
            <a:r>
              <a:rPr lang="cs-CZ" sz="2000" dirty="0"/>
              <a:t> </a:t>
            </a:r>
            <a:r>
              <a:rPr lang="cs-CZ" sz="2000" dirty="0" err="1"/>
              <a:t>policies</a:t>
            </a:r>
            <a:r>
              <a:rPr lang="cs-CZ" sz="2000" dirty="0"/>
              <a:t> </a:t>
            </a:r>
            <a:r>
              <a:rPr lang="cs-CZ" sz="2000" dirty="0" err="1"/>
              <a:t>is</a:t>
            </a:r>
            <a:r>
              <a:rPr lang="cs-CZ" sz="2000" dirty="0"/>
              <a:t> </a:t>
            </a:r>
            <a:r>
              <a:rPr lang="cs-CZ" sz="2000" dirty="0" err="1"/>
              <a:t>mixed</a:t>
            </a:r>
            <a:endParaRPr lang="cs-CZ" sz="2000" dirty="0"/>
          </a:p>
          <a:p>
            <a:pPr lvl="1">
              <a:lnSpc>
                <a:spcPct val="150000"/>
              </a:lnSpc>
              <a:spcBef>
                <a:spcPts val="600"/>
              </a:spcBef>
            </a:pPr>
            <a:r>
              <a:rPr lang="cs-CZ" sz="2000" dirty="0"/>
              <a:t>Some PRR </a:t>
            </a:r>
            <a:r>
              <a:rPr lang="cs-CZ" sz="2000" dirty="0" err="1"/>
              <a:t>successful</a:t>
            </a:r>
            <a:r>
              <a:rPr lang="cs-CZ" sz="2000" dirty="0"/>
              <a:t> </a:t>
            </a:r>
            <a:r>
              <a:rPr lang="cs-CZ" sz="2000" dirty="0" err="1"/>
              <a:t>despite</a:t>
            </a:r>
            <a:r>
              <a:rPr lang="cs-CZ" sz="2000" dirty="0"/>
              <a:t> (FN, VB), some </a:t>
            </a:r>
            <a:r>
              <a:rPr lang="cs-CZ" sz="2000" dirty="0" err="1"/>
              <a:t>because</a:t>
            </a:r>
            <a:r>
              <a:rPr lang="cs-CZ" sz="2000" dirty="0"/>
              <a:t> </a:t>
            </a:r>
            <a:r>
              <a:rPr lang="cs-CZ" sz="2000" dirty="0" err="1"/>
              <a:t>of</a:t>
            </a:r>
            <a:r>
              <a:rPr lang="cs-CZ" sz="2000" dirty="0"/>
              <a:t> </a:t>
            </a:r>
            <a:r>
              <a:rPr lang="cs-CZ" sz="2000" dirty="0" err="1"/>
              <a:t>cordon</a:t>
            </a:r>
            <a:r>
              <a:rPr lang="cs-CZ" sz="2000" dirty="0"/>
              <a:t> </a:t>
            </a:r>
            <a:r>
              <a:rPr lang="cs-CZ" sz="2000" dirty="0" err="1"/>
              <a:t>sanitaire</a:t>
            </a:r>
            <a:endParaRPr lang="cs-CZ" sz="2000" dirty="0"/>
          </a:p>
          <a:p>
            <a:pPr>
              <a:lnSpc>
                <a:spcPct val="150000"/>
              </a:lnSpc>
              <a:spcBef>
                <a:spcPts val="600"/>
              </a:spcBef>
            </a:pPr>
            <a:r>
              <a:rPr lang="cs-CZ" sz="2000" dirty="0" err="1"/>
              <a:t>Ostracism</a:t>
            </a:r>
            <a:r>
              <a:rPr lang="cs-CZ" sz="2000" dirty="0"/>
              <a:t> (van </a:t>
            </a:r>
            <a:r>
              <a:rPr lang="cs-CZ" sz="2000" dirty="0" err="1"/>
              <a:t>Spanje</a:t>
            </a:r>
            <a:r>
              <a:rPr lang="cs-CZ" sz="2000" dirty="0"/>
              <a:t> and Weber, 2017):</a:t>
            </a:r>
          </a:p>
          <a:p>
            <a:pPr lvl="1">
              <a:lnSpc>
                <a:spcPct val="150000"/>
              </a:lnSpc>
              <a:spcBef>
                <a:spcPts val="600"/>
              </a:spcBef>
            </a:pPr>
            <a:r>
              <a:rPr lang="cs-CZ" sz="2000" dirty="0"/>
              <a:t>A</a:t>
            </a:r>
            <a:r>
              <a:rPr lang="en-US" sz="2000" dirty="0"/>
              <a:t> strategic problem for established actors: Immediate policy impact of </a:t>
            </a:r>
            <a:r>
              <a:rPr lang="cs-CZ" sz="2000" dirty="0"/>
              <a:t>PRR </a:t>
            </a:r>
            <a:r>
              <a:rPr lang="en-US" sz="2000" dirty="0"/>
              <a:t>can be averted by ostracizing them (i.e.</a:t>
            </a:r>
            <a:r>
              <a:rPr lang="cs-CZ" sz="2000" dirty="0"/>
              <a:t>,</a:t>
            </a:r>
            <a:r>
              <a:rPr lang="en-US" sz="2000" dirty="0"/>
              <a:t> refusing any cooperation), but this strategy may sway public opinion further in their favor</a:t>
            </a:r>
            <a:endParaRPr lang="cs-CZ" sz="2000" dirty="0"/>
          </a:p>
        </p:txBody>
      </p:sp>
    </p:spTree>
    <p:extLst>
      <p:ext uri="{BB962C8B-B14F-4D97-AF65-F5344CB8AC3E}">
        <p14:creationId xmlns:p14="http://schemas.microsoft.com/office/powerpoint/2010/main" val="43064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Constraining</a:t>
            </a:r>
            <a:r>
              <a:rPr lang="cs-CZ" dirty="0"/>
              <a:t> and </a:t>
            </a:r>
            <a:r>
              <a:rPr lang="cs-CZ" dirty="0" err="1"/>
              <a:t>contesting</a:t>
            </a:r>
            <a:r>
              <a:rPr lang="cs-CZ" dirty="0"/>
              <a:t> </a:t>
            </a:r>
            <a:r>
              <a:rPr lang="cs-CZ" dirty="0" err="1"/>
              <a:t>the</a:t>
            </a:r>
            <a:r>
              <a:rPr lang="cs-CZ" dirty="0"/>
              <a:t> ER II</a:t>
            </a:r>
          </a:p>
        </p:txBody>
      </p:sp>
      <p:sp>
        <p:nvSpPr>
          <p:cNvPr id="3" name="Zástupný symbol pro text 2"/>
          <p:cNvSpPr>
            <a:spLocks noGrp="1"/>
          </p:cNvSpPr>
          <p:nvPr>
            <p:ph type="body" idx="1"/>
          </p:nvPr>
        </p:nvSpPr>
        <p:spPr>
          <a:xfrm>
            <a:off x="311700" y="1152475"/>
            <a:ext cx="8832300" cy="3416400"/>
          </a:xfrm>
        </p:spPr>
        <p:txBody>
          <a:bodyPr/>
          <a:lstStyle/>
          <a:p>
            <a:r>
              <a:rPr lang="cs-CZ" sz="2000" b="1" i="1" dirty="0" err="1"/>
              <a:t>Hate</a:t>
            </a:r>
            <a:r>
              <a:rPr lang="cs-CZ" sz="2000" b="1" i="1" dirty="0"/>
              <a:t> </a:t>
            </a:r>
            <a:r>
              <a:rPr lang="cs-CZ" sz="2000" b="1" i="1" dirty="0" err="1"/>
              <a:t>speech</a:t>
            </a:r>
            <a:r>
              <a:rPr lang="cs-CZ" sz="2000" b="1" i="1" dirty="0"/>
              <a:t> </a:t>
            </a:r>
            <a:r>
              <a:rPr lang="cs-CZ" sz="2000" b="1" i="1" dirty="0" err="1"/>
              <a:t>prosecution</a:t>
            </a:r>
            <a:r>
              <a:rPr lang="cs-CZ" sz="2000" b="1" i="1" dirty="0"/>
              <a:t> </a:t>
            </a:r>
            <a:r>
              <a:rPr lang="cs-CZ" sz="2000" dirty="0"/>
              <a:t>(van </a:t>
            </a:r>
            <a:r>
              <a:rPr lang="cs-CZ" sz="2000" dirty="0" err="1"/>
              <a:t>Spanje</a:t>
            </a:r>
            <a:r>
              <a:rPr lang="cs-CZ" sz="2000" dirty="0"/>
              <a:t> and de </a:t>
            </a:r>
            <a:r>
              <a:rPr lang="cs-CZ" sz="2000" dirty="0" err="1"/>
              <a:t>Vreese</a:t>
            </a:r>
            <a:r>
              <a:rPr lang="cs-CZ" sz="2000" dirty="0"/>
              <a:t>, 2013)</a:t>
            </a:r>
          </a:p>
          <a:p>
            <a:pPr lvl="1">
              <a:lnSpc>
                <a:spcPct val="100000"/>
              </a:lnSpc>
              <a:spcBef>
                <a:spcPts val="600"/>
              </a:spcBef>
            </a:pPr>
            <a:r>
              <a:rPr lang="en-US" sz="2000" dirty="0"/>
              <a:t>Does hate speech prosecution of politicians affect the electoral support for their party? </a:t>
            </a:r>
            <a:endParaRPr lang="cs-CZ" sz="2000" dirty="0"/>
          </a:p>
          <a:p>
            <a:pPr lvl="1">
              <a:lnSpc>
                <a:spcPct val="100000"/>
              </a:lnSpc>
              <a:spcBef>
                <a:spcPts val="600"/>
              </a:spcBef>
            </a:pPr>
            <a:r>
              <a:rPr lang="en-US" sz="2000" dirty="0"/>
              <a:t>Dutch voters interviewed before and after the unexpected court decision to prosecute MP Geert Wilders</a:t>
            </a:r>
            <a:r>
              <a:rPr lang="cs-CZ" sz="2000" dirty="0"/>
              <a:t>: T</a:t>
            </a:r>
            <a:r>
              <a:rPr lang="en-US" sz="2000" dirty="0"/>
              <a:t>he decision substantially enhanced his party’s appeal</a:t>
            </a:r>
            <a:r>
              <a:rPr lang="cs-CZ" sz="2000" dirty="0"/>
              <a:t> (</a:t>
            </a:r>
            <a:r>
              <a:rPr lang="cs-CZ" sz="2000" dirty="0" err="1"/>
              <a:t>seen</a:t>
            </a:r>
            <a:r>
              <a:rPr lang="cs-CZ" sz="2000" dirty="0"/>
              <a:t> as a </a:t>
            </a:r>
            <a:r>
              <a:rPr lang="cs-CZ" sz="2000" dirty="0" err="1"/>
              <a:t>victim</a:t>
            </a:r>
            <a:r>
              <a:rPr lang="cs-CZ" sz="2000" dirty="0"/>
              <a:t>)</a:t>
            </a:r>
          </a:p>
          <a:p>
            <a:r>
              <a:rPr lang="cs-CZ" sz="2000" dirty="0" err="1"/>
              <a:t>The</a:t>
            </a:r>
            <a:r>
              <a:rPr lang="cs-CZ" sz="2000" dirty="0"/>
              <a:t> role </a:t>
            </a:r>
            <a:r>
              <a:rPr lang="cs-CZ" sz="2000" dirty="0" err="1"/>
              <a:t>of</a:t>
            </a:r>
            <a:r>
              <a:rPr lang="cs-CZ" sz="2000" dirty="0"/>
              <a:t> </a:t>
            </a:r>
            <a:r>
              <a:rPr lang="cs-CZ" sz="2000" dirty="0" err="1"/>
              <a:t>the</a:t>
            </a:r>
            <a:r>
              <a:rPr lang="cs-CZ" sz="2000" dirty="0"/>
              <a:t> ERP </a:t>
            </a:r>
            <a:r>
              <a:rPr lang="cs-CZ" sz="2000" dirty="0" err="1"/>
              <a:t>itself</a:t>
            </a:r>
            <a:r>
              <a:rPr lang="cs-CZ" sz="2000" dirty="0"/>
              <a:t>: </a:t>
            </a:r>
          </a:p>
          <a:p>
            <a:pPr lvl="1">
              <a:lnSpc>
                <a:spcPct val="100000"/>
              </a:lnSpc>
              <a:spcBef>
                <a:spcPts val="600"/>
              </a:spcBef>
            </a:pPr>
            <a:r>
              <a:rPr lang="cs-CZ" sz="2000" dirty="0" err="1"/>
              <a:t>Issue</a:t>
            </a:r>
            <a:r>
              <a:rPr lang="cs-CZ" sz="2000" dirty="0"/>
              <a:t> </a:t>
            </a:r>
            <a:r>
              <a:rPr lang="cs-CZ" sz="2000" dirty="0" err="1"/>
              <a:t>ownership</a:t>
            </a:r>
            <a:r>
              <a:rPr lang="cs-CZ" sz="2000" dirty="0"/>
              <a:t>: </a:t>
            </a:r>
            <a:r>
              <a:rPr lang="en-US" sz="2000" dirty="0"/>
              <a:t>voters hold conceptions of which party is best at handling a given issue</a:t>
            </a:r>
            <a:r>
              <a:rPr lang="cs-CZ" sz="2000" dirty="0"/>
              <a:t> - PRR as </a:t>
            </a:r>
            <a:r>
              <a:rPr lang="cs-CZ" sz="2000" dirty="0" err="1"/>
              <a:t>established</a:t>
            </a:r>
            <a:r>
              <a:rPr lang="cs-CZ" sz="2000" dirty="0"/>
              <a:t>, </a:t>
            </a:r>
            <a:r>
              <a:rPr lang="cs-CZ" sz="2000" dirty="0" err="1"/>
              <a:t>credible</a:t>
            </a:r>
            <a:r>
              <a:rPr lang="cs-CZ" sz="2000" dirty="0"/>
              <a:t> </a:t>
            </a:r>
            <a:r>
              <a:rPr lang="cs-CZ" sz="2000" dirty="0" err="1"/>
              <a:t>political</a:t>
            </a:r>
            <a:r>
              <a:rPr lang="cs-CZ" sz="2000" dirty="0"/>
              <a:t> </a:t>
            </a:r>
            <a:r>
              <a:rPr lang="cs-CZ" sz="2000" dirty="0" err="1"/>
              <a:t>actor</a:t>
            </a:r>
            <a:r>
              <a:rPr lang="cs-CZ" sz="2000" dirty="0"/>
              <a:t> </a:t>
            </a:r>
            <a:r>
              <a:rPr lang="cs-CZ" sz="2000" dirty="0" err="1"/>
              <a:t>that</a:t>
            </a:r>
            <a:r>
              <a:rPr lang="cs-CZ" sz="2000" dirty="0"/>
              <a:t> </a:t>
            </a:r>
            <a:r>
              <a:rPr lang="cs-CZ" sz="2000" dirty="0" err="1"/>
              <a:t>owns</a:t>
            </a:r>
            <a:r>
              <a:rPr lang="cs-CZ" sz="2000" dirty="0"/>
              <a:t> </a:t>
            </a:r>
            <a:r>
              <a:rPr lang="cs-CZ" sz="2000" dirty="0" err="1"/>
              <a:t>certain</a:t>
            </a:r>
            <a:r>
              <a:rPr lang="cs-CZ" sz="2000" dirty="0"/>
              <a:t> </a:t>
            </a:r>
            <a:r>
              <a:rPr lang="cs-CZ" sz="2000" dirty="0" err="1"/>
              <a:t>salient</a:t>
            </a:r>
            <a:r>
              <a:rPr lang="cs-CZ" sz="2000" dirty="0"/>
              <a:t> </a:t>
            </a:r>
            <a:r>
              <a:rPr lang="cs-CZ" sz="2000" dirty="0" err="1"/>
              <a:t>issue</a:t>
            </a:r>
            <a:r>
              <a:rPr lang="cs-CZ" sz="2000" dirty="0"/>
              <a:t> (</a:t>
            </a:r>
            <a:r>
              <a:rPr lang="cs-CZ" sz="2000" dirty="0" err="1"/>
              <a:t>e.g</a:t>
            </a:r>
            <a:r>
              <a:rPr lang="cs-CZ" sz="2000" dirty="0"/>
              <a:t>., </a:t>
            </a:r>
            <a:r>
              <a:rPr lang="cs-CZ" sz="2000" dirty="0" err="1"/>
              <a:t>immigration</a:t>
            </a:r>
            <a:r>
              <a:rPr lang="cs-CZ" sz="2000" dirty="0"/>
              <a:t>), </a:t>
            </a:r>
            <a:r>
              <a:rPr lang="cs-CZ" sz="2000" dirty="0" err="1"/>
              <a:t>it</a:t>
            </a:r>
            <a:r>
              <a:rPr lang="cs-CZ" sz="2000" dirty="0"/>
              <a:t> </a:t>
            </a:r>
            <a:r>
              <a:rPr lang="cs-CZ" sz="2000" dirty="0" err="1"/>
              <a:t>is</a:t>
            </a:r>
            <a:r>
              <a:rPr lang="cs-CZ" sz="2000" dirty="0"/>
              <a:t> </a:t>
            </a:r>
            <a:r>
              <a:rPr lang="cs-CZ" sz="2000" dirty="0" err="1"/>
              <a:t>immune</a:t>
            </a:r>
            <a:r>
              <a:rPr lang="cs-CZ" sz="2000" dirty="0"/>
              <a:t> to </a:t>
            </a:r>
            <a:r>
              <a:rPr lang="cs-CZ" sz="2000" dirty="0" err="1"/>
              <a:t>counter-strategies</a:t>
            </a:r>
            <a:r>
              <a:rPr lang="cs-CZ" sz="2000" dirty="0"/>
              <a:t> </a:t>
            </a:r>
            <a:r>
              <a:rPr lang="cs-CZ" sz="2000" dirty="0" err="1"/>
              <a:t>of</a:t>
            </a:r>
            <a:r>
              <a:rPr lang="cs-CZ" sz="2000" dirty="0"/>
              <a:t> </a:t>
            </a:r>
            <a:r>
              <a:rPr lang="cs-CZ" sz="2000" dirty="0" err="1"/>
              <a:t>other</a:t>
            </a:r>
            <a:r>
              <a:rPr lang="cs-CZ" sz="2000" dirty="0"/>
              <a:t> </a:t>
            </a:r>
            <a:r>
              <a:rPr lang="cs-CZ" sz="2000" dirty="0" err="1"/>
              <a:t>political</a:t>
            </a:r>
            <a:r>
              <a:rPr lang="cs-CZ" sz="2000" dirty="0"/>
              <a:t> </a:t>
            </a:r>
            <a:r>
              <a:rPr lang="cs-CZ" sz="2000" dirty="0" err="1"/>
              <a:t>actors</a:t>
            </a:r>
            <a:r>
              <a:rPr lang="cs-CZ" sz="2000" dirty="0"/>
              <a:t> (</a:t>
            </a:r>
            <a:r>
              <a:rPr lang="cs-CZ" sz="2000" dirty="0" err="1"/>
              <a:t>including</a:t>
            </a:r>
            <a:r>
              <a:rPr lang="cs-CZ" sz="2000" dirty="0"/>
              <a:t> media, </a:t>
            </a:r>
            <a:r>
              <a:rPr lang="cs-CZ" sz="2000" dirty="0" err="1"/>
              <a:t>social</a:t>
            </a:r>
            <a:r>
              <a:rPr lang="cs-CZ" sz="2000" dirty="0"/>
              <a:t> </a:t>
            </a:r>
            <a:r>
              <a:rPr lang="cs-CZ" sz="2000" dirty="0" err="1"/>
              <a:t>movements</a:t>
            </a:r>
            <a:r>
              <a:rPr lang="cs-CZ" sz="2000" dirty="0"/>
              <a:t>)</a:t>
            </a:r>
          </a:p>
        </p:txBody>
      </p:sp>
    </p:spTree>
    <p:extLst>
      <p:ext uri="{BB962C8B-B14F-4D97-AF65-F5344CB8AC3E}">
        <p14:creationId xmlns:p14="http://schemas.microsoft.com/office/powerpoint/2010/main" val="2787105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Strategies</a:t>
            </a:r>
            <a:r>
              <a:rPr lang="cs-CZ" dirty="0"/>
              <a:t> III</a:t>
            </a:r>
          </a:p>
        </p:txBody>
      </p:sp>
      <p:sp>
        <p:nvSpPr>
          <p:cNvPr id="3" name="Zástupný symbol pro text 2"/>
          <p:cNvSpPr>
            <a:spLocks noGrp="1"/>
          </p:cNvSpPr>
          <p:nvPr>
            <p:ph type="body" idx="1"/>
          </p:nvPr>
        </p:nvSpPr>
        <p:spPr/>
        <p:txBody>
          <a:bodyPr/>
          <a:lstStyle/>
          <a:p>
            <a:pPr>
              <a:spcAft>
                <a:spcPts val="600"/>
              </a:spcAft>
            </a:pPr>
            <a:r>
              <a:rPr lang="cs-CZ" sz="2000" dirty="0"/>
              <a:t>A</a:t>
            </a:r>
            <a:r>
              <a:rPr lang="en-US" sz="2000" dirty="0"/>
              <a:t>long two dimensions – </a:t>
            </a:r>
            <a:r>
              <a:rPr lang="cs-CZ" sz="2000" dirty="0"/>
              <a:t>1. </a:t>
            </a:r>
            <a:r>
              <a:rPr lang="en-US" sz="2000" dirty="0"/>
              <a:t>between engagement and disengagement</a:t>
            </a:r>
            <a:r>
              <a:rPr lang="cs-CZ" sz="2000" dirty="0"/>
              <a:t>, 2. </a:t>
            </a:r>
            <a:r>
              <a:rPr lang="en-US" sz="2000" dirty="0"/>
              <a:t>between militancy and accommodation</a:t>
            </a:r>
            <a:r>
              <a:rPr lang="cs-CZ" sz="2000" dirty="0"/>
              <a:t> (Downs 2012) </a:t>
            </a:r>
          </a:p>
          <a:p>
            <a:pPr lvl="1">
              <a:lnSpc>
                <a:spcPct val="100000"/>
              </a:lnSpc>
              <a:spcBef>
                <a:spcPts val="0"/>
              </a:spcBef>
              <a:spcAft>
                <a:spcPts val="600"/>
              </a:spcAft>
            </a:pPr>
            <a:r>
              <a:rPr lang="cs-CZ" sz="1600" dirty="0"/>
              <a:t>4 </a:t>
            </a:r>
            <a:r>
              <a:rPr lang="cs-CZ" sz="1600" dirty="0" err="1"/>
              <a:t>strategies</a:t>
            </a:r>
            <a:r>
              <a:rPr lang="cs-CZ" sz="1600" dirty="0"/>
              <a:t>:</a:t>
            </a:r>
          </a:p>
          <a:p>
            <a:pPr lvl="2">
              <a:lnSpc>
                <a:spcPct val="100000"/>
              </a:lnSpc>
              <a:spcBef>
                <a:spcPts val="0"/>
              </a:spcBef>
              <a:spcAft>
                <a:spcPts val="600"/>
              </a:spcAft>
            </a:pPr>
            <a:r>
              <a:rPr lang="cs-CZ" sz="1600" dirty="0" err="1"/>
              <a:t>Ban</a:t>
            </a:r>
            <a:r>
              <a:rPr lang="cs-CZ" sz="1600" dirty="0"/>
              <a:t>/</a:t>
            </a:r>
            <a:r>
              <a:rPr lang="cs-CZ" sz="1600" dirty="0" err="1"/>
              <a:t>isolate</a:t>
            </a:r>
            <a:endParaRPr lang="cs-CZ" sz="1600" dirty="0"/>
          </a:p>
          <a:p>
            <a:pPr lvl="2">
              <a:lnSpc>
                <a:spcPct val="100000"/>
              </a:lnSpc>
              <a:spcBef>
                <a:spcPts val="0"/>
              </a:spcBef>
              <a:spcAft>
                <a:spcPts val="600"/>
              </a:spcAft>
            </a:pPr>
            <a:r>
              <a:rPr lang="cs-CZ" sz="1600" dirty="0"/>
              <a:t>Co-</a:t>
            </a:r>
            <a:r>
              <a:rPr lang="cs-CZ" sz="1600" dirty="0" err="1"/>
              <a:t>opt</a:t>
            </a:r>
            <a:endParaRPr lang="cs-CZ" sz="1600" dirty="0"/>
          </a:p>
          <a:p>
            <a:pPr lvl="2">
              <a:lnSpc>
                <a:spcPct val="100000"/>
              </a:lnSpc>
              <a:spcBef>
                <a:spcPts val="0"/>
              </a:spcBef>
              <a:spcAft>
                <a:spcPts val="600"/>
              </a:spcAft>
            </a:pPr>
            <a:r>
              <a:rPr lang="cs-CZ" sz="1600" dirty="0" err="1"/>
              <a:t>Ignore</a:t>
            </a:r>
            <a:endParaRPr lang="cs-CZ" sz="1600" dirty="0"/>
          </a:p>
          <a:p>
            <a:pPr lvl="2">
              <a:lnSpc>
                <a:spcPct val="100000"/>
              </a:lnSpc>
              <a:spcBef>
                <a:spcPts val="0"/>
              </a:spcBef>
              <a:spcAft>
                <a:spcPts val="600"/>
              </a:spcAft>
            </a:pPr>
            <a:r>
              <a:rPr lang="cs-CZ" sz="1600" dirty="0" err="1"/>
              <a:t>Collaborate</a:t>
            </a:r>
            <a:endParaRPr lang="cs-CZ" sz="1600" dirty="0"/>
          </a:p>
          <a:p>
            <a:pPr>
              <a:spcAft>
                <a:spcPts val="600"/>
              </a:spcAft>
            </a:pPr>
            <a:r>
              <a:rPr lang="cs-CZ" dirty="0"/>
              <a:t>P</a:t>
            </a:r>
            <a:r>
              <a:rPr lang="en-US" dirty="0" err="1"/>
              <a:t>olicies</a:t>
            </a:r>
            <a:r>
              <a:rPr lang="en-US" dirty="0"/>
              <a:t> “of isolation, ostracism and demonization prove surprisingly ineffective at rolling back or even containing threats to the democratic order from party-based extremism</a:t>
            </a:r>
            <a:r>
              <a:rPr lang="cs-CZ" dirty="0"/>
              <a:t>“</a:t>
            </a:r>
          </a:p>
        </p:txBody>
      </p:sp>
    </p:spTree>
    <p:extLst>
      <p:ext uri="{BB962C8B-B14F-4D97-AF65-F5344CB8AC3E}">
        <p14:creationId xmlns:p14="http://schemas.microsoft.com/office/powerpoint/2010/main" val="88527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Italian elections</a:t>
            </a:r>
            <a:r>
              <a:rPr lang="cs-CZ" dirty="0"/>
              <a:t> 2018</a:t>
            </a:r>
            <a:endParaRPr dirty="0"/>
          </a:p>
        </p:txBody>
      </p:sp>
      <p:sp>
        <p:nvSpPr>
          <p:cNvPr id="140" name="Google Shape;140;p26"/>
          <p:cNvSpPr txBox="1">
            <a:spLocks noGrp="1"/>
          </p:cNvSpPr>
          <p:nvPr>
            <p:ph type="body" idx="1"/>
          </p:nvPr>
        </p:nvSpPr>
        <p:spPr>
          <a:prstGeom prst="rect">
            <a:avLst/>
          </a:prstGeom>
        </p:spPr>
        <p:txBody>
          <a:bodyPr spcFirstLastPara="1" wrap="square" lIns="91425" tIns="91425" rIns="91425" bIns="91425" anchor="t" anchorCtr="0">
            <a:noAutofit/>
          </a:bodyPr>
          <a:lstStyle/>
          <a:p>
            <a:pPr marL="0" indent="0">
              <a:spcAft>
                <a:spcPts val="1600"/>
              </a:spcAft>
              <a:buNone/>
            </a:pPr>
            <a:r>
              <a:rPr lang="cs-CZ" dirty="0"/>
              <a:t>John Oliver on </a:t>
            </a:r>
            <a:r>
              <a:rPr lang="cs-CZ" dirty="0" err="1"/>
              <a:t>Italian</a:t>
            </a:r>
            <a:r>
              <a:rPr lang="cs-CZ" dirty="0"/>
              <a:t> </a:t>
            </a:r>
            <a:r>
              <a:rPr lang="cs-CZ" dirty="0" err="1"/>
              <a:t>elections</a:t>
            </a:r>
            <a:endParaRPr lang="sk-SK" u="sng" dirty="0">
              <a:solidFill>
                <a:schemeClr val="hlink"/>
              </a:solidFill>
              <a:hlinkClick r:id="rId3"/>
            </a:endParaRPr>
          </a:p>
          <a:p>
            <a:pPr marL="0" lvl="0" indent="0" algn="l" rtl="0">
              <a:spcBef>
                <a:spcPts val="0"/>
              </a:spcBef>
              <a:spcAft>
                <a:spcPts val="1600"/>
              </a:spcAft>
              <a:buNone/>
            </a:pPr>
            <a:r>
              <a:rPr lang="en" u="sng" dirty="0">
                <a:solidFill>
                  <a:schemeClr val="hlink"/>
                </a:solidFill>
                <a:hlinkClick r:id="rId3"/>
              </a:rPr>
              <a:t>https://www.youtube.com/watch?v=LdhQzXHYLZ4</a:t>
            </a:r>
            <a:endParaRPr lang="cs-CZ" u="sng" dirty="0">
              <a:solidFill>
                <a:schemeClr val="hlink"/>
              </a:solidFill>
            </a:endParaRPr>
          </a:p>
          <a:p>
            <a:pPr marL="0" lvl="0" indent="0" algn="l" rtl="0">
              <a:spcBef>
                <a:spcPts val="0"/>
              </a:spcBef>
              <a:spcAft>
                <a:spcPts val="1600"/>
              </a:spcAft>
              <a:buNone/>
            </a:pPr>
            <a:endParaRPr lang="cs-CZ" dirty="0"/>
          </a:p>
          <a:p>
            <a:pPr marL="0" lvl="0" indent="0" algn="l" rtl="0">
              <a:spcBef>
                <a:spcPts val="0"/>
              </a:spcBef>
              <a:spcAft>
                <a:spcPts val="1600"/>
              </a:spcAft>
              <a:buNone/>
            </a:pPr>
            <a:r>
              <a:rPr lang="cs-CZ" sz="1800" dirty="0" err="1"/>
              <a:t>Five</a:t>
            </a:r>
            <a:r>
              <a:rPr lang="cs-CZ" sz="1800" dirty="0"/>
              <a:t> </a:t>
            </a:r>
            <a:r>
              <a:rPr lang="cs-CZ" sz="1800" dirty="0" err="1"/>
              <a:t>star</a:t>
            </a:r>
            <a:r>
              <a:rPr lang="cs-CZ" sz="1800" dirty="0"/>
              <a:t> </a:t>
            </a:r>
            <a:r>
              <a:rPr lang="cs-CZ" sz="1800" dirty="0" err="1"/>
              <a:t>movement</a:t>
            </a:r>
            <a:r>
              <a:rPr lang="cs-CZ" sz="1800" dirty="0"/>
              <a:t>: 32.68%</a:t>
            </a:r>
          </a:p>
          <a:p>
            <a:pPr marL="0" lvl="0" indent="0" algn="l" rtl="0">
              <a:spcBef>
                <a:spcPts val="0"/>
              </a:spcBef>
              <a:spcAft>
                <a:spcPts val="1600"/>
              </a:spcAft>
              <a:buNone/>
            </a:pPr>
            <a:r>
              <a:rPr lang="cs-CZ" sz="1800" dirty="0" err="1"/>
              <a:t>Democratic</a:t>
            </a:r>
            <a:r>
              <a:rPr lang="cs-CZ" sz="1800" dirty="0"/>
              <a:t> party: 18.76%</a:t>
            </a:r>
          </a:p>
          <a:p>
            <a:pPr marL="0" lvl="0" indent="0" algn="l" rtl="0">
              <a:spcBef>
                <a:spcPts val="0"/>
              </a:spcBef>
              <a:spcAft>
                <a:spcPts val="1600"/>
              </a:spcAft>
              <a:buNone/>
            </a:pPr>
            <a:r>
              <a:rPr lang="cs-CZ" sz="1800" dirty="0" err="1"/>
              <a:t>League</a:t>
            </a:r>
            <a:r>
              <a:rPr lang="cs-CZ" sz="1800" dirty="0"/>
              <a:t>: 17.35%</a:t>
            </a:r>
          </a:p>
          <a:p>
            <a:pPr marL="0" lvl="0" indent="0" algn="l" rtl="0">
              <a:spcBef>
                <a:spcPts val="0"/>
              </a:spcBef>
              <a:spcAft>
                <a:spcPts val="1600"/>
              </a:spcAft>
              <a:buNone/>
            </a:pPr>
            <a:r>
              <a:rPr lang="cs-CZ" sz="1800" dirty="0" err="1"/>
              <a:t>Forza</a:t>
            </a:r>
            <a:r>
              <a:rPr lang="cs-CZ" sz="1800" dirty="0"/>
              <a:t> Italia: 14.00%</a:t>
            </a:r>
            <a:endParaRPr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text 2"/>
          <p:cNvSpPr>
            <a:spLocks noGrp="1"/>
          </p:cNvSpPr>
          <p:nvPr>
            <p:ph type="body" idx="1"/>
          </p:nvPr>
        </p:nvSpPr>
        <p:spPr/>
        <p:txBody>
          <a:bodyPr/>
          <a:lstStyle/>
          <a:p>
            <a:pPr marL="114300" indent="0">
              <a:buNone/>
            </a:pPr>
            <a:r>
              <a:rPr lang="cs-CZ" dirty="0"/>
              <a:t>John Oliver on </a:t>
            </a:r>
            <a:r>
              <a:rPr lang="cs-CZ" dirty="0" err="1"/>
              <a:t>European</a:t>
            </a:r>
            <a:r>
              <a:rPr lang="cs-CZ" dirty="0"/>
              <a:t> far </a:t>
            </a:r>
            <a:r>
              <a:rPr lang="cs-CZ" dirty="0" err="1"/>
              <a:t>right</a:t>
            </a:r>
            <a:r>
              <a:rPr lang="cs-CZ" dirty="0"/>
              <a:t> in 2016 EP </a:t>
            </a:r>
            <a:r>
              <a:rPr lang="cs-CZ" dirty="0" err="1"/>
              <a:t>elections</a:t>
            </a:r>
            <a:endParaRPr lang="cs-CZ" dirty="0"/>
          </a:p>
          <a:p>
            <a:pPr marL="114300" indent="0">
              <a:buNone/>
            </a:pPr>
            <a:endParaRPr lang="cs-CZ" dirty="0"/>
          </a:p>
          <a:p>
            <a:pPr marL="114300" indent="0">
              <a:buNone/>
            </a:pPr>
            <a:r>
              <a:rPr lang="cs-CZ" dirty="0">
                <a:hlinkClick r:id="rId2"/>
              </a:rPr>
              <a:t>https://www.youtube.com/watch?v=hjShnTFpRs4</a:t>
            </a:r>
            <a:r>
              <a:rPr lang="cs-CZ" dirty="0"/>
              <a:t> </a:t>
            </a:r>
          </a:p>
        </p:txBody>
      </p:sp>
    </p:spTree>
    <p:extLst>
      <p:ext uri="{BB962C8B-B14F-4D97-AF65-F5344CB8AC3E}">
        <p14:creationId xmlns:p14="http://schemas.microsoft.com/office/powerpoint/2010/main" val="175066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1700" y="2285400"/>
            <a:ext cx="8520600" cy="572700"/>
          </a:xfrm>
        </p:spPr>
        <p:txBody>
          <a:bodyPr/>
          <a:lstStyle/>
          <a:p>
            <a:pPr algn="ctr"/>
            <a:r>
              <a:rPr lang="cs-CZ" dirty="0" err="1"/>
              <a:t>Thank</a:t>
            </a:r>
            <a:r>
              <a:rPr lang="cs-CZ" dirty="0"/>
              <a:t> </a:t>
            </a:r>
            <a:r>
              <a:rPr lang="cs-CZ" dirty="0" err="1"/>
              <a:t>you</a:t>
            </a:r>
            <a:r>
              <a:rPr lang="cs-CZ" dirty="0"/>
              <a:t> </a:t>
            </a:r>
            <a:r>
              <a:rPr lang="cs-CZ" dirty="0" err="1"/>
              <a:t>for</a:t>
            </a:r>
            <a:r>
              <a:rPr lang="cs-CZ" dirty="0"/>
              <a:t> </a:t>
            </a:r>
            <a:r>
              <a:rPr lang="cs-CZ" dirty="0" err="1"/>
              <a:t>listening</a:t>
            </a:r>
            <a:r>
              <a:rPr lang="cs-CZ" dirty="0"/>
              <a:t> and </a:t>
            </a:r>
            <a:r>
              <a:rPr lang="cs-CZ" dirty="0" err="1"/>
              <a:t>participating</a:t>
            </a:r>
            <a:r>
              <a:rPr lang="cs-CZ" dirty="0"/>
              <a:t>!</a:t>
            </a:r>
            <a:br>
              <a:rPr lang="cs-CZ" dirty="0"/>
            </a:br>
            <a:endParaRPr lang="cs-CZ" dirty="0"/>
          </a:p>
        </p:txBody>
      </p:sp>
      <p:sp>
        <p:nvSpPr>
          <p:cNvPr id="3" name="Zástupný symbol pro text 2"/>
          <p:cNvSpPr>
            <a:spLocks noGrp="1"/>
          </p:cNvSpPr>
          <p:nvPr>
            <p:ph type="body" idx="1"/>
          </p:nvPr>
        </p:nvSpPr>
        <p:spPr/>
        <p:txBody>
          <a:bodyPr/>
          <a:lstStyle/>
          <a:p>
            <a:pPr marL="114300" indent="0" algn="ctr">
              <a:buNone/>
            </a:pPr>
            <a:endParaRPr lang="cs-CZ" dirty="0"/>
          </a:p>
          <a:p>
            <a:pPr marL="114300" indent="0" algn="ctr">
              <a:buNone/>
            </a:pPr>
            <a:endParaRPr lang="cs-CZ" dirty="0"/>
          </a:p>
          <a:p>
            <a:pPr marL="114300" indent="0" algn="ctr">
              <a:buNone/>
            </a:pPr>
            <a:endParaRPr lang="cs-CZ" dirty="0"/>
          </a:p>
        </p:txBody>
      </p:sp>
    </p:spTree>
    <p:extLst>
      <p:ext uri="{BB962C8B-B14F-4D97-AF65-F5344CB8AC3E}">
        <p14:creationId xmlns:p14="http://schemas.microsoft.com/office/powerpoint/2010/main" val="103357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 name="Google Shape;70;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1" name="Google Shape;71;p15"/>
          <p:cNvPicPr preferRelativeResize="0"/>
          <p:nvPr/>
        </p:nvPicPr>
        <p:blipFill>
          <a:blip r:embed="rId3">
            <a:alphaModFix/>
          </a:blip>
          <a:stretch>
            <a:fillRect/>
          </a:stretch>
        </p:blipFill>
        <p:spPr>
          <a:xfrm>
            <a:off x="1143000" y="785813"/>
            <a:ext cx="6858000" cy="3571875"/>
          </a:xfrm>
          <a:prstGeom prst="rect">
            <a:avLst/>
          </a:prstGeom>
          <a:noFill/>
          <a:ln>
            <a:noFill/>
          </a:ln>
        </p:spPr>
      </p:pic>
    </p:spTree>
    <p:extLst>
      <p:ext uri="{BB962C8B-B14F-4D97-AF65-F5344CB8AC3E}">
        <p14:creationId xmlns:p14="http://schemas.microsoft.com/office/powerpoint/2010/main" val="100498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8" name="Google Shape;78;p16"/>
          <p:cNvPicPr preferRelativeResize="0"/>
          <p:nvPr/>
        </p:nvPicPr>
        <p:blipFill>
          <a:blip r:embed="rId3">
            <a:alphaModFix/>
          </a:blip>
          <a:stretch>
            <a:fillRect/>
          </a:stretch>
        </p:blipFill>
        <p:spPr>
          <a:xfrm>
            <a:off x="510400" y="405014"/>
            <a:ext cx="7429500" cy="4171950"/>
          </a:xfrm>
          <a:prstGeom prst="rect">
            <a:avLst/>
          </a:prstGeom>
          <a:noFill/>
          <a:ln>
            <a:noFill/>
          </a:ln>
        </p:spPr>
      </p:pic>
    </p:spTree>
    <p:extLst>
      <p:ext uri="{BB962C8B-B14F-4D97-AF65-F5344CB8AC3E}">
        <p14:creationId xmlns:p14="http://schemas.microsoft.com/office/powerpoint/2010/main" val="66859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5" name="Google Shape;85;p17"/>
          <p:cNvPicPr preferRelativeResize="0"/>
          <p:nvPr/>
        </p:nvPicPr>
        <p:blipFill>
          <a:blip r:embed="rId3">
            <a:alphaModFix/>
          </a:blip>
          <a:stretch>
            <a:fillRect/>
          </a:stretch>
        </p:blipFill>
        <p:spPr>
          <a:xfrm>
            <a:off x="1416824" y="176400"/>
            <a:ext cx="6469800" cy="4551600"/>
          </a:xfrm>
          <a:prstGeom prst="rect">
            <a:avLst/>
          </a:prstGeom>
          <a:noFill/>
          <a:ln>
            <a:noFill/>
          </a:ln>
        </p:spPr>
      </p:pic>
    </p:spTree>
    <p:extLst>
      <p:ext uri="{BB962C8B-B14F-4D97-AF65-F5344CB8AC3E}">
        <p14:creationId xmlns:p14="http://schemas.microsoft.com/office/powerpoint/2010/main" val="217808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92" name="Google Shape;92;p18"/>
          <p:cNvPicPr preferRelativeResize="0"/>
          <p:nvPr/>
        </p:nvPicPr>
        <p:blipFill>
          <a:blip r:embed="rId3">
            <a:alphaModFix/>
          </a:blip>
          <a:stretch>
            <a:fillRect/>
          </a:stretch>
        </p:blipFill>
        <p:spPr>
          <a:xfrm>
            <a:off x="174198" y="2599190"/>
            <a:ext cx="3580293" cy="2085789"/>
          </a:xfrm>
          <a:prstGeom prst="rect">
            <a:avLst/>
          </a:prstGeom>
          <a:noFill/>
          <a:ln>
            <a:noFill/>
          </a:ln>
        </p:spPr>
      </p:pic>
      <p:pic>
        <p:nvPicPr>
          <p:cNvPr id="1026" name="Picture 2" descr="Výsledok vyhľadávania obrázkov pre dopyt jobb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7342" y="260392"/>
            <a:ext cx="5296658" cy="29793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3941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prstGeom prst="rect">
            <a:avLst/>
          </a:prstGeom>
        </p:spPr>
        <p:txBody>
          <a:bodyPr spcFirstLastPara="1" wrap="square" lIns="91425" tIns="91425" rIns="91425" bIns="91425" anchor="t" anchorCtr="0">
            <a:noAutofit/>
          </a:bodyPr>
          <a:lstStyle/>
          <a:p>
            <a:pPr lvl="0"/>
            <a:r>
              <a:rPr lang="cs-CZ" dirty="0" err="1"/>
              <a:t>Populist</a:t>
            </a:r>
            <a:r>
              <a:rPr lang="cs-CZ" dirty="0"/>
              <a:t> </a:t>
            </a:r>
            <a:r>
              <a:rPr lang="cs-CZ" dirty="0" err="1"/>
              <a:t>radical</a:t>
            </a:r>
            <a:r>
              <a:rPr lang="cs-CZ" dirty="0"/>
              <a:t> </a:t>
            </a:r>
            <a:r>
              <a:rPr lang="cs-CZ" dirty="0" err="1"/>
              <a:t>right</a:t>
            </a:r>
            <a:endParaRPr dirty="0"/>
          </a:p>
        </p:txBody>
      </p:sp>
      <p:sp>
        <p:nvSpPr>
          <p:cNvPr id="98" name="Google Shape;98;p19"/>
          <p:cNvSpPr txBox="1">
            <a:spLocks noGrp="1"/>
          </p:cNvSpPr>
          <p:nvPr>
            <p:ph type="body" idx="1"/>
          </p:nvPr>
        </p:nvSpPr>
        <p:spPr>
          <a:prstGeom prst="rect">
            <a:avLst/>
          </a:prstGeom>
        </p:spPr>
        <p:txBody>
          <a:bodyPr spcFirstLastPara="1" wrap="square" lIns="91425" tIns="91425" rIns="91425" bIns="91425" anchor="t" anchorCtr="0">
            <a:noAutofit/>
          </a:bodyPr>
          <a:lstStyle/>
          <a:p>
            <a:pPr marL="285750" indent="-285750">
              <a:lnSpc>
                <a:spcPct val="90000"/>
              </a:lnSpc>
              <a:spcAft>
                <a:spcPts val="1200"/>
              </a:spcAft>
            </a:pPr>
            <a:r>
              <a:rPr lang="cs-CZ" sz="2200" dirty="0"/>
              <a:t>T</a:t>
            </a:r>
            <a:r>
              <a:rPr lang="en-US" sz="2200" dirty="0"/>
              <a:t>he “new right”  (</a:t>
            </a:r>
            <a:r>
              <a:rPr lang="en-US" sz="2200" dirty="0" err="1"/>
              <a:t>Ignazi</a:t>
            </a:r>
            <a:r>
              <a:rPr lang="en-US" sz="2200" dirty="0"/>
              <a:t> 1992): links to xenophobia and anti-political establishment populism</a:t>
            </a:r>
            <a:endParaRPr lang="cs-CZ" sz="2200" dirty="0"/>
          </a:p>
          <a:p>
            <a:pPr marL="285750" indent="-285750">
              <a:lnSpc>
                <a:spcPct val="90000"/>
              </a:lnSpc>
              <a:spcAft>
                <a:spcPts val="1200"/>
              </a:spcAft>
            </a:pPr>
            <a:r>
              <a:rPr lang="en-US" sz="2200" dirty="0"/>
              <a:t>Electoral and mobilizing growth</a:t>
            </a:r>
            <a:endParaRPr lang="cs-CZ" sz="2200" dirty="0"/>
          </a:p>
          <a:p>
            <a:pPr marL="285750" indent="-285750">
              <a:lnSpc>
                <a:spcPct val="90000"/>
              </a:lnSpc>
              <a:spcAft>
                <a:spcPts val="1200"/>
              </a:spcAft>
            </a:pPr>
            <a:r>
              <a:rPr lang="cs-CZ" sz="2200" dirty="0"/>
              <a:t>I</a:t>
            </a:r>
            <a:r>
              <a:rPr lang="en-US" sz="2200" dirty="0" err="1"/>
              <a:t>ncreasing</a:t>
            </a:r>
            <a:r>
              <a:rPr lang="en-US" sz="2200" dirty="0"/>
              <a:t> challenge in Europe (and the West in general)</a:t>
            </a:r>
            <a:endParaRPr lang="cs-CZ" sz="2200" dirty="0"/>
          </a:p>
          <a:p>
            <a:pPr marL="285750" indent="-285750">
              <a:lnSpc>
                <a:spcPct val="90000"/>
              </a:lnSpc>
              <a:spcAft>
                <a:spcPts val="1200"/>
              </a:spcAft>
            </a:pPr>
            <a:r>
              <a:rPr lang="cs-CZ" sz="2200" dirty="0" err="1"/>
              <a:t>Mostly</a:t>
            </a:r>
            <a:r>
              <a:rPr lang="cs-CZ" sz="2200" dirty="0"/>
              <a:t> </a:t>
            </a:r>
            <a:r>
              <a:rPr lang="cs-CZ" sz="2200" dirty="0" err="1"/>
              <a:t>abiding</a:t>
            </a:r>
            <a:r>
              <a:rPr lang="cs-CZ" sz="2200" dirty="0"/>
              <a:t> by </a:t>
            </a:r>
            <a:r>
              <a:rPr lang="cs-CZ" sz="2200" dirty="0" err="1"/>
              <a:t>the</a:t>
            </a:r>
            <a:r>
              <a:rPr lang="cs-CZ" sz="2200" dirty="0"/>
              <a:t> </a:t>
            </a:r>
            <a:r>
              <a:rPr lang="cs-CZ" sz="2200" dirty="0" err="1"/>
              <a:t>democratic</a:t>
            </a:r>
            <a:r>
              <a:rPr lang="cs-CZ" sz="2200" dirty="0"/>
              <a:t> </a:t>
            </a:r>
            <a:r>
              <a:rPr lang="cs-CZ" sz="2200" dirty="0" err="1"/>
              <a:t>rules</a:t>
            </a:r>
            <a:r>
              <a:rPr lang="cs-CZ" sz="2200" dirty="0"/>
              <a:t> (not </a:t>
            </a:r>
            <a:r>
              <a:rPr lang="cs-CZ" sz="2200" dirty="0" err="1"/>
              <a:t>trying</a:t>
            </a:r>
            <a:r>
              <a:rPr lang="cs-CZ" sz="2200" dirty="0"/>
              <a:t> to </a:t>
            </a:r>
            <a:r>
              <a:rPr lang="cs-CZ" sz="2200" dirty="0" err="1"/>
              <a:t>overturn</a:t>
            </a:r>
            <a:r>
              <a:rPr lang="cs-CZ" sz="2200" dirty="0"/>
              <a:t> </a:t>
            </a:r>
            <a:r>
              <a:rPr lang="cs-CZ" sz="2200" dirty="0" err="1"/>
              <a:t>democracy</a:t>
            </a:r>
            <a:r>
              <a:rPr lang="cs-CZ" sz="2200" dirty="0"/>
              <a:t>): </a:t>
            </a:r>
            <a:r>
              <a:rPr lang="cs-CZ" sz="2200" b="1" dirty="0" err="1"/>
              <a:t>defenders</a:t>
            </a:r>
            <a:r>
              <a:rPr lang="cs-CZ" sz="2200" b="1" dirty="0"/>
              <a:t> </a:t>
            </a:r>
            <a:r>
              <a:rPr lang="cs-CZ" sz="2200" b="1" dirty="0" err="1"/>
              <a:t>of</a:t>
            </a:r>
            <a:r>
              <a:rPr lang="cs-CZ" sz="2200" b="1" dirty="0"/>
              <a:t> „</a:t>
            </a:r>
            <a:r>
              <a:rPr lang="cs-CZ" sz="2200" b="1" dirty="0" err="1"/>
              <a:t>true</a:t>
            </a:r>
            <a:r>
              <a:rPr lang="cs-CZ" sz="2200" b="1" dirty="0"/>
              <a:t> </a:t>
            </a:r>
            <a:r>
              <a:rPr lang="cs-CZ" sz="2200" b="1" dirty="0" err="1"/>
              <a:t>democracy</a:t>
            </a:r>
            <a:r>
              <a:rPr lang="cs-CZ" sz="2200" b="1" dirty="0"/>
              <a:t>“ </a:t>
            </a:r>
            <a:r>
              <a:rPr lang="cs-CZ" sz="2200" dirty="0"/>
              <a:t>(</a:t>
            </a:r>
            <a:r>
              <a:rPr lang="cs-CZ" sz="2200" dirty="0" err="1"/>
              <a:t>Betz</a:t>
            </a:r>
            <a:r>
              <a:rPr lang="cs-CZ" sz="2200" dirty="0"/>
              <a:t>, 1994)</a:t>
            </a:r>
            <a:endParaRPr lang="en-US" sz="2200" dirty="0"/>
          </a:p>
          <a:p>
            <a:pPr marL="285750" indent="-285750">
              <a:lnSpc>
                <a:spcPct val="90000"/>
              </a:lnSpc>
              <a:spcAft>
                <a:spcPts val="1200"/>
              </a:spcAft>
            </a:pPr>
            <a:r>
              <a:rPr lang="en" sz="2200" dirty="0"/>
              <a:t>Terminology: extreme right, radical right, far right, populist radical right, … </a:t>
            </a:r>
            <a:endParaRPr sz="2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Ideology </a:t>
            </a:r>
            <a:r>
              <a:rPr lang="cs-CZ" dirty="0" err="1"/>
              <a:t>of</a:t>
            </a:r>
            <a:r>
              <a:rPr lang="cs-CZ" dirty="0"/>
              <a:t> PRR </a:t>
            </a:r>
            <a:r>
              <a:rPr lang="cs-CZ" dirty="0" err="1"/>
              <a:t>parties</a:t>
            </a:r>
            <a:endParaRPr lang="cs-CZ" dirty="0"/>
          </a:p>
        </p:txBody>
      </p:sp>
      <p:sp>
        <p:nvSpPr>
          <p:cNvPr id="3" name="Zástupný symbol pro text 2"/>
          <p:cNvSpPr>
            <a:spLocks noGrp="1"/>
          </p:cNvSpPr>
          <p:nvPr>
            <p:ph type="body" idx="1"/>
          </p:nvPr>
        </p:nvSpPr>
        <p:spPr/>
        <p:txBody>
          <a:bodyPr/>
          <a:lstStyle/>
          <a:p>
            <a:pPr marL="285750" indent="-285750">
              <a:spcAft>
                <a:spcPts val="600"/>
              </a:spcAft>
            </a:pPr>
            <a:r>
              <a:rPr lang="en-US" sz="2000" b="1" dirty="0"/>
              <a:t>Ideology</a:t>
            </a:r>
            <a:r>
              <a:rPr lang="en-US" sz="2000" dirty="0"/>
              <a:t>: nativism, populism, authoritarianism (</a:t>
            </a:r>
            <a:r>
              <a:rPr lang="en-US" sz="2000" dirty="0" err="1"/>
              <a:t>Mudde</a:t>
            </a:r>
            <a:r>
              <a:rPr lang="en-US" sz="2000" dirty="0"/>
              <a:t>, 2007)</a:t>
            </a:r>
          </a:p>
          <a:p>
            <a:pPr marL="628650" lvl="1" indent="-171450">
              <a:spcBef>
                <a:spcPts val="0"/>
              </a:spcBef>
              <a:spcAft>
                <a:spcPts val="600"/>
              </a:spcAft>
            </a:pPr>
            <a:r>
              <a:rPr lang="en-US" sz="1600" b="1" dirty="0"/>
              <a:t>Nativism</a:t>
            </a:r>
            <a:r>
              <a:rPr lang="en-US" sz="1600" dirty="0"/>
              <a:t>: nationalism and xenophobia</a:t>
            </a:r>
          </a:p>
          <a:p>
            <a:pPr marL="628650" lvl="1" indent="-171450">
              <a:spcBef>
                <a:spcPts val="0"/>
              </a:spcBef>
              <a:spcAft>
                <a:spcPts val="600"/>
              </a:spcAft>
            </a:pPr>
            <a:r>
              <a:rPr lang="en-US" sz="1600" b="1" dirty="0"/>
              <a:t>Authoritarianism</a:t>
            </a:r>
            <a:r>
              <a:rPr lang="en-US" sz="1600" dirty="0"/>
              <a:t>: the belief in a strictly ordered society</a:t>
            </a:r>
          </a:p>
          <a:p>
            <a:pPr marL="628650" lvl="1" indent="-171450">
              <a:spcBef>
                <a:spcPts val="0"/>
              </a:spcBef>
              <a:spcAft>
                <a:spcPts val="600"/>
              </a:spcAft>
            </a:pPr>
            <a:r>
              <a:rPr lang="en-US" sz="1600" b="1" dirty="0"/>
              <a:t>Populism</a:t>
            </a:r>
            <a:r>
              <a:rPr lang="en-US" sz="1600" dirty="0"/>
              <a:t>: wisdom of a ‘little man’ - considers society to be ultimately separated into two homogeneous and antagonistic groups, “the pure people” versus “the corrupt elite,” and which argues that politics should be an expression of the general will of the people</a:t>
            </a:r>
          </a:p>
          <a:p>
            <a:pPr marL="285750" indent="-285750">
              <a:spcAft>
                <a:spcPts val="600"/>
              </a:spcAft>
            </a:pPr>
            <a:r>
              <a:rPr lang="en-US" sz="2000" dirty="0"/>
              <a:t>Who are “</a:t>
            </a:r>
            <a:r>
              <a:rPr lang="en-US" sz="2000" b="1" dirty="0"/>
              <a:t>the people”</a:t>
            </a:r>
            <a:r>
              <a:rPr lang="en-US" sz="2000" dirty="0"/>
              <a:t>?</a:t>
            </a:r>
          </a:p>
          <a:p>
            <a:pPr marL="742950" lvl="1" indent="-285750">
              <a:spcBef>
                <a:spcPts val="0"/>
              </a:spcBef>
              <a:spcAft>
                <a:spcPts val="600"/>
              </a:spcAft>
            </a:pPr>
            <a:r>
              <a:rPr lang="en-US" sz="1600" dirty="0"/>
              <a:t>“The heartland”, the “common sense” of the people (Taggart (2000) - a place ‘in which, in the populist imagination, a virtuous and unified population resides’ - a mythical and constructed sub-set of the whole population</a:t>
            </a:r>
          </a:p>
          <a:p>
            <a:pPr marL="285750" indent="-285750">
              <a:spcAft>
                <a:spcPts val="600"/>
              </a:spcAft>
              <a:buFont typeface="Arial" panose="020B0604020202020204" pitchFamily="34" charset="0"/>
              <a:buChar char="•"/>
            </a:pPr>
            <a:r>
              <a:rPr lang="en-US" sz="2000" dirty="0"/>
              <a:t>Enemy-building/making: “us”-“them” (friend-enemy) dichotomy</a:t>
            </a:r>
          </a:p>
          <a:p>
            <a:endParaRPr lang="cs-CZ" dirty="0"/>
          </a:p>
        </p:txBody>
      </p:sp>
    </p:spTree>
    <p:extLst>
      <p:ext uri="{BB962C8B-B14F-4D97-AF65-F5344CB8AC3E}">
        <p14:creationId xmlns:p14="http://schemas.microsoft.com/office/powerpoint/2010/main" val="3826817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Research on </a:t>
            </a:r>
            <a:r>
              <a:rPr lang="cs-CZ" dirty="0" err="1"/>
              <a:t>extreme</a:t>
            </a:r>
            <a:r>
              <a:rPr lang="cs-CZ" dirty="0"/>
              <a:t> </a:t>
            </a:r>
            <a:r>
              <a:rPr lang="cs-CZ" dirty="0" err="1"/>
              <a:t>right</a:t>
            </a:r>
            <a:r>
              <a:rPr lang="cs-CZ" dirty="0"/>
              <a:t> (</a:t>
            </a:r>
            <a:r>
              <a:rPr lang="cs-CZ" dirty="0" err="1"/>
              <a:t>parties</a:t>
            </a:r>
            <a:r>
              <a:rPr lang="cs-CZ" dirty="0"/>
              <a:t>)</a:t>
            </a:r>
            <a:endParaRPr dirty="0"/>
          </a:p>
        </p:txBody>
      </p:sp>
      <p:sp>
        <p:nvSpPr>
          <p:cNvPr id="110" name="Google Shape;110;p21"/>
          <p:cNvSpPr txBox="1">
            <a:spLocks noGrp="1"/>
          </p:cNvSpPr>
          <p:nvPr>
            <p:ph type="body" idx="1"/>
          </p:nvPr>
        </p:nvSpPr>
        <p:spPr>
          <a:prstGeom prst="rect">
            <a:avLst/>
          </a:prstGeom>
        </p:spPr>
        <p:txBody>
          <a:bodyPr spcFirstLastPara="1" wrap="square" lIns="91425" tIns="91425" rIns="91425" bIns="91425" anchor="t" anchorCtr="0">
            <a:noAutofit/>
          </a:bodyPr>
          <a:lstStyle/>
          <a:p>
            <a:pPr marL="342900"/>
            <a:r>
              <a:rPr lang="en" dirty="0">
                <a:solidFill>
                  <a:schemeClr val="bg1">
                    <a:lumMod val="50000"/>
                  </a:schemeClr>
                </a:solidFill>
              </a:rPr>
              <a:t>Issues and ideologies</a:t>
            </a:r>
            <a:endParaRPr dirty="0">
              <a:solidFill>
                <a:schemeClr val="bg1">
                  <a:lumMod val="50000"/>
                </a:schemeClr>
              </a:solidFill>
            </a:endParaRPr>
          </a:p>
          <a:p>
            <a:pPr marL="342900">
              <a:spcBef>
                <a:spcPts val="1600"/>
              </a:spcBef>
            </a:pPr>
            <a:r>
              <a:rPr lang="en" dirty="0">
                <a:solidFill>
                  <a:schemeClr val="bg1">
                    <a:lumMod val="50000"/>
                  </a:schemeClr>
                </a:solidFill>
              </a:rPr>
              <a:t>Reasons (the causes) for electoral gains</a:t>
            </a:r>
            <a:endParaRPr dirty="0">
              <a:solidFill>
                <a:schemeClr val="bg1">
                  <a:lumMod val="50000"/>
                </a:schemeClr>
              </a:solidFill>
            </a:endParaRPr>
          </a:p>
          <a:p>
            <a:pPr marL="342900">
              <a:spcBef>
                <a:spcPts val="1600"/>
              </a:spcBef>
            </a:pPr>
            <a:r>
              <a:rPr lang="en" dirty="0">
                <a:solidFill>
                  <a:schemeClr val="bg1">
                    <a:lumMod val="50000"/>
                  </a:schemeClr>
                </a:solidFill>
              </a:rPr>
              <a:t>Demand for radical politics</a:t>
            </a:r>
            <a:endParaRPr dirty="0">
              <a:solidFill>
                <a:schemeClr val="bg1">
                  <a:lumMod val="50000"/>
                </a:schemeClr>
              </a:solidFill>
            </a:endParaRPr>
          </a:p>
          <a:p>
            <a:pPr marL="342900">
              <a:spcBef>
                <a:spcPts val="1600"/>
              </a:spcBef>
            </a:pPr>
            <a:r>
              <a:rPr lang="en" b="1" dirty="0"/>
              <a:t>Consequences (impact, influence of PRR politics)</a:t>
            </a:r>
            <a:endParaRPr b="1" dirty="0"/>
          </a:p>
          <a:p>
            <a:pPr marL="342900">
              <a:spcBef>
                <a:spcPts val="1600"/>
              </a:spcBef>
            </a:pPr>
            <a:r>
              <a:rPr lang="en" b="1" dirty="0"/>
              <a:t>Responses: </a:t>
            </a:r>
            <a:r>
              <a:rPr lang="cs-CZ" b="1" dirty="0"/>
              <a:t>h</a:t>
            </a:r>
            <a:r>
              <a:rPr lang="en" b="1" dirty="0"/>
              <a:t>ow to deal with</a:t>
            </a:r>
            <a:r>
              <a:rPr lang="cs-CZ" b="1" dirty="0"/>
              <a:t> PRR</a:t>
            </a:r>
            <a:r>
              <a:rPr lang="en" b="1" dirty="0"/>
              <a:t> </a:t>
            </a:r>
            <a:r>
              <a:rPr lang="cs-CZ" b="1" dirty="0" err="1"/>
              <a:t>parties</a:t>
            </a:r>
            <a:r>
              <a:rPr lang="cs-CZ" b="1" dirty="0"/>
              <a:t> and </a:t>
            </a:r>
            <a:r>
              <a:rPr lang="cs-CZ" b="1" dirty="0" err="1"/>
              <a:t>movements</a:t>
            </a:r>
            <a:endParaRPr b="1" dirty="0"/>
          </a:p>
        </p:txBody>
      </p:sp>
    </p:spTree>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EN.potx" id="{F7C11DC7-1B8A-49B4-9AAA-52303DEDAF7D}" vid="{B13F5AAB-AC0E-4CB5-95CC-537D369F30D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Prezentace-ECON-EN</Template>
  <TotalTime>1243</TotalTime>
  <Words>1163</Words>
  <Application>Microsoft Office PowerPoint</Application>
  <PresentationFormat>Předvádění na obrazovce (16:9)</PresentationFormat>
  <Paragraphs>107</Paragraphs>
  <Slides>25</Slides>
  <Notes>11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Tahoma</vt:lpstr>
      <vt:lpstr>Wingdings</vt:lpstr>
      <vt:lpstr>Presentation_MU_EN</vt:lpstr>
      <vt:lpstr>Addressing Extremism and Populism: Impact of the Populist Radical Right</vt:lpstr>
      <vt:lpstr>Prezentace aplikace PowerPoint</vt:lpstr>
      <vt:lpstr>Prezentace aplikace PowerPoint</vt:lpstr>
      <vt:lpstr>Prezentace aplikace PowerPoint</vt:lpstr>
      <vt:lpstr>Prezentace aplikace PowerPoint</vt:lpstr>
      <vt:lpstr>Prezentace aplikace PowerPoint</vt:lpstr>
      <vt:lpstr>Populist radical right</vt:lpstr>
      <vt:lpstr>Ideology of PRR parties</vt:lpstr>
      <vt:lpstr>Research on extreme right (parties)</vt:lpstr>
      <vt:lpstr>What is in the impact?</vt:lpstr>
      <vt:lpstr>Impact OF populist radical right</vt:lpstr>
      <vt:lpstr>Policy impact</vt:lpstr>
      <vt:lpstr>What is (in) the party impact?</vt:lpstr>
      <vt:lpstr>Party impact</vt:lpstr>
      <vt:lpstr>Populist effect?</vt:lpstr>
      <vt:lpstr>Party impact: policy</vt:lpstr>
      <vt:lpstr>Social impact</vt:lpstr>
      <vt:lpstr>Responses from established parties</vt:lpstr>
      <vt:lpstr>Responses from established parties</vt:lpstr>
      <vt:lpstr>Constraining and contesting the ER I</vt:lpstr>
      <vt:lpstr>Constraining and contesting the ER II</vt:lpstr>
      <vt:lpstr>Strategies III</vt:lpstr>
      <vt:lpstr>Italian elections 2018</vt:lpstr>
      <vt:lpstr>Prezentace aplikace PowerPoint</vt:lpstr>
      <vt:lpstr>Thank you for listening and participating!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Mobilization of the   Extreme Right: Impact</dc:title>
  <dc:creator>Kluknavská Alena</dc:creator>
  <cp:lastModifiedBy>Alena Kluknavská</cp:lastModifiedBy>
  <cp:revision>366</cp:revision>
  <dcterms:modified xsi:type="dcterms:W3CDTF">2021-10-06T11:56:35Z</dcterms:modified>
</cp:coreProperties>
</file>