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58" r:id="rId6"/>
    <p:sldId id="259" r:id="rId7"/>
    <p:sldId id="265" r:id="rId8"/>
    <p:sldId id="261" r:id="rId9"/>
    <p:sldId id="266" r:id="rId10"/>
    <p:sldId id="262" r:id="rId11"/>
    <p:sldId id="263" r:id="rId12"/>
    <p:sldId id="264" r:id="rId13"/>
    <p:sldId id="260" r:id="rId1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3610"/>
  </p:normalViewPr>
  <p:slideViewPr>
    <p:cSldViewPr snapToGrid="0" snapToObjects="1">
      <p:cViewPr varScale="1">
        <p:scale>
          <a:sx n="115" d="100"/>
          <a:sy n="115" d="100"/>
        </p:scale>
        <p:origin x="175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EEDD-ECC0-5441-A23F-608BF8F5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D64D0-CBF3-934F-B709-F34A32F07626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C9AC1-FA90-B143-AF47-F49A9B869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5132D-0EA9-D840-9BD6-73EBCB1A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432B2-64E8-954D-ACC2-0B7F12898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1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AD212-B85A-3D46-A728-F2317E95C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11205-F99D-524E-9249-4ABAE8E1B4FE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5776D-7D07-4D47-91F3-FF1AF3FB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6ECF2-FD77-8D44-A79B-362F745B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7517-4B2C-1D41-8951-155C918D2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61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9236B-F08D-D747-B5EB-A456D0A63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D1947-41F7-314A-B450-D0847C6BA464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C6D2-BE3F-D74C-B1ED-10B3DEB1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0CF92-925D-AB4C-B212-1FF4F810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9776B-5B29-F24E-8E18-C83803AFE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2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4A0DE-0402-FC46-96F1-59004D59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DF509-670D-AC4B-80E3-08986DC2189B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E72F3-CBEB-674B-9C7C-A03EB31E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418F0-0059-5544-ADFA-15C299D1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21D3A-9D07-BE4E-B905-AEF22470E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7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B71F-7E8E-9149-897F-7108A9CE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CE9A8-B7F8-DC43-9A7B-474B1C3DB57B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1DDB1-FAAC-5749-BC33-D9BB8B8F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84401-EE18-F848-9DBB-0FFEE303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3DE3-7305-3F45-B6EF-AB248FA43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9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764D5D-E88B-3A4D-9D95-87246D0BD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55E17-C2EF-1843-9A3D-D96FEE05750C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43E483-A798-DD43-A1FB-CCE1B6DC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2DFDE6-38CA-724A-9F35-00F424E0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00535-800C-7240-8A4F-B04ADADED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3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7481E-67F7-9D47-86F9-6A10158F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7489C-AC29-F449-BC6F-8D4208F5ECCA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20F517-8B96-1A43-A520-2A8AB8E7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1EAAEA-2137-E242-9626-428A79AD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8B8F7-1CBE-F246-8822-5EFC00EFA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ADA8576-60F5-9E40-B5C6-93E2BFF0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EA55A-A917-644F-AEBD-2E2EDDA76767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56131C-FF49-E047-8096-F104A414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2D162E-08C2-C349-8DA5-45BE2C5E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AD824-0FC5-714B-98D0-86619D40A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3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0DF162-6AAA-E443-9E19-AD8B14C05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5CEF3-6C63-5E4F-B9EA-0A52269F4C9B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2EB804-C4C7-0B4F-A799-E7A120CA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423EC1-5C0D-DA45-BB03-A3D9F8BE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9209-9942-1A48-B377-592726DBD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A6CD87-39A5-1F41-9BD5-C43A06006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5F060-8D36-CC46-ACAC-206789A7CF04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19F082-7A3A-574C-A3D8-D73A59A3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33C73F-A3B1-5844-8D63-9936ADCE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7DAD-059B-C747-B6EA-E14DCA618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8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F1216A-3230-2344-90E4-9F29F5665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C7335-3596-7C4C-90AC-7F8F9BE3007D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411F12-C856-C546-AA45-A128E0E60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88B649-CE8F-6049-9629-392DDD11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EE4D4-D27D-E049-9B20-1278D02F1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4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6AE49CD-CA2D-D442-B8AD-328600B7E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title style</a:t>
            </a:r>
            <a:endParaRPr lang="en-US" altLang="cs-CZ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8D5CE375-D5D2-844F-A65F-915996DCB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text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C0451-A475-2C44-92FB-DB3EF9BC7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00E87D-61FD-1547-8517-C2FDE5FA4479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36BF4-D852-D447-B2DC-4FE464308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6C56D-F75E-1E4A-AB5B-1FA305E50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081373-F515-D947-A4A5-4B824B525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akonyprolidi.cz/cs/2019-26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.who.int/en/data-and-evidence" TargetMode="External"/><Relationship Id="rId2" Type="http://schemas.openxmlformats.org/officeDocument/2006/relationships/hyperlink" Target="http://www.uzis.cz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topics.worldbank.org/health/" TargetMode="External"/><Relationship Id="rId2" Type="http://schemas.openxmlformats.org/officeDocument/2006/relationships/hyperlink" Target="https://ec.europa.eu/eurostat/web/health/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ho.int/data/gho/publications/world-health-statistic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el/1456/jaro2016/MKV_ANVP/um/61897665/62125827/P3_Akteri_a_nastroje_verejnych_politik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ateway.euro.who.int/en/indicators/hfa_70-1090-estimated-life-expectancy-world-health-report/visualizations/#id=21485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www.infoabsolvent.cz/Temata/ClanekAbsolventi/8-8-85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 descr="&quot;&quot;">
            <a:extLst>
              <a:ext uri="{FF2B5EF4-FFF2-40B4-BE49-F238E27FC236}">
                <a16:creationId xmlns:a16="http://schemas.microsoft.com/office/drawing/2014/main" id="{B5604831-17B7-364E-A5EE-13834AB0B9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3" name="Obrázek 4" descr="Usměvavá lékařka vyšetřující dívku pomocí stetoskopu">
            <a:extLst>
              <a:ext uri="{FF2B5EF4-FFF2-40B4-BE49-F238E27FC236}">
                <a16:creationId xmlns:a16="http://schemas.microsoft.com/office/drawing/2014/main" id="{2DA61C12-D088-1E43-BA68-698E51B3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0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18930243-BB7C-364F-AB62-A66E5897F73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27" name="Title 1">
            <a:extLst>
              <a:ext uri="{FF2B5EF4-FFF2-40B4-BE49-F238E27FC236}">
                <a16:creationId xmlns:a16="http://schemas.microsoft.com/office/drawing/2014/main" id="{ABB79C8B-FFEF-4A41-9024-4E152CB5F1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3213" y="3092450"/>
            <a:ext cx="6808787" cy="23876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cs-CZ" sz="5300" dirty="0" err="1"/>
              <a:t>Zdravotní</a:t>
            </a:r>
            <a:r>
              <a:rPr lang="en-US" altLang="cs-CZ" sz="5300" dirty="0"/>
              <a:t> </a:t>
            </a:r>
            <a:r>
              <a:rPr lang="en-US" altLang="cs-CZ" sz="5300" dirty="0" err="1"/>
              <a:t>politika</a:t>
            </a:r>
            <a:r>
              <a:rPr lang="en-US" altLang="cs-CZ" sz="5300" dirty="0"/>
              <a:t> a </a:t>
            </a:r>
            <a:r>
              <a:rPr lang="en-US" altLang="cs-CZ" sz="5300" dirty="0" err="1"/>
              <a:t>její</a:t>
            </a:r>
            <a:r>
              <a:rPr lang="en-US" altLang="cs-CZ" sz="5300" dirty="0"/>
              <a:t> </a:t>
            </a:r>
            <a:r>
              <a:rPr lang="en-US" altLang="cs-CZ" sz="5300" dirty="0" err="1"/>
              <a:t>ekonomické</a:t>
            </a:r>
            <a:r>
              <a:rPr lang="en-US" altLang="cs-CZ" sz="5300" dirty="0"/>
              <a:t> </a:t>
            </a:r>
            <a:r>
              <a:rPr lang="en-US" altLang="cs-CZ" sz="5300" dirty="0" err="1"/>
              <a:t>aspekty</a:t>
            </a:r>
            <a:endParaRPr lang="en-US" altLang="cs-CZ" sz="5300" dirty="0"/>
          </a:p>
        </p:txBody>
      </p:sp>
      <p:sp>
        <p:nvSpPr>
          <p:cNvPr id="20" name="Rectangle: Rounded Corners 13" descr="&quot;&quot;">
            <a:extLst>
              <a:ext uri="{FF2B5EF4-FFF2-40B4-BE49-F238E27FC236}">
                <a16:creationId xmlns:a16="http://schemas.microsoft.com/office/drawing/2014/main" id="{6D099561-7AEF-3E47-895A-11B6E053C7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575300"/>
            <a:ext cx="733901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32BA0-F2E6-4141-A084-9302CC59E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213" y="5624513"/>
            <a:ext cx="6808787" cy="593725"/>
          </a:xfrm>
        </p:spPr>
        <p:txBody>
          <a:bodyPr rtlCol="0" anchor="ctr">
            <a:normAutofit/>
          </a:bodyPr>
          <a:lstStyle/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/>
              <a:t>I.Malý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Nadpis 4">
            <a:extLst>
              <a:ext uri="{FF2B5EF4-FFF2-40B4-BE49-F238E27FC236}">
                <a16:creationId xmlns:a16="http://schemas.microsoft.com/office/drawing/2014/main" id="{1518DA61-9B29-994D-B1BF-1D65B3511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Metody úhrad</a:t>
            </a:r>
            <a:endParaRPr lang="en-GB" alt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4D1EA43-E96E-4040-A973-3E8360A96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Vyhláška č. 268/2019 </a:t>
            </a:r>
            <a:r>
              <a:rPr lang="cs-CZ" dirty="0" err="1"/>
              <a:t>Sb.</a:t>
            </a:r>
            <a:r>
              <a:rPr lang="cs-CZ" i="1" dirty="0" err="1"/>
              <a:t>Vyhláška</a:t>
            </a:r>
            <a:r>
              <a:rPr lang="cs-CZ" i="1" dirty="0"/>
              <a:t> o stanovení hodnot bodu, výše úhrad hrazených služeb a regulačních omezení pro rok 2020</a:t>
            </a:r>
            <a:endParaRPr lang="cs-CZ" dirty="0"/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>
                <a:hlinkClick r:id="rId2"/>
              </a:rPr>
              <a:t>https://www.zakonyprolidi.cz/cs/2019-268</a:t>
            </a:r>
            <a:endParaRPr lang="cs-CZ" dirty="0"/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Různé pro jednotlivé segmenty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/>
              <a:t>praktičtí lékaři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/>
              <a:t>ambulantní specialisté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/>
              <a:t>nemocnice</a:t>
            </a:r>
            <a:br>
              <a:rPr lang="cs-CZ" dirty="0"/>
            </a:br>
            <a:endParaRPr lang="en-GB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90EC2A39-BD35-774A-88AB-D717295B49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Studijní text: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0E69966F-DC74-D940-ACC9-8CE21250A4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 err="1"/>
              <a:t>Vybrané</a:t>
            </a:r>
            <a:r>
              <a:rPr lang="en-US" altLang="cs-CZ" dirty="0"/>
              <a:t> </a:t>
            </a:r>
            <a:r>
              <a:rPr lang="en-US" altLang="cs-CZ" dirty="0" err="1"/>
              <a:t>kapitoly</a:t>
            </a:r>
            <a:r>
              <a:rPr lang="en-US" altLang="cs-CZ" dirty="0"/>
              <a:t> </a:t>
            </a:r>
            <a:r>
              <a:rPr lang="en-US" altLang="cs-CZ" dirty="0" err="1"/>
              <a:t>ze</a:t>
            </a:r>
            <a:r>
              <a:rPr lang="en-US" altLang="cs-CZ" dirty="0"/>
              <a:t> </a:t>
            </a:r>
            <a:r>
              <a:rPr lang="en-US" altLang="cs-CZ" dirty="0" err="1"/>
              <a:t>studijního</a:t>
            </a:r>
            <a:r>
              <a:rPr lang="en-US" altLang="cs-CZ" dirty="0"/>
              <a:t> </a:t>
            </a:r>
            <a:r>
              <a:rPr lang="en-US" altLang="cs-CZ" dirty="0" err="1"/>
              <a:t>textu</a:t>
            </a:r>
            <a:r>
              <a:rPr lang="en-US" altLang="cs-CZ" dirty="0"/>
              <a:t> </a:t>
            </a:r>
            <a:r>
              <a:rPr lang="en-US" altLang="cs-CZ" dirty="0" err="1"/>
              <a:t>Z</a:t>
            </a:r>
            <a:r>
              <a:rPr lang="en-US" altLang="cs-CZ" i="1" dirty="0" err="1"/>
              <a:t>dravotní</a:t>
            </a:r>
            <a:r>
              <a:rPr lang="en-US" altLang="cs-CZ" i="1" dirty="0"/>
              <a:t> </a:t>
            </a:r>
            <a:r>
              <a:rPr lang="en-US" altLang="cs-CZ" i="1" dirty="0" err="1"/>
              <a:t>politika</a:t>
            </a:r>
            <a:r>
              <a:rPr lang="en-US" altLang="cs-CZ" i="1" dirty="0"/>
              <a:t> a </a:t>
            </a:r>
            <a:r>
              <a:rPr lang="en-US" altLang="cs-CZ" i="1" dirty="0" err="1"/>
              <a:t>její</a:t>
            </a:r>
            <a:r>
              <a:rPr lang="en-US" altLang="cs-CZ" i="1" dirty="0"/>
              <a:t> </a:t>
            </a:r>
            <a:r>
              <a:rPr lang="en-US" altLang="cs-CZ" i="1" dirty="0" err="1"/>
              <a:t>ekonomická</a:t>
            </a:r>
            <a:r>
              <a:rPr lang="en-US" altLang="cs-CZ" i="1" dirty="0"/>
              <a:t> </a:t>
            </a:r>
            <a:r>
              <a:rPr lang="en-US" altLang="cs-CZ" i="1" dirty="0" err="1"/>
              <a:t>dimenze</a:t>
            </a:r>
            <a:r>
              <a:rPr lang="en-US" altLang="cs-CZ" i="1" dirty="0"/>
              <a:t>, </a:t>
            </a:r>
            <a:r>
              <a:rPr lang="en-US" altLang="cs-CZ" dirty="0"/>
              <a:t>Brno 2015.</a:t>
            </a:r>
          </a:p>
          <a:p>
            <a:r>
              <a:rPr lang="en-US" altLang="cs-CZ" dirty="0" err="1"/>
              <a:t>Ve</a:t>
            </a:r>
            <a:r>
              <a:rPr lang="en-US" altLang="cs-CZ" dirty="0"/>
              <a:t> </a:t>
            </a:r>
            <a:r>
              <a:rPr lang="en-US" altLang="cs-CZ" dirty="0" err="1"/>
              <a:t>studijních</a:t>
            </a:r>
            <a:r>
              <a:rPr lang="en-US" altLang="cs-CZ" dirty="0"/>
              <a:t> </a:t>
            </a:r>
            <a:r>
              <a:rPr lang="en-US" altLang="cs-CZ" dirty="0" err="1"/>
              <a:t>materiálech</a:t>
            </a:r>
            <a:r>
              <a:rPr lang="en-US" altLang="cs-CZ" dirty="0"/>
              <a:t> v ISu </a:t>
            </a:r>
          </a:p>
          <a:p>
            <a:endParaRPr lang="en-US" altLang="cs-CZ" dirty="0"/>
          </a:p>
          <a:p>
            <a:endParaRPr lang="en-US" altLang="cs-CZ" dirty="0"/>
          </a:p>
          <a:p>
            <a:endParaRPr lang="en-US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">
            <a:extLst>
              <a:ext uri="{FF2B5EF4-FFF2-40B4-BE49-F238E27FC236}">
                <a16:creationId xmlns:a16="http://schemas.microsoft.com/office/drawing/2014/main" id="{471F2483-C7A7-FD41-9C82-7E353FFFD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3500"/>
              <a:t>Zdroje dat:</a:t>
            </a:r>
          </a:p>
        </p:txBody>
      </p:sp>
      <p:sp>
        <p:nvSpPr>
          <p:cNvPr id="1027" name="Content Placeholder 2">
            <a:extLst>
              <a:ext uri="{FF2B5EF4-FFF2-40B4-BE49-F238E27FC236}">
                <a16:creationId xmlns:a16="http://schemas.microsoft.com/office/drawing/2014/main" id="{496FF0E2-44A1-8C46-BE36-EAE85D67462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cs-CZ" sz="2400">
                <a:hlinkClick r:id="rId2"/>
              </a:rPr>
              <a:t>www.uzis.cz</a:t>
            </a:r>
            <a:r>
              <a:rPr lang="en-US" altLang="cs-CZ" sz="2400"/>
              <a:t> (data o českém zdravotnictví, časové řady, zdroje, výdaje, hospodaření zdravotnických zařízení, zdravotní stav populace…)</a:t>
            </a:r>
          </a:p>
          <a:p>
            <a:endParaRPr lang="en-US" altLang="cs-CZ" sz="1900"/>
          </a:p>
          <a:p>
            <a:endParaRPr lang="en-US" altLang="cs-CZ" sz="1900"/>
          </a:p>
          <a:p>
            <a:endParaRPr lang="en-US" altLang="cs-CZ" sz="1900"/>
          </a:p>
          <a:p>
            <a:endParaRPr lang="en-US" altLang="cs-CZ" sz="1900"/>
          </a:p>
          <a:p>
            <a:endParaRPr lang="en-US" altLang="cs-CZ" sz="1900"/>
          </a:p>
        </p:txBody>
      </p:sp>
      <p:sp>
        <p:nvSpPr>
          <p:cNvPr id="1028" name="Zástupný obsah 12">
            <a:extLst>
              <a:ext uri="{FF2B5EF4-FFF2-40B4-BE49-F238E27FC236}">
                <a16:creationId xmlns:a16="http://schemas.microsoft.com/office/drawing/2014/main" id="{E212AF1A-C82A-F447-8681-0F699A93672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cs-CZ" sz="2400">
                <a:hlinkClick r:id="rId3"/>
              </a:rPr>
              <a:t>http://www.euro.who.int/en/data-and-evidence</a:t>
            </a:r>
            <a:r>
              <a:rPr lang="en-US" altLang="cs-CZ" sz="2400"/>
              <a:t> European Health for All Datasbase (on-line, off-line) – bohatý výběr parametrů, mezinárodní srovnávání, kartogramy, grafy… </a:t>
            </a:r>
          </a:p>
          <a:p>
            <a:endParaRPr lang="en-GB" altLang="cs-CZ"/>
          </a:p>
        </p:txBody>
      </p:sp>
      <p:pic>
        <p:nvPicPr>
          <p:cNvPr id="1029" name="Picture 10">
            <a:extLst>
              <a:ext uri="{FF2B5EF4-FFF2-40B4-BE49-F238E27FC236}">
                <a16:creationId xmlns:a16="http://schemas.microsoft.com/office/drawing/2014/main" id="{945BCF49-7B3D-404F-AEDB-9A50F2CE7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4214813"/>
            <a:ext cx="23971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WHO Logo Font">
            <a:extLst>
              <a:ext uri="{FF2B5EF4-FFF2-40B4-BE49-F238E27FC236}">
                <a16:creationId xmlns:a16="http://schemas.microsoft.com/office/drawing/2014/main" id="{1F155D4A-0806-6548-8FCF-DEA21123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214813"/>
            <a:ext cx="22987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>
            <a:extLst>
              <a:ext uri="{FF2B5EF4-FFF2-40B4-BE49-F238E27FC236}">
                <a16:creationId xmlns:a16="http://schemas.microsoft.com/office/drawing/2014/main" id="{9B6E1ACC-2D1A-2844-8835-97EB4778C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Další možnosti</a:t>
            </a:r>
          </a:p>
        </p:txBody>
      </p:sp>
      <p:sp>
        <p:nvSpPr>
          <p:cNvPr id="2050" name="Content Placeholder 2">
            <a:extLst>
              <a:ext uri="{FF2B5EF4-FFF2-40B4-BE49-F238E27FC236}">
                <a16:creationId xmlns:a16="http://schemas.microsoft.com/office/drawing/2014/main" id="{8A6CD18C-12D2-7141-B602-8DF7E4B061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/>
              <a:t>Eurostat </a:t>
            </a:r>
            <a:r>
              <a:rPr lang="en-US" altLang="cs-CZ">
                <a:hlinkClick r:id="rId2"/>
              </a:rPr>
              <a:t>https://ec.europa.eu/eurostat/web/health/data</a:t>
            </a:r>
            <a:endParaRPr lang="en-US" altLang="cs-CZ"/>
          </a:p>
          <a:p>
            <a:r>
              <a:rPr lang="en-US" altLang="cs-CZ"/>
              <a:t>World Bank</a:t>
            </a:r>
          </a:p>
          <a:p>
            <a:pPr marL="400050" lvl="1" indent="0">
              <a:buFont typeface="Arial" panose="020B0604020202020204" pitchFamily="34" charset="0"/>
              <a:buNone/>
            </a:pPr>
            <a:r>
              <a:rPr lang="en-US" altLang="cs-CZ">
                <a:hlinkClick r:id="rId3"/>
              </a:rPr>
              <a:t>http://datatopics.worldbank.org/health/</a:t>
            </a:r>
            <a:endParaRPr lang="en-US" altLang="cs-CZ"/>
          </a:p>
          <a:p>
            <a:r>
              <a:rPr lang="en-US" altLang="cs-CZ"/>
              <a:t>WHO</a:t>
            </a:r>
          </a:p>
          <a:p>
            <a:pPr marL="400050" lvl="1" indent="0">
              <a:buFont typeface="Arial" panose="020B0604020202020204" pitchFamily="34" charset="0"/>
              <a:buNone/>
            </a:pPr>
            <a:r>
              <a:rPr lang="en-US" altLang="cs-CZ">
                <a:hlinkClick r:id="rId4"/>
              </a:rPr>
              <a:t>https://www.who.int/data/gho/publications/world-health-statistics</a:t>
            </a:r>
            <a:endParaRPr lang="en-US" altLang="cs-CZ"/>
          </a:p>
          <a:p>
            <a:endParaRPr lang="en-US" alt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BE4CC8FA-10AB-0F4E-91EB-FF7F9E02E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Struktura témat: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3EE8A-83B3-D240-8866-024C3D968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ZP jako součást veřejných politik EU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Hlavní parametry zdravotního stavu populace (střední délka života, hlavní příčiny úmrtí)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Cíle a aktéři zdravotní politiky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Nástroje zdravotní politiky: </a:t>
            </a:r>
            <a:r>
              <a:rPr lang="cs-CZ" dirty="0">
                <a:hlinkClick r:id="rId2"/>
              </a:rPr>
              <a:t>https://is.muni.cz/el/1456/jaro2016/MKV_ANVP/um/61897665/62125827/P3_Akteri_a_nastroje_verejnych_politik.pdf</a:t>
            </a:r>
            <a:endParaRPr lang="cs-CZ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Veřejné zdravotnictví v ČR (principy fungování, charakteristiky, financování)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Struktura zdrojů (ZP, rozpočty, spoluúčast)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/>
              <a:t>Metody úhrad (jen základní představa - praktičtí lékaři, ambulantní specialisté, nemocnice)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45BD2-1867-9245-BA34-D2CC01C8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Zdravotní</a:t>
            </a:r>
            <a:r>
              <a:rPr lang="en-GB" dirty="0"/>
              <a:t> </a:t>
            </a:r>
            <a:r>
              <a:rPr lang="en-GB" dirty="0" err="1"/>
              <a:t>politika</a:t>
            </a:r>
            <a:r>
              <a:rPr lang="en-GB" dirty="0"/>
              <a:t> EU?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7CE998-874F-FE49-AD5E-CF5927FD6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Součást</a:t>
            </a:r>
            <a:r>
              <a:rPr lang="en-GB" dirty="0"/>
              <a:t> </a:t>
            </a:r>
            <a:r>
              <a:rPr lang="en-GB" dirty="0" err="1"/>
              <a:t>sociální</a:t>
            </a:r>
            <a:r>
              <a:rPr lang="en-GB" dirty="0"/>
              <a:t> </a:t>
            </a:r>
            <a:r>
              <a:rPr lang="en-GB" dirty="0" err="1"/>
              <a:t>politiky</a:t>
            </a:r>
            <a:r>
              <a:rPr lang="en-GB" dirty="0"/>
              <a:t> ale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přesahy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klíčové</a:t>
            </a:r>
            <a:r>
              <a:rPr lang="en-GB" dirty="0"/>
              <a:t> </a:t>
            </a:r>
            <a:r>
              <a:rPr lang="en-GB" dirty="0" err="1"/>
              <a:t>společné</a:t>
            </a:r>
            <a:r>
              <a:rPr lang="en-GB" dirty="0"/>
              <a:t> </a:t>
            </a:r>
            <a:r>
              <a:rPr lang="en-GB" dirty="0" err="1"/>
              <a:t>politiky</a:t>
            </a:r>
            <a:r>
              <a:rPr lang="en-GB" dirty="0"/>
              <a:t> (</a:t>
            </a:r>
            <a:r>
              <a:rPr lang="en-GB" dirty="0" err="1"/>
              <a:t>volný</a:t>
            </a:r>
            <a:r>
              <a:rPr lang="en-GB" dirty="0"/>
              <a:t> </a:t>
            </a:r>
            <a:r>
              <a:rPr lang="en-GB" dirty="0" err="1"/>
              <a:t>trh</a:t>
            </a:r>
            <a:r>
              <a:rPr lang="en-GB" dirty="0"/>
              <a:t>)</a:t>
            </a:r>
          </a:p>
          <a:p>
            <a:r>
              <a:rPr lang="en-GB" dirty="0" err="1"/>
              <a:t>Dopady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udržitelnost</a:t>
            </a:r>
            <a:r>
              <a:rPr lang="en-GB" dirty="0"/>
              <a:t> </a:t>
            </a:r>
            <a:r>
              <a:rPr lang="en-GB" dirty="0" err="1"/>
              <a:t>veřejných</a:t>
            </a:r>
            <a:r>
              <a:rPr lang="en-GB" dirty="0"/>
              <a:t> finance </a:t>
            </a:r>
            <a:r>
              <a:rPr lang="en-GB" dirty="0" err="1"/>
              <a:t>členských</a:t>
            </a:r>
            <a:r>
              <a:rPr lang="en-GB" dirty="0"/>
              <a:t> </a:t>
            </a:r>
            <a:r>
              <a:rPr lang="en-GB" dirty="0" err="1"/>
              <a:t>států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32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CD445-FDC2-334C-B985-C2EF1E98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Hlavní parametry zdravotního stavu populace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56827A-444C-9A4D-98FF-006D368E2C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cs-CZ" sz="3600" dirty="0"/>
              <a:t>Střední délka života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cs-CZ" dirty="0">
                <a:hlinkClick r:id="rId2"/>
              </a:rPr>
              <a:t>https://gateway.euro.who.int/en/indicators/hfa_70-1090-estimated-life-expectancy-world-health-report/visualizations/#id=21485</a:t>
            </a:r>
            <a:endParaRPr lang="cs-CZ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D2960F-0DFA-9444-9D39-A4C8BB020C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cs-CZ" sz="3600" dirty="0"/>
              <a:t>Hlavní příčiny úmrtí 2018 (ÚZIS)</a:t>
            </a:r>
            <a:endParaRPr lang="en-GB" sz="36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dirty="0"/>
              <a:t>U obou pohlaví nemoci oběhové soustavy. Ty se podílely na celkovém počtu úmrtí 40 % u mužů a 47 % u žen a zapříčinily v souhrnu necelých 49 tis. případů úmrtí.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dirty="0"/>
              <a:t>Druhou nejčetnější příčinou jsou již dlouhodobě zhoubné novotvary. Na tuto příčinu zemřelo v roce 2018 zhruba 27,7 tis. osob, na celkovém počtu úmrtí se podílely 27 % u mužů a 22,0 % u žen.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dirty="0"/>
              <a:t>Třetí nejčastější skupinou příčin smrti byly nemoci dýchací soustavy, v jejichž důsledku zemřelo v roce 2018 více než 8 tis. osob, což je 7,8 % ze všech úmrtí u mužů a 6,9 % úmrtí u žen.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dirty="0"/>
              <a:t>O něco méně četnou skupinou jsou úmrtí v důsledku vnějších příčin smrti, na ty v roce 2018 zemřelo 3,9 tis. mužů a 2,0 tis. žen, dále pak úmrtí v důsledku nemoci trávící soustavy, na ty v roce 2018 zemřelo 2,8 tis. mužů a 2,1 tis. žen. 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05A51-40E5-EC4E-A049-B313B015F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Cíle</a:t>
            </a:r>
            <a:r>
              <a:rPr lang="en-GB" dirty="0"/>
              <a:t> a </a:t>
            </a:r>
            <a:r>
              <a:rPr lang="en-GB" dirty="0" err="1"/>
              <a:t>aktéři</a:t>
            </a:r>
            <a:r>
              <a:rPr lang="en-GB" dirty="0"/>
              <a:t> </a:t>
            </a:r>
            <a:r>
              <a:rPr lang="en-GB" dirty="0" err="1"/>
              <a:t>zdravotní</a:t>
            </a:r>
            <a:r>
              <a:rPr lang="en-GB" dirty="0"/>
              <a:t> </a:t>
            </a:r>
            <a:r>
              <a:rPr lang="en-GB" dirty="0" err="1"/>
              <a:t>politiky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36B82-E11E-954E-83C8-7708D92D12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/>
              <a:t>Účinnost</a:t>
            </a:r>
            <a:endParaRPr lang="en-GB" dirty="0"/>
          </a:p>
          <a:p>
            <a:r>
              <a:rPr lang="en-GB" dirty="0" err="1"/>
              <a:t>Kvalita</a:t>
            </a:r>
            <a:endParaRPr lang="en-GB" dirty="0"/>
          </a:p>
          <a:p>
            <a:r>
              <a:rPr lang="en-GB" dirty="0" err="1"/>
              <a:t>Equita</a:t>
            </a:r>
            <a:endParaRPr lang="en-GB" dirty="0"/>
          </a:p>
          <a:p>
            <a:r>
              <a:rPr lang="en-GB" dirty="0" err="1"/>
              <a:t>Dostupnost</a:t>
            </a:r>
            <a:endParaRPr lang="en-GB" dirty="0"/>
          </a:p>
          <a:p>
            <a:r>
              <a:rPr lang="en-GB" dirty="0" err="1"/>
              <a:t>Efektivnost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33737-C6AB-1F4F-923A-938C467F56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/>
              <a:t>Plátci</a:t>
            </a:r>
            <a:endParaRPr lang="en-GB" dirty="0"/>
          </a:p>
          <a:p>
            <a:r>
              <a:rPr lang="en-GB" dirty="0" err="1"/>
              <a:t>Poskytovatelé</a:t>
            </a:r>
            <a:endParaRPr lang="en-GB" dirty="0"/>
          </a:p>
          <a:p>
            <a:r>
              <a:rPr lang="en-GB" dirty="0" err="1"/>
              <a:t>Pacienti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Výrobci</a:t>
            </a:r>
            <a:r>
              <a:rPr lang="en-GB" dirty="0"/>
              <a:t> </a:t>
            </a:r>
            <a:r>
              <a:rPr lang="en-GB" dirty="0" err="1"/>
              <a:t>léků</a:t>
            </a:r>
            <a:r>
              <a:rPr lang="en-GB" dirty="0"/>
              <a:t> a </a:t>
            </a:r>
            <a:r>
              <a:rPr lang="en-GB" dirty="0" err="1"/>
              <a:t>zdrav.prostředků</a:t>
            </a:r>
            <a:endParaRPr lang="en-GB" dirty="0"/>
          </a:p>
          <a:p>
            <a:r>
              <a:rPr lang="en-GB" dirty="0" err="1"/>
              <a:t>Zaměstnavatelé</a:t>
            </a:r>
            <a:endParaRPr lang="en-GB" dirty="0"/>
          </a:p>
          <a:p>
            <a:r>
              <a:rPr lang="en-GB" dirty="0" err="1"/>
              <a:t>Mnoho</a:t>
            </a:r>
            <a:r>
              <a:rPr lang="en-GB" dirty="0"/>
              <a:t> </a:t>
            </a:r>
            <a:r>
              <a:rPr lang="en-GB" dirty="0" err="1"/>
              <a:t>dalších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639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EFAD59E-22B3-F848-80AC-E4081781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6991350" cy="11620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700" dirty="0"/>
              <a:t>Postavení zdravotnictví v NH</a:t>
            </a:r>
            <a:br>
              <a:rPr lang="cs-CZ" dirty="0"/>
            </a:br>
            <a:r>
              <a:rPr lang="cs-CZ" sz="1800" b="0" dirty="0"/>
              <a:t>(podrobnost: </a:t>
            </a:r>
            <a:r>
              <a:rPr lang="cs-CZ" sz="1800" b="0" dirty="0">
                <a:hlinkClick r:id="rId2"/>
              </a:rPr>
              <a:t>https://www.infoabsolvent.cz/Temata/ClanekAbsolventi/8-8-85</a:t>
            </a:r>
            <a:r>
              <a:rPr lang="cs-CZ" sz="1800" b="0" dirty="0"/>
              <a:t>)</a:t>
            </a:r>
            <a:br>
              <a:rPr lang="cs-CZ" sz="1800" b="0" dirty="0"/>
            </a:br>
            <a:endParaRPr lang="en-GB" b="0" dirty="0"/>
          </a:p>
        </p:txBody>
      </p:sp>
      <p:pic>
        <p:nvPicPr>
          <p:cNvPr id="8194" name="Zástupný obsah 14">
            <a:extLst>
              <a:ext uri="{FF2B5EF4-FFF2-40B4-BE49-F238E27FC236}">
                <a16:creationId xmlns:a16="http://schemas.microsoft.com/office/drawing/2014/main" id="{DEA34D1D-DED5-DB4C-8D1E-0F60E7674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0" y="1435100"/>
            <a:ext cx="5378450" cy="3362325"/>
          </a:xfr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613D9088-9650-F543-A061-17007726F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lnSpcReduction="10000"/>
          </a:bodyPr>
          <a:lstStyle/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/>
              <a:t>Na začátku roku 2017 pracovalo ve zdravotnictví téměř 282 tisíc zaměstnanců(o něco méně než ve školství). Podíl vysokoškolsky vzdělaných činí více než 21 % (průměr za ČR je 12 %). 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/>
              <a:t>V odvětví </a:t>
            </a:r>
            <a:r>
              <a:rPr lang="cs-CZ" sz="1800" i="1" dirty="0"/>
              <a:t>Zdravotní a sociální péče</a:t>
            </a:r>
            <a:r>
              <a:rPr lang="cs-CZ" sz="1800" dirty="0"/>
              <a:t> je vyprodukováno přibližně 4,4 % z celkové přidané hodnoty celé ekonomiky ČR. Z tohoto pohledu jde o 8. největší odvětví v ČR. Podle objemu importu to je druhé nejmenší odvětví v ČR.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cs-CZ" sz="1800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1800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8196" name="Obdélník 9">
            <a:extLst>
              <a:ext uri="{FF2B5EF4-FFF2-40B4-BE49-F238E27FC236}">
                <a16:creationId xmlns:a16="http://schemas.microsoft.com/office/drawing/2014/main" id="{F26CD1E1-F828-6245-824A-1DE4B1BE8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687513"/>
            <a:ext cx="3913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cs-CZ" altLang="cs-CZ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endParaRPr lang="cs-CZ" altLang="cs-CZ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80DBE-F569-0045-BCA0-EEC25952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800" dirty="0"/>
              <a:t>Základní organizační struktura</a:t>
            </a:r>
            <a:endParaRPr lang="en-GB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7CFDE0-F55B-E647-8E90-F4822880A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47500" lnSpcReduction="20000"/>
          </a:bodyPr>
          <a:lstStyle/>
          <a:p>
            <a:pPr marL="0" indent="0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Při podrobném členění odvětví podle 4. úrovně klasifikace NACE spadá do tohoto odvětví celkem 16 různých detailních pododvětví. Největší z nich jsou to tato (sestupně seřazená podle počtu zaměstnaných):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Ústavní zdravotní péče</a:t>
            </a:r>
            <a:r>
              <a:rPr lang="cs-CZ" dirty="0"/>
              <a:t> (NACE 8610)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Sociální péče v domovech pro seniory a osoby se zdravotním postižením</a:t>
            </a:r>
            <a:r>
              <a:rPr lang="cs-CZ" dirty="0"/>
              <a:t> (NACE 8730)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Ostatní činnosti související se zdravotní péčí</a:t>
            </a:r>
            <a:r>
              <a:rPr lang="cs-CZ" dirty="0"/>
              <a:t> (NACE 8690)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Všeobecná ambulantní zdravotní péče</a:t>
            </a:r>
            <a:r>
              <a:rPr lang="cs-CZ" dirty="0"/>
              <a:t> (NACE 8621)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Specializovaná ambulantní zdravotní péče</a:t>
            </a:r>
            <a:r>
              <a:rPr lang="cs-CZ" dirty="0"/>
              <a:t> (NACE 8622)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Ambulantní nebo terénní sociální služby pro seniory a osoby se zdravotním postižením</a:t>
            </a:r>
            <a:r>
              <a:rPr lang="cs-CZ" dirty="0"/>
              <a:t> (NACE 8810)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Zubní péče</a:t>
            </a:r>
            <a:r>
              <a:rPr lang="cs-CZ" dirty="0"/>
              <a:t> (NACE 8623)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Sociální péče v zařízeních pro osoby s chronickým duševním onemocněním a osoby závislé na návykových látkách</a:t>
            </a:r>
            <a:r>
              <a:rPr lang="cs-CZ" dirty="0"/>
              <a:t> (NACE 8720)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Sociální péče ve zdravotnických zařízeních ústavní péče</a:t>
            </a:r>
            <a:r>
              <a:rPr lang="cs-CZ" dirty="0"/>
              <a:t> (NACE 8710)</a:t>
            </a:r>
          </a:p>
          <a:p>
            <a:pPr marL="0" indent="0" algn="r">
              <a:spcAft>
                <a:spcPts val="0"/>
              </a:spcAft>
              <a:buFont typeface="Arial"/>
              <a:buNone/>
              <a:defRPr/>
            </a:pPr>
            <a:r>
              <a:rPr lang="cs-CZ" dirty="0"/>
              <a:t>·      </a:t>
            </a:r>
            <a:r>
              <a:rPr lang="cs-CZ" i="1" dirty="0"/>
              <a:t>Ostatní pobytové služby sociální péče</a:t>
            </a:r>
            <a:r>
              <a:rPr lang="cs-CZ" dirty="0"/>
              <a:t> (NACE 8790)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B75FE91-BDE2-DD4A-97EA-74D7936D3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955800" y="3397250"/>
            <a:ext cx="3008313" cy="4691063"/>
          </a:xfrm>
        </p:spPr>
        <p:txBody>
          <a:bodyPr rtlCol="0">
            <a:normAutofit/>
          </a:bodyPr>
          <a:lstStyle/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cs-CZ" dirty="0"/>
          </a:p>
        </p:txBody>
      </p:sp>
      <p:pic>
        <p:nvPicPr>
          <p:cNvPr id="3076" name="Picture 2" descr="Ministerstvo zveřejní metodiku k urgentním příjmům - Zdravotnický deník">
            <a:extLst>
              <a:ext uri="{FF2B5EF4-FFF2-40B4-BE49-F238E27FC236}">
                <a16:creationId xmlns:a16="http://schemas.microsoft.com/office/drawing/2014/main" id="{7DB194C7-475D-3142-8E01-504E8B1F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5888"/>
            <a:ext cx="28384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B89AE9B726E84DBBBF69A881ED4B3A" ma:contentTypeVersion="2" ma:contentTypeDescription="Vytvoří nový dokument" ma:contentTypeScope="" ma:versionID="737aa6078bc62c3d228f607465dd4bc9">
  <xsd:schema xmlns:xsd="http://www.w3.org/2001/XMLSchema" xmlns:xs="http://www.w3.org/2001/XMLSchema" xmlns:p="http://schemas.microsoft.com/office/2006/metadata/properties" xmlns:ns2="bac67ce7-a8d9-4f61-a207-fbb56887332f" targetNamespace="http://schemas.microsoft.com/office/2006/metadata/properties" ma:root="true" ma:fieldsID="c81f312b3f4522b8d7f48d7c1ba5892c" ns2:_="">
    <xsd:import namespace="bac67ce7-a8d9-4f61-a207-fbb5688733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67ce7-a8d9-4f61-a207-fbb5688733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B9750B-1E35-4784-9722-8357AA477D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c67ce7-a8d9-4f61-a207-fbb5688733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151EA8-9EBA-45CA-A6C8-4F8ED52333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798</Words>
  <Application>Microsoft Macintosh PowerPoint</Application>
  <PresentationFormat>Předvádění na obrazovce (4:3)</PresentationFormat>
  <Paragraphs>78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Calibri</vt:lpstr>
      <vt:lpstr>Arial</vt:lpstr>
      <vt:lpstr>Times New Roman</vt:lpstr>
      <vt:lpstr>Office Theme</vt:lpstr>
      <vt:lpstr>Zdravotní politika a její ekonomické aspekty</vt:lpstr>
      <vt:lpstr>Zdroje dat:</vt:lpstr>
      <vt:lpstr>Další možnosti</vt:lpstr>
      <vt:lpstr>Struktura témat:</vt:lpstr>
      <vt:lpstr>Zdravotní politika EU?</vt:lpstr>
      <vt:lpstr>Hlavní parametry zdravotního stavu populace </vt:lpstr>
      <vt:lpstr>Cíle a aktéři zdravotní politiky</vt:lpstr>
      <vt:lpstr>Postavení zdravotnictví v NH (podrobnost: https://www.infoabsolvent.cz/Temata/ClanekAbsolventi/8-8-85) </vt:lpstr>
      <vt:lpstr>Základní organizační struktura</vt:lpstr>
      <vt:lpstr>Metody úhrad</vt:lpstr>
      <vt:lpstr>Studijní text: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Zdravotnictví jako odvětví národního hospodářství</dc:title>
  <dc:creator>Ivan Malý</dc:creator>
  <cp:lastModifiedBy>Ivan Malý</cp:lastModifiedBy>
  <cp:revision>16</cp:revision>
  <dcterms:created xsi:type="dcterms:W3CDTF">2020-10-29T23:00:55Z</dcterms:created>
  <dcterms:modified xsi:type="dcterms:W3CDTF">2020-11-05T10:22:04Z</dcterms:modified>
</cp:coreProperties>
</file>