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handoutMasterIdLst>
    <p:handoutMasterId r:id="rId21"/>
  </p:handoutMasterIdLst>
  <p:sldIdLst>
    <p:sldId id="256" r:id="rId2"/>
    <p:sldId id="268" r:id="rId3"/>
    <p:sldId id="307" r:id="rId4"/>
    <p:sldId id="301" r:id="rId5"/>
    <p:sldId id="275" r:id="rId6"/>
    <p:sldId id="276" r:id="rId7"/>
    <p:sldId id="289" r:id="rId8"/>
    <p:sldId id="309" r:id="rId9"/>
    <p:sldId id="297" r:id="rId10"/>
    <p:sldId id="311" r:id="rId11"/>
    <p:sldId id="308" r:id="rId12"/>
    <p:sldId id="353" r:id="rId13"/>
    <p:sldId id="354" r:id="rId14"/>
    <p:sldId id="310" r:id="rId15"/>
    <p:sldId id="355" r:id="rId16"/>
    <p:sldId id="271" r:id="rId17"/>
    <p:sldId id="306" r:id="rId18"/>
    <p:sldId id="270" r:id="rId19"/>
    <p:sldId id="286" r:id="rId20"/>
  </p:sldIdLst>
  <p:sldSz cx="9144000" cy="6858000" type="screen4x3"/>
  <p:notesSz cx="6662738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>
      <p:cViewPr varScale="1">
        <p:scale>
          <a:sx n="135" d="100"/>
          <a:sy n="135" d="100"/>
        </p:scale>
        <p:origin x="67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7AC99C7-97E8-4466-963F-5D7AD6AB4E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56933F5-A2FD-489B-8987-D22FCAFDD5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87E020D0-B3D0-4DA8-8E08-BBF5C154EC24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6A8ABC49-EEEB-4361-9F54-0C96AA09C96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9D3D90D4-7E55-4F4D-881A-F0090E82E5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eorgia" panose="02040502050405020303" pitchFamily="18" charset="0"/>
              </a:defRPr>
            </a:lvl1pPr>
          </a:lstStyle>
          <a:p>
            <a:fld id="{801E1BEE-B0AD-41D0-AB00-FD998A32856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0-20T08:54:52.1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14058 4216 0,'0'35'219,"-17"0"-219,17 18 16,-18-18-16,18 18 15,-18 0-15,18 18 16,0-36 0,0 36-16,-17-18 15,17-18-15,0 18 16,-18 17-16,18 1 15,0-18-15,0 17 16,-18 19-16,18-1 16,-17 18-16,-19 17 15,19 1-15,17 17 16,-18 17-16,18-17 16,0 18-16,0-18 15,0 36-15,0-19 16,0 37-16,0 16 15,0 1-15,0-18 16,0-18-16,-17 1 16,-19 34-16,36 1 15,-17 0-15,-1-36 16,0 0-16,-17 1 16,17-54-16,1 71 15,17-53 1,0 36-16,0 34 15,17-34-15,-17-36 16,0 35-16,0 1 16,0 34-16,0 1 15,0-36-15,0 1 16,0-1-16,0 1 16,0 34-16,0-17 15,36 106-15,-36-35 16,17-1-16,-17-52 15,0 17-15,0-17 16,0-18-16,0 18 16,0-36-16,0 0 15,36 36-15,-36-35 16,17-1 0,1-53-16,-18 36 15,0 18-15,18-36 16,-18-53-16,17 71 15,-17-36-15,35-35 16,-35-17-16,0-18 16,0 0-16,0 0 15,0-18-15,0-18 16,0 19-16,0-19 16</inkml:trace>
  <inkml:trace contextRef="#ctx0" brushRef="#br0" timeOffset="1738.54">4410 9807 0,'17'0'16,"1"0"0,17 0-16,18 0 15,0 18-15,53-18 16,-18 17-16,71 36 16,17-35-1,36 0-15,17 35 16,71-18-16,53-35 15,35 18-15,-106-18 16,36 0-16,17 0 16,-53 0-16,18 0 15,-18 0-15,18 0 16,-18 0-16,-17 0 16,-36 0-16,18 17 15,-35 18-15,17-17 16,18 0-16,-18-18 15,36 0-15,-36 35 16,36-17-16,-18-1 16,-53 19-16,88 16 15,-35-52-15,53 18 16,-36 0-16,36-18 16,-35 0-16,-36 0 15,-17 0 1,17 0-16,-35 0 15,18 0-15,52 35 16,1-35-16,35 0 16,17 18-16,36-18 15,35 35-15,-17-17 16,17 17-16,-106 0 16,18-35-16,-36 0 15,1 0-15,17 0 16,18 35-16,0-35 15,-53 0-15,123 18 16,-70-18-16,53 0 16,70 0-16,-70 0 15,-18 0-15,-70 0 16,-36-18-16,35-17 16,-52 35-16,53 0 15,-36 0-15,36 0 16,-54 0-16,-34 0 15,-72 0 1,-52 0-16,-35-18 0</inkml:trace>
  <inkml:trace contextRef="#ctx0" brushRef="#br0" timeOffset="4741.96">5433 6473 0</inkml:trace>
  <inkml:trace contextRef="#ctx0" brushRef="#br0" timeOffset="18254.25">8943 6138 0,'0'-17'16,"18"17"15,-1-18-31,1 0 15,-1 18 1,1 0-16,17-17 16,-17-1-16,0 0 15,-1 1 1,1-1-16,0 18 16,-18 18 46,0-1-46,0 19-16,0-1 15,0 0-15,17 18 16,-17 0-16,18-35 16,-18 17-16,17-17 15</inkml:trace>
  <inkml:trace contextRef="#ctx0" brushRef="#br0" timeOffset="19430.45">18962 6262 0,'17'0'31,"1"0"-31,0 0 16,-1 0-16,1 0 16,0 0-16,-1 0 15,1 17 16,-18 1-31,0 0 16,0-1-16,-18 19 16,-17-1-16,0-35 15,-1 35-15,-16 0 16,34 1-16,18-19 16,-18-17-16,18 18 31,18 0-31,17-18 15,-17 17-15,-1-17 16,1 18-16,0-18 16,-1 18-1,1-18 1</inkml:trace>
  <inkml:trace contextRef="#ctx0" brushRef="#br0" timeOffset="21050.46">19544 14005 0,'0'0'0,"18"0"31,-18 18-16,-36-18 48,19 0-63,-19 0 16,36 35 77,18-17-93,0-1 16,-1 1-16,19 0 16,-1-1-16,-18-17 15,-17 18-15,18 0 16,-18-1-16,0 1 31,0 0-31,-35-18 16,0 17-1,-1-17-15,1 18 16,-18-18-16,18 0 16,-18 17-16,0 1 15,18 0-15,35-36 47,0 0-31,0-17-16,17 35 15</inkml:trace>
  <inkml:trace contextRef="#ctx0" brushRef="#br0" timeOffset="22332.69">19368 13917 0,'17'0'125,"1"0"-109,-1 0 46,19 0-62,-19 0 16,19 0-16,-19 0 15,1 18 1,-18-1 31,18-17-47,-18 18 16,0 0-1,0-1 1,-18 1-1,18 17-15,-18-17 16,18-1 0</inkml:trace>
  <inkml:trace contextRef="#ctx0" brushRef="#br0" timeOffset="23610.47">8925 13741 0,'-17'17'31,"17"1"1,-18-18-1,0 18-31,18-1 15,0 1 1,0 0 0,0-1-16,0 1 15,0 17 1,18-17 0,0-1-16,-18 19 15,35-19 1,0 1-16,0-18 15,18 18-15,-17-18 16,-19 0-16,1 0 16,17 0-16,-17 0 31</inkml:trace>
  <inkml:trace contextRef="#ctx0" brushRef="#br0" timeOffset="24043.48">9013 13829 0,'0'18'47,"-17"-18"-47,17 17 16,0 1-16,0-1 16,0 19-16,0-1 15,0-17-15,0 17 16,0-17-16,0 17 15,0-18-15,0 1 32</inkml:trace>
  <inkml:trace contextRef="#ctx0" brushRef="#br0" timeOffset="32098.92">9013 7620 0,'18'0'63,"0"0"-48,-1-18-15,1 18 16,0 0-16,-1 0 16,19 0-16,-19 0 15,18 0-15,-17 0 16,17 0-16,1 0 15,-1 0-15,0 0 16,18 0-16,-18-17 16,1 17-16,-1 0 15,-17 0-15,17 0 16,0 0 0,-17 0-16,-1 0 15,1 0-15,0 0 16,-1 0-16,19 0 15,-36-18 1,35 18-16,-17 0 16,-1 0-16,18 0 15,1 0 1,-1 0-16,-17 0 16,17 0-16,0 0 15,1 0-15,34 0 16,-35 0-16,36 0 15,-18 18-15,-18-18 16,0 0-16,18 0 16,0 0-16,-35 17 15,35-17-15,0 0 16,-18 0-16,36 0 16,-19 0-16,1 0 15,0 0-15,18 0 16,-54 0-16,36 0 15,-17 0 1,-19 0 0,1 0-16,0 0 15,-1 0-15,18 18 16,1-18-16,34 18 16,1-18-16,-1 0 15,-17 0-15,18 0 16,-1 0-16,1 0 15,-18 0-15,0 0 16,17 0-16,-17 17 16,-17-17-16,-1 18 15,0-18-15,-17 0 16,17 18-16,-17-18 16,-1 0-16,19 0 15,-19 0-15,36 0 16,-18 0-16,1 0 15,34 0-15,-34 0 16,-1 17 0,18-17-16,-18 0 15,0 18-15,1-18 16,-1 17-16,0-17 16,0 0-16,18 0 15,-35 0-15,0 0 16,-1 0-16,1 0 15,0 0 1,-1 0 0</inkml:trace>
  <inkml:trace contextRef="#ctx0" brushRef="#br0" timeOffset="32705.3">12629 7638 0,'18'0'62,"17"0"-62,-17 17 16,17 1-16,18-18 15,0 18-15,-35-1 16,17-17-16,-17 0 16,-18 18-1,0-1 1,0 1 0,-18 0-1,0 17 1,18-17-1,-17-18-15</inkml:trace>
  <inkml:trace contextRef="#ctx0" brushRef="#br1" timeOffset="37523.32">10971 6032 0,'-17'0'0,"-1"18"16,0 0-16,18 17 16,-17 0-16,-18 18 15,-1 18-15,-52 35 16,35-36-16,-17 54 16,-19 34-16,1 1 15,-35 18-15,35-19 16,-36 19-16,36-19 15,-18-16-15,-17-1 16,52-36-16,18-52 16,18-35-16,0 17 15,-1 1-15,36-19 16,-17 19-16,-1-19 16,0 1-16,-17 17 15,35-17-15,-18 17 16,-17-35-1,35 18-15,-35 17 16,17-35-16</inkml:trace>
  <inkml:trace contextRef="#ctx0" brushRef="#br1" timeOffset="38040.47">11271 6315 0,'0'17'0,"-17"36"15,-19 0-15,1 0 16,0-18-16,-18 54 15,0-1-15,-35 18 16,17 35-16,-17-18 16,-18 36-16,-35 17 15,-18 18-15,53-35 16,-17 0-16,17-18 16,0-18-16,-17-17 15,52-18-15,18-35 16,36-17-1,-1-36-15,18 17 16,0 1-16,-18-18 16,18 18-1</inkml:trace>
  <inkml:trace contextRef="#ctx0" brushRef="#br1" timeOffset="38543.47">11871 6315 0,'-18'53'0,"-35"35"16,-35 53-16,-18 18 15,-52 35-15,17 17 16,-54 54-16,-69 52 16,52-52-1,18-53-15,0 17 16,-17-17-16,69 17 16,1-70-16,35-53 15,54-54-15,-1-16 16,17-1-16,19 0 15,-36-17-15,18 17 16,-1-17-16,19 17 16</inkml:trace>
  <inkml:trace contextRef="#ctx0" brushRef="#br1" timeOffset="39056.5">12400 6615 0,'-18'17'15,"1"36"-15,-36 18 16,0 35-16,-70 17 16,17 53-16,-18 1 15,-17 17-15,-35 35 16,-1-17-16,19 17 16,-19-35-16,18 0 15,36-70-15,-18 34 16,17-34-1,36-71-15,35 0 16,36-18-16,-1-35 16,0 35-16,1-35 15,17 18-15</inkml:trace>
  <inkml:trace contextRef="#ctx0" brushRef="#br1" timeOffset="39499.61">12647 7038 0,'-35'53'16,"-18"0"-16,0 17 15,-35 36-15,17 35 16,-17-17-16,0 34 15,17 1-15,-17 0 16,-35 35-16,-19 0 16,1 0-16,18-18 15,-18 1-15,0-18 16,35-54-16,18 1 16,35-70-16,0 34 15,35-35-15,18-17 16</inkml:trace>
  <inkml:trace contextRef="#ctx0" brushRef="#br1" timeOffset="39902.51">12612 8308 0,'0'18'16,"-18"-1"-16,-35 54 15,18-18-15,-18 17 16,-18 36-16,1-18 16,-18 18-16,-18 0 15,18-36-15,-18 36 16,35-18-16,-35 1 15,18-19-15,35-17 16,36-18-16</inkml:trace>
  <inkml:trace contextRef="#ctx0" brushRef="#br1" timeOffset="40296.42">12876 8678 0,'0'0'0,"-17"36"15,17-1-15,-18 0 16,0 36-16,1-1 16,-1 18-16,-35 18 15,0 0-15,-17 18 16,35-54-16,-18 18 15,0-35-15,17-35 16,19 17-16,17-17 16</inkml:trace>
  <inkml:trace contextRef="#ctx0" brushRef="#br1" timeOffset="40700.41">13194 9472 0,'0'18'0,"-18"35"15,-17-18-15,17-17 16,1 17-16,-36 18 16,17-18-16,-16 0 15,16-17-15,19 0 16,-36-1-16,35 1 16</inkml:trace>
  <inkml:trace contextRef="#ctx0" brushRef="#br1" timeOffset="41610.47">9913 6385 0,'0'0'0,"-18"53"16,-17 0-16,0-18 0,-36 54 15,36-54-15,-36 35 16,1 36-16,-18-35 16,0 70-16,-1-35 15,19 0-15,-1-1 16,18-34-16,0-18 16,36-35-1</inkml:trace>
  <inkml:trace contextRef="#ctx0" brushRef="#br1" timeOffset="42166.62">9737 5980 0,'-36'0'16,"1"17"-16,-18 36 0,18-18 15,0 18-15,-54-17 16,19 17 0,-1 17-16,-35-17 15,1 35-15,-1-35 16,0 35-16,35-35 15,-17 18-15,53-36 16,-18-17-16,35 17 16,1-35-16</inkml:trace>
  <inkml:trace contextRef="#ctx0" brushRef="#br1" timeOffset="43036.51">12682 6191 0,'-17'18'16,"-1"0"-16,-17-1 15,17 18-15,-17-17 16,-18 35-16,18 0 16,-1 17-16,1 1 15,0-18-15,-18 0 16,35 0-16,1-36 15,-19 19-15,-17-19 16,18 1-16,35 0 16,-53-18-16,53 17 15</inkml:trace>
  <inkml:trace contextRef="#ctx0" brushRef="#br1" timeOffset="43711.38">13212 6491 0,'-36'0'16,"19"35"-1,-19 1-15,1 17 16,-53 17-16,35-17 15,-18 35-15,-17-17 16,35 35 0,-35-18-16,18-18 15,17-17-15,0 0 16,17-18-16,-17 1 16,36-1-16,-18 0 15</inkml:trace>
  <inkml:trace contextRef="#ctx0" brushRef="#br0" timeOffset="71225.48">17039 6597 0,'0'18'0,"-17"17"16,-1 18-1,18-36-15,-18 19 16,18 17-16,0-18 16,0 0-16,0 18 15,0-18-15,0 18 16,-17-17-16,17-19 16,0 1-16,0-1 15</inkml:trace>
  <inkml:trace contextRef="#ctx0" brushRef="#br0" timeOffset="71628.35">16669 6773 0,'17'0'15,"1"0"1,0 0-16,17 18 16,-17-18-1,-1 18-15,36-1 16,0 1-16,-35-18 16,35 18-16,-18-1 15,-17-17-15,-1 0 16</inkml:trace>
  <inkml:trace contextRef="#ctx0" brushRef="#br0" timeOffset="72072.31">16810 6579 0,'18'18'15,"-18"0"-15,35-1 16,-18 18-16,1 1 16,0-19-16,-1 19 15,-17-1-15,36 18 16,-1-35-1,-17 17-15,34 18 16,-16 0-16,-1 0 16,18-36-16,-18 36 15,-17-35-15,-1-1 16</inkml:trace>
  <inkml:trace contextRef="#ctx0" brushRef="#br0" timeOffset="72449.73">17216 6773 0,'0'0'0,"-18"0"16,0 0-16,-17 18 15,17 0-15,-35-1 16,1 1-16,-19 0 15,53-18-15,-17 17 16,0 1-16,0-1 16,17 1-16,-17 0 15,17-18-15,18 17 16,0 1-16,-18 0 16,1-18-16</inkml:trace>
  <inkml:trace contextRef="#ctx0" brushRef="#br0" timeOffset="73116.57">15381 8890 0,'-18'0'0,"18"18"15,-17 17-15,17-17 16,-18 34-16,1 19 16,-1 0-16,18-19 15,-18 19-15,18 0 16,0-18-16,-17-18 16,-1 18-16,18-36 15</inkml:trace>
  <inkml:trace contextRef="#ctx0" brushRef="#br0" timeOffset="73506.37">15081 9137 0,'18'0'47,"0"0"-47,17 0 16,0 18-16,18 17 15,18-18-15,-1 19 16,36-1-16,-18 0 16,-17-35-16,-36 0 15,-17 18-15,-1-18 16</inkml:trace>
  <inkml:trace contextRef="#ctx0" brushRef="#br0" timeOffset="74126.58">15205 8996 0,'0'17'0,"17"-17"15,1 36 1,0-19-16,17 1 15,-17 17 1,17 1-16,-35-19 16,35 18-16,0-17 15,-17 17-15,0-17 16,-1 0-16,1-1 16,0-17-16,-18 18 15</inkml:trace>
  <inkml:trace contextRef="#ctx0" brushRef="#br0" timeOffset="74538.2">15540 9066 0,'0'0'0,"-18"0"15,-17 0 1,17 18-16,1 0 16,-36-1-16,17 1 15,1 17-15,-18-17 16,0 17-16,18 0 16,-18-17-16,18 17 15,-18 18-15,18-35 16,-18 35-16,35-36 15,0-17 1</inkml:trace>
  <inkml:trace contextRef="#ctx0" brushRef="#br0" timeOffset="75222.2">18874 8414 0,'0'17'16,"0"1"-1,-18 35-15,-17-18 16,17-17-16,0-1 15,1 19-15,-19-1 16,1 0-16,0 1 16,-18 52-16,18-53 15,17 18-15,-17 0 16,17-18-16,1-35 16,17 18-16</inkml:trace>
  <inkml:trace contextRef="#ctx0" brushRef="#br0" timeOffset="75610.08">18503 8555 0,'0'17'16,"0"1"-16,18 0 15,17 17-15,-17 0 16,17-17-16,-17 35 16,17 0-16,18 0 15,-18 0-15,0 0 16,1-36-16,-19 18 16,-17-17-1,18-18-15,0 18 16</inkml:trace>
  <inkml:trace contextRef="#ctx0" brushRef="#br0" timeOffset="76125.06">18662 8326 0,'0'0'0,"0"35"15,0 0-15,-18 18 0,18 0 16,-17-18-16,17 18 15,0 0-15,-18 0 16,0-18-16,1 18 16,17 0-16,-18 18 15,18-36-15,0 0 16,0-17-16,0 17 16,0-17-16,0-1 15</inkml:trace>
  <inkml:trace contextRef="#ctx0" brushRef="#br0" timeOffset="76576.37">18397 8784 0,'18'0'47,"17"0"-47,18 0 15,-18 0-15,36 0 16,0 0-16,-1 0 15,-17 0-15,18 0 16,-18 0-16,-36 0 16,1 0-16</inkml:trace>
  <inkml:trace contextRef="#ctx0" brushRef="#br0" timeOffset="86881.66">9948 11677 0,'0'18'31,"0"-1"-15,0 1-1,0 17 1,18-17-16,0 17 16,-1 0-16,54 36 15,-1-18-15,-17 0 16,18 0-16,35 17 15,-36-35-15,18-35 16,-17 0-16,0 0 16,52-35-16,-52-18 15,17 0-15,-18 0 16,-34-17-16,-1 17 16,0 0-16,-17 0 15,-18 18-15,0 0 16,0 17-16</inkml:trace>
  <inkml:trace contextRef="#ctx0" brushRef="#br0" timeOffset="87587.93">10089 11042 0,'-17'0'47,"17"18"-32,0-1 1,0 1-16,17-1 15,1 1-15,17 0 16,-17-1 0,17-17-1,1 0-15,-19-17 16,18-19-16,1 1 16,-19 35-16,-17-35 15,0 17-15,0 1 16,-17-1-16,-19 0 15,1 1-15,0-1 16,17 0-16,-17 18 16,17 0-1,-17 18-15,17-18 16,18 18 0,0-1-1</inkml:trace>
  <inkml:trace contextRef="#ctx0" brushRef="#br0" timeOffset="88188.4">10707 11060 0,'0'-18'0,"-18"18"16,1 0 0,-1 0-1,0 0 1,36 18 15,0 17-31,-1 0 16,18 0-16,18-17 15,-35-18-15,-18 18 16,18-18-16,-1 0 16,-17-18-1,0-17 1,0-1-16,0 1 15,0 18-15,-17-1 16,-1 0-16,0 1 16,1 17-16,-1 0 15</inkml:trace>
  <inkml:trace contextRef="#ctx0" brushRef="#br0" timeOffset="90385.29">10125 10760 0,'-18'0'0,"0"0"16,1 0 0,-18 0-1,-1 0-15,1 17 16,-18 1-1,35 0-15,-17-1 16,-18 1-16,36 0 16,-19-18-16,1 35 15,-18-18-15,53 1 16,-35 0-16,17-18 16,18 17-1,-17 1-15,-1-18 16,18 18-16,-18 17 15,18 18 1,0-18-16,-17-17 16,-19 35-16,19-18 15,-1-17-15,0-1 16,18 19-16,0-19 16,0 18-1,0 1 1,0-19-1,0 19-15,0-1 16,0 0-16,0 0 16,18 18-16,0-17 15,-18-19-15,17 19 16,1-1-16,0-18 16,-18 1-1,17 17-15,1-17 16,0 17-16,-1 1 15,-17-19-15,18 19 16,-1-1-16,1-18 16,0 19-16,17-1 15,-35-17-15,18-18 16,17 17-16,-35 1 16,18 0-16,-1-1 15,-17 1 1,18-1-16,17 1 15,0 0 1,1-1-16,-1 1 16,0-18-16,1 0 15,16 18-15,-16-18 16,-1 0 0,-17 0-1,-1 0 1,19 17-16,-19 1 15,36-18-15,0 18 16,0-18-16,0 0 16,17 0-16,-17 0 15,-17 17-15,-1 1 16,18-1-16,-36-17 16,19 0-16,17 18 15,0 0-15,-18-1 16,35-17-16,1 18 15,-1-18-15,-17 0 16,0 0-16,0 0 16,-35-18-16,0 18 15,17 0-15,-18 0 16,19 0 0,-1 0-16,-17-17 0,-1-1 15,19 0 1,-36 1-16,35-1 15,-18-35-15,1 18 16,0 0-16,-1 17 16,-17-17-16,0 0 15,0-1-15,0-17 16,0 36-16,0-36 16,0 0-16,0 0 15,0 18-15,-17-18 16,17 0-16,-18 18 15,0-1-15,18-17 16,-17 18-16,17 0 16,0 0-16,0 17 15,-18 0-15,18-17 16,0 17 0,0-17-16,-35 17 15,17-17-15,1 18 16,-19-19-16,19 1 15,17 17-15,0-17 16,-18-18-16,0 35 16,1-17-16,-1 0 15,1 0-15,-1 35 16,0-18-16,1 0 16,-1 1-16,0 17 15,18-18-15,-17 0 16,-1 18-16,18-17 15,-18-1-15,-17 1 16,35-1-16,-35 18 16,0-18-16,17 1 15,-17-1-15,17 18 16,0 0-16,1-18 31,-19 18-15,36-17-16,-17 17 15,-1-18-15,1 0 16,-1 18-16,-17 0 16,17 0-16,-35 0 15,35 0-15,-34 0 16,16 0-16,1 0 16,0 0-16,-1 0 15,19 0-15,-19 0 16,1 0-16,-18 0 15,0 0-15,0 0 16,36-17-16,-18 17 16,17 0-16,0 0 15,1 0-15,-1 0 16,-17 0-16,-1 0 16,19 0-16,-18 0 15,17 17 1,-17 1-1</inkml:trace>
  <inkml:trace contextRef="#ctx0" brushRef="#br0" timeOffset="100874.31">3669 13123 0,'-53'-17'0,"-18"-36"16,-34-35-16,-1-18 16,-53-18-16,18 1 15,35-18-15,-35-18 16,0-17-16,0 17 16,35 0-16,18-35 15,-1-18-15,-16-123 16,52 35-16,0 36 15,0-107-15,18-140 16,17 87-16,-53 19 16,71 123-16,0-18 15,-17 35-15,17 1 16,0 52-16,0 18 16,35 0-16,0-71 15,54 36 1,-19 17-16,-17 18 15,18 35-15,-1 36 16,18-18-16,1 17 16,16-17-16,19 35 15,-1-35-15,54-17 16,-19-19-16,19 18 16,-1-17-16,18 17 15,0-17-15,-17 70 16,-1-17-16,-17 34 15,35 1-15,0-18 16,18 18-16,-1 35 16,19-17-16,16 17 15,19 18-15,0-54 16,-18 54-16,88-53 16,-35 17-16,-1 18 15,-34-17-15,35 17 16,0 0-16,70 0 15,36-35 1,-18 35-16,18 0 16,35 0-16,-36-17 15,54-19-15,-71 37 16,18-1-16,35-18 16,70 18-16,1 18 15,-18 0-15,-18 35 16,-18-89-16,1 36 15,-89 53-15,-52-35 16,-1 35-16,-17 0 16,-17 0-16,-72 0 15,54 35-15,-1 18 16,36-35-16,0 35 16,-18 0-16,18-18 15,-53 53 1,-123-70-16,-1 17 0,1 1 15,-19 16-15,54 19 16,0 17-16,52 36 16,1-19-1,123 90-15,-35-1 16,-53-18-16,-53-35 16,-53 18-16,-35-18 15,-18-18-15,0 18 16,1 18-16,-1-18 15,0-17-15,18 35 16,0 35-16,0 17 16,-54-52-16,19 53 15,-18-54-15,17 19 16,-52 34-16,17-34 16,-17 35-16,35 34 15,-18-34-15,18 70 16,0 18-16,0 35 15,0 53-15,0 18 16,-53-124-16,0-35 16,-35-70-1,35-36-15,0-18 16,0-35-16,0 36 16,0-1-16,0 19 15,0 16-15,-18 19 16,0 34-16,1 19 15,-36-19-15,0-34 16,-18 17-16,36-71 16,-36 1-16,18 17 15,-17-35-15,35 17 16,-18 1-16,-18 34 16,-17 54-16,17 0 15,-34 105-15,-1 36 16,0-36-16,-18-70 15,1 0-15,-18-53 16,17-35-16,-17 35 16,35-70-1,-17 17-15,35 0 16,0-18-16,-1 18 16,1 18-16,-18 0 15,1 17-15,-1 1 16,-35-72-16,35-16 15,35-54-15,-52 0 16,17 18-16,-18-18 16,1 1-16,17 17 15,-17-36-15,-36 1 16,-17 0-16,34 17 16,-16-35-16,17 0 15,-36 0-15,-70-18 16,36-17-16,17 35 15,-18-35-15,-17 17 16,-71-35-16,35 53 16,36 0-1,-36 0-15,1-18 16,-36-17-16,18 35 16,-18-17-16,0-36 15,71 35-15,-18 18 16,53-18-16,-53-17 15,35 17-15,18 18 16,-18 0-16,71 0 16,-18 0-16,-17 0 15,0-17-15,-1-19 16,18 19-16,18 17 16,-17-18-16,16 18 15,-16 0-15,17 0 16,-18-17-16,18-19 15,-18 19-15,-17-1 16,17-35-16,-18 18 16,-17-18-1,18 18-15,0-18 16,-18 0-16,-18 18 16,18-1-16,0 19 15,18-1-15,-1 0 16,-35-35-16,36 0 15,-71 18-15,35-18 16,-52-17-16,-71 17 16,35 0-16,35 35 15,36-17-15,17 35 16,18 0-16,-53 0 16,18 0-16,17 0 15,-17 0-15,0 18 16,-18-1-16,-18 19 15,36-1 1,35 18-16,-35 0 0,35-18 16,-36 71-16,1-18 15,53 0 1,-18 18-16,35-18 16,0-53-16,36 36 15,-54-18-15,-17-18 16,-17 18-16,-1 0 15,35 0-15,19 0 16,52-18-16,18 0 16,35-17-16,17 0 15,1-1-15,-18-17 16,0 18-16,0-18 16,1 0-16,16 0 15,19 0-15,34-18 31</inkml:trace>
  <inkml:trace contextRef="#ctx0" brushRef="#br0" timeOffset="101413.4">829 15963 0,'0'18'0,"-18"-1"15,-17 1-15,35 0 16,-53 17-16,18-17 15,17 35-15,1-1 16,-19 19-16,36-18 16,0-18-16,-17 18 15,-1 0-15,0-18 16,1-35-16,17 18 16,0 0-16,-18-1 15,36 1 1,17 0-1,53-1-15,18 1 16,-18-18-16,0 17 16,-17 1-16,0-18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AE932D-F5BA-4395-81BE-15233E114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62369-BCC2-40D1-930E-5988F3377724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B991F-81F4-4AA8-BC7A-17E5CA18D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753625-BFAA-4332-9510-769A11AEB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72A6F-55FB-43C2-8E14-4DC5FFB718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01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39C07-D540-43A8-9B93-ECD934143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B47B-8BAD-4393-ACA9-3C4E303779DE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A73114-DE00-468F-9B3D-ABF9B52B3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AF927-526B-4675-8983-DD15AFFDA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2FBE2-0180-4F39-9EF1-1172D0B47F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95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A26AD-0C73-4868-A64B-F290D0583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925E6-BE58-4991-BD27-190F2E2CA009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00811-A84A-4E1F-A710-03547D94F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ADFD8-2866-4412-8A24-98ADEE146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7DABD-C3C3-4CFC-9AFD-C5A7551183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417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C274BC-E613-4D48-90EC-D5225CC7F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E9B8-11F7-45EA-83AD-9D06899E3D54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513EDD-3395-44EE-B8F9-2CAA28840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5AF458-3B64-4CBB-BCD8-495900401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4F068-881B-4D7B-8B38-D4D41A3AE9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388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542B0-7BC3-4BB5-8E8B-879452AB3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B89C-EA66-4020-8894-F9A4678653E8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56FFE-3E26-49FE-9DE2-BF5FC6E8C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702248-1AE1-41A9-B075-5044F6EFD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0B32-4086-401F-A550-E91AAA7D17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487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71457-3C23-4CC9-8798-A726CAFCB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2A59-BB48-42A4-9F17-3DC93B04D57C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0C4EF-A0A4-4A92-852F-A9AEC233E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C45D5-1787-4138-970D-3C215788E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7DD5D-F64F-473A-84AF-1B756C8E42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708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ADA693-BE16-4EF1-9C7A-BDE3618DB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C651-3E36-4E1C-933D-645E61B61FDF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9AE7A9-1A69-42AF-9C0E-A0B3C2502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15DD3B-C396-4E92-AFF2-A4F87D2BB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E7C57-9CB2-49F0-9E49-FE898185644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173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D40E03-9C6F-48C4-ABFC-5B5F4159F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A99F-FE92-4E06-937E-A815DBF7BF08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804DF3-ABD8-49C3-BB05-27A177935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87CF78-BE90-492D-A391-5A7701E61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0228A-CB22-45CD-8296-E33AFB694C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00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94C21C-919F-4688-9818-2B6452769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606-FA2D-4FAB-904B-7501BDD7D215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935E93-7684-40D9-8946-70E152348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3F1B7B-2E2A-4C5D-8C2A-794232405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D739E-D950-4AD9-B7D9-1D607970A3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94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E73F1-947B-4BCF-AB03-0518F7C76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6891-C75E-412E-A530-20BC5D72638C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3EFF-32FC-4C03-A88C-183B0F053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96472-5B60-414B-A340-400ABC8F5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4BB42-6A12-49BB-A5B0-16B34BCC14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287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7DD5D-44F3-47E4-903B-98D6AD9FF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0A21-7A46-4DCB-AA71-2E6BD56A24BB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CF5F9-EDB0-4230-9DAE-3890786A7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ACFC2-4270-4D82-87BB-FC7FB65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B5D56-4E4B-49E1-8011-498CC7EE28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4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EE9508-5EE0-4ACD-9ACC-BDAE20BB3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CD1C34-2F58-4F06-B6B3-ECAC4CB22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3251717-CA73-4E45-B613-1857F10129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001E319E-907A-42C4-867F-4B04727D9BC0}" type="datetimeFigureOut">
              <a:rPr lang="cs-CZ"/>
              <a:pPr>
                <a:defRPr/>
              </a:pPr>
              <a:t>07.10.2022</a:t>
            </a:fld>
            <a:endParaRPr lang="cs-CZ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82984F2-17C9-4841-9E9A-46332DE56A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188AFCE8-A483-4DD0-BDB9-2DBCADA5E7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3960689-12A1-497A-839C-440DE3DF8E2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ec.europa.eu/docsroom/documents/4292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bcanskyzakonik.justice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>
            <a:extLst>
              <a:ext uri="{FF2B5EF4-FFF2-40B4-BE49-F238E27FC236}">
                <a16:creationId xmlns:a16="http://schemas.microsoft.com/office/drawing/2014/main" id="{669B2611-0A17-41BC-AE0B-88EF514279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89075" y="2874963"/>
            <a:ext cx="6172200" cy="17256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</a:rPr>
              <a:t>Typologie</a:t>
            </a:r>
          </a:p>
        </p:txBody>
      </p:sp>
      <p:sp>
        <p:nvSpPr>
          <p:cNvPr id="3075" name="Nadpis 1">
            <a:extLst>
              <a:ext uri="{FF2B5EF4-FFF2-40B4-BE49-F238E27FC236}">
                <a16:creationId xmlns:a16="http://schemas.microsoft.com/office/drawing/2014/main" id="{92E0B4A8-C1C5-4CF0-8A5F-6F13DB964D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/>
          <a:p>
            <a:pPr eaLnBrk="1" hangingPunct="1"/>
            <a:r>
              <a:rPr lang="cs-CZ" altLang="cs-CZ" sz="5500">
                <a:solidFill>
                  <a:schemeClr val="tx1"/>
                </a:solidFill>
              </a:rPr>
              <a:t>Ekonomika organizací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803BA-5342-4559-8E0A-A69E1C84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Optimalizace dílen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D0209E-D8F0-409C-819E-7052D366E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Tvorba</a:t>
            </a:r>
            <a:endParaRPr lang="en-GB" dirty="0"/>
          </a:p>
          <a:p>
            <a:r>
              <a:rPr lang="en-GB" dirty="0"/>
              <a:t>Automated Layout Design Program (ALDEP)</a:t>
            </a:r>
          </a:p>
          <a:p>
            <a:r>
              <a:rPr lang="en-GB" dirty="0"/>
              <a:t>Computerized Relationship Planning (CORELAP) </a:t>
            </a:r>
          </a:p>
          <a:p>
            <a:pPr marL="0" indent="0">
              <a:buNone/>
            </a:pPr>
            <a:r>
              <a:rPr lang="cs-CZ" dirty="0" err="1"/>
              <a:t>Optimizace</a:t>
            </a:r>
            <a:endParaRPr lang="en-GB" dirty="0"/>
          </a:p>
          <a:p>
            <a:r>
              <a:rPr lang="en-GB" dirty="0"/>
              <a:t>Computerized Relative Allocation of Facilities Technique (CRAFT)</a:t>
            </a:r>
          </a:p>
        </p:txBody>
      </p:sp>
    </p:spTree>
    <p:extLst>
      <p:ext uri="{BB962C8B-B14F-4D97-AF65-F5344CB8AC3E}">
        <p14:creationId xmlns:p14="http://schemas.microsoft.com/office/powerpoint/2010/main" val="42423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Documents and Settings\62765\Plocha\figures27-46l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4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62765\Plocha\xOperatorSpaghettiBEFORE.GIF.pagespeed.ic.DHMO11gpE0.png">
            <a:extLst>
              <a:ext uri="{FF2B5EF4-FFF2-40B4-BE49-F238E27FC236}">
                <a16:creationId xmlns:a16="http://schemas.microsoft.com/office/drawing/2014/main" id="{04279887-00C2-4360-9470-E1708166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0" y="944167"/>
            <a:ext cx="3236119" cy="25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Documents and Settings\62765\Plocha\OperatorSpaghettiAFTER.GIF">
            <a:extLst>
              <a:ext uri="{FF2B5EF4-FFF2-40B4-BE49-F238E27FC236}">
                <a16:creationId xmlns:a16="http://schemas.microsoft.com/office/drawing/2014/main" id="{5529EB24-776F-4B61-B44E-E24F72B2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2" y="3699272"/>
            <a:ext cx="3645694" cy="20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Documents and Settings\62765\Plocha\b9a1e216391882288b907439f516_base_opti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2" y="994172"/>
            <a:ext cx="8654496" cy="48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7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0" y="883763"/>
            <a:ext cx="8861560" cy="5090474"/>
          </a:xfrm>
        </p:spPr>
      </p:pic>
    </p:spTree>
    <p:extLst>
      <p:ext uri="{BB962C8B-B14F-4D97-AF65-F5344CB8AC3E}">
        <p14:creationId xmlns:p14="http://schemas.microsoft.com/office/powerpoint/2010/main" val="149320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B3B924-B5A6-40A4-A6A1-FE5C77BE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998730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84B2D9B-5F53-4CE9-9590-786286DA065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cs-CZ" altLang="cs-CZ" sz="1800"/>
              <a:t>mikro</a:t>
            </a:r>
            <a:r>
              <a:rPr lang="cs-CZ" altLang="cs-CZ"/>
              <a:t>, </a:t>
            </a:r>
            <a:r>
              <a:rPr lang="cs-CZ" altLang="cs-CZ" sz="3200"/>
              <a:t>malé</a:t>
            </a:r>
            <a:r>
              <a:rPr lang="cs-CZ" altLang="cs-CZ"/>
              <a:t>, střední a </a:t>
            </a:r>
            <a:r>
              <a:rPr lang="cs-CZ" altLang="cs-CZ" sz="6600"/>
              <a:t>velké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8B8E1D-7684-4DE8-8720-5EA360B55E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100" b="1"/>
              <a:t>	Mikropodniky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/>
              <a:t>Mikropodniky jsou vymezeny jako podniky, které zaměstnávají </a:t>
            </a:r>
            <a:r>
              <a:rPr lang="cs-CZ" sz="2100" b="1"/>
              <a:t>méně než 10 osob</a:t>
            </a:r>
            <a:r>
              <a:rPr lang="cs-CZ" sz="2100"/>
              <a:t> a jejichž roční obrat nebo bilanční suma roční rozvahy nepřesahuje </a:t>
            </a:r>
            <a:r>
              <a:rPr lang="cs-CZ" sz="2100" b="1"/>
              <a:t>2 miliony EUR</a:t>
            </a:r>
            <a:r>
              <a:rPr lang="cs-CZ" sz="210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100" b="1"/>
              <a:t>	Malé podniky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/>
              <a:t>Malým podnikem je podnik, která zaměstnává </a:t>
            </a:r>
            <a:r>
              <a:rPr lang="cs-CZ" sz="2100" b="1"/>
              <a:t>méně než 50 osob</a:t>
            </a:r>
            <a:r>
              <a:rPr lang="cs-CZ" sz="2100"/>
              <a:t> a jeho roční obrat nebo bilanční suma roční rozvahy nepřesahuje </a:t>
            </a:r>
            <a:r>
              <a:rPr lang="cs-CZ" sz="2100" b="1"/>
              <a:t>10 milionů EUR</a:t>
            </a:r>
            <a:r>
              <a:rPr lang="cs-CZ" sz="210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100" b="1"/>
              <a:t>	Střední podniky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/>
              <a:t>Jedná se o podniky, které zaměstnávají </a:t>
            </a:r>
            <a:r>
              <a:rPr lang="cs-CZ" sz="2100" b="1"/>
              <a:t>méně než 250 osob</a:t>
            </a:r>
            <a:r>
              <a:rPr lang="cs-CZ" sz="2100"/>
              <a:t> a jejichž roční obrat nepřesahuje </a:t>
            </a:r>
            <a:r>
              <a:rPr lang="cs-CZ" sz="2100" b="1"/>
              <a:t>50 milionů EUR</a:t>
            </a:r>
            <a:r>
              <a:rPr lang="cs-CZ" sz="2100"/>
              <a:t> nebo jejichž bilanční suma roční rozvahy nepřesahuje </a:t>
            </a:r>
            <a:r>
              <a:rPr lang="cs-CZ" sz="2100" b="1"/>
              <a:t>43 milionů EUR</a:t>
            </a:r>
            <a:r>
              <a:rPr lang="cs-CZ" sz="210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100" b="1"/>
              <a:t>	Velké podniky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/>
              <a:t>Pokud nějaký podnik není dle výše uvedených parametrů ani mikropodnikem, ani malým a ani středním podnikem, patří mezi velké podniky.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b="1"/>
              <a:t>„Velmi velké</a:t>
            </a:r>
            <a:r>
              <a:rPr lang="cs-CZ" sz="2100"/>
              <a:t> (nad 750 zaměstnanců)“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F1F93-7011-4BDE-9F03-5CC1B30D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2D5FC2-B4CD-4579-8345-F5FDAE3322C4}"/>
              </a:ext>
            </a:extLst>
          </p:cNvPr>
          <p:cNvSpPr txBox="1"/>
          <p:nvPr/>
        </p:nvSpPr>
        <p:spPr>
          <a:xfrm>
            <a:off x="457200" y="5733256"/>
            <a:ext cx="8779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https://ec.europa.eu/docsroom/documents/42921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0401B6E-2733-4242-8996-592DBE273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181109"/>
            <a:ext cx="6346754" cy="44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E791EE57-6C3E-461E-81A6-CF7530BF14F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cs-CZ" altLang="cs-CZ"/>
              <a:t>A znovu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FBD5CEDF-0A21-4D7B-B93F-552903C322D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/>
              <a:t>	Masarykova univerzita provozuje Ekonomicko-správní fakultu v Brně</a:t>
            </a:r>
          </a:p>
          <a:p>
            <a:pPr eaLnBrk="1" hangingPunct="1">
              <a:buFontTx/>
              <a:buNone/>
            </a:pPr>
            <a:r>
              <a:rPr lang="cs-CZ" altLang="cs-CZ" dirty="0"/>
              <a:t>	Zařaďte tuto organizaci podle příslušných kritérií typologie organizací veřejného sektoru.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BCC4D83-5C87-4C27-95CC-247A9EE47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Členění organizací veřejného sektoru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390DDF7-B2FF-4D09-9B0C-561D09D9B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600" dirty="0"/>
              <a:t>Používaná kritéria: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Charakter statků (soukromé, veřejné, smíšené)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Finanční toky (k institucím, k obyvatelstvu)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Zakladatel (obec, subjekt státní správy, ze zákona)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Funkce (ekonomická, sociální, politická, etická)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Podíl vlastnictví majetku (soukromé, obecní, státní)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Potřeby (výrobní, finální – společenské nebo individuální)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3F89462-FF8A-439F-AB21-12D0F20E656D}"/>
              </a:ext>
            </a:extLst>
          </p:cNvPr>
          <p:cNvSpPr txBox="1">
            <a:spLocks/>
          </p:cNvSpPr>
          <p:nvPr/>
        </p:nvSpPr>
        <p:spPr bwMode="auto">
          <a:xfrm>
            <a:off x="3491880" y="4941168"/>
            <a:ext cx="5166345" cy="116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kern="0"/>
              <a:t>	Masarykova univerzita provozuje Ekonomicko-správní fakultu v Brně</a:t>
            </a:r>
          </a:p>
          <a:p>
            <a:pPr eaLnBrk="1" hangingPunct="1">
              <a:buFontTx/>
              <a:buNone/>
            </a:pPr>
            <a:r>
              <a:rPr lang="cs-CZ" altLang="cs-CZ" sz="2000" kern="0"/>
              <a:t>	Zařaďte tuto organizaci podle příslušných kritérií typologie organizací veřejného sektoru.</a:t>
            </a:r>
          </a:p>
          <a:p>
            <a:pPr eaLnBrk="1" hangingPunct="1"/>
            <a:endParaRPr lang="cs-CZ" altLang="cs-CZ" sz="2000" kern="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6AA1AFFE-2FB1-4D1E-BB58-C8C6254DFA4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cs-CZ" altLang="cs-CZ" dirty="0"/>
              <a:t>Typologie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5E67F022-B3BC-4DFC-967D-19FBE1443B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/>
          <a:lstStyle/>
          <a:p>
            <a:pPr eaLnBrk="1">
              <a:lnSpc>
                <a:spcPct val="90000"/>
              </a:lnSpc>
            </a:pPr>
            <a:r>
              <a:rPr lang="cs-CZ" altLang="cs-CZ" sz="2500" dirty="0"/>
              <a:t>Hospodářské odvětví: kde budete hledat klíč?	</a:t>
            </a:r>
          </a:p>
          <a:p>
            <a:pPr eaLnBrk="1">
              <a:lnSpc>
                <a:spcPct val="90000"/>
              </a:lnSpc>
            </a:pPr>
            <a:r>
              <a:rPr lang="cs-CZ" altLang="cs-CZ" sz="2500" dirty="0"/>
              <a:t>Druh produkovaných výkonů:				</a:t>
            </a:r>
          </a:p>
          <a:p>
            <a:pPr eaLnBrk="1">
              <a:lnSpc>
                <a:spcPct val="90000"/>
              </a:lnSpc>
            </a:pPr>
            <a:r>
              <a:rPr lang="cs-CZ" altLang="cs-CZ" sz="2500" dirty="0"/>
              <a:t>Druh produkce výkonů</a:t>
            </a:r>
          </a:p>
          <a:p>
            <a:pPr lvl="1" eaLnBrk="1">
              <a:lnSpc>
                <a:spcPct val="90000"/>
              </a:lnSpc>
            </a:pPr>
            <a:r>
              <a:rPr lang="cs-CZ" altLang="cs-CZ" sz="2100" dirty="0"/>
              <a:t>výrobní typ:				</a:t>
            </a:r>
          </a:p>
          <a:p>
            <a:pPr lvl="1" eaLnBrk="1">
              <a:lnSpc>
                <a:spcPct val="90000"/>
              </a:lnSpc>
            </a:pPr>
            <a:r>
              <a:rPr lang="cs-CZ" altLang="cs-CZ" sz="2100" dirty="0"/>
              <a:t>organizační typ výroby:					</a:t>
            </a:r>
          </a:p>
          <a:p>
            <a:pPr eaLnBrk="1">
              <a:lnSpc>
                <a:spcPct val="90000"/>
              </a:lnSpc>
            </a:pPr>
            <a:r>
              <a:rPr lang="cs-CZ" altLang="cs-CZ" sz="2500" dirty="0"/>
              <a:t>Převládající výrobní faktor: kde budete hledat klíč?</a:t>
            </a:r>
          </a:p>
          <a:p>
            <a:pPr eaLnBrk="1">
              <a:lnSpc>
                <a:spcPct val="90000"/>
              </a:lnSpc>
            </a:pPr>
            <a:r>
              <a:rPr lang="cs-CZ" altLang="cs-CZ" sz="2500" dirty="0"/>
              <a:t>Velikost: kde budete hledat klíč?			</a:t>
            </a:r>
          </a:p>
          <a:p>
            <a:pPr eaLnBrk="1">
              <a:lnSpc>
                <a:spcPct val="90000"/>
              </a:lnSpc>
            </a:pPr>
            <a:r>
              <a:rPr lang="cs-CZ" altLang="cs-CZ" sz="2500" dirty="0"/>
              <a:t>Závislost na stanovišti:					 </a:t>
            </a:r>
          </a:p>
          <a:p>
            <a:pPr eaLnBrk="1">
              <a:lnSpc>
                <a:spcPct val="90000"/>
              </a:lnSpc>
            </a:pPr>
            <a:r>
              <a:rPr lang="cs-CZ" altLang="cs-CZ" sz="2500" dirty="0"/>
              <a:t>Pohyblivost:	</a:t>
            </a:r>
          </a:p>
          <a:p>
            <a:pPr eaLnBrk="1">
              <a:lnSpc>
                <a:spcPct val="90000"/>
              </a:lnSpc>
            </a:pPr>
            <a:r>
              <a:rPr lang="cs-CZ" altLang="cs-CZ" sz="2500" dirty="0"/>
              <a:t>Právní forma: kde budete hledat klíč?</a:t>
            </a:r>
            <a:endParaRPr lang="cs-CZ" altLang="cs-CZ" sz="800" b="1" dirty="0"/>
          </a:p>
          <a:p>
            <a:pPr eaLnBrk="1">
              <a:lnSpc>
                <a:spcPct val="90000"/>
              </a:lnSpc>
            </a:pPr>
            <a:endParaRPr lang="cs-CZ" altLang="cs-CZ" sz="25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D016FC3-E60F-4761-A41C-4C24A6099E7D}"/>
              </a:ext>
            </a:extLst>
          </p:cNvPr>
          <p:cNvSpPr txBox="1">
            <a:spLocks/>
          </p:cNvSpPr>
          <p:nvPr/>
        </p:nvSpPr>
        <p:spPr bwMode="auto">
          <a:xfrm>
            <a:off x="5712271" y="4093778"/>
            <a:ext cx="3446537" cy="23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600" kern="0"/>
              <a:t>	</a:t>
            </a:r>
            <a:r>
              <a:rPr lang="cs-CZ" altLang="cs-CZ" sz="1400" kern="0"/>
              <a:t>Společnost Škoda auto, a.s. provozuje v Mladé Boleslavi automobilku. Společnost má základní kapitál 16. mld. Kč, jejím hlavním předmětem činnosti je především vývoj, výroba a prodej vozidel a jejich příslušenství, společnost má cca  29 tis. zaměstnanců a roční obrat 221 mil. Kč.</a:t>
            </a:r>
          </a:p>
          <a:p>
            <a:pPr eaLnBrk="1" hangingPunct="1">
              <a:buFontTx/>
              <a:buNone/>
            </a:pPr>
            <a:r>
              <a:rPr lang="cs-CZ" altLang="cs-CZ" sz="1400" kern="0"/>
              <a:t>	Zařaďte tento podnik podle příslušných kritérií typologie podniků.</a:t>
            </a:r>
          </a:p>
          <a:p>
            <a:pPr eaLnBrk="1" hangingPunct="1"/>
            <a:endParaRPr lang="cs-CZ" altLang="cs-CZ" sz="1400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1460B-F7BD-416C-85BD-96B42404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formy podnikání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4A2D5-BC7D-4E43-8AB5-7ADCED92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http://obcanskyzakonik.justice.cz/</a:t>
            </a:r>
            <a:endParaRPr lang="cs-CZ" dirty="0"/>
          </a:p>
          <a:p>
            <a:r>
              <a:rPr lang="cs-CZ" dirty="0"/>
              <a:t>Právní formy</a:t>
            </a:r>
          </a:p>
          <a:p>
            <a:pPr lvl="1"/>
            <a:r>
              <a:rPr lang="cs-CZ" dirty="0"/>
              <a:t>Podnik jednotlivce</a:t>
            </a:r>
            <a:endParaRPr lang="en-US" dirty="0"/>
          </a:p>
          <a:p>
            <a:pPr lvl="1"/>
            <a:r>
              <a:rPr lang="cs-CZ" dirty="0"/>
              <a:t>V.O.S.</a:t>
            </a:r>
          </a:p>
          <a:p>
            <a:pPr lvl="1"/>
            <a:r>
              <a:rPr lang="cs-CZ" dirty="0"/>
              <a:t>K.S.</a:t>
            </a:r>
          </a:p>
          <a:p>
            <a:pPr lvl="1"/>
            <a:r>
              <a:rPr lang="cs-CZ" dirty="0"/>
              <a:t>S.R.O. </a:t>
            </a:r>
          </a:p>
          <a:p>
            <a:pPr lvl="1"/>
            <a:r>
              <a:rPr lang="cs-CZ" dirty="0"/>
              <a:t>A.S.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33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AFADAA5-7EC7-409A-B5A8-89A6E9A88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33" y="857250"/>
            <a:ext cx="6206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1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99850D7-5E01-4203-B540-6064BA30E20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cs-CZ" altLang="cs-CZ"/>
              <a:t>Výroba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D2FF81A2-EA1D-40E9-A73F-A767C70916D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dirty="0"/>
              <a:t>Organizační typy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cs-CZ" altLang="cs-CZ" sz="2400" b="1" dirty="0"/>
              <a:t>Proudová výroba </a:t>
            </a:r>
            <a:r>
              <a:rPr lang="cs-CZ" altLang="cs-CZ" sz="2400" dirty="0"/>
              <a:t>( například pásová výroba) – automobily, rohlíky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cs-CZ" altLang="cs-CZ" sz="2400" b="1" dirty="0"/>
              <a:t>Dílenská výroba </a:t>
            </a:r>
            <a:r>
              <a:rPr lang="cs-CZ" altLang="cs-CZ" sz="2400" dirty="0"/>
              <a:t>– zakázková výroba nábytku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cs-CZ" altLang="cs-CZ" sz="2400" b="1" dirty="0"/>
              <a:t>Skupinová výroba </a:t>
            </a:r>
            <a:r>
              <a:rPr lang="cs-CZ" altLang="cs-CZ" sz="2400" dirty="0"/>
              <a:t>–</a:t>
            </a:r>
            <a:r>
              <a:rPr lang="cs-CZ" altLang="cs-CZ" sz="2400" b="1" dirty="0"/>
              <a:t> </a:t>
            </a:r>
            <a:r>
              <a:rPr lang="cs-CZ" altLang="cs-CZ" sz="2400" dirty="0"/>
              <a:t>kombinace pásové a dílenské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cs-CZ" altLang="cs-CZ" sz="2400" b="1" dirty="0"/>
              <a:t>Výroba na stanovišti </a:t>
            </a:r>
            <a:r>
              <a:rPr lang="cs-CZ" altLang="cs-CZ" sz="2400" dirty="0"/>
              <a:t>– stavby, loděnice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cs-CZ" altLang="cs-CZ" sz="2400" b="1" dirty="0"/>
              <a:t>Výrobní hnízdo </a:t>
            </a:r>
            <a:r>
              <a:rPr lang="cs-CZ" altLang="cs-CZ" sz="2400" dirty="0"/>
              <a:t>– veřejně-prospěšné práce – skupina zametačů cesty – společně odpovědní za výsledek, právní poradna, i u pásové lze aplikovat…</a:t>
            </a:r>
          </a:p>
          <a:p>
            <a:pPr eaLnBrk="1" hangingPunct="1"/>
            <a:endParaRPr lang="cs-CZ" alt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4D2A3E8D-1387-40E4-9132-94D8137C48A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cs-CZ" altLang="cs-CZ"/>
              <a:t>Výroba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3C763404-3391-4D79-A756-B64CA60A1B3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603375"/>
            <a:ext cx="8201025" cy="449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/>
              <a:t>Výrobní typy</a:t>
            </a:r>
          </a:p>
          <a:p>
            <a:pPr eaLnBrk="1" hangingPunct="1"/>
            <a:r>
              <a:rPr lang="cs-CZ" altLang="cs-CZ" b="1" dirty="0"/>
              <a:t>Projekt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b="1" dirty="0"/>
              <a:t>Kusová výroba </a:t>
            </a:r>
            <a:r>
              <a:rPr lang="cs-CZ" altLang="cs-CZ" dirty="0"/>
              <a:t>– Titanic, Sojuz, Mona Lisa</a:t>
            </a:r>
          </a:p>
          <a:p>
            <a:pPr eaLnBrk="1" hangingPunct="1"/>
            <a:r>
              <a:rPr lang="cs-CZ" altLang="cs-CZ" b="1" dirty="0"/>
              <a:t>Opakovaná</a:t>
            </a:r>
            <a:r>
              <a:rPr lang="cs-CZ" altLang="cs-CZ" dirty="0"/>
              <a:t> výroba</a:t>
            </a:r>
          </a:p>
          <a:p>
            <a:pPr lvl="1" eaLnBrk="1" hangingPunct="1"/>
            <a:r>
              <a:rPr lang="cs-CZ" altLang="cs-CZ" sz="2600" dirty="0"/>
              <a:t>Hromadná výroba - cigarety </a:t>
            </a:r>
          </a:p>
          <a:p>
            <a:pPr lvl="2" eaLnBrk="1" hangingPunct="1"/>
            <a:r>
              <a:rPr lang="cs-CZ" altLang="cs-CZ" sz="2200" dirty="0"/>
              <a:t>Druhová výroba – konfekce</a:t>
            </a:r>
          </a:p>
          <a:p>
            <a:pPr lvl="1" eaLnBrk="1" hangingPunct="1"/>
            <a:r>
              <a:rPr lang="cs-CZ" altLang="cs-CZ" sz="2600" dirty="0"/>
              <a:t>Sériová výroba - automobily</a:t>
            </a:r>
          </a:p>
          <a:p>
            <a:pPr lvl="2" eaLnBrk="1" hangingPunct="1"/>
            <a:r>
              <a:rPr lang="cs-CZ" altLang="cs-CZ" sz="2200" dirty="0"/>
              <a:t>Výroba v šaržích – léky, potraviny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091C23-9772-4D66-9B2D-A84855C8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49" y="206607"/>
            <a:ext cx="3226043" cy="2422061"/>
          </a:xfrm>
          <a:prstGeom prst="rect">
            <a:avLst/>
          </a:prstGeom>
        </p:spPr>
      </p:pic>
      <p:pic>
        <p:nvPicPr>
          <p:cNvPr id="5" name="Obrázek 4" descr="Obsah obrázku satelit, doprava&#10;&#10;Popis byl vytvořen automaticky">
            <a:extLst>
              <a:ext uri="{FF2B5EF4-FFF2-40B4-BE49-F238E27FC236}">
                <a16:creationId xmlns:a16="http://schemas.microsoft.com/office/drawing/2014/main" id="{EF5CEF69-2193-4EF8-8560-E4FB5795C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18" y="4005064"/>
            <a:ext cx="3072473" cy="2035513"/>
          </a:xfrm>
          <a:prstGeom prst="rect">
            <a:avLst/>
          </a:prstGeom>
        </p:spPr>
      </p:pic>
      <p:pic>
        <p:nvPicPr>
          <p:cNvPr id="6" name="Obrázek 5" descr="Obsah obrázku osoba, žena, interiér, vsedě&#10;&#10;Popis byl vytvořen automaticky">
            <a:extLst>
              <a:ext uri="{FF2B5EF4-FFF2-40B4-BE49-F238E27FC236}">
                <a16:creationId xmlns:a16="http://schemas.microsoft.com/office/drawing/2014/main" id="{59BCF04B-43F2-40F5-95FB-282CF3D54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6633"/>
            <a:ext cx="82156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FF344-A4EB-400F-BADD-94F7CB1F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5180"/>
            <a:ext cx="7886700" cy="994172"/>
          </a:xfrm>
        </p:spPr>
        <p:txBody>
          <a:bodyPr/>
          <a:lstStyle/>
          <a:p>
            <a:r>
              <a:rPr lang="cs-CZ" dirty="0"/>
              <a:t>Organizační typy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18B8FC-C97C-4CEC-9ECB-1724E8A1D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2" y="2276872"/>
            <a:ext cx="8253176" cy="40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5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AACDDF1-FD22-4FE6-858B-1ED08E03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78" y="1638915"/>
            <a:ext cx="6466245" cy="4024004"/>
          </a:xfrm>
          <a:prstGeom prst="rect">
            <a:avLst/>
          </a:prstGeom>
        </p:spPr>
      </p:pic>
      <p:pic>
        <p:nvPicPr>
          <p:cNvPr id="7" name="Obrázek 6" descr="Obsah obrázku interiér, budova, osoba, stojící&#10;&#10;Popis byl vytvořen automaticky">
            <a:extLst>
              <a:ext uri="{FF2B5EF4-FFF2-40B4-BE49-F238E27FC236}">
                <a16:creationId xmlns:a16="http://schemas.microsoft.com/office/drawing/2014/main" id="{41069C75-CB50-44F3-BE75-5EBF68B3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6" y="944982"/>
            <a:ext cx="7613393" cy="5055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F4D6D5C-1B68-49E5-9043-7D052C6C18A1}"/>
                  </a:ext>
                </a:extLst>
              </p14:cNvPr>
              <p14:cNvContentPartPr/>
              <p14:nvPr/>
            </p14:nvContentPartPr>
            <p14:xfrm>
              <a:off x="190440" y="717480"/>
              <a:ext cx="8407800" cy="52772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F4D6D5C-1B68-49E5-9043-7D052C6C18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080" y="708120"/>
                <a:ext cx="8426520" cy="52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5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9A1259C-1C2F-4E5C-A848-2AB6BD956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71" y="840793"/>
            <a:ext cx="4031829" cy="5159957"/>
          </a:xfrm>
          <a:prstGeom prst="rect">
            <a:avLst/>
          </a:prstGeom>
        </p:spPr>
      </p:pic>
      <p:pic>
        <p:nvPicPr>
          <p:cNvPr id="11" name="Zástupný obsah 10" descr="Obsah obrázku silnice, exteriér, osoba, lidé&#10;&#10;Popis byl vytvořen automaticky">
            <a:extLst>
              <a:ext uri="{FF2B5EF4-FFF2-40B4-BE49-F238E27FC236}">
                <a16:creationId xmlns:a16="http://schemas.microsoft.com/office/drawing/2014/main" id="{2BAEBE86-D898-4D29-B9B6-1702F676C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794"/>
            <a:ext cx="6223271" cy="5143500"/>
          </a:xfrm>
        </p:spPr>
      </p:pic>
    </p:spTree>
    <p:extLst>
      <p:ext uri="{BB962C8B-B14F-4D97-AF65-F5344CB8AC3E}">
        <p14:creationId xmlns:p14="http://schemas.microsoft.com/office/powerpoint/2010/main" val="3826962580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553</Words>
  <Application>Microsoft Office PowerPoint</Application>
  <PresentationFormat>Předvádění na obrazovce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Georgia</vt:lpstr>
      <vt:lpstr>Wingdings 2</vt:lpstr>
      <vt:lpstr>Výchozí návrh</vt:lpstr>
      <vt:lpstr>Ekonomika organizací</vt:lpstr>
      <vt:lpstr>Typologie</vt:lpstr>
      <vt:lpstr>Právní formy podnikání</vt:lpstr>
      <vt:lpstr>Prezentace aplikace PowerPoint</vt:lpstr>
      <vt:lpstr>Výroba</vt:lpstr>
      <vt:lpstr>Výroba</vt:lpstr>
      <vt:lpstr>Organizační typy</vt:lpstr>
      <vt:lpstr>Prezentace aplikace PowerPoint</vt:lpstr>
      <vt:lpstr>Prezentace aplikace PowerPoint</vt:lpstr>
      <vt:lpstr>Optimalizace dílen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mikro, malé, střední a velké</vt:lpstr>
      <vt:lpstr>Velikost </vt:lpstr>
      <vt:lpstr>A znovu</vt:lpstr>
      <vt:lpstr>Členění organizací veřejného sektoru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organizací</dc:title>
  <dc:creator>Mikuš Petr</dc:creator>
  <cp:lastModifiedBy>Petr Mikuš</cp:lastModifiedBy>
  <cp:revision>41</cp:revision>
  <cp:lastPrinted>2014-09-22T10:59:09Z</cp:lastPrinted>
  <dcterms:modified xsi:type="dcterms:W3CDTF">2022-10-07T13:30:01Z</dcterms:modified>
</cp:coreProperties>
</file>