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8"/>
  </p:notesMasterIdLst>
  <p:handoutMasterIdLst>
    <p:handoutMasterId r:id="rId79"/>
  </p:handoutMasterIdLst>
  <p:sldIdLst>
    <p:sldId id="257" r:id="rId2"/>
    <p:sldId id="587" r:id="rId3"/>
    <p:sldId id="585" r:id="rId4"/>
    <p:sldId id="271" r:id="rId5"/>
    <p:sldId id="272" r:id="rId6"/>
    <p:sldId id="273" r:id="rId7"/>
    <p:sldId id="525" r:id="rId8"/>
    <p:sldId id="595" r:id="rId9"/>
    <p:sldId id="596" r:id="rId10"/>
    <p:sldId id="600" r:id="rId11"/>
    <p:sldId id="590" r:id="rId12"/>
    <p:sldId id="576" r:id="rId13"/>
    <p:sldId id="275" r:id="rId14"/>
    <p:sldId id="592" r:id="rId15"/>
    <p:sldId id="279" r:id="rId16"/>
    <p:sldId id="280" r:id="rId17"/>
    <p:sldId id="283" r:id="rId18"/>
    <p:sldId id="281" r:id="rId19"/>
    <p:sldId id="282" r:id="rId20"/>
    <p:sldId id="270" r:id="rId21"/>
    <p:sldId id="526" r:id="rId22"/>
    <p:sldId id="527" r:id="rId23"/>
    <p:sldId id="536" r:id="rId24"/>
    <p:sldId id="537" r:id="rId25"/>
    <p:sldId id="538" r:id="rId26"/>
    <p:sldId id="540" r:id="rId27"/>
    <p:sldId id="541" r:id="rId28"/>
    <p:sldId id="542" r:id="rId29"/>
    <p:sldId id="544" r:id="rId30"/>
    <p:sldId id="528" r:id="rId31"/>
    <p:sldId id="529" r:id="rId32"/>
    <p:sldId id="598" r:id="rId33"/>
    <p:sldId id="599" r:id="rId34"/>
    <p:sldId id="557" r:id="rId35"/>
    <p:sldId id="593" r:id="rId36"/>
    <p:sldId id="531" r:id="rId37"/>
    <p:sldId id="532" r:id="rId38"/>
    <p:sldId id="278" r:id="rId39"/>
    <p:sldId id="594" r:id="rId40"/>
    <p:sldId id="546" r:id="rId41"/>
    <p:sldId id="285" r:id="rId42"/>
    <p:sldId id="553" r:id="rId43"/>
    <p:sldId id="534" r:id="rId44"/>
    <p:sldId id="535" r:id="rId45"/>
    <p:sldId id="545" r:id="rId46"/>
    <p:sldId id="602" r:id="rId47"/>
    <p:sldId id="579" r:id="rId48"/>
    <p:sldId id="578" r:id="rId49"/>
    <p:sldId id="551" r:id="rId50"/>
    <p:sldId id="552" r:id="rId51"/>
    <p:sldId id="603" r:id="rId52"/>
    <p:sldId id="604" r:id="rId53"/>
    <p:sldId id="581" r:id="rId54"/>
    <p:sldId id="601" r:id="rId55"/>
    <p:sldId id="549" r:id="rId56"/>
    <p:sldId id="548" r:id="rId57"/>
    <p:sldId id="559" r:id="rId58"/>
    <p:sldId id="560" r:id="rId59"/>
    <p:sldId id="588" r:id="rId60"/>
    <p:sldId id="577" r:id="rId61"/>
    <p:sldId id="561" r:id="rId62"/>
    <p:sldId id="539" r:id="rId63"/>
    <p:sldId id="562" r:id="rId64"/>
    <p:sldId id="605" r:id="rId65"/>
    <p:sldId id="565" r:id="rId66"/>
    <p:sldId id="569" r:id="rId67"/>
    <p:sldId id="571" r:id="rId68"/>
    <p:sldId id="261" r:id="rId69"/>
    <p:sldId id="262" r:id="rId70"/>
    <p:sldId id="597" r:id="rId71"/>
    <p:sldId id="258" r:id="rId72"/>
    <p:sldId id="573" r:id="rId73"/>
    <p:sldId id="574" r:id="rId74"/>
    <p:sldId id="575" r:id="rId75"/>
    <p:sldId id="606" r:id="rId76"/>
    <p:sldId id="264" r:id="rId7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>
        <p:scale>
          <a:sx n="66" d="100"/>
          <a:sy n="66" d="100"/>
        </p:scale>
        <p:origin x="1752" y="114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2110830C-1ED0-C54C-8C9B-31DD2E6DD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C4F310CA-8F50-D24B-869B-CCDF18753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1284CA9D-DBC5-7345-82D1-2A135832E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Inovace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CE34841-B995-1F41-AED6-CDCE3B804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6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D59D8-B929-4EFD-8864-064D14A3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AB8992-9076-40B6-A4FB-FD68439B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76" y="2073601"/>
            <a:ext cx="4881981" cy="3430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B73266C-E9F8-419E-B96F-07EC34666B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37935" y="2073601"/>
            <a:ext cx="4881981" cy="3430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E132D5F9-7D67-4A44-91DC-9DE370F1F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2076" y="6324275"/>
            <a:ext cx="8424658" cy="291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7C9AFAFB-AE82-46B5-81BD-4DA983C2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3815" y="6324275"/>
            <a:ext cx="1296101" cy="291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tx2"/>
                </a:solidFill>
                <a:latin typeface="+mj-lt"/>
              </a:defRPr>
            </a:lvl1pPr>
          </a:lstStyle>
          <a:p>
            <a:fld id="{A8F56883-52DF-4E32-8754-D109EAD236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959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D59D8-B929-4EFD-8864-064D14A3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AB8992-9076-40B6-A4FB-FD68439B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76" y="2073601"/>
            <a:ext cx="4881981" cy="3430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B73266C-E9F8-419E-B96F-07EC34666B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37935" y="2073601"/>
            <a:ext cx="4881981" cy="3430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E132D5F9-7D67-4A44-91DC-9DE370F1F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2076" y="6324275"/>
            <a:ext cx="8424658" cy="291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7C9AFAFB-AE82-46B5-81BD-4DA983C2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3815" y="6324275"/>
            <a:ext cx="1296101" cy="291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tx2"/>
                </a:solidFill>
                <a:latin typeface="+mj-lt"/>
              </a:defRPr>
            </a:lvl1pPr>
          </a:lstStyle>
          <a:p>
            <a:fld id="{A8F56883-52DF-4E32-8754-D109EAD236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49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158F8E0-B8BC-CE4E-81A4-565A0D4E7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D59D8-B929-4EFD-8864-064D14A3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AB8992-9076-40B6-A4FB-FD68439B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76" y="2073601"/>
            <a:ext cx="4881981" cy="3430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B73266C-E9F8-419E-B96F-07EC34666B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37935" y="2073601"/>
            <a:ext cx="4881981" cy="3430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E132D5F9-7D67-4A44-91DC-9DE370F1F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2076" y="6324275"/>
            <a:ext cx="8424658" cy="291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7C9AFAFB-AE82-46B5-81BD-4DA983C2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3815" y="6324275"/>
            <a:ext cx="1296101" cy="291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tx2"/>
                </a:solidFill>
                <a:latin typeface="+mj-lt"/>
              </a:defRPr>
            </a:lvl1pPr>
          </a:lstStyle>
          <a:p>
            <a:fld id="{A8F56883-52DF-4E32-8754-D109EAD236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410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D59D8-B929-4EFD-8864-064D14A3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AB8992-9076-40B6-A4FB-FD68439B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76" y="2073601"/>
            <a:ext cx="4881981" cy="3430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B73266C-E9F8-419E-B96F-07EC34666B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37935" y="2073601"/>
            <a:ext cx="4881981" cy="3430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E132D5F9-7D67-4A44-91DC-9DE370F1F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2076" y="6324275"/>
            <a:ext cx="8424658" cy="291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7C9AFAFB-AE82-46B5-81BD-4DA983C2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3815" y="6324275"/>
            <a:ext cx="1296101" cy="291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tx2"/>
                </a:solidFill>
                <a:latin typeface="+mj-lt"/>
              </a:defRPr>
            </a:lvl1pPr>
          </a:lstStyle>
          <a:p>
            <a:fld id="{A8F56883-52DF-4E32-8754-D109EAD236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428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C9B0-85C2-4EAD-843D-5C87107DA2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904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D59D8-B929-4EFD-8864-064D14A3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AB8992-9076-40B6-A4FB-FD68439B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76" y="2073601"/>
            <a:ext cx="4881981" cy="3430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B73266C-E9F8-419E-B96F-07EC34666B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37935" y="2073601"/>
            <a:ext cx="4881981" cy="3430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E132D5F9-7D67-4A44-91DC-9DE370F1F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2076" y="6324275"/>
            <a:ext cx="8424658" cy="291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7C9AFAFB-AE82-46B5-81BD-4DA983C2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3815" y="6324275"/>
            <a:ext cx="1296101" cy="291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tx2"/>
                </a:solidFill>
                <a:latin typeface="+mj-lt"/>
              </a:defRPr>
            </a:lvl1pPr>
          </a:lstStyle>
          <a:p>
            <a:fld id="{A8F56883-52DF-4E32-8754-D109EAD236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68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ěkuji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72CB40B1-DC93-4D00-8140-B853DFBF8D9D}"/>
              </a:ext>
            </a:extLst>
          </p:cNvPr>
          <p:cNvCxnSpPr/>
          <p:nvPr userDrawn="1"/>
        </p:nvCxnSpPr>
        <p:spPr>
          <a:xfrm>
            <a:off x="0" y="2911680"/>
            <a:ext cx="121919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2CB9B475-BE36-4949-887C-2850AD113408}"/>
              </a:ext>
            </a:extLst>
          </p:cNvPr>
          <p:cNvCxnSpPr/>
          <p:nvPr userDrawn="1"/>
        </p:nvCxnSpPr>
        <p:spPr>
          <a:xfrm>
            <a:off x="0" y="4968000"/>
            <a:ext cx="121919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F566752-BF35-4174-8C60-8AF91627C7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2076" y="883440"/>
            <a:ext cx="10247840" cy="2181600"/>
          </a:xfrm>
        </p:spPr>
        <p:txBody>
          <a:bodyPr anchor="b" anchorCtr="1">
            <a:normAutofit/>
          </a:bodyPr>
          <a:lstStyle>
            <a:lvl1pPr algn="ctr">
              <a:defRPr sz="5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445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8BFE967-19E1-9D48-9E4F-81B8750DA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D19675A5-B462-F046-B410-538D4D804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CD81FB0-E22C-7E4B-9263-74B744CB2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Inovace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F7346AF-CCBB-674B-9377-5275DC502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83AF39E7-78A0-014F-9BF9-455F42878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4ED50877-A589-E54A-923E-DEA9FFB78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388E85DE-7FDA-B34F-B2FD-ECA615AE5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lO2gcs1Yv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upv.gov.cz/prumyslova-prava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5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F7FCDE-FFD4-471B-AA50-5FF6ACCCB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Inovace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383798-C8EC-4AE6-996C-06A4C03D8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44591D-6126-4ADB-8501-FD9C2B2E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9B2F229-D230-4985-B979-4692E53B6E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96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29722-5E73-48A2-8B72-DDB5E1F0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76" y="21600"/>
            <a:ext cx="10247040" cy="908014"/>
          </a:xfrm>
        </p:spPr>
        <p:txBody>
          <a:bodyPr/>
          <a:lstStyle/>
          <a:p>
            <a:r>
              <a:rPr lang="cs-CZ" dirty="0"/>
              <a:t>Kdo z firem?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F4306AF-C515-401B-BDD5-4DE61678F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" y="1171800"/>
            <a:ext cx="8424000" cy="5686200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2011A6-25FB-43C9-8A04-9868D53B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Inovace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F876E1-2C01-4A6C-8939-B5EA77A4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560A4AF-5C24-4A48-9B44-A1D61E90A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45" y="242186"/>
            <a:ext cx="3566939" cy="608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1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5B325-73FB-4595-9740-EBDAE29C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inovací kvalitativní hledisko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3C606-D3F8-41AC-BB16-77D8DAA4E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Disruptivní – pokud dokážete kombinovat dříve nekombinované…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https://www.youtube.com/watch?v=TlO2gcs1YvM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Radikální - Převratné revoluční (diskontinuální) změny. – pokud víte, proti komu hrajete…(ISBN 978-80-869-4610-8)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Postupné - Dílčí evoluční (inkrementální) změny – pokud nevíte, proti komu hrajete ale víte, kam jdete (ISBN 978-80-7400-198-7)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05B969-02AB-448F-88D5-7304732B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01A35F-6B16-4AFC-A6FB-DF337212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53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D762C-DECF-4E94-B962-3EF4987A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Disruptivní 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EF48D-8DF3-4EB3-A08A-A75CDDB05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Tx/>
              <a:buChar char="-"/>
            </a:pPr>
            <a:r>
              <a:rPr lang="cs-CZ" dirty="0"/>
              <a:t>Zcela nové objevy ale zejména jejich aplikace!</a:t>
            </a:r>
          </a:p>
          <a:p>
            <a:pPr marL="342900" indent="-342900">
              <a:buFontTx/>
              <a:buChar char="-"/>
            </a:pPr>
            <a:r>
              <a:rPr lang="cs-CZ" dirty="0"/>
              <a:t>Disruptivní technologie je pojem amerického profesora </a:t>
            </a:r>
            <a:r>
              <a:rPr lang="cs-CZ" dirty="0" err="1"/>
              <a:t>Claytona</a:t>
            </a:r>
            <a:r>
              <a:rPr lang="cs-CZ" dirty="0"/>
              <a:t> M. </a:t>
            </a:r>
            <a:r>
              <a:rPr lang="cs-CZ" dirty="0" err="1"/>
              <a:t>Christensena</a:t>
            </a:r>
            <a:r>
              <a:rPr lang="cs-CZ" dirty="0"/>
              <a:t>. </a:t>
            </a:r>
            <a:r>
              <a:rPr lang="cs-CZ" dirty="0" err="1"/>
              <a:t>Disrupce</a:t>
            </a:r>
            <a:r>
              <a:rPr lang="cs-CZ" dirty="0"/>
              <a:t> obecně znamená roztržení, prasknutí nebo rozlomení. Disruptivní se obvykle překládá jako převratné.</a:t>
            </a:r>
          </a:p>
          <a:p>
            <a:pPr marL="342900" indent="-342900">
              <a:buFontTx/>
              <a:buChar char="-"/>
            </a:pPr>
            <a:r>
              <a:rPr lang="cs-CZ" dirty="0"/>
              <a:t>Obecně disruptivní technologie zásadním způsobem překonávají a vytlačují stávající technologie. Nejde tedy o pozvolnou, evoluční změnu, ale o radikální změnu. Z hlediska procesů jde o revoluční změnu procesů (podle Toma </a:t>
            </a:r>
            <a:r>
              <a:rPr lang="cs-CZ" dirty="0" err="1"/>
              <a:t>Davenporta</a:t>
            </a:r>
            <a:r>
              <a:rPr lang="cs-CZ" dirty="0"/>
              <a:t>).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Clayton</a:t>
            </a:r>
            <a:r>
              <a:rPr lang="cs-CZ" dirty="0"/>
              <a:t> </a:t>
            </a:r>
            <a:r>
              <a:rPr lang="cs-CZ" dirty="0" err="1"/>
              <a:t>Christensen</a:t>
            </a:r>
            <a:r>
              <a:rPr lang="cs-CZ" dirty="0"/>
              <a:t> později přešel od termínu „disruptivní technologie“ k termínu „disruptivní inovace“. Tím chtěl naznačit, že převratné nejsou ani tak samotné technologie, jako je převratný způsob jejich implementace v organizaci (ať už ve výrobních, nebo podpůrných procesech).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51375D-903D-4CAD-A759-3CEE9262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55C564-4701-424A-8830-7764D30E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76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EE5BDD2-EF1C-4B29-9617-8EE6BD82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76" y="21600"/>
            <a:ext cx="5514341" cy="1360800"/>
          </a:xfrm>
        </p:spPr>
        <p:txBody>
          <a:bodyPr/>
          <a:lstStyle/>
          <a:p>
            <a:r>
              <a:rPr lang="cs-CZ" dirty="0"/>
              <a:t>Řád inovací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8AB8C1-D356-4EBC-9444-3FA59BC4B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1CF0CF-7346-4277-97DA-0CE259F0F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F56883-52DF-4E32-8754-D109EAD236AA}" type="slidenum">
              <a:rPr lang="cs-CZ" smtClean="0"/>
              <a:pPr/>
              <a:t>13</a:t>
            </a:fld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8F98F7D-8090-4109-A852-9B3849148388}"/>
              </a:ext>
            </a:extLst>
          </p:cNvPr>
          <p:cNvGraphicFramePr>
            <a:graphicFrameLocks noGrp="1"/>
          </p:cNvGraphicFramePr>
          <p:nvPr/>
        </p:nvGraphicFramePr>
        <p:xfrm>
          <a:off x="4378721" y="0"/>
          <a:ext cx="7556182" cy="531160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128875">
                  <a:extLst>
                    <a:ext uri="{9D8B030D-6E8A-4147-A177-3AD203B41FA5}">
                      <a16:colId xmlns:a16="http://schemas.microsoft.com/office/drawing/2014/main" val="875400800"/>
                    </a:ext>
                  </a:extLst>
                </a:gridCol>
                <a:gridCol w="6427307">
                  <a:extLst>
                    <a:ext uri="{9D8B030D-6E8A-4147-A177-3AD203B41FA5}">
                      <a16:colId xmlns:a16="http://schemas.microsoft.com/office/drawing/2014/main" val="3542572636"/>
                    </a:ext>
                  </a:extLst>
                </a:gridCol>
              </a:tblGrid>
              <a:tr h="2929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Řád inovace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Popis dle Valenty - 0-85860-11-2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4081527207"/>
                  </a:ext>
                </a:extLst>
              </a:tr>
              <a:tr h="2929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degenerace, nic se nezachovává, mění se úbytek vlastností, opotřebení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2568317834"/>
                  </a:ext>
                </a:extLst>
              </a:tr>
              <a:tr h="2929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regenerace, zachovává se samotný objekt, dochází k obnově vlastností, údržba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3961524402"/>
                  </a:ext>
                </a:extLst>
              </a:tr>
              <a:tr h="2929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264690116"/>
                  </a:ext>
                </a:extLst>
              </a:tr>
              <a:tr h="5222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změna kvanta, zachovávají se všechny vlastnosti, mění se četnost faktorů, přidání pracovní síly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397637988"/>
                  </a:ext>
                </a:extLst>
              </a:tr>
              <a:tr h="5222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intenzita, zachovává se kvalita a propojení, mění se rychlost operací, zrychlený posun pásu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1155732564"/>
                  </a:ext>
                </a:extLst>
              </a:tr>
              <a:tr h="2929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reorganizace, kvalitativní vlastnosti, změní se dělba činnosti, přesuny operací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3415251828"/>
                  </a:ext>
                </a:extLst>
              </a:tr>
              <a:tr h="5222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kvalitativní adaptace, zůstává kvantita, mění se vazby na jiné faktory, technologická konstrukce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292891060"/>
                  </a:ext>
                </a:extLst>
              </a:tr>
              <a:tr h="2929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3830851401"/>
                  </a:ext>
                </a:extLst>
              </a:tr>
              <a:tr h="2929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varianta, zůstává konstrukční řešení, mění se dílčí kvalita, rychlejší stroj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1104436512"/>
                  </a:ext>
                </a:extLst>
              </a:tr>
              <a:tr h="5222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generace, zůstává konstrukční koncepce, mění se konstrukční řešení, stroj s elektronikou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3071682470"/>
                  </a:ext>
                </a:extLst>
              </a:tr>
              <a:tr h="2929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druh, zůstává princip technologie, mění se konstrukční koncepce, tryskový stav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731634307"/>
                  </a:ext>
                </a:extLst>
              </a:tr>
              <a:tr h="2929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rod, zůstává příslušnost ke kmeni, mění se princip technologie, vznášedlo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2388462204"/>
                  </a:ext>
                </a:extLst>
              </a:tr>
              <a:tr h="2929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2390728687"/>
                  </a:ext>
                </a:extLst>
              </a:tr>
              <a:tr h="2929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kmen, nezachovává se nic, mění se přístup k přírodě, genová manipulace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778688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39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EE5BDD2-EF1C-4B29-9617-8EE6BD82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76" y="217598"/>
            <a:ext cx="5514341" cy="1360800"/>
          </a:xfrm>
        </p:spPr>
        <p:txBody>
          <a:bodyPr/>
          <a:lstStyle/>
          <a:p>
            <a:r>
              <a:rPr lang="cs-CZ" dirty="0"/>
              <a:t>Řád inovací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8AB8C1-D356-4EBC-9444-3FA59BC4B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1CF0CF-7346-4277-97DA-0CE259F0F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F56883-52DF-4E32-8754-D109EAD236AA}" type="slidenum">
              <a:rPr lang="cs-CZ" smtClean="0"/>
              <a:pPr/>
              <a:t>14</a:t>
            </a:fld>
            <a:endParaRPr 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5ACC3F1-D4A1-4023-841D-60B1147D2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825833"/>
              </p:ext>
            </p:extLst>
          </p:nvPr>
        </p:nvGraphicFramePr>
        <p:xfrm>
          <a:off x="4257683" y="749086"/>
          <a:ext cx="7341657" cy="504370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779645">
                  <a:extLst>
                    <a:ext uri="{9D8B030D-6E8A-4147-A177-3AD203B41FA5}">
                      <a16:colId xmlns:a16="http://schemas.microsoft.com/office/drawing/2014/main" val="1875530994"/>
                    </a:ext>
                  </a:extLst>
                </a:gridCol>
                <a:gridCol w="1526805">
                  <a:extLst>
                    <a:ext uri="{9D8B030D-6E8A-4147-A177-3AD203B41FA5}">
                      <a16:colId xmlns:a16="http://schemas.microsoft.com/office/drawing/2014/main" val="2740091459"/>
                    </a:ext>
                  </a:extLst>
                </a:gridCol>
                <a:gridCol w="1591775">
                  <a:extLst>
                    <a:ext uri="{9D8B030D-6E8A-4147-A177-3AD203B41FA5}">
                      <a16:colId xmlns:a16="http://schemas.microsoft.com/office/drawing/2014/main" val="3867772562"/>
                    </a:ext>
                  </a:extLst>
                </a:gridCol>
                <a:gridCol w="1591775">
                  <a:extLst>
                    <a:ext uri="{9D8B030D-6E8A-4147-A177-3AD203B41FA5}">
                      <a16:colId xmlns:a16="http://schemas.microsoft.com/office/drawing/2014/main" val="3946762066"/>
                    </a:ext>
                  </a:extLst>
                </a:gridCol>
                <a:gridCol w="1851657">
                  <a:extLst>
                    <a:ext uri="{9D8B030D-6E8A-4147-A177-3AD203B41FA5}">
                      <a16:colId xmlns:a16="http://schemas.microsoft.com/office/drawing/2014/main" val="2417373803"/>
                    </a:ext>
                  </a:extLst>
                </a:gridCol>
              </a:tblGrid>
              <a:tr h="5079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Řád inovace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Označení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Co se zachovává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Co se mění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Příklad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3775628523"/>
                  </a:ext>
                </a:extLst>
              </a:tr>
              <a:tr h="2849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Minus 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Degenerace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Nic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Úbytek vlastností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Opotřebení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2115158893"/>
                  </a:ext>
                </a:extLst>
              </a:tr>
              <a:tr h="2849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Regenerace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Objekt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Obnova vlastností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Údržba, opravy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3688508608"/>
                  </a:ext>
                </a:extLst>
              </a:tr>
              <a:tr h="28493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RACIONALIZACE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180786"/>
                  </a:ext>
                </a:extLst>
              </a:tr>
              <a:tr h="2849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Změna kvanta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Všechny vlastnosti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Četnost faktorů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Další pracovní síly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1809909332"/>
                  </a:ext>
                </a:extLst>
              </a:tr>
              <a:tr h="2601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Intenzita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Kvality a propojení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Rychlost operací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Zvýšený posun pásu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3323026480"/>
                  </a:ext>
                </a:extLst>
              </a:tr>
              <a:tr h="2849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Reorganizace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Kvalitativní vlastnosti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Dělba činností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Přesuny operací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1016249745"/>
                  </a:ext>
                </a:extLst>
              </a:tr>
              <a:tr h="5079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Kvalitativní adaptace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Kvalita pro uživatele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Vazba na jiné faktory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Technologická konstrukce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204263563"/>
                  </a:ext>
                </a:extLst>
              </a:tr>
              <a:tr h="28493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KVALITATIVNÍ INOVACE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31216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Varianta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Konstrukční řešení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Dílčí kvalita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Rychlejší stroj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4142113374"/>
                  </a:ext>
                </a:extLst>
              </a:tr>
              <a:tr h="5079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Generace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Konstrukční koncepce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Konstrukční řešení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Stroj s elektronikou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1278377670"/>
                  </a:ext>
                </a:extLst>
              </a:tr>
              <a:tr h="5079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Druh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Princip technologie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Konstrukční koncepce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Tryskový stav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1550559685"/>
                  </a:ext>
                </a:extLst>
              </a:tr>
              <a:tr h="2849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Rod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Příslušnost ke kmeni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Princip technologie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Netkaná textilie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2994703653"/>
                  </a:ext>
                </a:extLst>
              </a:tr>
              <a:tr h="28493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TECHNOLOGICKÁ PŘEVRAT - MIKROTECHNOLOGIE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040822"/>
                  </a:ext>
                </a:extLst>
              </a:tr>
              <a:tr h="2849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Kmen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Nic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Přístup k přírodě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Genová manipulace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140337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96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0B2F6-FEB2-4C29-9024-A09547BA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Uzavřená vs. Otevřená 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B1AD8-63EB-46CA-87EB-C6972B328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DA4266-40BB-411A-A60D-E475B444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53F8B5-E299-4E4E-9701-ED5B4E2D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767936-CCA4-4B03-9E50-94385AF0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14" y="1528598"/>
            <a:ext cx="6722807" cy="342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AEF11A9-A3FD-44BE-BB32-2B453D471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77" y="1659156"/>
            <a:ext cx="6919039" cy="370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6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8D9635B-21D6-4EBB-9375-25D3337E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Uzavřená vs. Otevřená inovace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BB756A-4758-419D-B97D-BE3BB8FBF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Vlastní zaměstnanci R&amp;D</a:t>
            </a:r>
          </a:p>
          <a:p>
            <a:r>
              <a:rPr lang="cs-CZ" dirty="0"/>
              <a:t>Ziskovost je synonymum pro objev, vývoj a prodej produktů.</a:t>
            </a:r>
          </a:p>
          <a:p>
            <a:r>
              <a:rPr lang="cs-CZ" dirty="0"/>
              <a:t>Naše vlastní inovace je na trhu dostupná pod naším jménem</a:t>
            </a:r>
          </a:p>
          <a:p>
            <a:r>
              <a:rPr lang="cs-CZ" dirty="0"/>
              <a:t>Kdo inovuje první vyhrává, kdo inovuje nejvíce je ještě lepší ;)</a:t>
            </a:r>
          </a:p>
          <a:p>
            <a:r>
              <a:rPr lang="cs-CZ" dirty="0"/>
              <a:t>Absolutní kontrola duševního vlastnictví, nikdo jiný z něj nemůže profitovat.</a:t>
            </a: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91F6808-B807-4387-850B-B520A4AF963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Spolupráce s lidmi i mimo naši R&amp;D</a:t>
            </a:r>
          </a:p>
          <a:p>
            <a:r>
              <a:rPr lang="cs-CZ" dirty="0"/>
              <a:t>Synergický efekt mezioborové spolupráce (CEITEC, HUMELAB, MU a soukromá sféra – smluvní výzkum)</a:t>
            </a:r>
          </a:p>
          <a:p>
            <a:r>
              <a:rPr lang="cs-CZ" dirty="0"/>
              <a:t>Profitujeme z myšlenek využitých i mimo naši společnost (licence, prodej duševního vlastnictví atd.)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C07B62-C27B-467E-9CCB-583F268A5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FC6241-A9AC-4D83-B6FD-226E52BC8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F56883-52DF-4E32-8754-D109EAD236AA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65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79A0B-3DCF-4B24-AA72-EAE3EBC2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Uzavřená vs. Otevřená inovace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D2C9127A-BBDE-427F-803D-59C24F6D6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7" y="1301122"/>
            <a:ext cx="4063388" cy="4141033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3D9EB1C-1274-4C41-90B9-7846642EB1EC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17" y="1382400"/>
            <a:ext cx="4887730" cy="4059754"/>
          </a:xfr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14B7C1-27E2-4906-965E-216A29795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37CCD6-ED58-45C9-B0D3-511F1D685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F56883-52DF-4E32-8754-D109EAD236AA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15ECD35-2E24-44F5-AFBD-6969EA5EB723}"/>
              </a:ext>
            </a:extLst>
          </p:cNvPr>
          <p:cNvSpPr txBox="1"/>
          <p:nvPr/>
        </p:nvSpPr>
        <p:spPr>
          <a:xfrm>
            <a:off x="8045320" y="5578515"/>
            <a:ext cx="2924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https://sloanreview.mit.edu/article/why-companies-should-have-open-business-models/</a:t>
            </a:r>
          </a:p>
        </p:txBody>
      </p:sp>
    </p:spTree>
    <p:extLst>
      <p:ext uri="{BB962C8B-B14F-4D97-AF65-F5344CB8AC3E}">
        <p14:creationId xmlns:p14="http://schemas.microsoft.com/office/powerpoint/2010/main" val="25075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0833A3BA-66EE-4BB6-B313-605CBBF4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Uzavřená vs. Otevřená inovace - co když?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ADEC3F8-CDF1-42AC-AE65-20B70B88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Naši vývojáři odejdou a založí si svůj vlastní business…</a:t>
            </a:r>
          </a:p>
          <a:p>
            <a:endParaRPr lang="cs-CZ" dirty="0"/>
          </a:p>
          <a:p>
            <a:r>
              <a:rPr lang="cs-CZ" dirty="0"/>
              <a:t>XEROX PARC – Palo </a:t>
            </a:r>
            <a:r>
              <a:rPr lang="cs-CZ" dirty="0" err="1"/>
              <a:t>Alto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Center, založil XEROX v roce 1970</a:t>
            </a:r>
          </a:p>
          <a:p>
            <a:r>
              <a:rPr lang="cs-CZ" dirty="0"/>
              <a:t>R&amp;D centrum pro vývoj nových technologií pro společnost XEROX</a:t>
            </a:r>
          </a:p>
          <a:p>
            <a:r>
              <a:rPr lang="cs-CZ" dirty="0"/>
              <a:t>Pokud se </a:t>
            </a:r>
            <a:r>
              <a:rPr lang="cs-CZ" dirty="0" err="1"/>
              <a:t>XEROXu</a:t>
            </a:r>
            <a:r>
              <a:rPr lang="cs-CZ" dirty="0"/>
              <a:t> některá z nových technologií nelíbila, nechal vývojáře elegantně odejít…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3F8D4D-AADF-44C2-9C04-03754E0A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DF1EFC-EE16-4861-8296-2E5E3743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42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78881-CB22-46A7-88EA-951D88EE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XEROX PARC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79FAE6-B87E-4FEF-ACB3-6FDE793C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435645-7997-4D32-8FA1-1A85EF94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BD27017-B09C-4FB6-86F8-CDE3D6D4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19" y="1867232"/>
            <a:ext cx="7213355" cy="33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87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A0796-8C2F-459B-A80B-90D5FC31A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 přednášky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3B699-6DC2-424C-95DD-E421111D9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5770" indent="-445770">
              <a:buFont typeface="+mj-lt"/>
              <a:buAutoNum type="arabicPeriod"/>
            </a:pPr>
            <a:r>
              <a:rPr lang="cs-CZ" dirty="0"/>
              <a:t>Co? - Obecná definice inovace</a:t>
            </a:r>
          </a:p>
          <a:p>
            <a:pPr marL="445770" indent="-445770">
              <a:buFont typeface="+mj-lt"/>
              <a:buAutoNum type="arabicPeriod"/>
            </a:pPr>
            <a:r>
              <a:rPr lang="cs-CZ" dirty="0"/>
              <a:t>Kdo? – Josef Alois </a:t>
            </a:r>
            <a:r>
              <a:rPr lang="cs-CZ" dirty="0" err="1"/>
              <a:t>Schumpeter</a:t>
            </a:r>
            <a:endParaRPr lang="cs-CZ" dirty="0"/>
          </a:p>
          <a:p>
            <a:pPr marL="445770" indent="-445770">
              <a:buFont typeface="+mj-lt"/>
              <a:buAutoNum type="arabicPeriod"/>
            </a:pPr>
            <a:r>
              <a:rPr lang="cs-CZ" dirty="0"/>
              <a:t>Jaké? - Typologie inovací</a:t>
            </a:r>
          </a:p>
          <a:p>
            <a:pPr marL="445770" indent="-445770">
              <a:buFont typeface="+mj-lt"/>
              <a:buAutoNum type="arabicPeriod"/>
            </a:pPr>
            <a:r>
              <a:rPr lang="cs-CZ" dirty="0"/>
              <a:t>Kde? Pozice v podniku</a:t>
            </a:r>
          </a:p>
          <a:p>
            <a:pPr marL="445770" indent="-445770">
              <a:buFont typeface="+mj-lt"/>
              <a:buAutoNum type="arabicPeriod"/>
            </a:pPr>
            <a:r>
              <a:rPr lang="cs-CZ" dirty="0"/>
              <a:t>Proč? Zdroj a motivy inovací</a:t>
            </a:r>
          </a:p>
          <a:p>
            <a:pPr marL="445770" indent="-445770">
              <a:buFont typeface="+mj-lt"/>
              <a:buAutoNum type="arabicPeriod"/>
            </a:pPr>
            <a:r>
              <a:rPr lang="cs-CZ" dirty="0"/>
              <a:t>Jak? Řízení inovačního procesu</a:t>
            </a:r>
          </a:p>
          <a:p>
            <a:pPr marL="445770" indent="-445770">
              <a:buFont typeface="+mj-lt"/>
              <a:buAutoNum type="arabicPeriod"/>
            </a:pPr>
            <a:r>
              <a:rPr lang="cs-CZ" dirty="0"/>
              <a:t>Jak 2.? Nástroje a podmínky pro tvorbu podnikových inovací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B12712-4A5C-4653-AC89-80050C1D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6FDB00-8E50-432F-8893-48001CC7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48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773D1-7419-43F1-9B69-86F31DF3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inovací – věcné hledisko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9C0B5B-37E2-47BC-AEB7-57E968E7F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Inovace lze z hlediska podniku kategorizovat následovně (OSLO manuál):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Inovace v oblasti podnikových procesů – výrobková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Inovace v oblasti produkce a služeb – procesní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Inovace organizačního charakteru – (procesní)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Marketingové inovace – (procesní)</a:t>
            </a:r>
          </a:p>
          <a:p>
            <a:pPr marL="602100" lvl="1" indent="-342900">
              <a:buFont typeface="Arial" panose="020B0604020202020204" pitchFamily="34" charset="0"/>
              <a:buChar char="•"/>
            </a:pPr>
            <a:r>
              <a:rPr lang="cs-CZ" dirty="0"/>
              <a:t>Inovace pozice (FORD – luxusní statek na běžný statek)</a:t>
            </a:r>
          </a:p>
          <a:p>
            <a:pPr marL="602100" lvl="1" indent="-342900">
              <a:buFont typeface="Arial" panose="020B0604020202020204" pitchFamily="34" charset="0"/>
              <a:buChar char="•"/>
            </a:pPr>
            <a:r>
              <a:rPr lang="cs-CZ" dirty="0"/>
              <a:t>Inovace paradigmatu (nízkonákladové aerolinky, běžný produkt na designový)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8275AD-114A-4D50-A80A-52C1AD52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07F8C9-B76E-42AE-9CC4-47AC2371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799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4BBF0-8FA0-4E09-8FF9-7AB61AEC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Výrobkové 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CE648-EF9C-460A-8485-E40470E0E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zaměřeny na vytváření výrobků zcela nových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založených na nových konstrukčních koncepcích a principech (diferenciace)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uspokojujících zcela nové potřeby (diverzifikace)</a:t>
            </a:r>
          </a:p>
          <a:p>
            <a:r>
              <a:rPr lang="cs-CZ" dirty="0"/>
              <a:t>Cílem 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náhrada zastaralých výrobků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snaha o zachování tržního podílu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získání nových trhů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804100-54C9-49E7-BB8E-286E2E7D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9D36F3-CEA7-4F71-9D63-AE2A5103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21</a:t>
            </a:fld>
            <a:endParaRPr lang="cs-CZ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46AF2A-E5D5-44A4-A00F-79D6F5E801C4}"/>
              </a:ext>
            </a:extLst>
          </p:cNvPr>
          <p:cNvGrpSpPr>
            <a:grpSpLocks/>
          </p:cNvGrpSpPr>
          <p:nvPr/>
        </p:nvGrpSpPr>
        <p:grpSpPr bwMode="auto">
          <a:xfrm>
            <a:off x="6853256" y="3234875"/>
            <a:ext cx="4366260" cy="2040255"/>
            <a:chOff x="144" y="1248"/>
            <a:chExt cx="5520" cy="27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3ABE3A-5F91-49A5-B24F-2C40FA879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248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960" b="1" dirty="0"/>
                <a:t>Výrobková politika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875BB4-FCFE-4BEC-8628-2BA35F180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16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960"/>
                <a:t>výrobkové varianty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C45B77-2BD5-4C71-AB90-75EFA67DE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016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960"/>
                <a:t>výrobkové inovace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D06A84-721B-4C56-847F-5B901615F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016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960"/>
                <a:t>vyřazování výrobku</a:t>
              </a:r>
            </a:p>
          </p:txBody>
        </p:sp>
        <p:cxnSp>
          <p:nvCxnSpPr>
            <p:cNvPr id="11" name="AutoShape 10">
              <a:extLst>
                <a:ext uri="{FF2B5EF4-FFF2-40B4-BE49-F238E27FC236}">
                  <a16:creationId xmlns:a16="http://schemas.microsoft.com/office/drawing/2014/main" id="{11FCF687-17A6-42C8-9BC4-D6FC907622FF}"/>
                </a:ext>
              </a:extLst>
            </p:cNvPr>
            <p:cNvCxnSpPr>
              <a:cxnSpLocks noChangeShapeType="1"/>
              <a:stCxn id="7" idx="2"/>
              <a:endCxn id="8" idx="0"/>
            </p:cNvCxnSpPr>
            <p:nvPr/>
          </p:nvCxnSpPr>
          <p:spPr bwMode="auto">
            <a:xfrm rot="5400000">
              <a:off x="2712" y="1848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1">
              <a:extLst>
                <a:ext uri="{FF2B5EF4-FFF2-40B4-BE49-F238E27FC236}">
                  <a16:creationId xmlns:a16="http://schemas.microsoft.com/office/drawing/2014/main" id="{96B4B88D-6A05-4755-B531-424F5B9D61FA}"/>
                </a:ext>
              </a:extLst>
            </p:cNvPr>
            <p:cNvCxnSpPr>
              <a:cxnSpLocks noChangeShapeType="1"/>
              <a:stCxn id="7" idx="2"/>
              <a:endCxn id="9" idx="0"/>
            </p:cNvCxnSpPr>
            <p:nvPr/>
          </p:nvCxnSpPr>
          <p:spPr bwMode="auto">
            <a:xfrm rot="5400000">
              <a:off x="1776" y="912"/>
              <a:ext cx="336" cy="18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2">
              <a:extLst>
                <a:ext uri="{FF2B5EF4-FFF2-40B4-BE49-F238E27FC236}">
                  <a16:creationId xmlns:a16="http://schemas.microsoft.com/office/drawing/2014/main" id="{FBD8BE7F-DC37-443F-BE5C-9E9A9247E966}"/>
                </a:ext>
              </a:extLst>
            </p:cNvPr>
            <p:cNvCxnSpPr>
              <a:cxnSpLocks noChangeShapeType="1"/>
              <a:stCxn id="7" idx="2"/>
              <a:endCxn id="10" idx="0"/>
            </p:cNvCxnSpPr>
            <p:nvPr/>
          </p:nvCxnSpPr>
          <p:spPr bwMode="auto">
            <a:xfrm rot="16200000" flipH="1">
              <a:off x="3672" y="888"/>
              <a:ext cx="336" cy="19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727292-0C54-4A9D-AD1A-207FFF402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784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960" dirty="0"/>
                <a:t>diferenciace výrobku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412B68-12F2-45A4-A3B1-48D63C4C9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552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960"/>
                <a:t>horizontální </a:t>
              </a:r>
            </a:p>
            <a:p>
              <a:pPr algn="ctr" eaLnBrk="1" hangingPunct="1"/>
              <a:r>
                <a:rPr lang="cs-CZ" altLang="cs-CZ" sz="960"/>
                <a:t>diverzifikace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D06B1D-3167-4592-955D-622D38E8D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784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960"/>
                <a:t>diverzifikace výrobku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0B0874D-6BF1-4F71-AE92-AD03B9646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552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960"/>
                <a:t>vertikální </a:t>
              </a:r>
            </a:p>
            <a:p>
              <a:pPr algn="ctr" eaLnBrk="1" hangingPunct="1"/>
              <a:r>
                <a:rPr lang="cs-CZ" altLang="cs-CZ" sz="960"/>
                <a:t>diverzifikace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A9D2EF-E470-453F-AE98-505BBAE67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552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960"/>
                <a:t>laterální </a:t>
              </a:r>
            </a:p>
            <a:p>
              <a:pPr algn="ctr" eaLnBrk="1" hangingPunct="1"/>
              <a:r>
                <a:rPr lang="cs-CZ" altLang="cs-CZ" sz="960"/>
                <a:t>diverzifikace</a:t>
              </a:r>
            </a:p>
          </p:txBody>
        </p: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FB24FD23-F920-45B1-9A80-C078E074E9BB}"/>
                </a:ext>
              </a:extLst>
            </p:cNvPr>
            <p:cNvCxnSpPr>
              <a:cxnSpLocks noChangeShapeType="1"/>
              <a:stCxn id="9" idx="2"/>
              <a:endCxn id="14" idx="0"/>
            </p:cNvCxnSpPr>
            <p:nvPr/>
          </p:nvCxnSpPr>
          <p:spPr bwMode="auto">
            <a:xfrm rot="5400000">
              <a:off x="840" y="2616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F9F293A-196D-4E40-AEE8-F06016DADC87}"/>
                </a:ext>
              </a:extLst>
            </p:cNvPr>
            <p:cNvCxnSpPr>
              <a:cxnSpLocks noChangeShapeType="1"/>
              <a:stCxn id="9" idx="2"/>
              <a:endCxn id="16" idx="0"/>
            </p:cNvCxnSpPr>
            <p:nvPr/>
          </p:nvCxnSpPr>
          <p:spPr bwMode="auto">
            <a:xfrm rot="16200000" flipH="1">
              <a:off x="1776" y="1680"/>
              <a:ext cx="336" cy="18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0">
              <a:extLst>
                <a:ext uri="{FF2B5EF4-FFF2-40B4-BE49-F238E27FC236}">
                  <a16:creationId xmlns:a16="http://schemas.microsoft.com/office/drawing/2014/main" id="{30B4B300-010A-418E-BD9E-E5914A5ABC80}"/>
                </a:ext>
              </a:extLst>
            </p:cNvPr>
            <p:cNvCxnSpPr>
              <a:cxnSpLocks noChangeShapeType="1"/>
              <a:stCxn id="16" idx="2"/>
              <a:endCxn id="17" idx="0"/>
            </p:cNvCxnSpPr>
            <p:nvPr/>
          </p:nvCxnSpPr>
          <p:spPr bwMode="auto">
            <a:xfrm rot="5400000">
              <a:off x="2712" y="3384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1">
              <a:extLst>
                <a:ext uri="{FF2B5EF4-FFF2-40B4-BE49-F238E27FC236}">
                  <a16:creationId xmlns:a16="http://schemas.microsoft.com/office/drawing/2014/main" id="{24FDFEB8-92FB-49FC-B5BD-93C0632A1329}"/>
                </a:ext>
              </a:extLst>
            </p:cNvPr>
            <p:cNvCxnSpPr>
              <a:cxnSpLocks noChangeShapeType="1"/>
              <a:stCxn id="16" idx="2"/>
              <a:endCxn id="15" idx="0"/>
            </p:cNvCxnSpPr>
            <p:nvPr/>
          </p:nvCxnSpPr>
          <p:spPr bwMode="auto">
            <a:xfrm rot="5400000">
              <a:off x="1776" y="2448"/>
              <a:ext cx="336" cy="18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2">
              <a:extLst>
                <a:ext uri="{FF2B5EF4-FFF2-40B4-BE49-F238E27FC236}">
                  <a16:creationId xmlns:a16="http://schemas.microsoft.com/office/drawing/2014/main" id="{EF2C305E-B907-4E53-925A-F28EDC28D409}"/>
                </a:ext>
              </a:extLst>
            </p:cNvPr>
            <p:cNvCxnSpPr>
              <a:cxnSpLocks noChangeShapeType="1"/>
              <a:stCxn id="16" idx="2"/>
              <a:endCxn id="18" idx="0"/>
            </p:cNvCxnSpPr>
            <p:nvPr/>
          </p:nvCxnSpPr>
          <p:spPr bwMode="auto">
            <a:xfrm rot="16200000" flipH="1">
              <a:off x="3672" y="2424"/>
              <a:ext cx="336" cy="19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1574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F2976-20D6-407A-8E00-30BAAC59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Výrobkové 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1AEC0C-3CF6-4892-BBBE-959AEA451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Inovace: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diferenciace výrobků = doplnění výrobkové linie o nový výrobek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diverzifikace výrobků = zavedení nové výrobkové linie</a:t>
            </a:r>
          </a:p>
          <a:p>
            <a:pPr marL="602100" lvl="1" indent="-342900">
              <a:buFont typeface="Arial" panose="020B0604020202020204" pitchFamily="34" charset="0"/>
              <a:buChar char="•"/>
            </a:pPr>
            <a:r>
              <a:rPr lang="cs-CZ" dirty="0"/>
              <a:t>horizontální – zavedení výrobku na stejném výrobním stupni</a:t>
            </a:r>
          </a:p>
          <a:p>
            <a:pPr marL="602100" lvl="1" indent="-342900">
              <a:buFont typeface="Arial" panose="020B0604020202020204" pitchFamily="34" charset="0"/>
              <a:buChar char="•"/>
            </a:pPr>
            <a:r>
              <a:rPr lang="cs-CZ" dirty="0"/>
              <a:t>vertikální – výrobek odpovídající následné nebo předcházející etapě výroby</a:t>
            </a:r>
          </a:p>
          <a:p>
            <a:pPr marL="602100" lvl="1" indent="-342900">
              <a:buFont typeface="Arial" panose="020B0604020202020204" pitchFamily="34" charset="0"/>
              <a:buChar char="•"/>
            </a:pPr>
            <a:r>
              <a:rPr lang="cs-CZ" dirty="0"/>
              <a:t>laterální – výrobky zcela rozdílného typu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5017DD-1BD0-41CF-B53C-44BF348A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721DF-181E-4E7E-8DA0-255E90ED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398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3982C-96C0-426B-B7F6-5A8119E2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 strategie zavádění nových výrobků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52CFD-1363-4D9D-9F6F-2073D2603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cs-CZ" altLang="cs-CZ" sz="2400" b="1" dirty="0"/>
              <a:t>Strategie zavádění nových výrobků: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napodobovací strategie </a:t>
            </a:r>
            <a:r>
              <a:rPr lang="cs-CZ" sz="2400" dirty="0"/>
              <a:t>(klon, problematické, reverzní inženýrství)</a:t>
            </a:r>
            <a:endParaRPr lang="cs-CZ" altLang="cs-CZ" sz="24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inovační varianta </a:t>
            </a:r>
            <a:r>
              <a:rPr lang="cs-CZ" sz="2400" dirty="0"/>
              <a:t>(vlastní výzkum, tvorba patentu)</a:t>
            </a:r>
            <a:endParaRPr lang="cs-CZ" altLang="cs-CZ" sz="24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nákupní varianta</a:t>
            </a:r>
            <a:r>
              <a:rPr lang="cs-CZ" sz="2400" dirty="0"/>
              <a:t> (licence, akvizice, koupě patentu)</a:t>
            </a:r>
            <a:endParaRPr lang="cs-CZ" altLang="cs-CZ" sz="2400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0AE8F4-B315-4E40-BE71-CDB5200E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 a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AE7938-0B63-4D04-BC90-F88B62A4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901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4F7E5-F92E-4DD6-B3EB-EBA5C7D3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Výrobková inovace a vazba na životní cyklus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3E9DF4-6A61-46D7-A9B9-F8FB4FCE2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výrobkové inovace – předcházejí uvedení výrobku do výroby a jsou spojeny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 fází pronikání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výrobkové varianty – jsou uváděny do výroby ve fázi zralosti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vyřazování výrobku – uzavírá životní cyklus a přistupuje se k němu obvykle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ve fázi degenerace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2741BA-EFFB-49EC-B6A6-B7EF16BE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Inovace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16EB90-A9E6-439A-A74B-DDBC0C63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049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6C5F2-76A7-4B48-8719-EC4C9D46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podniku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80072F-0D6F-47F7-8B42-A1AA5B99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Inovace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41DF74-6B82-4040-BBBC-EECA4F3C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6" name="Obrázek 19" descr="zivot vyrobku.gif">
            <a:extLst>
              <a:ext uri="{FF2B5EF4-FFF2-40B4-BE49-F238E27FC236}">
                <a16:creationId xmlns:a16="http://schemas.microsoft.com/office/drawing/2014/main" id="{76958E9F-B5F3-4C66-AA99-157C58249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" y="1382400"/>
            <a:ext cx="5898852" cy="408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E233F92-AF03-44F7-9A98-EA96E5C82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28" y="2055785"/>
            <a:ext cx="6269746" cy="359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Zástupný symbol pro tabulku 3">
            <a:extLst>
              <a:ext uri="{FF2B5EF4-FFF2-40B4-BE49-F238E27FC236}">
                <a16:creationId xmlns:a16="http://schemas.microsoft.com/office/drawing/2014/main" id="{76050230-E66A-4FE3-8E25-47A28C61B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2874" y="-706711"/>
            <a:ext cx="5096200" cy="29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55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C0404-EE22-4418-888E-8668419C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produktu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D68921-3F81-4411-ABD3-9704FDE0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Inovace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3C31E2-814A-4EA3-B8A5-0D8E9AD2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26</a:t>
            </a:fld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2BC8736-ED8B-44CF-A186-35D6BCD6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96" y="1405489"/>
            <a:ext cx="8424001" cy="404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041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7C1F6-8B0A-4620-BA32-BF58BD54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produktu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DA29E3-636B-46AB-B05C-98C9F373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Inovace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3D3A53-7B7C-4BB3-B88C-C37D55ED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6" name="Zástupný symbol pro tabulku 3">
            <a:extLst>
              <a:ext uri="{FF2B5EF4-FFF2-40B4-BE49-F238E27FC236}">
                <a16:creationId xmlns:a16="http://schemas.microsoft.com/office/drawing/2014/main" id="{9CE71832-7D48-4D21-9C90-79E10C33D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8865" y="1543688"/>
            <a:ext cx="2383155" cy="1863090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1C6869C4-FD1F-4E6E-9967-F3FF425F2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80" y="1565910"/>
            <a:ext cx="2383155" cy="18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1651D301-94F3-4B4D-B830-4B80C5267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23" y="1565910"/>
            <a:ext cx="2383155" cy="18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6">
            <a:extLst>
              <a:ext uri="{FF2B5EF4-FFF2-40B4-BE49-F238E27FC236}">
                <a16:creationId xmlns:a16="http://schemas.microsoft.com/office/drawing/2014/main" id="{B239AA25-EDC9-4F4E-8C05-AB4E99C78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22" y="3498533"/>
            <a:ext cx="2383155" cy="18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51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7C925-0FE2-46AE-928D-B5C3B9D7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92BF23-F395-4628-BE74-C224437A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AD2377-A515-4D45-A5E1-7B88C733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Inovace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E4A220-343C-4DC5-9209-66D5FB05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28</a:t>
            </a:fld>
            <a:endParaRPr lang="cs-CZ" dirty="0"/>
          </a:p>
        </p:txBody>
      </p:sp>
      <p:pic>
        <p:nvPicPr>
          <p:cNvPr id="6" name="Zástupný symbol pro tabulku 3">
            <a:extLst>
              <a:ext uri="{FF2B5EF4-FFF2-40B4-BE49-F238E27FC236}">
                <a16:creationId xmlns:a16="http://schemas.microsoft.com/office/drawing/2014/main" id="{8A552DF5-D5F4-430B-A41A-8E2779297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4103" y="-155869"/>
            <a:ext cx="6802804" cy="70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63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BADE2-C76F-46A7-86CE-BFB72287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BCG</a:t>
            </a:r>
          </a:p>
        </p:txBody>
      </p:sp>
      <p:pic>
        <p:nvPicPr>
          <p:cNvPr id="6" name="Zástupný symbol pro tabulku 3">
            <a:extLst>
              <a:ext uri="{FF2B5EF4-FFF2-40B4-BE49-F238E27FC236}">
                <a16:creationId xmlns:a16="http://schemas.microsoft.com/office/drawing/2014/main" id="{C43A40BD-FA72-4F73-9738-3DF8FFDA29F4}"/>
              </a:ext>
            </a:extLst>
          </p:cNvPr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303" y="242186"/>
            <a:ext cx="3522662" cy="2743200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B3958A-BE40-457B-8A02-14304840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Inovace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50F991-839E-4A0A-AF24-04BE1468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0C9B0-85C2-4EAD-843D-5C87107DA22F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pic>
        <p:nvPicPr>
          <p:cNvPr id="7" name="Obrázek 4">
            <a:extLst>
              <a:ext uri="{FF2B5EF4-FFF2-40B4-BE49-F238E27FC236}">
                <a16:creationId xmlns:a16="http://schemas.microsoft.com/office/drawing/2014/main" id="{EF45119B-332C-4F9B-8D69-6842C3323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4" y="2958394"/>
            <a:ext cx="39100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ástupný symbol pro tabulku 3">
            <a:extLst>
              <a:ext uri="{FF2B5EF4-FFF2-40B4-BE49-F238E27FC236}">
                <a16:creationId xmlns:a16="http://schemas.microsoft.com/office/drawing/2014/main" id="{14522389-E903-4E67-9BD6-9F59E265B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561" y="1386667"/>
            <a:ext cx="5808020" cy="40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6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9F8CA-D9C9-4988-BB1F-E65DA50D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to inovace?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A0CAF-EB7F-4668-8B95-997468FF6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 co je vytvořeno lidmi bylo jednou inovací… je to tedy vše, co nás obklopuje, vše bývalo jednou poprvé… produktem vědecko-technického rozvoje.</a:t>
            </a:r>
          </a:p>
          <a:p>
            <a:r>
              <a:rPr lang="cs-CZ" dirty="0"/>
              <a:t>Obvykle nebylo vynalézáno jen tak, ale vedlo to k udržení na trhu nebo obživě. To jsou jedny z hlavních hybatelů vzniku inovací.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17A91A-CE47-4C04-85A1-676079AC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Co?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E7982E-D767-4EB7-9DC4-209AD608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016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C43C4-2D06-40F5-90B6-51E6CFC7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Procesní 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382E10-BD88-4E5D-A674-AB0688D11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Cílem 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Snížení nákladů:</a:t>
            </a:r>
          </a:p>
          <a:p>
            <a:pPr marL="602100" lvl="1" indent="-342900">
              <a:buFont typeface="Arial" panose="020B0604020202020204" pitchFamily="34" charset="0"/>
              <a:buChar char="•"/>
            </a:pPr>
            <a:r>
              <a:rPr lang="cs-CZ" dirty="0"/>
              <a:t>materiálové spotřeby</a:t>
            </a:r>
          </a:p>
          <a:p>
            <a:pPr marL="602100" lvl="1" indent="-342900">
              <a:buFont typeface="Arial" panose="020B0604020202020204" pitchFamily="34" charset="0"/>
              <a:buChar char="•"/>
            </a:pPr>
            <a:r>
              <a:rPr lang="cs-CZ" dirty="0"/>
              <a:t>mzdových nákladů</a:t>
            </a:r>
          </a:p>
          <a:p>
            <a:pPr marL="602100" lvl="1" indent="-342900">
              <a:buFont typeface="Arial" panose="020B0604020202020204" pitchFamily="34" charset="0"/>
              <a:buChar char="•"/>
            </a:pPr>
            <a:r>
              <a:rPr lang="cs-CZ" dirty="0"/>
              <a:t>snížení spotřeby energie</a:t>
            </a:r>
          </a:p>
          <a:p>
            <a:pPr marL="602100" lvl="1" indent="-342900">
              <a:buFont typeface="Arial" panose="020B0604020202020204" pitchFamily="34" charset="0"/>
              <a:buChar char="•"/>
            </a:pPr>
            <a:r>
              <a:rPr lang="cs-CZ" dirty="0"/>
              <a:t>zmetkovitosti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zlepšení pracovních podmínek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zmenšení zatížení životního prostředí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12A1D1-11AC-44C3-8C2C-7D6D4328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07B88C-36E7-4A28-ABF9-60F7B3D6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020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A09BC-9AF0-46C3-9837-32C8A98F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Procesní 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BF88B9-E359-40BF-AE2C-5C48BB7C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A90774-3E21-43B5-9D26-171EEACC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A7AE85-15CF-4F57-B62E-50BE1435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31</a:t>
            </a:fld>
            <a:endParaRPr lang="cs-CZ" dirty="0"/>
          </a:p>
        </p:txBody>
      </p:sp>
      <p:pic>
        <p:nvPicPr>
          <p:cNvPr id="6" name="Picture 2" descr="C:\Documents and Settings\Jerry\Plocha\FFX DOWN\Experience_curve.gif">
            <a:extLst>
              <a:ext uri="{FF2B5EF4-FFF2-40B4-BE49-F238E27FC236}">
                <a16:creationId xmlns:a16="http://schemas.microsoft.com/office/drawing/2014/main" id="{AB3D5A11-2361-4CB1-B85F-534397AD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" y="1574932"/>
            <a:ext cx="6786357" cy="307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E202F93-0F41-4D60-A0A4-AD3579543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40" y="422853"/>
            <a:ext cx="5442284" cy="352934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5E30E1A-80AE-47C7-B0C5-695C37D6F722}"/>
              </a:ext>
            </a:extLst>
          </p:cNvPr>
          <p:cNvSpPr txBox="1"/>
          <p:nvPr/>
        </p:nvSpPr>
        <p:spPr>
          <a:xfrm>
            <a:off x="6164139" y="4781359"/>
            <a:ext cx="609760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40" dirty="0"/>
              <a:t>https://www.bain.com/insights/tipping-points-when-to-bet-on-new-technologies/</a:t>
            </a:r>
          </a:p>
        </p:txBody>
      </p:sp>
    </p:spTree>
    <p:extLst>
      <p:ext uri="{BB962C8B-B14F-4D97-AF65-F5344CB8AC3E}">
        <p14:creationId xmlns:p14="http://schemas.microsoft.com/office/powerpoint/2010/main" val="4058588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7F84F-5788-4437-8C18-A70E4587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inovace (řízení a správa)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6BC01-3A16-4544-AF76-A228415AA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Tyto inovace naleznete v prvních částech učebnic managementu jako historický vývoj…</a:t>
            </a:r>
          </a:p>
          <a:p>
            <a:r>
              <a:rPr lang="cs-CZ" dirty="0"/>
              <a:t>Například školy řízení</a:t>
            </a:r>
          </a:p>
          <a:p>
            <a:r>
              <a:rPr lang="cs-CZ" dirty="0"/>
              <a:t>Organizační schémata a struktura</a:t>
            </a:r>
          </a:p>
          <a:p>
            <a:r>
              <a:rPr lang="cs-CZ" dirty="0"/>
              <a:t>Byrokracie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10A09A-55DD-41AE-B652-BCFE424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4F837E-6544-4A75-8F61-D480113E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295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54E72-DFA6-4BD4-B9EC-30678DD0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Marketingové 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9665F-589F-4307-9E4F-86A5B2A3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Novinky v oblasti komunikace, značky…</a:t>
            </a:r>
          </a:p>
          <a:p>
            <a:pPr marL="342900" indent="-342900">
              <a:buFontTx/>
              <a:buChar char="-"/>
            </a:pPr>
            <a:r>
              <a:rPr lang="cs-CZ" dirty="0"/>
              <a:t>Ovlivněna technologií</a:t>
            </a:r>
          </a:p>
          <a:p>
            <a:pPr marL="342900" indent="-342900">
              <a:buFontTx/>
              <a:buChar char="-"/>
            </a:pPr>
            <a:r>
              <a:rPr lang="cs-CZ" dirty="0"/>
              <a:t>Ovlivněna problémem</a:t>
            </a:r>
          </a:p>
          <a:p>
            <a:pPr marL="342900" indent="-342900">
              <a:buFontTx/>
              <a:buChar char="-"/>
            </a:pPr>
            <a:r>
              <a:rPr lang="cs-CZ" dirty="0"/>
              <a:t>Ovlivněna politikou podniku</a:t>
            </a:r>
          </a:p>
          <a:p>
            <a:pPr marL="342900" indent="-342900">
              <a:buFontTx/>
              <a:buChar char="-"/>
            </a:pPr>
            <a:r>
              <a:rPr lang="cs-CZ" dirty="0"/>
              <a:t>Ovlivněna trhem</a:t>
            </a:r>
          </a:p>
          <a:p>
            <a:pPr marL="342900" indent="-342900">
              <a:buFontTx/>
              <a:buChar char="-"/>
            </a:pPr>
            <a:r>
              <a:rPr lang="cs-CZ" dirty="0"/>
              <a:t>Atd…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D94879-90B3-40A7-AEFA-B4CF70A2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952E09-5C18-43B7-90D1-44063B39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595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2DFE5F-1DFE-40C6-A8E0-BC8A2153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0C9B0-85C2-4EAD-843D-5C87107DA22F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21923D1B-ED0D-4B43-AB2B-6371FE4EF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54" y="0"/>
            <a:ext cx="3060822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FB0CD3-F7B4-4D1D-82EB-512390470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25" y="0"/>
            <a:ext cx="2300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35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6DE8E-C4B7-4EA6-8121-8BA8F57D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inovací podle oblasti podniku – úroveň řízení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E449DA-E311-42B0-B379-D743A71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Kde?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A3A59C-BDE9-4161-AAA3-173977C9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6403CA2-975B-4608-AB93-6F0DBA77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9" y="2197256"/>
            <a:ext cx="6718000" cy="415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79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76FB1-94BF-420D-B262-D9BD5F42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Strategické řízení výroby</a:t>
            </a:r>
            <a:br>
              <a:rPr lang="cs-CZ" altLang="cs-CZ" dirty="0"/>
            </a:br>
            <a:r>
              <a:rPr lang="cs-CZ" altLang="cs-CZ" sz="3600" dirty="0">
                <a:solidFill>
                  <a:srgbClr val="0070C0"/>
                </a:solidFill>
              </a:rPr>
              <a:t>procesní</a:t>
            </a:r>
            <a:r>
              <a:rPr lang="cs-CZ" altLang="cs-CZ" sz="3600" dirty="0"/>
              <a:t> a </a:t>
            </a:r>
            <a:r>
              <a:rPr lang="cs-CZ" altLang="cs-CZ" sz="3600" dirty="0">
                <a:solidFill>
                  <a:srgbClr val="FF0000"/>
                </a:solidFill>
              </a:rPr>
              <a:t>výrobková</a:t>
            </a:r>
            <a:r>
              <a:rPr lang="cs-CZ" altLang="cs-CZ" sz="3600" dirty="0"/>
              <a:t> inovace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D0039-337E-407D-BA58-737429ECF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76" y="1760958"/>
            <a:ext cx="10247040" cy="373415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cs-CZ" altLang="cs-CZ" sz="2400" b="1" dirty="0"/>
              <a:t>výrobní program </a:t>
            </a:r>
            <a:r>
              <a:rPr lang="cs-CZ" altLang="cs-CZ" sz="2400" dirty="0"/>
              <a:t>- účast na rozhodování o </a:t>
            </a:r>
            <a:r>
              <a:rPr lang="cs-CZ" altLang="cs-CZ" sz="2400" dirty="0">
                <a:solidFill>
                  <a:srgbClr val="FF0000"/>
                </a:solidFill>
              </a:rPr>
              <a:t>zásadních směrech rozvoje výrobního programu</a:t>
            </a:r>
            <a:r>
              <a:rPr lang="cs-CZ" altLang="cs-CZ" sz="2400" dirty="0"/>
              <a:t>, </a:t>
            </a:r>
            <a:r>
              <a:rPr lang="cs-CZ" altLang="cs-CZ" sz="2400" dirty="0">
                <a:solidFill>
                  <a:srgbClr val="0070C0"/>
                </a:solidFill>
              </a:rPr>
              <a:t>spolurozhodování o zakázkách velkého objemu</a:t>
            </a:r>
            <a:r>
              <a:rPr lang="cs-CZ" altLang="cs-CZ" sz="2400" dirty="0"/>
              <a:t>,</a:t>
            </a:r>
          </a:p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cs-CZ" altLang="cs-CZ" sz="2400" b="1" dirty="0"/>
              <a:t>kapacity a zařízení </a:t>
            </a:r>
            <a:r>
              <a:rPr lang="cs-CZ" altLang="cs-CZ" sz="2400" dirty="0"/>
              <a:t>- zásadní směry rozvoje a </a:t>
            </a:r>
            <a:r>
              <a:rPr lang="cs-CZ" altLang="cs-CZ" sz="2400" dirty="0">
                <a:solidFill>
                  <a:srgbClr val="0070C0"/>
                </a:solidFill>
              </a:rPr>
              <a:t>racionalizace, rekonstrukce, objem a dislokace zdrojů (investic)</a:t>
            </a:r>
            <a:r>
              <a:rPr lang="cs-CZ" altLang="cs-CZ" sz="2400" dirty="0"/>
              <a:t>,</a:t>
            </a:r>
          </a:p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cs-CZ" altLang="cs-CZ" sz="2400" b="1" dirty="0"/>
              <a:t>plánování a řízení výroby </a:t>
            </a:r>
            <a:r>
              <a:rPr lang="cs-CZ" altLang="cs-CZ" sz="2400" dirty="0"/>
              <a:t>- </a:t>
            </a:r>
            <a:r>
              <a:rPr lang="cs-CZ" altLang="cs-CZ" sz="2400" dirty="0">
                <a:solidFill>
                  <a:srgbClr val="0070C0"/>
                </a:solidFill>
              </a:rPr>
              <a:t>koncepce a metody plánování a řízení výroby, koncepce využití informačních technologií v řízení výroby</a:t>
            </a:r>
            <a:r>
              <a:rPr lang="cs-CZ" altLang="cs-CZ" sz="2400" dirty="0"/>
              <a:t>,</a:t>
            </a:r>
          </a:p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cs-CZ" altLang="cs-CZ" sz="2400" b="1" dirty="0"/>
              <a:t>řízení jakosti </a:t>
            </a:r>
            <a:r>
              <a:rPr lang="cs-CZ" altLang="cs-CZ" sz="2400" dirty="0"/>
              <a:t>- </a:t>
            </a:r>
            <a:r>
              <a:rPr lang="cs-CZ" altLang="cs-CZ" sz="2400" dirty="0">
                <a:solidFill>
                  <a:srgbClr val="FF0000"/>
                </a:solidFill>
              </a:rPr>
              <a:t>koncepce řízení jakosti výroby </a:t>
            </a:r>
            <a:r>
              <a:rPr lang="cs-CZ" altLang="cs-CZ" sz="2400" dirty="0"/>
              <a:t>(například rozhodnutí o akreditaci dle ISO), </a:t>
            </a:r>
            <a:r>
              <a:rPr lang="cs-CZ" altLang="cs-CZ" sz="2400" dirty="0">
                <a:solidFill>
                  <a:srgbClr val="FF0000"/>
                </a:solidFill>
              </a:rPr>
              <a:t>dlouhodobé trendy vývoje a opatření v oblasti jakosti výroby</a:t>
            </a:r>
            <a:r>
              <a:rPr lang="cs-CZ" altLang="cs-CZ" sz="2400" dirty="0"/>
              <a:t>,</a:t>
            </a:r>
          </a:p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cs-CZ" altLang="cs-CZ" sz="2400" b="1" dirty="0"/>
              <a:t>řízení zásob </a:t>
            </a:r>
            <a:r>
              <a:rPr lang="cs-CZ" altLang="cs-CZ" sz="2400" dirty="0">
                <a:solidFill>
                  <a:srgbClr val="0070C0"/>
                </a:solidFill>
              </a:rPr>
              <a:t>- způsob zajišťování, rozhodování o klíčových dodavatelích, objem a dislokace, racionalizace</a:t>
            </a:r>
            <a:r>
              <a:rPr lang="cs-CZ" altLang="cs-CZ" sz="2400" dirty="0"/>
              <a:t>,</a:t>
            </a:r>
          </a:p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cs-CZ" altLang="cs-CZ" sz="2400" b="1" dirty="0"/>
              <a:t>pracovní síla </a:t>
            </a:r>
            <a:r>
              <a:rPr lang="cs-CZ" altLang="cs-CZ" sz="2400" dirty="0"/>
              <a:t>- zvyšování kvalifikace, motivace, mzdová politika, vztahy s odbory,</a:t>
            </a:r>
          </a:p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cs-CZ" altLang="cs-CZ" sz="2400" b="1" dirty="0"/>
              <a:t>organizace</a:t>
            </a:r>
            <a:r>
              <a:rPr lang="cs-CZ" altLang="cs-CZ" sz="2400" dirty="0"/>
              <a:t> - </a:t>
            </a:r>
            <a:r>
              <a:rPr lang="cs-CZ" altLang="cs-CZ" sz="2400" dirty="0">
                <a:solidFill>
                  <a:srgbClr val="0070C0"/>
                </a:solidFill>
              </a:rPr>
              <a:t>organizační struktura, centralizace a decentralizace řízení, typ organizace výroby, role, pravomoci, odpovědnosti</a:t>
            </a:r>
            <a:r>
              <a:rPr lang="cs-CZ" altLang="cs-CZ" sz="2400" dirty="0"/>
              <a:t>,</a:t>
            </a:r>
          </a:p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cs-CZ" altLang="cs-CZ" sz="2400" b="1" dirty="0"/>
              <a:t>integrace </a:t>
            </a:r>
            <a:r>
              <a:rPr lang="cs-CZ" altLang="cs-CZ" sz="2400" dirty="0"/>
              <a:t>- </a:t>
            </a:r>
            <a:r>
              <a:rPr lang="cs-CZ" altLang="cs-CZ" sz="2400" dirty="0">
                <a:solidFill>
                  <a:srgbClr val="0070C0"/>
                </a:solidFill>
              </a:rPr>
              <a:t>systém vnitřního ekonomického řízení, vztahy se zákazníky, dodavateli atd</a:t>
            </a:r>
            <a:r>
              <a:rPr lang="cs-CZ" altLang="cs-CZ" sz="2400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71DB69-ED80-449B-A6EC-77CCA1A7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Kde?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12A28D-1878-4CFD-80A5-C57F9EE8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813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41F3A-070C-49EB-B493-FA54080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Taktické řízení výroby</a:t>
            </a:r>
            <a:br>
              <a:rPr lang="cs-CZ" altLang="cs-CZ" dirty="0"/>
            </a:br>
            <a:r>
              <a:rPr lang="cs-CZ" altLang="cs-CZ" sz="3600" dirty="0">
                <a:solidFill>
                  <a:srgbClr val="0070C0"/>
                </a:solidFill>
              </a:rPr>
              <a:t>procesní</a:t>
            </a:r>
            <a:r>
              <a:rPr lang="cs-CZ" altLang="cs-CZ" sz="3600" dirty="0"/>
              <a:t> a </a:t>
            </a:r>
            <a:r>
              <a:rPr lang="cs-CZ" altLang="cs-CZ" sz="3600" dirty="0">
                <a:solidFill>
                  <a:srgbClr val="FF0000"/>
                </a:solidFill>
              </a:rPr>
              <a:t>výrobková</a:t>
            </a:r>
            <a:r>
              <a:rPr lang="cs-CZ" altLang="cs-CZ" sz="3600" dirty="0"/>
              <a:t> inovace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032C2FC-A35F-45ED-B72C-3909961ED2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720"/>
                  </a:spcBef>
                </a:pPr>
                <a:r>
                  <a:rPr lang="cs-CZ" altLang="cs-CZ" sz="2160" dirty="0"/>
                  <a:t>Závisí na přijaté strategii konkurenční výhody – typicky </a:t>
                </a:r>
                <a:r>
                  <a:rPr lang="cs-CZ" altLang="cs-CZ" sz="2160" dirty="0">
                    <a:solidFill>
                      <a:srgbClr val="FF0000"/>
                    </a:solidFill>
                  </a:rPr>
                  <a:t>nákl</a:t>
                </a:r>
                <a:r>
                  <a:rPr lang="cs-CZ" altLang="cs-CZ" sz="2160" dirty="0">
                    <a:solidFill>
                      <a:srgbClr val="0070C0"/>
                    </a:solidFill>
                  </a:rPr>
                  <a:t>ady</a:t>
                </a:r>
                <a:r>
                  <a:rPr lang="cs-CZ" altLang="cs-CZ" sz="2160" dirty="0"/>
                  <a:t> </a:t>
                </a:r>
                <a14:m>
                  <m:oMath xmlns:m="http://schemas.openxmlformats.org/officeDocument/2006/math">
                    <m:r>
                      <a:rPr lang="cs-CZ" altLang="cs-CZ" sz="2160" i="1" dirty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cs-CZ" altLang="cs-CZ" sz="2160" dirty="0"/>
                  <a:t>  </a:t>
                </a:r>
                <a:r>
                  <a:rPr lang="cs-CZ" altLang="cs-CZ" sz="2160" dirty="0">
                    <a:solidFill>
                      <a:srgbClr val="FF0000"/>
                    </a:solidFill>
                  </a:rPr>
                  <a:t>diferenciace</a:t>
                </a:r>
              </a:p>
              <a:p>
                <a:pPr>
                  <a:lnSpc>
                    <a:spcPct val="100000"/>
                  </a:lnSpc>
                  <a:spcBef>
                    <a:spcPts val="720"/>
                  </a:spcBef>
                </a:pPr>
                <a:r>
                  <a:rPr lang="cs-CZ" altLang="cs-CZ" sz="2160" dirty="0"/>
                  <a:t>Rozhodnutí se týkají </a:t>
                </a:r>
              </a:p>
              <a:p>
                <a:pPr lvl="1">
                  <a:spcBef>
                    <a:spcPts val="720"/>
                  </a:spcBef>
                </a:pPr>
                <a:r>
                  <a:rPr lang="cs-CZ" altLang="cs-CZ" sz="1920" dirty="0">
                    <a:solidFill>
                      <a:srgbClr val="FF0000"/>
                    </a:solidFill>
                  </a:rPr>
                  <a:t>Výrobku</a:t>
                </a:r>
                <a:r>
                  <a:rPr lang="cs-CZ" altLang="cs-CZ" sz="1920" dirty="0"/>
                  <a:t> – realizace výrobkové politiky (diverzifikace, inovace, diferenciace, variace, eliminace)</a:t>
                </a:r>
              </a:p>
              <a:p>
                <a:pPr lvl="1">
                  <a:spcBef>
                    <a:spcPts val="720"/>
                  </a:spcBef>
                </a:pPr>
                <a:r>
                  <a:rPr lang="cs-CZ" altLang="cs-CZ" sz="1920" dirty="0">
                    <a:solidFill>
                      <a:srgbClr val="0070C0"/>
                    </a:solidFill>
                  </a:rPr>
                  <a:t>Vybavení výrobního systému</a:t>
                </a:r>
              </a:p>
              <a:p>
                <a:pPr lvl="1">
                  <a:spcBef>
                    <a:spcPts val="720"/>
                  </a:spcBef>
                </a:pPr>
                <a:r>
                  <a:rPr lang="cs-CZ" altLang="cs-CZ" sz="1920" dirty="0">
                    <a:solidFill>
                      <a:srgbClr val="0070C0"/>
                    </a:solidFill>
                  </a:rPr>
                  <a:t>Organizace výrobního procesu</a:t>
                </a:r>
              </a:p>
              <a:p>
                <a:pPr>
                  <a:lnSpc>
                    <a:spcPct val="100000"/>
                  </a:lnSpc>
                  <a:spcBef>
                    <a:spcPts val="720"/>
                  </a:spcBef>
                </a:pPr>
                <a:r>
                  <a:rPr lang="cs-CZ" altLang="cs-CZ" sz="2160" dirty="0"/>
                  <a:t>Výsledkem taktického řízení – </a:t>
                </a:r>
                <a:r>
                  <a:rPr lang="cs-CZ" altLang="cs-CZ" sz="2160" dirty="0">
                    <a:solidFill>
                      <a:srgbClr val="FF0000"/>
                    </a:solidFill>
                  </a:rPr>
                  <a:t>základní určení výrobního programu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032C2FC-A35F-45ED-B72C-3909961ED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2" t="-24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3EEEB2-1E20-42FE-BB4B-7A5CE645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Kde?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B4AD98-42CC-42A8-9A40-D7F76CD8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372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41BE3-7534-4593-B735-86334914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 jako konkurenční výhoda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EDEB6-E96B-48A7-904E-4DE6C8661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podnik inovuje? Účelem 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zdokonalovat vyráběné výrobky a poskytované služby (výrobková inovace),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zlevňovat a zproduktivňovat používané výrobní (technologické), řídící a správní postupy (procesní inovace).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4BA2C3-CAD9-400D-B4ED-14E74FE1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Proč?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726413-3B3B-44BE-A526-2B7F7DA3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294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7AA75-2FB2-4180-89C2-F95ECBBB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Působení na pozici podniku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1D89B0A-F036-4D5B-8A2A-275EA9E46E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2477" y="1592826"/>
          <a:ext cx="9770727" cy="38581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56909">
                  <a:extLst>
                    <a:ext uri="{9D8B030D-6E8A-4147-A177-3AD203B41FA5}">
                      <a16:colId xmlns:a16="http://schemas.microsoft.com/office/drawing/2014/main" val="529429685"/>
                    </a:ext>
                  </a:extLst>
                </a:gridCol>
                <a:gridCol w="3256909">
                  <a:extLst>
                    <a:ext uri="{9D8B030D-6E8A-4147-A177-3AD203B41FA5}">
                      <a16:colId xmlns:a16="http://schemas.microsoft.com/office/drawing/2014/main" val="1354840778"/>
                    </a:ext>
                  </a:extLst>
                </a:gridCol>
                <a:gridCol w="3256909">
                  <a:extLst>
                    <a:ext uri="{9D8B030D-6E8A-4147-A177-3AD203B41FA5}">
                      <a16:colId xmlns:a16="http://schemas.microsoft.com/office/drawing/2014/main" val="3459550680"/>
                    </a:ext>
                  </a:extLst>
                </a:gridCol>
              </a:tblGrid>
              <a:tr h="3842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Mechanismus inovace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</a:rPr>
                        <a:t>Strategická výhoda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příklady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1821106353"/>
                  </a:ext>
                </a:extLst>
              </a:tr>
              <a:tr h="3842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novost produktu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schopnost nabízet něco jako první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plnící pero, fotoaparát myčka, wlkman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3847937691"/>
                  </a:ext>
                </a:extLst>
              </a:tr>
              <a:tr h="7684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novost procesu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způsob nabídky produktu způsobem, co jiní nedokážpou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speciální výrobní postupy, distribučná postupy, platba kryptoměnou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407033818"/>
                  </a:ext>
                </a:extLst>
              </a:tr>
              <a:tr h="7684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složitost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schopnost nabízet něco, co jiní těžko zvádnou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rolls royce, letecké motory tj. náročné produkty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1857174699"/>
                  </a:ext>
                </a:extLst>
              </a:tr>
              <a:tr h="7204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legislativní ochrana duševního vlastnictví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licence, poplatky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léčiva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2133923300"/>
                  </a:ext>
                </a:extLst>
              </a:tr>
              <a:tr h="4162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rozšíření konkurenčních faktrů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cena, kvalkta, výběr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auta, oblečení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2805606811"/>
                  </a:ext>
                </a:extLst>
              </a:tr>
              <a:tr h="4162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načasování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výhoda prvního momentu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Seznam.cz, atlas.cz, Google, Facebook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628508553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E715BE-7676-4ED5-BA0B-EE405ABB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Kde a proč?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1684E3-9554-4819-B308-C11A95C0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43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EA54D-F485-4F76-9B44-77E1FD1B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87C881-8A35-4D98-A652-D1078522B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Inovace je vícestupňový proces, při kterém organizace transformují nápady na nové / vylepšené produkty, služby nebo procesy, aby mohly na svém trhu úspěšně postupovat, konkurovat a odlišovat se. </a:t>
            </a:r>
          </a:p>
          <a:p>
            <a:r>
              <a:rPr lang="cs-CZ" dirty="0"/>
              <a:t>DOI: 10.1108/00251740910984578</a:t>
            </a:r>
          </a:p>
          <a:p>
            <a:r>
              <a:rPr lang="cs-CZ" dirty="0"/>
              <a:t>Inovace je výroba nebo přijetí, asimilace a využití novosti s přidanou hodnotou v ekonomické a sociální oblasti; obnova a rozšíření produktů, služeb a trhů; vývoj nových výrobních metod; a zavedení nových systémů řízení. Je to proces i výsledek. </a:t>
            </a:r>
          </a:p>
          <a:p>
            <a:r>
              <a:rPr lang="cs-CZ" dirty="0"/>
              <a:t>OECD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A20E2F-15F8-44BC-B590-461C18DE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Co?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001D42-4132-42FE-9F87-7330DC5E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870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E0A65-B8F0-448C-BDF1-66DEDEE9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Vynucené a dobrovolné 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CC2E26-3271-4D62-8EA1-B362B91C6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b="1" dirty="0"/>
              <a:t>Především právní úprava a požadavky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Aktuálně emise aut, továren (povolenky)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Zákaz olovnatých benzínů, jiné plasty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Dobrovolné jsou taženy poptávkou a trhem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AC8E1D-9AE7-4530-9CAC-51FA6A7D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Jaké? A Proč?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A5814E-E935-4745-B599-A3D5DAEE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503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6906C-9E75-4E74-B476-7A7EB48E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 inovací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82EFB8-D649-4D26-9F9D-1691CD5F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Proč?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56830A-FFDB-4252-A815-6ADD231E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0F674161-025E-4406-A6A2-21C0556F1677}"/>
              </a:ext>
            </a:extLst>
          </p:cNvPr>
          <p:cNvSpPr txBox="1">
            <a:spLocks/>
          </p:cNvSpPr>
          <p:nvPr/>
        </p:nvSpPr>
        <p:spPr>
          <a:xfrm>
            <a:off x="116157" y="2234878"/>
            <a:ext cx="2194561" cy="13949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524305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2"/>
              </a:buClr>
              <a:buSzPct val="90000"/>
              <a:buFontTx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432000" algn="l" defTabSz="1524305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432000" algn="l" defTabSz="1524305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432000" algn="l" defTabSz="1524305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0" indent="-432000" algn="l" defTabSz="1524305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1838" indent="-381076" algn="l" defTabSz="1524305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3991" indent="-381076" algn="l" defTabSz="1524305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6143" indent="-381076" algn="l" defTabSz="1524305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8295" indent="-381076" algn="l" defTabSz="1524305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1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1800" dirty="0"/>
              <a:t>přehlédnutých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1800" dirty="0"/>
              <a:t>ignorovaných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1800" dirty="0"/>
              <a:t>zapomenutých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1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1800" dirty="0"/>
          </a:p>
          <a:p>
            <a:pPr marL="49530">
              <a:lnSpc>
                <a:spcPct val="120000"/>
              </a:lnSpc>
              <a:spcBef>
                <a:spcPts val="0"/>
              </a:spcBef>
              <a:defRPr/>
            </a:pPr>
            <a:endParaRPr lang="cs-CZ" sz="1800" dirty="0"/>
          </a:p>
          <a:p>
            <a:pPr marL="49530">
              <a:lnSpc>
                <a:spcPct val="120000"/>
              </a:lnSpc>
              <a:spcBef>
                <a:spcPts val="0"/>
              </a:spcBef>
              <a:defRPr/>
            </a:pPr>
            <a:endParaRPr lang="cs-CZ" sz="1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1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18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C884A3B-02B3-459D-B0E6-4355A90B9559}"/>
              </a:ext>
            </a:extLst>
          </p:cNvPr>
          <p:cNvSpPr txBox="1">
            <a:spLocks/>
          </p:cNvSpPr>
          <p:nvPr/>
        </p:nvSpPr>
        <p:spPr>
          <a:xfrm>
            <a:off x="4112323" y="1489680"/>
            <a:ext cx="2295802" cy="2470184"/>
          </a:xfrm>
          <a:prstGeom prst="rect">
            <a:avLst/>
          </a:prstGeom>
        </p:spPr>
        <p:txBody>
          <a:bodyPr/>
          <a:lstStyle>
            <a:lvl1pPr marL="0" indent="0" algn="l" defTabSz="1524305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2"/>
              </a:buClr>
              <a:buSzPct val="90000"/>
              <a:buFontTx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432000" algn="l" defTabSz="1524305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432000" algn="l" defTabSz="1524305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432000" algn="l" defTabSz="1524305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0" indent="-432000" algn="l" defTabSz="1524305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1838" indent="-381076" algn="l" defTabSz="1524305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3991" indent="-381076" algn="l" defTabSz="1524305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6143" indent="-381076" algn="l" defTabSz="1524305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8295" indent="-381076" algn="l" defTabSz="1524305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cs-CZ" sz="2400" dirty="0"/>
              <a:t>spojeních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2400" dirty="0"/>
              <a:t>myšlenkách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2400" dirty="0"/>
              <a:t>představách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2400" dirty="0"/>
              <a:t>názorech</a:t>
            </a:r>
          </a:p>
          <a:p>
            <a:endParaRPr lang="cs-CZ" sz="2400" dirty="0"/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D4317906-1BD9-40D5-89C3-FD7417EBE74B}"/>
              </a:ext>
            </a:extLst>
          </p:cNvPr>
          <p:cNvGrpSpPr/>
          <p:nvPr/>
        </p:nvGrpSpPr>
        <p:grpSpPr>
          <a:xfrm>
            <a:off x="1812318" y="1984636"/>
            <a:ext cx="2194561" cy="1480271"/>
            <a:chOff x="8891739" y="4969216"/>
            <a:chExt cx="1564867" cy="1493691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3C6EB8C-8A80-4EDC-8790-540841E7BA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1739" y="5473272"/>
              <a:ext cx="1512168" cy="504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2B11D30F-5287-490E-AFA1-A6541F4E0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4438" y="5925507"/>
              <a:ext cx="1512168" cy="504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9BEEA580-A0D5-46F7-84A6-425307AA2535}"/>
                </a:ext>
              </a:extLst>
            </p:cNvPr>
            <p:cNvCxnSpPr>
              <a:cxnSpLocks/>
            </p:cNvCxnSpPr>
            <p:nvPr/>
          </p:nvCxnSpPr>
          <p:spPr>
            <a:xfrm>
              <a:off x="8944438" y="6462096"/>
              <a:ext cx="151216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21FCD55C-7AF8-4A90-90DE-100F80C3D8C6}"/>
                </a:ext>
              </a:extLst>
            </p:cNvPr>
            <p:cNvCxnSpPr>
              <a:cxnSpLocks/>
            </p:cNvCxnSpPr>
            <p:nvPr/>
          </p:nvCxnSpPr>
          <p:spPr>
            <a:xfrm>
              <a:off x="8891739" y="5977328"/>
              <a:ext cx="151216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9489E61-8D01-4FB6-8859-FD68A3EF629C}"/>
                </a:ext>
              </a:extLst>
            </p:cNvPr>
            <p:cNvCxnSpPr>
              <a:cxnSpLocks/>
            </p:cNvCxnSpPr>
            <p:nvPr/>
          </p:nvCxnSpPr>
          <p:spPr>
            <a:xfrm>
              <a:off x="8944438" y="5523503"/>
              <a:ext cx="1512168" cy="45382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280E92D4-CB09-4327-A951-84CFBF3AB5BD}"/>
                </a:ext>
              </a:extLst>
            </p:cNvPr>
            <p:cNvCxnSpPr>
              <a:cxnSpLocks/>
            </p:cNvCxnSpPr>
            <p:nvPr/>
          </p:nvCxnSpPr>
          <p:spPr>
            <a:xfrm>
              <a:off x="8891739" y="5985001"/>
              <a:ext cx="1512168" cy="45382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394422E7-9D96-48C4-ABC3-A4694E40BD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8945" y="4969216"/>
              <a:ext cx="1454962" cy="14936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B599336-9B53-41EE-BCC6-7D2AD812A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8945" y="5477110"/>
              <a:ext cx="1507661" cy="98579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" descr="C:\Documents and Settings\Jerry\Plocha\FFX DOWN\innovation.jpg">
            <a:extLst>
              <a:ext uri="{FF2B5EF4-FFF2-40B4-BE49-F238E27FC236}">
                <a16:creationId xmlns:a16="http://schemas.microsoft.com/office/drawing/2014/main" id="{9E48834A-102A-4FC0-A898-06A6E638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6" y="930654"/>
            <a:ext cx="5888100" cy="456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952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98C7CC-944B-4200-AD2A-F3AA7829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1DB8CE-8A71-471F-9013-3F44BECB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6" name="Bublinový popisek: se šipkou nahoru 5">
            <a:extLst>
              <a:ext uri="{FF2B5EF4-FFF2-40B4-BE49-F238E27FC236}">
                <a16:creationId xmlns:a16="http://schemas.microsoft.com/office/drawing/2014/main" id="{238FBC52-EBDD-4389-BD7A-C99AA00C60C5}"/>
              </a:ext>
            </a:extLst>
          </p:cNvPr>
          <p:cNvSpPr/>
          <p:nvPr/>
        </p:nvSpPr>
        <p:spPr>
          <a:xfrm>
            <a:off x="477" y="104952"/>
            <a:ext cx="12191048" cy="3028627"/>
          </a:xfrm>
          <a:prstGeom prst="upArrowCallout">
            <a:avLst>
              <a:gd name="adj1" fmla="val 19307"/>
              <a:gd name="adj2" fmla="val 37453"/>
              <a:gd name="adj3" fmla="val 29981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320" dirty="0"/>
              <a:t>Podniková ekonomika - inovace</a:t>
            </a:r>
          </a:p>
        </p:txBody>
      </p:sp>
      <p:sp>
        <p:nvSpPr>
          <p:cNvPr id="7" name="Bublinový popisek: se šipkou dolů 6">
            <a:extLst>
              <a:ext uri="{FF2B5EF4-FFF2-40B4-BE49-F238E27FC236}">
                <a16:creationId xmlns:a16="http://schemas.microsoft.com/office/drawing/2014/main" id="{468BB155-75D8-4548-9A49-D47D826215E5}"/>
              </a:ext>
            </a:extLst>
          </p:cNvPr>
          <p:cNvSpPr/>
          <p:nvPr/>
        </p:nvSpPr>
        <p:spPr>
          <a:xfrm>
            <a:off x="477" y="3133579"/>
            <a:ext cx="12191048" cy="2373923"/>
          </a:xfrm>
          <a:prstGeom prst="downArrowCallout">
            <a:avLst>
              <a:gd name="adj1" fmla="val 22321"/>
              <a:gd name="adj2" fmla="val 46429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/>
              <a:t>Managment inovací</a:t>
            </a:r>
          </a:p>
        </p:txBody>
      </p:sp>
    </p:spTree>
    <p:extLst>
      <p:ext uri="{BB962C8B-B14F-4D97-AF65-F5344CB8AC3E}">
        <p14:creationId xmlns:p14="http://schemas.microsoft.com/office/powerpoint/2010/main" val="718938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113D9B-4AB7-4B38-A4DA-4B9EC1EF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Zavádění inovací - rizika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0FB3F3-8E45-487A-ABAD-50E46C38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Podnik se bez inovací neobejde. Jsou potřebné z hlediska budoucího růstu podniku (dobrovolná a nedobrovolná inovace), ale současně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realizačně obtížné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nákladné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časově náročné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3488AD-1594-473C-B408-B504E927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813CAA-CF4B-4127-A3F2-98A97548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43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EDF6981-D7D5-4FD6-B556-9915CEA7C005}"/>
              </a:ext>
            </a:extLst>
          </p:cNvPr>
          <p:cNvSpPr txBox="1"/>
          <p:nvPr/>
        </p:nvSpPr>
        <p:spPr>
          <a:xfrm>
            <a:off x="5025548" y="4892193"/>
            <a:ext cx="214090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40" dirty="0"/>
              <a:t>Učící se křivka</a:t>
            </a:r>
          </a:p>
        </p:txBody>
      </p:sp>
    </p:spTree>
    <p:extLst>
      <p:ext uri="{BB962C8B-B14F-4D97-AF65-F5344CB8AC3E}">
        <p14:creationId xmlns:p14="http://schemas.microsoft.com/office/powerpoint/2010/main" val="2863025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E7609-B20F-4B93-A1CD-86967973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Zavádění inovací - rizika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61AA8C-9AD3-4EDE-9DB9-2011D66C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5F929B-767B-4D6F-8F84-C9823C0E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44</a:t>
            </a:fld>
            <a:endParaRPr lang="cs-CZ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2C22B530-4130-49F3-8D9C-C26212B780C5}"/>
              </a:ext>
            </a:extLst>
          </p:cNvPr>
          <p:cNvGrpSpPr/>
          <p:nvPr/>
        </p:nvGrpSpPr>
        <p:grpSpPr>
          <a:xfrm>
            <a:off x="1879980" y="1816208"/>
            <a:ext cx="7269310" cy="3736337"/>
            <a:chOff x="3245058" y="2647146"/>
            <a:chExt cx="7837783" cy="3501599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2971AE7F-1AEB-4850-8DF0-B2DD7A502C47}"/>
                </a:ext>
              </a:extLst>
            </p:cNvPr>
            <p:cNvCxnSpPr/>
            <p:nvPr/>
          </p:nvCxnSpPr>
          <p:spPr>
            <a:xfrm>
              <a:off x="5034169" y="5715000"/>
              <a:ext cx="6048672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055EF96F-4486-4411-ABDF-2CC028DFCE4F}"/>
                </a:ext>
              </a:extLst>
            </p:cNvPr>
            <p:cNvCxnSpPr/>
            <p:nvPr/>
          </p:nvCxnSpPr>
          <p:spPr>
            <a:xfrm flipV="1">
              <a:off x="5034169" y="2970312"/>
              <a:ext cx="0" cy="274468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8068FCD-A14C-4648-9661-618BC7BA66E3}"/>
                </a:ext>
              </a:extLst>
            </p:cNvPr>
            <p:cNvSpPr txBox="1"/>
            <p:nvPr/>
          </p:nvSpPr>
          <p:spPr>
            <a:xfrm>
              <a:off x="3245058" y="4058816"/>
              <a:ext cx="1634008" cy="328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80" dirty="0"/>
                <a:t>výkon/prodej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991CCEA1-1469-46E2-A057-7074F6365461}"/>
                </a:ext>
              </a:extLst>
            </p:cNvPr>
            <p:cNvSpPr txBox="1"/>
            <p:nvPr/>
          </p:nvSpPr>
          <p:spPr>
            <a:xfrm>
              <a:off x="7764791" y="5819923"/>
              <a:ext cx="587429" cy="328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80" dirty="0"/>
                <a:t>čas</a:t>
              </a: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A6AFBD1C-9648-4135-93FA-F7CED9441ECE}"/>
                </a:ext>
              </a:extLst>
            </p:cNvPr>
            <p:cNvCxnSpPr/>
            <p:nvPr/>
          </p:nvCxnSpPr>
          <p:spPr>
            <a:xfrm>
              <a:off x="5034169" y="4562872"/>
              <a:ext cx="1141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ADE1EF56-AEE0-40D0-930D-281F9CAAF44D}"/>
                </a:ext>
              </a:extLst>
            </p:cNvPr>
            <p:cNvCxnSpPr/>
            <p:nvPr/>
          </p:nvCxnSpPr>
          <p:spPr>
            <a:xfrm>
              <a:off x="6175209" y="4562872"/>
              <a:ext cx="708620" cy="5040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CF4BA55-1FAA-476C-9DAA-0B96B67E6F12}"/>
                </a:ext>
              </a:extLst>
            </p:cNvPr>
            <p:cNvCxnSpPr/>
            <p:nvPr/>
          </p:nvCxnSpPr>
          <p:spPr>
            <a:xfrm flipV="1">
              <a:off x="6883829" y="5066925"/>
              <a:ext cx="397086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30AF5065-760D-44C0-995C-57BEB691142F}"/>
                </a:ext>
              </a:extLst>
            </p:cNvPr>
            <p:cNvCxnSpPr/>
            <p:nvPr/>
          </p:nvCxnSpPr>
          <p:spPr>
            <a:xfrm flipV="1">
              <a:off x="7280915" y="3698773"/>
              <a:ext cx="1152128" cy="13681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FB0687E4-026C-4CE5-92BF-9F527634A3E5}"/>
                </a:ext>
              </a:extLst>
            </p:cNvPr>
            <p:cNvCxnSpPr/>
            <p:nvPr/>
          </p:nvCxnSpPr>
          <p:spPr>
            <a:xfrm>
              <a:off x="8433043" y="3698776"/>
              <a:ext cx="17891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E24BFD43-01FF-4C93-AD6E-5E988D6D71F6}"/>
                </a:ext>
              </a:extLst>
            </p:cNvPr>
            <p:cNvSpPr txBox="1"/>
            <p:nvPr/>
          </p:nvSpPr>
          <p:spPr>
            <a:xfrm>
              <a:off x="5499206" y="3235808"/>
              <a:ext cx="1352004" cy="5711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80" dirty="0"/>
                <a:t>Zavedení inovace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BEF4C19A-94C2-42FF-81B3-479724256FC7}"/>
                </a:ext>
              </a:extLst>
            </p:cNvPr>
            <p:cNvSpPr txBox="1"/>
            <p:nvPr/>
          </p:nvSpPr>
          <p:spPr>
            <a:xfrm>
              <a:off x="7016092" y="2647146"/>
              <a:ext cx="2471483" cy="5711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80" dirty="0"/>
                <a:t>„rušení starého zavedeného pořádku“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A96F4E5D-D433-4E42-98B1-08A7AB7CFD4A}"/>
                </a:ext>
              </a:extLst>
            </p:cNvPr>
            <p:cNvSpPr txBox="1"/>
            <p:nvPr/>
          </p:nvSpPr>
          <p:spPr>
            <a:xfrm>
              <a:off x="7964320" y="5061781"/>
              <a:ext cx="2016224" cy="5711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80" dirty="0"/>
                <a:t>učení se, přijetí inovace</a:t>
              </a:r>
            </a:p>
          </p:txBody>
        </p:sp>
        <p:sp>
          <p:nvSpPr>
            <p:cNvPr id="18" name="Šipka dolů 25">
              <a:extLst>
                <a:ext uri="{FF2B5EF4-FFF2-40B4-BE49-F238E27FC236}">
                  <a16:creationId xmlns:a16="http://schemas.microsoft.com/office/drawing/2014/main" id="{85A36853-B9CA-41D6-83AB-52F371125F23}"/>
                </a:ext>
              </a:extLst>
            </p:cNvPr>
            <p:cNvSpPr/>
            <p:nvPr/>
          </p:nvSpPr>
          <p:spPr>
            <a:xfrm>
              <a:off x="5959185" y="4058816"/>
              <a:ext cx="432048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40"/>
            </a:p>
          </p:txBody>
        </p: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B096842B-DD84-49CB-AA6C-9370390A186C}"/>
                </a:ext>
              </a:extLst>
            </p:cNvPr>
            <p:cNvCxnSpPr>
              <a:stCxn id="17" idx="1"/>
            </p:cNvCxnSpPr>
            <p:nvPr/>
          </p:nvCxnSpPr>
          <p:spPr>
            <a:xfrm flipH="1" flipV="1">
              <a:off x="7202506" y="5103842"/>
              <a:ext cx="761814" cy="2434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812F4059-6A19-4C79-B509-F7DEE55DC8F0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6607257" y="3218258"/>
              <a:ext cx="1644578" cy="15966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871754BE-00F9-4ABB-8B76-C13AC42C007A}"/>
                </a:ext>
              </a:extLst>
            </p:cNvPr>
            <p:cNvCxnSpPr>
              <a:stCxn id="17" idx="0"/>
            </p:cNvCxnSpPr>
            <p:nvPr/>
          </p:nvCxnSpPr>
          <p:spPr>
            <a:xfrm flipH="1" flipV="1">
              <a:off x="7978271" y="4414581"/>
              <a:ext cx="994161" cy="64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2553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89AD9-E3F5-4D0D-9C0C-BA36B184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Nepovedené inovace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179C31-1494-402E-9D05-3DAC6D1D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EEE0D5-E906-449D-8379-ED39B46A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0C9B0-85C2-4EAD-843D-5C87107DA22F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  <p:pic>
        <p:nvPicPr>
          <p:cNvPr id="6" name="Picture 2" descr="C:\Documents and Settings\Jerry\Plocha\dat.jpg">
            <a:extLst>
              <a:ext uri="{FF2B5EF4-FFF2-40B4-BE49-F238E27FC236}">
                <a16:creationId xmlns:a16="http://schemas.microsoft.com/office/drawing/2014/main" id="{FB04B3E3-895E-422C-8CB5-62A3CF0C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42" y="810980"/>
            <a:ext cx="4943623" cy="232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Jerry\Plocha\dribbble_newton.jpg">
            <a:extLst>
              <a:ext uri="{FF2B5EF4-FFF2-40B4-BE49-F238E27FC236}">
                <a16:creationId xmlns:a16="http://schemas.microsoft.com/office/drawing/2014/main" id="{C78985C4-7049-4970-8577-8865684FD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0" y="1501990"/>
            <a:ext cx="3300868" cy="247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Jerry\Plocha\laser.jpg">
            <a:extLst>
              <a:ext uri="{FF2B5EF4-FFF2-40B4-BE49-F238E27FC236}">
                <a16:creationId xmlns:a16="http://schemas.microsoft.com/office/drawing/2014/main" id="{30169373-85AF-4923-9C67-27DCA490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76" y="394178"/>
            <a:ext cx="3104568" cy="231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Jerry\Plocha\betamax.jpg">
            <a:extLst>
              <a:ext uri="{FF2B5EF4-FFF2-40B4-BE49-F238E27FC236}">
                <a16:creationId xmlns:a16="http://schemas.microsoft.com/office/drawing/2014/main" id="{86612BC4-6B57-4FC3-915D-1C9BFD09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19" y="3556994"/>
            <a:ext cx="3916982" cy="268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Jerry\Plocha\FFX DOWN\chrome-evolution.png">
            <a:extLst>
              <a:ext uri="{FF2B5EF4-FFF2-40B4-BE49-F238E27FC236}">
                <a16:creationId xmlns:a16="http://schemas.microsoft.com/office/drawing/2014/main" id="{D1E3DF26-A382-43F2-8EE7-112D649F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0" y="4811193"/>
            <a:ext cx="2743200" cy="12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Documents and Settings\Jerry\Plocha\FFX DOWN\firefox-evolution1.png">
            <a:extLst>
              <a:ext uri="{FF2B5EF4-FFF2-40B4-BE49-F238E27FC236}">
                <a16:creationId xmlns:a16="http://schemas.microsoft.com/office/drawing/2014/main" id="{BF786C01-338C-4C3E-8570-8B36AFE1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780" y="3246816"/>
            <a:ext cx="2743200" cy="35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657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EBE10-D99B-465B-A0D0-445038C2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Nepovedené inovace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C5AC2DC-4C99-415B-8047-9633784FF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Procesní inovace se týkaly například Vltava </a:t>
            </a:r>
            <a:r>
              <a:rPr lang="cs-CZ" dirty="0" err="1"/>
              <a:t>stores</a:t>
            </a:r>
            <a:r>
              <a:rPr lang="cs-CZ" dirty="0"/>
              <a:t>, </a:t>
            </a:r>
            <a:r>
              <a:rPr lang="cs-CZ" dirty="0" err="1"/>
              <a:t>Mall</a:t>
            </a:r>
            <a:r>
              <a:rPr lang="cs-CZ" dirty="0"/>
              <a:t>, </a:t>
            </a:r>
            <a:r>
              <a:rPr lang="cs-CZ" dirty="0" err="1"/>
              <a:t>cz</a:t>
            </a:r>
            <a:r>
              <a:rPr lang="cs-CZ" dirty="0"/>
              <a:t> a tak daly vzniknout ALZA.cz</a:t>
            </a:r>
          </a:p>
          <a:p>
            <a:r>
              <a:rPr lang="cs-CZ" dirty="0" err="1"/>
              <a:t>Blockbuster</a:t>
            </a:r>
            <a:r>
              <a:rPr lang="cs-CZ" dirty="0"/>
              <a:t>…videopůjčovna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D0CEA0-5C64-491D-B230-D6E35D07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27302D-67B1-4EC1-9976-4E73D43D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F56883-52DF-4E32-8754-D109EAD236AA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5304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4EAB9-B0B3-4D4E-BC1A-D0CDD434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Inovační management - 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94F41-C878-410B-A5AC-50415D70B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Reaktivní – reagujete opožděně na konkurenci/trend v odvětví</a:t>
            </a:r>
          </a:p>
          <a:p>
            <a:r>
              <a:rPr lang="cs-CZ" dirty="0"/>
              <a:t>Rizika a výhody?</a:t>
            </a:r>
          </a:p>
          <a:p>
            <a:endParaRPr lang="cs-CZ" dirty="0"/>
          </a:p>
          <a:p>
            <a:r>
              <a:rPr lang="cs-CZ" dirty="0"/>
              <a:t>Proaktivní – reagujete s předstihem – váš podnik je vůdce</a:t>
            </a:r>
          </a:p>
          <a:p>
            <a:r>
              <a:rPr lang="cs-CZ" dirty="0"/>
              <a:t>Rizika a výhody?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A488DD-1944-4496-B53E-F9231881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BAA664-2707-4820-B020-19A36DD8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7967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56CE5-A13D-47CD-AD18-29CE64BE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pro zavádění inovací v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2F4CF-ECC4-4D10-B5AE-B7F793462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Komunikace – mezi zaměstnanci, se zaměstnanci, napříč celým podnikem, nutno zapojit HR oddělení</a:t>
            </a:r>
          </a:p>
          <a:p>
            <a:r>
              <a:rPr lang="cs-CZ" dirty="0"/>
              <a:t>Podnikové portály – nástroje sloužící k výměně dat (selhání Česká pošta email)</a:t>
            </a:r>
          </a:p>
          <a:p>
            <a:r>
              <a:rPr lang="cs-CZ" dirty="0"/>
              <a:t>Setkání – Inovační kroužky, neformální setkání, sdílení problémů</a:t>
            </a:r>
          </a:p>
          <a:p>
            <a:r>
              <a:rPr lang="cs-CZ" dirty="0"/>
              <a:t>Schránky – pokud příliš náročné, vytvořit prostor pro anonymní a neanonymní návrhy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0F0510-1723-4C2B-AD98-772CA831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C0F1F3-B225-43C1-8E75-0CA2CB09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643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5104F-C85B-45C1-9957-4BCA073C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inovace z hlediska řídícího procesu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4E2D6-54D5-43DA-B1D3-D529BE5A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Průzkum - interního a externího prostředí, signály, hrozby, příležitosti…</a:t>
            </a:r>
          </a:p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Volba-  rozhodnutí, na který signál bude podnik reagovat</a:t>
            </a:r>
          </a:p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Implementace - převedení potenciálu z nové myšlenky na interní nebo externí trh</a:t>
            </a:r>
          </a:p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zisk znalostních zdrojů pro rozvoj inovace - výzkum, vývoj, transfer technologií, klastry… </a:t>
            </a:r>
          </a:p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realizace projektu - v podmínkách deterministických (jistota, alternativa ), stochastických ( riziko, pravděpodobnost ), modely her </a:t>
            </a:r>
          </a:p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uvedení inovace na trh</a:t>
            </a:r>
          </a:p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udržování inovace na trhu</a:t>
            </a:r>
          </a:p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zpětná vazba, učení</a:t>
            </a:r>
          </a:p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variace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7BF553-87B9-4CB0-A19E-AE0CE559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E45815-24B7-4976-B847-5BA15378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06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9056D-2269-4F9F-BAF8-3DF54E54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1DB69-DE6C-407A-B4D9-23FFC85D8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Inovace je nový nebo vylepšený produkt nebo proces (nebo jejich kombinace), který se výrazně liší od předchozích produktů nebo procesů jednotky a který byl zpřístupněn potenciálním uživatelům (produkt) nebo uveden do provozu jednotkou (procesem). </a:t>
            </a:r>
          </a:p>
          <a:p>
            <a:r>
              <a:rPr lang="cs-CZ" dirty="0"/>
              <a:t>OSLO </a:t>
            </a:r>
            <a:r>
              <a:rPr lang="cs-CZ" dirty="0" err="1"/>
              <a:t>Manual</a:t>
            </a:r>
            <a:r>
              <a:rPr lang="cs-CZ" dirty="0"/>
              <a:t> 2018 (4</a:t>
            </a:r>
            <a:r>
              <a:rPr lang="cs-CZ" baseline="30000" dirty="0"/>
              <a:t>th</a:t>
            </a:r>
            <a:r>
              <a:rPr lang="cs-CZ" dirty="0"/>
              <a:t> </a:t>
            </a:r>
            <a:r>
              <a:rPr lang="cs-CZ" dirty="0" err="1"/>
              <a:t>edition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83321E-600D-4A3B-882A-254DAD04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Co?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6C56D0-0105-4FF1-B09A-139A6006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994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E252B-B338-4B80-8664-5CF929B8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 – tržní test, MVP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DAD52-174C-4C2E-BB3B-D144903B4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Kickstarter</a:t>
            </a:r>
            <a:r>
              <a:rPr lang="cs-CZ" dirty="0"/>
              <a:t>, </a:t>
            </a:r>
            <a:r>
              <a:rPr lang="cs-CZ" dirty="0" err="1"/>
              <a:t>startovač</a:t>
            </a:r>
            <a:r>
              <a:rPr lang="cs-CZ" dirty="0"/>
              <a:t>, </a:t>
            </a:r>
            <a:r>
              <a:rPr lang="cs-CZ" dirty="0" err="1"/>
              <a:t>indiegogo</a:t>
            </a:r>
            <a:r>
              <a:rPr lang="cs-CZ" dirty="0"/>
              <a:t>…Den D,…. JIC a inkubátory</a:t>
            </a:r>
          </a:p>
          <a:p>
            <a:endParaRPr lang="cs-CZ" dirty="0"/>
          </a:p>
          <a:p>
            <a:r>
              <a:rPr lang="cs-CZ" dirty="0" err="1"/>
              <a:t>Lean</a:t>
            </a:r>
            <a:r>
              <a:rPr lang="cs-CZ" dirty="0"/>
              <a:t> startup – </a:t>
            </a:r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r>
              <a:rPr lang="cs-CZ" dirty="0"/>
              <a:t>, </a:t>
            </a:r>
            <a:r>
              <a:rPr lang="cs-CZ" dirty="0" err="1"/>
              <a:t>pivotáž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Small</a:t>
            </a:r>
            <a:r>
              <a:rPr lang="cs-CZ" dirty="0"/>
              <a:t> business vs. Startup</a:t>
            </a:r>
          </a:p>
          <a:p>
            <a:endParaRPr lang="cs-CZ" dirty="0"/>
          </a:p>
          <a:p>
            <a:r>
              <a:rPr lang="cs-CZ" dirty="0"/>
              <a:t>Inovační potenciál SME?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1E3945-B2C0-4DAC-911D-B1189E21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F83B08-DD4A-42B8-B868-89C228D6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8843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7EAA4-3BD2-446A-8C59-3EA5D6A8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kroků úspěšného inovování (1-3)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92F0B2-75CA-4050-AD76-246C91505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lnSpc>
                <a:spcPct val="110000"/>
              </a:lnSpc>
              <a:spcBef>
                <a:spcPts val="360"/>
              </a:spcBef>
              <a:buNone/>
            </a:pPr>
            <a:r>
              <a:rPr lang="cs-CZ" sz="2160" dirty="0"/>
              <a:t>1. Formulování silné vize - vize pomůže dokázat, že inovace má smysl, a bude zároveň</a:t>
            </a:r>
          </a:p>
          <a:p>
            <a:pPr marL="72000" indent="0">
              <a:lnSpc>
                <a:spcPct val="110000"/>
              </a:lnSpc>
              <a:spcBef>
                <a:spcPts val="360"/>
              </a:spcBef>
              <a:buNone/>
            </a:pPr>
            <a:r>
              <a:rPr lang="cs-CZ" sz="2160" dirty="0"/>
              <a:t>motivovat ostatní, aby inovátora podpořili. Vize by mela být popsána jednoduše a</a:t>
            </a:r>
          </a:p>
          <a:p>
            <a:pPr marL="72000" indent="0">
              <a:lnSpc>
                <a:spcPct val="110000"/>
              </a:lnSpc>
              <a:spcBef>
                <a:spcPts val="360"/>
              </a:spcBef>
              <a:buNone/>
            </a:pPr>
            <a:r>
              <a:rPr lang="cs-CZ" sz="2160" dirty="0"/>
              <a:t>srozumitelně. Součástí je odůvodnění přínosu inovace a návrh milníku realizace inovace.</a:t>
            </a:r>
          </a:p>
          <a:p>
            <a:pPr marL="72000" indent="0">
              <a:lnSpc>
                <a:spcPct val="110000"/>
              </a:lnSpc>
              <a:spcBef>
                <a:spcPts val="360"/>
              </a:spcBef>
              <a:buNone/>
            </a:pPr>
            <a:r>
              <a:rPr lang="cs-CZ" sz="2160" dirty="0"/>
              <a:t>2. Identifikování stakeholderu – určení lidí, kterých se inovace dotkne. Nejedná se pouze o zaměstnance, ale také o dodavatele, zákazníky, aj.</a:t>
            </a:r>
          </a:p>
          <a:p>
            <a:pPr marL="72000" indent="0">
              <a:lnSpc>
                <a:spcPct val="110000"/>
              </a:lnSpc>
              <a:spcBef>
                <a:spcPts val="360"/>
              </a:spcBef>
              <a:buNone/>
            </a:pPr>
            <a:r>
              <a:rPr lang="cs-CZ" sz="2160" dirty="0"/>
              <a:t>3. Sehnání podpory pro projekt – Inovace je zřídkakdy produktem intelektu výjimečného</a:t>
            </a:r>
          </a:p>
          <a:p>
            <a:pPr marL="72000" indent="0">
              <a:lnSpc>
                <a:spcPct val="110000"/>
              </a:lnSpc>
              <a:spcBef>
                <a:spcPts val="360"/>
              </a:spcBef>
              <a:buNone/>
            </a:pPr>
            <a:r>
              <a:rPr lang="cs-CZ" sz="2160" dirty="0"/>
              <a:t>jedince, proto je potřeba podpora ostatních lidí. Je potřeba technická, politická, finanční a jiné formy podpory, aby mohla být inovace uskutečněna.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F74C58-A48C-40A5-9D7E-0D1F8B7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0FB314-0EB8-4104-A724-F7C1384E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814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A9B75-7D62-4D6E-86AE-01241700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kroků úspěšného inovování (4-5)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129299-A798-42B3-B735-B745EFBAB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dirty="0"/>
              <a:t>4. Příprava obchodního případu - při tvorbě podkladu je důležité jasné vymezit cíle projektu, jeho přínosy pro zákazníky a organizaci, důležité časové body realizace, možné překážky, náklady a další zdroje spojené s implementací.</a:t>
            </a:r>
          </a:p>
          <a:p>
            <a:pPr marL="72000" indent="0">
              <a:buNone/>
            </a:pPr>
            <a:r>
              <a:rPr lang="cs-CZ" dirty="0"/>
              <a:t>5. Mluvit se stakeholdery - vytvořit povědomí o inovaci, vzbuďte zájem stakeholderu a touhu předvedením jejích výhod a požádat účastníky o pomoc na realizaci inovace (resp. princip AIDA - </a:t>
            </a:r>
            <a:r>
              <a:rPr lang="cs-CZ" dirty="0" err="1"/>
              <a:t>Awareness</a:t>
            </a:r>
            <a:r>
              <a:rPr lang="cs-CZ" dirty="0"/>
              <a:t>, </a:t>
            </a:r>
            <a:r>
              <a:rPr lang="cs-CZ" dirty="0" err="1"/>
              <a:t>Interest</a:t>
            </a:r>
            <a:r>
              <a:rPr lang="cs-CZ" dirty="0"/>
              <a:t>, </a:t>
            </a:r>
            <a:r>
              <a:rPr lang="cs-CZ" dirty="0" err="1"/>
              <a:t>Desire</a:t>
            </a:r>
            <a:r>
              <a:rPr lang="cs-CZ" dirty="0"/>
              <a:t>, </a:t>
            </a:r>
            <a:r>
              <a:rPr lang="cs-CZ" dirty="0" err="1"/>
              <a:t>Action</a:t>
            </a:r>
            <a:r>
              <a:rPr lang="cs-CZ" dirty="0"/>
              <a:t>).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89B9B7-CF0F-4775-A7DE-0176BFC5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0C4315-9850-4FD4-ADBA-4CFBBAA3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373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24751-6DA6-4177-92BF-CCB248E9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kroků úspěšného inovování (6-7)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A90DB0-4CB2-4A6B-B14C-DF8C8573F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6. Počítat s odporem – nevyhnutelně budou někteří stakeholdery oponovat myšlence. Je velice pravděpodobné, že při prezentaci myšlenky budou padat oponující argumenty o technické neproveditelnosti, přílišné nákladnosti, velkém riziku, nepřijetí trhem apod. V těchto případech je důležité najít příčinu odporu a určit důležitost argumentu. Následně se musí zvolit vhodná metoda pro co největší omezení odporu. Může být použito přesvědčování pomocí průkazných faktů, zapojení osoby do činnosti na projektu, ale také vyjednávání o podmínkách spolupráce nebo v nejzazším případě direktivní pokyn.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7. Zachovat nadšení pro věc – žádná inovace se neuskuteční ze dne na den a je potřeba věnovat jí čas. Je důležité zachovat si optimismus a víru v úspěch inovace. Toto potvrzuje výrok Josepha </a:t>
            </a:r>
            <a:r>
              <a:rPr lang="cs-CZ" dirty="0" err="1"/>
              <a:t>Schumpetera</a:t>
            </a:r>
            <a:r>
              <a:rPr lang="cs-CZ" dirty="0"/>
              <a:t>: „Za úspěšnou inovací nestojí intelekt, ale vůle.“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705D3A-8F92-400A-A7E8-38926EE8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Jak?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2C82FA-E53D-416D-A22F-0289E86A5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261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E04C8-D60A-420A-B695-B2F4F0AB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a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94C7D-E8D2-4CBC-A213-DA933A486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3B0CC7-50DF-4983-AA2A-B5B9DDCD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Inovace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463D67-8F53-47A3-B0C3-9CDBCFB4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5366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37675-06AE-4DDF-93F1-BF2A8D00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ochrana inovací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8A84A6-0DBB-4A39-8586-952779AC1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Inovace lze chránit – patentová ochrana</a:t>
            </a:r>
          </a:p>
          <a:p>
            <a:r>
              <a:rPr lang="cs-CZ" dirty="0">
                <a:hlinkClick r:id="rId2"/>
              </a:rPr>
              <a:t>https://upv.gov.cz/prumyslova-prava</a:t>
            </a:r>
            <a:endParaRPr lang="cs-CZ" dirty="0"/>
          </a:p>
          <a:p>
            <a:r>
              <a:rPr lang="cs-CZ" dirty="0"/>
              <a:t>Neplést autorská a hospodářská práva</a:t>
            </a:r>
          </a:p>
          <a:p>
            <a:endParaRPr lang="cs-CZ" dirty="0"/>
          </a:p>
          <a:p>
            <a:r>
              <a:rPr lang="cs-CZ" dirty="0"/>
              <a:t>Nově Vaše přihlášky nejsou sledovány…musíte sledovat sami </a:t>
            </a:r>
            <a:r>
              <a:rPr lang="cs-CZ" dirty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DA33ED-4E10-4E9C-8926-41D31230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92037C-6D5D-484F-A4FC-1192C4A0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6787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20A84-0150-4AA0-AB47-E92C3200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PDCA – </a:t>
            </a:r>
            <a:r>
              <a:rPr lang="cs-CZ" dirty="0" err="1"/>
              <a:t>Demmingův</a:t>
            </a:r>
            <a:r>
              <a:rPr lang="cs-CZ" dirty="0"/>
              <a:t> cyklus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7C8C3-15E6-4B69-82AC-DAF118CFC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611" y="2005012"/>
            <a:ext cx="10514779" cy="435133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Plán</a:t>
            </a:r>
            <a:r>
              <a:rPr lang="cs-CZ" dirty="0"/>
              <a:t> Prověřit současnou výkonnost a posoudit případné problémy či omezení procesů. Shromáždit data o hlavních problémech a zaměřit se na hlavní příčiny problémů. Navrhnout možná řešení a naplánovat provedení nejvhodnějšího řešení. </a:t>
            </a:r>
          </a:p>
          <a:p>
            <a:r>
              <a:rPr lang="cs-CZ" b="1" dirty="0"/>
              <a:t>Provedení</a:t>
            </a:r>
            <a:r>
              <a:rPr lang="cs-CZ" dirty="0"/>
              <a:t> Realizace zamýšleného řešení. </a:t>
            </a:r>
          </a:p>
          <a:p>
            <a:r>
              <a:rPr lang="cs-CZ" b="1" dirty="0"/>
              <a:t>Kontrola, měření </a:t>
            </a:r>
            <a:r>
              <a:rPr lang="cs-CZ" dirty="0"/>
              <a:t>Zhodnotit výsledky testu a posoudit, zda bylo plánovaných výsledků dosaženo. Pokud se vyskytnou nějaké problémy, zaměřit se na překážky, které brání zlepšení. </a:t>
            </a:r>
          </a:p>
          <a:p>
            <a:r>
              <a:rPr lang="cs-CZ" b="1" dirty="0"/>
              <a:t>Akce</a:t>
            </a:r>
            <a:r>
              <a:rPr lang="cs-CZ" dirty="0"/>
              <a:t> Na základě otestovaného řešení a vyhodnocení dosaženého zhodnocení rozpracovat konečné řešení tak, aby se stalo kdekoli použitelným trvalým a integrovaným novým přístupem. 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22E392-DFFC-4658-9D85-7C78BA9B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55C646-685F-4801-97B6-468CB26D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56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76A0B9A-5B15-4348-8649-A79742C4A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26" y="0"/>
            <a:ext cx="3606770" cy="20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80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D5687-1889-47E1-ABD1-D902406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94" y="216616"/>
            <a:ext cx="10247040" cy="1360800"/>
          </a:xfrm>
        </p:spPr>
        <p:txBody>
          <a:bodyPr/>
          <a:lstStyle/>
          <a:p>
            <a:r>
              <a:rPr lang="cs-CZ" sz="2880" dirty="0" err="1"/>
              <a:t>Ansoffova</a:t>
            </a:r>
            <a:r>
              <a:rPr lang="cs-CZ" sz="2880" dirty="0"/>
              <a:t> matice - výrobek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EAD1B242-AC0C-4A06-B724-DCCF27DBB2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5894" y="1692193"/>
          <a:ext cx="5409723" cy="34736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3241">
                  <a:extLst>
                    <a:ext uri="{9D8B030D-6E8A-4147-A177-3AD203B41FA5}">
                      <a16:colId xmlns:a16="http://schemas.microsoft.com/office/drawing/2014/main" val="311871592"/>
                    </a:ext>
                  </a:extLst>
                </a:gridCol>
                <a:gridCol w="1803241">
                  <a:extLst>
                    <a:ext uri="{9D8B030D-6E8A-4147-A177-3AD203B41FA5}">
                      <a16:colId xmlns:a16="http://schemas.microsoft.com/office/drawing/2014/main" val="3975208757"/>
                    </a:ext>
                  </a:extLst>
                </a:gridCol>
                <a:gridCol w="1803241">
                  <a:extLst>
                    <a:ext uri="{9D8B030D-6E8A-4147-A177-3AD203B41FA5}">
                      <a16:colId xmlns:a16="http://schemas.microsoft.com/office/drawing/2014/main" val="840006358"/>
                    </a:ext>
                  </a:extLst>
                </a:gridCol>
              </a:tblGrid>
              <a:tr h="9956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u="none" strike="noStrike">
                          <a:effectLst/>
                        </a:rPr>
                        <a:t> 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u="none" strike="noStrike">
                          <a:effectLst/>
                        </a:rPr>
                        <a:t>Existující produkt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u="none" strike="noStrike">
                          <a:effectLst/>
                        </a:rPr>
                        <a:t>Nový produkt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3562876606"/>
                  </a:ext>
                </a:extLst>
              </a:tr>
              <a:tr h="14823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u="none" strike="noStrike">
                          <a:effectLst/>
                        </a:rPr>
                        <a:t>Existující trh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u="none" strike="noStrike" dirty="0">
                          <a:effectLst/>
                        </a:rPr>
                        <a:t>Tržní penetrace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u="none" strike="noStrike">
                          <a:effectLst/>
                        </a:rPr>
                        <a:t>Rozvoj produktu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2324475768"/>
                  </a:ext>
                </a:extLst>
              </a:tr>
              <a:tr h="9956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u="none" strike="noStrike">
                          <a:effectLst/>
                        </a:rPr>
                        <a:t>Nový trh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u="none" strike="noStrike">
                          <a:effectLst/>
                        </a:rPr>
                        <a:t>Rozvoj trhu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u="none" strike="noStrike" dirty="0">
                          <a:effectLst/>
                        </a:rPr>
                        <a:t>Diverzifikace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" marR="4572" marT="4572" marB="0" anchor="ctr"/>
                </a:tc>
                <a:extLst>
                  <a:ext uri="{0D108BD9-81ED-4DB2-BD59-A6C34878D82A}">
                    <a16:rowId xmlns:a16="http://schemas.microsoft.com/office/drawing/2014/main" val="3997651038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942FED-5A58-442D-9490-59D5C530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C81E45-345D-4529-B518-EB246D6E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57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EF3BB9F-011C-42E6-8534-46F9B7677040}"/>
              </a:ext>
            </a:extLst>
          </p:cNvPr>
          <p:cNvSpPr txBox="1"/>
          <p:nvPr/>
        </p:nvSpPr>
        <p:spPr>
          <a:xfrm>
            <a:off x="5827436" y="450092"/>
            <a:ext cx="636456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Tržní penetrace - firma se bude snažit více proniknout s existujícím produktem na existujícím trhu (tržním segmentu). Cílem je zvýšit svůj tržní podíl. Jde o nejméně rizikovou strategii, protože firma může využít stávající zdroje, postupy a kapacity.</a:t>
            </a:r>
          </a:p>
          <a:p>
            <a:r>
              <a:rPr lang="cs-CZ" sz="2000" dirty="0"/>
              <a:t>Rozvoj trhu - zahrnuje hledání dodatečných tržních segmentů nebo regionů. Firma využívá existující produkty a pokud je zvládá produkovat kvalitně, může jít o vhodnou strategii. Je rizikovější než předchozí strategie.</a:t>
            </a:r>
          </a:p>
          <a:p>
            <a:r>
              <a:rPr lang="cs-CZ" sz="2000" dirty="0"/>
              <a:t>Rozvoj produktu - firma inovuje produkt a snaží se ho uplatnit na stávajících trzích. Tato strategie je vhodná, pokud je firma silná v inovacích. Rozvoj nového produktu je rizikovější než předchozí strategie.</a:t>
            </a:r>
          </a:p>
          <a:p>
            <a:r>
              <a:rPr lang="cs-CZ" sz="2000" dirty="0"/>
              <a:t>Diverzifikace - jde o nejrizikovější variantu ze všech čtyř. Podnik musí inovovat stávající výrobek nebo vyvinout nový a uspět s ním na novém trhu.</a:t>
            </a:r>
          </a:p>
        </p:txBody>
      </p:sp>
    </p:spTree>
    <p:extLst>
      <p:ext uri="{BB962C8B-B14F-4D97-AF65-F5344CB8AC3E}">
        <p14:creationId xmlns:p14="http://schemas.microsoft.com/office/powerpoint/2010/main" val="36053054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A5440-EFFA-4C25-A01C-F85E540A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Blue </a:t>
            </a:r>
            <a:r>
              <a:rPr lang="cs-CZ" dirty="0" err="1"/>
              <a:t>ocean</a:t>
            </a:r>
            <a:r>
              <a:rPr lang="cs-CZ" dirty="0"/>
              <a:t> a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ocean</a:t>
            </a:r>
            <a:r>
              <a:rPr lang="cs-CZ" dirty="0"/>
              <a:t> -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560284-96F5-485D-B428-2F25FB39E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Blue </a:t>
            </a:r>
            <a:r>
              <a:rPr lang="cs-CZ" dirty="0" err="1"/>
              <a:t>Ocean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, v překladu strategie modrého oceánu. Jedná se o metodu tvorby obchodní strategie podniku, kterou popsali ve stejnojmenné knize  W. </a:t>
            </a:r>
            <a:r>
              <a:rPr lang="cs-CZ" dirty="0" err="1"/>
              <a:t>Chan</a:t>
            </a:r>
            <a:r>
              <a:rPr lang="cs-CZ" dirty="0"/>
              <a:t> Kim a Renée </a:t>
            </a:r>
            <a:r>
              <a:rPr lang="cs-CZ" dirty="0" err="1"/>
              <a:t>Mauborgne</a:t>
            </a:r>
            <a:r>
              <a:rPr lang="cs-CZ" dirty="0"/>
              <a:t>. Kniha byla vydána poprvé v roce 2005. Blue </a:t>
            </a:r>
            <a:r>
              <a:rPr lang="cs-CZ" dirty="0" err="1"/>
              <a:t>Ocean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je založena na myšlence, že každý podnik může dosahovat vyššího zisku vytvářením nové poptávky v nesoutěžním trhu (tzv. modrém oceánu) mnohem snadněji než soupeřením s konkurencí na existujících trzích.</a:t>
            </a:r>
          </a:p>
          <a:p>
            <a:r>
              <a:rPr lang="cs-CZ" dirty="0"/>
              <a:t>https://www.blueoceanstrategy.com/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AA9B99-8880-4766-A3B9-D7FD82E1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11BBD8-6130-4B35-9B0B-D0C430F6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328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91617-C1EC-46ED-849F-13958D87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Blue </a:t>
            </a:r>
            <a:r>
              <a:rPr lang="cs-CZ" dirty="0" err="1"/>
              <a:t>ocean</a:t>
            </a:r>
            <a:r>
              <a:rPr lang="cs-CZ" dirty="0"/>
              <a:t> a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ocean</a:t>
            </a:r>
            <a:r>
              <a:rPr lang="cs-CZ" dirty="0"/>
              <a:t> -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4B2AC-8063-4009-9032-6A675AB81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Blue </a:t>
            </a:r>
            <a:r>
              <a:rPr lang="cs-CZ" dirty="0" err="1"/>
              <a:t>Ocean</a:t>
            </a:r>
            <a:r>
              <a:rPr lang="cs-CZ" dirty="0"/>
              <a:t> </a:t>
            </a:r>
            <a:r>
              <a:rPr lang="cs-CZ" dirty="0" err="1"/>
              <a:t>Strategy</a:t>
            </a:r>
            <a:endParaRPr lang="cs-CZ" dirty="0"/>
          </a:p>
          <a:p>
            <a:r>
              <a:rPr lang="cs-CZ" dirty="0"/>
              <a:t>•Koncept, který vytvořila dvojice profesorů W. </a:t>
            </a:r>
            <a:r>
              <a:rPr lang="cs-CZ" dirty="0" err="1"/>
              <a:t>ChanKim</a:t>
            </a:r>
            <a:r>
              <a:rPr lang="cs-CZ" dirty="0"/>
              <a:t> a Renné </a:t>
            </a:r>
            <a:r>
              <a:rPr lang="cs-CZ" dirty="0" err="1"/>
              <a:t>Mauborg</a:t>
            </a:r>
            <a:r>
              <a:rPr lang="cs-CZ" dirty="0"/>
              <a:t> v roce 2005</a:t>
            </a:r>
          </a:p>
          <a:p>
            <a:r>
              <a:rPr lang="cs-CZ" dirty="0"/>
              <a:t>•Modrý oceán představuje nový tržní prostor.</a:t>
            </a:r>
          </a:p>
          <a:p>
            <a:r>
              <a:rPr lang="cs-CZ" dirty="0"/>
              <a:t>•Některé modré oceány mohou být vytvořeny mimo hranice existujících odvětví, většina je jich nalezena uvnitř rudých oceánů.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BDA6D9-F419-4E85-B244-3C649BF1E7C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OceanStrategy</a:t>
            </a:r>
            <a:endParaRPr lang="cs-CZ" dirty="0"/>
          </a:p>
          <a:p>
            <a:r>
              <a:rPr lang="cs-CZ" dirty="0"/>
              <a:t>•U rudých oceánů jsou pevně vymezené hranice jednotlivých odvětví, tak jsou přijímané a také jsou všem účastníkům známá konkurenční pravidla hry.</a:t>
            </a:r>
          </a:p>
          <a:p>
            <a:r>
              <a:rPr lang="cs-CZ" dirty="0"/>
              <a:t>•Firmy se snaží o získání většího tržního podílu než jejich konkurence.</a:t>
            </a:r>
          </a:p>
          <a:p>
            <a:r>
              <a:rPr lang="cs-CZ" dirty="0"/>
              <a:t>•Tržní prostor je ale rychle zaplňován a tím se snižují i vyhlídky zisku a růstu. Jednotlivé výrobky se stávají zaměnitelné a oceán je zbarven konkurencí do ruda.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D1632D-E36A-4B92-B351-CD3B27C03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75DCC3-4F49-4104-B1E5-99E5A700C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F56883-52DF-4E32-8754-D109EAD236AA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30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23EBD-FDDD-4AEB-9971-F8E12CEE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FD74F-954D-4699-A803-C216C0168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Nebo definice dle ISO 56000:2020 - Innovation management</a:t>
            </a:r>
          </a:p>
          <a:p>
            <a:r>
              <a:rPr lang="cs-CZ" dirty="0"/>
              <a:t>nový nebo změněný subjekt, realizace nebo přerozdělení hodnoty</a:t>
            </a:r>
          </a:p>
          <a:p>
            <a:r>
              <a:rPr lang="cs-CZ" dirty="0"/>
              <a:t>Poznámka 1: Novinka a hodnota jsou relativní a určené vnímáním organizace a příslušných zúčastněných stran.</a:t>
            </a:r>
          </a:p>
          <a:p>
            <a:r>
              <a:rPr lang="cs-CZ" dirty="0"/>
              <a:t>Poznámka 2: Inovací může být produkt, služba, proces, model, metoda atd.</a:t>
            </a:r>
          </a:p>
          <a:p>
            <a:r>
              <a:rPr lang="cs-CZ" dirty="0"/>
              <a:t>Poznámka 3: Inovace je výsledek. Slovo „inovace“ někdy označuje činnosti nebo procesy vedoucí k inovacím nebo k nim zaměřené. Pokud se v tomto smyslu používá „inovace“, měla by se vždy používat s nějakou formou kvalifikátoru, např. „Inovační aktivity“.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3B9526-CADE-4FA6-878D-E5249A3B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Co?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83C117-0B49-4384-B977-C947F6D4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4263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614A6-C0F9-48DC-AA30-C707838F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problému 5 </a:t>
            </a:r>
            <a:r>
              <a:rPr lang="cs-CZ" dirty="0" err="1"/>
              <a:t>Why</a:t>
            </a:r>
            <a:r>
              <a:rPr lang="cs-CZ" dirty="0"/>
              <a:t>? (WIKI) – procesní 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187B8-7F27-4527-B864-AF7A624AC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80" y="1759789"/>
            <a:ext cx="10247040" cy="437821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1600" dirty="0"/>
              <a:t>Vlastní ptaní se "5krát proč?" připomíná dialog dítěte s rodičem.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kolo otázek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    otázka: Tati, proč to auto nejede?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    odpověď: Protože nemá benzín.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kolo otázek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    otázka: A proč nemá benzín?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    odpověď: Protože jsem ho zapomněl koupit.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kolo otázek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    otázka: A proč jsi ho zapomněl koupit?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    odpověď : Protože jsem nevěděl, že nám dochází.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kolo otázek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    otázka: A proč jsi nevěděl že nám dochází?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    odpověď: Protože je tma a nevidím na palivoměr.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kolo otázek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    otázka: A proč nevidíš na palivoměr?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        odpověď: Protože jsem nevyměnil prasklou osvětlovací žárovku v přístrojové desce.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07F498-1138-448F-9818-EDDC880D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F19DC0-4AD9-4B78-B13D-C97EEE3A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156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A1242-1831-4025-8042-8CAC9E25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TOC – procesní 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8650B5-BED9-4A20-A05E-2B3575B1D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cs-CZ" dirty="0"/>
              <a:t>Za předpokladu, že cíl systému byl formulován a jeho měření definována, kroky jsou:</a:t>
            </a:r>
          </a:p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     Určete omezení systému.</a:t>
            </a:r>
          </a:p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     Rozhodněte, jak více a lépe využít omezení systému.</a:t>
            </a:r>
          </a:p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     Všechno ostatní podřiďte výše uvedeným rozhodnutím.</a:t>
            </a:r>
          </a:p>
          <a:p>
            <a:pPr marL="445770" indent="-445770">
              <a:lnSpc>
                <a:spcPct val="120000"/>
              </a:lnSpc>
              <a:spcBef>
                <a:spcPts val="360"/>
              </a:spcBef>
              <a:buFont typeface="+mj-lt"/>
              <a:buAutoNum type="arabicPeriod"/>
            </a:pPr>
            <a:r>
              <a:rPr lang="cs-CZ" dirty="0"/>
              <a:t>     Zmírněte omezení systému.</a:t>
            </a:r>
          </a:p>
          <a:p>
            <a:pPr>
              <a:lnSpc>
                <a:spcPct val="120000"/>
              </a:lnSpc>
              <a:spcBef>
                <a:spcPts val="360"/>
              </a:spcBef>
            </a:pPr>
            <a:endParaRPr lang="cs-CZ" dirty="0"/>
          </a:p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cs-CZ" dirty="0"/>
              <a:t>Varování! Pokud bylo v předchozích krocích omezení porušeno, vraťte se ke kroku 1, ale nedovolte, aby setrvačnost způsobila omezení systému. 978-0-88427-178-9. ISBN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50E112-E01A-4133-8D60-76ED89F6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7F14F0-DE2C-4FDD-95C8-1EA101BE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4660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50C5F-BAA9-494F-9067-810452F2B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TQM proces i výrobek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57EC29-2947-4D07-BA30-28D3B8375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"/>
              </a:spcBef>
            </a:pPr>
            <a:r>
              <a:rPr lang="cs-CZ" dirty="0"/>
              <a:t>TQM (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Management), zpravidla se nepřekládá a používá se zkratka TQM, je velmi komplexní metoda řízení, která klade důraz na řízení kvality ve všech dimenzích života organizace. Překračuje tak rámec řízení kvality a stává se i metodou strategického řízení a manažerskou filozofií pro veškeré konání organizace. Existuje celá řada různých forem a výkladů TQM.</a:t>
            </a:r>
          </a:p>
          <a:p>
            <a:pPr>
              <a:lnSpc>
                <a:spcPct val="120000"/>
              </a:lnSpc>
              <a:spcBef>
                <a:spcPts val="120"/>
              </a:spcBef>
            </a:pPr>
            <a:endParaRPr lang="cs-CZ" dirty="0"/>
          </a:p>
          <a:p>
            <a:pPr marL="342900" indent="-342900">
              <a:lnSpc>
                <a:spcPct val="12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cs-CZ" dirty="0" err="1"/>
              <a:t>Kaizen</a:t>
            </a:r>
            <a:r>
              <a:rPr lang="cs-CZ" dirty="0"/>
              <a:t> – idea, že je nutné kontinuálně zlepšovat procesy, jasně je popsat, změřit a zajistit jejich opakovatelnost</a:t>
            </a:r>
          </a:p>
          <a:p>
            <a:pPr marL="342900" indent="-342900">
              <a:lnSpc>
                <a:spcPct val="12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cs-CZ" dirty="0" err="1"/>
              <a:t>Atarimae</a:t>
            </a:r>
            <a:r>
              <a:rPr lang="cs-CZ" dirty="0"/>
              <a:t> </a:t>
            </a:r>
            <a:r>
              <a:rPr lang="cs-CZ" dirty="0" err="1"/>
              <a:t>Hinshitsu</a:t>
            </a:r>
            <a:r>
              <a:rPr lang="cs-CZ" dirty="0"/>
              <a:t> – idea, že věci budou fungovat tak, jak se předpokládá (nůž bude řezat)</a:t>
            </a:r>
          </a:p>
          <a:p>
            <a:pPr marL="342900" indent="-342900">
              <a:lnSpc>
                <a:spcPct val="12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cs-CZ" dirty="0"/>
              <a:t>K tomu </a:t>
            </a:r>
            <a:r>
              <a:rPr lang="cs-CZ" dirty="0" err="1"/>
              <a:t>poka</a:t>
            </a:r>
            <a:r>
              <a:rPr lang="cs-CZ" dirty="0"/>
              <a:t> </a:t>
            </a:r>
            <a:r>
              <a:rPr lang="cs-CZ" dirty="0" err="1"/>
              <a:t>yoke</a:t>
            </a:r>
            <a:r>
              <a:rPr lang="cs-CZ" dirty="0"/>
              <a:t>…</a:t>
            </a:r>
          </a:p>
          <a:p>
            <a:pPr marL="342900" indent="-342900">
              <a:lnSpc>
                <a:spcPct val="12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cs-CZ" dirty="0" err="1"/>
              <a:t>Kansei</a:t>
            </a:r>
            <a:r>
              <a:rPr lang="cs-CZ" dirty="0"/>
              <a:t> – idea, že zkoumání, jak zákazník používá produkt, vede ke zlepšení produktu</a:t>
            </a:r>
          </a:p>
          <a:p>
            <a:pPr marL="342900" indent="-342900">
              <a:lnSpc>
                <a:spcPct val="12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cs-CZ" dirty="0" err="1"/>
              <a:t>Miryokuteki</a:t>
            </a:r>
            <a:r>
              <a:rPr lang="cs-CZ" dirty="0"/>
              <a:t> </a:t>
            </a:r>
            <a:r>
              <a:rPr lang="cs-CZ" dirty="0" err="1"/>
              <a:t>Hinshitsu</a:t>
            </a:r>
            <a:r>
              <a:rPr lang="cs-CZ" dirty="0"/>
              <a:t> – idea, že věci musí mít estetickou kvalitu (vzhled nástroje musí přinášet jeho uživateli potěšení i ergonomii)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B4BB087-79CD-40A7-826D-72486A03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A41ABA-BAF1-4BBF-B473-CDB9BCB8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5579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C1F0A-0C58-4449-8F1E-12FD6AC2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 – proces i výrobek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9BE41-A775-457B-8D3C-BDCC996B3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Kaizen</a:t>
            </a:r>
            <a:r>
              <a:rPr lang="cs-CZ" dirty="0"/>
              <a:t> je metoda postupného zlepšování založená na kulturních tradicích Japonska (samo slovo </a:t>
            </a:r>
            <a:r>
              <a:rPr lang="cs-CZ" dirty="0" err="1"/>
              <a:t>kaizen</a:t>
            </a:r>
            <a:r>
              <a:rPr lang="cs-CZ" dirty="0"/>
              <a:t> pochází z japonštiny). Zlepšování se zaměřuje na postupné optimalizování procesů a pracovních postupů, zvyšování kvality a snižování zmetkovitosti, úspory materiálu a času vedoucí ke snižování nákladů nebo na bezpečnost práce a snižování úrazovosti na pracovišti.</a:t>
            </a:r>
          </a:p>
          <a:p>
            <a:endParaRPr lang="cs-CZ" dirty="0"/>
          </a:p>
          <a:p>
            <a:r>
              <a:rPr lang="cs-CZ" dirty="0"/>
              <a:t>Podstatou metody je zapojení mnoha pracovníků z daného organizačního útvaru, od řadových po manažery. Účastnit se může kdokoli, všichni mohou přicházet s nápady na zlepšení, které jsou kolektivně diskutovány.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1A2C7E-1324-4003-AD2B-CD6A9A38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87C21C-F590-4CD4-82F3-8C6419BF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5897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63FDA-55E0-49FF-8D5D-5C1D8359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5S Procesní inovace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FE0103-8C62-4D43-82C8-6C6E88D5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Principy popsány Benjaminem Franklinem od roku 1732 v příběhu Chudý Richard aneb Cesta k blahobytu – jádro a základy tedy vznikly v USA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Rozvíjeno a zejména zavedeno ve větším rozsahu v Japonsku po roce 1945 jako Toyota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(od roku 1948)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V rámci globalizace převáděno do celého světa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Pojmenováno v roce 1988 jako LEAN </a:t>
            </a:r>
            <a:r>
              <a:rPr lang="cs-CZ" dirty="0" err="1"/>
              <a:t>Production</a:t>
            </a:r>
            <a:endParaRPr lang="cs-CZ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Zamezení MUDA (plýtvání)</a:t>
            </a:r>
          </a:p>
          <a:p>
            <a:pPr algn="ctr">
              <a:lnSpc>
                <a:spcPct val="120000"/>
              </a:lnSpc>
            </a:pPr>
            <a:r>
              <a:rPr lang="cs-CZ" i="1" dirty="0"/>
              <a:t>Náklady + Zisk = Cena</a:t>
            </a:r>
            <a:endParaRPr lang="cs-CZ" dirty="0"/>
          </a:p>
          <a:p>
            <a:pPr algn="ctr">
              <a:lnSpc>
                <a:spcPct val="120000"/>
              </a:lnSpc>
            </a:pPr>
            <a:r>
              <a:rPr lang="cs-CZ" dirty="0"/>
              <a:t>mění na:</a:t>
            </a:r>
            <a:br>
              <a:rPr lang="cs-CZ" dirty="0"/>
            </a:br>
            <a:r>
              <a:rPr lang="cs-CZ" i="1" dirty="0"/>
              <a:t>Cena - Náklady = Zisk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86206B8-7D19-45CF-8315-A6026D93C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01" y="3205212"/>
            <a:ext cx="2473915" cy="30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862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Plýtvání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MUDA</a:t>
            </a:r>
          </a:p>
          <a:p>
            <a:pPr lvl="1"/>
            <a:r>
              <a:rPr lang="cs-CZ" dirty="0"/>
              <a:t>Plýtvání…</a:t>
            </a:r>
          </a:p>
          <a:p>
            <a:r>
              <a:rPr lang="cs-CZ" dirty="0"/>
              <a:t>MURA</a:t>
            </a:r>
          </a:p>
          <a:p>
            <a:pPr lvl="1"/>
            <a:r>
              <a:rPr lang="cs-CZ" dirty="0"/>
              <a:t>Nevyváženost, nerovnoměrnost…</a:t>
            </a:r>
          </a:p>
          <a:p>
            <a:r>
              <a:rPr lang="cs-CZ" dirty="0"/>
              <a:t>MURI</a:t>
            </a:r>
          </a:p>
          <a:p>
            <a:pPr lvl="1"/>
            <a:r>
              <a:rPr lang="cs-CZ" dirty="0"/>
              <a:t>Nepřiměřenost…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120A0C4-4C2E-4C9D-88ED-A830C0B05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79" y="207336"/>
            <a:ext cx="4830584" cy="2257509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4688E9B-B619-414A-83D0-43809BF33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51924"/>
            <a:ext cx="5658602" cy="1470492"/>
          </a:xfrm>
          <a:prstGeom prst="rect">
            <a:avLst/>
          </a:prstGeom>
        </p:spPr>
      </p:pic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0AF5E30B-B159-4166-AE2E-EE54C3B14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26" y="4709494"/>
            <a:ext cx="6434932" cy="1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741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3097F6B-6F8D-4B0A-AAA6-25DF1BB1B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" r="-1" b="11290"/>
          <a:stretch/>
        </p:blipFill>
        <p:spPr>
          <a:xfrm>
            <a:off x="477" y="283168"/>
            <a:ext cx="5801623" cy="3716594"/>
          </a:xfrm>
          <a:prstGeom prst="rect">
            <a:avLst/>
          </a:prstGeom>
        </p:spPr>
      </p:pic>
      <p:pic>
        <p:nvPicPr>
          <p:cNvPr id="3" name="Zástupný symbol pro obsah 4">
            <a:extLst>
              <a:ext uri="{FF2B5EF4-FFF2-40B4-BE49-F238E27FC236}">
                <a16:creationId xmlns:a16="http://schemas.microsoft.com/office/drawing/2014/main" id="{9F5A44C2-062B-4C37-B5DF-AC3728053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04" y="283168"/>
            <a:ext cx="6168620" cy="37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630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CC9F1D9-3E98-4031-8B4A-FAF314A64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-185830"/>
            <a:ext cx="6532457" cy="6876271"/>
          </a:xfrm>
          <a:prstGeom prst="rect">
            <a:avLst/>
          </a:prstGeom>
        </p:spPr>
      </p:pic>
      <p:pic>
        <p:nvPicPr>
          <p:cNvPr id="3" name="Zástupný symbol pro obsah 4">
            <a:extLst>
              <a:ext uri="{FF2B5EF4-FFF2-40B4-BE49-F238E27FC236}">
                <a16:creationId xmlns:a16="http://schemas.microsoft.com/office/drawing/2014/main" id="{8FD41B13-6687-4CE3-A1A6-C78302244E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2" b="-2"/>
          <a:stretch/>
        </p:blipFill>
        <p:spPr>
          <a:xfrm>
            <a:off x="6647591" y="-185830"/>
            <a:ext cx="5356611" cy="401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901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A72B5-B0F0-4436-97E6-210C742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383" y="1098662"/>
            <a:ext cx="2738601" cy="1676603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Historie rozmístění pracovního místa</a:t>
            </a:r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C025D135-ADEB-4150-BD6C-1AE4D74F7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 r="-2" b="4168"/>
          <a:stretch/>
        </p:blipFill>
        <p:spPr>
          <a:xfrm>
            <a:off x="5003292" y="10"/>
            <a:ext cx="5664708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07907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7864A-03EB-46EF-8A8B-71A90DFD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763" y="433546"/>
            <a:ext cx="8354890" cy="93044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</a:rPr>
              <a:t>Stínový pořadač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4EC4DD6-0480-4664-BE21-5F115FED0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86" y="1430182"/>
            <a:ext cx="3997637" cy="39976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3EDDBAE-E853-41F8-B39B-3F7CCC8CF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72" y="-227892"/>
            <a:ext cx="3997637" cy="3997637"/>
          </a:xfrm>
          <a:prstGeom prst="rect">
            <a:avLst/>
          </a:prstGeom>
        </p:spPr>
      </p:pic>
      <p:pic>
        <p:nvPicPr>
          <p:cNvPr id="6" name="Zástupný symbol pro obsah 8">
            <a:extLst>
              <a:ext uri="{FF2B5EF4-FFF2-40B4-BE49-F238E27FC236}">
                <a16:creationId xmlns:a16="http://schemas.microsoft.com/office/drawing/2014/main" id="{52FC3D0B-1FF8-4F6F-83CE-CF8404313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" y="-292018"/>
            <a:ext cx="6005539" cy="45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9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KDO? Joseph A. </a:t>
            </a:r>
            <a:r>
              <a:rPr lang="cs-CZ" dirty="0" err="1"/>
              <a:t>Schumpeter</a:t>
            </a:r>
            <a:endParaRPr lang="cs-CZ" dirty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901684" y="1718246"/>
            <a:ext cx="10247040" cy="1063055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cs-CZ" altLang="cs-CZ" b="1" dirty="0"/>
              <a:t>Josef Alois </a:t>
            </a:r>
            <a:r>
              <a:rPr lang="cs-CZ" altLang="cs-CZ" b="1" dirty="0" err="1"/>
              <a:t>Schumpeter</a:t>
            </a:r>
            <a:r>
              <a:rPr lang="cs-CZ" altLang="cs-CZ" dirty="0"/>
              <a:t> (8. února 1883, Třešť - 8. ledna 1950, Taconic, USA) byl akademický ekonom a politolog. Působil také jako ministr financí Rakouska a prezident soukromé banky.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84" y="2781301"/>
            <a:ext cx="74168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40" y="3155951"/>
            <a:ext cx="204628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79B1943-398A-41EB-B0C3-1623792C4803}"/>
              </a:ext>
            </a:extLst>
          </p:cNvPr>
          <p:cNvSpPr txBox="1"/>
          <p:nvPr/>
        </p:nvSpPr>
        <p:spPr>
          <a:xfrm>
            <a:off x="8632708" y="2657128"/>
            <a:ext cx="2995397" cy="345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80" dirty="0"/>
              <a:t>inovace = hnací motor podnikové činnosti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cs-CZ" sz="1680" dirty="0"/>
              <a:t>nové kombinace výrobních činitelů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cs-CZ" sz="1680" dirty="0"/>
              <a:t>hlavní prostředek, který uvádí do chodu kapitalistický stroj a</a:t>
            </a:r>
          </a:p>
          <a:p>
            <a:r>
              <a:rPr lang="cs-CZ" sz="1680" dirty="0"/>
              <a:t>je zdrojem získání</a:t>
            </a:r>
          </a:p>
          <a:p>
            <a:pPr marL="329193" indent="-274320">
              <a:buFont typeface="Arial" panose="020B0604020202020204" pitchFamily="34" charset="0"/>
              <a:buChar char="•"/>
            </a:pPr>
            <a:r>
              <a:rPr lang="cs-CZ" sz="1680" dirty="0"/>
              <a:t>nových výrobků, (výrobek)</a:t>
            </a:r>
          </a:p>
          <a:p>
            <a:pPr marL="329193" indent="-274320">
              <a:buFont typeface="Arial" panose="020B0604020202020204" pitchFamily="34" charset="0"/>
              <a:buChar char="•"/>
            </a:pPr>
            <a:r>
              <a:rPr lang="cs-CZ" sz="1680" dirty="0"/>
              <a:t>nových trhů a (výrobek)</a:t>
            </a:r>
          </a:p>
          <a:p>
            <a:pPr marL="329193" indent="-274320">
              <a:buFont typeface="Arial" panose="020B0604020202020204" pitchFamily="34" charset="0"/>
              <a:buChar char="•"/>
            </a:pPr>
            <a:r>
              <a:rPr lang="cs-CZ" sz="1680" dirty="0"/>
              <a:t>forem organizace průmyslu. (proces)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6B1E3A1-51C4-4A53-8F60-3DCA96BD9B3E}"/>
              </a:ext>
            </a:extLst>
          </p:cNvPr>
          <p:cNvSpPr txBox="1"/>
          <p:nvPr/>
        </p:nvSpPr>
        <p:spPr>
          <a:xfrm>
            <a:off x="901684" y="6341351"/>
            <a:ext cx="60969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 err="1"/>
              <a:t>Rooseweltova</a:t>
            </a:r>
            <a:r>
              <a:rPr lang="cs-CZ" sz="1200" dirty="0"/>
              <a:t> 6/462, 589 01, Třešť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C5557-6956-495A-9066-7C8D4FF3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CDB9D-224B-4951-A8F0-AE0CEF88C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0008A9-D2F9-490A-B9B0-286C488A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B348BC-35E4-43FE-B045-287AF072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70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F8FB54-A011-4A19-994F-CAB98E77F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-262509"/>
            <a:ext cx="7691511" cy="57686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67B7CC-2D39-4DD5-9FB2-B73FDDFBD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57" y="671692"/>
            <a:ext cx="3870718" cy="189315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825DBB6-1382-468C-ADB2-4C0FDA6A4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40" y="3239560"/>
            <a:ext cx="4235952" cy="29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840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73D00-0C8B-433B-BE07-51CC56C7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550BC0-8FB7-4100-8C49-74C676E1E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 err="1"/>
              <a:t>Seiri</a:t>
            </a:r>
            <a:r>
              <a:rPr lang="cs-CZ" dirty="0"/>
              <a:t> – Rozděl – Projít a zkontrolovat pracoviště a vytřídit nepotřebné položky.</a:t>
            </a:r>
          </a:p>
          <a:p>
            <a:r>
              <a:rPr lang="cs-CZ" i="1" dirty="0" err="1"/>
              <a:t>Seiton</a:t>
            </a:r>
            <a:r>
              <a:rPr lang="cs-CZ" dirty="0"/>
              <a:t> – Setřiď - Označení položek používaných při výrobě rozumným číslem nebo názvem.</a:t>
            </a:r>
          </a:p>
          <a:p>
            <a:r>
              <a:rPr lang="cs-CZ" i="1" dirty="0" err="1"/>
              <a:t>Seiso</a:t>
            </a:r>
            <a:r>
              <a:rPr lang="cs-CZ" dirty="0"/>
              <a:t> – Uspořádej - Logické uspořádání položek, používaných při výrobě podle toho, jak následují v postupném procesu výroby.</a:t>
            </a:r>
          </a:p>
          <a:p>
            <a:r>
              <a:rPr lang="cs-CZ" i="1" dirty="0" err="1"/>
              <a:t>Seiketsu</a:t>
            </a:r>
            <a:r>
              <a:rPr lang="cs-CZ" dirty="0"/>
              <a:t> – Zdokumentuj – Zdokumentovat a standardizovat veškeré postupy.</a:t>
            </a:r>
          </a:p>
          <a:p>
            <a:r>
              <a:rPr lang="cs-CZ" i="1" dirty="0" err="1"/>
              <a:t>Shitsuke</a:t>
            </a:r>
            <a:r>
              <a:rPr lang="cs-CZ" dirty="0"/>
              <a:t> – Dodržuj - Systematizovat a dodržovat zjištěné postupy a plány.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3171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F4ECB-0473-4B1D-90AA-4F3646F6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80" y="455645"/>
            <a:ext cx="10247040" cy="548141"/>
          </a:xfrm>
        </p:spPr>
        <p:txBody>
          <a:bodyPr>
            <a:normAutofit fontScale="90000"/>
          </a:bodyPr>
          <a:lstStyle/>
          <a:p>
            <a:r>
              <a:rPr lang="cs-CZ" dirty="0"/>
              <a:t>Brainstorming/</a:t>
            </a:r>
            <a:r>
              <a:rPr lang="cs-CZ" dirty="0" err="1"/>
              <a:t>brainwriting</a:t>
            </a:r>
            <a:r>
              <a:rPr lang="cs-CZ" dirty="0"/>
              <a:t> – obecná 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70A5F-FFAA-4698-9D01-9848988C2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28" y="1278889"/>
            <a:ext cx="10247040" cy="4879357"/>
          </a:xfrm>
        </p:spPr>
        <p:txBody>
          <a:bodyPr>
            <a:normAutofit fontScale="32500" lnSpcReduction="20000"/>
          </a:bodyPr>
          <a:lstStyle/>
          <a:p>
            <a:pPr marL="685800" indent="-685800">
              <a:lnSpc>
                <a:spcPct val="12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cs-CZ" sz="6720" dirty="0"/>
              <a:t>Příjemná atmosféra - je důležité navodit tvůrčí klima a příjemné prostředí, správně naplánovat celou schůzku</a:t>
            </a:r>
          </a:p>
          <a:p>
            <a:pPr marL="685800" indent="-685800">
              <a:lnSpc>
                <a:spcPct val="12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cs-CZ" sz="6720" dirty="0"/>
              <a:t>Soustředíme se na kvantitu - čím více bude námětů, tím pravděpodobněji budou obsahovat kvalitní návrh řešení</a:t>
            </a:r>
          </a:p>
          <a:p>
            <a:pPr marL="685800" indent="-685800">
              <a:lnSpc>
                <a:spcPct val="12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cs-CZ" sz="6720" dirty="0"/>
              <a:t>Žádná kritika - žádná omezení neexistují, kritiku odkládáme na později, abychom nebrzdili toky myšlenek a námětů</a:t>
            </a:r>
          </a:p>
          <a:p>
            <a:pPr marL="685800" indent="-685800">
              <a:lnSpc>
                <a:spcPct val="12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cs-CZ" sz="6720" dirty="0"/>
              <a:t>Jakékoliv nápady jsou vítány - uvolněte fantazii, uvažujte mimo rámec zvyklostí, generujte náměty bez ohledu na jejich reálnost, logiku, rozumnost</a:t>
            </a:r>
          </a:p>
          <a:p>
            <a:pPr marL="685800" indent="-685800">
              <a:lnSpc>
                <a:spcPct val="12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cs-CZ" sz="6720" dirty="0"/>
              <a:t>Kombinujeme a zlepšujeme již vzniklé nápady - “1+1=3”, náměty vznikají vzájemnou spoluprací celého týmu</a:t>
            </a:r>
          </a:p>
          <a:p>
            <a:pPr marL="685800" indent="-685800">
              <a:lnSpc>
                <a:spcPct val="12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cs-CZ" sz="6720" dirty="0"/>
              <a:t>Vzájemně se inspirujte - vzájemné povzbuzování a stimulaci nových myšlenek a nápadů je důležitou součástí </a:t>
            </a:r>
            <a:r>
              <a:rPr lang="cs-CZ" sz="6720" dirty="0" err="1"/>
              <a:t>brainstoringu</a:t>
            </a:r>
            <a:endParaRPr lang="cs-CZ" sz="6720" dirty="0"/>
          </a:p>
          <a:p>
            <a:pPr marL="685800" indent="-685800">
              <a:lnSpc>
                <a:spcPct val="12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cs-CZ" sz="6720" dirty="0"/>
              <a:t>Všichni účastníci jsou si rovni - šéfovo nápad není lepší než nápad juniora, cílem jsou jakékoliv nápady, které mohou další inspirovat nebo obohatit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ADDA64-4A0B-40DF-B06D-6E928B50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E42C65-1142-4DCB-A72F-F6BCA526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1295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022A5-2CA7-4E21-A727-6C8484FB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6 klobouků – obecná inovace, spíše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DC8065-2097-4314-A4E8-F8202A0DE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Informace/Nestrannost: (Bílá) – bere se do úvahy pouze jaké informace jsou známé, co jsou fakta?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Emoce a pocity: (Červená) – instinktivní emoční reakce anebo vyjádření o emocích (ale bez zdůvodňování).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Negativní usuzování: (Černá) – logika aplikovaná na určení chyb nebo barier, hledání neshod.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Pozitivní/Optimismus: (Žlutá) – logika aplikovaná na určení přínosů, hledání souhlasu.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Kreativita: (Zelená) – vyjádření provokace a pátraní, sledování, kam vedou nápady.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Přemýšlení: (Modrá) – přemýšlení o přemýšlení.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E4945B-11F4-4D2C-8510-8E5257A0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9FB5AD-BBB0-4A5F-9AFA-7CE9C7CC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7863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6240AB-5D5D-42BF-BE1A-F748FEC8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Mindmapy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CF87CF-E8AF-4466-A862-2DFC6E975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Mentální mapy (Mind </a:t>
            </a:r>
            <a:r>
              <a:rPr lang="cs-CZ" dirty="0" err="1"/>
              <a:t>Maps</a:t>
            </a:r>
            <a:r>
              <a:rPr lang="cs-CZ" dirty="0"/>
              <a:t>) jsou vysoce účinnou analytickou technikou použitelnou zejména při řešení problémů, učení a osobním rozvoji. Jde o grafické zpracování řešeného problému nebo učební látky pomocí grafů zahrnujících všechny podstatné aspekty a dimenze problému a jejich vzájemné vazby a souvislosti. Mapy jsou vytvářeny buď pomocí barevných tužek na papír nebo pomocí počítače a speciálního software.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16E215-1A38-4B7A-B33A-86F7EBD3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- Nástroje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D8698C-C03B-4A9E-B265-27CEEFA6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9767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48AEC-AED7-4BFC-932F-F001808B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7E0EB1-FAD2-4413-9590-73148920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Inovace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E1E244-93E9-4FDD-8F27-3C2A96CA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75</a:t>
            </a:fld>
            <a:endParaRPr lang="cs-CZ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BD177021-9BF5-474A-B972-3B5F816D36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2476" y="1924368"/>
          <a:ext cx="3291840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3" imgW="5486400" imgH="4114800" progId="AcroExch.Document.DC">
                  <p:embed/>
                </p:oleObj>
              </mc:Choice>
              <mc:Fallback>
                <p:oleObj name="Acrobat Document" r:id="rId3" imgW="5486400" imgH="4114800" progId="AcroExch.Document.DC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BD177021-9BF5-474A-B972-3B5F816D36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2476" y="1924368"/>
                        <a:ext cx="3291840" cy="246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4F3021BC-8DE4-4AE5-8497-9BE6683384D3}"/>
              </a:ext>
            </a:extLst>
          </p:cNvPr>
          <p:cNvSpPr txBox="1"/>
          <p:nvPr/>
        </p:nvSpPr>
        <p:spPr>
          <a:xfrm>
            <a:off x="5336528" y="1527415"/>
            <a:ext cx="609306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40" dirty="0"/>
              <a:t>https://sourceforge.net/projects/freemind/files/freemind/1.0.1/FreeMind-Windows-Installer-1.0.1-max-java-installer-embedded.exe/download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4543013-0985-40D9-ACEC-7EE73F82D0AA}"/>
              </a:ext>
            </a:extLst>
          </p:cNvPr>
          <p:cNvSpPr txBox="1"/>
          <p:nvPr/>
        </p:nvSpPr>
        <p:spPr>
          <a:xfrm>
            <a:off x="5336528" y="3063361"/>
            <a:ext cx="6093068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40" dirty="0"/>
              <a:t>http://leantools.info/5sgame/</a:t>
            </a:r>
          </a:p>
        </p:txBody>
      </p:sp>
    </p:spTree>
    <p:extLst>
      <p:ext uri="{BB962C8B-B14F-4D97-AF65-F5344CB8AC3E}">
        <p14:creationId xmlns:p14="http://schemas.microsoft.com/office/powerpoint/2010/main" val="8351499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BD8E1-1BCD-4C7C-82F5-1C463A69C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87668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78740-3B87-4B45-8EAE-4540E34A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Technologické cykly – Kondratěvovy cykly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0B774B-03CF-4A1B-92F5-366EAFC1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Kdo a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C0236A-B580-4E00-A9CE-94989083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C48EB20-34D7-4140-A33B-9701F41E7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77" y="1512445"/>
            <a:ext cx="9297629" cy="46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8AA82-6E3E-4E8E-952C-34E55EA9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</a:t>
            </a:r>
            <a:r>
              <a:rPr lang="cs-CZ" dirty="0" err="1"/>
              <a:t>Kondratěva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7B3E2A-91C2-40EB-9198-D1A8A9B2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Průmyslová revoluce (1771)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Věk železnice a páry (1829)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Věk těžkého strojírenství a oceli (1875)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Věk automobilismu, elektřiny a hromadné výroby (1908)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Věk informací a telekomunikací (1971)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Zdravotnictví (2005) – byl předpoklad – nyní spíše AI, automatizace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44E42D-3B83-4179-B35C-93BFFE20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Inovace – Kdo a jaké?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DF0BB3-C7A8-4B8A-A50E-12411C50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F56883-52DF-4E32-8754-D109EAD236AA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347634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cz-v11.potx" id="{45F7C800-E35C-46D5-9C47-511EF4DC35F8}" vid="{F2DE815D-75C9-4501-96BE-FAF7001258D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muni-econ-prezentace-16-9-cz-v11</Template>
  <TotalTime>58</TotalTime>
  <Words>4308</Words>
  <Application>Microsoft Office PowerPoint</Application>
  <PresentationFormat>Širokoúhlá obrazovka</PresentationFormat>
  <Paragraphs>624</Paragraphs>
  <Slides>76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3" baseType="lpstr">
      <vt:lpstr>Arial</vt:lpstr>
      <vt:lpstr>Calibri</vt:lpstr>
      <vt:lpstr>Cambria Math</vt:lpstr>
      <vt:lpstr>Tahoma</vt:lpstr>
      <vt:lpstr>Wingdings</vt:lpstr>
      <vt:lpstr>Prezentace_MU_CZ</vt:lpstr>
      <vt:lpstr>Acrobat Document</vt:lpstr>
      <vt:lpstr>Inovace</vt:lpstr>
      <vt:lpstr>Obsah přednášky</vt:lpstr>
      <vt:lpstr>Co jsou to inovace?</vt:lpstr>
      <vt:lpstr>Inovace</vt:lpstr>
      <vt:lpstr>Inovace</vt:lpstr>
      <vt:lpstr>Inovace</vt:lpstr>
      <vt:lpstr>KDO? Joseph A. Schumpeter</vt:lpstr>
      <vt:lpstr>Technologické cykly – Kondratěvovy cykly</vt:lpstr>
      <vt:lpstr>Období Kondratěva:</vt:lpstr>
      <vt:lpstr>Kdo z firem?</vt:lpstr>
      <vt:lpstr>Členění inovací kvalitativní hledisko</vt:lpstr>
      <vt:lpstr>Disruptivní inovace</vt:lpstr>
      <vt:lpstr>Řád inovací</vt:lpstr>
      <vt:lpstr>Řád inovací</vt:lpstr>
      <vt:lpstr>Uzavřená vs. Otevřená inovace</vt:lpstr>
      <vt:lpstr>Uzavřená vs. Otevřená inovace</vt:lpstr>
      <vt:lpstr>Uzavřená vs. Otevřená inovace</vt:lpstr>
      <vt:lpstr>Uzavřená vs. Otevřená inovace - co když?</vt:lpstr>
      <vt:lpstr>XEROX PARC</vt:lpstr>
      <vt:lpstr>Členění inovací – věcné hledisko</vt:lpstr>
      <vt:lpstr>Výrobkové inovace</vt:lpstr>
      <vt:lpstr>Výrobkové inovace</vt:lpstr>
      <vt:lpstr>Inovace strategie zavádění nových výrobků</vt:lpstr>
      <vt:lpstr>Výrobková inovace a vazba na životní cyklus</vt:lpstr>
      <vt:lpstr>Životní cyklus podniku</vt:lpstr>
      <vt:lpstr>Životní cyklus produktu</vt:lpstr>
      <vt:lpstr>Životní cyklus produktu</vt:lpstr>
      <vt:lpstr>Prezentace aplikace PowerPoint</vt:lpstr>
      <vt:lpstr>BCG</vt:lpstr>
      <vt:lpstr>Procesní inovace</vt:lpstr>
      <vt:lpstr>Procesní inovace</vt:lpstr>
      <vt:lpstr>Organizační inovace (řízení a správa)</vt:lpstr>
      <vt:lpstr>Marketingové inovace</vt:lpstr>
      <vt:lpstr>Prezentace aplikace PowerPoint</vt:lpstr>
      <vt:lpstr>Členění inovací podle oblasti podniku – úroveň řízení</vt:lpstr>
      <vt:lpstr>Strategické řízení výroby procesní a výrobková inovace</vt:lpstr>
      <vt:lpstr>Taktické řízení výroby procesní a výrobková inovace</vt:lpstr>
      <vt:lpstr>Inovace jako konkurenční výhoda</vt:lpstr>
      <vt:lpstr>Působení na pozici podniku</vt:lpstr>
      <vt:lpstr>Vynucené a dobrovolné inovace</vt:lpstr>
      <vt:lpstr>Zdroj inovací</vt:lpstr>
      <vt:lpstr>Prezentace aplikace PowerPoint</vt:lpstr>
      <vt:lpstr>Zavádění inovací - rizika</vt:lpstr>
      <vt:lpstr>Zavádění inovací - rizika</vt:lpstr>
      <vt:lpstr>Nepovedené inovace</vt:lpstr>
      <vt:lpstr>Nepovedené inovace</vt:lpstr>
      <vt:lpstr>Inovační management - obecně</vt:lpstr>
      <vt:lpstr>Nástroje pro zavádění inovací v podniku</vt:lpstr>
      <vt:lpstr>Fáze inovace z hlediska řídícího procesu  </vt:lpstr>
      <vt:lpstr>Inovace – tržní test, MVP</vt:lpstr>
      <vt:lpstr>7 kroků úspěšného inovování (1-3)</vt:lpstr>
      <vt:lpstr>7 kroků úspěšného inovování (4-5)</vt:lpstr>
      <vt:lpstr>7 kroků úspěšného inovování (6-7)</vt:lpstr>
      <vt:lpstr>Nástroje a podmínky</vt:lpstr>
      <vt:lpstr>Právní ochrana inovací</vt:lpstr>
      <vt:lpstr>PDCA – Demmingův cyklus</vt:lpstr>
      <vt:lpstr>Ansoffova matice - výrobek</vt:lpstr>
      <vt:lpstr>Blue ocean a Red ocean - strategie</vt:lpstr>
      <vt:lpstr>Blue ocean a red ocean - strategie</vt:lpstr>
      <vt:lpstr>Hledání problému 5 Why? (WIKI) – procesní inovace</vt:lpstr>
      <vt:lpstr>TOC – procesní inovace</vt:lpstr>
      <vt:lpstr>TQM proces i výrobek</vt:lpstr>
      <vt:lpstr>KAIZEN – proces i výrobek</vt:lpstr>
      <vt:lpstr>5S Procesní inovace</vt:lpstr>
      <vt:lpstr>Plýtvání</vt:lpstr>
      <vt:lpstr>Prezentace aplikace PowerPoint</vt:lpstr>
      <vt:lpstr>Prezentace aplikace PowerPoint</vt:lpstr>
      <vt:lpstr>Historie rozmístění pracovního místa</vt:lpstr>
      <vt:lpstr>Stínový pořadač</vt:lpstr>
      <vt:lpstr>Prezentace aplikace PowerPoint</vt:lpstr>
      <vt:lpstr>5S</vt:lpstr>
      <vt:lpstr>Brainstorming/brainwriting – obecná inovace</vt:lpstr>
      <vt:lpstr>Strategie 6 klobouků – obecná inovace, spíše proces</vt:lpstr>
      <vt:lpstr>Mindmapy</vt:lpstr>
      <vt:lpstr>Přílohy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management a sociální podnikání</dc:title>
  <dc:creator>Petr Mikuš</dc:creator>
  <cp:lastModifiedBy>Petr Mikuš</cp:lastModifiedBy>
  <cp:revision>9</cp:revision>
  <cp:lastPrinted>1601-01-01T00:00:00Z</cp:lastPrinted>
  <dcterms:created xsi:type="dcterms:W3CDTF">2022-11-11T16:27:18Z</dcterms:created>
  <dcterms:modified xsi:type="dcterms:W3CDTF">2022-11-12T10:22:48Z</dcterms:modified>
</cp:coreProperties>
</file>